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xml" ContentType="application/vnd.openxmlformats-officedocument.themeOverrid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xml" ContentType="application/vnd.openxmlformats-officedocument.themeOverrid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3.xml" ContentType="application/vnd.openxmlformats-officedocument.themeOverrid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4.xml" ContentType="application/vnd.openxmlformats-officedocument.themeOverrid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xml" ContentType="application/vnd.openxmlformats-officedocument.themeOverrid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6.xml" ContentType="application/vnd.openxmlformats-officedocument.themeOverrid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7.xml" ContentType="application/vnd.openxmlformats-officedocument.themeOverrid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8.xml" ContentType="application/vnd.openxmlformats-officedocument.themeOverr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05"/>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94629" autoAdjust="0"/>
  </p:normalViewPr>
  <p:slideViewPr>
    <p:cSldViewPr>
      <p:cViewPr varScale="1">
        <p:scale>
          <a:sx n="86" d="100"/>
          <a:sy n="86" d="100"/>
        </p:scale>
        <p:origin x="9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7.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8.xlsx"/></Relationships>
</file>

<file path=ppt/charts/_rels/chart24.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0.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2.xlsx"/></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16.xlsx"/></Relationships>
</file>

<file path=ppt/charts/_rels/chart57.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17.xlsx"/></Relationships>
</file>

<file path=ppt/charts/_rels/chart59.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18.xlsx"/></Relationships>
</file>

<file path=ppt/charts/_rels/chart61.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19.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07DCE77-1CB4-4EB9-8320-1A130EC23EB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DC4-468A-9452-734FDF9E085B}"/>
                </c:ext>
              </c:extLst>
            </c:dLbl>
            <c:dLbl>
              <c:idx val="1"/>
              <c:tx>
                <c:rich>
                  <a:bodyPr/>
                  <a:lstStyle/>
                  <a:p>
                    <a:fld id="{500FE941-83EF-470A-A578-51FD555818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C4-468A-9452-734FDF9E085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IDENTIDAD!$C$9:$C$10</c:f>
              <c:strCache>
                <c:ptCount val="2"/>
                <c:pt idx="0">
                  <c:v>NO LO CONOCE</c:v>
                </c:pt>
                <c:pt idx="1">
                  <c:v>SI LO CONOCE</c:v>
                </c:pt>
              </c:strCache>
            </c:strRef>
          </c:cat>
          <c:val>
            <c:numRef>
              <c:f>IDENTIDAD!$F$9:$F$10</c:f>
              <c:numCache>
                <c:formatCode>###0</c:formatCode>
                <c:ptCount val="2"/>
                <c:pt idx="0">
                  <c:v>53.333333333333336</c:v>
                </c:pt>
                <c:pt idx="1">
                  <c:v>46.666666666666664</c:v>
                </c:pt>
              </c:numCache>
            </c:numRef>
          </c:val>
          <c:extLst>
            <c:ext xmlns:c16="http://schemas.microsoft.com/office/drawing/2014/chart" uri="{C3380CC4-5D6E-409C-BE32-E72D297353CC}">
              <c16:uniqueId val="{00000000-F493-45D6-8417-5283C38A7143}"/>
            </c:ext>
          </c:extLst>
        </c:ser>
        <c:dLbls>
          <c:dLblPos val="inEnd"/>
          <c:showLegendKey val="0"/>
          <c:showVal val="1"/>
          <c:showCatName val="0"/>
          <c:showSerName val="0"/>
          <c:showPercent val="0"/>
          <c:showBubbleSize val="0"/>
        </c:dLbls>
        <c:gapWidth val="100"/>
        <c:overlap val="-24"/>
        <c:axId val="220593992"/>
        <c:axId val="220595168"/>
      </c:barChart>
      <c:catAx>
        <c:axId val="220593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20595168"/>
        <c:crosses val="autoZero"/>
        <c:auto val="1"/>
        <c:lblAlgn val="ctr"/>
        <c:lblOffset val="100"/>
        <c:noMultiLvlLbl val="0"/>
      </c:catAx>
      <c:valAx>
        <c:axId val="220595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2059399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1F4CF6C-7310-4B54-B512-C4A959FE91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87-455F-8D7D-E1B1E6DF2EE0}"/>
                </c:ext>
              </c:extLst>
            </c:dLbl>
            <c:dLbl>
              <c:idx val="1"/>
              <c:tx>
                <c:rich>
                  <a:bodyPr/>
                  <a:lstStyle/>
                  <a:p>
                    <a:fld id="{D57BE22F-BF15-417D-B1C1-4DE2C6D05E6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87-455F-8D7D-E1B1E6DF2EE0}"/>
                </c:ext>
              </c:extLst>
            </c:dLbl>
            <c:dLbl>
              <c:idx val="2"/>
              <c:tx>
                <c:rich>
                  <a:bodyPr/>
                  <a:lstStyle/>
                  <a:p>
                    <a:fld id="{8D31DF7C-C397-4091-8FC0-80A4F8DBDD5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87-455F-8D7D-E1B1E6DF2EE0}"/>
                </c:ext>
              </c:extLst>
            </c:dLbl>
            <c:dLbl>
              <c:idx val="3"/>
              <c:tx>
                <c:rich>
                  <a:bodyPr/>
                  <a:lstStyle/>
                  <a:p>
                    <a:fld id="{4CB14958-5799-4D33-89F3-046AE970A31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287-455F-8D7D-E1B1E6DF2EE0}"/>
                </c:ext>
              </c:extLst>
            </c:dLbl>
            <c:dLbl>
              <c:idx val="4"/>
              <c:tx>
                <c:rich>
                  <a:bodyPr/>
                  <a:lstStyle/>
                  <a:p>
                    <a:fld id="{E1A4CAFB-8A42-4B4B-B04E-A6DF0A4E37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287-455F-8D7D-E1B1E6DF2EE0}"/>
                </c:ext>
              </c:extLst>
            </c:dLbl>
            <c:dLbl>
              <c:idx val="5"/>
              <c:tx>
                <c:rich>
                  <a:bodyPr/>
                  <a:lstStyle/>
                  <a:p>
                    <a:fld id="{3619B5E8-811D-4459-9008-ED32619F70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287-455F-8D7D-E1B1E6DF2EE0}"/>
                </c:ext>
              </c:extLst>
            </c:dLbl>
            <c:dLbl>
              <c:idx val="6"/>
              <c:tx>
                <c:rich>
                  <a:bodyPr/>
                  <a:lstStyle/>
                  <a:p>
                    <a:fld id="{B5E99405-A1B2-408F-8822-BC8F3E5455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287-455F-8D7D-E1B1E6DF2EE0}"/>
                </c:ext>
              </c:extLst>
            </c:dLbl>
            <c:dLbl>
              <c:idx val="7"/>
              <c:tx>
                <c:rich>
                  <a:bodyPr/>
                  <a:lstStyle/>
                  <a:p>
                    <a:fld id="{B2CE3780-1BD2-494C-AF9C-15EDCE5F9C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287-455F-8D7D-E1B1E6DF2E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Hoja1!$C$3:$C$10</c:f>
              <c:strCache>
                <c:ptCount val="8"/>
                <c:pt idx="0">
                  <c:v>LEALTAD Y COMPROMISO</c:v>
                </c:pt>
                <c:pt idx="1">
                  <c:v>RESPONSABILIDAD</c:v>
                </c:pt>
                <c:pt idx="2">
                  <c:v>TOLERANCIA</c:v>
                </c:pt>
                <c:pt idx="3">
                  <c:v>TRANSPARENCIA Y RENDICIÓN DE CUENTAS</c:v>
                </c:pt>
                <c:pt idx="4">
                  <c:v>EQUIDAD</c:v>
                </c:pt>
                <c:pt idx="5">
                  <c:v>PROFESIONALISMO E INTEGRIDAD</c:v>
                </c:pt>
                <c:pt idx="6">
                  <c:v>JUSTICIA</c:v>
                </c:pt>
                <c:pt idx="7">
                  <c:v>CONSCIENCIA ECOLOGICA</c:v>
                </c:pt>
              </c:strCache>
            </c:strRef>
          </c:cat>
          <c:val>
            <c:numRef>
              <c:f>Hoja1!$D$3:$D$10</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8-4287-455F-8D7D-E1B1E6DF2EE0}"/>
            </c:ext>
          </c:extLst>
        </c:ser>
        <c:dLbls>
          <c:dLblPos val="inEnd"/>
          <c:showLegendKey val="0"/>
          <c:showVal val="1"/>
          <c:showCatName val="0"/>
          <c:showSerName val="0"/>
          <c:showPercent val="0"/>
          <c:showBubbleSize val="0"/>
        </c:dLbls>
        <c:gapWidth val="100"/>
        <c:overlap val="-24"/>
        <c:axId val="219378760"/>
        <c:axId val="292241704"/>
      </c:barChart>
      <c:catAx>
        <c:axId val="219378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292241704"/>
        <c:crosses val="autoZero"/>
        <c:auto val="1"/>
        <c:lblAlgn val="ctr"/>
        <c:lblOffset val="100"/>
        <c:noMultiLvlLbl val="0"/>
      </c:catAx>
      <c:valAx>
        <c:axId val="292241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19378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427EA90-37D0-4EA6-AA9D-E1DCABA140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33-476E-B310-8D7B367CDE5A}"/>
                </c:ext>
              </c:extLst>
            </c:dLbl>
            <c:dLbl>
              <c:idx val="1"/>
              <c:layout>
                <c:manualLayout>
                  <c:x val="0"/>
                  <c:y val="9.5853557504873288E-2"/>
                </c:manualLayout>
              </c:layout>
              <c:tx>
                <c:rich>
                  <a:bodyPr/>
                  <a:lstStyle/>
                  <a:p>
                    <a:fld id="{FAC667C2-D23E-47DB-873C-BFCE73F2FD9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33-476E-B310-8D7B367CDE5A}"/>
                </c:ext>
              </c:extLst>
            </c:dLbl>
            <c:dLbl>
              <c:idx val="2"/>
              <c:tx>
                <c:rich>
                  <a:bodyPr/>
                  <a:lstStyle/>
                  <a:p>
                    <a:fld id="{2127F17E-95CC-414F-A9D1-1E866CF7DCC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933-476E-B310-8D7B367CDE5A}"/>
                </c:ext>
              </c:extLst>
            </c:dLbl>
            <c:dLbl>
              <c:idx val="3"/>
              <c:tx>
                <c:rich>
                  <a:bodyPr/>
                  <a:lstStyle/>
                  <a:p>
                    <a:fld id="{220D40C1-2626-4812-AB63-09D39F53351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933-476E-B310-8D7B367CDE5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SEGURIDAD!$C$4:$C$7</c:f>
              <c:strCache>
                <c:ptCount val="4"/>
                <c:pt idx="0">
                  <c:v>MALA</c:v>
                </c:pt>
                <c:pt idx="1">
                  <c:v>REGULAR</c:v>
                </c:pt>
                <c:pt idx="2">
                  <c:v>BUENA</c:v>
                </c:pt>
                <c:pt idx="3">
                  <c:v>EXCELENTE</c:v>
                </c:pt>
              </c:strCache>
            </c:strRef>
          </c:cat>
          <c:val>
            <c:numRef>
              <c:f>SEGURIDAD!$F$4:$F$7</c:f>
              <c:numCache>
                <c:formatCode>###0</c:formatCode>
                <c:ptCount val="4"/>
                <c:pt idx="0">
                  <c:v>6.8181818181818175</c:v>
                </c:pt>
                <c:pt idx="1">
                  <c:v>19.318181818181817</c:v>
                </c:pt>
                <c:pt idx="2">
                  <c:v>47.159090909090914</c:v>
                </c:pt>
                <c:pt idx="3">
                  <c:v>26.704545454545453</c:v>
                </c:pt>
              </c:numCache>
            </c:numRef>
          </c:val>
          <c:extLst>
            <c:ext xmlns:c16="http://schemas.microsoft.com/office/drawing/2014/chart" uri="{C3380CC4-5D6E-409C-BE32-E72D297353CC}">
              <c16:uniqueId val="{00000004-2933-476E-B310-8D7B367CDE5A}"/>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85698B3-C04B-4BF2-8068-F0F0E007452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24-4FDD-AE81-575195289EDF}"/>
                </c:ext>
              </c:extLst>
            </c:dLbl>
            <c:dLbl>
              <c:idx val="1"/>
              <c:tx>
                <c:rich>
                  <a:bodyPr/>
                  <a:lstStyle/>
                  <a:p>
                    <a:fld id="{B30A8B09-E136-4038-A4F1-82356A6226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24-4FDD-AE81-575195289ED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SEGURIDAD!$C$11:$C$12</c:f>
              <c:strCache>
                <c:ptCount val="2"/>
                <c:pt idx="0">
                  <c:v>BUENA</c:v>
                </c:pt>
                <c:pt idx="1">
                  <c:v>EXCELENTE</c:v>
                </c:pt>
              </c:strCache>
            </c:strRef>
          </c:cat>
          <c:val>
            <c:numRef>
              <c:f>SEGURIDAD!$F$11:$F$12</c:f>
              <c:numCache>
                <c:formatCode>###0</c:formatCode>
                <c:ptCount val="2"/>
                <c:pt idx="0">
                  <c:v>60</c:v>
                </c:pt>
                <c:pt idx="1">
                  <c:v>40</c:v>
                </c:pt>
              </c:numCache>
            </c:numRef>
          </c:val>
          <c:extLst>
            <c:ext xmlns:c16="http://schemas.microsoft.com/office/drawing/2014/chart" uri="{C3380CC4-5D6E-409C-BE32-E72D297353CC}">
              <c16:uniqueId val="{00000000-47ED-4DB7-9517-D286735BF06C}"/>
            </c:ext>
          </c:extLst>
        </c:ser>
        <c:dLbls>
          <c:dLblPos val="inEnd"/>
          <c:showLegendKey val="0"/>
          <c:showVal val="1"/>
          <c:showCatName val="0"/>
          <c:showSerName val="0"/>
          <c:showPercent val="0"/>
          <c:showBubbleSize val="0"/>
        </c:dLbls>
        <c:gapWidth val="100"/>
        <c:overlap val="-24"/>
        <c:axId val="292242488"/>
        <c:axId val="204774904"/>
      </c:barChart>
      <c:catAx>
        <c:axId val="292242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04774904"/>
        <c:crosses val="autoZero"/>
        <c:auto val="1"/>
        <c:lblAlgn val="ctr"/>
        <c:lblOffset val="100"/>
        <c:noMultiLvlLbl val="0"/>
      </c:catAx>
      <c:valAx>
        <c:axId val="204774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922424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D7FC871-E8A4-4C35-9938-EABC24EE59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E8-425E-83C7-03BEFE699807}"/>
                </c:ext>
              </c:extLst>
            </c:dLbl>
            <c:dLbl>
              <c:idx val="1"/>
              <c:layout>
                <c:manualLayout>
                  <c:x val="3.7370527306967985E-3"/>
                  <c:y val="9.5853557504873177E-2"/>
                </c:manualLayout>
              </c:layout>
              <c:tx>
                <c:rich>
                  <a:bodyPr/>
                  <a:lstStyle/>
                  <a:p>
                    <a:fld id="{4DFAA643-0868-4278-BB37-E1E03F41B2B2}"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E8-425E-83C7-03BEFE699807}"/>
                </c:ext>
              </c:extLst>
            </c:dLbl>
            <c:dLbl>
              <c:idx val="2"/>
              <c:tx>
                <c:rich>
                  <a:bodyPr/>
                  <a:lstStyle/>
                  <a:p>
                    <a:fld id="{8F187D6E-4237-4010-AEB5-D4CEC83563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E8-425E-83C7-03BEFE699807}"/>
                </c:ext>
              </c:extLst>
            </c:dLbl>
            <c:dLbl>
              <c:idx val="3"/>
              <c:tx>
                <c:rich>
                  <a:bodyPr/>
                  <a:lstStyle/>
                  <a:p>
                    <a:fld id="{659CB5E5-6B0E-4A63-8B0C-16EFAF73CD4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8E8-425E-83C7-03BEFE69980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SEGURIDAD!$C$20:$C$23</c:f>
              <c:strCache>
                <c:ptCount val="4"/>
                <c:pt idx="0">
                  <c:v>MUY ALTO</c:v>
                </c:pt>
                <c:pt idx="1">
                  <c:v>ALTO</c:v>
                </c:pt>
                <c:pt idx="2">
                  <c:v>MEDIO</c:v>
                </c:pt>
                <c:pt idx="3">
                  <c:v>BAJO</c:v>
                </c:pt>
              </c:strCache>
            </c:strRef>
          </c:cat>
          <c:val>
            <c:numRef>
              <c:f>SEGURIDAD!$F$20:$F$23</c:f>
              <c:numCache>
                <c:formatCode>###0</c:formatCode>
                <c:ptCount val="4"/>
                <c:pt idx="0">
                  <c:v>7.9545454545454541</c:v>
                </c:pt>
                <c:pt idx="1">
                  <c:v>25</c:v>
                </c:pt>
                <c:pt idx="2">
                  <c:v>54.54545454545454</c:v>
                </c:pt>
                <c:pt idx="3">
                  <c:v>12.5</c:v>
                </c:pt>
              </c:numCache>
            </c:numRef>
          </c:val>
          <c:extLst>
            <c:ext xmlns:c16="http://schemas.microsoft.com/office/drawing/2014/chart" uri="{C3380CC4-5D6E-409C-BE32-E72D297353CC}">
              <c16:uniqueId val="{00000004-F8E8-425E-83C7-03BEFE699807}"/>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0919785-FE71-4FCE-B8B0-02F44ABB06C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58-40C0-8764-E37BC2C99208}"/>
                </c:ext>
              </c:extLst>
            </c:dLbl>
            <c:dLbl>
              <c:idx val="1"/>
              <c:tx>
                <c:rich>
                  <a:bodyPr/>
                  <a:lstStyle/>
                  <a:p>
                    <a:fld id="{827CFDBE-15F1-4D04-A9F2-47F5596E8DC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58-40C0-8764-E37BC2C99208}"/>
                </c:ext>
              </c:extLst>
            </c:dLbl>
            <c:dLbl>
              <c:idx val="2"/>
              <c:tx>
                <c:rich>
                  <a:bodyPr/>
                  <a:lstStyle/>
                  <a:p>
                    <a:fld id="{A826CF29-9ECC-4301-A3F2-083961B4EFB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58-40C0-8764-E37BC2C9920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SEGURIDAD!$C$24:$C$26</c:f>
              <c:strCache>
                <c:ptCount val="3"/>
                <c:pt idx="0">
                  <c:v>REGULAR</c:v>
                </c:pt>
                <c:pt idx="1">
                  <c:v>BUENA</c:v>
                </c:pt>
                <c:pt idx="2">
                  <c:v>EXCELENTE</c:v>
                </c:pt>
              </c:strCache>
            </c:strRef>
          </c:cat>
          <c:val>
            <c:numRef>
              <c:f>SEGURIDAD!$F$24:$F$26</c:f>
              <c:numCache>
                <c:formatCode>###0</c:formatCode>
                <c:ptCount val="3"/>
                <c:pt idx="0">
                  <c:v>20</c:v>
                </c:pt>
                <c:pt idx="1">
                  <c:v>73.333333333333329</c:v>
                </c:pt>
                <c:pt idx="2">
                  <c:v>6.666666666666667</c:v>
                </c:pt>
              </c:numCache>
            </c:numRef>
          </c:val>
          <c:extLst>
            <c:ext xmlns:c16="http://schemas.microsoft.com/office/drawing/2014/chart" uri="{C3380CC4-5D6E-409C-BE32-E72D297353CC}">
              <c16:uniqueId val="{00000000-06D8-4E6A-BEB1-4EBD2C33EC8B}"/>
            </c:ext>
          </c:extLst>
        </c:ser>
        <c:dLbls>
          <c:dLblPos val="inEnd"/>
          <c:showLegendKey val="0"/>
          <c:showVal val="1"/>
          <c:showCatName val="0"/>
          <c:showSerName val="0"/>
          <c:showPercent val="0"/>
          <c:showBubbleSize val="0"/>
        </c:dLbls>
        <c:gapWidth val="100"/>
        <c:overlap val="-24"/>
        <c:axId val="204774120"/>
        <c:axId val="204774512"/>
      </c:barChart>
      <c:catAx>
        <c:axId val="204774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04774512"/>
        <c:crosses val="autoZero"/>
        <c:auto val="1"/>
        <c:lblAlgn val="ctr"/>
        <c:lblOffset val="100"/>
        <c:noMultiLvlLbl val="0"/>
      </c:catAx>
      <c:valAx>
        <c:axId val="204774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04774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5853557504873177E-2"/>
                </c:manualLayout>
              </c:layout>
              <c:tx>
                <c:rich>
                  <a:bodyPr/>
                  <a:lstStyle/>
                  <a:p>
                    <a:fld id="{B358750C-F673-4DEF-9A8F-8BBA50513641}"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45-4E27-B93B-197746D7AEF6}"/>
                </c:ext>
              </c:extLst>
            </c:dLbl>
            <c:dLbl>
              <c:idx val="1"/>
              <c:layout>
                <c:manualLayout>
                  <c:x val="0"/>
                  <c:y val="8.9695419103313731E-2"/>
                </c:manualLayout>
              </c:layout>
              <c:tx>
                <c:rich>
                  <a:bodyPr/>
                  <a:lstStyle/>
                  <a:p>
                    <a:fld id="{9D563FD0-85E4-4452-8121-F6F19F2153B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45-4E27-B93B-197746D7AEF6}"/>
                </c:ext>
              </c:extLst>
            </c:dLbl>
            <c:dLbl>
              <c:idx val="2"/>
              <c:layout>
                <c:manualLayout>
                  <c:x val="-6.851184194146352E-17"/>
                  <c:y val="9.5853557504873288E-2"/>
                </c:manualLayout>
              </c:layout>
              <c:tx>
                <c:rich>
                  <a:bodyPr/>
                  <a:lstStyle/>
                  <a:p>
                    <a:fld id="{981193FC-8884-4251-874E-98D7A01784A3}"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45-4E27-B93B-197746D7AEF6}"/>
                </c:ext>
              </c:extLst>
            </c:dLbl>
            <c:dLbl>
              <c:idx val="3"/>
              <c:tx>
                <c:rich>
                  <a:bodyPr/>
                  <a:lstStyle/>
                  <a:p>
                    <a:fld id="{02A3499A-ECF0-4562-915F-B1AC06AC6B0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845-4E27-B93B-197746D7AEF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SEGURIDAD!$C$36:$C$39</c:f>
              <c:strCache>
                <c:ptCount val="4"/>
                <c:pt idx="0">
                  <c:v>MALO</c:v>
                </c:pt>
                <c:pt idx="1">
                  <c:v>REGULAR</c:v>
                </c:pt>
                <c:pt idx="2">
                  <c:v>BUENA</c:v>
                </c:pt>
                <c:pt idx="3">
                  <c:v>EXCELENTE</c:v>
                </c:pt>
              </c:strCache>
            </c:strRef>
          </c:cat>
          <c:val>
            <c:numRef>
              <c:f>SEGURIDAD!$F$36:$F$39</c:f>
              <c:numCache>
                <c:formatCode>###0</c:formatCode>
                <c:ptCount val="4"/>
                <c:pt idx="0">
                  <c:v>13.068181818181818</c:v>
                </c:pt>
                <c:pt idx="1">
                  <c:v>37.5</c:v>
                </c:pt>
                <c:pt idx="2">
                  <c:v>38.636363636363633</c:v>
                </c:pt>
                <c:pt idx="3">
                  <c:v>10.795454545454545</c:v>
                </c:pt>
              </c:numCache>
            </c:numRef>
          </c:val>
          <c:extLst>
            <c:ext xmlns:c16="http://schemas.microsoft.com/office/drawing/2014/chart" uri="{C3380CC4-5D6E-409C-BE32-E72D297353CC}">
              <c16:uniqueId val="{00000004-2845-4E27-B93B-197746D7AEF6}"/>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F694E2B-A854-4263-A03A-74B263F62F4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CF-4BE3-80A9-B4921B3DACE2}"/>
                </c:ext>
              </c:extLst>
            </c:dLbl>
            <c:dLbl>
              <c:idx val="1"/>
              <c:tx>
                <c:rich>
                  <a:bodyPr/>
                  <a:lstStyle/>
                  <a:p>
                    <a:fld id="{5E94FD8A-A507-448C-BA2B-A29ADD2665D5}"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CF-4BE3-80A9-B4921B3DACE2}"/>
                </c:ext>
              </c:extLst>
            </c:dLbl>
            <c:dLbl>
              <c:idx val="2"/>
              <c:tx>
                <c:rich>
                  <a:bodyPr/>
                  <a:lstStyle/>
                  <a:p>
                    <a:fld id="{922941FB-2835-4C77-B3B3-6C74CCCF47A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8CF-4BE3-80A9-B4921B3DACE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SEGURIDAD!$C$39:$C$41</c:f>
              <c:strCache>
                <c:ptCount val="3"/>
                <c:pt idx="0">
                  <c:v>REGULAR</c:v>
                </c:pt>
                <c:pt idx="1">
                  <c:v>BUENA</c:v>
                </c:pt>
                <c:pt idx="2">
                  <c:v>EXCELENTE</c:v>
                </c:pt>
              </c:strCache>
            </c:strRef>
          </c:cat>
          <c:val>
            <c:numRef>
              <c:f>SEGURIDAD!$F$39:$F$41</c:f>
              <c:numCache>
                <c:formatCode>###0</c:formatCode>
                <c:ptCount val="3"/>
                <c:pt idx="0">
                  <c:v>20</c:v>
                </c:pt>
                <c:pt idx="1">
                  <c:v>73.333333333333329</c:v>
                </c:pt>
                <c:pt idx="2">
                  <c:v>6.666666666666667</c:v>
                </c:pt>
              </c:numCache>
            </c:numRef>
          </c:val>
          <c:extLst>
            <c:ext xmlns:c16="http://schemas.microsoft.com/office/drawing/2014/chart" uri="{C3380CC4-5D6E-409C-BE32-E72D297353CC}">
              <c16:uniqueId val="{00000000-EAFC-4EB4-BC6C-18B877240C49}"/>
            </c:ext>
          </c:extLst>
        </c:ser>
        <c:dLbls>
          <c:dLblPos val="inEnd"/>
          <c:showLegendKey val="0"/>
          <c:showVal val="1"/>
          <c:showCatName val="0"/>
          <c:showSerName val="0"/>
          <c:showPercent val="0"/>
          <c:showBubbleSize val="0"/>
        </c:dLbls>
        <c:gapWidth val="100"/>
        <c:overlap val="-24"/>
        <c:axId val="220268752"/>
        <c:axId val="220269144"/>
      </c:barChart>
      <c:catAx>
        <c:axId val="220268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20269144"/>
        <c:crosses val="autoZero"/>
        <c:auto val="1"/>
        <c:lblAlgn val="ctr"/>
        <c:lblOffset val="100"/>
        <c:noMultiLvlLbl val="0"/>
      </c:catAx>
      <c:valAx>
        <c:axId val="220269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2026875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C451A12-F084-4A49-A897-78B487B83A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9E-41C9-86BD-30391F4ABD71}"/>
                </c:ext>
              </c:extLst>
            </c:dLbl>
            <c:dLbl>
              <c:idx val="1"/>
              <c:tx>
                <c:rich>
                  <a:bodyPr/>
                  <a:lstStyle/>
                  <a:p>
                    <a:fld id="{34983759-98CE-4EE1-B538-90B852ADEF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9E-41C9-86BD-30391F4ABD71}"/>
                </c:ext>
              </c:extLst>
            </c:dLbl>
            <c:dLbl>
              <c:idx val="2"/>
              <c:tx>
                <c:rich>
                  <a:bodyPr/>
                  <a:lstStyle/>
                  <a:p>
                    <a:fld id="{18942288-A404-40B0-AF67-C2AA388F4E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99E-41C9-86BD-30391F4ABD71}"/>
                </c:ext>
              </c:extLst>
            </c:dLbl>
            <c:dLbl>
              <c:idx val="3"/>
              <c:tx>
                <c:rich>
                  <a:bodyPr/>
                  <a:lstStyle/>
                  <a:p>
                    <a:fld id="{DAF21A88-856F-4C22-8ADF-8169ECCE26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99E-41C9-86BD-30391F4ABD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SEGURIDAD!$C$52:$C$55</c:f>
              <c:strCache>
                <c:ptCount val="4"/>
                <c:pt idx="0">
                  <c:v>MALO</c:v>
                </c:pt>
                <c:pt idx="1">
                  <c:v>REGULAR</c:v>
                </c:pt>
                <c:pt idx="2">
                  <c:v>BUENA</c:v>
                </c:pt>
                <c:pt idx="3">
                  <c:v>EXCELENTE</c:v>
                </c:pt>
              </c:strCache>
            </c:strRef>
          </c:cat>
          <c:val>
            <c:numRef>
              <c:f>SEGURIDAD!$F$52:$F$55</c:f>
              <c:numCache>
                <c:formatCode>###0</c:formatCode>
                <c:ptCount val="4"/>
                <c:pt idx="0">
                  <c:v>11.363636363636363</c:v>
                </c:pt>
                <c:pt idx="1">
                  <c:v>42.613636363636367</c:v>
                </c:pt>
                <c:pt idx="2">
                  <c:v>38.636363636363633</c:v>
                </c:pt>
                <c:pt idx="3">
                  <c:v>7.3863636363636367</c:v>
                </c:pt>
              </c:numCache>
            </c:numRef>
          </c:val>
          <c:extLst>
            <c:ext xmlns:c16="http://schemas.microsoft.com/office/drawing/2014/chart" uri="{C3380CC4-5D6E-409C-BE32-E72D297353CC}">
              <c16:uniqueId val="{00000004-C99E-41C9-86BD-30391F4ABD71}"/>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0C4662D-6B2B-488E-9730-7674C49E3D2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AD-4A88-9B0F-662D57442252}"/>
                </c:ext>
              </c:extLst>
            </c:dLbl>
            <c:dLbl>
              <c:idx val="1"/>
              <c:tx>
                <c:rich>
                  <a:bodyPr/>
                  <a:lstStyle/>
                  <a:p>
                    <a:fld id="{4C2CF87D-3F8C-4113-9205-1827E1FD7F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AD-4A88-9B0F-662D57442252}"/>
                </c:ext>
              </c:extLst>
            </c:dLbl>
            <c:dLbl>
              <c:idx val="2"/>
              <c:tx>
                <c:rich>
                  <a:bodyPr/>
                  <a:lstStyle/>
                  <a:p>
                    <a:fld id="{280F6B85-5656-441F-94B2-768ACF0DE1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AD-4A88-9B0F-662D5744225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SEGURIDAD!$C$54:$C$56</c:f>
              <c:strCache>
                <c:ptCount val="3"/>
                <c:pt idx="0">
                  <c:v>REGULAR</c:v>
                </c:pt>
                <c:pt idx="1">
                  <c:v>BUENA</c:v>
                </c:pt>
                <c:pt idx="2">
                  <c:v>EXCELENTE</c:v>
                </c:pt>
              </c:strCache>
            </c:strRef>
          </c:cat>
          <c:val>
            <c:numRef>
              <c:f>SEGURIDAD!$F$54:$F$56</c:f>
              <c:numCache>
                <c:formatCode>###0</c:formatCode>
                <c:ptCount val="3"/>
                <c:pt idx="0">
                  <c:v>26.666666666666668</c:v>
                </c:pt>
                <c:pt idx="1">
                  <c:v>60</c:v>
                </c:pt>
                <c:pt idx="2">
                  <c:v>13.333333333333334</c:v>
                </c:pt>
              </c:numCache>
            </c:numRef>
          </c:val>
          <c:extLst>
            <c:ext xmlns:c16="http://schemas.microsoft.com/office/drawing/2014/chart" uri="{C3380CC4-5D6E-409C-BE32-E72D297353CC}">
              <c16:uniqueId val="{00000000-186E-40B2-8949-4BD29E7D45A6}"/>
            </c:ext>
          </c:extLst>
        </c:ser>
        <c:dLbls>
          <c:dLblPos val="inEnd"/>
          <c:showLegendKey val="0"/>
          <c:showVal val="1"/>
          <c:showCatName val="0"/>
          <c:showSerName val="0"/>
          <c:showPercent val="0"/>
          <c:showBubbleSize val="0"/>
        </c:dLbls>
        <c:gapWidth val="100"/>
        <c:overlap val="-24"/>
        <c:axId val="292014064"/>
        <c:axId val="292016416"/>
      </c:barChart>
      <c:catAx>
        <c:axId val="292014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92016416"/>
        <c:crosses val="autoZero"/>
        <c:auto val="1"/>
        <c:lblAlgn val="ctr"/>
        <c:lblOffset val="100"/>
        <c:noMultiLvlLbl val="0"/>
      </c:catAx>
      <c:valAx>
        <c:axId val="292016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920140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80EA002-DF09-4826-A99A-BC4EFDE4B2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995-4067-A16A-A6691E2642B9}"/>
                </c:ext>
              </c:extLst>
            </c:dLbl>
            <c:dLbl>
              <c:idx val="1"/>
              <c:tx>
                <c:rich>
                  <a:bodyPr/>
                  <a:lstStyle/>
                  <a:p>
                    <a:fld id="{8AB7F93D-F16A-4232-A9F0-A79116EB13D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95-4067-A16A-A6691E2642B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SEGURIDAD!$C$68:$C$69</c:f>
              <c:strCache>
                <c:ptCount val="2"/>
                <c:pt idx="0">
                  <c:v>NO</c:v>
                </c:pt>
                <c:pt idx="1">
                  <c:v>SI</c:v>
                </c:pt>
              </c:strCache>
            </c:strRef>
          </c:cat>
          <c:val>
            <c:numRef>
              <c:f>SEGURIDAD!$F$68:$F$69</c:f>
              <c:numCache>
                <c:formatCode>###0</c:formatCode>
                <c:ptCount val="2"/>
                <c:pt idx="0">
                  <c:v>38.636363636363633</c:v>
                </c:pt>
                <c:pt idx="1">
                  <c:v>61.363636363636367</c:v>
                </c:pt>
              </c:numCache>
            </c:numRef>
          </c:val>
          <c:extLst>
            <c:ext xmlns:c16="http://schemas.microsoft.com/office/drawing/2014/chart" uri="{C3380CC4-5D6E-409C-BE32-E72D297353CC}">
              <c16:uniqueId val="{00000002-9995-4067-A16A-A6691E2642B9}"/>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43D051D-F5A3-4989-BDF6-95EA88B01C1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80-4811-96E2-DE9D0712422A}"/>
                </c:ext>
              </c:extLst>
            </c:dLbl>
            <c:dLbl>
              <c:idx val="1"/>
              <c:tx>
                <c:rich>
                  <a:bodyPr/>
                  <a:lstStyle/>
                  <a:p>
                    <a:fld id="{0DA2AA91-4C26-4703-957C-C2CB7409161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80-4811-96E2-DE9D0712422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SEGURIDAD!$C$67:$C$68</c:f>
              <c:strCache>
                <c:ptCount val="2"/>
                <c:pt idx="0">
                  <c:v>NO</c:v>
                </c:pt>
                <c:pt idx="1">
                  <c:v>SI</c:v>
                </c:pt>
              </c:strCache>
            </c:strRef>
          </c:cat>
          <c:val>
            <c:numRef>
              <c:f>SEGURIDAD!$F$67:$F$68</c:f>
              <c:numCache>
                <c:formatCode>###0</c:formatCode>
                <c:ptCount val="2"/>
                <c:pt idx="0">
                  <c:v>60</c:v>
                </c:pt>
                <c:pt idx="1">
                  <c:v>40</c:v>
                </c:pt>
              </c:numCache>
            </c:numRef>
          </c:val>
          <c:extLst>
            <c:ext xmlns:c16="http://schemas.microsoft.com/office/drawing/2014/chart" uri="{C3380CC4-5D6E-409C-BE32-E72D297353CC}">
              <c16:uniqueId val="{00000000-081B-4AA3-B162-72BA76C33BD2}"/>
            </c:ext>
          </c:extLst>
        </c:ser>
        <c:dLbls>
          <c:dLblPos val="inEnd"/>
          <c:showLegendKey val="0"/>
          <c:showVal val="1"/>
          <c:showCatName val="0"/>
          <c:showSerName val="0"/>
          <c:showPercent val="0"/>
          <c:showBubbleSize val="0"/>
        </c:dLbls>
        <c:gapWidth val="100"/>
        <c:overlap val="-24"/>
        <c:axId val="412281520"/>
        <c:axId val="412281912"/>
      </c:barChart>
      <c:catAx>
        <c:axId val="412281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2281912"/>
        <c:crosses val="autoZero"/>
        <c:auto val="1"/>
        <c:lblAlgn val="ctr"/>
        <c:lblOffset val="100"/>
        <c:noMultiLvlLbl val="0"/>
      </c:catAx>
      <c:valAx>
        <c:axId val="412281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22815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6969-4BF4-B439-C16D4BE5D588}"/>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6969-4BF4-B439-C16D4BE5D58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2"/>
                <c:pt idx="0">
                  <c:v>SIEMPRE</c:v>
                </c:pt>
                <c:pt idx="1">
                  <c:v>ALGUNAS VECES</c:v>
                </c:pt>
              </c:strCache>
            </c:strRef>
          </c:cat>
          <c:val>
            <c:numRef>
              <c:f>'INFORMACIÓN PARA PLANEACIÓN ACA'!$B$3:$B$5</c:f>
              <c:numCache>
                <c:formatCode>General</c:formatCode>
                <c:ptCount val="2"/>
                <c:pt idx="0">
                  <c:v>50</c:v>
                </c:pt>
                <c:pt idx="1">
                  <c:v>50</c:v>
                </c:pt>
              </c:numCache>
            </c:numRef>
          </c:val>
          <c:extLst>
            <c:ext xmlns:c16="http://schemas.microsoft.com/office/drawing/2014/chart" uri="{C3380CC4-5D6E-409C-BE32-E72D297353CC}">
              <c16:uniqueId val="{00000002-6969-4BF4-B439-C16D4BE5D588}"/>
            </c:ext>
          </c:extLst>
        </c:ser>
        <c:dLbls>
          <c:showLegendKey val="0"/>
          <c:showVal val="0"/>
          <c:showCatName val="0"/>
          <c:showSerName val="0"/>
          <c:showPercent val="0"/>
          <c:showBubbleSize val="0"/>
        </c:dLbls>
        <c:gapWidth val="100"/>
        <c:overlap val="-24"/>
        <c:axId val="412283480"/>
        <c:axId val="412283088"/>
      </c:barChart>
      <c:catAx>
        <c:axId val="412283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283088"/>
        <c:crosses val="autoZero"/>
        <c:auto val="1"/>
        <c:lblAlgn val="ctr"/>
        <c:lblOffset val="100"/>
        <c:noMultiLvlLbl val="0"/>
      </c:catAx>
      <c:valAx>
        <c:axId val="412283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283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632A-4072-9A1B-9F8CE8B9D931}"/>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632A-4072-9A1B-9F8CE8B9D93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2"/>
                <c:pt idx="0">
                  <c:v>SIEMPRE</c:v>
                </c:pt>
                <c:pt idx="1">
                  <c:v>ALGUNAS VECES</c:v>
                </c:pt>
              </c:strCache>
            </c:strRef>
          </c:cat>
          <c:val>
            <c:numRef>
              <c:f>'ACCESO A EQUIPO DE COMPUTO, AUD'!$B$3:$B$5</c:f>
              <c:numCache>
                <c:formatCode>General</c:formatCode>
                <c:ptCount val="2"/>
                <c:pt idx="0">
                  <c:v>50</c:v>
                </c:pt>
                <c:pt idx="1">
                  <c:v>50</c:v>
                </c:pt>
              </c:numCache>
            </c:numRef>
          </c:val>
          <c:extLst>
            <c:ext xmlns:c16="http://schemas.microsoft.com/office/drawing/2014/chart" uri="{C3380CC4-5D6E-409C-BE32-E72D297353CC}">
              <c16:uniqueId val="{00000002-632A-4072-9A1B-9F8CE8B9D931}"/>
            </c:ext>
          </c:extLst>
        </c:ser>
        <c:dLbls>
          <c:showLegendKey val="0"/>
          <c:showVal val="0"/>
          <c:showCatName val="0"/>
          <c:showSerName val="0"/>
          <c:showPercent val="0"/>
          <c:showBubbleSize val="0"/>
        </c:dLbls>
        <c:gapWidth val="100"/>
        <c:overlap val="-24"/>
        <c:axId val="412286224"/>
        <c:axId val="412287008"/>
      </c:barChart>
      <c:catAx>
        <c:axId val="412286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287008"/>
        <c:crosses val="autoZero"/>
        <c:auto val="1"/>
        <c:lblAlgn val="ctr"/>
        <c:lblOffset val="100"/>
        <c:noMultiLvlLbl val="0"/>
      </c:catAx>
      <c:valAx>
        <c:axId val="412287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286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Hoja1!$E$247</c:f>
              <c:strCache>
                <c:ptCount val="1"/>
                <c:pt idx="0">
                  <c:v>Porcentaje válido</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E67C89D-91C8-4463-891B-FAACFE26D7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D3-44F2-BA2D-61EB5465123D}"/>
                </c:ext>
              </c:extLst>
            </c:dLbl>
            <c:dLbl>
              <c:idx val="1"/>
              <c:tx>
                <c:rich>
                  <a:bodyPr/>
                  <a:lstStyle/>
                  <a:p>
                    <a:fld id="{54CA4D94-CE26-47C1-AF76-475D808515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D3-44F2-BA2D-61EB5465123D}"/>
                </c:ext>
              </c:extLst>
            </c:dLbl>
            <c:dLbl>
              <c:idx val="2"/>
              <c:tx>
                <c:rich>
                  <a:bodyPr/>
                  <a:lstStyle/>
                  <a:p>
                    <a:fld id="{7AC65F86-3B94-49D8-9C76-6FD47D9923B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5D3-44F2-BA2D-61EB546512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Hoja1!$B$248:$B$250</c:f>
              <c:strCache>
                <c:ptCount val="3"/>
                <c:pt idx="0">
                  <c:v>PESIMAS</c:v>
                </c:pt>
                <c:pt idx="1">
                  <c:v>MALAS</c:v>
                </c:pt>
                <c:pt idx="2">
                  <c:v>BUENAS</c:v>
                </c:pt>
              </c:strCache>
            </c:strRef>
          </c:cat>
          <c:val>
            <c:numRef>
              <c:f>Hoja1!$E$248:$E$250</c:f>
              <c:numCache>
                <c:formatCode>###0</c:formatCode>
                <c:ptCount val="3"/>
                <c:pt idx="0">
                  <c:v>11.111111111111111</c:v>
                </c:pt>
                <c:pt idx="1">
                  <c:v>22.222222222222221</c:v>
                </c:pt>
                <c:pt idx="2">
                  <c:v>66.666666666666657</c:v>
                </c:pt>
              </c:numCache>
            </c:numRef>
          </c:val>
          <c:extLst>
            <c:ext xmlns:c16="http://schemas.microsoft.com/office/drawing/2014/chart" uri="{C3380CC4-5D6E-409C-BE32-E72D297353CC}">
              <c16:uniqueId val="{00000003-A5D3-44F2-BA2D-61EB5465123D}"/>
            </c:ext>
          </c:extLst>
        </c:ser>
        <c:dLbls>
          <c:dLblPos val="inEnd"/>
          <c:showLegendKey val="0"/>
          <c:showVal val="1"/>
          <c:showCatName val="0"/>
          <c:showSerName val="0"/>
          <c:showPercent val="0"/>
          <c:showBubbleSize val="0"/>
        </c:dLbls>
        <c:gapWidth val="150"/>
        <c:overlap val="100"/>
        <c:axId val="412287400"/>
        <c:axId val="412287792"/>
      </c:barChart>
      <c:catAx>
        <c:axId val="41228740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287792"/>
        <c:crosses val="autoZero"/>
        <c:auto val="1"/>
        <c:lblAlgn val="ctr"/>
        <c:lblOffset val="100"/>
        <c:noMultiLvlLbl val="0"/>
      </c:catAx>
      <c:valAx>
        <c:axId val="412287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28740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BF-4774-82EB-10DBA0B963DE}"/>
                </c:ext>
              </c:extLst>
            </c:dLbl>
            <c:dLbl>
              <c:idx val="1"/>
              <c:layout>
                <c:manualLayout>
                  <c:x val="3.7380201237931505E-3"/>
                  <c:y val="8.1071217137395082E-2"/>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BF-4774-82EB-10DBA0B963DE}"/>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BF-4774-82EB-10DBA0B963D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89</c:v>
                </c:pt>
                <c:pt idx="1">
                  <c:v>11</c:v>
                </c:pt>
                <c:pt idx="2">
                  <c:v>0</c:v>
                </c:pt>
              </c:numCache>
            </c:numRef>
          </c:val>
          <c:extLst>
            <c:ext xmlns:c16="http://schemas.microsoft.com/office/drawing/2014/chart" uri="{C3380CC4-5D6E-409C-BE32-E72D297353CC}">
              <c16:uniqueId val="{00000003-F2BF-4774-82EB-10DBA0B963DE}"/>
            </c:ext>
          </c:extLst>
        </c:ser>
        <c:dLbls>
          <c:showLegendKey val="0"/>
          <c:showVal val="0"/>
          <c:showCatName val="0"/>
          <c:showSerName val="0"/>
          <c:showPercent val="0"/>
          <c:showBubbleSize val="0"/>
        </c:dLbls>
        <c:gapWidth val="100"/>
        <c:overlap val="-24"/>
        <c:axId val="412288968"/>
        <c:axId val="413081728"/>
      </c:barChart>
      <c:catAx>
        <c:axId val="412288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81728"/>
        <c:crosses val="autoZero"/>
        <c:auto val="1"/>
        <c:lblAlgn val="ctr"/>
        <c:lblOffset val="100"/>
        <c:noMultiLvlLbl val="0"/>
      </c:catAx>
      <c:valAx>
        <c:axId val="413081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288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2333996730067444E-17"/>
                  <c:y val="9.9276512331338593E-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E83-41B0-AF46-FA4F48D94BFF}"/>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E83-41B0-AF46-FA4F48D94BFF}"/>
                </c:ext>
              </c:extLst>
            </c:dLbl>
            <c:dLbl>
              <c:idx val="2"/>
              <c:layout>
                <c:manualLayout>
                  <c:x val="-8.8184646150427735E-3"/>
                  <c:y val="0.11256533267650774"/>
                </c:manualLayout>
              </c:layout>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EE83-41B0-AF46-FA4F48D94BF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###0.0</c:formatCode>
                <c:ptCount val="3"/>
                <c:pt idx="0">
                  <c:v>11</c:v>
                </c:pt>
                <c:pt idx="1">
                  <c:v>67</c:v>
                </c:pt>
                <c:pt idx="2" formatCode="General">
                  <c:v>22</c:v>
                </c:pt>
              </c:numCache>
            </c:numRef>
          </c:val>
          <c:extLst>
            <c:ext xmlns:c16="http://schemas.microsoft.com/office/drawing/2014/chart" uri="{C3380CC4-5D6E-409C-BE32-E72D297353CC}">
              <c16:uniqueId val="{00000003-EE83-41B0-AF46-FA4F48D94BFF}"/>
            </c:ext>
          </c:extLst>
        </c:ser>
        <c:dLbls>
          <c:showLegendKey val="0"/>
          <c:showVal val="0"/>
          <c:showCatName val="0"/>
          <c:showSerName val="0"/>
          <c:showPercent val="0"/>
          <c:showBubbleSize val="0"/>
        </c:dLbls>
        <c:gapWidth val="100"/>
        <c:overlap val="-24"/>
        <c:axId val="413077808"/>
        <c:axId val="413080552"/>
      </c:barChart>
      <c:catAx>
        <c:axId val="413077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80552"/>
        <c:crosses val="autoZero"/>
        <c:auto val="1"/>
        <c:lblAlgn val="ctr"/>
        <c:lblOffset val="100"/>
        <c:noMultiLvlLbl val="0"/>
      </c:catAx>
      <c:valAx>
        <c:axId val="413080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7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C0-4B35-AC1D-3E274D2FAACD}"/>
                </c:ext>
              </c:extLst>
            </c:dLbl>
            <c:dLbl>
              <c:idx val="1"/>
              <c:layout>
                <c:manualLayout>
                  <c:x val="5.6070301856897603E-3"/>
                  <c:y val="0.10133696977074613"/>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C0-4B35-AC1D-3E274D2FAACD}"/>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C0-4B35-AC1D-3E274D2FAAC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86</c:v>
                </c:pt>
                <c:pt idx="1">
                  <c:v>14</c:v>
                </c:pt>
                <c:pt idx="2">
                  <c:v>0</c:v>
                </c:pt>
              </c:numCache>
            </c:numRef>
          </c:val>
          <c:extLst>
            <c:ext xmlns:c16="http://schemas.microsoft.com/office/drawing/2014/chart" uri="{C3380CC4-5D6E-409C-BE32-E72D297353CC}">
              <c16:uniqueId val="{00000003-EBC0-4B35-AC1D-3E274D2FAACD}"/>
            </c:ext>
          </c:extLst>
        </c:ser>
        <c:dLbls>
          <c:showLegendKey val="0"/>
          <c:showVal val="0"/>
          <c:showCatName val="0"/>
          <c:showSerName val="0"/>
          <c:showPercent val="0"/>
          <c:showBubbleSize val="0"/>
        </c:dLbls>
        <c:gapWidth val="100"/>
        <c:overlap val="-24"/>
        <c:axId val="413082512"/>
        <c:axId val="413076240"/>
      </c:barChart>
      <c:catAx>
        <c:axId val="41308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76240"/>
        <c:crosses val="autoZero"/>
        <c:auto val="1"/>
        <c:lblAlgn val="ctr"/>
        <c:lblOffset val="100"/>
        <c:noMultiLvlLbl val="0"/>
      </c:catAx>
      <c:valAx>
        <c:axId val="413076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82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ED7-4E59-AFD5-9983B1E99FBD}"/>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CED7-4E59-AFD5-9983B1E99FB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2"/>
                <c:pt idx="0">
                  <c:v>SIEMPRE</c:v>
                </c:pt>
                <c:pt idx="1">
                  <c:v>ALGUNAS VECES</c:v>
                </c:pt>
              </c:strCache>
            </c:strRef>
          </c:cat>
          <c:val>
            <c:numRef>
              <c:f>MATERIAL!$C$3:$C$5</c:f>
              <c:numCache>
                <c:formatCode>General</c:formatCode>
                <c:ptCount val="2"/>
                <c:pt idx="0">
                  <c:v>38</c:v>
                </c:pt>
                <c:pt idx="1">
                  <c:v>62</c:v>
                </c:pt>
              </c:numCache>
            </c:numRef>
          </c:val>
          <c:extLst>
            <c:ext xmlns:c16="http://schemas.microsoft.com/office/drawing/2014/chart" uri="{C3380CC4-5D6E-409C-BE32-E72D297353CC}">
              <c16:uniqueId val="{00000002-CED7-4E59-AFD5-9983B1E99FBD}"/>
            </c:ext>
          </c:extLst>
        </c:ser>
        <c:dLbls>
          <c:showLegendKey val="0"/>
          <c:showVal val="0"/>
          <c:showCatName val="0"/>
          <c:showSerName val="0"/>
          <c:showPercent val="0"/>
          <c:showBubbleSize val="0"/>
        </c:dLbls>
        <c:gapWidth val="100"/>
        <c:overlap val="-24"/>
        <c:axId val="413076632"/>
        <c:axId val="413083688"/>
      </c:barChart>
      <c:catAx>
        <c:axId val="413076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83688"/>
        <c:crosses val="autoZero"/>
        <c:auto val="1"/>
        <c:lblAlgn val="ctr"/>
        <c:lblOffset val="100"/>
        <c:noMultiLvlLbl val="0"/>
      </c:catAx>
      <c:valAx>
        <c:axId val="41308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76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EA40702-ED8B-4215-BB64-858581A3EA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5B5-496A-95D8-F4E7B8955DC2}"/>
                </c:ext>
              </c:extLst>
            </c:dLbl>
            <c:dLbl>
              <c:idx val="1"/>
              <c:tx>
                <c:rich>
                  <a:bodyPr/>
                  <a:lstStyle/>
                  <a:p>
                    <a:fld id="{B95017F2-84D7-4EBB-A291-EC871DDA88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B5-496A-95D8-F4E7B8955DC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RECURSOS!$C$59:$C$60</c:f>
              <c:strCache>
                <c:ptCount val="2"/>
                <c:pt idx="0">
                  <c:v>ALGUNAS VECES</c:v>
                </c:pt>
                <c:pt idx="1">
                  <c:v>SIEMPRE</c:v>
                </c:pt>
              </c:strCache>
            </c:strRef>
          </c:cat>
          <c:val>
            <c:numRef>
              <c:f>RECURSOS!$F$59:$F$60</c:f>
              <c:numCache>
                <c:formatCode>###0</c:formatCode>
                <c:ptCount val="2"/>
                <c:pt idx="0">
                  <c:v>50</c:v>
                </c:pt>
                <c:pt idx="1">
                  <c:v>50</c:v>
                </c:pt>
              </c:numCache>
            </c:numRef>
          </c:val>
          <c:extLst>
            <c:ext xmlns:c16="http://schemas.microsoft.com/office/drawing/2014/chart" uri="{C3380CC4-5D6E-409C-BE32-E72D297353CC}">
              <c16:uniqueId val="{00000002-D5B5-496A-95D8-F4E7B8955DC2}"/>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44FF4E9-42BE-43B2-A71E-A017862310B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D2-4C2E-B9E4-A619D06F06C1}"/>
                </c:ext>
              </c:extLst>
            </c:dLbl>
            <c:dLbl>
              <c:idx val="1"/>
              <c:tx>
                <c:rich>
                  <a:bodyPr/>
                  <a:lstStyle/>
                  <a:p>
                    <a:fld id="{80B949D7-C736-41D5-8B0E-955E8C7BACC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D2-4C2E-B9E4-A619D06F06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CONVIVENCIA!$C$4:$C$5</c:f>
              <c:strCache>
                <c:ptCount val="2"/>
                <c:pt idx="0">
                  <c:v>BUENAS</c:v>
                </c:pt>
                <c:pt idx="1">
                  <c:v>EXCELENTE</c:v>
                </c:pt>
              </c:strCache>
            </c:strRef>
          </c:cat>
          <c:val>
            <c:numRef>
              <c:f>CONVIVENCIA!$F$4:$F$5</c:f>
              <c:numCache>
                <c:formatCode>###0</c:formatCode>
                <c:ptCount val="2"/>
                <c:pt idx="0">
                  <c:v>53.333333333333336</c:v>
                </c:pt>
                <c:pt idx="1">
                  <c:v>46.666666666666664</c:v>
                </c:pt>
              </c:numCache>
            </c:numRef>
          </c:val>
          <c:extLst>
            <c:ext xmlns:c16="http://schemas.microsoft.com/office/drawing/2014/chart" uri="{C3380CC4-5D6E-409C-BE32-E72D297353CC}">
              <c16:uniqueId val="{00000000-677B-4181-81E5-5264CEC1DE80}"/>
            </c:ext>
          </c:extLst>
        </c:ser>
        <c:dLbls>
          <c:dLblPos val="inEnd"/>
          <c:showLegendKey val="0"/>
          <c:showVal val="1"/>
          <c:showCatName val="0"/>
          <c:showSerName val="0"/>
          <c:showPercent val="0"/>
          <c:showBubbleSize val="0"/>
        </c:dLbls>
        <c:gapWidth val="100"/>
        <c:overlap val="-24"/>
        <c:axId val="413872568"/>
        <c:axId val="413873744"/>
      </c:barChart>
      <c:catAx>
        <c:axId val="4138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3873744"/>
        <c:crosses val="autoZero"/>
        <c:auto val="1"/>
        <c:lblAlgn val="ctr"/>
        <c:lblOffset val="100"/>
        <c:noMultiLvlLbl val="0"/>
      </c:catAx>
      <c:valAx>
        <c:axId val="41387374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3872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4242404-6008-4E0D-A809-8E4C5B8E238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CF-468A-85F4-555A47D5459D}"/>
                </c:ext>
              </c:extLst>
            </c:dLbl>
            <c:dLbl>
              <c:idx val="1"/>
              <c:tx>
                <c:rich>
                  <a:bodyPr/>
                  <a:lstStyle/>
                  <a:p>
                    <a:fld id="{7E757FBA-52B4-4F61-B635-2AB235455A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CF-468A-85F4-555A47D54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CONVIVENCIA!$C$10:$C$11</c:f>
              <c:strCache>
                <c:ptCount val="2"/>
                <c:pt idx="0">
                  <c:v>ALGUNAS VECES</c:v>
                </c:pt>
                <c:pt idx="1">
                  <c:v>SIEMPRE</c:v>
                </c:pt>
              </c:strCache>
            </c:strRef>
          </c:cat>
          <c:val>
            <c:numRef>
              <c:f>CONVIVENCIA!$F$10:$F$11</c:f>
              <c:numCache>
                <c:formatCode>###0</c:formatCode>
                <c:ptCount val="2"/>
                <c:pt idx="0">
                  <c:v>13.333333333333334</c:v>
                </c:pt>
                <c:pt idx="1">
                  <c:v>86.666666666666671</c:v>
                </c:pt>
              </c:numCache>
            </c:numRef>
          </c:val>
          <c:extLst>
            <c:ext xmlns:c16="http://schemas.microsoft.com/office/drawing/2014/chart" uri="{C3380CC4-5D6E-409C-BE32-E72D297353CC}">
              <c16:uniqueId val="{00000000-B114-49A5-AF2E-98B5D622178F}"/>
            </c:ext>
          </c:extLst>
        </c:ser>
        <c:dLbls>
          <c:dLblPos val="inEnd"/>
          <c:showLegendKey val="0"/>
          <c:showVal val="1"/>
          <c:showCatName val="0"/>
          <c:showSerName val="0"/>
          <c:showPercent val="0"/>
          <c:showBubbleSize val="0"/>
        </c:dLbls>
        <c:gapWidth val="100"/>
        <c:overlap val="-24"/>
        <c:axId val="413874920"/>
        <c:axId val="413875312"/>
      </c:barChart>
      <c:catAx>
        <c:axId val="413874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3875312"/>
        <c:crosses val="autoZero"/>
        <c:auto val="1"/>
        <c:lblAlgn val="ctr"/>
        <c:lblOffset val="100"/>
        <c:noMultiLvlLbl val="0"/>
      </c:catAx>
      <c:valAx>
        <c:axId val="41387531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3874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334C3E9-CA61-41E4-BBFC-03374FEBDF3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9B9-4CB8-8011-23B9B2FA7277}"/>
                </c:ext>
              </c:extLst>
            </c:dLbl>
            <c:dLbl>
              <c:idx val="1"/>
              <c:layout>
                <c:manualLayout>
                  <c:x val="-6.851184194146352E-17"/>
                  <c:y val="9.5853557504873288E-2"/>
                </c:manualLayout>
              </c:layout>
              <c:tx>
                <c:rich>
                  <a:bodyPr/>
                  <a:lstStyle/>
                  <a:p>
                    <a:fld id="{31FB7A1F-4860-4082-9C4E-C7F52EAC306E}"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9B9-4CB8-8011-23B9B2FA7277}"/>
                </c:ext>
              </c:extLst>
            </c:dLbl>
            <c:dLbl>
              <c:idx val="2"/>
              <c:tx>
                <c:rich>
                  <a:bodyPr/>
                  <a:lstStyle/>
                  <a:p>
                    <a:fld id="{41B20EE1-D3A0-4039-90FE-58587C57115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9B9-4CB8-8011-23B9B2FA727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CONVIVENCIA!$C$19:$C$21</c:f>
              <c:strCache>
                <c:ptCount val="3"/>
                <c:pt idx="0">
                  <c:v>NUNCA</c:v>
                </c:pt>
                <c:pt idx="1">
                  <c:v>ALGUNAS VECES</c:v>
                </c:pt>
                <c:pt idx="2">
                  <c:v>SIEMPRE</c:v>
                </c:pt>
              </c:strCache>
            </c:strRef>
          </c:cat>
          <c:val>
            <c:numRef>
              <c:f>CONVIVENCIA!$F$19:$F$21</c:f>
              <c:numCache>
                <c:formatCode>###0</c:formatCode>
                <c:ptCount val="3"/>
                <c:pt idx="0">
                  <c:v>5.6818181818181817</c:v>
                </c:pt>
                <c:pt idx="1">
                  <c:v>47.159090909090914</c:v>
                </c:pt>
                <c:pt idx="2">
                  <c:v>47.159090909090914</c:v>
                </c:pt>
              </c:numCache>
            </c:numRef>
          </c:val>
          <c:extLst>
            <c:ext xmlns:c16="http://schemas.microsoft.com/office/drawing/2014/chart" uri="{C3380CC4-5D6E-409C-BE32-E72D297353CC}">
              <c16:uniqueId val="{00000003-19B9-4CB8-8011-23B9B2FA7277}"/>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FCC212F-2A71-4323-BAE2-42C4999842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C73-4501-885C-19F433C9279E}"/>
                </c:ext>
              </c:extLst>
            </c:dLbl>
            <c:dLbl>
              <c:idx val="1"/>
              <c:tx>
                <c:rich>
                  <a:bodyPr/>
                  <a:lstStyle/>
                  <a:p>
                    <a:fld id="{F79899E2-DF8F-44E7-9A62-CAD458843B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73-4501-885C-19F433C927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CONVIVENCIA!$C$22:$C$23</c:f>
              <c:strCache>
                <c:ptCount val="2"/>
                <c:pt idx="0">
                  <c:v>NO</c:v>
                </c:pt>
                <c:pt idx="1">
                  <c:v>SI</c:v>
                </c:pt>
              </c:strCache>
            </c:strRef>
          </c:cat>
          <c:val>
            <c:numRef>
              <c:f>CONVIVENCIA!$F$22:$F$23</c:f>
              <c:numCache>
                <c:formatCode>###0</c:formatCode>
                <c:ptCount val="2"/>
                <c:pt idx="0">
                  <c:v>66.666666666666657</c:v>
                </c:pt>
                <c:pt idx="1">
                  <c:v>33.333333333333329</c:v>
                </c:pt>
              </c:numCache>
            </c:numRef>
          </c:val>
          <c:extLst>
            <c:ext xmlns:c16="http://schemas.microsoft.com/office/drawing/2014/chart" uri="{C3380CC4-5D6E-409C-BE32-E72D297353CC}">
              <c16:uniqueId val="{00000000-106F-463B-936C-BE0B2E78E9D1}"/>
            </c:ext>
          </c:extLst>
        </c:ser>
        <c:dLbls>
          <c:dLblPos val="inEnd"/>
          <c:showLegendKey val="0"/>
          <c:showVal val="1"/>
          <c:showCatName val="0"/>
          <c:showSerName val="0"/>
          <c:showPercent val="0"/>
          <c:showBubbleSize val="0"/>
        </c:dLbls>
        <c:gapWidth val="100"/>
        <c:overlap val="-24"/>
        <c:axId val="409815064"/>
        <c:axId val="409819768"/>
      </c:barChart>
      <c:catAx>
        <c:axId val="409815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09819768"/>
        <c:crosses val="autoZero"/>
        <c:auto val="1"/>
        <c:lblAlgn val="ctr"/>
        <c:lblOffset val="100"/>
        <c:noMultiLvlLbl val="0"/>
      </c:catAx>
      <c:valAx>
        <c:axId val="40981976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09815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65490887713109E-3"/>
                  <c:y val="5.4552387914230019E-2"/>
                </c:manualLayout>
              </c:layout>
              <c:tx>
                <c:rich>
                  <a:bodyPr/>
                  <a:lstStyle/>
                  <a:p>
                    <a:r>
                      <a:rPr lang="en-US" dirty="0"/>
                      <a:t>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93-4B3C-AF2F-C1B91485B321}"/>
                </c:ext>
              </c:extLst>
            </c:dLbl>
            <c:dLbl>
              <c:idx val="1"/>
              <c:tx>
                <c:rich>
                  <a:bodyPr/>
                  <a:lstStyle/>
                  <a:p>
                    <a:fld id="{A78D7E57-BC22-43AB-AF41-C46C2DE8F9F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93-4B3C-AF2F-C1B91485B321}"/>
                </c:ext>
              </c:extLst>
            </c:dLbl>
            <c:dLbl>
              <c:idx val="2"/>
              <c:tx>
                <c:rich>
                  <a:bodyPr/>
                  <a:lstStyle/>
                  <a:p>
                    <a:fld id="{D66FA90A-9BC0-4077-B64F-D15F8AEFC1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93-4B3C-AF2F-C1B91485B32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CONVIVENCIA!$C$32:$C$34</c:f>
              <c:strCache>
                <c:ptCount val="3"/>
                <c:pt idx="0">
                  <c:v>NUNCA</c:v>
                </c:pt>
                <c:pt idx="1">
                  <c:v>ALGUNAS VECES</c:v>
                </c:pt>
                <c:pt idx="2">
                  <c:v>SIEMPRE</c:v>
                </c:pt>
              </c:strCache>
            </c:strRef>
          </c:cat>
          <c:val>
            <c:numRef>
              <c:f>CONVIVENCIA!$F$32:$F$34</c:f>
              <c:numCache>
                <c:formatCode>###0</c:formatCode>
                <c:ptCount val="3"/>
                <c:pt idx="0">
                  <c:v>6.25</c:v>
                </c:pt>
                <c:pt idx="1">
                  <c:v>44.31818181818182</c:v>
                </c:pt>
                <c:pt idx="2">
                  <c:v>49.43181818181818</c:v>
                </c:pt>
              </c:numCache>
            </c:numRef>
          </c:val>
          <c:extLst>
            <c:ext xmlns:c16="http://schemas.microsoft.com/office/drawing/2014/chart" uri="{C3380CC4-5D6E-409C-BE32-E72D297353CC}">
              <c16:uniqueId val="{00000003-B993-4B3C-AF2F-C1B91485B321}"/>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A204024-3EF1-49CC-B10E-E1963E74E12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41-4A06-899F-4675DFAAC329}"/>
                </c:ext>
              </c:extLst>
            </c:dLbl>
            <c:dLbl>
              <c:idx val="1"/>
              <c:tx>
                <c:rich>
                  <a:bodyPr/>
                  <a:lstStyle/>
                  <a:p>
                    <a:fld id="{E9A007A7-9585-4EB8-91F0-396C25B0F2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41-4A06-899F-4675DFAAC329}"/>
                </c:ext>
              </c:extLst>
            </c:dLbl>
            <c:dLbl>
              <c:idx val="2"/>
              <c:tx>
                <c:rich>
                  <a:bodyPr/>
                  <a:lstStyle/>
                  <a:p>
                    <a:fld id="{41868D30-E2D7-4165-86D6-4EA6E8B12CE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41-4A06-899F-4675DFAAC32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CONVIVENCIA!$D$44:$D$46</c:f>
              <c:strCache>
                <c:ptCount val="3"/>
                <c:pt idx="0">
                  <c:v>INSTITUCIONALES</c:v>
                </c:pt>
                <c:pt idx="1">
                  <c:v>DIRECTIVOS</c:v>
                </c:pt>
                <c:pt idx="2">
                  <c:v>CON LOS COMPAÑEROS</c:v>
                </c:pt>
              </c:strCache>
            </c:strRef>
          </c:cat>
          <c:val>
            <c:numRef>
              <c:f>CONVIVENCIA!$F$44:$F$46</c:f>
              <c:numCache>
                <c:formatCode>###0</c:formatCode>
                <c:ptCount val="3"/>
                <c:pt idx="0">
                  <c:v>65.900000000000006</c:v>
                </c:pt>
                <c:pt idx="1">
                  <c:v>67.7</c:v>
                </c:pt>
                <c:pt idx="2">
                  <c:v>69.900000000000006</c:v>
                </c:pt>
              </c:numCache>
            </c:numRef>
          </c:val>
          <c:extLst>
            <c:ext xmlns:c16="http://schemas.microsoft.com/office/drawing/2014/chart" uri="{C3380CC4-5D6E-409C-BE32-E72D297353CC}">
              <c16:uniqueId val="{00000003-6B41-4A06-899F-4675DFAAC329}"/>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ABDD75E-03EB-4EB2-A6F9-7C663D541EC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BC-4F2A-A80A-B440E91ACAA2}"/>
                </c:ext>
              </c:extLst>
            </c:dLbl>
            <c:dLbl>
              <c:idx val="1"/>
              <c:tx>
                <c:rich>
                  <a:bodyPr/>
                  <a:lstStyle/>
                  <a:p>
                    <a:fld id="{73BB9B2D-D180-4CE1-B278-51A6B260F4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BC-4F2A-A80A-B440E91ACA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CONVIVENCIA!$C$35:$C$36</c:f>
              <c:strCache>
                <c:ptCount val="2"/>
                <c:pt idx="0">
                  <c:v>ALGUNAS VECES</c:v>
                </c:pt>
                <c:pt idx="1">
                  <c:v>SIEMPRE</c:v>
                </c:pt>
              </c:strCache>
            </c:strRef>
          </c:cat>
          <c:val>
            <c:numRef>
              <c:f>CONVIVENCIA!$F$35:$F$36</c:f>
              <c:numCache>
                <c:formatCode>###0</c:formatCode>
                <c:ptCount val="2"/>
                <c:pt idx="0">
                  <c:v>26.666666666666668</c:v>
                </c:pt>
                <c:pt idx="1">
                  <c:v>73.333333333333329</c:v>
                </c:pt>
              </c:numCache>
            </c:numRef>
          </c:val>
          <c:extLst>
            <c:ext xmlns:c16="http://schemas.microsoft.com/office/drawing/2014/chart" uri="{C3380CC4-5D6E-409C-BE32-E72D297353CC}">
              <c16:uniqueId val="{00000000-1976-4F8E-9736-2F9E3A6BE230}"/>
            </c:ext>
          </c:extLst>
        </c:ser>
        <c:dLbls>
          <c:dLblPos val="inEnd"/>
          <c:showLegendKey val="0"/>
          <c:showVal val="1"/>
          <c:showCatName val="0"/>
          <c:showSerName val="0"/>
          <c:showPercent val="0"/>
          <c:showBubbleSize val="0"/>
        </c:dLbls>
        <c:gapWidth val="100"/>
        <c:overlap val="-24"/>
        <c:axId val="409819376"/>
        <c:axId val="409816632"/>
      </c:barChart>
      <c:catAx>
        <c:axId val="409819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09816632"/>
        <c:crosses val="autoZero"/>
        <c:auto val="1"/>
        <c:lblAlgn val="ctr"/>
        <c:lblOffset val="100"/>
        <c:noMultiLvlLbl val="0"/>
      </c:catAx>
      <c:valAx>
        <c:axId val="40981663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0981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65E-3"/>
                  <c:y val="9.5853557504873288E-2"/>
                </c:manualLayout>
              </c:layout>
              <c:tx>
                <c:rich>
                  <a:bodyPr/>
                  <a:lstStyle/>
                  <a:p>
                    <a:r>
                      <a:rPr lang="en-US" dirty="0"/>
                      <a:t>17%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0F-4DC6-A7FD-24E822ABDD90}"/>
                </c:ext>
              </c:extLst>
            </c:dLbl>
            <c:dLbl>
              <c:idx val="1"/>
              <c:layout>
                <c:manualLayout>
                  <c:x val="-6.851184194146352E-17"/>
                  <c:y val="9.5853557504873232E-2"/>
                </c:manualLayout>
              </c:layout>
              <c:tx>
                <c:rich>
                  <a:bodyPr/>
                  <a:lstStyle/>
                  <a:p>
                    <a:fld id="{14296655-0FEE-4359-B057-F4CF7F9B7D0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0F-4DC6-A7FD-24E822ABDD90}"/>
                </c:ext>
              </c:extLst>
            </c:dLbl>
            <c:dLbl>
              <c:idx val="2"/>
              <c:tx>
                <c:rich>
                  <a:bodyPr/>
                  <a:lstStyle/>
                  <a:p>
                    <a:fld id="{1DED3749-3BE8-404B-B409-AF96ADD29B9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D0F-4DC6-A7FD-24E822ABDD9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CONVIVENCIA!$C$39:$C$41</c:f>
              <c:strCache>
                <c:ptCount val="3"/>
                <c:pt idx="0">
                  <c:v>NUNCA</c:v>
                </c:pt>
                <c:pt idx="1">
                  <c:v>ALGUNAS VECES</c:v>
                </c:pt>
                <c:pt idx="2">
                  <c:v>SIEMPRE</c:v>
                </c:pt>
              </c:strCache>
            </c:strRef>
          </c:cat>
          <c:val>
            <c:numRef>
              <c:f>CONVIVENCIA!$F$39:$F$41</c:f>
              <c:numCache>
                <c:formatCode>###0</c:formatCode>
                <c:ptCount val="3"/>
                <c:pt idx="0">
                  <c:v>17.613636363636363</c:v>
                </c:pt>
                <c:pt idx="1">
                  <c:v>55.68181818181818</c:v>
                </c:pt>
                <c:pt idx="2">
                  <c:v>26.704545454545453</c:v>
                </c:pt>
              </c:numCache>
            </c:numRef>
          </c:val>
          <c:extLst>
            <c:ext xmlns:c16="http://schemas.microsoft.com/office/drawing/2014/chart" uri="{C3380CC4-5D6E-409C-BE32-E72D297353CC}">
              <c16:uniqueId val="{00000003-1D0F-4DC6-A7FD-24E822ABDD90}"/>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0041A61-E9D6-46EE-978A-BF71F64BB53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6F-4E39-A9B1-07D91A3837D1}"/>
                </c:ext>
              </c:extLst>
            </c:dLbl>
            <c:dLbl>
              <c:idx val="1"/>
              <c:tx>
                <c:rich>
                  <a:bodyPr/>
                  <a:lstStyle/>
                  <a:p>
                    <a:fld id="{404CCB4C-8E4F-49B0-8A9F-01E9C5CA6F3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6F-4E39-A9B1-07D91A3837D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RELACION!$C$8:$C$9</c:f>
              <c:strCache>
                <c:ptCount val="2"/>
                <c:pt idx="0">
                  <c:v>ALGUNAS VECES</c:v>
                </c:pt>
                <c:pt idx="1">
                  <c:v>SIEMPRE</c:v>
                </c:pt>
              </c:strCache>
            </c:strRef>
          </c:cat>
          <c:val>
            <c:numRef>
              <c:f>RELACION!$F$8:$F$9</c:f>
              <c:numCache>
                <c:formatCode>###0</c:formatCode>
                <c:ptCount val="2"/>
                <c:pt idx="0">
                  <c:v>20</c:v>
                </c:pt>
                <c:pt idx="1">
                  <c:v>80</c:v>
                </c:pt>
              </c:numCache>
            </c:numRef>
          </c:val>
          <c:extLst>
            <c:ext xmlns:c16="http://schemas.microsoft.com/office/drawing/2014/chart" uri="{C3380CC4-5D6E-409C-BE32-E72D297353CC}">
              <c16:uniqueId val="{00000000-F0F9-467C-B659-900A15FA24E8}"/>
            </c:ext>
          </c:extLst>
        </c:ser>
        <c:dLbls>
          <c:dLblPos val="inEnd"/>
          <c:showLegendKey val="0"/>
          <c:showVal val="1"/>
          <c:showCatName val="0"/>
          <c:showSerName val="0"/>
          <c:showPercent val="0"/>
          <c:showBubbleSize val="0"/>
        </c:dLbls>
        <c:gapWidth val="100"/>
        <c:overlap val="-24"/>
        <c:axId val="409654320"/>
        <c:axId val="409655496"/>
      </c:barChart>
      <c:catAx>
        <c:axId val="409654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09655496"/>
        <c:crosses val="autoZero"/>
        <c:auto val="1"/>
        <c:lblAlgn val="ctr"/>
        <c:lblOffset val="100"/>
        <c:noMultiLvlLbl val="0"/>
      </c:catAx>
      <c:valAx>
        <c:axId val="409655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0965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1-FF6F-42A6-AB1B-AA4A223874A2}"/>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6F-42A6-AB1B-AA4A223874A2}"/>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F6F-42A6-AB1B-AA4A223874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50</c:v>
                </c:pt>
                <c:pt idx="1">
                  <c:v>42.6</c:v>
                </c:pt>
                <c:pt idx="2">
                  <c:v>7.4</c:v>
                </c:pt>
              </c:numCache>
            </c:numRef>
          </c:val>
          <c:extLst>
            <c:ext xmlns:c16="http://schemas.microsoft.com/office/drawing/2014/chart" uri="{C3380CC4-5D6E-409C-BE32-E72D297353CC}">
              <c16:uniqueId val="{00000000-FF6F-42A6-AB1B-AA4A223874A2}"/>
            </c:ext>
          </c:extLst>
        </c:ser>
        <c:dLbls>
          <c:showLegendKey val="0"/>
          <c:showVal val="0"/>
          <c:showCatName val="0"/>
          <c:showSerName val="0"/>
          <c:showPercent val="0"/>
          <c:showBubbleSize val="0"/>
        </c:dLbls>
        <c:gapWidth val="100"/>
        <c:overlap val="-24"/>
        <c:axId val="409652360"/>
        <c:axId val="409653144"/>
      </c:barChart>
      <c:catAx>
        <c:axId val="409652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653144"/>
        <c:crosses val="autoZero"/>
        <c:auto val="1"/>
        <c:lblAlgn val="ctr"/>
        <c:lblOffset val="100"/>
        <c:noMultiLvlLbl val="0"/>
      </c:catAx>
      <c:valAx>
        <c:axId val="409653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652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0FC6F74-49FD-49A3-8D30-D3ACF475EA0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4FF-4310-B411-A0E0565A3A82}"/>
                </c:ext>
              </c:extLst>
            </c:dLbl>
            <c:dLbl>
              <c:idx val="1"/>
              <c:tx>
                <c:rich>
                  <a:bodyPr/>
                  <a:lstStyle/>
                  <a:p>
                    <a:fld id="{F7299005-28FF-40DB-912C-5181D984ADA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FF-4310-B411-A0E0565A3A8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RELACION!$C$20:$C$21</c:f>
              <c:strCache>
                <c:ptCount val="2"/>
                <c:pt idx="0">
                  <c:v>SI</c:v>
                </c:pt>
                <c:pt idx="1">
                  <c:v>NO</c:v>
                </c:pt>
              </c:strCache>
            </c:strRef>
          </c:cat>
          <c:val>
            <c:numRef>
              <c:f>RELACION!$F$20:$F$21</c:f>
              <c:numCache>
                <c:formatCode>###0</c:formatCode>
                <c:ptCount val="2"/>
                <c:pt idx="0">
                  <c:v>86.666666666666671</c:v>
                </c:pt>
                <c:pt idx="1">
                  <c:v>13.333333333333334</c:v>
                </c:pt>
              </c:numCache>
            </c:numRef>
          </c:val>
          <c:extLst>
            <c:ext xmlns:c16="http://schemas.microsoft.com/office/drawing/2014/chart" uri="{C3380CC4-5D6E-409C-BE32-E72D297353CC}">
              <c16:uniqueId val="{00000000-3856-490E-87F8-F1B0CD7FD51C}"/>
            </c:ext>
          </c:extLst>
        </c:ser>
        <c:dLbls>
          <c:dLblPos val="inEnd"/>
          <c:showLegendKey val="0"/>
          <c:showVal val="1"/>
          <c:showCatName val="0"/>
          <c:showSerName val="0"/>
          <c:showPercent val="0"/>
          <c:showBubbleSize val="0"/>
        </c:dLbls>
        <c:gapWidth val="100"/>
        <c:overlap val="-24"/>
        <c:axId val="409650400"/>
        <c:axId val="409657456"/>
      </c:barChart>
      <c:catAx>
        <c:axId val="409650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09657456"/>
        <c:crosses val="autoZero"/>
        <c:auto val="1"/>
        <c:lblAlgn val="ctr"/>
        <c:lblOffset val="100"/>
        <c:noMultiLvlLbl val="0"/>
      </c:catAx>
      <c:valAx>
        <c:axId val="409657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09650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31-4A01-BDCB-B47D1E8B5DB1}"/>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031-4A01-BDCB-B47D1E8B5DB1}"/>
                </c:ext>
              </c:extLst>
            </c:dLbl>
            <c:dLbl>
              <c:idx val="2"/>
              <c:layout>
                <c:manualLayout>
                  <c:x val="-5.1188280167833071E-3"/>
                  <c:y val="6.835916245633356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D1-4447-B903-F80FC2C01AB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59.7</c:v>
                </c:pt>
                <c:pt idx="1">
                  <c:v>33.200000000000003</c:v>
                </c:pt>
                <c:pt idx="2">
                  <c:v>7.1</c:v>
                </c:pt>
              </c:numCache>
            </c:numRef>
          </c:val>
          <c:extLst>
            <c:ext xmlns:c16="http://schemas.microsoft.com/office/drawing/2014/chart" uri="{C3380CC4-5D6E-409C-BE32-E72D297353CC}">
              <c16:uniqueId val="{00000000-C031-4A01-BDCB-B47D1E8B5DB1}"/>
            </c:ext>
          </c:extLst>
        </c:ser>
        <c:dLbls>
          <c:showLegendKey val="0"/>
          <c:showVal val="0"/>
          <c:showCatName val="0"/>
          <c:showSerName val="0"/>
          <c:showPercent val="0"/>
          <c:showBubbleSize val="0"/>
        </c:dLbls>
        <c:gapWidth val="100"/>
        <c:overlap val="-24"/>
        <c:axId val="409651184"/>
        <c:axId val="416788008"/>
      </c:barChart>
      <c:catAx>
        <c:axId val="409651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6788008"/>
        <c:crosses val="autoZero"/>
        <c:auto val="1"/>
        <c:lblAlgn val="ctr"/>
        <c:lblOffset val="100"/>
        <c:noMultiLvlLbl val="0"/>
      </c:catAx>
      <c:valAx>
        <c:axId val="416788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651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ACC8CC4-E77E-4385-A38B-1227840C46E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07-453E-BB4F-6E82A638E77C}"/>
                </c:ext>
              </c:extLst>
            </c:dLbl>
            <c:dLbl>
              <c:idx val="1"/>
              <c:tx>
                <c:rich>
                  <a:bodyPr/>
                  <a:lstStyle/>
                  <a:p>
                    <a:fld id="{1A27CF10-AAF4-4C51-986D-15F239FB45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07-453E-BB4F-6E82A638E77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RELACION!$C$32:$C$33</c:f>
              <c:strCache>
                <c:ptCount val="2"/>
                <c:pt idx="0">
                  <c:v>ALGUNAS VECES</c:v>
                </c:pt>
                <c:pt idx="1">
                  <c:v>SIEMPRE</c:v>
                </c:pt>
              </c:strCache>
            </c:strRef>
          </c:cat>
          <c:val>
            <c:numRef>
              <c:f>RELACION!$F$32:$F$33</c:f>
              <c:numCache>
                <c:formatCode>###0</c:formatCode>
                <c:ptCount val="2"/>
                <c:pt idx="0">
                  <c:v>26.666666666666668</c:v>
                </c:pt>
                <c:pt idx="1">
                  <c:v>73.333333333333329</c:v>
                </c:pt>
              </c:numCache>
            </c:numRef>
          </c:val>
          <c:extLst>
            <c:ext xmlns:c16="http://schemas.microsoft.com/office/drawing/2014/chart" uri="{C3380CC4-5D6E-409C-BE32-E72D297353CC}">
              <c16:uniqueId val="{00000000-6483-4CCB-B433-95D33790D8AD}"/>
            </c:ext>
          </c:extLst>
        </c:ser>
        <c:dLbls>
          <c:dLblPos val="inEnd"/>
          <c:showLegendKey val="0"/>
          <c:showVal val="1"/>
          <c:showCatName val="0"/>
          <c:showSerName val="0"/>
          <c:showPercent val="0"/>
          <c:showBubbleSize val="0"/>
        </c:dLbls>
        <c:gapWidth val="100"/>
        <c:overlap val="-24"/>
        <c:axId val="416777032"/>
        <c:axId val="416783304"/>
      </c:barChart>
      <c:catAx>
        <c:axId val="416777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6783304"/>
        <c:crosses val="autoZero"/>
        <c:auto val="1"/>
        <c:lblAlgn val="ctr"/>
        <c:lblOffset val="100"/>
        <c:noMultiLvlLbl val="0"/>
      </c:catAx>
      <c:valAx>
        <c:axId val="416783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6777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70891A5-6373-4642-894D-C91DC84F7A0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F94-42FD-A2DC-3417FF2B38AC}"/>
                </c:ext>
              </c:extLst>
            </c:dLbl>
            <c:dLbl>
              <c:idx val="1"/>
              <c:tx>
                <c:rich>
                  <a:bodyPr/>
                  <a:lstStyle/>
                  <a:p>
                    <a:fld id="{49BC0242-FDE3-4E1E-87E5-21CA658F51B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94-42FD-A2DC-3417FF2B38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RELACION!$C$38:$C$39</c:f>
              <c:strCache>
                <c:ptCount val="2"/>
                <c:pt idx="0">
                  <c:v>ALGUNAS VECES</c:v>
                </c:pt>
                <c:pt idx="1">
                  <c:v>SIEMPRE</c:v>
                </c:pt>
              </c:strCache>
            </c:strRef>
          </c:cat>
          <c:val>
            <c:numRef>
              <c:f>RELACION!$F$38:$F$39</c:f>
              <c:numCache>
                <c:formatCode>###0</c:formatCode>
                <c:ptCount val="2"/>
                <c:pt idx="0">
                  <c:v>46.666666666666664</c:v>
                </c:pt>
                <c:pt idx="1">
                  <c:v>53.333333333333336</c:v>
                </c:pt>
              </c:numCache>
            </c:numRef>
          </c:val>
          <c:extLst>
            <c:ext xmlns:c16="http://schemas.microsoft.com/office/drawing/2014/chart" uri="{C3380CC4-5D6E-409C-BE32-E72D297353CC}">
              <c16:uniqueId val="{00000000-4C71-431C-86C0-FB77BA5F6C51}"/>
            </c:ext>
          </c:extLst>
        </c:ser>
        <c:dLbls>
          <c:dLblPos val="inEnd"/>
          <c:showLegendKey val="0"/>
          <c:showVal val="1"/>
          <c:showCatName val="0"/>
          <c:showSerName val="0"/>
          <c:showPercent val="0"/>
          <c:showBubbleSize val="0"/>
        </c:dLbls>
        <c:gapWidth val="100"/>
        <c:overlap val="-24"/>
        <c:axId val="416780168"/>
        <c:axId val="416784872"/>
      </c:barChart>
      <c:catAx>
        <c:axId val="416780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6784872"/>
        <c:crosses val="autoZero"/>
        <c:auto val="1"/>
        <c:lblAlgn val="ctr"/>
        <c:lblOffset val="100"/>
        <c:noMultiLvlLbl val="0"/>
      </c:catAx>
      <c:valAx>
        <c:axId val="416784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6780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A380D22-8BEF-4AC0-88AA-AA1794AF043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73-457E-9501-CAC045C51592}"/>
                </c:ext>
              </c:extLst>
            </c:dLbl>
            <c:dLbl>
              <c:idx val="1"/>
              <c:tx>
                <c:rich>
                  <a:bodyPr/>
                  <a:lstStyle/>
                  <a:p>
                    <a:fld id="{A8683392-00B2-4DC9-86D6-9C1D73B0C5E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73-457E-9501-CAC045C515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PUESTO!$C$4:$C$5</c:f>
              <c:strCache>
                <c:ptCount val="2"/>
                <c:pt idx="0">
                  <c:v>ALGUNAS VECES</c:v>
                </c:pt>
                <c:pt idx="1">
                  <c:v>SIEMPRE</c:v>
                </c:pt>
              </c:strCache>
            </c:strRef>
          </c:cat>
          <c:val>
            <c:numRef>
              <c:f>PUESTO!$F$4:$F$5</c:f>
              <c:numCache>
                <c:formatCode>###0</c:formatCode>
                <c:ptCount val="2"/>
                <c:pt idx="0">
                  <c:v>28.571428571428569</c:v>
                </c:pt>
                <c:pt idx="1">
                  <c:v>71.428571428571431</c:v>
                </c:pt>
              </c:numCache>
            </c:numRef>
          </c:val>
          <c:extLst>
            <c:ext xmlns:c16="http://schemas.microsoft.com/office/drawing/2014/chart" uri="{C3380CC4-5D6E-409C-BE32-E72D297353CC}">
              <c16:uniqueId val="{00000002-2173-457E-9501-CAC045C51592}"/>
            </c:ext>
          </c:extLst>
        </c:ser>
        <c:dLbls>
          <c:dLblPos val="inEnd"/>
          <c:showLegendKey val="0"/>
          <c:showVal val="1"/>
          <c:showCatName val="0"/>
          <c:showSerName val="0"/>
          <c:showPercent val="0"/>
          <c:showBubbleSize val="0"/>
        </c:dLbls>
        <c:gapWidth val="100"/>
        <c:overlap val="-24"/>
        <c:axId val="713135776"/>
        <c:axId val="713132496"/>
      </c:barChart>
      <c:catAx>
        <c:axId val="71313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2496"/>
        <c:crosses val="autoZero"/>
        <c:auto val="1"/>
        <c:lblAlgn val="ctr"/>
        <c:lblOffset val="100"/>
        <c:noMultiLvlLbl val="0"/>
      </c:catAx>
      <c:valAx>
        <c:axId val="713132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CDF28C5-A792-478E-907C-B906BCA225D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24-458D-AC22-87B0A11291B7}"/>
                </c:ext>
              </c:extLst>
            </c:dLbl>
            <c:dLbl>
              <c:idx val="1"/>
              <c:tx>
                <c:rich>
                  <a:bodyPr/>
                  <a:lstStyle/>
                  <a:p>
                    <a:fld id="{F061F1C2-4704-4815-AD77-D6B266AD937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24-458D-AC22-87B0A11291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PUESTO!$C$10:$C$11</c:f>
              <c:strCache>
                <c:ptCount val="2"/>
                <c:pt idx="0">
                  <c:v>NO</c:v>
                </c:pt>
                <c:pt idx="1">
                  <c:v>SI</c:v>
                </c:pt>
              </c:strCache>
            </c:strRef>
          </c:cat>
          <c:val>
            <c:numRef>
              <c:f>PUESTO!$F$10:$F$11</c:f>
              <c:numCache>
                <c:formatCode>###0</c:formatCode>
                <c:ptCount val="2"/>
                <c:pt idx="0">
                  <c:v>60</c:v>
                </c:pt>
                <c:pt idx="1">
                  <c:v>40</c:v>
                </c:pt>
              </c:numCache>
            </c:numRef>
          </c:val>
          <c:extLst>
            <c:ext xmlns:c16="http://schemas.microsoft.com/office/drawing/2014/chart" uri="{C3380CC4-5D6E-409C-BE32-E72D297353CC}">
              <c16:uniqueId val="{00000000-E2B8-48BD-B265-A61D4BC04501}"/>
            </c:ext>
          </c:extLst>
        </c:ser>
        <c:dLbls>
          <c:dLblPos val="inEnd"/>
          <c:showLegendKey val="0"/>
          <c:showVal val="1"/>
          <c:showCatName val="0"/>
          <c:showSerName val="0"/>
          <c:showPercent val="0"/>
          <c:showBubbleSize val="0"/>
        </c:dLbls>
        <c:gapWidth val="100"/>
        <c:overlap val="-24"/>
        <c:axId val="416786048"/>
        <c:axId val="416784480"/>
      </c:barChart>
      <c:catAx>
        <c:axId val="416786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6784480"/>
        <c:crosses val="autoZero"/>
        <c:auto val="1"/>
        <c:lblAlgn val="ctr"/>
        <c:lblOffset val="100"/>
        <c:noMultiLvlLbl val="0"/>
      </c:catAx>
      <c:valAx>
        <c:axId val="416784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200" b="0" i="0" u="none" strike="noStrike" kern="1200" baseline="0">
                <a:solidFill>
                  <a:schemeClr val="tx2"/>
                </a:solidFill>
                <a:latin typeface="+mn-lt"/>
                <a:ea typeface="+mn-ea"/>
                <a:cs typeface="+mn-cs"/>
              </a:defRPr>
            </a:pPr>
            <a:endParaRPr lang="es-MX"/>
          </a:p>
        </c:txPr>
        <c:crossAx val="416786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CA65DA2-A885-40F1-965A-50ED7515566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A3-4E18-88B0-A59EAA3A7A17}"/>
                </c:ext>
              </c:extLst>
            </c:dLbl>
            <c:dLbl>
              <c:idx val="1"/>
              <c:tx>
                <c:rich>
                  <a:bodyPr/>
                  <a:lstStyle/>
                  <a:p>
                    <a:fld id="{7F62D3C6-074B-4DDF-BFDF-CE765BB015C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A3-4E18-88B0-A59EAA3A7A1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PUESTO!$C$16:$C$17</c:f>
              <c:strCache>
                <c:ptCount val="2"/>
                <c:pt idx="0">
                  <c:v>ALGUNAS VECES</c:v>
                </c:pt>
                <c:pt idx="1">
                  <c:v>SIEMPRE</c:v>
                </c:pt>
              </c:strCache>
            </c:strRef>
          </c:cat>
          <c:val>
            <c:numRef>
              <c:f>PUESTO!$F$16:$F$17</c:f>
              <c:numCache>
                <c:formatCode>###0</c:formatCode>
                <c:ptCount val="2"/>
                <c:pt idx="0">
                  <c:v>26.666666666666668</c:v>
                </c:pt>
                <c:pt idx="1">
                  <c:v>73.333333333333329</c:v>
                </c:pt>
              </c:numCache>
            </c:numRef>
          </c:val>
          <c:extLst>
            <c:ext xmlns:c16="http://schemas.microsoft.com/office/drawing/2014/chart" uri="{C3380CC4-5D6E-409C-BE32-E72D297353CC}">
              <c16:uniqueId val="{00000000-0D6E-491D-ABD0-C208E4F12DCA}"/>
            </c:ext>
          </c:extLst>
        </c:ser>
        <c:dLbls>
          <c:dLblPos val="inEnd"/>
          <c:showLegendKey val="0"/>
          <c:showVal val="1"/>
          <c:showCatName val="0"/>
          <c:showSerName val="0"/>
          <c:showPercent val="0"/>
          <c:showBubbleSize val="0"/>
        </c:dLbls>
        <c:gapWidth val="100"/>
        <c:overlap val="-24"/>
        <c:axId val="416786832"/>
        <c:axId val="416777424"/>
      </c:barChart>
      <c:catAx>
        <c:axId val="416786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6777424"/>
        <c:crosses val="autoZero"/>
        <c:auto val="1"/>
        <c:lblAlgn val="ctr"/>
        <c:lblOffset val="100"/>
        <c:noMultiLvlLbl val="0"/>
      </c:catAx>
      <c:valAx>
        <c:axId val="41677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6786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5.4552387914230019E-2"/>
                </c:manualLayout>
              </c:layout>
              <c:tx>
                <c:rich>
                  <a:bodyPr/>
                  <a:lstStyle/>
                  <a:p>
                    <a:fld id="{99A07A6A-7177-4EB3-98FE-A20391253FE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DF-4080-BA95-E4AAD11BE407}"/>
                </c:ext>
              </c:extLst>
            </c:dLbl>
            <c:dLbl>
              <c:idx val="1"/>
              <c:tx>
                <c:rich>
                  <a:bodyPr/>
                  <a:lstStyle/>
                  <a:p>
                    <a:fld id="{00ABF609-8050-4147-B93B-7B1982D5FB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DF-4080-BA95-E4AAD11BE407}"/>
                </c:ext>
              </c:extLst>
            </c:dLbl>
            <c:dLbl>
              <c:idx val="2"/>
              <c:tx>
                <c:rich>
                  <a:bodyPr/>
                  <a:lstStyle/>
                  <a:p>
                    <a:fld id="{F0371C9E-AF93-4077-B0FB-BBF9D662F7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6DF-4080-BA95-E4AAD11BE40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PUESTO!$C$24:$C$26</c:f>
              <c:strCache>
                <c:ptCount val="3"/>
                <c:pt idx="0">
                  <c:v>NUNCA</c:v>
                </c:pt>
                <c:pt idx="1">
                  <c:v>ALGUNAS VECES</c:v>
                </c:pt>
                <c:pt idx="2">
                  <c:v>SIEMPRE</c:v>
                </c:pt>
              </c:strCache>
            </c:strRef>
          </c:cat>
          <c:val>
            <c:numRef>
              <c:f>PUESTO!$F$24:$F$26</c:f>
              <c:numCache>
                <c:formatCode>###0</c:formatCode>
                <c:ptCount val="3"/>
                <c:pt idx="0">
                  <c:v>6.25</c:v>
                </c:pt>
                <c:pt idx="1">
                  <c:v>36.93181818181818</c:v>
                </c:pt>
                <c:pt idx="2">
                  <c:v>56.81818181818182</c:v>
                </c:pt>
              </c:numCache>
            </c:numRef>
          </c:val>
          <c:extLst>
            <c:ext xmlns:c16="http://schemas.microsoft.com/office/drawing/2014/chart" uri="{C3380CC4-5D6E-409C-BE32-E72D297353CC}">
              <c16:uniqueId val="{00000003-86DF-4080-BA95-E4AAD11BE407}"/>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513EA46-4B71-424D-9908-C8E3CE3F665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670-46DA-B8E2-CDAF9DED3492}"/>
                </c:ext>
              </c:extLst>
            </c:dLbl>
            <c:dLbl>
              <c:idx val="1"/>
              <c:tx>
                <c:rich>
                  <a:bodyPr/>
                  <a:lstStyle/>
                  <a:p>
                    <a:fld id="{DCADF76B-C3DF-4C79-8346-90E8B0A4945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70-46DA-B8E2-CDAF9DED34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PUESTO!$C$28:$C$29</c:f>
              <c:strCache>
                <c:ptCount val="2"/>
                <c:pt idx="0">
                  <c:v>ALGUNAS VECES</c:v>
                </c:pt>
                <c:pt idx="1">
                  <c:v>SIEMPRE</c:v>
                </c:pt>
              </c:strCache>
            </c:strRef>
          </c:cat>
          <c:val>
            <c:numRef>
              <c:f>PUESTO!$F$28:$F$29</c:f>
              <c:numCache>
                <c:formatCode>###0</c:formatCode>
                <c:ptCount val="2"/>
                <c:pt idx="0">
                  <c:v>26.666666666666668</c:v>
                </c:pt>
                <c:pt idx="1">
                  <c:v>73.333333333333329</c:v>
                </c:pt>
              </c:numCache>
            </c:numRef>
          </c:val>
          <c:extLst>
            <c:ext xmlns:c16="http://schemas.microsoft.com/office/drawing/2014/chart" uri="{C3380CC4-5D6E-409C-BE32-E72D297353CC}">
              <c16:uniqueId val="{00000000-BA0B-4F29-8AFF-EBDC838F3970}"/>
            </c:ext>
          </c:extLst>
        </c:ser>
        <c:dLbls>
          <c:dLblPos val="inEnd"/>
          <c:showLegendKey val="0"/>
          <c:showVal val="1"/>
          <c:showCatName val="0"/>
          <c:showSerName val="0"/>
          <c:showPercent val="0"/>
          <c:showBubbleSize val="0"/>
        </c:dLbls>
        <c:gapWidth val="100"/>
        <c:overlap val="-24"/>
        <c:axId val="416778208"/>
        <c:axId val="416779776"/>
      </c:barChart>
      <c:catAx>
        <c:axId val="416778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6779776"/>
        <c:crosses val="autoZero"/>
        <c:auto val="1"/>
        <c:lblAlgn val="ctr"/>
        <c:lblOffset val="100"/>
        <c:noMultiLvlLbl val="0"/>
      </c:catAx>
      <c:valAx>
        <c:axId val="416779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6778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A6F96DE-BCF7-43A1-B905-D430388F8C2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34-4982-808A-B6EA6F6EB90A}"/>
                </c:ext>
              </c:extLst>
            </c:dLbl>
            <c:dLbl>
              <c:idx val="1"/>
              <c:tx>
                <c:rich>
                  <a:bodyPr/>
                  <a:lstStyle/>
                  <a:p>
                    <a:fld id="{16210CB2-723C-4AAE-B51C-E3BED07BC98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34-4982-808A-B6EA6F6EB90A}"/>
                </c:ext>
              </c:extLst>
            </c:dLbl>
            <c:dLbl>
              <c:idx val="2"/>
              <c:layout>
                <c:manualLayout>
                  <c:x val="0"/>
                  <c:y val="9.5853557504873232E-2"/>
                </c:manualLayout>
              </c:layout>
              <c:tx>
                <c:rich>
                  <a:bodyPr/>
                  <a:lstStyle/>
                  <a:p>
                    <a:fld id="{8A38C132-0F36-4056-9925-3CA5F0093F41}"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734-4982-808A-B6EA6F6EB90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PUESTO!$C$37:$C$39</c:f>
              <c:strCache>
                <c:ptCount val="3"/>
                <c:pt idx="0">
                  <c:v>NUNCA</c:v>
                </c:pt>
                <c:pt idx="1">
                  <c:v>ALGUNAS VECES</c:v>
                </c:pt>
                <c:pt idx="2">
                  <c:v>SIEMPRE</c:v>
                </c:pt>
              </c:strCache>
            </c:strRef>
          </c:cat>
          <c:val>
            <c:numRef>
              <c:f>PUESTO!$F$37:$F$39</c:f>
              <c:numCache>
                <c:formatCode>###0</c:formatCode>
                <c:ptCount val="3"/>
                <c:pt idx="0">
                  <c:v>6.8181818181818175</c:v>
                </c:pt>
                <c:pt idx="1">
                  <c:v>20.454545454545457</c:v>
                </c:pt>
                <c:pt idx="2">
                  <c:v>72.727272727272734</c:v>
                </c:pt>
              </c:numCache>
            </c:numRef>
          </c:val>
          <c:extLst>
            <c:ext xmlns:c16="http://schemas.microsoft.com/office/drawing/2014/chart" uri="{C3380CC4-5D6E-409C-BE32-E72D297353CC}">
              <c16:uniqueId val="{00000003-F734-4982-808A-B6EA6F6EB90A}"/>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0A2513A-DA65-4821-9E17-E76E2B6439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6D-4ED7-8311-052DE2DD87F5}"/>
                </c:ext>
              </c:extLst>
            </c:dLbl>
            <c:dLbl>
              <c:idx val="1"/>
              <c:tx>
                <c:rich>
                  <a:bodyPr/>
                  <a:lstStyle/>
                  <a:p>
                    <a:fld id="{CCF6174E-7606-4DD6-B0DA-E3985263F94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6D-4ED7-8311-052DE2DD87F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PUESTO!$C$22:$C$23</c:f>
              <c:strCache>
                <c:ptCount val="2"/>
                <c:pt idx="0">
                  <c:v>NO</c:v>
                </c:pt>
                <c:pt idx="1">
                  <c:v>SI</c:v>
                </c:pt>
              </c:strCache>
            </c:strRef>
          </c:cat>
          <c:val>
            <c:numRef>
              <c:f>PUESTO!$F$22:$F$23</c:f>
              <c:numCache>
                <c:formatCode>###0</c:formatCode>
                <c:ptCount val="2"/>
                <c:pt idx="0">
                  <c:v>13.333333333333334</c:v>
                </c:pt>
                <c:pt idx="1">
                  <c:v>86.666666666666671</c:v>
                </c:pt>
              </c:numCache>
            </c:numRef>
          </c:val>
          <c:extLst>
            <c:ext xmlns:c16="http://schemas.microsoft.com/office/drawing/2014/chart" uri="{C3380CC4-5D6E-409C-BE32-E72D297353CC}">
              <c16:uniqueId val="{00000000-E9E7-4D11-9B82-8AFAC450F645}"/>
            </c:ext>
          </c:extLst>
        </c:ser>
        <c:dLbls>
          <c:dLblPos val="inEnd"/>
          <c:showLegendKey val="0"/>
          <c:showVal val="1"/>
          <c:showCatName val="0"/>
          <c:showSerName val="0"/>
          <c:showPercent val="0"/>
          <c:showBubbleSize val="0"/>
        </c:dLbls>
        <c:gapWidth val="100"/>
        <c:overlap val="-24"/>
        <c:axId val="416790360"/>
        <c:axId val="416791144"/>
      </c:barChart>
      <c:catAx>
        <c:axId val="416790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6791144"/>
        <c:crosses val="autoZero"/>
        <c:auto val="1"/>
        <c:lblAlgn val="ctr"/>
        <c:lblOffset val="100"/>
        <c:noMultiLvlLbl val="0"/>
      </c:catAx>
      <c:valAx>
        <c:axId val="416791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6790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4035087719298253E-3"/>
                </c:manualLayout>
              </c:layout>
              <c:tx>
                <c:rich>
                  <a:bodyPr/>
                  <a:lstStyle/>
                  <a:p>
                    <a:fld id="{B2C967DD-8B20-4F8D-A65F-AB0DA513C2A8}"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FF7-44FC-8A3C-889A4DC81D16}"/>
                </c:ext>
              </c:extLst>
            </c:dLbl>
            <c:dLbl>
              <c:idx val="1"/>
              <c:tx>
                <c:rich>
                  <a:bodyPr/>
                  <a:lstStyle/>
                  <a:p>
                    <a:fld id="{2A1C1797-D4E5-4B15-B392-FEDF519FBF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F7-44FC-8A3C-889A4DC81D16}"/>
                </c:ext>
              </c:extLst>
            </c:dLbl>
            <c:dLbl>
              <c:idx val="2"/>
              <c:tx>
                <c:rich>
                  <a:bodyPr/>
                  <a:lstStyle/>
                  <a:p>
                    <a:fld id="{15CBE512-DAC2-4363-961B-33E122DC1B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F7-44FC-8A3C-889A4DC81D16}"/>
                </c:ext>
              </c:extLst>
            </c:dLbl>
            <c:dLbl>
              <c:idx val="3"/>
              <c:tx>
                <c:rich>
                  <a:bodyPr/>
                  <a:lstStyle/>
                  <a:p>
                    <a:fld id="{D509C1BB-73D8-482C-ADD4-639784DE28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FF7-44FC-8A3C-889A4DC81D1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PUESTO!$C$50:$C$53</c:f>
              <c:strCache>
                <c:ptCount val="4"/>
                <c:pt idx="0">
                  <c:v>NUNCA</c:v>
                </c:pt>
                <c:pt idx="1">
                  <c:v>ALGUNAS VECES</c:v>
                </c:pt>
                <c:pt idx="2">
                  <c:v>SIEMPRE</c:v>
                </c:pt>
                <c:pt idx="3">
                  <c:v>NO HE SIDO CONVOCADO</c:v>
                </c:pt>
              </c:strCache>
            </c:strRef>
          </c:cat>
          <c:val>
            <c:numRef>
              <c:f>PUESTO!$F$50:$F$53</c:f>
              <c:numCache>
                <c:formatCode>###0</c:formatCode>
                <c:ptCount val="4"/>
                <c:pt idx="0">
                  <c:v>1.1363636363636365</c:v>
                </c:pt>
                <c:pt idx="1">
                  <c:v>28.40909090909091</c:v>
                </c:pt>
                <c:pt idx="2">
                  <c:v>58.522727272727273</c:v>
                </c:pt>
                <c:pt idx="3">
                  <c:v>11.931818181818182</c:v>
                </c:pt>
              </c:numCache>
            </c:numRef>
          </c:val>
          <c:extLst>
            <c:ext xmlns:c16="http://schemas.microsoft.com/office/drawing/2014/chart" uri="{C3380CC4-5D6E-409C-BE32-E72D297353CC}">
              <c16:uniqueId val="{00000004-BFF7-44FC-8A3C-889A4DC81D16}"/>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7695FD4-6CC7-4809-8863-B8FD16BF030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6A-4944-AACF-D0F2A26A8C9E}"/>
                </c:ext>
              </c:extLst>
            </c:dLbl>
            <c:dLbl>
              <c:idx val="1"/>
              <c:tx>
                <c:rich>
                  <a:bodyPr/>
                  <a:lstStyle/>
                  <a:p>
                    <a:fld id="{E678314F-4972-491C-8706-366398FB4ED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6A-4944-AACF-D0F2A26A8C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PUESTO!$C$46:$C$47</c:f>
              <c:strCache>
                <c:ptCount val="2"/>
                <c:pt idx="0">
                  <c:v>ALGUNAS VECES</c:v>
                </c:pt>
                <c:pt idx="1">
                  <c:v>SIEMPRE</c:v>
                </c:pt>
              </c:strCache>
            </c:strRef>
          </c:cat>
          <c:val>
            <c:numRef>
              <c:f>PUESTO!$F$46:$F$47</c:f>
              <c:numCache>
                <c:formatCode>###0</c:formatCode>
                <c:ptCount val="2"/>
                <c:pt idx="0">
                  <c:v>20</c:v>
                </c:pt>
                <c:pt idx="1">
                  <c:v>80</c:v>
                </c:pt>
              </c:numCache>
            </c:numRef>
          </c:val>
          <c:extLst>
            <c:ext xmlns:c16="http://schemas.microsoft.com/office/drawing/2014/chart" uri="{C3380CC4-5D6E-409C-BE32-E72D297353CC}">
              <c16:uniqueId val="{00000000-3881-4526-A3E9-0719CA48312A}"/>
            </c:ext>
          </c:extLst>
        </c:ser>
        <c:dLbls>
          <c:dLblPos val="inEnd"/>
          <c:showLegendKey val="0"/>
          <c:showVal val="1"/>
          <c:showCatName val="0"/>
          <c:showSerName val="0"/>
          <c:showPercent val="0"/>
          <c:showBubbleSize val="0"/>
        </c:dLbls>
        <c:gapWidth val="100"/>
        <c:overlap val="-24"/>
        <c:axId val="417169680"/>
        <c:axId val="417177128"/>
      </c:barChart>
      <c:catAx>
        <c:axId val="417169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7177128"/>
        <c:crosses val="autoZero"/>
        <c:auto val="1"/>
        <c:lblAlgn val="ctr"/>
        <c:lblOffset val="100"/>
        <c:noMultiLvlLbl val="0"/>
      </c:catAx>
      <c:valAx>
        <c:axId val="417177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7169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LIBRE</a:t>
            </a:r>
            <a:r>
              <a:rPr lang="es-MX" sz="1800" baseline="0" dirty="0"/>
              <a:t> DE BASURA</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C2BCA20-8860-45DB-ACFA-10D5FBD7E90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BB-4A93-ADD7-443D2BC8E8D4}"/>
                </c:ext>
              </c:extLst>
            </c:dLbl>
            <c:dLbl>
              <c:idx val="1"/>
              <c:tx>
                <c:rich>
                  <a:bodyPr/>
                  <a:lstStyle/>
                  <a:p>
                    <a:fld id="{C11029E9-7F45-4FBD-9C63-45E53FA3708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BB-4A93-ADD7-443D2BC8E8D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20</c:v>
                </c:pt>
                <c:pt idx="1">
                  <c:v>80</c:v>
                </c:pt>
              </c:numCache>
            </c:numRef>
          </c:val>
          <c:extLst>
            <c:ext xmlns:c16="http://schemas.microsoft.com/office/drawing/2014/chart" uri="{C3380CC4-5D6E-409C-BE32-E72D297353CC}">
              <c16:uniqueId val="{00000000-B98D-4C24-A419-5E0E069A1544}"/>
            </c:ext>
          </c:extLst>
        </c:ser>
        <c:dLbls>
          <c:dLblPos val="inEnd"/>
          <c:showLegendKey val="0"/>
          <c:showVal val="1"/>
          <c:showCatName val="0"/>
          <c:showSerName val="0"/>
          <c:showPercent val="0"/>
          <c:showBubbleSize val="0"/>
        </c:dLbls>
        <c:gapWidth val="100"/>
        <c:overlap val="-24"/>
        <c:axId val="417171640"/>
        <c:axId val="417172424"/>
      </c:barChart>
      <c:catAx>
        <c:axId val="417171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7172424"/>
        <c:crosses val="autoZero"/>
        <c:auto val="1"/>
        <c:lblAlgn val="ctr"/>
        <c:lblOffset val="100"/>
        <c:noMultiLvlLbl val="0"/>
      </c:catAx>
      <c:valAx>
        <c:axId val="417172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7171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5C-416C-BBA2-BDC0B02E0329}"/>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05C-416C-BBA2-BDC0B02E03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73.8</c:v>
                </c:pt>
                <c:pt idx="1">
                  <c:v>26.2</c:v>
                </c:pt>
              </c:numCache>
            </c:numRef>
          </c:val>
          <c:extLst>
            <c:ext xmlns:c16="http://schemas.microsoft.com/office/drawing/2014/chart" uri="{C3380CC4-5D6E-409C-BE32-E72D297353CC}">
              <c16:uniqueId val="{00000000-305C-416C-BBA2-BDC0B02E0329}"/>
            </c:ext>
          </c:extLst>
        </c:ser>
        <c:dLbls>
          <c:showLegendKey val="0"/>
          <c:showVal val="0"/>
          <c:showCatName val="0"/>
          <c:showSerName val="0"/>
          <c:showPercent val="0"/>
          <c:showBubbleSize val="0"/>
        </c:dLbls>
        <c:gapWidth val="100"/>
        <c:overlap val="-24"/>
        <c:axId val="417172816"/>
        <c:axId val="417173208"/>
      </c:barChart>
      <c:catAx>
        <c:axId val="417172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7173208"/>
        <c:crosses val="autoZero"/>
        <c:auto val="1"/>
        <c:lblAlgn val="ctr"/>
        <c:lblOffset val="100"/>
        <c:noMultiLvlLbl val="0"/>
      </c:catAx>
      <c:valAx>
        <c:axId val="417173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717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473F281-84C3-449E-B818-CDD9ECF16E8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F17-4956-98C2-FD9FAA5BCD5B}"/>
                </c:ext>
              </c:extLst>
            </c:dLbl>
            <c:dLbl>
              <c:idx val="1"/>
              <c:tx>
                <c:rich>
                  <a:bodyPr/>
                  <a:lstStyle/>
                  <a:p>
                    <a:fld id="{7BA242EA-29F8-4C4D-B144-6487214903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F17-4956-98C2-FD9FAA5BCD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13.333333333333334</c:v>
                </c:pt>
                <c:pt idx="1">
                  <c:v>86.666666666666671</c:v>
                </c:pt>
              </c:numCache>
            </c:numRef>
          </c:val>
          <c:extLst>
            <c:ext xmlns:c16="http://schemas.microsoft.com/office/drawing/2014/chart" uri="{C3380CC4-5D6E-409C-BE32-E72D297353CC}">
              <c16:uniqueId val="{00000000-F977-4130-A1B3-5AE3AF666423}"/>
            </c:ext>
          </c:extLst>
        </c:ser>
        <c:dLbls>
          <c:dLblPos val="inEnd"/>
          <c:showLegendKey val="0"/>
          <c:showVal val="1"/>
          <c:showCatName val="0"/>
          <c:showSerName val="0"/>
          <c:showPercent val="0"/>
          <c:showBubbleSize val="0"/>
        </c:dLbls>
        <c:gapWidth val="100"/>
        <c:overlap val="-24"/>
        <c:axId val="417173992"/>
        <c:axId val="417174776"/>
      </c:barChart>
      <c:catAx>
        <c:axId val="417173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7174776"/>
        <c:crosses val="autoZero"/>
        <c:auto val="1"/>
        <c:lblAlgn val="ctr"/>
        <c:lblOffset val="100"/>
        <c:noMultiLvlLbl val="0"/>
      </c:catAx>
      <c:valAx>
        <c:axId val="417174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7173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6.8207604511379749E-2"/>
          <c:y val="0.13680798560242691"/>
          <c:w val="0.91806915648004317"/>
          <c:h val="0.78584870365127668"/>
        </c:manualLayout>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E6E-4487-974F-CEE4949B1F91}"/>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6E-4487-974F-CEE4949B1F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79</c:v>
                </c:pt>
                <c:pt idx="1">
                  <c:v>21</c:v>
                </c:pt>
              </c:numCache>
            </c:numRef>
          </c:val>
          <c:extLst>
            <c:ext xmlns:c16="http://schemas.microsoft.com/office/drawing/2014/chart" uri="{C3380CC4-5D6E-409C-BE32-E72D297353CC}">
              <c16:uniqueId val="{00000002-DE6E-4487-974F-CEE4949B1F91}"/>
            </c:ext>
          </c:extLst>
        </c:ser>
        <c:dLbls>
          <c:showLegendKey val="0"/>
          <c:showVal val="0"/>
          <c:showCatName val="0"/>
          <c:showSerName val="0"/>
          <c:showPercent val="0"/>
          <c:showBubbleSize val="0"/>
        </c:dLbls>
        <c:gapWidth val="100"/>
        <c:overlap val="-24"/>
        <c:axId val="417166152"/>
        <c:axId val="417168896"/>
      </c:barChart>
      <c:catAx>
        <c:axId val="417166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7168896"/>
        <c:crosses val="autoZero"/>
        <c:auto val="1"/>
        <c:lblAlgn val="ctr"/>
        <c:lblOffset val="100"/>
        <c:noMultiLvlLbl val="0"/>
      </c:catAx>
      <c:valAx>
        <c:axId val="417168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7166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C479C5C-8F39-4F5B-885C-258F0D6D0E5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E76-45AF-848A-67F40D3CEFD7}"/>
                </c:ext>
              </c:extLst>
            </c:dLbl>
            <c:dLbl>
              <c:idx val="1"/>
              <c:tx>
                <c:rich>
                  <a:bodyPr/>
                  <a:lstStyle/>
                  <a:p>
                    <a:fld id="{33727F6C-9D57-4E10-9AF0-1A986F9DF3E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76-45AF-848A-67F40D3CEFD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13.333333333333334</c:v>
                </c:pt>
                <c:pt idx="1">
                  <c:v>86.666666666666671</c:v>
                </c:pt>
              </c:numCache>
            </c:numRef>
          </c:val>
          <c:extLst>
            <c:ext xmlns:c16="http://schemas.microsoft.com/office/drawing/2014/chart" uri="{C3380CC4-5D6E-409C-BE32-E72D297353CC}">
              <c16:uniqueId val="{00000000-DF28-4A64-8BB8-120CB2EDE17D}"/>
            </c:ext>
          </c:extLst>
        </c:ser>
        <c:dLbls>
          <c:dLblPos val="inEnd"/>
          <c:showLegendKey val="0"/>
          <c:showVal val="1"/>
          <c:showCatName val="0"/>
          <c:showSerName val="0"/>
          <c:showPercent val="0"/>
          <c:showBubbleSize val="0"/>
        </c:dLbls>
        <c:gapWidth val="100"/>
        <c:overlap val="-24"/>
        <c:axId val="417176344"/>
        <c:axId val="417177520"/>
      </c:barChart>
      <c:catAx>
        <c:axId val="417176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7177520"/>
        <c:crosses val="autoZero"/>
        <c:auto val="1"/>
        <c:lblAlgn val="ctr"/>
        <c:lblOffset val="100"/>
        <c:noMultiLvlLbl val="0"/>
      </c:catAx>
      <c:valAx>
        <c:axId val="417177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71763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91-4B37-9B3B-65125CF3139B}"/>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91-4B37-9B3B-65125CF313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79</c:v>
                </c:pt>
                <c:pt idx="1">
                  <c:v>21</c:v>
                </c:pt>
              </c:numCache>
            </c:numRef>
          </c:val>
          <c:extLst>
            <c:ext xmlns:c16="http://schemas.microsoft.com/office/drawing/2014/chart" uri="{C3380CC4-5D6E-409C-BE32-E72D297353CC}">
              <c16:uniqueId val="{00000002-6091-4B37-9B3B-65125CF3139B}"/>
            </c:ext>
          </c:extLst>
        </c:ser>
        <c:dLbls>
          <c:showLegendKey val="0"/>
          <c:showVal val="0"/>
          <c:showCatName val="0"/>
          <c:showSerName val="0"/>
          <c:showPercent val="0"/>
          <c:showBubbleSize val="0"/>
        </c:dLbls>
        <c:gapWidth val="100"/>
        <c:overlap val="-24"/>
        <c:axId val="417166544"/>
        <c:axId val="417179480"/>
      </c:barChart>
      <c:catAx>
        <c:axId val="417166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7179480"/>
        <c:crosses val="autoZero"/>
        <c:auto val="1"/>
        <c:lblAlgn val="ctr"/>
        <c:lblOffset val="100"/>
        <c:noMultiLvlLbl val="0"/>
      </c:catAx>
      <c:valAx>
        <c:axId val="417179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7166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ENERGIA</a:t>
            </a:r>
            <a:r>
              <a:rPr lang="es-MX" sz="1800" baseline="0" dirty="0"/>
              <a:t> ELECTRICA</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83A49A2-40BB-44DC-A69C-1BF22F0F77F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02-438D-9572-1C7804AB954F}"/>
                </c:ext>
              </c:extLst>
            </c:dLbl>
            <c:dLbl>
              <c:idx val="1"/>
              <c:tx>
                <c:rich>
                  <a:bodyPr/>
                  <a:lstStyle/>
                  <a:p>
                    <a:fld id="{C20AB6D1-01F5-42F9-B5D0-5902DC6A56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02-438D-9572-1C7804AB954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MEDIO!$C$40:$C$41</c:f>
              <c:strCache>
                <c:ptCount val="2"/>
                <c:pt idx="0">
                  <c:v>NO</c:v>
                </c:pt>
                <c:pt idx="1">
                  <c:v>SI</c:v>
                </c:pt>
              </c:strCache>
            </c:strRef>
          </c:cat>
          <c:val>
            <c:numRef>
              <c:f>MEDIO!$F$40:$F$41</c:f>
              <c:numCache>
                <c:formatCode>###0</c:formatCode>
                <c:ptCount val="2"/>
                <c:pt idx="0">
                  <c:v>26.666666666666668</c:v>
                </c:pt>
                <c:pt idx="1">
                  <c:v>73.333333333333329</c:v>
                </c:pt>
              </c:numCache>
            </c:numRef>
          </c:val>
          <c:extLst>
            <c:ext xmlns:c16="http://schemas.microsoft.com/office/drawing/2014/chart" uri="{C3380CC4-5D6E-409C-BE32-E72D297353CC}">
              <c16:uniqueId val="{00000000-EE45-423B-AA2D-99755695F8DE}"/>
            </c:ext>
          </c:extLst>
        </c:ser>
        <c:dLbls>
          <c:dLblPos val="inEnd"/>
          <c:showLegendKey val="0"/>
          <c:showVal val="1"/>
          <c:showCatName val="0"/>
          <c:showSerName val="0"/>
          <c:showPercent val="0"/>
          <c:showBubbleSize val="0"/>
        </c:dLbls>
        <c:gapWidth val="100"/>
        <c:overlap val="-24"/>
        <c:axId val="417180656"/>
        <c:axId val="417177912"/>
      </c:barChart>
      <c:catAx>
        <c:axId val="417180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7177912"/>
        <c:crosses val="autoZero"/>
        <c:auto val="1"/>
        <c:lblAlgn val="ctr"/>
        <c:lblOffset val="100"/>
        <c:noMultiLvlLbl val="0"/>
      </c:catAx>
      <c:valAx>
        <c:axId val="417177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718065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AC-4CD5-9785-1CD3B098055A}"/>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AC-4CD5-9785-1CD3B09805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77</c:v>
                </c:pt>
                <c:pt idx="1">
                  <c:v>23</c:v>
                </c:pt>
              </c:numCache>
            </c:numRef>
          </c:val>
          <c:extLst>
            <c:ext xmlns:c16="http://schemas.microsoft.com/office/drawing/2014/chart" uri="{C3380CC4-5D6E-409C-BE32-E72D297353CC}">
              <c16:uniqueId val="{00000002-EBAC-4CD5-9785-1CD3B098055A}"/>
            </c:ext>
          </c:extLst>
        </c:ser>
        <c:dLbls>
          <c:showLegendKey val="0"/>
          <c:showVal val="0"/>
          <c:showCatName val="0"/>
          <c:showSerName val="0"/>
          <c:showPercent val="0"/>
          <c:showBubbleSize val="0"/>
        </c:dLbls>
        <c:gapWidth val="100"/>
        <c:overlap val="-24"/>
        <c:axId val="417179088"/>
        <c:axId val="417179872"/>
      </c:barChart>
      <c:catAx>
        <c:axId val="417179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7179872"/>
        <c:crosses val="autoZero"/>
        <c:auto val="1"/>
        <c:lblAlgn val="ctr"/>
        <c:lblOffset val="100"/>
        <c:noMultiLvlLbl val="0"/>
      </c:catAx>
      <c:valAx>
        <c:axId val="417179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7179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ÀREAS</a:t>
            </a:r>
            <a:r>
              <a:rPr lang="es-MX" dirty="0"/>
              <a:t> </a:t>
            </a:r>
            <a:r>
              <a:rPr lang="es-MX" sz="1800" dirty="0"/>
              <a:t>VERDES</a:t>
            </a:r>
            <a:endParaRPr lang="es-MX" dirty="0"/>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44F6BA1-9E2E-4C94-B069-4A213FE0245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68-4C30-8A02-72A50951190C}"/>
                </c:ext>
              </c:extLst>
            </c:dLbl>
            <c:dLbl>
              <c:idx val="1"/>
              <c:tx>
                <c:rich>
                  <a:bodyPr/>
                  <a:lstStyle/>
                  <a:p>
                    <a:fld id="{24134B9F-C332-48A1-B860-C577566C2FE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68-4C30-8A02-72A50951190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20</c:v>
                </c:pt>
                <c:pt idx="1">
                  <c:v>80</c:v>
                </c:pt>
              </c:numCache>
            </c:numRef>
          </c:val>
          <c:extLst>
            <c:ext xmlns:c16="http://schemas.microsoft.com/office/drawing/2014/chart" uri="{C3380CC4-5D6E-409C-BE32-E72D297353CC}">
              <c16:uniqueId val="{00000000-B2DA-4456-BF45-C3A16A8274E7}"/>
            </c:ext>
          </c:extLst>
        </c:ser>
        <c:dLbls>
          <c:dLblPos val="inEnd"/>
          <c:showLegendKey val="0"/>
          <c:showVal val="1"/>
          <c:showCatName val="0"/>
          <c:showSerName val="0"/>
          <c:showPercent val="0"/>
          <c:showBubbleSize val="0"/>
        </c:dLbls>
        <c:gapWidth val="100"/>
        <c:overlap val="-24"/>
        <c:axId val="420897088"/>
        <c:axId val="420902968"/>
      </c:barChart>
      <c:catAx>
        <c:axId val="420897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902968"/>
        <c:crosses val="autoZero"/>
        <c:auto val="1"/>
        <c:lblAlgn val="ctr"/>
        <c:lblOffset val="100"/>
        <c:noMultiLvlLbl val="0"/>
      </c:catAx>
      <c:valAx>
        <c:axId val="420902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970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9B7-4B9D-832D-58B350AAD2E6}"/>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B7-4B9D-832D-58B350AAD2E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86</c:v>
                </c:pt>
                <c:pt idx="1">
                  <c:v>14</c:v>
                </c:pt>
              </c:numCache>
            </c:numRef>
          </c:val>
          <c:extLst>
            <c:ext xmlns:c16="http://schemas.microsoft.com/office/drawing/2014/chart" uri="{C3380CC4-5D6E-409C-BE32-E72D297353CC}">
              <c16:uniqueId val="{00000002-F9B7-4B9D-832D-58B350AAD2E6}"/>
            </c:ext>
          </c:extLst>
        </c:ser>
        <c:dLbls>
          <c:showLegendKey val="0"/>
          <c:showVal val="0"/>
          <c:showCatName val="0"/>
          <c:showSerName val="0"/>
          <c:showPercent val="0"/>
          <c:showBubbleSize val="0"/>
        </c:dLbls>
        <c:gapWidth val="100"/>
        <c:overlap val="-24"/>
        <c:axId val="420897480"/>
        <c:axId val="420894736"/>
      </c:barChart>
      <c:catAx>
        <c:axId val="420897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894736"/>
        <c:crosses val="autoZero"/>
        <c:auto val="1"/>
        <c:lblAlgn val="ctr"/>
        <c:lblOffset val="100"/>
        <c:noMultiLvlLbl val="0"/>
      </c:catAx>
      <c:valAx>
        <c:axId val="42089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897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1.6742690058479531E-2"/>
                </c:manualLayout>
              </c:layout>
              <c:tx>
                <c:rich>
                  <a:bodyPr/>
                  <a:lstStyle/>
                  <a:p>
                    <a:fld id="{975C3F53-4766-4C6D-B25F-7B83019217E7}"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025-497B-8E15-37D07BED7976}"/>
                </c:ext>
              </c:extLst>
            </c:dLbl>
            <c:dLbl>
              <c:idx val="1"/>
              <c:tx>
                <c:rich>
                  <a:bodyPr/>
                  <a:lstStyle/>
                  <a:p>
                    <a:fld id="{A41F37A2-6B9B-4CD3-8F16-7BC454A473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25-497B-8E15-37D07BED79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IDENTIDAD!$C$4:$C$5</c:f>
              <c:strCache>
                <c:ptCount val="2"/>
                <c:pt idx="0">
                  <c:v>NO SE SIENTE ORGULLOSO</c:v>
                </c:pt>
                <c:pt idx="1">
                  <c:v>SI SE SIENTE ORGULLOSO</c:v>
                </c:pt>
              </c:strCache>
            </c:strRef>
          </c:cat>
          <c:val>
            <c:numRef>
              <c:f>IDENTIDAD!$F$4:$F$5</c:f>
              <c:numCache>
                <c:formatCode>###0</c:formatCode>
                <c:ptCount val="2"/>
                <c:pt idx="0">
                  <c:v>2.2727272727272729</c:v>
                </c:pt>
                <c:pt idx="1">
                  <c:v>97.727272727272734</c:v>
                </c:pt>
              </c:numCache>
            </c:numRef>
          </c:val>
          <c:extLst>
            <c:ext xmlns:c16="http://schemas.microsoft.com/office/drawing/2014/chart" uri="{C3380CC4-5D6E-409C-BE32-E72D297353CC}">
              <c16:uniqueId val="{00000002-2025-497B-8E15-37D07BED7976}"/>
            </c:ext>
          </c:extLst>
        </c:ser>
        <c:dLbls>
          <c:dLblPos val="inEnd"/>
          <c:showLegendKey val="0"/>
          <c:showVal val="1"/>
          <c:showCatName val="0"/>
          <c:showSerName val="0"/>
          <c:showPercent val="0"/>
          <c:showBubbleSize val="0"/>
        </c:dLbls>
        <c:gapWidth val="100"/>
        <c:overlap val="-24"/>
        <c:axId val="693541608"/>
        <c:axId val="693543904"/>
      </c:barChart>
      <c:catAx>
        <c:axId val="693541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3904"/>
        <c:crosses val="autoZero"/>
        <c:auto val="1"/>
        <c:lblAlgn val="ctr"/>
        <c:lblOffset val="100"/>
        <c:noMultiLvlLbl val="0"/>
      </c:catAx>
      <c:valAx>
        <c:axId val="693543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1390993-E2EA-488E-9F18-E92FA600AF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C2-435D-9378-A862703A8DFA}"/>
                </c:ext>
              </c:extLst>
            </c:dLbl>
            <c:dLbl>
              <c:idx val="1"/>
              <c:tx>
                <c:rich>
                  <a:bodyPr/>
                  <a:lstStyle/>
                  <a:p>
                    <a:fld id="{5936AD68-BD10-4328-B094-4C45FD5152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C2-435D-9378-A862703A8DFA}"/>
                </c:ext>
              </c:extLst>
            </c:dLbl>
            <c:dLbl>
              <c:idx val="2"/>
              <c:tx>
                <c:rich>
                  <a:bodyPr/>
                  <a:lstStyle/>
                  <a:p>
                    <a:fld id="{B1C4CF3B-D000-41DF-AE06-C309E3F96D5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C2-435D-9378-A862703A8DF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IDENTIDAD!$C$23:$C$25</c:f>
              <c:strCache>
                <c:ptCount val="3"/>
                <c:pt idx="0">
                  <c:v>ESCUDO</c:v>
                </c:pt>
                <c:pt idx="1">
                  <c:v>EGRESADOS</c:v>
                </c:pt>
                <c:pt idx="2">
                  <c:v>HISTORIA</c:v>
                </c:pt>
              </c:strCache>
            </c:strRef>
          </c:cat>
          <c:val>
            <c:numRef>
              <c:f>IDENTIDAD!$D$23:$D$25</c:f>
              <c:numCache>
                <c:formatCode>###0</c:formatCode>
                <c:ptCount val="3"/>
                <c:pt idx="0">
                  <c:v>60.8</c:v>
                </c:pt>
                <c:pt idx="1">
                  <c:v>52.2</c:v>
                </c:pt>
                <c:pt idx="2">
                  <c:v>66.5</c:v>
                </c:pt>
              </c:numCache>
            </c:numRef>
          </c:val>
          <c:extLst>
            <c:ext xmlns:c16="http://schemas.microsoft.com/office/drawing/2014/chart" uri="{C3380CC4-5D6E-409C-BE32-E72D297353CC}">
              <c16:uniqueId val="{00000003-AFC2-435D-9378-A862703A8DFA}"/>
            </c:ext>
          </c:extLst>
        </c:ser>
        <c:dLbls>
          <c:dLblPos val="inEnd"/>
          <c:showLegendKey val="0"/>
          <c:showVal val="1"/>
          <c:showCatName val="0"/>
          <c:showSerName val="0"/>
          <c:showPercent val="0"/>
          <c:showBubbleSize val="0"/>
        </c:dLbls>
        <c:gapWidth val="100"/>
        <c:overlap val="-24"/>
        <c:axId val="693541608"/>
        <c:axId val="693543904"/>
      </c:barChart>
      <c:catAx>
        <c:axId val="693541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3904"/>
        <c:crosses val="autoZero"/>
        <c:auto val="1"/>
        <c:lblAlgn val="ctr"/>
        <c:lblOffset val="100"/>
        <c:noMultiLvlLbl val="0"/>
      </c:catAx>
      <c:valAx>
        <c:axId val="693543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29/04/2022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29/04/2022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29/04/2022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29/04/2022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29/04/2022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29/04/2022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29/04/2022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29/04/2022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29/04/2022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29/04/2022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29/04/2022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29/04/2022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29/04/2022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29/04/2022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2066861" y="4653137"/>
            <a:ext cx="5621860" cy="646331"/>
          </a:xfrm>
          <a:prstGeom prst="rect">
            <a:avLst/>
          </a:prstGeom>
          <a:noFill/>
        </p:spPr>
        <p:txBody>
          <a:bodyPr wrap="none" rtlCol="0">
            <a:spAutoFit/>
          </a:bodyPr>
          <a:lstStyle/>
          <a:p>
            <a:pPr algn="ctr"/>
            <a:r>
              <a:rPr lang="es-MX" b="1" dirty="0"/>
              <a:t>RESULTADOS EVALUACIÓN DE </a:t>
            </a:r>
          </a:p>
          <a:p>
            <a:pPr algn="ctr"/>
            <a:r>
              <a:rPr lang="es-MX" b="1" dirty="0"/>
              <a:t>AMBIENTE DE TRABAJO 2021 “RESULTADOS GENERALES”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a:extLst>
              <a:ext uri="{FF2B5EF4-FFF2-40B4-BE49-F238E27FC236}">
                <a16:creationId xmlns:a16="http://schemas.microsoft.com/office/drawing/2014/main" id="{B4C8A8C8-1335-4228-AAC3-DED4721D6386}"/>
              </a:ext>
            </a:extLst>
          </p:cNvPr>
          <p:cNvGraphicFramePr>
            <a:graphicFrameLocks/>
          </p:cNvGraphicFramePr>
          <p:nvPr>
            <p:extLst>
              <p:ext uri="{D42A27DB-BD31-4B8C-83A1-F6EECF244321}">
                <p14:modId xmlns:p14="http://schemas.microsoft.com/office/powerpoint/2010/main" val="4109085399"/>
              </p:ext>
            </p:extLst>
          </p:nvPr>
        </p:nvGraphicFramePr>
        <p:xfrm>
          <a:off x="1625827"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7A18FBAC-006C-46E6-B370-8C46BD330646}"/>
              </a:ext>
            </a:extLst>
          </p:cNvPr>
          <p:cNvGraphicFramePr>
            <a:graphicFrameLocks/>
          </p:cNvGraphicFramePr>
          <p:nvPr>
            <p:extLst>
              <p:ext uri="{D42A27DB-BD31-4B8C-83A1-F6EECF244321}">
                <p14:modId xmlns:p14="http://schemas.microsoft.com/office/powerpoint/2010/main" val="1331657407"/>
              </p:ext>
            </p:extLst>
          </p:nvPr>
        </p:nvGraphicFramePr>
        <p:xfrm>
          <a:off x="1474776" y="144793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531AC935-BCAE-4B1C-AD10-55A9206B31DB}"/>
              </a:ext>
            </a:extLst>
          </p:cNvPr>
          <p:cNvGraphicFramePr>
            <a:graphicFrameLocks/>
          </p:cNvGraphicFramePr>
          <p:nvPr>
            <p:extLst>
              <p:ext uri="{D42A27DB-BD31-4B8C-83A1-F6EECF244321}">
                <p14:modId xmlns:p14="http://schemas.microsoft.com/office/powerpoint/2010/main" val="2883822229"/>
              </p:ext>
            </p:extLst>
          </p:nvPr>
        </p:nvGraphicFramePr>
        <p:xfrm>
          <a:off x="1605648" y="128268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3" name="Gráfico 22">
            <a:extLst>
              <a:ext uri="{FF2B5EF4-FFF2-40B4-BE49-F238E27FC236}">
                <a16:creationId xmlns:a16="http://schemas.microsoft.com/office/drawing/2014/main" id="{8561586A-EFD9-4AE1-9EE0-521AD687D378}"/>
              </a:ext>
            </a:extLst>
          </p:cNvPr>
          <p:cNvGraphicFramePr>
            <a:graphicFrameLocks/>
          </p:cNvGraphicFramePr>
          <p:nvPr>
            <p:extLst>
              <p:ext uri="{D42A27DB-BD31-4B8C-83A1-F6EECF244321}">
                <p14:modId xmlns:p14="http://schemas.microsoft.com/office/powerpoint/2010/main" val="2667739909"/>
              </p:ext>
            </p:extLst>
          </p:nvPr>
        </p:nvGraphicFramePr>
        <p:xfrm>
          <a:off x="1546901" y="175490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352911" y="944876"/>
            <a:ext cx="7325386" cy="5560497"/>
          </a:xfrm>
          <a:prstGeom prst="rect">
            <a:avLst/>
          </a:prstGeom>
          <a:noFill/>
        </p:spPr>
        <p:txBody>
          <a:bodyPr wrap="square" rtlCol="0">
            <a:spAutoFit/>
          </a:bodyPr>
          <a:lstStyle/>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referente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rPr>
              <a:t>la mayoría de los encuestados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sienten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la institución, además, la comunidad universitaria se identifica con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 siguiente jerarquización: </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1.-Escudo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r>
              <a:rPr lang="pt-BR" dirty="0">
                <a:solidFill>
                  <a:srgbClr val="000000"/>
                </a:solidFill>
                <a:latin typeface="Calibri" panose="020F0502020204030204" pitchFamily="34" charset="0"/>
                <a:ea typeface="Calibri" panose="020F0502020204030204" pitchFamily="34" charset="0"/>
                <a:cs typeface="Times New Roman" panose="02020603050405020304" pitchFamily="18" charset="0"/>
              </a:rPr>
              <a:t>Lema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r>
              <a:rPr lang="pt-BR" dirty="0">
                <a:solidFill>
                  <a:srgbClr val="000000"/>
                </a:solidFill>
                <a:latin typeface="Calibri" panose="020F0502020204030204" pitchFamily="34" charset="0"/>
                <a:ea typeface="Calibri" panose="020F0502020204030204" pitchFamily="34" charset="0"/>
                <a:cs typeface="Times New Roman" panose="02020603050405020304" pitchFamily="18" charset="0"/>
              </a:rPr>
              <a:t>Instalaciones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su parte, se expresa que el </a:t>
            </a:r>
            <a:r>
              <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rPr>
              <a:t>53</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los trabajadores que contestaron la encuesta no conoce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concluir, dentro de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1.-Lealtad y compromiso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2.-Responabilidad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3.-Tolerancia </a:t>
            </a: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4.-Transparencia y rendición de cuentas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5.-Equidad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6.-Profesionalismo e integridad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7.-Justicia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8.-Conciencia ecológica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5" name="Gráfico 24">
            <a:extLst>
              <a:ext uri="{FF2B5EF4-FFF2-40B4-BE49-F238E27FC236}">
                <a16:creationId xmlns:a16="http://schemas.microsoft.com/office/drawing/2014/main" id="{339D9FE0-CFA8-4778-BB7E-B9F36085C5C2}"/>
              </a:ext>
            </a:extLst>
          </p:cNvPr>
          <p:cNvGraphicFramePr>
            <a:graphicFrameLocks/>
          </p:cNvGraphicFramePr>
          <p:nvPr>
            <p:extLst>
              <p:ext uri="{D42A27DB-BD31-4B8C-83A1-F6EECF244321}">
                <p14:modId xmlns:p14="http://schemas.microsoft.com/office/powerpoint/2010/main" val="476218033"/>
              </p:ext>
            </p:extLst>
          </p:nvPr>
        </p:nvGraphicFramePr>
        <p:xfrm>
          <a:off x="1629761"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3F9D8F63-DCD6-405F-A965-19B1CCDD4534}"/>
              </a:ext>
            </a:extLst>
          </p:cNvPr>
          <p:cNvGraphicFramePr>
            <a:graphicFrameLocks/>
          </p:cNvGraphicFramePr>
          <p:nvPr>
            <p:extLst>
              <p:ext uri="{D42A27DB-BD31-4B8C-83A1-F6EECF244321}">
                <p14:modId xmlns:p14="http://schemas.microsoft.com/office/powerpoint/2010/main" val="1240404399"/>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5" name="Gráfico 24">
            <a:extLst>
              <a:ext uri="{FF2B5EF4-FFF2-40B4-BE49-F238E27FC236}">
                <a16:creationId xmlns:a16="http://schemas.microsoft.com/office/drawing/2014/main" id="{4550C021-5EC6-438F-A14C-B1E569BD674F}"/>
              </a:ext>
            </a:extLst>
          </p:cNvPr>
          <p:cNvGraphicFramePr>
            <a:graphicFrameLocks/>
          </p:cNvGraphicFramePr>
          <p:nvPr>
            <p:extLst>
              <p:ext uri="{D42A27DB-BD31-4B8C-83A1-F6EECF244321}">
                <p14:modId xmlns:p14="http://schemas.microsoft.com/office/powerpoint/2010/main" val="182432269"/>
              </p:ext>
            </p:extLst>
          </p:nvPr>
        </p:nvGraphicFramePr>
        <p:xfrm>
          <a:off x="160564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B51894BE-0CBA-40B1-8974-50DD12F1DDC6}"/>
              </a:ext>
            </a:extLst>
          </p:cNvPr>
          <p:cNvGraphicFramePr>
            <a:graphicFrameLocks/>
          </p:cNvGraphicFramePr>
          <p:nvPr>
            <p:extLst>
              <p:ext uri="{D42A27DB-BD31-4B8C-83A1-F6EECF244321}">
                <p14:modId xmlns:p14="http://schemas.microsoft.com/office/powerpoint/2010/main" val="1446363275"/>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5" name="Gráfico 24">
            <a:extLst>
              <a:ext uri="{FF2B5EF4-FFF2-40B4-BE49-F238E27FC236}">
                <a16:creationId xmlns:a16="http://schemas.microsoft.com/office/drawing/2014/main" id="{ED530234-75F7-45A6-A076-24BCE9EC8519}"/>
              </a:ext>
            </a:extLst>
          </p:cNvPr>
          <p:cNvGraphicFramePr>
            <a:graphicFrameLocks/>
          </p:cNvGraphicFramePr>
          <p:nvPr>
            <p:extLst>
              <p:ext uri="{D42A27DB-BD31-4B8C-83A1-F6EECF244321}">
                <p14:modId xmlns:p14="http://schemas.microsoft.com/office/powerpoint/2010/main" val="4277633496"/>
              </p:ext>
            </p:extLst>
          </p:nvPr>
        </p:nvGraphicFramePr>
        <p:xfrm>
          <a:off x="160564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CE385DA7-7B87-4B63-92CD-3BCF97BCB084}"/>
              </a:ext>
            </a:extLst>
          </p:cNvPr>
          <p:cNvGraphicFramePr>
            <a:graphicFrameLocks/>
          </p:cNvGraphicFramePr>
          <p:nvPr>
            <p:extLst>
              <p:ext uri="{D42A27DB-BD31-4B8C-83A1-F6EECF244321}">
                <p14:modId xmlns:p14="http://schemas.microsoft.com/office/powerpoint/2010/main" val="2156066530"/>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5" name="Gráfico 24">
            <a:extLst>
              <a:ext uri="{FF2B5EF4-FFF2-40B4-BE49-F238E27FC236}">
                <a16:creationId xmlns:a16="http://schemas.microsoft.com/office/drawing/2014/main" id="{EDB38B31-87B5-43A9-AFAC-98FC8ECF1DA0}"/>
              </a:ext>
            </a:extLst>
          </p:cNvPr>
          <p:cNvGraphicFramePr>
            <a:graphicFrameLocks/>
          </p:cNvGraphicFramePr>
          <p:nvPr>
            <p:extLst>
              <p:ext uri="{D42A27DB-BD31-4B8C-83A1-F6EECF244321}">
                <p14:modId xmlns:p14="http://schemas.microsoft.com/office/powerpoint/2010/main" val="1286888957"/>
              </p:ext>
            </p:extLst>
          </p:nvPr>
        </p:nvGraphicFramePr>
        <p:xfrm>
          <a:off x="1605648" y="149446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05AB0DCA-74B8-412B-A5C0-91667BF98063}"/>
              </a:ext>
            </a:extLst>
          </p:cNvPr>
          <p:cNvGraphicFramePr>
            <a:graphicFrameLocks/>
          </p:cNvGraphicFramePr>
          <p:nvPr>
            <p:extLst>
              <p:ext uri="{D42A27DB-BD31-4B8C-83A1-F6EECF244321}">
                <p14:modId xmlns:p14="http://schemas.microsoft.com/office/powerpoint/2010/main" val="1026048707"/>
              </p:ext>
            </p:extLst>
          </p:nvPr>
        </p:nvGraphicFramePr>
        <p:xfrm>
          <a:off x="1576305"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5" name="Gráfico 24">
            <a:extLst>
              <a:ext uri="{FF2B5EF4-FFF2-40B4-BE49-F238E27FC236}">
                <a16:creationId xmlns:a16="http://schemas.microsoft.com/office/drawing/2014/main" id="{DF25F00F-C342-4BDE-BE0D-F581090E3F4D}"/>
              </a:ext>
            </a:extLst>
          </p:cNvPr>
          <p:cNvGraphicFramePr>
            <a:graphicFrameLocks/>
          </p:cNvGraphicFramePr>
          <p:nvPr>
            <p:extLst>
              <p:ext uri="{D42A27DB-BD31-4B8C-83A1-F6EECF244321}">
                <p14:modId xmlns:p14="http://schemas.microsoft.com/office/powerpoint/2010/main" val="3994423051"/>
              </p:ext>
            </p:extLst>
          </p:nvPr>
        </p:nvGraphicFramePr>
        <p:xfrm>
          <a:off x="1474776" y="144874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7B2B11AD-2002-416D-80DF-20283262D727}"/>
              </a:ext>
            </a:extLst>
          </p:cNvPr>
          <p:cNvGraphicFramePr>
            <a:graphicFrameLocks/>
          </p:cNvGraphicFramePr>
          <p:nvPr>
            <p:extLst>
              <p:ext uri="{D42A27DB-BD31-4B8C-83A1-F6EECF244321}">
                <p14:modId xmlns:p14="http://schemas.microsoft.com/office/powerpoint/2010/main" val="3348845549"/>
              </p:ext>
            </p:extLst>
          </p:nvPr>
        </p:nvGraphicFramePr>
        <p:xfrm>
          <a:off x="1605648"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bastante buena (</a:t>
            </a:r>
            <a:r>
              <a:rPr lang="es-MX" dirty="0">
                <a:latin typeface="Calibri" panose="020F0502020204030204" pitchFamily="34" charset="0"/>
                <a:ea typeface="Calibri" panose="020F0502020204030204" pitchFamily="34" charset="0"/>
                <a:cs typeface="Times New Roman" panose="02020603050405020304" pitchFamily="18" charset="0"/>
              </a:rPr>
              <a:t>37</a:t>
            </a:r>
            <a:r>
              <a:rPr lang="es-MX" sz="1800" dirty="0">
                <a:effectLst/>
                <a:latin typeface="Calibri" panose="020F0502020204030204" pitchFamily="34" charset="0"/>
                <a:ea typeface="Calibri" panose="020F0502020204030204" pitchFamily="34" charset="0"/>
                <a:cs typeface="Times New Roman" panose="02020603050405020304" pitchFamily="18" charset="0"/>
              </a:rPr>
              <a:t>% buena, </a:t>
            </a:r>
            <a:r>
              <a:rPr lang="es-MX" dirty="0">
                <a:latin typeface="Calibri" panose="020F0502020204030204" pitchFamily="34" charset="0"/>
                <a:ea typeface="Calibri" panose="020F0502020204030204" pitchFamily="34" charset="0"/>
                <a:cs typeface="Times New Roman" panose="02020603050405020304" pitchFamily="18" charset="0"/>
              </a:rPr>
              <a:t>50</a:t>
            </a:r>
            <a:r>
              <a:rPr lang="es-MX" sz="1800" dirty="0">
                <a:effectLst/>
                <a:latin typeface="Calibri" panose="020F0502020204030204" pitchFamily="34" charset="0"/>
                <a:ea typeface="Calibri" panose="020F0502020204030204" pitchFamily="34" charset="0"/>
                <a:cs typeface="Times New Roman" panose="02020603050405020304" pitchFamily="18" charset="0"/>
              </a:rPr>
              <a:t>%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se encuentra que en su mayoría es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 un nivel  medio,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buena (73%),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bueno para realizar las actividades,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buena,  llegando a ser </a:t>
            </a:r>
            <a:r>
              <a:rPr lang="es-MX" dirty="0">
                <a:latin typeface="Calibri" panose="020F0502020204030204" pitchFamily="34" charset="0"/>
                <a:ea typeface="Calibri" panose="020F0502020204030204" pitchFamily="34" charset="0"/>
                <a:cs typeface="Times New Roman" panose="02020603050405020304" pitchFamily="18" charset="0"/>
              </a:rPr>
              <a:t>en su mayoría excelente para </a:t>
            </a:r>
            <a:r>
              <a:rPr lang="es-MX" sz="1800" dirty="0">
                <a:effectLst/>
                <a:latin typeface="Calibri" panose="020F0502020204030204" pitchFamily="34" charset="0"/>
                <a:ea typeface="Calibri" panose="020F0502020204030204" pitchFamily="34" charset="0"/>
                <a:cs typeface="Times New Roman" panose="02020603050405020304" pitchFamily="18" charset="0"/>
              </a:rPr>
              <a:t>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buena,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casi en su totalidad, sin embargo </a:t>
            </a:r>
            <a:r>
              <a:rPr lang="es-MX" dirty="0">
                <a:latin typeface="Calibri" panose="020F0502020204030204" pitchFamily="34" charset="0"/>
                <a:ea typeface="Calibri" panose="020F0502020204030204" pitchFamily="34" charset="0"/>
                <a:cs typeface="Times New Roman" panose="02020603050405020304" pitchFamily="18" charset="0"/>
              </a:rPr>
              <a:t>la </a:t>
            </a:r>
            <a:r>
              <a:rPr lang="es-MX" sz="1800" dirty="0">
                <a:effectLst/>
                <a:latin typeface="Calibri" panose="020F0502020204030204" pitchFamily="34" charset="0"/>
                <a:ea typeface="Calibri" panose="020F0502020204030204" pitchFamily="34" charset="0"/>
                <a:cs typeface="Times New Roman" panose="02020603050405020304" pitchFamily="18" charset="0"/>
              </a:rPr>
              <a:t>mayoría no recibe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de la comisión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dirty="0">
                <a:latin typeface="Calibri" panose="020F0502020204030204" pitchFamily="34" charset="0"/>
                <a:ea typeface="Calibri" panose="020F0502020204030204" pitchFamily="34" charset="0"/>
                <a:cs typeface="Times New Roman" panose="02020603050405020304" pitchFamily="18" charset="0"/>
              </a:rPr>
              <a:t>60</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91C28D2A-2957-4B8E-9266-F15C03E47348}"/>
              </a:ext>
            </a:extLst>
          </p:cNvPr>
          <p:cNvGraphicFramePr>
            <a:graphicFrameLocks/>
          </p:cNvGraphicFramePr>
          <p:nvPr>
            <p:extLst>
              <p:ext uri="{D42A27DB-BD31-4B8C-83A1-F6EECF244321}">
                <p14:modId xmlns:p14="http://schemas.microsoft.com/office/powerpoint/2010/main" val="3948198967"/>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4F785B6B-48E1-4E0B-A8C8-DF8B6639DB05}"/>
              </a:ext>
            </a:extLst>
          </p:cNvPr>
          <p:cNvGraphicFramePr>
            <a:graphicFrameLocks/>
          </p:cNvGraphicFramePr>
          <p:nvPr>
            <p:extLst>
              <p:ext uri="{D42A27DB-BD31-4B8C-83A1-F6EECF244321}">
                <p14:modId xmlns:p14="http://schemas.microsoft.com/office/powerpoint/2010/main" val="2360337058"/>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DFDC2394-602B-4D17-BCDD-99AB8845B2EA}"/>
              </a:ext>
            </a:extLst>
          </p:cNvPr>
          <p:cNvGraphicFramePr>
            <a:graphicFrameLocks/>
          </p:cNvGraphicFramePr>
          <p:nvPr>
            <p:extLst>
              <p:ext uri="{D42A27DB-BD31-4B8C-83A1-F6EECF244321}">
                <p14:modId xmlns:p14="http://schemas.microsoft.com/office/powerpoint/2010/main" val="1468983548"/>
              </p:ext>
            </p:extLst>
          </p:nvPr>
        </p:nvGraphicFramePr>
        <p:xfrm>
          <a:off x="1023313" y="1846266"/>
          <a:ext cx="8047028" cy="373462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907F3FBE-9251-4E73-AB48-E66333B74BDC}"/>
              </a:ext>
            </a:extLst>
          </p:cNvPr>
          <p:cNvSpPr txBox="1"/>
          <p:nvPr/>
        </p:nvSpPr>
        <p:spPr>
          <a:xfrm>
            <a:off x="2642625" y="1450475"/>
            <a:ext cx="4582884" cy="369332"/>
          </a:xfrm>
          <a:prstGeom prst="rect">
            <a:avLst/>
          </a:prstGeom>
          <a:noFill/>
        </p:spPr>
        <p:txBody>
          <a:bodyPr wrap="square">
            <a:spAutoFit/>
          </a:bodyPr>
          <a:lstStyle/>
          <a:p>
            <a:pPr algn="ctr" rtl="0">
              <a:defRPr sz="2128" b="1" i="0" u="none" strike="noStrike" kern="1200" baseline="0">
                <a:solidFill>
                  <a:prstClr val="black"/>
                </a:solidFill>
                <a:latin typeface="+mn-lt"/>
                <a:ea typeface="+mn-ea"/>
                <a:cs typeface="+mn-cs"/>
              </a:defRPr>
            </a:pPr>
            <a:r>
              <a:rPr lang="es-MX" sz="1800" dirty="0">
                <a:solidFill>
                  <a:schemeClr val="tx1"/>
                </a:solidFill>
              </a:rPr>
              <a:t>FUNCIÓN DOCENTE</a:t>
            </a:r>
          </a:p>
        </p:txBody>
      </p:sp>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0749158B-BEFD-4C55-9F30-148A7AD31F9C}"/>
              </a:ext>
            </a:extLst>
          </p:cNvPr>
          <p:cNvGraphicFramePr>
            <a:graphicFrameLocks/>
          </p:cNvGraphicFramePr>
          <p:nvPr>
            <p:extLst>
              <p:ext uri="{D42A27DB-BD31-4B8C-83A1-F6EECF244321}">
                <p14:modId xmlns:p14="http://schemas.microsoft.com/office/powerpoint/2010/main" val="299352228"/>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3" name="Gráfico 22">
            <a:extLst>
              <a:ext uri="{FF2B5EF4-FFF2-40B4-BE49-F238E27FC236}">
                <a16:creationId xmlns:a16="http://schemas.microsoft.com/office/drawing/2014/main" id="{B8094275-035B-45AE-997D-5CC701F8568C}"/>
              </a:ext>
            </a:extLst>
          </p:cNvPr>
          <p:cNvGraphicFramePr>
            <a:graphicFrameLocks/>
          </p:cNvGraphicFramePr>
          <p:nvPr>
            <p:extLst>
              <p:ext uri="{D42A27DB-BD31-4B8C-83A1-F6EECF244321}">
                <p14:modId xmlns:p14="http://schemas.microsoft.com/office/powerpoint/2010/main" val="591008899"/>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47B85F6D-C0FC-43F7-A725-D7D4C120B1F4}"/>
              </a:ext>
            </a:extLst>
          </p:cNvPr>
          <p:cNvGraphicFramePr>
            <a:graphicFrameLocks/>
          </p:cNvGraphicFramePr>
          <p:nvPr>
            <p:extLst>
              <p:ext uri="{D42A27DB-BD31-4B8C-83A1-F6EECF244321}">
                <p14:modId xmlns:p14="http://schemas.microsoft.com/office/powerpoint/2010/main" val="3068792411"/>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ES" sz="4000" b="1" dirty="0">
                <a:effectLst>
                  <a:outerShdw blurRad="38100" dist="38100" dir="2700000" algn="tl">
                    <a:srgbClr val="000000">
                      <a:alpha val="43137"/>
                    </a:srgbClr>
                  </a:outerShdw>
                </a:effectLst>
              </a:rPr>
              <a:t>RESULTADOS GENERALES 2021</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9882E9F4-F605-48FD-8F50-4DDD5B63C943}"/>
              </a:ext>
            </a:extLst>
          </p:cNvPr>
          <p:cNvGraphicFramePr>
            <a:graphicFrameLocks/>
          </p:cNvGraphicFramePr>
          <p:nvPr>
            <p:extLst>
              <p:ext uri="{D42A27DB-BD31-4B8C-83A1-F6EECF244321}">
                <p14:modId xmlns:p14="http://schemas.microsoft.com/office/powerpoint/2010/main" val="3287979616"/>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7FC576F4-6365-4EFE-AA62-78DE837B8079}"/>
              </a:ext>
            </a:extLst>
          </p:cNvPr>
          <p:cNvGraphicFramePr>
            <a:graphicFrameLocks/>
          </p:cNvGraphicFramePr>
          <p:nvPr>
            <p:extLst>
              <p:ext uri="{D42A27DB-BD31-4B8C-83A1-F6EECF244321}">
                <p14:modId xmlns:p14="http://schemas.microsoft.com/office/powerpoint/2010/main" val="1535607932"/>
              </p:ext>
            </p:extLst>
          </p:nvPr>
        </p:nvGraphicFramePr>
        <p:xfrm>
          <a:off x="1686589"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981603"/>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nSpc>
                <a:spcPct val="107000"/>
              </a:lnSpc>
              <a:spcAft>
                <a:spcPts val="800"/>
              </a:spcAft>
              <a:tabLst>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docente	</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r>
              <a:rPr lang="es-MX" sz="1800" dirty="0">
                <a:effectLst/>
                <a:latin typeface="Calibri" panose="020F0502020204030204" pitchFamily="34" charset="0"/>
                <a:ea typeface="Calibri" panose="020F0502020204030204" pitchFamily="34" charset="0"/>
                <a:cs typeface="Times New Roman" panose="02020603050405020304" pitchFamily="18" charset="0"/>
              </a:rPr>
              <a:t> algunas veces son proporcionadas de manera correcta y oportuna (50/50)</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Afirman que algunas veces se cuenta con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a:t>
            </a:r>
            <a:r>
              <a:rPr lang="es-MX" sz="1800" dirty="0">
                <a:effectLst/>
                <a:latin typeface="Calibri" panose="020F0502020204030204" pitchFamily="34" charset="0"/>
                <a:ea typeface="Calibri" panose="020F0502020204030204" pitchFamily="34" charset="0"/>
                <a:cs typeface="Times New Roman" panose="02020603050405020304" pitchFamily="18" charset="0"/>
              </a:rPr>
              <a:t>. (50/50)</a:t>
            </a:r>
          </a:p>
          <a:p>
            <a:pPr marL="342900" lvl="0" indent="-342900">
              <a:lnSpc>
                <a:spcPct val="107000"/>
              </a:lnSpc>
              <a:spcAft>
                <a:spcPts val="800"/>
              </a:spcAft>
              <a:buFont typeface="Arial" panose="020B0604020202020204" pitchFamily="34" charset="0"/>
              <a:buChar char="•"/>
              <a:tabLst>
                <a:tab pos="457200" algn="l"/>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condiciones en que se encuentran las aulas </a:t>
            </a:r>
            <a:r>
              <a:rPr lang="es-MX" sz="1800" dirty="0">
                <a:effectLst/>
                <a:latin typeface="Calibri" panose="020F0502020204030204" pitchFamily="34" charset="0"/>
                <a:ea typeface="Calibri" panose="020F0502020204030204" pitchFamily="34" charset="0"/>
                <a:cs typeface="Times New Roman" panose="02020603050405020304" pitchFamily="18" charset="0"/>
              </a:rPr>
              <a:t>son en su mayoría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5089598"/>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nSpc>
                <a:spcPct val="107000"/>
              </a:lnSpc>
              <a:spcAft>
                <a:spcPts val="800"/>
              </a:spcAft>
              <a:tabLst>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administrativa	</a:t>
            </a:r>
          </a:p>
          <a:p>
            <a:pPr marL="342900" lvl="0" indent="-342900">
              <a:lnSpc>
                <a:spcPct val="107000"/>
              </a:lnSpc>
              <a:spcAft>
                <a:spcPts val="800"/>
              </a:spcAft>
              <a:buFont typeface="Arial" panose="020B0604020202020204" pitchFamily="34" charset="0"/>
              <a:buChar char="•"/>
              <a:tabLst>
                <a:tab pos="457200" algn="l"/>
              </a:tabLst>
            </a:pPr>
            <a:r>
              <a:rPr lang="es-MX" dirty="0">
                <a:latin typeface="Calibri" panose="020F0502020204030204" pitchFamily="34" charset="0"/>
                <a:ea typeface="Calibri" panose="020F0502020204030204" pitchFamily="34" charset="0"/>
                <a:cs typeface="Times New Roman" panose="02020603050405020304" pitchFamily="18" charset="0"/>
              </a:rPr>
              <a:t>La mayoría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dirty="0">
                <a:latin typeface="Calibri" panose="020F0502020204030204" pitchFamily="34" charset="0"/>
                <a:ea typeface="Calibri" panose="020F0502020204030204" pitchFamily="34" charset="0"/>
                <a:cs typeface="Times New Roman" panose="02020603050405020304" pitchFamily="18" charset="0"/>
              </a:rPr>
              <a:t>En algunas ocasiones </a:t>
            </a:r>
            <a:r>
              <a:rPr lang="es-MX" sz="1800" dirty="0">
                <a:effectLst/>
                <a:latin typeface="Calibri" panose="020F0502020204030204" pitchFamily="34" charset="0"/>
                <a:ea typeface="Calibri" panose="020F0502020204030204" pitchFamily="34" charset="0"/>
                <a:cs typeface="Times New Roman" panose="02020603050405020304" pitchFamily="18" charset="0"/>
              </a:rPr>
              <a:t>se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referente a 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la mayoría (86%) afirma que si se les atiende de manera oportuna.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8209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marL="342900" lvl="0" indent="-342900">
              <a:lnSpc>
                <a:spcPct val="107000"/>
              </a:lnSpc>
              <a:spcAft>
                <a:spcPts val="800"/>
              </a:spcAft>
              <a:buFont typeface="Arial" panose="020B0604020202020204" pitchFamily="34" charset="0"/>
              <a:buChar char="•"/>
              <a:tabLst>
                <a:tab pos="457200" algn="l"/>
              </a:tabLst>
            </a:pPr>
            <a:r>
              <a:rPr lang="es-MX" sz="1800" dirty="0">
                <a:effectLst/>
                <a:ea typeface="Calibri" panose="020F0502020204030204" pitchFamily="34" charset="0"/>
                <a:cs typeface="Times New Roman" panose="02020603050405020304" pitchFamily="18" charset="0"/>
              </a:rPr>
              <a:t>Función manual</a:t>
            </a:r>
          </a:p>
          <a:p>
            <a:pPr marL="342900" lvl="0" indent="-342900">
              <a:lnSpc>
                <a:spcPct val="107000"/>
              </a:lnSpc>
              <a:spcAft>
                <a:spcPts val="800"/>
              </a:spcAft>
              <a:buFont typeface="Arial" panose="020B0604020202020204" pitchFamily="34" charset="0"/>
              <a:buChar char="•"/>
              <a:tabLst>
                <a:tab pos="457200" algn="l"/>
              </a:tabLst>
            </a:pPr>
            <a:r>
              <a:rPr lang="es-MX" dirty="0">
                <a:ea typeface="Calibri" panose="020F0502020204030204" pitchFamily="34" charset="0"/>
                <a:cs typeface="Times New Roman" panose="02020603050405020304" pitchFamily="18" charset="0"/>
              </a:rPr>
              <a:t>Algunas veces </a:t>
            </a:r>
            <a:r>
              <a:rPr lang="es-MX" sz="1800" dirty="0">
                <a:effectLst/>
                <a:ea typeface="Calibri" panose="020F0502020204030204" pitchFamily="34" charset="0"/>
                <a:cs typeface="Times New Roman" panose="02020603050405020304" pitchFamily="18" charset="0"/>
              </a:rPr>
              <a:t>se cuenta con el </a:t>
            </a:r>
            <a:r>
              <a:rPr lang="es-MX" sz="1800" b="1" dirty="0">
                <a:effectLst/>
                <a:ea typeface="Calibri" panose="020F0502020204030204" pitchFamily="34" charset="0"/>
                <a:cs typeface="Times New Roman" panose="02020603050405020304" pitchFamily="18" charset="0"/>
              </a:rPr>
              <a:t>material necesario para la realización de funciones</a:t>
            </a:r>
            <a:r>
              <a:rPr lang="es-MX" sz="1800" dirty="0">
                <a:effectLst/>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ea typeface="Calibri" panose="020F0502020204030204" pitchFamily="34" charset="0"/>
                <a:cs typeface="Times New Roman" panose="02020603050405020304" pitchFamily="18" charset="0"/>
              </a:rPr>
              <a:t>Si se proporciona en tiempo y forma el </a:t>
            </a:r>
            <a:r>
              <a:rPr lang="es-MX" sz="1800" b="1" dirty="0">
                <a:effectLst/>
                <a:ea typeface="Calibri" panose="020F0502020204030204" pitchFamily="34" charset="0"/>
                <a:cs typeface="Times New Roman" panose="02020603050405020304" pitchFamily="18" charset="0"/>
              </a:rPr>
              <a:t>equipo o herramientas necesarias para realizar sus funciones</a:t>
            </a:r>
            <a:r>
              <a:rPr lang="es-MX" sz="1800" dirty="0">
                <a:effectLst/>
                <a:ea typeface="Calibri" panose="020F0502020204030204" pitchFamily="34" charset="0"/>
                <a:cs typeface="Times New Roman" panose="02020603050405020304" pitchFamily="18" charset="0"/>
              </a:rPr>
              <a:t> (100%).</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85866FFB-5AE7-4303-8E59-BFBB77B40ADF}"/>
              </a:ext>
            </a:extLst>
          </p:cNvPr>
          <p:cNvGraphicFramePr>
            <a:graphicFrameLocks/>
          </p:cNvGraphicFramePr>
          <p:nvPr>
            <p:extLst>
              <p:ext uri="{D42A27DB-BD31-4B8C-83A1-F6EECF244321}">
                <p14:modId xmlns:p14="http://schemas.microsoft.com/office/powerpoint/2010/main" val="741063257"/>
              </p:ext>
            </p:extLst>
          </p:nvPr>
        </p:nvGraphicFramePr>
        <p:xfrm>
          <a:off x="180602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75E68125-312E-4E86-A290-6BE64A8DD7F2}"/>
              </a:ext>
            </a:extLst>
          </p:cNvPr>
          <p:cNvGraphicFramePr>
            <a:graphicFrameLocks/>
          </p:cNvGraphicFramePr>
          <p:nvPr>
            <p:extLst>
              <p:ext uri="{D42A27DB-BD31-4B8C-83A1-F6EECF244321}">
                <p14:modId xmlns:p14="http://schemas.microsoft.com/office/powerpoint/2010/main" val="863659910"/>
              </p:ext>
            </p:extLst>
          </p:nvPr>
        </p:nvGraphicFramePr>
        <p:xfrm>
          <a:off x="151961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5" name="Gráfico 24">
            <a:extLst>
              <a:ext uri="{FF2B5EF4-FFF2-40B4-BE49-F238E27FC236}">
                <a16:creationId xmlns:a16="http://schemas.microsoft.com/office/drawing/2014/main" id="{81921F3D-45B7-456A-AA3F-23D2253C9564}"/>
              </a:ext>
            </a:extLst>
          </p:cNvPr>
          <p:cNvGraphicFramePr>
            <a:graphicFrameLocks/>
          </p:cNvGraphicFramePr>
          <p:nvPr>
            <p:extLst>
              <p:ext uri="{D42A27DB-BD31-4B8C-83A1-F6EECF244321}">
                <p14:modId xmlns:p14="http://schemas.microsoft.com/office/powerpoint/2010/main" val="4236381842"/>
              </p:ext>
            </p:extLst>
          </p:nvPr>
        </p:nvGraphicFramePr>
        <p:xfrm>
          <a:off x="1686589" y="134686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B2648167-4F61-4107-9AE6-CE87840BC52F}"/>
              </a:ext>
            </a:extLst>
          </p:cNvPr>
          <p:cNvGraphicFramePr>
            <a:graphicFrameLocks/>
          </p:cNvGraphicFramePr>
          <p:nvPr>
            <p:extLst>
              <p:ext uri="{D42A27DB-BD31-4B8C-83A1-F6EECF244321}">
                <p14:modId xmlns:p14="http://schemas.microsoft.com/office/powerpoint/2010/main" val="972105937"/>
              </p:ext>
            </p:extLst>
          </p:nvPr>
        </p:nvGraphicFramePr>
        <p:xfrm>
          <a:off x="1686589" y="14111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1418176359"/>
              </p:ext>
            </p:extLst>
          </p:nvPr>
        </p:nvGraphicFramePr>
        <p:xfrm>
          <a:off x="1561983" y="407262"/>
          <a:ext cx="6631593" cy="55002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5" name="Gráfico 24">
            <a:extLst>
              <a:ext uri="{FF2B5EF4-FFF2-40B4-BE49-F238E27FC236}">
                <a16:creationId xmlns:a16="http://schemas.microsoft.com/office/drawing/2014/main" id="{5C4E6CA7-A1F6-4325-AC5F-7B9C1FCB9421}"/>
              </a:ext>
            </a:extLst>
          </p:cNvPr>
          <p:cNvGraphicFramePr>
            <a:graphicFrameLocks/>
          </p:cNvGraphicFramePr>
          <p:nvPr>
            <p:extLst>
              <p:ext uri="{D42A27DB-BD31-4B8C-83A1-F6EECF244321}">
                <p14:modId xmlns:p14="http://schemas.microsoft.com/office/powerpoint/2010/main" val="320394252"/>
              </p:ext>
            </p:extLst>
          </p:nvPr>
        </p:nvGraphicFramePr>
        <p:xfrm>
          <a:off x="1660911" y="1365581"/>
          <a:ext cx="68040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3" name="Gráfico 22">
            <a:extLst>
              <a:ext uri="{FF2B5EF4-FFF2-40B4-BE49-F238E27FC236}">
                <a16:creationId xmlns:a16="http://schemas.microsoft.com/office/drawing/2014/main" id="{963447D3-740F-4197-8516-559C42A3A21C}"/>
              </a:ext>
            </a:extLst>
          </p:cNvPr>
          <p:cNvGraphicFramePr>
            <a:graphicFrameLocks/>
          </p:cNvGraphicFramePr>
          <p:nvPr>
            <p:extLst>
              <p:ext uri="{D42A27DB-BD31-4B8C-83A1-F6EECF244321}">
                <p14:modId xmlns:p14="http://schemas.microsoft.com/office/powerpoint/2010/main" val="1722221064"/>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CC3BFE08-340E-4A97-8368-BECF30B8A17B}"/>
              </a:ext>
            </a:extLst>
          </p:cNvPr>
          <p:cNvGraphicFramePr>
            <a:graphicFrameLocks/>
          </p:cNvGraphicFramePr>
          <p:nvPr>
            <p:extLst>
              <p:ext uri="{D42A27DB-BD31-4B8C-83A1-F6EECF244321}">
                <p14:modId xmlns:p14="http://schemas.microsoft.com/office/powerpoint/2010/main" val="991553352"/>
              </p:ext>
            </p:extLst>
          </p:nvPr>
        </p:nvGraphicFramePr>
        <p:xfrm>
          <a:off x="183989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352328"/>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mas de la mitad considera </a:t>
            </a:r>
            <a:r>
              <a:rPr lang="es-MX" sz="1800" dirty="0">
                <a:effectLst/>
                <a:latin typeface="Calibri" panose="020F0502020204030204" pitchFamily="34" charset="0"/>
                <a:ea typeface="Calibri" panose="020F0502020204030204" pitchFamily="34" charset="0"/>
                <a:cs typeface="Times New Roman" panose="02020603050405020304" pitchFamily="18" charset="0"/>
              </a:rPr>
              <a:t>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equipo</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presenta (87%), el 52% afirman que siempre expresan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punto de vista </a:t>
            </a:r>
            <a:r>
              <a:rPr lang="es-MX" sz="1800" dirty="0">
                <a:effectLst/>
                <a:latin typeface="Calibri" panose="020F0502020204030204" pitchFamily="34" charset="0"/>
                <a:ea typeface="Calibri" panose="020F0502020204030204" pitchFamily="34" charset="0"/>
                <a:cs typeface="Times New Roman" panose="02020603050405020304" pitchFamily="18" charset="0"/>
              </a:rPr>
              <a:t>y el 44% solo algunas veces, la mayoría dice que </a:t>
            </a:r>
            <a:r>
              <a:rPr lang="es-MX" b="1" dirty="0">
                <a:latin typeface="Calibri" panose="020F0502020204030204" pitchFamily="34" charset="0"/>
                <a:ea typeface="Calibri" panose="020F0502020204030204" pitchFamily="34" charset="0"/>
                <a:cs typeface="Times New Roman" panose="02020603050405020304" pitchFamily="18" charset="0"/>
              </a:rPr>
              <a:t>no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presentan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a:t>
            </a:r>
            <a:r>
              <a:rPr lang="es-MX" dirty="0">
                <a:latin typeface="Calibri" panose="020F0502020204030204" pitchFamily="34" charset="0"/>
                <a:ea typeface="Calibri" panose="020F0502020204030204" pitchFamily="34" charset="0"/>
                <a:cs typeface="Times New Roman" panose="02020603050405020304" pitchFamily="18" charset="0"/>
              </a:rPr>
              <a:t>en ocasiones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afecta el ambiente </a:t>
            </a:r>
            <a:r>
              <a:rPr lang="es-MX" sz="1800" dirty="0">
                <a:effectLst/>
                <a:latin typeface="Calibri" panose="020F0502020204030204" pitchFamily="34" charset="0"/>
                <a:ea typeface="Calibri" panose="020F0502020204030204" pitchFamily="34" charset="0"/>
                <a:cs typeface="Times New Roman" panose="02020603050405020304" pitchFamily="18" charset="0"/>
              </a:rPr>
              <a:t>laboral, los encuestados clasificaron la siguiente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tipificación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siguiente manera: 1.-conflictos personales, 2.-conflictos institucionales, 3.-conflictos con compañeros, también se expresa que casi siempre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 resuelven los conflictos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5" name="Gráfico 24">
            <a:extLst>
              <a:ext uri="{FF2B5EF4-FFF2-40B4-BE49-F238E27FC236}">
                <a16:creationId xmlns:a16="http://schemas.microsoft.com/office/drawing/2014/main" id="{9DF588B4-AB44-46A0-A160-5FC323542950}"/>
              </a:ext>
            </a:extLst>
          </p:cNvPr>
          <p:cNvGraphicFramePr>
            <a:graphicFrameLocks/>
          </p:cNvGraphicFramePr>
          <p:nvPr>
            <p:extLst>
              <p:ext uri="{D42A27DB-BD31-4B8C-83A1-F6EECF244321}">
                <p14:modId xmlns:p14="http://schemas.microsoft.com/office/powerpoint/2010/main" val="2020642895"/>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95ACAEB1-394F-4D4B-B557-1641643C9F44}"/>
              </a:ext>
            </a:extLst>
          </p:cNvPr>
          <p:cNvGraphicFramePr>
            <a:graphicFrameLocks/>
          </p:cNvGraphicFramePr>
          <p:nvPr>
            <p:extLst>
              <p:ext uri="{D42A27DB-BD31-4B8C-83A1-F6EECF244321}">
                <p14:modId xmlns:p14="http://schemas.microsoft.com/office/powerpoint/2010/main" val="3622538985"/>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D7A12174-7BA6-4A41-9AE1-CFF3C28E894C}"/>
              </a:ext>
            </a:extLst>
          </p:cNvPr>
          <p:cNvGraphicFramePr>
            <a:graphicFrameLocks/>
          </p:cNvGraphicFramePr>
          <p:nvPr>
            <p:extLst>
              <p:ext uri="{D42A27DB-BD31-4B8C-83A1-F6EECF244321}">
                <p14:modId xmlns:p14="http://schemas.microsoft.com/office/powerpoint/2010/main" val="4015243297"/>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B5527C4E-B298-4F33-9E37-5A80479D09EE}"/>
              </a:ext>
            </a:extLst>
          </p:cNvPr>
          <p:cNvGraphicFramePr>
            <a:graphicFrameLocks/>
          </p:cNvGraphicFramePr>
          <p:nvPr>
            <p:extLst>
              <p:ext uri="{D42A27DB-BD31-4B8C-83A1-F6EECF244321}">
                <p14:modId xmlns:p14="http://schemas.microsoft.com/office/powerpoint/2010/main" val="1745011874"/>
              </p:ext>
            </p:extLst>
          </p:nvPr>
        </p:nvGraphicFramePr>
        <p:xfrm>
          <a:off x="1686589" y="14111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A40C6730-1730-46ED-9550-BEF69F4DDD23}"/>
              </a:ext>
            </a:extLst>
          </p:cNvPr>
          <p:cNvGraphicFramePr>
            <a:graphicFrameLocks/>
          </p:cNvGraphicFramePr>
          <p:nvPr>
            <p:extLst>
              <p:ext uri="{D42A27DB-BD31-4B8C-83A1-F6EECF244321}">
                <p14:modId xmlns:p14="http://schemas.microsoft.com/office/powerpoint/2010/main" val="674702170"/>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C894837F-8530-4C07-A176-04B313C65835}"/>
              </a:ext>
            </a:extLst>
          </p:cNvPr>
          <p:cNvGraphicFramePr>
            <a:graphicFrameLocks/>
          </p:cNvGraphicFramePr>
          <p:nvPr>
            <p:extLst>
              <p:ext uri="{D42A27DB-BD31-4B8C-83A1-F6EECF244321}">
                <p14:modId xmlns:p14="http://schemas.microsoft.com/office/powerpoint/2010/main" val="3671854903"/>
              </p:ext>
            </p:extLst>
          </p:nvPr>
        </p:nvGraphicFramePr>
        <p:xfrm>
          <a:off x="1576305"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605581D1-9276-4D86-A84D-D1F6D2E2D4B6}"/>
              </a:ext>
            </a:extLst>
          </p:cNvPr>
          <p:cNvGraphicFramePr>
            <a:graphicFrameLocks/>
          </p:cNvGraphicFramePr>
          <p:nvPr>
            <p:extLst>
              <p:ext uri="{D42A27DB-BD31-4B8C-83A1-F6EECF244321}">
                <p14:modId xmlns:p14="http://schemas.microsoft.com/office/powerpoint/2010/main" val="2242440440"/>
              </p:ext>
            </p:extLst>
          </p:nvPr>
        </p:nvGraphicFramePr>
        <p:xfrm>
          <a:off x="1569990"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primer lugar el 87% define que funcionan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indicó que se reciben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trabajo en tiempo y forma, el </a:t>
            </a:r>
            <a:r>
              <a:rPr lang="es-MX" dirty="0">
                <a:latin typeface="Calibri" panose="020F0502020204030204" pitchFamily="34" charset="0"/>
                <a:ea typeface="Calibri" panose="020F0502020204030204" pitchFamily="34" charset="0"/>
                <a:cs typeface="Times New Roman" panose="02020603050405020304" pitchFamily="18" charset="0"/>
              </a:rPr>
              <a:t>50</a:t>
            </a:r>
            <a:r>
              <a:rPr lang="es-MX" sz="1800" dirty="0">
                <a:effectLst/>
                <a:latin typeface="Calibri" panose="020F0502020204030204" pitchFamily="34" charset="0"/>
                <a:ea typeface="Calibri" panose="020F0502020204030204" pitchFamily="34" charset="0"/>
                <a:cs typeface="Times New Roman" panose="02020603050405020304" pitchFamily="18" charset="0"/>
              </a:rPr>
              <a:t>% señala que los responsables de área distribuyen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de manera equilibrada </a:t>
            </a:r>
            <a:r>
              <a:rPr lang="es-MX" dirty="0">
                <a:latin typeface="Calibri" panose="020F0502020204030204" pitchFamily="34" charset="0"/>
                <a:ea typeface="Calibri" panose="020F0502020204030204" pitchFamily="34" charset="0"/>
                <a:cs typeface="Times New Roman" panose="02020603050405020304" pitchFamily="18" charset="0"/>
              </a:rPr>
              <a:t>y el resto solo en ocasiones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expresa que el número de colaboradores si es adecuado en relación 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cuanto a la persona que evalúa a los compañeros , 59.7% dicen que si lo hace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brinda la oportunidad de hacer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53% expresa que siempre son consideradas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esas propuestas de mejora, </a:t>
            </a:r>
            <a:r>
              <a:rPr lang="es-MX" sz="1800" dirty="0">
                <a:effectLst/>
                <a:latin typeface="Calibri" panose="020F0502020204030204" pitchFamily="34" charset="0"/>
                <a:ea typeface="Calibri" panose="020F0502020204030204" pitchFamily="34" charset="0"/>
                <a:cs typeface="Times New Roman" panose="02020603050405020304" pitchFamily="18" charset="0"/>
              </a:rPr>
              <a:t> mientras que el </a:t>
            </a:r>
            <a:r>
              <a:rPr lang="es-MX" dirty="0">
                <a:latin typeface="Calibri" panose="020F0502020204030204" pitchFamily="34" charset="0"/>
                <a:ea typeface="Calibri" panose="020F0502020204030204" pitchFamily="34" charset="0"/>
                <a:cs typeface="Times New Roman" panose="02020603050405020304" pitchFamily="18" charset="0"/>
              </a:rPr>
              <a:t>47</a:t>
            </a:r>
            <a:r>
              <a:rPr lang="es-MX" sz="1800" dirty="0">
                <a:effectLst/>
                <a:latin typeface="Calibri" panose="020F0502020204030204" pitchFamily="34" charset="0"/>
                <a:ea typeface="Calibri" panose="020F0502020204030204" pitchFamily="34" charset="0"/>
                <a:cs typeface="Times New Roman" panose="02020603050405020304" pitchFamily="18" charset="0"/>
              </a:rPr>
              <a:t>% afirma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algunas veces.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5" name="Gráfico 24">
            <a:extLst>
              <a:ext uri="{FF2B5EF4-FFF2-40B4-BE49-F238E27FC236}">
                <a16:creationId xmlns:a16="http://schemas.microsoft.com/office/drawing/2014/main" id="{F7A9B9F9-9FC0-4FEB-9AF9-1D7066A0E07B}"/>
              </a:ext>
            </a:extLst>
          </p:cNvPr>
          <p:cNvGraphicFramePr>
            <a:graphicFrameLocks/>
          </p:cNvGraphicFramePr>
          <p:nvPr>
            <p:extLst>
              <p:ext uri="{D42A27DB-BD31-4B8C-83A1-F6EECF244321}">
                <p14:modId xmlns:p14="http://schemas.microsoft.com/office/powerpoint/2010/main" val="4144907041"/>
              </p:ext>
            </p:extLst>
          </p:nvPr>
        </p:nvGraphicFramePr>
        <p:xfrm>
          <a:off x="1576305"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11DCCDBA-C007-4FD1-8199-B6555E0AA45A}"/>
              </a:ext>
            </a:extLst>
          </p:cNvPr>
          <p:cNvGraphicFramePr>
            <a:graphicFrameLocks/>
          </p:cNvGraphicFramePr>
          <p:nvPr>
            <p:extLst>
              <p:ext uri="{D42A27DB-BD31-4B8C-83A1-F6EECF244321}">
                <p14:modId xmlns:p14="http://schemas.microsoft.com/office/powerpoint/2010/main" val="612853746"/>
              </p:ext>
            </p:extLst>
          </p:nvPr>
        </p:nvGraphicFramePr>
        <p:xfrm>
          <a:off x="1735640" y="143569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ED2D07A0-FA70-40C2-A66C-C2E05C76EE6C}"/>
              </a:ext>
            </a:extLst>
          </p:cNvPr>
          <p:cNvGraphicFramePr>
            <a:graphicFrameLocks/>
          </p:cNvGraphicFramePr>
          <p:nvPr>
            <p:extLst>
              <p:ext uri="{D42A27DB-BD31-4B8C-83A1-F6EECF244321}">
                <p14:modId xmlns:p14="http://schemas.microsoft.com/office/powerpoint/2010/main" val="254349391"/>
              </p:ext>
            </p:extLst>
          </p:nvPr>
        </p:nvGraphicFramePr>
        <p:xfrm>
          <a:off x="1632368" y="1649305"/>
          <a:ext cx="7219529" cy="39773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5" name="Gráfico 24">
            <a:extLst>
              <a:ext uri="{FF2B5EF4-FFF2-40B4-BE49-F238E27FC236}">
                <a16:creationId xmlns:a16="http://schemas.microsoft.com/office/drawing/2014/main" id="{5B1ECC8F-8A49-464C-94A6-1760D8B71A72}"/>
              </a:ext>
            </a:extLst>
          </p:cNvPr>
          <p:cNvGraphicFramePr>
            <a:graphicFrameLocks/>
          </p:cNvGraphicFramePr>
          <p:nvPr>
            <p:extLst>
              <p:ext uri="{D42A27DB-BD31-4B8C-83A1-F6EECF244321}">
                <p14:modId xmlns:p14="http://schemas.microsoft.com/office/powerpoint/2010/main" val="2360402360"/>
              </p:ext>
            </p:extLst>
          </p:nvPr>
        </p:nvGraphicFramePr>
        <p:xfrm>
          <a:off x="1592503"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EDE7F1F3-203C-4240-B8CD-0218FEFD15E6}"/>
              </a:ext>
            </a:extLst>
          </p:cNvPr>
          <p:cNvGraphicFramePr>
            <a:graphicFrameLocks/>
          </p:cNvGraphicFramePr>
          <p:nvPr>
            <p:extLst>
              <p:ext uri="{D42A27DB-BD31-4B8C-83A1-F6EECF244321}">
                <p14:modId xmlns:p14="http://schemas.microsoft.com/office/powerpoint/2010/main" val="3013081939"/>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5" name="Gráfico 24">
            <a:extLst>
              <a:ext uri="{FF2B5EF4-FFF2-40B4-BE49-F238E27FC236}">
                <a16:creationId xmlns:a16="http://schemas.microsoft.com/office/drawing/2014/main" id="{47F1922B-97B0-451F-8E11-6A40992D408C}"/>
              </a:ext>
            </a:extLst>
          </p:cNvPr>
          <p:cNvGraphicFramePr>
            <a:graphicFrameLocks/>
          </p:cNvGraphicFramePr>
          <p:nvPr>
            <p:extLst>
              <p:ext uri="{D42A27DB-BD31-4B8C-83A1-F6EECF244321}">
                <p14:modId xmlns:p14="http://schemas.microsoft.com/office/powerpoint/2010/main" val="4139388741"/>
              </p:ext>
            </p:extLst>
          </p:nvPr>
        </p:nvGraphicFramePr>
        <p:xfrm>
          <a:off x="173564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D47E7776-4FE9-48F4-8AC7-9C4A1CFA7FA4}"/>
              </a:ext>
            </a:extLst>
          </p:cNvPr>
          <p:cNvGraphicFramePr>
            <a:graphicFrameLocks/>
          </p:cNvGraphicFramePr>
          <p:nvPr>
            <p:extLst>
              <p:ext uri="{D42A27DB-BD31-4B8C-83A1-F6EECF244321}">
                <p14:modId xmlns:p14="http://schemas.microsoft.com/office/powerpoint/2010/main" val="4050892304"/>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5" name="Gráfico 24">
            <a:extLst>
              <a:ext uri="{FF2B5EF4-FFF2-40B4-BE49-F238E27FC236}">
                <a16:creationId xmlns:a16="http://schemas.microsoft.com/office/drawing/2014/main" id="{0EB8C318-E088-4177-ABF3-4CA1C521AC73}"/>
              </a:ext>
            </a:extLst>
          </p:cNvPr>
          <p:cNvGraphicFramePr>
            <a:graphicFrameLocks/>
          </p:cNvGraphicFramePr>
          <p:nvPr>
            <p:extLst>
              <p:ext uri="{D42A27DB-BD31-4B8C-83A1-F6EECF244321}">
                <p14:modId xmlns:p14="http://schemas.microsoft.com/office/powerpoint/2010/main" val="1210291493"/>
              </p:ext>
            </p:extLst>
          </p:nvPr>
        </p:nvGraphicFramePr>
        <p:xfrm>
          <a:off x="173564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C92429F0-9BD3-4C7F-B2DC-3D5F42E08C44}"/>
              </a:ext>
            </a:extLst>
          </p:cNvPr>
          <p:cNvGraphicFramePr>
            <a:graphicFrameLocks/>
          </p:cNvGraphicFramePr>
          <p:nvPr>
            <p:extLst>
              <p:ext uri="{D42A27DB-BD31-4B8C-83A1-F6EECF244321}">
                <p14:modId xmlns:p14="http://schemas.microsoft.com/office/powerpoint/2010/main" val="1564986896"/>
              </p:ext>
            </p:extLst>
          </p:nvPr>
        </p:nvGraphicFramePr>
        <p:xfrm>
          <a:off x="1686589"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88%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a:t>
            </a:r>
            <a:r>
              <a:rPr lang="es-MX" dirty="0">
                <a:latin typeface="Calibri" panose="020F0502020204030204" pitchFamily="34" charset="0"/>
                <a:ea typeface="Calibri" panose="020F0502020204030204" pitchFamily="34" charset="0"/>
                <a:cs typeface="Times New Roman" panose="02020603050405020304" pitchFamily="18" charset="0"/>
              </a:rPr>
              <a:t>40</a:t>
            </a:r>
            <a:r>
              <a:rPr lang="es-MX" sz="1800" dirty="0">
                <a:effectLst/>
                <a:latin typeface="Calibri" panose="020F0502020204030204" pitchFamily="34" charset="0"/>
                <a:ea typeface="Calibri" panose="020F0502020204030204" pitchFamily="34" charset="0"/>
                <a:cs typeface="Times New Roman" panose="02020603050405020304" pitchFamily="18" charset="0"/>
              </a:rPr>
              <a:t>%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dirty="0">
                <a:latin typeface="Calibri" panose="020F0502020204030204" pitchFamily="34" charset="0"/>
                <a:ea typeface="Calibri" panose="020F0502020204030204" pitchFamily="34" charset="0"/>
                <a:cs typeface="Times New Roman" panose="02020603050405020304" pitchFamily="18" charset="0"/>
              </a:rPr>
              <a:t>87.3</a:t>
            </a:r>
            <a:r>
              <a:rPr lang="es-MX" sz="1800" dirty="0">
                <a:effectLst/>
                <a:latin typeface="Calibri" panose="020F0502020204030204" pitchFamily="34" charset="0"/>
                <a:ea typeface="Calibri" panose="020F0502020204030204" pitchFamily="34" charset="0"/>
                <a:cs typeface="Times New Roman" panose="02020603050405020304" pitchFamily="18" charset="0"/>
              </a:rPr>
              <a:t>%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se expresa que en la mayoría (</a:t>
            </a:r>
            <a:r>
              <a:rPr lang="es-MX" dirty="0">
                <a:latin typeface="Calibri" panose="020F0502020204030204" pitchFamily="34" charset="0"/>
                <a:ea typeface="Calibri" panose="020F0502020204030204" pitchFamily="34" charset="0"/>
                <a:cs typeface="Times New Roman" panose="02020603050405020304" pitchFamily="18" charset="0"/>
              </a:rPr>
              <a:t>73</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 </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dirty="0">
                <a:latin typeface="Calibri" panose="020F0502020204030204" pitchFamily="34" charset="0"/>
                <a:ea typeface="Calibri" panose="020F0502020204030204" pitchFamily="34" charset="0"/>
                <a:cs typeface="Times New Roman" panose="02020603050405020304" pitchFamily="18" charset="0"/>
              </a:rPr>
              <a:t>88</a:t>
            </a:r>
            <a:r>
              <a:rPr lang="es-MX" sz="1800" dirty="0">
                <a:effectLst/>
                <a:latin typeface="Calibri" panose="020F0502020204030204" pitchFamily="34" charset="0"/>
                <a:ea typeface="Calibri" panose="020F0502020204030204" pitchFamily="34" charset="0"/>
                <a:cs typeface="Times New Roman" panose="02020603050405020304" pitchFamily="18" charset="0"/>
              </a:rPr>
              <a:t>%), 87%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a:t>
            </a:r>
            <a:r>
              <a:rPr lang="es-MX" dirty="0">
                <a:latin typeface="Calibri" panose="020F0502020204030204" pitchFamily="34" charset="0"/>
                <a:ea typeface="Calibri" panose="020F0502020204030204" pitchFamily="34" charset="0"/>
                <a:cs typeface="Times New Roman" panose="02020603050405020304" pitchFamily="18" charset="0"/>
              </a:rPr>
              <a:t>casi siempre</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dirty="0">
                <a:latin typeface="Calibri" panose="020F0502020204030204" pitchFamily="34" charset="0"/>
                <a:ea typeface="Calibri" panose="020F0502020204030204" pitchFamily="34" charset="0"/>
                <a:cs typeface="Times New Roman" panose="02020603050405020304" pitchFamily="18" charset="0"/>
              </a:rPr>
              <a:t>80</a:t>
            </a:r>
            <a:r>
              <a:rPr lang="es-MX" sz="1800" dirty="0">
                <a:effectLst/>
                <a:latin typeface="Calibri" panose="020F0502020204030204" pitchFamily="34" charset="0"/>
                <a:ea typeface="Calibri" panose="020F0502020204030204" pitchFamily="34" charset="0"/>
                <a:cs typeface="Times New Roman" panose="02020603050405020304" pitchFamily="18" charset="0"/>
              </a:rPr>
              <a:t>%)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245EEFA5-C977-4EE5-B59F-26C8F7BED820}"/>
              </a:ext>
            </a:extLst>
          </p:cNvPr>
          <p:cNvGraphicFramePr>
            <a:graphicFrameLocks/>
          </p:cNvGraphicFramePr>
          <p:nvPr>
            <p:extLst>
              <p:ext uri="{D42A27DB-BD31-4B8C-83A1-F6EECF244321}">
                <p14:modId xmlns:p14="http://schemas.microsoft.com/office/powerpoint/2010/main" val="947717705"/>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8C4B2D31-6E75-4EA7-95D1-473A1D4D0D56}"/>
              </a:ext>
            </a:extLst>
          </p:cNvPr>
          <p:cNvGraphicFramePr>
            <a:graphicFrameLocks/>
          </p:cNvGraphicFramePr>
          <p:nvPr>
            <p:extLst>
              <p:ext uri="{D42A27DB-BD31-4B8C-83A1-F6EECF244321}">
                <p14:modId xmlns:p14="http://schemas.microsoft.com/office/powerpoint/2010/main" val="1033784622"/>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1698FEAF-95CA-45C1-9BBD-46DF2DA0BE9F}"/>
              </a:ext>
            </a:extLst>
          </p:cNvPr>
          <p:cNvGraphicFramePr>
            <a:graphicFrameLocks/>
          </p:cNvGraphicFramePr>
          <p:nvPr>
            <p:extLst>
              <p:ext uri="{D42A27DB-BD31-4B8C-83A1-F6EECF244321}">
                <p14:modId xmlns:p14="http://schemas.microsoft.com/office/powerpoint/2010/main" val="2311780394"/>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oogle Shape;1570;p76">
            <a:extLst>
              <a:ext uri="{FF2B5EF4-FFF2-40B4-BE49-F238E27FC236}">
                <a16:creationId xmlns:a16="http://schemas.microsoft.com/office/drawing/2014/main" id="{3116A626-E53B-45EF-8AC3-8A8F9117AEB4}"/>
              </a:ext>
            </a:extLst>
          </p:cNvPr>
          <p:cNvGraphicFramePr/>
          <p:nvPr>
            <p:extLst>
              <p:ext uri="{D42A27DB-BD31-4B8C-83A1-F6EECF244321}">
                <p14:modId xmlns:p14="http://schemas.microsoft.com/office/powerpoint/2010/main" val="1064260357"/>
              </p:ext>
            </p:extLst>
          </p:nvPr>
        </p:nvGraphicFramePr>
        <p:xfrm>
          <a:off x="1657514" y="1130070"/>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1400135B-1D17-4F90-BD63-4422ACE82261}"/>
              </a:ext>
            </a:extLst>
          </p:cNvPr>
          <p:cNvGraphicFramePr>
            <a:graphicFrameLocks/>
          </p:cNvGraphicFramePr>
          <p:nvPr>
            <p:extLst>
              <p:ext uri="{D42A27DB-BD31-4B8C-83A1-F6EECF244321}">
                <p14:modId xmlns:p14="http://schemas.microsoft.com/office/powerpoint/2010/main" val="4205818856"/>
              </p:ext>
            </p:extLst>
          </p:nvPr>
        </p:nvGraphicFramePr>
        <p:xfrm>
          <a:off x="1620088" y="134500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oogle Shape;1610;p78">
            <a:extLst>
              <a:ext uri="{FF2B5EF4-FFF2-40B4-BE49-F238E27FC236}">
                <a16:creationId xmlns:a16="http://schemas.microsoft.com/office/drawing/2014/main" id="{65A785F8-D1A3-4DE1-9ED3-806F38A6ED85}"/>
              </a:ext>
            </a:extLst>
          </p:cNvPr>
          <p:cNvGraphicFramePr/>
          <p:nvPr>
            <p:extLst>
              <p:ext uri="{D42A27DB-BD31-4B8C-83A1-F6EECF244321}">
                <p14:modId xmlns:p14="http://schemas.microsoft.com/office/powerpoint/2010/main" val="3299847561"/>
              </p:ext>
            </p:extLst>
          </p:nvPr>
        </p:nvGraphicFramePr>
        <p:xfrm>
          <a:off x="1471698" y="1094419"/>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0131980A-68C7-4617-9B69-AFE97D8434E8}"/>
              </a:ext>
            </a:extLst>
          </p:cNvPr>
          <p:cNvGraphicFramePr>
            <a:graphicFrameLocks/>
          </p:cNvGraphicFramePr>
          <p:nvPr>
            <p:extLst>
              <p:ext uri="{D42A27DB-BD31-4B8C-83A1-F6EECF244321}">
                <p14:modId xmlns:p14="http://schemas.microsoft.com/office/powerpoint/2010/main" val="1376854111"/>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oogle Shape;1650;p80">
            <a:extLst>
              <a:ext uri="{FF2B5EF4-FFF2-40B4-BE49-F238E27FC236}">
                <a16:creationId xmlns:a16="http://schemas.microsoft.com/office/drawing/2014/main" id="{8D6C7EC3-F03A-48A0-97D2-142502277D5C}"/>
              </a:ext>
            </a:extLst>
          </p:cNvPr>
          <p:cNvGraphicFramePr/>
          <p:nvPr>
            <p:extLst>
              <p:ext uri="{D42A27DB-BD31-4B8C-83A1-F6EECF244321}">
                <p14:modId xmlns:p14="http://schemas.microsoft.com/office/powerpoint/2010/main" val="1232447109"/>
              </p:ext>
            </p:extLst>
          </p:nvPr>
        </p:nvGraphicFramePr>
        <p:xfrm>
          <a:off x="1401803" y="1107917"/>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C8C36BC2-29AB-42F4-8A5D-12E9A8E01B98}"/>
              </a:ext>
            </a:extLst>
          </p:cNvPr>
          <p:cNvGraphicFramePr>
            <a:graphicFrameLocks/>
          </p:cNvGraphicFramePr>
          <p:nvPr>
            <p:extLst>
              <p:ext uri="{D42A27DB-BD31-4B8C-83A1-F6EECF244321}">
                <p14:modId xmlns:p14="http://schemas.microsoft.com/office/powerpoint/2010/main" val="2700742632"/>
              </p:ext>
            </p:extLst>
          </p:nvPr>
        </p:nvGraphicFramePr>
        <p:xfrm>
          <a:off x="1620088" y="132214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oogle Shape;1690;p82">
            <a:extLst>
              <a:ext uri="{FF2B5EF4-FFF2-40B4-BE49-F238E27FC236}">
                <a16:creationId xmlns:a16="http://schemas.microsoft.com/office/drawing/2014/main" id="{A688AAFE-AD99-4A73-9B21-CACFF8183533}"/>
              </a:ext>
            </a:extLst>
          </p:cNvPr>
          <p:cNvGraphicFramePr/>
          <p:nvPr>
            <p:extLst>
              <p:ext uri="{D42A27DB-BD31-4B8C-83A1-F6EECF244321}">
                <p14:modId xmlns:p14="http://schemas.microsoft.com/office/powerpoint/2010/main" val="2921830135"/>
              </p:ext>
            </p:extLst>
          </p:nvPr>
        </p:nvGraphicFramePr>
        <p:xfrm>
          <a:off x="1388368" y="1154756"/>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749540"/>
          </a:xfrm>
          <a:prstGeom prst="rect">
            <a:avLst/>
          </a:prstGeom>
          <a:noFill/>
        </p:spPr>
        <p:txBody>
          <a:bodyPr wrap="square" rtlCol="0">
            <a:spAutoFit/>
          </a:bodyPr>
          <a:lstStyle/>
          <a:p>
            <a:pPr>
              <a:lnSpc>
                <a:spcPct val="107000"/>
              </a:lnSpc>
              <a:spcAft>
                <a:spcPts val="800"/>
              </a:spcAft>
            </a:pPr>
            <a:r>
              <a:rPr lang="es-MX" sz="1600" dirty="0">
                <a:effectLst/>
                <a:ea typeface="Calibri" panose="020F0502020204030204" pitchFamily="34" charset="0"/>
                <a:cs typeface="Times New Roman" panose="02020603050405020304" pitchFamily="18" charset="0"/>
              </a:rPr>
              <a:t>En el rubro correspondiente a </a:t>
            </a:r>
            <a:r>
              <a:rPr lang="es-MX" sz="1600" b="1" dirty="0">
                <a:effectLst/>
                <a:ea typeface="Calibri" panose="020F0502020204030204" pitchFamily="34" charset="0"/>
                <a:cs typeface="Times New Roman" panose="02020603050405020304" pitchFamily="18" charset="0"/>
              </a:rPr>
              <a:t>“Medio Ambiente” </a:t>
            </a:r>
            <a:r>
              <a:rPr lang="es-MX" sz="1600" dirty="0">
                <a:effectLst/>
                <a:ea typeface="Calibri" panose="020F0502020204030204" pitchFamily="34" charset="0"/>
                <a:cs typeface="Times New Roman" panose="02020603050405020304" pitchFamily="18" charset="0"/>
              </a:rPr>
              <a:t>se articulan los siguientes resultados.</a:t>
            </a:r>
          </a:p>
          <a:p>
            <a:pPr>
              <a:lnSpc>
                <a:spcPct val="107000"/>
              </a:lnSpc>
              <a:spcAft>
                <a:spcPts val="800"/>
              </a:spcAft>
            </a:pPr>
            <a:r>
              <a:rPr lang="es-MX" sz="1600" dirty="0">
                <a:effectLst/>
                <a:ea typeface="Calibri" panose="020F0502020204030204" pitchFamily="34" charset="0"/>
                <a:cs typeface="Times New Roman" panose="02020603050405020304" pitchFamily="18" charset="0"/>
              </a:rPr>
              <a:t>Se considera que las áreas de trabajo están </a:t>
            </a:r>
            <a:r>
              <a:rPr lang="es-MX" sz="1600" b="1" dirty="0">
                <a:effectLst/>
                <a:ea typeface="Calibri" panose="020F0502020204030204" pitchFamily="34" charset="0"/>
                <a:cs typeface="Times New Roman" panose="02020603050405020304" pitchFamily="18" charset="0"/>
              </a:rPr>
              <a:t>libres de</a:t>
            </a:r>
            <a:r>
              <a:rPr lang="es-MX" sz="1600" dirty="0">
                <a:effectLst/>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Basura</a:t>
            </a:r>
            <a:r>
              <a:rPr lang="es-MX" sz="1600" dirty="0">
                <a:effectLst/>
                <a:ea typeface="Calibri" panose="020F0502020204030204" pitchFamily="34" charset="0"/>
                <a:cs typeface="Times New Roman" panose="02020603050405020304" pitchFamily="18" charset="0"/>
              </a:rPr>
              <a:t> en un </a:t>
            </a:r>
            <a:r>
              <a:rPr lang="es-MX" sz="1600" b="1" dirty="0">
                <a:ea typeface="Calibri" panose="020F0502020204030204" pitchFamily="34" charset="0"/>
                <a:cs typeface="Times New Roman" panose="02020603050405020304" pitchFamily="18" charset="0"/>
              </a:rPr>
              <a:t>80</a:t>
            </a:r>
            <a:r>
              <a:rPr lang="es-MX" sz="1600" b="1" dirty="0">
                <a:effectLst/>
                <a:ea typeface="Calibri" panose="020F0502020204030204" pitchFamily="34" charset="0"/>
                <a:cs typeface="Times New Roman" panose="02020603050405020304" pitchFamily="18" charset="0"/>
              </a:rPr>
              <a:t>%</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Olores desagradables </a:t>
            </a:r>
            <a:r>
              <a:rPr lang="es-MX" sz="1600" dirty="0">
                <a:effectLst/>
                <a:ea typeface="Calibri" panose="020F0502020204030204" pitchFamily="34" charset="0"/>
                <a:cs typeface="Times New Roman" panose="02020603050405020304" pitchFamily="18" charset="0"/>
              </a:rPr>
              <a:t>en un </a:t>
            </a:r>
            <a:r>
              <a:rPr lang="es-MX" sz="1600" b="1" dirty="0">
                <a:ea typeface="Calibri" panose="020F0502020204030204" pitchFamily="34" charset="0"/>
                <a:cs typeface="Times New Roman" panose="02020603050405020304" pitchFamily="18" charset="0"/>
              </a:rPr>
              <a:t>73.8</a:t>
            </a:r>
            <a:r>
              <a:rPr lang="es-MX" sz="1600" b="1" dirty="0">
                <a:effectLst/>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Plagas</a:t>
            </a:r>
            <a:r>
              <a:rPr lang="es-MX" sz="1600" dirty="0">
                <a:effectLst/>
                <a:ea typeface="Calibri" panose="020F0502020204030204" pitchFamily="34" charset="0"/>
                <a:cs typeface="Times New Roman" panose="02020603050405020304" pitchFamily="18" charset="0"/>
              </a:rPr>
              <a:t> en un </a:t>
            </a:r>
            <a:r>
              <a:rPr lang="es-MX" sz="1600" b="1" dirty="0">
                <a:ea typeface="Calibri" panose="020F0502020204030204" pitchFamily="34" charset="0"/>
                <a:cs typeface="Times New Roman" panose="02020603050405020304" pitchFamily="18" charset="0"/>
              </a:rPr>
              <a:t>87</a:t>
            </a:r>
            <a:r>
              <a:rPr lang="es-MX" sz="1600" b="1" dirty="0">
                <a:effectLst/>
                <a:ea typeface="Calibri" panose="020F0502020204030204" pitchFamily="34" charset="0"/>
                <a:cs typeface="Times New Roman" panose="02020603050405020304" pitchFamily="18" charset="0"/>
              </a:rPr>
              <a:t>%</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Agua estancada </a:t>
            </a:r>
            <a:r>
              <a:rPr lang="es-MX" sz="1600" dirty="0">
                <a:effectLst/>
                <a:ea typeface="Calibri" panose="020F0502020204030204" pitchFamily="34" charset="0"/>
                <a:cs typeface="Times New Roman" panose="02020603050405020304" pitchFamily="18" charset="0"/>
              </a:rPr>
              <a:t>en un </a:t>
            </a:r>
            <a:r>
              <a:rPr lang="es-MX" sz="1600" b="1" dirty="0">
                <a:ea typeface="Calibri" panose="020F0502020204030204" pitchFamily="34" charset="0"/>
                <a:cs typeface="Times New Roman" panose="02020603050405020304" pitchFamily="18" charset="0"/>
              </a:rPr>
              <a:t>79</a:t>
            </a:r>
            <a:r>
              <a:rPr lang="es-MX" sz="1600" b="1" dirty="0">
                <a:effectLst/>
                <a:ea typeface="Calibri" panose="020F0502020204030204" pitchFamily="34" charset="0"/>
                <a:cs typeface="Times New Roman" panose="02020603050405020304" pitchFamily="18" charset="0"/>
              </a:rPr>
              <a:t>%</a:t>
            </a:r>
            <a:endParaRPr lang="es-MX" sz="1600" dirty="0">
              <a:effectLst/>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ea typeface="Calibri" panose="020F0502020204030204" pitchFamily="34" charset="0"/>
                <a:cs typeface="Times New Roman" panose="02020603050405020304" pitchFamily="18" charset="0"/>
              </a:rPr>
              <a:t>Se considera que en la UAN se promueve el </a:t>
            </a:r>
            <a:r>
              <a:rPr lang="es-MX" sz="1600" b="1" dirty="0">
                <a:effectLst/>
                <a:ea typeface="Calibri" panose="020F0502020204030204" pitchFamily="34" charset="0"/>
                <a:cs typeface="Times New Roman" panose="02020603050405020304" pitchFamily="18" charset="0"/>
              </a:rPr>
              <a:t>uso correcto de</a:t>
            </a:r>
            <a:r>
              <a:rPr lang="es-MX" sz="1600" dirty="0">
                <a:effectLst/>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Agua</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87%</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Insumos</a:t>
            </a:r>
            <a:r>
              <a:rPr lang="es-MX" sz="1600" dirty="0">
                <a:effectLst/>
                <a:ea typeface="Calibri" panose="020F0502020204030204" pitchFamily="34" charset="0"/>
                <a:cs typeface="Times New Roman" panose="02020603050405020304" pitchFamily="18" charset="0"/>
              </a:rPr>
              <a:t> en un </a:t>
            </a:r>
            <a:r>
              <a:rPr lang="es-MX" sz="1600" b="1" dirty="0">
                <a:ea typeface="Calibri" panose="020F0502020204030204" pitchFamily="34" charset="0"/>
                <a:cs typeface="Times New Roman" panose="02020603050405020304" pitchFamily="18" charset="0"/>
              </a:rPr>
              <a:t>79</a:t>
            </a:r>
            <a:r>
              <a:rPr lang="es-MX" sz="1600" b="1" dirty="0">
                <a:effectLst/>
                <a:ea typeface="Calibri" panose="020F0502020204030204" pitchFamily="34" charset="0"/>
                <a:cs typeface="Times New Roman" panose="02020603050405020304" pitchFamily="18" charset="0"/>
              </a:rPr>
              <a:t>%</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Energía eléctrica </a:t>
            </a:r>
            <a:r>
              <a:rPr lang="es-MX" sz="1600" dirty="0">
                <a:effectLst/>
                <a:ea typeface="Calibri" panose="020F0502020204030204" pitchFamily="34" charset="0"/>
                <a:cs typeface="Times New Roman" panose="02020603050405020304" pitchFamily="18" charset="0"/>
              </a:rPr>
              <a:t>en un </a:t>
            </a:r>
            <a:r>
              <a:rPr lang="es-MX" sz="1600" b="1" dirty="0">
                <a:ea typeface="Calibri" panose="020F0502020204030204" pitchFamily="34" charset="0"/>
                <a:cs typeface="Times New Roman" panose="02020603050405020304" pitchFamily="18" charset="0"/>
              </a:rPr>
              <a:t>73</a:t>
            </a:r>
            <a:r>
              <a:rPr lang="es-MX" sz="1600" b="1" dirty="0">
                <a:effectLst/>
                <a:ea typeface="Calibri" panose="020F0502020204030204" pitchFamily="34" charset="0"/>
                <a:cs typeface="Times New Roman" panose="02020603050405020304" pitchFamily="18" charset="0"/>
              </a:rPr>
              <a:t>%</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Desechos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77%</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Áreas verdes </a:t>
            </a:r>
            <a:r>
              <a:rPr lang="es-MX" sz="1600" dirty="0">
                <a:effectLst/>
                <a:ea typeface="Calibri" panose="020F0502020204030204" pitchFamily="34" charset="0"/>
                <a:cs typeface="Times New Roman" panose="02020603050405020304" pitchFamily="18" charset="0"/>
              </a:rPr>
              <a:t>en un </a:t>
            </a:r>
            <a:r>
              <a:rPr lang="es-MX" sz="1600" b="1" dirty="0">
                <a:ea typeface="Calibri" panose="020F0502020204030204" pitchFamily="34" charset="0"/>
                <a:cs typeface="Times New Roman" panose="02020603050405020304" pitchFamily="18" charset="0"/>
              </a:rPr>
              <a:t>80</a:t>
            </a:r>
            <a:r>
              <a:rPr lang="es-MX" sz="1600" b="1" dirty="0">
                <a:effectLst/>
                <a:ea typeface="Calibri" panose="020F0502020204030204" pitchFamily="34" charset="0"/>
                <a:cs typeface="Times New Roman" panose="02020603050405020304" pitchFamily="18" charset="0"/>
              </a:rPr>
              <a:t>%</a:t>
            </a:r>
            <a:endParaRPr lang="es-MX" sz="1600" dirty="0">
              <a:effectLst/>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ea typeface="Calibri" panose="020F0502020204030204" pitchFamily="34" charset="0"/>
                <a:cs typeface="Times New Roman" panose="02020603050405020304" pitchFamily="18" charset="0"/>
              </a:rPr>
              <a:t>Por último, se menciona en un alto porcentaje de interés (</a:t>
            </a:r>
            <a:r>
              <a:rPr lang="es-MX" sz="1600" dirty="0">
                <a:ea typeface="Calibri" panose="020F0502020204030204" pitchFamily="34" charset="0"/>
                <a:cs typeface="Times New Roman" panose="02020603050405020304" pitchFamily="18" charset="0"/>
              </a:rPr>
              <a:t>86</a:t>
            </a:r>
            <a:r>
              <a:rPr lang="es-MX" sz="1600" dirty="0">
                <a:effectLst/>
                <a:ea typeface="Calibri" panose="020F0502020204030204" pitchFamily="34" charset="0"/>
                <a:cs typeface="Times New Roman" panose="02020603050405020304" pitchFamily="18" charset="0"/>
              </a:rPr>
              <a:t>%) que, si la UAN ofreciera cursos de capacitación en </a:t>
            </a:r>
            <a:r>
              <a:rPr lang="es-MX" sz="1600" b="1" dirty="0">
                <a:effectLst/>
                <a:ea typeface="Calibri" panose="020F0502020204030204" pitchFamily="34" charset="0"/>
                <a:cs typeface="Times New Roman" panose="02020603050405020304" pitchFamily="18" charset="0"/>
              </a:rPr>
              <a:t>materia de medio ambiente</a:t>
            </a:r>
            <a:r>
              <a:rPr lang="es-MX" sz="1600" dirty="0">
                <a:effectLst/>
                <a:ea typeface="Calibri" panose="020F0502020204030204" pitchFamily="34" charset="0"/>
                <a:cs typeface="Times New Roman" panose="02020603050405020304" pitchFamily="18" charset="0"/>
              </a:rPr>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5373</TotalTime>
  <Words>4314</Words>
  <Application>Microsoft Office PowerPoint</Application>
  <PresentationFormat>Presentación en pantalla (4:3)</PresentationFormat>
  <Paragraphs>663</Paragraphs>
  <Slides>85</Slides>
  <Notes>85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85</vt:i4>
      </vt:variant>
    </vt:vector>
  </HeadingPairs>
  <TitlesOfParts>
    <vt:vector size="89"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329</cp:revision>
  <dcterms:created xsi:type="dcterms:W3CDTF">2019-02-18T18:05:13Z</dcterms:created>
  <dcterms:modified xsi:type="dcterms:W3CDTF">2022-04-29T16:30:57Z</dcterms:modified>
</cp:coreProperties>
</file>