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3B-4309-B945-2B3B22812801}"/>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3B-4309-B945-2B3B2281280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53</c:v>
                </c:pt>
                <c:pt idx="1">
                  <c:v>47</c:v>
                </c:pt>
              </c:numCache>
            </c:numRef>
          </c:val>
          <c:extLst>
            <c:ext xmlns:c16="http://schemas.microsoft.com/office/drawing/2014/chart" uri="{C3380CC4-5D6E-409C-BE32-E72D297353CC}">
              <c16:uniqueId val="{00000002-623B-4309-B945-2B3B22812801}"/>
            </c:ext>
          </c:extLst>
        </c:ser>
        <c:dLbls>
          <c:showLegendKey val="0"/>
          <c:showVal val="0"/>
          <c:showCatName val="0"/>
          <c:showSerName val="0"/>
          <c:showPercent val="0"/>
          <c:showBubbleSize val="0"/>
        </c:dLbls>
        <c:gapWidth val="100"/>
        <c:overlap val="-24"/>
        <c:axId val="272561464"/>
        <c:axId val="272562248"/>
      </c:barChart>
      <c:catAx>
        <c:axId val="272561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62248"/>
        <c:crosses val="autoZero"/>
        <c:auto val="1"/>
        <c:lblAlgn val="ctr"/>
        <c:lblOffset val="100"/>
        <c:noMultiLvlLbl val="0"/>
      </c:catAx>
      <c:valAx>
        <c:axId val="272562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61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38-4777-BF9B-EFC2880A3937}"/>
                </c:ext>
              </c:extLst>
            </c:dLbl>
            <c:dLbl>
              <c:idx val="1"/>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38-4777-BF9B-EFC2880A3937}"/>
                </c:ext>
              </c:extLst>
            </c:dLbl>
            <c:dLbl>
              <c:idx val="2"/>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638-4777-BF9B-EFC2880A3937}"/>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638-4777-BF9B-EFC2880A3937}"/>
                </c:ext>
              </c:extLst>
            </c:dLbl>
            <c:dLbl>
              <c:idx val="4"/>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638-4777-BF9B-EFC2880A3937}"/>
                </c:ext>
              </c:extLst>
            </c:dLbl>
            <c:dLbl>
              <c:idx val="5"/>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5-A638-4777-BF9B-EFC2880A3937}"/>
                </c:ext>
              </c:extLst>
            </c:dLbl>
            <c:dLbl>
              <c:idx val="6"/>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6-A638-4777-BF9B-EFC2880A3937}"/>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638-4777-BF9B-EFC2880A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JUSTICIA</c:v>
                </c:pt>
                <c:pt idx="1">
                  <c:v> TRANSPARENCIA Y RENDICIÓN DE CUENTAS</c:v>
                </c:pt>
                <c:pt idx="2">
                  <c:v> LEALTAD Y COMPROMISO</c:v>
                </c:pt>
                <c:pt idx="3">
                  <c:v> RESPONSABILIDAD</c:v>
                </c:pt>
                <c:pt idx="4">
                  <c:v> PROFESIONALISMO E INTEGRIDAD</c:v>
                </c:pt>
                <c:pt idx="5">
                  <c:v> EQUIDAD</c:v>
                </c:pt>
                <c:pt idx="6">
                  <c:v> TOLERANCIA</c:v>
                </c:pt>
                <c:pt idx="7">
                  <c:v> CONCIENCIA ECOLÓGICA</c:v>
                </c:pt>
              </c:strCache>
            </c:strRef>
          </c:cat>
          <c:val>
            <c:numRef>
              <c:f>VALORES!$B$4:$B$11</c:f>
              <c:numCache>
                <c:formatCode>General</c:formatCode>
                <c:ptCount val="8"/>
                <c:pt idx="0">
                  <c:v>93</c:v>
                </c:pt>
                <c:pt idx="1">
                  <c:v>88</c:v>
                </c:pt>
                <c:pt idx="2">
                  <c:v>84</c:v>
                </c:pt>
                <c:pt idx="3">
                  <c:v>80</c:v>
                </c:pt>
                <c:pt idx="4">
                  <c:v>78</c:v>
                </c:pt>
                <c:pt idx="5">
                  <c:v>74</c:v>
                </c:pt>
                <c:pt idx="6">
                  <c:v>70</c:v>
                </c:pt>
                <c:pt idx="7">
                  <c:v>62</c:v>
                </c:pt>
              </c:numCache>
            </c:numRef>
          </c:val>
          <c:extLst>
            <c:ext xmlns:c16="http://schemas.microsoft.com/office/drawing/2014/chart" uri="{C3380CC4-5D6E-409C-BE32-E72D297353CC}">
              <c16:uniqueId val="{00000008-A638-4777-BF9B-EFC2880A3937}"/>
            </c:ext>
          </c:extLst>
        </c:ser>
        <c:dLbls>
          <c:showLegendKey val="0"/>
          <c:showVal val="0"/>
          <c:showCatName val="0"/>
          <c:showSerName val="0"/>
          <c:showPercent val="0"/>
          <c:showBubbleSize val="0"/>
        </c:dLbls>
        <c:gapWidth val="100"/>
        <c:overlap val="-24"/>
        <c:axId val="269737608"/>
        <c:axId val="269739568"/>
      </c:barChart>
      <c:catAx>
        <c:axId val="269737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269739568"/>
        <c:crosses val="autoZero"/>
        <c:auto val="1"/>
        <c:lblAlgn val="ctr"/>
        <c:lblOffset val="100"/>
        <c:noMultiLvlLbl val="0"/>
      </c:catAx>
      <c:valAx>
        <c:axId val="26973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37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8BE-45C2-B5CD-EC9A38C84783}"/>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8BE-45C2-B5CD-EC9A38C84783}"/>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8BE-45C2-B5CD-EC9A38C84783}"/>
                </c:ext>
              </c:extLst>
            </c:dLbl>
            <c:dLbl>
              <c:idx val="3"/>
              <c:layout>
                <c:manualLayout>
                  <c:x val="-3.5691250721578984E-3"/>
                  <c:y val="1.008241209851430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33264669243E-2"/>
                      <c:h val="8.0026947900725259E-2"/>
                    </c:manualLayout>
                  </c15:layout>
                  <c15:dlblFieldTable/>
                  <c15:showDataLabelsRange val="0"/>
                </c:ext>
                <c:ext xmlns:c16="http://schemas.microsoft.com/office/drawing/2014/chart" uri="{C3380CC4-5D6E-409C-BE32-E72D297353CC}">
                  <c16:uniqueId val="{00000003-08BE-45C2-B5CD-EC9A38C847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40</c:v>
                </c:pt>
                <c:pt idx="1">
                  <c:v>27</c:v>
                </c:pt>
                <c:pt idx="2">
                  <c:v>27</c:v>
                </c:pt>
                <c:pt idx="3">
                  <c:v>6</c:v>
                </c:pt>
              </c:numCache>
            </c:numRef>
          </c:val>
          <c:extLst>
            <c:ext xmlns:c16="http://schemas.microsoft.com/office/drawing/2014/chart" uri="{C3380CC4-5D6E-409C-BE32-E72D297353CC}">
              <c16:uniqueId val="{00000004-08BE-45C2-B5CD-EC9A38C84783}"/>
            </c:ext>
          </c:extLst>
        </c:ser>
        <c:dLbls>
          <c:showLegendKey val="0"/>
          <c:showVal val="0"/>
          <c:showCatName val="0"/>
          <c:showSerName val="0"/>
          <c:showPercent val="0"/>
          <c:showBubbleSize val="0"/>
        </c:dLbls>
        <c:gapWidth val="100"/>
        <c:overlap val="-24"/>
        <c:axId val="272555976"/>
        <c:axId val="272559896"/>
      </c:barChart>
      <c:catAx>
        <c:axId val="272555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59896"/>
        <c:crosses val="autoZero"/>
        <c:auto val="1"/>
        <c:lblAlgn val="ctr"/>
        <c:lblOffset val="100"/>
        <c:noMultiLvlLbl val="0"/>
      </c:catAx>
      <c:valAx>
        <c:axId val="272559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55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DD-46AC-9C93-78A29E3CDF30}"/>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DD-46AC-9C93-78A29E3CDF30}"/>
                </c:ext>
              </c:extLst>
            </c:dLbl>
            <c:dLbl>
              <c:idx val="2"/>
              <c:layout>
                <c:manualLayout>
                  <c:x val="1.8350911917501237E-3"/>
                  <c:y val="-3.922439631351702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DD-46AC-9C93-78A29E3CDF30}"/>
                </c:ext>
              </c:extLst>
            </c:dLbl>
            <c:dLbl>
              <c:idx val="3"/>
              <c:layout>
                <c:manualLayout>
                  <c:x val="3.6701823835002473E-3"/>
                  <c:y val="8.1114064563585601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DDD-46AC-9C93-78A29E3CDF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67</c:v>
                </c:pt>
                <c:pt idx="1">
                  <c:v>33</c:v>
                </c:pt>
                <c:pt idx="2">
                  <c:v>0</c:v>
                </c:pt>
                <c:pt idx="3">
                  <c:v>0</c:v>
                </c:pt>
              </c:numCache>
            </c:numRef>
          </c:val>
          <c:extLst>
            <c:ext xmlns:c16="http://schemas.microsoft.com/office/drawing/2014/chart" uri="{C3380CC4-5D6E-409C-BE32-E72D297353CC}">
              <c16:uniqueId val="{00000004-FDDD-46AC-9C93-78A29E3CDF30}"/>
            </c:ext>
          </c:extLst>
        </c:ser>
        <c:dLbls>
          <c:showLegendKey val="0"/>
          <c:showVal val="0"/>
          <c:showCatName val="0"/>
          <c:showSerName val="0"/>
          <c:showPercent val="0"/>
          <c:showBubbleSize val="0"/>
        </c:dLbls>
        <c:gapWidth val="100"/>
        <c:overlap val="-24"/>
        <c:axId val="269735648"/>
        <c:axId val="269738392"/>
      </c:barChart>
      <c:catAx>
        <c:axId val="269735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9738392"/>
        <c:crosses val="autoZero"/>
        <c:auto val="1"/>
        <c:lblAlgn val="ctr"/>
        <c:lblOffset val="100"/>
        <c:noMultiLvlLbl val="0"/>
      </c:catAx>
      <c:valAx>
        <c:axId val="269738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35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2.7196459082891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CE7-4A1C-8FFE-3838A10E69AC}"/>
                </c:ext>
              </c:extLst>
            </c:dLbl>
            <c:dLbl>
              <c:idx val="1"/>
              <c:layout>
                <c:manualLayout>
                  <c:x val="1.7501732878949276E-3"/>
                  <c:y val="3.021828786987846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5.6554692140102052E-2"/>
                      <c:h val="7.5470292924661522E-2"/>
                    </c:manualLayout>
                  </c15:layout>
                  <c15:dlblFieldTable/>
                  <c15:showDataLabelsRange val="0"/>
                </c:ext>
                <c:ext xmlns:c16="http://schemas.microsoft.com/office/drawing/2014/chart" uri="{C3380CC4-5D6E-409C-BE32-E72D297353CC}">
                  <c16:uniqueId val="{00000001-8CE7-4A1C-8FFE-3838A10E69AC}"/>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CE7-4A1C-8FFE-3838A10E69AC}"/>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CE7-4A1C-8FFE-3838A10E69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7</c:v>
                </c:pt>
                <c:pt idx="1">
                  <c:v>6</c:v>
                </c:pt>
                <c:pt idx="2">
                  <c:v>40</c:v>
                </c:pt>
                <c:pt idx="3">
                  <c:v>47</c:v>
                </c:pt>
              </c:numCache>
            </c:numRef>
          </c:val>
          <c:extLst>
            <c:ext xmlns:c16="http://schemas.microsoft.com/office/drawing/2014/chart" uri="{C3380CC4-5D6E-409C-BE32-E72D297353CC}">
              <c16:uniqueId val="{00000004-8CE7-4A1C-8FFE-3838A10E69AC}"/>
            </c:ext>
          </c:extLst>
        </c:ser>
        <c:dLbls>
          <c:showLegendKey val="0"/>
          <c:showVal val="0"/>
          <c:showCatName val="0"/>
          <c:showSerName val="0"/>
          <c:showPercent val="0"/>
          <c:showBubbleSize val="0"/>
        </c:dLbls>
        <c:gapWidth val="100"/>
        <c:overlap val="-24"/>
        <c:axId val="272556368"/>
        <c:axId val="272561856"/>
      </c:barChart>
      <c:catAx>
        <c:axId val="272556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61856"/>
        <c:crosses val="autoZero"/>
        <c:auto val="1"/>
        <c:lblAlgn val="ctr"/>
        <c:lblOffset val="100"/>
        <c:noMultiLvlLbl val="0"/>
      </c:catAx>
      <c:valAx>
        <c:axId val="272561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5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B1-4F41-914B-09BACB8A20C2}"/>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B1-4F41-914B-09BACB8A20C2}"/>
                </c:ext>
              </c:extLst>
            </c:dLbl>
            <c:dLbl>
              <c:idx val="2"/>
              <c:layout>
                <c:manualLayout>
                  <c:x val="9.2825956885778313E-3"/>
                  <c:y val="6.45661108841204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B1-4F41-914B-09BACB8A20C2}"/>
                </c:ext>
              </c:extLst>
            </c:dLbl>
            <c:dLbl>
              <c:idx val="3"/>
              <c:layout>
                <c:manualLayout>
                  <c:x val="-9.2825956885778313E-3"/>
                  <c:y val="1.184232865237191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B1-4F41-914B-09BACB8A20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48</c:v>
                </c:pt>
                <c:pt idx="1">
                  <c:v>38</c:v>
                </c:pt>
                <c:pt idx="2">
                  <c:v>9</c:v>
                </c:pt>
                <c:pt idx="3">
                  <c:v>5</c:v>
                </c:pt>
              </c:numCache>
            </c:numRef>
          </c:val>
          <c:extLst>
            <c:ext xmlns:c16="http://schemas.microsoft.com/office/drawing/2014/chart" uri="{C3380CC4-5D6E-409C-BE32-E72D297353CC}">
              <c16:uniqueId val="{00000004-8FB1-4F41-914B-09BACB8A20C2}"/>
            </c:ext>
          </c:extLst>
        </c:ser>
        <c:dLbls>
          <c:showLegendKey val="0"/>
          <c:showVal val="0"/>
          <c:showCatName val="0"/>
          <c:showSerName val="0"/>
          <c:showPercent val="0"/>
          <c:showBubbleSize val="0"/>
        </c:dLbls>
        <c:gapWidth val="100"/>
        <c:overlap val="-24"/>
        <c:axId val="269740352"/>
        <c:axId val="269734080"/>
      </c:barChart>
      <c:catAx>
        <c:axId val="269740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34080"/>
        <c:crosses val="autoZero"/>
        <c:auto val="1"/>
        <c:lblAlgn val="ctr"/>
        <c:lblOffset val="100"/>
        <c:noMultiLvlLbl val="0"/>
      </c:catAx>
      <c:valAx>
        <c:axId val="269734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4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26-488A-AE60-026499220090}"/>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26-488A-AE60-026499220090}"/>
                </c:ext>
              </c:extLst>
            </c:dLbl>
            <c:dLbl>
              <c:idx val="2"/>
              <c:layout>
                <c:manualLayout>
                  <c:x val="-3.6329148377538803E-3"/>
                  <c:y val="2.749556534779364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26-488A-AE60-026499220090}"/>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26-488A-AE60-0264992200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27</c:v>
                </c:pt>
                <c:pt idx="1">
                  <c:v>47</c:v>
                </c:pt>
                <c:pt idx="2">
                  <c:v>6</c:v>
                </c:pt>
                <c:pt idx="3">
                  <c:v>20</c:v>
                </c:pt>
              </c:numCache>
            </c:numRef>
          </c:val>
          <c:extLst>
            <c:ext xmlns:c16="http://schemas.microsoft.com/office/drawing/2014/chart" uri="{C3380CC4-5D6E-409C-BE32-E72D297353CC}">
              <c16:uniqueId val="{00000004-4226-488A-AE60-026499220090}"/>
            </c:ext>
          </c:extLst>
        </c:ser>
        <c:dLbls>
          <c:showLegendKey val="0"/>
          <c:showVal val="0"/>
          <c:showCatName val="0"/>
          <c:showSerName val="0"/>
          <c:showPercent val="0"/>
          <c:showBubbleSize val="0"/>
        </c:dLbls>
        <c:gapWidth val="100"/>
        <c:overlap val="-24"/>
        <c:axId val="274547800"/>
        <c:axId val="274543880"/>
      </c:barChart>
      <c:catAx>
        <c:axId val="274547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43880"/>
        <c:crosses val="autoZero"/>
        <c:auto val="1"/>
        <c:lblAlgn val="ctr"/>
        <c:lblOffset val="100"/>
        <c:noMultiLvlLbl val="0"/>
      </c:catAx>
      <c:valAx>
        <c:axId val="274543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547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72-4DDE-8C72-B57B613492DF}"/>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72-4DDE-8C72-B57B613492DF}"/>
                </c:ext>
              </c:extLst>
            </c:dLbl>
            <c:dLbl>
              <c:idx val="2"/>
              <c:layout>
                <c:manualLayout>
                  <c:x val="-3.5499248715704173E-3"/>
                  <c:y val="8.1794024486811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72-4DDE-8C72-B57B613492DF}"/>
                </c:ext>
              </c:extLst>
            </c:dLbl>
            <c:dLbl>
              <c:idx val="3"/>
              <c:layout>
                <c:manualLayout>
                  <c:x val="-3.5859831635728511E-3"/>
                  <c:y val="1.20873180239995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72-4DDE-8C72-B57B613492D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67</c:v>
                </c:pt>
                <c:pt idx="1">
                  <c:v>28</c:v>
                </c:pt>
                <c:pt idx="2">
                  <c:v>0</c:v>
                </c:pt>
                <c:pt idx="3">
                  <c:v>5</c:v>
                </c:pt>
              </c:numCache>
            </c:numRef>
          </c:val>
          <c:extLst>
            <c:ext xmlns:c16="http://schemas.microsoft.com/office/drawing/2014/chart" uri="{C3380CC4-5D6E-409C-BE32-E72D297353CC}">
              <c16:uniqueId val="{00000004-7D72-4DDE-8C72-B57B613492DF}"/>
            </c:ext>
          </c:extLst>
        </c:ser>
        <c:dLbls>
          <c:showLegendKey val="0"/>
          <c:showVal val="0"/>
          <c:showCatName val="0"/>
          <c:showSerName val="0"/>
          <c:showPercent val="0"/>
          <c:showBubbleSize val="0"/>
        </c:dLbls>
        <c:gapWidth val="100"/>
        <c:overlap val="-24"/>
        <c:axId val="272529648"/>
        <c:axId val="272532000"/>
      </c:barChart>
      <c:catAx>
        <c:axId val="272529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32000"/>
        <c:crosses val="autoZero"/>
        <c:auto val="1"/>
        <c:lblAlgn val="ctr"/>
        <c:lblOffset val="100"/>
        <c:noMultiLvlLbl val="0"/>
      </c:catAx>
      <c:valAx>
        <c:axId val="272532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DE0-458F-8ECE-68BA1312560D}"/>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E0-458F-8ECE-68BA1312560D}"/>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DE0-458F-8ECE-68BA1312560D}"/>
                </c:ext>
              </c:extLst>
            </c:dLbl>
            <c:dLbl>
              <c:idx val="3"/>
              <c:layout>
                <c:manualLayout>
                  <c:x val="3.5653181014709185E-3"/>
                  <c:y val="2.6970949950836418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E0-458F-8ECE-68BA1312560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27</c:v>
                </c:pt>
                <c:pt idx="1">
                  <c:v>47</c:v>
                </c:pt>
                <c:pt idx="2">
                  <c:v>20</c:v>
                </c:pt>
                <c:pt idx="3">
                  <c:v>6</c:v>
                </c:pt>
              </c:numCache>
            </c:numRef>
          </c:val>
          <c:extLst>
            <c:ext xmlns:c16="http://schemas.microsoft.com/office/drawing/2014/chart" uri="{C3380CC4-5D6E-409C-BE32-E72D297353CC}">
              <c16:uniqueId val="{00000004-0DE0-458F-8ECE-68BA1312560D}"/>
            </c:ext>
          </c:extLst>
        </c:ser>
        <c:dLbls>
          <c:showLegendKey val="0"/>
          <c:showVal val="0"/>
          <c:showCatName val="0"/>
          <c:showSerName val="0"/>
          <c:showPercent val="0"/>
          <c:showBubbleSize val="0"/>
        </c:dLbls>
        <c:gapWidth val="100"/>
        <c:overlap val="-24"/>
        <c:axId val="274546232"/>
        <c:axId val="274546624"/>
      </c:barChart>
      <c:catAx>
        <c:axId val="274546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46624"/>
        <c:crosses val="autoZero"/>
        <c:auto val="1"/>
        <c:lblAlgn val="ctr"/>
        <c:lblOffset val="100"/>
        <c:noMultiLvlLbl val="0"/>
      </c:catAx>
      <c:valAx>
        <c:axId val="274546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546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018E-3"/>
                  <c:y val="9.659516624725079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90-49D6-9BD5-8A19831DD321}"/>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90-49D6-9BD5-8A19831DD321}"/>
                </c:ext>
              </c:extLst>
            </c:dLbl>
            <c:dLbl>
              <c:idx val="2"/>
              <c:layout>
                <c:manualLayout>
                  <c:x val="-1.9094806919176892E-3"/>
                  <c:y val="1.631715344326507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90-49D6-9BD5-8A19831DD321}"/>
                </c:ext>
              </c:extLst>
            </c:dLbl>
            <c:dLbl>
              <c:idx val="3"/>
              <c:layout>
                <c:manualLayout>
                  <c:x val="5.7284420757527177E-3"/>
                  <c:y val="1.9476874026356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B90-49D6-9BD5-8A19831DD32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14</c:v>
                </c:pt>
                <c:pt idx="1">
                  <c:v>76</c:v>
                </c:pt>
                <c:pt idx="2">
                  <c:v>5</c:v>
                </c:pt>
                <c:pt idx="3">
                  <c:v>5</c:v>
                </c:pt>
              </c:numCache>
            </c:numRef>
          </c:val>
          <c:extLst>
            <c:ext xmlns:c16="http://schemas.microsoft.com/office/drawing/2014/chart" uri="{C3380CC4-5D6E-409C-BE32-E72D297353CC}">
              <c16:uniqueId val="{00000004-8B90-49D6-9BD5-8A19831DD321}"/>
            </c:ext>
          </c:extLst>
        </c:ser>
        <c:dLbls>
          <c:showLegendKey val="0"/>
          <c:showVal val="0"/>
          <c:showCatName val="0"/>
          <c:showSerName val="0"/>
          <c:showPercent val="0"/>
          <c:showBubbleSize val="0"/>
        </c:dLbls>
        <c:gapWidth val="100"/>
        <c:overlap val="-24"/>
        <c:axId val="272526120"/>
        <c:axId val="272532392"/>
      </c:barChart>
      <c:catAx>
        <c:axId val="27252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32392"/>
        <c:crosses val="autoZero"/>
        <c:auto val="1"/>
        <c:lblAlgn val="ctr"/>
        <c:lblOffset val="100"/>
        <c:noMultiLvlLbl val="0"/>
      </c:catAx>
      <c:valAx>
        <c:axId val="272532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6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57-4A96-A6FC-3D5A2CE90BE5}"/>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57-4A96-A6FC-3D5A2CE90B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67</c:v>
                </c:pt>
                <c:pt idx="1">
                  <c:v>33</c:v>
                </c:pt>
              </c:numCache>
            </c:numRef>
          </c:val>
          <c:extLst>
            <c:ext xmlns:c16="http://schemas.microsoft.com/office/drawing/2014/chart" uri="{C3380CC4-5D6E-409C-BE32-E72D297353CC}">
              <c16:uniqueId val="{00000002-2557-4A96-A6FC-3D5A2CE90BE5}"/>
            </c:ext>
          </c:extLst>
        </c:ser>
        <c:dLbls>
          <c:showLegendKey val="0"/>
          <c:showVal val="0"/>
          <c:showCatName val="0"/>
          <c:showSerName val="0"/>
          <c:showPercent val="0"/>
          <c:showBubbleSize val="0"/>
        </c:dLbls>
        <c:gapWidth val="100"/>
        <c:overlap val="-24"/>
        <c:axId val="274544272"/>
        <c:axId val="274544664"/>
      </c:barChart>
      <c:catAx>
        <c:axId val="274544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44664"/>
        <c:crosses val="autoZero"/>
        <c:auto val="1"/>
        <c:lblAlgn val="ctr"/>
        <c:lblOffset val="100"/>
        <c:noMultiLvlLbl val="0"/>
      </c:catAx>
      <c:valAx>
        <c:axId val="274544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54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A8-4836-8020-DE399467AF46}"/>
                </c:ext>
              </c:extLst>
            </c:dLbl>
            <c:dLbl>
              <c:idx val="1"/>
              <c:layout>
                <c:manualLayout>
                  <c:x val="0"/>
                  <c:y val="1.132441207523520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A8-4836-8020-DE399467AF46}"/>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100</c:v>
                </c:pt>
                <c:pt idx="1">
                  <c:v>0</c:v>
                </c:pt>
              </c:numCache>
            </c:numRef>
          </c:val>
          <c:extLst>
            <c:ext xmlns:c16="http://schemas.microsoft.com/office/drawing/2014/chart" uri="{C3380CC4-5D6E-409C-BE32-E72D297353CC}">
              <c16:uniqueId val="{00000002-90A8-4836-8020-DE399467AF46}"/>
            </c:ext>
          </c:extLst>
        </c:ser>
        <c:dLbls>
          <c:showLegendKey val="0"/>
          <c:showVal val="0"/>
          <c:showCatName val="0"/>
          <c:showSerName val="0"/>
          <c:showPercent val="0"/>
          <c:showBubbleSize val="0"/>
        </c:dLbls>
        <c:gapWidth val="100"/>
        <c:overlap val="-24"/>
        <c:axId val="272527688"/>
        <c:axId val="272528080"/>
      </c:barChart>
      <c:catAx>
        <c:axId val="272527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28080"/>
        <c:crosses val="autoZero"/>
        <c:auto val="1"/>
        <c:lblAlgn val="ctr"/>
        <c:lblOffset val="100"/>
        <c:noMultiLvlLbl val="0"/>
      </c:catAx>
      <c:valAx>
        <c:axId val="27252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7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AE-4158-8137-327AB3EEC150}"/>
                </c:ext>
              </c:extLst>
            </c:dLbl>
            <c:dLbl>
              <c:idx val="1"/>
              <c:layout>
                <c:manualLayout>
                  <c:x val="7.4760402475864381E-3"/>
                  <c:y val="1.1469485846601726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AE-4158-8137-327AB3EEC150}"/>
                </c:ext>
              </c:extLst>
            </c:dLbl>
            <c:dLbl>
              <c:idx val="2"/>
              <c:layout>
                <c:manualLayout>
                  <c:x val="-1.8690100618966095E-3"/>
                  <c:y val="2.784778299487191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AE-4158-8137-327AB3EEC1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100</c:v>
                </c:pt>
                <c:pt idx="1">
                  <c:v>0</c:v>
                </c:pt>
                <c:pt idx="2">
                  <c:v>0</c:v>
                </c:pt>
              </c:numCache>
            </c:numRef>
          </c:val>
          <c:extLst>
            <c:ext xmlns:c16="http://schemas.microsoft.com/office/drawing/2014/chart" uri="{C3380CC4-5D6E-409C-BE32-E72D297353CC}">
              <c16:uniqueId val="{00000003-35AE-4158-8137-327AB3EEC150}"/>
            </c:ext>
          </c:extLst>
        </c:ser>
        <c:dLbls>
          <c:showLegendKey val="0"/>
          <c:showVal val="0"/>
          <c:showCatName val="0"/>
          <c:showSerName val="0"/>
          <c:showPercent val="0"/>
          <c:showBubbleSize val="0"/>
        </c:dLbls>
        <c:gapWidth val="100"/>
        <c:overlap val="-24"/>
        <c:axId val="273068800"/>
        <c:axId val="273071152"/>
      </c:barChart>
      <c:catAx>
        <c:axId val="273068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71152"/>
        <c:crosses val="autoZero"/>
        <c:auto val="1"/>
        <c:lblAlgn val="ctr"/>
        <c:lblOffset val="100"/>
        <c:noMultiLvlLbl val="0"/>
      </c:catAx>
      <c:valAx>
        <c:axId val="273071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8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60-4C9F-BEC4-5F343D23FA9E}"/>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60-4C9F-BEC4-5F343D23FA9E}"/>
                </c:ext>
              </c:extLst>
            </c:dLbl>
            <c:dLbl>
              <c:idx val="2"/>
              <c:layout>
                <c:manualLayout>
                  <c:x val="3.8341150500185968E-3"/>
                  <c:y val="1.9079207719031131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760-4C9F-BEC4-5F343D23FA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50</c:v>
                </c:pt>
                <c:pt idx="1">
                  <c:v>50</c:v>
                </c:pt>
                <c:pt idx="2">
                  <c:v>0</c:v>
                </c:pt>
              </c:numCache>
            </c:numRef>
          </c:val>
          <c:extLst>
            <c:ext xmlns:c16="http://schemas.microsoft.com/office/drawing/2014/chart" uri="{C3380CC4-5D6E-409C-BE32-E72D297353CC}">
              <c16:uniqueId val="{00000003-C760-4C9F-BEC4-5F343D23FA9E}"/>
            </c:ext>
          </c:extLst>
        </c:ser>
        <c:dLbls>
          <c:showLegendKey val="0"/>
          <c:showVal val="0"/>
          <c:showCatName val="0"/>
          <c:showSerName val="0"/>
          <c:showPercent val="0"/>
          <c:showBubbleSize val="0"/>
        </c:dLbls>
        <c:gapWidth val="100"/>
        <c:overlap val="-24"/>
        <c:axId val="273072328"/>
        <c:axId val="273070368"/>
      </c:barChart>
      <c:catAx>
        <c:axId val="273072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70368"/>
        <c:crosses val="autoZero"/>
        <c:auto val="1"/>
        <c:lblAlgn val="ctr"/>
        <c:lblOffset val="100"/>
        <c:noMultiLvlLbl val="0"/>
      </c:catAx>
      <c:valAx>
        <c:axId val="273070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72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478954742616433E-4"/>
                  <c:y val="-3.8543522334428103E-3"/>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CE-4D3E-96BD-951C6D37CD57}"/>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CE-4D3E-96BD-951C6D37CD57}"/>
                </c:ext>
              </c:extLst>
            </c:dLbl>
            <c:dLbl>
              <c:idx val="2"/>
              <c:layout>
                <c:manualLayout>
                  <c:x val="-4.9867987545979915E-3"/>
                  <c:y val="-3.8543522334428103E-3"/>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CE-4D3E-96BD-951C6D37CD57}"/>
                </c:ext>
              </c:extLst>
            </c:dLbl>
            <c:dLbl>
              <c:idx val="3"/>
              <c:layout>
                <c:manualLayout>
                  <c:x val="0"/>
                  <c:y val="-2.9804111887922614E-3"/>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5CE-4D3E-96BD-951C6D37CD57}"/>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100</c:v>
                </c:pt>
                <c:pt idx="2">
                  <c:v>0</c:v>
                </c:pt>
                <c:pt idx="3">
                  <c:v>0</c:v>
                </c:pt>
              </c:numCache>
            </c:numRef>
          </c:val>
          <c:extLst>
            <c:ext xmlns:c16="http://schemas.microsoft.com/office/drawing/2014/chart" uri="{C3380CC4-5D6E-409C-BE32-E72D297353CC}">
              <c16:uniqueId val="{00000004-25CE-4D3E-96BD-951C6D37CD57}"/>
            </c:ext>
          </c:extLst>
        </c:ser>
        <c:dLbls>
          <c:showLegendKey val="0"/>
          <c:showVal val="0"/>
          <c:showCatName val="0"/>
          <c:showSerName val="0"/>
          <c:showPercent val="0"/>
          <c:showBubbleSize val="0"/>
        </c:dLbls>
        <c:gapWidth val="100"/>
        <c:overlap val="-24"/>
        <c:axId val="273066448"/>
        <c:axId val="273068016"/>
      </c:barChart>
      <c:catAx>
        <c:axId val="273066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8016"/>
        <c:crosses val="autoZero"/>
        <c:auto val="1"/>
        <c:lblAlgn val="ctr"/>
        <c:lblOffset val="100"/>
        <c:noMultiLvlLbl val="0"/>
      </c:catAx>
      <c:valAx>
        <c:axId val="27306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63-42E8-A587-C751A3656D68}"/>
                </c:ext>
              </c:extLst>
            </c:dLbl>
            <c:dLbl>
              <c:idx val="1"/>
              <c:layout>
                <c:manualLayout>
                  <c:x val="1.869010061896541E-3"/>
                  <c:y val="7.8176109618345049E-2"/>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63-42E8-A587-C751A3656D68}"/>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E63-42E8-A587-C751A3656D6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89.5</c:v>
                </c:pt>
                <c:pt idx="1">
                  <c:v>10.5</c:v>
                </c:pt>
                <c:pt idx="2">
                  <c:v>0</c:v>
                </c:pt>
              </c:numCache>
            </c:numRef>
          </c:val>
          <c:extLst>
            <c:ext xmlns:c16="http://schemas.microsoft.com/office/drawing/2014/chart" uri="{C3380CC4-5D6E-409C-BE32-E72D297353CC}">
              <c16:uniqueId val="{00000003-3E63-42E8-A587-C751A3656D68}"/>
            </c:ext>
          </c:extLst>
        </c:ser>
        <c:dLbls>
          <c:showLegendKey val="0"/>
          <c:showVal val="0"/>
          <c:showCatName val="0"/>
          <c:showSerName val="0"/>
          <c:showPercent val="0"/>
          <c:showBubbleSize val="0"/>
        </c:dLbls>
        <c:gapWidth val="100"/>
        <c:overlap val="-24"/>
        <c:axId val="272528864"/>
        <c:axId val="272529256"/>
      </c:barChart>
      <c:catAx>
        <c:axId val="272528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9256"/>
        <c:crosses val="autoZero"/>
        <c:auto val="1"/>
        <c:lblAlgn val="ctr"/>
        <c:lblOffset val="100"/>
        <c:noMultiLvlLbl val="0"/>
      </c:catAx>
      <c:valAx>
        <c:axId val="272529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7E8-4E8E-8F2C-6AE6EEBFDF39}"/>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E8-4E8E-8F2C-6AE6EEBFDF39}"/>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7E8-4E8E-8F2C-6AE6EEBFDF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45.5</c:v>
                </c:pt>
                <c:pt idx="1">
                  <c:v>45.5</c:v>
                </c:pt>
                <c:pt idx="2">
                  <c:v>9</c:v>
                </c:pt>
              </c:numCache>
            </c:numRef>
          </c:val>
          <c:extLst>
            <c:ext xmlns:c16="http://schemas.microsoft.com/office/drawing/2014/chart" uri="{C3380CC4-5D6E-409C-BE32-E72D297353CC}">
              <c16:uniqueId val="{00000003-A7E8-4E8E-8F2C-6AE6EEBFDF39}"/>
            </c:ext>
          </c:extLst>
        </c:ser>
        <c:dLbls>
          <c:showLegendKey val="0"/>
          <c:showVal val="0"/>
          <c:showCatName val="0"/>
          <c:showSerName val="0"/>
          <c:showPercent val="0"/>
          <c:showBubbleSize val="0"/>
        </c:dLbls>
        <c:gapWidth val="100"/>
        <c:overlap val="-24"/>
        <c:axId val="273066840"/>
        <c:axId val="273069584"/>
      </c:barChart>
      <c:catAx>
        <c:axId val="273066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9584"/>
        <c:crosses val="autoZero"/>
        <c:auto val="1"/>
        <c:lblAlgn val="ctr"/>
        <c:lblOffset val="100"/>
        <c:noMultiLvlLbl val="0"/>
      </c:catAx>
      <c:valAx>
        <c:axId val="273069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6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FF-4D84-BF5A-903CBB50263E}"/>
                </c:ext>
              </c:extLst>
            </c:dLbl>
            <c:dLbl>
              <c:idx val="1"/>
              <c:layout>
                <c:manualLayout>
                  <c:x val="-1.8690100618966095E-3"/>
                  <c:y val="7.2385894580244747E-2"/>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FF-4D84-BF5A-903CBB50263E}"/>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FF-4D84-BF5A-903CBB50263E}"/>
                </c:ext>
              </c:extLst>
            </c:dLbl>
            <c:dLbl>
              <c:idx val="3"/>
              <c:tx>
                <c:rich>
                  <a:bodyPr/>
                  <a:lstStyle/>
                  <a:p>
                    <a:fld id="{F16AC296-082B-4158-9576-6D69FFD0149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FF-4D84-BF5A-903CBB5026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32</c:v>
                </c:pt>
                <c:pt idx="1">
                  <c:v>10</c:v>
                </c:pt>
                <c:pt idx="2">
                  <c:v>0</c:v>
                </c:pt>
                <c:pt idx="3">
                  <c:v>58</c:v>
                </c:pt>
              </c:numCache>
            </c:numRef>
          </c:val>
          <c:extLst>
            <c:ext xmlns:c16="http://schemas.microsoft.com/office/drawing/2014/chart" uri="{C3380CC4-5D6E-409C-BE32-E72D297353CC}">
              <c16:uniqueId val="{00000004-39FF-4D84-BF5A-903CBB50263E}"/>
            </c:ext>
          </c:extLst>
        </c:ser>
        <c:dLbls>
          <c:showLegendKey val="0"/>
          <c:showVal val="0"/>
          <c:showCatName val="0"/>
          <c:showSerName val="0"/>
          <c:showPercent val="0"/>
          <c:showBubbleSize val="0"/>
        </c:dLbls>
        <c:gapWidth val="100"/>
        <c:overlap val="-24"/>
        <c:axId val="273883768"/>
        <c:axId val="273884160"/>
      </c:barChart>
      <c:catAx>
        <c:axId val="273883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4160"/>
        <c:crosses val="autoZero"/>
        <c:auto val="1"/>
        <c:lblAlgn val="ctr"/>
        <c:lblOffset val="100"/>
        <c:noMultiLvlLbl val="0"/>
      </c:catAx>
      <c:valAx>
        <c:axId val="273884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3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3195-4665-98A6-79D7F35B57AD}"/>
              </c:ext>
            </c:extLst>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3195-4665-98A6-79D7F35B57AD}"/>
              </c:ext>
            </c:extLst>
          </c:dPt>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95-4665-98A6-79D7F35B57AD}"/>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3-3195-4665-98A6-79D7F35B57AD}"/>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195-4665-98A6-79D7F35B57A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50</c:v>
                </c:pt>
                <c:pt idx="1">
                  <c:v>50</c:v>
                </c:pt>
                <c:pt idx="2">
                  <c:v>0</c:v>
                </c:pt>
              </c:numCache>
            </c:numRef>
          </c:val>
          <c:extLst>
            <c:ext xmlns:c16="http://schemas.microsoft.com/office/drawing/2014/chart" uri="{C3380CC4-5D6E-409C-BE32-E72D297353CC}">
              <c16:uniqueId val="{00000005-3195-4665-98A6-79D7F35B57AD}"/>
            </c:ext>
          </c:extLst>
        </c:ser>
        <c:dLbls>
          <c:showLegendKey val="0"/>
          <c:showVal val="0"/>
          <c:showCatName val="0"/>
          <c:showSerName val="0"/>
          <c:showPercent val="0"/>
          <c:showBubbleSize val="0"/>
        </c:dLbls>
        <c:gapWidth val="100"/>
        <c:overlap val="-24"/>
        <c:axId val="273066056"/>
        <c:axId val="273068408"/>
      </c:barChart>
      <c:catAx>
        <c:axId val="273066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8408"/>
        <c:crosses val="autoZero"/>
        <c:auto val="1"/>
        <c:lblAlgn val="ctr"/>
        <c:lblOffset val="100"/>
        <c:noMultiLvlLbl val="0"/>
      </c:catAx>
      <c:valAx>
        <c:axId val="273068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6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40-4761-8941-F5735BFB9536}"/>
                </c:ext>
              </c:extLst>
            </c:dLbl>
            <c:dLbl>
              <c:idx val="1"/>
              <c:layout>
                <c:manualLayout>
                  <c:x val="8.8349524693998281E-3"/>
                  <c:y val="2.211642970934251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6E40-4761-8941-F5735BFB9536}"/>
                </c:ext>
              </c:extLst>
            </c:dLbl>
            <c:dLbl>
              <c:idx val="2"/>
              <c:layout>
                <c:manualLayout>
                  <c:x val="-1.7669626676962355E-3"/>
                  <c:y val="2.06420010620529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E40-4761-8941-F5735BFB95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100</c:v>
                </c:pt>
                <c:pt idx="1">
                  <c:v>0</c:v>
                </c:pt>
                <c:pt idx="2">
                  <c:v>0</c:v>
                </c:pt>
              </c:numCache>
            </c:numRef>
          </c:val>
          <c:extLst>
            <c:ext xmlns:c16="http://schemas.microsoft.com/office/drawing/2014/chart" uri="{C3380CC4-5D6E-409C-BE32-E72D297353CC}">
              <c16:uniqueId val="{00000003-6E40-4761-8941-F5735BFB9536}"/>
            </c:ext>
          </c:extLst>
        </c:ser>
        <c:dLbls>
          <c:showLegendKey val="0"/>
          <c:showVal val="0"/>
          <c:showCatName val="0"/>
          <c:showSerName val="0"/>
          <c:showPercent val="0"/>
          <c:showBubbleSize val="0"/>
        </c:dLbls>
        <c:gapWidth val="100"/>
        <c:overlap val="-24"/>
        <c:axId val="273878280"/>
        <c:axId val="273879848"/>
      </c:barChart>
      <c:catAx>
        <c:axId val="273878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9848"/>
        <c:crosses val="autoZero"/>
        <c:auto val="1"/>
        <c:lblAlgn val="ctr"/>
        <c:lblOffset val="100"/>
        <c:noMultiLvlLbl val="0"/>
      </c:catAx>
      <c:valAx>
        <c:axId val="273879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8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82-4DBD-AF25-9E7279FF395F}"/>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82-4DBD-AF25-9E7279FF395F}"/>
                </c:ext>
              </c:extLst>
            </c:dLbl>
            <c:dLbl>
              <c:idx val="2"/>
              <c:layout>
                <c:manualLayout>
                  <c:x val="0"/>
                  <c:y val="1.3464376890051187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082-4DBD-AF25-9E7279FF395F}"/>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82-4DBD-AF25-9E7279FF39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53</c:v>
                </c:pt>
                <c:pt idx="1">
                  <c:v>47</c:v>
                </c:pt>
                <c:pt idx="2">
                  <c:v>0</c:v>
                </c:pt>
                <c:pt idx="3">
                  <c:v>0</c:v>
                </c:pt>
              </c:numCache>
            </c:numRef>
          </c:val>
          <c:extLst>
            <c:ext xmlns:c16="http://schemas.microsoft.com/office/drawing/2014/chart" uri="{C3380CC4-5D6E-409C-BE32-E72D297353CC}">
              <c16:uniqueId val="{00000004-2082-4DBD-AF25-9E7279FF395F}"/>
            </c:ext>
          </c:extLst>
        </c:ser>
        <c:dLbls>
          <c:showLegendKey val="0"/>
          <c:showVal val="0"/>
          <c:showCatName val="0"/>
          <c:showSerName val="0"/>
          <c:showPercent val="0"/>
          <c:showBubbleSize val="0"/>
        </c:dLbls>
        <c:gapWidth val="100"/>
        <c:overlap val="-24"/>
        <c:axId val="276984360"/>
        <c:axId val="276985928"/>
      </c:barChart>
      <c:catAx>
        <c:axId val="276984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5928"/>
        <c:crosses val="autoZero"/>
        <c:auto val="1"/>
        <c:lblAlgn val="ctr"/>
        <c:lblOffset val="100"/>
        <c:noMultiLvlLbl val="0"/>
      </c:catAx>
      <c:valAx>
        <c:axId val="276985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4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CA-4E09-9918-F1B7F3974B3C}"/>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CA-4E09-9918-F1B7F3974B3C}"/>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9CA-4E09-9918-F1B7F3974B3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29</c:v>
                </c:pt>
                <c:pt idx="1">
                  <c:v>71</c:v>
                </c:pt>
                <c:pt idx="2">
                  <c:v>0</c:v>
                </c:pt>
              </c:numCache>
            </c:numRef>
          </c:val>
          <c:extLst>
            <c:ext xmlns:c16="http://schemas.microsoft.com/office/drawing/2014/chart" uri="{C3380CC4-5D6E-409C-BE32-E72D297353CC}">
              <c16:uniqueId val="{00000003-C9CA-4E09-9918-F1B7F3974B3C}"/>
            </c:ext>
          </c:extLst>
        </c:ser>
        <c:dLbls>
          <c:showLegendKey val="0"/>
          <c:showVal val="0"/>
          <c:showCatName val="0"/>
          <c:showSerName val="0"/>
          <c:showPercent val="0"/>
          <c:showBubbleSize val="0"/>
        </c:dLbls>
        <c:gapWidth val="100"/>
        <c:overlap val="-24"/>
        <c:axId val="273879064"/>
        <c:axId val="273881416"/>
      </c:barChart>
      <c:catAx>
        <c:axId val="273879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1416"/>
        <c:crosses val="autoZero"/>
        <c:auto val="1"/>
        <c:lblAlgn val="ctr"/>
        <c:lblOffset val="100"/>
        <c:noMultiLvlLbl val="0"/>
      </c:catAx>
      <c:valAx>
        <c:axId val="273881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9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2E-46A6-9A56-8A58E876742F}"/>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BC2E-46A6-9A56-8A58E876742F}"/>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2E-46A6-9A56-8A58E876742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67</c:v>
                </c:pt>
                <c:pt idx="1">
                  <c:v>33</c:v>
                </c:pt>
                <c:pt idx="2">
                  <c:v>0</c:v>
                </c:pt>
              </c:numCache>
            </c:numRef>
          </c:val>
          <c:extLst>
            <c:ext xmlns:c16="http://schemas.microsoft.com/office/drawing/2014/chart" uri="{C3380CC4-5D6E-409C-BE32-E72D297353CC}">
              <c16:uniqueId val="{00000003-BC2E-46A6-9A56-8A58E876742F}"/>
            </c:ext>
          </c:extLst>
        </c:ser>
        <c:dLbls>
          <c:showLegendKey val="0"/>
          <c:showVal val="0"/>
          <c:showCatName val="0"/>
          <c:showSerName val="0"/>
          <c:showPercent val="0"/>
          <c:showBubbleSize val="0"/>
        </c:dLbls>
        <c:gapWidth val="100"/>
        <c:overlap val="-24"/>
        <c:axId val="276989456"/>
        <c:axId val="276984752"/>
      </c:barChart>
      <c:catAx>
        <c:axId val="276989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4752"/>
        <c:crosses val="autoZero"/>
        <c:auto val="1"/>
        <c:lblAlgn val="ctr"/>
        <c:lblOffset val="100"/>
        <c:noMultiLvlLbl val="0"/>
      </c:catAx>
      <c:valAx>
        <c:axId val="276984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1B-44CA-8488-3E8DF1426E75}"/>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1B-44CA-8488-3E8DF1426E7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33</c:v>
                </c:pt>
                <c:pt idx="1">
                  <c:v>67</c:v>
                </c:pt>
              </c:numCache>
            </c:numRef>
          </c:val>
          <c:extLst>
            <c:ext xmlns:c16="http://schemas.microsoft.com/office/drawing/2014/chart" uri="{C3380CC4-5D6E-409C-BE32-E72D297353CC}">
              <c16:uniqueId val="{00000002-981B-44CA-8488-3E8DF1426E75}"/>
            </c:ext>
          </c:extLst>
        </c:ser>
        <c:dLbls>
          <c:showLegendKey val="0"/>
          <c:showVal val="0"/>
          <c:showCatName val="0"/>
          <c:showSerName val="0"/>
          <c:showPercent val="0"/>
          <c:showBubbleSize val="0"/>
        </c:dLbls>
        <c:gapWidth val="100"/>
        <c:overlap val="-24"/>
        <c:axId val="273883376"/>
        <c:axId val="271830144"/>
      </c:barChart>
      <c:catAx>
        <c:axId val="273883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0144"/>
        <c:crosses val="autoZero"/>
        <c:auto val="1"/>
        <c:lblAlgn val="ctr"/>
        <c:lblOffset val="100"/>
        <c:noMultiLvlLbl val="0"/>
      </c:catAx>
      <c:valAx>
        <c:axId val="271830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D1-4642-AEDD-D21E05CBE0CF}"/>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D1-4642-AEDD-D21E05CBE0CF}"/>
                </c:ext>
              </c:extLst>
            </c:dLbl>
            <c:dLbl>
              <c:idx val="2"/>
              <c:layout>
                <c:manualLayout>
                  <c:x val="1.7229438462752964E-3"/>
                  <c:y val="1.7867300822974334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D1-4642-AEDD-D21E05CBE0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47</c:v>
                </c:pt>
                <c:pt idx="1">
                  <c:v>47</c:v>
                </c:pt>
                <c:pt idx="2">
                  <c:v>6</c:v>
                </c:pt>
              </c:numCache>
            </c:numRef>
          </c:val>
          <c:extLst>
            <c:ext xmlns:c16="http://schemas.microsoft.com/office/drawing/2014/chart" uri="{C3380CC4-5D6E-409C-BE32-E72D297353CC}">
              <c16:uniqueId val="{00000003-90D1-4642-AEDD-D21E05CBE0CF}"/>
            </c:ext>
          </c:extLst>
        </c:ser>
        <c:dLbls>
          <c:showLegendKey val="0"/>
          <c:showVal val="0"/>
          <c:showCatName val="0"/>
          <c:showSerName val="0"/>
          <c:showPercent val="0"/>
          <c:showBubbleSize val="0"/>
        </c:dLbls>
        <c:gapWidth val="100"/>
        <c:overlap val="-24"/>
        <c:axId val="276985144"/>
        <c:axId val="276989064"/>
      </c:barChart>
      <c:catAx>
        <c:axId val="27698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9064"/>
        <c:crosses val="autoZero"/>
        <c:auto val="1"/>
        <c:lblAlgn val="ctr"/>
        <c:lblOffset val="100"/>
        <c:noMultiLvlLbl val="0"/>
      </c:catAx>
      <c:valAx>
        <c:axId val="276989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3B9-47B2-B2AF-B39454157480}"/>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B9-47B2-B2AF-B39454157480}"/>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3B9-47B2-B2AF-B3945415748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COMPAÑEROS</c:v>
                </c:pt>
                <c:pt idx="1">
                  <c:v>PERSONALES</c:v>
                </c:pt>
                <c:pt idx="2">
                  <c:v>USUARIO-CLIENTE</c:v>
                </c:pt>
              </c:strCache>
            </c:strRef>
          </c:cat>
          <c:val>
            <c:numRef>
              <c:f>'TIPOS DE CONFLICTO'!$C$3:$C$5</c:f>
              <c:numCache>
                <c:formatCode>General</c:formatCode>
                <c:ptCount val="3"/>
                <c:pt idx="0">
                  <c:v>42.9</c:v>
                </c:pt>
                <c:pt idx="1">
                  <c:v>42.9</c:v>
                </c:pt>
                <c:pt idx="2">
                  <c:v>42.9</c:v>
                </c:pt>
              </c:numCache>
            </c:numRef>
          </c:val>
          <c:extLst>
            <c:ext xmlns:c16="http://schemas.microsoft.com/office/drawing/2014/chart" uri="{C3380CC4-5D6E-409C-BE32-E72D297353CC}">
              <c16:uniqueId val="{00000003-43B9-47B2-B2AF-B39454157480}"/>
            </c:ext>
          </c:extLst>
        </c:ser>
        <c:dLbls>
          <c:showLegendKey val="0"/>
          <c:showVal val="0"/>
          <c:showCatName val="0"/>
          <c:showSerName val="0"/>
          <c:showPercent val="0"/>
          <c:showBubbleSize val="0"/>
        </c:dLbls>
        <c:gapWidth val="100"/>
        <c:overlap val="-24"/>
        <c:axId val="271834456"/>
        <c:axId val="271830536"/>
      </c:barChart>
      <c:catAx>
        <c:axId val="271834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0536"/>
        <c:crosses val="autoZero"/>
        <c:auto val="1"/>
        <c:lblAlgn val="ctr"/>
        <c:lblOffset val="100"/>
        <c:noMultiLvlLbl val="0"/>
      </c:catAx>
      <c:valAx>
        <c:axId val="27183053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4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D7-4AD5-AEEA-97791C3F8094}"/>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7D7-4AD5-AEEA-97791C3F8094}"/>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7D7-4AD5-AEEA-97791C3F80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53</c:v>
                </c:pt>
                <c:pt idx="1">
                  <c:v>47</c:v>
                </c:pt>
                <c:pt idx="2">
                  <c:v>0</c:v>
                </c:pt>
              </c:numCache>
            </c:numRef>
          </c:val>
          <c:extLst>
            <c:ext xmlns:c16="http://schemas.microsoft.com/office/drawing/2014/chart" uri="{C3380CC4-5D6E-409C-BE32-E72D297353CC}">
              <c16:uniqueId val="{00000003-B7D7-4AD5-AEEA-97791C3F8094}"/>
            </c:ext>
          </c:extLst>
        </c:ser>
        <c:dLbls>
          <c:showLegendKey val="0"/>
          <c:showVal val="0"/>
          <c:showCatName val="0"/>
          <c:showSerName val="0"/>
          <c:showPercent val="0"/>
          <c:showBubbleSize val="0"/>
        </c:dLbls>
        <c:gapWidth val="100"/>
        <c:overlap val="-24"/>
        <c:axId val="278360424"/>
        <c:axId val="278356504"/>
      </c:barChart>
      <c:catAx>
        <c:axId val="278360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6504"/>
        <c:crosses val="autoZero"/>
        <c:auto val="1"/>
        <c:lblAlgn val="ctr"/>
        <c:lblOffset val="100"/>
        <c:noMultiLvlLbl val="0"/>
      </c:catAx>
      <c:valAx>
        <c:axId val="278356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60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12F4-4100-ABD9-72866287B8F4}"/>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F4-4100-ABD9-72866287B8F4}"/>
                </c:ext>
              </c:extLst>
            </c:dLbl>
            <c:dLbl>
              <c:idx val="1"/>
              <c:layout>
                <c:manualLayout>
                  <c:x val="-3.492461233680434E-3"/>
                  <c:y val="7.3147076955548352E-3"/>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F4-4100-ABD9-72866287B8F4}"/>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F4-4100-ABD9-72866287B8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90</c:v>
                </c:pt>
                <c:pt idx="1">
                  <c:v>5</c:v>
                </c:pt>
                <c:pt idx="2">
                  <c:v>5</c:v>
                </c:pt>
              </c:numCache>
            </c:numRef>
          </c:val>
          <c:extLst>
            <c:ext xmlns:c16="http://schemas.microsoft.com/office/drawing/2014/chart" uri="{C3380CC4-5D6E-409C-BE32-E72D297353CC}">
              <c16:uniqueId val="{00000004-12F4-4100-ABD9-72866287B8F4}"/>
            </c:ext>
          </c:extLst>
        </c:ser>
        <c:dLbls>
          <c:showLegendKey val="0"/>
          <c:showVal val="0"/>
          <c:showCatName val="0"/>
          <c:showSerName val="0"/>
          <c:showPercent val="0"/>
          <c:showBubbleSize val="0"/>
        </c:dLbls>
        <c:gapWidth val="100"/>
        <c:overlap val="-24"/>
        <c:axId val="271828184"/>
        <c:axId val="271827008"/>
      </c:barChart>
      <c:catAx>
        <c:axId val="271828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27008"/>
        <c:crosses val="autoZero"/>
        <c:auto val="1"/>
        <c:lblAlgn val="ctr"/>
        <c:lblOffset val="100"/>
        <c:noMultiLvlLbl val="0"/>
      </c:catAx>
      <c:valAx>
        <c:axId val="271827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28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23-4A4C-A20A-C2558B151F41}"/>
                </c:ext>
              </c:extLst>
            </c:dLbl>
            <c:dLbl>
              <c:idx val="1"/>
              <c:layout>
                <c:manualLayout>
                  <c:x val="6.7306912631916955E-3"/>
                  <c:y val="7.2367964238955029E-2"/>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23-4A4C-A20A-C2558B151F4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23-4A4C-A20A-C2558B151F4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93</c:v>
                </c:pt>
                <c:pt idx="1">
                  <c:v>7</c:v>
                </c:pt>
                <c:pt idx="2">
                  <c:v>0</c:v>
                </c:pt>
              </c:numCache>
            </c:numRef>
          </c:val>
          <c:extLst>
            <c:ext xmlns:c16="http://schemas.microsoft.com/office/drawing/2014/chart" uri="{C3380CC4-5D6E-409C-BE32-E72D297353CC}">
              <c16:uniqueId val="{00000003-8423-4A4C-A20A-C2558B151F41}"/>
            </c:ext>
          </c:extLst>
        </c:ser>
        <c:dLbls>
          <c:showLegendKey val="0"/>
          <c:showVal val="0"/>
          <c:showCatName val="0"/>
          <c:showSerName val="0"/>
          <c:showPercent val="0"/>
          <c:showBubbleSize val="0"/>
        </c:dLbls>
        <c:gapWidth val="100"/>
        <c:overlap val="-24"/>
        <c:axId val="278361992"/>
        <c:axId val="278358464"/>
      </c:barChart>
      <c:catAx>
        <c:axId val="278361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8464"/>
        <c:crosses val="autoZero"/>
        <c:auto val="1"/>
        <c:lblAlgn val="ctr"/>
        <c:lblOffset val="100"/>
        <c:noMultiLvlLbl val="0"/>
      </c:catAx>
      <c:valAx>
        <c:axId val="278358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61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A5FE-4D54-84D7-A0664FBAC3AE}"/>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FE-4D54-84D7-A0664FBAC3AE}"/>
                </c:ext>
              </c:extLst>
            </c:dLbl>
            <c:dLbl>
              <c:idx val="2"/>
              <c:layout>
                <c:manualLayout>
                  <c:x val="-3.5860141495082714E-3"/>
                  <c:y val="8.8485334355774756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FE-4D54-84D7-A0664FBAC3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67</c:v>
                </c:pt>
                <c:pt idx="1">
                  <c:v>33</c:v>
                </c:pt>
                <c:pt idx="2">
                  <c:v>0</c:v>
                </c:pt>
              </c:numCache>
            </c:numRef>
          </c:val>
          <c:extLst>
            <c:ext xmlns:c16="http://schemas.microsoft.com/office/drawing/2014/chart" uri="{C3380CC4-5D6E-409C-BE32-E72D297353CC}">
              <c16:uniqueId val="{00000003-A5FE-4D54-84D7-A0664FBAC3AE}"/>
            </c:ext>
          </c:extLst>
        </c:ser>
        <c:dLbls>
          <c:showLegendKey val="0"/>
          <c:showVal val="0"/>
          <c:showCatName val="0"/>
          <c:showSerName val="0"/>
          <c:showPercent val="0"/>
          <c:showBubbleSize val="0"/>
        </c:dLbls>
        <c:gapWidth val="100"/>
        <c:overlap val="-24"/>
        <c:axId val="271833672"/>
        <c:axId val="271829752"/>
      </c:barChart>
      <c:catAx>
        <c:axId val="271833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29752"/>
        <c:crosses val="autoZero"/>
        <c:auto val="1"/>
        <c:lblAlgn val="ctr"/>
        <c:lblOffset val="100"/>
        <c:noMultiLvlLbl val="0"/>
      </c:catAx>
      <c:valAx>
        <c:axId val="271829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3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CD-4422-9ACD-349C2FB03C83}"/>
                </c:ext>
              </c:extLst>
            </c:dLbl>
            <c:dLbl>
              <c:idx val="1"/>
              <c:layout>
                <c:manualLayout>
                  <c:x val="1.7572773768248875E-3"/>
                  <c:y val="2.616680815835748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CD-4422-9ACD-349C2FB03C8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93</c:v>
                </c:pt>
                <c:pt idx="1">
                  <c:v>7</c:v>
                </c:pt>
              </c:numCache>
            </c:numRef>
          </c:val>
          <c:extLst>
            <c:ext xmlns:c16="http://schemas.microsoft.com/office/drawing/2014/chart" uri="{C3380CC4-5D6E-409C-BE32-E72D297353CC}">
              <c16:uniqueId val="{00000002-40CD-4422-9ACD-349C2FB03C83}"/>
            </c:ext>
          </c:extLst>
        </c:ser>
        <c:dLbls>
          <c:showLegendKey val="0"/>
          <c:showVal val="0"/>
          <c:showCatName val="0"/>
          <c:showSerName val="0"/>
          <c:showPercent val="0"/>
          <c:showBubbleSize val="0"/>
        </c:dLbls>
        <c:gapWidth val="100"/>
        <c:overlap val="-24"/>
        <c:axId val="278361208"/>
        <c:axId val="278357288"/>
      </c:barChart>
      <c:catAx>
        <c:axId val="278361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7288"/>
        <c:crosses val="autoZero"/>
        <c:auto val="1"/>
        <c:lblAlgn val="ctr"/>
        <c:lblOffset val="100"/>
        <c:noMultiLvlLbl val="0"/>
      </c:catAx>
      <c:valAx>
        <c:axId val="278357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61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C3-4EE5-9EB0-AC7353F15D55}"/>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C3-4EE5-9EB0-AC7353F15D55}"/>
                </c:ext>
              </c:extLst>
            </c:dLbl>
            <c:dLbl>
              <c:idx val="2"/>
              <c:layout>
                <c:manualLayout>
                  <c:x val="-5.1188280167833071E-3"/>
                  <c:y val="1.188854999240572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C3-4EE5-9EB0-AC7353F15D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67</c:v>
                </c:pt>
                <c:pt idx="1">
                  <c:v>33</c:v>
                </c:pt>
                <c:pt idx="2">
                  <c:v>0</c:v>
                </c:pt>
              </c:numCache>
            </c:numRef>
          </c:val>
          <c:extLst>
            <c:ext xmlns:c16="http://schemas.microsoft.com/office/drawing/2014/chart" uri="{C3380CC4-5D6E-409C-BE32-E72D297353CC}">
              <c16:uniqueId val="{00000003-E1C3-4EE5-9EB0-AC7353F15D55}"/>
            </c:ext>
          </c:extLst>
        </c:ser>
        <c:dLbls>
          <c:showLegendKey val="0"/>
          <c:showVal val="0"/>
          <c:showCatName val="0"/>
          <c:showSerName val="0"/>
          <c:showPercent val="0"/>
          <c:showBubbleSize val="0"/>
        </c:dLbls>
        <c:gapWidth val="100"/>
        <c:overlap val="-24"/>
        <c:axId val="276301736"/>
        <c:axId val="276301344"/>
      </c:barChart>
      <c:catAx>
        <c:axId val="276301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1344"/>
        <c:crosses val="autoZero"/>
        <c:auto val="1"/>
        <c:lblAlgn val="ctr"/>
        <c:lblOffset val="100"/>
        <c:noMultiLvlLbl val="0"/>
      </c:catAx>
      <c:valAx>
        <c:axId val="276301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1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87D-414E-9CC4-7808071B8639}"/>
                </c:ext>
              </c:extLst>
            </c:dLbl>
            <c:dLbl>
              <c:idx val="1"/>
              <c:layout>
                <c:manualLayout>
                  <c:x val="-1.6768324081267484E-3"/>
                  <c:y val="4.168566239323988E-3"/>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87D-414E-9CC4-7808071B8639}"/>
                </c:ext>
              </c:extLst>
            </c:dLbl>
            <c:dLbl>
              <c:idx val="2"/>
              <c:layout>
                <c:manualLayout>
                  <c:x val="-5.0304972243802454E-3"/>
                  <c:y val="-5.8365901812927638E-3"/>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87D-414E-9CC4-7808071B86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93</c:v>
                </c:pt>
                <c:pt idx="1">
                  <c:v>7</c:v>
                </c:pt>
                <c:pt idx="2">
                  <c:v>0</c:v>
                </c:pt>
              </c:numCache>
            </c:numRef>
          </c:val>
          <c:extLst>
            <c:ext xmlns:c16="http://schemas.microsoft.com/office/drawing/2014/chart" uri="{C3380CC4-5D6E-409C-BE32-E72D297353CC}">
              <c16:uniqueId val="{00000003-A87D-414E-9CC4-7808071B8639}"/>
            </c:ext>
          </c:extLst>
        </c:ser>
        <c:dLbls>
          <c:showLegendKey val="0"/>
          <c:showVal val="0"/>
          <c:showCatName val="0"/>
          <c:showSerName val="0"/>
          <c:showPercent val="0"/>
          <c:showBubbleSize val="0"/>
        </c:dLbls>
        <c:gapWidth val="100"/>
        <c:overlap val="-24"/>
        <c:axId val="278358072"/>
        <c:axId val="278361600"/>
      </c:barChart>
      <c:catAx>
        <c:axId val="278358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61600"/>
        <c:crosses val="autoZero"/>
        <c:auto val="1"/>
        <c:lblAlgn val="ctr"/>
        <c:lblOffset val="100"/>
        <c:noMultiLvlLbl val="0"/>
      </c:catAx>
      <c:valAx>
        <c:axId val="278361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8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DD-4996-AB6A-978B1B21C6A7}"/>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DD-4996-AB6A-978B1B21C6A7}"/>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0DD-4996-AB6A-978B1B21C6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52</c:v>
                </c:pt>
                <c:pt idx="1">
                  <c:v>38</c:v>
                </c:pt>
                <c:pt idx="2">
                  <c:v>10</c:v>
                </c:pt>
              </c:numCache>
            </c:numRef>
          </c:val>
          <c:extLst>
            <c:ext xmlns:c16="http://schemas.microsoft.com/office/drawing/2014/chart" uri="{C3380CC4-5D6E-409C-BE32-E72D297353CC}">
              <c16:uniqueId val="{00000003-60DD-4996-AB6A-978B1B21C6A7}"/>
            </c:ext>
          </c:extLst>
        </c:ser>
        <c:dLbls>
          <c:showLegendKey val="0"/>
          <c:showVal val="0"/>
          <c:showCatName val="0"/>
          <c:showSerName val="0"/>
          <c:showPercent val="0"/>
          <c:showBubbleSize val="0"/>
        </c:dLbls>
        <c:gapWidth val="100"/>
        <c:overlap val="-24"/>
        <c:axId val="276297424"/>
        <c:axId val="276297816"/>
      </c:barChart>
      <c:catAx>
        <c:axId val="276297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7816"/>
        <c:crosses val="autoZero"/>
        <c:auto val="1"/>
        <c:lblAlgn val="ctr"/>
        <c:lblOffset val="100"/>
        <c:noMultiLvlLbl val="0"/>
      </c:catAx>
      <c:valAx>
        <c:axId val="276297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539-438A-AD31-8A1F73C777B7}"/>
                </c:ext>
              </c:extLst>
            </c:dLbl>
            <c:dLbl>
              <c:idx val="1"/>
              <c:layout>
                <c:manualLayout>
                  <c:x val="-3.5595926256452113E-3"/>
                  <c:y val="1.8061360623436024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39-438A-AD31-8A1F73C777B7}"/>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539-438A-AD31-8A1F73C777B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93</c:v>
                </c:pt>
                <c:pt idx="1">
                  <c:v>7</c:v>
                </c:pt>
                <c:pt idx="2">
                  <c:v>0</c:v>
                </c:pt>
              </c:numCache>
            </c:numRef>
          </c:val>
          <c:extLst>
            <c:ext xmlns:c16="http://schemas.microsoft.com/office/drawing/2014/chart" uri="{C3380CC4-5D6E-409C-BE32-E72D297353CC}">
              <c16:uniqueId val="{00000003-1539-438A-AD31-8A1F73C777B7}"/>
            </c:ext>
          </c:extLst>
        </c:ser>
        <c:dLbls>
          <c:showLegendKey val="0"/>
          <c:showVal val="0"/>
          <c:showCatName val="0"/>
          <c:showSerName val="0"/>
          <c:showPercent val="0"/>
          <c:showBubbleSize val="0"/>
        </c:dLbls>
        <c:gapWidth val="100"/>
        <c:overlap val="-24"/>
        <c:axId val="315931368"/>
        <c:axId val="315934896"/>
      </c:barChart>
      <c:catAx>
        <c:axId val="315931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4896"/>
        <c:crosses val="autoZero"/>
        <c:auto val="1"/>
        <c:lblAlgn val="ctr"/>
        <c:lblOffset val="100"/>
        <c:noMultiLvlLbl val="0"/>
      </c:catAx>
      <c:valAx>
        <c:axId val="31593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1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D60-492C-B697-872E925768F4}"/>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60-492C-B697-872E925768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33</c:v>
                </c:pt>
                <c:pt idx="1">
                  <c:v>67</c:v>
                </c:pt>
              </c:numCache>
            </c:numRef>
          </c:val>
          <c:extLst>
            <c:ext xmlns:c16="http://schemas.microsoft.com/office/drawing/2014/chart" uri="{C3380CC4-5D6E-409C-BE32-E72D297353CC}">
              <c16:uniqueId val="{00000002-6D60-492C-B697-872E925768F4}"/>
            </c:ext>
          </c:extLst>
        </c:ser>
        <c:dLbls>
          <c:showLegendKey val="0"/>
          <c:showVal val="0"/>
          <c:showCatName val="0"/>
          <c:showSerName val="0"/>
          <c:showPercent val="0"/>
          <c:showBubbleSize val="0"/>
        </c:dLbls>
        <c:gapWidth val="100"/>
        <c:overlap val="-24"/>
        <c:axId val="276302520"/>
        <c:axId val="276302912"/>
      </c:barChart>
      <c:catAx>
        <c:axId val="276302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2912"/>
        <c:crosses val="autoZero"/>
        <c:auto val="1"/>
        <c:lblAlgn val="ctr"/>
        <c:lblOffset val="100"/>
        <c:noMultiLvlLbl val="0"/>
      </c:catAx>
      <c:valAx>
        <c:axId val="276302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2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D9B-435D-AB0E-E86DA4681E5B}"/>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D9B-435D-AB0E-E86DA4681E5B}"/>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D9B-435D-AB0E-E86DA4681E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73</c:v>
                </c:pt>
                <c:pt idx="1">
                  <c:v>27</c:v>
                </c:pt>
                <c:pt idx="2">
                  <c:v>0</c:v>
                </c:pt>
              </c:numCache>
            </c:numRef>
          </c:val>
          <c:extLst>
            <c:ext xmlns:c16="http://schemas.microsoft.com/office/drawing/2014/chart" uri="{C3380CC4-5D6E-409C-BE32-E72D297353CC}">
              <c16:uniqueId val="{00000003-BD9B-435D-AB0E-E86DA4681E5B}"/>
            </c:ext>
          </c:extLst>
        </c:ser>
        <c:dLbls>
          <c:showLegendKey val="0"/>
          <c:showVal val="0"/>
          <c:showCatName val="0"/>
          <c:showSerName val="0"/>
          <c:showPercent val="0"/>
          <c:showBubbleSize val="0"/>
        </c:dLbls>
        <c:gapWidth val="100"/>
        <c:overlap val="-24"/>
        <c:axId val="315930584"/>
        <c:axId val="315932936"/>
      </c:barChart>
      <c:catAx>
        <c:axId val="315930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2936"/>
        <c:crosses val="autoZero"/>
        <c:auto val="1"/>
        <c:lblAlgn val="ctr"/>
        <c:lblOffset val="100"/>
        <c:noMultiLvlLbl val="0"/>
      </c:catAx>
      <c:valAx>
        <c:axId val="315932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0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E7-4578-AAB9-0094033A9472}"/>
                </c:ext>
              </c:extLst>
            </c:dLbl>
            <c:dLbl>
              <c:idx val="1"/>
              <c:layout>
                <c:manualLayout>
                  <c:x val="0"/>
                  <c:y val="2.8755505405305961E-3"/>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E7-4578-AAB9-0094033A947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95</c:v>
                </c:pt>
                <c:pt idx="1">
                  <c:v>5</c:v>
                </c:pt>
              </c:numCache>
            </c:numRef>
          </c:val>
          <c:extLst>
            <c:ext xmlns:c16="http://schemas.microsoft.com/office/drawing/2014/chart" uri="{C3380CC4-5D6E-409C-BE32-E72D297353CC}">
              <c16:uniqueId val="{00000002-7AE7-4578-AAB9-0094033A9472}"/>
            </c:ext>
          </c:extLst>
        </c:ser>
        <c:dLbls>
          <c:showLegendKey val="0"/>
          <c:showVal val="0"/>
          <c:showCatName val="0"/>
          <c:showSerName val="0"/>
          <c:showPercent val="0"/>
          <c:showBubbleSize val="0"/>
        </c:dLbls>
        <c:gapWidth val="100"/>
        <c:overlap val="-24"/>
        <c:axId val="314215952"/>
        <c:axId val="314213600"/>
      </c:barChart>
      <c:catAx>
        <c:axId val="314215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3600"/>
        <c:crosses val="autoZero"/>
        <c:auto val="1"/>
        <c:lblAlgn val="ctr"/>
        <c:lblOffset val="100"/>
        <c:noMultiLvlLbl val="0"/>
      </c:catAx>
      <c:valAx>
        <c:axId val="314213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3F-4F74-95E1-25415752109E}"/>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3F-4F74-95E1-25415752109E}"/>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3F-4F74-95E1-2541575210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47</c:v>
                </c:pt>
                <c:pt idx="1">
                  <c:v>47</c:v>
                </c:pt>
                <c:pt idx="2">
                  <c:v>26</c:v>
                </c:pt>
              </c:numCache>
            </c:numRef>
          </c:val>
          <c:extLst>
            <c:ext xmlns:c16="http://schemas.microsoft.com/office/drawing/2014/chart" uri="{C3380CC4-5D6E-409C-BE32-E72D297353CC}">
              <c16:uniqueId val="{00000003-BC3F-4F74-95E1-25415752109E}"/>
            </c:ext>
          </c:extLst>
        </c:ser>
        <c:dLbls>
          <c:showLegendKey val="0"/>
          <c:showVal val="0"/>
          <c:showCatName val="0"/>
          <c:showSerName val="0"/>
          <c:showPercent val="0"/>
          <c:showBubbleSize val="0"/>
        </c:dLbls>
        <c:gapWidth val="100"/>
        <c:overlap val="-24"/>
        <c:axId val="315929800"/>
        <c:axId val="315930976"/>
      </c:barChart>
      <c:catAx>
        <c:axId val="315929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0976"/>
        <c:crosses val="autoZero"/>
        <c:auto val="1"/>
        <c:lblAlgn val="ctr"/>
        <c:lblOffset val="100"/>
        <c:noMultiLvlLbl val="0"/>
      </c:catAx>
      <c:valAx>
        <c:axId val="31593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29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ED-4E67-BC83-0321D5B6762F}"/>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ED-4E67-BC83-0321D5B6762F}"/>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ED-4E67-BC83-0321D5B6762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86</c:v>
                </c:pt>
                <c:pt idx="1">
                  <c:v>14</c:v>
                </c:pt>
                <c:pt idx="2">
                  <c:v>0</c:v>
                </c:pt>
              </c:numCache>
            </c:numRef>
          </c:val>
          <c:extLst>
            <c:ext xmlns:c16="http://schemas.microsoft.com/office/drawing/2014/chart" uri="{C3380CC4-5D6E-409C-BE32-E72D297353CC}">
              <c16:uniqueId val="{00000003-35ED-4E67-BC83-0321D5B6762F}"/>
            </c:ext>
          </c:extLst>
        </c:ser>
        <c:dLbls>
          <c:showLegendKey val="0"/>
          <c:showVal val="0"/>
          <c:showCatName val="0"/>
          <c:showSerName val="0"/>
          <c:showPercent val="0"/>
          <c:showBubbleSize val="0"/>
        </c:dLbls>
        <c:gapWidth val="100"/>
        <c:overlap val="-24"/>
        <c:axId val="314217520"/>
        <c:axId val="314215560"/>
      </c:barChart>
      <c:catAx>
        <c:axId val="314217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5560"/>
        <c:crosses val="autoZero"/>
        <c:auto val="1"/>
        <c:lblAlgn val="ctr"/>
        <c:lblOffset val="100"/>
        <c:noMultiLvlLbl val="0"/>
      </c:catAx>
      <c:valAx>
        <c:axId val="314215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EE-444F-9460-DFC2C12345D0}"/>
                </c:ext>
              </c:extLst>
            </c:dLbl>
            <c:dLbl>
              <c:idx val="1"/>
              <c:layout>
                <c:manualLayout>
                  <c:x val="3.5273858460171093E-3"/>
                  <c:y val="2.1072890049253678E-2"/>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EE-444F-9460-DFC2C12345D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93</c:v>
                </c:pt>
                <c:pt idx="1">
                  <c:v>7</c:v>
                </c:pt>
              </c:numCache>
            </c:numRef>
          </c:val>
          <c:extLst>
            <c:ext xmlns:c16="http://schemas.microsoft.com/office/drawing/2014/chart" uri="{C3380CC4-5D6E-409C-BE32-E72D297353CC}">
              <c16:uniqueId val="{00000002-D1EE-444F-9460-DFC2C12345D0}"/>
            </c:ext>
          </c:extLst>
        </c:ser>
        <c:dLbls>
          <c:showLegendKey val="0"/>
          <c:showVal val="0"/>
          <c:showCatName val="0"/>
          <c:showSerName val="0"/>
          <c:showPercent val="0"/>
          <c:showBubbleSize val="0"/>
        </c:dLbls>
        <c:gapWidth val="100"/>
        <c:overlap val="-24"/>
        <c:axId val="316357840"/>
        <c:axId val="316361368"/>
      </c:barChart>
      <c:catAx>
        <c:axId val="316357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61368"/>
        <c:crosses val="autoZero"/>
        <c:auto val="1"/>
        <c:lblAlgn val="ctr"/>
        <c:lblOffset val="100"/>
        <c:noMultiLvlLbl val="0"/>
      </c:catAx>
      <c:valAx>
        <c:axId val="316361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7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5ED-4270-89E9-D587F3B69B65}"/>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ED-4270-89E9-D587F3B69B65}"/>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5ED-4270-89E9-D587F3B69B65}"/>
                </c:ext>
              </c:extLst>
            </c:dLbl>
            <c:dLbl>
              <c:idx val="4"/>
              <c:layout>
                <c:manualLayout>
                  <c:x val="-5.1781923351881861E-3"/>
                  <c:y val="7.8015270394019157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5ED-4270-89E9-D587F3B69B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62</c:v>
                </c:pt>
                <c:pt idx="1">
                  <c:v>38</c:v>
                </c:pt>
                <c:pt idx="2">
                  <c:v>0</c:v>
                </c:pt>
                <c:pt idx="4">
                  <c:v>0</c:v>
                </c:pt>
              </c:numCache>
            </c:numRef>
          </c:val>
          <c:extLst>
            <c:ext xmlns:c16="http://schemas.microsoft.com/office/drawing/2014/chart" uri="{C3380CC4-5D6E-409C-BE32-E72D297353CC}">
              <c16:uniqueId val="{00000004-C5ED-4270-89E9-D587F3B69B65}"/>
            </c:ext>
          </c:extLst>
        </c:ser>
        <c:dLbls>
          <c:showLegendKey val="0"/>
          <c:showVal val="0"/>
          <c:showCatName val="0"/>
          <c:showSerName val="0"/>
          <c:showPercent val="0"/>
          <c:showBubbleSize val="0"/>
        </c:dLbls>
        <c:gapWidth val="100"/>
        <c:overlap val="-24"/>
        <c:axId val="314214384"/>
        <c:axId val="314218304"/>
      </c:barChart>
      <c:catAx>
        <c:axId val="314214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8304"/>
        <c:crosses val="autoZero"/>
        <c:auto val="1"/>
        <c:lblAlgn val="ctr"/>
        <c:lblOffset val="100"/>
        <c:noMultiLvlLbl val="0"/>
      </c:catAx>
      <c:valAx>
        <c:axId val="314218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95B-4365-A4FF-D9C722C5F333}"/>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95B-4365-A4FF-D9C722C5F333}"/>
                </c:ext>
              </c:extLst>
            </c:dLbl>
            <c:dLbl>
              <c:idx val="2"/>
              <c:layout>
                <c:manualLayout>
                  <c:x val="-5.0787831235637182E-3"/>
                  <c:y val="4.4105762252427362E-3"/>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5B-4365-A4FF-D9C722C5F3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80</c:v>
                </c:pt>
                <c:pt idx="1">
                  <c:v>20</c:v>
                </c:pt>
                <c:pt idx="2">
                  <c:v>0</c:v>
                </c:pt>
              </c:numCache>
            </c:numRef>
          </c:val>
          <c:extLst>
            <c:ext xmlns:c16="http://schemas.microsoft.com/office/drawing/2014/chart" uri="{C3380CC4-5D6E-409C-BE32-E72D297353CC}">
              <c16:uniqueId val="{00000003-995B-4365-A4FF-D9C722C5F333}"/>
            </c:ext>
          </c:extLst>
        </c:ser>
        <c:dLbls>
          <c:showLegendKey val="0"/>
          <c:showVal val="0"/>
          <c:showCatName val="0"/>
          <c:showSerName val="0"/>
          <c:showPercent val="0"/>
          <c:showBubbleSize val="0"/>
        </c:dLbls>
        <c:gapWidth val="100"/>
        <c:overlap val="-24"/>
        <c:axId val="316359016"/>
        <c:axId val="316356272"/>
      </c:barChart>
      <c:catAx>
        <c:axId val="316359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6272"/>
        <c:crosses val="autoZero"/>
        <c:auto val="1"/>
        <c:lblAlgn val="ctr"/>
        <c:lblOffset val="100"/>
        <c:noMultiLvlLbl val="0"/>
      </c:catAx>
      <c:valAx>
        <c:axId val="316356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9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8D-4859-A315-4815C09AED66}"/>
                </c:ext>
              </c:extLst>
            </c:dLbl>
            <c:dLbl>
              <c:idx val="1"/>
              <c:layout>
                <c:manualLayout>
                  <c:x val="-5.3248873073554305E-3"/>
                  <c:y val="1.4353228299794492E-2"/>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8D-4859-A315-4815C09AED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100</c:v>
                </c:pt>
                <c:pt idx="1">
                  <c:v>0</c:v>
                </c:pt>
              </c:numCache>
            </c:numRef>
          </c:val>
          <c:extLst>
            <c:ext xmlns:c16="http://schemas.microsoft.com/office/drawing/2014/chart" uri="{C3380CC4-5D6E-409C-BE32-E72D297353CC}">
              <c16:uniqueId val="{00000002-A48D-4859-A315-4815C09AED66}"/>
            </c:ext>
          </c:extLst>
        </c:ser>
        <c:dLbls>
          <c:showLegendKey val="0"/>
          <c:showVal val="0"/>
          <c:showCatName val="0"/>
          <c:showSerName val="0"/>
          <c:showPercent val="0"/>
          <c:showBubbleSize val="0"/>
        </c:dLbls>
        <c:gapWidth val="100"/>
        <c:overlap val="-24"/>
        <c:axId val="315939056"/>
        <c:axId val="315933176"/>
      </c:barChart>
      <c:catAx>
        <c:axId val="31593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3176"/>
        <c:crosses val="autoZero"/>
        <c:auto val="1"/>
        <c:lblAlgn val="ctr"/>
        <c:lblOffset val="100"/>
        <c:noMultiLvlLbl val="0"/>
      </c:catAx>
      <c:valAx>
        <c:axId val="315933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8D-4278-AA58-0DD31EA43755}"/>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8D-4278-AA58-0DD31EA437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73</c:v>
                </c:pt>
                <c:pt idx="1">
                  <c:v>27</c:v>
                </c:pt>
              </c:numCache>
            </c:numRef>
          </c:val>
          <c:extLst>
            <c:ext xmlns:c16="http://schemas.microsoft.com/office/drawing/2014/chart" uri="{C3380CC4-5D6E-409C-BE32-E72D297353CC}">
              <c16:uniqueId val="{00000002-1C8D-4278-AA58-0DD31EA43755}"/>
            </c:ext>
          </c:extLst>
        </c:ser>
        <c:dLbls>
          <c:showLegendKey val="0"/>
          <c:showVal val="0"/>
          <c:showCatName val="0"/>
          <c:showSerName val="0"/>
          <c:showPercent val="0"/>
          <c:showBubbleSize val="0"/>
        </c:dLbls>
        <c:gapWidth val="100"/>
        <c:overlap val="-24"/>
        <c:axId val="316355096"/>
        <c:axId val="316356664"/>
      </c:barChart>
      <c:catAx>
        <c:axId val="316355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6664"/>
        <c:crosses val="autoZero"/>
        <c:auto val="1"/>
        <c:lblAlgn val="ctr"/>
        <c:lblOffset val="100"/>
        <c:noMultiLvlLbl val="0"/>
      </c:catAx>
      <c:valAx>
        <c:axId val="316356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5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83-4B0B-ABD3-C3E7CA0A4C95}"/>
                </c:ext>
              </c:extLst>
            </c:dLbl>
            <c:dLbl>
              <c:idx val="1"/>
              <c:layout>
                <c:manualLayout>
                  <c:x val="-1.7636929230085547E-3"/>
                  <c:y val="1.8684902209197444E-2"/>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83-4B0B-ABD3-C3E7CA0A4C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90.5</c:v>
                </c:pt>
                <c:pt idx="1">
                  <c:v>9.5</c:v>
                </c:pt>
              </c:numCache>
            </c:numRef>
          </c:val>
          <c:extLst>
            <c:ext xmlns:c16="http://schemas.microsoft.com/office/drawing/2014/chart" uri="{C3380CC4-5D6E-409C-BE32-E72D297353CC}">
              <c16:uniqueId val="{00000002-3A83-4B0B-ABD3-C3E7CA0A4C95}"/>
            </c:ext>
          </c:extLst>
        </c:ser>
        <c:dLbls>
          <c:showLegendKey val="0"/>
          <c:showVal val="0"/>
          <c:showCatName val="0"/>
          <c:showSerName val="0"/>
          <c:showPercent val="0"/>
          <c:showBubbleSize val="0"/>
        </c:dLbls>
        <c:gapWidth val="100"/>
        <c:overlap val="-24"/>
        <c:axId val="315936704"/>
        <c:axId val="315937096"/>
      </c:barChart>
      <c:catAx>
        <c:axId val="315936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7096"/>
        <c:crosses val="autoZero"/>
        <c:auto val="1"/>
        <c:lblAlgn val="ctr"/>
        <c:lblOffset val="100"/>
        <c:noMultiLvlLbl val="0"/>
      </c:catAx>
      <c:valAx>
        <c:axId val="315937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6A-4F00-B6CA-CA0575695FEC}"/>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6A-4F00-B6CA-CA0575695F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87</c:v>
                </c:pt>
                <c:pt idx="1">
                  <c:v>13</c:v>
                </c:pt>
              </c:numCache>
            </c:numRef>
          </c:val>
          <c:extLst>
            <c:ext xmlns:c16="http://schemas.microsoft.com/office/drawing/2014/chart" uri="{C3380CC4-5D6E-409C-BE32-E72D297353CC}">
              <c16:uniqueId val="{00000002-3F6A-4F00-B6CA-CA0575695FEC}"/>
            </c:ext>
          </c:extLst>
        </c:ser>
        <c:dLbls>
          <c:showLegendKey val="0"/>
          <c:showVal val="0"/>
          <c:showCatName val="0"/>
          <c:showSerName val="0"/>
          <c:showPercent val="0"/>
          <c:showBubbleSize val="0"/>
        </c:dLbls>
        <c:gapWidth val="100"/>
        <c:overlap val="-24"/>
        <c:axId val="278749472"/>
        <c:axId val="278751040"/>
      </c:barChart>
      <c:catAx>
        <c:axId val="278749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51040"/>
        <c:crosses val="autoZero"/>
        <c:auto val="1"/>
        <c:lblAlgn val="ctr"/>
        <c:lblOffset val="100"/>
        <c:noMultiLvlLbl val="0"/>
      </c:catAx>
      <c:valAx>
        <c:axId val="278751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4A-41D3-99C9-17A5C5568E6B}"/>
                </c:ext>
              </c:extLst>
            </c:dLbl>
            <c:dLbl>
              <c:idx val="1"/>
              <c:layout>
                <c:manualLayout>
                  <c:x val="5.1688315388261422E-3"/>
                  <c:y val="0.1077551147319511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4A-41D3-99C9-17A5C5568E6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86</c:v>
                </c:pt>
                <c:pt idx="1">
                  <c:v>14</c:v>
                </c:pt>
              </c:numCache>
            </c:numRef>
          </c:val>
          <c:extLst>
            <c:ext xmlns:c16="http://schemas.microsoft.com/office/drawing/2014/chart" uri="{C3380CC4-5D6E-409C-BE32-E72D297353CC}">
              <c16:uniqueId val="{00000002-AC4A-41D3-99C9-17A5C5568E6B}"/>
            </c:ext>
          </c:extLst>
        </c:ser>
        <c:dLbls>
          <c:showLegendKey val="0"/>
          <c:showVal val="0"/>
          <c:showCatName val="0"/>
          <c:showSerName val="0"/>
          <c:showPercent val="0"/>
          <c:showBubbleSize val="0"/>
        </c:dLbls>
        <c:gapWidth val="100"/>
        <c:overlap val="-24"/>
        <c:axId val="315937488"/>
        <c:axId val="315935528"/>
      </c:barChart>
      <c:catAx>
        <c:axId val="315937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5528"/>
        <c:crosses val="autoZero"/>
        <c:auto val="1"/>
        <c:lblAlgn val="ctr"/>
        <c:lblOffset val="100"/>
        <c:noMultiLvlLbl val="0"/>
      </c:catAx>
      <c:valAx>
        <c:axId val="315935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C6-4B7B-A997-25728FEA8B2B}"/>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C6-4B7B-A997-25728FEA8B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67</c:v>
                </c:pt>
                <c:pt idx="1">
                  <c:v>33</c:v>
                </c:pt>
              </c:numCache>
            </c:numRef>
          </c:val>
          <c:extLst>
            <c:ext xmlns:c16="http://schemas.microsoft.com/office/drawing/2014/chart" uri="{C3380CC4-5D6E-409C-BE32-E72D297353CC}">
              <c16:uniqueId val="{00000002-E3C6-4B7B-A997-25728FEA8B2B}"/>
            </c:ext>
          </c:extLst>
        </c:ser>
        <c:dLbls>
          <c:showLegendKey val="0"/>
          <c:showVal val="0"/>
          <c:showCatName val="0"/>
          <c:showSerName val="0"/>
          <c:showPercent val="0"/>
          <c:showBubbleSize val="0"/>
        </c:dLbls>
        <c:gapWidth val="100"/>
        <c:overlap val="-24"/>
        <c:axId val="278751824"/>
        <c:axId val="278752608"/>
      </c:barChart>
      <c:catAx>
        <c:axId val="278751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52608"/>
        <c:crosses val="autoZero"/>
        <c:auto val="1"/>
        <c:lblAlgn val="ctr"/>
        <c:lblOffset val="100"/>
        <c:noMultiLvlLbl val="0"/>
      </c:catAx>
      <c:valAx>
        <c:axId val="27875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5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EF9-424A-B470-73FC77B4FE14}"/>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F9-424A-B470-73FC77B4FE1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52</c:v>
                </c:pt>
                <c:pt idx="1">
                  <c:v>48</c:v>
                </c:pt>
              </c:numCache>
            </c:numRef>
          </c:val>
          <c:extLst>
            <c:ext xmlns:c16="http://schemas.microsoft.com/office/drawing/2014/chart" uri="{C3380CC4-5D6E-409C-BE32-E72D297353CC}">
              <c16:uniqueId val="{00000002-7EF9-424A-B470-73FC77B4FE14}"/>
            </c:ext>
          </c:extLst>
        </c:ser>
        <c:dLbls>
          <c:showLegendKey val="0"/>
          <c:showVal val="0"/>
          <c:showCatName val="0"/>
          <c:showSerName val="0"/>
          <c:showPercent val="0"/>
          <c:showBubbleSize val="0"/>
        </c:dLbls>
        <c:gapWidth val="100"/>
        <c:overlap val="-24"/>
        <c:axId val="315934744"/>
        <c:axId val="315935136"/>
      </c:barChart>
      <c:catAx>
        <c:axId val="315934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5136"/>
        <c:crosses val="autoZero"/>
        <c:auto val="1"/>
        <c:lblAlgn val="ctr"/>
        <c:lblOffset val="100"/>
        <c:noMultiLvlLbl val="0"/>
      </c:catAx>
      <c:valAx>
        <c:axId val="315935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4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301-4468-B838-67E9A40B2B0B}"/>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01-4468-B838-67E9A40B2B0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47</c:v>
                </c:pt>
                <c:pt idx="1">
                  <c:v>53</c:v>
                </c:pt>
              </c:numCache>
            </c:numRef>
          </c:val>
          <c:extLst>
            <c:ext xmlns:c16="http://schemas.microsoft.com/office/drawing/2014/chart" uri="{C3380CC4-5D6E-409C-BE32-E72D297353CC}">
              <c16:uniqueId val="{00000002-0301-4468-B838-67E9A40B2B0B}"/>
            </c:ext>
          </c:extLst>
        </c:ser>
        <c:dLbls>
          <c:showLegendKey val="0"/>
          <c:showVal val="0"/>
          <c:showCatName val="0"/>
          <c:showSerName val="0"/>
          <c:showPercent val="0"/>
          <c:showBubbleSize val="0"/>
        </c:dLbls>
        <c:gapWidth val="100"/>
        <c:overlap val="-24"/>
        <c:axId val="278745552"/>
        <c:axId val="278747904"/>
      </c:barChart>
      <c:catAx>
        <c:axId val="278745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7904"/>
        <c:crosses val="autoZero"/>
        <c:auto val="1"/>
        <c:lblAlgn val="ctr"/>
        <c:lblOffset val="100"/>
        <c:noMultiLvlLbl val="0"/>
      </c:catAx>
      <c:valAx>
        <c:axId val="278747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5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DF-4C10-8219-47309582EE3A}"/>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DF-4C10-8219-47309582EE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86</c:v>
                </c:pt>
                <c:pt idx="1">
                  <c:v>14</c:v>
                </c:pt>
              </c:numCache>
            </c:numRef>
          </c:val>
          <c:extLst>
            <c:ext xmlns:c16="http://schemas.microsoft.com/office/drawing/2014/chart" uri="{C3380CC4-5D6E-409C-BE32-E72D297353CC}">
              <c16:uniqueId val="{00000002-D5DF-4C10-8219-47309582EE3A}"/>
            </c:ext>
          </c:extLst>
        </c:ser>
        <c:dLbls>
          <c:showLegendKey val="0"/>
          <c:showVal val="0"/>
          <c:showCatName val="0"/>
          <c:showSerName val="0"/>
          <c:showPercent val="0"/>
          <c:showBubbleSize val="0"/>
        </c:dLbls>
        <c:gapWidth val="100"/>
        <c:overlap val="-24"/>
        <c:axId val="316319872"/>
        <c:axId val="316321440"/>
      </c:barChart>
      <c:catAx>
        <c:axId val="316319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21440"/>
        <c:crosses val="autoZero"/>
        <c:auto val="1"/>
        <c:lblAlgn val="ctr"/>
        <c:lblOffset val="100"/>
        <c:noMultiLvlLbl val="0"/>
      </c:catAx>
      <c:valAx>
        <c:axId val="316321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1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D8-436D-ACDF-3416631D1754}"/>
                </c:ext>
              </c:extLst>
            </c:dLbl>
            <c:dLbl>
              <c:idx val="1"/>
              <c:layout>
                <c:manualLayout>
                  <c:x val="1.0582157538051327E-2"/>
                  <c:y val="0.1016857278564851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ED8-436D-ACDF-3416631D175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87</c:v>
                </c:pt>
                <c:pt idx="1">
                  <c:v>13</c:v>
                </c:pt>
              </c:numCache>
            </c:numRef>
          </c:val>
          <c:extLst>
            <c:ext xmlns:c16="http://schemas.microsoft.com/office/drawing/2014/chart" uri="{C3380CC4-5D6E-409C-BE32-E72D297353CC}">
              <c16:uniqueId val="{00000002-6ED8-436D-ACDF-3416631D1754}"/>
            </c:ext>
          </c:extLst>
        </c:ser>
        <c:dLbls>
          <c:showLegendKey val="0"/>
          <c:showVal val="0"/>
          <c:showCatName val="0"/>
          <c:showSerName val="0"/>
          <c:showPercent val="0"/>
          <c:showBubbleSize val="0"/>
        </c:dLbls>
        <c:gapWidth val="100"/>
        <c:overlap val="-24"/>
        <c:axId val="278750256"/>
        <c:axId val="278748688"/>
      </c:barChart>
      <c:catAx>
        <c:axId val="278750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8688"/>
        <c:crosses val="autoZero"/>
        <c:auto val="1"/>
        <c:lblAlgn val="ctr"/>
        <c:lblOffset val="100"/>
        <c:noMultiLvlLbl val="0"/>
      </c:catAx>
      <c:valAx>
        <c:axId val="27874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50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5A-4E0C-874E-31DB1A8F8FE7}"/>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5A-4E0C-874E-31DB1A8F8FE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CB5A-4E0C-874E-31DB1A8F8FE7}"/>
            </c:ext>
          </c:extLst>
        </c:ser>
        <c:dLbls>
          <c:showLegendKey val="0"/>
          <c:showVal val="0"/>
          <c:showCatName val="0"/>
          <c:showSerName val="0"/>
          <c:showPercent val="0"/>
          <c:showBubbleSize val="0"/>
        </c:dLbls>
        <c:gapWidth val="100"/>
        <c:overlap val="-24"/>
        <c:axId val="272968672"/>
        <c:axId val="272969056"/>
      </c:barChart>
      <c:catAx>
        <c:axId val="272968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969056"/>
        <c:crosses val="autoZero"/>
        <c:auto val="1"/>
        <c:lblAlgn val="ctr"/>
        <c:lblOffset val="100"/>
        <c:noMultiLvlLbl val="0"/>
      </c:catAx>
      <c:valAx>
        <c:axId val="272969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968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01-43C3-B0A7-EEFF9D734B3E}"/>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01-43C3-B0A7-EEFF9D734B3E}"/>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01-43C3-B0A7-EEFF9D734B3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INSTALACIONES</c:v>
                </c:pt>
                <c:pt idx="2">
                  <c:v> LEMA</c:v>
                </c:pt>
              </c:strCache>
            </c:strRef>
          </c:cat>
          <c:val>
            <c:numRef>
              <c:f>'ELEMENTO DE IDENTIFICACIÓN'!$B$4:$B$6</c:f>
              <c:numCache>
                <c:formatCode>General</c:formatCode>
                <c:ptCount val="3"/>
                <c:pt idx="0">
                  <c:v>76</c:v>
                </c:pt>
                <c:pt idx="1">
                  <c:v>47</c:v>
                </c:pt>
                <c:pt idx="2">
                  <c:v>33</c:v>
                </c:pt>
              </c:numCache>
            </c:numRef>
          </c:val>
          <c:extLst>
            <c:ext xmlns:c16="http://schemas.microsoft.com/office/drawing/2014/chart" uri="{C3380CC4-5D6E-409C-BE32-E72D297353CC}">
              <c16:uniqueId val="{00000003-4A01-43C3-B0A7-EEFF9D734B3E}"/>
            </c:ext>
          </c:extLst>
        </c:ser>
        <c:dLbls>
          <c:showLegendKey val="0"/>
          <c:showVal val="0"/>
          <c:showCatName val="0"/>
          <c:showSerName val="0"/>
          <c:showPercent val="0"/>
          <c:showBubbleSize val="0"/>
        </c:dLbls>
        <c:gapWidth val="100"/>
        <c:overlap val="-24"/>
        <c:axId val="269504784"/>
        <c:axId val="270588096"/>
      </c:barChart>
      <c:catAx>
        <c:axId val="269504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270588096"/>
        <c:crosses val="autoZero"/>
        <c:auto val="1"/>
        <c:lblAlgn val="ctr"/>
        <c:lblOffset val="100"/>
        <c:noMultiLvlLbl val="0"/>
      </c:catAx>
      <c:valAx>
        <c:axId val="270588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50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0.10722</cdr:x>
      <cdr:y>0.56471</cdr:y>
    </cdr:from>
    <cdr:to>
      <cdr:x>0.20134</cdr:x>
      <cdr:y>0.63474</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84460" y="2292006"/>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0.32911</cdr:x>
      <cdr:y>0.57746</cdr:y>
    </cdr:from>
    <cdr:to>
      <cdr:x>0.42323</cdr:x>
      <cdr:y>0.6475</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07925" y="2343755"/>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50443" y="4653137"/>
            <a:ext cx="8114045"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834) – DIRECCIÓN GENERAL DEL FONDO DE PENSIONES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A041C590-A500-4C32-9169-EFDD555FD650}"/>
              </a:ext>
            </a:extLst>
          </p:cNvPr>
          <p:cNvGraphicFramePr>
            <a:graphicFrameLocks/>
          </p:cNvGraphicFramePr>
          <p:nvPr>
            <p:extLst>
              <p:ext uri="{D42A27DB-BD31-4B8C-83A1-F6EECF244321}">
                <p14:modId xmlns:p14="http://schemas.microsoft.com/office/powerpoint/2010/main" val="1952581406"/>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64165846-11F9-4042-B0EB-07D5CA03DA43}"/>
              </a:ext>
            </a:extLst>
          </p:cNvPr>
          <p:cNvGraphicFramePr>
            <a:graphicFrameLocks/>
          </p:cNvGraphicFramePr>
          <p:nvPr>
            <p:extLst>
              <p:ext uri="{D42A27DB-BD31-4B8C-83A1-F6EECF244321}">
                <p14:modId xmlns:p14="http://schemas.microsoft.com/office/powerpoint/2010/main" val="3769118805"/>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B5103E41-96E8-4801-9B7D-C67299C383E0}"/>
              </a:ext>
            </a:extLst>
          </p:cNvPr>
          <p:cNvGraphicFramePr>
            <a:graphicFrameLocks/>
          </p:cNvGraphicFramePr>
          <p:nvPr>
            <p:extLst>
              <p:ext uri="{D42A27DB-BD31-4B8C-83A1-F6EECF244321}">
                <p14:modId xmlns:p14="http://schemas.microsoft.com/office/powerpoint/2010/main" val="3598808266"/>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691680" y="5787573"/>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4B60F4F6-3D3D-485A-BFA4-E75F6A78B997}"/>
              </a:ext>
            </a:extLst>
          </p:cNvPr>
          <p:cNvGraphicFramePr>
            <a:graphicFrameLocks/>
          </p:cNvGraphicFramePr>
          <p:nvPr>
            <p:extLst>
              <p:ext uri="{D42A27DB-BD31-4B8C-83A1-F6EECF244321}">
                <p14:modId xmlns:p14="http://schemas.microsoft.com/office/powerpoint/2010/main" val="872338748"/>
              </p:ext>
            </p:extLst>
          </p:nvPr>
        </p:nvGraphicFramePr>
        <p:xfrm>
          <a:off x="1215891" y="1314479"/>
          <a:ext cx="7753084" cy="43816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ea typeface="Calibri" panose="020F0502020204030204" pitchFamily="34" charset="0"/>
                <a:cs typeface="Times New Roman" panose="02020603050405020304" pitchFamily="18" charset="0"/>
              </a:rPr>
              <a:t>En el rubro referente a “</a:t>
            </a:r>
            <a:r>
              <a:rPr lang="es-MX" sz="1800" b="1" kern="1200" dirty="0">
                <a:solidFill>
                  <a:srgbClr val="000000"/>
                </a:solidFill>
                <a:effectLst/>
                <a:ea typeface="Calibri" panose="020F0502020204030204" pitchFamily="34" charset="0"/>
                <a:cs typeface="Times New Roman" panose="02020603050405020304" pitchFamily="18" charset="0"/>
              </a:rPr>
              <a:t>Identidad Institucional”,</a:t>
            </a:r>
            <a:r>
              <a:rPr lang="es-MX" sz="1800" kern="1200" dirty="0">
                <a:solidFill>
                  <a:srgbClr val="000000"/>
                </a:solidFill>
                <a:effectLst/>
                <a:ea typeface="Calibri" panose="020F0502020204030204" pitchFamily="34" charset="0"/>
                <a:cs typeface="Times New Roman" panose="02020603050405020304" pitchFamily="18" charset="0"/>
              </a:rPr>
              <a:t> el 100% se siente </a:t>
            </a:r>
            <a:r>
              <a:rPr lang="es-MX" sz="1800" b="1" kern="1200" dirty="0">
                <a:solidFill>
                  <a:srgbClr val="000000"/>
                </a:solidFill>
                <a:effectLst/>
                <a:ea typeface="Calibri" panose="020F0502020204030204" pitchFamily="34" charset="0"/>
                <a:cs typeface="Times New Roman" panose="02020603050405020304" pitchFamily="18" charset="0"/>
              </a:rPr>
              <a:t>orgulloso</a:t>
            </a:r>
            <a:r>
              <a:rPr lang="es-MX" sz="1800" kern="1200" dirty="0">
                <a:solidFill>
                  <a:srgbClr val="000000"/>
                </a:solidFill>
                <a:effectLst/>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ea typeface="Calibri" panose="020F0502020204030204" pitchFamily="34" charset="0"/>
                <a:cs typeface="Times New Roman" panose="02020603050405020304" pitchFamily="18" charset="0"/>
              </a:rPr>
              <a:t>elementos</a:t>
            </a:r>
            <a:r>
              <a:rPr lang="es-MX" sz="1800" kern="1200" dirty="0">
                <a:solidFill>
                  <a:srgbClr val="000000"/>
                </a:solidFill>
                <a:effectLst/>
                <a:ea typeface="Calibri" panose="020F0502020204030204" pitchFamily="34" charset="0"/>
                <a:cs typeface="Times New Roman" panose="02020603050405020304" pitchFamily="18" charset="0"/>
              </a:rPr>
              <a:t> en la siguiente jerarquización: </a:t>
            </a:r>
            <a:endParaRPr lang="es-MX" sz="1200" dirty="0">
              <a:effectLst/>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ea typeface="Calibri" panose="020F0502020204030204" pitchFamily="34" charset="0"/>
                <a:cs typeface="Times New Roman" panose="02020603050405020304" pitchFamily="18" charset="0"/>
              </a:rPr>
              <a:t>1.-Escudio</a:t>
            </a:r>
            <a:endParaRPr lang="es-MX" sz="1200" dirty="0">
              <a:effectLs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ea typeface="Calibri" panose="020F0502020204030204" pitchFamily="34" charset="0"/>
                <a:cs typeface="Times New Roman" panose="02020603050405020304" pitchFamily="18" charset="0"/>
              </a:rPr>
              <a:t>2.-Instalaciones</a:t>
            </a:r>
            <a:endParaRPr lang="es-MX" sz="1200" dirty="0">
              <a:effectLs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ea typeface="Calibri" panose="020F0502020204030204" pitchFamily="34" charset="0"/>
                <a:cs typeface="Times New Roman" panose="02020603050405020304" pitchFamily="18" charset="0"/>
              </a:rPr>
              <a:t>3.-Lema</a:t>
            </a:r>
            <a:endParaRPr lang="es-MX" sz="1200" dirty="0">
              <a:effectLst/>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ea typeface="Calibri" panose="020F0502020204030204" pitchFamily="34" charset="0"/>
                <a:cs typeface="Times New Roman" panose="02020603050405020304" pitchFamily="18" charset="0"/>
              </a:rPr>
              <a:t>Por su parte, se expresa que el 53% de los trabajadores que contestaron la encuesta conoce el </a:t>
            </a:r>
            <a:r>
              <a:rPr lang="es-MX" sz="1800" b="1" kern="1200" dirty="0">
                <a:solidFill>
                  <a:srgbClr val="000000"/>
                </a:solidFill>
                <a:effectLst/>
                <a:ea typeface="Calibri" panose="020F0502020204030204" pitchFamily="34" charset="0"/>
                <a:cs typeface="Times New Roman" panose="02020603050405020304" pitchFamily="18" charset="0"/>
              </a:rPr>
              <a:t>código de ética. </a:t>
            </a:r>
            <a:r>
              <a:rPr lang="es-MX" sz="1800" kern="1200" dirty="0">
                <a:solidFill>
                  <a:srgbClr val="000000"/>
                </a:solidFill>
                <a:effectLst/>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ea typeface="Calibri" panose="020F0502020204030204" pitchFamily="34" charset="0"/>
                <a:cs typeface="Times New Roman" panose="02020603050405020304" pitchFamily="18" charset="0"/>
              </a:rPr>
              <a:t>valores</a:t>
            </a:r>
            <a:r>
              <a:rPr lang="es-MX" sz="1800" kern="1200" dirty="0">
                <a:solidFill>
                  <a:srgbClr val="000000"/>
                </a:solidFill>
                <a:effectLst/>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ea typeface="Calibri" panose="020F0502020204030204" pitchFamily="34" charset="0"/>
                <a:cs typeface="Times New Roman" panose="02020603050405020304" pitchFamily="18" charset="0"/>
              </a:rPr>
              <a:t> 1.-Justicia</a:t>
            </a:r>
            <a:endParaRPr lang="es-MX" sz="1200" dirty="0">
              <a:effectLs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ea typeface="Calibri" panose="020F0502020204030204" pitchFamily="34" charset="0"/>
                <a:cs typeface="Times New Roman" panose="02020603050405020304" pitchFamily="18" charset="0"/>
              </a:rPr>
              <a:t> 2.-Transparencia y rendición de cuentas</a:t>
            </a:r>
            <a:endParaRPr lang="es-MX" sz="1200" dirty="0">
              <a:effectLs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ea typeface="Calibri" panose="020F0502020204030204" pitchFamily="34" charset="0"/>
                <a:cs typeface="Times New Roman" panose="02020603050405020304" pitchFamily="18" charset="0"/>
              </a:rPr>
              <a:t> 3.-Lealtad y compromiso</a:t>
            </a:r>
            <a:endParaRPr lang="es-MX" sz="1200" dirty="0">
              <a:effectLs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ea typeface="Calibri" panose="020F0502020204030204" pitchFamily="34" charset="0"/>
                <a:cs typeface="Times New Roman" panose="02020603050405020304" pitchFamily="18" charset="0"/>
              </a:rPr>
              <a:t> 4.-Responsabilidad</a:t>
            </a:r>
            <a:endParaRPr lang="es-MX" sz="1200" dirty="0">
              <a:effectLs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ea typeface="Calibri" panose="020F0502020204030204" pitchFamily="34" charset="0"/>
                <a:cs typeface="Times New Roman" panose="02020603050405020304" pitchFamily="18" charset="0"/>
              </a:rPr>
              <a:t> 5.-Profesionalismo e integridad</a:t>
            </a:r>
            <a:endParaRPr lang="es-MX" sz="1200" dirty="0">
              <a:effectLs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ea typeface="Calibri" panose="020F0502020204030204" pitchFamily="34" charset="0"/>
                <a:cs typeface="Times New Roman" panose="02020603050405020304" pitchFamily="18" charset="0"/>
              </a:rPr>
              <a:t> 6.-Equidad</a:t>
            </a:r>
            <a:endParaRPr lang="es-MX" sz="1200" dirty="0">
              <a:effectLs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ea typeface="Calibri" panose="020F0502020204030204" pitchFamily="34" charset="0"/>
                <a:cs typeface="Times New Roman" panose="02020603050405020304" pitchFamily="18" charset="0"/>
              </a:rPr>
              <a:t> 7.-Tolerancia</a:t>
            </a:r>
            <a:endParaRPr lang="es-MX" sz="1200" dirty="0">
              <a:effectLst/>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ea typeface="Calibri" panose="020F0502020204030204" pitchFamily="34" charset="0"/>
                <a:cs typeface="Times New Roman" panose="02020603050405020304" pitchFamily="18" charset="0"/>
              </a:rPr>
              <a:t> 8.-Conciencia ecológica</a:t>
            </a:r>
            <a:endParaRPr lang="es-MX"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0C658FA2-900C-4A2F-8623-C984045C5168}"/>
              </a:ext>
            </a:extLst>
          </p:cNvPr>
          <p:cNvGraphicFramePr>
            <a:graphicFrameLocks/>
          </p:cNvGraphicFramePr>
          <p:nvPr>
            <p:extLst>
              <p:ext uri="{D42A27DB-BD31-4B8C-83A1-F6EECF244321}">
                <p14:modId xmlns:p14="http://schemas.microsoft.com/office/powerpoint/2010/main" val="1272671094"/>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502531EC-1AE3-4EA6-A7F0-F470B99324E0}"/>
              </a:ext>
            </a:extLst>
          </p:cNvPr>
          <p:cNvGraphicFramePr>
            <a:graphicFrameLocks/>
          </p:cNvGraphicFramePr>
          <p:nvPr>
            <p:extLst>
              <p:ext uri="{D42A27DB-BD31-4B8C-83A1-F6EECF244321}">
                <p14:modId xmlns:p14="http://schemas.microsoft.com/office/powerpoint/2010/main" val="2137683473"/>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25124C3D-1AF6-496A-9D34-40A99826E7BE}"/>
              </a:ext>
            </a:extLst>
          </p:cNvPr>
          <p:cNvGraphicFramePr>
            <a:graphicFrameLocks/>
          </p:cNvGraphicFramePr>
          <p:nvPr>
            <p:extLst>
              <p:ext uri="{D42A27DB-BD31-4B8C-83A1-F6EECF244321}">
                <p14:modId xmlns:p14="http://schemas.microsoft.com/office/powerpoint/2010/main" val="3663603602"/>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ECC193D1-E910-495D-AD3D-A037572F41BC}"/>
              </a:ext>
            </a:extLst>
          </p:cNvPr>
          <p:cNvGraphicFramePr>
            <a:graphicFrameLocks/>
          </p:cNvGraphicFramePr>
          <p:nvPr>
            <p:extLst>
              <p:ext uri="{D42A27DB-BD31-4B8C-83A1-F6EECF244321}">
                <p14:modId xmlns:p14="http://schemas.microsoft.com/office/powerpoint/2010/main" val="4265066806"/>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BBB940A3-8605-4472-9B10-BC45B5154AB4}"/>
              </a:ext>
            </a:extLst>
          </p:cNvPr>
          <p:cNvGraphicFramePr>
            <a:graphicFrameLocks/>
          </p:cNvGraphicFramePr>
          <p:nvPr>
            <p:extLst>
              <p:ext uri="{D42A27DB-BD31-4B8C-83A1-F6EECF244321}">
                <p14:modId xmlns:p14="http://schemas.microsoft.com/office/powerpoint/2010/main" val="3137654095"/>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6A86D42C-F205-4578-8A66-8C2980EADDC4}"/>
              </a:ext>
            </a:extLst>
          </p:cNvPr>
          <p:cNvGraphicFramePr>
            <a:graphicFrameLocks/>
          </p:cNvGraphicFramePr>
          <p:nvPr>
            <p:extLst>
              <p:ext uri="{D42A27DB-BD31-4B8C-83A1-F6EECF244321}">
                <p14:modId xmlns:p14="http://schemas.microsoft.com/office/powerpoint/2010/main" val="1319092841"/>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1A762652-8744-453A-B1ED-2AB2C1946B2B}"/>
              </a:ext>
            </a:extLst>
          </p:cNvPr>
          <p:cNvGraphicFramePr>
            <a:graphicFrameLocks/>
          </p:cNvGraphicFramePr>
          <p:nvPr>
            <p:extLst>
              <p:ext uri="{D42A27DB-BD31-4B8C-83A1-F6EECF244321}">
                <p14:modId xmlns:p14="http://schemas.microsoft.com/office/powerpoint/2010/main" val="1617353943"/>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5CADB08F-E610-49FC-8D98-4ED46B532D53}"/>
              </a:ext>
            </a:extLst>
          </p:cNvPr>
          <p:cNvGraphicFramePr>
            <a:graphicFrameLocks/>
          </p:cNvGraphicFramePr>
          <p:nvPr>
            <p:extLst>
              <p:ext uri="{D42A27DB-BD31-4B8C-83A1-F6EECF244321}">
                <p14:modId xmlns:p14="http://schemas.microsoft.com/office/powerpoint/2010/main" val="1024316265"/>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D0F4B20B-F0B2-4547-A323-00870A800BA8}"/>
              </a:ext>
            </a:extLst>
          </p:cNvPr>
          <p:cNvGraphicFramePr>
            <a:graphicFrameLocks/>
          </p:cNvGraphicFramePr>
          <p:nvPr>
            <p:extLst>
              <p:ext uri="{D42A27DB-BD31-4B8C-83A1-F6EECF244321}">
                <p14:modId xmlns:p14="http://schemas.microsoft.com/office/powerpoint/2010/main" val="3323931097"/>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2B9D40A6-EC47-4048-B58A-2B2977AF2327}"/>
              </a:ext>
            </a:extLst>
          </p:cNvPr>
          <p:cNvGraphicFramePr>
            <a:graphicFrameLocks/>
          </p:cNvGraphicFramePr>
          <p:nvPr>
            <p:extLst>
              <p:ext uri="{D42A27DB-BD31-4B8C-83A1-F6EECF244321}">
                <p14:modId xmlns:p14="http://schemas.microsoft.com/office/powerpoint/2010/main" val="2183586565"/>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042821"/>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 un nivel  entre medio y bajo,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bueno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excelente,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 es buena</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buena,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excelente.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0D63AF48-6B04-431C-91FC-2CEB0B50CCC4}"/>
              </a:ext>
            </a:extLst>
          </p:cNvPr>
          <p:cNvGraphicFramePr>
            <a:graphicFrameLocks/>
          </p:cNvGraphicFramePr>
          <p:nvPr>
            <p:extLst>
              <p:ext uri="{D42A27DB-BD31-4B8C-83A1-F6EECF244321}">
                <p14:modId xmlns:p14="http://schemas.microsoft.com/office/powerpoint/2010/main" val="939801446"/>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45DAA6CD-6761-4DF7-9844-92CE00BBECCF}"/>
              </a:ext>
            </a:extLst>
          </p:cNvPr>
          <p:cNvGraphicFramePr>
            <a:graphicFrameLocks/>
          </p:cNvGraphicFramePr>
          <p:nvPr>
            <p:extLst>
              <p:ext uri="{D42A27DB-BD31-4B8C-83A1-F6EECF244321}">
                <p14:modId xmlns:p14="http://schemas.microsoft.com/office/powerpoint/2010/main" val="2608420857"/>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2331CD71-5C25-4D19-BF65-378B5E683033}"/>
              </a:ext>
            </a:extLst>
          </p:cNvPr>
          <p:cNvGraphicFramePr>
            <a:graphicFrameLocks/>
          </p:cNvGraphicFramePr>
          <p:nvPr>
            <p:extLst>
              <p:ext uri="{D42A27DB-BD31-4B8C-83A1-F6EECF244321}">
                <p14:modId xmlns:p14="http://schemas.microsoft.com/office/powerpoint/2010/main" val="491997478"/>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69F9D29D-B0AD-4147-B177-6C6AE0AAFE0C}"/>
              </a:ext>
            </a:extLst>
          </p:cNvPr>
          <p:cNvGraphicFramePr>
            <a:graphicFrameLocks/>
          </p:cNvGraphicFramePr>
          <p:nvPr>
            <p:extLst>
              <p:ext uri="{D42A27DB-BD31-4B8C-83A1-F6EECF244321}">
                <p14:modId xmlns:p14="http://schemas.microsoft.com/office/powerpoint/2010/main" val="1610427119"/>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58D2D0CF-F19B-43B9-8398-7F24BF0A4508}"/>
              </a:ext>
            </a:extLst>
          </p:cNvPr>
          <p:cNvGraphicFramePr>
            <a:graphicFrameLocks/>
          </p:cNvGraphicFramePr>
          <p:nvPr>
            <p:extLst>
              <p:ext uri="{D42A27DB-BD31-4B8C-83A1-F6EECF244321}">
                <p14:modId xmlns:p14="http://schemas.microsoft.com/office/powerpoint/2010/main" val="324604786"/>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3A6A2A02-5999-4F15-9860-8B6773E43708}"/>
              </a:ext>
            </a:extLst>
          </p:cNvPr>
          <p:cNvGraphicFramePr>
            <a:graphicFrameLocks/>
          </p:cNvGraphicFramePr>
          <p:nvPr>
            <p:extLst>
              <p:ext uri="{D42A27DB-BD31-4B8C-83A1-F6EECF244321}">
                <p14:modId xmlns:p14="http://schemas.microsoft.com/office/powerpoint/2010/main" val="3673507764"/>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DIRECCIÓN GENERAL DEL FONDO DE PENSIONES</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79F4153D-70AB-4919-A60D-5026C3837646}"/>
              </a:ext>
            </a:extLst>
          </p:cNvPr>
          <p:cNvGraphicFramePr>
            <a:graphicFrameLocks/>
          </p:cNvGraphicFramePr>
          <p:nvPr>
            <p:extLst>
              <p:ext uri="{D42A27DB-BD31-4B8C-83A1-F6EECF244321}">
                <p14:modId xmlns:p14="http://schemas.microsoft.com/office/powerpoint/2010/main" val="863662848"/>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968A8438-B149-4DC0-B2BC-7F5A434A5439}"/>
              </a:ext>
            </a:extLst>
          </p:cNvPr>
          <p:cNvGraphicFramePr>
            <a:graphicFrameLocks/>
          </p:cNvGraphicFramePr>
          <p:nvPr>
            <p:extLst>
              <p:ext uri="{D42A27DB-BD31-4B8C-83A1-F6EECF244321}">
                <p14:modId xmlns:p14="http://schemas.microsoft.com/office/powerpoint/2010/main" val="332443210"/>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388876"/>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nSpc>
                <a:spcPct val="107000"/>
              </a:lnSpc>
              <a:spcAft>
                <a:spcPts val="800"/>
              </a:spcAft>
              <a:tabLst>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docente	</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son proporcionadas de manera correcta y oportuna.</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Afirman que algunas veces (50/50) se cuenta con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condiciones en que se encuentran las aulas </a:t>
            </a:r>
            <a:r>
              <a:rPr lang="es-MX" sz="1800" dirty="0">
                <a:effectLst/>
                <a:latin typeface="Calibri" panose="020F0502020204030204" pitchFamily="34" charset="0"/>
                <a:ea typeface="Calibri" panose="020F0502020204030204" pitchFamily="34" charset="0"/>
                <a:cs typeface="Times New Roman" panose="02020603050405020304" pitchFamily="18" charset="0"/>
              </a:rPr>
              <a:t>son buenas. </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496872"/>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nSpc>
                <a:spcPct val="107000"/>
              </a:lnSpc>
              <a:spcAft>
                <a:spcPts val="800"/>
              </a:spcAft>
              <a:tabLst>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Algunas veces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la mayoría afirma que no aplica.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8209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457200">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Algunas veces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EC99990E-1601-4D89-900E-AA7406F4A073}"/>
              </a:ext>
            </a:extLst>
          </p:cNvPr>
          <p:cNvGraphicFramePr>
            <a:graphicFrameLocks/>
          </p:cNvGraphicFramePr>
          <p:nvPr>
            <p:extLst>
              <p:ext uri="{D42A27DB-BD31-4B8C-83A1-F6EECF244321}">
                <p14:modId xmlns:p14="http://schemas.microsoft.com/office/powerpoint/2010/main" val="822754894"/>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53E61B58-CC02-4AD4-B03D-99455D2FE48B}"/>
              </a:ext>
            </a:extLst>
          </p:cNvPr>
          <p:cNvGraphicFramePr>
            <a:graphicFrameLocks/>
          </p:cNvGraphicFramePr>
          <p:nvPr>
            <p:extLst>
              <p:ext uri="{D42A27DB-BD31-4B8C-83A1-F6EECF244321}">
                <p14:modId xmlns:p14="http://schemas.microsoft.com/office/powerpoint/2010/main" val="153009237"/>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5298964F-1C62-44F1-A8DB-8A45E6CD9BAC}"/>
              </a:ext>
            </a:extLst>
          </p:cNvPr>
          <p:cNvGraphicFramePr>
            <a:graphicFrameLocks/>
          </p:cNvGraphicFramePr>
          <p:nvPr>
            <p:extLst>
              <p:ext uri="{D42A27DB-BD31-4B8C-83A1-F6EECF244321}">
                <p14:modId xmlns:p14="http://schemas.microsoft.com/office/powerpoint/2010/main" val="309928905"/>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11F102CA-E953-42ED-AE9C-9C2DFEB7C5A3}"/>
              </a:ext>
            </a:extLst>
          </p:cNvPr>
          <p:cNvGraphicFramePr>
            <a:graphicFrameLocks/>
          </p:cNvGraphicFramePr>
          <p:nvPr>
            <p:extLst>
              <p:ext uri="{D42A27DB-BD31-4B8C-83A1-F6EECF244321}">
                <p14:modId xmlns:p14="http://schemas.microsoft.com/office/powerpoint/2010/main" val="2800007872"/>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3602660444"/>
              </p:ext>
            </p:extLst>
          </p:nvPr>
        </p:nvGraphicFramePr>
        <p:xfrm>
          <a:off x="1665391" y="377006"/>
          <a:ext cx="6651025" cy="552655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601AF10C-73AB-434E-AFD3-003A8FBC864F}"/>
              </a:ext>
            </a:extLst>
          </p:cNvPr>
          <p:cNvGraphicFramePr>
            <a:graphicFrameLocks/>
          </p:cNvGraphicFramePr>
          <p:nvPr>
            <p:extLst>
              <p:ext uri="{D42A27DB-BD31-4B8C-83A1-F6EECF244321}">
                <p14:modId xmlns:p14="http://schemas.microsoft.com/office/powerpoint/2010/main" val="1458923925"/>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FBD4AB0A-9665-442F-942C-D305BB4EC15C}"/>
              </a:ext>
            </a:extLst>
          </p:cNvPr>
          <p:cNvGraphicFramePr>
            <a:graphicFrameLocks/>
          </p:cNvGraphicFramePr>
          <p:nvPr>
            <p:extLst>
              <p:ext uri="{D42A27DB-BD31-4B8C-83A1-F6EECF244321}">
                <p14:modId xmlns:p14="http://schemas.microsoft.com/office/powerpoint/2010/main" val="3240314363"/>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E04586CA-C2AB-4FD4-A53D-179B6A53CEA4}"/>
              </a:ext>
            </a:extLst>
          </p:cNvPr>
          <p:cNvGraphicFramePr>
            <a:graphicFrameLocks/>
          </p:cNvGraphicFramePr>
          <p:nvPr>
            <p:extLst>
              <p:ext uri="{D42A27DB-BD31-4B8C-83A1-F6EECF244321}">
                <p14:modId xmlns:p14="http://schemas.microsoft.com/office/powerpoint/2010/main" val="258581612"/>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la mayoría (53%)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algunas veces se presenta, el 67% afirma que expresa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33% afirma que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47% afirma que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siempre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con compañeros, 2.-conflictos personales, 3.-conflictos usuario-cliente, también se externa que siempre 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resuelven los conflictos (53%)</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BE3210F2-4C2B-4D8C-9A74-472133861471}"/>
              </a:ext>
            </a:extLst>
          </p:cNvPr>
          <p:cNvGraphicFramePr>
            <a:graphicFrameLocks/>
          </p:cNvGraphicFramePr>
          <p:nvPr>
            <p:extLst>
              <p:ext uri="{D42A27DB-BD31-4B8C-83A1-F6EECF244321}">
                <p14:modId xmlns:p14="http://schemas.microsoft.com/office/powerpoint/2010/main" val="3440655530"/>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FB0A20D1-B530-4138-A0BD-C83F85FA371B}"/>
              </a:ext>
            </a:extLst>
          </p:cNvPr>
          <p:cNvGraphicFramePr>
            <a:graphicFrameLocks/>
          </p:cNvGraphicFramePr>
          <p:nvPr>
            <p:extLst>
              <p:ext uri="{D42A27DB-BD31-4B8C-83A1-F6EECF244321}">
                <p14:modId xmlns:p14="http://schemas.microsoft.com/office/powerpoint/2010/main" val="1534856257"/>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48EDF352-945B-4F58-95A6-559FF7D80976}"/>
              </a:ext>
            </a:extLst>
          </p:cNvPr>
          <p:cNvGraphicFramePr>
            <a:graphicFrameLocks/>
          </p:cNvGraphicFramePr>
          <p:nvPr>
            <p:extLst>
              <p:ext uri="{D42A27DB-BD31-4B8C-83A1-F6EECF244321}">
                <p14:modId xmlns:p14="http://schemas.microsoft.com/office/powerpoint/2010/main" val="1546678172"/>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FFA235B0-58E3-4838-BE1B-8F269C507FEA}"/>
              </a:ext>
            </a:extLst>
          </p:cNvPr>
          <p:cNvGraphicFramePr>
            <a:graphicFrameLocks/>
          </p:cNvGraphicFramePr>
          <p:nvPr>
            <p:extLst>
              <p:ext uri="{D42A27DB-BD31-4B8C-83A1-F6EECF244321}">
                <p14:modId xmlns:p14="http://schemas.microsoft.com/office/powerpoint/2010/main" val="880709445"/>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8513E6F4-ABAE-4ACB-9F57-2023F81FDF9D}"/>
              </a:ext>
            </a:extLst>
          </p:cNvPr>
          <p:cNvGraphicFramePr>
            <a:graphicFrameLocks/>
          </p:cNvGraphicFramePr>
          <p:nvPr>
            <p:extLst>
              <p:ext uri="{D42A27DB-BD31-4B8C-83A1-F6EECF244321}">
                <p14:modId xmlns:p14="http://schemas.microsoft.com/office/powerpoint/2010/main" val="4137267379"/>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BBD29CCE-D9E2-42CC-80A5-81ACADB89F9D}"/>
              </a:ext>
            </a:extLst>
          </p:cNvPr>
          <p:cNvGraphicFramePr>
            <a:graphicFrameLocks/>
          </p:cNvGraphicFramePr>
          <p:nvPr>
            <p:extLst>
              <p:ext uri="{D42A27DB-BD31-4B8C-83A1-F6EECF244321}">
                <p14:modId xmlns:p14="http://schemas.microsoft.com/office/powerpoint/2010/main" val="4266047015"/>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BA3065FD-49AE-4E1B-8E79-306D177366BF}"/>
              </a:ext>
            </a:extLst>
          </p:cNvPr>
          <p:cNvGraphicFramePr>
            <a:graphicFrameLocks/>
          </p:cNvGraphicFramePr>
          <p:nvPr>
            <p:extLst>
              <p:ext uri="{D42A27DB-BD31-4B8C-83A1-F6EECF244321}">
                <p14:modId xmlns:p14="http://schemas.microsoft.com/office/powerpoint/2010/main" val="3563834372"/>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90%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el 67% señala que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67%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5% expresa que siempre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3B1FE4A5-3818-45E5-B049-F4BCE519CD0A}"/>
              </a:ext>
            </a:extLst>
          </p:cNvPr>
          <p:cNvGraphicFramePr>
            <a:graphicFrameLocks/>
          </p:cNvGraphicFramePr>
          <p:nvPr>
            <p:extLst>
              <p:ext uri="{D42A27DB-BD31-4B8C-83A1-F6EECF244321}">
                <p14:modId xmlns:p14="http://schemas.microsoft.com/office/powerpoint/2010/main" val="868305386"/>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4BF03B4A-24EC-4E0B-92FA-2B12F2155597}"/>
              </a:ext>
            </a:extLst>
          </p:cNvPr>
          <p:cNvGraphicFramePr>
            <a:graphicFrameLocks/>
          </p:cNvGraphicFramePr>
          <p:nvPr>
            <p:extLst>
              <p:ext uri="{D42A27DB-BD31-4B8C-83A1-F6EECF244321}">
                <p14:modId xmlns:p14="http://schemas.microsoft.com/office/powerpoint/2010/main" val="824758922"/>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8E20F05C-4A18-48B7-AFC9-13F65998EC1A}"/>
              </a:ext>
            </a:extLst>
          </p:cNvPr>
          <p:cNvGraphicFramePr>
            <a:graphicFrameLocks/>
          </p:cNvGraphicFramePr>
          <p:nvPr>
            <p:extLst>
              <p:ext uri="{D42A27DB-BD31-4B8C-83A1-F6EECF244321}">
                <p14:modId xmlns:p14="http://schemas.microsoft.com/office/powerpoint/2010/main" val="4260647305"/>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8A1DD200-B910-45C9-85AA-24873EE1D0EB}"/>
              </a:ext>
            </a:extLst>
          </p:cNvPr>
          <p:cNvGraphicFramePr>
            <a:graphicFrameLocks/>
          </p:cNvGraphicFramePr>
          <p:nvPr>
            <p:extLst>
              <p:ext uri="{D42A27DB-BD31-4B8C-83A1-F6EECF244321}">
                <p14:modId xmlns:p14="http://schemas.microsoft.com/office/powerpoint/2010/main" val="3325203350"/>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91460C05-B72A-4B0C-B7F6-078E30F367AE}"/>
              </a:ext>
            </a:extLst>
          </p:cNvPr>
          <p:cNvGraphicFramePr>
            <a:graphicFrameLocks/>
          </p:cNvGraphicFramePr>
          <p:nvPr>
            <p:extLst>
              <p:ext uri="{D42A27DB-BD31-4B8C-83A1-F6EECF244321}">
                <p14:modId xmlns:p14="http://schemas.microsoft.com/office/powerpoint/2010/main" val="2479623715"/>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3FDE101A-C5D5-4131-A9AA-0D3A6FAC7CFB}"/>
              </a:ext>
            </a:extLst>
          </p:cNvPr>
          <p:cNvGraphicFramePr>
            <a:graphicFrameLocks/>
          </p:cNvGraphicFramePr>
          <p:nvPr>
            <p:extLst>
              <p:ext uri="{D42A27DB-BD31-4B8C-83A1-F6EECF244321}">
                <p14:modId xmlns:p14="http://schemas.microsoft.com/office/powerpoint/2010/main" val="2535715305"/>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5ED92BF1-2F92-4C2B-A311-9D4D48E4DCD4}"/>
              </a:ext>
            </a:extLst>
          </p:cNvPr>
          <p:cNvGraphicFramePr>
            <a:graphicFrameLocks/>
          </p:cNvGraphicFramePr>
          <p:nvPr>
            <p:extLst>
              <p:ext uri="{D42A27DB-BD31-4B8C-83A1-F6EECF244321}">
                <p14:modId xmlns:p14="http://schemas.microsoft.com/office/powerpoint/2010/main" val="3006784072"/>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93B7FA1A-9981-484D-8BAD-5BD73C93B071}"/>
              </a:ext>
            </a:extLst>
          </p:cNvPr>
          <p:cNvGraphicFramePr>
            <a:graphicFrameLocks/>
          </p:cNvGraphicFramePr>
          <p:nvPr>
            <p:extLst>
              <p:ext uri="{D42A27DB-BD31-4B8C-83A1-F6EECF244321}">
                <p14:modId xmlns:p14="http://schemas.microsoft.com/office/powerpoint/2010/main" val="2274108106"/>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C3E7CAA3-F83C-4D39-B6E5-A4C418A7927D}"/>
              </a:ext>
            </a:extLst>
          </p:cNvPr>
          <p:cNvGraphicFramePr>
            <a:graphicFrameLocks/>
          </p:cNvGraphicFramePr>
          <p:nvPr>
            <p:extLst>
              <p:ext uri="{D42A27DB-BD31-4B8C-83A1-F6EECF244321}">
                <p14:modId xmlns:p14="http://schemas.microsoft.com/office/powerpoint/2010/main" val="4029724175"/>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93%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33%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73%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95%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47% afirma que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que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80%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7C104248-7491-4EBD-A4A1-D1E31D094E7B}"/>
              </a:ext>
            </a:extLst>
          </p:cNvPr>
          <p:cNvGraphicFramePr>
            <a:graphicFrameLocks/>
          </p:cNvGraphicFramePr>
          <p:nvPr>
            <p:extLst>
              <p:ext uri="{D42A27DB-BD31-4B8C-83A1-F6EECF244321}">
                <p14:modId xmlns:p14="http://schemas.microsoft.com/office/powerpoint/2010/main" val="606876946"/>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2BC4CC97-5BCA-4C8E-A7F4-48E103644410}"/>
              </a:ext>
            </a:extLst>
          </p:cNvPr>
          <p:cNvGraphicFramePr>
            <a:graphicFrameLocks/>
          </p:cNvGraphicFramePr>
          <p:nvPr>
            <p:extLst>
              <p:ext uri="{D42A27DB-BD31-4B8C-83A1-F6EECF244321}">
                <p14:modId xmlns:p14="http://schemas.microsoft.com/office/powerpoint/2010/main" val="3639014166"/>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254BBCEF-7A6C-4E27-9102-FF6267F18BB7}"/>
              </a:ext>
            </a:extLst>
          </p:cNvPr>
          <p:cNvGraphicFramePr>
            <a:graphicFrameLocks/>
          </p:cNvGraphicFramePr>
          <p:nvPr>
            <p:extLst>
              <p:ext uri="{D42A27DB-BD31-4B8C-83A1-F6EECF244321}">
                <p14:modId xmlns:p14="http://schemas.microsoft.com/office/powerpoint/2010/main" val="1584121385"/>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8B882BFC-D275-464F-BDB3-745D2BA5FA4B}"/>
              </a:ext>
            </a:extLst>
          </p:cNvPr>
          <p:cNvGraphicFramePr>
            <a:graphicFrameLocks/>
          </p:cNvGraphicFramePr>
          <p:nvPr>
            <p:extLst>
              <p:ext uri="{D42A27DB-BD31-4B8C-83A1-F6EECF244321}">
                <p14:modId xmlns:p14="http://schemas.microsoft.com/office/powerpoint/2010/main" val="79302939"/>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D42B631B-AA32-4162-8F5C-BA2218591052}"/>
              </a:ext>
            </a:extLst>
          </p:cNvPr>
          <p:cNvGraphicFramePr>
            <a:graphicFrameLocks/>
          </p:cNvGraphicFramePr>
          <p:nvPr>
            <p:extLst>
              <p:ext uri="{D42A27DB-BD31-4B8C-83A1-F6EECF244321}">
                <p14:modId xmlns:p14="http://schemas.microsoft.com/office/powerpoint/2010/main" val="1414594256"/>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5ABBA0AA-FB36-410C-8E07-F733882EF4F8}"/>
              </a:ext>
            </a:extLst>
          </p:cNvPr>
          <p:cNvGraphicFramePr>
            <a:graphicFrameLocks/>
          </p:cNvGraphicFramePr>
          <p:nvPr>
            <p:extLst>
              <p:ext uri="{D42A27DB-BD31-4B8C-83A1-F6EECF244321}">
                <p14:modId xmlns:p14="http://schemas.microsoft.com/office/powerpoint/2010/main" val="1125429495"/>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47EA6966-78A6-4B14-BF1B-EE4B490609E1}"/>
              </a:ext>
            </a:extLst>
          </p:cNvPr>
          <p:cNvGraphicFramePr>
            <a:graphicFrameLocks/>
          </p:cNvGraphicFramePr>
          <p:nvPr>
            <p:extLst>
              <p:ext uri="{D42A27DB-BD31-4B8C-83A1-F6EECF244321}">
                <p14:modId xmlns:p14="http://schemas.microsoft.com/office/powerpoint/2010/main" val="2467631668"/>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A667E273-7734-4501-969F-21E5980180F4}"/>
              </a:ext>
            </a:extLst>
          </p:cNvPr>
          <p:cNvGraphicFramePr>
            <a:graphicFrameLocks/>
          </p:cNvGraphicFramePr>
          <p:nvPr>
            <p:extLst>
              <p:ext uri="{D42A27DB-BD31-4B8C-83A1-F6EECF244321}">
                <p14:modId xmlns:p14="http://schemas.microsoft.com/office/powerpoint/2010/main" val="2462257473"/>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DFF32026-F8D4-4D98-BD99-4C07633A87E5}"/>
              </a:ext>
            </a:extLst>
          </p:cNvPr>
          <p:cNvGraphicFramePr>
            <a:graphicFrameLocks/>
          </p:cNvGraphicFramePr>
          <p:nvPr>
            <p:extLst>
              <p:ext uri="{D42A27DB-BD31-4B8C-83A1-F6EECF244321}">
                <p14:modId xmlns:p14="http://schemas.microsoft.com/office/powerpoint/2010/main" val="2070603099"/>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96B2F049-B9C2-4FDE-9B05-550E56345B99}"/>
              </a:ext>
            </a:extLst>
          </p:cNvPr>
          <p:cNvGraphicFramePr>
            <a:graphicFrameLocks/>
          </p:cNvGraphicFramePr>
          <p:nvPr>
            <p:extLst>
              <p:ext uri="{D42A27DB-BD31-4B8C-83A1-F6EECF244321}">
                <p14:modId xmlns:p14="http://schemas.microsoft.com/office/powerpoint/2010/main" val="1877133560"/>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749540"/>
          </a:xfrm>
          <a:prstGeom prst="rect">
            <a:avLst/>
          </a:prstGeom>
          <a:noFill/>
        </p:spPr>
        <p:txBody>
          <a:bodyPr wrap="square" rtlCol="0">
            <a:spAutoFit/>
          </a:bodyPr>
          <a:lstStyle/>
          <a:p>
            <a:pPr>
              <a:lnSpc>
                <a:spcPct val="107000"/>
              </a:lnSpc>
              <a:spcAft>
                <a:spcPts val="800"/>
              </a:spcAft>
            </a:pPr>
            <a:r>
              <a:rPr lang="es-MX" sz="1600" dirty="0">
                <a:effectLst/>
                <a:ea typeface="Calibri" panose="020F0502020204030204" pitchFamily="34" charset="0"/>
                <a:cs typeface="Times New Roman" panose="02020603050405020304" pitchFamily="18" charset="0"/>
              </a:rPr>
              <a:t>En el rubro correspondiente a </a:t>
            </a:r>
            <a:r>
              <a:rPr lang="es-MX" sz="1600" b="1" dirty="0">
                <a:effectLst/>
                <a:ea typeface="Calibri" panose="020F0502020204030204" pitchFamily="34" charset="0"/>
                <a:cs typeface="Times New Roman" panose="02020603050405020304" pitchFamily="18" charset="0"/>
              </a:rPr>
              <a:t>“Medio Ambiente” </a:t>
            </a:r>
            <a:r>
              <a:rPr lang="es-MX" sz="1600" dirty="0">
                <a:effectLst/>
                <a:ea typeface="Calibri" panose="020F0502020204030204" pitchFamily="34" charset="0"/>
                <a:cs typeface="Times New Roman" panose="02020603050405020304" pitchFamily="18" charset="0"/>
              </a:rPr>
              <a:t>se articulan los siguientes resultados.</a:t>
            </a: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las áreas de trabajo están </a:t>
            </a:r>
            <a:r>
              <a:rPr lang="es-MX" sz="1600" b="1" dirty="0">
                <a:effectLst/>
                <a:ea typeface="Calibri" panose="020F0502020204030204" pitchFamily="34" charset="0"/>
                <a:cs typeface="Times New Roman" panose="02020603050405020304" pitchFamily="18" charset="0"/>
              </a:rPr>
              <a:t>libres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Basura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100%</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Olores desagradables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73%</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Plagas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90.5%</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 estancada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87%</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en la UAN se promueve el </a:t>
            </a:r>
            <a:r>
              <a:rPr lang="es-MX" sz="1600" b="1" dirty="0">
                <a:effectLst/>
                <a:ea typeface="Calibri" panose="020F0502020204030204" pitchFamily="34" charset="0"/>
                <a:cs typeface="Times New Roman" panose="02020603050405020304" pitchFamily="18" charset="0"/>
              </a:rPr>
              <a:t>uso correcto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86%</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Insumos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67%</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Energía eléctrica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52%</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Desechos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47%</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Áreas verdes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86%</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Por último, se menciona en un alto porcentaje de interés que, si la UAN ofreciera cursos de capacitación en </a:t>
            </a:r>
            <a:r>
              <a:rPr lang="es-MX" sz="1600" b="1" dirty="0">
                <a:effectLst/>
                <a:ea typeface="Calibri" panose="020F0502020204030204" pitchFamily="34" charset="0"/>
                <a:cs typeface="Times New Roman" panose="02020603050405020304" pitchFamily="18" charset="0"/>
              </a:rPr>
              <a:t>materia de medio ambiente</a:t>
            </a:r>
            <a:r>
              <a:rPr lang="es-MX" sz="1600" dirty="0">
                <a:effectLst/>
                <a:ea typeface="Calibri" panose="020F0502020204030204" pitchFamily="34" charset="0"/>
                <a:cs typeface="Times New Roman" panose="02020603050405020304" pitchFamily="18" charset="0"/>
              </a:rPr>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5288</TotalTime>
  <Words>4289</Words>
  <Application>Microsoft Office PowerPoint</Application>
  <PresentationFormat>Presentación en pantalla (4:3)</PresentationFormat>
  <Paragraphs>686</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319</cp:revision>
  <dcterms:created xsi:type="dcterms:W3CDTF">2019-02-18T18:05:13Z</dcterms:created>
  <dcterms:modified xsi:type="dcterms:W3CDTF">2022-04-26T17:45:39Z</dcterms:modified>
</cp:coreProperties>
</file>