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0.xml" ContentType="application/vnd.openxmlformats-officedocument.themeOverrid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1.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2.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4.xml" ContentType="application/vnd.openxmlformats-officedocument.themeOverride+xml"/>
  <Override PartName="/ppt/notesSlides/notesSlide5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5.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6.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7.xml" ContentType="application/vnd.openxmlformats-officedocument.themeOverride+xml"/>
  <Override PartName="/ppt/notesSlides/notesSlide6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8.xml" ContentType="application/vnd.openxmlformats-officedocument.themeOverr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9.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1.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2.xml" ContentType="application/vnd.openxmlformats-officedocument.themeOverride+xml"/>
  <Override PartName="/ppt/notesSlides/notesSlide7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3.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4.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5.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6.xml" ContentType="application/vnd.openxmlformats-officedocument.themeOverr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8.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0.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2.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4.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38.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0.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2.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4.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48.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0.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2.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4.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6.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5A-4962-84AD-897A205BDF69}"/>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5A-4962-84AD-897A205BDF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405A-4962-84AD-897A205BDF69}"/>
            </c:ext>
          </c:extLst>
        </c:ser>
        <c:dLbls>
          <c:showLegendKey val="0"/>
          <c:showVal val="0"/>
          <c:showCatName val="0"/>
          <c:showSerName val="0"/>
          <c:showPercent val="0"/>
          <c:showBubbleSize val="0"/>
        </c:dLbls>
        <c:gapWidth val="100"/>
        <c:overlap val="-24"/>
        <c:axId val="408848352"/>
        <c:axId val="408850704"/>
      </c:barChart>
      <c:catAx>
        <c:axId val="40884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850704"/>
        <c:crosses val="autoZero"/>
        <c:auto val="1"/>
        <c:lblAlgn val="ctr"/>
        <c:lblOffset val="100"/>
        <c:noMultiLvlLbl val="0"/>
      </c:catAx>
      <c:valAx>
        <c:axId val="408850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4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7913212909528795"/>
          <c:y val="3.6563098323443968E-2"/>
          <c:w val="0.80177416976227456"/>
          <c:h val="0.5246644461072496"/>
        </c:manualLayout>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39-46B1-9EB0-0424B68945A4}"/>
                </c:ext>
              </c:extLst>
            </c:dLbl>
            <c:dLbl>
              <c:idx val="1"/>
              <c:layout>
                <c:manualLayout>
                  <c:x val="-1.2933598692026977E-16"/>
                  <c:y val="9.0742514235339661E-2"/>
                </c:manualLayout>
              </c:layout>
              <c:tx>
                <c:rich>
                  <a:bodyPr/>
                  <a:lstStyle/>
                  <a:p>
                    <a:fld id="{236CD0EA-6744-4E8D-878C-C91AFC772812}"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39-46B1-9EB0-0424B68945A4}"/>
                </c:ext>
              </c:extLst>
            </c:dLbl>
            <c:dLbl>
              <c:idx val="2"/>
              <c:layout>
                <c:manualLayout>
                  <c:x val="0"/>
                  <c:y val="0.10325872309538654"/>
                </c:manualLayout>
              </c:layout>
              <c:tx>
                <c:rich>
                  <a:bodyPr/>
                  <a:lstStyle/>
                  <a:p>
                    <a:fld id="{9ACBB902-1D36-45C9-ADF4-19314DAF4DBD}"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39-46B1-9EB0-0424B68945A4}"/>
                </c:ext>
              </c:extLst>
            </c:dLbl>
            <c:dLbl>
              <c:idx val="3"/>
              <c:layout>
                <c:manualLayout>
                  <c:x val="-8.9577750384778505E-4"/>
                  <c:y val="9.700061866536310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2B39-46B1-9EB0-0424B68945A4}"/>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B39-46B1-9EB0-0424B68945A4}"/>
                </c:ext>
              </c:extLst>
            </c:dLbl>
            <c:dLbl>
              <c:idx val="5"/>
              <c:layout>
                <c:manualLayout>
                  <c:x val="-1.7915550076955679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5-2B39-46B1-9EB0-0424B68945A4}"/>
                </c:ext>
              </c:extLst>
            </c:dLbl>
            <c:dLbl>
              <c:idx val="6"/>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39-46B1-9EB0-0424B68945A4}"/>
                </c:ext>
              </c:extLst>
            </c:dLbl>
            <c:dLbl>
              <c:idx val="7"/>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39-46B1-9EB0-0424B68945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PROFESIONALISMO E INTEGRIDAD</c:v>
                </c:pt>
                <c:pt idx="5">
                  <c:v> TOLERANCIA</c:v>
                </c:pt>
                <c:pt idx="6">
                  <c:v> LEALTAD Y COMPROMISO</c:v>
                </c:pt>
                <c:pt idx="7">
                  <c:v> JUSTICIA</c:v>
                </c:pt>
              </c:strCache>
            </c:strRef>
          </c:cat>
          <c:val>
            <c:numRef>
              <c:f>VALORES!$B$4:$B$11</c:f>
              <c:numCache>
                <c:formatCode>General</c:formatCode>
                <c:ptCount val="8"/>
                <c:pt idx="0">
                  <c:v>90</c:v>
                </c:pt>
                <c:pt idx="1">
                  <c:v>79</c:v>
                </c:pt>
                <c:pt idx="2">
                  <c:v>77</c:v>
                </c:pt>
                <c:pt idx="3">
                  <c:v>74</c:v>
                </c:pt>
                <c:pt idx="4">
                  <c:v>74</c:v>
                </c:pt>
                <c:pt idx="5">
                  <c:v>70</c:v>
                </c:pt>
                <c:pt idx="6">
                  <c:v>70</c:v>
                </c:pt>
                <c:pt idx="7">
                  <c:v>65</c:v>
                </c:pt>
              </c:numCache>
            </c:numRef>
          </c:val>
          <c:extLst>
            <c:ext xmlns:c16="http://schemas.microsoft.com/office/drawing/2014/chart" uri="{C3380CC4-5D6E-409C-BE32-E72D297353CC}">
              <c16:uniqueId val="{00000008-2B39-46B1-9EB0-0424B68945A4}"/>
            </c:ext>
          </c:extLst>
        </c:ser>
        <c:dLbls>
          <c:showLegendKey val="0"/>
          <c:showVal val="0"/>
          <c:showCatName val="0"/>
          <c:showSerName val="0"/>
          <c:showPercent val="0"/>
          <c:showBubbleSize val="0"/>
        </c:dLbls>
        <c:gapWidth val="100"/>
        <c:overlap val="-24"/>
        <c:axId val="337885848"/>
        <c:axId val="337888200"/>
      </c:barChart>
      <c:catAx>
        <c:axId val="337885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37888200"/>
        <c:crosses val="autoZero"/>
        <c:auto val="1"/>
        <c:lblAlgn val="ctr"/>
        <c:lblOffset val="100"/>
        <c:noMultiLvlLbl val="0"/>
      </c:catAx>
      <c:valAx>
        <c:axId val="337888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85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A7-4E88-957C-3C1F53633D82}"/>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A7-4E88-957C-3C1F53633D82}"/>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A7-4E88-957C-3C1F53633D82}"/>
                </c:ext>
              </c:extLst>
            </c:dLbl>
            <c:dLbl>
              <c:idx val="3"/>
              <c:layout>
                <c:manualLayout>
                  <c:x val="-3.5691250721578984E-3"/>
                  <c:y val="1.913633641626189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BA7-4E88-957C-3C1F53633D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31</c:v>
                </c:pt>
                <c:pt idx="1">
                  <c:v>41</c:v>
                </c:pt>
                <c:pt idx="2">
                  <c:v>25</c:v>
                </c:pt>
                <c:pt idx="3">
                  <c:v>3</c:v>
                </c:pt>
              </c:numCache>
            </c:numRef>
          </c:val>
          <c:extLst>
            <c:ext xmlns:c16="http://schemas.microsoft.com/office/drawing/2014/chart" uri="{C3380CC4-5D6E-409C-BE32-E72D297353CC}">
              <c16:uniqueId val="{00000004-5BA7-4E88-957C-3C1F53633D82}"/>
            </c:ext>
          </c:extLst>
        </c:ser>
        <c:dLbls>
          <c:showLegendKey val="0"/>
          <c:showVal val="0"/>
          <c:showCatName val="0"/>
          <c:showSerName val="0"/>
          <c:showPercent val="0"/>
          <c:showBubbleSize val="0"/>
        </c:dLbls>
        <c:gapWidth val="100"/>
        <c:overlap val="-24"/>
        <c:axId val="408851096"/>
        <c:axId val="408851488"/>
      </c:barChart>
      <c:catAx>
        <c:axId val="408851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851488"/>
        <c:crosses val="autoZero"/>
        <c:auto val="1"/>
        <c:lblAlgn val="ctr"/>
        <c:lblOffset val="100"/>
        <c:noMultiLvlLbl val="0"/>
      </c:catAx>
      <c:valAx>
        <c:axId val="40885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5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7461275602231405E-2"/>
          <c:y val="3.2408369335998603E-2"/>
          <c:w val="0.91235272128851719"/>
          <c:h val="0.88238269579359907"/>
        </c:manualLayout>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3-44F9-87E3-AAAF715DE562}"/>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3-44F9-87E3-AAAF715DE562}"/>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3-44F9-87E3-AAAF715DE562}"/>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B3-44F9-87E3-AAAF715DE5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12</c:v>
                </c:pt>
                <c:pt idx="1">
                  <c:v>33</c:v>
                </c:pt>
                <c:pt idx="2">
                  <c:v>44</c:v>
                </c:pt>
                <c:pt idx="3">
                  <c:v>11</c:v>
                </c:pt>
              </c:numCache>
            </c:numRef>
          </c:val>
          <c:extLst>
            <c:ext xmlns:c16="http://schemas.microsoft.com/office/drawing/2014/chart" uri="{C3380CC4-5D6E-409C-BE32-E72D297353CC}">
              <c16:uniqueId val="{00000004-23B3-44F9-87E3-AAAF715DE562}"/>
            </c:ext>
          </c:extLst>
        </c:ser>
        <c:dLbls>
          <c:showLegendKey val="0"/>
          <c:showVal val="0"/>
          <c:showCatName val="0"/>
          <c:showSerName val="0"/>
          <c:showPercent val="0"/>
          <c:showBubbleSize val="0"/>
        </c:dLbls>
        <c:gapWidth val="100"/>
        <c:overlap val="-24"/>
        <c:axId val="586676104"/>
        <c:axId val="586670616"/>
      </c:barChart>
      <c:catAx>
        <c:axId val="586676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70616"/>
        <c:crosses val="autoZero"/>
        <c:auto val="1"/>
        <c:lblAlgn val="ctr"/>
        <c:lblOffset val="100"/>
        <c:noMultiLvlLbl val="0"/>
      </c:catAx>
      <c:valAx>
        <c:axId val="586670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6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7E-41B2-BD4D-E8F2D3B2053D}"/>
                </c:ext>
              </c:extLst>
            </c:dLbl>
            <c:dLbl>
              <c:idx val="1"/>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7E-41B2-BD4D-E8F2D3B2053D}"/>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7E-41B2-BD4D-E8F2D3B2053D}"/>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7E-41B2-BD4D-E8F2D3B205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6</c:v>
                </c:pt>
                <c:pt idx="2">
                  <c:v>60</c:v>
                </c:pt>
                <c:pt idx="3">
                  <c:v>31</c:v>
                </c:pt>
              </c:numCache>
            </c:numRef>
          </c:val>
          <c:extLst>
            <c:ext xmlns:c16="http://schemas.microsoft.com/office/drawing/2014/chart" uri="{C3380CC4-5D6E-409C-BE32-E72D297353CC}">
              <c16:uniqueId val="{00000004-6B7E-41B2-BD4D-E8F2D3B2053D}"/>
            </c:ext>
          </c:extLst>
        </c:ser>
        <c:dLbls>
          <c:showLegendKey val="0"/>
          <c:showVal val="0"/>
          <c:showCatName val="0"/>
          <c:showSerName val="0"/>
          <c:showPercent val="0"/>
          <c:showBubbleSize val="0"/>
        </c:dLbls>
        <c:gapWidth val="100"/>
        <c:overlap val="-24"/>
        <c:axId val="408858936"/>
        <c:axId val="408861288"/>
      </c:barChart>
      <c:catAx>
        <c:axId val="408858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61288"/>
        <c:crosses val="autoZero"/>
        <c:auto val="1"/>
        <c:lblAlgn val="ctr"/>
        <c:lblOffset val="100"/>
        <c:noMultiLvlLbl val="0"/>
      </c:catAx>
      <c:valAx>
        <c:axId val="408861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5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1.749716884856557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C0-4F24-9F3B-1604A0F0A687}"/>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C0-4F24-9F3B-1604A0F0A687}"/>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C0-4F24-9F3B-1604A0F0A687}"/>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C0-4F24-9F3B-1604A0F0A6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c:v>
                </c:pt>
                <c:pt idx="1">
                  <c:v>26</c:v>
                </c:pt>
                <c:pt idx="2">
                  <c:v>46</c:v>
                </c:pt>
                <c:pt idx="3">
                  <c:v>26</c:v>
                </c:pt>
              </c:numCache>
            </c:numRef>
          </c:val>
          <c:extLst>
            <c:ext xmlns:c16="http://schemas.microsoft.com/office/drawing/2014/chart" uri="{C3380CC4-5D6E-409C-BE32-E72D297353CC}">
              <c16:uniqueId val="{00000004-D5C0-4F24-9F3B-1604A0F0A687}"/>
            </c:ext>
          </c:extLst>
        </c:ser>
        <c:dLbls>
          <c:showLegendKey val="0"/>
          <c:showVal val="0"/>
          <c:showCatName val="0"/>
          <c:showSerName val="0"/>
          <c:showPercent val="0"/>
          <c:showBubbleSize val="0"/>
        </c:dLbls>
        <c:gapWidth val="100"/>
        <c:overlap val="-24"/>
        <c:axId val="586675712"/>
        <c:axId val="586666696"/>
      </c:barChart>
      <c:catAx>
        <c:axId val="586675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6696"/>
        <c:crosses val="autoZero"/>
        <c:auto val="1"/>
        <c:lblAlgn val="ctr"/>
        <c:lblOffset val="100"/>
        <c:noMultiLvlLbl val="0"/>
      </c:catAx>
      <c:valAx>
        <c:axId val="586666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18-4E56-9C7C-F759526081CF}"/>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18-4E56-9C7C-F759526081CF}"/>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18-4E56-9C7C-F759526081CF}"/>
                </c:ext>
              </c:extLst>
            </c:dLbl>
            <c:dLbl>
              <c:idx val="3"/>
              <c:layout>
                <c:manualLayout>
                  <c:x val="3.6329148377538803E-3"/>
                  <c:y val="2.13854397149506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18-4E56-9C7C-F759526081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41</c:v>
                </c:pt>
                <c:pt idx="2">
                  <c:v>31</c:v>
                </c:pt>
                <c:pt idx="3">
                  <c:v>6</c:v>
                </c:pt>
              </c:numCache>
            </c:numRef>
          </c:val>
          <c:extLst>
            <c:ext xmlns:c16="http://schemas.microsoft.com/office/drawing/2014/chart" uri="{C3380CC4-5D6E-409C-BE32-E72D297353CC}">
              <c16:uniqueId val="{00000004-BC18-4E56-9C7C-F759526081CF}"/>
            </c:ext>
          </c:extLst>
        </c:ser>
        <c:dLbls>
          <c:showLegendKey val="0"/>
          <c:showVal val="0"/>
          <c:showCatName val="0"/>
          <c:showSerName val="0"/>
          <c:showPercent val="0"/>
          <c:showBubbleSize val="0"/>
        </c:dLbls>
        <c:gapWidth val="100"/>
        <c:overlap val="-24"/>
        <c:axId val="406740504"/>
        <c:axId val="406746384"/>
      </c:barChart>
      <c:catAx>
        <c:axId val="406740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6746384"/>
        <c:crosses val="autoZero"/>
        <c:auto val="1"/>
        <c:lblAlgn val="ctr"/>
        <c:lblOffset val="100"/>
        <c:noMultiLvlLbl val="0"/>
      </c:catAx>
      <c:valAx>
        <c:axId val="406746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01-4635-BECE-AF5198F441F7}"/>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01-4635-BECE-AF5198F441F7}"/>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01-4635-BECE-AF5198F441F7}"/>
                </c:ext>
              </c:extLst>
            </c:dLbl>
            <c:dLbl>
              <c:idx val="3"/>
              <c:layout>
                <c:manualLayout>
                  <c:x val="-1.8110207277877077E-3"/>
                  <c:y val="1.1079913525893016E-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01-4635-BECE-AF5198F441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16</c:v>
                </c:pt>
                <c:pt idx="1">
                  <c:v>56</c:v>
                </c:pt>
                <c:pt idx="2">
                  <c:v>26</c:v>
                </c:pt>
                <c:pt idx="3">
                  <c:v>2</c:v>
                </c:pt>
              </c:numCache>
            </c:numRef>
          </c:val>
          <c:extLst>
            <c:ext xmlns:c16="http://schemas.microsoft.com/office/drawing/2014/chart" uri="{C3380CC4-5D6E-409C-BE32-E72D297353CC}">
              <c16:uniqueId val="{00000004-6001-4635-BECE-AF5198F441F7}"/>
            </c:ext>
          </c:extLst>
        </c:ser>
        <c:dLbls>
          <c:showLegendKey val="0"/>
          <c:showVal val="0"/>
          <c:showCatName val="0"/>
          <c:showSerName val="0"/>
          <c:showPercent val="0"/>
          <c:showBubbleSize val="0"/>
        </c:dLbls>
        <c:gapWidth val="100"/>
        <c:overlap val="-24"/>
        <c:axId val="586682768"/>
        <c:axId val="586683160"/>
      </c:barChart>
      <c:catAx>
        <c:axId val="586682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3160"/>
        <c:crosses val="autoZero"/>
        <c:auto val="1"/>
        <c:lblAlgn val="ctr"/>
        <c:lblOffset val="100"/>
        <c:noMultiLvlLbl val="0"/>
      </c:catAx>
      <c:valAx>
        <c:axId val="586683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93-405F-BACB-B959A4F676A4}"/>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3-405F-BACB-B959A4F676A4}"/>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93-405F-BACB-B959A4F676A4}"/>
                </c:ext>
              </c:extLst>
            </c:dLbl>
            <c:dLbl>
              <c:idx val="3"/>
              <c:layout>
                <c:manualLayout>
                  <c:x val="1.7826590507353285E-3"/>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193-405F-BACB-B959A4F676A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25</c:v>
                </c:pt>
                <c:pt idx="1">
                  <c:v>44</c:v>
                </c:pt>
                <c:pt idx="2">
                  <c:v>25</c:v>
                </c:pt>
                <c:pt idx="3">
                  <c:v>6</c:v>
                </c:pt>
              </c:numCache>
            </c:numRef>
          </c:val>
          <c:extLst>
            <c:ext xmlns:c16="http://schemas.microsoft.com/office/drawing/2014/chart" uri="{C3380CC4-5D6E-409C-BE32-E72D297353CC}">
              <c16:uniqueId val="{00000004-0193-405F-BACB-B959A4F676A4}"/>
            </c:ext>
          </c:extLst>
        </c:ser>
        <c:dLbls>
          <c:showLegendKey val="0"/>
          <c:showVal val="0"/>
          <c:showCatName val="0"/>
          <c:showSerName val="0"/>
          <c:showPercent val="0"/>
          <c:showBubbleSize val="0"/>
        </c:dLbls>
        <c:gapWidth val="100"/>
        <c:overlap val="-24"/>
        <c:axId val="406749912"/>
        <c:axId val="406746776"/>
      </c:barChart>
      <c:catAx>
        <c:axId val="406749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6746776"/>
        <c:crosses val="autoZero"/>
        <c:auto val="1"/>
        <c:lblAlgn val="ctr"/>
        <c:lblOffset val="100"/>
        <c:noMultiLvlLbl val="0"/>
      </c:catAx>
      <c:valAx>
        <c:axId val="406746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9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1.05090001924592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47-4BCB-A7F3-BBCE6315C64B}"/>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47-4BCB-A7F3-BBCE6315C64B}"/>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47-4BCB-A7F3-BBCE6315C64B}"/>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47-4BCB-A7F3-BBCE6315C6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7</c:v>
                </c:pt>
                <c:pt idx="1">
                  <c:v>51</c:v>
                </c:pt>
                <c:pt idx="2">
                  <c:v>28</c:v>
                </c:pt>
                <c:pt idx="3">
                  <c:v>14</c:v>
                </c:pt>
              </c:numCache>
            </c:numRef>
          </c:val>
          <c:extLst>
            <c:ext xmlns:c16="http://schemas.microsoft.com/office/drawing/2014/chart" uri="{C3380CC4-5D6E-409C-BE32-E72D297353CC}">
              <c16:uniqueId val="{00000004-9E47-4BCB-A7F3-BBCE6315C64B}"/>
            </c:ext>
          </c:extLst>
        </c:ser>
        <c:dLbls>
          <c:showLegendKey val="0"/>
          <c:showVal val="0"/>
          <c:showCatName val="0"/>
          <c:showSerName val="0"/>
          <c:showPercent val="0"/>
          <c:showBubbleSize val="0"/>
        </c:dLbls>
        <c:gapWidth val="100"/>
        <c:overlap val="-24"/>
        <c:axId val="586685120"/>
        <c:axId val="586685512"/>
      </c:barChart>
      <c:catAx>
        <c:axId val="586685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5512"/>
        <c:crosses val="autoZero"/>
        <c:auto val="1"/>
        <c:lblAlgn val="ctr"/>
        <c:lblOffset val="100"/>
        <c:noMultiLvlLbl val="0"/>
      </c:catAx>
      <c:valAx>
        <c:axId val="586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B1-4101-8F93-F086A16FB7AD}"/>
                </c:ext>
              </c:extLst>
            </c:dLbl>
            <c:dLbl>
              <c:idx val="1"/>
              <c:layout>
                <c:manualLayout>
                  <c:x val="-7.6565217523758703E-3"/>
                  <c:y val="1.759735749634959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B1-4101-8F93-F086A16FB7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94</c:v>
                </c:pt>
                <c:pt idx="1">
                  <c:v>6</c:v>
                </c:pt>
              </c:numCache>
            </c:numRef>
          </c:val>
          <c:extLst>
            <c:ext xmlns:c16="http://schemas.microsoft.com/office/drawing/2014/chart" uri="{C3380CC4-5D6E-409C-BE32-E72D297353CC}">
              <c16:uniqueId val="{00000002-4EB1-4101-8F93-F086A16FB7AD}"/>
            </c:ext>
          </c:extLst>
        </c:ser>
        <c:dLbls>
          <c:showLegendKey val="0"/>
          <c:showVal val="0"/>
          <c:showCatName val="0"/>
          <c:showSerName val="0"/>
          <c:showPercent val="0"/>
          <c:showBubbleSize val="0"/>
        </c:dLbls>
        <c:gapWidth val="100"/>
        <c:overlap val="-24"/>
        <c:axId val="406743640"/>
        <c:axId val="406750696"/>
      </c:barChart>
      <c:catAx>
        <c:axId val="406743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6750696"/>
        <c:crosses val="autoZero"/>
        <c:auto val="1"/>
        <c:lblAlgn val="ctr"/>
        <c:lblOffset val="100"/>
        <c:noMultiLvlLbl val="0"/>
      </c:catAx>
      <c:valAx>
        <c:axId val="40675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3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56-4753-9530-E8400DF19FD2}"/>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56-4753-9530-E8400DF19FD2}"/>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49</c:v>
                </c:pt>
                <c:pt idx="1">
                  <c:v>51</c:v>
                </c:pt>
              </c:numCache>
            </c:numRef>
          </c:val>
          <c:extLst>
            <c:ext xmlns:c16="http://schemas.microsoft.com/office/drawing/2014/chart" uri="{C3380CC4-5D6E-409C-BE32-E72D297353CC}">
              <c16:uniqueId val="{00000002-B556-4753-9530-E8400DF19FD2}"/>
            </c:ext>
          </c:extLst>
        </c:ser>
        <c:dLbls>
          <c:showLegendKey val="0"/>
          <c:showVal val="0"/>
          <c:showCatName val="0"/>
          <c:showSerName val="0"/>
          <c:showPercent val="0"/>
          <c:showBubbleSize val="0"/>
        </c:dLbls>
        <c:gapWidth val="100"/>
        <c:overlap val="-24"/>
        <c:axId val="586681592"/>
        <c:axId val="586681984"/>
      </c:barChart>
      <c:catAx>
        <c:axId val="586681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1984"/>
        <c:crosses val="autoZero"/>
        <c:auto val="1"/>
        <c:lblAlgn val="ctr"/>
        <c:lblOffset val="100"/>
        <c:noMultiLvlLbl val="0"/>
      </c:catAx>
      <c:valAx>
        <c:axId val="58668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1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B3-478C-9025-C1C8E82F2646}"/>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B3-478C-9025-C1C8E82F2646}"/>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B3-478C-9025-C1C8E82F26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4EB3-478C-9025-C1C8E82F2646}"/>
            </c:ext>
          </c:extLst>
        </c:ser>
        <c:dLbls>
          <c:showLegendKey val="0"/>
          <c:showVal val="0"/>
          <c:showCatName val="0"/>
          <c:showSerName val="0"/>
          <c:showPercent val="0"/>
          <c:showBubbleSize val="0"/>
        </c:dLbls>
        <c:gapWidth val="100"/>
        <c:overlap val="-24"/>
        <c:axId val="586654544"/>
        <c:axId val="586661992"/>
      </c:barChart>
      <c:catAx>
        <c:axId val="58665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1992"/>
        <c:crosses val="autoZero"/>
        <c:auto val="1"/>
        <c:lblAlgn val="ctr"/>
        <c:lblOffset val="100"/>
        <c:noMultiLvlLbl val="0"/>
      </c:catAx>
      <c:valAx>
        <c:axId val="586661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85-4498-A4FF-3AA19F80B7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85-4498-A4FF-3AA19F80B7B0}"/>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85-4498-A4FF-3AA19F80B7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78</c:v>
                </c:pt>
                <c:pt idx="1">
                  <c:v>18</c:v>
                </c:pt>
                <c:pt idx="2">
                  <c:v>4</c:v>
                </c:pt>
              </c:numCache>
            </c:numRef>
          </c:val>
          <c:extLst>
            <c:ext xmlns:c16="http://schemas.microsoft.com/office/drawing/2014/chart" uri="{C3380CC4-5D6E-409C-BE32-E72D297353CC}">
              <c16:uniqueId val="{00000003-7385-4498-A4FF-3AA19F80B7B0}"/>
            </c:ext>
          </c:extLst>
        </c:ser>
        <c:dLbls>
          <c:showLegendKey val="0"/>
          <c:showVal val="0"/>
          <c:showCatName val="0"/>
          <c:showSerName val="0"/>
          <c:showPercent val="0"/>
          <c:showBubbleSize val="0"/>
        </c:dLbls>
        <c:gapWidth val="100"/>
        <c:overlap val="-24"/>
        <c:axId val="406753832"/>
        <c:axId val="406754616"/>
      </c:barChart>
      <c:catAx>
        <c:axId val="40675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54616"/>
        <c:crosses val="autoZero"/>
        <c:auto val="1"/>
        <c:lblAlgn val="ctr"/>
        <c:lblOffset val="100"/>
        <c:noMultiLvlLbl val="0"/>
      </c:catAx>
      <c:valAx>
        <c:axId val="40675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5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33-43F9-B596-C4E5EAB282A1}"/>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33-43F9-B596-C4E5EAB282A1}"/>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33-43F9-B596-C4E5EAB282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5B33-43F9-B596-C4E5EAB282A1}"/>
            </c:ext>
          </c:extLst>
        </c:ser>
        <c:dLbls>
          <c:showLegendKey val="0"/>
          <c:showVal val="0"/>
          <c:showCatName val="0"/>
          <c:showSerName val="0"/>
          <c:showPercent val="0"/>
          <c:showBubbleSize val="0"/>
        </c:dLbls>
        <c:gapWidth val="100"/>
        <c:overlap val="-24"/>
        <c:axId val="586655720"/>
        <c:axId val="586658856"/>
      </c:barChart>
      <c:catAx>
        <c:axId val="586655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8856"/>
        <c:crosses val="autoZero"/>
        <c:auto val="1"/>
        <c:lblAlgn val="ctr"/>
        <c:lblOffset val="100"/>
        <c:noMultiLvlLbl val="0"/>
      </c:catAx>
      <c:valAx>
        <c:axId val="586658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5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Hoja1!$E$213</c:f>
              <c:strCache>
                <c:ptCount val="1"/>
                <c:pt idx="0">
                  <c:v>Porcentaje válido</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6E8-472C-8F87-7A05E5349B48}"/>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6E8-472C-8F87-7A05E5349B48}"/>
              </c:ext>
            </c:extLst>
          </c:dPt>
          <c:dLbls>
            <c:dLbl>
              <c:idx val="0"/>
              <c:tx>
                <c:rich>
                  <a:bodyPr/>
                  <a:lstStyle/>
                  <a:p>
                    <a:fld id="{3DFACE0C-BD2F-4270-8B79-40FB7B4A7E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E8-472C-8F87-7A05E5349B48}"/>
                </c:ext>
              </c:extLst>
            </c:dLbl>
            <c:dLbl>
              <c:idx val="1"/>
              <c:tx>
                <c:rich>
                  <a:bodyPr/>
                  <a:lstStyle/>
                  <a:p>
                    <a:fld id="{45B74E64-EE73-46D7-9A97-9D9E0813E8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E8-472C-8F87-7A05E5349B48}"/>
                </c:ext>
              </c:extLst>
            </c:dLbl>
            <c:dLbl>
              <c:idx val="2"/>
              <c:layout>
                <c:manualLayout>
                  <c:x val="3.2692752737501995E-3"/>
                  <c:y val="-2.2017637429877147E-2"/>
                </c:manualLayout>
              </c:layout>
              <c:tx>
                <c:rich>
                  <a:bodyPr/>
                  <a:lstStyle/>
                  <a:p>
                    <a:fld id="{9131425B-7D82-49F0-9668-BDD0BA4288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6E8-472C-8F87-7A05E5349B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Hoja1!$B$214:$B$216</c:f>
              <c:strCache>
                <c:ptCount val="3"/>
                <c:pt idx="0">
                  <c:v>SIEMPRE</c:v>
                </c:pt>
                <c:pt idx="1">
                  <c:v>SIEMPRE</c:v>
                </c:pt>
                <c:pt idx="2">
                  <c:v>SIEMPRE</c:v>
                </c:pt>
              </c:strCache>
            </c:strRef>
          </c:cat>
          <c:val>
            <c:numRef>
              <c:f>Hoja1!$E$214:$E$216</c:f>
              <c:numCache>
                <c:formatCode>###0</c:formatCode>
                <c:ptCount val="3"/>
                <c:pt idx="0">
                  <c:v>60</c:v>
                </c:pt>
                <c:pt idx="1">
                  <c:v>40</c:v>
                </c:pt>
                <c:pt idx="2" formatCode="General">
                  <c:v>0</c:v>
                </c:pt>
              </c:numCache>
            </c:numRef>
          </c:val>
          <c:extLst>
            <c:ext xmlns:c16="http://schemas.microsoft.com/office/drawing/2014/chart" uri="{C3380CC4-5D6E-409C-BE32-E72D297353CC}">
              <c16:uniqueId val="{00000005-26E8-472C-8F87-7A05E5349B48}"/>
            </c:ext>
          </c:extLst>
        </c:ser>
        <c:dLbls>
          <c:dLblPos val="inEnd"/>
          <c:showLegendKey val="0"/>
          <c:showVal val="1"/>
          <c:showCatName val="0"/>
          <c:showSerName val="0"/>
          <c:showPercent val="0"/>
          <c:showBubbleSize val="0"/>
        </c:dLbls>
        <c:gapWidth val="150"/>
        <c:overlap val="100"/>
        <c:axId val="277639048"/>
        <c:axId val="277635128"/>
      </c:barChart>
      <c:catAx>
        <c:axId val="277639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635128"/>
        <c:crosses val="autoZero"/>
        <c:auto val="1"/>
        <c:lblAlgn val="ctr"/>
        <c:lblOffset val="100"/>
        <c:noMultiLvlLbl val="0"/>
      </c:catAx>
      <c:valAx>
        <c:axId val="277635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63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Hoja1!$E$221</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51A29D7-CCA6-4405-9F13-77A5C04292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B2-4519-8F28-0DCA7741D225}"/>
                </c:ext>
              </c:extLst>
            </c:dLbl>
            <c:dLbl>
              <c:idx val="1"/>
              <c:tx>
                <c:rich>
                  <a:bodyPr/>
                  <a:lstStyle/>
                  <a:p>
                    <a:fld id="{2CEF7916-7801-4E65-AB9C-12A0E5B904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B2-4519-8F28-0DCA7741D225}"/>
                </c:ext>
              </c:extLst>
            </c:dLbl>
            <c:dLbl>
              <c:idx val="2"/>
              <c:layout>
                <c:manualLayout>
                  <c:x val="3.2736194218942762E-3"/>
                  <c:y val="-2.2505602727186515E-2"/>
                </c:manualLayout>
              </c:layout>
              <c:tx>
                <c:rich>
                  <a:bodyPr/>
                  <a:lstStyle/>
                  <a:p>
                    <a:fld id="{2C46F65A-4BE1-4791-A09E-406AC07795E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B2-4519-8F28-0DCA7741D2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Hoja1!$B$222:$B$224</c:f>
              <c:strCache>
                <c:ptCount val="3"/>
                <c:pt idx="0">
                  <c:v>SIEMPRE</c:v>
                </c:pt>
                <c:pt idx="1">
                  <c:v>ALGUNAS VECES</c:v>
                </c:pt>
                <c:pt idx="2">
                  <c:v>NUNCA</c:v>
                </c:pt>
              </c:strCache>
            </c:strRef>
          </c:cat>
          <c:val>
            <c:numRef>
              <c:f>Hoja1!$E$222:$E$224</c:f>
              <c:numCache>
                <c:formatCode>###0</c:formatCode>
                <c:ptCount val="3"/>
                <c:pt idx="0">
                  <c:v>60</c:v>
                </c:pt>
                <c:pt idx="1">
                  <c:v>40</c:v>
                </c:pt>
                <c:pt idx="2" formatCode="General">
                  <c:v>0</c:v>
                </c:pt>
              </c:numCache>
            </c:numRef>
          </c:val>
          <c:extLst>
            <c:ext xmlns:c16="http://schemas.microsoft.com/office/drawing/2014/chart" uri="{C3380CC4-5D6E-409C-BE32-E72D297353CC}">
              <c16:uniqueId val="{00000003-39B2-4519-8F28-0DCA7741D225}"/>
            </c:ext>
          </c:extLst>
        </c:ser>
        <c:dLbls>
          <c:dLblPos val="inEnd"/>
          <c:showLegendKey val="0"/>
          <c:showVal val="1"/>
          <c:showCatName val="0"/>
          <c:showSerName val="0"/>
          <c:showPercent val="0"/>
          <c:showBubbleSize val="0"/>
        </c:dLbls>
        <c:gapWidth val="150"/>
        <c:overlap val="100"/>
        <c:axId val="277641400"/>
        <c:axId val="277635520"/>
      </c:barChart>
      <c:catAx>
        <c:axId val="277641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635520"/>
        <c:crosses val="autoZero"/>
        <c:auto val="1"/>
        <c:lblAlgn val="ctr"/>
        <c:lblOffset val="100"/>
        <c:noMultiLvlLbl val="0"/>
      </c:catAx>
      <c:valAx>
        <c:axId val="277635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641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0D-4D4E-AF64-F83384C4C9F3}"/>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0D-4D4E-AF64-F83384C4C9F3}"/>
                </c:ext>
              </c:extLst>
            </c:dLbl>
            <c:dLbl>
              <c:idx val="2"/>
              <c:layout>
                <c:manualLayout>
                  <c:x val="1.7636929230084252E-3"/>
                  <c:y val="-7.9061236460142379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0D-4D4E-AF64-F83384C4C9F3}"/>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0D-4D4E-AF64-F83384C4C9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65</c:v>
                </c:pt>
                <c:pt idx="2">
                  <c:v>0</c:v>
                </c:pt>
                <c:pt idx="3">
                  <c:v>2</c:v>
                </c:pt>
              </c:numCache>
            </c:numRef>
          </c:val>
          <c:extLst>
            <c:ext xmlns:c16="http://schemas.microsoft.com/office/drawing/2014/chart" uri="{C3380CC4-5D6E-409C-BE32-E72D297353CC}">
              <c16:uniqueId val="{00000004-D20D-4D4E-AF64-F83384C4C9F3}"/>
            </c:ext>
          </c:extLst>
        </c:ser>
        <c:dLbls>
          <c:showLegendKey val="0"/>
          <c:showVal val="0"/>
          <c:showCatName val="0"/>
          <c:showSerName val="0"/>
          <c:showPercent val="0"/>
          <c:showBubbleSize val="0"/>
        </c:dLbls>
        <c:gapWidth val="100"/>
        <c:overlap val="-24"/>
        <c:axId val="586656112"/>
        <c:axId val="586656504"/>
      </c:barChart>
      <c:catAx>
        <c:axId val="58665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504"/>
        <c:crosses val="autoZero"/>
        <c:auto val="1"/>
        <c:lblAlgn val="ctr"/>
        <c:lblOffset val="100"/>
        <c:noMultiLvlLbl val="0"/>
      </c:catAx>
      <c:valAx>
        <c:axId val="586656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02A-4A2C-BB73-39A2B9291EAC}"/>
              </c:ext>
            </c:extLst>
          </c:dPt>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2A-4A2C-BB73-39A2B9291EAC}"/>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2A-4A2C-BB73-39A2B9291EAC}"/>
                </c:ext>
              </c:extLst>
            </c:dLbl>
            <c:dLbl>
              <c:idx val="2"/>
              <c:layout>
                <c:manualLayout>
                  <c:x val="-8.998433280655891E-3"/>
                  <c:y val="2.7507571962525738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2A-4A2C-BB73-39A2B9291E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72</c:v>
                </c:pt>
                <c:pt idx="1">
                  <c:v>25</c:v>
                </c:pt>
                <c:pt idx="2">
                  <c:v>3</c:v>
                </c:pt>
              </c:numCache>
            </c:numRef>
          </c:val>
          <c:extLst>
            <c:ext xmlns:c16="http://schemas.microsoft.com/office/drawing/2014/chart" uri="{C3380CC4-5D6E-409C-BE32-E72D297353CC}">
              <c16:uniqueId val="{00000004-002A-4A2C-BB73-39A2B9291EAC}"/>
            </c:ext>
          </c:extLst>
        </c:ser>
        <c:dLbls>
          <c:showLegendKey val="0"/>
          <c:showVal val="0"/>
          <c:showCatName val="0"/>
          <c:showSerName val="0"/>
          <c:showPercent val="0"/>
          <c:showBubbleSize val="0"/>
        </c:dLbls>
        <c:gapWidth val="100"/>
        <c:overlap val="-24"/>
        <c:axId val="198116160"/>
        <c:axId val="198109888"/>
      </c:barChart>
      <c:catAx>
        <c:axId val="19811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09888"/>
        <c:crosses val="autoZero"/>
        <c:auto val="1"/>
        <c:lblAlgn val="ctr"/>
        <c:lblOffset val="100"/>
        <c:noMultiLvlLbl val="0"/>
      </c:catAx>
      <c:valAx>
        <c:axId val="198109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57-42F6-9E38-2ADD28F74B7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57-42F6-9E38-2ADD28F74B71}"/>
                </c:ext>
              </c:extLst>
            </c:dLbl>
            <c:dLbl>
              <c:idx val="2"/>
              <c:layout>
                <c:manualLayout>
                  <c:x val="-5.3990599683935341E-3"/>
                  <c:y val="-5.8771505922132548E-4"/>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57-42F6-9E38-2ADD28F74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65</c:v>
                </c:pt>
                <c:pt idx="1">
                  <c:v>33</c:v>
                </c:pt>
                <c:pt idx="2">
                  <c:v>2</c:v>
                </c:pt>
              </c:numCache>
            </c:numRef>
          </c:val>
          <c:extLst>
            <c:ext xmlns:c16="http://schemas.microsoft.com/office/drawing/2014/chart" uri="{C3380CC4-5D6E-409C-BE32-E72D297353CC}">
              <c16:uniqueId val="{00000003-2157-42F6-9E38-2ADD28F74B71}"/>
            </c:ext>
          </c:extLst>
        </c:ser>
        <c:dLbls>
          <c:showLegendKey val="0"/>
          <c:showVal val="0"/>
          <c:showCatName val="0"/>
          <c:showSerName val="0"/>
          <c:showPercent val="0"/>
          <c:showBubbleSize val="0"/>
        </c:dLbls>
        <c:gapWidth val="100"/>
        <c:overlap val="-24"/>
        <c:axId val="432943648"/>
        <c:axId val="432944040"/>
      </c:barChart>
      <c:catAx>
        <c:axId val="43294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4040"/>
        <c:crosses val="autoZero"/>
        <c:auto val="1"/>
        <c:lblAlgn val="ctr"/>
        <c:lblOffset val="100"/>
        <c:noMultiLvlLbl val="0"/>
      </c:catAx>
      <c:valAx>
        <c:axId val="432944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045-48D4-8629-0012530FEF7A}"/>
              </c:ext>
            </c:extLst>
          </c:dPt>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5-48D4-8629-0012530FEF7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45-48D4-8629-0012530FEF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50</c:v>
                </c:pt>
                <c:pt idx="1">
                  <c:v>50</c:v>
                </c:pt>
              </c:numCache>
            </c:numRef>
          </c:val>
          <c:extLst>
            <c:ext xmlns:c16="http://schemas.microsoft.com/office/drawing/2014/chart" uri="{C3380CC4-5D6E-409C-BE32-E72D297353CC}">
              <c16:uniqueId val="{00000003-2045-48D4-8629-0012530FEF7A}"/>
            </c:ext>
          </c:extLst>
        </c:ser>
        <c:dLbls>
          <c:showLegendKey val="0"/>
          <c:showVal val="0"/>
          <c:showCatName val="0"/>
          <c:showSerName val="0"/>
          <c:showPercent val="0"/>
          <c:showBubbleSize val="0"/>
        </c:dLbls>
        <c:gapWidth val="100"/>
        <c:overlap val="-24"/>
        <c:axId val="198111456"/>
        <c:axId val="198114592"/>
      </c:barChart>
      <c:catAx>
        <c:axId val="19811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4592"/>
        <c:crosses val="autoZero"/>
        <c:auto val="1"/>
        <c:lblAlgn val="ctr"/>
        <c:lblOffset val="100"/>
        <c:noMultiLvlLbl val="0"/>
      </c:catAx>
      <c:valAx>
        <c:axId val="19811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1D-42A2-8039-68C6B72163EB}"/>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1D-42A2-8039-68C6B72163EB}"/>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1D-42A2-8039-68C6B72163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CC1D-42A2-8039-68C6B72163EB}"/>
            </c:ext>
          </c:extLst>
        </c:ser>
        <c:dLbls>
          <c:showLegendKey val="0"/>
          <c:showVal val="0"/>
          <c:showCatName val="0"/>
          <c:showSerName val="0"/>
          <c:showPercent val="0"/>
          <c:showBubbleSize val="0"/>
        </c:dLbls>
        <c:gapWidth val="100"/>
        <c:overlap val="-24"/>
        <c:axId val="217265968"/>
        <c:axId val="217266752"/>
      </c:barChart>
      <c:catAx>
        <c:axId val="217265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66752"/>
        <c:crosses val="autoZero"/>
        <c:auto val="1"/>
        <c:lblAlgn val="ctr"/>
        <c:lblOffset val="100"/>
        <c:noMultiLvlLbl val="0"/>
      </c:catAx>
      <c:valAx>
        <c:axId val="21726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6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43-48CE-9B50-F32532D6C82F}"/>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43-48CE-9B50-F32532D6C82F}"/>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43-48CE-9B50-F32532D6C8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USUARIO-CLIENTE</c:v>
                </c:pt>
                <c:pt idx="2">
                  <c:v>CON COMPAÑEROS</c:v>
                </c:pt>
              </c:strCache>
            </c:strRef>
          </c:cat>
          <c:val>
            <c:numRef>
              <c:f>'TIPOS DE CONFLICTO'!$C$3:$C$5</c:f>
              <c:numCache>
                <c:formatCode>General</c:formatCode>
                <c:ptCount val="3"/>
                <c:pt idx="0">
                  <c:v>59</c:v>
                </c:pt>
                <c:pt idx="1">
                  <c:v>53</c:v>
                </c:pt>
                <c:pt idx="2">
                  <c:v>50</c:v>
                </c:pt>
              </c:numCache>
            </c:numRef>
          </c:val>
          <c:extLst>
            <c:ext xmlns:c16="http://schemas.microsoft.com/office/drawing/2014/chart" uri="{C3380CC4-5D6E-409C-BE32-E72D297353CC}">
              <c16:uniqueId val="{00000003-1E43-48CE-9B50-F32532D6C82F}"/>
            </c:ext>
          </c:extLst>
        </c:ser>
        <c:dLbls>
          <c:showLegendKey val="0"/>
          <c:showVal val="0"/>
          <c:showCatName val="0"/>
          <c:showSerName val="0"/>
          <c:showPercent val="0"/>
          <c:showBubbleSize val="0"/>
        </c:dLbls>
        <c:gapWidth val="100"/>
        <c:overlap val="-24"/>
        <c:axId val="198113416"/>
        <c:axId val="319288176"/>
      </c:barChart>
      <c:catAx>
        <c:axId val="198113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9288176"/>
        <c:crosses val="autoZero"/>
        <c:auto val="1"/>
        <c:lblAlgn val="ctr"/>
        <c:lblOffset val="100"/>
        <c:noMultiLvlLbl val="0"/>
      </c:catAx>
      <c:valAx>
        <c:axId val="3192881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3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54-4C8D-A4D0-9707000F4EDE}"/>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54-4C8D-A4D0-9707000F4EDE}"/>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54-4C8D-A4D0-9707000F4E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49</c:v>
                </c:pt>
                <c:pt idx="2">
                  <c:v>2</c:v>
                </c:pt>
              </c:numCache>
            </c:numRef>
          </c:val>
          <c:extLst>
            <c:ext xmlns:c16="http://schemas.microsoft.com/office/drawing/2014/chart" uri="{C3380CC4-5D6E-409C-BE32-E72D297353CC}">
              <c16:uniqueId val="{00000003-7C54-4C8D-A4D0-9707000F4EDE}"/>
            </c:ext>
          </c:extLst>
        </c:ser>
        <c:dLbls>
          <c:showLegendKey val="0"/>
          <c:showVal val="0"/>
          <c:showCatName val="0"/>
          <c:showSerName val="0"/>
          <c:showPercent val="0"/>
          <c:showBubbleSize val="0"/>
        </c:dLbls>
        <c:gapWidth val="100"/>
        <c:overlap val="-24"/>
        <c:axId val="432946392"/>
        <c:axId val="432946000"/>
      </c:barChart>
      <c:catAx>
        <c:axId val="432946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6000"/>
        <c:crosses val="autoZero"/>
        <c:auto val="1"/>
        <c:lblAlgn val="ctr"/>
        <c:lblOffset val="100"/>
        <c:noMultiLvlLbl val="0"/>
      </c:catAx>
      <c:valAx>
        <c:axId val="432946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CAD-4545-AADE-13DE83065E5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AD-4545-AADE-13DE83065E5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AD-4545-AADE-13DE83065E5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AD-4545-AADE-13DE83065E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75</c:v>
                </c:pt>
                <c:pt idx="1">
                  <c:v>25</c:v>
                </c:pt>
                <c:pt idx="2">
                  <c:v>0</c:v>
                </c:pt>
              </c:numCache>
            </c:numRef>
          </c:val>
          <c:extLst>
            <c:ext xmlns:c16="http://schemas.microsoft.com/office/drawing/2014/chart" uri="{C3380CC4-5D6E-409C-BE32-E72D297353CC}">
              <c16:uniqueId val="{00000004-DCAD-4545-AADE-13DE83065E52}"/>
            </c:ext>
          </c:extLst>
        </c:ser>
        <c:dLbls>
          <c:showLegendKey val="0"/>
          <c:showVal val="0"/>
          <c:showCatName val="0"/>
          <c:showSerName val="0"/>
          <c:showPercent val="0"/>
          <c:showBubbleSize val="0"/>
        </c:dLbls>
        <c:gapWidth val="100"/>
        <c:overlap val="-24"/>
        <c:axId val="319294840"/>
        <c:axId val="412024784"/>
      </c:barChart>
      <c:catAx>
        <c:axId val="319294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4784"/>
        <c:crosses val="autoZero"/>
        <c:auto val="1"/>
        <c:lblAlgn val="ctr"/>
        <c:lblOffset val="100"/>
        <c:noMultiLvlLbl val="0"/>
      </c:catAx>
      <c:valAx>
        <c:axId val="412024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9294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1E-4C2A-8DF0-CCD9DB106ACC}"/>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1E-4C2A-8DF0-CCD9DB106AC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1E-4C2A-8DF0-CCD9DB106A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65</c:v>
                </c:pt>
                <c:pt idx="1">
                  <c:v>33</c:v>
                </c:pt>
                <c:pt idx="2">
                  <c:v>2</c:v>
                </c:pt>
              </c:numCache>
            </c:numRef>
          </c:val>
          <c:extLst>
            <c:ext xmlns:c16="http://schemas.microsoft.com/office/drawing/2014/chart" uri="{C3380CC4-5D6E-409C-BE32-E72D297353CC}">
              <c16:uniqueId val="{00000003-F41E-4C2A-8DF0-CCD9DB106ACC}"/>
            </c:ext>
          </c:extLst>
        </c:ser>
        <c:dLbls>
          <c:showLegendKey val="0"/>
          <c:showVal val="0"/>
          <c:showCatName val="0"/>
          <c:showSerName val="0"/>
          <c:showPercent val="0"/>
          <c:showBubbleSize val="0"/>
        </c:dLbls>
        <c:gapWidth val="100"/>
        <c:overlap val="-24"/>
        <c:axId val="588271992"/>
        <c:axId val="588273560"/>
      </c:barChart>
      <c:catAx>
        <c:axId val="588271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3560"/>
        <c:crosses val="autoZero"/>
        <c:auto val="1"/>
        <c:lblAlgn val="ctr"/>
        <c:lblOffset val="100"/>
        <c:noMultiLvlLbl val="0"/>
      </c:catAx>
      <c:valAx>
        <c:axId val="588273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1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591E-4536-B40B-6ED05BA2F21B}"/>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1E-4536-B40B-6ED05BA2F21B}"/>
                </c:ext>
              </c:extLst>
            </c:dLbl>
            <c:dLbl>
              <c:idx val="2"/>
              <c:layout>
                <c:manualLayout>
                  <c:x val="-3.5860141495082714E-3"/>
                  <c:y val="8.848533435577368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1E-4536-B40B-6ED05BA2F2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66</c:v>
                </c:pt>
                <c:pt idx="1">
                  <c:v>28</c:v>
                </c:pt>
                <c:pt idx="2">
                  <c:v>6</c:v>
                </c:pt>
              </c:numCache>
            </c:numRef>
          </c:val>
          <c:extLst>
            <c:ext xmlns:c16="http://schemas.microsoft.com/office/drawing/2014/chart" uri="{C3380CC4-5D6E-409C-BE32-E72D297353CC}">
              <c16:uniqueId val="{00000003-591E-4536-B40B-6ED05BA2F21B}"/>
            </c:ext>
          </c:extLst>
        </c:ser>
        <c:dLbls>
          <c:showLegendKey val="0"/>
          <c:showVal val="0"/>
          <c:showCatName val="0"/>
          <c:showSerName val="0"/>
          <c:showPercent val="0"/>
          <c:showBubbleSize val="0"/>
        </c:dLbls>
        <c:gapWidth val="100"/>
        <c:overlap val="-24"/>
        <c:axId val="412020864"/>
        <c:axId val="412028704"/>
      </c:barChart>
      <c:catAx>
        <c:axId val="412020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8704"/>
        <c:crosses val="autoZero"/>
        <c:auto val="1"/>
        <c:lblAlgn val="ctr"/>
        <c:lblOffset val="100"/>
        <c:noMultiLvlLbl val="0"/>
      </c:catAx>
      <c:valAx>
        <c:axId val="41202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84-44E1-9E8B-4EE3CD2ED351}"/>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84-44E1-9E8B-4EE3CD2ED35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79</c:v>
                </c:pt>
                <c:pt idx="1">
                  <c:v>21</c:v>
                </c:pt>
              </c:numCache>
            </c:numRef>
          </c:val>
          <c:extLst>
            <c:ext xmlns:c16="http://schemas.microsoft.com/office/drawing/2014/chart" uri="{C3380CC4-5D6E-409C-BE32-E72D297353CC}">
              <c16:uniqueId val="{00000002-7084-44E1-9E8B-4EE3CD2ED351}"/>
            </c:ext>
          </c:extLst>
        </c:ser>
        <c:dLbls>
          <c:showLegendKey val="0"/>
          <c:showVal val="0"/>
          <c:showCatName val="0"/>
          <c:showSerName val="0"/>
          <c:showPercent val="0"/>
          <c:showBubbleSize val="0"/>
        </c:dLbls>
        <c:gapWidth val="100"/>
        <c:overlap val="-24"/>
        <c:axId val="323677384"/>
        <c:axId val="323677776"/>
      </c:barChart>
      <c:catAx>
        <c:axId val="323677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3677776"/>
        <c:crosses val="autoZero"/>
        <c:auto val="1"/>
        <c:lblAlgn val="ctr"/>
        <c:lblOffset val="100"/>
        <c:noMultiLvlLbl val="0"/>
      </c:catAx>
      <c:valAx>
        <c:axId val="32367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367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5A-47C0-8161-F58560DFA39D}"/>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5A-47C0-8161-F58560DFA39D}"/>
                </c:ext>
              </c:extLst>
            </c:dLbl>
            <c:dLbl>
              <c:idx val="2"/>
              <c:layout>
                <c:manualLayout>
                  <c:x val="-5.1188280167833071E-3"/>
                  <c:y val="8.916412494304377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5A-47C0-8161-F58560DFA3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19</c:v>
                </c:pt>
                <c:pt idx="2">
                  <c:v>9</c:v>
                </c:pt>
              </c:numCache>
            </c:numRef>
          </c:val>
          <c:extLst>
            <c:ext xmlns:c16="http://schemas.microsoft.com/office/drawing/2014/chart" uri="{C3380CC4-5D6E-409C-BE32-E72D297353CC}">
              <c16:uniqueId val="{00000003-435A-47C0-8161-F58560DFA39D}"/>
            </c:ext>
          </c:extLst>
        </c:ser>
        <c:dLbls>
          <c:showLegendKey val="0"/>
          <c:showVal val="0"/>
          <c:showCatName val="0"/>
          <c:showSerName val="0"/>
          <c:showPercent val="0"/>
          <c:showBubbleSize val="0"/>
        </c:dLbls>
        <c:gapWidth val="100"/>
        <c:overlap val="-24"/>
        <c:axId val="412023608"/>
        <c:axId val="412030272"/>
      </c:barChart>
      <c:catAx>
        <c:axId val="412023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0272"/>
        <c:crosses val="autoZero"/>
        <c:auto val="1"/>
        <c:lblAlgn val="ctr"/>
        <c:lblOffset val="100"/>
        <c:noMultiLvlLbl val="0"/>
      </c:catAx>
      <c:valAx>
        <c:axId val="412030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3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E8-4E6B-B065-192BA43FCE72}"/>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E8-4E6B-B065-192BA43FCE72}"/>
                </c:ext>
              </c:extLst>
            </c:dLbl>
            <c:dLbl>
              <c:idx val="2"/>
              <c:layout>
                <c:manualLayout>
                  <c:x val="-5.118828016783307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E8-4E6B-B065-192BA43FCE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77</c:v>
                </c:pt>
                <c:pt idx="1">
                  <c:v>18</c:v>
                </c:pt>
                <c:pt idx="2">
                  <c:v>5</c:v>
                </c:pt>
              </c:numCache>
            </c:numRef>
          </c:val>
          <c:extLst>
            <c:ext xmlns:c16="http://schemas.microsoft.com/office/drawing/2014/chart" uri="{C3380CC4-5D6E-409C-BE32-E72D297353CC}">
              <c16:uniqueId val="{00000003-B1E8-4E6B-B065-192BA43FCE72}"/>
            </c:ext>
          </c:extLst>
        </c:ser>
        <c:dLbls>
          <c:showLegendKey val="0"/>
          <c:showVal val="0"/>
          <c:showCatName val="0"/>
          <c:showSerName val="0"/>
          <c:showPercent val="0"/>
          <c:showBubbleSize val="0"/>
        </c:dLbls>
        <c:gapWidth val="100"/>
        <c:overlap val="-24"/>
        <c:axId val="422255352"/>
        <c:axId val="422253392"/>
      </c:barChart>
      <c:catAx>
        <c:axId val="422255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53392"/>
        <c:crosses val="autoZero"/>
        <c:auto val="1"/>
        <c:lblAlgn val="ctr"/>
        <c:lblOffset val="100"/>
        <c:noMultiLvlLbl val="0"/>
      </c:catAx>
      <c:valAx>
        <c:axId val="422253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55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74-4539-ABA9-17ACA8AB4120}"/>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74-4539-ABA9-17ACA8AB4120}"/>
                </c:ext>
              </c:extLst>
            </c:dLbl>
            <c:dLbl>
              <c:idx val="2"/>
              <c:layout>
                <c:manualLayout>
                  <c:x val="-3.5339248437142607E-3"/>
                  <c:y val="1.1764730263416836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74-4539-ABA9-17ACA8AB41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41</c:v>
                </c:pt>
                <c:pt idx="1">
                  <c:v>53</c:v>
                </c:pt>
                <c:pt idx="2">
                  <c:v>6</c:v>
                </c:pt>
              </c:numCache>
            </c:numRef>
          </c:val>
          <c:extLst>
            <c:ext xmlns:c16="http://schemas.microsoft.com/office/drawing/2014/chart" uri="{C3380CC4-5D6E-409C-BE32-E72D297353CC}">
              <c16:uniqueId val="{00000003-7074-4539-ABA9-17ACA8AB4120}"/>
            </c:ext>
          </c:extLst>
        </c:ser>
        <c:dLbls>
          <c:showLegendKey val="0"/>
          <c:showVal val="0"/>
          <c:showCatName val="0"/>
          <c:showSerName val="0"/>
          <c:showPercent val="0"/>
          <c:showBubbleSize val="0"/>
        </c:dLbls>
        <c:gapWidth val="100"/>
        <c:overlap val="-24"/>
        <c:axId val="412027136"/>
        <c:axId val="412023216"/>
      </c:barChart>
      <c:catAx>
        <c:axId val="412027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3216"/>
        <c:crosses val="autoZero"/>
        <c:auto val="1"/>
        <c:lblAlgn val="ctr"/>
        <c:lblOffset val="100"/>
        <c:noMultiLvlLbl val="0"/>
      </c:catAx>
      <c:valAx>
        <c:axId val="41202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7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428535712523939E-2"/>
          <c:y val="4.9570022745131254E-2"/>
          <c:w val="0.91499370484642739"/>
          <c:h val="0.86993752399256941"/>
        </c:manualLayout>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2A-4F50-A61C-291AC5955A84}"/>
                </c:ext>
              </c:extLst>
            </c:dLbl>
            <c:dLbl>
              <c:idx val="1"/>
              <c:layout>
                <c:manualLayout>
                  <c:x val="3.5595926256452113E-3"/>
                  <c:y val="-2.7351236712415032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2A-4F50-A61C-291AC5955A8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2A-4F50-A61C-291AC5955A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98</c:v>
                </c:pt>
                <c:pt idx="1">
                  <c:v>2</c:v>
                </c:pt>
                <c:pt idx="2">
                  <c:v>0</c:v>
                </c:pt>
              </c:numCache>
            </c:numRef>
          </c:val>
          <c:extLst>
            <c:ext xmlns:c16="http://schemas.microsoft.com/office/drawing/2014/chart" uri="{C3380CC4-5D6E-409C-BE32-E72D297353CC}">
              <c16:uniqueId val="{00000003-5E2A-4F50-A61C-291AC5955A84}"/>
            </c:ext>
          </c:extLst>
        </c:ser>
        <c:dLbls>
          <c:showLegendKey val="0"/>
          <c:showVal val="0"/>
          <c:showCatName val="0"/>
          <c:showSerName val="0"/>
          <c:showPercent val="0"/>
          <c:showBubbleSize val="0"/>
        </c:dLbls>
        <c:gapWidth val="100"/>
        <c:overlap val="-24"/>
        <c:axId val="588271600"/>
        <c:axId val="588272384"/>
      </c:barChart>
      <c:catAx>
        <c:axId val="588271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2384"/>
        <c:crosses val="autoZero"/>
        <c:auto val="1"/>
        <c:lblAlgn val="ctr"/>
        <c:lblOffset val="100"/>
        <c:noMultiLvlLbl val="0"/>
      </c:catAx>
      <c:valAx>
        <c:axId val="588272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5A6-4902-BC8A-F0F52F63F230}"/>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5A6-4902-BC8A-F0F52F63F230}"/>
              </c:ext>
            </c:extLst>
          </c:dPt>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A6-4902-BC8A-F0F52F63F230}"/>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A6-4902-BC8A-F0F52F63F2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4-B5A6-4902-BC8A-F0F52F63F230}"/>
            </c:ext>
          </c:extLst>
        </c:ser>
        <c:dLbls>
          <c:showLegendKey val="0"/>
          <c:showVal val="0"/>
          <c:showCatName val="0"/>
          <c:showSerName val="0"/>
          <c:showPercent val="0"/>
          <c:showBubbleSize val="0"/>
        </c:dLbls>
        <c:gapWidth val="100"/>
        <c:overlap val="-24"/>
        <c:axId val="412031448"/>
        <c:axId val="412031840"/>
      </c:barChart>
      <c:catAx>
        <c:axId val="412031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1840"/>
        <c:crosses val="autoZero"/>
        <c:auto val="1"/>
        <c:lblAlgn val="ctr"/>
        <c:lblOffset val="100"/>
        <c:noMultiLvlLbl val="0"/>
      </c:catAx>
      <c:valAx>
        <c:axId val="412031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1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B-4FC3-8C9A-844492378306}"/>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CB-4FC3-8C9A-844492378306}"/>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CB-4FC3-8C9A-8444923783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70</c:v>
                </c:pt>
                <c:pt idx="1">
                  <c:v>28</c:v>
                </c:pt>
                <c:pt idx="2">
                  <c:v>2</c:v>
                </c:pt>
              </c:numCache>
            </c:numRef>
          </c:val>
          <c:extLst>
            <c:ext xmlns:c16="http://schemas.microsoft.com/office/drawing/2014/chart" uri="{C3380CC4-5D6E-409C-BE32-E72D297353CC}">
              <c16:uniqueId val="{00000003-5BCB-4FC3-8C9A-844492378306}"/>
            </c:ext>
          </c:extLst>
        </c:ser>
        <c:dLbls>
          <c:showLegendKey val="0"/>
          <c:showVal val="0"/>
          <c:showCatName val="0"/>
          <c:showSerName val="0"/>
          <c:showPercent val="0"/>
          <c:showBubbleSize val="0"/>
        </c:dLbls>
        <c:gapWidth val="100"/>
        <c:overlap val="-24"/>
        <c:axId val="420060992"/>
        <c:axId val="420059424"/>
      </c:barChart>
      <c:catAx>
        <c:axId val="420060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59424"/>
        <c:crosses val="autoZero"/>
        <c:auto val="1"/>
        <c:lblAlgn val="ctr"/>
        <c:lblOffset val="100"/>
        <c:noMultiLvlLbl val="0"/>
      </c:catAx>
      <c:valAx>
        <c:axId val="42005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60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DA-4E99-ACBF-67F7E8F49369}"/>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DA-4E99-ACBF-67F7E8F493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78</c:v>
                </c:pt>
                <c:pt idx="1">
                  <c:v>22</c:v>
                </c:pt>
              </c:numCache>
            </c:numRef>
          </c:val>
          <c:extLst>
            <c:ext xmlns:c16="http://schemas.microsoft.com/office/drawing/2014/chart" uri="{C3380CC4-5D6E-409C-BE32-E72D297353CC}">
              <c16:uniqueId val="{00000002-58DA-4E99-ACBF-67F7E8F49369}"/>
            </c:ext>
          </c:extLst>
        </c:ser>
        <c:dLbls>
          <c:showLegendKey val="0"/>
          <c:showVal val="0"/>
          <c:showCatName val="0"/>
          <c:showSerName val="0"/>
          <c:showPercent val="0"/>
          <c:showBubbleSize val="0"/>
        </c:dLbls>
        <c:gapWidth val="100"/>
        <c:overlap val="-24"/>
        <c:axId val="412029488"/>
        <c:axId val="412029880"/>
      </c:barChart>
      <c:catAx>
        <c:axId val="41202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9880"/>
        <c:crosses val="autoZero"/>
        <c:auto val="1"/>
        <c:lblAlgn val="ctr"/>
        <c:lblOffset val="100"/>
        <c:noMultiLvlLbl val="0"/>
      </c:catAx>
      <c:valAx>
        <c:axId val="412029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8B-43FD-9138-8FFFB0ADC308}"/>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B-43FD-9138-8FFFB0ADC308}"/>
                </c:ext>
              </c:extLst>
            </c:dLbl>
            <c:dLbl>
              <c:idx val="2"/>
              <c:layout>
                <c:manualLayout>
                  <c:x val="-1.7260641117293532E-3"/>
                  <c:y val="0"/>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8B-43FD-9138-8FFFB0ADC3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67</c:v>
                </c:pt>
                <c:pt idx="1">
                  <c:v>26</c:v>
                </c:pt>
                <c:pt idx="2">
                  <c:v>7</c:v>
                </c:pt>
              </c:numCache>
            </c:numRef>
          </c:val>
          <c:extLst>
            <c:ext xmlns:c16="http://schemas.microsoft.com/office/drawing/2014/chart" uri="{C3380CC4-5D6E-409C-BE32-E72D297353CC}">
              <c16:uniqueId val="{00000003-338B-43FD-9138-8FFFB0ADC308}"/>
            </c:ext>
          </c:extLst>
        </c:ser>
        <c:dLbls>
          <c:showLegendKey val="0"/>
          <c:showVal val="0"/>
          <c:showCatName val="0"/>
          <c:showSerName val="0"/>
          <c:showPercent val="0"/>
          <c:showBubbleSize val="0"/>
        </c:dLbls>
        <c:gapWidth val="100"/>
        <c:overlap val="-24"/>
        <c:axId val="420060600"/>
        <c:axId val="420058248"/>
      </c:barChart>
      <c:catAx>
        <c:axId val="420060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58248"/>
        <c:crosses val="autoZero"/>
        <c:auto val="1"/>
        <c:lblAlgn val="ctr"/>
        <c:lblOffset val="100"/>
        <c:noMultiLvlLbl val="0"/>
      </c:catAx>
      <c:valAx>
        <c:axId val="420058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60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C5-488B-A13A-15BBDBAF697D}"/>
                </c:ext>
              </c:extLst>
            </c:dLbl>
            <c:dLbl>
              <c:idx val="1"/>
              <c:layout>
                <c:manualLayout>
                  <c:x val="-1.7123232262218977E-3"/>
                  <c:y val="8.70476308931504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C5-488B-A13A-15BBDBAF697D}"/>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C5-488B-A13A-15BBDBAF69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91</c:v>
                </c:pt>
                <c:pt idx="1">
                  <c:v>9</c:v>
                </c:pt>
                <c:pt idx="2">
                  <c:v>0</c:v>
                </c:pt>
              </c:numCache>
            </c:numRef>
          </c:val>
          <c:extLst>
            <c:ext xmlns:c16="http://schemas.microsoft.com/office/drawing/2014/chart" uri="{C3380CC4-5D6E-409C-BE32-E72D297353CC}">
              <c16:uniqueId val="{00000003-44C5-488B-A13A-15BBDBAF697D}"/>
            </c:ext>
          </c:extLst>
        </c:ser>
        <c:dLbls>
          <c:showLegendKey val="0"/>
          <c:showVal val="0"/>
          <c:showCatName val="0"/>
          <c:showSerName val="0"/>
          <c:showPercent val="0"/>
          <c:showBubbleSize val="0"/>
        </c:dLbls>
        <c:gapWidth val="100"/>
        <c:overlap val="-24"/>
        <c:axId val="412034976"/>
        <c:axId val="412035368"/>
      </c:barChart>
      <c:catAx>
        <c:axId val="412034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5368"/>
        <c:crosses val="autoZero"/>
        <c:auto val="1"/>
        <c:lblAlgn val="ctr"/>
        <c:lblOffset val="100"/>
        <c:noMultiLvlLbl val="0"/>
      </c:catAx>
      <c:valAx>
        <c:axId val="412035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A8-42EC-81C2-F3BB091D940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A8-42EC-81C2-F3BB091D94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56</c:v>
                </c:pt>
                <c:pt idx="1">
                  <c:v>44</c:v>
                </c:pt>
              </c:numCache>
            </c:numRef>
          </c:val>
          <c:extLst>
            <c:ext xmlns:c16="http://schemas.microsoft.com/office/drawing/2014/chart" uri="{C3380CC4-5D6E-409C-BE32-E72D297353CC}">
              <c16:uniqueId val="{00000002-78A8-42EC-81C2-F3BB091D9407}"/>
            </c:ext>
          </c:extLst>
        </c:ser>
        <c:dLbls>
          <c:showLegendKey val="0"/>
          <c:showVal val="0"/>
          <c:showCatName val="0"/>
          <c:showSerName val="0"/>
          <c:showPercent val="0"/>
          <c:showBubbleSize val="0"/>
        </c:dLbls>
        <c:gapWidth val="100"/>
        <c:overlap val="-24"/>
        <c:axId val="432677024"/>
        <c:axId val="432677416"/>
      </c:barChart>
      <c:catAx>
        <c:axId val="432677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77416"/>
        <c:crosses val="autoZero"/>
        <c:auto val="1"/>
        <c:lblAlgn val="ctr"/>
        <c:lblOffset val="100"/>
        <c:noMultiLvlLbl val="0"/>
      </c:catAx>
      <c:valAx>
        <c:axId val="432677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97-4C4F-889C-F8739DAEDBC3}"/>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97-4C4F-889C-F8739DAEDBC3}"/>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97-4C4F-889C-F8739DAEDBC3}"/>
                </c:ext>
              </c:extLst>
            </c:dLbl>
            <c:dLbl>
              <c:idx val="4"/>
              <c:layout>
                <c:manualLayout>
                  <c:x val="-1.2657657263678427E-16"/>
                  <c:y val="1.074357631339913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97-4C4F-889C-F8739DAEDB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63</c:v>
                </c:pt>
                <c:pt idx="1">
                  <c:v>28</c:v>
                </c:pt>
                <c:pt idx="2">
                  <c:v>3</c:v>
                </c:pt>
                <c:pt idx="4">
                  <c:v>6</c:v>
                </c:pt>
              </c:numCache>
            </c:numRef>
          </c:val>
          <c:extLst>
            <c:ext xmlns:c16="http://schemas.microsoft.com/office/drawing/2014/chart" uri="{C3380CC4-5D6E-409C-BE32-E72D297353CC}">
              <c16:uniqueId val="{00000004-E597-4C4F-889C-F8739DAEDBC3}"/>
            </c:ext>
          </c:extLst>
        </c:ser>
        <c:dLbls>
          <c:showLegendKey val="0"/>
          <c:showVal val="0"/>
          <c:showCatName val="0"/>
          <c:showSerName val="0"/>
          <c:showPercent val="0"/>
          <c:showBubbleSize val="0"/>
        </c:dLbls>
        <c:gapWidth val="100"/>
        <c:overlap val="-24"/>
        <c:axId val="413844904"/>
        <c:axId val="413839808"/>
      </c:barChart>
      <c:catAx>
        <c:axId val="413844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39808"/>
        <c:crosses val="autoZero"/>
        <c:auto val="1"/>
        <c:lblAlgn val="ctr"/>
        <c:lblOffset val="100"/>
        <c:noMultiLvlLbl val="0"/>
      </c:catAx>
      <c:valAx>
        <c:axId val="41383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3-4C74-8EF0-D68E7F0E4239}"/>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E3-4C74-8EF0-D68E7F0E4239}"/>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E3-4C74-8EF0-D68E7F0E42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49</c:v>
                </c:pt>
                <c:pt idx="1">
                  <c:v>35</c:v>
                </c:pt>
                <c:pt idx="2">
                  <c:v>16</c:v>
                </c:pt>
              </c:numCache>
            </c:numRef>
          </c:val>
          <c:extLst>
            <c:ext xmlns:c16="http://schemas.microsoft.com/office/drawing/2014/chart" uri="{C3380CC4-5D6E-409C-BE32-E72D297353CC}">
              <c16:uniqueId val="{00000003-92E3-4C74-8EF0-D68E7F0E4239}"/>
            </c:ext>
          </c:extLst>
        </c:ser>
        <c:dLbls>
          <c:showLegendKey val="0"/>
          <c:showVal val="0"/>
          <c:showCatName val="0"/>
          <c:showSerName val="0"/>
          <c:showPercent val="0"/>
          <c:showBubbleSize val="0"/>
        </c:dLbls>
        <c:gapWidth val="100"/>
        <c:overlap val="-24"/>
        <c:axId val="217273416"/>
        <c:axId val="217274200"/>
      </c:barChart>
      <c:catAx>
        <c:axId val="217273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4200"/>
        <c:crosses val="autoZero"/>
        <c:auto val="1"/>
        <c:lblAlgn val="ctr"/>
        <c:lblOffset val="100"/>
        <c:noMultiLvlLbl val="0"/>
      </c:catAx>
      <c:valAx>
        <c:axId val="217274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3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CD-415A-942B-91AF3AABE80B}"/>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CD-415A-942B-91AF3AABE8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78</c:v>
                </c:pt>
                <c:pt idx="1">
                  <c:v>22</c:v>
                </c:pt>
              </c:numCache>
            </c:numRef>
          </c:val>
          <c:extLst>
            <c:ext xmlns:c16="http://schemas.microsoft.com/office/drawing/2014/chart" uri="{C3380CC4-5D6E-409C-BE32-E72D297353CC}">
              <c16:uniqueId val="{00000002-20CD-415A-942B-91AF3AABE80B}"/>
            </c:ext>
          </c:extLst>
        </c:ser>
        <c:dLbls>
          <c:showLegendKey val="0"/>
          <c:showVal val="0"/>
          <c:showCatName val="0"/>
          <c:showSerName val="0"/>
          <c:showPercent val="0"/>
          <c:showBubbleSize val="0"/>
        </c:dLbls>
        <c:gapWidth val="100"/>
        <c:overlap val="-24"/>
        <c:axId val="413847256"/>
        <c:axId val="413849608"/>
      </c:barChart>
      <c:catAx>
        <c:axId val="413847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9608"/>
        <c:crosses val="autoZero"/>
        <c:auto val="1"/>
        <c:lblAlgn val="ctr"/>
        <c:lblOffset val="100"/>
        <c:noMultiLvlLbl val="0"/>
      </c:catAx>
      <c:valAx>
        <c:axId val="413849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7F-42B7-8162-947BCC2FE8CF}"/>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7F-42B7-8162-947BCC2FE8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72</c:v>
                </c:pt>
                <c:pt idx="1">
                  <c:v>28</c:v>
                </c:pt>
              </c:numCache>
            </c:numRef>
          </c:val>
          <c:extLst>
            <c:ext xmlns:c16="http://schemas.microsoft.com/office/drawing/2014/chart" uri="{C3380CC4-5D6E-409C-BE32-E72D297353CC}">
              <c16:uniqueId val="{00000002-227F-42B7-8162-947BCC2FE8CF}"/>
            </c:ext>
          </c:extLst>
        </c:ser>
        <c:dLbls>
          <c:showLegendKey val="0"/>
          <c:showVal val="0"/>
          <c:showCatName val="0"/>
          <c:showSerName val="0"/>
          <c:showPercent val="0"/>
          <c:showBubbleSize val="0"/>
        </c:dLbls>
        <c:gapWidth val="100"/>
        <c:overlap val="-24"/>
        <c:axId val="337846568"/>
        <c:axId val="337846176"/>
      </c:barChart>
      <c:catAx>
        <c:axId val="33784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6176"/>
        <c:crosses val="autoZero"/>
        <c:auto val="1"/>
        <c:lblAlgn val="ctr"/>
        <c:lblOffset val="100"/>
        <c:noMultiLvlLbl val="0"/>
      </c:catAx>
      <c:valAx>
        <c:axId val="337846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81-47B9-BFBA-A758962D1F04}"/>
                </c:ext>
              </c:extLst>
            </c:dLbl>
            <c:dLbl>
              <c:idx val="1"/>
              <c:layout>
                <c:manualLayout>
                  <c:x val="-1.7636929230086839E-3"/>
                  <c:y val="1.8684902209197333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81-47B9-BFBA-A758962D1F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94</c:v>
                </c:pt>
                <c:pt idx="1">
                  <c:v>6</c:v>
                </c:pt>
              </c:numCache>
            </c:numRef>
          </c:val>
          <c:extLst>
            <c:ext xmlns:c16="http://schemas.microsoft.com/office/drawing/2014/chart" uri="{C3380CC4-5D6E-409C-BE32-E72D297353CC}">
              <c16:uniqueId val="{00000002-A881-47B9-BFBA-A758962D1F04}"/>
            </c:ext>
          </c:extLst>
        </c:ser>
        <c:dLbls>
          <c:showLegendKey val="0"/>
          <c:showVal val="0"/>
          <c:showCatName val="0"/>
          <c:showSerName val="0"/>
          <c:showPercent val="0"/>
          <c:showBubbleSize val="0"/>
        </c:dLbls>
        <c:gapWidth val="100"/>
        <c:overlap val="-24"/>
        <c:axId val="413851568"/>
        <c:axId val="413841376"/>
      </c:barChart>
      <c:catAx>
        <c:axId val="41385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1376"/>
        <c:crosses val="autoZero"/>
        <c:auto val="1"/>
        <c:lblAlgn val="ctr"/>
        <c:lblOffset val="100"/>
        <c:noMultiLvlLbl val="0"/>
      </c:catAx>
      <c:valAx>
        <c:axId val="413841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5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39-4669-8A3C-86723003504F}"/>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39-4669-8A3C-867230035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79</c:v>
                </c:pt>
                <c:pt idx="1">
                  <c:v>21</c:v>
                </c:pt>
              </c:numCache>
            </c:numRef>
          </c:val>
          <c:extLst>
            <c:ext xmlns:c16="http://schemas.microsoft.com/office/drawing/2014/chart" uri="{C3380CC4-5D6E-409C-BE32-E72D297353CC}">
              <c16:uniqueId val="{00000002-D839-4669-8A3C-86723003504F}"/>
            </c:ext>
          </c:extLst>
        </c:ser>
        <c:dLbls>
          <c:showLegendKey val="0"/>
          <c:showVal val="0"/>
          <c:showCatName val="0"/>
          <c:showSerName val="0"/>
          <c:showPercent val="0"/>
          <c:showBubbleSize val="0"/>
        </c:dLbls>
        <c:gapWidth val="100"/>
        <c:overlap val="-24"/>
        <c:axId val="337845000"/>
        <c:axId val="337845392"/>
      </c:barChart>
      <c:catAx>
        <c:axId val="337845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5392"/>
        <c:crosses val="autoZero"/>
        <c:auto val="1"/>
        <c:lblAlgn val="ctr"/>
        <c:lblOffset val="100"/>
        <c:noMultiLvlLbl val="0"/>
      </c:catAx>
      <c:valAx>
        <c:axId val="33784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5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3F-4513-AFD9-4A1EFB4E655C}"/>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3F-4513-AFD9-4A1EFB4E65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69</c:v>
                </c:pt>
                <c:pt idx="1">
                  <c:v>31</c:v>
                </c:pt>
              </c:numCache>
            </c:numRef>
          </c:val>
          <c:extLst>
            <c:ext xmlns:c16="http://schemas.microsoft.com/office/drawing/2014/chart" uri="{C3380CC4-5D6E-409C-BE32-E72D297353CC}">
              <c16:uniqueId val="{00000002-4A3F-4513-AFD9-4A1EFB4E655C}"/>
            </c:ext>
          </c:extLst>
        </c:ser>
        <c:dLbls>
          <c:showLegendKey val="0"/>
          <c:showVal val="0"/>
          <c:showCatName val="0"/>
          <c:showSerName val="0"/>
          <c:showPercent val="0"/>
          <c:showBubbleSize val="0"/>
        </c:dLbls>
        <c:gapWidth val="100"/>
        <c:overlap val="-24"/>
        <c:axId val="413848040"/>
        <c:axId val="413848432"/>
      </c:barChart>
      <c:catAx>
        <c:axId val="413848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8432"/>
        <c:crosses val="autoZero"/>
        <c:auto val="1"/>
        <c:lblAlgn val="ctr"/>
        <c:lblOffset val="100"/>
        <c:noMultiLvlLbl val="0"/>
      </c:catAx>
      <c:valAx>
        <c:axId val="413848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8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EF-43B4-AD23-2A91DC300DA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EF-43B4-AD23-2A91DC300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79</c:v>
                </c:pt>
                <c:pt idx="1">
                  <c:v>21</c:v>
                </c:pt>
              </c:numCache>
            </c:numRef>
          </c:val>
          <c:extLst>
            <c:ext xmlns:c16="http://schemas.microsoft.com/office/drawing/2014/chart" uri="{C3380CC4-5D6E-409C-BE32-E72D297353CC}">
              <c16:uniqueId val="{00000002-ECEF-43B4-AD23-2A91DC300DAC}"/>
            </c:ext>
          </c:extLst>
        </c:ser>
        <c:dLbls>
          <c:showLegendKey val="0"/>
          <c:showVal val="0"/>
          <c:showCatName val="0"/>
          <c:showSerName val="0"/>
          <c:showPercent val="0"/>
          <c:showBubbleSize val="0"/>
        </c:dLbls>
        <c:gapWidth val="100"/>
        <c:overlap val="-24"/>
        <c:axId val="425659176"/>
        <c:axId val="425657216"/>
      </c:barChart>
      <c:catAx>
        <c:axId val="42565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657216"/>
        <c:crosses val="autoZero"/>
        <c:auto val="1"/>
        <c:lblAlgn val="ctr"/>
        <c:lblOffset val="100"/>
        <c:noMultiLvlLbl val="0"/>
      </c:catAx>
      <c:valAx>
        <c:axId val="425657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65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CA-4063-87D3-A21DEF795DA9}"/>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CA-4063-87D3-A21DEF795D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53</c:v>
                </c:pt>
                <c:pt idx="1">
                  <c:v>47</c:v>
                </c:pt>
              </c:numCache>
            </c:numRef>
          </c:val>
          <c:extLst>
            <c:ext xmlns:c16="http://schemas.microsoft.com/office/drawing/2014/chart" uri="{C3380CC4-5D6E-409C-BE32-E72D297353CC}">
              <c16:uniqueId val="{00000002-A1CA-4063-87D3-A21DEF795DA9}"/>
            </c:ext>
          </c:extLst>
        </c:ser>
        <c:dLbls>
          <c:showLegendKey val="0"/>
          <c:showVal val="0"/>
          <c:showCatName val="0"/>
          <c:showSerName val="0"/>
          <c:showPercent val="0"/>
          <c:showBubbleSize val="0"/>
        </c:dLbls>
        <c:gapWidth val="100"/>
        <c:overlap val="-24"/>
        <c:axId val="413849216"/>
        <c:axId val="413840984"/>
      </c:barChart>
      <c:catAx>
        <c:axId val="413849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0984"/>
        <c:crosses val="autoZero"/>
        <c:auto val="1"/>
        <c:lblAlgn val="ctr"/>
        <c:lblOffset val="100"/>
        <c:noMultiLvlLbl val="0"/>
      </c:catAx>
      <c:valAx>
        <c:axId val="413840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3F-42F9-BAF9-B9C752EE8FEA}"/>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3F-42F9-BAF9-B9C752EE8F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77</c:v>
                </c:pt>
                <c:pt idx="1">
                  <c:v>23</c:v>
                </c:pt>
              </c:numCache>
            </c:numRef>
          </c:val>
          <c:extLst>
            <c:ext xmlns:c16="http://schemas.microsoft.com/office/drawing/2014/chart" uri="{C3380CC4-5D6E-409C-BE32-E72D297353CC}">
              <c16:uniqueId val="{00000002-5A3F-42F9-BAF9-B9C752EE8FEA}"/>
            </c:ext>
          </c:extLst>
        </c:ser>
        <c:dLbls>
          <c:showLegendKey val="0"/>
          <c:showVal val="0"/>
          <c:showCatName val="0"/>
          <c:showSerName val="0"/>
          <c:showPercent val="0"/>
          <c:showBubbleSize val="0"/>
        </c:dLbls>
        <c:gapWidth val="100"/>
        <c:overlap val="-24"/>
        <c:axId val="432680160"/>
        <c:axId val="432678592"/>
      </c:barChart>
      <c:catAx>
        <c:axId val="432680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78592"/>
        <c:crosses val="autoZero"/>
        <c:auto val="1"/>
        <c:lblAlgn val="ctr"/>
        <c:lblOffset val="100"/>
        <c:noMultiLvlLbl val="0"/>
      </c:catAx>
      <c:valAx>
        <c:axId val="432678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8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86-4920-A796-9A6C4840ADFD}"/>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86-4920-A796-9A6C4840AD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84</c:v>
                </c:pt>
                <c:pt idx="1">
                  <c:v>16</c:v>
                </c:pt>
              </c:numCache>
            </c:numRef>
          </c:val>
          <c:extLst>
            <c:ext xmlns:c16="http://schemas.microsoft.com/office/drawing/2014/chart" uri="{C3380CC4-5D6E-409C-BE32-E72D297353CC}">
              <c16:uniqueId val="{00000002-DE86-4920-A796-9A6C4840ADFD}"/>
            </c:ext>
          </c:extLst>
        </c:ser>
        <c:dLbls>
          <c:showLegendKey val="0"/>
          <c:showVal val="0"/>
          <c:showCatName val="0"/>
          <c:showSerName val="0"/>
          <c:showPercent val="0"/>
          <c:showBubbleSize val="0"/>
        </c:dLbls>
        <c:gapWidth val="100"/>
        <c:overlap val="-24"/>
        <c:axId val="413850392"/>
        <c:axId val="413850784"/>
      </c:barChart>
      <c:catAx>
        <c:axId val="413850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50784"/>
        <c:crosses val="autoZero"/>
        <c:auto val="1"/>
        <c:lblAlgn val="ctr"/>
        <c:lblOffset val="100"/>
        <c:noMultiLvlLbl val="0"/>
      </c:catAx>
      <c:valAx>
        <c:axId val="41385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50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53-4386-8CF4-A90393AAAE11}"/>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53-4386-8CF4-A90393AAAE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86</c:v>
                </c:pt>
                <c:pt idx="1">
                  <c:v>14</c:v>
                </c:pt>
              </c:numCache>
            </c:numRef>
          </c:val>
          <c:extLst>
            <c:ext xmlns:c16="http://schemas.microsoft.com/office/drawing/2014/chart" uri="{C3380CC4-5D6E-409C-BE32-E72D297353CC}">
              <c16:uniqueId val="{00000002-6853-4386-8CF4-A90393AAAE11}"/>
            </c:ext>
          </c:extLst>
        </c:ser>
        <c:dLbls>
          <c:showLegendKey val="0"/>
          <c:showVal val="0"/>
          <c:showCatName val="0"/>
          <c:showSerName val="0"/>
          <c:showPercent val="0"/>
          <c:showBubbleSize val="0"/>
        </c:dLbls>
        <c:gapWidth val="100"/>
        <c:overlap val="-24"/>
        <c:axId val="593469816"/>
        <c:axId val="593467856"/>
      </c:barChart>
      <c:catAx>
        <c:axId val="593469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467856"/>
        <c:crosses val="autoZero"/>
        <c:auto val="1"/>
        <c:lblAlgn val="ctr"/>
        <c:lblOffset val="100"/>
        <c:noMultiLvlLbl val="0"/>
      </c:catAx>
      <c:valAx>
        <c:axId val="59346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469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EA527E06-074F-45A1-997F-EFAEFF93F69C}"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72-41DD-9EDD-BCD21A266B74}"/>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0302A4EA-3A74-48E3-8838-7BA0EF8F5A50}"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72-41DD-9EDD-BCD21A266B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4872-41DD-9EDD-BCD21A266B74}"/>
            </c:ext>
          </c:extLst>
        </c:ser>
        <c:dLbls>
          <c:showLegendKey val="0"/>
          <c:showVal val="0"/>
          <c:showCatName val="0"/>
          <c:showSerName val="0"/>
          <c:showPercent val="0"/>
          <c:showBubbleSize val="0"/>
        </c:dLbls>
        <c:gapWidth val="100"/>
        <c:overlap val="-24"/>
        <c:axId val="408852664"/>
        <c:axId val="408853056"/>
      </c:barChart>
      <c:catAx>
        <c:axId val="40885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853056"/>
        <c:crosses val="autoZero"/>
        <c:auto val="1"/>
        <c:lblAlgn val="ctr"/>
        <c:lblOffset val="100"/>
        <c:noMultiLvlLbl val="0"/>
      </c:catAx>
      <c:valAx>
        <c:axId val="408853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5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56-474E-B62F-56650A4D0E66}"/>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56-474E-B62F-56650A4D0E66}"/>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56-474E-B62F-56650A4D0E6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HISTORIA</c:v>
                </c:pt>
              </c:strCache>
            </c:strRef>
          </c:cat>
          <c:val>
            <c:numRef>
              <c:f>'ELEMENTO DE IDENTIFICACIÓN'!$B$4:$B$6</c:f>
              <c:numCache>
                <c:formatCode>General</c:formatCode>
                <c:ptCount val="3"/>
                <c:pt idx="0">
                  <c:v>70</c:v>
                </c:pt>
                <c:pt idx="1">
                  <c:v>42</c:v>
                </c:pt>
                <c:pt idx="2">
                  <c:v>39</c:v>
                </c:pt>
              </c:numCache>
            </c:numRef>
          </c:val>
          <c:extLst>
            <c:ext xmlns:c16="http://schemas.microsoft.com/office/drawing/2014/chart" uri="{C3380CC4-5D6E-409C-BE32-E72D297353CC}">
              <c16:uniqueId val="{00000003-4D56-474E-B62F-56650A4D0E66}"/>
            </c:ext>
          </c:extLst>
        </c:ser>
        <c:dLbls>
          <c:showLegendKey val="0"/>
          <c:showVal val="0"/>
          <c:showCatName val="0"/>
          <c:showSerName val="0"/>
          <c:showPercent val="0"/>
          <c:showBubbleSize val="0"/>
        </c:dLbls>
        <c:gapWidth val="100"/>
        <c:overlap val="-24"/>
        <c:axId val="337886632"/>
        <c:axId val="337886240"/>
      </c:barChart>
      <c:catAx>
        <c:axId val="337886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37886240"/>
        <c:crosses val="autoZero"/>
        <c:auto val="1"/>
        <c:lblAlgn val="ctr"/>
        <c:lblOffset val="100"/>
        <c:noMultiLvlLbl val="0"/>
      </c:catAx>
      <c:valAx>
        <c:axId val="337886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86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Reversed" id="22">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5310" y="4653137"/>
            <a:ext cx="8019177"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824) – DIRECCIÓN DE ADMINISTRACIÓN ESCOLAR DEL NIVEL SUPERIOR Y POSTGRADO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11152D0D-B1ED-419A-A087-652E155CFDE4}"/>
              </a:ext>
            </a:extLst>
          </p:cNvPr>
          <p:cNvGraphicFramePr>
            <a:graphicFrameLocks/>
          </p:cNvGraphicFramePr>
          <p:nvPr>
            <p:extLst>
              <p:ext uri="{D42A27DB-BD31-4B8C-83A1-F6EECF244321}">
                <p14:modId xmlns:p14="http://schemas.microsoft.com/office/powerpoint/2010/main" val="4271747912"/>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F820AE83-FBB1-4B62-B8BF-E90961A7D2EB}"/>
              </a:ext>
            </a:extLst>
          </p:cNvPr>
          <p:cNvGraphicFramePr/>
          <p:nvPr>
            <p:extLst>
              <p:ext uri="{D42A27DB-BD31-4B8C-83A1-F6EECF244321}">
                <p14:modId xmlns:p14="http://schemas.microsoft.com/office/powerpoint/2010/main" val="3646249147"/>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470ED83A-C631-4125-8D42-16AF25A55FA5}"/>
              </a:ext>
            </a:extLst>
          </p:cNvPr>
          <p:cNvGraphicFramePr>
            <a:graphicFrameLocks/>
          </p:cNvGraphicFramePr>
          <p:nvPr>
            <p:extLst>
              <p:ext uri="{D42A27DB-BD31-4B8C-83A1-F6EECF244321}">
                <p14:modId xmlns:p14="http://schemas.microsoft.com/office/powerpoint/2010/main" val="2837476031"/>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4754E112-866C-4FFC-94D2-352DB6FE8006}"/>
              </a:ext>
            </a:extLst>
          </p:cNvPr>
          <p:cNvGraphicFramePr/>
          <p:nvPr>
            <p:extLst>
              <p:ext uri="{D42A27DB-BD31-4B8C-83A1-F6EECF244321}">
                <p14:modId xmlns:p14="http://schemas.microsoft.com/office/powerpoint/2010/main" val="2964637329"/>
              </p:ext>
            </p:extLst>
          </p:nvPr>
        </p:nvGraphicFramePr>
        <p:xfrm>
          <a:off x="948022" y="1314479"/>
          <a:ext cx="8080068" cy="46018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56%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181627A0-2B46-432F-9950-B5D0351821F8}"/>
              </a:ext>
            </a:extLst>
          </p:cNvPr>
          <p:cNvGraphicFramePr>
            <a:graphicFrameLocks/>
          </p:cNvGraphicFramePr>
          <p:nvPr>
            <p:extLst>
              <p:ext uri="{D42A27DB-BD31-4B8C-83A1-F6EECF244321}">
                <p14:modId xmlns:p14="http://schemas.microsoft.com/office/powerpoint/2010/main" val="1853197253"/>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0853DB96-E580-4246-907C-DC7BBF8F80FF}"/>
              </a:ext>
            </a:extLst>
          </p:cNvPr>
          <p:cNvGraphicFramePr/>
          <p:nvPr>
            <p:extLst>
              <p:ext uri="{D42A27DB-BD31-4B8C-83A1-F6EECF244321}">
                <p14:modId xmlns:p14="http://schemas.microsoft.com/office/powerpoint/2010/main" val="41146231"/>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1EB47689-F319-414F-85EE-67A22B2360AA}"/>
              </a:ext>
            </a:extLst>
          </p:cNvPr>
          <p:cNvGraphicFramePr>
            <a:graphicFrameLocks/>
          </p:cNvGraphicFramePr>
          <p:nvPr>
            <p:extLst>
              <p:ext uri="{D42A27DB-BD31-4B8C-83A1-F6EECF244321}">
                <p14:modId xmlns:p14="http://schemas.microsoft.com/office/powerpoint/2010/main" val="114078365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8BBE3C15-CFDC-4702-A4FB-4B0C807C563A}"/>
              </a:ext>
            </a:extLst>
          </p:cNvPr>
          <p:cNvGraphicFramePr/>
          <p:nvPr>
            <p:extLst>
              <p:ext uri="{D42A27DB-BD31-4B8C-83A1-F6EECF244321}">
                <p14:modId xmlns:p14="http://schemas.microsoft.com/office/powerpoint/2010/main" val="2800351549"/>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70CE7E71-9206-47C0-BA1F-51B6595BEBCC}"/>
              </a:ext>
            </a:extLst>
          </p:cNvPr>
          <p:cNvGraphicFramePr>
            <a:graphicFrameLocks/>
          </p:cNvGraphicFramePr>
          <p:nvPr>
            <p:extLst>
              <p:ext uri="{D42A27DB-BD31-4B8C-83A1-F6EECF244321}">
                <p14:modId xmlns:p14="http://schemas.microsoft.com/office/powerpoint/2010/main" val="1330431953"/>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D7311908-58DB-47F1-9AFA-AB270963D1DF}"/>
              </a:ext>
            </a:extLst>
          </p:cNvPr>
          <p:cNvGraphicFramePr/>
          <p:nvPr>
            <p:extLst>
              <p:ext uri="{D42A27DB-BD31-4B8C-83A1-F6EECF244321}">
                <p14:modId xmlns:p14="http://schemas.microsoft.com/office/powerpoint/2010/main" val="1699250840"/>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04D93446-728C-4609-84CC-00951F442AF1}"/>
              </a:ext>
            </a:extLst>
          </p:cNvPr>
          <p:cNvGraphicFramePr>
            <a:graphicFrameLocks/>
          </p:cNvGraphicFramePr>
          <p:nvPr>
            <p:extLst>
              <p:ext uri="{D42A27DB-BD31-4B8C-83A1-F6EECF244321}">
                <p14:modId xmlns:p14="http://schemas.microsoft.com/office/powerpoint/2010/main" val="3596746487"/>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BD84AFEB-AC55-471E-849E-1FBB91E7123C}"/>
              </a:ext>
            </a:extLst>
          </p:cNvPr>
          <p:cNvGraphicFramePr/>
          <p:nvPr>
            <p:extLst>
              <p:ext uri="{D42A27DB-BD31-4B8C-83A1-F6EECF244321}">
                <p14:modId xmlns:p14="http://schemas.microsoft.com/office/powerpoint/2010/main" val="1507286402"/>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6C83538F-95BE-42E9-807A-8C3CC8425CC5}"/>
              </a:ext>
            </a:extLst>
          </p:cNvPr>
          <p:cNvGraphicFramePr>
            <a:graphicFrameLocks/>
          </p:cNvGraphicFramePr>
          <p:nvPr>
            <p:extLst>
              <p:ext uri="{D42A27DB-BD31-4B8C-83A1-F6EECF244321}">
                <p14:modId xmlns:p14="http://schemas.microsoft.com/office/powerpoint/2010/main" val="2947010630"/>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CBD768A5-4E21-47F8-B746-1CF16F725670}"/>
              </a:ext>
            </a:extLst>
          </p:cNvPr>
          <p:cNvGraphicFramePr/>
          <p:nvPr>
            <p:extLst>
              <p:ext uri="{D42A27DB-BD31-4B8C-83A1-F6EECF244321}">
                <p14:modId xmlns:p14="http://schemas.microsoft.com/office/powerpoint/2010/main" val="3627247295"/>
              </p:ext>
            </p:extLst>
          </p:nvPr>
        </p:nvGraphicFramePr>
        <p:xfrm>
          <a:off x="1750214" y="1347179"/>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entre medio y bajo,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y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buena,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regular,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(94%),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insuficiente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5DE7D8E3-6FB3-46A6-81FF-56055DD3EF05}"/>
              </a:ext>
            </a:extLst>
          </p:cNvPr>
          <p:cNvGraphicFramePr/>
          <p:nvPr>
            <p:extLst>
              <p:ext uri="{D42A27DB-BD31-4B8C-83A1-F6EECF244321}">
                <p14:modId xmlns:p14="http://schemas.microsoft.com/office/powerpoint/2010/main" val="2400087402"/>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D4B7E339-C502-4E79-859A-1957C5DD9328}"/>
              </a:ext>
            </a:extLst>
          </p:cNvPr>
          <p:cNvGraphicFramePr>
            <a:graphicFrameLocks/>
          </p:cNvGraphicFramePr>
          <p:nvPr>
            <p:extLst>
              <p:ext uri="{D42A27DB-BD31-4B8C-83A1-F6EECF244321}">
                <p14:modId xmlns:p14="http://schemas.microsoft.com/office/powerpoint/2010/main" val="3366946778"/>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760;p35">
            <a:extLst>
              <a:ext uri="{FF2B5EF4-FFF2-40B4-BE49-F238E27FC236}">
                <a16:creationId xmlns:a16="http://schemas.microsoft.com/office/drawing/2014/main" id="{6E10A55A-535D-4EB4-BE86-65E49F726338}"/>
              </a:ext>
            </a:extLst>
          </p:cNvPr>
          <p:cNvGraphicFramePr/>
          <p:nvPr>
            <p:extLst>
              <p:ext uri="{D42A27DB-BD31-4B8C-83A1-F6EECF244321}">
                <p14:modId xmlns:p14="http://schemas.microsoft.com/office/powerpoint/2010/main" val="341205536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B461D2FA-BAA0-4C17-A21F-F4FAC84F622B}"/>
              </a:ext>
            </a:extLst>
          </p:cNvPr>
          <p:cNvGraphicFramePr>
            <a:graphicFrameLocks/>
          </p:cNvGraphicFramePr>
          <p:nvPr>
            <p:extLst>
              <p:ext uri="{D42A27DB-BD31-4B8C-83A1-F6EECF244321}">
                <p14:modId xmlns:p14="http://schemas.microsoft.com/office/powerpoint/2010/main" val="4277158249"/>
              </p:ext>
            </p:extLst>
          </p:nvPr>
        </p:nvGraphicFramePr>
        <p:xfrm>
          <a:off x="1051165" y="1794681"/>
          <a:ext cx="7769306" cy="375644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B9D6400-A488-469B-803F-8F446A38F6DE}"/>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B722BD1F-412F-4C25-89E0-8BD2FB407025}"/>
              </a:ext>
            </a:extLst>
          </p:cNvPr>
          <p:cNvGraphicFramePr>
            <a:graphicFrameLocks/>
          </p:cNvGraphicFramePr>
          <p:nvPr>
            <p:extLst>
              <p:ext uri="{D42A27DB-BD31-4B8C-83A1-F6EECF244321}">
                <p14:modId xmlns:p14="http://schemas.microsoft.com/office/powerpoint/2010/main" val="4071801692"/>
              </p:ext>
            </p:extLst>
          </p:nvPr>
        </p:nvGraphicFramePr>
        <p:xfrm>
          <a:off x="1061475" y="1732112"/>
          <a:ext cx="7758996" cy="367499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DE6D0FE-2AC8-4885-9CFE-5EBB87057647}"/>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1754326"/>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N/A</a:t>
            </a: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ADMINISTRACIÓN ESCOLAR Y POSTGRADO</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afirman que si se le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Por lo regular 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(60%)</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Por lo regular 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(60%).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CD51927C-53B4-4BAB-9043-0E5A09609811}"/>
              </a:ext>
            </a:extLst>
          </p:cNvPr>
          <p:cNvGraphicFramePr/>
          <p:nvPr>
            <p:extLst>
              <p:ext uri="{D42A27DB-BD31-4B8C-83A1-F6EECF244321}">
                <p14:modId xmlns:p14="http://schemas.microsoft.com/office/powerpoint/2010/main" val="1567189136"/>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27F727B9-4164-4F99-BC5D-08ED21C1880F}"/>
              </a:ext>
            </a:extLst>
          </p:cNvPr>
          <p:cNvGraphicFramePr>
            <a:graphicFrameLocks/>
          </p:cNvGraphicFramePr>
          <p:nvPr>
            <p:extLst>
              <p:ext uri="{D42A27DB-BD31-4B8C-83A1-F6EECF244321}">
                <p14:modId xmlns:p14="http://schemas.microsoft.com/office/powerpoint/2010/main" val="2656995193"/>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B821ABA6-5580-4176-B944-A9DD22DE1E83}"/>
              </a:ext>
            </a:extLst>
          </p:cNvPr>
          <p:cNvGraphicFramePr/>
          <p:nvPr>
            <p:extLst>
              <p:ext uri="{D42A27DB-BD31-4B8C-83A1-F6EECF244321}">
                <p14:modId xmlns:p14="http://schemas.microsoft.com/office/powerpoint/2010/main" val="2107017168"/>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3146414A-05B5-471E-8453-1ACEE10F2C69}"/>
              </a:ext>
            </a:extLst>
          </p:cNvPr>
          <p:cNvGraphicFramePr>
            <a:graphicFrameLocks/>
          </p:cNvGraphicFramePr>
          <p:nvPr>
            <p:extLst>
              <p:ext uri="{D42A27DB-BD31-4B8C-83A1-F6EECF244321}">
                <p14:modId xmlns:p14="http://schemas.microsoft.com/office/powerpoint/2010/main" val="194345654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046B905F-F8FD-42B5-BA39-740324CCDA08}"/>
              </a:ext>
            </a:extLst>
          </p:cNvPr>
          <p:cNvGraphicFramePr/>
          <p:nvPr>
            <p:extLst>
              <p:ext uri="{D42A27DB-BD31-4B8C-83A1-F6EECF244321}">
                <p14:modId xmlns:p14="http://schemas.microsoft.com/office/powerpoint/2010/main" val="3311153884"/>
              </p:ext>
            </p:extLst>
          </p:nvPr>
        </p:nvGraphicFramePr>
        <p:xfrm>
          <a:off x="1577188" y="1094419"/>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9FF7705-22AE-407E-967F-73BDC55023DB}"/>
              </a:ext>
            </a:extLst>
          </p:cNvPr>
          <p:cNvGraphicFramePr>
            <a:graphicFrameLocks/>
          </p:cNvGraphicFramePr>
          <p:nvPr>
            <p:extLst>
              <p:ext uri="{D42A27DB-BD31-4B8C-83A1-F6EECF244321}">
                <p14:modId xmlns:p14="http://schemas.microsoft.com/office/powerpoint/2010/main" val="1806258700"/>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C85FFA03-A6A6-4FEE-A136-6447DE885DCD}"/>
              </a:ext>
            </a:extLst>
          </p:cNvPr>
          <p:cNvGraphicFramePr/>
          <p:nvPr>
            <p:extLst>
              <p:ext uri="{D42A27DB-BD31-4B8C-83A1-F6EECF244321}">
                <p14:modId xmlns:p14="http://schemas.microsoft.com/office/powerpoint/2010/main" val="1107616908"/>
              </p:ext>
            </p:extLst>
          </p:nvPr>
        </p:nvGraphicFramePr>
        <p:xfrm>
          <a:off x="1595144" y="98433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956472494"/>
              </p:ext>
            </p:extLst>
          </p:nvPr>
        </p:nvGraphicFramePr>
        <p:xfrm>
          <a:off x="1826835" y="463511"/>
          <a:ext cx="6362993" cy="54367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(65%)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el 65%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mitad (50%) afirma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37% dicen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siempre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47% algunas veces.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institucionales, 2.-conflictos usuario-cliente, 3.-conflictos con compañeros, también se externa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 (49%)</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098BBC63-2B5F-4F06-8D02-97D7900D4213}"/>
              </a:ext>
            </a:extLst>
          </p:cNvPr>
          <p:cNvGraphicFramePr>
            <a:graphicFrameLocks/>
          </p:cNvGraphicFramePr>
          <p:nvPr>
            <p:extLst>
              <p:ext uri="{D42A27DB-BD31-4B8C-83A1-F6EECF244321}">
                <p14:modId xmlns:p14="http://schemas.microsoft.com/office/powerpoint/2010/main" val="1468066308"/>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15;p53">
            <a:extLst>
              <a:ext uri="{FF2B5EF4-FFF2-40B4-BE49-F238E27FC236}">
                <a16:creationId xmlns:a16="http://schemas.microsoft.com/office/drawing/2014/main" id="{F38D0114-15C6-4586-A762-FED63566EB88}"/>
              </a:ext>
            </a:extLst>
          </p:cNvPr>
          <p:cNvGraphicFramePr/>
          <p:nvPr>
            <p:extLst>
              <p:ext uri="{D42A27DB-BD31-4B8C-83A1-F6EECF244321}">
                <p14:modId xmlns:p14="http://schemas.microsoft.com/office/powerpoint/2010/main" val="4011054298"/>
              </p:ext>
            </p:extLst>
          </p:nvPr>
        </p:nvGraphicFramePr>
        <p:xfrm>
          <a:off x="1545609" y="1149871"/>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9CBA5EA-3115-455A-82A6-A3BF5A527DC5}"/>
              </a:ext>
            </a:extLst>
          </p:cNvPr>
          <p:cNvGraphicFramePr>
            <a:graphicFrameLocks/>
          </p:cNvGraphicFramePr>
          <p:nvPr>
            <p:extLst>
              <p:ext uri="{D42A27DB-BD31-4B8C-83A1-F6EECF244321}">
                <p14:modId xmlns:p14="http://schemas.microsoft.com/office/powerpoint/2010/main" val="2737951173"/>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0A3DFDE2-0B19-4110-98FB-6DD329E9FB5F}"/>
              </a:ext>
            </a:extLst>
          </p:cNvPr>
          <p:cNvGraphicFramePr/>
          <p:nvPr>
            <p:extLst>
              <p:ext uri="{D42A27DB-BD31-4B8C-83A1-F6EECF244321}">
                <p14:modId xmlns:p14="http://schemas.microsoft.com/office/powerpoint/2010/main" val="2258117475"/>
              </p:ext>
            </p:extLst>
          </p:nvPr>
        </p:nvGraphicFramePr>
        <p:xfrm>
          <a:off x="1469815" y="1211177"/>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6FB0F76E-0891-4D95-A85C-5480BB01372D}"/>
              </a:ext>
            </a:extLst>
          </p:cNvPr>
          <p:cNvGraphicFramePr>
            <a:graphicFrameLocks/>
          </p:cNvGraphicFramePr>
          <p:nvPr>
            <p:extLst>
              <p:ext uri="{D42A27DB-BD31-4B8C-83A1-F6EECF244321}">
                <p14:modId xmlns:p14="http://schemas.microsoft.com/office/powerpoint/2010/main" val="1783804852"/>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FD0736AC-259E-4335-BB8A-3777117D5F60}"/>
              </a:ext>
            </a:extLst>
          </p:cNvPr>
          <p:cNvGraphicFramePr/>
          <p:nvPr>
            <p:extLst>
              <p:ext uri="{D42A27DB-BD31-4B8C-83A1-F6EECF244321}">
                <p14:modId xmlns:p14="http://schemas.microsoft.com/office/powerpoint/2010/main" val="416111847"/>
              </p:ext>
            </p:extLst>
          </p:nvPr>
        </p:nvGraphicFramePr>
        <p:xfrm>
          <a:off x="1367464" y="1094419"/>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5D980DEB-F345-4FCB-8DF1-AFB3E585CA5B}"/>
              </a:ext>
            </a:extLst>
          </p:cNvPr>
          <p:cNvGraphicFramePr>
            <a:graphicFrameLocks/>
          </p:cNvGraphicFramePr>
          <p:nvPr>
            <p:extLst>
              <p:ext uri="{D42A27DB-BD31-4B8C-83A1-F6EECF244321}">
                <p14:modId xmlns:p14="http://schemas.microsoft.com/office/powerpoint/2010/main" val="3683047222"/>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75%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66%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(79%)</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72%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19% algunas veces,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41%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53%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D26D835E-B390-434E-B3EF-0B41E6B14AC5}"/>
              </a:ext>
            </a:extLst>
          </p:cNvPr>
          <p:cNvGraphicFramePr/>
          <p:nvPr>
            <p:extLst>
              <p:ext uri="{D42A27DB-BD31-4B8C-83A1-F6EECF244321}">
                <p14:modId xmlns:p14="http://schemas.microsoft.com/office/powerpoint/2010/main" val="2988241671"/>
              </p:ext>
            </p:extLst>
          </p:nvPr>
        </p:nvGraphicFramePr>
        <p:xfrm>
          <a:off x="1411520" y="1395949"/>
          <a:ext cx="7135648" cy="3972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EC3F408C-FBA6-43BA-923F-56C1AB8282D0}"/>
              </a:ext>
            </a:extLst>
          </p:cNvPr>
          <p:cNvGraphicFramePr>
            <a:graphicFrameLocks/>
          </p:cNvGraphicFramePr>
          <p:nvPr>
            <p:extLst>
              <p:ext uri="{D42A27DB-BD31-4B8C-83A1-F6EECF244321}">
                <p14:modId xmlns:p14="http://schemas.microsoft.com/office/powerpoint/2010/main" val="314999750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F94165ED-4886-41A3-A37A-E190AA46F85C}"/>
              </a:ext>
            </a:extLst>
          </p:cNvPr>
          <p:cNvGraphicFramePr/>
          <p:nvPr>
            <p:extLst>
              <p:ext uri="{D42A27DB-BD31-4B8C-83A1-F6EECF244321}">
                <p14:modId xmlns:p14="http://schemas.microsoft.com/office/powerpoint/2010/main" val="916411507"/>
              </p:ext>
            </p:extLst>
          </p:nvPr>
        </p:nvGraphicFramePr>
        <p:xfrm>
          <a:off x="1231380" y="1333294"/>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999DDDEE-6A2A-494D-8617-2DD536342D99}"/>
              </a:ext>
            </a:extLst>
          </p:cNvPr>
          <p:cNvGraphicFramePr>
            <a:graphicFrameLocks/>
          </p:cNvGraphicFramePr>
          <p:nvPr>
            <p:extLst>
              <p:ext uri="{D42A27DB-BD31-4B8C-83A1-F6EECF244321}">
                <p14:modId xmlns:p14="http://schemas.microsoft.com/office/powerpoint/2010/main" val="657894243"/>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F0453DBC-A68E-4C73-8C2F-5F6B5C9F7CDD}"/>
              </a:ext>
            </a:extLst>
          </p:cNvPr>
          <p:cNvGraphicFramePr/>
          <p:nvPr>
            <p:extLst>
              <p:ext uri="{D42A27DB-BD31-4B8C-83A1-F6EECF244321}">
                <p14:modId xmlns:p14="http://schemas.microsoft.com/office/powerpoint/2010/main" val="3892030091"/>
              </p:ext>
            </p:extLst>
          </p:nvPr>
        </p:nvGraphicFramePr>
        <p:xfrm>
          <a:off x="1500213" y="1094419"/>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9097391F-A43F-44E4-BD16-C617428740BB}"/>
              </a:ext>
            </a:extLst>
          </p:cNvPr>
          <p:cNvGraphicFramePr>
            <a:graphicFrameLocks/>
          </p:cNvGraphicFramePr>
          <p:nvPr>
            <p:extLst>
              <p:ext uri="{D42A27DB-BD31-4B8C-83A1-F6EECF244321}">
                <p14:modId xmlns:p14="http://schemas.microsoft.com/office/powerpoint/2010/main" val="2933825243"/>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61044F96-C5B7-4713-A438-5630DF674D0A}"/>
              </a:ext>
            </a:extLst>
          </p:cNvPr>
          <p:cNvGraphicFramePr/>
          <p:nvPr>
            <p:extLst>
              <p:ext uri="{D42A27DB-BD31-4B8C-83A1-F6EECF244321}">
                <p14:modId xmlns:p14="http://schemas.microsoft.com/office/powerpoint/2010/main" val="543776880"/>
              </p:ext>
            </p:extLst>
          </p:nvPr>
        </p:nvGraphicFramePr>
        <p:xfrm>
          <a:off x="1545380" y="995465"/>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D4D5DE3F-82A2-4B56-9391-DA88B76D6885}"/>
              </a:ext>
            </a:extLst>
          </p:cNvPr>
          <p:cNvGraphicFramePr>
            <a:graphicFrameLocks/>
          </p:cNvGraphicFramePr>
          <p:nvPr>
            <p:extLst>
              <p:ext uri="{D42A27DB-BD31-4B8C-83A1-F6EECF244321}">
                <p14:modId xmlns:p14="http://schemas.microsoft.com/office/powerpoint/2010/main" val="229760142"/>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9120C3E1-B006-4B3A-9A57-4287725FEF2E}"/>
              </a:ext>
            </a:extLst>
          </p:cNvPr>
          <p:cNvGraphicFramePr/>
          <p:nvPr>
            <p:extLst>
              <p:ext uri="{D42A27DB-BD31-4B8C-83A1-F6EECF244321}">
                <p14:modId xmlns:p14="http://schemas.microsoft.com/office/powerpoint/2010/main" val="3248608278"/>
              </p:ext>
            </p:extLst>
          </p:nvPr>
        </p:nvGraphicFramePr>
        <p:xfrm>
          <a:off x="1434374" y="1184593"/>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98%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28%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(70%)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78%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(88%)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(91%), 56%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(49%)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50675B5E-8398-4938-88AD-8D79B61E0CF6}"/>
              </a:ext>
            </a:extLst>
          </p:cNvPr>
          <p:cNvGraphicFramePr>
            <a:graphicFrameLocks/>
          </p:cNvGraphicFramePr>
          <p:nvPr>
            <p:extLst>
              <p:ext uri="{D42A27DB-BD31-4B8C-83A1-F6EECF244321}">
                <p14:modId xmlns:p14="http://schemas.microsoft.com/office/powerpoint/2010/main" val="964793465"/>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4D71656A-F0DD-4A5D-9798-AC847F2DB9CE}"/>
              </a:ext>
            </a:extLst>
          </p:cNvPr>
          <p:cNvGraphicFramePr/>
          <p:nvPr>
            <p:extLst>
              <p:ext uri="{D42A27DB-BD31-4B8C-83A1-F6EECF244321}">
                <p14:modId xmlns:p14="http://schemas.microsoft.com/office/powerpoint/2010/main" val="1389734218"/>
              </p:ext>
            </p:extLst>
          </p:nvPr>
        </p:nvGraphicFramePr>
        <p:xfrm>
          <a:off x="1595144" y="1140600"/>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225D52CE-8B56-4EEF-8EC3-E1B979B5FDA3}"/>
              </a:ext>
            </a:extLst>
          </p:cNvPr>
          <p:cNvGraphicFramePr>
            <a:graphicFrameLocks/>
          </p:cNvGraphicFramePr>
          <p:nvPr>
            <p:extLst>
              <p:ext uri="{D42A27DB-BD31-4B8C-83A1-F6EECF244321}">
                <p14:modId xmlns:p14="http://schemas.microsoft.com/office/powerpoint/2010/main" val="1847539986"/>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24F2248A-3267-4A85-8E3E-2BE165FE9C3F}"/>
              </a:ext>
            </a:extLst>
          </p:cNvPr>
          <p:cNvGraphicFramePr/>
          <p:nvPr>
            <p:extLst>
              <p:ext uri="{D42A27DB-BD31-4B8C-83A1-F6EECF244321}">
                <p14:modId xmlns:p14="http://schemas.microsoft.com/office/powerpoint/2010/main" val="3013543640"/>
              </p:ext>
            </p:extLst>
          </p:nvPr>
        </p:nvGraphicFramePr>
        <p:xfrm>
          <a:off x="1657514" y="1130070"/>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9BB10E4-8F59-4FF3-8B32-838C14FE742D}"/>
              </a:ext>
            </a:extLst>
          </p:cNvPr>
          <p:cNvGraphicFramePr>
            <a:graphicFrameLocks/>
          </p:cNvGraphicFramePr>
          <p:nvPr>
            <p:extLst>
              <p:ext uri="{D42A27DB-BD31-4B8C-83A1-F6EECF244321}">
                <p14:modId xmlns:p14="http://schemas.microsoft.com/office/powerpoint/2010/main" val="295347962"/>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A3AFB2F0-C3F7-4FA5-BB01-BCB793F7C1B0}"/>
              </a:ext>
            </a:extLst>
          </p:cNvPr>
          <p:cNvGraphicFramePr/>
          <p:nvPr>
            <p:extLst>
              <p:ext uri="{D42A27DB-BD31-4B8C-83A1-F6EECF244321}">
                <p14:modId xmlns:p14="http://schemas.microsoft.com/office/powerpoint/2010/main" val="3992501532"/>
              </p:ext>
            </p:extLst>
          </p:nvPr>
        </p:nvGraphicFramePr>
        <p:xfrm>
          <a:off x="1471698" y="1094419"/>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B66E149D-28A3-47FB-9A53-AF09A32AABC2}"/>
              </a:ext>
            </a:extLst>
          </p:cNvPr>
          <p:cNvGraphicFramePr>
            <a:graphicFrameLocks/>
          </p:cNvGraphicFramePr>
          <p:nvPr>
            <p:extLst>
              <p:ext uri="{D42A27DB-BD31-4B8C-83A1-F6EECF244321}">
                <p14:modId xmlns:p14="http://schemas.microsoft.com/office/powerpoint/2010/main" val="3442974228"/>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7B7AEC8D-6B46-40E7-B9BD-1B403A35C3EB}"/>
              </a:ext>
            </a:extLst>
          </p:cNvPr>
          <p:cNvGraphicFramePr/>
          <p:nvPr>
            <p:extLst>
              <p:ext uri="{D42A27DB-BD31-4B8C-83A1-F6EECF244321}">
                <p14:modId xmlns:p14="http://schemas.microsoft.com/office/powerpoint/2010/main" val="1454824641"/>
              </p:ext>
            </p:extLst>
          </p:nvPr>
        </p:nvGraphicFramePr>
        <p:xfrm>
          <a:off x="1401803" y="110791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E0B18619-8F4C-47FF-B844-C8DA2B6A57ED}"/>
              </a:ext>
            </a:extLst>
          </p:cNvPr>
          <p:cNvGraphicFramePr>
            <a:graphicFrameLocks/>
          </p:cNvGraphicFramePr>
          <p:nvPr>
            <p:extLst>
              <p:ext uri="{D42A27DB-BD31-4B8C-83A1-F6EECF244321}">
                <p14:modId xmlns:p14="http://schemas.microsoft.com/office/powerpoint/2010/main" val="397588845"/>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1E8C17CF-8012-4E13-9247-F800FE9D18B8}"/>
              </a:ext>
            </a:extLst>
          </p:cNvPr>
          <p:cNvGraphicFramePr/>
          <p:nvPr>
            <p:extLst>
              <p:ext uri="{D42A27DB-BD31-4B8C-83A1-F6EECF244321}">
                <p14:modId xmlns:p14="http://schemas.microsoft.com/office/powerpoint/2010/main" val="2982472011"/>
              </p:ext>
            </p:extLst>
          </p:nvPr>
        </p:nvGraphicFramePr>
        <p:xfrm>
          <a:off x="1388368" y="115475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5" y="800260"/>
            <a:ext cx="6977245" cy="7024102"/>
          </a:xfrm>
          <a:prstGeom prst="rect">
            <a:avLst/>
          </a:prstGeom>
          <a:noFill/>
        </p:spPr>
        <p:txBody>
          <a:bodyPr wrap="square" rtlCol="0">
            <a:spAutoFit/>
          </a:bodyPr>
          <a:lstStyle/>
          <a:p>
            <a:pPr algn="just">
              <a:spcAft>
                <a:spcPts val="800"/>
              </a:spcAft>
            </a:pPr>
            <a:r>
              <a:rPr lang="es-MX" dirty="0">
                <a:effectLst/>
                <a:ea typeface="Calibri" panose="020F0502020204030204" pitchFamily="34" charset="0"/>
                <a:cs typeface="Times New Roman" panose="02020603050405020304" pitchFamily="18" charset="0"/>
              </a:rPr>
              <a:t>En el rubro correspondiente a </a:t>
            </a:r>
            <a:r>
              <a:rPr lang="es-MX" b="1" dirty="0">
                <a:effectLst/>
                <a:ea typeface="Calibri" panose="020F0502020204030204" pitchFamily="34" charset="0"/>
                <a:cs typeface="Times New Roman" panose="02020603050405020304" pitchFamily="18" charset="0"/>
              </a:rPr>
              <a:t>“Medio Ambiente” </a:t>
            </a:r>
            <a:r>
              <a:rPr lang="es-MX" dirty="0">
                <a:effectLst/>
                <a:ea typeface="Calibri" panose="020F0502020204030204" pitchFamily="34" charset="0"/>
                <a:cs typeface="Times New Roman" panose="02020603050405020304" pitchFamily="18" charset="0"/>
              </a:rPr>
              <a:t>se articulan los siguientes resultados.</a:t>
            </a:r>
          </a:p>
          <a:p>
            <a:pPr algn="just">
              <a:spcAft>
                <a:spcPts val="800"/>
              </a:spcAft>
            </a:pPr>
            <a:r>
              <a:rPr lang="es-MX" dirty="0">
                <a:effectLst/>
                <a:ea typeface="Calibri" panose="020F0502020204030204" pitchFamily="34" charset="0"/>
                <a:cs typeface="Times New Roman" panose="02020603050405020304" pitchFamily="18" charset="0"/>
              </a:rPr>
              <a:t>Se considera que las áreas de trabajo están </a:t>
            </a:r>
            <a:r>
              <a:rPr lang="es-MX" b="1" dirty="0">
                <a:effectLst/>
                <a:ea typeface="Calibri" panose="020F0502020204030204" pitchFamily="34" charset="0"/>
                <a:cs typeface="Times New Roman" panose="02020603050405020304" pitchFamily="18" charset="0"/>
              </a:rPr>
              <a:t>libres de</a:t>
            </a:r>
            <a:r>
              <a:rPr lang="es-MX" dirty="0">
                <a:effectLst/>
                <a:ea typeface="Calibri" panose="020F0502020204030204" pitchFamily="34" charset="0"/>
                <a:cs typeface="Times New Roman" panose="02020603050405020304" pitchFamily="18" charset="0"/>
              </a:rPr>
              <a:t>:</a:t>
            </a: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Basura</a:t>
            </a:r>
            <a:r>
              <a:rPr lang="es-MX" dirty="0">
                <a:effectLst/>
                <a:ea typeface="Calibri" panose="020F0502020204030204" pitchFamily="34" charset="0"/>
                <a:cs typeface="Times New Roman" panose="02020603050405020304" pitchFamily="18" charset="0"/>
              </a:rPr>
              <a:t> en un </a:t>
            </a:r>
            <a:r>
              <a:rPr lang="es-MX" b="1" dirty="0">
                <a:effectLst/>
                <a:ea typeface="Calibri" panose="020F0502020204030204" pitchFamily="34" charset="0"/>
                <a:cs typeface="Times New Roman" panose="02020603050405020304" pitchFamily="18" charset="0"/>
              </a:rPr>
              <a:t>78%</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Olores desagradables </a:t>
            </a:r>
            <a:r>
              <a:rPr lang="es-MX" dirty="0">
                <a:effectLst/>
                <a:ea typeface="Calibri" panose="020F0502020204030204" pitchFamily="34" charset="0"/>
                <a:cs typeface="Times New Roman" panose="02020603050405020304" pitchFamily="18" charset="0"/>
              </a:rPr>
              <a:t>en un 72</a:t>
            </a:r>
            <a:r>
              <a:rPr lang="es-MX" b="1" dirty="0">
                <a:effectLst/>
                <a:ea typeface="Calibri" panose="020F0502020204030204" pitchFamily="34" charset="0"/>
                <a:cs typeface="Times New Roman" panose="02020603050405020304" pitchFamily="18" charset="0"/>
              </a:rPr>
              <a:t>%</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Plagas</a:t>
            </a:r>
            <a:r>
              <a:rPr lang="es-MX" dirty="0">
                <a:effectLst/>
                <a:ea typeface="Calibri" panose="020F0502020204030204" pitchFamily="34" charset="0"/>
                <a:cs typeface="Times New Roman" panose="02020603050405020304" pitchFamily="18" charset="0"/>
              </a:rPr>
              <a:t> en un </a:t>
            </a:r>
            <a:r>
              <a:rPr lang="es-MX" b="1" dirty="0">
                <a:effectLst/>
                <a:ea typeface="Calibri" panose="020F0502020204030204" pitchFamily="34" charset="0"/>
                <a:cs typeface="Times New Roman" panose="02020603050405020304" pitchFamily="18" charset="0"/>
              </a:rPr>
              <a:t>94%</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Agua estancada </a:t>
            </a:r>
            <a:r>
              <a:rPr lang="es-MX" dirty="0">
                <a:effectLst/>
                <a:ea typeface="Calibri" panose="020F0502020204030204" pitchFamily="34" charset="0"/>
                <a:cs typeface="Times New Roman" panose="02020603050405020304" pitchFamily="18" charset="0"/>
              </a:rPr>
              <a:t>en un </a:t>
            </a:r>
            <a:r>
              <a:rPr lang="es-MX" b="1" dirty="0">
                <a:effectLst/>
                <a:ea typeface="Calibri" panose="020F0502020204030204" pitchFamily="34" charset="0"/>
                <a:cs typeface="Times New Roman" panose="02020603050405020304" pitchFamily="18" charset="0"/>
              </a:rPr>
              <a:t>79%</a:t>
            </a:r>
            <a:endParaRPr lang="es-MX" dirty="0">
              <a:effectLst/>
              <a:ea typeface="Calibri" panose="020F0502020204030204" pitchFamily="34" charset="0"/>
              <a:cs typeface="Times New Roman" panose="02020603050405020304" pitchFamily="18" charset="0"/>
            </a:endParaRPr>
          </a:p>
          <a:p>
            <a:pPr algn="just">
              <a:spcAft>
                <a:spcPts val="800"/>
              </a:spcAft>
            </a:pPr>
            <a:r>
              <a:rPr lang="es-MX" dirty="0">
                <a:effectLst/>
                <a:ea typeface="Calibri" panose="020F0502020204030204" pitchFamily="34" charset="0"/>
                <a:cs typeface="Times New Roman" panose="02020603050405020304" pitchFamily="18" charset="0"/>
              </a:rPr>
              <a:t>Se considera que en la UAN se promueve el </a:t>
            </a:r>
            <a:r>
              <a:rPr lang="es-MX" b="1" dirty="0">
                <a:effectLst/>
                <a:ea typeface="Calibri" panose="020F0502020204030204" pitchFamily="34" charset="0"/>
                <a:cs typeface="Times New Roman" panose="02020603050405020304" pitchFamily="18" charset="0"/>
              </a:rPr>
              <a:t>uso correcto de</a:t>
            </a:r>
            <a:r>
              <a:rPr lang="es-MX" dirty="0">
                <a:effectLst/>
                <a:ea typeface="Calibri" panose="020F0502020204030204" pitchFamily="34" charset="0"/>
                <a:cs typeface="Times New Roman" panose="02020603050405020304" pitchFamily="18" charset="0"/>
              </a:rPr>
              <a:t>:</a:t>
            </a: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Agua</a:t>
            </a:r>
            <a:r>
              <a:rPr lang="es-MX" dirty="0">
                <a:effectLst/>
                <a:ea typeface="Calibri" panose="020F0502020204030204" pitchFamily="34" charset="0"/>
                <a:cs typeface="Times New Roman" panose="02020603050405020304" pitchFamily="18" charset="0"/>
              </a:rPr>
              <a:t> en un </a:t>
            </a:r>
            <a:r>
              <a:rPr lang="es-MX" b="1" dirty="0">
                <a:effectLst/>
                <a:ea typeface="Calibri" panose="020F0502020204030204" pitchFamily="34" charset="0"/>
                <a:cs typeface="Times New Roman" panose="02020603050405020304" pitchFamily="18" charset="0"/>
              </a:rPr>
              <a:t>69%</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Insumos</a:t>
            </a:r>
            <a:r>
              <a:rPr lang="es-MX" dirty="0">
                <a:effectLst/>
                <a:ea typeface="Calibri" panose="020F0502020204030204" pitchFamily="34" charset="0"/>
                <a:cs typeface="Times New Roman" panose="02020603050405020304" pitchFamily="18" charset="0"/>
              </a:rPr>
              <a:t> en un </a:t>
            </a:r>
            <a:r>
              <a:rPr lang="es-MX" b="1" dirty="0">
                <a:effectLst/>
                <a:ea typeface="Calibri" panose="020F0502020204030204" pitchFamily="34" charset="0"/>
                <a:cs typeface="Times New Roman" panose="02020603050405020304" pitchFamily="18" charset="0"/>
              </a:rPr>
              <a:t>79%</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Energía eléctrica </a:t>
            </a:r>
            <a:r>
              <a:rPr lang="es-MX" dirty="0">
                <a:effectLst/>
                <a:ea typeface="Calibri" panose="020F0502020204030204" pitchFamily="34" charset="0"/>
                <a:cs typeface="Times New Roman" panose="02020603050405020304" pitchFamily="18" charset="0"/>
              </a:rPr>
              <a:t>en un </a:t>
            </a:r>
            <a:r>
              <a:rPr lang="es-MX" b="1" dirty="0">
                <a:effectLst/>
                <a:ea typeface="Calibri" panose="020F0502020204030204" pitchFamily="34" charset="0"/>
                <a:cs typeface="Times New Roman" panose="02020603050405020304" pitchFamily="18" charset="0"/>
              </a:rPr>
              <a:t>53%</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Desechos</a:t>
            </a:r>
            <a:r>
              <a:rPr lang="es-MX" dirty="0">
                <a:effectLst/>
                <a:ea typeface="Calibri" panose="020F0502020204030204" pitchFamily="34" charset="0"/>
                <a:cs typeface="Times New Roman" panose="02020603050405020304" pitchFamily="18" charset="0"/>
              </a:rPr>
              <a:t> en un </a:t>
            </a:r>
            <a:r>
              <a:rPr lang="es-MX" b="1" dirty="0">
                <a:effectLst/>
                <a:ea typeface="Calibri" panose="020F0502020204030204" pitchFamily="34" charset="0"/>
                <a:cs typeface="Times New Roman" panose="02020603050405020304" pitchFamily="18" charset="0"/>
              </a:rPr>
              <a:t>77%</a:t>
            </a:r>
            <a:endParaRPr lang="es-MX" dirty="0">
              <a:effectLst/>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b="1" dirty="0">
                <a:effectLst/>
                <a:ea typeface="Calibri" panose="020F0502020204030204" pitchFamily="34" charset="0"/>
                <a:cs typeface="Times New Roman" panose="02020603050405020304" pitchFamily="18" charset="0"/>
              </a:rPr>
              <a:t>Áreas verdes </a:t>
            </a:r>
            <a:r>
              <a:rPr lang="es-MX" dirty="0">
                <a:effectLst/>
                <a:ea typeface="Calibri" panose="020F0502020204030204" pitchFamily="34" charset="0"/>
                <a:cs typeface="Times New Roman" panose="02020603050405020304" pitchFamily="18" charset="0"/>
              </a:rPr>
              <a:t>en un </a:t>
            </a:r>
            <a:r>
              <a:rPr lang="es-MX" b="1" dirty="0">
                <a:effectLst/>
                <a:ea typeface="Calibri" panose="020F0502020204030204" pitchFamily="34" charset="0"/>
                <a:cs typeface="Times New Roman" panose="02020603050405020304" pitchFamily="18" charset="0"/>
              </a:rPr>
              <a:t>84%</a:t>
            </a:r>
            <a:endParaRPr lang="es-MX" dirty="0">
              <a:effectLst/>
              <a:ea typeface="Calibri" panose="020F0502020204030204" pitchFamily="34" charset="0"/>
              <a:cs typeface="Times New Roman" panose="02020603050405020304" pitchFamily="18" charset="0"/>
            </a:endParaRPr>
          </a:p>
          <a:p>
            <a:pPr>
              <a:lnSpc>
                <a:spcPct val="107000"/>
              </a:lnSpc>
              <a:spcAft>
                <a:spcPts val="800"/>
              </a:spcAft>
            </a:pPr>
            <a:r>
              <a:rPr lang="es-MX" dirty="0">
                <a:effectLst/>
                <a:ea typeface="Calibri" panose="020F0502020204030204" pitchFamily="34" charset="0"/>
                <a:cs typeface="Times New Roman" panose="02020603050405020304" pitchFamily="18" charset="0"/>
              </a:rPr>
              <a:t>Por último, se menciona en un alto porcentaje de interés (86%) que, si la UAN ofreciera cursos de capacitación en </a:t>
            </a:r>
            <a:r>
              <a:rPr lang="es-MX" b="1" dirty="0">
                <a:effectLst/>
                <a:ea typeface="Calibri" panose="020F0502020204030204" pitchFamily="34" charset="0"/>
                <a:cs typeface="Times New Roman" panose="02020603050405020304" pitchFamily="18" charset="0"/>
              </a:rPr>
              <a:t>materia de medio ambiente</a:t>
            </a:r>
            <a:r>
              <a:rPr lang="es-MX" dirty="0">
                <a:effectLst/>
                <a:ea typeface="Calibri" panose="020F0502020204030204" pitchFamily="34" charset="0"/>
                <a:cs typeface="Times New Roman" panose="02020603050405020304" pitchFamily="18" charset="0"/>
              </a:rPr>
              <a:t>, asistieran a ellos</a:t>
            </a:r>
            <a:r>
              <a:rPr lang="es-MX" sz="1600" dirty="0">
                <a:effectLst/>
                <a:ea typeface="Calibri" panose="020F0502020204030204" pitchFamily="34" charset="0"/>
                <a:cs typeface="Times New Roman" panose="02020603050405020304" pitchFamily="18" charset="0"/>
              </a:rPr>
              <a:t>.</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5301</TotalTime>
  <Words>4140</Words>
  <Application>Microsoft Office PowerPoint</Application>
  <PresentationFormat>Presentación en pantalla (4:3)</PresentationFormat>
  <Paragraphs>653</Paragraphs>
  <Slides>82</Slides>
  <Notes>82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320</cp:revision>
  <dcterms:created xsi:type="dcterms:W3CDTF">2019-02-18T18:05:13Z</dcterms:created>
  <dcterms:modified xsi:type="dcterms:W3CDTF">2022-04-26T17:35:40Z</dcterms:modified>
</cp:coreProperties>
</file>