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3.xml" ContentType="application/vnd.openxmlformats-officedocument.themeOverrid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4.xml" ContentType="application/vnd.openxmlformats-officedocument.themeOverrid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5.xml" ContentType="application/vnd.openxmlformats-officedocument.themeOverrid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6.xml" ContentType="application/vnd.openxmlformats-officedocument.themeOverrid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7.xml" ContentType="application/vnd.openxmlformats-officedocument.themeOverr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0.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23-46B7-8A4F-148488CD141A}"/>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23-46B7-8A4F-148488CD14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44</c:v>
                </c:pt>
                <c:pt idx="1">
                  <c:v>56</c:v>
                </c:pt>
              </c:numCache>
            </c:numRef>
          </c:val>
          <c:extLst>
            <c:ext xmlns:c16="http://schemas.microsoft.com/office/drawing/2014/chart" uri="{C3380CC4-5D6E-409C-BE32-E72D297353CC}">
              <c16:uniqueId val="{00000002-F323-46B7-8A4F-148488CD141A}"/>
            </c:ext>
          </c:extLst>
        </c:ser>
        <c:dLbls>
          <c:showLegendKey val="0"/>
          <c:showVal val="0"/>
          <c:showCatName val="0"/>
          <c:showSerName val="0"/>
          <c:showPercent val="0"/>
          <c:showBubbleSize val="0"/>
        </c:dLbls>
        <c:gapWidth val="100"/>
        <c:overlap val="-24"/>
        <c:axId val="217278120"/>
        <c:axId val="217276552"/>
      </c:barChart>
      <c:catAx>
        <c:axId val="217278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17276552"/>
        <c:crosses val="autoZero"/>
        <c:auto val="1"/>
        <c:lblAlgn val="ctr"/>
        <c:lblOffset val="100"/>
        <c:noMultiLvlLbl val="0"/>
      </c:catAx>
      <c:valAx>
        <c:axId val="217276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278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0A-47D3-BCC1-16D375E82FA0}"/>
                </c:ext>
              </c:extLst>
            </c:dLbl>
            <c:dLbl>
              <c:idx val="1"/>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0A-47D3-BCC1-16D375E82FA0}"/>
                </c:ext>
              </c:extLst>
            </c:dLbl>
            <c:dLbl>
              <c:idx val="2"/>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00A-47D3-BCC1-16D375E82FA0}"/>
                </c:ext>
              </c:extLst>
            </c:dLbl>
            <c:dLbl>
              <c:idx val="3"/>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00A-47D3-BCC1-16D375E82FA0}"/>
                </c:ext>
              </c:extLst>
            </c:dLbl>
            <c:dLbl>
              <c:idx val="4"/>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00A-47D3-BCC1-16D375E82FA0}"/>
                </c:ext>
              </c:extLst>
            </c:dLbl>
            <c:dLbl>
              <c:idx val="5"/>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5-E00A-47D3-BCC1-16D375E82FA0}"/>
                </c:ext>
              </c:extLst>
            </c:dLbl>
            <c:dLbl>
              <c:idx val="6"/>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6-E00A-47D3-BCC1-16D375E82FA0}"/>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00A-47D3-BCC1-16D375E82FA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JUSTICIA</c:v>
                </c:pt>
                <c:pt idx="1">
                  <c:v> TRANSPARENCIA Y RENDICIÓN DE CUENTAS</c:v>
                </c:pt>
                <c:pt idx="2">
                  <c:v> LEALTAD Y COMPROMISO</c:v>
                </c:pt>
                <c:pt idx="3">
                  <c:v> RESPONSABILIDAD</c:v>
                </c:pt>
                <c:pt idx="4">
                  <c:v> PROFESIONALISMO E INTEGRIDAD</c:v>
                </c:pt>
                <c:pt idx="5">
                  <c:v> EQUIDAD</c:v>
                </c:pt>
                <c:pt idx="6">
                  <c:v> TOLERANCIA</c:v>
                </c:pt>
                <c:pt idx="7">
                  <c:v> CONCIENCIA ECOLÓGICA</c:v>
                </c:pt>
              </c:strCache>
            </c:strRef>
          </c:cat>
          <c:val>
            <c:numRef>
              <c:f>VALORES!$B$4:$B$11</c:f>
              <c:numCache>
                <c:formatCode>General</c:formatCode>
                <c:ptCount val="8"/>
                <c:pt idx="0">
                  <c:v>93</c:v>
                </c:pt>
                <c:pt idx="1">
                  <c:v>88</c:v>
                </c:pt>
                <c:pt idx="2">
                  <c:v>84</c:v>
                </c:pt>
                <c:pt idx="3">
                  <c:v>80</c:v>
                </c:pt>
                <c:pt idx="4">
                  <c:v>78</c:v>
                </c:pt>
                <c:pt idx="5">
                  <c:v>74</c:v>
                </c:pt>
                <c:pt idx="6">
                  <c:v>70</c:v>
                </c:pt>
                <c:pt idx="7">
                  <c:v>62</c:v>
                </c:pt>
              </c:numCache>
            </c:numRef>
          </c:val>
          <c:extLst>
            <c:ext xmlns:c16="http://schemas.microsoft.com/office/drawing/2014/chart" uri="{C3380CC4-5D6E-409C-BE32-E72D297353CC}">
              <c16:uniqueId val="{00000008-E00A-47D3-BCC1-16D375E82FA0}"/>
            </c:ext>
          </c:extLst>
        </c:ser>
        <c:dLbls>
          <c:showLegendKey val="0"/>
          <c:showVal val="0"/>
          <c:showCatName val="0"/>
          <c:showSerName val="0"/>
          <c:showPercent val="0"/>
          <c:showBubbleSize val="0"/>
        </c:dLbls>
        <c:gapWidth val="100"/>
        <c:overlap val="-24"/>
        <c:axId val="269737608"/>
        <c:axId val="269739568"/>
      </c:barChart>
      <c:catAx>
        <c:axId val="269737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269739568"/>
        <c:crosses val="autoZero"/>
        <c:auto val="1"/>
        <c:lblAlgn val="ctr"/>
        <c:lblOffset val="100"/>
        <c:noMultiLvlLbl val="0"/>
      </c:catAx>
      <c:valAx>
        <c:axId val="269739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37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10206E-3"/>
                  <c:y val="1.551262796688307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A2F-4D79-985B-447168C54FF8}"/>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2F-4D79-985B-447168C54FF8}"/>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A2F-4D79-985B-447168C54FF8}"/>
                </c:ext>
              </c:extLst>
            </c:dLbl>
            <c:dLbl>
              <c:idx val="3"/>
              <c:layout>
                <c:manualLayout>
                  <c:x val="7.1988184984574394E-3"/>
                  <c:y val="7.6477857095329976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9.0101396061066333E-2"/>
                      <c:h val="8.0026947900725259E-2"/>
                    </c:manualLayout>
                  </c15:layout>
                  <c15:dlblFieldTable/>
                  <c15:showDataLabelsRange val="0"/>
                </c:ext>
                <c:ext xmlns:c16="http://schemas.microsoft.com/office/drawing/2014/chart" uri="{C3380CC4-5D6E-409C-BE32-E72D297353CC}">
                  <c16:uniqueId val="{00000003-1A2F-4D79-985B-447168C54F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6</c:v>
                </c:pt>
                <c:pt idx="1">
                  <c:v>44</c:v>
                </c:pt>
                <c:pt idx="2">
                  <c:v>39</c:v>
                </c:pt>
                <c:pt idx="3">
                  <c:v>11</c:v>
                </c:pt>
              </c:numCache>
            </c:numRef>
          </c:val>
          <c:extLst>
            <c:ext xmlns:c16="http://schemas.microsoft.com/office/drawing/2014/chart" uri="{C3380CC4-5D6E-409C-BE32-E72D297353CC}">
              <c16:uniqueId val="{00000004-1A2F-4D79-985B-447168C54FF8}"/>
            </c:ext>
          </c:extLst>
        </c:ser>
        <c:dLbls>
          <c:showLegendKey val="0"/>
          <c:showVal val="0"/>
          <c:showCatName val="0"/>
          <c:showSerName val="0"/>
          <c:showPercent val="0"/>
          <c:showBubbleSize val="0"/>
        </c:dLbls>
        <c:gapWidth val="100"/>
        <c:overlap val="-24"/>
        <c:axId val="339556176"/>
        <c:axId val="339559704"/>
      </c:barChart>
      <c:catAx>
        <c:axId val="339556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39559704"/>
        <c:crosses val="autoZero"/>
        <c:auto val="1"/>
        <c:lblAlgn val="ctr"/>
        <c:lblOffset val="100"/>
        <c:noMultiLvlLbl val="0"/>
      </c:catAx>
      <c:valAx>
        <c:axId val="339559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9556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3A1-474A-B749-5E1703132892}"/>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A1-474A-B749-5E1703132892}"/>
                </c:ext>
              </c:extLst>
            </c:dLbl>
            <c:dLbl>
              <c:idx val="2"/>
              <c:layout>
                <c:manualLayout>
                  <c:x val="1.8350911917501237E-3"/>
                  <c:y val="-3.922439631351702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A1-474A-B749-5E1703132892}"/>
                </c:ext>
              </c:extLst>
            </c:dLbl>
            <c:dLbl>
              <c:idx val="3"/>
              <c:layout>
                <c:manualLayout>
                  <c:x val="3.6701823835002473E-3"/>
                  <c:y val="8.1114064563585601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3A1-474A-B749-5E17031328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67</c:v>
                </c:pt>
                <c:pt idx="1">
                  <c:v>33</c:v>
                </c:pt>
                <c:pt idx="2">
                  <c:v>0</c:v>
                </c:pt>
                <c:pt idx="3">
                  <c:v>0</c:v>
                </c:pt>
              </c:numCache>
            </c:numRef>
          </c:val>
          <c:extLst>
            <c:ext xmlns:c16="http://schemas.microsoft.com/office/drawing/2014/chart" uri="{C3380CC4-5D6E-409C-BE32-E72D297353CC}">
              <c16:uniqueId val="{00000004-B3A1-474A-B749-5E1703132892}"/>
            </c:ext>
          </c:extLst>
        </c:ser>
        <c:dLbls>
          <c:showLegendKey val="0"/>
          <c:showVal val="0"/>
          <c:showCatName val="0"/>
          <c:showSerName val="0"/>
          <c:showPercent val="0"/>
          <c:showBubbleSize val="0"/>
        </c:dLbls>
        <c:gapWidth val="100"/>
        <c:overlap val="-24"/>
        <c:axId val="269735648"/>
        <c:axId val="269738392"/>
      </c:barChart>
      <c:catAx>
        <c:axId val="269735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9738392"/>
        <c:crosses val="autoZero"/>
        <c:auto val="1"/>
        <c:lblAlgn val="ctr"/>
        <c:lblOffset val="100"/>
        <c:noMultiLvlLbl val="0"/>
      </c:catAx>
      <c:valAx>
        <c:axId val="269738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35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979AEDE7-3BB5-4DDE-BA70-C8F128172CE3}" type="CELLREF">
                      <a:rPr lang="en-US" smtClean="0"/>
                      <a:pPr>
                        <a:defRPr sz="1800" b="1"/>
                      </a:pPr>
                      <a:t>[CELLREF]</a:t>
                    </a:fld>
                    <a:r>
                      <a:rPr lang="en-US" dirty="0"/>
                      <a:t> %</a:t>
                    </a:r>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dlblFTEntry>
                      <c15:txfldGUID>{979AEDE7-3BB5-4DDE-BA70-C8F128172CE3}</c15:txfldGUID>
                      <c15:f>RUIDO!$B$3</c15:f>
                      <c15:dlblFieldTableCache>
                        <c:ptCount val="1"/>
                        <c:pt idx="0">
                          <c:v>11.0</c:v>
                        </c:pt>
                      </c15:dlblFieldTableCache>
                    </c15:dlblFTEntry>
                  </c15:dlblFieldTable>
                  <c15:showDataLabelsRange val="0"/>
                </c:ext>
                <c:ext xmlns:c16="http://schemas.microsoft.com/office/drawing/2014/chart" uri="{C3380CC4-5D6E-409C-BE32-E72D297353CC}">
                  <c16:uniqueId val="{00000000-82F0-48E2-B9FF-479B35AFE967}"/>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F0-48E2-B9FF-479B35AFE967}"/>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2F0-48E2-B9FF-479B35AFE967}"/>
                </c:ext>
              </c:extLst>
            </c:dLbl>
            <c:dLbl>
              <c:idx val="3"/>
              <c:layout>
                <c:manualLayout>
                  <c:x val="1.7501043861473131E-3"/>
                  <c:y val="2.417463029590366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2F0-48E2-B9FF-479B35AFE9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###0.0</c:formatCode>
                <c:ptCount val="4"/>
                <c:pt idx="0">
                  <c:v>11</c:v>
                </c:pt>
                <c:pt idx="1">
                  <c:v>44</c:v>
                </c:pt>
                <c:pt idx="2">
                  <c:v>39</c:v>
                </c:pt>
                <c:pt idx="3">
                  <c:v>6</c:v>
                </c:pt>
              </c:numCache>
            </c:numRef>
          </c:val>
          <c:extLst>
            <c:ext xmlns:c16="http://schemas.microsoft.com/office/drawing/2014/chart" uri="{C3380CC4-5D6E-409C-BE32-E72D297353CC}">
              <c16:uniqueId val="{00000004-82F0-48E2-B9FF-479B35AFE967}"/>
            </c:ext>
          </c:extLst>
        </c:ser>
        <c:dLbls>
          <c:showLegendKey val="0"/>
          <c:showVal val="0"/>
          <c:showCatName val="0"/>
          <c:showSerName val="0"/>
          <c:showPercent val="0"/>
          <c:showBubbleSize val="0"/>
        </c:dLbls>
        <c:gapWidth val="100"/>
        <c:overlap val="-24"/>
        <c:axId val="426095696"/>
        <c:axId val="426094520"/>
      </c:barChart>
      <c:catAx>
        <c:axId val="426095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094520"/>
        <c:crosses val="autoZero"/>
        <c:auto val="1"/>
        <c:lblAlgn val="ctr"/>
        <c:lblOffset val="100"/>
        <c:noMultiLvlLbl val="0"/>
      </c:catAx>
      <c:valAx>
        <c:axId val="426094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095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9E-4804-91D5-A71E1A570499}"/>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9E-4804-91D5-A71E1A570499}"/>
                </c:ext>
              </c:extLst>
            </c:dLbl>
            <c:dLbl>
              <c:idx val="2"/>
              <c:layout>
                <c:manualLayout>
                  <c:x val="0"/>
                  <c:y val="3.311234493965485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9E-4804-91D5-A71E1A570499}"/>
                </c:ext>
              </c:extLst>
            </c:dLbl>
            <c:dLbl>
              <c:idx val="3"/>
              <c:layout>
                <c:manualLayout>
                  <c:x val="-9.2825956885778313E-3"/>
                  <c:y val="1.184232865237191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29E-4804-91D5-A71E1A57049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48</c:v>
                </c:pt>
                <c:pt idx="1">
                  <c:v>38</c:v>
                </c:pt>
                <c:pt idx="2">
                  <c:v>9</c:v>
                </c:pt>
                <c:pt idx="3">
                  <c:v>5</c:v>
                </c:pt>
              </c:numCache>
            </c:numRef>
          </c:val>
          <c:extLst>
            <c:ext xmlns:c16="http://schemas.microsoft.com/office/drawing/2014/chart" uri="{C3380CC4-5D6E-409C-BE32-E72D297353CC}">
              <c16:uniqueId val="{00000004-329E-4804-91D5-A71E1A570499}"/>
            </c:ext>
          </c:extLst>
        </c:ser>
        <c:dLbls>
          <c:showLegendKey val="0"/>
          <c:showVal val="0"/>
          <c:showCatName val="0"/>
          <c:showSerName val="0"/>
          <c:showPercent val="0"/>
          <c:showBubbleSize val="0"/>
        </c:dLbls>
        <c:gapWidth val="100"/>
        <c:overlap val="-24"/>
        <c:axId val="269740352"/>
        <c:axId val="269734080"/>
      </c:barChart>
      <c:catAx>
        <c:axId val="269740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34080"/>
        <c:crosses val="autoZero"/>
        <c:auto val="1"/>
        <c:lblAlgn val="ctr"/>
        <c:lblOffset val="100"/>
        <c:noMultiLvlLbl val="0"/>
      </c:catAx>
      <c:valAx>
        <c:axId val="269734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4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97-4DCF-B372-E517DC546B31}"/>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97-4DCF-B372-E517DC546B31}"/>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97-4DCF-B372-E517DC546B3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3"/>
                <c:pt idx="0">
                  <c:v>EXCELENTE</c:v>
                </c:pt>
                <c:pt idx="1">
                  <c:v>BUENO</c:v>
                </c:pt>
                <c:pt idx="2">
                  <c:v>REGULAR</c:v>
                </c:pt>
              </c:strCache>
              <c:extLst/>
            </c:strRef>
          </c:cat>
          <c:val>
            <c:numRef>
              <c:f>'ESPACIO PARA FUNCIONES'!$B$3:$B$6</c:f>
              <c:numCache>
                <c:formatCode>General</c:formatCode>
                <c:ptCount val="3"/>
                <c:pt idx="0" formatCode="###0.0">
                  <c:v>33</c:v>
                </c:pt>
                <c:pt idx="1">
                  <c:v>56</c:v>
                </c:pt>
                <c:pt idx="2" formatCode="###0.0">
                  <c:v>11</c:v>
                </c:pt>
              </c:numCache>
              <c:extLst/>
            </c:numRef>
          </c:val>
          <c:extLst>
            <c:ext xmlns:c16="http://schemas.microsoft.com/office/drawing/2014/chart" uri="{C3380CC4-5D6E-409C-BE32-E72D297353CC}">
              <c16:uniqueId val="{00000003-B997-4DCF-B372-E517DC546B31}"/>
            </c:ext>
          </c:extLst>
        </c:ser>
        <c:dLbls>
          <c:showLegendKey val="0"/>
          <c:showVal val="0"/>
          <c:showCatName val="0"/>
          <c:showSerName val="0"/>
          <c:showPercent val="0"/>
          <c:showBubbleSize val="0"/>
        </c:dLbls>
        <c:gapWidth val="100"/>
        <c:overlap val="-24"/>
        <c:axId val="426101576"/>
        <c:axId val="426102360"/>
      </c:barChart>
      <c:catAx>
        <c:axId val="426101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26102360"/>
        <c:crosses val="autoZero"/>
        <c:auto val="1"/>
        <c:lblAlgn val="ctr"/>
        <c:lblOffset val="100"/>
        <c:noMultiLvlLbl val="0"/>
      </c:catAx>
      <c:valAx>
        <c:axId val="426102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101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BD2-402A-8F03-8915321F8EA8}"/>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D2-402A-8F03-8915321F8EA8}"/>
                </c:ext>
              </c:extLst>
            </c:dLbl>
            <c:dLbl>
              <c:idx val="2"/>
              <c:layout>
                <c:manualLayout>
                  <c:x val="-3.5499248715704173E-3"/>
                  <c:y val="8.1794024486811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D2-402A-8F03-8915321F8EA8}"/>
                </c:ext>
              </c:extLst>
            </c:dLbl>
            <c:dLbl>
              <c:idx val="3"/>
              <c:layout>
                <c:manualLayout>
                  <c:x val="-3.5859831635728511E-3"/>
                  <c:y val="1.208731802399951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BD2-402A-8F03-8915321F8E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67</c:v>
                </c:pt>
                <c:pt idx="1">
                  <c:v>28</c:v>
                </c:pt>
                <c:pt idx="2">
                  <c:v>0</c:v>
                </c:pt>
                <c:pt idx="3">
                  <c:v>5</c:v>
                </c:pt>
              </c:numCache>
            </c:numRef>
          </c:val>
          <c:extLst>
            <c:ext xmlns:c16="http://schemas.microsoft.com/office/drawing/2014/chart" uri="{C3380CC4-5D6E-409C-BE32-E72D297353CC}">
              <c16:uniqueId val="{00000004-7BD2-402A-8F03-8915321F8EA8}"/>
            </c:ext>
          </c:extLst>
        </c:ser>
        <c:dLbls>
          <c:showLegendKey val="0"/>
          <c:showVal val="0"/>
          <c:showCatName val="0"/>
          <c:showSerName val="0"/>
          <c:showPercent val="0"/>
          <c:showBubbleSize val="0"/>
        </c:dLbls>
        <c:gapWidth val="100"/>
        <c:overlap val="-24"/>
        <c:axId val="272529648"/>
        <c:axId val="272532000"/>
      </c:barChart>
      <c:catAx>
        <c:axId val="272529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32000"/>
        <c:crosses val="autoZero"/>
        <c:auto val="1"/>
        <c:lblAlgn val="ctr"/>
        <c:lblOffset val="100"/>
        <c:noMultiLvlLbl val="0"/>
      </c:catAx>
      <c:valAx>
        <c:axId val="272532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08-433C-ABDA-5EE3E759DE76}"/>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08-433C-ABDA-5EE3E759DE76}"/>
                </c:ext>
              </c:extLst>
            </c:dLbl>
            <c:dLbl>
              <c:idx val="2"/>
              <c:layout>
                <c:manualLayout>
                  <c:x val="-1.7826590507355898E-3"/>
                  <c:y val="1.498386108379801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208-433C-ABDA-5EE3E759DE7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3"/>
                <c:pt idx="0">
                  <c:v>EXCELENTE</c:v>
                </c:pt>
                <c:pt idx="1">
                  <c:v>BUENAS</c:v>
                </c:pt>
                <c:pt idx="2">
                  <c:v>REGULAR</c:v>
                </c:pt>
              </c:strCache>
              <c:extLst/>
            </c:strRef>
          </c:cat>
          <c:val>
            <c:numRef>
              <c:f>'CONDICIONES DE HIGIENE EN SANIT'!$B$3:$B$6</c:f>
              <c:numCache>
                <c:formatCode>###0.0</c:formatCode>
                <c:ptCount val="3"/>
                <c:pt idx="0">
                  <c:v>22</c:v>
                </c:pt>
                <c:pt idx="1">
                  <c:v>72</c:v>
                </c:pt>
                <c:pt idx="2">
                  <c:v>6</c:v>
                </c:pt>
              </c:numCache>
              <c:extLst/>
            </c:numRef>
          </c:val>
          <c:extLst>
            <c:ext xmlns:c16="http://schemas.microsoft.com/office/drawing/2014/chart" uri="{C3380CC4-5D6E-409C-BE32-E72D297353CC}">
              <c16:uniqueId val="{00000003-B208-433C-ABDA-5EE3E759DE76}"/>
            </c:ext>
          </c:extLst>
        </c:ser>
        <c:dLbls>
          <c:showLegendKey val="0"/>
          <c:showVal val="0"/>
          <c:showCatName val="0"/>
          <c:showSerName val="0"/>
          <c:showPercent val="0"/>
          <c:showBubbleSize val="0"/>
        </c:dLbls>
        <c:gapWidth val="100"/>
        <c:overlap val="-24"/>
        <c:axId val="426100400"/>
        <c:axId val="426092952"/>
      </c:barChart>
      <c:catAx>
        <c:axId val="426100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26092952"/>
        <c:crosses val="autoZero"/>
        <c:auto val="1"/>
        <c:lblAlgn val="ctr"/>
        <c:lblOffset val="100"/>
        <c:noMultiLvlLbl val="0"/>
      </c:catAx>
      <c:valAx>
        <c:axId val="426092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100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018E-3"/>
                  <c:y val="9.659516624725079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29-4FC8-8712-17AAD5021844}"/>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29-4FC8-8712-17AAD5021844}"/>
                </c:ext>
              </c:extLst>
            </c:dLbl>
            <c:dLbl>
              <c:idx val="2"/>
              <c:layout>
                <c:manualLayout>
                  <c:x val="-1.9094806919176892E-3"/>
                  <c:y val="1.631715344326507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029-4FC8-8712-17AAD5021844}"/>
                </c:ext>
              </c:extLst>
            </c:dLbl>
            <c:dLbl>
              <c:idx val="3"/>
              <c:layout>
                <c:manualLayout>
                  <c:x val="5.7284420757527177E-3"/>
                  <c:y val="1.9476874026356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029-4FC8-8712-17AAD50218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14</c:v>
                </c:pt>
                <c:pt idx="1">
                  <c:v>76</c:v>
                </c:pt>
                <c:pt idx="2">
                  <c:v>5</c:v>
                </c:pt>
                <c:pt idx="3">
                  <c:v>5</c:v>
                </c:pt>
              </c:numCache>
            </c:numRef>
          </c:val>
          <c:extLst>
            <c:ext xmlns:c16="http://schemas.microsoft.com/office/drawing/2014/chart" uri="{C3380CC4-5D6E-409C-BE32-E72D297353CC}">
              <c16:uniqueId val="{00000004-E029-4FC8-8712-17AAD5021844}"/>
            </c:ext>
          </c:extLst>
        </c:ser>
        <c:dLbls>
          <c:showLegendKey val="0"/>
          <c:showVal val="0"/>
          <c:showCatName val="0"/>
          <c:showSerName val="0"/>
          <c:showPercent val="0"/>
          <c:showBubbleSize val="0"/>
        </c:dLbls>
        <c:gapWidth val="100"/>
        <c:overlap val="-24"/>
        <c:axId val="272526120"/>
        <c:axId val="272532392"/>
      </c:barChart>
      <c:catAx>
        <c:axId val="27252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32392"/>
        <c:crosses val="autoZero"/>
        <c:auto val="1"/>
        <c:lblAlgn val="ctr"/>
        <c:lblOffset val="100"/>
        <c:noMultiLvlLbl val="0"/>
      </c:catAx>
      <c:valAx>
        <c:axId val="272532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6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23-4A81-99BA-5B8A5F9D1E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###0.0</c:formatCode>
                <c:ptCount val="2"/>
                <c:pt idx="0">
                  <c:v>100</c:v>
                </c:pt>
                <c:pt idx="1">
                  <c:v>0</c:v>
                </c:pt>
              </c:numCache>
            </c:numRef>
          </c:val>
          <c:extLst>
            <c:ext xmlns:c16="http://schemas.microsoft.com/office/drawing/2014/chart" uri="{C3380CC4-5D6E-409C-BE32-E72D297353CC}">
              <c16:uniqueId val="{00000001-C123-4A81-99BA-5B8A5F9D1E7F}"/>
            </c:ext>
          </c:extLst>
        </c:ser>
        <c:dLbls>
          <c:showLegendKey val="0"/>
          <c:showVal val="0"/>
          <c:showCatName val="0"/>
          <c:showSerName val="0"/>
          <c:showPercent val="0"/>
          <c:showBubbleSize val="0"/>
        </c:dLbls>
        <c:gapWidth val="100"/>
        <c:overlap val="-24"/>
        <c:axId val="426092168"/>
        <c:axId val="426092560"/>
      </c:barChart>
      <c:catAx>
        <c:axId val="426092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26092560"/>
        <c:crosses val="autoZero"/>
        <c:auto val="1"/>
        <c:lblAlgn val="ctr"/>
        <c:lblOffset val="100"/>
        <c:noMultiLvlLbl val="0"/>
      </c:catAx>
      <c:valAx>
        <c:axId val="426092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092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69B-455F-B927-7B2594B81F96}"/>
                </c:ext>
              </c:extLst>
            </c:dLbl>
            <c:dLbl>
              <c:idx val="1"/>
              <c:layout>
                <c:manualLayout>
                  <c:x val="0"/>
                  <c:y val="1.132441207523520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9B-455F-B927-7B2594B81F96}"/>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100</c:v>
                </c:pt>
                <c:pt idx="1">
                  <c:v>0</c:v>
                </c:pt>
              </c:numCache>
            </c:numRef>
          </c:val>
          <c:extLst>
            <c:ext xmlns:c16="http://schemas.microsoft.com/office/drawing/2014/chart" uri="{C3380CC4-5D6E-409C-BE32-E72D297353CC}">
              <c16:uniqueId val="{00000002-269B-455F-B927-7B2594B81F96}"/>
            </c:ext>
          </c:extLst>
        </c:ser>
        <c:dLbls>
          <c:showLegendKey val="0"/>
          <c:showVal val="0"/>
          <c:showCatName val="0"/>
          <c:showSerName val="0"/>
          <c:showPercent val="0"/>
          <c:showBubbleSize val="0"/>
        </c:dLbls>
        <c:gapWidth val="100"/>
        <c:overlap val="-24"/>
        <c:axId val="272527688"/>
        <c:axId val="272528080"/>
      </c:barChart>
      <c:catAx>
        <c:axId val="272527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28080"/>
        <c:crosses val="autoZero"/>
        <c:auto val="1"/>
        <c:lblAlgn val="ctr"/>
        <c:lblOffset val="100"/>
        <c:noMultiLvlLbl val="0"/>
      </c:catAx>
      <c:valAx>
        <c:axId val="272528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7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Pt>
            <c:idx val="0"/>
            <c:invertIfNegative val="0"/>
            <c:bubble3D val="0"/>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9BA6-40C8-8F47-F888A85C1BBF}"/>
              </c:ext>
            </c:extLst>
          </c:dPt>
          <c:dPt>
            <c:idx val="1"/>
            <c:invertIfNegative val="0"/>
            <c:bubble3D val="0"/>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3-9BA6-40C8-8F47-F888A85C1BBF}"/>
              </c:ext>
            </c:extLst>
          </c:dPt>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9BA6-40C8-8F47-F888A85C1BBF}"/>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9BA6-40C8-8F47-F888A85C1B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2"/>
                <c:pt idx="0">
                  <c:v>SIEMPRE</c:v>
                </c:pt>
                <c:pt idx="1">
                  <c:v>ALGUNAS VECES</c:v>
                </c:pt>
              </c:strCache>
              <c:extLst/>
            </c:strRef>
          </c:cat>
          <c:val>
            <c:numRef>
              <c:f>'INFORMACIÓN PARA PLANEACIÓN ACA'!$B$3:$B$5</c:f>
              <c:numCache>
                <c:formatCode>General</c:formatCode>
                <c:ptCount val="2"/>
                <c:pt idx="0">
                  <c:v>50</c:v>
                </c:pt>
                <c:pt idx="1">
                  <c:v>50</c:v>
                </c:pt>
              </c:numCache>
              <c:extLst/>
            </c:numRef>
          </c:val>
          <c:extLst>
            <c:ext xmlns:c16="http://schemas.microsoft.com/office/drawing/2014/chart" uri="{C3380CC4-5D6E-409C-BE32-E72D297353CC}">
              <c16:uniqueId val="{00000004-9BA6-40C8-8F47-F888A85C1BBF}"/>
            </c:ext>
          </c:extLst>
        </c:ser>
        <c:dLbls>
          <c:showLegendKey val="0"/>
          <c:showVal val="0"/>
          <c:showCatName val="0"/>
          <c:showSerName val="0"/>
          <c:showPercent val="0"/>
          <c:showBubbleSize val="0"/>
        </c:dLbls>
        <c:gapWidth val="100"/>
        <c:overlap val="-24"/>
        <c:axId val="426103144"/>
        <c:axId val="426103928"/>
      </c:barChart>
      <c:catAx>
        <c:axId val="426103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103928"/>
        <c:crosses val="autoZero"/>
        <c:auto val="1"/>
        <c:lblAlgn val="ctr"/>
        <c:lblOffset val="100"/>
        <c:noMultiLvlLbl val="0"/>
      </c:catAx>
      <c:valAx>
        <c:axId val="426103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103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2D7C-4FB6-8E03-69C97B632E1C}"/>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2D7C-4FB6-8E03-69C97B632E1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2"/>
                <c:pt idx="0">
                  <c:v>SIEMPRE</c:v>
                </c:pt>
                <c:pt idx="1">
                  <c:v>ALGUNAS VECES</c:v>
                </c:pt>
              </c:strCache>
              <c:extLst/>
            </c:strRef>
          </c:cat>
          <c:val>
            <c:numRef>
              <c:f>'ACCESO A EQUIPO DE COMPUTO, AUD'!$B$3:$B$5</c:f>
              <c:numCache>
                <c:formatCode>General</c:formatCode>
                <c:ptCount val="2"/>
                <c:pt idx="0">
                  <c:v>50</c:v>
                </c:pt>
                <c:pt idx="1">
                  <c:v>50</c:v>
                </c:pt>
              </c:numCache>
              <c:extLst/>
            </c:numRef>
          </c:val>
          <c:extLst>
            <c:ext xmlns:c16="http://schemas.microsoft.com/office/drawing/2014/chart" uri="{C3380CC4-5D6E-409C-BE32-E72D297353CC}">
              <c16:uniqueId val="{00000002-2D7C-4FB6-8E03-69C97B632E1C}"/>
            </c:ext>
          </c:extLst>
        </c:ser>
        <c:dLbls>
          <c:showLegendKey val="0"/>
          <c:showVal val="0"/>
          <c:showCatName val="0"/>
          <c:showSerName val="0"/>
          <c:showPercent val="0"/>
          <c:showBubbleSize val="0"/>
        </c:dLbls>
        <c:gapWidth val="100"/>
        <c:overlap val="-24"/>
        <c:axId val="426105104"/>
        <c:axId val="426105496"/>
      </c:barChart>
      <c:catAx>
        <c:axId val="426105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105496"/>
        <c:crosses val="autoZero"/>
        <c:auto val="1"/>
        <c:lblAlgn val="ctr"/>
        <c:lblOffset val="100"/>
        <c:noMultiLvlLbl val="0"/>
      </c:catAx>
      <c:valAx>
        <c:axId val="426105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610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Hoja1!$E$247</c:f>
              <c:strCache>
                <c:ptCount val="1"/>
                <c:pt idx="0">
                  <c:v>Porcentaje válido</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E67C89D-91C8-4463-891B-FAACFE26D7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05-44D5-90F6-262D5070F4B4}"/>
                </c:ext>
              </c:extLst>
            </c:dLbl>
            <c:dLbl>
              <c:idx val="1"/>
              <c:tx>
                <c:rich>
                  <a:bodyPr/>
                  <a:lstStyle/>
                  <a:p>
                    <a:fld id="{54CA4D94-CE26-47C1-AF76-475D808515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05-44D5-90F6-262D5070F4B4}"/>
                </c:ext>
              </c:extLst>
            </c:dLbl>
            <c:dLbl>
              <c:idx val="2"/>
              <c:tx>
                <c:rich>
                  <a:bodyPr/>
                  <a:lstStyle/>
                  <a:p>
                    <a:fld id="{7AC65F86-3B94-49D8-9C76-6FD47D9923B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05-44D5-90F6-262D5070F4B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Hoja1!$B$248:$B$250</c:f>
              <c:strCache>
                <c:ptCount val="3"/>
                <c:pt idx="0">
                  <c:v>PESIMAS</c:v>
                </c:pt>
                <c:pt idx="1">
                  <c:v>MALAS</c:v>
                </c:pt>
                <c:pt idx="2">
                  <c:v>BUENAS</c:v>
                </c:pt>
              </c:strCache>
            </c:strRef>
          </c:cat>
          <c:val>
            <c:numRef>
              <c:f>Hoja1!$E$248:$E$250</c:f>
              <c:numCache>
                <c:formatCode>###0</c:formatCode>
                <c:ptCount val="3"/>
                <c:pt idx="0">
                  <c:v>11.111111111111111</c:v>
                </c:pt>
                <c:pt idx="1">
                  <c:v>22.222222222222221</c:v>
                </c:pt>
                <c:pt idx="2">
                  <c:v>66.666666666666657</c:v>
                </c:pt>
              </c:numCache>
            </c:numRef>
          </c:val>
          <c:extLst>
            <c:ext xmlns:c16="http://schemas.microsoft.com/office/drawing/2014/chart" uri="{C3380CC4-5D6E-409C-BE32-E72D297353CC}">
              <c16:uniqueId val="{00000003-AF05-44D5-90F6-262D5070F4B4}"/>
            </c:ext>
          </c:extLst>
        </c:ser>
        <c:dLbls>
          <c:dLblPos val="inEnd"/>
          <c:showLegendKey val="0"/>
          <c:showVal val="1"/>
          <c:showCatName val="0"/>
          <c:showSerName val="0"/>
          <c:showPercent val="0"/>
          <c:showBubbleSize val="0"/>
        </c:dLbls>
        <c:gapWidth val="150"/>
        <c:overlap val="100"/>
        <c:axId val="276011672"/>
        <c:axId val="276014416"/>
      </c:barChart>
      <c:catAx>
        <c:axId val="2760116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014416"/>
        <c:crosses val="autoZero"/>
        <c:auto val="1"/>
        <c:lblAlgn val="ctr"/>
        <c:lblOffset val="100"/>
        <c:noMultiLvlLbl val="0"/>
      </c:catAx>
      <c:valAx>
        <c:axId val="276014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0116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48-4AD1-9129-F3C03AD96B5A}"/>
                </c:ext>
              </c:extLst>
            </c:dLbl>
            <c:dLbl>
              <c:idx val="1"/>
              <c:layout>
                <c:manualLayout>
                  <c:x val="1.869010061896541E-3"/>
                  <c:y val="7.8176109618345049E-2"/>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48-4AD1-9129-F3C03AD96B5A}"/>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48-4AD1-9129-F3C03AD96B5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89.5</c:v>
                </c:pt>
                <c:pt idx="1">
                  <c:v>10.5</c:v>
                </c:pt>
                <c:pt idx="2">
                  <c:v>0</c:v>
                </c:pt>
              </c:numCache>
            </c:numRef>
          </c:val>
          <c:extLst>
            <c:ext xmlns:c16="http://schemas.microsoft.com/office/drawing/2014/chart" uri="{C3380CC4-5D6E-409C-BE32-E72D297353CC}">
              <c16:uniqueId val="{00000003-C248-4AD1-9129-F3C03AD96B5A}"/>
            </c:ext>
          </c:extLst>
        </c:ser>
        <c:dLbls>
          <c:showLegendKey val="0"/>
          <c:showVal val="0"/>
          <c:showCatName val="0"/>
          <c:showSerName val="0"/>
          <c:showPercent val="0"/>
          <c:showBubbleSize val="0"/>
        </c:dLbls>
        <c:gapWidth val="100"/>
        <c:overlap val="-24"/>
        <c:axId val="272528864"/>
        <c:axId val="272529256"/>
      </c:barChart>
      <c:catAx>
        <c:axId val="272528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9256"/>
        <c:crosses val="autoZero"/>
        <c:auto val="1"/>
        <c:lblAlgn val="ctr"/>
        <c:lblOffset val="100"/>
        <c:noMultiLvlLbl val="0"/>
      </c:catAx>
      <c:valAx>
        <c:axId val="272529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34-4C83-AFDB-7B44F08DEC38}"/>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34-4C83-AFDB-7B44F08DEC3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2"/>
                <c:pt idx="0">
                  <c:v>SIEMPRE </c:v>
                </c:pt>
                <c:pt idx="1">
                  <c:v>ALGUNAS VECES</c:v>
                </c:pt>
              </c:strCache>
              <c:extLst/>
            </c:strRef>
          </c:cat>
          <c:val>
            <c:numRef>
              <c:f>'EQUIPO O HERRAMIENTAS PARA REAL'!$C$3:$C$5</c:f>
              <c:numCache>
                <c:formatCode>###0.0</c:formatCode>
                <c:ptCount val="2"/>
                <c:pt idx="0">
                  <c:v>58</c:v>
                </c:pt>
                <c:pt idx="1">
                  <c:v>42</c:v>
                </c:pt>
              </c:numCache>
              <c:extLst/>
            </c:numRef>
          </c:val>
          <c:extLst>
            <c:ext xmlns:c16="http://schemas.microsoft.com/office/drawing/2014/chart" uri="{C3380CC4-5D6E-409C-BE32-E72D297353CC}">
              <c16:uniqueId val="{00000002-A334-4C83-AFDB-7B44F08DEC38}"/>
            </c:ext>
          </c:extLst>
        </c:ser>
        <c:dLbls>
          <c:showLegendKey val="0"/>
          <c:showVal val="0"/>
          <c:showCatName val="0"/>
          <c:showSerName val="0"/>
          <c:showPercent val="0"/>
          <c:showBubbleSize val="0"/>
        </c:dLbls>
        <c:gapWidth val="100"/>
        <c:overlap val="-24"/>
        <c:axId val="428613048"/>
        <c:axId val="428613832"/>
      </c:barChart>
      <c:catAx>
        <c:axId val="428613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3832"/>
        <c:crosses val="autoZero"/>
        <c:auto val="1"/>
        <c:lblAlgn val="ctr"/>
        <c:lblOffset val="100"/>
        <c:noMultiLvlLbl val="0"/>
      </c:catAx>
      <c:valAx>
        <c:axId val="428613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3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EE-40CE-937D-F03EBD8DE990}"/>
                </c:ext>
              </c:extLst>
            </c:dLbl>
            <c:dLbl>
              <c:idx val="1"/>
              <c:layout>
                <c:manualLayout>
                  <c:x val="-1.8690100618966095E-3"/>
                  <c:y val="7.2385894580244747E-2"/>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EE-40CE-937D-F03EBD8DE990}"/>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EEE-40CE-937D-F03EBD8DE990}"/>
                </c:ext>
              </c:extLst>
            </c:dLbl>
            <c:dLbl>
              <c:idx val="3"/>
              <c:layout>
                <c:manualLayout>
                  <c:x val="-9.3450503094830474E-3"/>
                  <c:y val="0.10132876316675522"/>
                </c:manualLayout>
              </c:layout>
              <c:tx>
                <c:rich>
                  <a:bodyPr/>
                  <a:lstStyle/>
                  <a:p>
                    <a:fld id="{F16AC296-082B-4158-9576-6D69FFD0149C}"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EEE-40CE-937D-F03EBD8DE9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General</c:formatCode>
                <c:ptCount val="4"/>
                <c:pt idx="0">
                  <c:v>32</c:v>
                </c:pt>
                <c:pt idx="1">
                  <c:v>10</c:v>
                </c:pt>
                <c:pt idx="2">
                  <c:v>0</c:v>
                </c:pt>
                <c:pt idx="3">
                  <c:v>58</c:v>
                </c:pt>
              </c:numCache>
            </c:numRef>
          </c:val>
          <c:extLst>
            <c:ext xmlns:c16="http://schemas.microsoft.com/office/drawing/2014/chart" uri="{C3380CC4-5D6E-409C-BE32-E72D297353CC}">
              <c16:uniqueId val="{00000004-2EEE-40CE-937D-F03EBD8DE990}"/>
            </c:ext>
          </c:extLst>
        </c:ser>
        <c:dLbls>
          <c:showLegendKey val="0"/>
          <c:showVal val="0"/>
          <c:showCatName val="0"/>
          <c:showSerName val="0"/>
          <c:showPercent val="0"/>
          <c:showBubbleSize val="0"/>
        </c:dLbls>
        <c:gapWidth val="100"/>
        <c:overlap val="-24"/>
        <c:axId val="273883768"/>
        <c:axId val="273884160"/>
      </c:barChart>
      <c:catAx>
        <c:axId val="273883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4160"/>
        <c:crosses val="autoZero"/>
        <c:auto val="1"/>
        <c:lblAlgn val="ctr"/>
        <c:lblOffset val="100"/>
        <c:noMultiLvlLbl val="0"/>
      </c:catAx>
      <c:valAx>
        <c:axId val="273884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3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799B-4792-A732-6E4BF335637D}"/>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799B-4792-A732-6E4BF33563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2"/>
                <c:pt idx="0">
                  <c:v>SIEMPRE</c:v>
                </c:pt>
                <c:pt idx="1">
                  <c:v>ALGUNAS VECES</c:v>
                </c:pt>
              </c:strCache>
              <c:extLst/>
            </c:strRef>
          </c:cat>
          <c:val>
            <c:numRef>
              <c:f>MATERIAL!$C$3:$C$5</c:f>
              <c:numCache>
                <c:formatCode>General</c:formatCode>
                <c:ptCount val="2"/>
                <c:pt idx="0">
                  <c:v>67</c:v>
                </c:pt>
                <c:pt idx="1">
                  <c:v>33</c:v>
                </c:pt>
              </c:numCache>
              <c:extLst/>
            </c:numRef>
          </c:val>
          <c:extLst>
            <c:ext xmlns:c16="http://schemas.microsoft.com/office/drawing/2014/chart" uri="{C3380CC4-5D6E-409C-BE32-E72D297353CC}">
              <c16:uniqueId val="{00000002-799B-4792-A732-6E4BF335637D}"/>
            </c:ext>
          </c:extLst>
        </c:ser>
        <c:dLbls>
          <c:showLegendKey val="0"/>
          <c:showVal val="0"/>
          <c:showCatName val="0"/>
          <c:showSerName val="0"/>
          <c:showPercent val="0"/>
          <c:showBubbleSize val="0"/>
        </c:dLbls>
        <c:gapWidth val="100"/>
        <c:overlap val="-24"/>
        <c:axId val="428619320"/>
        <c:axId val="428621280"/>
      </c:barChart>
      <c:catAx>
        <c:axId val="428619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21280"/>
        <c:crosses val="autoZero"/>
        <c:auto val="1"/>
        <c:lblAlgn val="ctr"/>
        <c:lblOffset val="100"/>
        <c:noMultiLvlLbl val="0"/>
      </c:catAx>
      <c:valAx>
        <c:axId val="42862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9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78-4CA9-92C8-FB04D2C566AA}"/>
                </c:ext>
              </c:extLst>
            </c:dLbl>
            <c:dLbl>
              <c:idx val="1"/>
              <c:layout>
                <c:manualLayout>
                  <c:x val="8.8349524693998281E-3"/>
                  <c:y val="2.2116429709342515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8678-4CA9-92C8-FB04D2C566AA}"/>
                </c:ext>
              </c:extLst>
            </c:dLbl>
            <c:dLbl>
              <c:idx val="2"/>
              <c:layout>
                <c:manualLayout>
                  <c:x val="-1.7669626676962355E-3"/>
                  <c:y val="2.064200106205290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678-4CA9-92C8-FB04D2C566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100</c:v>
                </c:pt>
                <c:pt idx="1">
                  <c:v>0</c:v>
                </c:pt>
                <c:pt idx="2">
                  <c:v>0</c:v>
                </c:pt>
              </c:numCache>
            </c:numRef>
          </c:val>
          <c:extLst>
            <c:ext xmlns:c16="http://schemas.microsoft.com/office/drawing/2014/chart" uri="{C3380CC4-5D6E-409C-BE32-E72D297353CC}">
              <c16:uniqueId val="{00000003-8678-4CA9-92C8-FB04D2C566AA}"/>
            </c:ext>
          </c:extLst>
        </c:ser>
        <c:dLbls>
          <c:showLegendKey val="0"/>
          <c:showVal val="0"/>
          <c:showCatName val="0"/>
          <c:showSerName val="0"/>
          <c:showPercent val="0"/>
          <c:showBubbleSize val="0"/>
        </c:dLbls>
        <c:gapWidth val="100"/>
        <c:overlap val="-24"/>
        <c:axId val="273878280"/>
        <c:axId val="273879848"/>
      </c:barChart>
      <c:catAx>
        <c:axId val="273878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79848"/>
        <c:crosses val="autoZero"/>
        <c:auto val="1"/>
        <c:lblAlgn val="ctr"/>
        <c:lblOffset val="100"/>
        <c:noMultiLvlLbl val="0"/>
      </c:catAx>
      <c:valAx>
        <c:axId val="273879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78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B8-4A8E-A890-38503A2783F7}"/>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E6B8-4A8E-A890-38503A2783F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2"/>
                <c:pt idx="0">
                  <c:v>EXCLENTE</c:v>
                </c:pt>
                <c:pt idx="1">
                  <c:v>BUENAS</c:v>
                </c:pt>
              </c:strCache>
            </c:strRef>
          </c:cat>
          <c:val>
            <c:numRef>
              <c:f>'RELACIONES ENTRE COMPAÑEROS - C'!$C$3:$C$6</c:f>
              <c:numCache>
                <c:formatCode>General</c:formatCode>
                <c:ptCount val="2"/>
                <c:pt idx="0">
                  <c:v>17</c:v>
                </c:pt>
                <c:pt idx="1">
                  <c:v>83</c:v>
                </c:pt>
              </c:numCache>
            </c:numRef>
          </c:val>
          <c:extLst>
            <c:ext xmlns:c16="http://schemas.microsoft.com/office/drawing/2014/chart" uri="{C3380CC4-5D6E-409C-BE32-E72D297353CC}">
              <c16:uniqueId val="{00000002-E6B8-4A8E-A890-38503A2783F7}"/>
            </c:ext>
          </c:extLst>
        </c:ser>
        <c:dLbls>
          <c:showLegendKey val="0"/>
          <c:showVal val="0"/>
          <c:showCatName val="0"/>
          <c:showSerName val="0"/>
          <c:showPercent val="0"/>
          <c:showBubbleSize val="0"/>
        </c:dLbls>
        <c:gapWidth val="100"/>
        <c:overlap val="-24"/>
        <c:axId val="428611480"/>
        <c:axId val="428627944"/>
      </c:barChart>
      <c:catAx>
        <c:axId val="428611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27944"/>
        <c:crosses val="autoZero"/>
        <c:auto val="1"/>
        <c:lblAlgn val="ctr"/>
        <c:lblOffset val="100"/>
        <c:noMultiLvlLbl val="0"/>
      </c:catAx>
      <c:valAx>
        <c:axId val="428627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11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8A-4C75-959C-79D89AB2787D}"/>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8A-4C75-959C-79D89AB2787D}"/>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8A-4C75-959C-79D89AB278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29</c:v>
                </c:pt>
                <c:pt idx="1">
                  <c:v>71</c:v>
                </c:pt>
                <c:pt idx="2">
                  <c:v>0</c:v>
                </c:pt>
              </c:numCache>
            </c:numRef>
          </c:val>
          <c:extLst>
            <c:ext xmlns:c16="http://schemas.microsoft.com/office/drawing/2014/chart" uri="{C3380CC4-5D6E-409C-BE32-E72D297353CC}">
              <c16:uniqueId val="{00000003-C68A-4C75-959C-79D89AB2787D}"/>
            </c:ext>
          </c:extLst>
        </c:ser>
        <c:dLbls>
          <c:showLegendKey val="0"/>
          <c:showVal val="0"/>
          <c:showCatName val="0"/>
          <c:showSerName val="0"/>
          <c:showPercent val="0"/>
          <c:showBubbleSize val="0"/>
        </c:dLbls>
        <c:gapWidth val="100"/>
        <c:overlap val="-24"/>
        <c:axId val="273879064"/>
        <c:axId val="273881416"/>
      </c:barChart>
      <c:catAx>
        <c:axId val="273879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1416"/>
        <c:crosses val="autoZero"/>
        <c:auto val="1"/>
        <c:lblAlgn val="ctr"/>
        <c:lblOffset val="100"/>
        <c:noMultiLvlLbl val="0"/>
      </c:catAx>
      <c:valAx>
        <c:axId val="273881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79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BF-4547-A117-343A2B4D1109}"/>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6EBF-4547-A117-343A2B4D1109}"/>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6EBF-4547-A117-343A2B4D11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###0.0</c:formatCode>
                <c:ptCount val="3"/>
                <c:pt idx="0">
                  <c:v>44</c:v>
                </c:pt>
                <c:pt idx="1">
                  <c:v>50</c:v>
                </c:pt>
                <c:pt idx="2">
                  <c:v>6</c:v>
                </c:pt>
              </c:numCache>
            </c:numRef>
          </c:val>
          <c:extLst>
            <c:ext xmlns:c16="http://schemas.microsoft.com/office/drawing/2014/chart" uri="{C3380CC4-5D6E-409C-BE32-E72D297353CC}">
              <c16:uniqueId val="{00000003-6EBF-4547-A117-343A2B4D1109}"/>
            </c:ext>
          </c:extLst>
        </c:ser>
        <c:dLbls>
          <c:showLegendKey val="0"/>
          <c:showVal val="0"/>
          <c:showCatName val="0"/>
          <c:showSerName val="0"/>
          <c:showPercent val="0"/>
          <c:showBubbleSize val="0"/>
        </c:dLbls>
        <c:gapWidth val="100"/>
        <c:overlap val="-24"/>
        <c:axId val="428625592"/>
        <c:axId val="428623240"/>
      </c:barChart>
      <c:catAx>
        <c:axId val="428625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23240"/>
        <c:crosses val="autoZero"/>
        <c:auto val="1"/>
        <c:lblAlgn val="ctr"/>
        <c:lblOffset val="100"/>
        <c:noMultiLvlLbl val="0"/>
      </c:catAx>
      <c:valAx>
        <c:axId val="428623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25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1BE-4293-AB44-DFB406681F37}"/>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BE-4293-AB44-DFB406681F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33</c:v>
                </c:pt>
                <c:pt idx="1">
                  <c:v>67</c:v>
                </c:pt>
              </c:numCache>
            </c:numRef>
          </c:val>
          <c:extLst>
            <c:ext xmlns:c16="http://schemas.microsoft.com/office/drawing/2014/chart" uri="{C3380CC4-5D6E-409C-BE32-E72D297353CC}">
              <c16:uniqueId val="{00000002-E1BE-4293-AB44-DFB406681F37}"/>
            </c:ext>
          </c:extLst>
        </c:ser>
        <c:dLbls>
          <c:showLegendKey val="0"/>
          <c:showVal val="0"/>
          <c:showCatName val="0"/>
          <c:showSerName val="0"/>
          <c:showPercent val="0"/>
          <c:showBubbleSize val="0"/>
        </c:dLbls>
        <c:gapWidth val="100"/>
        <c:overlap val="-24"/>
        <c:axId val="273883376"/>
        <c:axId val="271830144"/>
      </c:barChart>
      <c:catAx>
        <c:axId val="273883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0144"/>
        <c:crosses val="autoZero"/>
        <c:auto val="1"/>
        <c:lblAlgn val="ctr"/>
        <c:lblOffset val="100"/>
        <c:noMultiLvlLbl val="0"/>
      </c:catAx>
      <c:valAx>
        <c:axId val="271830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57D5-4839-B7B3-90CF304ACD9E}"/>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D5-4839-B7B3-90CF304ACD9E}"/>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D5-4839-B7B3-90CF304ACD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###0.0</c:formatCode>
                <c:ptCount val="3"/>
                <c:pt idx="0">
                  <c:v>28</c:v>
                </c:pt>
                <c:pt idx="1">
                  <c:v>55</c:v>
                </c:pt>
                <c:pt idx="2" formatCode="General">
                  <c:v>17</c:v>
                </c:pt>
              </c:numCache>
            </c:numRef>
          </c:val>
          <c:extLst>
            <c:ext xmlns:c16="http://schemas.microsoft.com/office/drawing/2014/chart" uri="{C3380CC4-5D6E-409C-BE32-E72D297353CC}">
              <c16:uniqueId val="{00000003-57D5-4839-B7B3-90CF304ACD9E}"/>
            </c:ext>
          </c:extLst>
        </c:ser>
        <c:dLbls>
          <c:showLegendKey val="0"/>
          <c:showVal val="0"/>
          <c:showCatName val="0"/>
          <c:showSerName val="0"/>
          <c:showPercent val="0"/>
          <c:showBubbleSize val="0"/>
        </c:dLbls>
        <c:gapWidth val="100"/>
        <c:overlap val="-24"/>
        <c:axId val="428622456"/>
        <c:axId val="428624808"/>
      </c:barChart>
      <c:catAx>
        <c:axId val="428622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24808"/>
        <c:crosses val="autoZero"/>
        <c:auto val="1"/>
        <c:lblAlgn val="ctr"/>
        <c:lblOffset val="100"/>
        <c:noMultiLvlLbl val="0"/>
      </c:catAx>
      <c:valAx>
        <c:axId val="428624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22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A1-4F89-8E6B-355D0DF22509}"/>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A1-4F89-8E6B-355D0DF22509}"/>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A1-4F89-8E6B-355D0DF225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COMPAÑEROS</c:v>
                </c:pt>
                <c:pt idx="1">
                  <c:v>PERSONALES</c:v>
                </c:pt>
                <c:pt idx="2">
                  <c:v>USUARIO-CLIENTE</c:v>
                </c:pt>
              </c:strCache>
            </c:strRef>
          </c:cat>
          <c:val>
            <c:numRef>
              <c:f>'TIPOS DE CONFLICTO'!$C$3:$C$5</c:f>
              <c:numCache>
                <c:formatCode>General</c:formatCode>
                <c:ptCount val="3"/>
                <c:pt idx="0">
                  <c:v>42.9</c:v>
                </c:pt>
                <c:pt idx="1">
                  <c:v>42.9</c:v>
                </c:pt>
                <c:pt idx="2">
                  <c:v>42.9</c:v>
                </c:pt>
              </c:numCache>
            </c:numRef>
          </c:val>
          <c:extLst>
            <c:ext xmlns:c16="http://schemas.microsoft.com/office/drawing/2014/chart" uri="{C3380CC4-5D6E-409C-BE32-E72D297353CC}">
              <c16:uniqueId val="{00000003-BCA1-4F89-8E6B-355D0DF22509}"/>
            </c:ext>
          </c:extLst>
        </c:ser>
        <c:dLbls>
          <c:showLegendKey val="0"/>
          <c:showVal val="0"/>
          <c:showCatName val="0"/>
          <c:showSerName val="0"/>
          <c:showPercent val="0"/>
          <c:showBubbleSize val="0"/>
        </c:dLbls>
        <c:gapWidth val="100"/>
        <c:overlap val="-24"/>
        <c:axId val="271834456"/>
        <c:axId val="271830536"/>
      </c:barChart>
      <c:catAx>
        <c:axId val="271834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0536"/>
        <c:crosses val="autoZero"/>
        <c:auto val="1"/>
        <c:lblAlgn val="ctr"/>
        <c:lblOffset val="100"/>
        <c:noMultiLvlLbl val="0"/>
      </c:catAx>
      <c:valAx>
        <c:axId val="27183053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4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92E-4A18-9130-12D6FEA7D629}"/>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92E-4A18-9130-12D6FEA7D6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2"/>
                <c:pt idx="0">
                  <c:v>SIEMPRE</c:v>
                </c:pt>
                <c:pt idx="1">
                  <c:v>ALGUNAS VECES</c:v>
                </c:pt>
              </c:strCache>
            </c:strRef>
          </c:cat>
          <c:val>
            <c:numRef>
              <c:f>'RESOLUCIÓN DE CONFLICTOS'!$C$3:$C$5</c:f>
              <c:numCache>
                <c:formatCode>###0.0</c:formatCode>
                <c:ptCount val="2"/>
                <c:pt idx="0">
                  <c:v>72</c:v>
                </c:pt>
                <c:pt idx="1">
                  <c:v>28</c:v>
                </c:pt>
              </c:numCache>
            </c:numRef>
          </c:val>
          <c:extLst>
            <c:ext xmlns:c16="http://schemas.microsoft.com/office/drawing/2014/chart" uri="{C3380CC4-5D6E-409C-BE32-E72D297353CC}">
              <c16:uniqueId val="{00000002-E92E-4A18-9130-12D6FEA7D629}"/>
            </c:ext>
          </c:extLst>
        </c:ser>
        <c:dLbls>
          <c:showLegendKey val="0"/>
          <c:showVal val="0"/>
          <c:showCatName val="0"/>
          <c:showSerName val="0"/>
          <c:showPercent val="0"/>
          <c:showBubbleSize val="0"/>
        </c:dLbls>
        <c:gapWidth val="100"/>
        <c:overlap val="-24"/>
        <c:axId val="428597368"/>
        <c:axId val="428599328"/>
      </c:barChart>
      <c:catAx>
        <c:axId val="428597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599328"/>
        <c:crosses val="autoZero"/>
        <c:auto val="1"/>
        <c:lblAlgn val="ctr"/>
        <c:lblOffset val="100"/>
        <c:noMultiLvlLbl val="0"/>
      </c:catAx>
      <c:valAx>
        <c:axId val="42859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597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A74-4613-AA67-8B79ED9E1C5C}"/>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74-4613-AA67-8B79ED9E1C5C}"/>
                </c:ext>
              </c:extLst>
            </c:dLbl>
            <c:dLbl>
              <c:idx val="1"/>
              <c:layout>
                <c:manualLayout>
                  <c:x val="-3.492461233680434E-3"/>
                  <c:y val="7.3147076955548352E-3"/>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A74-4613-AA67-8B79ED9E1C5C}"/>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A74-4613-AA67-8B79ED9E1C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90</c:v>
                </c:pt>
                <c:pt idx="1">
                  <c:v>5</c:v>
                </c:pt>
                <c:pt idx="2">
                  <c:v>5</c:v>
                </c:pt>
              </c:numCache>
            </c:numRef>
          </c:val>
          <c:extLst>
            <c:ext xmlns:c16="http://schemas.microsoft.com/office/drawing/2014/chart" uri="{C3380CC4-5D6E-409C-BE32-E72D297353CC}">
              <c16:uniqueId val="{00000004-8A74-4613-AA67-8B79ED9E1C5C}"/>
            </c:ext>
          </c:extLst>
        </c:ser>
        <c:dLbls>
          <c:showLegendKey val="0"/>
          <c:showVal val="0"/>
          <c:showCatName val="0"/>
          <c:showSerName val="0"/>
          <c:showPercent val="0"/>
          <c:showBubbleSize val="0"/>
        </c:dLbls>
        <c:gapWidth val="100"/>
        <c:overlap val="-24"/>
        <c:axId val="271828184"/>
        <c:axId val="271827008"/>
      </c:barChart>
      <c:catAx>
        <c:axId val="271828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27008"/>
        <c:crosses val="autoZero"/>
        <c:auto val="1"/>
        <c:lblAlgn val="ctr"/>
        <c:lblOffset val="100"/>
        <c:noMultiLvlLbl val="0"/>
      </c:catAx>
      <c:valAx>
        <c:axId val="271827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28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98-4526-81FC-AAC43B56224A}"/>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D098-4526-81FC-AAC43B56224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2"/>
                <c:pt idx="0">
                  <c:v>SIEMPRE</c:v>
                </c:pt>
                <c:pt idx="1">
                  <c:v>ALGUNAS VECES</c:v>
                </c:pt>
              </c:strCache>
            </c:strRef>
          </c:cat>
          <c:val>
            <c:numRef>
              <c:f>'RECIBIR INSTRUCCIONES DE TRABAJ'!$C$3:$C$5</c:f>
              <c:numCache>
                <c:formatCode>General</c:formatCode>
                <c:ptCount val="2"/>
                <c:pt idx="0">
                  <c:v>67</c:v>
                </c:pt>
                <c:pt idx="1">
                  <c:v>33</c:v>
                </c:pt>
              </c:numCache>
            </c:numRef>
          </c:val>
          <c:extLst>
            <c:ext xmlns:c16="http://schemas.microsoft.com/office/drawing/2014/chart" uri="{C3380CC4-5D6E-409C-BE32-E72D297353CC}">
              <c16:uniqueId val="{00000002-D098-4526-81FC-AAC43B56224A}"/>
            </c:ext>
          </c:extLst>
        </c:ser>
        <c:dLbls>
          <c:showLegendKey val="0"/>
          <c:showVal val="0"/>
          <c:showCatName val="0"/>
          <c:showSerName val="0"/>
          <c:showPercent val="0"/>
          <c:showBubbleSize val="0"/>
        </c:dLbls>
        <c:gapWidth val="100"/>
        <c:overlap val="-24"/>
        <c:axId val="428600504"/>
        <c:axId val="428602464"/>
      </c:barChart>
      <c:catAx>
        <c:axId val="428600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2464"/>
        <c:crosses val="autoZero"/>
        <c:auto val="1"/>
        <c:lblAlgn val="ctr"/>
        <c:lblOffset val="100"/>
        <c:noMultiLvlLbl val="0"/>
      </c:catAx>
      <c:valAx>
        <c:axId val="428602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0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17E6-420C-BB44-5BE458F6B498}"/>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E6-420C-BB44-5BE458F6B498}"/>
                </c:ext>
              </c:extLst>
            </c:dLbl>
            <c:dLbl>
              <c:idx val="2"/>
              <c:layout>
                <c:manualLayout>
                  <c:x val="-3.5860141495082714E-3"/>
                  <c:y val="8.8485334355774756E-3"/>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7E6-420C-BB44-5BE458F6B49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67</c:v>
                </c:pt>
                <c:pt idx="1">
                  <c:v>33</c:v>
                </c:pt>
                <c:pt idx="2">
                  <c:v>0</c:v>
                </c:pt>
              </c:numCache>
            </c:numRef>
          </c:val>
          <c:extLst>
            <c:ext xmlns:c16="http://schemas.microsoft.com/office/drawing/2014/chart" uri="{C3380CC4-5D6E-409C-BE32-E72D297353CC}">
              <c16:uniqueId val="{00000003-17E6-420C-BB44-5BE458F6B498}"/>
            </c:ext>
          </c:extLst>
        </c:ser>
        <c:dLbls>
          <c:showLegendKey val="0"/>
          <c:showVal val="0"/>
          <c:showCatName val="0"/>
          <c:showSerName val="0"/>
          <c:showPercent val="0"/>
          <c:showBubbleSize val="0"/>
        </c:dLbls>
        <c:gapWidth val="100"/>
        <c:overlap val="-24"/>
        <c:axId val="271833672"/>
        <c:axId val="271829752"/>
      </c:barChart>
      <c:catAx>
        <c:axId val="271833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29752"/>
        <c:crosses val="autoZero"/>
        <c:auto val="1"/>
        <c:lblAlgn val="ctr"/>
        <c:lblOffset val="100"/>
        <c:noMultiLvlLbl val="0"/>
      </c:catAx>
      <c:valAx>
        <c:axId val="271829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3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1E-4CEB-8337-19330710883E}"/>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1E-4CEB-8337-1933071088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72</c:v>
                </c:pt>
                <c:pt idx="1">
                  <c:v>28</c:v>
                </c:pt>
              </c:numCache>
            </c:numRef>
          </c:val>
          <c:extLst>
            <c:ext xmlns:c16="http://schemas.microsoft.com/office/drawing/2014/chart" uri="{C3380CC4-5D6E-409C-BE32-E72D297353CC}">
              <c16:uniqueId val="{00000002-DC1E-4CEB-8337-19330710883E}"/>
            </c:ext>
          </c:extLst>
        </c:ser>
        <c:dLbls>
          <c:showLegendKey val="0"/>
          <c:showVal val="0"/>
          <c:showCatName val="0"/>
          <c:showSerName val="0"/>
          <c:showPercent val="0"/>
          <c:showBubbleSize val="0"/>
        </c:dLbls>
        <c:gapWidth val="100"/>
        <c:overlap val="-24"/>
        <c:axId val="428601680"/>
        <c:axId val="428606384"/>
      </c:barChart>
      <c:catAx>
        <c:axId val="428601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6384"/>
        <c:crosses val="autoZero"/>
        <c:auto val="1"/>
        <c:lblAlgn val="ctr"/>
        <c:lblOffset val="100"/>
        <c:noMultiLvlLbl val="0"/>
      </c:catAx>
      <c:valAx>
        <c:axId val="428606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1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E1-4B10-B26D-7DF0BC08503E}"/>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E1-4B10-B26D-7DF0BC08503E}"/>
                </c:ext>
              </c:extLst>
            </c:dLbl>
            <c:dLbl>
              <c:idx val="2"/>
              <c:layout>
                <c:manualLayout>
                  <c:x val="-5.1188280167833071E-3"/>
                  <c:y val="1.188854999240572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E1-4B10-B26D-7DF0BC0850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67</c:v>
                </c:pt>
                <c:pt idx="1">
                  <c:v>33</c:v>
                </c:pt>
                <c:pt idx="2">
                  <c:v>0</c:v>
                </c:pt>
              </c:numCache>
            </c:numRef>
          </c:val>
          <c:extLst>
            <c:ext xmlns:c16="http://schemas.microsoft.com/office/drawing/2014/chart" uri="{C3380CC4-5D6E-409C-BE32-E72D297353CC}">
              <c16:uniqueId val="{00000003-18E1-4B10-B26D-7DF0BC08503E}"/>
            </c:ext>
          </c:extLst>
        </c:ser>
        <c:dLbls>
          <c:showLegendKey val="0"/>
          <c:showVal val="0"/>
          <c:showCatName val="0"/>
          <c:showSerName val="0"/>
          <c:showPercent val="0"/>
          <c:showBubbleSize val="0"/>
        </c:dLbls>
        <c:gapWidth val="100"/>
        <c:overlap val="-24"/>
        <c:axId val="276301736"/>
        <c:axId val="276301344"/>
      </c:barChart>
      <c:catAx>
        <c:axId val="276301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1344"/>
        <c:crosses val="autoZero"/>
        <c:auto val="1"/>
        <c:lblAlgn val="ctr"/>
        <c:lblOffset val="100"/>
        <c:noMultiLvlLbl val="0"/>
      </c:catAx>
      <c:valAx>
        <c:axId val="276301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1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57-4A2D-90D4-4EDF07279534}"/>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B957-4A2D-90D4-4EDF07279534}"/>
                </c:ext>
              </c:extLst>
            </c:dLbl>
            <c:dLbl>
              <c:idx val="2"/>
              <c:layout>
                <c:manualLayout>
                  <c:x val="-5.0304972243803685E-3"/>
                  <c:y val="7.8793967447452304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B957-4A2D-90D4-4EDF0727953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56</c:v>
                </c:pt>
                <c:pt idx="1">
                  <c:v>39</c:v>
                </c:pt>
                <c:pt idx="2">
                  <c:v>5</c:v>
                </c:pt>
              </c:numCache>
            </c:numRef>
          </c:val>
          <c:extLst>
            <c:ext xmlns:c16="http://schemas.microsoft.com/office/drawing/2014/chart" uri="{C3380CC4-5D6E-409C-BE32-E72D297353CC}">
              <c16:uniqueId val="{00000003-B957-4A2D-90D4-4EDF07279534}"/>
            </c:ext>
          </c:extLst>
        </c:ser>
        <c:dLbls>
          <c:showLegendKey val="0"/>
          <c:showVal val="0"/>
          <c:showCatName val="0"/>
          <c:showSerName val="0"/>
          <c:showPercent val="0"/>
          <c:showBubbleSize val="0"/>
        </c:dLbls>
        <c:gapWidth val="100"/>
        <c:overlap val="-24"/>
        <c:axId val="428607560"/>
        <c:axId val="428605208"/>
      </c:barChart>
      <c:catAx>
        <c:axId val="428607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5208"/>
        <c:crosses val="autoZero"/>
        <c:auto val="1"/>
        <c:lblAlgn val="ctr"/>
        <c:lblOffset val="100"/>
        <c:noMultiLvlLbl val="0"/>
      </c:catAx>
      <c:valAx>
        <c:axId val="428605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607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9D-408B-97AC-ADD64EA1D448}"/>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9D-408B-97AC-ADD64EA1D448}"/>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9D-408B-97AC-ADD64EA1D4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52</c:v>
                </c:pt>
                <c:pt idx="1">
                  <c:v>38</c:v>
                </c:pt>
                <c:pt idx="2">
                  <c:v>10</c:v>
                </c:pt>
              </c:numCache>
            </c:numRef>
          </c:val>
          <c:extLst>
            <c:ext xmlns:c16="http://schemas.microsoft.com/office/drawing/2014/chart" uri="{C3380CC4-5D6E-409C-BE32-E72D297353CC}">
              <c16:uniqueId val="{00000003-579D-408B-97AC-ADD64EA1D448}"/>
            </c:ext>
          </c:extLst>
        </c:ser>
        <c:dLbls>
          <c:showLegendKey val="0"/>
          <c:showVal val="0"/>
          <c:showCatName val="0"/>
          <c:showSerName val="0"/>
          <c:showPercent val="0"/>
          <c:showBubbleSize val="0"/>
        </c:dLbls>
        <c:gapWidth val="100"/>
        <c:overlap val="-24"/>
        <c:axId val="276297424"/>
        <c:axId val="276297816"/>
      </c:barChart>
      <c:catAx>
        <c:axId val="276297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297816"/>
        <c:crosses val="autoZero"/>
        <c:auto val="1"/>
        <c:lblAlgn val="ctr"/>
        <c:lblOffset val="100"/>
        <c:noMultiLvlLbl val="0"/>
      </c:catAx>
      <c:valAx>
        <c:axId val="276297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2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0BE-4E46-9AD4-00A4CA9CB1A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###0.0</c:formatCode>
                <c:ptCount val="3"/>
                <c:pt idx="0">
                  <c:v>100</c:v>
                </c:pt>
                <c:pt idx="1">
                  <c:v>0</c:v>
                </c:pt>
                <c:pt idx="2" formatCode="General">
                  <c:v>0</c:v>
                </c:pt>
              </c:numCache>
            </c:numRef>
          </c:val>
          <c:extLst>
            <c:ext xmlns:c16="http://schemas.microsoft.com/office/drawing/2014/chart" uri="{C3380CC4-5D6E-409C-BE32-E72D297353CC}">
              <c16:uniqueId val="{00000001-20BE-4E46-9AD4-00A4CA9CB1AB}"/>
            </c:ext>
          </c:extLst>
        </c:ser>
        <c:dLbls>
          <c:showLegendKey val="0"/>
          <c:showVal val="0"/>
          <c:showCatName val="0"/>
          <c:showSerName val="0"/>
          <c:showPercent val="0"/>
          <c:showBubbleSize val="0"/>
        </c:dLbls>
        <c:gapWidth val="100"/>
        <c:overlap val="-24"/>
        <c:axId val="432076600"/>
        <c:axId val="432078952"/>
      </c:barChart>
      <c:catAx>
        <c:axId val="432076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8952"/>
        <c:crosses val="autoZero"/>
        <c:auto val="1"/>
        <c:lblAlgn val="ctr"/>
        <c:lblOffset val="100"/>
        <c:noMultiLvlLbl val="0"/>
      </c:catAx>
      <c:valAx>
        <c:axId val="4320789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6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AED-443E-894B-D9CCDFF9661A}"/>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ED-443E-894B-D9CCDFF966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33</c:v>
                </c:pt>
                <c:pt idx="1">
                  <c:v>67</c:v>
                </c:pt>
              </c:numCache>
            </c:numRef>
          </c:val>
          <c:extLst>
            <c:ext xmlns:c16="http://schemas.microsoft.com/office/drawing/2014/chart" uri="{C3380CC4-5D6E-409C-BE32-E72D297353CC}">
              <c16:uniqueId val="{00000002-8AED-443E-894B-D9CCDFF9661A}"/>
            </c:ext>
          </c:extLst>
        </c:ser>
        <c:dLbls>
          <c:showLegendKey val="0"/>
          <c:showVal val="0"/>
          <c:showCatName val="0"/>
          <c:showSerName val="0"/>
          <c:showPercent val="0"/>
          <c:showBubbleSize val="0"/>
        </c:dLbls>
        <c:gapWidth val="100"/>
        <c:overlap val="-24"/>
        <c:axId val="276302520"/>
        <c:axId val="276302912"/>
      </c:barChart>
      <c:catAx>
        <c:axId val="276302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2912"/>
        <c:crosses val="autoZero"/>
        <c:auto val="1"/>
        <c:lblAlgn val="ctr"/>
        <c:lblOffset val="100"/>
        <c:noMultiLvlLbl val="0"/>
      </c:catAx>
      <c:valAx>
        <c:axId val="276302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2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5D8-442A-8C3A-15110F392F90}"/>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B5D8-442A-8C3A-15110F392F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2"/>
                <c:pt idx="0">
                  <c:v>SIEMPRE</c:v>
                </c:pt>
                <c:pt idx="1">
                  <c:v>ALGUNAS VECES</c:v>
                </c:pt>
              </c:strCache>
            </c:strRef>
          </c:cat>
          <c:val>
            <c:numRef>
              <c:f>'DESESMPEÑO LABORAL PARA DESARRO'!$C$3:$C$5</c:f>
              <c:numCache>
                <c:formatCode>General</c:formatCode>
                <c:ptCount val="2"/>
                <c:pt idx="0">
                  <c:v>61</c:v>
                </c:pt>
                <c:pt idx="1">
                  <c:v>39</c:v>
                </c:pt>
              </c:numCache>
            </c:numRef>
          </c:val>
          <c:extLst>
            <c:ext xmlns:c16="http://schemas.microsoft.com/office/drawing/2014/chart" uri="{C3380CC4-5D6E-409C-BE32-E72D297353CC}">
              <c16:uniqueId val="{00000002-B5D8-442A-8C3A-15110F392F90}"/>
            </c:ext>
          </c:extLst>
        </c:ser>
        <c:dLbls>
          <c:showLegendKey val="0"/>
          <c:showVal val="0"/>
          <c:showCatName val="0"/>
          <c:showSerName val="0"/>
          <c:showPercent val="0"/>
          <c:showBubbleSize val="0"/>
        </c:dLbls>
        <c:gapWidth val="100"/>
        <c:overlap val="-24"/>
        <c:axId val="432072288"/>
        <c:axId val="432075424"/>
      </c:barChart>
      <c:catAx>
        <c:axId val="432072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5424"/>
        <c:crosses val="autoZero"/>
        <c:auto val="1"/>
        <c:lblAlgn val="ctr"/>
        <c:lblOffset val="100"/>
        <c:noMultiLvlLbl val="0"/>
      </c:catAx>
      <c:valAx>
        <c:axId val="432075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2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1C-4C47-88BE-935DEB008D7B}"/>
                </c:ext>
              </c:extLst>
            </c:dLbl>
            <c:dLbl>
              <c:idx val="1"/>
              <c:layout>
                <c:manualLayout>
                  <c:x val="0"/>
                  <c:y val="2.8755505405305961E-3"/>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1C-4C47-88BE-935DEB008D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95</c:v>
                </c:pt>
                <c:pt idx="1">
                  <c:v>5</c:v>
                </c:pt>
              </c:numCache>
            </c:numRef>
          </c:val>
          <c:extLst>
            <c:ext xmlns:c16="http://schemas.microsoft.com/office/drawing/2014/chart" uri="{C3380CC4-5D6E-409C-BE32-E72D297353CC}">
              <c16:uniqueId val="{00000002-9C1C-4C47-88BE-935DEB008D7B}"/>
            </c:ext>
          </c:extLst>
        </c:ser>
        <c:dLbls>
          <c:showLegendKey val="0"/>
          <c:showVal val="0"/>
          <c:showCatName val="0"/>
          <c:showSerName val="0"/>
          <c:showPercent val="0"/>
          <c:showBubbleSize val="0"/>
        </c:dLbls>
        <c:gapWidth val="100"/>
        <c:overlap val="-24"/>
        <c:axId val="314215952"/>
        <c:axId val="314213600"/>
      </c:barChart>
      <c:catAx>
        <c:axId val="314215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3600"/>
        <c:crosses val="autoZero"/>
        <c:auto val="1"/>
        <c:lblAlgn val="ctr"/>
        <c:lblOffset val="100"/>
        <c:noMultiLvlLbl val="0"/>
      </c:catAx>
      <c:valAx>
        <c:axId val="314213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58C-4667-8ABF-586DF4C5E49B}"/>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8C-4667-8ABF-586DF4C5E49B}"/>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C58C-4667-8ABF-586DF4C5E4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###0.0</c:formatCode>
                <c:ptCount val="3"/>
                <c:pt idx="0">
                  <c:v>61</c:v>
                </c:pt>
                <c:pt idx="1">
                  <c:v>28</c:v>
                </c:pt>
                <c:pt idx="2" formatCode="General">
                  <c:v>11</c:v>
                </c:pt>
              </c:numCache>
            </c:numRef>
          </c:val>
          <c:extLst>
            <c:ext xmlns:c16="http://schemas.microsoft.com/office/drawing/2014/chart" uri="{C3380CC4-5D6E-409C-BE32-E72D297353CC}">
              <c16:uniqueId val="{00000003-C58C-4667-8ABF-586DF4C5E49B}"/>
            </c:ext>
          </c:extLst>
        </c:ser>
        <c:dLbls>
          <c:showLegendKey val="0"/>
          <c:showVal val="0"/>
          <c:showCatName val="0"/>
          <c:showSerName val="0"/>
          <c:showPercent val="0"/>
          <c:showBubbleSize val="0"/>
        </c:dLbls>
        <c:gapWidth val="100"/>
        <c:overlap val="-24"/>
        <c:axId val="432071504"/>
        <c:axId val="432080912"/>
      </c:barChart>
      <c:catAx>
        <c:axId val="432071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0912"/>
        <c:crosses val="autoZero"/>
        <c:auto val="1"/>
        <c:lblAlgn val="ctr"/>
        <c:lblOffset val="100"/>
        <c:noMultiLvlLbl val="0"/>
      </c:catAx>
      <c:valAx>
        <c:axId val="432080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1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31-47F3-8E92-6D628D92A001}"/>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31-47F3-8E92-6D628D92A001}"/>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31-47F3-8E92-6D628D92A00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86</c:v>
                </c:pt>
                <c:pt idx="1">
                  <c:v>14</c:v>
                </c:pt>
                <c:pt idx="2">
                  <c:v>0</c:v>
                </c:pt>
              </c:numCache>
            </c:numRef>
          </c:val>
          <c:extLst>
            <c:ext xmlns:c16="http://schemas.microsoft.com/office/drawing/2014/chart" uri="{C3380CC4-5D6E-409C-BE32-E72D297353CC}">
              <c16:uniqueId val="{00000003-FE31-47F3-8E92-6D628D92A001}"/>
            </c:ext>
          </c:extLst>
        </c:ser>
        <c:dLbls>
          <c:showLegendKey val="0"/>
          <c:showVal val="0"/>
          <c:showCatName val="0"/>
          <c:showSerName val="0"/>
          <c:showPercent val="0"/>
          <c:showBubbleSize val="0"/>
        </c:dLbls>
        <c:gapWidth val="100"/>
        <c:overlap val="-24"/>
        <c:axId val="314217520"/>
        <c:axId val="314215560"/>
      </c:barChart>
      <c:catAx>
        <c:axId val="314217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5560"/>
        <c:crosses val="autoZero"/>
        <c:auto val="1"/>
        <c:lblAlgn val="ctr"/>
        <c:lblOffset val="100"/>
        <c:noMultiLvlLbl val="0"/>
      </c:catAx>
      <c:valAx>
        <c:axId val="314215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56-4AE5-BEBB-7CA96B632665}"/>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56-4AE5-BEBB-7CA96B63266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###0.0</c:formatCode>
                <c:ptCount val="2"/>
                <c:pt idx="0">
                  <c:v>44</c:v>
                </c:pt>
                <c:pt idx="1">
                  <c:v>56</c:v>
                </c:pt>
              </c:numCache>
            </c:numRef>
          </c:val>
          <c:extLst>
            <c:ext xmlns:c16="http://schemas.microsoft.com/office/drawing/2014/chart" uri="{C3380CC4-5D6E-409C-BE32-E72D297353CC}">
              <c16:uniqueId val="{00000002-8356-4AE5-BEBB-7CA96B632665}"/>
            </c:ext>
          </c:extLst>
        </c:ser>
        <c:dLbls>
          <c:showLegendKey val="0"/>
          <c:showVal val="0"/>
          <c:showCatName val="0"/>
          <c:showSerName val="0"/>
          <c:showPercent val="0"/>
          <c:showBubbleSize val="0"/>
        </c:dLbls>
        <c:gapWidth val="100"/>
        <c:overlap val="-24"/>
        <c:axId val="432071896"/>
        <c:axId val="432073072"/>
      </c:barChart>
      <c:catAx>
        <c:axId val="432071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3072"/>
        <c:crosses val="autoZero"/>
        <c:auto val="1"/>
        <c:lblAlgn val="ctr"/>
        <c:lblOffset val="100"/>
        <c:noMultiLvlLbl val="0"/>
      </c:catAx>
      <c:valAx>
        <c:axId val="432073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71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64-4495-BAC8-A65E73F90CEE}"/>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64-4495-BAC8-A65E73F90CEE}"/>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364-4495-BAC8-A65E73F90CEE}"/>
                </c:ext>
              </c:extLst>
            </c:dLbl>
            <c:dLbl>
              <c:idx val="4"/>
              <c:layout>
                <c:manualLayout>
                  <c:x val="-5.1781923351881861E-3"/>
                  <c:y val="7.8015270394019157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364-4495-BAC8-A65E73F90CE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62</c:v>
                </c:pt>
                <c:pt idx="1">
                  <c:v>38</c:v>
                </c:pt>
                <c:pt idx="2">
                  <c:v>0</c:v>
                </c:pt>
                <c:pt idx="4">
                  <c:v>0</c:v>
                </c:pt>
              </c:numCache>
            </c:numRef>
          </c:val>
          <c:extLst>
            <c:ext xmlns:c16="http://schemas.microsoft.com/office/drawing/2014/chart" uri="{C3380CC4-5D6E-409C-BE32-E72D297353CC}">
              <c16:uniqueId val="{00000004-D364-4495-BAC8-A65E73F90CEE}"/>
            </c:ext>
          </c:extLst>
        </c:ser>
        <c:dLbls>
          <c:showLegendKey val="0"/>
          <c:showVal val="0"/>
          <c:showCatName val="0"/>
          <c:showSerName val="0"/>
          <c:showPercent val="0"/>
          <c:showBubbleSize val="0"/>
        </c:dLbls>
        <c:gapWidth val="100"/>
        <c:overlap val="-24"/>
        <c:axId val="314214384"/>
        <c:axId val="314218304"/>
      </c:barChart>
      <c:catAx>
        <c:axId val="314214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8304"/>
        <c:crosses val="autoZero"/>
        <c:auto val="1"/>
        <c:lblAlgn val="ctr"/>
        <c:lblOffset val="100"/>
        <c:noMultiLvlLbl val="0"/>
      </c:catAx>
      <c:valAx>
        <c:axId val="314218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719-4A6A-A60D-9D49C32C218C}"/>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19-4A6A-A60D-9D49C32C218C}"/>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C719-4A6A-A60D-9D49C32C21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###0.0</c:formatCode>
                <c:ptCount val="3"/>
                <c:pt idx="0">
                  <c:v>50</c:v>
                </c:pt>
                <c:pt idx="1">
                  <c:v>28</c:v>
                </c:pt>
                <c:pt idx="2" formatCode="General">
                  <c:v>22</c:v>
                </c:pt>
              </c:numCache>
            </c:numRef>
          </c:val>
          <c:extLst>
            <c:ext xmlns:c16="http://schemas.microsoft.com/office/drawing/2014/chart" uri="{C3380CC4-5D6E-409C-BE32-E72D297353CC}">
              <c16:uniqueId val="{00000003-C719-4A6A-A60D-9D49C32C218C}"/>
            </c:ext>
          </c:extLst>
        </c:ser>
        <c:dLbls>
          <c:showLegendKey val="0"/>
          <c:showVal val="0"/>
          <c:showCatName val="0"/>
          <c:showSerName val="0"/>
          <c:showPercent val="0"/>
          <c:showBubbleSize val="0"/>
        </c:dLbls>
        <c:gapWidth val="100"/>
        <c:overlap val="-24"/>
        <c:axId val="432089928"/>
        <c:axId val="432091104"/>
      </c:barChart>
      <c:catAx>
        <c:axId val="432089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1104"/>
        <c:crosses val="autoZero"/>
        <c:auto val="1"/>
        <c:lblAlgn val="ctr"/>
        <c:lblOffset val="100"/>
        <c:noMultiLvlLbl val="0"/>
      </c:catAx>
      <c:valAx>
        <c:axId val="432091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9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82-4E95-AFBB-26F346D95EA5}"/>
                </c:ext>
              </c:extLst>
            </c:dLbl>
            <c:dLbl>
              <c:idx val="1"/>
              <c:layout>
                <c:manualLayout>
                  <c:x val="-5.3248873073554305E-3"/>
                  <c:y val="1.4353228299794492E-2"/>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82-4E95-AFBB-26F346D95E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100</c:v>
                </c:pt>
                <c:pt idx="1">
                  <c:v>0</c:v>
                </c:pt>
              </c:numCache>
            </c:numRef>
          </c:val>
          <c:extLst>
            <c:ext xmlns:c16="http://schemas.microsoft.com/office/drawing/2014/chart" uri="{C3380CC4-5D6E-409C-BE32-E72D297353CC}">
              <c16:uniqueId val="{00000002-D082-4E95-AFBB-26F346D95EA5}"/>
            </c:ext>
          </c:extLst>
        </c:ser>
        <c:dLbls>
          <c:showLegendKey val="0"/>
          <c:showVal val="0"/>
          <c:showCatName val="0"/>
          <c:showSerName val="0"/>
          <c:showPercent val="0"/>
          <c:showBubbleSize val="0"/>
        </c:dLbls>
        <c:gapWidth val="100"/>
        <c:overlap val="-24"/>
        <c:axId val="315939056"/>
        <c:axId val="315933176"/>
      </c:barChart>
      <c:catAx>
        <c:axId val="31593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3176"/>
        <c:crosses val="autoZero"/>
        <c:auto val="1"/>
        <c:lblAlgn val="ctr"/>
        <c:lblOffset val="100"/>
        <c:noMultiLvlLbl val="0"/>
      </c:catAx>
      <c:valAx>
        <c:axId val="315933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8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DB-4537-A79B-A24D5D846874}"/>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2ADB-4537-A79B-A24D5D84687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83</c:v>
                </c:pt>
                <c:pt idx="1">
                  <c:v>17</c:v>
                </c:pt>
              </c:numCache>
            </c:numRef>
          </c:val>
          <c:extLst>
            <c:ext xmlns:c16="http://schemas.microsoft.com/office/drawing/2014/chart" uri="{C3380CC4-5D6E-409C-BE32-E72D297353CC}">
              <c16:uniqueId val="{00000002-2ADB-4537-A79B-A24D5D846874}"/>
            </c:ext>
          </c:extLst>
        </c:ser>
        <c:dLbls>
          <c:showLegendKey val="0"/>
          <c:showVal val="0"/>
          <c:showCatName val="0"/>
          <c:showSerName val="0"/>
          <c:showPercent val="0"/>
          <c:showBubbleSize val="0"/>
        </c:dLbls>
        <c:gapWidth val="100"/>
        <c:overlap val="-24"/>
        <c:axId val="432086792"/>
        <c:axId val="432089144"/>
      </c:barChart>
      <c:catAx>
        <c:axId val="432086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9144"/>
        <c:crosses val="autoZero"/>
        <c:auto val="1"/>
        <c:lblAlgn val="ctr"/>
        <c:lblOffset val="100"/>
        <c:noMultiLvlLbl val="0"/>
      </c:catAx>
      <c:valAx>
        <c:axId val="432089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86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BC6-4C51-9518-0C8F2474D289}"/>
                </c:ext>
              </c:extLst>
            </c:dLbl>
            <c:dLbl>
              <c:idx val="1"/>
              <c:layout>
                <c:manualLayout>
                  <c:x val="-1.7636929230085547E-3"/>
                  <c:y val="1.8684902209197444E-2"/>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BC6-4C51-9518-0C8F2474D2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90.5</c:v>
                </c:pt>
                <c:pt idx="1">
                  <c:v>9.5</c:v>
                </c:pt>
              </c:numCache>
            </c:numRef>
          </c:val>
          <c:extLst>
            <c:ext xmlns:c16="http://schemas.microsoft.com/office/drawing/2014/chart" uri="{C3380CC4-5D6E-409C-BE32-E72D297353CC}">
              <c16:uniqueId val="{00000002-FBC6-4C51-9518-0C8F2474D289}"/>
            </c:ext>
          </c:extLst>
        </c:ser>
        <c:dLbls>
          <c:showLegendKey val="0"/>
          <c:showVal val="0"/>
          <c:showCatName val="0"/>
          <c:showSerName val="0"/>
          <c:showPercent val="0"/>
          <c:showBubbleSize val="0"/>
        </c:dLbls>
        <c:gapWidth val="100"/>
        <c:overlap val="-24"/>
        <c:axId val="315936704"/>
        <c:axId val="315937096"/>
      </c:barChart>
      <c:catAx>
        <c:axId val="315936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7096"/>
        <c:crosses val="autoZero"/>
        <c:auto val="1"/>
        <c:lblAlgn val="ctr"/>
        <c:lblOffset val="100"/>
        <c:noMultiLvlLbl val="0"/>
      </c:catAx>
      <c:valAx>
        <c:axId val="315937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6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8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4C9-4550-A3E8-EE94C559114B}"/>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D4C9-4550-A3E8-EE94C55911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89</c:v>
                </c:pt>
                <c:pt idx="1">
                  <c:v>11</c:v>
                </c:pt>
              </c:numCache>
            </c:numRef>
          </c:val>
          <c:extLst>
            <c:ext xmlns:c16="http://schemas.microsoft.com/office/drawing/2014/chart" uri="{C3380CC4-5D6E-409C-BE32-E72D297353CC}">
              <c16:uniqueId val="{00000002-D4C9-4550-A3E8-EE94C559114B}"/>
            </c:ext>
          </c:extLst>
        </c:ser>
        <c:dLbls>
          <c:showLegendKey val="0"/>
          <c:showVal val="0"/>
          <c:showCatName val="0"/>
          <c:showSerName val="0"/>
          <c:showPercent val="0"/>
          <c:showBubbleSize val="0"/>
        </c:dLbls>
        <c:gapWidth val="100"/>
        <c:overlap val="-24"/>
        <c:axId val="432093848"/>
        <c:axId val="432094632"/>
      </c:barChart>
      <c:catAx>
        <c:axId val="432093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4632"/>
        <c:crosses val="autoZero"/>
        <c:auto val="1"/>
        <c:lblAlgn val="ctr"/>
        <c:lblOffset val="100"/>
        <c:noMultiLvlLbl val="0"/>
      </c:catAx>
      <c:valAx>
        <c:axId val="43209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3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84-42C2-BB6D-CE9E60F4849F}"/>
                </c:ext>
              </c:extLst>
            </c:dLbl>
            <c:dLbl>
              <c:idx val="1"/>
              <c:layout>
                <c:manualLayout>
                  <c:x val="5.1688315388261422E-3"/>
                  <c:y val="0.1077551147319511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84-42C2-BB6D-CE9E60F4849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86</c:v>
                </c:pt>
                <c:pt idx="1">
                  <c:v>14</c:v>
                </c:pt>
              </c:numCache>
            </c:numRef>
          </c:val>
          <c:extLst>
            <c:ext xmlns:c16="http://schemas.microsoft.com/office/drawing/2014/chart" uri="{C3380CC4-5D6E-409C-BE32-E72D297353CC}">
              <c16:uniqueId val="{00000002-BB84-42C2-BB6D-CE9E60F4849F}"/>
            </c:ext>
          </c:extLst>
        </c:ser>
        <c:dLbls>
          <c:showLegendKey val="0"/>
          <c:showVal val="0"/>
          <c:showCatName val="0"/>
          <c:showSerName val="0"/>
          <c:showPercent val="0"/>
          <c:showBubbleSize val="0"/>
        </c:dLbls>
        <c:gapWidth val="100"/>
        <c:overlap val="-24"/>
        <c:axId val="315937488"/>
        <c:axId val="315935528"/>
      </c:barChart>
      <c:catAx>
        <c:axId val="315937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5528"/>
        <c:crosses val="autoZero"/>
        <c:auto val="1"/>
        <c:lblAlgn val="ctr"/>
        <c:lblOffset val="100"/>
        <c:noMultiLvlLbl val="0"/>
      </c:catAx>
      <c:valAx>
        <c:axId val="315935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8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2BD-4628-86D7-8B57A68B97AC}"/>
                </c:ext>
              </c:extLst>
            </c:dLbl>
            <c:dLbl>
              <c:idx val="1"/>
              <c:layout>
                <c:manualLayout>
                  <c:x val="3.514554753649775E-3"/>
                  <c:y val="3.5728350028728152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BD-4628-86D7-8B57A68B97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###0.0</c:formatCode>
                <c:ptCount val="2"/>
                <c:pt idx="0">
                  <c:v>94</c:v>
                </c:pt>
                <c:pt idx="1">
                  <c:v>6</c:v>
                </c:pt>
              </c:numCache>
            </c:numRef>
          </c:val>
          <c:extLst>
            <c:ext xmlns:c16="http://schemas.microsoft.com/office/drawing/2014/chart" uri="{C3380CC4-5D6E-409C-BE32-E72D297353CC}">
              <c16:uniqueId val="{00000002-72BD-4628-86D7-8B57A68B97AC}"/>
            </c:ext>
          </c:extLst>
        </c:ser>
        <c:dLbls>
          <c:showLegendKey val="0"/>
          <c:showVal val="0"/>
          <c:showCatName val="0"/>
          <c:showSerName val="0"/>
          <c:showPercent val="0"/>
          <c:showBubbleSize val="0"/>
        </c:dLbls>
        <c:gapWidth val="100"/>
        <c:overlap val="-24"/>
        <c:axId val="432099336"/>
        <c:axId val="432098160"/>
      </c:barChart>
      <c:catAx>
        <c:axId val="432099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8160"/>
        <c:crosses val="autoZero"/>
        <c:auto val="1"/>
        <c:lblAlgn val="ctr"/>
        <c:lblOffset val="100"/>
        <c:noMultiLvlLbl val="0"/>
      </c:catAx>
      <c:valAx>
        <c:axId val="432098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B9-49FD-8EF9-AE352C984135}"/>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B9-49FD-8EF9-AE352C9841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52</c:v>
                </c:pt>
                <c:pt idx="1">
                  <c:v>48</c:v>
                </c:pt>
              </c:numCache>
            </c:numRef>
          </c:val>
          <c:extLst>
            <c:ext xmlns:c16="http://schemas.microsoft.com/office/drawing/2014/chart" uri="{C3380CC4-5D6E-409C-BE32-E72D297353CC}">
              <c16:uniqueId val="{00000002-58B9-49FD-8EF9-AE352C984135}"/>
            </c:ext>
          </c:extLst>
        </c:ser>
        <c:dLbls>
          <c:showLegendKey val="0"/>
          <c:showVal val="0"/>
          <c:showCatName val="0"/>
          <c:showSerName val="0"/>
          <c:showPercent val="0"/>
          <c:showBubbleSize val="0"/>
        </c:dLbls>
        <c:gapWidth val="100"/>
        <c:overlap val="-24"/>
        <c:axId val="315934744"/>
        <c:axId val="315935136"/>
      </c:barChart>
      <c:catAx>
        <c:axId val="315934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5136"/>
        <c:crosses val="autoZero"/>
        <c:auto val="1"/>
        <c:lblAlgn val="ctr"/>
        <c:lblOffset val="100"/>
        <c:noMultiLvlLbl val="0"/>
      </c:catAx>
      <c:valAx>
        <c:axId val="315935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4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8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F9-4B28-A07E-EBEF13CC567C}"/>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F9-4B28-A07E-EBEF13CC567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###0.0</c:formatCode>
                <c:ptCount val="2"/>
                <c:pt idx="0">
                  <c:v>72</c:v>
                </c:pt>
                <c:pt idx="1">
                  <c:v>28</c:v>
                </c:pt>
              </c:numCache>
            </c:numRef>
          </c:val>
          <c:extLst>
            <c:ext xmlns:c16="http://schemas.microsoft.com/office/drawing/2014/chart" uri="{C3380CC4-5D6E-409C-BE32-E72D297353CC}">
              <c16:uniqueId val="{00000002-55F9-4B28-A07E-EBEF13CC567C}"/>
            </c:ext>
          </c:extLst>
        </c:ser>
        <c:dLbls>
          <c:showLegendKey val="0"/>
          <c:showVal val="0"/>
          <c:showCatName val="0"/>
          <c:showSerName val="0"/>
          <c:showPercent val="0"/>
          <c:showBubbleSize val="0"/>
        </c:dLbls>
        <c:gapWidth val="100"/>
        <c:overlap val="-24"/>
        <c:axId val="432096984"/>
        <c:axId val="432095808"/>
      </c:barChart>
      <c:catAx>
        <c:axId val="432096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5808"/>
        <c:crosses val="autoZero"/>
        <c:auto val="1"/>
        <c:lblAlgn val="ctr"/>
        <c:lblOffset val="100"/>
        <c:noMultiLvlLbl val="0"/>
      </c:catAx>
      <c:valAx>
        <c:axId val="432095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096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4B-43BF-BD6A-A738B81E4B76}"/>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4B-43BF-BD6A-A738B81E4B7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86</c:v>
                </c:pt>
                <c:pt idx="1">
                  <c:v>14</c:v>
                </c:pt>
              </c:numCache>
            </c:numRef>
          </c:val>
          <c:extLst>
            <c:ext xmlns:c16="http://schemas.microsoft.com/office/drawing/2014/chart" uri="{C3380CC4-5D6E-409C-BE32-E72D297353CC}">
              <c16:uniqueId val="{00000002-364B-43BF-BD6A-A738B81E4B76}"/>
            </c:ext>
          </c:extLst>
        </c:ser>
        <c:dLbls>
          <c:showLegendKey val="0"/>
          <c:showVal val="0"/>
          <c:showCatName val="0"/>
          <c:showSerName val="0"/>
          <c:showPercent val="0"/>
          <c:showBubbleSize val="0"/>
        </c:dLbls>
        <c:gapWidth val="100"/>
        <c:overlap val="-24"/>
        <c:axId val="316319872"/>
        <c:axId val="316321440"/>
      </c:barChart>
      <c:catAx>
        <c:axId val="316319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21440"/>
        <c:crosses val="autoZero"/>
        <c:auto val="1"/>
        <c:lblAlgn val="ctr"/>
        <c:lblOffset val="100"/>
        <c:noMultiLvlLbl val="0"/>
      </c:catAx>
      <c:valAx>
        <c:axId val="316321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1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ysClr val="window" lastClr="FFFFFF">
                <a:lumMod val="85000"/>
              </a:sys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89-47D9-BBF1-FFDB5514B981}"/>
                </c:ext>
              </c:extLst>
            </c:dLbl>
            <c:dLbl>
              <c:idx val="1"/>
              <c:layout>
                <c:manualLayout>
                  <c:x val="1.0582157538051327E-2"/>
                  <c:y val="3.5712938639433749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989-47D9-BBF1-FFDB5514B9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94</c:v>
                </c:pt>
                <c:pt idx="1">
                  <c:v>6</c:v>
                </c:pt>
              </c:numCache>
            </c:numRef>
          </c:val>
          <c:extLst>
            <c:ext xmlns:c16="http://schemas.microsoft.com/office/drawing/2014/chart" uri="{C3380CC4-5D6E-409C-BE32-E72D297353CC}">
              <c16:uniqueId val="{00000002-3989-47D9-BBF1-FFDB5514B981}"/>
            </c:ext>
          </c:extLst>
        </c:ser>
        <c:dLbls>
          <c:showLegendKey val="0"/>
          <c:showVal val="0"/>
          <c:showCatName val="0"/>
          <c:showSerName val="0"/>
          <c:showPercent val="0"/>
          <c:showBubbleSize val="0"/>
        </c:dLbls>
        <c:gapWidth val="100"/>
        <c:overlap val="-24"/>
        <c:axId val="432101688"/>
        <c:axId val="432102080"/>
      </c:barChart>
      <c:catAx>
        <c:axId val="432101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102080"/>
        <c:crosses val="autoZero"/>
        <c:auto val="1"/>
        <c:lblAlgn val="ctr"/>
        <c:lblOffset val="100"/>
        <c:noMultiLvlLbl val="0"/>
      </c:catAx>
      <c:valAx>
        <c:axId val="432102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101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CC-4DA9-83C2-A8BEE1C189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1-12CC-4DA9-83C2-A8BEE1C18908}"/>
            </c:ext>
          </c:extLst>
        </c:ser>
        <c:dLbls>
          <c:showLegendKey val="0"/>
          <c:showVal val="0"/>
          <c:showCatName val="0"/>
          <c:showSerName val="0"/>
          <c:showPercent val="0"/>
          <c:showBubbleSize val="0"/>
        </c:dLbls>
        <c:gapWidth val="100"/>
        <c:overlap val="-24"/>
        <c:axId val="327634440"/>
        <c:axId val="327636792"/>
      </c:barChart>
      <c:catAx>
        <c:axId val="327634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27636792"/>
        <c:crosses val="autoZero"/>
        <c:auto val="1"/>
        <c:lblAlgn val="ctr"/>
        <c:lblOffset val="100"/>
        <c:noMultiLvlLbl val="0"/>
      </c:catAx>
      <c:valAx>
        <c:axId val="327636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7634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4D-4588-8EBE-FD5E36236F64}"/>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4D-4588-8EBE-FD5E36236F64}"/>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C4D-4588-8EBE-FD5E36236F6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INSTALACIONES</c:v>
                </c:pt>
                <c:pt idx="2">
                  <c:v> LEMA</c:v>
                </c:pt>
              </c:strCache>
            </c:strRef>
          </c:cat>
          <c:val>
            <c:numRef>
              <c:f>'ELEMENTO DE IDENTIFICACIÓN'!$B$4:$B$6</c:f>
              <c:numCache>
                <c:formatCode>General</c:formatCode>
                <c:ptCount val="3"/>
                <c:pt idx="0">
                  <c:v>76</c:v>
                </c:pt>
                <c:pt idx="1">
                  <c:v>47</c:v>
                </c:pt>
                <c:pt idx="2">
                  <c:v>33</c:v>
                </c:pt>
              </c:numCache>
            </c:numRef>
          </c:val>
          <c:extLst>
            <c:ext xmlns:c16="http://schemas.microsoft.com/office/drawing/2014/chart" uri="{C3380CC4-5D6E-409C-BE32-E72D297353CC}">
              <c16:uniqueId val="{00000003-1C4D-4588-8EBE-FD5E36236F64}"/>
            </c:ext>
          </c:extLst>
        </c:ser>
        <c:dLbls>
          <c:showLegendKey val="0"/>
          <c:showVal val="0"/>
          <c:showCatName val="0"/>
          <c:showSerName val="0"/>
          <c:showPercent val="0"/>
          <c:showBubbleSize val="0"/>
        </c:dLbls>
        <c:gapWidth val="100"/>
        <c:overlap val="-24"/>
        <c:axId val="269504784"/>
        <c:axId val="270588096"/>
      </c:barChart>
      <c:catAx>
        <c:axId val="269504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270588096"/>
        <c:crosses val="autoZero"/>
        <c:auto val="1"/>
        <c:lblAlgn val="ctr"/>
        <c:lblOffset val="100"/>
        <c:noMultiLvlLbl val="0"/>
      </c:catAx>
      <c:valAx>
        <c:axId val="270588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50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0.10722</cdr:x>
      <cdr:y>0.56471</cdr:y>
    </cdr:from>
    <cdr:to>
      <cdr:x>0.20134</cdr:x>
      <cdr:y>0.63474</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84460" y="2292006"/>
          <a:ext cx="688633" cy="284233"/>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0.32911</cdr:x>
      <cdr:y>0.57746</cdr:y>
    </cdr:from>
    <cdr:to>
      <cdr:x>0.42323</cdr:x>
      <cdr:y>0.6475</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07925" y="2343755"/>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396964" y="4653137"/>
            <a:ext cx="6961650"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803) – TALLER DE ARTES GRAFICAS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a:extLst>
              <a:ext uri="{FF2B5EF4-FFF2-40B4-BE49-F238E27FC236}">
                <a16:creationId xmlns:a16="http://schemas.microsoft.com/office/drawing/2014/main" id="{C2E5339E-CF4C-46D9-9635-182413299059}"/>
              </a:ext>
            </a:extLst>
          </p:cNvPr>
          <p:cNvGraphicFramePr>
            <a:graphicFrameLocks/>
          </p:cNvGraphicFramePr>
          <p:nvPr>
            <p:extLst>
              <p:ext uri="{D42A27DB-BD31-4B8C-83A1-F6EECF244321}">
                <p14:modId xmlns:p14="http://schemas.microsoft.com/office/powerpoint/2010/main" val="780745278"/>
              </p:ext>
            </p:extLst>
          </p:nvPr>
        </p:nvGraphicFramePr>
        <p:xfrm>
          <a:off x="2097439" y="1672407"/>
          <a:ext cx="6101250"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412A12C0-C237-45EB-86C8-54E13B9FA1F2}"/>
              </a:ext>
            </a:extLst>
          </p:cNvPr>
          <p:cNvGraphicFramePr>
            <a:graphicFrameLocks/>
          </p:cNvGraphicFramePr>
          <p:nvPr>
            <p:extLst>
              <p:ext uri="{D42A27DB-BD31-4B8C-83A1-F6EECF244321}">
                <p14:modId xmlns:p14="http://schemas.microsoft.com/office/powerpoint/2010/main" val="4044907317"/>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5" name="Gráfico 24">
            <a:extLst>
              <a:ext uri="{FF2B5EF4-FFF2-40B4-BE49-F238E27FC236}">
                <a16:creationId xmlns:a16="http://schemas.microsoft.com/office/drawing/2014/main" id="{60764DBB-1C61-460F-9458-18059D58805E}"/>
              </a:ext>
            </a:extLst>
          </p:cNvPr>
          <p:cNvGraphicFramePr>
            <a:graphicFrameLocks/>
          </p:cNvGraphicFramePr>
          <p:nvPr>
            <p:extLst>
              <p:ext uri="{D42A27DB-BD31-4B8C-83A1-F6EECF244321}">
                <p14:modId xmlns:p14="http://schemas.microsoft.com/office/powerpoint/2010/main" val="1523396516"/>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3514875E-5AE5-433E-BF5A-B4215F2E12DB}"/>
              </a:ext>
            </a:extLst>
          </p:cNvPr>
          <p:cNvGraphicFramePr>
            <a:graphicFrameLocks/>
          </p:cNvGraphicFramePr>
          <p:nvPr>
            <p:extLst>
              <p:ext uri="{D42A27DB-BD31-4B8C-83A1-F6EECF244321}">
                <p14:modId xmlns:p14="http://schemas.microsoft.com/office/powerpoint/2010/main" val="4041365291"/>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283498"/>
          </a:xfrm>
          <a:prstGeom prst="rect">
            <a:avLst/>
          </a:prstGeom>
          <a:noFill/>
        </p:spPr>
        <p:txBody>
          <a:bodyPr wrap="square" rtlCol="0">
            <a:spAutoFit/>
          </a:bodyPr>
          <a:lstStyle/>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referente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 100% se siente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la institución, además, la comunidad universitaria se identifica con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 siguiente jerarquización: </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1.-Escudo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2.-Instalaciones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3.-Lema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su parte, se expresa que el 44% de los trabajadores que contestaron la encuesta conoce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concluir, dentro de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1.-Justicia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2.-Transparencia y rendición de cuentas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3.-Lealtad y compromiso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4.-Responsabilidad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5.-Profesionalismo e integridad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6.-Equidad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7.-Tolerancia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8.-Conciencia ecológica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FD1BB664-D29B-4A48-BD3A-C8C37B01D923}"/>
              </a:ext>
            </a:extLst>
          </p:cNvPr>
          <p:cNvGraphicFramePr>
            <a:graphicFrameLocks/>
          </p:cNvGraphicFramePr>
          <p:nvPr>
            <p:extLst>
              <p:ext uri="{D42A27DB-BD31-4B8C-83A1-F6EECF244321}">
                <p14:modId xmlns:p14="http://schemas.microsoft.com/office/powerpoint/2010/main" val="811568192"/>
              </p:ext>
            </p:extLst>
          </p:nvPr>
        </p:nvGraphicFramePr>
        <p:xfrm>
          <a:off x="1547664" y="1297286"/>
          <a:ext cx="7056783"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A5A2360F-F1FF-4354-AA51-AF262F06647C}"/>
              </a:ext>
            </a:extLst>
          </p:cNvPr>
          <p:cNvGraphicFramePr>
            <a:graphicFrameLocks/>
          </p:cNvGraphicFramePr>
          <p:nvPr>
            <p:extLst>
              <p:ext uri="{D42A27DB-BD31-4B8C-83A1-F6EECF244321}">
                <p14:modId xmlns:p14="http://schemas.microsoft.com/office/powerpoint/2010/main" val="495101426"/>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DBA1670E-C1DE-4A6E-BBE4-E76216A4358F}"/>
              </a:ext>
            </a:extLst>
          </p:cNvPr>
          <p:cNvGraphicFramePr>
            <a:graphicFrameLocks/>
          </p:cNvGraphicFramePr>
          <p:nvPr>
            <p:extLst>
              <p:ext uri="{D42A27DB-BD31-4B8C-83A1-F6EECF244321}">
                <p14:modId xmlns:p14="http://schemas.microsoft.com/office/powerpoint/2010/main" val="1491922243"/>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BA00DE9A-8341-4EF8-8067-DD396F018531}"/>
              </a:ext>
            </a:extLst>
          </p:cNvPr>
          <p:cNvGraphicFramePr>
            <a:graphicFrameLocks/>
          </p:cNvGraphicFramePr>
          <p:nvPr>
            <p:extLst>
              <p:ext uri="{D42A27DB-BD31-4B8C-83A1-F6EECF244321}">
                <p14:modId xmlns:p14="http://schemas.microsoft.com/office/powerpoint/2010/main" val="2654561792"/>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15D44C12-13C5-4B5D-A692-0E15A4BCE6DE}"/>
              </a:ext>
            </a:extLst>
          </p:cNvPr>
          <p:cNvGraphicFramePr>
            <a:graphicFrameLocks/>
          </p:cNvGraphicFramePr>
          <p:nvPr>
            <p:extLst>
              <p:ext uri="{D42A27DB-BD31-4B8C-83A1-F6EECF244321}">
                <p14:modId xmlns:p14="http://schemas.microsoft.com/office/powerpoint/2010/main" val="1383802585"/>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831E2742-C0F7-4649-9120-7B6D9E454C6B}"/>
              </a:ext>
            </a:extLst>
          </p:cNvPr>
          <p:cNvGraphicFramePr>
            <a:graphicFrameLocks/>
          </p:cNvGraphicFramePr>
          <p:nvPr>
            <p:extLst>
              <p:ext uri="{D42A27DB-BD31-4B8C-83A1-F6EECF244321}">
                <p14:modId xmlns:p14="http://schemas.microsoft.com/office/powerpoint/2010/main" val="1527885442"/>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2F0C3B7B-58B9-4535-A9E8-913960479DF7}"/>
              </a:ext>
            </a:extLst>
          </p:cNvPr>
          <p:cNvGraphicFramePr>
            <a:graphicFrameLocks/>
          </p:cNvGraphicFramePr>
          <p:nvPr>
            <p:extLst>
              <p:ext uri="{D42A27DB-BD31-4B8C-83A1-F6EECF244321}">
                <p14:modId xmlns:p14="http://schemas.microsoft.com/office/powerpoint/2010/main" val="2584316024"/>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BF6ACC6B-5F13-4C09-935A-90F6FFD251EA}"/>
              </a:ext>
            </a:extLst>
          </p:cNvPr>
          <p:cNvGraphicFramePr>
            <a:graphicFrameLocks/>
          </p:cNvGraphicFramePr>
          <p:nvPr>
            <p:extLst>
              <p:ext uri="{D42A27DB-BD31-4B8C-83A1-F6EECF244321}">
                <p14:modId xmlns:p14="http://schemas.microsoft.com/office/powerpoint/2010/main" val="3345448718"/>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802F80D8-030F-4047-B43E-95135906B499}"/>
              </a:ext>
            </a:extLst>
          </p:cNvPr>
          <p:cNvGraphicFramePr>
            <a:graphicFrameLocks/>
          </p:cNvGraphicFramePr>
          <p:nvPr>
            <p:extLst>
              <p:ext uri="{D42A27DB-BD31-4B8C-83A1-F6EECF244321}">
                <p14:modId xmlns:p14="http://schemas.microsoft.com/office/powerpoint/2010/main" val="923982232"/>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3F6E3C24-A4D8-4B17-874A-07BECD0FD3A6}"/>
              </a:ext>
            </a:extLst>
          </p:cNvPr>
          <p:cNvGraphicFramePr>
            <a:graphicFrameLocks/>
          </p:cNvGraphicFramePr>
          <p:nvPr>
            <p:extLst>
              <p:ext uri="{D42A27DB-BD31-4B8C-83A1-F6EECF244321}">
                <p14:modId xmlns:p14="http://schemas.microsoft.com/office/powerpoint/2010/main" val="1050084738"/>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buena (44% buena, 39% regular),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es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 un nivel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alto</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entre excelente y bueno ,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bueno para realizar las actividades,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excelente,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 es buena</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buena,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(100%),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excelente (100%)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B66FF666-5772-4275-9E8B-85FF83921269}"/>
              </a:ext>
            </a:extLst>
          </p:cNvPr>
          <p:cNvGraphicFramePr>
            <a:graphicFrameLocks/>
          </p:cNvGraphicFramePr>
          <p:nvPr>
            <p:extLst>
              <p:ext uri="{D42A27DB-BD31-4B8C-83A1-F6EECF244321}">
                <p14:modId xmlns:p14="http://schemas.microsoft.com/office/powerpoint/2010/main" val="4041442302"/>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3440FB7D-CCA3-4719-926A-2095DB6997C4}"/>
              </a:ext>
            </a:extLst>
          </p:cNvPr>
          <p:cNvGraphicFramePr>
            <a:graphicFrameLocks/>
          </p:cNvGraphicFramePr>
          <p:nvPr>
            <p:extLst>
              <p:ext uri="{D42A27DB-BD31-4B8C-83A1-F6EECF244321}">
                <p14:modId xmlns:p14="http://schemas.microsoft.com/office/powerpoint/2010/main" val="473809395"/>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8A1E53F5-F2E5-4467-9215-143662C042EB}"/>
              </a:ext>
            </a:extLst>
          </p:cNvPr>
          <p:cNvGraphicFramePr>
            <a:graphicFrameLocks/>
          </p:cNvGraphicFramePr>
          <p:nvPr>
            <p:extLst>
              <p:ext uri="{D42A27DB-BD31-4B8C-83A1-F6EECF244321}">
                <p14:modId xmlns:p14="http://schemas.microsoft.com/office/powerpoint/2010/main" val="3783989814"/>
              </p:ext>
            </p:extLst>
          </p:nvPr>
        </p:nvGraphicFramePr>
        <p:xfrm>
          <a:off x="1023313" y="1846266"/>
          <a:ext cx="8047028" cy="373462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E72FD465-7EBB-4D54-8D89-D0901AFFE68F}"/>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04395E0E-F8BC-4D32-A8AF-4F0653B64AFA}"/>
              </a:ext>
            </a:extLst>
          </p:cNvPr>
          <p:cNvGraphicFramePr>
            <a:graphicFrameLocks/>
          </p:cNvGraphicFramePr>
          <p:nvPr>
            <p:extLst>
              <p:ext uri="{D42A27DB-BD31-4B8C-83A1-F6EECF244321}">
                <p14:modId xmlns:p14="http://schemas.microsoft.com/office/powerpoint/2010/main" val="4192688293"/>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3" name="Gráfico 22">
            <a:extLst>
              <a:ext uri="{FF2B5EF4-FFF2-40B4-BE49-F238E27FC236}">
                <a16:creationId xmlns:a16="http://schemas.microsoft.com/office/drawing/2014/main" id="{11D36526-11D2-4CAA-9395-C9FFCE450B78}"/>
              </a:ext>
            </a:extLst>
          </p:cNvPr>
          <p:cNvGraphicFramePr>
            <a:graphicFrameLocks/>
          </p:cNvGraphicFramePr>
          <p:nvPr>
            <p:extLst>
              <p:ext uri="{D42A27DB-BD31-4B8C-83A1-F6EECF244321}">
                <p14:modId xmlns:p14="http://schemas.microsoft.com/office/powerpoint/2010/main" val="2498031315"/>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50B3E896-4024-482F-9E29-E05884E04343}"/>
              </a:ext>
            </a:extLst>
          </p:cNvPr>
          <p:cNvGraphicFramePr>
            <a:graphicFrameLocks/>
          </p:cNvGraphicFramePr>
          <p:nvPr>
            <p:extLst>
              <p:ext uri="{D42A27DB-BD31-4B8C-83A1-F6EECF244321}">
                <p14:modId xmlns:p14="http://schemas.microsoft.com/office/powerpoint/2010/main" val="3218255712"/>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TALLER DE ARTES GRAFICAS</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06E376AF-DFCF-4F16-95A7-FD6B33C0D9FE}"/>
              </a:ext>
            </a:extLst>
          </p:cNvPr>
          <p:cNvGraphicFramePr>
            <a:graphicFrameLocks/>
          </p:cNvGraphicFramePr>
          <p:nvPr>
            <p:extLst>
              <p:ext uri="{D42A27DB-BD31-4B8C-83A1-F6EECF244321}">
                <p14:modId xmlns:p14="http://schemas.microsoft.com/office/powerpoint/2010/main" val="1574838282"/>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DC7D9739-7793-4E54-9EE7-6B32BB1B1256}"/>
              </a:ext>
            </a:extLst>
          </p:cNvPr>
          <p:cNvGraphicFramePr>
            <a:graphicFrameLocks/>
          </p:cNvGraphicFramePr>
          <p:nvPr>
            <p:extLst>
              <p:ext uri="{D42A27DB-BD31-4B8C-83A1-F6EECF244321}">
                <p14:modId xmlns:p14="http://schemas.microsoft.com/office/powerpoint/2010/main" val="2222289126"/>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981603"/>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nSpc>
                <a:spcPct val="107000"/>
              </a:lnSpc>
              <a:spcAft>
                <a:spcPts val="800"/>
              </a:spcAft>
              <a:tabLst>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docente	</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r>
              <a:rPr lang="es-MX" sz="1800" dirty="0">
                <a:effectLst/>
                <a:latin typeface="Calibri" panose="020F0502020204030204" pitchFamily="34" charset="0"/>
                <a:ea typeface="Calibri" panose="020F0502020204030204" pitchFamily="34" charset="0"/>
                <a:cs typeface="Times New Roman" panose="02020603050405020304" pitchFamily="18" charset="0"/>
              </a:rPr>
              <a:t> algunas veces son proporcionadas de manera correcta y oportuna (50/50)</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Afirman que algunas veces se cuenta con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a:t>
            </a:r>
            <a:r>
              <a:rPr lang="es-MX" sz="1800" dirty="0">
                <a:effectLst/>
                <a:latin typeface="Calibri" panose="020F0502020204030204" pitchFamily="34" charset="0"/>
                <a:ea typeface="Calibri" panose="020F0502020204030204" pitchFamily="34" charset="0"/>
                <a:cs typeface="Times New Roman" panose="02020603050405020304" pitchFamily="18" charset="0"/>
              </a:rPr>
              <a:t>. (50/50)</a:t>
            </a:r>
          </a:p>
          <a:p>
            <a:pPr marL="342900" lvl="0" indent="-342900">
              <a:lnSpc>
                <a:spcPct val="107000"/>
              </a:lnSpc>
              <a:spcAft>
                <a:spcPts val="800"/>
              </a:spcAft>
              <a:buFont typeface="Arial" panose="020B0604020202020204" pitchFamily="34" charset="0"/>
              <a:buChar char="•"/>
              <a:tabLst>
                <a:tab pos="457200" algn="l"/>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condiciones en que se encuentran las aulas </a:t>
            </a:r>
            <a:r>
              <a:rPr lang="es-MX" sz="1800" dirty="0">
                <a:effectLst/>
                <a:latin typeface="Calibri" panose="020F0502020204030204" pitchFamily="34" charset="0"/>
                <a:ea typeface="Calibri" panose="020F0502020204030204" pitchFamily="34" charset="0"/>
                <a:cs typeface="Times New Roman" panose="02020603050405020304" pitchFamily="18" charset="0"/>
              </a:rPr>
              <a:t>son en su mayoría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496872"/>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nSpc>
                <a:spcPct val="107000"/>
              </a:lnSpc>
              <a:spcAft>
                <a:spcPts val="800"/>
              </a:spcAft>
              <a:tabLst>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administrativa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(58%).</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referente a 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la mayoría (58%) afirma que no aplica.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8209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manual</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Por lo regular si se 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la realización de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en tiempo y forma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(100%).</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C4A1F4E9-9061-47A2-82D9-FA63BA0AF669}"/>
              </a:ext>
            </a:extLst>
          </p:cNvPr>
          <p:cNvGraphicFramePr>
            <a:graphicFrameLocks/>
          </p:cNvGraphicFramePr>
          <p:nvPr>
            <p:extLst>
              <p:ext uri="{D42A27DB-BD31-4B8C-83A1-F6EECF244321}">
                <p14:modId xmlns:p14="http://schemas.microsoft.com/office/powerpoint/2010/main" val="4243463822"/>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57D8DE3A-6FAB-4162-8E26-AF3E86C10E22}"/>
              </a:ext>
            </a:extLst>
          </p:cNvPr>
          <p:cNvGraphicFramePr>
            <a:graphicFrameLocks/>
          </p:cNvGraphicFramePr>
          <p:nvPr>
            <p:extLst>
              <p:ext uri="{D42A27DB-BD31-4B8C-83A1-F6EECF244321}">
                <p14:modId xmlns:p14="http://schemas.microsoft.com/office/powerpoint/2010/main" val="2923573161"/>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65B491EE-9B57-4EEA-B808-F09D2DA67548}"/>
              </a:ext>
            </a:extLst>
          </p:cNvPr>
          <p:cNvGraphicFramePr>
            <a:graphicFrameLocks/>
          </p:cNvGraphicFramePr>
          <p:nvPr>
            <p:extLst>
              <p:ext uri="{D42A27DB-BD31-4B8C-83A1-F6EECF244321}">
                <p14:modId xmlns:p14="http://schemas.microsoft.com/office/powerpoint/2010/main" val="141534113"/>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1F4F5D48-71E0-409F-A541-9424152D2ED3}"/>
              </a:ext>
            </a:extLst>
          </p:cNvPr>
          <p:cNvGraphicFramePr>
            <a:graphicFrameLocks/>
          </p:cNvGraphicFramePr>
          <p:nvPr>
            <p:extLst>
              <p:ext uri="{D42A27DB-BD31-4B8C-83A1-F6EECF244321}">
                <p14:modId xmlns:p14="http://schemas.microsoft.com/office/powerpoint/2010/main" val="1118703164"/>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1700267607"/>
              </p:ext>
            </p:extLst>
          </p:nvPr>
        </p:nvGraphicFramePr>
        <p:xfrm>
          <a:off x="1570523" y="394844"/>
          <a:ext cx="6605307" cy="548242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865AD025-B364-4953-92BD-E0DD5066B6A7}"/>
              </a:ext>
            </a:extLst>
          </p:cNvPr>
          <p:cNvGraphicFramePr>
            <a:graphicFrameLocks/>
          </p:cNvGraphicFramePr>
          <p:nvPr>
            <p:extLst>
              <p:ext uri="{D42A27DB-BD31-4B8C-83A1-F6EECF244321}">
                <p14:modId xmlns:p14="http://schemas.microsoft.com/office/powerpoint/2010/main" val="3866307733"/>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3" name="Gráfico 22">
            <a:extLst>
              <a:ext uri="{FF2B5EF4-FFF2-40B4-BE49-F238E27FC236}">
                <a16:creationId xmlns:a16="http://schemas.microsoft.com/office/drawing/2014/main" id="{214CC9F2-0E52-491F-941E-CDC3E339EC1E}"/>
              </a:ext>
            </a:extLst>
          </p:cNvPr>
          <p:cNvGraphicFramePr>
            <a:graphicFrameLocks/>
          </p:cNvGraphicFramePr>
          <p:nvPr>
            <p:extLst>
              <p:ext uri="{D42A27DB-BD31-4B8C-83A1-F6EECF244321}">
                <p14:modId xmlns:p14="http://schemas.microsoft.com/office/powerpoint/2010/main" val="3266256607"/>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5A085861-18BC-4184-87EC-D8A8129ACA51}"/>
              </a:ext>
            </a:extLst>
          </p:cNvPr>
          <p:cNvGraphicFramePr>
            <a:graphicFrameLocks/>
          </p:cNvGraphicFramePr>
          <p:nvPr>
            <p:extLst>
              <p:ext uri="{D42A27DB-BD31-4B8C-83A1-F6EECF244321}">
                <p14:modId xmlns:p14="http://schemas.microsoft.com/office/powerpoint/2010/main" val="2996877010"/>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la mayoría considera </a:t>
            </a:r>
            <a:r>
              <a:rPr lang="es-MX" sz="1800" dirty="0">
                <a:effectLst/>
                <a:latin typeface="Calibri" panose="020F0502020204030204" pitchFamily="34" charset="0"/>
                <a:ea typeface="Calibri" panose="020F0502020204030204" pitchFamily="34" charset="0"/>
                <a:cs typeface="Times New Roman" panose="02020603050405020304" pitchFamily="18" charset="0"/>
              </a:rPr>
              <a:t>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 (83%),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equipo</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presenta, pero el 71% dice que solo algunas veces, el 44% afirman que expresan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punto de vista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33% dice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presentan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algunas veces afecta el ambiente </a:t>
            </a:r>
            <a:r>
              <a:rPr lang="es-MX" sz="1800" dirty="0">
                <a:effectLst/>
                <a:latin typeface="Calibri" panose="020F0502020204030204" pitchFamily="34" charset="0"/>
                <a:ea typeface="Calibri" panose="020F0502020204030204" pitchFamily="34" charset="0"/>
                <a:cs typeface="Times New Roman" panose="02020603050405020304" pitchFamily="18" charset="0"/>
              </a:rPr>
              <a:t>laboral, los encuestados clasificaron la siguiente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tipificación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siguiente manera: 1.-conflictos con compañeros, 2.-conflictos personales, 3.-conflictos usuario-cliente, también se externa que (72%)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 resuelven los conflictos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6CF21D2B-7D93-4400-A09A-434020954967}"/>
              </a:ext>
            </a:extLst>
          </p:cNvPr>
          <p:cNvGraphicFramePr>
            <a:graphicFrameLocks/>
          </p:cNvGraphicFramePr>
          <p:nvPr>
            <p:extLst>
              <p:ext uri="{D42A27DB-BD31-4B8C-83A1-F6EECF244321}">
                <p14:modId xmlns:p14="http://schemas.microsoft.com/office/powerpoint/2010/main" val="3880984541"/>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6E5C7209-1E6E-4CBC-B0BD-5D8FC08762BF}"/>
              </a:ext>
            </a:extLst>
          </p:cNvPr>
          <p:cNvGraphicFramePr>
            <a:graphicFrameLocks/>
          </p:cNvGraphicFramePr>
          <p:nvPr>
            <p:extLst>
              <p:ext uri="{D42A27DB-BD31-4B8C-83A1-F6EECF244321}">
                <p14:modId xmlns:p14="http://schemas.microsoft.com/office/powerpoint/2010/main" val="2663013280"/>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5065A31D-8B52-42C5-92FF-52D1753D9673}"/>
              </a:ext>
            </a:extLst>
          </p:cNvPr>
          <p:cNvGraphicFramePr>
            <a:graphicFrameLocks/>
          </p:cNvGraphicFramePr>
          <p:nvPr>
            <p:extLst>
              <p:ext uri="{D42A27DB-BD31-4B8C-83A1-F6EECF244321}">
                <p14:modId xmlns:p14="http://schemas.microsoft.com/office/powerpoint/2010/main" val="3829365450"/>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0CB14501-6978-47F6-B559-09865909E09A}"/>
              </a:ext>
            </a:extLst>
          </p:cNvPr>
          <p:cNvGraphicFramePr>
            <a:graphicFrameLocks/>
          </p:cNvGraphicFramePr>
          <p:nvPr>
            <p:extLst>
              <p:ext uri="{D42A27DB-BD31-4B8C-83A1-F6EECF244321}">
                <p14:modId xmlns:p14="http://schemas.microsoft.com/office/powerpoint/2010/main" val="3930347173"/>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EFF312A7-615B-41F4-A237-C61CD1A2D9DF}"/>
              </a:ext>
            </a:extLst>
          </p:cNvPr>
          <p:cNvGraphicFramePr>
            <a:graphicFrameLocks/>
          </p:cNvGraphicFramePr>
          <p:nvPr>
            <p:extLst>
              <p:ext uri="{D42A27DB-BD31-4B8C-83A1-F6EECF244321}">
                <p14:modId xmlns:p14="http://schemas.microsoft.com/office/powerpoint/2010/main" val="2929766295"/>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95FF7B31-EBE9-4048-B53B-B1AF14ADAAED}"/>
              </a:ext>
            </a:extLst>
          </p:cNvPr>
          <p:cNvGraphicFramePr>
            <a:graphicFrameLocks/>
          </p:cNvGraphicFramePr>
          <p:nvPr>
            <p:extLst>
              <p:ext uri="{D42A27DB-BD31-4B8C-83A1-F6EECF244321}">
                <p14:modId xmlns:p14="http://schemas.microsoft.com/office/powerpoint/2010/main" val="2544528370"/>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9173ED80-4CC0-459C-A9DC-F22635EE5D9F}"/>
              </a:ext>
            </a:extLst>
          </p:cNvPr>
          <p:cNvGraphicFramePr>
            <a:graphicFrameLocks/>
          </p:cNvGraphicFramePr>
          <p:nvPr>
            <p:extLst>
              <p:ext uri="{D42A27DB-BD31-4B8C-83A1-F6EECF244321}">
                <p14:modId xmlns:p14="http://schemas.microsoft.com/office/powerpoint/2010/main" val="1420772002"/>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primer lugar el 90% define que funcionan regularmente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indicó que se reciben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trabajo en tiempo y forma, el 67% señala que los responsables de área distribuyen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de manera equilibrada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número de colaboradores si es adecuado en relación 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cuanto a la persona que evalúa a los compañeros , 67% dicen que si lo hace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brinda la oportunidad de hacer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52% expresa que siempre son consideradas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esas propuestas de mejora, </a:t>
            </a:r>
            <a:r>
              <a:rPr lang="es-MX" sz="1800" dirty="0">
                <a:effectLst/>
                <a:latin typeface="Calibri" panose="020F0502020204030204" pitchFamily="34" charset="0"/>
                <a:ea typeface="Calibri" panose="020F0502020204030204" pitchFamily="34" charset="0"/>
                <a:cs typeface="Times New Roman" panose="02020603050405020304" pitchFamily="18" charset="0"/>
              </a:rPr>
              <a:t> mientras que el 38% afirma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algunas veces.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DDC3CF98-DF80-4A00-B27B-4F31A2BC2F6C}"/>
              </a:ext>
            </a:extLst>
          </p:cNvPr>
          <p:cNvGraphicFramePr>
            <a:graphicFrameLocks/>
          </p:cNvGraphicFramePr>
          <p:nvPr>
            <p:extLst>
              <p:ext uri="{D42A27DB-BD31-4B8C-83A1-F6EECF244321}">
                <p14:modId xmlns:p14="http://schemas.microsoft.com/office/powerpoint/2010/main" val="73094317"/>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289E4469-B5DC-4A37-8CED-127C70E88F2C}"/>
              </a:ext>
            </a:extLst>
          </p:cNvPr>
          <p:cNvGraphicFramePr>
            <a:graphicFrameLocks/>
          </p:cNvGraphicFramePr>
          <p:nvPr>
            <p:extLst>
              <p:ext uri="{D42A27DB-BD31-4B8C-83A1-F6EECF244321}">
                <p14:modId xmlns:p14="http://schemas.microsoft.com/office/powerpoint/2010/main" val="1730080724"/>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E1D14E4C-16D2-45FD-94AE-5D22FDCABFB8}"/>
              </a:ext>
            </a:extLst>
          </p:cNvPr>
          <p:cNvGraphicFramePr>
            <a:graphicFrameLocks/>
          </p:cNvGraphicFramePr>
          <p:nvPr>
            <p:extLst>
              <p:ext uri="{D42A27DB-BD31-4B8C-83A1-F6EECF244321}">
                <p14:modId xmlns:p14="http://schemas.microsoft.com/office/powerpoint/2010/main" val="242042840"/>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A2705FE0-66B1-433B-893C-DF43214F8918}"/>
              </a:ext>
            </a:extLst>
          </p:cNvPr>
          <p:cNvGraphicFramePr>
            <a:graphicFrameLocks/>
          </p:cNvGraphicFramePr>
          <p:nvPr>
            <p:extLst>
              <p:ext uri="{D42A27DB-BD31-4B8C-83A1-F6EECF244321}">
                <p14:modId xmlns:p14="http://schemas.microsoft.com/office/powerpoint/2010/main" val="324947508"/>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60F92033-D289-454B-AF35-06ED948E2476}"/>
              </a:ext>
            </a:extLst>
          </p:cNvPr>
          <p:cNvGraphicFramePr>
            <a:graphicFrameLocks/>
          </p:cNvGraphicFramePr>
          <p:nvPr>
            <p:extLst>
              <p:ext uri="{D42A27DB-BD31-4B8C-83A1-F6EECF244321}">
                <p14:modId xmlns:p14="http://schemas.microsoft.com/office/powerpoint/2010/main" val="1850290864"/>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5B49CAE5-CF4F-41E0-9903-99949DFFB788}"/>
              </a:ext>
            </a:extLst>
          </p:cNvPr>
          <p:cNvGraphicFramePr>
            <a:graphicFrameLocks/>
          </p:cNvGraphicFramePr>
          <p:nvPr>
            <p:extLst>
              <p:ext uri="{D42A27DB-BD31-4B8C-83A1-F6EECF244321}">
                <p14:modId xmlns:p14="http://schemas.microsoft.com/office/powerpoint/2010/main" val="2632498872"/>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46A9AE50-4615-4C3A-9FA7-59A3D706B8E4}"/>
              </a:ext>
            </a:extLst>
          </p:cNvPr>
          <p:cNvGraphicFramePr>
            <a:graphicFrameLocks/>
          </p:cNvGraphicFramePr>
          <p:nvPr>
            <p:extLst>
              <p:ext uri="{D42A27DB-BD31-4B8C-83A1-F6EECF244321}">
                <p14:modId xmlns:p14="http://schemas.microsoft.com/office/powerpoint/2010/main" val="2018202648"/>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9E41757B-A134-4481-BEE5-C5645F5C1516}"/>
              </a:ext>
            </a:extLst>
          </p:cNvPr>
          <p:cNvGraphicFramePr>
            <a:graphicFrameLocks/>
          </p:cNvGraphicFramePr>
          <p:nvPr>
            <p:extLst>
              <p:ext uri="{D42A27DB-BD31-4B8C-83A1-F6EECF244321}">
                <p14:modId xmlns:p14="http://schemas.microsoft.com/office/powerpoint/2010/main" val="2073200217"/>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B9FB11DB-3C56-44E0-9BC8-3ECA995B558A}"/>
              </a:ext>
            </a:extLst>
          </p:cNvPr>
          <p:cNvGraphicFramePr>
            <a:graphicFrameLocks/>
          </p:cNvGraphicFramePr>
          <p:nvPr>
            <p:extLst>
              <p:ext uri="{D42A27DB-BD31-4B8C-83A1-F6EECF244321}">
                <p14:modId xmlns:p14="http://schemas.microsoft.com/office/powerpoint/2010/main" val="969105905"/>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100%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33%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95%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se expresa que en la mayoría (61%)  si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 </a:t>
            </a:r>
            <a:r>
              <a:rPr lang="es-MX" sz="1800" dirty="0">
                <a:effectLst/>
                <a:latin typeface="Calibri" panose="020F0502020204030204" pitchFamily="34" charset="0"/>
                <a:ea typeface="Calibri" panose="020F0502020204030204" pitchFamily="34" charset="0"/>
                <a:cs typeface="Times New Roman" panose="02020603050405020304" pitchFamily="18" charset="0"/>
              </a:rPr>
              <a:t>(86%), 44%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por lo regular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50%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C0BCCEB1-2BF0-4162-8A09-6AACD5C3E9AC}"/>
              </a:ext>
            </a:extLst>
          </p:cNvPr>
          <p:cNvGraphicFramePr>
            <a:graphicFrameLocks/>
          </p:cNvGraphicFramePr>
          <p:nvPr>
            <p:extLst>
              <p:ext uri="{D42A27DB-BD31-4B8C-83A1-F6EECF244321}">
                <p14:modId xmlns:p14="http://schemas.microsoft.com/office/powerpoint/2010/main" val="2959855843"/>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E79556EB-A504-430D-80C2-1175933457ED}"/>
              </a:ext>
            </a:extLst>
          </p:cNvPr>
          <p:cNvGraphicFramePr>
            <a:graphicFrameLocks/>
          </p:cNvGraphicFramePr>
          <p:nvPr>
            <p:extLst>
              <p:ext uri="{D42A27DB-BD31-4B8C-83A1-F6EECF244321}">
                <p14:modId xmlns:p14="http://schemas.microsoft.com/office/powerpoint/2010/main" val="2587583632"/>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9F6EB3A9-869B-4807-B4A3-0002359288CE}"/>
              </a:ext>
            </a:extLst>
          </p:cNvPr>
          <p:cNvGraphicFramePr>
            <a:graphicFrameLocks/>
          </p:cNvGraphicFramePr>
          <p:nvPr>
            <p:extLst>
              <p:ext uri="{D42A27DB-BD31-4B8C-83A1-F6EECF244321}">
                <p14:modId xmlns:p14="http://schemas.microsoft.com/office/powerpoint/2010/main" val="1430241192"/>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A4297026-C5CD-4194-8255-A30540183BA9}"/>
              </a:ext>
            </a:extLst>
          </p:cNvPr>
          <p:cNvGraphicFramePr>
            <a:graphicFrameLocks/>
          </p:cNvGraphicFramePr>
          <p:nvPr>
            <p:extLst>
              <p:ext uri="{D42A27DB-BD31-4B8C-83A1-F6EECF244321}">
                <p14:modId xmlns:p14="http://schemas.microsoft.com/office/powerpoint/2010/main" val="2554795179"/>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C0C5372F-30F0-4EA4-B1BD-F04B1DD59C57}"/>
              </a:ext>
            </a:extLst>
          </p:cNvPr>
          <p:cNvGraphicFramePr>
            <a:graphicFrameLocks/>
          </p:cNvGraphicFramePr>
          <p:nvPr>
            <p:extLst>
              <p:ext uri="{D42A27DB-BD31-4B8C-83A1-F6EECF244321}">
                <p14:modId xmlns:p14="http://schemas.microsoft.com/office/powerpoint/2010/main" val="4119610701"/>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37C9C169-DA0A-4911-AA12-7B9BAB93E6BD}"/>
              </a:ext>
            </a:extLst>
          </p:cNvPr>
          <p:cNvGraphicFramePr>
            <a:graphicFrameLocks/>
          </p:cNvGraphicFramePr>
          <p:nvPr>
            <p:extLst>
              <p:ext uri="{D42A27DB-BD31-4B8C-83A1-F6EECF244321}">
                <p14:modId xmlns:p14="http://schemas.microsoft.com/office/powerpoint/2010/main" val="262727693"/>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091FA273-58C8-48F4-86CC-2C96B787EC31}"/>
              </a:ext>
            </a:extLst>
          </p:cNvPr>
          <p:cNvGraphicFramePr>
            <a:graphicFrameLocks/>
          </p:cNvGraphicFramePr>
          <p:nvPr>
            <p:extLst>
              <p:ext uri="{D42A27DB-BD31-4B8C-83A1-F6EECF244321}">
                <p14:modId xmlns:p14="http://schemas.microsoft.com/office/powerpoint/2010/main" val="3186890279"/>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02AD44B4-CC50-4760-8732-77321239ABAB}"/>
              </a:ext>
            </a:extLst>
          </p:cNvPr>
          <p:cNvGraphicFramePr>
            <a:graphicFrameLocks/>
          </p:cNvGraphicFramePr>
          <p:nvPr>
            <p:extLst>
              <p:ext uri="{D42A27DB-BD31-4B8C-83A1-F6EECF244321}">
                <p14:modId xmlns:p14="http://schemas.microsoft.com/office/powerpoint/2010/main" val="4184304840"/>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55EB5888-1BE9-4991-8D1A-429768465754}"/>
              </a:ext>
            </a:extLst>
          </p:cNvPr>
          <p:cNvGraphicFramePr>
            <a:graphicFrameLocks/>
          </p:cNvGraphicFramePr>
          <p:nvPr>
            <p:extLst>
              <p:ext uri="{D42A27DB-BD31-4B8C-83A1-F6EECF244321}">
                <p14:modId xmlns:p14="http://schemas.microsoft.com/office/powerpoint/2010/main" val="2840183140"/>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5" name="Gráfico 24">
            <a:extLst>
              <a:ext uri="{FF2B5EF4-FFF2-40B4-BE49-F238E27FC236}">
                <a16:creationId xmlns:a16="http://schemas.microsoft.com/office/drawing/2014/main" id="{F04181D8-BA79-48ED-A8B3-95E3FBF6DD10}"/>
              </a:ext>
            </a:extLst>
          </p:cNvPr>
          <p:cNvGraphicFramePr>
            <a:graphicFrameLocks/>
          </p:cNvGraphicFramePr>
          <p:nvPr>
            <p:extLst>
              <p:ext uri="{D42A27DB-BD31-4B8C-83A1-F6EECF244321}">
                <p14:modId xmlns:p14="http://schemas.microsoft.com/office/powerpoint/2010/main" val="1094278630"/>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749540"/>
          </a:xfrm>
          <a:prstGeom prst="rect">
            <a:avLst/>
          </a:prstGeom>
          <a:noFill/>
        </p:spPr>
        <p:txBody>
          <a:bodyPr wrap="square" rtlCol="0">
            <a:spAutoFit/>
          </a:bodyPr>
          <a:lstStyle/>
          <a:p>
            <a:pPr>
              <a:lnSpc>
                <a:spcPct val="107000"/>
              </a:lnSpc>
              <a:spcAft>
                <a:spcPts val="8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En el rubro correspondiente a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“Medio Ambiente” </a:t>
            </a:r>
            <a:r>
              <a:rPr lang="es-MX" sz="1600" dirty="0">
                <a:effectLst/>
                <a:latin typeface="Calibri" panose="020F0502020204030204" pitchFamily="34" charset="0"/>
                <a:ea typeface="Calibri" panose="020F0502020204030204" pitchFamily="34" charset="0"/>
                <a:cs typeface="Times New Roman" panose="02020603050405020304" pitchFamily="18" charset="0"/>
              </a:rPr>
              <a:t>se articulan los siguientes resultados.</a:t>
            </a:r>
          </a:p>
          <a:p>
            <a:pPr>
              <a:lnSpc>
                <a:spcPct val="107000"/>
              </a:lnSpc>
              <a:spcAft>
                <a:spcPts val="8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Se considera que las áreas de trabajo están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libres de</a:t>
            </a:r>
            <a:r>
              <a:rPr lang="es-MX" sz="16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Basura</a:t>
            </a:r>
            <a:r>
              <a:rPr lang="es-MX" sz="1600" dirty="0">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100%</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Olores desagradables </a:t>
            </a:r>
            <a:r>
              <a:rPr lang="es-MX" sz="1600" dirty="0">
                <a:effectLst/>
                <a:latin typeface="Calibri" panose="020F0502020204030204" pitchFamily="34" charset="0"/>
                <a:ea typeface="Calibri" panose="020F0502020204030204" pitchFamily="34" charset="0"/>
                <a:cs typeface="Times New Roman" panose="02020603050405020304" pitchFamily="18" charset="0"/>
              </a:rPr>
              <a:t>en un 83</a:t>
            </a:r>
            <a:r>
              <a:rPr lang="es-MX" sz="1600" b="1" dirty="0">
                <a:effectLst/>
                <a:latin typeface="Calibri" panose="020F0502020204030204" pitchFamily="34"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Plagas</a:t>
            </a:r>
            <a:r>
              <a:rPr lang="es-MX" sz="1600" dirty="0">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90.5%</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Agua estancada </a:t>
            </a:r>
            <a:r>
              <a:rPr lang="es-MX" sz="1600" dirty="0">
                <a:effectLst/>
                <a:latin typeface="Calibri" panose="020F0502020204030204" pitchFamily="34" charset="0"/>
                <a:ea typeface="Calibri" panose="020F0502020204030204" pitchFamily="34" charset="0"/>
                <a:cs typeface="Times New Roman" panose="02020603050405020304" pitchFamily="18" charset="0"/>
              </a:rPr>
              <a:t>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89%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Se considera que en la UAN se promueve el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uso correcto de</a:t>
            </a:r>
            <a:r>
              <a:rPr lang="es-MX" sz="16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Agua</a:t>
            </a:r>
            <a:r>
              <a:rPr lang="es-MX" sz="1600" dirty="0">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86%</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Insumos</a:t>
            </a:r>
            <a:r>
              <a:rPr lang="es-MX" sz="1600" dirty="0">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94%</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Energía eléctrica </a:t>
            </a:r>
            <a:r>
              <a:rPr lang="es-MX" sz="1600" dirty="0">
                <a:effectLst/>
                <a:latin typeface="Calibri" panose="020F0502020204030204" pitchFamily="34" charset="0"/>
                <a:ea typeface="Calibri" panose="020F0502020204030204" pitchFamily="34" charset="0"/>
                <a:cs typeface="Times New Roman" panose="02020603050405020304" pitchFamily="18" charset="0"/>
              </a:rPr>
              <a:t>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52%</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Desechos</a:t>
            </a:r>
            <a:r>
              <a:rPr lang="es-MX" sz="1600" dirty="0">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72%</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Áreas verdes </a:t>
            </a:r>
            <a:r>
              <a:rPr lang="es-MX" sz="1600" dirty="0">
                <a:effectLst/>
                <a:latin typeface="Calibri" panose="020F0502020204030204" pitchFamily="34" charset="0"/>
                <a:ea typeface="Calibri" panose="020F0502020204030204" pitchFamily="34" charset="0"/>
                <a:cs typeface="Times New Roman" panose="02020603050405020304" pitchFamily="18" charset="0"/>
              </a:rPr>
              <a:t>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86%</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Por último, se menciona en un alto porcentaje de interés (94%) que, si la UAN ofreciera cursos de capacitación en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materia de medio ambiente</a:t>
            </a:r>
            <a:r>
              <a:rPr lang="es-MX" sz="1600" dirty="0">
                <a:effectLst/>
                <a:latin typeface="Calibri" panose="020F0502020204030204" pitchFamily="34" charset="0"/>
                <a:ea typeface="Calibri" panose="020F0502020204030204" pitchFamily="34" charset="0"/>
                <a:cs typeface="Times New Roman" panose="02020603050405020304" pitchFamily="18" charset="0"/>
              </a:rPr>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5302</TotalTime>
  <Words>4306</Words>
  <Application>Microsoft Office PowerPoint</Application>
  <PresentationFormat>Presentación en pantalla (4:3)</PresentationFormat>
  <Paragraphs>670</Paragraphs>
  <Slides>85</Slides>
  <Notes>85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85</vt:i4>
      </vt:variant>
    </vt:vector>
  </HeadingPairs>
  <TitlesOfParts>
    <vt:vector size="89"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318</cp:revision>
  <dcterms:created xsi:type="dcterms:W3CDTF">2019-02-18T18:05:13Z</dcterms:created>
  <dcterms:modified xsi:type="dcterms:W3CDTF">2022-04-26T17:34:22Z</dcterms:modified>
</cp:coreProperties>
</file>