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xml" ContentType="application/vnd.openxmlformats-officedocument.drawingml.chartshapes+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C3-47EF-96F5-5F1FEFE7A5D7}"/>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C3-47EF-96F5-5F1FEFE7A5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53</c:v>
                </c:pt>
                <c:pt idx="1">
                  <c:v>47</c:v>
                </c:pt>
              </c:numCache>
            </c:numRef>
          </c:val>
          <c:extLst>
            <c:ext xmlns:c16="http://schemas.microsoft.com/office/drawing/2014/chart" uri="{C3380CC4-5D6E-409C-BE32-E72D297353CC}">
              <c16:uniqueId val="{00000002-78C3-47EF-96F5-5F1FEFE7A5D7}"/>
            </c:ext>
          </c:extLst>
        </c:ser>
        <c:dLbls>
          <c:showLegendKey val="0"/>
          <c:showVal val="0"/>
          <c:showCatName val="0"/>
          <c:showSerName val="0"/>
          <c:showPercent val="0"/>
          <c:showBubbleSize val="0"/>
        </c:dLbls>
        <c:gapWidth val="100"/>
        <c:overlap val="-24"/>
        <c:axId val="272561464"/>
        <c:axId val="272562248"/>
      </c:barChart>
      <c:catAx>
        <c:axId val="272561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62248"/>
        <c:crosses val="autoZero"/>
        <c:auto val="1"/>
        <c:lblAlgn val="ctr"/>
        <c:lblOffset val="100"/>
        <c:noMultiLvlLbl val="0"/>
      </c:catAx>
      <c:valAx>
        <c:axId val="272562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61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Hoja1!$D$96</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1E-4766-9B19-037BA5BADAE9}"/>
                </c:ext>
              </c:extLst>
            </c:dLbl>
            <c:dLbl>
              <c:idx val="1"/>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1E-4766-9B19-037BA5BADAE9}"/>
                </c:ext>
              </c:extLst>
            </c:dLbl>
            <c:dLbl>
              <c:idx val="2"/>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1E-4766-9B19-037BA5BADAE9}"/>
                </c:ext>
              </c:extLst>
            </c:dLbl>
            <c:dLbl>
              <c:idx val="3"/>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1E-4766-9B19-037BA5BADAE9}"/>
                </c:ext>
              </c:extLst>
            </c:dLbl>
            <c:dLbl>
              <c:idx val="4"/>
              <c:tx>
                <c:rich>
                  <a:bodyPr/>
                  <a:lstStyle/>
                  <a:p>
                    <a:r>
                      <a:rPr lang="en-US" dirty="0"/>
                      <a:t>12%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1E-4766-9B19-037BA5BADAE9}"/>
                </c:ext>
              </c:extLst>
            </c:dLbl>
            <c:dLbl>
              <c:idx val="5"/>
              <c:layout>
                <c:manualLayout>
                  <c:x val="-1.1534746384353731E-16"/>
                  <c:y val="-6.9897200769735421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1E-4766-9B19-037BA5BADAE9}"/>
                </c:ext>
              </c:extLst>
            </c:dLbl>
            <c:dLbl>
              <c:idx val="6"/>
              <c:layout>
                <c:manualLayout>
                  <c:x val="2.3594071980126002E-3"/>
                  <c:y val="-7.1052874187276502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15:layout>
                    <c:manualLayout>
                      <c:w val="4.9146513861300548E-2"/>
                      <c:h val="7.7154275225412267E-2"/>
                    </c:manualLayout>
                  </c15:layout>
                </c:ext>
                <c:ext xmlns:c16="http://schemas.microsoft.com/office/drawing/2014/chart" uri="{C3380CC4-5D6E-409C-BE32-E72D297353CC}">
                  <c16:uniqueId val="{00000006-F81E-4766-9B19-037BA5BADAE9}"/>
                </c:ext>
              </c:extLst>
            </c:dLbl>
            <c:dLbl>
              <c:idx val="7"/>
              <c:layout>
                <c:manualLayout>
                  <c:x val="-1.1534746384353731E-16"/>
                  <c:y val="-6.9917390391637316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E-4766-9B19-037BA5BADA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Hoja1!$B$97:$B$104</c:f>
              <c:strCache>
                <c:ptCount val="8"/>
                <c:pt idx="0">
                  <c:v>PROFESIONALISMO E INTEGRIDAD</c:v>
                </c:pt>
                <c:pt idx="1">
                  <c:v>TRANSPARENCIA Y RENDICIÓN DE CUENTAS</c:v>
                </c:pt>
                <c:pt idx="2">
                  <c:v>RESPONSABILIDAD</c:v>
                </c:pt>
                <c:pt idx="3">
                  <c:v>LEALTAD Y COMPROMISO</c:v>
                </c:pt>
                <c:pt idx="4">
                  <c:v>EQUIDAD</c:v>
                </c:pt>
                <c:pt idx="5">
                  <c:v>CONCIENCIA ECOLOGICA</c:v>
                </c:pt>
                <c:pt idx="6">
                  <c:v>TOLERANCIA</c:v>
                </c:pt>
                <c:pt idx="7">
                  <c:v>JUSTICIA</c:v>
                </c:pt>
              </c:strCache>
            </c:strRef>
          </c:cat>
          <c:val>
            <c:numRef>
              <c:f>Hoja1!$D$97:$D$104</c:f>
              <c:numCache>
                <c:formatCode>###0.0</c:formatCode>
                <c:ptCount val="8"/>
                <c:pt idx="0">
                  <c:v>39.4</c:v>
                </c:pt>
                <c:pt idx="1">
                  <c:v>30.303030303030305</c:v>
                </c:pt>
                <c:pt idx="2">
                  <c:v>30.303030303030305</c:v>
                </c:pt>
                <c:pt idx="3">
                  <c:v>15.2</c:v>
                </c:pt>
                <c:pt idx="4">
                  <c:v>12.1</c:v>
                </c:pt>
                <c:pt idx="5">
                  <c:v>9.1</c:v>
                </c:pt>
                <c:pt idx="6">
                  <c:v>9.0909090909090917</c:v>
                </c:pt>
                <c:pt idx="7">
                  <c:v>6.1</c:v>
                </c:pt>
              </c:numCache>
            </c:numRef>
          </c:val>
          <c:extLst>
            <c:ext xmlns:c16="http://schemas.microsoft.com/office/drawing/2014/chart" uri="{C3380CC4-5D6E-409C-BE32-E72D297353CC}">
              <c16:uniqueId val="{00000008-F81E-4766-9B19-037BA5BADAE9}"/>
            </c:ext>
          </c:extLst>
        </c:ser>
        <c:dLbls>
          <c:dLblPos val="inEnd"/>
          <c:showLegendKey val="0"/>
          <c:showVal val="1"/>
          <c:showCatName val="0"/>
          <c:showSerName val="0"/>
          <c:showPercent val="0"/>
          <c:showBubbleSize val="0"/>
        </c:dLbls>
        <c:gapWidth val="150"/>
        <c:overlap val="100"/>
        <c:axId val="283466752"/>
        <c:axId val="283467928"/>
      </c:barChart>
      <c:catAx>
        <c:axId val="283466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3467928"/>
        <c:crosses val="autoZero"/>
        <c:auto val="1"/>
        <c:lblAlgn val="ctr"/>
        <c:lblOffset val="100"/>
        <c:noMultiLvlLbl val="0"/>
      </c:catAx>
      <c:valAx>
        <c:axId val="283467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46675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8AE-4C4A-925A-0BF7339677D8}"/>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AE-4C4A-925A-0BF7339677D8}"/>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AE-4C4A-925A-0BF7339677D8}"/>
                </c:ext>
              </c:extLst>
            </c:dLbl>
            <c:dLbl>
              <c:idx val="3"/>
              <c:layout>
                <c:manualLayout>
                  <c:x val="-3.5691250721578984E-3"/>
                  <c:y val="1.008241209851430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33264669243E-2"/>
                      <c:h val="8.0026947900725259E-2"/>
                    </c:manualLayout>
                  </c15:layout>
                  <c15:dlblFieldTable/>
                  <c15:showDataLabelsRange val="0"/>
                </c:ext>
                <c:ext xmlns:c16="http://schemas.microsoft.com/office/drawing/2014/chart" uri="{C3380CC4-5D6E-409C-BE32-E72D297353CC}">
                  <c16:uniqueId val="{00000003-E8AE-4C4A-925A-0BF7339677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40</c:v>
                </c:pt>
                <c:pt idx="1">
                  <c:v>27</c:v>
                </c:pt>
                <c:pt idx="2">
                  <c:v>27</c:v>
                </c:pt>
                <c:pt idx="3">
                  <c:v>6</c:v>
                </c:pt>
              </c:numCache>
            </c:numRef>
          </c:val>
          <c:extLst>
            <c:ext xmlns:c16="http://schemas.microsoft.com/office/drawing/2014/chart" uri="{C3380CC4-5D6E-409C-BE32-E72D297353CC}">
              <c16:uniqueId val="{00000004-E8AE-4C4A-925A-0BF7339677D8}"/>
            </c:ext>
          </c:extLst>
        </c:ser>
        <c:dLbls>
          <c:showLegendKey val="0"/>
          <c:showVal val="0"/>
          <c:showCatName val="0"/>
          <c:showSerName val="0"/>
          <c:showPercent val="0"/>
          <c:showBubbleSize val="0"/>
        </c:dLbls>
        <c:gapWidth val="100"/>
        <c:overlap val="-24"/>
        <c:axId val="272555976"/>
        <c:axId val="272559896"/>
      </c:barChart>
      <c:catAx>
        <c:axId val="272555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59896"/>
        <c:crosses val="autoZero"/>
        <c:auto val="1"/>
        <c:lblAlgn val="ctr"/>
        <c:lblOffset val="100"/>
        <c:noMultiLvlLbl val="0"/>
      </c:catAx>
      <c:valAx>
        <c:axId val="272559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55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Hoja1!$E$132</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9FBEBAD-441F-48AF-8C02-865581EB7C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07-4F38-8CB3-D98A1D72EDB7}"/>
                </c:ext>
              </c:extLst>
            </c:dLbl>
            <c:dLbl>
              <c:idx val="1"/>
              <c:tx>
                <c:rich>
                  <a:bodyPr/>
                  <a:lstStyle/>
                  <a:p>
                    <a:fld id="{D43E55B1-BE1F-4342-89DD-6002323B547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07-4F38-8CB3-D98A1D72EDB7}"/>
                </c:ext>
              </c:extLst>
            </c:dLbl>
            <c:dLbl>
              <c:idx val="2"/>
              <c:tx>
                <c:rich>
                  <a:bodyPr/>
                  <a:lstStyle/>
                  <a:p>
                    <a:fld id="{FC7F50A6-7AB2-4D77-BF91-5935BB0F90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F07-4F38-8CB3-D98A1D72EDB7}"/>
                </c:ext>
              </c:extLst>
            </c:dLbl>
            <c:dLbl>
              <c:idx val="3"/>
              <c:layout>
                <c:manualLayout>
                  <c:x val="0"/>
                  <c:y val="-3.9078991004361373E-2"/>
                </c:manualLayout>
              </c:layout>
              <c:tx>
                <c:rich>
                  <a:bodyPr/>
                  <a:lstStyle/>
                  <a:p>
                    <a:fld id="{D218E7D4-3AF5-4FCE-BAA3-4BDF2C7A1AC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F07-4F38-8CB3-D98A1D72ED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Hoja1!$B$133:$B$136</c:f>
              <c:strCache>
                <c:ptCount val="4"/>
                <c:pt idx="0">
                  <c:v>EXCELENTE</c:v>
                </c:pt>
                <c:pt idx="1">
                  <c:v>BUENA</c:v>
                </c:pt>
                <c:pt idx="2">
                  <c:v>REGULAR</c:v>
                </c:pt>
                <c:pt idx="3">
                  <c:v>MALO</c:v>
                </c:pt>
              </c:strCache>
            </c:strRef>
          </c:cat>
          <c:val>
            <c:numRef>
              <c:f>Hoja1!$E$133:$E$136</c:f>
              <c:numCache>
                <c:formatCode>###0</c:formatCode>
                <c:ptCount val="4"/>
                <c:pt idx="0">
                  <c:v>36.363636363636367</c:v>
                </c:pt>
                <c:pt idx="1">
                  <c:v>36.363636363636367</c:v>
                </c:pt>
                <c:pt idx="2">
                  <c:v>24.242424242424242</c:v>
                </c:pt>
                <c:pt idx="3">
                  <c:v>3.0303030303030303</c:v>
                </c:pt>
              </c:numCache>
            </c:numRef>
          </c:val>
          <c:extLst>
            <c:ext xmlns:c16="http://schemas.microsoft.com/office/drawing/2014/chart" uri="{C3380CC4-5D6E-409C-BE32-E72D297353CC}">
              <c16:uniqueId val="{00000004-DF07-4F38-8CB3-D98A1D72EDB7}"/>
            </c:ext>
          </c:extLst>
        </c:ser>
        <c:dLbls>
          <c:dLblPos val="inEnd"/>
          <c:showLegendKey val="0"/>
          <c:showVal val="1"/>
          <c:showCatName val="0"/>
          <c:showSerName val="0"/>
          <c:showPercent val="0"/>
          <c:showBubbleSize val="0"/>
        </c:dLbls>
        <c:gapWidth val="150"/>
        <c:overlap val="100"/>
        <c:axId val="285597224"/>
        <c:axId val="285597616"/>
      </c:barChart>
      <c:catAx>
        <c:axId val="285597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5597616"/>
        <c:crosses val="autoZero"/>
        <c:auto val="1"/>
        <c:lblAlgn val="ctr"/>
        <c:lblOffset val="100"/>
        <c:noMultiLvlLbl val="0"/>
      </c:catAx>
      <c:valAx>
        <c:axId val="285597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5597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2.7196459082891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D7-4CE4-A6A9-E521180113DC}"/>
                </c:ext>
              </c:extLst>
            </c:dLbl>
            <c:dLbl>
              <c:idx val="1"/>
              <c:layout>
                <c:manualLayout>
                  <c:x val="1.7501732878949276E-3"/>
                  <c:y val="3.021828786987846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5.6554692140102052E-2"/>
                      <c:h val="7.5470292924661522E-2"/>
                    </c:manualLayout>
                  </c15:layout>
                  <c15:dlblFieldTable/>
                  <c15:showDataLabelsRange val="0"/>
                </c:ext>
                <c:ext xmlns:c16="http://schemas.microsoft.com/office/drawing/2014/chart" uri="{C3380CC4-5D6E-409C-BE32-E72D297353CC}">
                  <c16:uniqueId val="{00000001-B5D7-4CE4-A6A9-E521180113DC}"/>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D7-4CE4-A6A9-E521180113DC}"/>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D7-4CE4-A6A9-E521180113D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7</c:v>
                </c:pt>
                <c:pt idx="1">
                  <c:v>6</c:v>
                </c:pt>
                <c:pt idx="2">
                  <c:v>40</c:v>
                </c:pt>
                <c:pt idx="3">
                  <c:v>47</c:v>
                </c:pt>
              </c:numCache>
            </c:numRef>
          </c:val>
          <c:extLst>
            <c:ext xmlns:c16="http://schemas.microsoft.com/office/drawing/2014/chart" uri="{C3380CC4-5D6E-409C-BE32-E72D297353CC}">
              <c16:uniqueId val="{00000004-B5D7-4CE4-A6A9-E521180113DC}"/>
            </c:ext>
          </c:extLst>
        </c:ser>
        <c:dLbls>
          <c:showLegendKey val="0"/>
          <c:showVal val="0"/>
          <c:showCatName val="0"/>
          <c:showSerName val="0"/>
          <c:showPercent val="0"/>
          <c:showBubbleSize val="0"/>
        </c:dLbls>
        <c:gapWidth val="100"/>
        <c:overlap val="-24"/>
        <c:axId val="272556368"/>
        <c:axId val="272561856"/>
      </c:barChart>
      <c:catAx>
        <c:axId val="272556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61856"/>
        <c:crosses val="autoZero"/>
        <c:auto val="1"/>
        <c:lblAlgn val="ctr"/>
        <c:lblOffset val="100"/>
        <c:noMultiLvlLbl val="0"/>
      </c:catAx>
      <c:valAx>
        <c:axId val="272561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5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Hoja1!$E$148</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CD5F5B9-FEC7-4DD4-A0E5-AFB9C8F481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07-4E21-82D9-523D57DBB5E0}"/>
                </c:ext>
              </c:extLst>
            </c:dLbl>
            <c:dLbl>
              <c:idx val="1"/>
              <c:tx>
                <c:rich>
                  <a:bodyPr/>
                  <a:lstStyle/>
                  <a:p>
                    <a:fld id="{20745B5E-F53F-42A7-9581-FEE8E88EB0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07-4E21-82D9-523D57DBB5E0}"/>
                </c:ext>
              </c:extLst>
            </c:dLbl>
            <c:dLbl>
              <c:idx val="2"/>
              <c:tx>
                <c:rich>
                  <a:bodyPr/>
                  <a:lstStyle/>
                  <a:p>
                    <a:fld id="{EC462277-11C6-4506-A9EB-240565D7EE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07-4E21-82D9-523D57DBB5E0}"/>
                </c:ext>
              </c:extLst>
            </c:dLbl>
            <c:dLbl>
              <c:idx val="3"/>
              <c:layout>
                <c:manualLayout>
                  <c:x val="-5.0296830507601947E-3"/>
                  <c:y val="-1.9797704741606185E-2"/>
                </c:manualLayout>
              </c:layout>
              <c:tx>
                <c:rich>
                  <a:bodyPr/>
                  <a:lstStyle/>
                  <a:p>
                    <a:fld id="{D4A6318D-8709-494F-A9FB-4E9F1D2493F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07-4E21-82D9-523D57DBB5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Hoja1!$B$149:$B$152</c:f>
              <c:strCache>
                <c:ptCount val="4"/>
                <c:pt idx="0">
                  <c:v>EXCELENTE</c:v>
                </c:pt>
                <c:pt idx="1">
                  <c:v>BUENA</c:v>
                </c:pt>
                <c:pt idx="2">
                  <c:v>REGULAR</c:v>
                </c:pt>
                <c:pt idx="3">
                  <c:v>MALO</c:v>
                </c:pt>
              </c:strCache>
            </c:strRef>
          </c:cat>
          <c:val>
            <c:numRef>
              <c:f>Hoja1!$E$149:$E$152</c:f>
              <c:numCache>
                <c:formatCode>###0</c:formatCode>
                <c:ptCount val="4"/>
                <c:pt idx="0">
                  <c:v>30.303030303030305</c:v>
                </c:pt>
                <c:pt idx="1">
                  <c:v>48.484848484848484</c:v>
                </c:pt>
                <c:pt idx="2">
                  <c:v>21.212121212121211</c:v>
                </c:pt>
                <c:pt idx="3">
                  <c:v>0</c:v>
                </c:pt>
              </c:numCache>
            </c:numRef>
          </c:val>
          <c:extLst>
            <c:ext xmlns:c16="http://schemas.microsoft.com/office/drawing/2014/chart" uri="{C3380CC4-5D6E-409C-BE32-E72D297353CC}">
              <c16:uniqueId val="{00000004-5F07-4E21-82D9-523D57DBB5E0}"/>
            </c:ext>
          </c:extLst>
        </c:ser>
        <c:dLbls>
          <c:dLblPos val="inEnd"/>
          <c:showLegendKey val="0"/>
          <c:showVal val="1"/>
          <c:showCatName val="0"/>
          <c:showSerName val="0"/>
          <c:showPercent val="0"/>
          <c:showBubbleSize val="0"/>
        </c:dLbls>
        <c:gapWidth val="150"/>
        <c:overlap val="100"/>
        <c:axId val="285594872"/>
        <c:axId val="285592912"/>
      </c:barChart>
      <c:catAx>
        <c:axId val="28559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5592912"/>
        <c:crosses val="autoZero"/>
        <c:auto val="1"/>
        <c:lblAlgn val="ctr"/>
        <c:lblOffset val="100"/>
        <c:noMultiLvlLbl val="0"/>
      </c:catAx>
      <c:valAx>
        <c:axId val="285592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559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00-4110-9EA9-09CEAA82D2C4}"/>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00-4110-9EA9-09CEAA82D2C4}"/>
                </c:ext>
              </c:extLst>
            </c:dLbl>
            <c:dLbl>
              <c:idx val="2"/>
              <c:layout>
                <c:manualLayout>
                  <c:x val="-3.6329148377538803E-3"/>
                  <c:y val="2.749556534779364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00-4110-9EA9-09CEAA82D2C4}"/>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300-4110-9EA9-09CEAA82D2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27</c:v>
                </c:pt>
                <c:pt idx="1">
                  <c:v>47</c:v>
                </c:pt>
                <c:pt idx="2">
                  <c:v>6</c:v>
                </c:pt>
                <c:pt idx="3">
                  <c:v>20</c:v>
                </c:pt>
              </c:numCache>
            </c:numRef>
          </c:val>
          <c:extLst>
            <c:ext xmlns:c16="http://schemas.microsoft.com/office/drawing/2014/chart" uri="{C3380CC4-5D6E-409C-BE32-E72D297353CC}">
              <c16:uniqueId val="{00000004-B300-4110-9EA9-09CEAA82D2C4}"/>
            </c:ext>
          </c:extLst>
        </c:ser>
        <c:dLbls>
          <c:showLegendKey val="0"/>
          <c:showVal val="0"/>
          <c:showCatName val="0"/>
          <c:showSerName val="0"/>
          <c:showPercent val="0"/>
          <c:showBubbleSize val="0"/>
        </c:dLbls>
        <c:gapWidth val="100"/>
        <c:overlap val="-24"/>
        <c:axId val="274547800"/>
        <c:axId val="274543880"/>
      </c:barChart>
      <c:catAx>
        <c:axId val="274547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43880"/>
        <c:crosses val="autoZero"/>
        <c:auto val="1"/>
        <c:lblAlgn val="ctr"/>
        <c:lblOffset val="100"/>
        <c:noMultiLvlLbl val="0"/>
      </c:catAx>
      <c:valAx>
        <c:axId val="274543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547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Hoja1!$E$162</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11E6E67-3134-4515-8D77-295B564A301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6C-4F54-827E-46DFF61F65EF}"/>
                </c:ext>
              </c:extLst>
            </c:dLbl>
            <c:dLbl>
              <c:idx val="1"/>
              <c:tx>
                <c:rich>
                  <a:bodyPr/>
                  <a:lstStyle/>
                  <a:p>
                    <a:fld id="{C491C741-1680-4088-8BFA-85584B2688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6C-4F54-827E-46DFF61F65EF}"/>
                </c:ext>
              </c:extLst>
            </c:dLbl>
            <c:dLbl>
              <c:idx val="2"/>
              <c:layout>
                <c:manualLayout>
                  <c:x val="-3.3188974361386642E-3"/>
                  <c:y val="-5.4528599269762799E-2"/>
                </c:manualLayout>
              </c:layout>
              <c:tx>
                <c:rich>
                  <a:bodyPr/>
                  <a:lstStyle/>
                  <a:p>
                    <a:fld id="{1E69ACFC-F114-4D21-9DE9-CB8D95D4854A}"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6C-4F54-827E-46DFF61F65EF}"/>
                </c:ext>
              </c:extLst>
            </c:dLbl>
            <c:dLbl>
              <c:idx val="3"/>
              <c:layout>
                <c:manualLayout>
                  <c:x val="-3.3188974361386642E-3"/>
                  <c:y val="-3.372497839251385E-2"/>
                </c:manualLayout>
              </c:layout>
              <c:tx>
                <c:rich>
                  <a:bodyPr/>
                  <a:lstStyle/>
                  <a:p>
                    <a:fld id="{A23A11D9-B43B-4135-8BDA-AB52F7F89A0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6C-4F54-827E-46DFF61F65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Hoja1!$B$163:$B$166</c:f>
              <c:strCache>
                <c:ptCount val="4"/>
                <c:pt idx="0">
                  <c:v>EXCELENTE</c:v>
                </c:pt>
                <c:pt idx="1">
                  <c:v>BUENA</c:v>
                </c:pt>
                <c:pt idx="2">
                  <c:v>REGULAR</c:v>
                </c:pt>
                <c:pt idx="3">
                  <c:v>MALO</c:v>
                </c:pt>
              </c:strCache>
            </c:strRef>
          </c:cat>
          <c:val>
            <c:numRef>
              <c:f>Hoja1!$E$163:$E$166</c:f>
              <c:numCache>
                <c:formatCode>###0</c:formatCode>
                <c:ptCount val="4"/>
                <c:pt idx="0">
                  <c:v>33.333333333333329</c:v>
                </c:pt>
                <c:pt idx="1">
                  <c:v>60.606060606060609</c:v>
                </c:pt>
                <c:pt idx="2">
                  <c:v>6.0606060606060606</c:v>
                </c:pt>
                <c:pt idx="3">
                  <c:v>0</c:v>
                </c:pt>
              </c:numCache>
            </c:numRef>
          </c:val>
          <c:extLst>
            <c:ext xmlns:c16="http://schemas.microsoft.com/office/drawing/2014/chart" uri="{C3380CC4-5D6E-409C-BE32-E72D297353CC}">
              <c16:uniqueId val="{00000004-A16C-4F54-827E-46DFF61F65EF}"/>
            </c:ext>
          </c:extLst>
        </c:ser>
        <c:dLbls>
          <c:dLblPos val="inEnd"/>
          <c:showLegendKey val="0"/>
          <c:showVal val="1"/>
          <c:showCatName val="0"/>
          <c:showSerName val="0"/>
          <c:showPercent val="0"/>
          <c:showBubbleSize val="0"/>
        </c:dLbls>
        <c:gapWidth val="150"/>
        <c:overlap val="100"/>
        <c:axId val="286450448"/>
        <c:axId val="286449664"/>
      </c:barChart>
      <c:catAx>
        <c:axId val="286450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49664"/>
        <c:crosses val="autoZero"/>
        <c:auto val="1"/>
        <c:lblAlgn val="ctr"/>
        <c:lblOffset val="100"/>
        <c:noMultiLvlLbl val="0"/>
      </c:catAx>
      <c:valAx>
        <c:axId val="286449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5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4A-46FB-A42B-E28A11D4966B}"/>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4A-46FB-A42B-E28A11D4966B}"/>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4A-46FB-A42B-E28A11D4966B}"/>
                </c:ext>
              </c:extLst>
            </c:dLbl>
            <c:dLbl>
              <c:idx val="3"/>
              <c:layout>
                <c:manualLayout>
                  <c:x val="3.5653181014709185E-3"/>
                  <c:y val="2.6970949950836418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B4A-46FB-A42B-E28A11D4966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27</c:v>
                </c:pt>
                <c:pt idx="1">
                  <c:v>47</c:v>
                </c:pt>
                <c:pt idx="2">
                  <c:v>20</c:v>
                </c:pt>
                <c:pt idx="3">
                  <c:v>6</c:v>
                </c:pt>
              </c:numCache>
            </c:numRef>
          </c:val>
          <c:extLst>
            <c:ext xmlns:c16="http://schemas.microsoft.com/office/drawing/2014/chart" uri="{C3380CC4-5D6E-409C-BE32-E72D297353CC}">
              <c16:uniqueId val="{00000004-5B4A-46FB-A42B-E28A11D4966B}"/>
            </c:ext>
          </c:extLst>
        </c:ser>
        <c:dLbls>
          <c:showLegendKey val="0"/>
          <c:showVal val="0"/>
          <c:showCatName val="0"/>
          <c:showSerName val="0"/>
          <c:showPercent val="0"/>
          <c:showBubbleSize val="0"/>
        </c:dLbls>
        <c:gapWidth val="100"/>
        <c:overlap val="-24"/>
        <c:axId val="274546232"/>
        <c:axId val="274546624"/>
      </c:barChart>
      <c:catAx>
        <c:axId val="274546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46624"/>
        <c:crosses val="autoZero"/>
        <c:auto val="1"/>
        <c:lblAlgn val="ctr"/>
        <c:lblOffset val="100"/>
        <c:noMultiLvlLbl val="0"/>
      </c:catAx>
      <c:valAx>
        <c:axId val="274546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546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Hoja1!$E$177</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43DBD88-5533-4DB3-A4C2-9C597BEFF9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D5-4A30-B653-8F69AEE7FC8C}"/>
                </c:ext>
              </c:extLst>
            </c:dLbl>
            <c:dLbl>
              <c:idx val="1"/>
              <c:tx>
                <c:rich>
                  <a:bodyPr/>
                  <a:lstStyle/>
                  <a:p>
                    <a:fld id="{FF08B6E2-8A1D-4F4D-BA6C-6433DB3D032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D5-4A30-B653-8F69AEE7FC8C}"/>
                </c:ext>
              </c:extLst>
            </c:dLbl>
            <c:dLbl>
              <c:idx val="2"/>
              <c:tx>
                <c:rich>
                  <a:bodyPr/>
                  <a:lstStyle/>
                  <a:p>
                    <a:fld id="{EFDF61EA-4511-4707-9584-A7E526427EA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D5-4A30-B653-8F69AEE7FC8C}"/>
                </c:ext>
              </c:extLst>
            </c:dLbl>
            <c:dLbl>
              <c:idx val="3"/>
              <c:layout>
                <c:manualLayout>
                  <c:x val="-4.9823219110879157E-3"/>
                  <c:y val="-6.2095478327681322E-2"/>
                </c:manualLayout>
              </c:layout>
              <c:tx>
                <c:rich>
                  <a:bodyPr/>
                  <a:lstStyle/>
                  <a:p>
                    <a:fld id="{67CAA994-E4B1-4468-A333-B37D31E8B57C}"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D5-4A30-B653-8F69AEE7FC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Hoja1!$B$178:$B$181</c:f>
              <c:strCache>
                <c:ptCount val="4"/>
                <c:pt idx="0">
                  <c:v>EXCELENTE</c:v>
                </c:pt>
                <c:pt idx="1">
                  <c:v>BUENA</c:v>
                </c:pt>
                <c:pt idx="2">
                  <c:v>REGULAR</c:v>
                </c:pt>
                <c:pt idx="3">
                  <c:v>MALO</c:v>
                </c:pt>
              </c:strCache>
            </c:strRef>
          </c:cat>
          <c:val>
            <c:numRef>
              <c:f>Hoja1!$E$178:$E$181</c:f>
              <c:numCache>
                <c:formatCode>###0</c:formatCode>
                <c:ptCount val="4"/>
                <c:pt idx="0">
                  <c:v>21.212121212121211</c:v>
                </c:pt>
                <c:pt idx="1">
                  <c:v>60.606060606060609</c:v>
                </c:pt>
                <c:pt idx="2">
                  <c:v>12.121212121212121</c:v>
                </c:pt>
                <c:pt idx="3">
                  <c:v>6.0606060606060606</c:v>
                </c:pt>
              </c:numCache>
            </c:numRef>
          </c:val>
          <c:extLst>
            <c:ext xmlns:c16="http://schemas.microsoft.com/office/drawing/2014/chart" uri="{C3380CC4-5D6E-409C-BE32-E72D297353CC}">
              <c16:uniqueId val="{00000004-0ED5-4A30-B653-8F69AEE7FC8C}"/>
            </c:ext>
          </c:extLst>
        </c:ser>
        <c:dLbls>
          <c:dLblPos val="inEnd"/>
          <c:showLegendKey val="0"/>
          <c:showVal val="1"/>
          <c:showCatName val="0"/>
          <c:showSerName val="0"/>
          <c:showPercent val="0"/>
          <c:showBubbleSize val="0"/>
        </c:dLbls>
        <c:gapWidth val="150"/>
        <c:overlap val="100"/>
        <c:axId val="286451232"/>
        <c:axId val="286448096"/>
      </c:barChart>
      <c:catAx>
        <c:axId val="286451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48096"/>
        <c:crosses val="autoZero"/>
        <c:auto val="1"/>
        <c:lblAlgn val="ctr"/>
        <c:lblOffset val="100"/>
        <c:noMultiLvlLbl val="0"/>
      </c:catAx>
      <c:valAx>
        <c:axId val="286448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51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BC-485D-835A-898BBA7AB725}"/>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BC-485D-835A-898BBA7AB7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67</c:v>
                </c:pt>
                <c:pt idx="1">
                  <c:v>33</c:v>
                </c:pt>
              </c:numCache>
            </c:numRef>
          </c:val>
          <c:extLst>
            <c:ext xmlns:c16="http://schemas.microsoft.com/office/drawing/2014/chart" uri="{C3380CC4-5D6E-409C-BE32-E72D297353CC}">
              <c16:uniqueId val="{00000002-86BC-485D-835A-898BBA7AB725}"/>
            </c:ext>
          </c:extLst>
        </c:ser>
        <c:dLbls>
          <c:showLegendKey val="0"/>
          <c:showVal val="0"/>
          <c:showCatName val="0"/>
          <c:showSerName val="0"/>
          <c:showPercent val="0"/>
          <c:showBubbleSize val="0"/>
        </c:dLbls>
        <c:gapWidth val="100"/>
        <c:overlap val="-24"/>
        <c:axId val="274544272"/>
        <c:axId val="274544664"/>
      </c:barChart>
      <c:catAx>
        <c:axId val="274544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44664"/>
        <c:crosses val="autoZero"/>
        <c:auto val="1"/>
        <c:lblAlgn val="ctr"/>
        <c:lblOffset val="100"/>
        <c:noMultiLvlLbl val="0"/>
      </c:catAx>
      <c:valAx>
        <c:axId val="274544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54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228A9B0-72C9-4396-928B-3834F2D4EA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EF-463C-9C15-15B533DF4AA4}"/>
                </c:ext>
              </c:extLst>
            </c:dLbl>
            <c:dLbl>
              <c:idx val="1"/>
              <c:tx>
                <c:rich>
                  <a:bodyPr/>
                  <a:lstStyle/>
                  <a:p>
                    <a:fld id="{185D31BF-02A1-44FA-9722-6FE2D3C1467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EF-463C-9C15-15B533DF4AA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Hoja1!$B$193:$B$194</c:f>
              <c:strCache>
                <c:ptCount val="2"/>
                <c:pt idx="0">
                  <c:v>SI RECIBE</c:v>
                </c:pt>
                <c:pt idx="1">
                  <c:v>NO RECIBE</c:v>
                </c:pt>
              </c:strCache>
            </c:strRef>
          </c:cat>
          <c:val>
            <c:numRef>
              <c:f>Hoja1!$E$193:$E$194</c:f>
              <c:numCache>
                <c:formatCode>###0</c:formatCode>
                <c:ptCount val="2"/>
                <c:pt idx="0">
                  <c:v>60.606060606060609</c:v>
                </c:pt>
                <c:pt idx="1">
                  <c:v>39.393939393939391</c:v>
                </c:pt>
              </c:numCache>
            </c:numRef>
          </c:val>
          <c:extLst>
            <c:ext xmlns:c16="http://schemas.microsoft.com/office/drawing/2014/chart" uri="{C3380CC4-5D6E-409C-BE32-E72D297353CC}">
              <c16:uniqueId val="{00000002-00EF-463C-9C15-15B533DF4AA4}"/>
            </c:ext>
          </c:extLst>
        </c:ser>
        <c:dLbls>
          <c:dLblPos val="inEnd"/>
          <c:showLegendKey val="0"/>
          <c:showVal val="1"/>
          <c:showCatName val="0"/>
          <c:showSerName val="0"/>
          <c:showPercent val="0"/>
          <c:showBubbleSize val="0"/>
        </c:dLbls>
        <c:gapWidth val="150"/>
        <c:overlap val="100"/>
        <c:axId val="286447312"/>
        <c:axId val="286447704"/>
      </c:barChart>
      <c:catAx>
        <c:axId val="286447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47704"/>
        <c:crosses val="autoZero"/>
        <c:auto val="1"/>
        <c:lblAlgn val="ctr"/>
        <c:lblOffset val="100"/>
        <c:noMultiLvlLbl val="0"/>
      </c:catAx>
      <c:valAx>
        <c:axId val="286447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47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2A-42FF-89CA-C83BDB6A5782}"/>
                </c:ext>
              </c:extLst>
            </c:dLbl>
            <c:dLbl>
              <c:idx val="1"/>
              <c:layout>
                <c:manualLayout>
                  <c:x val="7.4760402475864381E-3"/>
                  <c:y val="1.1469485846601726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2A-42FF-89CA-C83BDB6A5782}"/>
                </c:ext>
              </c:extLst>
            </c:dLbl>
            <c:dLbl>
              <c:idx val="2"/>
              <c:layout>
                <c:manualLayout>
                  <c:x val="-1.8690100618966095E-3"/>
                  <c:y val="2.784778299487191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2A-42FF-89CA-C83BDB6A57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100</c:v>
                </c:pt>
                <c:pt idx="1">
                  <c:v>0</c:v>
                </c:pt>
                <c:pt idx="2">
                  <c:v>0</c:v>
                </c:pt>
              </c:numCache>
            </c:numRef>
          </c:val>
          <c:extLst>
            <c:ext xmlns:c16="http://schemas.microsoft.com/office/drawing/2014/chart" uri="{C3380CC4-5D6E-409C-BE32-E72D297353CC}">
              <c16:uniqueId val="{00000003-012A-42FF-89CA-C83BDB6A5782}"/>
            </c:ext>
          </c:extLst>
        </c:ser>
        <c:dLbls>
          <c:showLegendKey val="0"/>
          <c:showVal val="0"/>
          <c:showCatName val="0"/>
          <c:showSerName val="0"/>
          <c:showPercent val="0"/>
          <c:showBubbleSize val="0"/>
        </c:dLbls>
        <c:gapWidth val="100"/>
        <c:overlap val="-24"/>
        <c:axId val="273068800"/>
        <c:axId val="273071152"/>
      </c:barChart>
      <c:catAx>
        <c:axId val="273068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71152"/>
        <c:crosses val="autoZero"/>
        <c:auto val="1"/>
        <c:lblAlgn val="ctr"/>
        <c:lblOffset val="100"/>
        <c:noMultiLvlLbl val="0"/>
      </c:catAx>
      <c:valAx>
        <c:axId val="273071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8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Hoja1!$E$534</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70352B1-4151-4C41-8DE5-3CC8A742E6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84-44ED-9583-2ADDD0F44A67}"/>
                </c:ext>
              </c:extLst>
            </c:dLbl>
            <c:dLbl>
              <c:idx val="1"/>
              <c:tx>
                <c:rich>
                  <a:bodyPr/>
                  <a:lstStyle/>
                  <a:p>
                    <a:fld id="{CA6D1CED-B931-485D-BAC5-C8BF207BB8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84-44ED-9583-2ADDD0F44A67}"/>
                </c:ext>
              </c:extLst>
            </c:dLbl>
            <c:dLbl>
              <c:idx val="2"/>
              <c:layout>
                <c:manualLayout>
                  <c:x val="-1.6220825982341436E-3"/>
                  <c:y val="-4.906161841656434E-2"/>
                </c:manualLayout>
              </c:layout>
              <c:tx>
                <c:rich>
                  <a:bodyPr/>
                  <a:lstStyle/>
                  <a:p>
                    <a:fld id="{ABEDBAE0-E96D-43E2-8947-A2B8A45452D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84-44ED-9583-2ADDD0F44A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Hoja1!$B$535:$B$537</c:f>
              <c:strCache>
                <c:ptCount val="3"/>
                <c:pt idx="0">
                  <c:v>SIEMPRE</c:v>
                </c:pt>
                <c:pt idx="1">
                  <c:v>ALGUNAS VECES</c:v>
                </c:pt>
                <c:pt idx="2">
                  <c:v>NUNCA</c:v>
                </c:pt>
              </c:strCache>
            </c:strRef>
          </c:cat>
          <c:val>
            <c:numRef>
              <c:f>Hoja1!$E$535:$E$537</c:f>
              <c:numCache>
                <c:formatCode>###0</c:formatCode>
                <c:ptCount val="3"/>
                <c:pt idx="0">
                  <c:v>68.181818181818173</c:v>
                </c:pt>
                <c:pt idx="1">
                  <c:v>27.27272727272727</c:v>
                </c:pt>
                <c:pt idx="2">
                  <c:v>4.5454545454545459</c:v>
                </c:pt>
              </c:numCache>
            </c:numRef>
          </c:val>
          <c:extLst>
            <c:ext xmlns:c16="http://schemas.microsoft.com/office/drawing/2014/chart" uri="{C3380CC4-5D6E-409C-BE32-E72D297353CC}">
              <c16:uniqueId val="{00000003-7A84-44ED-9583-2ADDD0F44A67}"/>
            </c:ext>
          </c:extLst>
        </c:ser>
        <c:dLbls>
          <c:dLblPos val="inEnd"/>
          <c:showLegendKey val="0"/>
          <c:showVal val="1"/>
          <c:showCatName val="0"/>
          <c:showSerName val="0"/>
          <c:showPercent val="0"/>
          <c:showBubbleSize val="0"/>
        </c:dLbls>
        <c:gapWidth val="150"/>
        <c:overlap val="100"/>
        <c:axId val="286413064"/>
        <c:axId val="286417768"/>
      </c:barChart>
      <c:catAx>
        <c:axId val="286413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17768"/>
        <c:crosses val="autoZero"/>
        <c:auto val="1"/>
        <c:lblAlgn val="ctr"/>
        <c:lblOffset val="100"/>
        <c:noMultiLvlLbl val="0"/>
      </c:catAx>
      <c:valAx>
        <c:axId val="286417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13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478954742616433E-4"/>
                  <c:y val="-3.8543522334428103E-3"/>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1F-44E9-BC2C-5F53FB3BC51A}"/>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1F-44E9-BC2C-5F53FB3BC51A}"/>
                </c:ext>
              </c:extLst>
            </c:dLbl>
            <c:dLbl>
              <c:idx val="2"/>
              <c:layout>
                <c:manualLayout>
                  <c:x val="-4.9867987545979915E-3"/>
                  <c:y val="-3.8543522334428103E-3"/>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D1F-44E9-BC2C-5F53FB3BC51A}"/>
                </c:ext>
              </c:extLst>
            </c:dLbl>
            <c:dLbl>
              <c:idx val="3"/>
              <c:layout>
                <c:manualLayout>
                  <c:x val="0"/>
                  <c:y val="-2.9804111887922614E-3"/>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D1F-44E9-BC2C-5F53FB3BC51A}"/>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100</c:v>
                </c:pt>
                <c:pt idx="2">
                  <c:v>0</c:v>
                </c:pt>
                <c:pt idx="3">
                  <c:v>0</c:v>
                </c:pt>
              </c:numCache>
            </c:numRef>
          </c:val>
          <c:extLst>
            <c:ext xmlns:c16="http://schemas.microsoft.com/office/drawing/2014/chart" uri="{C3380CC4-5D6E-409C-BE32-E72D297353CC}">
              <c16:uniqueId val="{00000004-DD1F-44E9-BC2C-5F53FB3BC51A}"/>
            </c:ext>
          </c:extLst>
        </c:ser>
        <c:dLbls>
          <c:showLegendKey val="0"/>
          <c:showVal val="0"/>
          <c:showCatName val="0"/>
          <c:showSerName val="0"/>
          <c:showPercent val="0"/>
          <c:showBubbleSize val="0"/>
        </c:dLbls>
        <c:gapWidth val="100"/>
        <c:overlap val="-24"/>
        <c:axId val="273066448"/>
        <c:axId val="273068016"/>
      </c:barChart>
      <c:catAx>
        <c:axId val="273066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8016"/>
        <c:crosses val="autoZero"/>
        <c:auto val="1"/>
        <c:lblAlgn val="ctr"/>
        <c:lblOffset val="100"/>
        <c:noMultiLvlLbl val="0"/>
      </c:catAx>
      <c:valAx>
        <c:axId val="27306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Hoja1!$E$551</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39ACB4D-23C9-4123-A3E4-93DC2053D7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99-4BA9-93A6-C7885D719DC3}"/>
                </c:ext>
              </c:extLst>
            </c:dLbl>
            <c:dLbl>
              <c:idx val="1"/>
              <c:layout>
                <c:manualLayout>
                  <c:x val="-6.3129351407932648E-17"/>
                  <c:y val="-0.20655649525019892"/>
                </c:manualLayout>
              </c:layout>
              <c:tx>
                <c:rich>
                  <a:bodyPr/>
                  <a:lstStyle/>
                  <a:p>
                    <a:fld id="{94FDDAB7-B70B-4BD9-BC5E-B7D3BD38EA8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99-4BA9-93A6-C7885D719DC3}"/>
                </c:ext>
              </c:extLst>
            </c:dLbl>
            <c:dLbl>
              <c:idx val="2"/>
              <c:layout>
                <c:manualLayout>
                  <c:x val="0"/>
                  <c:y val="-1.5971929003119955E-2"/>
                </c:manualLayout>
              </c:layout>
              <c:tx>
                <c:rich>
                  <a:bodyPr/>
                  <a:lstStyle/>
                  <a:p>
                    <a:fld id="{CEB2E910-3DFD-4C40-9E30-36F1A601535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99-4BA9-93A6-C7885D719D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Hoja1!$B$552:$B$554</c:f>
              <c:strCache>
                <c:ptCount val="3"/>
                <c:pt idx="0">
                  <c:v>SIEMPRE</c:v>
                </c:pt>
                <c:pt idx="1">
                  <c:v>ALGUNAS VECES</c:v>
                </c:pt>
                <c:pt idx="2">
                  <c:v>NUNCA</c:v>
                </c:pt>
              </c:strCache>
            </c:strRef>
          </c:cat>
          <c:val>
            <c:numRef>
              <c:f>Hoja1!$E$552:$E$554</c:f>
              <c:numCache>
                <c:formatCode>###0</c:formatCode>
                <c:ptCount val="3"/>
                <c:pt idx="0">
                  <c:v>36.363636363636367</c:v>
                </c:pt>
                <c:pt idx="1">
                  <c:v>63.636363636363633</c:v>
                </c:pt>
                <c:pt idx="2">
                  <c:v>0</c:v>
                </c:pt>
              </c:numCache>
            </c:numRef>
          </c:val>
          <c:extLst>
            <c:ext xmlns:c16="http://schemas.microsoft.com/office/drawing/2014/chart" uri="{C3380CC4-5D6E-409C-BE32-E72D297353CC}">
              <c16:uniqueId val="{00000003-9A99-4BA9-93A6-C7885D719DC3}"/>
            </c:ext>
          </c:extLst>
        </c:ser>
        <c:dLbls>
          <c:dLblPos val="inEnd"/>
          <c:showLegendKey val="0"/>
          <c:showVal val="1"/>
          <c:showCatName val="0"/>
          <c:showSerName val="0"/>
          <c:showPercent val="0"/>
          <c:showBubbleSize val="0"/>
        </c:dLbls>
        <c:gapWidth val="150"/>
        <c:overlap val="100"/>
        <c:axId val="286412672"/>
        <c:axId val="286416592"/>
      </c:barChart>
      <c:catAx>
        <c:axId val="286412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16592"/>
        <c:crosses val="autoZero"/>
        <c:auto val="1"/>
        <c:lblAlgn val="ctr"/>
        <c:lblOffset val="100"/>
        <c:noMultiLvlLbl val="0"/>
      </c:catAx>
      <c:valAx>
        <c:axId val="286416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1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F9-41E6-9742-EF27B77800A7}"/>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F9-41E6-9742-EF27B77800A7}"/>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F9-41E6-9742-EF27B77800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45.5</c:v>
                </c:pt>
                <c:pt idx="1">
                  <c:v>45.5</c:v>
                </c:pt>
                <c:pt idx="2">
                  <c:v>9</c:v>
                </c:pt>
              </c:numCache>
            </c:numRef>
          </c:val>
          <c:extLst>
            <c:ext xmlns:c16="http://schemas.microsoft.com/office/drawing/2014/chart" uri="{C3380CC4-5D6E-409C-BE32-E72D297353CC}">
              <c16:uniqueId val="{00000003-42F9-41E6-9742-EF27B77800A7}"/>
            </c:ext>
          </c:extLst>
        </c:ser>
        <c:dLbls>
          <c:showLegendKey val="0"/>
          <c:showVal val="0"/>
          <c:showCatName val="0"/>
          <c:showSerName val="0"/>
          <c:showPercent val="0"/>
          <c:showBubbleSize val="0"/>
        </c:dLbls>
        <c:gapWidth val="100"/>
        <c:overlap val="-24"/>
        <c:axId val="273066840"/>
        <c:axId val="273069584"/>
      </c:barChart>
      <c:catAx>
        <c:axId val="273066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9584"/>
        <c:crosses val="autoZero"/>
        <c:auto val="1"/>
        <c:lblAlgn val="ctr"/>
        <c:lblOffset val="100"/>
        <c:noMultiLvlLbl val="0"/>
      </c:catAx>
      <c:valAx>
        <c:axId val="273069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6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Hoja1!$E$567</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A82F5A6-D289-4E3C-8D6D-C646783668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BB-46A6-89EB-44AC71B5C175}"/>
                </c:ext>
              </c:extLst>
            </c:dLbl>
            <c:dLbl>
              <c:idx val="1"/>
              <c:tx>
                <c:rich>
                  <a:bodyPr/>
                  <a:lstStyle/>
                  <a:p>
                    <a:fld id="{C244EC70-9B7F-440D-8FBF-5F0AEE3CE5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BB-46A6-89EB-44AC71B5C175}"/>
                </c:ext>
              </c:extLst>
            </c:dLbl>
            <c:dLbl>
              <c:idx val="2"/>
              <c:layout>
                <c:manualLayout>
                  <c:x val="-3.5355264732985533E-3"/>
                  <c:y val="-3.0306436795851623E-2"/>
                </c:manualLayout>
              </c:layout>
              <c:tx>
                <c:rich>
                  <a:bodyPr/>
                  <a:lstStyle/>
                  <a:p>
                    <a:fld id="{6D363471-F3AA-4EFD-90C1-B7B81A420D0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BB-46A6-89EB-44AC71B5C17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Hoja1!$B$568:$B$570</c:f>
              <c:strCache>
                <c:ptCount val="3"/>
                <c:pt idx="0">
                  <c:v>SIEMPRE</c:v>
                </c:pt>
                <c:pt idx="1">
                  <c:v>ALGUNAS VECES</c:v>
                </c:pt>
                <c:pt idx="2">
                  <c:v>NUNCA</c:v>
                </c:pt>
              </c:strCache>
            </c:strRef>
          </c:cat>
          <c:val>
            <c:numRef>
              <c:f>Hoja1!$E$568:$E$570</c:f>
              <c:numCache>
                <c:formatCode>###0</c:formatCode>
                <c:ptCount val="3"/>
                <c:pt idx="0">
                  <c:v>81.818181818181827</c:v>
                </c:pt>
                <c:pt idx="1">
                  <c:v>18.181818181818183</c:v>
                </c:pt>
                <c:pt idx="2">
                  <c:v>0</c:v>
                </c:pt>
              </c:numCache>
            </c:numRef>
          </c:val>
          <c:extLst>
            <c:ext xmlns:c16="http://schemas.microsoft.com/office/drawing/2014/chart" uri="{C3380CC4-5D6E-409C-BE32-E72D297353CC}">
              <c16:uniqueId val="{00000003-D7BB-46A6-89EB-44AC71B5C175}"/>
            </c:ext>
          </c:extLst>
        </c:ser>
        <c:dLbls>
          <c:dLblPos val="inEnd"/>
          <c:showLegendKey val="0"/>
          <c:showVal val="1"/>
          <c:showCatName val="0"/>
          <c:showSerName val="0"/>
          <c:showPercent val="0"/>
          <c:showBubbleSize val="0"/>
        </c:dLbls>
        <c:gapWidth val="150"/>
        <c:overlap val="100"/>
        <c:axId val="287345528"/>
        <c:axId val="287342000"/>
      </c:barChart>
      <c:catAx>
        <c:axId val="2873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342000"/>
        <c:crosses val="autoZero"/>
        <c:auto val="1"/>
        <c:lblAlgn val="ctr"/>
        <c:lblOffset val="100"/>
        <c:noMultiLvlLbl val="0"/>
      </c:catAx>
      <c:valAx>
        <c:axId val="287342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3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B21-40B1-A997-D3A48A9DF0E4}"/>
              </c:ext>
            </c:extLst>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B21-40B1-A997-D3A48A9DF0E4}"/>
              </c:ext>
            </c:extLst>
          </c:dPt>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21-40B1-A997-D3A48A9DF0E4}"/>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3-DB21-40B1-A997-D3A48A9DF0E4}"/>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B21-40B1-A997-D3A48A9DF0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50</c:v>
                </c:pt>
                <c:pt idx="1">
                  <c:v>50</c:v>
                </c:pt>
                <c:pt idx="2">
                  <c:v>0</c:v>
                </c:pt>
              </c:numCache>
            </c:numRef>
          </c:val>
          <c:extLst>
            <c:ext xmlns:c16="http://schemas.microsoft.com/office/drawing/2014/chart" uri="{C3380CC4-5D6E-409C-BE32-E72D297353CC}">
              <c16:uniqueId val="{00000005-DB21-40B1-A997-D3A48A9DF0E4}"/>
            </c:ext>
          </c:extLst>
        </c:ser>
        <c:dLbls>
          <c:showLegendKey val="0"/>
          <c:showVal val="0"/>
          <c:showCatName val="0"/>
          <c:showSerName val="0"/>
          <c:showPercent val="0"/>
          <c:showBubbleSize val="0"/>
        </c:dLbls>
        <c:gapWidth val="100"/>
        <c:overlap val="-24"/>
        <c:axId val="273066056"/>
        <c:axId val="273068408"/>
      </c:barChart>
      <c:catAx>
        <c:axId val="273066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8408"/>
        <c:crosses val="autoZero"/>
        <c:auto val="1"/>
        <c:lblAlgn val="ctr"/>
        <c:lblOffset val="100"/>
        <c:noMultiLvlLbl val="0"/>
      </c:catAx>
      <c:valAx>
        <c:axId val="273068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6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51-4E85-BB60-43FD1D95ED81}"/>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AC51-4E85-BB60-43FD1D95ED81}"/>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51-4E85-BB60-43FD1D95ED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50</c:v>
                </c:pt>
                <c:pt idx="1">
                  <c:v>50</c:v>
                </c:pt>
                <c:pt idx="2">
                  <c:v>0</c:v>
                </c:pt>
              </c:numCache>
            </c:numRef>
          </c:val>
          <c:extLst>
            <c:ext xmlns:c16="http://schemas.microsoft.com/office/drawing/2014/chart" uri="{C3380CC4-5D6E-409C-BE32-E72D297353CC}">
              <c16:uniqueId val="{00000003-AC51-4E85-BB60-43FD1D95ED81}"/>
            </c:ext>
          </c:extLst>
        </c:ser>
        <c:dLbls>
          <c:showLegendKey val="0"/>
          <c:showVal val="0"/>
          <c:showCatName val="0"/>
          <c:showSerName val="0"/>
          <c:showPercent val="0"/>
          <c:showBubbleSize val="0"/>
        </c:dLbls>
        <c:gapWidth val="100"/>
        <c:overlap val="-24"/>
        <c:axId val="272557936"/>
        <c:axId val="276983968"/>
      </c:barChart>
      <c:catAx>
        <c:axId val="272557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3968"/>
        <c:crosses val="autoZero"/>
        <c:auto val="1"/>
        <c:lblAlgn val="ctr"/>
        <c:lblOffset val="100"/>
        <c:noMultiLvlLbl val="0"/>
      </c:catAx>
      <c:valAx>
        <c:axId val="276983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5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41640550989597E-3"/>
                  <c:y val="-5.4017686343015833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A1-4F42-A548-4926B6DFC075}"/>
                </c:ext>
              </c:extLst>
            </c:dLbl>
            <c:dLbl>
              <c:idx val="1"/>
              <c:layout>
                <c:manualLayout>
                  <c:x val="1.7147040768538619E-3"/>
                  <c:y val="-5.7272149762718869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A1-4F42-A548-4926B6DFC075}"/>
                </c:ext>
              </c:extLst>
            </c:dLbl>
            <c:dLbl>
              <c:idx val="2"/>
              <c:tx>
                <c:rich>
                  <a:bodyPr/>
                  <a:lstStyle/>
                  <a:p>
                    <a:r>
                      <a:rPr lang="en-US" dirty="0"/>
                      <a:t>76%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A1-4F42-A548-4926B6DFC075}"/>
                </c:ext>
              </c:extLst>
            </c:dLbl>
            <c:dLbl>
              <c:idx val="3"/>
              <c:tx>
                <c:rich>
                  <a:bodyPr/>
                  <a:lstStyle/>
                  <a:p>
                    <a:r>
                      <a:rPr lang="en-US" dirty="0"/>
                      <a:t>12%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A1-4F42-A548-4926B6DFC07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Hoja1!$B$3:$B$6</c:f>
              <c:strCache>
                <c:ptCount val="4"/>
                <c:pt idx="0">
                  <c:v>PESIMAS</c:v>
                </c:pt>
                <c:pt idx="1">
                  <c:v>MALAS</c:v>
                </c:pt>
                <c:pt idx="2">
                  <c:v>BUENAS</c:v>
                </c:pt>
                <c:pt idx="3">
                  <c:v>EXCELENTE</c:v>
                </c:pt>
              </c:strCache>
            </c:strRef>
          </c:cat>
          <c:val>
            <c:numRef>
              <c:f>Hoja1!$D$3:$D$6</c:f>
              <c:numCache>
                <c:formatCode>###0.0</c:formatCode>
                <c:ptCount val="4"/>
                <c:pt idx="0">
                  <c:v>6.0606060606060606</c:v>
                </c:pt>
                <c:pt idx="1">
                  <c:v>6.0606060606060606</c:v>
                </c:pt>
                <c:pt idx="2">
                  <c:v>75.757575757575751</c:v>
                </c:pt>
                <c:pt idx="3">
                  <c:v>12.121212121212121</c:v>
                </c:pt>
              </c:numCache>
            </c:numRef>
          </c:val>
          <c:extLst>
            <c:ext xmlns:c16="http://schemas.microsoft.com/office/drawing/2014/chart" uri="{C3380CC4-5D6E-409C-BE32-E72D297353CC}">
              <c16:uniqueId val="{00000004-75A1-4F42-A548-4926B6DFC075}"/>
            </c:ext>
          </c:extLst>
        </c:ser>
        <c:dLbls>
          <c:dLblPos val="inEnd"/>
          <c:showLegendKey val="0"/>
          <c:showVal val="1"/>
          <c:showCatName val="0"/>
          <c:showSerName val="0"/>
          <c:showPercent val="0"/>
          <c:showBubbleSize val="0"/>
        </c:dLbls>
        <c:gapWidth val="150"/>
        <c:overlap val="100"/>
        <c:axId val="287340040"/>
        <c:axId val="287338472"/>
      </c:barChart>
      <c:catAx>
        <c:axId val="2873400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338472"/>
        <c:crosses val="autoZero"/>
        <c:auto val="1"/>
        <c:lblAlgn val="ctr"/>
        <c:lblOffset val="100"/>
        <c:noMultiLvlLbl val="0"/>
      </c:catAx>
      <c:valAx>
        <c:axId val="287338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34004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97-4DFC-A8C4-F160842E5629}"/>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97-4DFC-A8C4-F160842E5629}"/>
                </c:ext>
              </c:extLst>
            </c:dLbl>
            <c:dLbl>
              <c:idx val="2"/>
              <c:layout>
                <c:manualLayout>
                  <c:x val="-5.3990599683935341E-3"/>
                  <c:y val="1.1899079172666423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97-4DFC-A8C4-F160842E56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67</c:v>
                </c:pt>
                <c:pt idx="1">
                  <c:v>33</c:v>
                </c:pt>
                <c:pt idx="2">
                  <c:v>0</c:v>
                </c:pt>
              </c:numCache>
            </c:numRef>
          </c:val>
          <c:extLst>
            <c:ext xmlns:c16="http://schemas.microsoft.com/office/drawing/2014/chart" uri="{C3380CC4-5D6E-409C-BE32-E72D297353CC}">
              <c16:uniqueId val="{00000003-6997-4DFC-A8C4-F160842E5629}"/>
            </c:ext>
          </c:extLst>
        </c:ser>
        <c:dLbls>
          <c:showLegendKey val="0"/>
          <c:showVal val="0"/>
          <c:showCatName val="0"/>
          <c:showSerName val="0"/>
          <c:showPercent val="0"/>
          <c:showBubbleSize val="0"/>
        </c:dLbls>
        <c:gapWidth val="100"/>
        <c:overlap val="-24"/>
        <c:axId val="276986712"/>
        <c:axId val="276985536"/>
      </c:barChart>
      <c:catAx>
        <c:axId val="276986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5536"/>
        <c:crosses val="autoZero"/>
        <c:auto val="1"/>
        <c:lblAlgn val="ctr"/>
        <c:lblOffset val="100"/>
        <c:noMultiLvlLbl val="0"/>
      </c:catAx>
      <c:valAx>
        <c:axId val="27698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6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Hoja1!$D$17</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724042852404661E-16"/>
                  <c:y val="-5.1115325684718646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9B-4598-B6E3-3AAE910E6B85}"/>
                </c:ext>
              </c:extLst>
            </c:dLbl>
            <c:dLbl>
              <c:idx val="1"/>
              <c:tx>
                <c:rich>
                  <a:bodyPr/>
                  <a:lstStyle/>
                  <a:p>
                    <a:r>
                      <a:rPr lang="en-US" dirty="0"/>
                      <a:t>58%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9B-4598-B6E3-3AAE910E6B85}"/>
                </c:ext>
              </c:extLst>
            </c:dLbl>
            <c:dLbl>
              <c:idx val="2"/>
              <c:tx>
                <c:rich>
                  <a:bodyPr/>
                  <a:lstStyle/>
                  <a:p>
                    <a:r>
                      <a:rPr lang="en-US" dirty="0"/>
                      <a:t>36%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9B-4598-B6E3-3AAE910E6B8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Hoja1!$B$18:$B$20</c:f>
              <c:strCache>
                <c:ptCount val="3"/>
                <c:pt idx="0">
                  <c:v>NUNCA</c:v>
                </c:pt>
                <c:pt idx="1">
                  <c:v>ALGUNAS VECES</c:v>
                </c:pt>
                <c:pt idx="2">
                  <c:v>SIEMPRE</c:v>
                </c:pt>
              </c:strCache>
            </c:strRef>
          </c:cat>
          <c:val>
            <c:numRef>
              <c:f>Hoja1!$D$18:$D$20</c:f>
              <c:numCache>
                <c:formatCode>###0.0</c:formatCode>
                <c:ptCount val="3"/>
                <c:pt idx="0">
                  <c:v>6.0606060606060606</c:v>
                </c:pt>
                <c:pt idx="1">
                  <c:v>57.575757575757578</c:v>
                </c:pt>
                <c:pt idx="2">
                  <c:v>36.363636363636367</c:v>
                </c:pt>
              </c:numCache>
            </c:numRef>
          </c:val>
          <c:extLst>
            <c:ext xmlns:c16="http://schemas.microsoft.com/office/drawing/2014/chart" uri="{C3380CC4-5D6E-409C-BE32-E72D297353CC}">
              <c16:uniqueId val="{00000003-7E9B-4598-B6E3-3AAE910E6B85}"/>
            </c:ext>
          </c:extLst>
        </c:ser>
        <c:dLbls>
          <c:dLblPos val="inEnd"/>
          <c:showLegendKey val="0"/>
          <c:showVal val="1"/>
          <c:showCatName val="0"/>
          <c:showSerName val="0"/>
          <c:showPercent val="0"/>
          <c:showBubbleSize val="0"/>
        </c:dLbls>
        <c:gapWidth val="150"/>
        <c:overlap val="100"/>
        <c:axId val="287344352"/>
        <c:axId val="287344744"/>
      </c:barChart>
      <c:catAx>
        <c:axId val="2873443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344744"/>
        <c:crosses val="autoZero"/>
        <c:auto val="1"/>
        <c:lblAlgn val="ctr"/>
        <c:lblOffset val="100"/>
        <c:noMultiLvlLbl val="0"/>
      </c:catAx>
      <c:valAx>
        <c:axId val="287344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34435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F-43B2-A07F-EA07145A61C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F-43B2-A07F-EA07145A61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27</c:v>
                </c:pt>
                <c:pt idx="1">
                  <c:v>73</c:v>
                </c:pt>
              </c:numCache>
            </c:numRef>
          </c:val>
          <c:extLst>
            <c:ext xmlns:c16="http://schemas.microsoft.com/office/drawing/2014/chart" uri="{C3380CC4-5D6E-409C-BE32-E72D297353CC}">
              <c16:uniqueId val="{00000002-EFDF-43B2-A07F-EA07145A61CA}"/>
            </c:ext>
          </c:extLst>
        </c:ser>
        <c:dLbls>
          <c:showLegendKey val="0"/>
          <c:showVal val="0"/>
          <c:showCatName val="0"/>
          <c:showSerName val="0"/>
          <c:showPercent val="0"/>
          <c:showBubbleSize val="0"/>
        </c:dLbls>
        <c:gapWidth val="100"/>
        <c:overlap val="-24"/>
        <c:axId val="276988280"/>
        <c:axId val="276986320"/>
      </c:barChart>
      <c:catAx>
        <c:axId val="276988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6320"/>
        <c:crosses val="autoZero"/>
        <c:auto val="1"/>
        <c:lblAlgn val="ctr"/>
        <c:lblOffset val="100"/>
        <c:noMultiLvlLbl val="0"/>
      </c:catAx>
      <c:valAx>
        <c:axId val="276986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8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Hoja1!$D$30</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6.9645684763891949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55-48E6-8FFE-CFD1C63F2488}"/>
                </c:ext>
              </c:extLst>
            </c:dLbl>
            <c:dLbl>
              <c:idx val="1"/>
              <c:tx>
                <c:rich>
                  <a:bodyPr/>
                  <a:lstStyle/>
                  <a:p>
                    <a:r>
                      <a:rPr lang="en-US" dirty="0"/>
                      <a:t>39%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55-48E6-8FFE-CFD1C63F2488}"/>
                </c:ext>
              </c:extLst>
            </c:dLbl>
            <c:dLbl>
              <c:idx val="2"/>
              <c:tx>
                <c:rich>
                  <a:bodyPr/>
                  <a:lstStyle/>
                  <a:p>
                    <a:r>
                      <a:rPr lang="en-US" dirty="0"/>
                      <a:t>52%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55-48E6-8FFE-CFD1C63F24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Hoja1!$B$31:$B$33</c:f>
              <c:strCache>
                <c:ptCount val="3"/>
                <c:pt idx="0">
                  <c:v>NUNCA</c:v>
                </c:pt>
                <c:pt idx="1">
                  <c:v>ALGUNAS VECES</c:v>
                </c:pt>
                <c:pt idx="2">
                  <c:v>SIEMPRE</c:v>
                </c:pt>
              </c:strCache>
            </c:strRef>
          </c:cat>
          <c:val>
            <c:numRef>
              <c:f>Hoja1!$D$31:$D$33</c:f>
              <c:numCache>
                <c:formatCode>###0.0</c:formatCode>
                <c:ptCount val="3"/>
                <c:pt idx="0">
                  <c:v>9.0909090909090917</c:v>
                </c:pt>
                <c:pt idx="1">
                  <c:v>39.393939393939391</c:v>
                </c:pt>
                <c:pt idx="2">
                  <c:v>51.515151515151516</c:v>
                </c:pt>
              </c:numCache>
            </c:numRef>
          </c:val>
          <c:extLst>
            <c:ext xmlns:c16="http://schemas.microsoft.com/office/drawing/2014/chart" uri="{C3380CC4-5D6E-409C-BE32-E72D297353CC}">
              <c16:uniqueId val="{00000003-DE55-48E6-8FFE-CFD1C63F2488}"/>
            </c:ext>
          </c:extLst>
        </c:ser>
        <c:dLbls>
          <c:dLblPos val="inEnd"/>
          <c:showLegendKey val="0"/>
          <c:showVal val="1"/>
          <c:showCatName val="0"/>
          <c:showSerName val="0"/>
          <c:showPercent val="0"/>
          <c:showBubbleSize val="0"/>
        </c:dLbls>
        <c:gapWidth val="150"/>
        <c:overlap val="100"/>
        <c:axId val="287934952"/>
        <c:axId val="287933384"/>
      </c:barChart>
      <c:catAx>
        <c:axId val="2879349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933384"/>
        <c:crosses val="autoZero"/>
        <c:auto val="1"/>
        <c:lblAlgn val="ctr"/>
        <c:lblOffset val="100"/>
        <c:noMultiLvlLbl val="0"/>
      </c:catAx>
      <c:valAx>
        <c:axId val="287933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93495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F7-4FA0-8A60-148746C7B2D5}"/>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F7-4FA0-8A60-148746C7B2D5}"/>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F7-4FA0-8A60-148746C7B2D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67</c:v>
                </c:pt>
                <c:pt idx="1">
                  <c:v>47</c:v>
                </c:pt>
                <c:pt idx="2">
                  <c:v>47</c:v>
                </c:pt>
              </c:numCache>
            </c:numRef>
          </c:val>
          <c:extLst>
            <c:ext xmlns:c16="http://schemas.microsoft.com/office/drawing/2014/chart" uri="{C3380CC4-5D6E-409C-BE32-E72D297353CC}">
              <c16:uniqueId val="{00000003-6AF7-4FA0-8A60-148746C7B2D5}"/>
            </c:ext>
          </c:extLst>
        </c:ser>
        <c:dLbls>
          <c:showLegendKey val="0"/>
          <c:showVal val="0"/>
          <c:showCatName val="0"/>
          <c:showSerName val="0"/>
          <c:showPercent val="0"/>
          <c:showBubbleSize val="0"/>
        </c:dLbls>
        <c:gapWidth val="100"/>
        <c:overlap val="-24"/>
        <c:axId val="276990632"/>
        <c:axId val="276991024"/>
      </c:barChart>
      <c:catAx>
        <c:axId val="276990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91024"/>
        <c:crosses val="autoZero"/>
        <c:auto val="1"/>
        <c:lblAlgn val="ctr"/>
        <c:lblOffset val="100"/>
        <c:noMultiLvlLbl val="0"/>
      </c:catAx>
      <c:valAx>
        <c:axId val="27699102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90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Hoja1!$D$37</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3655288625008023E-7"/>
                  <c:y val="-4.4276116151975145E-2"/>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E5-443F-9E1D-DBE7A93B7134}"/>
                </c:ext>
              </c:extLst>
            </c:dLbl>
            <c:dLbl>
              <c:idx val="1"/>
              <c:tx>
                <c:rich>
                  <a:bodyPr/>
                  <a:lstStyle/>
                  <a:p>
                    <a:r>
                      <a:rPr lang="en-US" dirty="0"/>
                      <a:t>64%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E5-443F-9E1D-DBE7A93B7134}"/>
                </c:ext>
              </c:extLst>
            </c:dLbl>
            <c:dLbl>
              <c:idx val="2"/>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E5-443F-9E1D-DBE7A93B713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Hoja1!$B$38:$B$40</c:f>
              <c:strCache>
                <c:ptCount val="3"/>
                <c:pt idx="0">
                  <c:v>NUNCA</c:v>
                </c:pt>
                <c:pt idx="1">
                  <c:v>ALGUNAS VECES</c:v>
                </c:pt>
                <c:pt idx="2">
                  <c:v>SIEMPRE</c:v>
                </c:pt>
              </c:strCache>
            </c:strRef>
          </c:cat>
          <c:val>
            <c:numRef>
              <c:f>Hoja1!$D$38:$D$40</c:f>
              <c:numCache>
                <c:formatCode>###0.0</c:formatCode>
                <c:ptCount val="3"/>
                <c:pt idx="0">
                  <c:v>3.0303030303030303</c:v>
                </c:pt>
                <c:pt idx="1">
                  <c:v>63.636363636363633</c:v>
                </c:pt>
                <c:pt idx="2">
                  <c:v>33.333333333333329</c:v>
                </c:pt>
              </c:numCache>
            </c:numRef>
          </c:val>
          <c:extLst>
            <c:ext xmlns:c16="http://schemas.microsoft.com/office/drawing/2014/chart" uri="{C3380CC4-5D6E-409C-BE32-E72D297353CC}">
              <c16:uniqueId val="{00000003-DEE5-443F-9E1D-DBE7A93B7134}"/>
            </c:ext>
          </c:extLst>
        </c:ser>
        <c:dLbls>
          <c:dLblPos val="inEnd"/>
          <c:showLegendKey val="0"/>
          <c:showVal val="1"/>
          <c:showCatName val="0"/>
          <c:showSerName val="0"/>
          <c:showPercent val="0"/>
          <c:showBubbleSize val="0"/>
        </c:dLbls>
        <c:gapWidth val="150"/>
        <c:overlap val="100"/>
        <c:axId val="287930640"/>
        <c:axId val="287932208"/>
      </c:barChart>
      <c:catAx>
        <c:axId val="2879306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932208"/>
        <c:crosses val="autoZero"/>
        <c:auto val="1"/>
        <c:lblAlgn val="ctr"/>
        <c:lblOffset val="100"/>
        <c:noMultiLvlLbl val="0"/>
      </c:catAx>
      <c:valAx>
        <c:axId val="287932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93064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984-451F-810B-C31F0431EB41}"/>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84-451F-810B-C31F0431EB41}"/>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84-451F-810B-C31F0431EB41}"/>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84-451F-810B-C31F0431EB4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87</c:v>
                </c:pt>
                <c:pt idx="1">
                  <c:v>13</c:v>
                </c:pt>
                <c:pt idx="2">
                  <c:v>0</c:v>
                </c:pt>
              </c:numCache>
            </c:numRef>
          </c:val>
          <c:extLst>
            <c:ext xmlns:c16="http://schemas.microsoft.com/office/drawing/2014/chart" uri="{C3380CC4-5D6E-409C-BE32-E72D297353CC}">
              <c16:uniqueId val="{00000004-F984-451F-810B-C31F0431EB41}"/>
            </c:ext>
          </c:extLst>
        </c:ser>
        <c:dLbls>
          <c:showLegendKey val="0"/>
          <c:showVal val="0"/>
          <c:showCatName val="0"/>
          <c:showSerName val="0"/>
          <c:showPercent val="0"/>
          <c:showBubbleSize val="0"/>
        </c:dLbls>
        <c:gapWidth val="100"/>
        <c:overlap val="-24"/>
        <c:axId val="278359640"/>
        <c:axId val="278354936"/>
      </c:barChart>
      <c:catAx>
        <c:axId val="278359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4936"/>
        <c:crosses val="autoZero"/>
        <c:auto val="1"/>
        <c:lblAlgn val="ctr"/>
        <c:lblOffset val="100"/>
        <c:noMultiLvlLbl val="0"/>
      </c:catAx>
      <c:valAx>
        <c:axId val="278354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9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Hoja1!$D$51</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787488067082052E-3"/>
                  <c:y val="-3.8439949639880615E-2"/>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FB-47C6-A3E1-CE85FBC67F54}"/>
                </c:ext>
              </c:extLst>
            </c:dLbl>
            <c:dLbl>
              <c:idx val="1"/>
              <c:tx>
                <c:rich>
                  <a:bodyPr/>
                  <a:lstStyle/>
                  <a:p>
                    <a:r>
                      <a:rPr lang="en-US" dirty="0"/>
                      <a:t>45%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FB-47C6-A3E1-CE85FBC67F54}"/>
                </c:ext>
              </c:extLst>
            </c:dLbl>
            <c:dLbl>
              <c:idx val="2"/>
              <c:tx>
                <c:rich>
                  <a:bodyPr/>
                  <a:lstStyle/>
                  <a:p>
                    <a:r>
                      <a:rPr lang="en-US" dirty="0"/>
                      <a:t>52%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FB-47C6-A3E1-CE85FBC67F5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Hoja1!$B$52:$B$54</c:f>
              <c:strCache>
                <c:ptCount val="3"/>
                <c:pt idx="0">
                  <c:v>NUNCA</c:v>
                </c:pt>
                <c:pt idx="1">
                  <c:v>ALGUNAS VECES</c:v>
                </c:pt>
                <c:pt idx="2">
                  <c:v>SIEMPRE</c:v>
                </c:pt>
              </c:strCache>
            </c:strRef>
          </c:cat>
          <c:val>
            <c:numRef>
              <c:f>Hoja1!$D$52:$D$54</c:f>
              <c:numCache>
                <c:formatCode>###0.0</c:formatCode>
                <c:ptCount val="3"/>
                <c:pt idx="0">
                  <c:v>3.0303030303030303</c:v>
                </c:pt>
                <c:pt idx="1">
                  <c:v>45.454545454545453</c:v>
                </c:pt>
                <c:pt idx="2">
                  <c:v>51.515151515151516</c:v>
                </c:pt>
              </c:numCache>
            </c:numRef>
          </c:val>
          <c:extLst>
            <c:ext xmlns:c16="http://schemas.microsoft.com/office/drawing/2014/chart" uri="{C3380CC4-5D6E-409C-BE32-E72D297353CC}">
              <c16:uniqueId val="{00000003-1EFB-47C6-A3E1-CE85FBC67F54}"/>
            </c:ext>
          </c:extLst>
        </c:ser>
        <c:dLbls>
          <c:dLblPos val="inEnd"/>
          <c:showLegendKey val="0"/>
          <c:showVal val="1"/>
          <c:showCatName val="0"/>
          <c:showSerName val="0"/>
          <c:showPercent val="0"/>
          <c:showBubbleSize val="0"/>
        </c:dLbls>
        <c:gapWidth val="150"/>
        <c:overlap val="100"/>
        <c:axId val="288482536"/>
        <c:axId val="288482144"/>
      </c:barChart>
      <c:catAx>
        <c:axId val="2884825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482144"/>
        <c:crosses val="autoZero"/>
        <c:auto val="1"/>
        <c:lblAlgn val="ctr"/>
        <c:lblOffset val="100"/>
        <c:noMultiLvlLbl val="0"/>
      </c:catAx>
      <c:valAx>
        <c:axId val="288482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48253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911B-407E-818B-AB0C4B62F4E9}"/>
                </c:ext>
              </c:extLst>
            </c:dLbl>
            <c:dLbl>
              <c:idx val="1"/>
              <c:layout>
                <c:manualLayout>
                  <c:x val="5.3790212242623417E-3"/>
                  <c:y val="2.1494972028093792E-2"/>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1B-407E-818B-AB0C4B62F4E9}"/>
                </c:ext>
              </c:extLst>
            </c:dLbl>
            <c:dLbl>
              <c:idx val="2"/>
              <c:layout>
                <c:manualLayout>
                  <c:x val="-3.5860141495082714E-3"/>
                  <c:y val="8.8485334355774756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1B-407E-818B-AB0C4B62F4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93</c:v>
                </c:pt>
                <c:pt idx="1">
                  <c:v>7</c:v>
                </c:pt>
                <c:pt idx="2">
                  <c:v>0</c:v>
                </c:pt>
              </c:numCache>
            </c:numRef>
          </c:val>
          <c:extLst>
            <c:ext xmlns:c16="http://schemas.microsoft.com/office/drawing/2014/chart" uri="{C3380CC4-5D6E-409C-BE32-E72D297353CC}">
              <c16:uniqueId val="{00000003-911B-407E-818B-AB0C4B62F4E9}"/>
            </c:ext>
          </c:extLst>
        </c:ser>
        <c:dLbls>
          <c:showLegendKey val="0"/>
          <c:showVal val="0"/>
          <c:showCatName val="0"/>
          <c:showSerName val="0"/>
          <c:showPercent val="0"/>
          <c:showBubbleSize val="0"/>
        </c:dLbls>
        <c:gapWidth val="100"/>
        <c:overlap val="-24"/>
        <c:axId val="278354544"/>
        <c:axId val="278356896"/>
      </c:barChart>
      <c:catAx>
        <c:axId val="278354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6896"/>
        <c:crosses val="autoZero"/>
        <c:auto val="1"/>
        <c:lblAlgn val="ctr"/>
        <c:lblOffset val="100"/>
        <c:noMultiLvlLbl val="0"/>
      </c:catAx>
      <c:valAx>
        <c:axId val="27835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Hoja1!$D$65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E-42F0-9FBA-833DFB238979}"/>
                </c:ext>
              </c:extLst>
            </c:dLbl>
            <c:dLbl>
              <c:idx val="1"/>
              <c:tx>
                <c:rich>
                  <a:bodyPr/>
                  <a:lstStyle/>
                  <a:p>
                    <a:r>
                      <a:rPr lang="en-US" dirty="0"/>
                      <a:t>36%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CE-42F0-9FBA-833DFB2389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Hoja1!$B$66:$B$67</c:f>
              <c:strCache>
                <c:ptCount val="2"/>
                <c:pt idx="0">
                  <c:v>SI</c:v>
                </c:pt>
                <c:pt idx="1">
                  <c:v>NO</c:v>
                </c:pt>
              </c:strCache>
            </c:strRef>
          </c:cat>
          <c:val>
            <c:numRef>
              <c:f>Hoja1!$D$66:$D$67</c:f>
              <c:numCache>
                <c:formatCode>###0.0</c:formatCode>
                <c:ptCount val="2"/>
                <c:pt idx="0">
                  <c:v>63.636363636363633</c:v>
                </c:pt>
                <c:pt idx="1">
                  <c:v>36.363636363636367</c:v>
                </c:pt>
              </c:numCache>
            </c:numRef>
          </c:val>
          <c:extLst>
            <c:ext xmlns:c16="http://schemas.microsoft.com/office/drawing/2014/chart" uri="{C3380CC4-5D6E-409C-BE32-E72D297353CC}">
              <c16:uniqueId val="{00000002-81CE-42F0-9FBA-833DFB238979}"/>
            </c:ext>
          </c:extLst>
        </c:ser>
        <c:dLbls>
          <c:dLblPos val="inEnd"/>
          <c:showLegendKey val="0"/>
          <c:showVal val="1"/>
          <c:showCatName val="0"/>
          <c:showSerName val="0"/>
          <c:showPercent val="0"/>
          <c:showBubbleSize val="0"/>
        </c:dLbls>
        <c:gapWidth val="150"/>
        <c:overlap val="100"/>
        <c:axId val="288485280"/>
        <c:axId val="288483320"/>
      </c:barChart>
      <c:catAx>
        <c:axId val="288485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483320"/>
        <c:crosses val="autoZero"/>
        <c:auto val="1"/>
        <c:lblAlgn val="ctr"/>
        <c:lblOffset val="100"/>
        <c:noMultiLvlLbl val="0"/>
      </c:catAx>
      <c:valAx>
        <c:axId val="288483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48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A5-4B31-A8EC-EF0491EE2BE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A5-4B31-A8EC-EF0491EE2BE4}"/>
                </c:ext>
              </c:extLst>
            </c:dLbl>
            <c:dLbl>
              <c:idx val="2"/>
              <c:layout>
                <c:manualLayout>
                  <c:x val="-5.1188280167833071E-3"/>
                  <c:y val="1.188854999240572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A5-4B31-A8EC-EF0491EE2BE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80</c:v>
                </c:pt>
                <c:pt idx="1">
                  <c:v>20</c:v>
                </c:pt>
                <c:pt idx="2">
                  <c:v>0</c:v>
                </c:pt>
              </c:numCache>
            </c:numRef>
          </c:val>
          <c:extLst>
            <c:ext xmlns:c16="http://schemas.microsoft.com/office/drawing/2014/chart" uri="{C3380CC4-5D6E-409C-BE32-E72D297353CC}">
              <c16:uniqueId val="{00000003-A4A5-4B31-A8EC-EF0491EE2BE4}"/>
            </c:ext>
          </c:extLst>
        </c:ser>
        <c:dLbls>
          <c:showLegendKey val="0"/>
          <c:showVal val="0"/>
          <c:showCatName val="0"/>
          <c:showSerName val="0"/>
          <c:showPercent val="0"/>
          <c:showBubbleSize val="0"/>
        </c:dLbls>
        <c:gapWidth val="100"/>
        <c:overlap val="-24"/>
        <c:axId val="278360816"/>
        <c:axId val="278357680"/>
      </c:barChart>
      <c:catAx>
        <c:axId val="278360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7680"/>
        <c:crosses val="autoZero"/>
        <c:auto val="1"/>
        <c:lblAlgn val="ctr"/>
        <c:lblOffset val="100"/>
        <c:noMultiLvlLbl val="0"/>
      </c:catAx>
      <c:valAx>
        <c:axId val="278357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60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Hoja1!$D$78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692752737501995E-3"/>
                  <c:y val="-6.9776392131194617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B0-497D-A4A6-35D9FDFA1B12}"/>
                </c:ext>
              </c:extLst>
            </c:dLbl>
            <c:dLbl>
              <c:idx val="1"/>
              <c:tx>
                <c:rich>
                  <a:bodyPr/>
                  <a:lstStyle/>
                  <a:p>
                    <a:r>
                      <a:rPr lang="en-US" dirty="0"/>
                      <a:t>24%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B0-497D-A4A6-35D9FDFA1B12}"/>
                </c:ext>
              </c:extLst>
            </c:dLbl>
            <c:dLbl>
              <c:idx val="2"/>
              <c:tx>
                <c:rich>
                  <a:bodyPr/>
                  <a:lstStyle/>
                  <a:p>
                    <a:r>
                      <a:rPr lang="en-US" dirty="0"/>
                      <a:t>67%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B0-497D-A4A6-35D9FDFA1B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Hoja1!$B$79:$B$81</c:f>
              <c:strCache>
                <c:ptCount val="3"/>
                <c:pt idx="0">
                  <c:v>NUNCA</c:v>
                </c:pt>
                <c:pt idx="1">
                  <c:v>ALGUNAS VECES</c:v>
                </c:pt>
                <c:pt idx="2">
                  <c:v>SIEMPRE</c:v>
                </c:pt>
              </c:strCache>
            </c:strRef>
          </c:cat>
          <c:val>
            <c:numRef>
              <c:f>Hoja1!$D$79:$D$81</c:f>
              <c:numCache>
                <c:formatCode>###0.0</c:formatCode>
                <c:ptCount val="3"/>
                <c:pt idx="0">
                  <c:v>9.0909090909090917</c:v>
                </c:pt>
                <c:pt idx="1">
                  <c:v>24.242424242424242</c:v>
                </c:pt>
                <c:pt idx="2">
                  <c:v>66.666666666666657</c:v>
                </c:pt>
              </c:numCache>
            </c:numRef>
          </c:val>
          <c:extLst>
            <c:ext xmlns:c16="http://schemas.microsoft.com/office/drawing/2014/chart" uri="{C3380CC4-5D6E-409C-BE32-E72D297353CC}">
              <c16:uniqueId val="{00000003-30B0-497D-A4A6-35D9FDFA1B12}"/>
            </c:ext>
          </c:extLst>
        </c:ser>
        <c:dLbls>
          <c:dLblPos val="inEnd"/>
          <c:showLegendKey val="0"/>
          <c:showVal val="1"/>
          <c:showCatName val="0"/>
          <c:showSerName val="0"/>
          <c:showPercent val="0"/>
          <c:showBubbleSize val="0"/>
        </c:dLbls>
        <c:gapWidth val="150"/>
        <c:overlap val="100"/>
        <c:axId val="288488416"/>
        <c:axId val="288484496"/>
      </c:barChart>
      <c:catAx>
        <c:axId val="2884884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484496"/>
        <c:crosses val="autoZero"/>
        <c:auto val="1"/>
        <c:lblAlgn val="ctr"/>
        <c:lblOffset val="100"/>
        <c:noMultiLvlLbl val="0"/>
      </c:catAx>
      <c:valAx>
        <c:axId val="288484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48841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14-4BE0-8B10-4A131D39F160}"/>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14-4BE0-8B10-4A131D39F160}"/>
                </c:ext>
              </c:extLst>
            </c:dLbl>
            <c:dLbl>
              <c:idx val="2"/>
              <c:layout>
                <c:manualLayout>
                  <c:x val="-3.5339248437142607E-3"/>
                  <c:y val="1.1764730263416944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314-4BE0-8B10-4A131D39F16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73</c:v>
                </c:pt>
                <c:pt idx="1">
                  <c:v>27</c:v>
                </c:pt>
                <c:pt idx="2">
                  <c:v>0</c:v>
                </c:pt>
              </c:numCache>
            </c:numRef>
          </c:val>
          <c:extLst>
            <c:ext xmlns:c16="http://schemas.microsoft.com/office/drawing/2014/chart" uri="{C3380CC4-5D6E-409C-BE32-E72D297353CC}">
              <c16:uniqueId val="{00000003-0314-4BE0-8B10-4A131D39F160}"/>
            </c:ext>
          </c:extLst>
        </c:ser>
        <c:dLbls>
          <c:showLegendKey val="0"/>
          <c:showVal val="0"/>
          <c:showCatName val="0"/>
          <c:showSerName val="0"/>
          <c:showPercent val="0"/>
          <c:showBubbleSize val="0"/>
        </c:dLbls>
        <c:gapWidth val="100"/>
        <c:overlap val="-24"/>
        <c:axId val="315932152"/>
        <c:axId val="315934504"/>
      </c:barChart>
      <c:catAx>
        <c:axId val="315932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4504"/>
        <c:crosses val="autoZero"/>
        <c:auto val="1"/>
        <c:lblAlgn val="ctr"/>
        <c:lblOffset val="100"/>
        <c:noMultiLvlLbl val="0"/>
      </c:catAx>
      <c:valAx>
        <c:axId val="31593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2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Hoja1!$E$428</c:f>
              <c:strCache>
                <c:ptCount val="1"/>
                <c:pt idx="0">
                  <c:v>Porcentaje válido</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88229BC-445E-4AB9-A347-9AC7A9BE920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DA-4584-BB24-60BC0A5A2623}"/>
                </c:ext>
              </c:extLst>
            </c:dLbl>
            <c:dLbl>
              <c:idx val="1"/>
              <c:tx>
                <c:rich>
                  <a:bodyPr/>
                  <a:lstStyle/>
                  <a:p>
                    <a:fld id="{B7F027A5-02D2-4C7A-9AE6-85671D877F9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DA-4584-BB24-60BC0A5A2623}"/>
                </c:ext>
              </c:extLst>
            </c:dLbl>
            <c:dLbl>
              <c:idx val="2"/>
              <c:layout>
                <c:manualLayout>
                  <c:x val="-3.2582499144388705E-3"/>
                  <c:y val="-2.4418588104713538E-2"/>
                </c:manualLayout>
              </c:layout>
              <c:tx>
                <c:rich>
                  <a:bodyPr/>
                  <a:lstStyle/>
                  <a:p>
                    <a:fld id="{AF011AEF-12F6-48A0-85B3-26DE3C65B91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CDA-4584-BB24-60BC0A5A26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Hoja1!$B$429:$B$431</c:f>
              <c:strCache>
                <c:ptCount val="3"/>
                <c:pt idx="0">
                  <c:v>SIEMPRE</c:v>
                </c:pt>
                <c:pt idx="1">
                  <c:v>ALGUNAS VECES</c:v>
                </c:pt>
                <c:pt idx="2">
                  <c:v>NUNCA</c:v>
                </c:pt>
              </c:strCache>
            </c:strRef>
          </c:cat>
          <c:val>
            <c:numRef>
              <c:f>Hoja1!$E$429:$E$431</c:f>
              <c:numCache>
                <c:formatCode>###0</c:formatCode>
                <c:ptCount val="3"/>
                <c:pt idx="0">
                  <c:v>75.757575757575751</c:v>
                </c:pt>
                <c:pt idx="1">
                  <c:v>24.242424242424242</c:v>
                </c:pt>
                <c:pt idx="2">
                  <c:v>0</c:v>
                </c:pt>
              </c:numCache>
            </c:numRef>
          </c:val>
          <c:extLst>
            <c:ext xmlns:c16="http://schemas.microsoft.com/office/drawing/2014/chart" uri="{C3380CC4-5D6E-409C-BE32-E72D297353CC}">
              <c16:uniqueId val="{00000003-1CDA-4584-BB24-60BC0A5A2623}"/>
            </c:ext>
          </c:extLst>
        </c:ser>
        <c:dLbls>
          <c:dLblPos val="inEnd"/>
          <c:showLegendKey val="0"/>
          <c:showVal val="1"/>
          <c:showCatName val="0"/>
          <c:showSerName val="0"/>
          <c:showPercent val="0"/>
          <c:showBubbleSize val="0"/>
        </c:dLbls>
        <c:gapWidth val="150"/>
        <c:overlap val="100"/>
        <c:axId val="286808256"/>
        <c:axId val="286806688"/>
      </c:barChart>
      <c:catAx>
        <c:axId val="28680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806688"/>
        <c:crosses val="autoZero"/>
        <c:auto val="1"/>
        <c:lblAlgn val="ctr"/>
        <c:lblOffset val="100"/>
        <c:noMultiLvlLbl val="0"/>
      </c:catAx>
      <c:valAx>
        <c:axId val="286806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80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E3-4A8D-8D05-3762C72B2C49}"/>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E3-4A8D-8D05-3762C72B2C4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27</c:v>
                </c:pt>
                <c:pt idx="1">
                  <c:v>73</c:v>
                </c:pt>
              </c:numCache>
            </c:numRef>
          </c:val>
          <c:extLst>
            <c:ext xmlns:c16="http://schemas.microsoft.com/office/drawing/2014/chart" uri="{C3380CC4-5D6E-409C-BE32-E72D297353CC}">
              <c16:uniqueId val="{00000002-BBE3-4A8D-8D05-3762C72B2C49}"/>
            </c:ext>
          </c:extLst>
        </c:ser>
        <c:dLbls>
          <c:showLegendKey val="0"/>
          <c:showVal val="0"/>
          <c:showCatName val="0"/>
          <c:showSerName val="0"/>
          <c:showPercent val="0"/>
          <c:showBubbleSize val="0"/>
        </c:dLbls>
        <c:gapWidth val="100"/>
        <c:overlap val="-24"/>
        <c:axId val="315929408"/>
        <c:axId val="315931760"/>
      </c:barChart>
      <c:catAx>
        <c:axId val="315929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1760"/>
        <c:crosses val="autoZero"/>
        <c:auto val="1"/>
        <c:lblAlgn val="ctr"/>
        <c:lblOffset val="100"/>
        <c:noMultiLvlLbl val="0"/>
      </c:catAx>
      <c:valAx>
        <c:axId val="315931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Hoja1!$E$440</c:f>
              <c:strCache>
                <c:ptCount val="1"/>
                <c:pt idx="0">
                  <c:v>Porcentaje válido</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B92A6EE-2CEC-4BC1-88BE-FF8FD00B034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27-406F-9CCE-9475C74EB517}"/>
                </c:ext>
              </c:extLst>
            </c:dLbl>
            <c:dLbl>
              <c:idx val="1"/>
              <c:tx>
                <c:rich>
                  <a:bodyPr/>
                  <a:lstStyle/>
                  <a:p>
                    <a:fld id="{B5583518-206A-4FBE-914D-796D547039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27-406F-9CCE-9475C74EB517}"/>
                </c:ext>
              </c:extLst>
            </c:dLbl>
            <c:dLbl>
              <c:idx val="2"/>
              <c:layout>
                <c:manualLayout>
                  <c:x val="3.2905629246315995E-3"/>
                  <c:y val="-1.3702993100202957E-2"/>
                </c:manualLayout>
              </c:layout>
              <c:tx>
                <c:rich>
                  <a:bodyPr/>
                  <a:lstStyle/>
                  <a:p>
                    <a:fld id="{E43DCF02-D259-43E6-A6F7-843798CA3D6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27-406F-9CCE-9475C74EB5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Hoja1!$B$441:$B$443</c:f>
              <c:strCache>
                <c:ptCount val="3"/>
                <c:pt idx="0">
                  <c:v>SIEMPRE</c:v>
                </c:pt>
                <c:pt idx="1">
                  <c:v>ALGUNAS VECES</c:v>
                </c:pt>
                <c:pt idx="2">
                  <c:v>NUNCA</c:v>
                </c:pt>
              </c:strCache>
            </c:strRef>
          </c:cat>
          <c:val>
            <c:numRef>
              <c:f>Hoja1!$E$441:$E$443</c:f>
              <c:numCache>
                <c:formatCode>###0</c:formatCode>
                <c:ptCount val="3"/>
                <c:pt idx="0">
                  <c:v>54.54545454545454</c:v>
                </c:pt>
                <c:pt idx="1">
                  <c:v>45.454545454545453</c:v>
                </c:pt>
                <c:pt idx="2">
                  <c:v>0</c:v>
                </c:pt>
              </c:numCache>
            </c:numRef>
          </c:val>
          <c:extLst>
            <c:ext xmlns:c16="http://schemas.microsoft.com/office/drawing/2014/chart" uri="{C3380CC4-5D6E-409C-BE32-E72D297353CC}">
              <c16:uniqueId val="{00000003-F027-406F-9CCE-9475C74EB517}"/>
            </c:ext>
          </c:extLst>
        </c:ser>
        <c:dLbls>
          <c:dLblPos val="inEnd"/>
          <c:showLegendKey val="0"/>
          <c:showVal val="1"/>
          <c:showCatName val="0"/>
          <c:showSerName val="0"/>
          <c:showPercent val="0"/>
          <c:showBubbleSize val="0"/>
        </c:dLbls>
        <c:gapWidth val="150"/>
        <c:overlap val="100"/>
        <c:axId val="286802376"/>
        <c:axId val="286807864"/>
      </c:barChart>
      <c:catAx>
        <c:axId val="286802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807864"/>
        <c:crosses val="autoZero"/>
        <c:auto val="1"/>
        <c:lblAlgn val="ctr"/>
        <c:lblOffset val="100"/>
        <c:noMultiLvlLbl val="0"/>
      </c:catAx>
      <c:valAx>
        <c:axId val="286807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802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C-43EE-879A-617510DFAF20}"/>
                </c:ext>
              </c:extLst>
            </c:dLbl>
            <c:dLbl>
              <c:idx val="1"/>
              <c:layout>
                <c:manualLayout>
                  <c:x val="0"/>
                  <c:y val="7.5559834962033626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C-43EE-879A-617510DFAF2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93</c:v>
                </c:pt>
                <c:pt idx="1">
                  <c:v>7</c:v>
                </c:pt>
              </c:numCache>
            </c:numRef>
          </c:val>
          <c:extLst>
            <c:ext xmlns:c16="http://schemas.microsoft.com/office/drawing/2014/chart" uri="{C3380CC4-5D6E-409C-BE32-E72D297353CC}">
              <c16:uniqueId val="{00000002-E46C-43EE-879A-617510DFAF20}"/>
            </c:ext>
          </c:extLst>
        </c:ser>
        <c:dLbls>
          <c:showLegendKey val="0"/>
          <c:showVal val="0"/>
          <c:showCatName val="0"/>
          <c:showSerName val="0"/>
          <c:showPercent val="0"/>
          <c:showBubbleSize val="0"/>
        </c:dLbls>
        <c:gapWidth val="100"/>
        <c:overlap val="-24"/>
        <c:axId val="315933328"/>
        <c:axId val="315935288"/>
      </c:barChart>
      <c:catAx>
        <c:axId val="315933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5288"/>
        <c:crosses val="autoZero"/>
        <c:auto val="1"/>
        <c:lblAlgn val="ctr"/>
        <c:lblOffset val="100"/>
        <c:noMultiLvlLbl val="0"/>
      </c:catAx>
      <c:valAx>
        <c:axId val="315935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Hoja1!$D$118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2558560721677535E-4"/>
                  <c:y val="-4.9170243300646385E-2"/>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2A-4F39-8D1C-FC305F43A1B5}"/>
                </c:ext>
              </c:extLst>
            </c:dLbl>
            <c:dLbl>
              <c:idx val="1"/>
              <c:tx>
                <c:rich>
                  <a:bodyPr/>
                  <a:lstStyle/>
                  <a:p>
                    <a:r>
                      <a:rPr lang="en-US" dirty="0"/>
                      <a:t>18%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2A-4F39-8D1C-FC305F43A1B5}"/>
                </c:ext>
              </c:extLst>
            </c:dLbl>
            <c:dLbl>
              <c:idx val="2"/>
              <c:tx>
                <c:rich>
                  <a:bodyPr/>
                  <a:lstStyle/>
                  <a:p>
                    <a:r>
                      <a:rPr lang="en-US" dirty="0"/>
                      <a:t>79%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2A-4F39-8D1C-FC305F43A1B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Hoja1!$B$119:$B$121</c:f>
              <c:strCache>
                <c:ptCount val="3"/>
                <c:pt idx="0">
                  <c:v>NUNCA</c:v>
                </c:pt>
                <c:pt idx="1">
                  <c:v>ALGUNAS VECES</c:v>
                </c:pt>
                <c:pt idx="2">
                  <c:v>SIEMPRE</c:v>
                </c:pt>
              </c:strCache>
            </c:strRef>
          </c:cat>
          <c:val>
            <c:numRef>
              <c:f>Hoja1!$D$119:$D$121</c:f>
              <c:numCache>
                <c:formatCode>###0.0</c:formatCode>
                <c:ptCount val="3"/>
                <c:pt idx="0">
                  <c:v>3.0303030303030303</c:v>
                </c:pt>
                <c:pt idx="1">
                  <c:v>18.181818181818183</c:v>
                </c:pt>
                <c:pt idx="2">
                  <c:v>78.787878787878782</c:v>
                </c:pt>
              </c:numCache>
            </c:numRef>
          </c:val>
          <c:extLst>
            <c:ext xmlns:c16="http://schemas.microsoft.com/office/drawing/2014/chart" uri="{C3380CC4-5D6E-409C-BE32-E72D297353CC}">
              <c16:uniqueId val="{00000003-692A-4F39-8D1C-FC305F43A1B5}"/>
            </c:ext>
          </c:extLst>
        </c:ser>
        <c:dLbls>
          <c:dLblPos val="inEnd"/>
          <c:showLegendKey val="0"/>
          <c:showVal val="1"/>
          <c:showCatName val="0"/>
          <c:showSerName val="0"/>
          <c:showPercent val="0"/>
          <c:showBubbleSize val="0"/>
        </c:dLbls>
        <c:gapWidth val="150"/>
        <c:overlap val="100"/>
        <c:axId val="289704896"/>
        <c:axId val="289712344"/>
      </c:barChart>
      <c:catAx>
        <c:axId val="2897048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12344"/>
        <c:crosses val="autoZero"/>
        <c:auto val="1"/>
        <c:lblAlgn val="ctr"/>
        <c:lblOffset val="100"/>
        <c:noMultiLvlLbl val="0"/>
      </c:catAx>
      <c:valAx>
        <c:axId val="289712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0489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B7-4823-9058-F279757400F2}"/>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B7-4823-9058-F279757400F2}"/>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B7-4823-9058-F279757400F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80</c:v>
                </c:pt>
                <c:pt idx="1">
                  <c:v>20</c:v>
                </c:pt>
                <c:pt idx="2">
                  <c:v>0</c:v>
                </c:pt>
              </c:numCache>
            </c:numRef>
          </c:val>
          <c:extLst>
            <c:ext xmlns:c16="http://schemas.microsoft.com/office/drawing/2014/chart" uri="{C3380CC4-5D6E-409C-BE32-E72D297353CC}">
              <c16:uniqueId val="{00000003-73B7-4823-9058-F279757400F2}"/>
            </c:ext>
          </c:extLst>
        </c:ser>
        <c:dLbls>
          <c:showLegendKey val="0"/>
          <c:showVal val="0"/>
          <c:showCatName val="0"/>
          <c:showSerName val="0"/>
          <c:showPercent val="0"/>
          <c:showBubbleSize val="0"/>
        </c:dLbls>
        <c:gapWidth val="100"/>
        <c:overlap val="-24"/>
        <c:axId val="315933720"/>
        <c:axId val="316355880"/>
      </c:barChart>
      <c:catAx>
        <c:axId val="315933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5880"/>
        <c:crosses val="autoZero"/>
        <c:auto val="1"/>
        <c:lblAlgn val="ctr"/>
        <c:lblOffset val="100"/>
        <c:noMultiLvlLbl val="0"/>
      </c:catAx>
      <c:valAx>
        <c:axId val="316355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3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Hoja1!$D$132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dirty="0"/>
                      <a:t>30%</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BC-4616-9E17-9C2DD6A1A529}"/>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dirty="0"/>
                      <a:t>70%</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BC-4616-9E17-9C2DD6A1A5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Hoja1!$B$133:$B$134</c:f>
              <c:strCache>
                <c:ptCount val="2"/>
                <c:pt idx="0">
                  <c:v>NO</c:v>
                </c:pt>
                <c:pt idx="1">
                  <c:v>SI</c:v>
                </c:pt>
              </c:strCache>
            </c:strRef>
          </c:cat>
          <c:val>
            <c:numRef>
              <c:f>Hoja1!$D$133:$D$134</c:f>
              <c:numCache>
                <c:formatCode>###0.0</c:formatCode>
                <c:ptCount val="2"/>
                <c:pt idx="0">
                  <c:v>30.303030303030305</c:v>
                </c:pt>
                <c:pt idx="1">
                  <c:v>69.696969696969703</c:v>
                </c:pt>
              </c:numCache>
            </c:numRef>
          </c:val>
          <c:extLst>
            <c:ext xmlns:c16="http://schemas.microsoft.com/office/drawing/2014/chart" uri="{C3380CC4-5D6E-409C-BE32-E72D297353CC}">
              <c16:uniqueId val="{00000002-BFBC-4616-9E17-9C2DD6A1A529}"/>
            </c:ext>
          </c:extLst>
        </c:ser>
        <c:dLbls>
          <c:dLblPos val="inEnd"/>
          <c:showLegendKey val="0"/>
          <c:showVal val="1"/>
          <c:showCatName val="0"/>
          <c:showSerName val="0"/>
          <c:showPercent val="0"/>
          <c:showBubbleSize val="0"/>
        </c:dLbls>
        <c:gapWidth val="150"/>
        <c:overlap val="100"/>
        <c:axId val="289707248"/>
        <c:axId val="289703328"/>
      </c:barChart>
      <c:catAx>
        <c:axId val="2897072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03328"/>
        <c:crosses val="autoZero"/>
        <c:auto val="1"/>
        <c:lblAlgn val="ctr"/>
        <c:lblOffset val="100"/>
        <c:noMultiLvlLbl val="0"/>
      </c:catAx>
      <c:valAx>
        <c:axId val="289703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0724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2F-496C-985B-371B0691B785}"/>
                </c:ext>
              </c:extLst>
            </c:dLbl>
            <c:dLbl>
              <c:idx val="1"/>
              <c:layout>
                <c:manualLayout>
                  <c:x val="-6.9042564469174129E-3"/>
                  <c:y val="1.9174284914074786E-3"/>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2F-496C-985B-371B0691B785}"/>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C2F-496C-985B-371B0691B785}"/>
                </c:ext>
              </c:extLst>
            </c:dLbl>
            <c:dLbl>
              <c:idx val="4"/>
              <c:layout>
                <c:manualLayout>
                  <c:x val="-8.630320558646893E-3"/>
                  <c:y val="7.8015270394019157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C2F-496C-985B-371B0691B78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100</c:v>
                </c:pt>
                <c:pt idx="1">
                  <c:v>0</c:v>
                </c:pt>
                <c:pt idx="2">
                  <c:v>0</c:v>
                </c:pt>
                <c:pt idx="4">
                  <c:v>0</c:v>
                </c:pt>
              </c:numCache>
            </c:numRef>
          </c:val>
          <c:extLst>
            <c:ext xmlns:c16="http://schemas.microsoft.com/office/drawing/2014/chart" uri="{C3380CC4-5D6E-409C-BE32-E72D297353CC}">
              <c16:uniqueId val="{00000004-0C2F-496C-985B-371B0691B785}"/>
            </c:ext>
          </c:extLst>
        </c:ser>
        <c:dLbls>
          <c:showLegendKey val="0"/>
          <c:showVal val="0"/>
          <c:showCatName val="0"/>
          <c:showSerName val="0"/>
          <c:showPercent val="0"/>
          <c:showBubbleSize val="0"/>
        </c:dLbls>
        <c:gapWidth val="100"/>
        <c:overlap val="-24"/>
        <c:axId val="316362152"/>
        <c:axId val="316358232"/>
      </c:barChart>
      <c:catAx>
        <c:axId val="316362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8232"/>
        <c:crosses val="autoZero"/>
        <c:auto val="1"/>
        <c:lblAlgn val="ctr"/>
        <c:lblOffset val="100"/>
        <c:noMultiLvlLbl val="0"/>
      </c:catAx>
      <c:valAx>
        <c:axId val="316358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62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Hoja1!$D$146</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4.3702322285105531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AB-46F8-A0B7-BD8B87809828}"/>
                </c:ext>
              </c:extLst>
            </c:dLbl>
            <c:dLbl>
              <c:idx val="1"/>
              <c:tx>
                <c:rich>
                  <a:bodyPr/>
                  <a:lstStyle/>
                  <a:p>
                    <a:r>
                      <a:rPr lang="en-US" dirty="0"/>
                      <a:t>36%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AB-46F8-A0B7-BD8B87809828}"/>
                </c:ext>
              </c:extLst>
            </c:dLbl>
            <c:dLbl>
              <c:idx val="2"/>
              <c:tx>
                <c:rich>
                  <a:bodyPr/>
                  <a:lstStyle/>
                  <a:p>
                    <a:r>
                      <a:rPr lang="en-US" dirty="0"/>
                      <a:t>58%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AB-46F8-A0B7-BD8B8780982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Hoja1!$B$147:$B$149</c:f>
              <c:strCache>
                <c:ptCount val="3"/>
                <c:pt idx="0">
                  <c:v>NUNCA</c:v>
                </c:pt>
                <c:pt idx="1">
                  <c:v>ALGUNAS VECES</c:v>
                </c:pt>
                <c:pt idx="2">
                  <c:v>SIEMPRE</c:v>
                </c:pt>
              </c:strCache>
            </c:strRef>
          </c:cat>
          <c:val>
            <c:numRef>
              <c:f>Hoja1!$D$147:$D$149</c:f>
              <c:numCache>
                <c:formatCode>###0.0</c:formatCode>
                <c:ptCount val="3"/>
                <c:pt idx="0">
                  <c:v>6.0606060606060606</c:v>
                </c:pt>
                <c:pt idx="1">
                  <c:v>36.363636363636367</c:v>
                </c:pt>
                <c:pt idx="2">
                  <c:v>57.575757575757578</c:v>
                </c:pt>
              </c:numCache>
            </c:numRef>
          </c:val>
          <c:extLst>
            <c:ext xmlns:c16="http://schemas.microsoft.com/office/drawing/2014/chart" uri="{C3380CC4-5D6E-409C-BE32-E72D297353CC}">
              <c16:uniqueId val="{00000003-E2AB-46F8-A0B7-BD8B87809828}"/>
            </c:ext>
          </c:extLst>
        </c:ser>
        <c:dLbls>
          <c:dLblPos val="inEnd"/>
          <c:showLegendKey val="0"/>
          <c:showVal val="1"/>
          <c:showCatName val="0"/>
          <c:showSerName val="0"/>
          <c:showPercent val="0"/>
          <c:showBubbleSize val="0"/>
        </c:dLbls>
        <c:gapWidth val="150"/>
        <c:overlap val="100"/>
        <c:axId val="289708032"/>
        <c:axId val="289714304"/>
      </c:barChart>
      <c:catAx>
        <c:axId val="2897080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14304"/>
        <c:crosses val="autoZero"/>
        <c:auto val="1"/>
        <c:lblAlgn val="ctr"/>
        <c:lblOffset val="100"/>
        <c:noMultiLvlLbl val="0"/>
      </c:catAx>
      <c:valAx>
        <c:axId val="289714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0803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5B5-474B-878B-0271C51C5693}"/>
                </c:ext>
              </c:extLst>
            </c:dLbl>
            <c:dLbl>
              <c:idx val="1"/>
              <c:layout>
                <c:manualLayout>
                  <c:x val="-1.7749624357851434E-3"/>
                  <c:y val="1.482769931024017E-2"/>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B5-474B-878B-0271C51C56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93</c:v>
                </c:pt>
                <c:pt idx="1">
                  <c:v>7</c:v>
                </c:pt>
              </c:numCache>
            </c:numRef>
          </c:val>
          <c:extLst>
            <c:ext xmlns:c16="http://schemas.microsoft.com/office/drawing/2014/chart" uri="{C3380CC4-5D6E-409C-BE32-E72D297353CC}">
              <c16:uniqueId val="{00000002-C5B5-474B-878B-0271C51C5693}"/>
            </c:ext>
          </c:extLst>
        </c:ser>
        <c:dLbls>
          <c:showLegendKey val="0"/>
          <c:showVal val="0"/>
          <c:showCatName val="0"/>
          <c:showSerName val="0"/>
          <c:showPercent val="0"/>
          <c:showBubbleSize val="0"/>
        </c:dLbls>
        <c:gapWidth val="100"/>
        <c:overlap val="-24"/>
        <c:axId val="316361760"/>
        <c:axId val="316359800"/>
      </c:barChart>
      <c:catAx>
        <c:axId val="316361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9800"/>
        <c:crosses val="autoZero"/>
        <c:auto val="1"/>
        <c:lblAlgn val="ctr"/>
        <c:lblOffset val="100"/>
        <c:noMultiLvlLbl val="0"/>
      </c:catAx>
      <c:valAx>
        <c:axId val="316359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61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OLORES</a:t>
            </a:r>
            <a:r>
              <a:rPr lang="es-MX" baseline="0" dirty="0">
                <a:solidFill>
                  <a:schemeClr val="tx1"/>
                </a:solidFill>
              </a:rPr>
              <a:t> DESAGRADABLES</a:t>
            </a:r>
            <a:endParaRPr lang="es-MX" dirty="0">
              <a:solidFill>
                <a:schemeClr val="tx1"/>
              </a:solidFill>
            </a:endParaRP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77B-4E72-876D-7EEFFFEEDA9D}"/>
                </c:ext>
              </c:extLst>
            </c:dLbl>
            <c:dLbl>
              <c:idx val="1"/>
              <c:layout>
                <c:manualLayout>
                  <c:x val="-1.7749624357851434E-3"/>
                  <c:y val="1.482769931024017E-2"/>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7B-4E72-876D-7EEFFFEEDA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93</c:v>
                </c:pt>
                <c:pt idx="1">
                  <c:v>7</c:v>
                </c:pt>
              </c:numCache>
            </c:numRef>
          </c:val>
          <c:extLst>
            <c:ext xmlns:c16="http://schemas.microsoft.com/office/drawing/2014/chart" uri="{C3380CC4-5D6E-409C-BE32-E72D297353CC}">
              <c16:uniqueId val="{00000002-677B-4E72-876D-7EEFFFEEDA9D}"/>
            </c:ext>
          </c:extLst>
        </c:ser>
        <c:dLbls>
          <c:showLegendKey val="0"/>
          <c:showVal val="0"/>
          <c:showCatName val="0"/>
          <c:showSerName val="0"/>
          <c:showPercent val="0"/>
          <c:showBubbleSize val="0"/>
        </c:dLbls>
        <c:gapWidth val="100"/>
        <c:overlap val="-24"/>
        <c:axId val="316361760"/>
        <c:axId val="316359800"/>
      </c:barChart>
      <c:catAx>
        <c:axId val="316361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9800"/>
        <c:crosses val="autoZero"/>
        <c:auto val="1"/>
        <c:lblAlgn val="ctr"/>
        <c:lblOffset val="100"/>
        <c:noMultiLvlLbl val="0"/>
      </c:catAx>
      <c:valAx>
        <c:axId val="316359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61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A0-4AF7-A230-969A40A697D7}"/>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A0-4AF7-A230-969A40A697D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73</c:v>
                </c:pt>
                <c:pt idx="1">
                  <c:v>27</c:v>
                </c:pt>
              </c:numCache>
            </c:numRef>
          </c:val>
          <c:extLst>
            <c:ext xmlns:c16="http://schemas.microsoft.com/office/drawing/2014/chart" uri="{C3380CC4-5D6E-409C-BE32-E72D297353CC}">
              <c16:uniqueId val="{00000002-E5A0-4AF7-A230-969A40A697D7}"/>
            </c:ext>
          </c:extLst>
        </c:ser>
        <c:dLbls>
          <c:showLegendKey val="0"/>
          <c:showVal val="0"/>
          <c:showCatName val="0"/>
          <c:showSerName val="0"/>
          <c:showPercent val="0"/>
          <c:showBubbleSize val="0"/>
        </c:dLbls>
        <c:gapWidth val="100"/>
        <c:overlap val="-24"/>
        <c:axId val="316360976"/>
        <c:axId val="316355488"/>
      </c:barChart>
      <c:catAx>
        <c:axId val="316360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5488"/>
        <c:crosses val="autoZero"/>
        <c:auto val="1"/>
        <c:lblAlgn val="ctr"/>
        <c:lblOffset val="100"/>
        <c:noMultiLvlLbl val="0"/>
      </c:catAx>
      <c:valAx>
        <c:axId val="316355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6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Hoja1!$D$171</c:f>
              <c:strCache>
                <c:ptCount val="1"/>
                <c:pt idx="0">
                  <c:v>DE AGUA ESTANCADA</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FA-4A36-948D-5A92A699A8ED}"/>
                </c:ext>
              </c:extLst>
            </c:dLbl>
            <c:dLbl>
              <c:idx val="1"/>
              <c:tx>
                <c:rich>
                  <a:bodyPr rot="0" spcFirstLastPara="1" vertOverflow="ellipsis" vert="horz" wrap="square" lIns="38100" tIns="19050" rIns="38100" bIns="19050" anchor="ctr" anchorCtr="1">
                    <a:spAutoFit/>
                  </a:bodyPr>
                  <a:lstStyle/>
                  <a:p>
                    <a:pPr>
                      <a:defRPr lang="es-MX" sz="1800" b="1" i="0" u="none" strike="noStrike" kern="1200" baseline="0">
                        <a:solidFill>
                          <a:schemeClr val="tx1"/>
                        </a:solidFill>
                        <a:latin typeface="+mn-lt"/>
                        <a:ea typeface="+mn-ea"/>
                        <a:cs typeface="+mn-cs"/>
                      </a:defRPr>
                    </a:pPr>
                    <a:r>
                      <a:rPr lang="en-US" dirty="0"/>
                      <a:t>85%</a:t>
                    </a:r>
                  </a:p>
                </c:rich>
              </c:tx>
              <c:spPr>
                <a:noFill/>
                <a:ln>
                  <a:noFill/>
                </a:ln>
                <a:effectLst/>
              </c:spPr>
              <c:txPr>
                <a:bodyPr rot="0" spcFirstLastPara="1" vertOverflow="ellipsis" vert="horz" wrap="square" lIns="38100" tIns="19050" rIns="38100" bIns="19050" anchor="ctr" anchorCtr="1">
                  <a:spAutoFit/>
                </a:bodyPr>
                <a:lstStyle/>
                <a:p>
                  <a:pPr>
                    <a:defRPr lang="es-MX"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A-4A36-948D-5A92A699A8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Hoja1!$B$172:$B$173</c:f>
              <c:strCache>
                <c:ptCount val="2"/>
                <c:pt idx="0">
                  <c:v>NO</c:v>
                </c:pt>
                <c:pt idx="1">
                  <c:v>SI</c:v>
                </c:pt>
              </c:strCache>
            </c:strRef>
          </c:cat>
          <c:val>
            <c:numRef>
              <c:f>Hoja1!$D$172:$D$173</c:f>
              <c:numCache>
                <c:formatCode>###0.0</c:formatCode>
                <c:ptCount val="2"/>
                <c:pt idx="0">
                  <c:v>15.151515151515152</c:v>
                </c:pt>
                <c:pt idx="1">
                  <c:v>84.848484848484844</c:v>
                </c:pt>
              </c:numCache>
            </c:numRef>
          </c:val>
          <c:extLst>
            <c:ext xmlns:c16="http://schemas.microsoft.com/office/drawing/2014/chart" uri="{C3380CC4-5D6E-409C-BE32-E72D297353CC}">
              <c16:uniqueId val="{00000002-ADFA-4A36-948D-5A92A699A8ED}"/>
            </c:ext>
          </c:extLst>
        </c:ser>
        <c:dLbls>
          <c:dLblPos val="inEnd"/>
          <c:showLegendKey val="0"/>
          <c:showVal val="1"/>
          <c:showCatName val="0"/>
          <c:showSerName val="0"/>
          <c:showPercent val="0"/>
          <c:showBubbleSize val="0"/>
        </c:dLbls>
        <c:gapWidth val="150"/>
        <c:overlap val="100"/>
        <c:axId val="289715088"/>
        <c:axId val="289715872"/>
      </c:barChart>
      <c:catAx>
        <c:axId val="2897150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15872"/>
        <c:crosses val="autoZero"/>
        <c:auto val="1"/>
        <c:lblAlgn val="ctr"/>
        <c:lblOffset val="100"/>
        <c:noMultiLvlLbl val="0"/>
      </c:catAx>
      <c:valAx>
        <c:axId val="289715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1508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6F-4B6E-AA4F-03F26A8477AA}"/>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6F-4B6E-AA4F-03F26A8477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47</c:v>
                </c:pt>
                <c:pt idx="1">
                  <c:v>53</c:v>
                </c:pt>
              </c:numCache>
            </c:numRef>
          </c:val>
          <c:extLst>
            <c:ext xmlns:c16="http://schemas.microsoft.com/office/drawing/2014/chart" uri="{C3380CC4-5D6E-409C-BE32-E72D297353CC}">
              <c16:uniqueId val="{00000002-F26F-4B6E-AA4F-03F26A8477AA}"/>
            </c:ext>
          </c:extLst>
        </c:ser>
        <c:dLbls>
          <c:showLegendKey val="0"/>
          <c:showVal val="0"/>
          <c:showCatName val="0"/>
          <c:showSerName val="0"/>
          <c:showPercent val="0"/>
          <c:showBubbleSize val="0"/>
        </c:dLbls>
        <c:gapWidth val="100"/>
        <c:overlap val="-24"/>
        <c:axId val="278752216"/>
        <c:axId val="278745160"/>
      </c:barChart>
      <c:catAx>
        <c:axId val="278752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5160"/>
        <c:crosses val="autoZero"/>
        <c:auto val="1"/>
        <c:lblAlgn val="ctr"/>
        <c:lblOffset val="100"/>
        <c:noMultiLvlLbl val="0"/>
      </c:catAx>
      <c:valAx>
        <c:axId val="278745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52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Hoja1!$D$183</c:f>
              <c:strCache>
                <c:ptCount val="1"/>
                <c:pt idx="0">
                  <c:v>DE INSUMOS</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19-4643-84E0-CB7104586736}"/>
                </c:ext>
              </c:extLst>
            </c:dLbl>
            <c:dLbl>
              <c:idx val="1"/>
              <c:tx>
                <c:rich>
                  <a:bodyPr/>
                  <a:lstStyle/>
                  <a:p>
                    <a:r>
                      <a:rPr lang="en-US" dirty="0"/>
                      <a:t>85%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19-4643-84E0-CB71045867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Hoja1!$B$184:$B$185</c:f>
              <c:strCache>
                <c:ptCount val="2"/>
                <c:pt idx="0">
                  <c:v>NO</c:v>
                </c:pt>
                <c:pt idx="1">
                  <c:v>SI</c:v>
                </c:pt>
              </c:strCache>
            </c:strRef>
          </c:cat>
          <c:val>
            <c:numRef>
              <c:f>Hoja1!$D$184:$D$185</c:f>
              <c:numCache>
                <c:formatCode>###0.0</c:formatCode>
                <c:ptCount val="2"/>
                <c:pt idx="0">
                  <c:v>15.151515151515152</c:v>
                </c:pt>
                <c:pt idx="1">
                  <c:v>84.848484848484844</c:v>
                </c:pt>
              </c:numCache>
            </c:numRef>
          </c:val>
          <c:extLst>
            <c:ext xmlns:c16="http://schemas.microsoft.com/office/drawing/2014/chart" uri="{C3380CC4-5D6E-409C-BE32-E72D297353CC}">
              <c16:uniqueId val="{00000002-8319-4643-84E0-CB7104586736}"/>
            </c:ext>
          </c:extLst>
        </c:ser>
        <c:dLbls>
          <c:dLblPos val="inEnd"/>
          <c:showLegendKey val="0"/>
          <c:showVal val="1"/>
          <c:showCatName val="0"/>
          <c:showSerName val="0"/>
          <c:showPercent val="0"/>
          <c:showBubbleSize val="0"/>
        </c:dLbls>
        <c:gapWidth val="150"/>
        <c:overlap val="100"/>
        <c:axId val="290794488"/>
        <c:axId val="290791744"/>
      </c:barChart>
      <c:catAx>
        <c:axId val="2907944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791744"/>
        <c:crosses val="autoZero"/>
        <c:auto val="1"/>
        <c:lblAlgn val="ctr"/>
        <c:lblOffset val="100"/>
        <c:noMultiLvlLbl val="0"/>
      </c:catAx>
      <c:valAx>
        <c:axId val="290791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79448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55-4BE5-B2E3-F400DC87609E}"/>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55-4BE5-B2E3-F400DC8760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33</c:v>
                </c:pt>
                <c:pt idx="1">
                  <c:v>67</c:v>
                </c:pt>
              </c:numCache>
            </c:numRef>
          </c:val>
          <c:extLst>
            <c:ext xmlns:c16="http://schemas.microsoft.com/office/drawing/2014/chart" uri="{C3380CC4-5D6E-409C-BE32-E72D297353CC}">
              <c16:uniqueId val="{00000002-9D55-4BE5-B2E3-F400DC87609E}"/>
            </c:ext>
          </c:extLst>
        </c:ser>
        <c:dLbls>
          <c:showLegendKey val="0"/>
          <c:showVal val="0"/>
          <c:showCatName val="0"/>
          <c:showSerName val="0"/>
          <c:showPercent val="0"/>
          <c:showBubbleSize val="0"/>
        </c:dLbls>
        <c:gapWidth val="100"/>
        <c:overlap val="-24"/>
        <c:axId val="278750648"/>
        <c:axId val="278749864"/>
      </c:barChart>
      <c:catAx>
        <c:axId val="27875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9864"/>
        <c:crosses val="autoZero"/>
        <c:auto val="1"/>
        <c:lblAlgn val="ctr"/>
        <c:lblOffset val="100"/>
        <c:noMultiLvlLbl val="0"/>
      </c:catAx>
      <c:valAx>
        <c:axId val="278749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5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manualLayout>
          <c:layoutTarget val="inner"/>
          <c:xMode val="edge"/>
          <c:yMode val="edge"/>
          <c:x val="7.074369984685637E-2"/>
          <c:y val="0.14856180206286976"/>
          <c:w val="0.90087619388137763"/>
          <c:h val="0.77092683867059508"/>
        </c:manualLayout>
      </c:layout>
      <c:barChart>
        <c:barDir val="col"/>
        <c:grouping val="stacked"/>
        <c:varyColors val="0"/>
        <c:ser>
          <c:idx val="0"/>
          <c:order val="0"/>
          <c:tx>
            <c:strRef>
              <c:f>Hoja1!$D$195</c:f>
              <c:strCache>
                <c:ptCount val="1"/>
                <c:pt idx="0">
                  <c:v>DE DESECHOS</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2D-4293-9F4F-C9A1677CF166}"/>
                </c:ext>
              </c:extLst>
            </c:dLbl>
            <c:dLbl>
              <c:idx val="1"/>
              <c:tx>
                <c:rich>
                  <a:bodyPr/>
                  <a:lstStyle/>
                  <a:p>
                    <a:r>
                      <a:rPr lang="en-US" dirty="0"/>
                      <a:t>70%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2D-4293-9F4F-C9A1677CF16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Hoja1!$B$196:$B$197</c:f>
              <c:strCache>
                <c:ptCount val="2"/>
                <c:pt idx="0">
                  <c:v>NO</c:v>
                </c:pt>
                <c:pt idx="1">
                  <c:v>SI</c:v>
                </c:pt>
              </c:strCache>
            </c:strRef>
          </c:cat>
          <c:val>
            <c:numRef>
              <c:f>Hoja1!$D$196:$D$197</c:f>
              <c:numCache>
                <c:formatCode>###0.0</c:formatCode>
                <c:ptCount val="2"/>
                <c:pt idx="0">
                  <c:v>30.303030303030305</c:v>
                </c:pt>
                <c:pt idx="1">
                  <c:v>69.696969696969703</c:v>
                </c:pt>
              </c:numCache>
            </c:numRef>
          </c:val>
          <c:extLst>
            <c:ext xmlns:c16="http://schemas.microsoft.com/office/drawing/2014/chart" uri="{C3380CC4-5D6E-409C-BE32-E72D297353CC}">
              <c16:uniqueId val="{00000002-C02D-4293-9F4F-C9A1677CF166}"/>
            </c:ext>
          </c:extLst>
        </c:ser>
        <c:dLbls>
          <c:dLblPos val="inEnd"/>
          <c:showLegendKey val="0"/>
          <c:showVal val="1"/>
          <c:showCatName val="0"/>
          <c:showSerName val="0"/>
          <c:showPercent val="0"/>
          <c:showBubbleSize val="0"/>
        </c:dLbls>
        <c:gapWidth val="150"/>
        <c:overlap val="100"/>
        <c:axId val="290785472"/>
        <c:axId val="290784688"/>
      </c:barChart>
      <c:catAx>
        <c:axId val="2907854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784688"/>
        <c:crosses val="autoZero"/>
        <c:auto val="1"/>
        <c:lblAlgn val="ctr"/>
        <c:lblOffset val="100"/>
        <c:noMultiLvlLbl val="0"/>
      </c:catAx>
      <c:valAx>
        <c:axId val="290784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78547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06-4539-9852-2FBF6E2C3F11}"/>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06-4539-9852-2FBF6E2C3F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60</c:v>
                </c:pt>
                <c:pt idx="1">
                  <c:v>40</c:v>
                </c:pt>
              </c:numCache>
            </c:numRef>
          </c:val>
          <c:extLst>
            <c:ext xmlns:c16="http://schemas.microsoft.com/office/drawing/2014/chart" uri="{C3380CC4-5D6E-409C-BE32-E72D297353CC}">
              <c16:uniqueId val="{00000002-8006-4539-9852-2FBF6E2C3F11}"/>
            </c:ext>
          </c:extLst>
        </c:ser>
        <c:dLbls>
          <c:showLegendKey val="0"/>
          <c:showVal val="0"/>
          <c:showCatName val="0"/>
          <c:showSerName val="0"/>
          <c:showPercent val="0"/>
          <c:showBubbleSize val="0"/>
        </c:dLbls>
        <c:gapWidth val="100"/>
        <c:overlap val="-24"/>
        <c:axId val="278749080"/>
        <c:axId val="278746336"/>
      </c:barChart>
      <c:catAx>
        <c:axId val="278749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6336"/>
        <c:crosses val="autoZero"/>
        <c:auto val="1"/>
        <c:lblAlgn val="ctr"/>
        <c:lblOffset val="100"/>
        <c:noMultiLvlLbl val="0"/>
      </c:catAx>
      <c:valAx>
        <c:axId val="278746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9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Hoja1!$D$207</c:f>
              <c:strCache>
                <c:ptCount val="1"/>
                <c:pt idx="0">
                  <c:v>CURSOS DE MEDIO AMBIENTE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65-4A58-97CC-2F0EEADAB4F1}"/>
                </c:ext>
              </c:extLst>
            </c:dLbl>
            <c:dLbl>
              <c:idx val="1"/>
              <c:tx>
                <c:rich>
                  <a:bodyPr/>
                  <a:lstStyle/>
                  <a:p>
                    <a:r>
                      <a:rPr lang="en-US"/>
                      <a:t>73%</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65-4A58-97CC-2F0EEADAB4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Hoja1!$B$208:$B$209</c:f>
              <c:strCache>
                <c:ptCount val="2"/>
                <c:pt idx="0">
                  <c:v>NO</c:v>
                </c:pt>
                <c:pt idx="1">
                  <c:v>SI</c:v>
                </c:pt>
              </c:strCache>
            </c:strRef>
          </c:cat>
          <c:val>
            <c:numRef>
              <c:f>Hoja1!$D$208:$D$209</c:f>
              <c:numCache>
                <c:formatCode>###0.0</c:formatCode>
                <c:ptCount val="2"/>
                <c:pt idx="0">
                  <c:v>27.27272727272727</c:v>
                </c:pt>
                <c:pt idx="1">
                  <c:v>72.727272727272734</c:v>
                </c:pt>
              </c:numCache>
            </c:numRef>
          </c:val>
          <c:extLst>
            <c:ext xmlns:c16="http://schemas.microsoft.com/office/drawing/2014/chart" uri="{C3380CC4-5D6E-409C-BE32-E72D297353CC}">
              <c16:uniqueId val="{00000002-9F65-4A58-97CC-2F0EEADAB4F1}"/>
            </c:ext>
          </c:extLst>
        </c:ser>
        <c:dLbls>
          <c:dLblPos val="inEnd"/>
          <c:showLegendKey val="0"/>
          <c:showVal val="1"/>
          <c:showCatName val="0"/>
          <c:showSerName val="0"/>
          <c:showPercent val="0"/>
          <c:showBubbleSize val="0"/>
        </c:dLbls>
        <c:gapWidth val="150"/>
        <c:overlap val="100"/>
        <c:axId val="290786648"/>
        <c:axId val="290789392"/>
      </c:barChart>
      <c:catAx>
        <c:axId val="2907866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789392"/>
        <c:crosses val="autoZero"/>
        <c:auto val="1"/>
        <c:lblAlgn val="ctr"/>
        <c:lblOffset val="100"/>
        <c:noMultiLvlLbl val="0"/>
      </c:catAx>
      <c:valAx>
        <c:axId val="290789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78664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77-47DB-AA13-E2FA421615F4}"/>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77-47DB-AA13-E2FA42161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2877-47DB-AA13-E2FA421615F4}"/>
            </c:ext>
          </c:extLst>
        </c:ser>
        <c:dLbls>
          <c:showLegendKey val="0"/>
          <c:showVal val="0"/>
          <c:showCatName val="0"/>
          <c:showSerName val="0"/>
          <c:showPercent val="0"/>
          <c:showBubbleSize val="0"/>
        </c:dLbls>
        <c:gapWidth val="100"/>
        <c:overlap val="-24"/>
        <c:axId val="272968672"/>
        <c:axId val="272969056"/>
      </c:barChart>
      <c:catAx>
        <c:axId val="272968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969056"/>
        <c:crosses val="autoZero"/>
        <c:auto val="1"/>
        <c:lblAlgn val="ctr"/>
        <c:lblOffset val="100"/>
        <c:noMultiLvlLbl val="0"/>
      </c:catAx>
      <c:valAx>
        <c:axId val="272969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968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Hoja1!$I$495</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79DE2F0-C809-43F3-8C19-B8D2D151EFA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D3-41A0-91C1-935AD6CAAF66}"/>
                </c:ext>
              </c:extLst>
            </c:dLbl>
            <c:dLbl>
              <c:idx val="1"/>
              <c:tx>
                <c:rich>
                  <a:bodyPr/>
                  <a:lstStyle/>
                  <a:p>
                    <a:fld id="{753E40C0-5660-43B1-A594-C5A580D4ED9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D3-41A0-91C1-935AD6CAAF66}"/>
                </c:ext>
              </c:extLst>
            </c:dLbl>
            <c:dLbl>
              <c:idx val="2"/>
              <c:tx>
                <c:rich>
                  <a:bodyPr/>
                  <a:lstStyle/>
                  <a:p>
                    <a:fld id="{CC30B8DA-A811-4BF2-ADAD-5BD10DF142B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D3-41A0-91C1-935AD6CAAF6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Hoja1!$H$496:$H$498</c:f>
              <c:strCache>
                <c:ptCount val="3"/>
                <c:pt idx="0">
                  <c:v>ESCUDO</c:v>
                </c:pt>
                <c:pt idx="1">
                  <c:v>LEMA</c:v>
                </c:pt>
                <c:pt idx="2">
                  <c:v>HISTORIA</c:v>
                </c:pt>
              </c:strCache>
            </c:strRef>
          </c:cat>
          <c:val>
            <c:numRef>
              <c:f>Hoja1!$I$496:$I$498</c:f>
              <c:numCache>
                <c:formatCode>0</c:formatCode>
                <c:ptCount val="3"/>
                <c:pt idx="0">
                  <c:v>81.8</c:v>
                </c:pt>
                <c:pt idx="1">
                  <c:v>69.7</c:v>
                </c:pt>
                <c:pt idx="2">
                  <c:v>57.6</c:v>
                </c:pt>
              </c:numCache>
            </c:numRef>
          </c:val>
          <c:extLst>
            <c:ext xmlns:c16="http://schemas.microsoft.com/office/drawing/2014/chart" uri="{C3380CC4-5D6E-409C-BE32-E72D297353CC}">
              <c16:uniqueId val="{00000003-8ED3-41A0-91C1-935AD6CAAF66}"/>
            </c:ext>
          </c:extLst>
        </c:ser>
        <c:dLbls>
          <c:dLblPos val="inEnd"/>
          <c:showLegendKey val="0"/>
          <c:showVal val="1"/>
          <c:showCatName val="0"/>
          <c:showSerName val="0"/>
          <c:showPercent val="0"/>
          <c:showBubbleSize val="0"/>
        </c:dLbls>
        <c:gapWidth val="150"/>
        <c:overlap val="100"/>
        <c:axId val="283471064"/>
        <c:axId val="283465576"/>
      </c:barChart>
      <c:catAx>
        <c:axId val="283471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465576"/>
        <c:crosses val="autoZero"/>
        <c:auto val="1"/>
        <c:lblAlgn val="ctr"/>
        <c:lblOffset val="100"/>
        <c:noMultiLvlLbl val="0"/>
      </c:catAx>
      <c:valAx>
        <c:axId val="283465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471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0.31651</cdr:x>
      <cdr:y>0</cdr:y>
    </cdr:from>
    <cdr:to>
      <cdr:x>0.63654</cdr:x>
      <cdr:y>0.13508</cdr:y>
    </cdr:to>
    <cdr:pic>
      <cdr:nvPicPr>
        <cdr:cNvPr id="2" name="chart">
          <a:extLst xmlns:a="http://schemas.openxmlformats.org/drawingml/2006/main">
            <a:ext uri="{FF2B5EF4-FFF2-40B4-BE49-F238E27FC236}">
              <a16:creationId xmlns:a16="http://schemas.microsoft.com/office/drawing/2014/main" id="{9706092C-30FE-4D2C-9ACC-66087555AC0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478081" y="-1849696"/>
          <a:ext cx="2505673" cy="49381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640187" y="4653137"/>
            <a:ext cx="8324301"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800) – SECRETARÍA DE SERVICIOS UNIVERSITARIOS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5BC3DFBB-DE00-4B8E-8783-C8831FC33828}"/>
              </a:ext>
            </a:extLst>
          </p:cNvPr>
          <p:cNvGraphicFramePr>
            <a:graphicFrameLocks/>
          </p:cNvGraphicFramePr>
          <p:nvPr>
            <p:extLst>
              <p:ext uri="{D42A27DB-BD31-4B8C-83A1-F6EECF244321}">
                <p14:modId xmlns:p14="http://schemas.microsoft.com/office/powerpoint/2010/main" val="2929628474"/>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3593909E-D502-4846-890F-1901E7577579}"/>
              </a:ext>
            </a:extLst>
          </p:cNvPr>
          <p:cNvGraphicFramePr>
            <a:graphicFrameLocks/>
          </p:cNvGraphicFramePr>
          <p:nvPr>
            <p:extLst>
              <p:ext uri="{D42A27DB-BD31-4B8C-83A1-F6EECF244321}">
                <p14:modId xmlns:p14="http://schemas.microsoft.com/office/powerpoint/2010/main" val="3696647946"/>
              </p:ext>
            </p:extLst>
          </p:nvPr>
        </p:nvGraphicFramePr>
        <p:xfrm>
          <a:off x="1066992" y="1413466"/>
          <a:ext cx="7537455" cy="4091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8A87518B-2698-4C90-AA87-7428EB27DFC4}"/>
              </a:ext>
            </a:extLst>
          </p:cNvPr>
          <p:cNvGraphicFramePr>
            <a:graphicFrameLocks/>
          </p:cNvGraphicFramePr>
          <p:nvPr>
            <p:extLst>
              <p:ext uri="{D42A27DB-BD31-4B8C-83A1-F6EECF244321}">
                <p14:modId xmlns:p14="http://schemas.microsoft.com/office/powerpoint/2010/main" val="8534137"/>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D13B33DC-8A30-4373-AC7E-C197E051B983}"/>
              </a:ext>
            </a:extLst>
          </p:cNvPr>
          <p:cNvGraphicFramePr>
            <a:graphicFrameLocks/>
          </p:cNvGraphicFramePr>
          <p:nvPr>
            <p:extLst>
              <p:ext uri="{D42A27DB-BD31-4B8C-83A1-F6EECF244321}">
                <p14:modId xmlns:p14="http://schemas.microsoft.com/office/powerpoint/2010/main" val="220193350"/>
              </p:ext>
            </p:extLst>
          </p:nvPr>
        </p:nvGraphicFramePr>
        <p:xfrm>
          <a:off x="890426" y="1440101"/>
          <a:ext cx="8074062" cy="4111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100% se siente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2.-Lema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3.-Historia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53% de los trabajadores que contestaron la encuesta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1.-Profesionalismo e integridad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2.-Transparencia y rendición de 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3.-Responsabilidad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5.-Equidad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7.-Tolerancia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8.-Justicia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38064660-4DC6-4B8A-BD3D-2AB83E277FA0}"/>
              </a:ext>
            </a:extLst>
          </p:cNvPr>
          <p:cNvGraphicFramePr>
            <a:graphicFrameLocks/>
          </p:cNvGraphicFramePr>
          <p:nvPr>
            <p:extLst>
              <p:ext uri="{D42A27DB-BD31-4B8C-83A1-F6EECF244321}">
                <p14:modId xmlns:p14="http://schemas.microsoft.com/office/powerpoint/2010/main" val="4281279092"/>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A638C8BF-BC16-4346-A0F2-54B373BF7341}"/>
              </a:ext>
            </a:extLst>
          </p:cNvPr>
          <p:cNvGraphicFramePr>
            <a:graphicFrameLocks/>
          </p:cNvGraphicFramePr>
          <p:nvPr>
            <p:extLst>
              <p:ext uri="{D42A27DB-BD31-4B8C-83A1-F6EECF244321}">
                <p14:modId xmlns:p14="http://schemas.microsoft.com/office/powerpoint/2010/main" val="3265340673"/>
              </p:ext>
            </p:extLst>
          </p:nvPr>
        </p:nvGraphicFramePr>
        <p:xfrm>
          <a:off x="1023312" y="1216371"/>
          <a:ext cx="7509127" cy="41883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E611A7F5-60E1-4004-9EB1-F67C92CE2AE3}"/>
              </a:ext>
            </a:extLst>
          </p:cNvPr>
          <p:cNvGraphicFramePr>
            <a:graphicFrameLocks/>
          </p:cNvGraphicFramePr>
          <p:nvPr>
            <p:extLst>
              <p:ext uri="{D42A27DB-BD31-4B8C-83A1-F6EECF244321}">
                <p14:modId xmlns:p14="http://schemas.microsoft.com/office/powerpoint/2010/main" val="578546465"/>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0A407C2F-86B3-4A7B-9311-5F6463618FC8}"/>
              </a:ext>
            </a:extLst>
          </p:cNvPr>
          <p:cNvGraphicFramePr>
            <a:graphicFrameLocks/>
          </p:cNvGraphicFramePr>
          <p:nvPr>
            <p:extLst>
              <p:ext uri="{D42A27DB-BD31-4B8C-83A1-F6EECF244321}">
                <p14:modId xmlns:p14="http://schemas.microsoft.com/office/powerpoint/2010/main" val="2736187390"/>
              </p:ext>
            </p:extLst>
          </p:nvPr>
        </p:nvGraphicFramePr>
        <p:xfrm>
          <a:off x="1101426" y="1298891"/>
          <a:ext cx="7575030" cy="41776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87F3439F-93F3-4CB1-B5DD-E72AACF06D49}"/>
              </a:ext>
            </a:extLst>
          </p:cNvPr>
          <p:cNvGraphicFramePr>
            <a:graphicFrameLocks/>
          </p:cNvGraphicFramePr>
          <p:nvPr>
            <p:extLst>
              <p:ext uri="{D42A27DB-BD31-4B8C-83A1-F6EECF244321}">
                <p14:modId xmlns:p14="http://schemas.microsoft.com/office/powerpoint/2010/main" val="3897983959"/>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1E97524C-B2A5-48D4-B7EF-D815EEF99354}"/>
              </a:ext>
            </a:extLst>
          </p:cNvPr>
          <p:cNvGraphicFramePr>
            <a:graphicFrameLocks/>
          </p:cNvGraphicFramePr>
          <p:nvPr>
            <p:extLst>
              <p:ext uri="{D42A27DB-BD31-4B8C-83A1-F6EECF244321}">
                <p14:modId xmlns:p14="http://schemas.microsoft.com/office/powerpoint/2010/main" val="1407443994"/>
              </p:ext>
            </p:extLst>
          </p:nvPr>
        </p:nvGraphicFramePr>
        <p:xfrm>
          <a:off x="1023312" y="1215821"/>
          <a:ext cx="7653144" cy="43353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6A78AD19-4A41-4AD2-A34A-DBC34BC01E69}"/>
              </a:ext>
            </a:extLst>
          </p:cNvPr>
          <p:cNvGraphicFramePr>
            <a:graphicFrameLocks/>
          </p:cNvGraphicFramePr>
          <p:nvPr>
            <p:extLst>
              <p:ext uri="{D42A27DB-BD31-4B8C-83A1-F6EECF244321}">
                <p14:modId xmlns:p14="http://schemas.microsoft.com/office/powerpoint/2010/main" val="4238087302"/>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0C550EF0-2CDA-4582-9DFD-B358BB8E3254}"/>
              </a:ext>
            </a:extLst>
          </p:cNvPr>
          <p:cNvGraphicFramePr>
            <a:graphicFrameLocks/>
          </p:cNvGraphicFramePr>
          <p:nvPr>
            <p:extLst>
              <p:ext uri="{D42A27DB-BD31-4B8C-83A1-F6EECF244321}">
                <p14:modId xmlns:p14="http://schemas.microsoft.com/office/powerpoint/2010/main" val="957174451"/>
              </p:ext>
            </p:extLst>
          </p:nvPr>
        </p:nvGraphicFramePr>
        <p:xfrm>
          <a:off x="983699" y="1448749"/>
          <a:ext cx="7647037"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9937FCC3-F1E4-44AF-A0ED-6E51C3C1FB3E}"/>
              </a:ext>
            </a:extLst>
          </p:cNvPr>
          <p:cNvGraphicFramePr>
            <a:graphicFrameLocks/>
          </p:cNvGraphicFramePr>
          <p:nvPr>
            <p:extLst>
              <p:ext uri="{D42A27DB-BD31-4B8C-83A1-F6EECF244321}">
                <p14:modId xmlns:p14="http://schemas.microsoft.com/office/powerpoint/2010/main" val="3764591632"/>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A241AFC2-7AEC-4E30-92E1-A282D6C9614F}"/>
              </a:ext>
            </a:extLst>
          </p:cNvPr>
          <p:cNvGraphicFramePr>
            <a:graphicFrameLocks/>
          </p:cNvGraphicFramePr>
          <p:nvPr>
            <p:extLst>
              <p:ext uri="{D42A27DB-BD31-4B8C-83A1-F6EECF244321}">
                <p14:modId xmlns:p14="http://schemas.microsoft.com/office/powerpoint/2010/main" val="3379121769"/>
              </p:ext>
            </p:extLst>
          </p:nvPr>
        </p:nvGraphicFramePr>
        <p:xfrm>
          <a:off x="1125294" y="1484753"/>
          <a:ext cx="7361425" cy="40663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bastante buena (40% excelente, 27%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entre nivel medio y bajo,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entre excelente y bueno ,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bueno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general es buena,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 es buena</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buena, aunque un 5% indica que es mala,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 (67%),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(61%)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6E7B7D23-5B45-4C4F-87D6-4991B48CCA55}"/>
              </a:ext>
            </a:extLst>
          </p:cNvPr>
          <p:cNvGraphicFramePr>
            <a:graphicFrameLocks/>
          </p:cNvGraphicFramePr>
          <p:nvPr>
            <p:extLst>
              <p:ext uri="{D42A27DB-BD31-4B8C-83A1-F6EECF244321}">
                <p14:modId xmlns:p14="http://schemas.microsoft.com/office/powerpoint/2010/main" val="2176147878"/>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71B9F37D-EB01-485A-9F9E-4A63183515EB}"/>
              </a:ext>
            </a:extLst>
          </p:cNvPr>
          <p:cNvGraphicFramePr>
            <a:graphicFrameLocks/>
          </p:cNvGraphicFramePr>
          <p:nvPr>
            <p:extLst>
              <p:ext uri="{D42A27DB-BD31-4B8C-83A1-F6EECF244321}">
                <p14:modId xmlns:p14="http://schemas.microsoft.com/office/powerpoint/2010/main" val="410953203"/>
              </p:ext>
            </p:extLst>
          </p:nvPr>
        </p:nvGraphicFramePr>
        <p:xfrm>
          <a:off x="945310" y="1849696"/>
          <a:ext cx="7829441" cy="36557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FB6524F6-C808-4483-9372-75FB71E4632C}"/>
              </a:ext>
            </a:extLst>
          </p:cNvPr>
          <p:cNvGraphicFramePr>
            <a:graphicFrameLocks/>
          </p:cNvGraphicFramePr>
          <p:nvPr>
            <p:extLst>
              <p:ext uri="{D42A27DB-BD31-4B8C-83A1-F6EECF244321}">
                <p14:modId xmlns:p14="http://schemas.microsoft.com/office/powerpoint/2010/main" val="2238189190"/>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9DB7787B-37F1-4BD7-AD66-E1AE1E9B7FE7}"/>
              </a:ext>
            </a:extLst>
          </p:cNvPr>
          <p:cNvGraphicFramePr>
            <a:graphicFrameLocks/>
          </p:cNvGraphicFramePr>
          <p:nvPr>
            <p:extLst>
              <p:ext uri="{D42A27DB-BD31-4B8C-83A1-F6EECF244321}">
                <p14:modId xmlns:p14="http://schemas.microsoft.com/office/powerpoint/2010/main" val="3112023563"/>
              </p:ext>
            </p:extLst>
          </p:nvPr>
        </p:nvGraphicFramePr>
        <p:xfrm>
          <a:off x="1156136" y="1917361"/>
          <a:ext cx="7376304" cy="358804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0CDB0C56-E261-4662-9503-EF6F90B3D895}"/>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6D088884-B495-4A09-9471-89DDBCC1CED5}"/>
              </a:ext>
            </a:extLst>
          </p:cNvPr>
          <p:cNvGraphicFramePr>
            <a:graphicFrameLocks/>
          </p:cNvGraphicFramePr>
          <p:nvPr>
            <p:extLst>
              <p:ext uri="{D42A27DB-BD31-4B8C-83A1-F6EECF244321}">
                <p14:modId xmlns:p14="http://schemas.microsoft.com/office/powerpoint/2010/main" val="1108222493"/>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88AA93F9-243F-44DA-BF19-ED7B008AAB3E}"/>
              </a:ext>
            </a:extLst>
          </p:cNvPr>
          <p:cNvGraphicFramePr>
            <a:graphicFrameLocks/>
          </p:cNvGraphicFramePr>
          <p:nvPr>
            <p:extLst>
              <p:ext uri="{D42A27DB-BD31-4B8C-83A1-F6EECF244321}">
                <p14:modId xmlns:p14="http://schemas.microsoft.com/office/powerpoint/2010/main" val="3445847600"/>
              </p:ext>
            </p:extLst>
          </p:nvPr>
        </p:nvGraphicFramePr>
        <p:xfrm>
          <a:off x="1348220" y="1794227"/>
          <a:ext cx="7184220" cy="356716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BA6AE559-E418-497C-A06A-DE82B4770D64}"/>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SECRETARÍA DE SERVICIOS UNIVERSITARIOS</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A0C3FBC8-71CA-480F-887A-36A6A36D7359}"/>
              </a:ext>
            </a:extLst>
          </p:cNvPr>
          <p:cNvGraphicFramePr>
            <a:graphicFrameLocks/>
          </p:cNvGraphicFramePr>
          <p:nvPr>
            <p:extLst>
              <p:ext uri="{D42A27DB-BD31-4B8C-83A1-F6EECF244321}">
                <p14:modId xmlns:p14="http://schemas.microsoft.com/office/powerpoint/2010/main" val="1483660993"/>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D7622D6F-687B-4299-AB97-A4EB6025C0B1}"/>
              </a:ext>
            </a:extLst>
          </p:cNvPr>
          <p:cNvGraphicFramePr>
            <a:graphicFrameLocks/>
          </p:cNvGraphicFramePr>
          <p:nvPr>
            <p:extLst>
              <p:ext uri="{D42A27DB-BD31-4B8C-83A1-F6EECF244321}">
                <p14:modId xmlns:p14="http://schemas.microsoft.com/office/powerpoint/2010/main" val="1930293931"/>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286284"/>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nSpc>
                <a:spcPct val="107000"/>
              </a:lnSpc>
              <a:spcAft>
                <a:spcPts val="800"/>
              </a:spcAft>
              <a:tabLst>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docente	</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r>
              <a:rPr lang="es-MX" sz="1800" dirty="0">
                <a:effectLst/>
                <a:latin typeface="Calibri" panose="020F0502020204030204" pitchFamily="34" charset="0"/>
                <a:ea typeface="Calibri" panose="020F0502020204030204" pitchFamily="34" charset="0"/>
                <a:cs typeface="Times New Roman" panose="02020603050405020304" pitchFamily="18" charset="0"/>
              </a:rPr>
              <a:t> i son proporcionadas de manera correcta y oportuna (100%)</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cuenta con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dirty="0">
                <a:effectLst/>
                <a:latin typeface="Calibri" panose="020F0502020204030204" pitchFamily="34" charset="0"/>
                <a:ea typeface="Calibri" panose="020F0502020204030204" pitchFamily="34" charset="0"/>
                <a:cs typeface="Times New Roman" panose="02020603050405020304" pitchFamily="18" charset="0"/>
              </a:rPr>
              <a:t>. (68%)</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79323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marL="342900" lvl="0" indent="-342900">
              <a:lnSpc>
                <a:spcPct val="107000"/>
              </a:lnSpc>
              <a:spcAft>
                <a:spcPts val="800"/>
              </a:spcAft>
              <a:buFont typeface="Arial" panose="020B0604020202020204" pitchFamily="34" charset="0"/>
              <a:buChar char="•"/>
              <a:tabLst>
                <a:tab pos="457200" algn="l"/>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Algunas veces 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(64%)</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aunque el 45.5% afirma que algunas veces. </a:t>
            </a:r>
          </a:p>
          <a:p>
            <a:pPr marL="285750" indent="-285750" algn="just">
              <a:buFont typeface="Arial" panose="020B0604020202020204" pitchFamily="34" charset="0"/>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si se atiende de manera oportuna (82%)</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896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(50/50%)</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(50/50%).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6A053564-8FD4-42D4-B362-D7CA2F6557CE}"/>
              </a:ext>
            </a:extLst>
          </p:cNvPr>
          <p:cNvGraphicFramePr>
            <a:graphicFrameLocks/>
          </p:cNvGraphicFramePr>
          <p:nvPr>
            <p:extLst>
              <p:ext uri="{D42A27DB-BD31-4B8C-83A1-F6EECF244321}">
                <p14:modId xmlns:p14="http://schemas.microsoft.com/office/powerpoint/2010/main" val="885141239"/>
              </p:ext>
            </p:extLst>
          </p:nvPr>
        </p:nvGraphicFramePr>
        <p:xfrm>
          <a:off x="1413361" y="1504775"/>
          <a:ext cx="7407109" cy="39023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8BB68376-1A72-40CE-B7FE-87790B385C8C}"/>
              </a:ext>
            </a:extLst>
          </p:cNvPr>
          <p:cNvGraphicFramePr>
            <a:graphicFrameLocks/>
          </p:cNvGraphicFramePr>
          <p:nvPr>
            <p:extLst>
              <p:ext uri="{D42A27DB-BD31-4B8C-83A1-F6EECF244321}">
                <p14:modId xmlns:p14="http://schemas.microsoft.com/office/powerpoint/2010/main" val="3634385523"/>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FBCC3177-F500-4E78-AE42-48BB4AC0A992}"/>
              </a:ext>
            </a:extLst>
          </p:cNvPr>
          <p:cNvGraphicFramePr>
            <a:graphicFrameLocks/>
          </p:cNvGraphicFramePr>
          <p:nvPr>
            <p:extLst>
              <p:ext uri="{D42A27DB-BD31-4B8C-83A1-F6EECF244321}">
                <p14:modId xmlns:p14="http://schemas.microsoft.com/office/powerpoint/2010/main" val="1133294139"/>
              </p:ext>
            </p:extLst>
          </p:nvPr>
        </p:nvGraphicFramePr>
        <p:xfrm>
          <a:off x="1357064" y="1581231"/>
          <a:ext cx="7319392" cy="3825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497BC702-99B2-4A93-B575-680514949F14}"/>
              </a:ext>
            </a:extLst>
          </p:cNvPr>
          <p:cNvGraphicFramePr>
            <a:graphicFrameLocks/>
          </p:cNvGraphicFramePr>
          <p:nvPr>
            <p:extLst>
              <p:ext uri="{D42A27DB-BD31-4B8C-83A1-F6EECF244321}">
                <p14:modId xmlns:p14="http://schemas.microsoft.com/office/powerpoint/2010/main" val="2642678888"/>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256472652"/>
              </p:ext>
            </p:extLst>
          </p:nvPr>
        </p:nvGraphicFramePr>
        <p:xfrm>
          <a:off x="1646816" y="467505"/>
          <a:ext cx="6723032" cy="55002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86E8321C-D9A3-4C1C-A0EF-0908AF1919A4}"/>
              </a:ext>
            </a:extLst>
          </p:cNvPr>
          <p:cNvGraphicFramePr>
            <a:graphicFrameLocks/>
          </p:cNvGraphicFramePr>
          <p:nvPr>
            <p:extLst>
              <p:ext uri="{D42A27DB-BD31-4B8C-83A1-F6EECF244321}">
                <p14:modId xmlns:p14="http://schemas.microsoft.com/office/powerpoint/2010/main" val="2701436017"/>
              </p:ext>
            </p:extLst>
          </p:nvPr>
        </p:nvGraphicFramePr>
        <p:xfrm>
          <a:off x="1243001" y="1391871"/>
          <a:ext cx="7577469" cy="40152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24C9DB78-040A-46D0-A0F2-E6299B38F2D8}"/>
              </a:ext>
            </a:extLst>
          </p:cNvPr>
          <p:cNvGraphicFramePr>
            <a:graphicFrameLocks/>
          </p:cNvGraphicFramePr>
          <p:nvPr>
            <p:extLst>
              <p:ext uri="{D42A27DB-BD31-4B8C-83A1-F6EECF244321}">
                <p14:modId xmlns:p14="http://schemas.microsoft.com/office/powerpoint/2010/main" val="4185650157"/>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C66ABA0F-1396-432E-B5BE-44689BCE8F57}"/>
              </a:ext>
            </a:extLst>
          </p:cNvPr>
          <p:cNvGraphicFramePr>
            <a:graphicFrameLocks/>
          </p:cNvGraphicFramePr>
          <p:nvPr>
            <p:extLst>
              <p:ext uri="{D42A27DB-BD31-4B8C-83A1-F6EECF244321}">
                <p14:modId xmlns:p14="http://schemas.microsoft.com/office/powerpoint/2010/main" val="1986808249"/>
              </p:ext>
            </p:extLst>
          </p:nvPr>
        </p:nvGraphicFramePr>
        <p:xfrm>
          <a:off x="1209270" y="1128301"/>
          <a:ext cx="7323170" cy="42788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042821"/>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la mayoría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(76%),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presenta (67%), el 36% afirman que expresan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27% dice que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(52%) afirman que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institucionales, 2.-conflictos con compañeros, 3.-conflictos personales, también se externa que algunas veces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a:t>
            </a:r>
            <a:r>
              <a:rPr lang="es-MX" sz="1800" dirty="0">
                <a:effectLst/>
                <a:latin typeface="Calibri" panose="020F0502020204030204" pitchFamily="34" charset="0"/>
                <a:ea typeface="Calibri" panose="020F0502020204030204" pitchFamily="34" charset="0"/>
                <a:cs typeface="Times New Roman" panose="02020603050405020304" pitchFamily="18" charset="0"/>
              </a:rPr>
              <a:t>. (64%)-</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E10C2BDD-91CE-4387-A718-802DB01BFC7B}"/>
              </a:ext>
            </a:extLst>
          </p:cNvPr>
          <p:cNvGraphicFramePr>
            <a:graphicFrameLocks/>
          </p:cNvGraphicFramePr>
          <p:nvPr>
            <p:extLst>
              <p:ext uri="{D42A27DB-BD31-4B8C-83A1-F6EECF244321}">
                <p14:modId xmlns:p14="http://schemas.microsoft.com/office/powerpoint/2010/main" val="2581661757"/>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00171728-FD14-4D97-8C48-7CE71D7847EF}"/>
              </a:ext>
            </a:extLst>
          </p:cNvPr>
          <p:cNvGraphicFramePr>
            <a:graphicFrameLocks/>
          </p:cNvGraphicFramePr>
          <p:nvPr>
            <p:extLst>
              <p:ext uri="{D42A27DB-BD31-4B8C-83A1-F6EECF244321}">
                <p14:modId xmlns:p14="http://schemas.microsoft.com/office/powerpoint/2010/main" val="2570847745"/>
              </p:ext>
            </p:extLst>
          </p:nvPr>
        </p:nvGraphicFramePr>
        <p:xfrm>
          <a:off x="1243002" y="1194058"/>
          <a:ext cx="7217430" cy="43113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BD554BF5-DC87-4E7E-996F-7D960D03B895}"/>
              </a:ext>
            </a:extLst>
          </p:cNvPr>
          <p:cNvGraphicFramePr>
            <a:graphicFrameLocks/>
          </p:cNvGraphicFramePr>
          <p:nvPr>
            <p:extLst>
              <p:ext uri="{D42A27DB-BD31-4B8C-83A1-F6EECF244321}">
                <p14:modId xmlns:p14="http://schemas.microsoft.com/office/powerpoint/2010/main" val="3985477028"/>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C32EA3F3-E79F-4556-8287-2BE696CB9D31}"/>
              </a:ext>
            </a:extLst>
          </p:cNvPr>
          <p:cNvGraphicFramePr>
            <a:graphicFrameLocks/>
          </p:cNvGraphicFramePr>
          <p:nvPr>
            <p:extLst>
              <p:ext uri="{D42A27DB-BD31-4B8C-83A1-F6EECF244321}">
                <p14:modId xmlns:p14="http://schemas.microsoft.com/office/powerpoint/2010/main" val="2168066131"/>
              </p:ext>
            </p:extLst>
          </p:nvPr>
        </p:nvGraphicFramePr>
        <p:xfrm>
          <a:off x="1227280" y="1342722"/>
          <a:ext cx="7305159" cy="40643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B2A0F2E1-63B3-4B85-A355-DA4F81B17E70}"/>
              </a:ext>
            </a:extLst>
          </p:cNvPr>
          <p:cNvGraphicFramePr>
            <a:graphicFrameLocks/>
          </p:cNvGraphicFramePr>
          <p:nvPr>
            <p:extLst>
              <p:ext uri="{D42A27DB-BD31-4B8C-83A1-F6EECF244321}">
                <p14:modId xmlns:p14="http://schemas.microsoft.com/office/powerpoint/2010/main" val="557472214"/>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368FAEBD-B4BE-4792-B64C-A5BC9F32BF80}"/>
              </a:ext>
            </a:extLst>
          </p:cNvPr>
          <p:cNvGraphicFramePr>
            <a:graphicFrameLocks/>
          </p:cNvGraphicFramePr>
          <p:nvPr>
            <p:extLst>
              <p:ext uri="{D42A27DB-BD31-4B8C-83A1-F6EECF244321}">
                <p14:modId xmlns:p14="http://schemas.microsoft.com/office/powerpoint/2010/main" val="506281010"/>
              </p:ext>
            </p:extLst>
          </p:nvPr>
        </p:nvGraphicFramePr>
        <p:xfrm>
          <a:off x="1051165" y="1413465"/>
          <a:ext cx="7769306" cy="39936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0299DF6B-6030-454A-B3DC-89D18DFA3D4E}"/>
              </a:ext>
            </a:extLst>
          </p:cNvPr>
          <p:cNvGraphicFramePr>
            <a:graphicFrameLocks/>
          </p:cNvGraphicFramePr>
          <p:nvPr>
            <p:extLst>
              <p:ext uri="{D42A27DB-BD31-4B8C-83A1-F6EECF244321}">
                <p14:modId xmlns:p14="http://schemas.microsoft.com/office/powerpoint/2010/main" val="2578825042"/>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87%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(52%)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el 93% señala que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80%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73% expresa que siempre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6DE85756-96AD-40A7-B67A-2A941ACC010B}"/>
              </a:ext>
            </a:extLst>
          </p:cNvPr>
          <p:cNvGraphicFramePr>
            <a:graphicFrameLocks/>
          </p:cNvGraphicFramePr>
          <p:nvPr>
            <p:extLst>
              <p:ext uri="{D42A27DB-BD31-4B8C-83A1-F6EECF244321}">
                <p14:modId xmlns:p14="http://schemas.microsoft.com/office/powerpoint/2010/main" val="2477842398"/>
              </p:ext>
            </p:extLst>
          </p:nvPr>
        </p:nvGraphicFramePr>
        <p:xfrm>
          <a:off x="1168892" y="1078122"/>
          <a:ext cx="7795596" cy="44272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2EAC50B4-AF66-42BA-9AE8-AE975BD7744C}"/>
              </a:ext>
            </a:extLst>
          </p:cNvPr>
          <p:cNvGraphicFramePr>
            <a:graphicFrameLocks/>
          </p:cNvGraphicFramePr>
          <p:nvPr>
            <p:extLst>
              <p:ext uri="{D42A27DB-BD31-4B8C-83A1-F6EECF244321}">
                <p14:modId xmlns:p14="http://schemas.microsoft.com/office/powerpoint/2010/main" val="2333770983"/>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E40CBF2A-4F66-469E-B2E2-BED778F0FA17}"/>
              </a:ext>
            </a:extLst>
          </p:cNvPr>
          <p:cNvGraphicFramePr>
            <a:graphicFrameLocks/>
          </p:cNvGraphicFramePr>
          <p:nvPr>
            <p:extLst>
              <p:ext uri="{D42A27DB-BD31-4B8C-83A1-F6EECF244321}">
                <p14:modId xmlns:p14="http://schemas.microsoft.com/office/powerpoint/2010/main" val="391432728"/>
              </p:ext>
            </p:extLst>
          </p:nvPr>
        </p:nvGraphicFramePr>
        <p:xfrm>
          <a:off x="1101427" y="1342684"/>
          <a:ext cx="7719044" cy="41821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7EF48ACD-E67E-4A8E-8950-A5265B01AAD5}"/>
              </a:ext>
            </a:extLst>
          </p:cNvPr>
          <p:cNvGraphicFramePr>
            <a:graphicFrameLocks/>
          </p:cNvGraphicFramePr>
          <p:nvPr>
            <p:extLst>
              <p:ext uri="{D42A27DB-BD31-4B8C-83A1-F6EECF244321}">
                <p14:modId xmlns:p14="http://schemas.microsoft.com/office/powerpoint/2010/main" val="125660500"/>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61ECDF39-051A-4903-9C8E-65412DE70B05}"/>
              </a:ext>
            </a:extLst>
          </p:cNvPr>
          <p:cNvGraphicFramePr>
            <a:graphicFrameLocks/>
          </p:cNvGraphicFramePr>
          <p:nvPr>
            <p:extLst>
              <p:ext uri="{D42A27DB-BD31-4B8C-83A1-F6EECF244321}">
                <p14:modId xmlns:p14="http://schemas.microsoft.com/office/powerpoint/2010/main" val="227284094"/>
              </p:ext>
            </p:extLst>
          </p:nvPr>
        </p:nvGraphicFramePr>
        <p:xfrm>
          <a:off x="1357063" y="1342722"/>
          <a:ext cx="7463407" cy="41696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6E9D3ABD-2CCA-4B36-8530-A0540AF3F7F6}"/>
              </a:ext>
            </a:extLst>
          </p:cNvPr>
          <p:cNvGraphicFramePr>
            <a:graphicFrameLocks/>
          </p:cNvGraphicFramePr>
          <p:nvPr>
            <p:extLst>
              <p:ext uri="{D42A27DB-BD31-4B8C-83A1-F6EECF244321}">
                <p14:modId xmlns:p14="http://schemas.microsoft.com/office/powerpoint/2010/main" val="2011188447"/>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ADE13514-89D1-4003-B6D7-E0BBD0F95038}"/>
              </a:ext>
            </a:extLst>
          </p:cNvPr>
          <p:cNvGraphicFramePr>
            <a:graphicFrameLocks/>
          </p:cNvGraphicFramePr>
          <p:nvPr>
            <p:extLst>
              <p:ext uri="{D42A27DB-BD31-4B8C-83A1-F6EECF244321}">
                <p14:modId xmlns:p14="http://schemas.microsoft.com/office/powerpoint/2010/main" val="957908444"/>
              </p:ext>
            </p:extLst>
          </p:nvPr>
        </p:nvGraphicFramePr>
        <p:xfrm>
          <a:off x="1199420" y="1105440"/>
          <a:ext cx="7405027" cy="43999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8669F0E8-5D9A-44AE-821A-DA50C45FC07D}"/>
              </a:ext>
            </a:extLst>
          </p:cNvPr>
          <p:cNvGraphicFramePr>
            <a:graphicFrameLocks/>
          </p:cNvGraphicFramePr>
          <p:nvPr>
            <p:extLst>
              <p:ext uri="{D42A27DB-BD31-4B8C-83A1-F6EECF244321}">
                <p14:modId xmlns:p14="http://schemas.microsoft.com/office/powerpoint/2010/main" val="2246896613"/>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AD0A2DD3-D892-468B-A3C6-7A1C04D4AC1C}"/>
              </a:ext>
            </a:extLst>
          </p:cNvPr>
          <p:cNvGraphicFramePr>
            <a:graphicFrameLocks/>
          </p:cNvGraphicFramePr>
          <p:nvPr>
            <p:extLst>
              <p:ext uri="{D42A27DB-BD31-4B8C-83A1-F6EECF244321}">
                <p14:modId xmlns:p14="http://schemas.microsoft.com/office/powerpoint/2010/main" val="439257870"/>
              </p:ext>
            </p:extLst>
          </p:nvPr>
        </p:nvGraphicFramePr>
        <p:xfrm>
          <a:off x="1216749" y="1492861"/>
          <a:ext cx="7603721" cy="4046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76%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27%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(55%)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93%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se expresa que si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 </a:t>
            </a:r>
            <a:r>
              <a:rPr lang="es-MX" sz="1800" dirty="0">
                <a:effectLst/>
                <a:latin typeface="Calibri" panose="020F0502020204030204" pitchFamily="34" charset="0"/>
                <a:ea typeface="Calibri" panose="020F0502020204030204" pitchFamily="34" charset="0"/>
                <a:cs typeface="Times New Roman" panose="02020603050405020304" pitchFamily="18" charset="0"/>
              </a:rPr>
              <a:t>(80%), 70%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si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(58%)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D13B670C-3238-4E1D-8885-F3255C636561}"/>
              </a:ext>
            </a:extLst>
          </p:cNvPr>
          <p:cNvGraphicFramePr>
            <a:graphicFrameLocks/>
          </p:cNvGraphicFramePr>
          <p:nvPr>
            <p:extLst>
              <p:ext uri="{D42A27DB-BD31-4B8C-83A1-F6EECF244321}">
                <p14:modId xmlns:p14="http://schemas.microsoft.com/office/powerpoint/2010/main" val="4169311647"/>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696665C0-06B3-49DF-8322-067366DB61D0}"/>
              </a:ext>
            </a:extLst>
          </p:cNvPr>
          <p:cNvGraphicFramePr>
            <a:graphicFrameLocks/>
          </p:cNvGraphicFramePr>
          <p:nvPr>
            <p:extLst>
              <p:ext uri="{D42A27DB-BD31-4B8C-83A1-F6EECF244321}">
                <p14:modId xmlns:p14="http://schemas.microsoft.com/office/powerpoint/2010/main" val="4048495306"/>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EB7C751C-241B-4B06-BCC5-26F8DFB0BFBC}"/>
              </a:ext>
            </a:extLst>
          </p:cNvPr>
          <p:cNvGraphicFramePr>
            <a:graphicFrameLocks/>
          </p:cNvGraphicFramePr>
          <p:nvPr>
            <p:extLst>
              <p:ext uri="{D42A27DB-BD31-4B8C-83A1-F6EECF244321}">
                <p14:modId xmlns:p14="http://schemas.microsoft.com/office/powerpoint/2010/main" val="1542054163"/>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3637CDDB-D599-470C-8262-68C3CDD0A708}"/>
              </a:ext>
            </a:extLst>
          </p:cNvPr>
          <p:cNvGraphicFramePr>
            <a:graphicFrameLocks/>
          </p:cNvGraphicFramePr>
          <p:nvPr>
            <p:extLst>
              <p:ext uri="{D42A27DB-BD31-4B8C-83A1-F6EECF244321}">
                <p14:modId xmlns:p14="http://schemas.microsoft.com/office/powerpoint/2010/main" val="355655880"/>
              </p:ext>
            </p:extLst>
          </p:nvPr>
        </p:nvGraphicFramePr>
        <p:xfrm>
          <a:off x="1357064" y="1082581"/>
          <a:ext cx="7103368" cy="4468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2F60CBAD-41B3-4734-BEC4-E3126F5CDBC8}"/>
              </a:ext>
            </a:extLst>
          </p:cNvPr>
          <p:cNvGraphicFramePr>
            <a:graphicFrameLocks/>
          </p:cNvGraphicFramePr>
          <p:nvPr>
            <p:extLst>
              <p:ext uri="{D42A27DB-BD31-4B8C-83A1-F6EECF244321}">
                <p14:modId xmlns:p14="http://schemas.microsoft.com/office/powerpoint/2010/main" val="881593804"/>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23A55E5B-EBCB-4F03-BC35-C54BC8A30F23}"/>
              </a:ext>
            </a:extLst>
          </p:cNvPr>
          <p:cNvGraphicFramePr>
            <a:graphicFrameLocks/>
          </p:cNvGraphicFramePr>
          <p:nvPr>
            <p:extLst>
              <p:ext uri="{D42A27DB-BD31-4B8C-83A1-F6EECF244321}">
                <p14:modId xmlns:p14="http://schemas.microsoft.com/office/powerpoint/2010/main" val="3260419189"/>
              </p:ext>
            </p:extLst>
          </p:nvPr>
        </p:nvGraphicFramePr>
        <p:xfrm>
          <a:off x="1243002" y="1394151"/>
          <a:ext cx="7289438" cy="4156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27C43F10-0C4E-4DAF-8CC7-193A561F3E0A}"/>
              </a:ext>
            </a:extLst>
          </p:cNvPr>
          <p:cNvGraphicFramePr>
            <a:graphicFrameLocks/>
          </p:cNvGraphicFramePr>
          <p:nvPr>
            <p:extLst>
              <p:ext uri="{D42A27DB-BD31-4B8C-83A1-F6EECF244321}">
                <p14:modId xmlns:p14="http://schemas.microsoft.com/office/powerpoint/2010/main" val="2388829369"/>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CF79C21-C16F-4CAA-8292-98BA07B8D453}"/>
              </a:ext>
            </a:extLst>
          </p:cNvPr>
          <p:cNvGraphicFramePr>
            <a:graphicFrameLocks/>
          </p:cNvGraphicFramePr>
          <p:nvPr>
            <p:extLst>
              <p:ext uri="{D42A27DB-BD31-4B8C-83A1-F6EECF244321}">
                <p14:modId xmlns:p14="http://schemas.microsoft.com/office/powerpoint/2010/main" val="1379177048"/>
              </p:ext>
            </p:extLst>
          </p:nvPr>
        </p:nvGraphicFramePr>
        <p:xfrm>
          <a:off x="1438515" y="1345868"/>
          <a:ext cx="7159945" cy="42127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6FEF856-AFDD-4C33-9C30-ECBC52D2EC99}"/>
              </a:ext>
            </a:extLst>
          </p:cNvPr>
          <p:cNvGraphicFramePr>
            <a:graphicFrameLocks/>
          </p:cNvGraphicFramePr>
          <p:nvPr>
            <p:extLst>
              <p:ext uri="{D42A27DB-BD31-4B8C-83A1-F6EECF244321}">
                <p14:modId xmlns:p14="http://schemas.microsoft.com/office/powerpoint/2010/main" val="842916781"/>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08299095-E209-4952-911D-77FBC150DDB9}"/>
              </a:ext>
            </a:extLst>
          </p:cNvPr>
          <p:cNvGraphicFramePr>
            <a:graphicFrameLocks/>
          </p:cNvGraphicFramePr>
          <p:nvPr>
            <p:extLst>
              <p:ext uri="{D42A27DB-BD31-4B8C-83A1-F6EECF244321}">
                <p14:modId xmlns:p14="http://schemas.microsoft.com/office/powerpoint/2010/main" val="1249183488"/>
              </p:ext>
            </p:extLst>
          </p:nvPr>
        </p:nvGraphicFramePr>
        <p:xfrm>
          <a:off x="1540608" y="1377521"/>
          <a:ext cx="7135847" cy="40295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5632311"/>
          </a:xfrm>
          <a:prstGeom prst="rect">
            <a:avLst/>
          </a:prstGeom>
          <a:noFill/>
        </p:spPr>
        <p:txBody>
          <a:bodyPr wrap="square" rtlCol="0">
            <a:spAutoFit/>
          </a:bodyPr>
          <a:lstStyle/>
          <a:p>
            <a:pPr algn="just"/>
            <a:r>
              <a:rPr lang="es-MX" dirty="0"/>
              <a:t>En el rubro correspondiente a “Medio Ambiente” se articulan los siguientes resultados.</a:t>
            </a:r>
          </a:p>
          <a:p>
            <a:pPr algn="just"/>
            <a:r>
              <a:rPr lang="es-MX" dirty="0"/>
              <a:t>Se considera que las áreas de trabajo están libres de:</a:t>
            </a:r>
          </a:p>
          <a:p>
            <a:pPr algn="just"/>
            <a:r>
              <a:rPr lang="es-MX" dirty="0"/>
              <a:t>•	Basura en un 93%</a:t>
            </a:r>
          </a:p>
          <a:p>
            <a:pPr algn="just"/>
            <a:r>
              <a:rPr lang="es-MX" dirty="0"/>
              <a:t>•	Olores desagradables en un 93%</a:t>
            </a:r>
          </a:p>
          <a:p>
            <a:pPr algn="just"/>
            <a:r>
              <a:rPr lang="es-MX" dirty="0"/>
              <a:t>•	Plagas en un 73%</a:t>
            </a:r>
          </a:p>
          <a:p>
            <a:pPr algn="just"/>
            <a:r>
              <a:rPr lang="es-MX" dirty="0"/>
              <a:t>•	Agua estancada en un 85%</a:t>
            </a:r>
          </a:p>
          <a:p>
            <a:pPr algn="just"/>
            <a:r>
              <a:rPr lang="es-MX" dirty="0"/>
              <a:t>Se considera que en la UAN se promueve el uso correcto de:</a:t>
            </a:r>
          </a:p>
          <a:p>
            <a:pPr algn="just"/>
            <a:r>
              <a:rPr lang="es-MX" dirty="0"/>
              <a:t>•	Agua en un 47%</a:t>
            </a:r>
          </a:p>
          <a:p>
            <a:pPr algn="just"/>
            <a:r>
              <a:rPr lang="es-MX" dirty="0"/>
              <a:t>•	Insumos en un 85%</a:t>
            </a:r>
          </a:p>
          <a:p>
            <a:pPr algn="just"/>
            <a:r>
              <a:rPr lang="es-MX" dirty="0"/>
              <a:t>•	Energía eléctrica en un 33%</a:t>
            </a:r>
          </a:p>
          <a:p>
            <a:pPr algn="just"/>
            <a:r>
              <a:rPr lang="es-MX" dirty="0"/>
              <a:t>•	Desechos en un 70%</a:t>
            </a:r>
          </a:p>
          <a:p>
            <a:pPr algn="just"/>
            <a:r>
              <a:rPr lang="es-MX" dirty="0"/>
              <a:t>•	Áreas verdes en un 60%</a:t>
            </a:r>
          </a:p>
          <a:p>
            <a:pPr algn="just"/>
            <a:r>
              <a:rPr lang="es-MX" dirty="0"/>
              <a:t>Por último, se menciona en un alto porcentaje de interés que, si la UAN ofreciera cursos de capacitación en materia de medio ambiente, asistieran (73%)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5339</TotalTime>
  <Words>4342</Words>
  <Application>Microsoft Office PowerPoint</Application>
  <PresentationFormat>Presentación en pantalla (4:3)</PresentationFormat>
  <Paragraphs>681</Paragraphs>
  <Slides>85</Slides>
  <Notes>85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85</vt:i4>
      </vt:variant>
    </vt:vector>
  </HeadingPairs>
  <TitlesOfParts>
    <vt:vector size="89"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320</cp:revision>
  <dcterms:created xsi:type="dcterms:W3CDTF">2019-02-18T18:05:13Z</dcterms:created>
  <dcterms:modified xsi:type="dcterms:W3CDTF">2022-04-26T17:30:38Z</dcterms:modified>
</cp:coreProperties>
</file>