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52556506590375"/>
          <c:y val="0.14287230298806519"/>
          <c:w val="0.82731733707218613"/>
          <c:h val="0.77038074804776768"/>
        </c:manualLayout>
      </c:layout>
      <c:barChart>
        <c:barDir val="col"/>
        <c:grouping val="clustered"/>
        <c:varyColors val="0"/>
        <c:ser>
          <c:idx val="0"/>
          <c:order val="0"/>
          <c:tx>
            <c:strRef>
              <c:f>'CÓDIGO DE ETICA'!$B$3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8076651185544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7CFCD58-2175-4118-AFF0-73D97FF4070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7EF-46B7-8324-D5AA83BA3604}"/>
                </c:ext>
              </c:extLst>
            </c:dLbl>
            <c:dLbl>
              <c:idx val="1"/>
              <c:layout>
                <c:manualLayout>
                  <c:x val="-7.2052618836114758E-3"/>
                  <c:y val="0.1156454201945039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E31EB0D-901F-4968-8A8C-694D4D476E3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7EF-46B7-8324-D5AA83BA360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'CÓDIGO DE ETICA'!$A$4:$A$5</c:f>
              <c:strCache>
                <c:ptCount val="2"/>
                <c:pt idx="0">
                  <c:v>SI LO CONOCE</c:v>
                </c:pt>
                <c:pt idx="1">
                  <c:v>NO LO CONOCE</c:v>
                </c:pt>
              </c:strCache>
            </c:strRef>
          </c:cat>
          <c:val>
            <c:numRef>
              <c:f>'CÓDIGO DE ETICA'!$B$4:$B$5</c:f>
              <c:numCache>
                <c:formatCode>General</c:formatCode>
                <c:ptCount val="2"/>
                <c:pt idx="0">
                  <c:v>53</c:v>
                </c:pt>
                <c:pt idx="1">
                  <c:v>47</c:v>
                </c:pt>
              </c:numCache>
            </c:numRef>
          </c:val>
          <c:extLst>
            <c:ext xmlns:c16="http://schemas.microsoft.com/office/drawing/2014/chart" uri="{C3380CC4-5D6E-409C-BE32-E72D297353CC}">
              <c16:uniqueId val="{00000002-07EF-46B7-8324-D5AA83BA3604}"/>
            </c:ext>
          </c:extLst>
        </c:ser>
        <c:dLbls>
          <c:showLegendKey val="0"/>
          <c:showVal val="0"/>
          <c:showCatName val="0"/>
          <c:showSerName val="0"/>
          <c:showPercent val="0"/>
          <c:showBubbleSize val="0"/>
        </c:dLbls>
        <c:gapWidth val="100"/>
        <c:overlap val="-24"/>
        <c:axId val="272561464"/>
        <c:axId val="272562248"/>
      </c:barChart>
      <c:catAx>
        <c:axId val="272561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562248"/>
        <c:crosses val="autoZero"/>
        <c:auto val="1"/>
        <c:lblAlgn val="ctr"/>
        <c:lblOffset val="100"/>
        <c:noMultiLvlLbl val="0"/>
      </c:catAx>
      <c:valAx>
        <c:axId val="2725622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61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VALORES!$B$3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9.7000618665363136E-2"/>
                </c:manualLayout>
              </c:layout>
              <c:tx>
                <c:rich>
                  <a:bodyPr/>
                  <a:lstStyle/>
                  <a:p>
                    <a:fld id="{95C10E7F-26E8-4697-A4B9-163961ABC6C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D59-4C12-9BC4-23128664E954}"/>
                </c:ext>
              </c:extLst>
            </c:dLbl>
            <c:dLbl>
              <c:idx val="1"/>
              <c:layout>
                <c:manualLayout>
                  <c:x val="0"/>
                  <c:y val="0.11264587974042171"/>
                </c:manualLayout>
              </c:layout>
              <c:tx>
                <c:rich>
                  <a:bodyPr/>
                  <a:lstStyle/>
                  <a:p>
                    <a:fld id="{95D367E2-7868-4810-9893-D63E30435605}"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D59-4C12-9BC4-23128664E954}"/>
                </c:ext>
              </c:extLst>
            </c:dLbl>
            <c:dLbl>
              <c:idx val="2"/>
              <c:layout>
                <c:manualLayout>
                  <c:x val="1.8194370050689198E-3"/>
                  <c:y val="0.10951682752541"/>
                </c:manualLayout>
              </c:layout>
              <c:tx>
                <c:rich>
                  <a:bodyPr/>
                  <a:lstStyle/>
                  <a:p>
                    <a:fld id="{308E49A3-4F5B-4060-945C-4293A6CD21F9}"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D59-4C12-9BC4-23128664E954}"/>
                </c:ext>
              </c:extLst>
            </c:dLbl>
            <c:dLbl>
              <c:idx val="3"/>
              <c:layout>
                <c:manualLayout>
                  <c:x val="0"/>
                  <c:y val="0.10325872309538654"/>
                </c:manualLayout>
              </c:layout>
              <c:tx>
                <c:rich>
                  <a:bodyPr/>
                  <a:lstStyle/>
                  <a:p>
                    <a:fld id="{9ACBB902-1D36-45C9-ADF4-19314DAF4DBD}"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D59-4C12-9BC4-23128664E954}"/>
                </c:ext>
              </c:extLst>
            </c:dLbl>
            <c:dLbl>
              <c:idx val="4"/>
              <c:layout>
                <c:manualLayout>
                  <c:x val="3.5273858460171093E-3"/>
                  <c:y val="9.7000618665363081E-2"/>
                </c:manualLayout>
              </c:layout>
              <c:tx>
                <c:rich>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fld id="{2F359B6B-E897-4CAD-90DC-89266E2D456C}" type="VALUE">
                      <a:rPr lang="en-US" sz="1600" smtClean="0">
                        <a:solidFill>
                          <a:schemeClr val="tx1"/>
                        </a:solidFill>
                      </a:rPr>
                      <a:pPr algn="r">
                        <a:defRPr sz="1800" b="1"/>
                      </a:pPr>
                      <a:t>[VALOR]</a:t>
                    </a:fld>
                    <a:r>
                      <a:rPr lang="en-US" sz="1600" dirty="0">
                        <a:solidFill>
                          <a:schemeClr val="tx1"/>
                        </a:solidFill>
                      </a:rPr>
                      <a:t> %</a:t>
                    </a:r>
                  </a:p>
                </c:rich>
              </c:tx>
              <c:spPr>
                <a:noFill/>
                <a:ln>
                  <a:noFill/>
                </a:ln>
                <a:effectLst/>
              </c:spPr>
              <c:txPr>
                <a:bodyPr rot="0" spcFirstLastPara="1" vertOverflow="ellipsis" vert="horz" wrap="square" lIns="38100" tIns="19050" rIns="38100" bIns="19050" anchor="ctr" anchorCtr="0">
                  <a:spAutoFit/>
                </a:bodyPr>
                <a:lstStyle/>
                <a:p>
                  <a:pPr algn="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D59-4C12-9BC4-23128664E954}"/>
                </c:ext>
              </c:extLst>
            </c:dLbl>
            <c:dLbl>
              <c:idx val="5"/>
              <c:layout>
                <c:manualLayout>
                  <c:x val="-8.9577750384778505E-4"/>
                  <c:y val="9.7000618665363109E-2"/>
                </c:manualLayout>
              </c:layout>
              <c:tx>
                <c:rich>
                  <a:bodyPr/>
                  <a:lstStyle/>
                  <a:p>
                    <a:fld id="{B4BE0162-4C3B-4DF8-80C3-FB4D473526B3}"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2278064426275282E-2"/>
                      <c:h val="7.8148202260949651E-2"/>
                    </c:manualLayout>
                  </c15:layout>
                  <c15:dlblFieldTable/>
                  <c15:showDataLabelsRange val="0"/>
                </c:ext>
                <c:ext xmlns:c16="http://schemas.microsoft.com/office/drawing/2014/chart" uri="{C3380CC4-5D6E-409C-BE32-E72D297353CC}">
                  <c16:uniqueId val="{00000005-4D59-4C12-9BC4-23128664E954}"/>
                </c:ext>
              </c:extLst>
            </c:dLbl>
            <c:dLbl>
              <c:idx val="6"/>
              <c:layout>
                <c:manualLayout>
                  <c:x val="-1.7915550076955679E-3"/>
                  <c:y val="0.10012967088037486"/>
                </c:manualLayout>
              </c:layout>
              <c:tx>
                <c:rich>
                  <a:bodyPr/>
                  <a:lstStyle/>
                  <a:p>
                    <a:fld id="{5F40A0DD-81E8-4F4B-9329-F8CD420ECECE}"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7.4013855439224147E-2"/>
                      <c:h val="7.8148202260949651E-2"/>
                    </c:manualLayout>
                  </c15:layout>
                  <c15:dlblFieldTable/>
                  <c15:showDataLabelsRange val="0"/>
                </c:ext>
                <c:ext xmlns:c16="http://schemas.microsoft.com/office/drawing/2014/chart" uri="{C3380CC4-5D6E-409C-BE32-E72D297353CC}">
                  <c16:uniqueId val="{00000006-4D59-4C12-9BC4-23128664E954}"/>
                </c:ext>
              </c:extLst>
            </c:dLbl>
            <c:dLbl>
              <c:idx val="7"/>
              <c:layout>
                <c:manualLayout>
                  <c:x val="-1.2933598692026977E-16"/>
                  <c:y val="9.0742514235339661E-2"/>
                </c:manualLayout>
              </c:layout>
              <c:tx>
                <c:rich>
                  <a:bodyPr/>
                  <a:lstStyle/>
                  <a:p>
                    <a:fld id="{236CD0EA-6744-4E8D-878C-C91AFC772812}" type="VALUE">
                      <a:rPr lang="en-US" sz="1600" smtClean="0">
                        <a:solidFill>
                          <a:schemeClr val="tx1"/>
                        </a:solidFill>
                      </a:rPr>
                      <a:pPr/>
                      <a:t>[VALOR]</a:t>
                    </a:fld>
                    <a:r>
                      <a:rPr lang="en-US" sz="16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D59-4C12-9BC4-23128664E95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VALORES!$A$4:$A$11</c:f>
              <c:strCache>
                <c:ptCount val="8"/>
                <c:pt idx="0">
                  <c:v> JUSTICIA</c:v>
                </c:pt>
                <c:pt idx="1">
                  <c:v> TRANSPARENCIA Y RENDICIÓN DE CUENTAS</c:v>
                </c:pt>
                <c:pt idx="2">
                  <c:v> LEALTAD Y COMPROMISO</c:v>
                </c:pt>
                <c:pt idx="3">
                  <c:v> RESPONSABILIDAD</c:v>
                </c:pt>
                <c:pt idx="4">
                  <c:v> PROFESIONALISMO E INTEGRIDAD</c:v>
                </c:pt>
                <c:pt idx="5">
                  <c:v> EQUIDAD</c:v>
                </c:pt>
                <c:pt idx="6">
                  <c:v> TOLERANCIA</c:v>
                </c:pt>
                <c:pt idx="7">
                  <c:v> CONCIENCIA ECOLÓGICA</c:v>
                </c:pt>
              </c:strCache>
            </c:strRef>
          </c:cat>
          <c:val>
            <c:numRef>
              <c:f>VALORES!$B$4:$B$11</c:f>
              <c:numCache>
                <c:formatCode>General</c:formatCode>
                <c:ptCount val="8"/>
                <c:pt idx="0">
                  <c:v>93</c:v>
                </c:pt>
                <c:pt idx="1">
                  <c:v>88</c:v>
                </c:pt>
                <c:pt idx="2">
                  <c:v>84</c:v>
                </c:pt>
                <c:pt idx="3">
                  <c:v>80</c:v>
                </c:pt>
                <c:pt idx="4">
                  <c:v>78</c:v>
                </c:pt>
                <c:pt idx="5">
                  <c:v>74</c:v>
                </c:pt>
                <c:pt idx="6">
                  <c:v>70</c:v>
                </c:pt>
                <c:pt idx="7">
                  <c:v>62</c:v>
                </c:pt>
              </c:numCache>
            </c:numRef>
          </c:val>
          <c:extLst>
            <c:ext xmlns:c16="http://schemas.microsoft.com/office/drawing/2014/chart" uri="{C3380CC4-5D6E-409C-BE32-E72D297353CC}">
              <c16:uniqueId val="{00000008-4D59-4C12-9BC4-23128664E954}"/>
            </c:ext>
          </c:extLst>
        </c:ser>
        <c:dLbls>
          <c:showLegendKey val="0"/>
          <c:showVal val="0"/>
          <c:showCatName val="0"/>
          <c:showSerName val="0"/>
          <c:showPercent val="0"/>
          <c:showBubbleSize val="0"/>
        </c:dLbls>
        <c:gapWidth val="100"/>
        <c:overlap val="-24"/>
        <c:axId val="269737608"/>
        <c:axId val="269739568"/>
      </c:barChart>
      <c:catAx>
        <c:axId val="269737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s-MX"/>
          </a:p>
        </c:txPr>
        <c:crossAx val="269739568"/>
        <c:crosses val="autoZero"/>
        <c:auto val="1"/>
        <c:lblAlgn val="ctr"/>
        <c:lblOffset val="100"/>
        <c:noMultiLvlLbl val="0"/>
      </c:catAx>
      <c:valAx>
        <c:axId val="269739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737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ILUMINACIÓN!$B$2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8223209877E-3"/>
                  <c:y val="9.6997834074973033E-2"/>
                </c:manualLayout>
              </c:layout>
              <c:tx>
                <c:rich>
                  <a:bodyPr/>
                  <a:lstStyle/>
                  <a:p>
                    <a:fld id="{0882D546-026A-43FE-9E1B-A42118AC841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E5-4CBC-976F-8BBFC206D7E1}"/>
                </c:ext>
              </c:extLst>
            </c:dLbl>
            <c:dLbl>
              <c:idx val="1"/>
              <c:layout>
                <c:manualLayout>
                  <c:x val="-1.7996869111605103E-3"/>
                  <c:y val="0.10172666178721139"/>
                </c:manualLayout>
              </c:layout>
              <c:tx>
                <c:rich>
                  <a:bodyPr/>
                  <a:lstStyle/>
                  <a:p>
                    <a:fld id="{03D9DDA3-4B75-4BAD-960C-81928C1BE2E9}"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E5-4CBC-976F-8BBFC206D7E1}"/>
                </c:ext>
              </c:extLst>
            </c:dLbl>
            <c:dLbl>
              <c:idx val="2"/>
              <c:layout>
                <c:manualLayout>
                  <c:x val="5.3990607334813995E-3"/>
                  <c:y val="9.0308328276699032E-2"/>
                </c:manualLayout>
              </c:layout>
              <c:tx>
                <c:rich>
                  <a:bodyPr/>
                  <a:lstStyle/>
                  <a:p>
                    <a:fld id="{5742EF57-D226-4B37-86B2-FBD6072459B0}"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E5-4CBC-976F-8BBFC206D7E1}"/>
                </c:ext>
              </c:extLst>
            </c:dLbl>
            <c:dLbl>
              <c:idx val="3"/>
              <c:layout>
                <c:manualLayout>
                  <c:x val="-3.5691250721578984E-3"/>
                  <c:y val="1.0082412098514302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fld id="{23D6AE71-B3ED-4685-8AF0-E66A07668329}"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7.2104533264669243E-2"/>
                      <c:h val="8.0026947900725259E-2"/>
                    </c:manualLayout>
                  </c15:layout>
                  <c15:dlblFieldTable/>
                  <c15:showDataLabelsRange val="0"/>
                </c:ext>
                <c:ext xmlns:c16="http://schemas.microsoft.com/office/drawing/2014/chart" uri="{C3380CC4-5D6E-409C-BE32-E72D297353CC}">
                  <c16:uniqueId val="{00000003-5DE5-4CBC-976F-8BBFC206D7E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ILUMINACIÓN!$A$3:$A$6</c:f>
              <c:strCache>
                <c:ptCount val="4"/>
                <c:pt idx="0">
                  <c:v>EXCELENTE</c:v>
                </c:pt>
                <c:pt idx="1">
                  <c:v>BUENA</c:v>
                </c:pt>
                <c:pt idx="2">
                  <c:v>REGULAR</c:v>
                </c:pt>
                <c:pt idx="3">
                  <c:v>MALA</c:v>
                </c:pt>
              </c:strCache>
            </c:strRef>
          </c:cat>
          <c:val>
            <c:numRef>
              <c:f>ILUMINACIÓN!$B$3:$B$6</c:f>
              <c:numCache>
                <c:formatCode>General</c:formatCode>
                <c:ptCount val="4"/>
                <c:pt idx="0">
                  <c:v>40</c:v>
                </c:pt>
                <c:pt idx="1">
                  <c:v>27</c:v>
                </c:pt>
                <c:pt idx="2">
                  <c:v>27</c:v>
                </c:pt>
                <c:pt idx="3">
                  <c:v>6</c:v>
                </c:pt>
              </c:numCache>
            </c:numRef>
          </c:val>
          <c:extLst>
            <c:ext xmlns:c16="http://schemas.microsoft.com/office/drawing/2014/chart" uri="{C3380CC4-5D6E-409C-BE32-E72D297353CC}">
              <c16:uniqueId val="{00000004-5DE5-4CBC-976F-8BBFC206D7E1}"/>
            </c:ext>
          </c:extLst>
        </c:ser>
        <c:dLbls>
          <c:showLegendKey val="0"/>
          <c:showVal val="0"/>
          <c:showCatName val="0"/>
          <c:showSerName val="0"/>
          <c:showPercent val="0"/>
          <c:showBubbleSize val="0"/>
        </c:dLbls>
        <c:gapWidth val="100"/>
        <c:overlap val="-24"/>
        <c:axId val="272555976"/>
        <c:axId val="272559896"/>
      </c:barChart>
      <c:catAx>
        <c:axId val="2725559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559896"/>
        <c:crosses val="autoZero"/>
        <c:auto val="1"/>
        <c:lblAlgn val="ctr"/>
        <c:lblOffset val="100"/>
        <c:noMultiLvlLbl val="0"/>
      </c:catAx>
      <c:valAx>
        <c:axId val="2725598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55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CLIMA!$B$2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900644475544458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DD9EA067-4E5F-471D-943B-7EB2EC1D736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7F2-45E8-BF94-3014B79D7469}"/>
                </c:ext>
              </c:extLst>
            </c:dLbl>
            <c:dLbl>
              <c:idx val="1"/>
              <c:layout>
                <c:manualLayout>
                  <c:x val="-1.8350911917501237E-3"/>
                  <c:y val="9.84546736166002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B6BAFFF6-F034-42FC-AB14-1D1A4A7B5EE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7F2-45E8-BF94-3014B79D7469}"/>
                </c:ext>
              </c:extLst>
            </c:dLbl>
            <c:dLbl>
              <c:idx val="2"/>
              <c:layout>
                <c:manualLayout>
                  <c:x val="1.8350911917501237E-3"/>
                  <c:y val="-3.922439631351702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EE58617-50F4-4A29-A885-1825503C14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7F2-45E8-BF94-3014B79D7469}"/>
                </c:ext>
              </c:extLst>
            </c:dLbl>
            <c:dLbl>
              <c:idx val="3"/>
              <c:layout>
                <c:manualLayout>
                  <c:x val="3.6701823835002473E-3"/>
                  <c:y val="8.1114064563585601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89512CA-5AD1-4C27-8D69-7DEDEF965B4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7F2-45E8-BF94-3014B79D7469}"/>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CLIMA!$A$3:$A$6</c:f>
              <c:strCache>
                <c:ptCount val="4"/>
                <c:pt idx="0">
                  <c:v>EXCELENTE</c:v>
                </c:pt>
                <c:pt idx="1">
                  <c:v>BUENO</c:v>
                </c:pt>
                <c:pt idx="2">
                  <c:v>REGULAR</c:v>
                </c:pt>
                <c:pt idx="3">
                  <c:v>MALO</c:v>
                </c:pt>
              </c:strCache>
            </c:strRef>
          </c:cat>
          <c:val>
            <c:numRef>
              <c:f>CLIMA!$B$3:$B$6</c:f>
              <c:numCache>
                <c:formatCode>General</c:formatCode>
                <c:ptCount val="4"/>
                <c:pt idx="0">
                  <c:v>67</c:v>
                </c:pt>
                <c:pt idx="1">
                  <c:v>33</c:v>
                </c:pt>
                <c:pt idx="2">
                  <c:v>0</c:v>
                </c:pt>
                <c:pt idx="3">
                  <c:v>0</c:v>
                </c:pt>
              </c:numCache>
            </c:numRef>
          </c:val>
          <c:extLst>
            <c:ext xmlns:c16="http://schemas.microsoft.com/office/drawing/2014/chart" uri="{C3380CC4-5D6E-409C-BE32-E72D297353CC}">
              <c16:uniqueId val="{00000004-A7F2-45E8-BF94-3014B79D7469}"/>
            </c:ext>
          </c:extLst>
        </c:ser>
        <c:dLbls>
          <c:showLegendKey val="0"/>
          <c:showVal val="0"/>
          <c:showCatName val="0"/>
          <c:showSerName val="0"/>
          <c:showPercent val="0"/>
          <c:showBubbleSize val="0"/>
        </c:dLbls>
        <c:gapWidth val="100"/>
        <c:overlap val="-24"/>
        <c:axId val="269735648"/>
        <c:axId val="269738392"/>
      </c:barChart>
      <c:catAx>
        <c:axId val="269735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69738392"/>
        <c:crosses val="autoZero"/>
        <c:auto val="1"/>
        <c:lblAlgn val="ctr"/>
        <c:lblOffset val="100"/>
        <c:noMultiLvlLbl val="0"/>
      </c:catAx>
      <c:valAx>
        <c:axId val="269738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735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RUIDO!$B$2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01043861474414E-3"/>
                  <c:y val="7.252389088771098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0600644-EEBE-41B7-855C-3867DA9D76B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FD6-4AF9-9BA4-3C591C8D12F2}"/>
                </c:ext>
              </c:extLst>
            </c:dLbl>
            <c:dLbl>
              <c:idx val="1"/>
              <c:layout>
                <c:manualLayout>
                  <c:x val="1.7501732878949276E-3"/>
                  <c:y val="3.0218287869878467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1097A5A-2931-4540-8769-DDFEFB23C2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5.6554692140102052E-2"/>
                      <c:h val="7.5470292924661522E-2"/>
                    </c:manualLayout>
                  </c15:layout>
                  <c15:dlblFieldTable/>
                  <c15:showDataLabelsRange val="0"/>
                </c:ext>
                <c:ext xmlns:c16="http://schemas.microsoft.com/office/drawing/2014/chart" uri="{C3380CC4-5D6E-409C-BE32-E72D297353CC}">
                  <c16:uniqueId val="{00000001-BFD6-4AF9-9BA4-3C591C8D12F2}"/>
                </c:ext>
              </c:extLst>
            </c:dLbl>
            <c:dLbl>
              <c:idx val="2"/>
              <c:layout>
                <c:manualLayout>
                  <c:x val="3.5002087722948829E-3"/>
                  <c:y val="9.972034997060265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339C72A-4E72-47ED-8D2D-547A54BBCFB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D6-4AF9-9BA4-3C591C8D12F2}"/>
                </c:ext>
              </c:extLst>
            </c:dLbl>
            <c:dLbl>
              <c:idx val="3"/>
              <c:layout>
                <c:manualLayout>
                  <c:x val="0"/>
                  <c:y val="9.3676692396626571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6B09EF-98A3-4AD6-8B2F-FC120BFD2AB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FD6-4AF9-9BA4-3C591C8D12F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RUIDO!$A$3:$A$6</c:f>
              <c:strCache>
                <c:ptCount val="4"/>
                <c:pt idx="0">
                  <c:v>MUY ALTO</c:v>
                </c:pt>
                <c:pt idx="1">
                  <c:v>ALTO</c:v>
                </c:pt>
                <c:pt idx="2">
                  <c:v>MEDIO</c:v>
                </c:pt>
                <c:pt idx="3">
                  <c:v>BAJO</c:v>
                </c:pt>
              </c:strCache>
            </c:strRef>
          </c:cat>
          <c:val>
            <c:numRef>
              <c:f>RUIDO!$B$3:$B$6</c:f>
              <c:numCache>
                <c:formatCode>General</c:formatCode>
                <c:ptCount val="4"/>
                <c:pt idx="0">
                  <c:v>7</c:v>
                </c:pt>
                <c:pt idx="1">
                  <c:v>6</c:v>
                </c:pt>
                <c:pt idx="2">
                  <c:v>40</c:v>
                </c:pt>
                <c:pt idx="3">
                  <c:v>47</c:v>
                </c:pt>
              </c:numCache>
            </c:numRef>
          </c:val>
          <c:extLst>
            <c:ext xmlns:c16="http://schemas.microsoft.com/office/drawing/2014/chart" uri="{C3380CC4-5D6E-409C-BE32-E72D297353CC}">
              <c16:uniqueId val="{00000004-BFD6-4AF9-9BA4-3C591C8D12F2}"/>
            </c:ext>
          </c:extLst>
        </c:ser>
        <c:dLbls>
          <c:showLegendKey val="0"/>
          <c:showVal val="0"/>
          <c:showCatName val="0"/>
          <c:showSerName val="0"/>
          <c:showPercent val="0"/>
          <c:showBubbleSize val="0"/>
        </c:dLbls>
        <c:gapWidth val="100"/>
        <c:overlap val="-24"/>
        <c:axId val="272556368"/>
        <c:axId val="272561856"/>
      </c:barChart>
      <c:catAx>
        <c:axId val="272556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61856"/>
        <c:crosses val="autoZero"/>
        <c:auto val="1"/>
        <c:lblAlgn val="ctr"/>
        <c:lblOffset val="100"/>
        <c:noMultiLvlLbl val="0"/>
      </c:catAx>
      <c:valAx>
        <c:axId val="272561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56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MOBILIARIO!$B$2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565191377155664E-3"/>
                  <c:y val="8.265562937382579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355D8B5D-4AA2-4A43-8B38-3908426F65AD}"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67-404E-B7CA-2F67F978EB0B}"/>
                </c:ext>
              </c:extLst>
            </c:dLbl>
            <c:dLbl>
              <c:idx val="1"/>
              <c:layout>
                <c:manualLayout>
                  <c:x val="-1.8565191377155664E-3"/>
                  <c:y val="0.1037910843449918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AB1C8C6-B12E-4610-9534-B7FFFA2749A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67-404E-B7CA-2F67F978EB0B}"/>
                </c:ext>
              </c:extLst>
            </c:dLbl>
            <c:dLbl>
              <c:idx val="2"/>
              <c:layout>
                <c:manualLayout>
                  <c:x val="0"/>
                  <c:y val="6.45661108841204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01CD3BF-9A20-45D0-80CC-426D0A8EDFDE}"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67-404E-B7CA-2F67F978EB0B}"/>
                </c:ext>
              </c:extLst>
            </c:dLbl>
            <c:dLbl>
              <c:idx val="3"/>
              <c:layout>
                <c:manualLayout>
                  <c:x val="-9.2825956885778313E-3"/>
                  <c:y val="1.184232865237191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89145292-DB05-4364-8338-319FD6D12025}"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267-404E-B7CA-2F67F978EB0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MOBILIARIO!$A$3:$A$6</c:f>
              <c:strCache>
                <c:ptCount val="4"/>
                <c:pt idx="0">
                  <c:v>EXCELENTE</c:v>
                </c:pt>
                <c:pt idx="1">
                  <c:v>BUENO</c:v>
                </c:pt>
                <c:pt idx="2">
                  <c:v>REGULAR</c:v>
                </c:pt>
                <c:pt idx="3">
                  <c:v>MALO</c:v>
                </c:pt>
              </c:strCache>
            </c:strRef>
          </c:cat>
          <c:val>
            <c:numRef>
              <c:f>MOBILIARIO!$B$3:$B$6</c:f>
              <c:numCache>
                <c:formatCode>General</c:formatCode>
                <c:ptCount val="4"/>
                <c:pt idx="0">
                  <c:v>48</c:v>
                </c:pt>
                <c:pt idx="1">
                  <c:v>38</c:v>
                </c:pt>
                <c:pt idx="2">
                  <c:v>9</c:v>
                </c:pt>
                <c:pt idx="3">
                  <c:v>5</c:v>
                </c:pt>
              </c:numCache>
            </c:numRef>
          </c:val>
          <c:extLst>
            <c:ext xmlns:c16="http://schemas.microsoft.com/office/drawing/2014/chart" uri="{C3380CC4-5D6E-409C-BE32-E72D297353CC}">
              <c16:uniqueId val="{00000004-4267-404E-B7CA-2F67F978EB0B}"/>
            </c:ext>
          </c:extLst>
        </c:ser>
        <c:dLbls>
          <c:showLegendKey val="0"/>
          <c:showVal val="0"/>
          <c:showCatName val="0"/>
          <c:showSerName val="0"/>
          <c:showPercent val="0"/>
          <c:showBubbleSize val="0"/>
        </c:dLbls>
        <c:gapWidth val="100"/>
        <c:overlap val="-24"/>
        <c:axId val="269740352"/>
        <c:axId val="269734080"/>
      </c:barChart>
      <c:catAx>
        <c:axId val="2697403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734080"/>
        <c:crosses val="autoZero"/>
        <c:auto val="1"/>
        <c:lblAlgn val="ctr"/>
        <c:lblOffset val="100"/>
        <c:noMultiLvlLbl val="0"/>
      </c:catAx>
      <c:valAx>
        <c:axId val="269734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74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'ESPACIO PARA FUNCIONES'!$B$2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164574188769401E-3"/>
                  <c:y val="9.165188449264548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2B005566-1215-4B2F-8C06-B842AE7CF363}"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4CC-4F49-B276-5694F1FA4A37}"/>
                </c:ext>
              </c:extLst>
            </c:dLbl>
            <c:dLbl>
              <c:idx val="1"/>
              <c:layout>
                <c:manualLayout>
                  <c:x val="1.8164574188769401E-3"/>
                  <c:y val="8.85968216762239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C47F1BB1-5459-46AF-8C26-62BAE4585097}"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CC-4F49-B276-5694F1FA4A37}"/>
                </c:ext>
              </c:extLst>
            </c:dLbl>
            <c:dLbl>
              <c:idx val="2"/>
              <c:layout>
                <c:manualLayout>
                  <c:x val="-5.4493722566308208E-3"/>
                  <c:y val="9.1651884492645469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6D68AC3-666C-4BF5-A617-8E01FEF26272}"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4CC-4F49-B276-5694F1FA4A37}"/>
                </c:ext>
              </c:extLst>
            </c:dLbl>
            <c:dLbl>
              <c:idx val="3"/>
              <c:layout>
                <c:manualLayout>
                  <c:x val="1.8164574188769401E-3"/>
                  <c:y val="7.94316332269595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AD3BF7B-F84F-4873-A17F-C23A23F2BBC6}"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4CC-4F49-B276-5694F1FA4A3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'ESPACIO PARA FUNCIONES'!$A$3:$A$6</c:f>
              <c:strCache>
                <c:ptCount val="4"/>
                <c:pt idx="0">
                  <c:v>EXCELENTE</c:v>
                </c:pt>
                <c:pt idx="1">
                  <c:v>BUENO</c:v>
                </c:pt>
                <c:pt idx="2">
                  <c:v>REGULAR</c:v>
                </c:pt>
                <c:pt idx="3">
                  <c:v>MALO</c:v>
                </c:pt>
              </c:strCache>
            </c:strRef>
          </c:cat>
          <c:val>
            <c:numRef>
              <c:f>'ESPACIO PARA FUNCIONES'!$B$3:$B$6</c:f>
              <c:numCache>
                <c:formatCode>General</c:formatCode>
                <c:ptCount val="4"/>
                <c:pt idx="0">
                  <c:v>27</c:v>
                </c:pt>
                <c:pt idx="1">
                  <c:v>47</c:v>
                </c:pt>
                <c:pt idx="2">
                  <c:v>6</c:v>
                </c:pt>
                <c:pt idx="3">
                  <c:v>20</c:v>
                </c:pt>
              </c:numCache>
            </c:numRef>
          </c:val>
          <c:extLst>
            <c:ext xmlns:c16="http://schemas.microsoft.com/office/drawing/2014/chart" uri="{C3380CC4-5D6E-409C-BE32-E72D297353CC}">
              <c16:uniqueId val="{00000004-C4CC-4F49-B276-5694F1FA4A37}"/>
            </c:ext>
          </c:extLst>
        </c:ser>
        <c:dLbls>
          <c:showLegendKey val="0"/>
          <c:showVal val="0"/>
          <c:showCatName val="0"/>
          <c:showSerName val="0"/>
          <c:showPercent val="0"/>
          <c:showBubbleSize val="0"/>
        </c:dLbls>
        <c:gapWidth val="100"/>
        <c:overlap val="-24"/>
        <c:axId val="274547800"/>
        <c:axId val="274543880"/>
      </c:barChart>
      <c:catAx>
        <c:axId val="274547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4543880"/>
        <c:crosses val="autoZero"/>
        <c:auto val="1"/>
        <c:lblAlgn val="ctr"/>
        <c:lblOffset val="100"/>
        <c:noMultiLvlLbl val="0"/>
      </c:catAx>
      <c:valAx>
        <c:axId val="2745438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547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640210362398413E-3"/>
                  <c:y val="9.3676714685996226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51977D-F3BC-4859-83D5-BFE5B1882A44}"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5CA-4BAA-B5B6-E2F937CEB41F}"/>
                </c:ext>
              </c:extLst>
            </c:dLbl>
            <c:dLbl>
              <c:idx val="1"/>
              <c:layout>
                <c:manualLayout>
                  <c:x val="1.7930070747541357E-3"/>
                  <c:y val="9.065488517999634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5CE24BF6-1571-46D4-9B3F-7EA516E48BC8}"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5CA-4BAA-B5B6-E2F937CEB41F}"/>
                </c:ext>
              </c:extLst>
            </c:dLbl>
            <c:dLbl>
              <c:idx val="2"/>
              <c:layout>
                <c:manualLayout>
                  <c:x val="-3.5499248715704173E-3"/>
                  <c:y val="8.1794024486811345E-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F4BD2ED2-3523-4889-9E41-0686648360C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5CA-4BAA-B5B6-E2F937CEB41F}"/>
                </c:ext>
              </c:extLst>
            </c:dLbl>
            <c:dLbl>
              <c:idx val="3"/>
              <c:layout>
                <c:manualLayout>
                  <c:x val="-3.5859831635728511E-3"/>
                  <c:y val="1.208731802399951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01476E4-A3EB-41EE-9D97-4072E9405877}" type="VALUE">
                      <a:rPr lang="en-US" smtClean="0"/>
                      <a:pPr>
                        <a:defRPr sz="1800" b="1">
                          <a:solidFill>
                            <a:schemeClr val="tx1"/>
                          </a:solidFill>
                        </a:defRPr>
                      </a:pPr>
                      <a:t>[VALOR]</a:t>
                    </a:fld>
                    <a:r>
                      <a:rPr lang="en-US" baseline="0"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5CA-4BAA-B5B6-E2F937CEB41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HIGIENE'!$A$3:$A$6</c:f>
              <c:strCache>
                <c:ptCount val="4"/>
                <c:pt idx="0">
                  <c:v>EXCELENTE</c:v>
                </c:pt>
                <c:pt idx="1">
                  <c:v>BUENAS</c:v>
                </c:pt>
                <c:pt idx="2">
                  <c:v>REGULAR</c:v>
                </c:pt>
                <c:pt idx="3">
                  <c:v>MALAS</c:v>
                </c:pt>
              </c:strCache>
            </c:strRef>
          </c:cat>
          <c:val>
            <c:numRef>
              <c:f>'CONDICIONES DE HIGIENE'!$B$3:$B$6</c:f>
              <c:numCache>
                <c:formatCode>General</c:formatCode>
                <c:ptCount val="4"/>
                <c:pt idx="0">
                  <c:v>67</c:v>
                </c:pt>
                <c:pt idx="1">
                  <c:v>28</c:v>
                </c:pt>
                <c:pt idx="2">
                  <c:v>0</c:v>
                </c:pt>
                <c:pt idx="3">
                  <c:v>5</c:v>
                </c:pt>
              </c:numCache>
            </c:numRef>
          </c:val>
          <c:extLst>
            <c:ext xmlns:c16="http://schemas.microsoft.com/office/drawing/2014/chart" uri="{C3380CC4-5D6E-409C-BE32-E72D297353CC}">
              <c16:uniqueId val="{00000004-E5CA-4BAA-B5B6-E2F937CEB41F}"/>
            </c:ext>
          </c:extLst>
        </c:ser>
        <c:dLbls>
          <c:showLegendKey val="0"/>
          <c:showVal val="0"/>
          <c:showCatName val="0"/>
          <c:showSerName val="0"/>
          <c:showPercent val="0"/>
          <c:showBubbleSize val="0"/>
        </c:dLbls>
        <c:gapWidth val="100"/>
        <c:overlap val="-24"/>
        <c:axId val="272529648"/>
        <c:axId val="272532000"/>
      </c:barChart>
      <c:catAx>
        <c:axId val="2725296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32000"/>
        <c:crosses val="autoZero"/>
        <c:auto val="1"/>
        <c:lblAlgn val="ctr"/>
        <c:lblOffset val="100"/>
        <c:noMultiLvlLbl val="0"/>
      </c:catAx>
      <c:valAx>
        <c:axId val="2725320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29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'CONDICIONES DE HIGIENE EN SANIT'!$B$2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189025536982636"/>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8E2279F-41F0-4748-90B9-7341B629DFD9}"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D9F-4F79-93EE-4B59833FDE47}"/>
                </c:ext>
              </c:extLst>
            </c:dLbl>
            <c:dLbl>
              <c:idx val="1"/>
              <c:layout>
                <c:manualLayout>
                  <c:x val="3.5653181014709185E-3"/>
                  <c:y val="9.5896710936307264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27075BD7-EE2F-4FAC-874C-AFB528693957}" type="VALUE">
                      <a:rPr lang="en-US" sz="1800" b="1" smtClean="0">
                        <a:solidFill>
                          <a:schemeClr val="tx1"/>
                        </a:solidFill>
                      </a:rPr>
                      <a:pPr>
                        <a:defRPr sz="1800">
                          <a:solidFill>
                            <a:schemeClr val="tx1"/>
                          </a:solidFill>
                        </a:defRPr>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D9F-4F79-93EE-4B59833FDE47}"/>
                </c:ext>
              </c:extLst>
            </c:dLbl>
            <c:dLbl>
              <c:idx val="2"/>
              <c:layout>
                <c:manualLayout>
                  <c:x val="-1.7826590507354593E-3"/>
                  <c:y val="0.10189025536982647"/>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7213F645-36F5-4508-9835-6023A21E4856}"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D9F-4F79-93EE-4B59833FDE47}"/>
                </c:ext>
              </c:extLst>
            </c:dLbl>
            <c:dLbl>
              <c:idx val="3"/>
              <c:layout>
                <c:manualLayout>
                  <c:x val="3.5653181014709185E-3"/>
                  <c:y val="2.6970949950836418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10DAD2B8-C669-46F8-B572-89ED4917C887}" type="VALUE">
                      <a:rPr lang="en-US" sz="1800" b="1" smtClean="0"/>
                      <a:pPr>
                        <a:defRPr sz="1800">
                          <a:solidFill>
                            <a:schemeClr val="tx1"/>
                          </a:solidFill>
                        </a:defRPr>
                      </a:pPr>
                      <a:t>[VALOR]</a:t>
                    </a:fld>
                    <a:r>
                      <a:rPr lang="en-US" sz="1800" b="1" dirty="0"/>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D9F-4F79-93EE-4B59833FDE4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HIGIENE EN SANIT'!$A$3:$A$6</c:f>
              <c:strCache>
                <c:ptCount val="4"/>
                <c:pt idx="0">
                  <c:v>EXCELENTE</c:v>
                </c:pt>
                <c:pt idx="1">
                  <c:v>BUENAS</c:v>
                </c:pt>
                <c:pt idx="2">
                  <c:v>REGULAR</c:v>
                </c:pt>
                <c:pt idx="3">
                  <c:v>MALAS</c:v>
                </c:pt>
              </c:strCache>
            </c:strRef>
          </c:cat>
          <c:val>
            <c:numRef>
              <c:f>'CONDICIONES DE HIGIENE EN SANIT'!$B$3:$B$6</c:f>
              <c:numCache>
                <c:formatCode>General</c:formatCode>
                <c:ptCount val="4"/>
                <c:pt idx="0">
                  <c:v>27</c:v>
                </c:pt>
                <c:pt idx="1">
                  <c:v>47</c:v>
                </c:pt>
                <c:pt idx="2">
                  <c:v>20</c:v>
                </c:pt>
                <c:pt idx="3">
                  <c:v>6</c:v>
                </c:pt>
              </c:numCache>
            </c:numRef>
          </c:val>
          <c:extLst>
            <c:ext xmlns:c16="http://schemas.microsoft.com/office/drawing/2014/chart" uri="{C3380CC4-5D6E-409C-BE32-E72D297353CC}">
              <c16:uniqueId val="{00000004-6D9F-4F79-93EE-4B59833FDE47}"/>
            </c:ext>
          </c:extLst>
        </c:ser>
        <c:dLbls>
          <c:showLegendKey val="0"/>
          <c:showVal val="0"/>
          <c:showCatName val="0"/>
          <c:showSerName val="0"/>
          <c:showPercent val="0"/>
          <c:showBubbleSize val="0"/>
        </c:dLbls>
        <c:gapWidth val="100"/>
        <c:overlap val="-24"/>
        <c:axId val="274546232"/>
        <c:axId val="274546624"/>
      </c:barChart>
      <c:catAx>
        <c:axId val="2745462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4546624"/>
        <c:crosses val="autoZero"/>
        <c:auto val="1"/>
        <c:lblAlgn val="ctr"/>
        <c:lblOffset val="100"/>
        <c:noMultiLvlLbl val="0"/>
      </c:catAx>
      <c:valAx>
        <c:axId val="2745466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546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'RESPUESTA DE MANTENIMIENTO'!$B$2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9094806919176018E-3"/>
                  <c:y val="9.659516624725079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0025EBF-7120-48BF-B24E-2ABE8AA507A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72A-4589-A097-B189C867EB94}"/>
                </c:ext>
              </c:extLst>
            </c:dLbl>
            <c:dLbl>
              <c:idx val="1"/>
              <c:layout>
                <c:manualLayout>
                  <c:x val="-1.9094806919177593E-3"/>
                  <c:y val="9.62543076369999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8633B62-5D64-42E9-BC43-47BF90B38CFA}"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72A-4589-A097-B189C867EB94}"/>
                </c:ext>
              </c:extLst>
            </c:dLbl>
            <c:dLbl>
              <c:idx val="2"/>
              <c:layout>
                <c:manualLayout>
                  <c:x val="-1.9094806919176892E-3"/>
                  <c:y val="1.6317153443265078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737E589B-19FC-4950-BE4B-8C957D4AD2A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72A-4589-A097-B189C867EB94}"/>
                </c:ext>
              </c:extLst>
            </c:dLbl>
            <c:dLbl>
              <c:idx val="3"/>
              <c:layout>
                <c:manualLayout>
                  <c:x val="5.7284420757527177E-3"/>
                  <c:y val="1.94768740263560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97EAB29B-3BDA-4C09-88A5-6A1949A80E41}"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72A-4589-A097-B189C867EB94}"/>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'RESPUESTA DE MANTENIMIENTO'!$A$3:$A$6</c:f>
              <c:strCache>
                <c:ptCount val="4"/>
                <c:pt idx="0">
                  <c:v>EXCELENTE</c:v>
                </c:pt>
                <c:pt idx="1">
                  <c:v>BUENA</c:v>
                </c:pt>
                <c:pt idx="2">
                  <c:v>REGULAR</c:v>
                </c:pt>
                <c:pt idx="3">
                  <c:v>MALA</c:v>
                </c:pt>
              </c:strCache>
            </c:strRef>
          </c:cat>
          <c:val>
            <c:numRef>
              <c:f>'RESPUESTA DE MANTENIMIENTO'!$B$3:$B$6</c:f>
              <c:numCache>
                <c:formatCode>General</c:formatCode>
                <c:ptCount val="4"/>
                <c:pt idx="0">
                  <c:v>14</c:v>
                </c:pt>
                <c:pt idx="1">
                  <c:v>76</c:v>
                </c:pt>
                <c:pt idx="2">
                  <c:v>5</c:v>
                </c:pt>
                <c:pt idx="3">
                  <c:v>5</c:v>
                </c:pt>
              </c:numCache>
            </c:numRef>
          </c:val>
          <c:extLst>
            <c:ext xmlns:c16="http://schemas.microsoft.com/office/drawing/2014/chart" uri="{C3380CC4-5D6E-409C-BE32-E72D297353CC}">
              <c16:uniqueId val="{00000004-172A-4589-A097-B189C867EB94}"/>
            </c:ext>
          </c:extLst>
        </c:ser>
        <c:dLbls>
          <c:showLegendKey val="0"/>
          <c:showVal val="0"/>
          <c:showCatName val="0"/>
          <c:showSerName val="0"/>
          <c:showPercent val="0"/>
          <c:showBubbleSize val="0"/>
        </c:dLbls>
        <c:gapWidth val="100"/>
        <c:overlap val="-24"/>
        <c:axId val="272526120"/>
        <c:axId val="272532392"/>
      </c:barChart>
      <c:catAx>
        <c:axId val="2725261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532392"/>
        <c:crosses val="autoZero"/>
        <c:auto val="1"/>
        <c:lblAlgn val="ctr"/>
        <c:lblOffset val="100"/>
        <c:noMultiLvlLbl val="0"/>
      </c:catAx>
      <c:valAx>
        <c:axId val="27253239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26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'INTEGRANTES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976277679075408E-3"/>
                  <c:y val="0.1086424640167196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62604940-9857-402F-8651-99D9C898145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15B-406C-8B89-D559438D97EF}"/>
                </c:ext>
              </c:extLst>
            </c:dLbl>
            <c:dLbl>
              <c:idx val="1"/>
              <c:layout>
                <c:manualLayout>
                  <c:x val="-7.6565217523757358E-3"/>
                  <c:y val="0.11581156984688334"/>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42EC46A9-AE03-4BD0-B9AB-88F6CC9BBD2F}"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15B-406C-8B89-D559438D97E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'INTEGRANTES DE LA COMISIÓN DE S'!$A$3:$A$4</c:f>
              <c:strCache>
                <c:ptCount val="2"/>
                <c:pt idx="0">
                  <c:v>SI LOS CONOCE</c:v>
                </c:pt>
                <c:pt idx="1">
                  <c:v>NO LOS CONOCE</c:v>
                </c:pt>
              </c:strCache>
            </c:strRef>
          </c:cat>
          <c:val>
            <c:numRef>
              <c:f>'INTEGRANTES DE LA COMISIÓN DE S'!$B$3:$B$4</c:f>
              <c:numCache>
                <c:formatCode>General</c:formatCode>
                <c:ptCount val="2"/>
                <c:pt idx="0">
                  <c:v>67</c:v>
                </c:pt>
                <c:pt idx="1">
                  <c:v>33</c:v>
                </c:pt>
              </c:numCache>
            </c:numRef>
          </c:val>
          <c:extLst>
            <c:ext xmlns:c16="http://schemas.microsoft.com/office/drawing/2014/chart" uri="{C3380CC4-5D6E-409C-BE32-E72D297353CC}">
              <c16:uniqueId val="{00000002-915B-406C-8B89-D559438D97EF}"/>
            </c:ext>
          </c:extLst>
        </c:ser>
        <c:dLbls>
          <c:showLegendKey val="0"/>
          <c:showVal val="0"/>
          <c:showCatName val="0"/>
          <c:showSerName val="0"/>
          <c:showPercent val="0"/>
          <c:showBubbleSize val="0"/>
        </c:dLbls>
        <c:gapWidth val="100"/>
        <c:overlap val="-24"/>
        <c:axId val="274544272"/>
        <c:axId val="274544664"/>
      </c:barChart>
      <c:catAx>
        <c:axId val="2745442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4544664"/>
        <c:crosses val="autoZero"/>
        <c:auto val="1"/>
        <c:lblAlgn val="ctr"/>
        <c:lblOffset val="100"/>
        <c:noMultiLvlLbl val="0"/>
      </c:catAx>
      <c:valAx>
        <c:axId val="274544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4544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'INFORMACIÓN DE LA COMISIÓN DE S'!$B$2</c:f>
              <c:strCache>
                <c:ptCount val="1"/>
                <c:pt idx="0">
                  <c:v>Columna2</c:v>
                </c:pt>
              </c:strCache>
            </c:strRef>
          </c:tx>
          <c:spPr>
            <a:solidFill>
              <a:srgbClr val="3A71B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7010204865195137E-17"/>
                  <c:y val="0.1136276297169167"/>
                </c:manualLayout>
              </c:layout>
              <c:tx>
                <c:rich>
                  <a:bodyPr/>
                  <a:lstStyle/>
                  <a:p>
                    <a:fld id="{407E449F-BE47-4E8C-A94F-05C64666A5D6}"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EA-4B16-8E26-5D58DEE12D97}"/>
                </c:ext>
              </c:extLst>
            </c:dLbl>
            <c:dLbl>
              <c:idx val="1"/>
              <c:layout>
                <c:manualLayout>
                  <c:x val="0"/>
                  <c:y val="1.1324412075235206E-2"/>
                </c:manualLayout>
              </c:layout>
              <c:tx>
                <c:rich>
                  <a:bodyPr/>
                  <a:lstStyle/>
                  <a:p>
                    <a:fld id="{8F988163-A3DA-405C-B206-9B4E69CFA6E7}" type="VALUE">
                      <a:rPr lang="en-US" b="1" smtClean="0"/>
                      <a:pPr/>
                      <a:t>[VALOR]</a:t>
                    </a:fld>
                    <a:r>
                      <a:rPr lang="en-US" b="1" dirty="0"/>
                      <a:t> %</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EA-4B16-8E26-5D58DEE12D97}"/>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DE LA COMISIÓN DE S'!$A$3:$A$4</c:f>
              <c:strCache>
                <c:ptCount val="2"/>
                <c:pt idx="0">
                  <c:v>SI RECIBE</c:v>
                </c:pt>
                <c:pt idx="1">
                  <c:v>NO RECIBE</c:v>
                </c:pt>
              </c:strCache>
            </c:strRef>
          </c:cat>
          <c:val>
            <c:numRef>
              <c:f>'INFORMACIÓN DE LA COMISIÓN DE S'!$B$3:$B$4</c:f>
              <c:numCache>
                <c:formatCode>General</c:formatCode>
                <c:ptCount val="2"/>
                <c:pt idx="0">
                  <c:v>100</c:v>
                </c:pt>
                <c:pt idx="1">
                  <c:v>0</c:v>
                </c:pt>
              </c:numCache>
            </c:numRef>
          </c:val>
          <c:extLst>
            <c:ext xmlns:c16="http://schemas.microsoft.com/office/drawing/2014/chart" uri="{C3380CC4-5D6E-409C-BE32-E72D297353CC}">
              <c16:uniqueId val="{00000002-29EA-4B16-8E26-5D58DEE12D97}"/>
            </c:ext>
          </c:extLst>
        </c:ser>
        <c:dLbls>
          <c:showLegendKey val="0"/>
          <c:showVal val="0"/>
          <c:showCatName val="0"/>
          <c:showSerName val="0"/>
          <c:showPercent val="0"/>
          <c:showBubbleSize val="0"/>
        </c:dLbls>
        <c:gapWidth val="100"/>
        <c:overlap val="-24"/>
        <c:axId val="272527688"/>
        <c:axId val="272528080"/>
      </c:barChart>
      <c:catAx>
        <c:axId val="2725276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528080"/>
        <c:crosses val="autoZero"/>
        <c:auto val="1"/>
        <c:lblAlgn val="ctr"/>
        <c:lblOffset val="100"/>
        <c:noMultiLvlLbl val="0"/>
      </c:catAx>
      <c:valAx>
        <c:axId val="2725280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276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'INFORMACIÓN PARA PLANEACIÓN ACA'!$B$2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264788638342232E-17"/>
                  <c:y val="0.12067372631111163"/>
                </c:manualLayout>
              </c:layout>
              <c:tx>
                <c:rich>
                  <a:bodyPr/>
                  <a:lstStyle/>
                  <a:p>
                    <a:fld id="{DE880C49-1DCF-405E-B524-F3162B3D503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63C-40B5-8171-FF7CE0D4C103}"/>
                </c:ext>
              </c:extLst>
            </c:dLbl>
            <c:dLbl>
              <c:idx val="1"/>
              <c:layout>
                <c:manualLayout>
                  <c:x val="7.4760402475864381E-3"/>
                  <c:y val="1.1469485846601726E-2"/>
                </c:manualLayout>
              </c:layout>
              <c:tx>
                <c:rich>
                  <a:bodyPr/>
                  <a:lstStyle/>
                  <a:p>
                    <a:fld id="{9D568836-D202-4B99-B962-37DFC9BC129E}"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63C-40B5-8171-FF7CE0D4C103}"/>
                </c:ext>
              </c:extLst>
            </c:dLbl>
            <c:dLbl>
              <c:idx val="2"/>
              <c:layout>
                <c:manualLayout>
                  <c:x val="-1.8690100618966095E-3"/>
                  <c:y val="2.7847782994871915E-2"/>
                </c:manualLayout>
              </c:layout>
              <c:tx>
                <c:rich>
                  <a:bodyPr/>
                  <a:lstStyle/>
                  <a:p>
                    <a:fld id="{B31AE1BD-4362-43F5-A954-F0CAD7A2B73F}"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63C-40B5-8171-FF7CE0D4C10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'INFORMACIÓN PARA PLANEACIÓN ACA'!$A$3:$A$5</c:f>
              <c:strCache>
                <c:ptCount val="3"/>
                <c:pt idx="0">
                  <c:v>SIEMPRE</c:v>
                </c:pt>
                <c:pt idx="1">
                  <c:v>ALGUNAS VECES</c:v>
                </c:pt>
                <c:pt idx="2">
                  <c:v>NUNCA</c:v>
                </c:pt>
              </c:strCache>
            </c:strRef>
          </c:cat>
          <c:val>
            <c:numRef>
              <c:f>'INFORMACIÓN PARA PLANEACIÓN ACA'!$B$3:$B$5</c:f>
              <c:numCache>
                <c:formatCode>General</c:formatCode>
                <c:ptCount val="3"/>
                <c:pt idx="0">
                  <c:v>100</c:v>
                </c:pt>
                <c:pt idx="1">
                  <c:v>0</c:v>
                </c:pt>
                <c:pt idx="2">
                  <c:v>0</c:v>
                </c:pt>
              </c:numCache>
            </c:numRef>
          </c:val>
          <c:extLst>
            <c:ext xmlns:c16="http://schemas.microsoft.com/office/drawing/2014/chart" uri="{C3380CC4-5D6E-409C-BE32-E72D297353CC}">
              <c16:uniqueId val="{00000003-063C-40B5-8171-FF7CE0D4C103}"/>
            </c:ext>
          </c:extLst>
        </c:ser>
        <c:dLbls>
          <c:showLegendKey val="0"/>
          <c:showVal val="0"/>
          <c:showCatName val="0"/>
          <c:showSerName val="0"/>
          <c:showPercent val="0"/>
          <c:showBubbleSize val="0"/>
        </c:dLbls>
        <c:gapWidth val="100"/>
        <c:overlap val="-24"/>
        <c:axId val="273068800"/>
        <c:axId val="273071152"/>
      </c:barChart>
      <c:catAx>
        <c:axId val="273068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71152"/>
        <c:crosses val="autoZero"/>
        <c:auto val="1"/>
        <c:lblAlgn val="ctr"/>
        <c:lblOffset val="100"/>
        <c:noMultiLvlLbl val="0"/>
      </c:catAx>
      <c:valAx>
        <c:axId val="2730711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8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r>
              <a:rPr lang="es-MX" sz="1800" dirty="0">
                <a:solidFill>
                  <a:schemeClr val="tx1"/>
                </a:solidFill>
              </a:rPr>
              <a:t>FUNCIÓN DOCENTE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solidFill>
              <a:latin typeface="+mn-lt"/>
              <a:ea typeface="+mn-ea"/>
              <a:cs typeface="+mn-cs"/>
            </a:defRPr>
          </a:pPr>
          <a:endParaRPr lang="es-MX"/>
        </a:p>
      </c:txPr>
    </c:title>
    <c:autoTitleDeleted val="0"/>
    <c:plotArea>
      <c:layout/>
      <c:barChart>
        <c:barDir val="col"/>
        <c:grouping val="clustered"/>
        <c:varyColors val="0"/>
        <c:ser>
          <c:idx val="0"/>
          <c:order val="0"/>
          <c:tx>
            <c:strRef>
              <c:f>'ACCESO A EQUIPO DE COMPUTO, AUD'!$B$2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648619638525E-17"/>
                  <c:y val="0.13023814669188155"/>
                </c:manualLayout>
              </c:layout>
              <c:tx>
                <c:rich>
                  <a:bodyPr/>
                  <a:lstStyle/>
                  <a:p>
                    <a:fld id="{2F82C005-9291-414E-9694-ED09CB0A3053}"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2A6-4317-8ADA-0C29EDDCA6E2}"/>
                </c:ext>
              </c:extLst>
            </c:dLbl>
            <c:dLbl>
              <c:idx val="1"/>
              <c:layout>
                <c:manualLayout>
                  <c:x val="-3.8341150500185968E-3"/>
                  <c:y val="0.11742777119341026"/>
                </c:manualLayout>
              </c:layout>
              <c:tx>
                <c:rich>
                  <a:bodyPr/>
                  <a:lstStyle/>
                  <a:p>
                    <a:fld id="{970BAA87-556B-4BFB-B4C8-563F55805EB4}"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2A6-4317-8ADA-0C29EDDCA6E2}"/>
                </c:ext>
              </c:extLst>
            </c:dLbl>
            <c:dLbl>
              <c:idx val="2"/>
              <c:layout>
                <c:manualLayout>
                  <c:x val="3.8341150500185968E-3"/>
                  <c:y val="1.9079207719031131E-2"/>
                </c:manualLayout>
              </c:layout>
              <c:tx>
                <c:rich>
                  <a:bodyPr/>
                  <a:lstStyle/>
                  <a:p>
                    <a:fld id="{E48AF681-5DCB-407F-9503-F745D24C7277}" type="VALUE">
                      <a:rPr lang="en-US" smtClean="0"/>
                      <a:pPr/>
                      <a:t>[VALOR]</a:t>
                    </a:fld>
                    <a:r>
                      <a:rPr lang="en-US" dirty="0"/>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2A6-4317-8ADA-0C29EDDCA6E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'ACCESO A EQUIPO DE COMPUTO, AUD'!$A$3:$A$5</c:f>
              <c:strCache>
                <c:ptCount val="3"/>
                <c:pt idx="0">
                  <c:v>SIEMPRE</c:v>
                </c:pt>
                <c:pt idx="1">
                  <c:v>ALGUNAS VECES</c:v>
                </c:pt>
                <c:pt idx="2">
                  <c:v>NUNCA</c:v>
                </c:pt>
              </c:strCache>
            </c:strRef>
          </c:cat>
          <c:val>
            <c:numRef>
              <c:f>'ACCESO A EQUIPO DE COMPUTO, AUD'!$B$3:$B$5</c:f>
              <c:numCache>
                <c:formatCode>General</c:formatCode>
                <c:ptCount val="3"/>
                <c:pt idx="0">
                  <c:v>50</c:v>
                </c:pt>
                <c:pt idx="1">
                  <c:v>50</c:v>
                </c:pt>
                <c:pt idx="2">
                  <c:v>0</c:v>
                </c:pt>
              </c:numCache>
            </c:numRef>
          </c:val>
          <c:extLst>
            <c:ext xmlns:c16="http://schemas.microsoft.com/office/drawing/2014/chart" uri="{C3380CC4-5D6E-409C-BE32-E72D297353CC}">
              <c16:uniqueId val="{00000003-42A6-4317-8ADA-0C29EDDCA6E2}"/>
            </c:ext>
          </c:extLst>
        </c:ser>
        <c:dLbls>
          <c:showLegendKey val="0"/>
          <c:showVal val="0"/>
          <c:showCatName val="0"/>
          <c:showSerName val="0"/>
          <c:showPercent val="0"/>
          <c:showBubbleSize val="0"/>
        </c:dLbls>
        <c:gapWidth val="100"/>
        <c:overlap val="-24"/>
        <c:axId val="273072328"/>
        <c:axId val="273070368"/>
      </c:barChart>
      <c:catAx>
        <c:axId val="2730723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70368"/>
        <c:crosses val="autoZero"/>
        <c:auto val="1"/>
        <c:lblAlgn val="ctr"/>
        <c:lblOffset val="100"/>
        <c:noMultiLvlLbl val="0"/>
      </c:catAx>
      <c:valAx>
        <c:axId val="273070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72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DOCENTE</a:t>
            </a:r>
          </a:p>
        </c:rich>
      </c:tx>
      <c:overlay val="0"/>
      <c:spPr>
        <a:noFill/>
        <a:ln>
          <a:noFill/>
        </a:ln>
        <a:effectLst>
          <a:glow rad="127000">
            <a:schemeClr val="tx1"/>
          </a:glow>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'CONDICIONES DE LAS AULAS'!$B$2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478954742616433E-4"/>
                  <c:y val="-3.8543522334428103E-3"/>
                </c:manualLayout>
              </c:layout>
              <c:tx>
                <c:rich>
                  <a:bodyPr/>
                  <a:lstStyle/>
                  <a:p>
                    <a:fld id="{ADFED097-E066-4B1C-A16D-560B9B18323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10-4821-944D-CE10657649A9}"/>
                </c:ext>
              </c:extLst>
            </c:dLbl>
            <c:dLbl>
              <c:idx val="1"/>
              <c:layout>
                <c:manualLayout>
                  <c:x val="0"/>
                  <c:y val="0.10133773526767501"/>
                </c:manualLayout>
              </c:layout>
              <c:tx>
                <c:rich>
                  <a:bodyPr/>
                  <a:lstStyle/>
                  <a:p>
                    <a:fld id="{08664EF7-405E-4865-93C0-A6834EA14DCB}" type="VALUE">
                      <a:rPr lang="en-US" sz="1800" smtClean="0">
                        <a:solidFill>
                          <a:schemeClr val="tx1"/>
                        </a:solidFill>
                      </a:rPr>
                      <a:pPr/>
                      <a:t>[VALOR]</a:t>
                    </a:fld>
                    <a:r>
                      <a:rPr lang="en-US" sz="1800"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10-4821-944D-CE10657649A9}"/>
                </c:ext>
              </c:extLst>
            </c:dLbl>
            <c:dLbl>
              <c:idx val="2"/>
              <c:layout>
                <c:manualLayout>
                  <c:x val="-4.9867987545979915E-3"/>
                  <c:y val="-3.8543522334428103E-3"/>
                </c:manualLayout>
              </c:layout>
              <c:tx>
                <c:rich>
                  <a:bodyPr/>
                  <a:lstStyle/>
                  <a:p>
                    <a:fld id="{58B215DF-EE6D-4933-B6E9-51531D717A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E10-4821-944D-CE10657649A9}"/>
                </c:ext>
              </c:extLst>
            </c:dLbl>
            <c:dLbl>
              <c:idx val="3"/>
              <c:layout>
                <c:manualLayout>
                  <c:x val="0"/>
                  <c:y val="-2.9804111887922614E-3"/>
                </c:manualLayout>
              </c:layout>
              <c:tx>
                <c:rich>
                  <a:bodyPr/>
                  <a:lstStyle/>
                  <a:p>
                    <a:fld id="{4B229E42-43DD-4022-89D4-859B46CFB0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E10-4821-944D-CE10657649A9}"/>
                </c:ext>
              </c:extLst>
            </c:dLbl>
            <c:spPr>
              <a:noFill/>
              <a:ln>
                <a:noFill/>
              </a:ln>
              <a:effectLst>
                <a:glow rad="127000">
                  <a:schemeClr val="tx1"/>
                </a:glow>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'CONDICIONES DE LAS AULAS'!$A$3:$A$6</c:f>
              <c:strCache>
                <c:ptCount val="4"/>
                <c:pt idx="0">
                  <c:v>EXCELENTE</c:v>
                </c:pt>
                <c:pt idx="1">
                  <c:v>BUENAS</c:v>
                </c:pt>
                <c:pt idx="2">
                  <c:v>MALAS</c:v>
                </c:pt>
                <c:pt idx="3">
                  <c:v>PESIMAS</c:v>
                </c:pt>
              </c:strCache>
            </c:strRef>
          </c:cat>
          <c:val>
            <c:numRef>
              <c:f>'CONDICIONES DE LAS AULAS'!$B$3:$B$6</c:f>
              <c:numCache>
                <c:formatCode>General</c:formatCode>
                <c:ptCount val="4"/>
                <c:pt idx="0">
                  <c:v>0</c:v>
                </c:pt>
                <c:pt idx="1">
                  <c:v>100</c:v>
                </c:pt>
                <c:pt idx="2">
                  <c:v>0</c:v>
                </c:pt>
                <c:pt idx="3">
                  <c:v>0</c:v>
                </c:pt>
              </c:numCache>
            </c:numRef>
          </c:val>
          <c:extLst>
            <c:ext xmlns:c16="http://schemas.microsoft.com/office/drawing/2014/chart" uri="{C3380CC4-5D6E-409C-BE32-E72D297353CC}">
              <c16:uniqueId val="{00000004-FE10-4821-944D-CE10657649A9}"/>
            </c:ext>
          </c:extLst>
        </c:ser>
        <c:dLbls>
          <c:showLegendKey val="0"/>
          <c:showVal val="0"/>
          <c:showCatName val="0"/>
          <c:showSerName val="0"/>
          <c:showPercent val="0"/>
          <c:showBubbleSize val="0"/>
        </c:dLbls>
        <c:gapWidth val="100"/>
        <c:overlap val="-24"/>
        <c:axId val="273066448"/>
        <c:axId val="273068016"/>
      </c:barChart>
      <c:catAx>
        <c:axId val="2730664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8016"/>
        <c:crosses val="autoZero"/>
        <c:auto val="1"/>
        <c:lblAlgn val="ctr"/>
        <c:lblOffset val="100"/>
        <c:noMultiLvlLbl val="0"/>
      </c:catAx>
      <c:valAx>
        <c:axId val="2730680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64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A5D69D65-0DEF-4560-AA03-4F1ADF42D76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D5B-4F96-867B-75906C569ECD}"/>
                </c:ext>
              </c:extLst>
            </c:dLbl>
            <c:dLbl>
              <c:idx val="1"/>
              <c:layout>
                <c:manualLayout>
                  <c:x val="1.869010061896541E-3"/>
                  <c:y val="7.8176109618345049E-2"/>
                </c:manualLayout>
              </c:layout>
              <c:tx>
                <c:rich>
                  <a:bodyPr/>
                  <a:lstStyle/>
                  <a:p>
                    <a:fld id="{CE0AC794-7C48-4866-986C-22A805FF47A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D5B-4F96-867B-75906C569ECD}"/>
                </c:ext>
              </c:extLst>
            </c:dLbl>
            <c:dLbl>
              <c:idx val="2"/>
              <c:layout>
                <c:manualLayout>
                  <c:x val="5.6070301856898288E-3"/>
                  <c:y val="5.7902150381002986E-3"/>
                </c:manualLayout>
              </c:layout>
              <c:tx>
                <c:rich>
                  <a:bodyPr/>
                  <a:lstStyle/>
                  <a:p>
                    <a:fld id="{4C7E9D7B-FD18-4AFD-B8AB-D360F9EBFC9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D5B-4F96-867B-75906C569EC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FUNC'!$B$3:$B$5</c:f>
              <c:strCache>
                <c:ptCount val="3"/>
                <c:pt idx="0">
                  <c:v>SIEMPRE</c:v>
                </c:pt>
                <c:pt idx="1">
                  <c:v>ALGUNAS VECES</c:v>
                </c:pt>
                <c:pt idx="2">
                  <c:v>NUNCA</c:v>
                </c:pt>
              </c:strCache>
            </c:strRef>
          </c:cat>
          <c:val>
            <c:numRef>
              <c:f>'MATERIAL PARA REALIZAR TUS FUNC'!$C$3:$C$5</c:f>
              <c:numCache>
                <c:formatCode>General</c:formatCode>
                <c:ptCount val="3"/>
                <c:pt idx="0">
                  <c:v>89.5</c:v>
                </c:pt>
                <c:pt idx="1">
                  <c:v>10.5</c:v>
                </c:pt>
                <c:pt idx="2">
                  <c:v>0</c:v>
                </c:pt>
              </c:numCache>
            </c:numRef>
          </c:val>
          <c:extLst>
            <c:ext xmlns:c16="http://schemas.microsoft.com/office/drawing/2014/chart" uri="{C3380CC4-5D6E-409C-BE32-E72D297353CC}">
              <c16:uniqueId val="{00000003-ED5B-4F96-867B-75906C569ECD}"/>
            </c:ext>
          </c:extLst>
        </c:ser>
        <c:dLbls>
          <c:showLegendKey val="0"/>
          <c:showVal val="0"/>
          <c:showCatName val="0"/>
          <c:showSerName val="0"/>
          <c:showPercent val="0"/>
          <c:showBubbleSize val="0"/>
        </c:dLbls>
        <c:gapWidth val="100"/>
        <c:overlap val="-24"/>
        <c:axId val="272528864"/>
        <c:axId val="272529256"/>
      </c:barChart>
      <c:catAx>
        <c:axId val="272528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29256"/>
        <c:crosses val="autoZero"/>
        <c:auto val="1"/>
        <c:lblAlgn val="ctr"/>
        <c:lblOffset val="100"/>
        <c:noMultiLvlLbl val="0"/>
      </c:catAx>
      <c:valAx>
        <c:axId val="2725292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5288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 O HERRAMIENTAS PARA REAL'!$C$2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112549471833942"/>
                </c:manualLayout>
              </c:layout>
              <c:tx>
                <c:rich>
                  <a:bodyPr/>
                  <a:lstStyle/>
                  <a:p>
                    <a:fld id="{3C7DCA0E-2BC9-402C-B809-712ECF834369}" type="VALUE">
                      <a:rPr lang="en-US" b="1" smtClean="0">
                        <a:solidFill>
                          <a:schemeClr val="tx1"/>
                        </a:solidFill>
                      </a:rPr>
                      <a:pPr/>
                      <a:t>[VALOR]</a:t>
                    </a:fld>
                    <a:r>
                      <a:rPr lang="en-US"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BC0-4011-A5BB-52E702FD999A}"/>
                </c:ext>
              </c:extLst>
            </c:dLbl>
            <c:dLbl>
              <c:idx val="1"/>
              <c:layout>
                <c:manualLayout>
                  <c:x val="3.6604266192644614E-3"/>
                  <c:y val="0.10887582079860275"/>
                </c:manualLayout>
              </c:layout>
              <c:tx>
                <c:rich>
                  <a:bodyPr/>
                  <a:lstStyle/>
                  <a:p>
                    <a:fld id="{FB6A9472-8526-497E-ADB2-2EC01E83682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BC0-4011-A5BB-52E702FD999A}"/>
                </c:ext>
              </c:extLst>
            </c:dLbl>
            <c:dLbl>
              <c:idx val="2"/>
              <c:tx>
                <c:rich>
                  <a:bodyPr/>
                  <a:lstStyle/>
                  <a:p>
                    <a:fld id="{5DAD8400-8902-4BE4-836F-E70F5969EA0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BC0-4011-A5BB-52E702FD999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 O HERRAMIENTAS PARA REAL'!$B$3:$B$5</c:f>
              <c:strCache>
                <c:ptCount val="3"/>
                <c:pt idx="0">
                  <c:v>SIEMPRE </c:v>
                </c:pt>
                <c:pt idx="1">
                  <c:v>ALGUNAS VECES</c:v>
                </c:pt>
                <c:pt idx="2">
                  <c:v>NUNCA</c:v>
                </c:pt>
              </c:strCache>
            </c:strRef>
          </c:cat>
          <c:val>
            <c:numRef>
              <c:f>'EQUIPO O HERRAMIENTAS PARA REAL'!$C$3:$C$5</c:f>
              <c:numCache>
                <c:formatCode>General</c:formatCode>
                <c:ptCount val="3"/>
                <c:pt idx="0">
                  <c:v>45.5</c:v>
                </c:pt>
                <c:pt idx="1">
                  <c:v>45.5</c:v>
                </c:pt>
                <c:pt idx="2">
                  <c:v>9</c:v>
                </c:pt>
              </c:numCache>
            </c:numRef>
          </c:val>
          <c:extLst>
            <c:ext xmlns:c16="http://schemas.microsoft.com/office/drawing/2014/chart" uri="{C3380CC4-5D6E-409C-BE32-E72D297353CC}">
              <c16:uniqueId val="{00000003-4BC0-4011-A5BB-52E702FD999A}"/>
            </c:ext>
          </c:extLst>
        </c:ser>
        <c:dLbls>
          <c:showLegendKey val="0"/>
          <c:showVal val="0"/>
          <c:showCatName val="0"/>
          <c:showSerName val="0"/>
          <c:showPercent val="0"/>
          <c:showBubbleSize val="0"/>
        </c:dLbls>
        <c:gapWidth val="100"/>
        <c:overlap val="-24"/>
        <c:axId val="273066840"/>
        <c:axId val="273069584"/>
      </c:barChart>
      <c:catAx>
        <c:axId val="273066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9584"/>
        <c:crosses val="autoZero"/>
        <c:auto val="1"/>
        <c:lblAlgn val="ctr"/>
        <c:lblOffset val="100"/>
        <c:noMultiLvlLbl val="0"/>
      </c:catAx>
      <c:valAx>
        <c:axId val="2730695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6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b="1" dirty="0">
                <a:solidFill>
                  <a:schemeClr val="tx1"/>
                </a:solidFill>
              </a:rPr>
              <a:t>FUNCIÓN ADMINISTRATIVA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manualLayout>
          <c:layoutTarget val="inner"/>
          <c:xMode val="edge"/>
          <c:yMode val="edge"/>
          <c:x val="7.213648293963254E-2"/>
          <c:y val="0.18097222222222226"/>
          <c:w val="0.90286351706036749"/>
          <c:h val="0.72088764946048411"/>
        </c:manualLayout>
      </c:layout>
      <c:barChart>
        <c:barDir val="col"/>
        <c:grouping val="clustered"/>
        <c:varyColors val="0"/>
        <c:ser>
          <c:idx val="0"/>
          <c:order val="0"/>
          <c:tx>
            <c:strRef>
              <c:f>'MATERIAL PARA REALIZAR TUS FUNC'!$C$2</c:f>
              <c:strCache>
                <c:ptCount val="1"/>
                <c:pt idx="0">
                  <c:v>Columna2</c:v>
                </c:pt>
              </c:strCache>
            </c:strRef>
          </c:tx>
          <c:spPr>
            <a:solidFill>
              <a:srgbClr val="77933C"/>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690100618966095E-3"/>
                  <c:y val="0.11571630773032461"/>
                </c:manualLayout>
              </c:layout>
              <c:tx>
                <c:rich>
                  <a:bodyPr/>
                  <a:lstStyle/>
                  <a:p>
                    <a:fld id="{261F8D06-B830-49AA-B221-4AA5D57A539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C9D-493E-AF62-688FC31D78BD}"/>
                </c:ext>
              </c:extLst>
            </c:dLbl>
            <c:dLbl>
              <c:idx val="1"/>
              <c:layout>
                <c:manualLayout>
                  <c:x val="-1.8690100618966095E-3"/>
                  <c:y val="7.2385894580244747E-2"/>
                </c:manualLayout>
              </c:layout>
              <c:tx>
                <c:rich>
                  <a:bodyPr/>
                  <a:lstStyle/>
                  <a:p>
                    <a:fld id="{8F33DC9C-A142-4AED-B2AF-4206B2A445E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C9D-493E-AF62-688FC31D78BD}"/>
                </c:ext>
              </c:extLst>
            </c:dLbl>
            <c:dLbl>
              <c:idx val="2"/>
              <c:layout>
                <c:manualLayout>
                  <c:x val="5.6070301856898288E-3"/>
                  <c:y val="5.7902150381002986E-3"/>
                </c:manualLayout>
              </c:layout>
              <c:tx>
                <c:rich>
                  <a:bodyPr/>
                  <a:lstStyle/>
                  <a:p>
                    <a:fld id="{5CCB25CC-AA26-4E07-93CD-75B5DFFF551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C9D-493E-AF62-688FC31D78BD}"/>
                </c:ext>
              </c:extLst>
            </c:dLbl>
            <c:dLbl>
              <c:idx val="3"/>
              <c:layout>
                <c:manualLayout>
                  <c:x val="-7.4760402475864381E-3"/>
                  <c:y val="9.2643440609604777E-2"/>
                </c:manualLayout>
              </c:layout>
              <c:tx>
                <c:rich>
                  <a:bodyPr/>
                  <a:lstStyle/>
                  <a:p>
                    <a:fld id="{F16AC296-082B-4158-9576-6D69FFD0149C}" type="VALUE">
                      <a:rPr lang="en-US" smtClean="0"/>
                      <a:pPr/>
                      <a:t>[VALOR]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C9D-493E-AF62-688FC31D78B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 PARA REALIZAR TUS FUNC'!$B$3:$B$6</c:f>
              <c:strCache>
                <c:ptCount val="4"/>
                <c:pt idx="0">
                  <c:v>SIEMPRE</c:v>
                </c:pt>
                <c:pt idx="1">
                  <c:v>ALGUNAS VECES</c:v>
                </c:pt>
                <c:pt idx="2">
                  <c:v>NUNCA</c:v>
                </c:pt>
                <c:pt idx="3">
                  <c:v>NO APLICA</c:v>
                </c:pt>
              </c:strCache>
            </c:strRef>
          </c:cat>
          <c:val>
            <c:numRef>
              <c:f>'MATERIAL PARA REALIZAR TUS FUNC'!$C$3:$C$6</c:f>
              <c:numCache>
                <c:formatCode>General</c:formatCode>
                <c:ptCount val="4"/>
                <c:pt idx="0">
                  <c:v>32</c:v>
                </c:pt>
                <c:pt idx="1">
                  <c:v>10</c:v>
                </c:pt>
                <c:pt idx="2">
                  <c:v>0</c:v>
                </c:pt>
                <c:pt idx="3">
                  <c:v>58</c:v>
                </c:pt>
              </c:numCache>
            </c:numRef>
          </c:val>
          <c:extLst>
            <c:ext xmlns:c16="http://schemas.microsoft.com/office/drawing/2014/chart" uri="{C3380CC4-5D6E-409C-BE32-E72D297353CC}">
              <c16:uniqueId val="{00000004-EC9D-493E-AF62-688FC31D78BD}"/>
            </c:ext>
          </c:extLst>
        </c:ser>
        <c:dLbls>
          <c:showLegendKey val="0"/>
          <c:showVal val="0"/>
          <c:showCatName val="0"/>
          <c:showSerName val="0"/>
          <c:showPercent val="0"/>
          <c:showBubbleSize val="0"/>
        </c:dLbls>
        <c:gapWidth val="100"/>
        <c:overlap val="-24"/>
        <c:axId val="273883768"/>
        <c:axId val="273884160"/>
      </c:barChart>
      <c:catAx>
        <c:axId val="273883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84160"/>
        <c:crosses val="autoZero"/>
        <c:auto val="1"/>
        <c:lblAlgn val="ctr"/>
        <c:lblOffset val="100"/>
        <c:noMultiLvlLbl val="0"/>
      </c:catAx>
      <c:valAx>
        <c:axId val="2738841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83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MATERIAL!$C$2</c:f>
              <c:strCache>
                <c:ptCount val="1"/>
                <c:pt idx="0">
                  <c:v>Columna2</c:v>
                </c:pt>
              </c:strCache>
            </c:strRef>
          </c:tx>
          <c:spPr>
            <a:solidFill>
              <a:srgbClr val="4F62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2023-4018-BB81-1C3FB4E3D06D}"/>
              </c:ext>
            </c:extLst>
          </c:dPt>
          <c:dPt>
            <c:idx val="1"/>
            <c:invertIfNegative val="0"/>
            <c:bubble3D val="0"/>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2023-4018-BB81-1C3FB4E3D06D}"/>
              </c:ext>
            </c:extLst>
          </c:dPt>
          <c:dLbls>
            <c:dLbl>
              <c:idx val="0"/>
              <c:layout>
                <c:manualLayout>
                  <c:x val="-5.1462146282164152E-3"/>
                  <c:y val="0.10145990923033023"/>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87B5AB48-2183-42E8-978A-42D1566A5969}"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23-4018-BB81-1C3FB4E3D06D}"/>
                </c:ext>
              </c:extLst>
            </c:dLbl>
            <c:dLbl>
              <c:idx val="1"/>
              <c:layout>
                <c:manualLayout>
                  <c:x val="9.4347268183966916E-3"/>
                  <c:y val="0.1157277275711974"/>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30211B60-EF92-4905-B3C1-336680E29CCE}" type="VALUE">
                      <a:rPr lang="en-US" sz="1800" b="1" smtClean="0">
                        <a:solidFill>
                          <a:schemeClr val="tx1"/>
                        </a:solidFill>
                      </a:rPr>
                      <a:pPr>
                        <a:defRPr sz="1800" b="1"/>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9.9862227324913871E-2"/>
                      <c:h val="7.8029048653154839E-2"/>
                    </c:manualLayout>
                  </c15:layout>
                  <c15:dlblFieldTable/>
                  <c15:showDataLabelsRange val="0"/>
                </c:ext>
                <c:ext xmlns:c16="http://schemas.microsoft.com/office/drawing/2014/chart" uri="{C3380CC4-5D6E-409C-BE32-E72D297353CC}">
                  <c16:uniqueId val="{00000003-2023-4018-BB81-1C3FB4E3D06D}"/>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0DDBAF95-E8D6-4311-80A6-50677874FF0D}" type="VALUE">
                      <a:rPr lang="en-US" b="1" smtClean="0">
                        <a:solidFill>
                          <a:schemeClr val="tx1"/>
                        </a:solidFill>
                      </a:rPr>
                      <a:pPr>
                        <a:defRPr sz="1800"/>
                      </a:pPr>
                      <a:t>[VALOR]</a:t>
                    </a:fld>
                    <a:r>
                      <a:rPr lang="en-US"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023-4018-BB81-1C3FB4E3D06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MATERIAL!$B$3:$B$5</c:f>
              <c:strCache>
                <c:ptCount val="3"/>
                <c:pt idx="0">
                  <c:v>SIEMPRE</c:v>
                </c:pt>
                <c:pt idx="1">
                  <c:v>ALGUNAS VECES</c:v>
                </c:pt>
                <c:pt idx="2">
                  <c:v>NUNCA</c:v>
                </c:pt>
              </c:strCache>
            </c:strRef>
          </c:cat>
          <c:val>
            <c:numRef>
              <c:f>MATERIAL!$C$3:$C$5</c:f>
              <c:numCache>
                <c:formatCode>General</c:formatCode>
                <c:ptCount val="3"/>
                <c:pt idx="0">
                  <c:v>50</c:v>
                </c:pt>
                <c:pt idx="1">
                  <c:v>50</c:v>
                </c:pt>
                <c:pt idx="2">
                  <c:v>0</c:v>
                </c:pt>
              </c:numCache>
            </c:numRef>
          </c:val>
          <c:extLst>
            <c:ext xmlns:c16="http://schemas.microsoft.com/office/drawing/2014/chart" uri="{C3380CC4-5D6E-409C-BE32-E72D297353CC}">
              <c16:uniqueId val="{00000005-2023-4018-BB81-1C3FB4E3D06D}"/>
            </c:ext>
          </c:extLst>
        </c:ser>
        <c:dLbls>
          <c:showLegendKey val="0"/>
          <c:showVal val="0"/>
          <c:showCatName val="0"/>
          <c:showSerName val="0"/>
          <c:showPercent val="0"/>
          <c:showBubbleSize val="0"/>
        </c:dLbls>
        <c:gapWidth val="100"/>
        <c:overlap val="-24"/>
        <c:axId val="273066056"/>
        <c:axId val="273068408"/>
      </c:barChart>
      <c:catAx>
        <c:axId val="273066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8408"/>
        <c:crosses val="autoZero"/>
        <c:auto val="1"/>
        <c:lblAlgn val="ctr"/>
        <c:lblOffset val="100"/>
        <c:noMultiLvlLbl val="0"/>
      </c:catAx>
      <c:valAx>
        <c:axId val="2730684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066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sz="1800" dirty="0">
                <a:solidFill>
                  <a:schemeClr val="tx1"/>
                </a:solidFill>
              </a:rPr>
              <a:t>FUNCIÓN MANUAL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EQUIPO!$C$2</c:f>
              <c:strCache>
                <c:ptCount val="1"/>
                <c:pt idx="0">
                  <c:v>Columna2</c:v>
                </c:pt>
              </c:strCache>
            </c:strRef>
          </c:tx>
          <c:spPr>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9.141457613194906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fld id="{66F517A0-5020-4931-8D0A-C78B4243E268}"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A82-4825-97F1-E90AF4C6097B}"/>
                </c:ext>
              </c:extLst>
            </c:dLbl>
            <c:dLbl>
              <c:idx val="1"/>
              <c:layout>
                <c:manualLayout>
                  <c:x val="8.8349524693998281E-3"/>
                  <c:y val="2.2116429709342515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04BF300F-461F-400B-A6DF-D96752378311}" type="VALUE">
                      <a:rPr lang="en-US" sz="1800" b="1" smtClean="0">
                        <a:solidFill>
                          <a:schemeClr val="tx1"/>
                        </a:solidFill>
                      </a:rPr>
                      <a:pPr>
                        <a:defRPr sz="1800"/>
                      </a:pPr>
                      <a:t>[VALOR]</a:t>
                    </a:fld>
                    <a:r>
                      <a:rPr lang="en-US" sz="1800" b="1"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816455013756569"/>
                      <c:h val="7.2571378019589239E-2"/>
                    </c:manualLayout>
                  </c15:layout>
                  <c15:dlblFieldTable/>
                  <c15:showDataLabelsRange val="0"/>
                </c:ext>
                <c:ext xmlns:c16="http://schemas.microsoft.com/office/drawing/2014/chart" uri="{C3380CC4-5D6E-409C-BE32-E72D297353CC}">
                  <c16:uniqueId val="{00000001-BA82-4825-97F1-E90AF4C6097B}"/>
                </c:ext>
              </c:extLst>
            </c:dLbl>
            <c:dLbl>
              <c:idx val="2"/>
              <c:layout>
                <c:manualLayout>
                  <c:x val="-1.7669626676962355E-3"/>
                  <c:y val="2.0642001062052905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A4457E1B-DB7A-43D3-A18D-5C89F83B9ABB}"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A82-4825-97F1-E90AF4C6097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EQUIPO!$B$3:$B$5</c:f>
              <c:strCache>
                <c:ptCount val="3"/>
                <c:pt idx="0">
                  <c:v>SIEMPRE</c:v>
                </c:pt>
                <c:pt idx="1">
                  <c:v>ALGUNAS VECES</c:v>
                </c:pt>
                <c:pt idx="2">
                  <c:v>NUNCA</c:v>
                </c:pt>
              </c:strCache>
            </c:strRef>
          </c:cat>
          <c:val>
            <c:numRef>
              <c:f>EQUIPO!$C$3:$C$5</c:f>
              <c:numCache>
                <c:formatCode>General</c:formatCode>
                <c:ptCount val="3"/>
                <c:pt idx="0">
                  <c:v>100</c:v>
                </c:pt>
                <c:pt idx="1">
                  <c:v>0</c:v>
                </c:pt>
                <c:pt idx="2">
                  <c:v>0</c:v>
                </c:pt>
              </c:numCache>
            </c:numRef>
          </c:val>
          <c:extLst>
            <c:ext xmlns:c16="http://schemas.microsoft.com/office/drawing/2014/chart" uri="{C3380CC4-5D6E-409C-BE32-E72D297353CC}">
              <c16:uniqueId val="{00000003-BA82-4825-97F1-E90AF4C6097B}"/>
            </c:ext>
          </c:extLst>
        </c:ser>
        <c:dLbls>
          <c:showLegendKey val="0"/>
          <c:showVal val="0"/>
          <c:showCatName val="0"/>
          <c:showSerName val="0"/>
          <c:showPercent val="0"/>
          <c:showBubbleSize val="0"/>
        </c:dLbls>
        <c:gapWidth val="100"/>
        <c:overlap val="-24"/>
        <c:axId val="273878280"/>
        <c:axId val="273879848"/>
      </c:barChart>
      <c:catAx>
        <c:axId val="2738782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79848"/>
        <c:crosses val="autoZero"/>
        <c:auto val="1"/>
        <c:lblAlgn val="ctr"/>
        <c:lblOffset val="100"/>
        <c:noMultiLvlLbl val="0"/>
      </c:catAx>
      <c:valAx>
        <c:axId val="27387984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78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'RELACIONES ENTRE COMPAÑEROS - C'!$C$2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547E-3"/>
                  <c:y val="0.10911575647725677"/>
                </c:manualLayout>
              </c:layout>
              <c:tx>
                <c:rich>
                  <a:bodyPr/>
                  <a:lstStyle/>
                  <a:p>
                    <a:fld id="{B7851F75-1B38-4D90-98F7-EDE2A4A4EB1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20A-47B1-BB67-07A8DA12FE8C}"/>
                </c:ext>
              </c:extLst>
            </c:dLbl>
            <c:dLbl>
              <c:idx val="1"/>
              <c:layout>
                <c:manualLayout>
                  <c:x val="3.5273858460171093E-3"/>
                  <c:y val="0.11344250157454194"/>
                </c:manualLayout>
              </c:layout>
              <c:tx>
                <c:rich>
                  <a:bodyPr/>
                  <a:lstStyle/>
                  <a:p>
                    <a:fld id="{DE6C75FC-958E-4D56-9532-3ABC09FEB0E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20A-47B1-BB67-07A8DA12FE8C}"/>
                </c:ext>
              </c:extLst>
            </c:dLbl>
            <c:dLbl>
              <c:idx val="2"/>
              <c:layout>
                <c:manualLayout>
                  <c:x val="0"/>
                  <c:y val="1.3464376890051187E-2"/>
                </c:manualLayout>
              </c:layout>
              <c:tx>
                <c:rich>
                  <a:bodyPr/>
                  <a:lstStyle/>
                  <a:p>
                    <a:fld id="{95254DBA-278C-4079-9077-3B338D80195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0A-47B1-BB67-07A8DA12FE8C}"/>
                </c:ext>
              </c:extLst>
            </c:dLbl>
            <c:dLbl>
              <c:idx val="3"/>
              <c:layout>
                <c:manualLayout>
                  <c:x val="-5.2910787690256637E-3"/>
                  <c:y val="1.5264643240046619E-2"/>
                </c:manualLayout>
              </c:layout>
              <c:tx>
                <c:rich>
                  <a:bodyPr/>
                  <a:lstStyle/>
                  <a:p>
                    <a:fld id="{8FA45163-6B92-4A8D-BD63-1314EF758E7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20A-47B1-BB67-07A8DA12FE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'RELACIONES ENTRE COMPAÑEROS - C'!$B$3:$B$6</c:f>
              <c:strCache>
                <c:ptCount val="4"/>
                <c:pt idx="0">
                  <c:v>EXCLENTE</c:v>
                </c:pt>
                <c:pt idx="1">
                  <c:v>BUENAS</c:v>
                </c:pt>
                <c:pt idx="2">
                  <c:v>MALAS</c:v>
                </c:pt>
                <c:pt idx="3">
                  <c:v>PESIMAS</c:v>
                </c:pt>
              </c:strCache>
            </c:strRef>
          </c:cat>
          <c:val>
            <c:numRef>
              <c:f>'RELACIONES ENTRE COMPAÑEROS - C'!$C$3:$C$6</c:f>
              <c:numCache>
                <c:formatCode>General</c:formatCode>
                <c:ptCount val="4"/>
                <c:pt idx="0">
                  <c:v>53</c:v>
                </c:pt>
                <c:pt idx="1">
                  <c:v>47</c:v>
                </c:pt>
                <c:pt idx="2">
                  <c:v>0</c:v>
                </c:pt>
                <c:pt idx="3">
                  <c:v>0</c:v>
                </c:pt>
              </c:numCache>
            </c:numRef>
          </c:val>
          <c:extLst>
            <c:ext xmlns:c16="http://schemas.microsoft.com/office/drawing/2014/chart" uri="{C3380CC4-5D6E-409C-BE32-E72D297353CC}">
              <c16:uniqueId val="{00000004-C20A-47B1-BB67-07A8DA12FE8C}"/>
            </c:ext>
          </c:extLst>
        </c:ser>
        <c:dLbls>
          <c:showLegendKey val="0"/>
          <c:showVal val="0"/>
          <c:showCatName val="0"/>
          <c:showSerName val="0"/>
          <c:showPercent val="0"/>
          <c:showBubbleSize val="0"/>
        </c:dLbls>
        <c:gapWidth val="100"/>
        <c:overlap val="-24"/>
        <c:axId val="276984360"/>
        <c:axId val="276985928"/>
      </c:barChart>
      <c:catAx>
        <c:axId val="2769843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5928"/>
        <c:crosses val="autoZero"/>
        <c:auto val="1"/>
        <c:lblAlgn val="ctr"/>
        <c:lblOffset val="100"/>
        <c:noMultiLvlLbl val="0"/>
      </c:catAx>
      <c:valAx>
        <c:axId val="276985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4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'FOMENTO DEL TRABAJO EN EQUIPO'!$C$2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993733122623565E-3"/>
                  <c:y val="9.769785792486195E-2"/>
                </c:manualLayout>
              </c:layout>
              <c:tx>
                <c:rich>
                  <a:bodyPr/>
                  <a:lstStyle/>
                  <a:p>
                    <a:fld id="{E3BCE271-31A7-4874-8438-F450831441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024-4FEC-B317-F5386B13841E}"/>
                </c:ext>
              </c:extLst>
            </c:dLbl>
            <c:dLbl>
              <c:idx val="1"/>
              <c:layout>
                <c:manualLayout>
                  <c:x val="7.1987466245246471E-3"/>
                  <c:y val="0.11040451473462332"/>
                </c:manualLayout>
              </c:layout>
              <c:tx>
                <c:rich>
                  <a:bodyPr/>
                  <a:lstStyle/>
                  <a:p>
                    <a:fld id="{314849F4-2326-4ED9-9B19-1BA59C5B6E4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024-4FEC-B317-F5386B13841E}"/>
                </c:ext>
              </c:extLst>
            </c:dLbl>
            <c:dLbl>
              <c:idx val="2"/>
              <c:layout>
                <c:manualLayout>
                  <c:x val="-5.3990599683935341E-3"/>
                  <c:y val="1.5020777730638332E-2"/>
                </c:manualLayout>
              </c:layout>
              <c:tx>
                <c:rich>
                  <a:bodyPr/>
                  <a:lstStyle/>
                  <a:p>
                    <a:fld id="{12534BD8-B13A-40AC-8137-FF6495692CC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024-4FEC-B317-F5386B13841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'FOMENTO DEL TRABAJO EN EQUIPO'!$B$3:$B$5</c:f>
              <c:strCache>
                <c:ptCount val="3"/>
                <c:pt idx="0">
                  <c:v>SIEMPRE</c:v>
                </c:pt>
                <c:pt idx="1">
                  <c:v>ALGUNAS VECES</c:v>
                </c:pt>
                <c:pt idx="2">
                  <c:v>NUNCA</c:v>
                </c:pt>
              </c:strCache>
            </c:strRef>
          </c:cat>
          <c:val>
            <c:numRef>
              <c:f>'FOMENTO DEL TRABAJO EN EQUIPO'!$C$3:$C$5</c:f>
              <c:numCache>
                <c:formatCode>General</c:formatCode>
                <c:ptCount val="3"/>
                <c:pt idx="0">
                  <c:v>29</c:v>
                </c:pt>
                <c:pt idx="1">
                  <c:v>71</c:v>
                </c:pt>
                <c:pt idx="2">
                  <c:v>0</c:v>
                </c:pt>
              </c:numCache>
            </c:numRef>
          </c:val>
          <c:extLst>
            <c:ext xmlns:c16="http://schemas.microsoft.com/office/drawing/2014/chart" uri="{C3380CC4-5D6E-409C-BE32-E72D297353CC}">
              <c16:uniqueId val="{00000003-0024-4FEC-B317-F5386B13841E}"/>
            </c:ext>
          </c:extLst>
        </c:ser>
        <c:dLbls>
          <c:showLegendKey val="0"/>
          <c:showVal val="0"/>
          <c:showCatName val="0"/>
          <c:showSerName val="0"/>
          <c:showPercent val="0"/>
          <c:showBubbleSize val="0"/>
        </c:dLbls>
        <c:gapWidth val="100"/>
        <c:overlap val="-24"/>
        <c:axId val="273879064"/>
        <c:axId val="273881416"/>
      </c:barChart>
      <c:catAx>
        <c:axId val="2738790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81416"/>
        <c:crosses val="autoZero"/>
        <c:auto val="1"/>
        <c:lblAlgn val="ctr"/>
        <c:lblOffset val="100"/>
        <c:noMultiLvlLbl val="0"/>
      </c:catAx>
      <c:valAx>
        <c:axId val="27388141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79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'EXPRESAR PUNTO DE VISTA'!$C$2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572773768248875E-3"/>
                  <c:y val="0.1030847449573543"/>
                </c:manualLayout>
              </c:layout>
              <c:tx>
                <c:rich>
                  <a:bodyPr/>
                  <a:lstStyle/>
                  <a:p>
                    <a:fld id="{C8C86056-32FE-4FEB-9348-8A729A493D3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1C4-4E50-84FE-B78C2E0BE6DE}"/>
                </c:ext>
              </c:extLst>
            </c:dLbl>
            <c:dLbl>
              <c:idx val="1"/>
              <c:layout>
                <c:manualLayout>
                  <c:x val="2.6361236176834129E-3"/>
                  <c:y val="8.1053275729129695E-2"/>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fld id="{81019C74-79A9-4AAA-880F-4E39C020E1F7}"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layout>
                    <c:manualLayout>
                      <c:w val="0.10229983330771213"/>
                      <c:h val="4.1555558275300768E-2"/>
                    </c:manualLayout>
                  </c15:layout>
                  <c15:dlblFieldTable/>
                  <c15:showDataLabelsRange val="0"/>
                </c:ext>
                <c:ext xmlns:c16="http://schemas.microsoft.com/office/drawing/2014/chart" uri="{C3380CC4-5D6E-409C-BE32-E72D297353CC}">
                  <c16:uniqueId val="{00000001-41C4-4E50-84FE-B78C2E0BE6DE}"/>
                </c:ext>
              </c:extLst>
            </c:dLbl>
            <c:dLbl>
              <c:idx val="2"/>
              <c:layout>
                <c:manualLayout>
                  <c:x val="-5.2718321304746629E-3"/>
                  <c:y val="1.8560710832609087E-2"/>
                </c:manualLayout>
              </c:layout>
              <c:tx>
                <c:rich>
                  <a:bodyPr/>
                  <a:lstStyle/>
                  <a:p>
                    <a:fld id="{95A43104-B98C-4A5C-8CA6-D558E634E65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1C4-4E50-84FE-B78C2E0BE6D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'EXPRESAR PUNTO DE VISTA'!$B$3:$B$5</c:f>
              <c:strCache>
                <c:ptCount val="3"/>
                <c:pt idx="0">
                  <c:v>SIEMPRE</c:v>
                </c:pt>
                <c:pt idx="1">
                  <c:v>ALGUNAS VECES</c:v>
                </c:pt>
                <c:pt idx="2">
                  <c:v>NUNCA</c:v>
                </c:pt>
              </c:strCache>
            </c:strRef>
          </c:cat>
          <c:val>
            <c:numRef>
              <c:f>'EXPRESAR PUNTO DE VISTA'!$C$3:$C$5</c:f>
              <c:numCache>
                <c:formatCode>General</c:formatCode>
                <c:ptCount val="3"/>
                <c:pt idx="0">
                  <c:v>67</c:v>
                </c:pt>
                <c:pt idx="1">
                  <c:v>33</c:v>
                </c:pt>
                <c:pt idx="2">
                  <c:v>0</c:v>
                </c:pt>
              </c:numCache>
            </c:numRef>
          </c:val>
          <c:extLst>
            <c:ext xmlns:c16="http://schemas.microsoft.com/office/drawing/2014/chart" uri="{C3380CC4-5D6E-409C-BE32-E72D297353CC}">
              <c16:uniqueId val="{00000003-41C4-4E50-84FE-B78C2E0BE6DE}"/>
            </c:ext>
          </c:extLst>
        </c:ser>
        <c:dLbls>
          <c:showLegendKey val="0"/>
          <c:showVal val="0"/>
          <c:showCatName val="0"/>
          <c:showSerName val="0"/>
          <c:showPercent val="0"/>
          <c:showBubbleSize val="0"/>
        </c:dLbls>
        <c:gapWidth val="100"/>
        <c:overlap val="-24"/>
        <c:axId val="276989456"/>
        <c:axId val="276984752"/>
      </c:barChart>
      <c:catAx>
        <c:axId val="276989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4752"/>
        <c:crosses val="autoZero"/>
        <c:auto val="1"/>
        <c:lblAlgn val="ctr"/>
        <c:lblOffset val="100"/>
        <c:noMultiLvlLbl val="0"/>
      </c:catAx>
      <c:valAx>
        <c:axId val="276984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7.8628560946931825E-2"/>
          <c:y val="0.18997990923541785"/>
          <c:w val="0.91402271854053252"/>
          <c:h val="0.71620123902180088"/>
        </c:manualLayout>
      </c:layout>
      <c:barChart>
        <c:barDir val="col"/>
        <c:grouping val="clustered"/>
        <c:varyColors val="0"/>
        <c:ser>
          <c:idx val="0"/>
          <c:order val="0"/>
          <c:tx>
            <c:strRef>
              <c:f>'SITUACIONES DE CONFLICTO EN TU '!$C$2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8371801281339111E-3"/>
                  <c:y val="9.574492452821369E-2"/>
                </c:manualLayout>
              </c:layout>
              <c:tx>
                <c:rich>
                  <a:bodyPr/>
                  <a:lstStyle/>
                  <a:p>
                    <a:fld id="{BFDAA58F-AE53-4F39-AF26-82721BAEBC8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4E8-492F-9E08-86C5B2D1AE77}"/>
                </c:ext>
              </c:extLst>
            </c:dLbl>
            <c:dLbl>
              <c:idx val="1"/>
              <c:layout>
                <c:manualLayout>
                  <c:x val="3.6743602562678223E-3"/>
                  <c:y val="0.10465008110470687"/>
                </c:manualLayout>
              </c:layout>
              <c:tx>
                <c:rich>
                  <a:bodyPr/>
                  <a:lstStyle/>
                  <a:p>
                    <a:fld id="{0D351BC8-7E49-4E9B-9C44-F63D5B7EEC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4E8-492F-9E08-86C5B2D1AE7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'SITUACIONES DE CONFLICTO EN TU '!$B$3:$B$4</c:f>
              <c:strCache>
                <c:ptCount val="2"/>
                <c:pt idx="0">
                  <c:v>SI</c:v>
                </c:pt>
                <c:pt idx="1">
                  <c:v>NO</c:v>
                </c:pt>
              </c:strCache>
            </c:strRef>
          </c:cat>
          <c:val>
            <c:numRef>
              <c:f>'SITUACIONES DE CONFLICTO EN TU '!$C$3:$C$4</c:f>
              <c:numCache>
                <c:formatCode>General</c:formatCode>
                <c:ptCount val="2"/>
                <c:pt idx="0">
                  <c:v>33</c:v>
                </c:pt>
                <c:pt idx="1">
                  <c:v>67</c:v>
                </c:pt>
              </c:numCache>
            </c:numRef>
          </c:val>
          <c:extLst>
            <c:ext xmlns:c16="http://schemas.microsoft.com/office/drawing/2014/chart" uri="{C3380CC4-5D6E-409C-BE32-E72D297353CC}">
              <c16:uniqueId val="{00000002-B4E8-492F-9E08-86C5B2D1AE77}"/>
            </c:ext>
          </c:extLst>
        </c:ser>
        <c:dLbls>
          <c:showLegendKey val="0"/>
          <c:showVal val="0"/>
          <c:showCatName val="0"/>
          <c:showSerName val="0"/>
          <c:showPercent val="0"/>
          <c:showBubbleSize val="0"/>
        </c:dLbls>
        <c:gapWidth val="100"/>
        <c:overlap val="-24"/>
        <c:axId val="273883376"/>
        <c:axId val="271830144"/>
      </c:barChart>
      <c:catAx>
        <c:axId val="273883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30144"/>
        <c:crosses val="autoZero"/>
        <c:auto val="1"/>
        <c:lblAlgn val="ctr"/>
        <c:lblOffset val="100"/>
        <c:noMultiLvlLbl val="0"/>
      </c:catAx>
      <c:valAx>
        <c:axId val="2718301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38833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'CONFLICTO QUE AFECTAN AL AMBIEN'!$C$2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1688315388262679E-3"/>
                  <c:y val="0.10730041029137768"/>
                </c:manualLayout>
              </c:layout>
              <c:tx>
                <c:rich>
                  <a:bodyPr/>
                  <a:lstStyle/>
                  <a:p>
                    <a:fld id="{70B7C0BE-C660-43DE-9E05-89C8F936C02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AE0-49DA-A358-D03C0AECDDF8}"/>
                </c:ext>
              </c:extLst>
            </c:dLbl>
            <c:dLbl>
              <c:idx val="1"/>
              <c:layout>
                <c:manualLayout>
                  <c:x val="3.4458876925509085E-3"/>
                  <c:y val="0.10912559493187676"/>
                </c:manualLayout>
              </c:layout>
              <c:tx>
                <c:rich>
                  <a:bodyPr/>
                  <a:lstStyle/>
                  <a:p>
                    <a:fld id="{7673AF31-D064-4FBE-B09C-60BD08F055E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AE0-49DA-A358-D03C0AECDDF8}"/>
                </c:ext>
              </c:extLst>
            </c:dLbl>
            <c:dLbl>
              <c:idx val="2"/>
              <c:layout>
                <c:manualLayout>
                  <c:x val="1.7229438462752964E-3"/>
                  <c:y val="1.7867300822974334E-2"/>
                </c:manualLayout>
              </c:layout>
              <c:tx>
                <c:rich>
                  <a:bodyPr/>
                  <a:lstStyle/>
                  <a:p>
                    <a:fld id="{565D610F-DDDD-4405-AE12-141CF91A57A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AE0-49DA-A358-D03C0AECDDF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'CONFLICTO QUE AFECTAN AL AMBIEN'!$B$3:$B$5</c:f>
              <c:strCache>
                <c:ptCount val="3"/>
                <c:pt idx="0">
                  <c:v>SIEMPRE</c:v>
                </c:pt>
                <c:pt idx="1">
                  <c:v>ALGUNAS VECES</c:v>
                </c:pt>
                <c:pt idx="2">
                  <c:v>NUNCA</c:v>
                </c:pt>
              </c:strCache>
            </c:strRef>
          </c:cat>
          <c:val>
            <c:numRef>
              <c:f>'CONFLICTO QUE AFECTAN AL AMBIEN'!$C$3:$C$5</c:f>
              <c:numCache>
                <c:formatCode>General</c:formatCode>
                <c:ptCount val="3"/>
                <c:pt idx="0">
                  <c:v>47</c:v>
                </c:pt>
                <c:pt idx="1">
                  <c:v>47</c:v>
                </c:pt>
                <c:pt idx="2">
                  <c:v>6</c:v>
                </c:pt>
              </c:numCache>
            </c:numRef>
          </c:val>
          <c:extLst>
            <c:ext xmlns:c16="http://schemas.microsoft.com/office/drawing/2014/chart" uri="{C3380CC4-5D6E-409C-BE32-E72D297353CC}">
              <c16:uniqueId val="{00000003-DAE0-49DA-A358-D03C0AECDDF8}"/>
            </c:ext>
          </c:extLst>
        </c:ser>
        <c:dLbls>
          <c:showLegendKey val="0"/>
          <c:showVal val="0"/>
          <c:showCatName val="0"/>
          <c:showSerName val="0"/>
          <c:showPercent val="0"/>
          <c:showBubbleSize val="0"/>
        </c:dLbls>
        <c:gapWidth val="100"/>
        <c:overlap val="-24"/>
        <c:axId val="276985144"/>
        <c:axId val="276989064"/>
      </c:barChart>
      <c:catAx>
        <c:axId val="2769851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9064"/>
        <c:crosses val="autoZero"/>
        <c:auto val="1"/>
        <c:lblAlgn val="ctr"/>
        <c:lblOffset val="100"/>
        <c:noMultiLvlLbl val="0"/>
      </c:catAx>
      <c:valAx>
        <c:axId val="2769890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985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'TIPOS DE CONFLICTO'!$C$2</c:f>
              <c:strCache>
                <c:ptCount val="1"/>
                <c:pt idx="0">
                  <c:v>Columna2</c:v>
                </c:pt>
              </c:strCache>
            </c:strRef>
          </c:tx>
          <c:spPr>
            <a:solidFill>
              <a:srgbClr val="7030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132617038237315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0468C135-A7E9-462B-ABE9-77892EEAFEA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1A6-48DB-B2C6-54E529B5DBC3}"/>
                </c:ext>
              </c:extLst>
            </c:dLbl>
            <c:dLbl>
              <c:idx val="1"/>
              <c:layout>
                <c:manualLayout>
                  <c:x val="3.4521282234587065E-3"/>
                  <c:y val="0.1016451188161693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78E33578-3940-4DC2-BEE9-D9C3FFC5499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1A6-48DB-B2C6-54E529B5DBC3}"/>
                </c:ext>
              </c:extLst>
            </c:dLbl>
            <c:dLbl>
              <c:idx val="2"/>
              <c:layout>
                <c:manualLayout>
                  <c:x val="0"/>
                  <c:y val="9.8740972564278814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2B36B61C-03F5-47F0-80C4-485090299CE6}"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1A6-48DB-B2C6-54E529B5DBC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'TIPOS DE CONFLICTO'!$B$3:$B$5</c:f>
              <c:strCache>
                <c:ptCount val="3"/>
                <c:pt idx="0">
                  <c:v>COMPAÑEROS</c:v>
                </c:pt>
                <c:pt idx="1">
                  <c:v>PERSONALES</c:v>
                </c:pt>
                <c:pt idx="2">
                  <c:v>USUARIO-CLIENTE</c:v>
                </c:pt>
              </c:strCache>
            </c:strRef>
          </c:cat>
          <c:val>
            <c:numRef>
              <c:f>'TIPOS DE CONFLICTO'!$C$3:$C$5</c:f>
              <c:numCache>
                <c:formatCode>General</c:formatCode>
                <c:ptCount val="3"/>
                <c:pt idx="0">
                  <c:v>42.9</c:v>
                </c:pt>
                <c:pt idx="1">
                  <c:v>42.9</c:v>
                </c:pt>
                <c:pt idx="2">
                  <c:v>42.9</c:v>
                </c:pt>
              </c:numCache>
            </c:numRef>
          </c:val>
          <c:extLst>
            <c:ext xmlns:c16="http://schemas.microsoft.com/office/drawing/2014/chart" uri="{C3380CC4-5D6E-409C-BE32-E72D297353CC}">
              <c16:uniqueId val="{00000003-B1A6-48DB-B2C6-54E529B5DBC3}"/>
            </c:ext>
          </c:extLst>
        </c:ser>
        <c:dLbls>
          <c:showLegendKey val="0"/>
          <c:showVal val="0"/>
          <c:showCatName val="0"/>
          <c:showSerName val="0"/>
          <c:showPercent val="0"/>
          <c:showBubbleSize val="0"/>
        </c:dLbls>
        <c:gapWidth val="100"/>
        <c:overlap val="-24"/>
        <c:axId val="271834456"/>
        <c:axId val="271830536"/>
      </c:barChart>
      <c:catAx>
        <c:axId val="2718344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30536"/>
        <c:crosses val="autoZero"/>
        <c:auto val="1"/>
        <c:lblAlgn val="ctr"/>
        <c:lblOffset val="100"/>
        <c:noMultiLvlLbl val="0"/>
      </c:catAx>
      <c:valAx>
        <c:axId val="271830536"/>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34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clustered"/>
        <c:varyColors val="0"/>
        <c:ser>
          <c:idx val="0"/>
          <c:order val="0"/>
          <c:tx>
            <c:strRef>
              <c:f>'RESOLUCIÓN DE CONFLICTOS'!$C$2</c:f>
              <c:strCache>
                <c:ptCount val="1"/>
                <c:pt idx="0">
                  <c:v>Columna2</c:v>
                </c:pt>
              </c:strCache>
            </c:strRef>
          </c:tx>
          <c:spPr>
            <a:solidFill>
              <a:srgbClr val="7031A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990752175291653"/>
                </c:manualLayout>
              </c:layout>
              <c:tx>
                <c:rich>
                  <a:bodyPr/>
                  <a:lstStyle/>
                  <a:p>
                    <a:fld id="{A24AA924-A371-4C91-B57A-6F8A29D0307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656-49E1-8AF1-C5786C8EFA8F}"/>
                </c:ext>
              </c:extLst>
            </c:dLbl>
            <c:dLbl>
              <c:idx val="1"/>
              <c:layout>
                <c:manualLayout>
                  <c:x val="-6.5742833274164937E-17"/>
                  <c:y val="0.10371421248881181"/>
                </c:manualLayout>
              </c:layout>
              <c:tx>
                <c:rich>
                  <a:bodyPr/>
                  <a:lstStyle/>
                  <a:p>
                    <a:fld id="{CC3D6E87-FA7D-47DB-AAA8-DE031E6E20D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656-49E1-8AF1-C5786C8EFA8F}"/>
                </c:ext>
              </c:extLst>
            </c:dLbl>
            <c:dLbl>
              <c:idx val="2"/>
              <c:layout>
                <c:manualLayout>
                  <c:x val="0"/>
                  <c:y val="1.4622067901198925E-2"/>
                </c:manualLayout>
              </c:layout>
              <c:tx>
                <c:rich>
                  <a:bodyPr/>
                  <a:lstStyle/>
                  <a:p>
                    <a:fld id="{D10AD300-A977-494A-AADE-90DB18E50E9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656-49E1-8AF1-C5786C8EFA8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'RESOLUCIÓN DE CONFLICTOS'!$B$3:$B$5</c:f>
              <c:strCache>
                <c:ptCount val="3"/>
                <c:pt idx="0">
                  <c:v>SIEMPRE</c:v>
                </c:pt>
                <c:pt idx="1">
                  <c:v>ALGUNAS VECES</c:v>
                </c:pt>
                <c:pt idx="2">
                  <c:v>NUNCA</c:v>
                </c:pt>
              </c:strCache>
            </c:strRef>
          </c:cat>
          <c:val>
            <c:numRef>
              <c:f>'RESOLUCIÓN DE CONFLICTOS'!$C$3:$C$5</c:f>
              <c:numCache>
                <c:formatCode>General</c:formatCode>
                <c:ptCount val="3"/>
                <c:pt idx="0">
                  <c:v>53</c:v>
                </c:pt>
                <c:pt idx="1">
                  <c:v>47</c:v>
                </c:pt>
                <c:pt idx="2">
                  <c:v>0</c:v>
                </c:pt>
              </c:numCache>
            </c:numRef>
          </c:val>
          <c:extLst>
            <c:ext xmlns:c16="http://schemas.microsoft.com/office/drawing/2014/chart" uri="{C3380CC4-5D6E-409C-BE32-E72D297353CC}">
              <c16:uniqueId val="{00000003-D656-49E1-8AF1-C5786C8EFA8F}"/>
            </c:ext>
          </c:extLst>
        </c:ser>
        <c:dLbls>
          <c:showLegendKey val="0"/>
          <c:showVal val="0"/>
          <c:showCatName val="0"/>
          <c:showSerName val="0"/>
          <c:showPercent val="0"/>
          <c:showBubbleSize val="0"/>
        </c:dLbls>
        <c:gapWidth val="100"/>
        <c:overlap val="-24"/>
        <c:axId val="278360424"/>
        <c:axId val="278356504"/>
      </c:barChart>
      <c:catAx>
        <c:axId val="2783604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56504"/>
        <c:crosses val="autoZero"/>
        <c:auto val="1"/>
        <c:lblAlgn val="ctr"/>
        <c:lblOffset val="100"/>
        <c:noMultiLvlLbl val="0"/>
      </c:catAx>
      <c:valAx>
        <c:axId val="2783565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60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'FUNCIONAMIENTO DE LINEAS DE AUT'!$C$2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0"/>
            <c:invertIfNegative val="0"/>
            <c:bubble3D val="0"/>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7B26-418C-92B3-0EA55DAA3371}"/>
              </c:ext>
            </c:extLst>
          </c:dPt>
          <c:dLbls>
            <c:dLbl>
              <c:idx val="0"/>
              <c:layout>
                <c:manualLayout>
                  <c:x val="0"/>
                  <c:y val="0.10252651996733105"/>
                </c:manualLayout>
              </c:layout>
              <c:tx>
                <c:rich>
                  <a:bodyPr/>
                  <a:lstStyle/>
                  <a:p>
                    <a:fld id="{B6D336A3-3CA0-49FF-B0BB-8866E81F7D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B26-418C-92B3-0EA55DAA3371}"/>
                </c:ext>
              </c:extLst>
            </c:dLbl>
            <c:dLbl>
              <c:idx val="1"/>
              <c:layout>
                <c:manualLayout>
                  <c:x val="-3.492461233680434E-3"/>
                  <c:y val="7.3147076955548352E-3"/>
                </c:manualLayout>
              </c:layout>
              <c:tx>
                <c:rich>
                  <a:bodyPr/>
                  <a:lstStyle/>
                  <a:p>
                    <a:fld id="{568A82A5-38DC-47ED-A601-AE2D341497E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B26-418C-92B3-0EA55DAA3371}"/>
                </c:ext>
              </c:extLst>
            </c:dLbl>
            <c:dLbl>
              <c:idx val="2"/>
              <c:layout>
                <c:manualLayout>
                  <c:x val="0"/>
                  <c:y val="2.9917486629592541E-3"/>
                </c:manualLayout>
              </c:layout>
              <c:tx>
                <c:rich>
                  <a:bodyPr/>
                  <a:lstStyle/>
                  <a:p>
                    <a:fld id="{7AD8A8A4-3BF2-4EFD-A263-5EFA82D6B9C1}"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B26-418C-92B3-0EA55DAA337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'FUNCIONAMIENTO DE LINEAS DE AUT'!$B$3:$B$5</c:f>
              <c:strCache>
                <c:ptCount val="3"/>
                <c:pt idx="0">
                  <c:v>SIEMPRE</c:v>
                </c:pt>
                <c:pt idx="1">
                  <c:v>ALGUNAS VECES</c:v>
                </c:pt>
                <c:pt idx="2">
                  <c:v>NUNCA</c:v>
                </c:pt>
              </c:strCache>
            </c:strRef>
          </c:cat>
          <c:val>
            <c:numRef>
              <c:f>'FUNCIONAMIENTO DE LINEAS DE AUT'!$C$3:$C$5</c:f>
              <c:numCache>
                <c:formatCode>General</c:formatCode>
                <c:ptCount val="3"/>
                <c:pt idx="0">
                  <c:v>90</c:v>
                </c:pt>
                <c:pt idx="1">
                  <c:v>5</c:v>
                </c:pt>
                <c:pt idx="2">
                  <c:v>5</c:v>
                </c:pt>
              </c:numCache>
            </c:numRef>
          </c:val>
          <c:extLst>
            <c:ext xmlns:c16="http://schemas.microsoft.com/office/drawing/2014/chart" uri="{C3380CC4-5D6E-409C-BE32-E72D297353CC}">
              <c16:uniqueId val="{00000004-7B26-418C-92B3-0EA55DAA3371}"/>
            </c:ext>
          </c:extLst>
        </c:ser>
        <c:dLbls>
          <c:showLegendKey val="0"/>
          <c:showVal val="0"/>
          <c:showCatName val="0"/>
          <c:showSerName val="0"/>
          <c:showPercent val="0"/>
          <c:showBubbleSize val="0"/>
        </c:dLbls>
        <c:gapWidth val="100"/>
        <c:overlap val="-24"/>
        <c:axId val="271828184"/>
        <c:axId val="271827008"/>
      </c:barChart>
      <c:catAx>
        <c:axId val="2718281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27008"/>
        <c:crosses val="autoZero"/>
        <c:auto val="1"/>
        <c:lblAlgn val="ctr"/>
        <c:lblOffset val="100"/>
        <c:noMultiLvlLbl val="0"/>
      </c:catAx>
      <c:valAx>
        <c:axId val="271827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28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'RECIBIR INSTRUCCIONES DE TRABAJ'!$C$2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0480184473938178E-3"/>
                  <c:y val="0.10848525470128455"/>
                </c:manualLayout>
              </c:layout>
              <c:tx>
                <c:rich>
                  <a:bodyPr/>
                  <a:lstStyle/>
                  <a:p>
                    <a:fld id="{68A775AD-0A32-4203-B7C0-DE21F4EEA23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9F-469D-8758-A3243083242B}"/>
                </c:ext>
              </c:extLst>
            </c:dLbl>
            <c:dLbl>
              <c:idx val="1"/>
              <c:layout>
                <c:manualLayout>
                  <c:x val="6.7306912631916955E-3"/>
                  <c:y val="7.2367964238955029E-2"/>
                </c:manualLayout>
              </c:layout>
              <c:tx>
                <c:rich>
                  <a:bodyPr/>
                  <a:lstStyle/>
                  <a:p>
                    <a:fld id="{41BADFFF-DA13-4A8E-B6E9-A21BB39B4FE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9F-469D-8758-A3243083242B}"/>
                </c:ext>
              </c:extLst>
            </c:dLbl>
            <c:dLbl>
              <c:idx val="2"/>
              <c:layout>
                <c:manualLayout>
                  <c:x val="5.0480184473938178E-3"/>
                  <c:y val="1.5151771838654278E-2"/>
                </c:manualLayout>
              </c:layout>
              <c:tx>
                <c:rich>
                  <a:bodyPr/>
                  <a:lstStyle/>
                  <a:p>
                    <a:fld id="{36CE31F2-19E2-4029-BFA8-704CF5AA261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19F-469D-8758-A3243083242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'RECIBIR INSTRUCCIONES DE TRABAJ'!$B$3:$B$5</c:f>
              <c:strCache>
                <c:ptCount val="3"/>
                <c:pt idx="0">
                  <c:v>SIEMPRE</c:v>
                </c:pt>
                <c:pt idx="1">
                  <c:v>ALGUNAS VECES</c:v>
                </c:pt>
                <c:pt idx="2">
                  <c:v>NUNCA</c:v>
                </c:pt>
              </c:strCache>
            </c:strRef>
          </c:cat>
          <c:val>
            <c:numRef>
              <c:f>'RECIBIR INSTRUCCIONES DE TRABAJ'!$C$3:$C$5</c:f>
              <c:numCache>
                <c:formatCode>General</c:formatCode>
                <c:ptCount val="3"/>
                <c:pt idx="0">
                  <c:v>93</c:v>
                </c:pt>
                <c:pt idx="1">
                  <c:v>7</c:v>
                </c:pt>
                <c:pt idx="2">
                  <c:v>0</c:v>
                </c:pt>
              </c:numCache>
            </c:numRef>
          </c:val>
          <c:extLst>
            <c:ext xmlns:c16="http://schemas.microsoft.com/office/drawing/2014/chart" uri="{C3380CC4-5D6E-409C-BE32-E72D297353CC}">
              <c16:uniqueId val="{00000003-119F-469D-8758-A3243083242B}"/>
            </c:ext>
          </c:extLst>
        </c:ser>
        <c:dLbls>
          <c:showLegendKey val="0"/>
          <c:showVal val="0"/>
          <c:showCatName val="0"/>
          <c:showSerName val="0"/>
          <c:showPercent val="0"/>
          <c:showBubbleSize val="0"/>
        </c:dLbls>
        <c:gapWidth val="100"/>
        <c:overlap val="-24"/>
        <c:axId val="278361992"/>
        <c:axId val="278358464"/>
      </c:barChart>
      <c:catAx>
        <c:axId val="2783619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58464"/>
        <c:crosses val="autoZero"/>
        <c:auto val="1"/>
        <c:lblAlgn val="ctr"/>
        <c:lblOffset val="100"/>
        <c:noMultiLvlLbl val="0"/>
      </c:catAx>
      <c:valAx>
        <c:axId val="2783584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61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'DISTRIBUCIÓN DE ACTIVIDADES DE '!$C$2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2871416637082468E-17"/>
                  <c:y val="0.10370507212278592"/>
                </c:manualLayout>
              </c:layout>
              <c:tx>
                <c:rich>
                  <a:bodyPr/>
                  <a:lstStyle/>
                  <a:p>
                    <a:fld id="{88606B75-8F6F-45EA-973F-2A8090885A4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layout>
                    <c:manualLayout>
                      <c:w val="9.3684619655903592E-2"/>
                      <c:h val="7.3704781656471305E-2"/>
                    </c:manualLayout>
                  </c15:layout>
                  <c15:dlblFieldTable/>
                  <c15:showDataLabelsRange val="0"/>
                </c:ext>
                <c:ext xmlns:c16="http://schemas.microsoft.com/office/drawing/2014/chart" uri="{C3380CC4-5D6E-409C-BE32-E72D297353CC}">
                  <c16:uniqueId val="{00000000-BC86-4EC9-97B5-753430CEDB5D}"/>
                </c:ext>
              </c:extLst>
            </c:dLbl>
            <c:dLbl>
              <c:idx val="1"/>
              <c:layout>
                <c:manualLayout>
                  <c:x val="1.79300707475407E-3"/>
                  <c:y val="0.11593138023783371"/>
                </c:manualLayout>
              </c:layout>
              <c:tx>
                <c:rich>
                  <a:bodyPr/>
                  <a:lstStyle/>
                  <a:p>
                    <a:fld id="{C87B18F3-2CFA-4092-B207-1468AE1CCDA8}"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C86-4EC9-97B5-753430CEDB5D}"/>
                </c:ext>
              </c:extLst>
            </c:dLbl>
            <c:dLbl>
              <c:idx val="2"/>
              <c:layout>
                <c:manualLayout>
                  <c:x val="-3.5860141495082714E-3"/>
                  <c:y val="8.8485334355774756E-3"/>
                </c:manualLayout>
              </c:layout>
              <c:tx>
                <c:rich>
                  <a:bodyPr/>
                  <a:lstStyle/>
                  <a:p>
                    <a:fld id="{E78C3F18-B6E2-4250-84A2-ED8642AADD0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C86-4EC9-97B5-753430CEDB5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'DISTRIBUCIÓN DE ACTIVIDADES DE '!$B$3:$B$5</c:f>
              <c:strCache>
                <c:ptCount val="3"/>
                <c:pt idx="0">
                  <c:v>SIEMPRE</c:v>
                </c:pt>
                <c:pt idx="1">
                  <c:v>ALGUNAS VECES</c:v>
                </c:pt>
                <c:pt idx="2">
                  <c:v>NUNCA</c:v>
                </c:pt>
              </c:strCache>
            </c:strRef>
          </c:cat>
          <c:val>
            <c:numRef>
              <c:f>'DISTRIBUCIÓN DE ACTIVIDADES DE '!$C$3:$C$5</c:f>
              <c:numCache>
                <c:formatCode>General</c:formatCode>
                <c:ptCount val="3"/>
                <c:pt idx="0">
                  <c:v>67</c:v>
                </c:pt>
                <c:pt idx="1">
                  <c:v>33</c:v>
                </c:pt>
                <c:pt idx="2">
                  <c:v>0</c:v>
                </c:pt>
              </c:numCache>
            </c:numRef>
          </c:val>
          <c:extLst>
            <c:ext xmlns:c16="http://schemas.microsoft.com/office/drawing/2014/chart" uri="{C3380CC4-5D6E-409C-BE32-E72D297353CC}">
              <c16:uniqueId val="{00000003-BC86-4EC9-97B5-753430CEDB5D}"/>
            </c:ext>
          </c:extLst>
        </c:ser>
        <c:dLbls>
          <c:showLegendKey val="0"/>
          <c:showVal val="0"/>
          <c:showCatName val="0"/>
          <c:showSerName val="0"/>
          <c:showPercent val="0"/>
          <c:showBubbleSize val="0"/>
        </c:dLbls>
        <c:gapWidth val="100"/>
        <c:overlap val="-24"/>
        <c:axId val="271833672"/>
        <c:axId val="271829752"/>
      </c:barChart>
      <c:catAx>
        <c:axId val="271833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29752"/>
        <c:crosses val="autoZero"/>
        <c:auto val="1"/>
        <c:lblAlgn val="ctr"/>
        <c:lblOffset val="100"/>
        <c:noMultiLvlLbl val="0"/>
      </c:catAx>
      <c:valAx>
        <c:axId val="2718297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1833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'NUMERO DE COLABORADORES ADECUAD'!$C$2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0543664260949357E-2"/>
                  <c:y val="0.11966535187164189"/>
                </c:manualLayout>
              </c:layout>
              <c:tx>
                <c:rich>
                  <a:bodyPr/>
                  <a:lstStyle/>
                  <a:p>
                    <a:fld id="{0151CD28-8B48-40A7-BAED-37C7F81599D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13C-41C5-88AE-E1FBF4EDA27C}"/>
                </c:ext>
              </c:extLst>
            </c:dLbl>
            <c:dLbl>
              <c:idx val="1"/>
              <c:layout>
                <c:manualLayout>
                  <c:x val="1.7572773768248875E-3"/>
                  <c:y val="2.6166808158357487E-2"/>
                </c:manualLayout>
              </c:layout>
              <c:tx>
                <c:rich>
                  <a:bodyPr/>
                  <a:lstStyle/>
                  <a:p>
                    <a:fld id="{B6078ED7-637B-46B0-AD57-71F65D3FF4B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13C-41C5-88AE-E1FBF4EDA27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'NUMERO DE COLABORADORES ADECUAD'!$B$3:$B$4</c:f>
              <c:strCache>
                <c:ptCount val="2"/>
                <c:pt idx="0">
                  <c:v>SI</c:v>
                </c:pt>
                <c:pt idx="1">
                  <c:v>NO</c:v>
                </c:pt>
              </c:strCache>
            </c:strRef>
          </c:cat>
          <c:val>
            <c:numRef>
              <c:f>'NUMERO DE COLABORADORES ADECUAD'!$C$3:$C$4</c:f>
              <c:numCache>
                <c:formatCode>General</c:formatCode>
                <c:ptCount val="2"/>
                <c:pt idx="0">
                  <c:v>93</c:v>
                </c:pt>
                <c:pt idx="1">
                  <c:v>7</c:v>
                </c:pt>
              </c:numCache>
            </c:numRef>
          </c:val>
          <c:extLst>
            <c:ext xmlns:c16="http://schemas.microsoft.com/office/drawing/2014/chart" uri="{C3380CC4-5D6E-409C-BE32-E72D297353CC}">
              <c16:uniqueId val="{00000002-113C-41C5-88AE-E1FBF4EDA27C}"/>
            </c:ext>
          </c:extLst>
        </c:ser>
        <c:dLbls>
          <c:showLegendKey val="0"/>
          <c:showVal val="0"/>
          <c:showCatName val="0"/>
          <c:showSerName val="0"/>
          <c:showPercent val="0"/>
          <c:showBubbleSize val="0"/>
        </c:dLbls>
        <c:gapWidth val="100"/>
        <c:overlap val="-24"/>
        <c:axId val="278361208"/>
        <c:axId val="278357288"/>
      </c:barChart>
      <c:catAx>
        <c:axId val="2783612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57288"/>
        <c:crosses val="autoZero"/>
        <c:auto val="1"/>
        <c:lblAlgn val="ctr"/>
        <c:lblOffset val="100"/>
        <c:noMultiLvlLbl val="0"/>
      </c:catAx>
      <c:valAx>
        <c:axId val="2783572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61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'EVALUACIÓN DEL DESEMPEÑO EN BAS'!$C$2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4125520111888711E-3"/>
                  <c:y val="9.5283451817087639E-2"/>
                </c:manualLayout>
              </c:layout>
              <c:tx>
                <c:rich>
                  <a:bodyPr/>
                  <a:lstStyle/>
                  <a:p>
                    <a:fld id="{1808D514-6F17-433C-B144-14EE774087C7}"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749-4EEE-99CB-F64DFA26F88E}"/>
                </c:ext>
              </c:extLst>
            </c:dLbl>
            <c:dLbl>
              <c:idx val="1"/>
              <c:layout>
                <c:manualLayout>
                  <c:x val="0"/>
                  <c:y val="9.5283451817087528E-2"/>
                </c:manualLayout>
              </c:layout>
              <c:tx>
                <c:rich>
                  <a:bodyPr/>
                  <a:lstStyle/>
                  <a:p>
                    <a:fld id="{ACD9525D-5D9E-419F-BEA5-2EF201C8AA2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749-4EEE-99CB-F64DFA26F88E}"/>
                </c:ext>
              </c:extLst>
            </c:dLbl>
            <c:dLbl>
              <c:idx val="2"/>
              <c:layout>
                <c:manualLayout>
                  <c:x val="-5.1188280167833071E-3"/>
                  <c:y val="1.1888549992405729E-2"/>
                </c:manualLayout>
              </c:layout>
              <c:tx>
                <c:rich>
                  <a:bodyPr/>
                  <a:lstStyle/>
                  <a:p>
                    <a:fld id="{142777FE-E9A1-441B-BC53-C6695628FB3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749-4EEE-99CB-F64DFA26F88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'EVALUACIÓN DEL DESEMPEÑO EN BAS'!$B$3:$B$5</c:f>
              <c:strCache>
                <c:ptCount val="3"/>
                <c:pt idx="0">
                  <c:v>SIEMPRE</c:v>
                </c:pt>
                <c:pt idx="1">
                  <c:v>ALGUNAS VECES</c:v>
                </c:pt>
                <c:pt idx="2">
                  <c:v>NUNCA</c:v>
                </c:pt>
              </c:strCache>
            </c:strRef>
          </c:cat>
          <c:val>
            <c:numRef>
              <c:f>'EVALUACIÓN DEL DESEMPEÑO EN BAS'!$C$3:$C$5</c:f>
              <c:numCache>
                <c:formatCode>General</c:formatCode>
                <c:ptCount val="3"/>
                <c:pt idx="0">
                  <c:v>67</c:v>
                </c:pt>
                <c:pt idx="1">
                  <c:v>33</c:v>
                </c:pt>
                <c:pt idx="2">
                  <c:v>0</c:v>
                </c:pt>
              </c:numCache>
            </c:numRef>
          </c:val>
          <c:extLst>
            <c:ext xmlns:c16="http://schemas.microsoft.com/office/drawing/2014/chart" uri="{C3380CC4-5D6E-409C-BE32-E72D297353CC}">
              <c16:uniqueId val="{00000003-7749-4EEE-99CB-F64DFA26F88E}"/>
            </c:ext>
          </c:extLst>
        </c:ser>
        <c:dLbls>
          <c:showLegendKey val="0"/>
          <c:showVal val="0"/>
          <c:showCatName val="0"/>
          <c:showSerName val="0"/>
          <c:showPercent val="0"/>
          <c:showBubbleSize val="0"/>
        </c:dLbls>
        <c:gapWidth val="100"/>
        <c:overlap val="-24"/>
        <c:axId val="276301736"/>
        <c:axId val="276301344"/>
      </c:barChart>
      <c:catAx>
        <c:axId val="2763017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301344"/>
        <c:crosses val="autoZero"/>
        <c:auto val="1"/>
        <c:lblAlgn val="ctr"/>
        <c:lblOffset val="100"/>
        <c:noMultiLvlLbl val="0"/>
      </c:catAx>
      <c:valAx>
        <c:axId val="2763013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301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08F-4FF6-8C5C-F66F5F04A24B}"/>
                </c:ext>
              </c:extLst>
            </c:dLbl>
            <c:dLbl>
              <c:idx val="1"/>
              <c:layout>
                <c:manualLayout>
                  <c:x val="6.1483144706113238E-17"/>
                  <c:y val="1.8760041692556004E-2"/>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08F-4FF6-8C5C-F66F5F04A24B}"/>
                </c:ext>
              </c:extLst>
            </c:dLbl>
            <c:dLbl>
              <c:idx val="2"/>
              <c:layout>
                <c:manualLayout>
                  <c:x val="-5.0304972243802454E-3"/>
                  <c:y val="-5.8365901812927638E-3"/>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08F-4FF6-8C5C-F66F5F04A24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93</c:v>
                </c:pt>
                <c:pt idx="1">
                  <c:v>7</c:v>
                </c:pt>
                <c:pt idx="2">
                  <c:v>0</c:v>
                </c:pt>
              </c:numCache>
            </c:numRef>
          </c:val>
          <c:extLst>
            <c:ext xmlns:c16="http://schemas.microsoft.com/office/drawing/2014/chart" uri="{C3380CC4-5D6E-409C-BE32-E72D297353CC}">
              <c16:uniqueId val="{00000003-408F-4FF6-8C5C-F66F5F04A24B}"/>
            </c:ext>
          </c:extLst>
        </c:ser>
        <c:dLbls>
          <c:showLegendKey val="0"/>
          <c:showVal val="0"/>
          <c:showCatName val="0"/>
          <c:showSerName val="0"/>
          <c:showPercent val="0"/>
          <c:showBubbleSize val="0"/>
        </c:dLbls>
        <c:gapWidth val="100"/>
        <c:overlap val="-24"/>
        <c:axId val="278358072"/>
        <c:axId val="278361600"/>
      </c:barChart>
      <c:catAx>
        <c:axId val="278358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61600"/>
        <c:crosses val="autoZero"/>
        <c:auto val="1"/>
        <c:lblAlgn val="ctr"/>
        <c:lblOffset val="100"/>
        <c:noMultiLvlLbl val="0"/>
      </c:catAx>
      <c:valAx>
        <c:axId val="278361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58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'OPORTUNIDAD DE HACER PROPUESTAS'!$C$2</c:f>
              <c:strCache>
                <c:ptCount val="1"/>
                <c:pt idx="0">
                  <c:v>Columna2</c:v>
                </c:pt>
              </c:strCache>
            </c:strRef>
          </c:tx>
          <c:spPr>
            <a:solidFill>
              <a:srgbClr val="558ED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768324081267484E-3"/>
                  <c:y val="0.10510825725851224"/>
                </c:manualLayout>
              </c:layout>
              <c:tx>
                <c:rich>
                  <a:bodyPr/>
                  <a:lstStyle/>
                  <a:p>
                    <a:fld id="{054D288F-BE44-4826-9136-95116F3BCB8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5A-4C13-AF61-F786BC898598}"/>
                </c:ext>
              </c:extLst>
            </c:dLbl>
            <c:dLbl>
              <c:idx val="1"/>
              <c:layout>
                <c:manualLayout>
                  <c:x val="1.6768324081267484E-3"/>
                  <c:y val="-7.5046141232614312E-3"/>
                </c:manualLayout>
              </c:layout>
              <c:tx>
                <c:rich>
                  <a:bodyPr/>
                  <a:lstStyle/>
                  <a:p>
                    <a:fld id="{782529F0-EB54-4EA6-8DEF-A8AFA089A80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5A-4C13-AF61-F786BC898598}"/>
                </c:ext>
              </c:extLst>
            </c:dLbl>
            <c:dLbl>
              <c:idx val="2"/>
              <c:layout>
                <c:manualLayout>
                  <c:x val="-5.0304972243802454E-3"/>
                  <c:y val="-5.8365901812927638E-3"/>
                </c:manualLayout>
              </c:layout>
              <c:tx>
                <c:rich>
                  <a:bodyPr/>
                  <a:lstStyle/>
                  <a:p>
                    <a:fld id="{135F003C-8B73-42FD-A169-BFEC2593D1B6}"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65A-4C13-AF61-F786BC89859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'OPORTUNIDAD DE HACER PROPUESTAS'!$B$3:$B$5</c:f>
              <c:strCache>
                <c:ptCount val="3"/>
                <c:pt idx="0">
                  <c:v>SIEMPRE</c:v>
                </c:pt>
                <c:pt idx="1">
                  <c:v>ALGUNAS VECES</c:v>
                </c:pt>
                <c:pt idx="2">
                  <c:v>NUNCA</c:v>
                </c:pt>
              </c:strCache>
            </c:strRef>
          </c:cat>
          <c:val>
            <c:numRef>
              <c:f>'OPORTUNIDAD DE HACER PROPUESTAS'!$C$3:$C$5</c:f>
              <c:numCache>
                <c:formatCode>General</c:formatCode>
                <c:ptCount val="3"/>
                <c:pt idx="0">
                  <c:v>93</c:v>
                </c:pt>
                <c:pt idx="1">
                  <c:v>7</c:v>
                </c:pt>
                <c:pt idx="2">
                  <c:v>0</c:v>
                </c:pt>
              </c:numCache>
            </c:numRef>
          </c:val>
          <c:extLst>
            <c:ext xmlns:c16="http://schemas.microsoft.com/office/drawing/2014/chart" uri="{C3380CC4-5D6E-409C-BE32-E72D297353CC}">
              <c16:uniqueId val="{00000003-B65A-4C13-AF61-F786BC898598}"/>
            </c:ext>
          </c:extLst>
        </c:ser>
        <c:dLbls>
          <c:showLegendKey val="0"/>
          <c:showVal val="0"/>
          <c:showCatName val="0"/>
          <c:showSerName val="0"/>
          <c:showPercent val="0"/>
          <c:showBubbleSize val="0"/>
        </c:dLbls>
        <c:gapWidth val="100"/>
        <c:overlap val="-24"/>
        <c:axId val="278358072"/>
        <c:axId val="278361600"/>
      </c:barChart>
      <c:catAx>
        <c:axId val="2783580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61600"/>
        <c:crosses val="autoZero"/>
        <c:auto val="1"/>
        <c:lblAlgn val="ctr"/>
        <c:lblOffset val="100"/>
        <c:noMultiLvlLbl val="0"/>
      </c:catAx>
      <c:valAx>
        <c:axId val="27836160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358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'REALIZACIÓN CON AGRADO DE ACTIV'!$C$2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393889384678169E-3"/>
                  <c:y val="0.10940564864328088"/>
                </c:manualLayout>
              </c:layout>
              <c:tx>
                <c:rich>
                  <a:bodyPr/>
                  <a:lstStyle/>
                  <a:p>
                    <a:fld id="{AF968CED-EBE2-4933-8453-F0445F37D61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D99-4B86-AE37-549011E2D56F}"/>
                </c:ext>
              </c:extLst>
            </c:dLbl>
            <c:dLbl>
              <c:idx val="1"/>
              <c:layout>
                <c:manualLayout>
                  <c:x val="0"/>
                  <c:y val="1.8061360623436024E-2"/>
                </c:manualLayout>
              </c:layout>
              <c:tx>
                <c:rich>
                  <a:bodyPr/>
                  <a:lstStyle/>
                  <a:p>
                    <a:fld id="{7765EAF5-7A94-4E9C-A69D-506A4C8E89D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D99-4B86-AE37-549011E2D56F}"/>
                </c:ext>
              </c:extLst>
            </c:dLbl>
            <c:dLbl>
              <c:idx val="2"/>
              <c:layout>
                <c:manualLayout>
                  <c:x val="0"/>
                  <c:y val="1.4854631639055267E-2"/>
                </c:manualLayout>
              </c:layout>
              <c:tx>
                <c:rich>
                  <a:bodyPr/>
                  <a:lstStyle/>
                  <a:p>
                    <a:fld id="{2CA6D2DB-A8CF-4B1F-90A7-7621616AC6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D99-4B86-AE37-549011E2D5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'REALIZACIÓN CON AGRADO DE ACTIV'!$B$3:$B$5</c:f>
              <c:strCache>
                <c:ptCount val="3"/>
                <c:pt idx="0">
                  <c:v>SIEMPRE</c:v>
                </c:pt>
                <c:pt idx="1">
                  <c:v>ALGUNAS VECES</c:v>
                </c:pt>
                <c:pt idx="2">
                  <c:v>NUNCA</c:v>
                </c:pt>
              </c:strCache>
            </c:strRef>
          </c:cat>
          <c:val>
            <c:numRef>
              <c:f>'REALIZACIÓN CON AGRADO DE ACTIV'!$C$3:$C$5</c:f>
              <c:numCache>
                <c:formatCode>General</c:formatCode>
                <c:ptCount val="3"/>
                <c:pt idx="0">
                  <c:v>93</c:v>
                </c:pt>
                <c:pt idx="1">
                  <c:v>7</c:v>
                </c:pt>
                <c:pt idx="2">
                  <c:v>0</c:v>
                </c:pt>
              </c:numCache>
            </c:numRef>
          </c:val>
          <c:extLst>
            <c:ext xmlns:c16="http://schemas.microsoft.com/office/drawing/2014/chart" uri="{C3380CC4-5D6E-409C-BE32-E72D297353CC}">
              <c16:uniqueId val="{00000003-6D99-4B86-AE37-549011E2D56F}"/>
            </c:ext>
          </c:extLst>
        </c:ser>
        <c:dLbls>
          <c:showLegendKey val="0"/>
          <c:showVal val="0"/>
          <c:showCatName val="0"/>
          <c:showSerName val="0"/>
          <c:showPercent val="0"/>
          <c:showBubbleSize val="0"/>
        </c:dLbls>
        <c:gapWidth val="100"/>
        <c:overlap val="-24"/>
        <c:axId val="315931368"/>
        <c:axId val="315934896"/>
      </c:barChart>
      <c:catAx>
        <c:axId val="315931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4896"/>
        <c:crosses val="autoZero"/>
        <c:auto val="1"/>
        <c:lblAlgn val="ctr"/>
        <c:lblOffset val="100"/>
        <c:noMultiLvlLbl val="0"/>
      </c:catAx>
      <c:valAx>
        <c:axId val="315934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1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'CONSIDERACIÓN DE CAMBIO DE ÁREA'!$C$2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399412557471468E-3"/>
                  <c:y val="9.7689727159593398E-2"/>
                </c:manualLayout>
              </c:layout>
              <c:tx>
                <c:rich>
                  <a:bodyPr/>
                  <a:lstStyle/>
                  <a:p>
                    <a:fld id="{695C0888-4AC4-4B0F-B898-3A314A402EEA}"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49B-472C-9536-21DC2C90308C}"/>
                </c:ext>
              </c:extLst>
            </c:dLbl>
            <c:dLbl>
              <c:idx val="1"/>
              <c:layout>
                <c:manualLayout>
                  <c:x val="-5.2198237672413453E-3"/>
                  <c:y val="0.10299928564590816"/>
                </c:manualLayout>
              </c:layout>
              <c:tx>
                <c:rich>
                  <a:bodyPr/>
                  <a:lstStyle/>
                  <a:p>
                    <a:fld id="{C2E420CC-BF62-4311-BE32-4DB36B9DBB5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49B-472C-9536-21DC2C90308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'CONSIDERACIÓN DE CAMBIO DE ÁREA'!$B$3:$B$4</c:f>
              <c:strCache>
                <c:ptCount val="2"/>
                <c:pt idx="0">
                  <c:v>SI</c:v>
                </c:pt>
                <c:pt idx="1">
                  <c:v>NO</c:v>
                </c:pt>
              </c:strCache>
            </c:strRef>
          </c:cat>
          <c:val>
            <c:numRef>
              <c:f>'CONSIDERACIÓN DE CAMBIO DE ÁREA'!$C$3:$C$4</c:f>
              <c:numCache>
                <c:formatCode>General</c:formatCode>
                <c:ptCount val="2"/>
                <c:pt idx="0">
                  <c:v>33</c:v>
                </c:pt>
                <c:pt idx="1">
                  <c:v>67</c:v>
                </c:pt>
              </c:numCache>
            </c:numRef>
          </c:val>
          <c:extLst>
            <c:ext xmlns:c16="http://schemas.microsoft.com/office/drawing/2014/chart" uri="{C3380CC4-5D6E-409C-BE32-E72D297353CC}">
              <c16:uniqueId val="{00000002-049B-472C-9536-21DC2C90308C}"/>
            </c:ext>
          </c:extLst>
        </c:ser>
        <c:dLbls>
          <c:showLegendKey val="0"/>
          <c:showVal val="0"/>
          <c:showCatName val="0"/>
          <c:showSerName val="0"/>
          <c:showPercent val="0"/>
          <c:showBubbleSize val="0"/>
        </c:dLbls>
        <c:gapWidth val="100"/>
        <c:overlap val="-24"/>
        <c:axId val="276302520"/>
        <c:axId val="276302912"/>
      </c:barChart>
      <c:catAx>
        <c:axId val="276302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302912"/>
        <c:crosses val="autoZero"/>
        <c:auto val="1"/>
        <c:lblAlgn val="ctr"/>
        <c:lblOffset val="100"/>
        <c:noMultiLvlLbl val="0"/>
      </c:catAx>
      <c:valAx>
        <c:axId val="2763029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6302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'DESESMPEÑO LABORAL PARA DESARRO'!$C$2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810359961879436"/>
                </c:manualLayout>
              </c:layout>
              <c:tx>
                <c:rich>
                  <a:bodyPr/>
                  <a:lstStyle/>
                  <a:p>
                    <a:fld id="{1A76B019-0146-4754-930B-53B5FDBA625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94E-4A26-9B64-2A3294188948}"/>
                </c:ext>
              </c:extLst>
            </c:dLbl>
            <c:dLbl>
              <c:idx val="1"/>
              <c:layout>
                <c:manualLayout>
                  <c:x val="1.7636929230085547E-3"/>
                  <c:y val="9.988330339797645E-2"/>
                </c:manualLayout>
              </c:layout>
              <c:tx>
                <c:rich>
                  <a:bodyPr/>
                  <a:lstStyle/>
                  <a:p>
                    <a:fld id="{68DD8A3B-B00E-4C96-9775-2E6BD496860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94E-4A26-9B64-2A3294188948}"/>
                </c:ext>
              </c:extLst>
            </c:dLbl>
            <c:dLbl>
              <c:idx val="2"/>
              <c:layout>
                <c:manualLayout>
                  <c:x val="-1.7636929230086839E-3"/>
                  <c:y val="1.5509071219120462E-2"/>
                </c:manualLayout>
              </c:layout>
              <c:tx>
                <c:rich>
                  <a:bodyPr/>
                  <a:lstStyle/>
                  <a:p>
                    <a:fld id="{C6211569-D7E7-4E52-A30A-5A3BC38FA3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94E-4A26-9B64-2A329418894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'DESESMPEÑO LABORAL PARA DESARRO'!$B$3:$B$5</c:f>
              <c:strCache>
                <c:ptCount val="3"/>
                <c:pt idx="0">
                  <c:v>SIEMPRE</c:v>
                </c:pt>
                <c:pt idx="1">
                  <c:v>ALGUNAS VECES</c:v>
                </c:pt>
                <c:pt idx="2">
                  <c:v>NUNCA</c:v>
                </c:pt>
              </c:strCache>
            </c:strRef>
          </c:cat>
          <c:val>
            <c:numRef>
              <c:f>'DESESMPEÑO LABORAL PARA DESARRO'!$C$3:$C$5</c:f>
              <c:numCache>
                <c:formatCode>General</c:formatCode>
                <c:ptCount val="3"/>
                <c:pt idx="0">
                  <c:v>73</c:v>
                </c:pt>
                <c:pt idx="1">
                  <c:v>27</c:v>
                </c:pt>
                <c:pt idx="2">
                  <c:v>0</c:v>
                </c:pt>
              </c:numCache>
            </c:numRef>
          </c:val>
          <c:extLst>
            <c:ext xmlns:c16="http://schemas.microsoft.com/office/drawing/2014/chart" uri="{C3380CC4-5D6E-409C-BE32-E72D297353CC}">
              <c16:uniqueId val="{00000003-694E-4A26-9B64-2A3294188948}"/>
            </c:ext>
          </c:extLst>
        </c:ser>
        <c:dLbls>
          <c:showLegendKey val="0"/>
          <c:showVal val="0"/>
          <c:showCatName val="0"/>
          <c:showSerName val="0"/>
          <c:showPercent val="0"/>
          <c:showBubbleSize val="0"/>
        </c:dLbls>
        <c:gapWidth val="100"/>
        <c:overlap val="-24"/>
        <c:axId val="315930584"/>
        <c:axId val="315932936"/>
      </c:barChart>
      <c:catAx>
        <c:axId val="3159305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2936"/>
        <c:crosses val="autoZero"/>
        <c:auto val="1"/>
        <c:lblAlgn val="ctr"/>
        <c:lblOffset val="100"/>
        <c:noMultiLvlLbl val="0"/>
      </c:catAx>
      <c:valAx>
        <c:axId val="3159329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05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'CARGA DE TRABAJO CORRESPONDIENT'!$C$2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0063190686705094"/>
                </c:manualLayout>
              </c:layout>
              <c:tx>
                <c:rich>
                  <a:bodyPr/>
                  <a:lstStyle/>
                  <a:p>
                    <a:fld id="{8B59DFCF-B094-44FB-8FD3-D493F31D36C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751-408F-BAD1-2FBA3BD9718E}"/>
                </c:ext>
              </c:extLst>
            </c:dLbl>
            <c:dLbl>
              <c:idx val="1"/>
              <c:layout>
                <c:manualLayout>
                  <c:x val="0"/>
                  <c:y val="2.8755505405305961E-3"/>
                </c:manualLayout>
              </c:layout>
              <c:tx>
                <c:rich>
                  <a:bodyPr/>
                  <a:lstStyle/>
                  <a:p>
                    <a:fld id="{34E5D67D-E645-4C1C-9CED-3BE3AE90305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751-408F-BAD1-2FBA3BD9718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'CARGA DE TRABAJO CORRESPONDIENT'!$B$3:$B$4</c:f>
              <c:strCache>
                <c:ptCount val="2"/>
                <c:pt idx="0">
                  <c:v>SI</c:v>
                </c:pt>
                <c:pt idx="1">
                  <c:v>NO</c:v>
                </c:pt>
              </c:strCache>
            </c:strRef>
          </c:cat>
          <c:val>
            <c:numRef>
              <c:f>'CARGA DE TRABAJO CORRESPONDIENT'!$C$3:$C$4</c:f>
              <c:numCache>
                <c:formatCode>General</c:formatCode>
                <c:ptCount val="2"/>
                <c:pt idx="0">
                  <c:v>95</c:v>
                </c:pt>
                <c:pt idx="1">
                  <c:v>5</c:v>
                </c:pt>
              </c:numCache>
            </c:numRef>
          </c:val>
          <c:extLst>
            <c:ext xmlns:c16="http://schemas.microsoft.com/office/drawing/2014/chart" uri="{C3380CC4-5D6E-409C-BE32-E72D297353CC}">
              <c16:uniqueId val="{00000002-1751-408F-BAD1-2FBA3BD9718E}"/>
            </c:ext>
          </c:extLst>
        </c:ser>
        <c:dLbls>
          <c:showLegendKey val="0"/>
          <c:showVal val="0"/>
          <c:showCatName val="0"/>
          <c:showSerName val="0"/>
          <c:showPercent val="0"/>
          <c:showBubbleSize val="0"/>
        </c:dLbls>
        <c:gapWidth val="100"/>
        <c:overlap val="-24"/>
        <c:axId val="314215952"/>
        <c:axId val="314213600"/>
      </c:barChart>
      <c:catAx>
        <c:axId val="3142159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3600"/>
        <c:crosses val="autoZero"/>
        <c:auto val="1"/>
        <c:lblAlgn val="ctr"/>
        <c:lblOffset val="100"/>
        <c:noMultiLvlLbl val="0"/>
      </c:catAx>
      <c:valAx>
        <c:axId val="314213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'RELACIÓN PUESTO DE TRABAJO CON '!$C$2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2872900520393102"/>
                </c:manualLayout>
              </c:layout>
              <c:tx>
                <c:rich>
                  <a:bodyPr/>
                  <a:lstStyle/>
                  <a:p>
                    <a:fld id="{4C83C8CF-9DB7-484A-84FE-B2A6D8472999}"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509-4D99-8A6F-0849DF9E25E5}"/>
                </c:ext>
              </c:extLst>
            </c:dLbl>
            <c:dLbl>
              <c:idx val="1"/>
              <c:layout>
                <c:manualLayout>
                  <c:x val="-6.3288286318392135E-17"/>
                  <c:y val="9.3880134910651586E-2"/>
                </c:manualLayout>
              </c:layout>
              <c:tx>
                <c:rich>
                  <a:bodyPr/>
                  <a:lstStyle/>
                  <a:p>
                    <a:fld id="{0963A595-4502-4570-B1C4-BE8F0931CB6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09-4D99-8A6F-0849DF9E25E5}"/>
                </c:ext>
              </c:extLst>
            </c:dLbl>
            <c:dLbl>
              <c:idx val="2"/>
              <c:layout>
                <c:manualLayout>
                  <c:x val="-1.7260641117293532E-3"/>
                  <c:y val="8.6353133437044732E-2"/>
                </c:manualLayout>
              </c:layout>
              <c:tx>
                <c:rich>
                  <a:bodyPr/>
                  <a:lstStyle/>
                  <a:p>
                    <a:fld id="{5BAD22B6-655B-4E11-97D1-4658C71F44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509-4D99-8A6F-0849DF9E25E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'RELACIÓN PUESTO DE TRABAJO CON '!$B$3:$B$5</c:f>
              <c:strCache>
                <c:ptCount val="3"/>
                <c:pt idx="0">
                  <c:v>SIEMPRE</c:v>
                </c:pt>
                <c:pt idx="1">
                  <c:v>ALGUNAS VECES</c:v>
                </c:pt>
                <c:pt idx="2">
                  <c:v>NUNCA</c:v>
                </c:pt>
              </c:strCache>
            </c:strRef>
          </c:cat>
          <c:val>
            <c:numRef>
              <c:f>'RELACIÓN PUESTO DE TRABAJO CON '!$C$3:$C$5</c:f>
              <c:numCache>
                <c:formatCode>General</c:formatCode>
                <c:ptCount val="3"/>
                <c:pt idx="0">
                  <c:v>47</c:v>
                </c:pt>
                <c:pt idx="1">
                  <c:v>47</c:v>
                </c:pt>
                <c:pt idx="2">
                  <c:v>26</c:v>
                </c:pt>
              </c:numCache>
            </c:numRef>
          </c:val>
          <c:extLst>
            <c:ext xmlns:c16="http://schemas.microsoft.com/office/drawing/2014/chart" uri="{C3380CC4-5D6E-409C-BE32-E72D297353CC}">
              <c16:uniqueId val="{00000003-B509-4D99-8A6F-0849DF9E25E5}"/>
            </c:ext>
          </c:extLst>
        </c:ser>
        <c:dLbls>
          <c:showLegendKey val="0"/>
          <c:showVal val="0"/>
          <c:showCatName val="0"/>
          <c:showSerName val="0"/>
          <c:showPercent val="0"/>
          <c:showBubbleSize val="0"/>
        </c:dLbls>
        <c:gapWidth val="100"/>
        <c:overlap val="-24"/>
        <c:axId val="315929800"/>
        <c:axId val="315930976"/>
      </c:barChart>
      <c:catAx>
        <c:axId val="315929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0976"/>
        <c:crosses val="autoZero"/>
        <c:auto val="1"/>
        <c:lblAlgn val="ctr"/>
        <c:lblOffset val="100"/>
        <c:noMultiLvlLbl val="0"/>
      </c:catAx>
      <c:valAx>
        <c:axId val="31593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298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'CAPACITADO PARA FUNCIONES LABOR'!$C$2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23232262218977E-3"/>
                  <c:y val="0.11276055256971967"/>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4FFF22C-F35A-4D66-BFF0-0BAD17885EF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7ED-49CB-BA14-2B726C0A601E}"/>
                </c:ext>
              </c:extLst>
            </c:dLbl>
            <c:dLbl>
              <c:idx val="1"/>
              <c:layout>
                <c:manualLayout>
                  <c:x val="1.7123232262218349E-3"/>
                  <c:y val="9.905981048658549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3EAF3EAA-FC6A-4821-9A19-35E2C501AB30}"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7ED-49CB-BA14-2B726C0A601E}"/>
                </c:ext>
              </c:extLst>
            </c:dLbl>
            <c:dLbl>
              <c:idx val="2"/>
              <c:layout>
                <c:manualLayout>
                  <c:x val="0"/>
                  <c:y val="1.2012179593435013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B309A03A-0D61-4115-B9BD-6CDA9231D691}"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7ED-49CB-BA14-2B726C0A601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'CAPACITADO PARA FUNCIONES LABOR'!$B$3:$B$5</c:f>
              <c:strCache>
                <c:ptCount val="3"/>
                <c:pt idx="0">
                  <c:v>SIEMPRE</c:v>
                </c:pt>
                <c:pt idx="1">
                  <c:v>ALGUNAS VECES</c:v>
                </c:pt>
                <c:pt idx="2">
                  <c:v>NUNCA</c:v>
                </c:pt>
              </c:strCache>
            </c:strRef>
          </c:cat>
          <c:val>
            <c:numRef>
              <c:f>'CAPACITADO PARA FUNCIONES LABOR'!$C$3:$C$5</c:f>
              <c:numCache>
                <c:formatCode>General</c:formatCode>
                <c:ptCount val="3"/>
                <c:pt idx="0">
                  <c:v>86</c:v>
                </c:pt>
                <c:pt idx="1">
                  <c:v>14</c:v>
                </c:pt>
                <c:pt idx="2">
                  <c:v>0</c:v>
                </c:pt>
              </c:numCache>
            </c:numRef>
          </c:val>
          <c:extLst>
            <c:ext xmlns:c16="http://schemas.microsoft.com/office/drawing/2014/chart" uri="{C3380CC4-5D6E-409C-BE32-E72D297353CC}">
              <c16:uniqueId val="{00000003-27ED-49CB-BA14-2B726C0A601E}"/>
            </c:ext>
          </c:extLst>
        </c:ser>
        <c:dLbls>
          <c:showLegendKey val="0"/>
          <c:showVal val="0"/>
          <c:showCatName val="0"/>
          <c:showSerName val="0"/>
          <c:showPercent val="0"/>
          <c:showBubbleSize val="0"/>
        </c:dLbls>
        <c:gapWidth val="100"/>
        <c:overlap val="-24"/>
        <c:axId val="314217520"/>
        <c:axId val="314215560"/>
      </c:barChart>
      <c:catAx>
        <c:axId val="31421752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5560"/>
        <c:crosses val="autoZero"/>
        <c:auto val="1"/>
        <c:lblAlgn val="ctr"/>
        <c:lblOffset val="100"/>
        <c:noMultiLvlLbl val="0"/>
      </c:catAx>
      <c:valAx>
        <c:axId val="31421556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7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'RECEPCIÓN DE CAPACITACIÓN POR P'!$C$2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2041763878087615"/>
                </c:manualLayout>
              </c:layout>
              <c:tx>
                <c:rich>
                  <a:bodyPr/>
                  <a:lstStyle/>
                  <a:p>
                    <a:fld id="{60FEF451-37CD-4CB9-AF40-8F899944A594}"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C12-423D-A05D-62562F32BF73}"/>
                </c:ext>
              </c:extLst>
            </c:dLbl>
            <c:dLbl>
              <c:idx val="1"/>
              <c:layout>
                <c:manualLayout>
                  <c:x val="3.5273858460171093E-3"/>
                  <c:y val="2.1072890049253678E-2"/>
                </c:manualLayout>
              </c:layout>
              <c:tx>
                <c:rich>
                  <a:bodyPr/>
                  <a:lstStyle/>
                  <a:p>
                    <a:fld id="{7028EBF2-C279-4E2E-831B-5A40F6B8AF8D}"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C12-423D-A05D-62562F32BF7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'RECEPCIÓN DE CAPACITACIÓN POR P'!$B$3:$B$4</c:f>
              <c:strCache>
                <c:ptCount val="2"/>
                <c:pt idx="0">
                  <c:v>SI</c:v>
                </c:pt>
                <c:pt idx="1">
                  <c:v>NO</c:v>
                </c:pt>
              </c:strCache>
            </c:strRef>
          </c:cat>
          <c:val>
            <c:numRef>
              <c:f>'RECEPCIÓN DE CAPACITACIÓN POR P'!$C$3:$C$4</c:f>
              <c:numCache>
                <c:formatCode>General</c:formatCode>
                <c:ptCount val="2"/>
                <c:pt idx="0">
                  <c:v>93</c:v>
                </c:pt>
                <c:pt idx="1">
                  <c:v>7</c:v>
                </c:pt>
              </c:numCache>
            </c:numRef>
          </c:val>
          <c:extLst>
            <c:ext xmlns:c16="http://schemas.microsoft.com/office/drawing/2014/chart" uri="{C3380CC4-5D6E-409C-BE32-E72D297353CC}">
              <c16:uniqueId val="{00000002-AC12-423D-A05D-62562F32BF73}"/>
            </c:ext>
          </c:extLst>
        </c:ser>
        <c:dLbls>
          <c:showLegendKey val="0"/>
          <c:showVal val="0"/>
          <c:showCatName val="0"/>
          <c:showSerName val="0"/>
          <c:showPercent val="0"/>
          <c:showBubbleSize val="0"/>
        </c:dLbls>
        <c:gapWidth val="100"/>
        <c:overlap val="-24"/>
        <c:axId val="316357840"/>
        <c:axId val="316361368"/>
      </c:barChart>
      <c:catAx>
        <c:axId val="3163578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61368"/>
        <c:crosses val="autoZero"/>
        <c:auto val="1"/>
        <c:lblAlgn val="ctr"/>
        <c:lblOffset val="100"/>
        <c:noMultiLvlLbl val="0"/>
      </c:catAx>
      <c:valAx>
        <c:axId val="3163613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578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'TE PERMITEN ASISTIR A CURSOS DE'!$C$2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60641117293532E-3"/>
                  <c:y val="0.10226447447702758"/>
                </c:manualLayout>
              </c:layout>
              <c:tx>
                <c:rich>
                  <a:bodyPr/>
                  <a:lstStyle/>
                  <a:p>
                    <a:fld id="{B10B7A50-EDAB-4411-975C-B96E79F871BE}"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092-4658-958E-FEBEABE347FC}"/>
                </c:ext>
              </c:extLst>
            </c:dLbl>
            <c:dLbl>
              <c:idx val="1"/>
              <c:layout>
                <c:manualLayout>
                  <c:x val="-3.4521282234587698E-3"/>
                  <c:y val="8.7236857437326717E-2"/>
                </c:manualLayout>
              </c:layout>
              <c:tx>
                <c:rich>
                  <a:bodyPr/>
                  <a:lstStyle/>
                  <a:p>
                    <a:fld id="{D110A4A1-A172-4E33-9EC3-B0732794BAC2}"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092-4658-958E-FEBEABE347FC}"/>
                </c:ext>
              </c:extLst>
            </c:dLbl>
            <c:dLbl>
              <c:idx val="2"/>
              <c:layout>
                <c:manualLayout>
                  <c:x val="0"/>
                  <c:y val="5.8840985479943295E-3"/>
                </c:manualLayout>
              </c:layout>
              <c:tx>
                <c:rich>
                  <a:bodyPr/>
                  <a:lstStyle/>
                  <a:p>
                    <a:fld id="{C77523EB-05A8-42E7-8B6D-9421812CD0D5}"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092-4658-958E-FEBEABE347FC}"/>
                </c:ext>
              </c:extLst>
            </c:dLbl>
            <c:dLbl>
              <c:idx val="4"/>
              <c:layout>
                <c:manualLayout>
                  <c:x val="-5.1781923351881861E-3"/>
                  <c:y val="7.8015270394019157E-3"/>
                </c:manualLayout>
              </c:layout>
              <c:tx>
                <c:rich>
                  <a:bodyPr/>
                  <a:lstStyle/>
                  <a:p>
                    <a:fld id="{C012F167-3E29-48BB-BBB8-ADC1DD4F95E3}"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092-4658-958E-FEBEABE347FC}"/>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 PERMITEN ASISTIR A CURSOS DE'!$B$3:$B$7</c:f>
              <c:strCache>
                <c:ptCount val="5"/>
                <c:pt idx="0">
                  <c:v>SIEMPRE</c:v>
                </c:pt>
                <c:pt idx="1">
                  <c:v>ALGUNAS VECES</c:v>
                </c:pt>
                <c:pt idx="2">
                  <c:v>NUNCA</c:v>
                </c:pt>
                <c:pt idx="4">
                  <c:v>NO HE SIDO CONVOCADO</c:v>
                </c:pt>
              </c:strCache>
            </c:strRef>
          </c:cat>
          <c:val>
            <c:numRef>
              <c:f>'TE PERMITEN ASISTIR A CURSOS DE'!$C$3:$C$7</c:f>
              <c:numCache>
                <c:formatCode>General</c:formatCode>
                <c:ptCount val="5"/>
                <c:pt idx="0">
                  <c:v>62</c:v>
                </c:pt>
                <c:pt idx="1">
                  <c:v>38</c:v>
                </c:pt>
                <c:pt idx="2">
                  <c:v>0</c:v>
                </c:pt>
                <c:pt idx="4">
                  <c:v>0</c:v>
                </c:pt>
              </c:numCache>
            </c:numRef>
          </c:val>
          <c:extLst>
            <c:ext xmlns:c16="http://schemas.microsoft.com/office/drawing/2014/chart" uri="{C3380CC4-5D6E-409C-BE32-E72D297353CC}">
              <c16:uniqueId val="{00000004-7092-4658-958E-FEBEABE347FC}"/>
            </c:ext>
          </c:extLst>
        </c:ser>
        <c:dLbls>
          <c:showLegendKey val="0"/>
          <c:showVal val="0"/>
          <c:showCatName val="0"/>
          <c:showSerName val="0"/>
          <c:showPercent val="0"/>
          <c:showBubbleSize val="0"/>
        </c:dLbls>
        <c:gapWidth val="100"/>
        <c:overlap val="-24"/>
        <c:axId val="314214384"/>
        <c:axId val="314218304"/>
      </c:barChart>
      <c:catAx>
        <c:axId val="3142143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8304"/>
        <c:crosses val="autoZero"/>
        <c:auto val="1"/>
        <c:lblAlgn val="ctr"/>
        <c:lblOffset val="100"/>
        <c:noMultiLvlLbl val="0"/>
      </c:catAx>
      <c:valAx>
        <c:axId val="314218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42143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'CONTENIDO DE CURSOS FORTALECE E'!$C$2</c:f>
              <c:strCache>
                <c:ptCount val="1"/>
                <c:pt idx="0">
                  <c:v>Columna2</c:v>
                </c:pt>
              </c:strCache>
            </c:strRef>
          </c:tx>
          <c:spPr>
            <a:solidFill>
              <a:srgbClr val="CC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29277078545004E-3"/>
                  <c:y val="9.5883156933178518E-2"/>
                </c:manualLayout>
              </c:layout>
              <c:tx>
                <c:rich>
                  <a:bodyPr/>
                  <a:lstStyle/>
                  <a:p>
                    <a:fld id="{5D396707-5419-4A54-B470-6D105FB4944C}"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D5-4AEC-B3E7-C87BF07F6D65}"/>
                </c:ext>
              </c:extLst>
            </c:dLbl>
            <c:dLbl>
              <c:idx val="1"/>
              <c:layout>
                <c:manualLayout>
                  <c:x val="3.3858554157090628E-3"/>
                  <c:y val="9.9732366280440757E-2"/>
                </c:manualLayout>
              </c:layout>
              <c:tx>
                <c:rich>
                  <a:bodyPr/>
                  <a:lstStyle/>
                  <a:p>
                    <a:fld id="{815F4791-BBE1-4A01-B4EF-F7DD248F7E8F}"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D5-4AEC-B3E7-C87BF07F6D65}"/>
                </c:ext>
              </c:extLst>
            </c:dLbl>
            <c:dLbl>
              <c:idx val="2"/>
              <c:layout>
                <c:manualLayout>
                  <c:x val="-5.0787831235637182E-3"/>
                  <c:y val="4.4105762252427362E-3"/>
                </c:manualLayout>
              </c:layout>
              <c:tx>
                <c:rich>
                  <a:bodyPr/>
                  <a:lstStyle/>
                  <a:p>
                    <a:fld id="{CFA6C531-C2D7-42CB-A827-63C514A44280}" type="VALUE">
                      <a:rPr lang="en-US" smtClean="0">
                        <a:solidFill>
                          <a:schemeClr val="tx1"/>
                        </a:solidFill>
                      </a:rPr>
                      <a:pPr/>
                      <a:t>[VALOR]</a:t>
                    </a:fld>
                    <a:r>
                      <a:rPr lang="en-US"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DD5-4AEC-B3E7-C87BF07F6D6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'CONTENIDO DE CURSOS FORTALECE E'!$B$3:$B$5</c:f>
              <c:strCache>
                <c:ptCount val="3"/>
                <c:pt idx="0">
                  <c:v>SIEMPRE</c:v>
                </c:pt>
                <c:pt idx="1">
                  <c:v>ALGUNAS VECES</c:v>
                </c:pt>
                <c:pt idx="2">
                  <c:v>NUNCA</c:v>
                </c:pt>
              </c:strCache>
            </c:strRef>
          </c:cat>
          <c:val>
            <c:numRef>
              <c:f>'CONTENIDO DE CURSOS FORTALECE E'!$C$3:$C$5</c:f>
              <c:numCache>
                <c:formatCode>General</c:formatCode>
                <c:ptCount val="3"/>
                <c:pt idx="0">
                  <c:v>80</c:v>
                </c:pt>
                <c:pt idx="1">
                  <c:v>20</c:v>
                </c:pt>
                <c:pt idx="2">
                  <c:v>0</c:v>
                </c:pt>
              </c:numCache>
            </c:numRef>
          </c:val>
          <c:extLst>
            <c:ext xmlns:c16="http://schemas.microsoft.com/office/drawing/2014/chart" uri="{C3380CC4-5D6E-409C-BE32-E72D297353CC}">
              <c16:uniqueId val="{00000003-7DD5-4AEC-B3E7-C87BF07F6D65}"/>
            </c:ext>
          </c:extLst>
        </c:ser>
        <c:dLbls>
          <c:showLegendKey val="0"/>
          <c:showVal val="0"/>
          <c:showCatName val="0"/>
          <c:showSerName val="0"/>
          <c:showPercent val="0"/>
          <c:showBubbleSize val="0"/>
        </c:dLbls>
        <c:gapWidth val="100"/>
        <c:overlap val="-24"/>
        <c:axId val="316359016"/>
        <c:axId val="316356272"/>
      </c:barChart>
      <c:catAx>
        <c:axId val="3163590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56272"/>
        <c:crosses val="autoZero"/>
        <c:auto val="1"/>
        <c:lblAlgn val="ctr"/>
        <c:lblOffset val="100"/>
        <c:noMultiLvlLbl val="0"/>
      </c:catAx>
      <c:valAx>
        <c:axId val="3163562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59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LIBRE DE BASURA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BASURA'!$C$2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0998497431406064E-3"/>
                  <c:y val="0.10688005614582"/>
                </c:manualLayout>
              </c:layout>
              <c:tx>
                <c:rich>
                  <a:bodyPr/>
                  <a:lstStyle/>
                  <a:p>
                    <a:fld id="{E83D8132-6C73-40DB-9368-B4804712FB70}"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028-4415-B1B1-C0FEE4416CCA}"/>
                </c:ext>
              </c:extLst>
            </c:dLbl>
            <c:dLbl>
              <c:idx val="1"/>
              <c:layout>
                <c:manualLayout>
                  <c:x val="-5.3248873073554305E-3"/>
                  <c:y val="1.4353228299794492E-2"/>
                </c:manualLayout>
              </c:layout>
              <c:tx>
                <c:rich>
                  <a:bodyPr/>
                  <a:lstStyle/>
                  <a:p>
                    <a:fld id="{3E6B1943-4E33-40DA-9D02-D77AA76616A2}"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028-4415-B1B1-C0FEE4416CC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BASURA'!$B$3:$B$4</c:f>
              <c:strCache>
                <c:ptCount val="2"/>
                <c:pt idx="0">
                  <c:v>SI</c:v>
                </c:pt>
                <c:pt idx="1">
                  <c:v>NO</c:v>
                </c:pt>
              </c:strCache>
            </c:strRef>
          </c:cat>
          <c:val>
            <c:numRef>
              <c:f>'LIBRE DE BASURA'!$C$3:$C$4</c:f>
              <c:numCache>
                <c:formatCode>General</c:formatCode>
                <c:ptCount val="2"/>
                <c:pt idx="0">
                  <c:v>100</c:v>
                </c:pt>
                <c:pt idx="1">
                  <c:v>0</c:v>
                </c:pt>
              </c:numCache>
            </c:numRef>
          </c:val>
          <c:extLst>
            <c:ext xmlns:c16="http://schemas.microsoft.com/office/drawing/2014/chart" uri="{C3380CC4-5D6E-409C-BE32-E72D297353CC}">
              <c16:uniqueId val="{00000002-3028-4415-B1B1-C0FEE4416CCA}"/>
            </c:ext>
          </c:extLst>
        </c:ser>
        <c:dLbls>
          <c:showLegendKey val="0"/>
          <c:showVal val="0"/>
          <c:showCatName val="0"/>
          <c:showSerName val="0"/>
          <c:showPercent val="0"/>
          <c:showBubbleSize val="0"/>
        </c:dLbls>
        <c:gapWidth val="100"/>
        <c:overlap val="-24"/>
        <c:axId val="315939056"/>
        <c:axId val="315933176"/>
      </c:barChart>
      <c:catAx>
        <c:axId val="3159390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3176"/>
        <c:crosses val="autoZero"/>
        <c:auto val="1"/>
        <c:lblAlgn val="ctr"/>
        <c:lblOffset val="100"/>
        <c:noMultiLvlLbl val="0"/>
      </c:catAx>
      <c:valAx>
        <c:axId val="3159331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90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OLORES DESAGRADABLES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OLORES'!$C$2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776192492846664E-17"/>
                  <c:y val="0.11264351744122349"/>
                </c:manualLayout>
              </c:layout>
              <c:tx>
                <c:rich>
                  <a:bodyPr/>
                  <a:lstStyle/>
                  <a:p>
                    <a:fld id="{5BC415E7-16F5-4539-9BA9-5C81FE15094A}"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B1B-4D8D-B94C-213A5E1275DA}"/>
                </c:ext>
              </c:extLst>
            </c:dLbl>
            <c:dLbl>
              <c:idx val="1"/>
              <c:layout>
                <c:manualLayout>
                  <c:x val="0"/>
                  <c:y val="0.12589569596372033"/>
                </c:manualLayout>
              </c:layout>
              <c:tx>
                <c:rich>
                  <a:bodyPr/>
                  <a:lstStyle/>
                  <a:p>
                    <a:fld id="{FE755B98-6017-44BA-84C9-F404DDA24E9F}"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B1B-4D8D-B94C-213A5E1275D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OLORES'!$B$3:$B$4</c:f>
              <c:strCache>
                <c:ptCount val="2"/>
                <c:pt idx="0">
                  <c:v>SI</c:v>
                </c:pt>
                <c:pt idx="1">
                  <c:v>NO</c:v>
                </c:pt>
              </c:strCache>
            </c:strRef>
          </c:cat>
          <c:val>
            <c:numRef>
              <c:f>'LIBRE DE OLORES'!$C$3:$C$4</c:f>
              <c:numCache>
                <c:formatCode>General</c:formatCode>
                <c:ptCount val="2"/>
                <c:pt idx="0">
                  <c:v>73</c:v>
                </c:pt>
                <c:pt idx="1">
                  <c:v>27</c:v>
                </c:pt>
              </c:numCache>
            </c:numRef>
          </c:val>
          <c:extLst>
            <c:ext xmlns:c16="http://schemas.microsoft.com/office/drawing/2014/chart" uri="{C3380CC4-5D6E-409C-BE32-E72D297353CC}">
              <c16:uniqueId val="{00000002-DB1B-4D8D-B94C-213A5E1275DA}"/>
            </c:ext>
          </c:extLst>
        </c:ser>
        <c:dLbls>
          <c:showLegendKey val="0"/>
          <c:showVal val="0"/>
          <c:showCatName val="0"/>
          <c:showSerName val="0"/>
          <c:showPercent val="0"/>
          <c:showBubbleSize val="0"/>
        </c:dLbls>
        <c:gapWidth val="100"/>
        <c:overlap val="-24"/>
        <c:axId val="316355096"/>
        <c:axId val="316356664"/>
      </c:barChart>
      <c:catAx>
        <c:axId val="3163550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56664"/>
        <c:crosses val="autoZero"/>
        <c:auto val="1"/>
        <c:lblAlgn val="ctr"/>
        <c:lblOffset val="100"/>
        <c:noMultiLvlLbl val="0"/>
      </c:catAx>
      <c:valAx>
        <c:axId val="31635666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55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PLAGAS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PLAGAS '!$C$2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0"/>
                  <c:y val="0.11327115807123894"/>
                </c:manualLayout>
              </c:layout>
              <c:tx>
                <c:rich>
                  <a:bodyPr/>
                  <a:lstStyle/>
                  <a:p>
                    <a:fld id="{D5A46AA9-AB76-47F6-AC61-B5B633B530D3}"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707-4F25-9156-ECD630FC018C}"/>
                </c:ext>
              </c:extLst>
            </c:dLbl>
            <c:dLbl>
              <c:idx val="1"/>
              <c:layout>
                <c:manualLayout>
                  <c:x val="-1.7636929230085547E-3"/>
                  <c:y val="1.8684902209197444E-2"/>
                </c:manualLayout>
              </c:layout>
              <c:tx>
                <c:rich>
                  <a:bodyPr/>
                  <a:lstStyle/>
                  <a:p>
                    <a:fld id="{DD970EC6-456E-4F55-8D14-E06DFC8676B6}"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707-4F25-9156-ECD630FC018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PLAGAS '!$B$3:$B$4</c:f>
              <c:strCache>
                <c:ptCount val="2"/>
                <c:pt idx="0">
                  <c:v>SI</c:v>
                </c:pt>
                <c:pt idx="1">
                  <c:v>NO</c:v>
                </c:pt>
              </c:strCache>
            </c:strRef>
          </c:cat>
          <c:val>
            <c:numRef>
              <c:f>'LIBRE DE PLAGAS '!$C$3:$C$4</c:f>
              <c:numCache>
                <c:formatCode>General</c:formatCode>
                <c:ptCount val="2"/>
                <c:pt idx="0">
                  <c:v>90.5</c:v>
                </c:pt>
                <c:pt idx="1">
                  <c:v>9.5</c:v>
                </c:pt>
              </c:numCache>
            </c:numRef>
          </c:val>
          <c:extLst>
            <c:ext xmlns:c16="http://schemas.microsoft.com/office/drawing/2014/chart" uri="{C3380CC4-5D6E-409C-BE32-E72D297353CC}">
              <c16:uniqueId val="{00000002-0707-4F25-9156-ECD630FC018C}"/>
            </c:ext>
          </c:extLst>
        </c:ser>
        <c:dLbls>
          <c:showLegendKey val="0"/>
          <c:showVal val="0"/>
          <c:showCatName val="0"/>
          <c:showSerName val="0"/>
          <c:showPercent val="0"/>
          <c:showBubbleSize val="0"/>
        </c:dLbls>
        <c:gapWidth val="100"/>
        <c:overlap val="-24"/>
        <c:axId val="315936704"/>
        <c:axId val="315937096"/>
      </c:barChart>
      <c:catAx>
        <c:axId val="3159367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7096"/>
        <c:crosses val="autoZero"/>
        <c:auto val="1"/>
        <c:lblAlgn val="ctr"/>
        <c:lblOffset val="100"/>
        <c:noMultiLvlLbl val="0"/>
      </c:catAx>
      <c:valAx>
        <c:axId val="315937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6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 ESTANCADA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'LIBRE DE AGUA ESTANCADA'!$C$2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154048760721595E-3"/>
                  <c:y val="0.11793976162596785"/>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2C73E53D-C976-461C-B1E0-99BFE29833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714-4F0B-BC78-B36BB42EB22D}"/>
                </c:ext>
              </c:extLst>
            </c:dLbl>
            <c:dLbl>
              <c:idx val="1"/>
              <c:layout>
                <c:manualLayout>
                  <c:x val="8.5770243803606396E-3"/>
                  <c:y val="0.10167900889952437"/>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3F76179A-F546-44FA-B32C-3B5E8EE77DB6}"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714-4F0B-BC78-B36BB42EB2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'LIBRE DE AGUA ESTANCADA'!$B$3:$B$4</c:f>
              <c:strCache>
                <c:ptCount val="2"/>
                <c:pt idx="0">
                  <c:v>SI</c:v>
                </c:pt>
                <c:pt idx="1">
                  <c:v>NO</c:v>
                </c:pt>
              </c:strCache>
            </c:strRef>
          </c:cat>
          <c:val>
            <c:numRef>
              <c:f>'LIBRE DE AGUA ESTANCADA'!$C$3:$C$4</c:f>
              <c:numCache>
                <c:formatCode>General</c:formatCode>
                <c:ptCount val="2"/>
                <c:pt idx="0">
                  <c:v>87</c:v>
                </c:pt>
                <c:pt idx="1">
                  <c:v>13</c:v>
                </c:pt>
              </c:numCache>
            </c:numRef>
          </c:val>
          <c:extLst>
            <c:ext xmlns:c16="http://schemas.microsoft.com/office/drawing/2014/chart" uri="{C3380CC4-5D6E-409C-BE32-E72D297353CC}">
              <c16:uniqueId val="{00000002-3714-4F0B-BC78-B36BB42EB22D}"/>
            </c:ext>
          </c:extLst>
        </c:ser>
        <c:dLbls>
          <c:showLegendKey val="0"/>
          <c:showVal val="0"/>
          <c:showCatName val="0"/>
          <c:showSerName val="0"/>
          <c:showPercent val="0"/>
          <c:showBubbleSize val="0"/>
        </c:dLbls>
        <c:gapWidth val="100"/>
        <c:overlap val="-24"/>
        <c:axId val="278749472"/>
        <c:axId val="278751040"/>
      </c:barChart>
      <c:catAx>
        <c:axId val="278749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51040"/>
        <c:crosses val="autoZero"/>
        <c:auto val="1"/>
        <c:lblAlgn val="ctr"/>
        <c:lblOffset val="100"/>
        <c:noMultiLvlLbl val="0"/>
      </c:catAx>
      <c:valAx>
        <c:axId val="2787510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49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AGUA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AGUA'!$C$2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229438462753911E-3"/>
                  <c:y val="0.105531269250232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09AD458C-E959-45B1-8AB2-E49B479B7E29}"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B91-483D-8427-8944101EA616}"/>
                </c:ext>
              </c:extLst>
            </c:dLbl>
            <c:dLbl>
              <c:idx val="1"/>
              <c:layout>
                <c:manualLayout>
                  <c:x val="5.1688315388261422E-3"/>
                  <c:y val="0.1077551147319511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B95E7E9-2725-486A-9115-C7AA8C860F5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B91-483D-8427-8944101EA61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AGUA'!$B$3:$B$4</c:f>
              <c:strCache>
                <c:ptCount val="2"/>
                <c:pt idx="0">
                  <c:v>SI</c:v>
                </c:pt>
                <c:pt idx="1">
                  <c:v>NO</c:v>
                </c:pt>
              </c:strCache>
            </c:strRef>
          </c:cat>
          <c:val>
            <c:numRef>
              <c:f>'USO CORRECTO DE AGUA'!$C$3:$C$4</c:f>
              <c:numCache>
                <c:formatCode>General</c:formatCode>
                <c:ptCount val="2"/>
                <c:pt idx="0">
                  <c:v>86</c:v>
                </c:pt>
                <c:pt idx="1">
                  <c:v>14</c:v>
                </c:pt>
              </c:numCache>
            </c:numRef>
          </c:val>
          <c:extLst>
            <c:ext xmlns:c16="http://schemas.microsoft.com/office/drawing/2014/chart" uri="{C3380CC4-5D6E-409C-BE32-E72D297353CC}">
              <c16:uniqueId val="{00000002-AB91-483D-8427-8944101EA616}"/>
            </c:ext>
          </c:extLst>
        </c:ser>
        <c:dLbls>
          <c:showLegendKey val="0"/>
          <c:showVal val="0"/>
          <c:showCatName val="0"/>
          <c:showSerName val="0"/>
          <c:showPercent val="0"/>
          <c:showBubbleSize val="0"/>
        </c:dLbls>
        <c:gapWidth val="100"/>
        <c:overlap val="-24"/>
        <c:axId val="315937488"/>
        <c:axId val="315935528"/>
      </c:barChart>
      <c:catAx>
        <c:axId val="315937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5528"/>
        <c:crosses val="autoZero"/>
        <c:auto val="1"/>
        <c:lblAlgn val="ctr"/>
        <c:lblOffset val="100"/>
        <c:noMultiLvlLbl val="0"/>
      </c:catAx>
      <c:valAx>
        <c:axId val="3159355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74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INSUMOS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INSUMOS'!$C$2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145547536498075E-3"/>
                  <c:y val="0.11213177776227866"/>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90F07E6C-148F-4343-9631-05B07C2CD30B}"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9B3-4A42-8A5A-163139C5272B}"/>
                </c:ext>
              </c:extLst>
            </c:dLbl>
            <c:dLbl>
              <c:idx val="1"/>
              <c:layout>
                <c:manualLayout>
                  <c:x val="5.2718321304746629E-3"/>
                  <c:y val="9.5181573227251112E-2"/>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F6EF370A-BF09-4204-9D25-2A0885464E3A}"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9B3-4A42-8A5A-163139C527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INSUMOS'!$B$3:$B$4</c:f>
              <c:strCache>
                <c:ptCount val="2"/>
                <c:pt idx="0">
                  <c:v>SI</c:v>
                </c:pt>
                <c:pt idx="1">
                  <c:v>NO</c:v>
                </c:pt>
              </c:strCache>
            </c:strRef>
          </c:cat>
          <c:val>
            <c:numRef>
              <c:f>'USO CORRECTO DE INSUMOS'!$C$3:$C$4</c:f>
              <c:numCache>
                <c:formatCode>General</c:formatCode>
                <c:ptCount val="2"/>
                <c:pt idx="0">
                  <c:v>67</c:v>
                </c:pt>
                <c:pt idx="1">
                  <c:v>33</c:v>
                </c:pt>
              </c:numCache>
            </c:numRef>
          </c:val>
          <c:extLst>
            <c:ext xmlns:c16="http://schemas.microsoft.com/office/drawing/2014/chart" uri="{C3380CC4-5D6E-409C-BE32-E72D297353CC}">
              <c16:uniqueId val="{00000002-C9B3-4A42-8A5A-163139C5272B}"/>
            </c:ext>
          </c:extLst>
        </c:ser>
        <c:dLbls>
          <c:showLegendKey val="0"/>
          <c:showVal val="0"/>
          <c:showCatName val="0"/>
          <c:showSerName val="0"/>
          <c:showPercent val="0"/>
          <c:showBubbleSize val="0"/>
        </c:dLbls>
        <c:gapWidth val="100"/>
        <c:overlap val="-24"/>
        <c:axId val="278751824"/>
        <c:axId val="278752608"/>
      </c:barChart>
      <c:catAx>
        <c:axId val="27875182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52608"/>
        <c:crosses val="autoZero"/>
        <c:auto val="1"/>
        <c:lblAlgn val="ctr"/>
        <c:lblOffset val="100"/>
        <c:noMultiLvlLbl val="0"/>
      </c:catAx>
      <c:valAx>
        <c:axId val="278752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51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ENERGIA ELECTRICA</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ENERGIA ELECTRI'!$C$2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717117340967727E-3"/>
                  <c:y val="0.1107569168207178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CBC0158-F641-44BC-A1CE-FD75DEBC3F12}"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41A-47FE-9A9C-BD0456CDDA65}"/>
                </c:ext>
              </c:extLst>
            </c:dLbl>
            <c:dLbl>
              <c:idx val="1"/>
              <c:layout>
                <c:manualLayout>
                  <c:x val="6.7717117340967414E-3"/>
                  <c:y val="0.10890224788669033"/>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D943DC2-B09D-41A8-869F-1B415CDD237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1A-47FE-9A9C-BD0456CDDA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ENERGIA ELECTRI'!$B$3:$B$4</c:f>
              <c:strCache>
                <c:ptCount val="2"/>
                <c:pt idx="0">
                  <c:v>SI</c:v>
                </c:pt>
                <c:pt idx="1">
                  <c:v>NO</c:v>
                </c:pt>
              </c:strCache>
            </c:strRef>
          </c:cat>
          <c:val>
            <c:numRef>
              <c:f>'USO CORRECTO DE ENERGIA ELECTRI'!$C$3:$C$4</c:f>
              <c:numCache>
                <c:formatCode>General</c:formatCode>
                <c:ptCount val="2"/>
                <c:pt idx="0">
                  <c:v>52</c:v>
                </c:pt>
                <c:pt idx="1">
                  <c:v>48</c:v>
                </c:pt>
              </c:numCache>
            </c:numRef>
          </c:val>
          <c:extLst>
            <c:ext xmlns:c16="http://schemas.microsoft.com/office/drawing/2014/chart" uri="{C3380CC4-5D6E-409C-BE32-E72D297353CC}">
              <c16:uniqueId val="{00000002-641A-47FE-9A9C-BD0456CDDA65}"/>
            </c:ext>
          </c:extLst>
        </c:ser>
        <c:dLbls>
          <c:showLegendKey val="0"/>
          <c:showVal val="0"/>
          <c:showCatName val="0"/>
          <c:showSerName val="0"/>
          <c:showPercent val="0"/>
          <c:showBubbleSize val="0"/>
        </c:dLbls>
        <c:gapWidth val="100"/>
        <c:overlap val="-24"/>
        <c:axId val="315934744"/>
        <c:axId val="315935136"/>
      </c:barChart>
      <c:catAx>
        <c:axId val="3159347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5136"/>
        <c:crosses val="autoZero"/>
        <c:auto val="1"/>
        <c:lblAlgn val="ctr"/>
        <c:lblOffset val="100"/>
        <c:noMultiLvlLbl val="0"/>
      </c:catAx>
      <c:valAx>
        <c:axId val="31593513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5934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DESECHOS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DESECHOS'!$C$2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499248715702867E-3"/>
                  <c:y val="0.1297123196736744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A1BB265F-4075-4820-957E-B38462D9956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88F-460C-BDC2-BFB0B3C36DF7}"/>
                </c:ext>
              </c:extLst>
            </c:dLbl>
            <c:dLbl>
              <c:idx val="1"/>
              <c:layout>
                <c:manualLayout>
                  <c:x val="5.3248873073554305E-3"/>
                  <c:y val="0.11482264047239911"/>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B6F8FC0F-72B8-49D4-AAC7-7FA6E022B914}"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8F-460C-BDC2-BFB0B3C36DF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DESECHOS'!$B$3:$B$4</c:f>
              <c:strCache>
                <c:ptCount val="2"/>
                <c:pt idx="0">
                  <c:v>SI</c:v>
                </c:pt>
                <c:pt idx="1">
                  <c:v>NO</c:v>
                </c:pt>
              </c:strCache>
            </c:strRef>
          </c:cat>
          <c:val>
            <c:numRef>
              <c:f>'USO CORRECTO DE DESECHOS'!$C$3:$C$4</c:f>
              <c:numCache>
                <c:formatCode>General</c:formatCode>
                <c:ptCount val="2"/>
                <c:pt idx="0">
                  <c:v>47</c:v>
                </c:pt>
                <c:pt idx="1">
                  <c:v>53</c:v>
                </c:pt>
              </c:numCache>
            </c:numRef>
          </c:val>
          <c:extLst>
            <c:ext xmlns:c16="http://schemas.microsoft.com/office/drawing/2014/chart" uri="{C3380CC4-5D6E-409C-BE32-E72D297353CC}">
              <c16:uniqueId val="{00000002-588F-460C-BDC2-BFB0B3C36DF7}"/>
            </c:ext>
          </c:extLst>
        </c:ser>
        <c:dLbls>
          <c:showLegendKey val="0"/>
          <c:showVal val="0"/>
          <c:showCatName val="0"/>
          <c:showSerName val="0"/>
          <c:showPercent val="0"/>
          <c:showBubbleSize val="0"/>
        </c:dLbls>
        <c:gapWidth val="100"/>
        <c:overlap val="-24"/>
        <c:axId val="278745552"/>
        <c:axId val="278747904"/>
      </c:barChart>
      <c:catAx>
        <c:axId val="2787455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47904"/>
        <c:crosses val="autoZero"/>
        <c:auto val="1"/>
        <c:lblAlgn val="ctr"/>
        <c:lblOffset val="100"/>
        <c:noMultiLvlLbl val="0"/>
      </c:catAx>
      <c:valAx>
        <c:axId val="278747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455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DE ÁREAS VERDES</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'USO CORRECTO DE ÁREAS VERDES'!$C$2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7.1455085766498564E-3"/>
                  <c:y val="0.10913613908662172"/>
                </c:manualLayout>
              </c:layout>
              <c:tx>
                <c:rich>
                  <a:bodyPr/>
                  <a:lstStyle/>
                  <a:p>
                    <a:fld id="{CD4BF497-7E0C-40FE-A0B1-9F4CDB468387}"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8F0-4897-8B05-A777FCFF821B}"/>
                </c:ext>
              </c:extLst>
            </c:dLbl>
            <c:dLbl>
              <c:idx val="1"/>
              <c:layout>
                <c:manualLayout>
                  <c:x val="-1.7863771441625951E-3"/>
                  <c:y val="0.10443723746464699"/>
                </c:manualLayout>
              </c:layout>
              <c:tx>
                <c:rich>
                  <a:bodyPr/>
                  <a:lstStyle/>
                  <a:p>
                    <a:fld id="{D046E423-17F7-4C8F-85C8-DF04ABDA7AA8}" type="VALUE">
                      <a:rPr lang="en-US" sz="1800" b="1" smtClean="0">
                        <a:solidFill>
                          <a:schemeClr val="tx1"/>
                        </a:solidFill>
                      </a:rPr>
                      <a:pPr/>
                      <a:t>[VALOR]</a:t>
                    </a:fld>
                    <a:r>
                      <a:rPr lang="en-US" sz="1800" b="1" dirty="0">
                        <a:solidFill>
                          <a:schemeClr val="tx1"/>
                        </a:solidFill>
                      </a:rPr>
                      <a:t> %</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8F0-4897-8B05-A777FCFF821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'USO CORRECTO DE ÁREAS VERDES'!$B$3:$B$4</c:f>
              <c:strCache>
                <c:ptCount val="2"/>
                <c:pt idx="0">
                  <c:v>SI</c:v>
                </c:pt>
                <c:pt idx="1">
                  <c:v>NO</c:v>
                </c:pt>
              </c:strCache>
            </c:strRef>
          </c:cat>
          <c:val>
            <c:numRef>
              <c:f>'USO CORRECTO DE ÁREAS VERDES'!$C$3:$C$4</c:f>
              <c:numCache>
                <c:formatCode>General</c:formatCode>
                <c:ptCount val="2"/>
                <c:pt idx="0">
                  <c:v>86</c:v>
                </c:pt>
                <c:pt idx="1">
                  <c:v>14</c:v>
                </c:pt>
              </c:numCache>
            </c:numRef>
          </c:val>
          <c:extLst>
            <c:ext xmlns:c16="http://schemas.microsoft.com/office/drawing/2014/chart" uri="{C3380CC4-5D6E-409C-BE32-E72D297353CC}">
              <c16:uniqueId val="{00000002-48F0-4897-8B05-A777FCFF821B}"/>
            </c:ext>
          </c:extLst>
        </c:ser>
        <c:dLbls>
          <c:showLegendKey val="0"/>
          <c:showVal val="0"/>
          <c:showCatName val="0"/>
          <c:showSerName val="0"/>
          <c:showPercent val="0"/>
          <c:showBubbleSize val="0"/>
        </c:dLbls>
        <c:gapWidth val="100"/>
        <c:overlap val="-24"/>
        <c:axId val="316319872"/>
        <c:axId val="316321440"/>
      </c:barChart>
      <c:catAx>
        <c:axId val="3163198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21440"/>
        <c:crosses val="autoZero"/>
        <c:auto val="1"/>
        <c:lblAlgn val="ctr"/>
        <c:lblOffset val="100"/>
        <c:noMultiLvlLbl val="0"/>
      </c:catAx>
      <c:valAx>
        <c:axId val="31632144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31631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s-MX" dirty="0">
                <a:solidFill>
                  <a:schemeClr val="tx1"/>
                </a:solidFill>
              </a:rPr>
              <a:t>CURSOS DE MEDIO AMBIENTE</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'CURSOS DE MEDIO AMBIENTE'!$C$2</c:f>
              <c:strCache>
                <c:ptCount val="1"/>
                <c:pt idx="0">
                  <c:v>Columna2</c:v>
                </c:pt>
              </c:strCache>
            </c:strRef>
          </c:tx>
          <c:spPr>
            <a:solidFill>
              <a:srgbClr val="BFBFB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763692923008587E-3"/>
                  <c:y val="0.103494231255088"/>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681BA96B-6E10-4562-B303-2DA1A6A5FA93}"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F0D-4B42-ADD2-2BD7FE1435E7}"/>
                </c:ext>
              </c:extLst>
            </c:dLbl>
            <c:dLbl>
              <c:idx val="1"/>
              <c:layout>
                <c:manualLayout>
                  <c:x val="1.0582157538051327E-2"/>
                  <c:y val="0.10168572785648514"/>
                </c:manualLayout>
              </c:layout>
              <c:tx>
                <c:rich>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fld id="{460B266B-D544-4383-971F-B6AB18B720A8}" type="VALUE">
                      <a:rPr lang="en-US" sz="1800" smtClean="0">
                        <a:solidFill>
                          <a:schemeClr val="tx1"/>
                        </a:solidFill>
                      </a:rPr>
                      <a:pPr>
                        <a:defRPr b="1"/>
                      </a:pPr>
                      <a:t>[VALOR]</a:t>
                    </a:fld>
                    <a:r>
                      <a:rPr lang="en-US" sz="1800"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F0D-4B42-ADD2-2BD7FE1435E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'CURSOS DE MEDIO AMBIENTE'!$B$3:$B$4</c:f>
              <c:strCache>
                <c:ptCount val="2"/>
                <c:pt idx="0">
                  <c:v>SI</c:v>
                </c:pt>
                <c:pt idx="1">
                  <c:v>NO</c:v>
                </c:pt>
              </c:strCache>
            </c:strRef>
          </c:cat>
          <c:val>
            <c:numRef>
              <c:f>'CURSOS DE MEDIO AMBIENTE'!$C$3:$C$4</c:f>
              <c:numCache>
                <c:formatCode>General</c:formatCode>
                <c:ptCount val="2"/>
                <c:pt idx="0">
                  <c:v>87</c:v>
                </c:pt>
                <c:pt idx="1">
                  <c:v>13</c:v>
                </c:pt>
              </c:numCache>
            </c:numRef>
          </c:val>
          <c:extLst>
            <c:ext xmlns:c16="http://schemas.microsoft.com/office/drawing/2014/chart" uri="{C3380CC4-5D6E-409C-BE32-E72D297353CC}">
              <c16:uniqueId val="{00000002-2F0D-4B42-ADD2-2BD7FE1435E7}"/>
            </c:ext>
          </c:extLst>
        </c:ser>
        <c:dLbls>
          <c:showLegendKey val="0"/>
          <c:showVal val="0"/>
          <c:showCatName val="0"/>
          <c:showSerName val="0"/>
          <c:showPercent val="0"/>
          <c:showBubbleSize val="0"/>
        </c:dLbls>
        <c:gapWidth val="100"/>
        <c:overlap val="-24"/>
        <c:axId val="278750256"/>
        <c:axId val="278748688"/>
      </c:barChart>
      <c:catAx>
        <c:axId val="278750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48688"/>
        <c:crosses val="autoZero"/>
        <c:auto val="1"/>
        <c:lblAlgn val="ctr"/>
        <c:lblOffset val="100"/>
        <c:noMultiLvlLbl val="0"/>
      </c:catAx>
      <c:valAx>
        <c:axId val="278748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87502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'ORGULLO INSTITUCIONAL'!$B$2</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1981766948881632E-3"/>
                  <c:y val="0.1131425648722469"/>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EA527E06-074F-45A1-997F-EFAEFF93F69C}"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3F1-42CA-9859-C7F905B24E5D}"/>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fld id="{0302A4EA-3A74-48E3-8838-7BA0EF8F5A50}" type="VALUE">
                      <a:rPr lang="en-US" smtClean="0"/>
                      <a:pPr>
                        <a:defRPr sz="1800" b="1">
                          <a:solidFill>
                            <a:schemeClr val="tx1"/>
                          </a:solidFill>
                        </a:defRPr>
                      </a:pPr>
                      <a:t>[VALOR]</a:t>
                    </a:fld>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F1-42CA-9859-C7F905B24E5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'ORGULLO INSTITUCIONAL'!$A$3:$A$4</c:f>
              <c:strCache>
                <c:ptCount val="2"/>
                <c:pt idx="0">
                  <c:v>SI SE SIENTE ORGULLOSO</c:v>
                </c:pt>
                <c:pt idx="1">
                  <c:v>NO SE SIENTE ORGULLOSO</c:v>
                </c:pt>
              </c:strCache>
            </c:strRef>
          </c:cat>
          <c:val>
            <c:numRef>
              <c:f>'ORGULLO INSTITUCIONAL'!$B$3:$B$4</c:f>
              <c:numCache>
                <c:formatCode>General</c:formatCode>
                <c:ptCount val="2"/>
                <c:pt idx="0">
                  <c:v>100</c:v>
                </c:pt>
                <c:pt idx="1">
                  <c:v>0</c:v>
                </c:pt>
              </c:numCache>
            </c:numRef>
          </c:val>
          <c:extLst>
            <c:ext xmlns:c16="http://schemas.microsoft.com/office/drawing/2014/chart" uri="{C3380CC4-5D6E-409C-BE32-E72D297353CC}">
              <c16:uniqueId val="{00000002-33F1-42CA-9859-C7F905B24E5D}"/>
            </c:ext>
          </c:extLst>
        </c:ser>
        <c:dLbls>
          <c:showLegendKey val="0"/>
          <c:showVal val="0"/>
          <c:showCatName val="0"/>
          <c:showSerName val="0"/>
          <c:showPercent val="0"/>
          <c:showBubbleSize val="0"/>
        </c:dLbls>
        <c:gapWidth val="100"/>
        <c:overlap val="-24"/>
        <c:axId val="272968672"/>
        <c:axId val="272969056"/>
      </c:barChart>
      <c:catAx>
        <c:axId val="272968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72969056"/>
        <c:crosses val="autoZero"/>
        <c:auto val="1"/>
        <c:lblAlgn val="ctr"/>
        <c:lblOffset val="100"/>
        <c:noMultiLvlLbl val="0"/>
      </c:catAx>
      <c:valAx>
        <c:axId val="272969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72968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'ELEMENTO DE IDENTIFICACIÓN'!$B$3</c:f>
              <c:strCache>
                <c:ptCount val="1"/>
                <c:pt idx="0">
                  <c:v>Columna2</c:v>
                </c:pt>
              </c:strCache>
            </c:strRef>
          </c:tx>
          <c:spPr>
            <a:solidFill>
              <a:srgbClr val="D68B28"/>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4.1081484639568198E-3"/>
                  <c:y val="0.1194784681294393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FFA06836-E0AE-4A80-BE31-41F3B58F1DC9}"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0E1-42A6-8618-C0E3A57DE46B}"/>
                </c:ext>
              </c:extLst>
            </c:dLbl>
            <c:dLbl>
              <c:idx val="1"/>
              <c:layout>
                <c:manualLayout>
                  <c:x val="-4.1081484639568198E-3"/>
                  <c:y val="0.11043917049977381"/>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698B5F1F-E432-4EC4-A171-1D7EDAE9C6E2}"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0E1-42A6-8618-C0E3A57DE46B}"/>
                </c:ext>
              </c:extLst>
            </c:dLbl>
            <c:dLbl>
              <c:idx val="2"/>
              <c:layout>
                <c:manualLayout>
                  <c:x val="-4.1081484639569708E-3"/>
                  <c:y val="9.9953711276515922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fld id="{1EB62883-612A-4C49-B862-CA8977CE30FA}" type="VALUE">
                      <a:rPr lang="en-US" smtClean="0">
                        <a:solidFill>
                          <a:schemeClr val="tx1"/>
                        </a:solidFill>
                      </a:rPr>
                      <a:pPr>
                        <a:defRPr sz="1800" b="1"/>
                      </a:pPr>
                      <a:t>[VALOR]</a:t>
                    </a:fld>
                    <a:r>
                      <a:rPr lang="en-US" dirty="0">
                        <a:solidFill>
                          <a:schemeClr val="tx1"/>
                        </a:solidFill>
                      </a:rPr>
                      <a:t> %</a:t>
                    </a: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0E1-42A6-8618-C0E3A57DE46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s-MX"/>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'ELEMENTO DE IDENTIFICACIÓN'!$A$4:$A$6</c:f>
              <c:strCache>
                <c:ptCount val="3"/>
                <c:pt idx="0">
                  <c:v> ESCUDO</c:v>
                </c:pt>
                <c:pt idx="1">
                  <c:v> INSTALACIONES</c:v>
                </c:pt>
                <c:pt idx="2">
                  <c:v> LEMA</c:v>
                </c:pt>
              </c:strCache>
            </c:strRef>
          </c:cat>
          <c:val>
            <c:numRef>
              <c:f>'ELEMENTO DE IDENTIFICACIÓN'!$B$4:$B$6</c:f>
              <c:numCache>
                <c:formatCode>General</c:formatCode>
                <c:ptCount val="3"/>
                <c:pt idx="0">
                  <c:v>76</c:v>
                </c:pt>
                <c:pt idx="1">
                  <c:v>47</c:v>
                </c:pt>
                <c:pt idx="2">
                  <c:v>33</c:v>
                </c:pt>
              </c:numCache>
            </c:numRef>
          </c:val>
          <c:extLst>
            <c:ext xmlns:c16="http://schemas.microsoft.com/office/drawing/2014/chart" uri="{C3380CC4-5D6E-409C-BE32-E72D297353CC}">
              <c16:uniqueId val="{00000003-D0E1-42A6-8618-C0E3A57DE46B}"/>
            </c:ext>
          </c:extLst>
        </c:ser>
        <c:dLbls>
          <c:showLegendKey val="0"/>
          <c:showVal val="0"/>
          <c:showCatName val="0"/>
          <c:showSerName val="0"/>
          <c:showPercent val="0"/>
          <c:showBubbleSize val="0"/>
        </c:dLbls>
        <c:gapWidth val="100"/>
        <c:overlap val="-24"/>
        <c:axId val="269504784"/>
        <c:axId val="270588096"/>
      </c:barChart>
      <c:catAx>
        <c:axId val="26950478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s-MX"/>
          </a:p>
        </c:txPr>
        <c:crossAx val="270588096"/>
        <c:crosses val="autoZero"/>
        <c:auto val="1"/>
        <c:lblAlgn val="ctr"/>
        <c:lblOffset val="100"/>
        <c:noMultiLvlLbl val="0"/>
      </c:catAx>
      <c:valAx>
        <c:axId val="270588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2695047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3">
  <a:schemeClr val="accent3"/>
</cs:colorStyle>
</file>

<file path=ppt/charts/colors23.xml><?xml version="1.0" encoding="utf-8"?>
<cs:colorStyle xmlns:cs="http://schemas.microsoft.com/office/drawing/2012/chartStyle" xmlns:a="http://schemas.openxmlformats.org/drawingml/2006/main" meth="withinLinear" id="16">
  <a:schemeClr val="accent3"/>
</cs:colorStyle>
</file>

<file path=ppt/charts/colors24.xml><?xml version="1.0" encoding="utf-8"?>
<cs:colorStyle xmlns:cs="http://schemas.microsoft.com/office/drawing/2012/chartStyle" xmlns:a="http://schemas.openxmlformats.org/drawingml/2006/main" meth="withinLinear" id="16">
  <a:schemeClr val="accent3"/>
</cs:colorStyle>
</file>

<file path=ppt/charts/colors25.xml><?xml version="1.0" encoding="utf-8"?>
<cs:colorStyle xmlns:cs="http://schemas.microsoft.com/office/drawing/2012/chartStyle" xmlns:a="http://schemas.openxmlformats.org/drawingml/2006/main" meth="withinLinear" id="16">
  <a:schemeClr val="accent3"/>
</cs:colorStyle>
</file>

<file path=ppt/charts/colors26.xml><?xml version="1.0" encoding="utf-8"?>
<cs:colorStyle xmlns:cs="http://schemas.microsoft.com/office/drawing/2012/chartStyle" xmlns:a="http://schemas.openxmlformats.org/drawingml/2006/main" meth="withinLinear" id="16">
  <a:schemeClr val="accent3"/>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6">
  <a:schemeClr val="accent3"/>
</cs:colorStyle>
</file>

<file path=ppt/charts/colors29.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withinLinear" id="17">
  <a:schemeClr val="accent4"/>
</cs:colorStyle>
</file>

<file path=ppt/charts/colors31.xml><?xml version="1.0" encoding="utf-8"?>
<cs:colorStyle xmlns:cs="http://schemas.microsoft.com/office/drawing/2012/chartStyle" xmlns:a="http://schemas.openxmlformats.org/drawingml/2006/main" meth="withinLinear" id="17">
  <a:schemeClr val="accent4"/>
</cs:colorStyle>
</file>

<file path=ppt/charts/colors32.xml><?xml version="1.0" encoding="utf-8"?>
<cs:colorStyle xmlns:cs="http://schemas.microsoft.com/office/drawing/2012/chartStyle" xmlns:a="http://schemas.openxmlformats.org/drawingml/2006/main" meth="withinLinear" id="17">
  <a:schemeClr val="accent4"/>
</cs:colorStyle>
</file>

<file path=ppt/charts/colors33.xml><?xml version="1.0" encoding="utf-8"?>
<cs:colorStyle xmlns:cs="http://schemas.microsoft.com/office/drawing/2012/chartStyle" xmlns:a="http://schemas.openxmlformats.org/drawingml/2006/main" meth="withinLinear" id="17">
  <a:schemeClr val="accent4"/>
</cs:colorStyle>
</file>

<file path=ppt/charts/colors34.xml><?xml version="1.0" encoding="utf-8"?>
<cs:colorStyle xmlns:cs="http://schemas.microsoft.com/office/drawing/2012/chartStyle" xmlns:a="http://schemas.openxmlformats.org/drawingml/2006/main" meth="withinLinear" id="17">
  <a:schemeClr val="accent4"/>
</cs:colorStyle>
</file>

<file path=ppt/charts/colors35.xml><?xml version="1.0" encoding="utf-8"?>
<cs:colorStyle xmlns:cs="http://schemas.microsoft.com/office/drawing/2012/chartStyle" xmlns:a="http://schemas.openxmlformats.org/drawingml/2006/main" meth="withinLinear" id="17">
  <a:schemeClr val="accent4"/>
</cs:colorStyle>
</file>

<file path=ppt/charts/colors36.xml><?xml version="1.0" encoding="utf-8"?>
<cs:colorStyle xmlns:cs="http://schemas.microsoft.com/office/drawing/2012/chartStyle" xmlns:a="http://schemas.openxmlformats.org/drawingml/2006/main" meth="withinLinear" id="17">
  <a:schemeClr val="accent4"/>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withinLinear" id="15">
  <a:schemeClr val="accent2"/>
</cs:colorStyle>
</file>

<file path=ppt/charts/colors45.xml><?xml version="1.0" encoding="utf-8"?>
<cs:colorStyle xmlns:cs="http://schemas.microsoft.com/office/drawing/2012/chartStyle" xmlns:a="http://schemas.openxmlformats.org/drawingml/2006/main" meth="withinLinear" id="15">
  <a:schemeClr val="accent2"/>
</cs:colorStyle>
</file>

<file path=ppt/charts/colors46.xml><?xml version="1.0" encoding="utf-8"?>
<cs:colorStyle xmlns:cs="http://schemas.microsoft.com/office/drawing/2012/chartStyle" xmlns:a="http://schemas.openxmlformats.org/drawingml/2006/main" meth="withinLinear" id="15">
  <a:schemeClr val="accent2"/>
</cs:colorStyle>
</file>

<file path=ppt/charts/colors47.xml><?xml version="1.0" encoding="utf-8"?>
<cs:colorStyle xmlns:cs="http://schemas.microsoft.com/office/drawing/2012/chartStyle" xmlns:a="http://schemas.openxmlformats.org/drawingml/2006/main" meth="withinLinear" id="15">
  <a:schemeClr val="accent2"/>
</cs:colorStyle>
</file>

<file path=ppt/charts/colors48.xml><?xml version="1.0" encoding="utf-8"?>
<cs:colorStyle xmlns:cs="http://schemas.microsoft.com/office/drawing/2012/chartStyle" xmlns:a="http://schemas.openxmlformats.org/drawingml/2006/main" meth="withinLinear" id="15">
  <a:schemeClr val="accent2"/>
</cs:colorStyle>
</file>

<file path=ppt/charts/colors49.xml><?xml version="1.0" encoding="utf-8"?>
<cs:colorStyle xmlns:cs="http://schemas.microsoft.com/office/drawing/2012/chartStyle" xmlns:a="http://schemas.openxmlformats.org/drawingml/2006/main" meth="withinLinear" id="15">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Reversed" id="22">
  <a:schemeClr val="accent2"/>
</cs:colorStyle>
</file>

<file path=ppt/charts/colors51.xml><?xml version="1.0" encoding="utf-8"?>
<cs:colorStyle xmlns:cs="http://schemas.microsoft.com/office/drawing/2012/chartStyle" xmlns:a="http://schemas.openxmlformats.org/drawingml/2006/main" meth="withinLinear" id="15">
  <a:schemeClr val="accent2"/>
</cs:colorStyle>
</file>

<file path=ppt/charts/colors52.xml><?xml version="1.0" encoding="utf-8"?>
<cs:colorStyle xmlns:cs="http://schemas.microsoft.com/office/drawing/2012/chartStyle" xmlns:a="http://schemas.openxmlformats.org/drawingml/2006/main" meth="withinLinear" id="15">
  <a:schemeClr val="accent2"/>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7.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8.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9.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rawings/drawing1.xml><?xml version="1.0" encoding="utf-8"?>
<c:userShapes xmlns:c="http://schemas.openxmlformats.org/drawingml/2006/chart">
  <cdr:relSizeAnchor xmlns:cdr="http://schemas.openxmlformats.org/drawingml/2006/chartDrawing">
    <cdr:from>
      <cdr:x>0.10722</cdr:x>
      <cdr:y>0.56471</cdr:y>
    </cdr:from>
    <cdr:to>
      <cdr:x>0.20134</cdr:x>
      <cdr:y>0.63474</cdr:y>
    </cdr:to>
    <cdr:sp macro="" textlink="">
      <cdr:nvSpPr>
        <cdr:cNvPr id="2" name="CuadroTexto 1">
          <a:extLst xmlns:a="http://schemas.openxmlformats.org/drawingml/2006/main">
            <a:ext uri="{FF2B5EF4-FFF2-40B4-BE49-F238E27FC236}">
              <a16:creationId xmlns:a16="http://schemas.microsoft.com/office/drawing/2014/main" id="{EE587A25-57AD-4F07-B951-78CCEE5D3665}"/>
            </a:ext>
          </a:extLst>
        </cdr:cNvPr>
        <cdr:cNvSpPr txBox="1"/>
      </cdr:nvSpPr>
      <cdr:spPr>
        <a:xfrm xmlns:a="http://schemas.openxmlformats.org/drawingml/2006/main">
          <a:off x="784460" y="2292006"/>
          <a:ext cx="688633" cy="284233"/>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1</a:t>
          </a:r>
          <a:endParaRPr lang="es-MX" sz="1050" b="1" dirty="0">
            <a:solidFill>
              <a:schemeClr val="tx1"/>
            </a:solidFill>
          </a:endParaRPr>
        </a:p>
      </cdr:txBody>
    </cdr:sp>
  </cdr:relSizeAnchor>
  <cdr:relSizeAnchor xmlns:cdr="http://schemas.openxmlformats.org/drawingml/2006/chartDrawing">
    <cdr:from>
      <cdr:x>0.32911</cdr:x>
      <cdr:y>0.57746</cdr:y>
    </cdr:from>
    <cdr:to>
      <cdr:x>0.42323</cdr:x>
      <cdr:y>0.6475</cdr:y>
    </cdr:to>
    <cdr:sp macro="" textlink="">
      <cdr:nvSpPr>
        <cdr:cNvPr id="3" name="CuadroTexto 1">
          <a:extLst xmlns:a="http://schemas.openxmlformats.org/drawingml/2006/main">
            <a:ext uri="{FF2B5EF4-FFF2-40B4-BE49-F238E27FC236}">
              <a16:creationId xmlns:a16="http://schemas.microsoft.com/office/drawing/2014/main" id="{61066D4A-F9DB-48FD-8572-5DB924C9A144}"/>
            </a:ext>
          </a:extLst>
        </cdr:cNvPr>
        <cdr:cNvSpPr txBox="1"/>
      </cdr:nvSpPr>
      <cdr:spPr>
        <a:xfrm xmlns:a="http://schemas.openxmlformats.org/drawingml/2006/main">
          <a:off x="2407925" y="2343755"/>
          <a:ext cx="688634" cy="284274"/>
        </a:xfrm>
        <a:prstGeom xmlns:a="http://schemas.openxmlformats.org/drawingml/2006/main" prst="rect">
          <a:avLst/>
        </a:prstGeom>
      </cdr:spPr>
      <cdr:txBody>
        <a:bodyPr xmlns:a="http://schemas.openxmlformats.org/drawingml/2006/main" wrap="square" rtlCol="0"/>
        <a:lstStyle xmlns:a="http://schemas.openxmlformats.org/drawingml/2006/main">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s-MX" sz="1050" b="1" dirty="0"/>
            <a:t>3</a:t>
          </a:r>
          <a:endParaRPr lang="es-MX" sz="1050" b="1"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26/04/2022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26/04/2022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26/04/2022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26/04/2022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2064292" y="4653137"/>
            <a:ext cx="5626990" cy="646331"/>
          </a:xfrm>
          <a:prstGeom prst="rect">
            <a:avLst/>
          </a:prstGeom>
          <a:noFill/>
        </p:spPr>
        <p:txBody>
          <a:bodyPr wrap="none" rtlCol="0">
            <a:spAutoFit/>
          </a:bodyPr>
          <a:lstStyle/>
          <a:p>
            <a:pPr algn="ctr"/>
            <a:r>
              <a:rPr lang="es-MX" b="1" dirty="0"/>
              <a:t>RESULTADOS EVALUACIÓN DE </a:t>
            </a:r>
          </a:p>
          <a:p>
            <a:pPr algn="ctr"/>
            <a:r>
              <a:rPr lang="es-MX" b="1" dirty="0"/>
              <a:t>AMBIENTE DE TRABAJO 2021 (ÁREA 750) – S.U.N.T.U.A.N.</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C7120B3D-4CF3-4CC6-B847-BCA1321BAF80}"/>
              </a:ext>
            </a:extLst>
          </p:cNvPr>
          <p:cNvGraphicFramePr>
            <a:graphicFrameLocks/>
          </p:cNvGraphicFramePr>
          <p:nvPr>
            <p:extLst>
              <p:ext uri="{D42A27DB-BD31-4B8C-83A1-F6EECF244321}">
                <p14:modId xmlns:p14="http://schemas.microsoft.com/office/powerpoint/2010/main" val="2970789576"/>
              </p:ext>
            </p:extLst>
          </p:nvPr>
        </p:nvGraphicFramePr>
        <p:xfrm>
          <a:off x="1696278" y="1625139"/>
          <a:ext cx="6502411" cy="348478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96461A10-6204-4B1B-8A51-A883798FE067}"/>
              </a:ext>
            </a:extLst>
          </p:cNvPr>
          <p:cNvGraphicFramePr>
            <a:graphicFrameLocks/>
          </p:cNvGraphicFramePr>
          <p:nvPr>
            <p:extLst>
              <p:ext uri="{D42A27DB-BD31-4B8C-83A1-F6EECF244321}">
                <p14:modId xmlns:p14="http://schemas.microsoft.com/office/powerpoint/2010/main" val="63549257"/>
              </p:ext>
            </p:extLst>
          </p:nvPr>
        </p:nvGraphicFramePr>
        <p:xfrm>
          <a:off x="1595144" y="1598406"/>
          <a:ext cx="6396686" cy="38087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D3A8EDCC-6408-42E0-AB8A-041636F568C7}"/>
              </a:ext>
            </a:extLst>
          </p:cNvPr>
          <p:cNvGraphicFramePr>
            <a:graphicFrameLocks/>
          </p:cNvGraphicFramePr>
          <p:nvPr>
            <p:extLst>
              <p:ext uri="{D42A27DB-BD31-4B8C-83A1-F6EECF244321}">
                <p14:modId xmlns:p14="http://schemas.microsoft.com/office/powerpoint/2010/main" val="688606696"/>
              </p:ext>
            </p:extLst>
          </p:nvPr>
        </p:nvGraphicFramePr>
        <p:xfrm>
          <a:off x="1338020" y="1396239"/>
          <a:ext cx="7050403" cy="40655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19645E8A-BDE4-4D6A-B50E-002F84A353B4}"/>
              </a:ext>
            </a:extLst>
          </p:cNvPr>
          <p:cNvGraphicFramePr>
            <a:graphicFrameLocks/>
          </p:cNvGraphicFramePr>
          <p:nvPr>
            <p:extLst>
              <p:ext uri="{D42A27DB-BD31-4B8C-83A1-F6EECF244321}">
                <p14:modId xmlns:p14="http://schemas.microsoft.com/office/powerpoint/2010/main" val="4266894425"/>
              </p:ext>
            </p:extLst>
          </p:nvPr>
        </p:nvGraphicFramePr>
        <p:xfrm>
          <a:off x="1215891" y="1314479"/>
          <a:ext cx="7316549" cy="40587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5283498"/>
          </a:xfrm>
          <a:prstGeom prst="rect">
            <a:avLst/>
          </a:prstGeom>
          <a:noFill/>
        </p:spPr>
        <p:txBody>
          <a:bodyPr wrap="square" rtlCol="0">
            <a:spAutoFit/>
          </a:bodyPr>
          <a:lstStyle/>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En el rubro correspondiente a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Identidad Institucional”,</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el 100% se siente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orgulloso</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por la institución, además, la comunidad universitaria se identifica con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elementos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en la siguiente jerarquización: </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1.-Escudo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2.-Instalaciones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pt-BR"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3.-Lema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800"/>
              </a:spcAft>
            </a:pP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Por su parte, se expresa que el 53% de los trabajadores que contestaron la encuesta conoce el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código de ética. </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Para concluir, dentro de los </a:t>
            </a:r>
            <a:r>
              <a:rPr lang="es-MX" sz="1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valores</a:t>
            </a:r>
            <a:r>
              <a:rPr lang="es-MX" sz="18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que conforman al código de ética, los trabajadores consideran que el siguiente orden de importancia es en el cual se tienen que ver representados:</a:t>
            </a:r>
            <a:endParaRPr lang="es-MX" sz="1200" dirty="0">
              <a:effectLst/>
              <a:latin typeface="Times New Roman" panose="02020603050405020304" pitchFamily="18" charset="0"/>
              <a:ea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1.-Justicia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2.-Transparencia y rendición de cuentas</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3.-Lealtad y compromiso</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4.-Responabilidad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5.-Profesionalimo e integridad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6.-Equidad</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7.-Tolerancia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tabLst>
                <a:tab pos="914400" algn="l"/>
              </a:tabLst>
            </a:pPr>
            <a:r>
              <a:rPr lang="es-MX"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8.-Conciencia ecológica</a:t>
            </a:r>
            <a:endParaRPr lang="es-MX" sz="1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7C25FEB8-5C7A-433E-8C19-D16A85872B93}"/>
              </a:ext>
            </a:extLst>
          </p:cNvPr>
          <p:cNvGraphicFramePr>
            <a:graphicFrameLocks/>
          </p:cNvGraphicFramePr>
          <p:nvPr>
            <p:extLst>
              <p:ext uri="{D42A27DB-BD31-4B8C-83A1-F6EECF244321}">
                <p14:modId xmlns:p14="http://schemas.microsoft.com/office/powerpoint/2010/main" val="3272546003"/>
              </p:ext>
            </p:extLst>
          </p:nvPr>
        </p:nvGraphicFramePr>
        <p:xfrm>
          <a:off x="1427478" y="1297286"/>
          <a:ext cx="7176969" cy="4208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645FA268-0DDC-42B9-9DC6-4EA2F467263D}"/>
              </a:ext>
            </a:extLst>
          </p:cNvPr>
          <p:cNvGraphicFramePr>
            <a:graphicFrameLocks/>
          </p:cNvGraphicFramePr>
          <p:nvPr>
            <p:extLst>
              <p:ext uri="{D42A27DB-BD31-4B8C-83A1-F6EECF244321}">
                <p14:modId xmlns:p14="http://schemas.microsoft.com/office/powerpoint/2010/main" val="1940222135"/>
              </p:ext>
            </p:extLst>
          </p:nvPr>
        </p:nvGraphicFramePr>
        <p:xfrm>
          <a:off x="1543729" y="1308985"/>
          <a:ext cx="6920637" cy="41871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AB5F7C7F-8B4B-4D5B-B529-C07742D8DD84}"/>
              </a:ext>
            </a:extLst>
          </p:cNvPr>
          <p:cNvGraphicFramePr>
            <a:graphicFrameLocks/>
          </p:cNvGraphicFramePr>
          <p:nvPr>
            <p:extLst>
              <p:ext uri="{D42A27DB-BD31-4B8C-83A1-F6EECF244321}">
                <p14:modId xmlns:p14="http://schemas.microsoft.com/office/powerpoint/2010/main" val="3789400687"/>
              </p:ext>
            </p:extLst>
          </p:nvPr>
        </p:nvGraphicFramePr>
        <p:xfrm>
          <a:off x="1529445" y="1291619"/>
          <a:ext cx="7256710" cy="4202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C5B67FDB-3E41-4B36-B69F-35A0DF2ADF74}"/>
              </a:ext>
            </a:extLst>
          </p:cNvPr>
          <p:cNvGraphicFramePr>
            <a:graphicFrameLocks/>
          </p:cNvGraphicFramePr>
          <p:nvPr>
            <p:extLst>
              <p:ext uri="{D42A27DB-BD31-4B8C-83A1-F6EECF244321}">
                <p14:modId xmlns:p14="http://schemas.microsoft.com/office/powerpoint/2010/main" val="1062729441"/>
              </p:ext>
            </p:extLst>
          </p:nvPr>
        </p:nvGraphicFramePr>
        <p:xfrm>
          <a:off x="1502461" y="1263117"/>
          <a:ext cx="6840759" cy="42880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1BEFBF61-D956-4605-B95A-C050D8ECF36E}"/>
              </a:ext>
            </a:extLst>
          </p:cNvPr>
          <p:cNvGraphicFramePr>
            <a:graphicFrameLocks/>
          </p:cNvGraphicFramePr>
          <p:nvPr>
            <p:extLst>
              <p:ext uri="{D42A27DB-BD31-4B8C-83A1-F6EECF244321}">
                <p14:modId xmlns:p14="http://schemas.microsoft.com/office/powerpoint/2010/main" val="2353154590"/>
              </p:ext>
            </p:extLst>
          </p:nvPr>
        </p:nvGraphicFramePr>
        <p:xfrm>
          <a:off x="1540809" y="1223997"/>
          <a:ext cx="6991631" cy="415703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5E7474B2-B777-43FC-AC3D-E361A091F8AC}"/>
              </a:ext>
            </a:extLst>
          </p:cNvPr>
          <p:cNvGraphicFramePr>
            <a:graphicFrameLocks/>
          </p:cNvGraphicFramePr>
          <p:nvPr>
            <p:extLst>
              <p:ext uri="{D42A27DB-BD31-4B8C-83A1-F6EECF244321}">
                <p14:modId xmlns:p14="http://schemas.microsoft.com/office/powerpoint/2010/main" val="2470723006"/>
              </p:ext>
            </p:extLst>
          </p:nvPr>
        </p:nvGraphicFramePr>
        <p:xfrm>
          <a:off x="1547664" y="1246575"/>
          <a:ext cx="7155081" cy="4202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ED85954A-474F-425E-9FE7-05FD519CBE43}"/>
              </a:ext>
            </a:extLst>
          </p:cNvPr>
          <p:cNvGraphicFramePr>
            <a:graphicFrameLocks/>
          </p:cNvGraphicFramePr>
          <p:nvPr>
            <p:extLst>
              <p:ext uri="{D42A27DB-BD31-4B8C-83A1-F6EECF244321}">
                <p14:modId xmlns:p14="http://schemas.microsoft.com/office/powerpoint/2010/main" val="2602998424"/>
              </p:ext>
            </p:extLst>
          </p:nvPr>
        </p:nvGraphicFramePr>
        <p:xfrm>
          <a:off x="1468198" y="1344489"/>
          <a:ext cx="7124189" cy="423789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0" name="Gráfico 19">
            <a:extLst>
              <a:ext uri="{FF2B5EF4-FFF2-40B4-BE49-F238E27FC236}">
                <a16:creationId xmlns:a16="http://schemas.microsoft.com/office/drawing/2014/main" id="{78586E6D-5B97-4AD7-8E6D-21D1B4F4BAAF}"/>
              </a:ext>
            </a:extLst>
          </p:cNvPr>
          <p:cNvGraphicFramePr>
            <a:graphicFrameLocks/>
          </p:cNvGraphicFramePr>
          <p:nvPr>
            <p:extLst>
              <p:ext uri="{D42A27DB-BD31-4B8C-83A1-F6EECF244321}">
                <p14:modId xmlns:p14="http://schemas.microsoft.com/office/powerpoint/2010/main" val="1273253762"/>
              </p:ext>
            </p:extLst>
          </p:nvPr>
        </p:nvGraphicFramePr>
        <p:xfrm>
          <a:off x="1665393" y="1448749"/>
          <a:ext cx="6651023" cy="41307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271D12DF-C107-4CC1-BFF1-230AC11742D1}"/>
              </a:ext>
            </a:extLst>
          </p:cNvPr>
          <p:cNvGraphicFramePr>
            <a:graphicFrameLocks/>
          </p:cNvGraphicFramePr>
          <p:nvPr>
            <p:extLst>
              <p:ext uri="{D42A27DB-BD31-4B8C-83A1-F6EECF244321}">
                <p14:modId xmlns:p14="http://schemas.microsoft.com/office/powerpoint/2010/main" val="640994941"/>
              </p:ext>
            </p:extLst>
          </p:nvPr>
        </p:nvGraphicFramePr>
        <p:xfrm>
          <a:off x="1620881" y="1494468"/>
          <a:ext cx="6893339" cy="41378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B97B322D-4971-4F22-9EF4-FB8852C91B3E}"/>
              </a:ext>
            </a:extLst>
          </p:cNvPr>
          <p:cNvGraphicFramePr>
            <a:graphicFrameLocks/>
          </p:cNvGraphicFramePr>
          <p:nvPr>
            <p:extLst>
              <p:ext uri="{D42A27DB-BD31-4B8C-83A1-F6EECF244321}">
                <p14:modId xmlns:p14="http://schemas.microsoft.com/office/powerpoint/2010/main" val="3308416075"/>
              </p:ext>
            </p:extLst>
          </p:nvPr>
        </p:nvGraphicFramePr>
        <p:xfrm>
          <a:off x="1547664" y="1432203"/>
          <a:ext cx="6290985" cy="41570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3339184"/>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Los resultados en lo que respecta al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“Seguridad Ocupacional” </a:t>
            </a:r>
            <a:r>
              <a:rPr lang="es-MX" sz="1800" dirty="0">
                <a:effectLst/>
                <a:latin typeface="Calibri" panose="020F0502020204030204" pitchFamily="34" charset="0"/>
                <a:ea typeface="Calibri" panose="020F0502020204030204" pitchFamily="34" charset="0"/>
                <a:cs typeface="Times New Roman" panose="02020603050405020304" pitchFamily="18" charset="0"/>
              </a:rPr>
              <a:t>obtenemos que la</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iluminación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las áreas de trabajo es bastante buena (40% excelente, 27% buena),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clima</a:t>
            </a:r>
            <a:r>
              <a:rPr lang="es-MX" sz="1800" dirty="0">
                <a:effectLst/>
                <a:latin typeface="Calibri" panose="020F0502020204030204" pitchFamily="34" charset="0"/>
                <a:ea typeface="Calibri" panose="020F0502020204030204" pitchFamily="34" charset="0"/>
                <a:cs typeface="Times New Roman" panose="02020603050405020304" pitchFamily="18" charset="0"/>
              </a:rPr>
              <a:t> del entorno en cual se labora es excelente,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ruido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encuentra entre nivel medio y bajo, en lo referente 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mobiliario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expresa que tiende a ser entre excelente y bueno ,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espacio</a:t>
            </a:r>
            <a:r>
              <a:rPr lang="es-MX" sz="1800" dirty="0">
                <a:effectLst/>
                <a:latin typeface="Calibri" panose="020F0502020204030204" pitchFamily="34" charset="0"/>
                <a:ea typeface="Calibri" panose="020F0502020204030204" pitchFamily="34" charset="0"/>
                <a:cs typeface="Times New Roman" panose="02020603050405020304" pitchFamily="18" charset="0"/>
              </a:rPr>
              <a:t> es bueno para realizar las actividades,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general es excelente,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higiene en sanitarios es buena</a:t>
            </a:r>
            <a:r>
              <a:rPr lang="es-MX" sz="1800" dirty="0">
                <a:effectLst/>
                <a:latin typeface="Calibri" panose="020F0502020204030204" pitchFamily="34" charset="0"/>
                <a:ea typeface="Calibri" panose="020F0502020204030204" pitchFamily="34" charset="0"/>
                <a:cs typeface="Times New Roman" panose="02020603050405020304" pitchFamily="18" charset="0"/>
              </a:rPr>
              <a:t>, en relación a la respuesta de solicitud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mantenimiento</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infraestructura se expresa que es buena, aunque un 5% indica que es mala, se conoce a los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integrantes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 (67%),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información que se recibe de las comisiones de seguridad e higiene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excelente (100%)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2589AB07-9EB9-4F82-89DA-B2B680FB1DD9}"/>
              </a:ext>
            </a:extLst>
          </p:cNvPr>
          <p:cNvGraphicFramePr>
            <a:graphicFrameLocks/>
          </p:cNvGraphicFramePr>
          <p:nvPr>
            <p:extLst>
              <p:ext uri="{D42A27DB-BD31-4B8C-83A1-F6EECF244321}">
                <p14:modId xmlns:p14="http://schemas.microsoft.com/office/powerpoint/2010/main" val="239705843"/>
              </p:ext>
            </p:extLst>
          </p:nvPr>
        </p:nvGraphicFramePr>
        <p:xfrm>
          <a:off x="1564665" y="1410665"/>
          <a:ext cx="6795041" cy="41044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E0EE8A96-F329-4B50-B7B2-F08E1825B34B}"/>
              </a:ext>
            </a:extLst>
          </p:cNvPr>
          <p:cNvGraphicFramePr>
            <a:graphicFrameLocks/>
          </p:cNvGraphicFramePr>
          <p:nvPr>
            <p:extLst>
              <p:ext uri="{D42A27DB-BD31-4B8C-83A1-F6EECF244321}">
                <p14:modId xmlns:p14="http://schemas.microsoft.com/office/powerpoint/2010/main" val="2577757654"/>
              </p:ext>
            </p:extLst>
          </p:nvPr>
        </p:nvGraphicFramePr>
        <p:xfrm>
          <a:off x="1637420" y="1617155"/>
          <a:ext cx="6624736" cy="39749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034C63D9-ED0E-4CC2-BF01-D1E701E2097A}"/>
              </a:ext>
            </a:extLst>
          </p:cNvPr>
          <p:cNvGraphicFramePr>
            <a:graphicFrameLocks/>
          </p:cNvGraphicFramePr>
          <p:nvPr>
            <p:extLst>
              <p:ext uri="{D42A27DB-BD31-4B8C-83A1-F6EECF244321}">
                <p14:modId xmlns:p14="http://schemas.microsoft.com/office/powerpoint/2010/main" val="1753360766"/>
              </p:ext>
            </p:extLst>
          </p:nvPr>
        </p:nvGraphicFramePr>
        <p:xfrm>
          <a:off x="1412549" y="1319862"/>
          <a:ext cx="7551939" cy="42611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D04E1991-9459-42D1-9163-863758146A6C}"/>
              </a:ext>
            </a:extLst>
          </p:cNvPr>
          <p:cNvGraphicFramePr>
            <a:graphicFrameLocks/>
          </p:cNvGraphicFramePr>
          <p:nvPr>
            <p:extLst>
              <p:ext uri="{D42A27DB-BD31-4B8C-83A1-F6EECF244321}">
                <p14:modId xmlns:p14="http://schemas.microsoft.com/office/powerpoint/2010/main" val="1254409500"/>
              </p:ext>
            </p:extLst>
          </p:nvPr>
        </p:nvGraphicFramePr>
        <p:xfrm>
          <a:off x="1347083"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B1832DE0-BC6F-4A18-829A-F7AF031E40B4}"/>
              </a:ext>
            </a:extLst>
          </p:cNvPr>
          <p:cNvGraphicFramePr>
            <a:graphicFrameLocks/>
          </p:cNvGraphicFramePr>
          <p:nvPr>
            <p:extLst>
              <p:ext uri="{D42A27DB-BD31-4B8C-83A1-F6EECF244321}">
                <p14:modId xmlns:p14="http://schemas.microsoft.com/office/powerpoint/2010/main" val="4127906984"/>
              </p:ext>
            </p:extLst>
          </p:nvPr>
        </p:nvGraphicFramePr>
        <p:xfrm>
          <a:off x="1390503" y="1308773"/>
          <a:ext cx="7200800" cy="428728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99A41887-039F-423D-88A0-A938D2A9F8D3}"/>
              </a:ext>
            </a:extLst>
          </p:cNvPr>
          <p:cNvGraphicFramePr>
            <a:graphicFrameLocks/>
          </p:cNvGraphicFramePr>
          <p:nvPr>
            <p:extLst>
              <p:ext uri="{D42A27DB-BD31-4B8C-83A1-F6EECF244321}">
                <p14:modId xmlns:p14="http://schemas.microsoft.com/office/powerpoint/2010/main" val="3842480381"/>
              </p:ext>
            </p:extLst>
          </p:nvPr>
        </p:nvGraphicFramePr>
        <p:xfrm>
          <a:off x="1810462" y="1235644"/>
          <a:ext cx="6795041" cy="43867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707886"/>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S.U.N.T.U.A.N.</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48F52357-9235-4B62-A114-63F9C0B82D46}"/>
              </a:ext>
            </a:extLst>
          </p:cNvPr>
          <p:cNvGraphicFramePr>
            <a:graphicFrameLocks/>
          </p:cNvGraphicFramePr>
          <p:nvPr>
            <p:extLst>
              <p:ext uri="{D42A27DB-BD31-4B8C-83A1-F6EECF244321}">
                <p14:modId xmlns:p14="http://schemas.microsoft.com/office/powerpoint/2010/main" val="3165878902"/>
              </p:ext>
            </p:extLst>
          </p:nvPr>
        </p:nvGraphicFramePr>
        <p:xfrm>
          <a:off x="1420584" y="1242471"/>
          <a:ext cx="7403500" cy="434237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2219E890-F5BE-47B9-82E0-B12921BF9BE1}"/>
              </a:ext>
            </a:extLst>
          </p:cNvPr>
          <p:cNvGraphicFramePr>
            <a:graphicFrameLocks/>
          </p:cNvGraphicFramePr>
          <p:nvPr>
            <p:extLst>
              <p:ext uri="{D42A27DB-BD31-4B8C-83A1-F6EECF244321}">
                <p14:modId xmlns:p14="http://schemas.microsoft.com/office/powerpoint/2010/main" val="4102800044"/>
              </p:ext>
            </p:extLst>
          </p:nvPr>
        </p:nvGraphicFramePr>
        <p:xfrm>
          <a:off x="1621495" y="1319862"/>
          <a:ext cx="7187475" cy="43067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981603"/>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nSpc>
                <a:spcPct val="107000"/>
              </a:lnSpc>
              <a:spcAft>
                <a:spcPts val="800"/>
              </a:spcAft>
              <a:tabLst>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docente	</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b="1" dirty="0">
                <a:effectLst/>
                <a:latin typeface="Calibri" panose="020F0502020204030204" pitchFamily="34" charset="0"/>
                <a:ea typeface="Calibri" panose="020F0502020204030204" pitchFamily="34" charset="0"/>
                <a:cs typeface="Times New Roman" panose="02020603050405020304" pitchFamily="18" charset="0"/>
              </a:rPr>
              <a:t>La información para la planeación y ejecución de actividades académicas</a:t>
            </a:r>
            <a:r>
              <a:rPr lang="es-MX" sz="1800" dirty="0">
                <a:effectLst/>
                <a:latin typeface="Calibri" panose="020F0502020204030204" pitchFamily="34" charset="0"/>
                <a:ea typeface="Calibri" panose="020F0502020204030204" pitchFamily="34" charset="0"/>
                <a:cs typeface="Times New Roman" panose="02020603050405020304" pitchFamily="18" charset="0"/>
              </a:rPr>
              <a:t> i son proporcionadas de manera correcta y oportuna (100%)</a:t>
            </a:r>
          </a:p>
          <a:p>
            <a:pPr marL="342900" lvl="0" indent="-342900">
              <a:lnSpc>
                <a:spcPct val="107000"/>
              </a:lnSpc>
              <a:spcAft>
                <a:spcPts val="800"/>
              </a:spcAft>
              <a:buFont typeface="Arial" panose="020B0604020202020204" pitchFamily="34" charset="0"/>
              <a:buChar char="•"/>
              <a:tabLst>
                <a:tab pos="457200" algn="l"/>
                <a:tab pos="14859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Algunas veces (50% siempre, 50% algunas veces) se cuenta con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acceso a equipo de cómputo, audiovisual, laboratorios y/o talleres</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07000"/>
              </a:lnSpc>
              <a:spcAft>
                <a:spcPts val="800"/>
              </a:spcAft>
              <a:buFont typeface="Arial" panose="020B0604020202020204" pitchFamily="34" charset="0"/>
              <a:buChar char="•"/>
              <a:tabLst>
                <a:tab pos="457200" algn="l"/>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condiciones en que se encuentran las aulas </a:t>
            </a:r>
            <a:r>
              <a:rPr lang="es-MX" sz="1800" dirty="0">
                <a:effectLst/>
                <a:latin typeface="Calibri" panose="020F0502020204030204" pitchFamily="34" charset="0"/>
                <a:ea typeface="Calibri" panose="020F0502020204030204" pitchFamily="34" charset="0"/>
                <a:cs typeface="Times New Roman" panose="02020603050405020304" pitchFamily="18" charset="0"/>
              </a:rPr>
              <a:t>son buenas (100%)</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4793235"/>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marL="342900" lvl="0" indent="-342900">
              <a:lnSpc>
                <a:spcPct val="107000"/>
              </a:lnSpc>
              <a:spcAft>
                <a:spcPts val="800"/>
              </a:spcAft>
              <a:buFont typeface="Arial" panose="020B0604020202020204" pitchFamily="34" charset="0"/>
              <a:buChar char="•"/>
              <a:tabLst>
                <a:tab pos="457200" algn="l"/>
                <a:tab pos="1876425"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administrativa	</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Se</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(89.5%)</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el 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aunque el 45.5% afirma que algunas veces. </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lo referente a cuando se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solicita un servicio para equipo de cómputo, la mayoría (58%) afirma que no aplica. </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820918"/>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Función manual</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 Si se cuenta con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material necesario para la realización de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(50/50%)</a:t>
            </a:r>
          </a:p>
          <a:p>
            <a:pPr marL="342900" lvl="0" indent="-342900">
              <a:lnSpc>
                <a:spcPct val="107000"/>
              </a:lnSpc>
              <a:spcAft>
                <a:spcPts val="800"/>
              </a:spcAft>
              <a:buFont typeface="Arial" panose="020B0604020202020204" pitchFamily="34" charset="0"/>
              <a:buChar char="•"/>
              <a:tabLst>
                <a:tab pos="457200" algn="l"/>
              </a:tabLst>
            </a:pPr>
            <a:r>
              <a:rPr lang="es-MX" sz="1800" dirty="0">
                <a:effectLst/>
                <a:latin typeface="Calibri" panose="020F0502020204030204" pitchFamily="34" charset="0"/>
                <a:ea typeface="Calibri" panose="020F0502020204030204" pitchFamily="34" charset="0"/>
                <a:cs typeface="Times New Roman" panose="02020603050405020304" pitchFamily="18" charset="0"/>
              </a:rPr>
              <a:t>Si se proporciona en tiempo y forma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equipo o herramientas necesarias para realizar sus funciones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(100%).</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11F2616A-67DE-4A65-8A26-10B122FA85FA}"/>
              </a:ext>
            </a:extLst>
          </p:cNvPr>
          <p:cNvGraphicFramePr>
            <a:graphicFrameLocks/>
          </p:cNvGraphicFramePr>
          <p:nvPr>
            <p:extLst>
              <p:ext uri="{D42A27DB-BD31-4B8C-83A1-F6EECF244321}">
                <p14:modId xmlns:p14="http://schemas.microsoft.com/office/powerpoint/2010/main" val="3158067152"/>
              </p:ext>
            </p:extLst>
          </p:nvPr>
        </p:nvGraphicFramePr>
        <p:xfrm>
          <a:off x="1484589" y="1342722"/>
          <a:ext cx="7200800" cy="41599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E48DB317-E1E2-4E86-BFD9-D40CF90DA724}"/>
              </a:ext>
            </a:extLst>
          </p:cNvPr>
          <p:cNvGraphicFramePr>
            <a:graphicFrameLocks/>
          </p:cNvGraphicFramePr>
          <p:nvPr>
            <p:extLst>
              <p:ext uri="{D42A27DB-BD31-4B8C-83A1-F6EECF244321}">
                <p14:modId xmlns:p14="http://schemas.microsoft.com/office/powerpoint/2010/main" val="2046976333"/>
              </p:ext>
            </p:extLst>
          </p:nvPr>
        </p:nvGraphicFramePr>
        <p:xfrm>
          <a:off x="1556597" y="1308929"/>
          <a:ext cx="7056784" cy="40682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4734DE0D-EF0B-44FB-B702-77A57F21E334}"/>
              </a:ext>
            </a:extLst>
          </p:cNvPr>
          <p:cNvGraphicFramePr>
            <a:graphicFrameLocks/>
          </p:cNvGraphicFramePr>
          <p:nvPr>
            <p:extLst>
              <p:ext uri="{D42A27DB-BD31-4B8C-83A1-F6EECF244321}">
                <p14:modId xmlns:p14="http://schemas.microsoft.com/office/powerpoint/2010/main" val="3882414570"/>
              </p:ext>
            </p:extLst>
          </p:nvPr>
        </p:nvGraphicFramePr>
        <p:xfrm>
          <a:off x="1585706" y="1321759"/>
          <a:ext cx="7227089" cy="40853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71F57136-85B5-40B6-8528-CFAD78ADD970}"/>
              </a:ext>
            </a:extLst>
          </p:cNvPr>
          <p:cNvGraphicFramePr>
            <a:graphicFrameLocks/>
          </p:cNvGraphicFramePr>
          <p:nvPr>
            <p:extLst>
              <p:ext uri="{D42A27DB-BD31-4B8C-83A1-F6EECF244321}">
                <p14:modId xmlns:p14="http://schemas.microsoft.com/office/powerpoint/2010/main" val="938439832"/>
              </p:ext>
            </p:extLst>
          </p:nvPr>
        </p:nvGraphicFramePr>
        <p:xfrm>
          <a:off x="1534519" y="1035477"/>
          <a:ext cx="6912768" cy="453273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2591982058"/>
              </p:ext>
            </p:extLst>
          </p:nvPr>
        </p:nvGraphicFramePr>
        <p:xfrm>
          <a:off x="1849267" y="479270"/>
          <a:ext cx="6624736" cy="547001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F1535F8A-30B5-460C-86BB-37B7E235B782}"/>
              </a:ext>
            </a:extLst>
          </p:cNvPr>
          <p:cNvGraphicFramePr>
            <a:graphicFrameLocks/>
          </p:cNvGraphicFramePr>
          <p:nvPr>
            <p:extLst>
              <p:ext uri="{D42A27DB-BD31-4B8C-83A1-F6EECF244321}">
                <p14:modId xmlns:p14="http://schemas.microsoft.com/office/powerpoint/2010/main" val="424528776"/>
              </p:ext>
            </p:extLst>
          </p:nvPr>
        </p:nvGraphicFramePr>
        <p:xfrm>
          <a:off x="1654123" y="1250347"/>
          <a:ext cx="7371105" cy="426477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7E88AB52-1355-42E4-B32B-C958C4015BAC}"/>
              </a:ext>
            </a:extLst>
          </p:cNvPr>
          <p:cNvGraphicFramePr>
            <a:graphicFrameLocks/>
          </p:cNvGraphicFramePr>
          <p:nvPr>
            <p:extLst>
              <p:ext uri="{D42A27DB-BD31-4B8C-83A1-F6EECF244321}">
                <p14:modId xmlns:p14="http://schemas.microsoft.com/office/powerpoint/2010/main" val="2790888662"/>
              </p:ext>
            </p:extLst>
          </p:nvPr>
        </p:nvGraphicFramePr>
        <p:xfrm>
          <a:off x="1606708" y="1311122"/>
          <a:ext cx="7357780" cy="40785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C16D4E0F-A449-40F2-A3C2-C9DD53D7DDA1}"/>
              </a:ext>
            </a:extLst>
          </p:cNvPr>
          <p:cNvGraphicFramePr>
            <a:graphicFrameLocks/>
          </p:cNvGraphicFramePr>
          <p:nvPr>
            <p:extLst>
              <p:ext uri="{D42A27DB-BD31-4B8C-83A1-F6EECF244321}">
                <p14:modId xmlns:p14="http://schemas.microsoft.com/office/powerpoint/2010/main" val="4056928107"/>
              </p:ext>
            </p:extLst>
          </p:nvPr>
        </p:nvGraphicFramePr>
        <p:xfrm>
          <a:off x="1619672" y="1257624"/>
          <a:ext cx="7083073" cy="434275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3042821"/>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Convivencia con Compañeros – Compañeras” la mayoría considera </a:t>
            </a:r>
            <a:r>
              <a:rPr lang="es-MX" sz="1800" dirty="0">
                <a:effectLst/>
                <a:latin typeface="Calibri" panose="020F0502020204030204" pitchFamily="34" charset="0"/>
                <a:ea typeface="Calibri" panose="020F0502020204030204" pitchFamily="34" charset="0"/>
                <a:cs typeface="Times New Roman" panose="02020603050405020304" pitchFamily="18" charset="0"/>
              </a:rPr>
              <a:t>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entre compañeros y compañeras </a:t>
            </a:r>
            <a:r>
              <a:rPr lang="es-MX" sz="1800" dirty="0">
                <a:effectLst/>
                <a:latin typeface="Calibri" panose="020F0502020204030204" pitchFamily="34" charset="0"/>
                <a:ea typeface="Calibri" panose="020F0502020204030204" pitchFamily="34" charset="0"/>
                <a:cs typeface="Times New Roman" panose="02020603050405020304" pitchFamily="18" charset="0"/>
              </a:rPr>
              <a:t>es excelente (53%),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trabajo en equipo</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presenta  algunas veces (71%), el 67% afirman que expresan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punto de vista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33% dice que se presentan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situaciones de conflicto,</a:t>
            </a:r>
            <a:r>
              <a:rPr lang="es-MX" sz="1800" dirty="0">
                <a:effectLst/>
                <a:latin typeface="Calibri" panose="020F0502020204030204" pitchFamily="34" charset="0"/>
                <a:ea typeface="Calibri" panose="020F0502020204030204" pitchFamily="34" charset="0"/>
                <a:cs typeface="Times New Roman" panose="02020603050405020304" pitchFamily="18" charset="0"/>
              </a:rPr>
              <a:t> afirman que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conflicto afecta el ambiente </a:t>
            </a:r>
            <a:r>
              <a:rPr lang="es-MX" sz="1800" dirty="0">
                <a:effectLst/>
                <a:latin typeface="Calibri" panose="020F0502020204030204" pitchFamily="34" charset="0"/>
                <a:ea typeface="Calibri" panose="020F0502020204030204" pitchFamily="34" charset="0"/>
                <a:cs typeface="Times New Roman" panose="02020603050405020304" pitchFamily="18" charset="0"/>
              </a:rPr>
              <a:t>laboral. Los encuestados clasificaron la siguiente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tipificación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la siguiente manera: 1.-conflictos con compañeros, 2.-conflictos personales, 3.-conflictos usuario-cliente, también se externa que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se resuelven los conflictos</a:t>
            </a:r>
            <a:r>
              <a:rPr lang="es-MX" sz="1800" dirty="0">
                <a:effectLst/>
                <a:latin typeface="Calibri" panose="020F0502020204030204" pitchFamily="34" charset="0"/>
                <a:ea typeface="Calibri" panose="020F0502020204030204" pitchFamily="34" charset="0"/>
                <a:cs typeface="Times New Roman" panose="02020603050405020304" pitchFamily="18" charset="0"/>
              </a:rPr>
              <a:t>. (53%)</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DE7556FB-5686-4156-97CC-572C02528965}"/>
              </a:ext>
            </a:extLst>
          </p:cNvPr>
          <p:cNvGraphicFramePr>
            <a:graphicFrameLocks/>
          </p:cNvGraphicFramePr>
          <p:nvPr>
            <p:extLst>
              <p:ext uri="{D42A27DB-BD31-4B8C-83A1-F6EECF244321}">
                <p14:modId xmlns:p14="http://schemas.microsoft.com/office/powerpoint/2010/main" val="522489814"/>
              </p:ext>
            </p:extLst>
          </p:nvPr>
        </p:nvGraphicFramePr>
        <p:xfrm>
          <a:off x="1619672" y="1311528"/>
          <a:ext cx="7272808" cy="424500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45A0E398-203E-43D0-99BF-58B58122DDB8}"/>
              </a:ext>
            </a:extLst>
          </p:cNvPr>
          <p:cNvGraphicFramePr>
            <a:graphicFrameLocks/>
          </p:cNvGraphicFramePr>
          <p:nvPr>
            <p:extLst>
              <p:ext uri="{D42A27DB-BD31-4B8C-83A1-F6EECF244321}">
                <p14:modId xmlns:p14="http://schemas.microsoft.com/office/powerpoint/2010/main" val="3006826990"/>
              </p:ext>
            </p:extLst>
          </p:nvPr>
        </p:nvGraphicFramePr>
        <p:xfrm>
          <a:off x="1612591" y="1312084"/>
          <a:ext cx="7547516" cy="419092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D55EEF2E-6619-4E93-BAC8-DD82BE490B44}"/>
              </a:ext>
            </a:extLst>
          </p:cNvPr>
          <p:cNvGraphicFramePr>
            <a:graphicFrameLocks/>
          </p:cNvGraphicFramePr>
          <p:nvPr>
            <p:extLst>
              <p:ext uri="{D42A27DB-BD31-4B8C-83A1-F6EECF244321}">
                <p14:modId xmlns:p14="http://schemas.microsoft.com/office/powerpoint/2010/main" val="4066936189"/>
              </p:ext>
            </p:extLst>
          </p:nvPr>
        </p:nvGraphicFramePr>
        <p:xfrm>
          <a:off x="1619672" y="1283781"/>
          <a:ext cx="7083073" cy="43034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CEC726D0-1D5D-4F59-B4EF-A7D7B5973D9D}"/>
              </a:ext>
            </a:extLst>
          </p:cNvPr>
          <p:cNvGraphicFramePr>
            <a:graphicFrameLocks/>
          </p:cNvGraphicFramePr>
          <p:nvPr>
            <p:extLst>
              <p:ext uri="{D42A27DB-BD31-4B8C-83A1-F6EECF244321}">
                <p14:modId xmlns:p14="http://schemas.microsoft.com/office/powerpoint/2010/main" val="2903060106"/>
              </p:ext>
            </p:extLst>
          </p:nvPr>
        </p:nvGraphicFramePr>
        <p:xfrm>
          <a:off x="1593382" y="1311875"/>
          <a:ext cx="7227089" cy="43147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B18B495D-2678-4984-8615-D30BC8D35904}"/>
              </a:ext>
            </a:extLst>
          </p:cNvPr>
          <p:cNvGraphicFramePr>
            <a:graphicFrameLocks/>
          </p:cNvGraphicFramePr>
          <p:nvPr>
            <p:extLst>
              <p:ext uri="{D42A27DB-BD31-4B8C-83A1-F6EECF244321}">
                <p14:modId xmlns:p14="http://schemas.microsoft.com/office/powerpoint/2010/main" val="625735027"/>
              </p:ext>
            </p:extLst>
          </p:nvPr>
        </p:nvGraphicFramePr>
        <p:xfrm>
          <a:off x="1642574" y="1303748"/>
          <a:ext cx="7443110" cy="42730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63115805-4AF1-40F5-98F2-52AD4C365D12}"/>
              </a:ext>
            </a:extLst>
          </p:cNvPr>
          <p:cNvGraphicFramePr>
            <a:graphicFrameLocks/>
          </p:cNvGraphicFramePr>
          <p:nvPr>
            <p:extLst>
              <p:ext uri="{D42A27DB-BD31-4B8C-83A1-F6EECF244321}">
                <p14:modId xmlns:p14="http://schemas.microsoft.com/office/powerpoint/2010/main" val="1923403123"/>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4C6879AB-12B2-4EA1-8834-738AD18A4AD4}"/>
              </a:ext>
            </a:extLst>
          </p:cNvPr>
          <p:cNvGraphicFramePr>
            <a:graphicFrameLocks/>
          </p:cNvGraphicFramePr>
          <p:nvPr>
            <p:extLst>
              <p:ext uri="{D42A27DB-BD31-4B8C-83A1-F6EECF244321}">
                <p14:modId xmlns:p14="http://schemas.microsoft.com/office/powerpoint/2010/main" val="3297031620"/>
              </p:ext>
            </p:extLst>
          </p:nvPr>
        </p:nvGraphicFramePr>
        <p:xfrm>
          <a:off x="1570196" y="1302325"/>
          <a:ext cx="7573804" cy="435185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3416320"/>
          </a:xfrm>
          <a:prstGeom prst="rect">
            <a:avLst/>
          </a:prstGeom>
          <a:noFill/>
        </p:spPr>
        <p:txBody>
          <a:bodyPr wrap="square" rtlCol="0">
            <a:spAutoFit/>
          </a:bodyPr>
          <a:lstStyle/>
          <a:p>
            <a:pPr algn="just"/>
            <a:r>
              <a:rPr lang="es-MX" sz="1800" dirty="0">
                <a:effectLst/>
                <a:latin typeface="Calibri" panose="020F0502020204030204" pitchFamily="34" charset="0"/>
                <a:ea typeface="Calibri" panose="020F0502020204030204" pitchFamily="34" charset="0"/>
                <a:cs typeface="Times New Roman" panose="02020603050405020304" pitchFamily="18" charset="0"/>
              </a:rPr>
              <a:t>En lo que comprende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“Relación con Mandos Medios y Superiores”,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primer lugar el 90% define que funcionan regularmente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líneas de autoridad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el desempeño del trabajo, la mayoría (93%) indicó que se reciben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instrucciones</a:t>
            </a:r>
            <a:r>
              <a:rPr lang="es-MX" sz="1800" dirty="0">
                <a:effectLst/>
                <a:latin typeface="Calibri" panose="020F0502020204030204" pitchFamily="34" charset="0"/>
                <a:ea typeface="Calibri" panose="020F0502020204030204" pitchFamily="34" charset="0"/>
                <a:cs typeface="Times New Roman" panose="02020603050405020304" pitchFamily="18" charset="0"/>
              </a:rPr>
              <a:t> de trabajo en tiempo y forma, el 67% señala que los responsables de área distribuyen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de manera equilibrada</a:t>
            </a:r>
            <a:r>
              <a:rPr lang="es-MX" sz="1800" dirty="0">
                <a:effectLst/>
                <a:latin typeface="Calibri" panose="020F0502020204030204" pitchFamily="34" charset="0"/>
                <a:ea typeface="Calibri" panose="020F0502020204030204" pitchFamily="34" charset="0"/>
                <a:cs typeface="Times New Roman" panose="02020603050405020304" pitchFamily="18" charset="0"/>
              </a:rPr>
              <a:t>,  el número de colaboradores si es adecuado en relación a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en cuanto a la persona que evalúa a los compañeros , 67% dicen que si lo hace en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base a resultados</a:t>
            </a:r>
            <a:r>
              <a:rPr lang="es-MX" sz="1800" dirty="0">
                <a:effectLst/>
                <a:latin typeface="Calibri" panose="020F0502020204030204" pitchFamily="34" charset="0"/>
                <a:ea typeface="Calibri" panose="020F0502020204030204" pitchFamily="34" charset="0"/>
                <a:cs typeface="Times New Roman" panose="02020603050405020304" pitchFamily="18" charset="0"/>
              </a:rPr>
              <a:t>, 33% algunas veces, si se brinda la oportunidad de hacer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propuestas de mejora</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93% expresa que siempre son consideradas</a:t>
            </a:r>
            <a:r>
              <a:rPr lang="es-MX" sz="1800" b="1" dirty="0">
                <a:effectLst/>
                <a:latin typeface="Calibri" panose="020F0502020204030204" pitchFamily="34" charset="0"/>
                <a:ea typeface="Calibri" panose="020F0502020204030204" pitchFamily="34" charset="0"/>
                <a:cs typeface="Times New Roman" panose="02020603050405020304" pitchFamily="18" charset="0"/>
              </a:rPr>
              <a:t> esas propuestas de mejora.</a:t>
            </a:r>
            <a:endParaRPr lang="es-MX"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MX" b="1" dirty="0"/>
              <a:t>.</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79C1A1CD-27C8-4E96-A70C-08E44DD7EA84}"/>
              </a:ext>
            </a:extLst>
          </p:cNvPr>
          <p:cNvGraphicFramePr>
            <a:graphicFrameLocks/>
          </p:cNvGraphicFramePr>
          <p:nvPr>
            <p:extLst>
              <p:ext uri="{D42A27DB-BD31-4B8C-83A1-F6EECF244321}">
                <p14:modId xmlns:p14="http://schemas.microsoft.com/office/powerpoint/2010/main" val="3392254201"/>
              </p:ext>
            </p:extLst>
          </p:nvPr>
        </p:nvGraphicFramePr>
        <p:xfrm>
          <a:off x="1684823" y="1276364"/>
          <a:ext cx="7135648" cy="42747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065BD865-C6D2-4FB9-A6EF-52963CE8F1E5}"/>
              </a:ext>
            </a:extLst>
          </p:cNvPr>
          <p:cNvGraphicFramePr>
            <a:graphicFrameLocks/>
          </p:cNvGraphicFramePr>
          <p:nvPr>
            <p:extLst>
              <p:ext uri="{D42A27DB-BD31-4B8C-83A1-F6EECF244321}">
                <p14:modId xmlns:p14="http://schemas.microsoft.com/office/powerpoint/2010/main" val="910818378"/>
              </p:ext>
            </p:extLst>
          </p:nvPr>
        </p:nvGraphicFramePr>
        <p:xfrm>
          <a:off x="1629128" y="1288799"/>
          <a:ext cx="7299097" cy="42933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F3350259-018C-4437-8083-305E53B294F5}"/>
              </a:ext>
            </a:extLst>
          </p:cNvPr>
          <p:cNvGraphicFramePr>
            <a:graphicFrameLocks/>
          </p:cNvGraphicFramePr>
          <p:nvPr>
            <p:extLst>
              <p:ext uri="{D42A27DB-BD31-4B8C-83A1-F6EECF244321}">
                <p14:modId xmlns:p14="http://schemas.microsoft.com/office/powerpoint/2010/main" val="4215530031"/>
              </p:ext>
            </p:extLst>
          </p:nvPr>
        </p:nvGraphicFramePr>
        <p:xfrm>
          <a:off x="1682625" y="1434646"/>
          <a:ext cx="7200800" cy="409437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1FE9D300-DCA9-4E9C-937F-1655B882C21B}"/>
              </a:ext>
            </a:extLst>
          </p:cNvPr>
          <p:cNvGraphicFramePr>
            <a:graphicFrameLocks/>
          </p:cNvGraphicFramePr>
          <p:nvPr>
            <p:extLst>
              <p:ext uri="{D42A27DB-BD31-4B8C-83A1-F6EECF244321}">
                <p14:modId xmlns:p14="http://schemas.microsoft.com/office/powerpoint/2010/main" val="3372508166"/>
              </p:ext>
            </p:extLst>
          </p:nvPr>
        </p:nvGraphicFramePr>
        <p:xfrm>
          <a:off x="1571445" y="1307344"/>
          <a:ext cx="7272808" cy="43682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BC0AA1AD-0662-4766-9BC9-A8BBB75A557C}"/>
              </a:ext>
            </a:extLst>
          </p:cNvPr>
          <p:cNvGraphicFramePr>
            <a:graphicFrameLocks/>
          </p:cNvGraphicFramePr>
          <p:nvPr>
            <p:extLst>
              <p:ext uri="{D42A27DB-BD31-4B8C-83A1-F6EECF244321}">
                <p14:modId xmlns:p14="http://schemas.microsoft.com/office/powerpoint/2010/main" val="907048713"/>
              </p:ext>
            </p:extLst>
          </p:nvPr>
        </p:nvGraphicFramePr>
        <p:xfrm>
          <a:off x="1660786" y="1296477"/>
          <a:ext cx="7357780" cy="4265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CB8AFB61-93A0-416F-B471-9D4DDF36C9EE}"/>
              </a:ext>
            </a:extLst>
          </p:cNvPr>
          <p:cNvGraphicFramePr>
            <a:graphicFrameLocks/>
          </p:cNvGraphicFramePr>
          <p:nvPr>
            <p:extLst>
              <p:ext uri="{D42A27DB-BD31-4B8C-83A1-F6EECF244321}">
                <p14:modId xmlns:p14="http://schemas.microsoft.com/office/powerpoint/2010/main" val="345164237"/>
              </p:ext>
            </p:extLst>
          </p:nvPr>
        </p:nvGraphicFramePr>
        <p:xfrm>
          <a:off x="1631264" y="1197300"/>
          <a:ext cx="7416824" cy="42290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F2CD4748-1ADE-4604-A964-3F372AAEE064}"/>
              </a:ext>
            </a:extLst>
          </p:cNvPr>
          <p:cNvGraphicFramePr>
            <a:graphicFrameLocks/>
          </p:cNvGraphicFramePr>
          <p:nvPr>
            <p:extLst>
              <p:ext uri="{D42A27DB-BD31-4B8C-83A1-F6EECF244321}">
                <p14:modId xmlns:p14="http://schemas.microsoft.com/office/powerpoint/2010/main" val="3307907090"/>
              </p:ext>
            </p:extLst>
          </p:nvPr>
        </p:nvGraphicFramePr>
        <p:xfrm>
          <a:off x="1654050" y="1204356"/>
          <a:ext cx="720080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029652F2-A687-4B95-A48F-409C664AA054}"/>
              </a:ext>
            </a:extLst>
          </p:cNvPr>
          <p:cNvGraphicFramePr>
            <a:graphicFrameLocks/>
          </p:cNvGraphicFramePr>
          <p:nvPr>
            <p:extLst>
              <p:ext uri="{D42A27DB-BD31-4B8C-83A1-F6EECF244321}">
                <p14:modId xmlns:p14="http://schemas.microsoft.com/office/powerpoint/2010/main" val="4100825023"/>
              </p:ext>
            </p:extLst>
          </p:nvPr>
        </p:nvGraphicFramePr>
        <p:xfrm>
          <a:off x="1660786" y="1410077"/>
          <a:ext cx="7357780" cy="431671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321D82CF-0C51-4F17-ACBA-89EBEB05B93F}"/>
              </a:ext>
            </a:extLst>
          </p:cNvPr>
          <p:cNvGraphicFramePr>
            <a:graphicFrameLocks/>
          </p:cNvGraphicFramePr>
          <p:nvPr>
            <p:extLst>
              <p:ext uri="{D42A27DB-BD31-4B8C-83A1-F6EECF244321}">
                <p14:modId xmlns:p14="http://schemas.microsoft.com/office/powerpoint/2010/main" val="1318301070"/>
              </p:ext>
            </p:extLst>
          </p:nvPr>
        </p:nvGraphicFramePr>
        <p:xfrm>
          <a:off x="1588777" y="1240916"/>
          <a:ext cx="7501797" cy="4367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3635547"/>
          </a:xfrm>
          <a:prstGeom prst="rect">
            <a:avLst/>
          </a:prstGeom>
          <a:noFill/>
        </p:spPr>
        <p:txBody>
          <a:bodyPr wrap="square" rtlCol="0">
            <a:spAutoFit/>
          </a:bodyPr>
          <a:lstStyle/>
          <a:p>
            <a:pPr>
              <a:lnSpc>
                <a:spcPct val="107000"/>
              </a:lnSpc>
              <a:spcAft>
                <a:spcPts val="800"/>
              </a:spcAft>
            </a:pPr>
            <a:r>
              <a:rPr lang="es-MX" sz="1800" dirty="0">
                <a:effectLst/>
                <a:latin typeface="Calibri" panose="020F0502020204030204" pitchFamily="34" charset="0"/>
                <a:ea typeface="Calibri" panose="020F0502020204030204" pitchFamily="34" charset="0"/>
                <a:cs typeface="Times New Roman" panose="02020603050405020304" pitchFamily="18" charset="0"/>
              </a:rPr>
              <a:t>En el rubro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a:t>
            </a:r>
            <a:r>
              <a:rPr lang="es-MX" sz="1800" dirty="0">
                <a:effectLst/>
                <a:latin typeface="Calibri" panose="020F0502020204030204" pitchFamily="34" charset="0"/>
                <a:ea typeface="Calibri" panose="020F0502020204030204" pitchFamily="34" charset="0"/>
                <a:cs typeface="Times New Roman" panose="02020603050405020304" pitchFamily="18" charset="0"/>
              </a:rPr>
              <a:t>el 93% afirma que realiza las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actividades asignadas con agrado</a:t>
            </a:r>
            <a:r>
              <a:rPr lang="es-MX" sz="1800" dirty="0">
                <a:effectLst/>
                <a:latin typeface="Calibri" panose="020F0502020204030204" pitchFamily="34" charset="0"/>
                <a:ea typeface="Calibri" panose="020F0502020204030204" pitchFamily="34" charset="0"/>
                <a:cs typeface="Times New Roman" panose="02020603050405020304" pitchFamily="18" charset="0"/>
              </a:rPr>
              <a:t>, solo el 33% ha considerado un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cambio de área</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(73%) considera que  su desempeño laboral le permite adquirir nuevas habilidades para su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desarrollo integral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95% considera que la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carga de trabajo de su jornada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 asignada es apropiada, se expresa que si tiene relación el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puesto de trabajo con su preparación académica</a:t>
            </a:r>
            <a:r>
              <a:rPr lang="es-MX" sz="1800" dirty="0">
                <a:effectLst/>
                <a:latin typeface="Calibri" panose="020F0502020204030204" pitchFamily="34" charset="0"/>
                <a:ea typeface="Calibri" panose="020F0502020204030204" pitchFamily="34" charset="0"/>
                <a:cs typeface="Times New Roman" panose="02020603050405020304" pitchFamily="18" charset="0"/>
              </a:rPr>
              <a:t>, se manifiesta la mayoría está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capacitado para realizar sus funciones laborales </a:t>
            </a:r>
            <a:r>
              <a:rPr lang="es-MX" sz="1800" dirty="0">
                <a:effectLst/>
                <a:latin typeface="Calibri" panose="020F0502020204030204" pitchFamily="34" charset="0"/>
                <a:ea typeface="Calibri" panose="020F0502020204030204" pitchFamily="34" charset="0"/>
                <a:cs typeface="Times New Roman" panose="02020603050405020304" pitchFamily="18" charset="0"/>
              </a:rPr>
              <a:t>(86%), 93% ha recibido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el último año</a:t>
            </a:r>
            <a:r>
              <a:rPr lang="es-MX" sz="1800" dirty="0">
                <a:effectLst/>
                <a:latin typeface="Calibri" panose="020F0502020204030204" pitchFamily="34" charset="0"/>
                <a:ea typeface="Calibri" panose="020F0502020204030204" pitchFamily="34" charset="0"/>
                <a:cs typeface="Times New Roman" panose="02020603050405020304" pitchFamily="18" charset="0"/>
              </a:rPr>
              <a:t>  por parte de la UAN,  se enuncia que por lo regular se les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permite asistir a  los cursos de capacitación</a:t>
            </a:r>
            <a:r>
              <a:rPr lang="es-MX" sz="1800" dirty="0">
                <a:effectLst/>
                <a:latin typeface="Calibri" panose="020F0502020204030204" pitchFamily="34" charset="0"/>
                <a:ea typeface="Calibri" panose="020F0502020204030204" pitchFamily="34" charset="0"/>
                <a:cs typeface="Times New Roman" panose="02020603050405020304" pitchFamily="18" charset="0"/>
              </a:rPr>
              <a:t>, la mayoría (80%) considera que los cursos de </a:t>
            </a:r>
            <a:r>
              <a:rPr lang="es-MX" sz="1800" b="1" dirty="0">
                <a:effectLst/>
                <a:latin typeface="Calibri" panose="020F0502020204030204" pitchFamily="34" charset="0"/>
                <a:ea typeface="Calibri" panose="020F0502020204030204" pitchFamily="34" charset="0"/>
                <a:cs typeface="Times New Roman" panose="02020603050405020304" pitchFamily="18" charset="0"/>
              </a:rPr>
              <a:t>capacitación fortalece su desempeño laboral</a:t>
            </a:r>
            <a:r>
              <a:rPr lang="es-MX" sz="1800" dirty="0">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28A3A1CC-1A57-43A5-8D77-763DE615372D}"/>
              </a:ext>
            </a:extLst>
          </p:cNvPr>
          <p:cNvGraphicFramePr>
            <a:graphicFrameLocks/>
          </p:cNvGraphicFramePr>
          <p:nvPr>
            <p:extLst>
              <p:ext uri="{D42A27DB-BD31-4B8C-83A1-F6EECF244321}">
                <p14:modId xmlns:p14="http://schemas.microsoft.com/office/powerpoint/2010/main" val="1412641170"/>
              </p:ext>
            </p:extLst>
          </p:nvPr>
        </p:nvGraphicFramePr>
        <p:xfrm>
          <a:off x="1665390" y="1340768"/>
          <a:ext cx="7155081" cy="41646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F5B1238E-D59C-4ACA-B42E-4F6ECCD6A015}"/>
              </a:ext>
            </a:extLst>
          </p:cNvPr>
          <p:cNvGraphicFramePr>
            <a:graphicFrameLocks/>
          </p:cNvGraphicFramePr>
          <p:nvPr>
            <p:extLst>
              <p:ext uri="{D42A27DB-BD31-4B8C-83A1-F6EECF244321}">
                <p14:modId xmlns:p14="http://schemas.microsoft.com/office/powerpoint/2010/main" val="1226809260"/>
              </p:ext>
            </p:extLst>
          </p:nvPr>
        </p:nvGraphicFramePr>
        <p:xfrm>
          <a:off x="1656069" y="1327558"/>
          <a:ext cx="6893336" cy="4095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5" name="Gráfico 24">
            <a:extLst>
              <a:ext uri="{FF2B5EF4-FFF2-40B4-BE49-F238E27FC236}">
                <a16:creationId xmlns:a16="http://schemas.microsoft.com/office/drawing/2014/main" id="{9998F1D0-870C-45D7-B123-4F09A502EB7D}"/>
              </a:ext>
            </a:extLst>
          </p:cNvPr>
          <p:cNvGraphicFramePr>
            <a:graphicFrameLocks/>
          </p:cNvGraphicFramePr>
          <p:nvPr>
            <p:extLst>
              <p:ext uri="{D42A27DB-BD31-4B8C-83A1-F6EECF244321}">
                <p14:modId xmlns:p14="http://schemas.microsoft.com/office/powerpoint/2010/main" val="1121837894"/>
              </p:ext>
            </p:extLst>
          </p:nvPr>
        </p:nvGraphicFramePr>
        <p:xfrm>
          <a:off x="1671640" y="1319861"/>
          <a:ext cx="7200800" cy="417631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EFBC147B-2773-477A-B32C-5DCDE5AF4CA7}"/>
              </a:ext>
            </a:extLst>
          </p:cNvPr>
          <p:cNvGraphicFramePr>
            <a:graphicFrameLocks/>
          </p:cNvGraphicFramePr>
          <p:nvPr>
            <p:extLst>
              <p:ext uri="{D42A27DB-BD31-4B8C-83A1-F6EECF244321}">
                <p14:modId xmlns:p14="http://schemas.microsoft.com/office/powerpoint/2010/main" val="1119489835"/>
              </p:ext>
            </p:extLst>
          </p:nvPr>
        </p:nvGraphicFramePr>
        <p:xfrm>
          <a:off x="1705004" y="1286694"/>
          <a:ext cx="7403500" cy="4284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411C1DBA-98B0-49CD-9F2B-5F7E22AC2130}"/>
              </a:ext>
            </a:extLst>
          </p:cNvPr>
          <p:cNvGraphicFramePr>
            <a:graphicFrameLocks/>
          </p:cNvGraphicFramePr>
          <p:nvPr>
            <p:extLst>
              <p:ext uri="{D42A27DB-BD31-4B8C-83A1-F6EECF244321}">
                <p14:modId xmlns:p14="http://schemas.microsoft.com/office/powerpoint/2010/main" val="3690329587"/>
              </p:ext>
            </p:extLst>
          </p:nvPr>
        </p:nvGraphicFramePr>
        <p:xfrm>
          <a:off x="1654123" y="1206960"/>
          <a:ext cx="7371105" cy="44382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72A328AC-FC61-4094-9F51-8F16E1A28DB0}"/>
              </a:ext>
            </a:extLst>
          </p:cNvPr>
          <p:cNvGraphicFramePr>
            <a:graphicFrameLocks/>
          </p:cNvGraphicFramePr>
          <p:nvPr>
            <p:extLst>
              <p:ext uri="{D42A27DB-BD31-4B8C-83A1-F6EECF244321}">
                <p14:modId xmlns:p14="http://schemas.microsoft.com/office/powerpoint/2010/main" val="515163069"/>
              </p:ext>
            </p:extLst>
          </p:nvPr>
        </p:nvGraphicFramePr>
        <p:xfrm>
          <a:off x="1607623" y="1268760"/>
          <a:ext cx="7227089" cy="44362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E1A57FFD-B6FD-4E85-9400-44F4E176C3C0}"/>
              </a:ext>
            </a:extLst>
          </p:cNvPr>
          <p:cNvGraphicFramePr>
            <a:graphicFrameLocks/>
          </p:cNvGraphicFramePr>
          <p:nvPr>
            <p:extLst>
              <p:ext uri="{D42A27DB-BD31-4B8C-83A1-F6EECF244321}">
                <p14:modId xmlns:p14="http://schemas.microsoft.com/office/powerpoint/2010/main" val="2497766185"/>
              </p:ext>
            </p:extLst>
          </p:nvPr>
        </p:nvGraphicFramePr>
        <p:xfrm>
          <a:off x="1642204" y="1196753"/>
          <a:ext cx="7501796" cy="44757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3AE4730C-4431-4E51-BC8B-2A99359FC164}"/>
              </a:ext>
            </a:extLst>
          </p:cNvPr>
          <p:cNvGraphicFramePr>
            <a:graphicFrameLocks/>
          </p:cNvGraphicFramePr>
          <p:nvPr>
            <p:extLst>
              <p:ext uri="{D42A27DB-BD31-4B8C-83A1-F6EECF244321}">
                <p14:modId xmlns:p14="http://schemas.microsoft.com/office/powerpoint/2010/main" val="1299570011"/>
              </p:ext>
            </p:extLst>
          </p:nvPr>
        </p:nvGraphicFramePr>
        <p:xfrm>
          <a:off x="1665390" y="1288189"/>
          <a:ext cx="7155081" cy="43706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2A9B6EFB-08BA-4B2A-A026-2AB927AF1FA8}"/>
              </a:ext>
            </a:extLst>
          </p:cNvPr>
          <p:cNvGraphicFramePr>
            <a:graphicFrameLocks/>
          </p:cNvGraphicFramePr>
          <p:nvPr>
            <p:extLst>
              <p:ext uri="{D42A27DB-BD31-4B8C-83A1-F6EECF244321}">
                <p14:modId xmlns:p14="http://schemas.microsoft.com/office/powerpoint/2010/main" val="1019322784"/>
              </p:ext>
            </p:extLst>
          </p:nvPr>
        </p:nvGraphicFramePr>
        <p:xfrm>
          <a:off x="1547664" y="1242472"/>
          <a:ext cx="7109361" cy="4372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3BA23B85-46FE-49D0-89D6-94B1EEEFE20E}"/>
              </a:ext>
            </a:extLst>
          </p:cNvPr>
          <p:cNvGraphicFramePr>
            <a:graphicFrameLocks/>
          </p:cNvGraphicFramePr>
          <p:nvPr>
            <p:extLst>
              <p:ext uri="{D42A27DB-BD31-4B8C-83A1-F6EECF244321}">
                <p14:modId xmlns:p14="http://schemas.microsoft.com/office/powerpoint/2010/main" val="3499283510"/>
              </p:ext>
            </p:extLst>
          </p:nvPr>
        </p:nvGraphicFramePr>
        <p:xfrm>
          <a:off x="1595771" y="1196752"/>
          <a:ext cx="7200800" cy="442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5" y="908720"/>
            <a:ext cx="7068685" cy="6486071"/>
          </a:xfrm>
          <a:prstGeom prst="rect">
            <a:avLst/>
          </a:prstGeom>
          <a:noFill/>
        </p:spPr>
        <p:txBody>
          <a:bodyPr wrap="square" rtlCol="0">
            <a:spAutoFit/>
          </a:bodyPr>
          <a:lstStyle/>
          <a:p>
            <a:pPr>
              <a:lnSpc>
                <a:spcPct val="107000"/>
              </a:lnSpc>
              <a:spcAft>
                <a:spcPts val="800"/>
              </a:spcAft>
            </a:pPr>
            <a:r>
              <a:rPr lang="es-MX" sz="1600" dirty="0">
                <a:effectLst/>
                <a:ea typeface="Calibri" panose="020F0502020204030204" pitchFamily="34" charset="0"/>
                <a:cs typeface="Times New Roman" panose="02020603050405020304" pitchFamily="18" charset="0"/>
              </a:rPr>
              <a:t>En el rubro correspondiente a </a:t>
            </a:r>
            <a:r>
              <a:rPr lang="es-MX" sz="1600" b="1" dirty="0">
                <a:effectLst/>
                <a:ea typeface="Calibri" panose="020F0502020204030204" pitchFamily="34" charset="0"/>
                <a:cs typeface="Times New Roman" panose="02020603050405020304" pitchFamily="18" charset="0"/>
              </a:rPr>
              <a:t>“Medio Ambiente” </a:t>
            </a:r>
            <a:r>
              <a:rPr lang="es-MX" sz="1600" dirty="0">
                <a:effectLst/>
                <a:ea typeface="Calibri" panose="020F0502020204030204" pitchFamily="34" charset="0"/>
                <a:cs typeface="Times New Roman" panose="02020603050405020304" pitchFamily="18" charset="0"/>
              </a:rPr>
              <a:t>se articulan los siguientes resultados.</a:t>
            </a:r>
          </a:p>
          <a:p>
            <a:pPr>
              <a:lnSpc>
                <a:spcPct val="107000"/>
              </a:lnSpc>
              <a:spcAft>
                <a:spcPts val="800"/>
              </a:spcAft>
            </a:pPr>
            <a:r>
              <a:rPr lang="es-MX" sz="1600" dirty="0">
                <a:effectLst/>
                <a:ea typeface="Calibri" panose="020F0502020204030204" pitchFamily="34" charset="0"/>
                <a:cs typeface="Times New Roman" panose="02020603050405020304" pitchFamily="18" charset="0"/>
              </a:rPr>
              <a:t>Se considera que las áreas de trabajo están </a:t>
            </a:r>
            <a:r>
              <a:rPr lang="es-MX" sz="1600" b="1" dirty="0">
                <a:effectLst/>
                <a:ea typeface="Calibri" panose="020F0502020204030204" pitchFamily="34" charset="0"/>
                <a:cs typeface="Times New Roman" panose="02020603050405020304" pitchFamily="18" charset="0"/>
              </a:rPr>
              <a:t>libres de</a:t>
            </a:r>
            <a:r>
              <a:rPr lang="es-MX" sz="1600" dirty="0">
                <a:effectLst/>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Basura</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100%</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Olores desagradables </a:t>
            </a:r>
            <a:r>
              <a:rPr lang="es-MX" sz="1600" dirty="0">
                <a:effectLst/>
                <a:ea typeface="Calibri" panose="020F0502020204030204" pitchFamily="34" charset="0"/>
                <a:cs typeface="Times New Roman" panose="02020603050405020304" pitchFamily="18" charset="0"/>
              </a:rPr>
              <a:t>en un 73</a:t>
            </a:r>
            <a:r>
              <a:rPr lang="es-MX" sz="1600" b="1" dirty="0">
                <a:effectLst/>
                <a:ea typeface="Calibri" panose="020F0502020204030204" pitchFamily="34" charset="0"/>
                <a:cs typeface="Times New Roman" panose="02020603050405020304" pitchFamily="18" charset="0"/>
              </a:rPr>
              <a:t>%</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Plagas</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90.5%</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Agua estancada </a:t>
            </a:r>
            <a:r>
              <a:rPr lang="es-MX" sz="1600" dirty="0">
                <a:effectLst/>
                <a:ea typeface="Calibri" panose="020F0502020204030204" pitchFamily="34" charset="0"/>
                <a:cs typeface="Times New Roman" panose="02020603050405020304" pitchFamily="18" charset="0"/>
              </a:rPr>
              <a:t>en un </a:t>
            </a:r>
            <a:r>
              <a:rPr lang="es-MX" sz="1600" b="1" dirty="0">
                <a:effectLst/>
                <a:ea typeface="Calibri" panose="020F0502020204030204" pitchFamily="34" charset="0"/>
                <a:cs typeface="Times New Roman" panose="02020603050405020304" pitchFamily="18" charset="0"/>
              </a:rPr>
              <a:t>87%</a:t>
            </a:r>
            <a:endParaRPr lang="es-MX" sz="1600" dirty="0">
              <a:effectLst/>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ea typeface="Calibri" panose="020F0502020204030204" pitchFamily="34" charset="0"/>
                <a:cs typeface="Times New Roman" panose="02020603050405020304" pitchFamily="18" charset="0"/>
              </a:rPr>
              <a:t>Se considera que en la UAN se promueve el </a:t>
            </a:r>
            <a:r>
              <a:rPr lang="es-MX" sz="1600" b="1" dirty="0">
                <a:effectLst/>
                <a:ea typeface="Calibri" panose="020F0502020204030204" pitchFamily="34" charset="0"/>
                <a:cs typeface="Times New Roman" panose="02020603050405020304" pitchFamily="18" charset="0"/>
              </a:rPr>
              <a:t>uso correcto de</a:t>
            </a:r>
            <a:r>
              <a:rPr lang="es-MX" sz="1600" dirty="0">
                <a:effectLst/>
                <a:ea typeface="Calibri" panose="020F0502020204030204" pitchFamily="34" charset="0"/>
                <a:cs typeface="Times New Roman" panose="02020603050405020304" pitchFamily="18" charset="0"/>
              </a:rPr>
              <a:t>:</a:t>
            </a: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Agua</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86%</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Insumos</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67%</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Energía eléctrica </a:t>
            </a:r>
            <a:r>
              <a:rPr lang="es-MX" sz="1600" dirty="0">
                <a:effectLst/>
                <a:ea typeface="Calibri" panose="020F0502020204030204" pitchFamily="34" charset="0"/>
                <a:cs typeface="Times New Roman" panose="02020603050405020304" pitchFamily="18" charset="0"/>
              </a:rPr>
              <a:t>en un </a:t>
            </a:r>
            <a:r>
              <a:rPr lang="es-MX" sz="1600" b="1" dirty="0">
                <a:effectLst/>
                <a:ea typeface="Calibri" panose="020F0502020204030204" pitchFamily="34" charset="0"/>
                <a:cs typeface="Times New Roman" panose="02020603050405020304" pitchFamily="18" charset="0"/>
              </a:rPr>
              <a:t>52%</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Desechos</a:t>
            </a:r>
            <a:r>
              <a:rPr lang="es-MX" sz="1600" dirty="0">
                <a:effectLst/>
                <a:ea typeface="Calibri" panose="020F0502020204030204" pitchFamily="34" charset="0"/>
                <a:cs typeface="Times New Roman" panose="02020603050405020304" pitchFamily="18" charset="0"/>
              </a:rPr>
              <a:t> en un </a:t>
            </a:r>
            <a:r>
              <a:rPr lang="es-MX" sz="1600" b="1" dirty="0">
                <a:effectLst/>
                <a:ea typeface="Calibri" panose="020F0502020204030204" pitchFamily="34" charset="0"/>
                <a:cs typeface="Times New Roman" panose="02020603050405020304" pitchFamily="18" charset="0"/>
              </a:rPr>
              <a:t>47%</a:t>
            </a:r>
            <a:endParaRPr lang="es-MX" sz="1600" dirty="0">
              <a:effectLs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tabLst>
                <a:tab pos="914400" algn="l"/>
              </a:tabLst>
            </a:pPr>
            <a:r>
              <a:rPr lang="es-MX" sz="1600" b="1" dirty="0">
                <a:effectLst/>
                <a:ea typeface="Calibri" panose="020F0502020204030204" pitchFamily="34" charset="0"/>
                <a:cs typeface="Times New Roman" panose="02020603050405020304" pitchFamily="18" charset="0"/>
              </a:rPr>
              <a:t>Áreas verdes </a:t>
            </a:r>
            <a:r>
              <a:rPr lang="es-MX" sz="1600" dirty="0">
                <a:effectLst/>
                <a:ea typeface="Calibri" panose="020F0502020204030204" pitchFamily="34" charset="0"/>
                <a:cs typeface="Times New Roman" panose="02020603050405020304" pitchFamily="18" charset="0"/>
              </a:rPr>
              <a:t>en un </a:t>
            </a:r>
            <a:r>
              <a:rPr lang="es-MX" sz="1600" b="1" dirty="0">
                <a:effectLst/>
                <a:ea typeface="Calibri" panose="020F0502020204030204" pitchFamily="34" charset="0"/>
                <a:cs typeface="Times New Roman" panose="02020603050405020304" pitchFamily="18" charset="0"/>
              </a:rPr>
              <a:t>86%</a:t>
            </a:r>
            <a:endParaRPr lang="es-MX" sz="1600" dirty="0">
              <a:effectLst/>
              <a:ea typeface="Calibri" panose="020F0502020204030204" pitchFamily="34" charset="0"/>
              <a:cs typeface="Times New Roman" panose="02020603050405020304" pitchFamily="18" charset="0"/>
            </a:endParaRPr>
          </a:p>
          <a:p>
            <a:pPr>
              <a:lnSpc>
                <a:spcPct val="107000"/>
              </a:lnSpc>
              <a:spcAft>
                <a:spcPts val="800"/>
              </a:spcAft>
            </a:pPr>
            <a:r>
              <a:rPr lang="es-MX" sz="1600" dirty="0">
                <a:effectLst/>
                <a:ea typeface="Calibri" panose="020F0502020204030204" pitchFamily="34" charset="0"/>
                <a:cs typeface="Times New Roman" panose="02020603050405020304" pitchFamily="18" charset="0"/>
              </a:rPr>
              <a:t>Por último, se menciona que, si la UAN ofreciera cursos de capacitación en </a:t>
            </a:r>
            <a:r>
              <a:rPr lang="es-MX" sz="1600" b="1" dirty="0">
                <a:effectLst/>
                <a:ea typeface="Calibri" panose="020F0502020204030204" pitchFamily="34" charset="0"/>
                <a:cs typeface="Times New Roman" panose="02020603050405020304" pitchFamily="18" charset="0"/>
              </a:rPr>
              <a:t>materia de medio ambiente</a:t>
            </a:r>
            <a:r>
              <a:rPr lang="es-MX" sz="1600" dirty="0">
                <a:effectLst/>
                <a:ea typeface="Calibri" panose="020F0502020204030204" pitchFamily="34" charset="0"/>
                <a:cs typeface="Times New Roman" panose="02020603050405020304" pitchFamily="18" charset="0"/>
              </a:rPr>
              <a:t>, asistieran (87%)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5330</TotalTime>
  <Words>4370</Words>
  <Application>Microsoft Office PowerPoint</Application>
  <PresentationFormat>Presentación en pantalla (4:3)</PresentationFormat>
  <Paragraphs>687</Paragraphs>
  <Slides>85</Slides>
  <Notes>85</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85</vt:i4>
      </vt:variant>
    </vt:vector>
  </HeadingPairs>
  <TitlesOfParts>
    <vt:vector size="89" baseType="lpstr">
      <vt:lpstr>Arial</vt:lpstr>
      <vt:lpstr>Calibri</vt:lpstr>
      <vt:lpstr>Times New Roman</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323</cp:revision>
  <dcterms:created xsi:type="dcterms:W3CDTF">2019-02-18T18:05:13Z</dcterms:created>
  <dcterms:modified xsi:type="dcterms:W3CDTF">2022-04-26T17:28:17Z</dcterms:modified>
</cp:coreProperties>
</file>