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0.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1.xml" ContentType="application/vnd.openxmlformats-officedocument.themeOverrid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2.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3.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4.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5.xml" ContentType="application/vnd.openxmlformats-officedocument.themeOverride+xml"/>
  <Override PartName="/ppt/notesSlides/notesSlide5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6.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7.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8.xml" ContentType="application/vnd.openxmlformats-officedocument.themeOverride+xml"/>
  <Override PartName="/ppt/notesSlides/notesSlide6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9.xml" ContentType="application/vnd.openxmlformats-officedocument.themeOverr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20.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1.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2.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3.xml" ContentType="application/vnd.openxmlformats-officedocument.themeOverride+xml"/>
  <Override PartName="/ppt/notesSlides/notesSlide7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4.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5.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6.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7.xml" ContentType="application/vnd.openxmlformats-officedocument.themeOverr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3.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4.xlsx"/></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7.xlsx"/></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20.xlsx"/></Relationships>
</file>

<file path=ppt/charts/_rels/chart3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1.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22.xlsx"/></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4.xlsx"/></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5.xlsx"/></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6.xlsx"/></Relationships>
</file>

<file path=ppt/charts/_rels/chart4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27.xlsx"/></Relationships>
</file>

<file path=ppt/charts/_rels/chart4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2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29.xlsx"/></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30.xlsx"/></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31.xlsx"/></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32.xlsx"/></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3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580E77-9F2A-4094-9C05-F26526E5EE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7C-492A-96EE-19CB419AD511}"/>
                </c:ext>
              </c:extLst>
            </c:dLbl>
            <c:dLbl>
              <c:idx val="1"/>
              <c:tx>
                <c:rich>
                  <a:bodyPr/>
                  <a:lstStyle/>
                  <a:p>
                    <a:fld id="{BFD253E1-20D7-454C-A0BA-B68E1A9A1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7C-492A-96EE-19CB419AD5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Hoja1!$B$33:$B$34</c:f>
              <c:strCache>
                <c:ptCount val="2"/>
                <c:pt idx="0">
                  <c:v>NO</c:v>
                </c:pt>
                <c:pt idx="1">
                  <c:v>SI</c:v>
                </c:pt>
              </c:strCache>
            </c:strRef>
          </c:cat>
          <c:val>
            <c:numRef>
              <c:f>Hoja1!$D$33:$D$34</c:f>
              <c:numCache>
                <c:formatCode>###0</c:formatCode>
                <c:ptCount val="2"/>
                <c:pt idx="0">
                  <c:v>20.481927710843372</c:v>
                </c:pt>
                <c:pt idx="1">
                  <c:v>79.518072289156621</c:v>
                </c:pt>
              </c:numCache>
            </c:numRef>
          </c:val>
          <c:extLst>
            <c:ext xmlns:c16="http://schemas.microsoft.com/office/drawing/2014/chart" uri="{C3380CC4-5D6E-409C-BE32-E72D297353CC}">
              <c16:uniqueId val="{00000002-CC7C-492A-96EE-19CB419AD511}"/>
            </c:ext>
          </c:extLst>
        </c:ser>
        <c:dLbls>
          <c:dLblPos val="inEnd"/>
          <c:showLegendKey val="0"/>
          <c:showVal val="1"/>
          <c:showCatName val="0"/>
          <c:showSerName val="0"/>
          <c:showPercent val="0"/>
          <c:showBubbleSize val="0"/>
        </c:dLbls>
        <c:gapWidth val="150"/>
        <c:overlap val="100"/>
        <c:axId val="279829736"/>
        <c:axId val="277523336"/>
      </c:barChart>
      <c:catAx>
        <c:axId val="2798297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23336"/>
        <c:crosses val="autoZero"/>
        <c:auto val="1"/>
        <c:lblAlgn val="ctr"/>
        <c:lblOffset val="100"/>
        <c:noMultiLvlLbl val="0"/>
      </c:catAx>
      <c:valAx>
        <c:axId val="277523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8297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04-4229-BDBE-1515D8E5C62F}"/>
                </c:ext>
              </c:extLst>
            </c:dLbl>
            <c:dLbl>
              <c:idx val="1"/>
              <c:layout>
                <c:manualLayout>
                  <c:x val="-1.2933598692026977E-16"/>
                  <c:y val="9.0742514235339661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04-4229-BDBE-1515D8E5C62F}"/>
                </c:ext>
              </c:extLst>
            </c:dLbl>
            <c:dLbl>
              <c:idx val="2"/>
              <c:layout>
                <c:manualLayout>
                  <c:x val="4.8289644825319673E-3"/>
                  <c:y val="6.116527567757494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04-4229-BDBE-1515D8E5C62F}"/>
                </c:ext>
              </c:extLst>
            </c:dLbl>
            <c:dLbl>
              <c:idx val="3"/>
              <c:layout>
                <c:manualLayout>
                  <c:x val="4.3115955349988105E-3"/>
                  <c:y val="0.1204685102779509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6579138607559387E-2"/>
                      <c:h val="0.10630967219605508"/>
                    </c:manualLayout>
                  </c15:layout>
                  <c15:dlblFieldTable/>
                  <c15:showDataLabelsRange val="0"/>
                </c:ext>
                <c:ext xmlns:c16="http://schemas.microsoft.com/office/drawing/2014/chart" uri="{C3380CC4-5D6E-409C-BE32-E72D297353CC}">
                  <c16:uniqueId val="{00000003-9304-4229-BDBE-1515D8E5C62F}"/>
                </c:ext>
              </c:extLst>
            </c:dLbl>
            <c:dLbl>
              <c:idx val="4"/>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304-4229-BDBE-1515D8E5C62F}"/>
                </c:ext>
              </c:extLst>
            </c:dLbl>
            <c:dLbl>
              <c:idx val="5"/>
              <c:layout>
                <c:manualLayout>
                  <c:x val="4.0003592517998537E-3"/>
                  <c:y val="8.0789112548660669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304-4229-BDBE-1515D8E5C62F}"/>
                </c:ext>
              </c:extLst>
            </c:dLbl>
            <c:dLbl>
              <c:idx val="6"/>
              <c:layout>
                <c:manualLayout>
                  <c:x val="6.8874000570487547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1371765568712793E-2"/>
                      <c:h val="7.8148202260949651E-2"/>
                    </c:manualLayout>
                  </c15:layout>
                  <c15:dlblFieldTable/>
                  <c15:showDataLabelsRange val="0"/>
                </c:ext>
                <c:ext xmlns:c16="http://schemas.microsoft.com/office/drawing/2014/chart" uri="{C3380CC4-5D6E-409C-BE32-E72D297353CC}">
                  <c16:uniqueId val="{00000006-9304-4229-BDBE-1515D8E5C62F}"/>
                </c:ext>
              </c:extLst>
            </c:dLbl>
            <c:dLbl>
              <c:idx val="7"/>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304-4229-BDBE-1515D8E5C62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JUSTICIA</c:v>
                </c:pt>
                <c:pt idx="5">
                  <c:v> PROFESIONALISMO E INTEGRIDAD</c:v>
                </c:pt>
                <c:pt idx="6">
                  <c:v> TOLERANCIA</c:v>
                </c:pt>
                <c:pt idx="7">
                  <c:v> LEALTAD Y COMPROMISO</c:v>
                </c:pt>
              </c:strCache>
            </c:strRef>
          </c:cat>
          <c:val>
            <c:numRef>
              <c:f>VALORES!$B$4:$B$11</c:f>
              <c:numCache>
                <c:formatCode>General</c:formatCode>
                <c:ptCount val="8"/>
                <c:pt idx="0">
                  <c:v>90</c:v>
                </c:pt>
                <c:pt idx="1">
                  <c:v>80</c:v>
                </c:pt>
                <c:pt idx="2">
                  <c:v>66</c:v>
                </c:pt>
                <c:pt idx="3">
                  <c:v>66</c:v>
                </c:pt>
                <c:pt idx="4">
                  <c:v>66</c:v>
                </c:pt>
                <c:pt idx="5">
                  <c:v>66</c:v>
                </c:pt>
                <c:pt idx="6">
                  <c:v>61</c:v>
                </c:pt>
                <c:pt idx="7">
                  <c:v>61</c:v>
                </c:pt>
              </c:numCache>
            </c:numRef>
          </c:val>
          <c:extLst>
            <c:ext xmlns:c16="http://schemas.microsoft.com/office/drawing/2014/chart" uri="{C3380CC4-5D6E-409C-BE32-E72D297353CC}">
              <c16:uniqueId val="{00000008-9304-4229-BDBE-1515D8E5C62F}"/>
            </c:ext>
          </c:extLst>
        </c:ser>
        <c:dLbls>
          <c:showLegendKey val="0"/>
          <c:showVal val="0"/>
          <c:showCatName val="0"/>
          <c:showSerName val="0"/>
          <c:showPercent val="0"/>
          <c:showBubbleSize val="0"/>
        </c:dLbls>
        <c:gapWidth val="100"/>
        <c:overlap val="-24"/>
        <c:axId val="585948728"/>
        <c:axId val="585945200"/>
      </c:barChart>
      <c:catAx>
        <c:axId val="58594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585945200"/>
        <c:crosses val="autoZero"/>
        <c:auto val="1"/>
        <c:lblAlgn val="ctr"/>
        <c:lblOffset val="100"/>
        <c:noMultiLvlLbl val="0"/>
      </c:catAx>
      <c:valAx>
        <c:axId val="58594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48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Hoja1!$D$134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15370D5-52EF-4998-B54C-181DC5CAC5A3}"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F4-477E-9F73-466F930A66B7}"/>
                </c:ext>
              </c:extLst>
            </c:dLbl>
            <c:dLbl>
              <c:idx val="1"/>
              <c:tx>
                <c:rich>
                  <a:bodyPr/>
                  <a:lstStyle/>
                  <a:p>
                    <a:fld id="{371F25BF-8ADC-4235-B359-780D915068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F4-477E-9F73-466F930A66B7}"/>
                </c:ext>
              </c:extLst>
            </c:dLbl>
            <c:dLbl>
              <c:idx val="2"/>
              <c:layout>
                <c:manualLayout>
                  <c:x val="3.3415648969396922E-3"/>
                  <c:y val="-5.5158663573543106E-2"/>
                </c:manualLayout>
              </c:layout>
              <c:tx>
                <c:rich>
                  <a:bodyPr/>
                  <a:lstStyle/>
                  <a:p>
                    <a:fld id="{76454D2D-1B62-4DF7-9065-BEAC2739BA2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F4-477E-9F73-466F930A66B7}"/>
                </c:ext>
              </c:extLst>
            </c:dLbl>
            <c:dLbl>
              <c:idx val="3"/>
              <c:layout>
                <c:manualLayout>
                  <c:x val="-1.6707824484699686E-3"/>
                  <c:y val="-1.9221553574142809E-2"/>
                </c:manualLayout>
              </c:layout>
              <c:tx>
                <c:rich>
                  <a:bodyPr/>
                  <a:lstStyle/>
                  <a:p>
                    <a:fld id="{2C3B1D99-09EA-4255-A10E-45B546EAF0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F4-477E-9F73-466F930A66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Hoja1!$B$135:$B$138</c:f>
              <c:strCache>
                <c:ptCount val="4"/>
                <c:pt idx="0">
                  <c:v>EXCELENTE</c:v>
                </c:pt>
                <c:pt idx="1">
                  <c:v>BUENA</c:v>
                </c:pt>
                <c:pt idx="2">
                  <c:v>REGULAR</c:v>
                </c:pt>
                <c:pt idx="3">
                  <c:v>MALA</c:v>
                </c:pt>
              </c:strCache>
            </c:strRef>
          </c:cat>
          <c:val>
            <c:numRef>
              <c:f>Hoja1!$D$135:$D$138</c:f>
              <c:numCache>
                <c:formatCode>###0</c:formatCode>
                <c:ptCount val="4"/>
                <c:pt idx="0">
                  <c:v>56.626506024096393</c:v>
                </c:pt>
                <c:pt idx="1">
                  <c:v>38.554216867469883</c:v>
                </c:pt>
                <c:pt idx="2">
                  <c:v>4.8192771084337354</c:v>
                </c:pt>
                <c:pt idx="3">
                  <c:v>0</c:v>
                </c:pt>
              </c:numCache>
            </c:numRef>
          </c:val>
          <c:extLst>
            <c:ext xmlns:c16="http://schemas.microsoft.com/office/drawing/2014/chart" uri="{C3380CC4-5D6E-409C-BE32-E72D297353CC}">
              <c16:uniqueId val="{00000004-7FF4-477E-9F73-466F930A66B7}"/>
            </c:ext>
          </c:extLst>
        </c:ser>
        <c:dLbls>
          <c:dLblPos val="inEnd"/>
          <c:showLegendKey val="0"/>
          <c:showVal val="1"/>
          <c:showCatName val="0"/>
          <c:showSerName val="0"/>
          <c:showPercent val="0"/>
          <c:showBubbleSize val="0"/>
        </c:dLbls>
        <c:gapWidth val="150"/>
        <c:overlap val="100"/>
        <c:axId val="277524120"/>
        <c:axId val="277518632"/>
      </c:barChart>
      <c:catAx>
        <c:axId val="277524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18632"/>
        <c:crosses val="autoZero"/>
        <c:auto val="1"/>
        <c:lblAlgn val="ctr"/>
        <c:lblOffset val="100"/>
        <c:noMultiLvlLbl val="0"/>
      </c:catAx>
      <c:valAx>
        <c:axId val="277518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2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89-490D-A7DF-4699B445637D}"/>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89-490D-A7DF-4699B445637D}"/>
                </c:ext>
              </c:extLst>
            </c:dLbl>
            <c:dLbl>
              <c:idx val="2"/>
              <c:layout>
                <c:manualLayout>
                  <c:x val="-1.8350911917501909E-3"/>
                  <c:y val="8.5802172817569782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89-490D-A7DF-4699B445637D}"/>
                </c:ext>
              </c:extLst>
            </c:dLbl>
            <c:dLbl>
              <c:idx val="3"/>
              <c:layout>
                <c:manualLayout>
                  <c:x val="7.3403647670004946E-3"/>
                  <c:y val="1.11444668142596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89-490D-A7DF-4699B44563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62</c:v>
                </c:pt>
                <c:pt idx="1">
                  <c:v>29</c:v>
                </c:pt>
                <c:pt idx="2">
                  <c:v>5</c:v>
                </c:pt>
                <c:pt idx="3">
                  <c:v>4</c:v>
                </c:pt>
              </c:numCache>
            </c:numRef>
          </c:val>
          <c:extLst>
            <c:ext xmlns:c16="http://schemas.microsoft.com/office/drawing/2014/chart" uri="{C3380CC4-5D6E-409C-BE32-E72D297353CC}">
              <c16:uniqueId val="{00000004-E389-490D-A7DF-4699B445637D}"/>
            </c:ext>
          </c:extLst>
        </c:ser>
        <c:dLbls>
          <c:showLegendKey val="0"/>
          <c:showVal val="0"/>
          <c:showCatName val="0"/>
          <c:showSerName val="0"/>
          <c:showPercent val="0"/>
          <c:showBubbleSize val="0"/>
        </c:dLbls>
        <c:gapWidth val="100"/>
        <c:overlap val="-24"/>
        <c:axId val="589849512"/>
        <c:axId val="589845984"/>
      </c:barChart>
      <c:catAx>
        <c:axId val="589849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9845984"/>
        <c:crosses val="autoZero"/>
        <c:auto val="1"/>
        <c:lblAlgn val="ctr"/>
        <c:lblOffset val="100"/>
        <c:noMultiLvlLbl val="0"/>
      </c:catAx>
      <c:valAx>
        <c:axId val="58984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849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397151696306069E-3"/>
                  <c:y val="-3.3120134403749266E-2"/>
                </c:manualLayout>
              </c:layout>
              <c:tx>
                <c:rich>
                  <a:bodyPr/>
                  <a:lstStyle/>
                  <a:p>
                    <a:fld id="{7EA6242B-16D1-49BC-B4E8-C97D781C967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95-410B-A945-906B077EADC3}"/>
                </c:ext>
              </c:extLst>
            </c:dLbl>
            <c:dLbl>
              <c:idx val="1"/>
              <c:tx>
                <c:rich>
                  <a:bodyPr/>
                  <a:lstStyle/>
                  <a:p>
                    <a:fld id="{6D2A452D-F10C-4C0A-BD9A-31FD1CB1E5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95-410B-A945-906B077EADC3}"/>
                </c:ext>
              </c:extLst>
            </c:dLbl>
            <c:dLbl>
              <c:idx val="2"/>
              <c:tx>
                <c:rich>
                  <a:bodyPr/>
                  <a:lstStyle/>
                  <a:p>
                    <a:fld id="{3F0785C8-A1F1-40B3-9BC2-DE37B3053FB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95-410B-A945-906B077EADC3}"/>
                </c:ext>
              </c:extLst>
            </c:dLbl>
            <c:dLbl>
              <c:idx val="3"/>
              <c:tx>
                <c:rich>
                  <a:bodyPr/>
                  <a:lstStyle/>
                  <a:p>
                    <a:fld id="{AC74B99A-E0A7-4676-B01F-11EBC183C7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95-410B-A945-906B077EAD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MUY ALTO</c:v>
                </c:pt>
                <c:pt idx="1">
                  <c:v>ALTO</c:v>
                </c:pt>
                <c:pt idx="2">
                  <c:v>MEDIO</c:v>
                </c:pt>
                <c:pt idx="3">
                  <c:v>BAJO</c:v>
                </c:pt>
              </c:strCache>
            </c:strRef>
          </c:cat>
          <c:val>
            <c:numRef>
              <c:f>Hoja1!$D$149:$D$152</c:f>
              <c:numCache>
                <c:formatCode>###0</c:formatCode>
                <c:ptCount val="4"/>
                <c:pt idx="0">
                  <c:v>1.2048192771084338</c:v>
                </c:pt>
                <c:pt idx="1">
                  <c:v>19.277108433734941</c:v>
                </c:pt>
                <c:pt idx="2">
                  <c:v>63.855421686746979</c:v>
                </c:pt>
                <c:pt idx="3">
                  <c:v>15.66265060240964</c:v>
                </c:pt>
              </c:numCache>
            </c:numRef>
          </c:val>
          <c:extLst>
            <c:ext xmlns:c16="http://schemas.microsoft.com/office/drawing/2014/chart" uri="{C3380CC4-5D6E-409C-BE32-E72D297353CC}">
              <c16:uniqueId val="{00000004-EF95-410B-A945-906B077EADC3}"/>
            </c:ext>
          </c:extLst>
        </c:ser>
        <c:dLbls>
          <c:dLblPos val="inEnd"/>
          <c:showLegendKey val="0"/>
          <c:showVal val="1"/>
          <c:showCatName val="0"/>
          <c:showSerName val="0"/>
          <c:showPercent val="0"/>
          <c:showBubbleSize val="0"/>
        </c:dLbls>
        <c:gapWidth val="150"/>
        <c:overlap val="100"/>
        <c:axId val="279489200"/>
        <c:axId val="279487632"/>
      </c:barChart>
      <c:catAx>
        <c:axId val="279489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87632"/>
        <c:crosses val="autoZero"/>
        <c:auto val="1"/>
        <c:lblAlgn val="ctr"/>
        <c:lblOffset val="100"/>
        <c:noMultiLvlLbl val="0"/>
      </c:catAx>
      <c:valAx>
        <c:axId val="27948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89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9388120528730802E-2"/>
          <c:y val="3.4608144387790321E-2"/>
          <c:w val="0.9113292837826914"/>
          <c:h val="0.88514806875360308"/>
        </c:manualLayout>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EC-4BCE-A7F5-2EA424B266D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EC-4BCE-A7F5-2EA424B266D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EC-4BCE-A7F5-2EA424B266D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EC-4BCE-A7F5-2EA424B266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24</c:v>
                </c:pt>
                <c:pt idx="1">
                  <c:v>33</c:v>
                </c:pt>
                <c:pt idx="2">
                  <c:v>33</c:v>
                </c:pt>
                <c:pt idx="3">
                  <c:v>10</c:v>
                </c:pt>
              </c:numCache>
            </c:numRef>
          </c:val>
          <c:extLst>
            <c:ext xmlns:c16="http://schemas.microsoft.com/office/drawing/2014/chart" uri="{C3380CC4-5D6E-409C-BE32-E72D297353CC}">
              <c16:uniqueId val="{00000004-F0EC-4BCE-A7F5-2EA424B266DD}"/>
            </c:ext>
          </c:extLst>
        </c:ser>
        <c:dLbls>
          <c:showLegendKey val="0"/>
          <c:showVal val="0"/>
          <c:showCatName val="0"/>
          <c:showSerName val="0"/>
          <c:showPercent val="0"/>
          <c:showBubbleSize val="0"/>
        </c:dLbls>
        <c:gapWidth val="100"/>
        <c:overlap val="-24"/>
        <c:axId val="589848728"/>
        <c:axId val="589847552"/>
      </c:barChart>
      <c:catAx>
        <c:axId val="58984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847552"/>
        <c:crosses val="autoZero"/>
        <c:auto val="1"/>
        <c:lblAlgn val="ctr"/>
        <c:lblOffset val="100"/>
        <c:noMultiLvlLbl val="0"/>
      </c:catAx>
      <c:valAx>
        <c:axId val="589847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848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5D116E1-892E-410A-905A-75B20CCBA6D0}"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3A-4FC1-B188-0A904DD62B61}"/>
                </c:ext>
              </c:extLst>
            </c:dLbl>
            <c:dLbl>
              <c:idx val="1"/>
              <c:tx>
                <c:rich>
                  <a:bodyPr/>
                  <a:lstStyle/>
                  <a:p>
                    <a:fld id="{8D091867-EC4B-4D40-8D18-5993751BFF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3A-4FC1-B188-0A904DD62B61}"/>
                </c:ext>
              </c:extLst>
            </c:dLbl>
            <c:dLbl>
              <c:idx val="2"/>
              <c:layout>
                <c:manualLayout>
                  <c:x val="-1.2180481968346929E-16"/>
                  <c:y val="-2.9013502977398634E-2"/>
                </c:manualLayout>
              </c:layout>
              <c:tx>
                <c:rich>
                  <a:bodyPr/>
                  <a:lstStyle/>
                  <a:p>
                    <a:fld id="{37A2EA8F-B9DC-4E67-851C-F37673073C5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3A-4FC1-B188-0A904DD62B61}"/>
                </c:ext>
              </c:extLst>
            </c:dLbl>
            <c:dLbl>
              <c:idx val="3"/>
              <c:layout>
                <c:manualLayout>
                  <c:x val="-4.9829820047648295E-3"/>
                  <c:y val="-1.889397984547727E-2"/>
                </c:manualLayout>
              </c:layout>
              <c:tx>
                <c:rich>
                  <a:bodyPr/>
                  <a:lstStyle/>
                  <a:p>
                    <a:fld id="{CD59DC3F-E4AC-4F63-98C5-837C15BA2B7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3A-4FC1-B188-0A904DD62B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Hoja1!$B$164:$B$167</c:f>
              <c:strCache>
                <c:ptCount val="4"/>
                <c:pt idx="0">
                  <c:v>EXCELENTE</c:v>
                </c:pt>
                <c:pt idx="1">
                  <c:v>BUENA</c:v>
                </c:pt>
                <c:pt idx="2">
                  <c:v>REGULAR</c:v>
                </c:pt>
                <c:pt idx="3">
                  <c:v>MALA</c:v>
                </c:pt>
              </c:strCache>
            </c:strRef>
          </c:cat>
          <c:val>
            <c:numRef>
              <c:f>Hoja1!$D$164:$D$167</c:f>
              <c:numCache>
                <c:formatCode>###0</c:formatCode>
                <c:ptCount val="4"/>
                <c:pt idx="0">
                  <c:v>42.168674698795186</c:v>
                </c:pt>
                <c:pt idx="1">
                  <c:v>54.216867469879517</c:v>
                </c:pt>
                <c:pt idx="2">
                  <c:v>3.6144578313253009</c:v>
                </c:pt>
                <c:pt idx="3">
                  <c:v>0</c:v>
                </c:pt>
              </c:numCache>
            </c:numRef>
          </c:val>
          <c:extLst>
            <c:ext xmlns:c16="http://schemas.microsoft.com/office/drawing/2014/chart" uri="{C3380CC4-5D6E-409C-BE32-E72D297353CC}">
              <c16:uniqueId val="{00000004-683A-4FC1-B188-0A904DD62B61}"/>
            </c:ext>
          </c:extLst>
        </c:ser>
        <c:dLbls>
          <c:dLblPos val="inEnd"/>
          <c:showLegendKey val="0"/>
          <c:showVal val="1"/>
          <c:showCatName val="0"/>
          <c:showSerName val="0"/>
          <c:showPercent val="0"/>
          <c:showBubbleSize val="0"/>
        </c:dLbls>
        <c:gapWidth val="150"/>
        <c:overlap val="100"/>
        <c:axId val="279493512"/>
        <c:axId val="279492728"/>
      </c:barChart>
      <c:catAx>
        <c:axId val="27949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2728"/>
        <c:crosses val="autoZero"/>
        <c:auto val="1"/>
        <c:lblAlgn val="ctr"/>
        <c:lblOffset val="100"/>
        <c:noMultiLvlLbl val="0"/>
      </c:catAx>
      <c:valAx>
        <c:axId val="27949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3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E7-4FAD-B700-43F81EABAD48}"/>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E7-4FAD-B700-43F81EABAD48}"/>
                </c:ext>
              </c:extLst>
            </c:dLbl>
            <c:dLbl>
              <c:idx val="2"/>
              <c:layout>
                <c:manualLayout>
                  <c:x val="0"/>
                  <c:y val="1.539134357678005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E7-4FAD-B700-43F81EABAD48}"/>
                </c:ext>
              </c:extLst>
            </c:dLbl>
            <c:dLbl>
              <c:idx val="3"/>
              <c:layout>
                <c:manualLayout>
                  <c:x val="-7.1359080351432683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E7-4FAD-B700-43F81EABAD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62</c:v>
                </c:pt>
                <c:pt idx="1">
                  <c:v>38</c:v>
                </c:pt>
              </c:numCache>
            </c:numRef>
          </c:val>
          <c:extLst>
            <c:ext xmlns:c16="http://schemas.microsoft.com/office/drawing/2014/chart" uri="{C3380CC4-5D6E-409C-BE32-E72D297353CC}">
              <c16:uniqueId val="{00000004-3DE7-4FAD-B700-43F81EABAD48}"/>
            </c:ext>
          </c:extLst>
        </c:ser>
        <c:dLbls>
          <c:showLegendKey val="0"/>
          <c:showVal val="0"/>
          <c:showCatName val="0"/>
          <c:showSerName val="0"/>
          <c:showPercent val="0"/>
          <c:showBubbleSize val="0"/>
        </c:dLbls>
        <c:gapWidth val="100"/>
        <c:overlap val="-24"/>
        <c:axId val="593219672"/>
        <c:axId val="593220848"/>
      </c:barChart>
      <c:catAx>
        <c:axId val="59321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220848"/>
        <c:crosses val="autoZero"/>
        <c:auto val="1"/>
        <c:lblAlgn val="ctr"/>
        <c:lblOffset val="100"/>
        <c:noMultiLvlLbl val="0"/>
      </c:catAx>
      <c:valAx>
        <c:axId val="593220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219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05629246315995E-3"/>
                  <c:y val="-4.2135986859156635E-2"/>
                </c:manualLayout>
              </c:layout>
              <c:tx>
                <c:rich>
                  <a:bodyPr/>
                  <a:lstStyle/>
                  <a:p>
                    <a:fld id="{DA85D828-0886-4D35-96AD-2975FF16F0E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42-4E45-AB16-ABD79FDEAF68}"/>
                </c:ext>
              </c:extLst>
            </c:dLbl>
            <c:dLbl>
              <c:idx val="1"/>
              <c:tx>
                <c:rich>
                  <a:bodyPr/>
                  <a:lstStyle/>
                  <a:p>
                    <a:fld id="{E9D6A280-4092-4750-88BC-1065D16626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42-4E45-AB16-ABD79FDEAF68}"/>
                </c:ext>
              </c:extLst>
            </c:dLbl>
            <c:dLbl>
              <c:idx val="2"/>
              <c:layout>
                <c:manualLayout>
                  <c:x val="-1.6452814623157997E-3"/>
                  <c:y val="-6.3811454155655326E-2"/>
                </c:manualLayout>
              </c:layout>
              <c:tx>
                <c:rich>
                  <a:bodyPr/>
                  <a:lstStyle/>
                  <a:p>
                    <a:fld id="{EA37BA83-D644-49F3-800F-493A6F85597B}"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42-4E45-AB16-ABD79FDEAF68}"/>
                </c:ext>
              </c:extLst>
            </c:dLbl>
            <c:dLbl>
              <c:idx val="3"/>
              <c:layout>
                <c:manualLayout>
                  <c:x val="-3.2905629246317201E-3"/>
                  <c:y val="-1.5867709917392978E-3"/>
                </c:manualLayout>
              </c:layout>
              <c:tx>
                <c:rich>
                  <a:bodyPr/>
                  <a:lstStyle/>
                  <a:p>
                    <a:fld id="{F5906785-E1F8-4698-B1FB-AE206E8709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42-4E45-AB16-ABD79FDEAF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Hoja1!$B$178:$B$181</c:f>
              <c:strCache>
                <c:ptCount val="4"/>
                <c:pt idx="0">
                  <c:v>EXCELENTE</c:v>
                </c:pt>
                <c:pt idx="1">
                  <c:v>BUENA</c:v>
                </c:pt>
                <c:pt idx="2">
                  <c:v>REGULAR</c:v>
                </c:pt>
                <c:pt idx="3">
                  <c:v>MALA</c:v>
                </c:pt>
              </c:strCache>
            </c:strRef>
          </c:cat>
          <c:val>
            <c:numRef>
              <c:f>Hoja1!$D$178:$D$181</c:f>
              <c:numCache>
                <c:formatCode>###0</c:formatCode>
                <c:ptCount val="4"/>
                <c:pt idx="0">
                  <c:v>56.626506024096393</c:v>
                </c:pt>
                <c:pt idx="1">
                  <c:v>39.75903614457831</c:v>
                </c:pt>
                <c:pt idx="2">
                  <c:v>3.6144578313253009</c:v>
                </c:pt>
                <c:pt idx="3">
                  <c:v>0</c:v>
                </c:pt>
              </c:numCache>
            </c:numRef>
          </c:val>
          <c:extLst>
            <c:ext xmlns:c16="http://schemas.microsoft.com/office/drawing/2014/chart" uri="{C3380CC4-5D6E-409C-BE32-E72D297353CC}">
              <c16:uniqueId val="{00000004-D242-4E45-AB16-ABD79FDEAF68}"/>
            </c:ext>
          </c:extLst>
        </c:ser>
        <c:dLbls>
          <c:dLblPos val="inEnd"/>
          <c:showLegendKey val="0"/>
          <c:showVal val="1"/>
          <c:showCatName val="0"/>
          <c:showSerName val="0"/>
          <c:showPercent val="0"/>
          <c:showBubbleSize val="0"/>
        </c:dLbls>
        <c:gapWidth val="150"/>
        <c:overlap val="100"/>
        <c:axId val="279494296"/>
        <c:axId val="279486848"/>
      </c:barChart>
      <c:catAx>
        <c:axId val="279494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86848"/>
        <c:crosses val="autoZero"/>
        <c:auto val="1"/>
        <c:lblAlgn val="ctr"/>
        <c:lblOffset val="100"/>
        <c:noMultiLvlLbl val="0"/>
      </c:catAx>
      <c:valAx>
        <c:axId val="27948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4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FD-4FC2-8727-378D994AD614}"/>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FD-4FC2-8727-378D994AD614}"/>
                </c:ext>
              </c:extLst>
            </c:dLbl>
            <c:dLbl>
              <c:idx val="2"/>
              <c:layout>
                <c:manualLayout>
                  <c:x val="1.9094806919176892E-3"/>
                  <c:y val="1.324264751273669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FD-4FC2-8727-378D994AD614}"/>
                </c:ext>
              </c:extLst>
            </c:dLbl>
            <c:dLbl>
              <c:idx val="3"/>
              <c:layout>
                <c:manualLayout>
                  <c:x val="-1.9094806919176192E-3"/>
                  <c:y val="1.025335623477120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FD-4FC2-8727-378D994AD6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38</c:v>
                </c:pt>
                <c:pt idx="1">
                  <c:v>48</c:v>
                </c:pt>
                <c:pt idx="2">
                  <c:v>5</c:v>
                </c:pt>
                <c:pt idx="3">
                  <c:v>9</c:v>
                </c:pt>
              </c:numCache>
            </c:numRef>
          </c:val>
          <c:extLst>
            <c:ext xmlns:c16="http://schemas.microsoft.com/office/drawing/2014/chart" uri="{C3380CC4-5D6E-409C-BE32-E72D297353CC}">
              <c16:uniqueId val="{00000004-0EFD-4FC2-8727-378D994AD614}"/>
            </c:ext>
          </c:extLst>
        </c:ser>
        <c:dLbls>
          <c:showLegendKey val="0"/>
          <c:showVal val="0"/>
          <c:showCatName val="0"/>
          <c:showSerName val="0"/>
          <c:showPercent val="0"/>
          <c:showBubbleSize val="0"/>
        </c:dLbls>
        <c:gapWidth val="100"/>
        <c:overlap val="-24"/>
        <c:axId val="338828032"/>
        <c:axId val="338828816"/>
      </c:barChart>
      <c:catAx>
        <c:axId val="338828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8828816"/>
        <c:crosses val="autoZero"/>
        <c:auto val="1"/>
        <c:lblAlgn val="ctr"/>
        <c:lblOffset val="100"/>
        <c:noMultiLvlLbl val="0"/>
      </c:catAx>
      <c:valAx>
        <c:axId val="338828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2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1354299254423074E-3"/>
                  <c:y val="-4.599347708855242E-2"/>
                </c:manualLayout>
              </c:layout>
              <c:tx>
                <c:rich>
                  <a:bodyPr/>
                  <a:lstStyle/>
                  <a:p>
                    <a:fld id="{EC3DB9AA-8526-497C-9184-561042BEBF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92-4FCE-A5BD-4B48B117B1F9}"/>
                </c:ext>
              </c:extLst>
            </c:dLbl>
            <c:dLbl>
              <c:idx val="1"/>
              <c:tx>
                <c:rich>
                  <a:bodyPr/>
                  <a:lstStyle/>
                  <a:p>
                    <a:fld id="{B8EF07A7-E438-44C1-9A72-D04833DCF2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92-4FCE-A5BD-4B48B117B1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Hoja1!$B$192:$B$193</c:f>
              <c:strCache>
                <c:ptCount val="2"/>
                <c:pt idx="0">
                  <c:v>NO</c:v>
                </c:pt>
                <c:pt idx="1">
                  <c:v>SI</c:v>
                </c:pt>
              </c:strCache>
            </c:strRef>
          </c:cat>
          <c:val>
            <c:numRef>
              <c:f>Hoja1!$D$192:$D$193</c:f>
              <c:numCache>
                <c:formatCode>###0</c:formatCode>
                <c:ptCount val="2"/>
                <c:pt idx="0">
                  <c:v>1.2048192771084338</c:v>
                </c:pt>
                <c:pt idx="1">
                  <c:v>98.795180722891558</c:v>
                </c:pt>
              </c:numCache>
            </c:numRef>
          </c:val>
          <c:extLst>
            <c:ext xmlns:c16="http://schemas.microsoft.com/office/drawing/2014/chart" uri="{C3380CC4-5D6E-409C-BE32-E72D297353CC}">
              <c16:uniqueId val="{00000002-F492-4FCE-A5BD-4B48B117B1F9}"/>
            </c:ext>
          </c:extLst>
        </c:ser>
        <c:dLbls>
          <c:dLblPos val="inEnd"/>
          <c:showLegendKey val="0"/>
          <c:showVal val="1"/>
          <c:showCatName val="0"/>
          <c:showSerName val="0"/>
          <c:showPercent val="0"/>
          <c:showBubbleSize val="0"/>
        </c:dLbls>
        <c:gapWidth val="150"/>
        <c:overlap val="100"/>
        <c:axId val="279748896"/>
        <c:axId val="279750856"/>
      </c:barChart>
      <c:catAx>
        <c:axId val="2797488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50856"/>
        <c:crosses val="autoZero"/>
        <c:auto val="1"/>
        <c:lblAlgn val="ctr"/>
        <c:lblOffset val="100"/>
        <c:noMultiLvlLbl val="0"/>
      </c:catAx>
      <c:valAx>
        <c:axId val="279750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48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9.6419718056870274E-2"/>
          <c:y val="3.8753564137148651E-2"/>
          <c:w val="0.90358028194312978"/>
          <c:h val="0.8815295605980894"/>
        </c:manualLayout>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A5-4E92-8900-E405B59F5CE6}"/>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A5-4E92-8900-E405B59F5CE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67</c:v>
                </c:pt>
                <c:pt idx="1">
                  <c:v>33</c:v>
                </c:pt>
              </c:numCache>
            </c:numRef>
          </c:val>
          <c:extLst>
            <c:ext xmlns:c16="http://schemas.microsoft.com/office/drawing/2014/chart" uri="{C3380CC4-5D6E-409C-BE32-E72D297353CC}">
              <c16:uniqueId val="{00000002-0BA5-4E92-8900-E405B59F5CE6}"/>
            </c:ext>
          </c:extLst>
        </c:ser>
        <c:dLbls>
          <c:showLegendKey val="0"/>
          <c:showVal val="0"/>
          <c:showCatName val="0"/>
          <c:showSerName val="0"/>
          <c:showPercent val="0"/>
          <c:showBubbleSize val="0"/>
        </c:dLbls>
        <c:gapWidth val="100"/>
        <c:overlap val="-24"/>
        <c:axId val="599177208"/>
        <c:axId val="599176424"/>
      </c:barChart>
      <c:catAx>
        <c:axId val="599177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9176424"/>
        <c:crosses val="autoZero"/>
        <c:auto val="1"/>
        <c:lblAlgn val="ctr"/>
        <c:lblOffset val="100"/>
        <c:noMultiLvlLbl val="0"/>
      </c:catAx>
      <c:valAx>
        <c:axId val="599176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177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D7-4F9B-9B2B-D72D57FCBF0B}"/>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4D7-4F9B-9B2B-D72D57FCB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General</c:formatCode>
                <c:ptCount val="2"/>
                <c:pt idx="0">
                  <c:v>68</c:v>
                </c:pt>
                <c:pt idx="1">
                  <c:v>32</c:v>
                </c:pt>
              </c:numCache>
            </c:numRef>
          </c:val>
          <c:extLst>
            <c:ext xmlns:c16="http://schemas.microsoft.com/office/drawing/2014/chart" uri="{C3380CC4-5D6E-409C-BE32-E72D297353CC}">
              <c16:uniqueId val="{00000002-A4D7-4F9B-9B2B-D72D57FCBF0B}"/>
            </c:ext>
          </c:extLst>
        </c:ser>
        <c:dLbls>
          <c:showLegendKey val="0"/>
          <c:showVal val="0"/>
          <c:showCatName val="0"/>
          <c:showSerName val="0"/>
          <c:showPercent val="0"/>
          <c:showBubbleSize val="0"/>
        </c:dLbls>
        <c:gapWidth val="100"/>
        <c:overlap val="-24"/>
        <c:axId val="306520760"/>
        <c:axId val="306521936"/>
      </c:barChart>
      <c:catAx>
        <c:axId val="306520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1936"/>
        <c:crosses val="autoZero"/>
        <c:auto val="1"/>
        <c:lblAlgn val="ctr"/>
        <c:lblOffset val="100"/>
        <c:noMultiLvlLbl val="0"/>
      </c:catAx>
      <c:valAx>
        <c:axId val="30652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2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Hoja1!$E$236</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26DA65E-C335-4CC9-8EDD-76834D5E27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71-434D-BF1F-CD0370886FEC}"/>
                </c:ext>
              </c:extLst>
            </c:dLbl>
            <c:dLbl>
              <c:idx val="1"/>
              <c:tx>
                <c:rich>
                  <a:bodyPr/>
                  <a:lstStyle/>
                  <a:p>
                    <a:fld id="{CB0E9CB6-27ED-430E-9AAD-1C0782C049E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71-434D-BF1F-CD0370886FEC}"/>
                </c:ext>
              </c:extLst>
            </c:dLbl>
            <c:dLbl>
              <c:idx val="2"/>
              <c:layout>
                <c:manualLayout>
                  <c:x val="-6.847281231723454E-3"/>
                  <c:y val="-2.9150387070157983E-2"/>
                </c:manualLayout>
              </c:layout>
              <c:tx>
                <c:rich>
                  <a:bodyPr/>
                  <a:lstStyle/>
                  <a:p>
                    <a:fld id="{4EAF14DF-0B2D-4181-96FC-311A8FA3FB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71-434D-BF1F-CD0370886F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Hoja1!$B$237:$B$239</c:f>
              <c:strCache>
                <c:ptCount val="3"/>
                <c:pt idx="0">
                  <c:v>SIEMPRE</c:v>
                </c:pt>
                <c:pt idx="1">
                  <c:v>ALGUNAS VECES</c:v>
                </c:pt>
                <c:pt idx="2">
                  <c:v>NUNCA</c:v>
                </c:pt>
              </c:strCache>
            </c:strRef>
          </c:cat>
          <c:val>
            <c:numRef>
              <c:f>Hoja1!$E$237:$E$239</c:f>
              <c:numCache>
                <c:formatCode>###0</c:formatCode>
                <c:ptCount val="3"/>
                <c:pt idx="0">
                  <c:v>68.75</c:v>
                </c:pt>
                <c:pt idx="1">
                  <c:v>31.25</c:v>
                </c:pt>
                <c:pt idx="2" formatCode="General">
                  <c:v>0</c:v>
                </c:pt>
              </c:numCache>
            </c:numRef>
          </c:val>
          <c:extLst>
            <c:ext xmlns:c16="http://schemas.microsoft.com/office/drawing/2014/chart" uri="{C3380CC4-5D6E-409C-BE32-E72D297353CC}">
              <c16:uniqueId val="{00000003-3371-434D-BF1F-CD0370886FEC}"/>
            </c:ext>
          </c:extLst>
        </c:ser>
        <c:dLbls>
          <c:dLblPos val="inEnd"/>
          <c:showLegendKey val="0"/>
          <c:showVal val="1"/>
          <c:showCatName val="0"/>
          <c:showSerName val="0"/>
          <c:showPercent val="0"/>
          <c:showBubbleSize val="0"/>
        </c:dLbls>
        <c:gapWidth val="150"/>
        <c:overlap val="100"/>
        <c:axId val="280451824"/>
        <c:axId val="280447904"/>
      </c:barChart>
      <c:catAx>
        <c:axId val="28045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47904"/>
        <c:crosses val="autoZero"/>
        <c:auto val="1"/>
        <c:lblAlgn val="ctr"/>
        <c:lblOffset val="100"/>
        <c:noMultiLvlLbl val="0"/>
      </c:catAx>
      <c:valAx>
        <c:axId val="280447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5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57-41E0-9538-9676362357CE}"/>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57-41E0-9538-9676362357CE}"/>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7857-41E0-9538-9676362357CE}"/>
                </c:ext>
              </c:extLst>
            </c:dLbl>
            <c:dLbl>
              <c:idx val="3"/>
              <c:layout>
                <c:manualLayout>
                  <c:x val="-7.4760402475865751E-3"/>
                  <c:y val="3.18461827095516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B9BDAAEC-C15B-499C-AC0B-3E029A3CBD79}" type="VALUE">
                      <a:rPr lang="en-US" smtClean="0"/>
                      <a:pPr>
                        <a:defRPr sz="1800" b="1"/>
                      </a:pPr>
                      <a:t>[VALOR]</a:t>
                    </a:fld>
                    <a:r>
                      <a:rPr lang="en-US" dirty="0"/>
                      <a:t>%</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1424331361650357"/>
                      <c:h val="0.13310268216894161"/>
                    </c:manualLayout>
                  </c15:layout>
                  <c15:dlblFieldTable/>
                  <c15:showDataLabelsRange val="0"/>
                </c:ext>
                <c:ext xmlns:c16="http://schemas.microsoft.com/office/drawing/2014/chart" uri="{C3380CC4-5D6E-409C-BE32-E72D297353CC}">
                  <c16:uniqueId val="{00000000-E863-48D0-8FD5-7F5253D390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###0.0</c:formatCode>
                <c:ptCount val="4"/>
                <c:pt idx="0">
                  <c:v>66</c:v>
                </c:pt>
                <c:pt idx="1">
                  <c:v>30</c:v>
                </c:pt>
                <c:pt idx="2" formatCode="General">
                  <c:v>2</c:v>
                </c:pt>
                <c:pt idx="3" formatCode="General">
                  <c:v>2</c:v>
                </c:pt>
              </c:numCache>
            </c:numRef>
          </c:val>
          <c:extLst>
            <c:ext xmlns:c16="http://schemas.microsoft.com/office/drawing/2014/chart" uri="{C3380CC4-5D6E-409C-BE32-E72D297353CC}">
              <c16:uniqueId val="{00000003-7857-41E0-9538-9676362357CE}"/>
            </c:ext>
          </c:extLst>
        </c:ser>
        <c:dLbls>
          <c:showLegendKey val="0"/>
          <c:showVal val="0"/>
          <c:showCatName val="0"/>
          <c:showSerName val="0"/>
          <c:showPercent val="0"/>
          <c:showBubbleSize val="0"/>
        </c:dLbls>
        <c:gapWidth val="100"/>
        <c:overlap val="-24"/>
        <c:axId val="306518016"/>
        <c:axId val="306519192"/>
      </c:barChart>
      <c:catAx>
        <c:axId val="306518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9192"/>
        <c:crosses val="autoZero"/>
        <c:auto val="1"/>
        <c:lblAlgn val="ctr"/>
        <c:lblOffset val="100"/>
        <c:noMultiLvlLbl val="0"/>
      </c:catAx>
      <c:valAx>
        <c:axId val="306519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Hoja1!$E$254</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46051B9-31B0-4F53-B189-D4A8803579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6-4FBF-99C3-A9704D11974D}"/>
                </c:ext>
              </c:extLst>
            </c:dLbl>
            <c:dLbl>
              <c:idx val="1"/>
              <c:layout>
                <c:manualLayout>
                  <c:x val="-5.0641034416896401E-3"/>
                  <c:y val="-1.8251288393715478E-2"/>
                </c:manualLayout>
              </c:layout>
              <c:tx>
                <c:rich>
                  <a:bodyPr/>
                  <a:lstStyle/>
                  <a:p>
                    <a:fld id="{FB717322-96F3-4BCC-A0CA-AE1B532597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6-4FBF-99C3-A9704D11974D}"/>
                </c:ext>
              </c:extLst>
            </c:dLbl>
            <c:dLbl>
              <c:idx val="2"/>
              <c:layout>
                <c:manualLayout>
                  <c:x val="-1.6880344805632133E-3"/>
                  <c:y val="-1.4940361605345748E-2"/>
                </c:manualLayout>
              </c:layout>
              <c:tx>
                <c:rich>
                  <a:bodyPr/>
                  <a:lstStyle/>
                  <a:p>
                    <a:fld id="{555B1F57-5C07-49D6-9C3D-CF76A51BD5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66-4FBF-99C3-A9704D1197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Hoja1!$B$255:$B$257</c:f>
              <c:strCache>
                <c:ptCount val="3"/>
                <c:pt idx="0">
                  <c:v>SIEMPRE</c:v>
                </c:pt>
                <c:pt idx="1">
                  <c:v>ALGUNAS VECES</c:v>
                </c:pt>
                <c:pt idx="2">
                  <c:v>NUNCA</c:v>
                </c:pt>
              </c:strCache>
            </c:strRef>
          </c:cat>
          <c:val>
            <c:numRef>
              <c:f>Hoja1!$E$255:$E$257</c:f>
              <c:numCache>
                <c:formatCode>###0</c:formatCode>
                <c:ptCount val="3"/>
                <c:pt idx="0">
                  <c:v>100</c:v>
                </c:pt>
                <c:pt idx="1">
                  <c:v>0</c:v>
                </c:pt>
                <c:pt idx="2">
                  <c:v>0</c:v>
                </c:pt>
              </c:numCache>
            </c:numRef>
          </c:val>
          <c:extLst>
            <c:ext xmlns:c16="http://schemas.microsoft.com/office/drawing/2014/chart" uri="{C3380CC4-5D6E-409C-BE32-E72D297353CC}">
              <c16:uniqueId val="{00000003-DE66-4FBF-99C3-A9704D11974D}"/>
            </c:ext>
          </c:extLst>
        </c:ser>
        <c:dLbls>
          <c:dLblPos val="inEnd"/>
          <c:showLegendKey val="0"/>
          <c:showVal val="1"/>
          <c:showCatName val="0"/>
          <c:showSerName val="0"/>
          <c:showPercent val="0"/>
          <c:showBubbleSize val="0"/>
        </c:dLbls>
        <c:gapWidth val="150"/>
        <c:overlap val="100"/>
        <c:axId val="280449080"/>
        <c:axId val="217246616"/>
      </c:barChart>
      <c:catAx>
        <c:axId val="280449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46616"/>
        <c:crosses val="autoZero"/>
        <c:auto val="1"/>
        <c:lblAlgn val="ctr"/>
        <c:lblOffset val="100"/>
        <c:noMultiLvlLbl val="0"/>
      </c:catAx>
      <c:valAx>
        <c:axId val="217246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4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A23-484B-B550-A1A2B56A000D}"/>
                </c:ext>
              </c:extLst>
            </c:dLbl>
            <c:dLbl>
              <c:idx val="1"/>
              <c:layout>
                <c:manualLayout>
                  <c:x val="-3.533925335392471E-3"/>
                  <c:y val="0.106158862604844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50-4FC9-ACB6-6EC8A381590E}"/>
                </c:ext>
              </c:extLst>
            </c:dLbl>
            <c:dLbl>
              <c:idx val="2"/>
              <c:layout>
                <c:manualLayout>
                  <c:x val="1.7669626676962355E-3"/>
                  <c:y val="5.89771458915789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50-4FC9-ACB6-6EC8A38159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86</c:v>
                </c:pt>
                <c:pt idx="2">
                  <c:v>7</c:v>
                </c:pt>
              </c:numCache>
            </c:numRef>
          </c:val>
          <c:extLst>
            <c:ext xmlns:c16="http://schemas.microsoft.com/office/drawing/2014/chart" uri="{C3380CC4-5D6E-409C-BE32-E72D297353CC}">
              <c16:uniqueId val="{00000001-AA23-484B-B550-A1A2B56A000D}"/>
            </c:ext>
          </c:extLst>
        </c:ser>
        <c:dLbls>
          <c:showLegendKey val="0"/>
          <c:showVal val="0"/>
          <c:showCatName val="0"/>
          <c:showSerName val="0"/>
          <c:showPercent val="0"/>
          <c:showBubbleSize val="0"/>
        </c:dLbls>
        <c:gapWidth val="100"/>
        <c:overlap val="-24"/>
        <c:axId val="306519976"/>
        <c:axId val="306866080"/>
      </c:barChart>
      <c:catAx>
        <c:axId val="30651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866080"/>
        <c:crosses val="autoZero"/>
        <c:auto val="1"/>
        <c:lblAlgn val="ctr"/>
        <c:lblOffset val="100"/>
        <c:noMultiLvlLbl val="0"/>
      </c:catAx>
      <c:valAx>
        <c:axId val="306866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651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80-4A0B-90CE-CFE6EC229C8A}"/>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80-4A0B-90CE-CFE6EC229C8A}"/>
                </c:ext>
              </c:extLst>
            </c:dLbl>
            <c:dLbl>
              <c:idx val="2"/>
              <c:layout>
                <c:manualLayout>
                  <c:x val="1.7636929230084252E-3"/>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80-4A0B-90CE-CFE6EC229C8A}"/>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80-4A0B-90CE-CFE6EC229C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29</c:v>
                </c:pt>
                <c:pt idx="1">
                  <c:v>71</c:v>
                </c:pt>
              </c:numCache>
            </c:numRef>
          </c:val>
          <c:extLst>
            <c:ext xmlns:c16="http://schemas.microsoft.com/office/drawing/2014/chart" uri="{C3380CC4-5D6E-409C-BE32-E72D297353CC}">
              <c16:uniqueId val="{00000004-1580-4A0B-90CE-CFE6EC229C8A}"/>
            </c:ext>
          </c:extLst>
        </c:ser>
        <c:dLbls>
          <c:showLegendKey val="0"/>
          <c:showVal val="0"/>
          <c:showCatName val="0"/>
          <c:showSerName val="0"/>
          <c:showPercent val="0"/>
          <c:showBubbleSize val="0"/>
        </c:dLbls>
        <c:gapWidth val="100"/>
        <c:overlap val="-24"/>
        <c:axId val="420875336"/>
        <c:axId val="420874552"/>
      </c:barChart>
      <c:catAx>
        <c:axId val="420875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4552"/>
        <c:crosses val="autoZero"/>
        <c:auto val="1"/>
        <c:lblAlgn val="ctr"/>
        <c:lblOffset val="100"/>
        <c:noMultiLvlLbl val="0"/>
      </c:catAx>
      <c:valAx>
        <c:axId val="42087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5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16B5A87-30B5-4FF6-8CA1-26C126C31F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5E-4BDE-AD16-518D33833735}"/>
                </c:ext>
              </c:extLst>
            </c:dLbl>
            <c:dLbl>
              <c:idx val="1"/>
              <c:tx>
                <c:rich>
                  <a:bodyPr/>
                  <a:lstStyle/>
                  <a:p>
                    <a:fld id="{EFAC3AB1-E288-424D-83F4-1D3EA99CC2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5E-4BDE-AD16-518D33833735}"/>
                </c:ext>
              </c:extLst>
            </c:dLbl>
            <c:dLbl>
              <c:idx val="2"/>
              <c:layout>
                <c:manualLayout>
                  <c:x val="-6.7996570724131265E-3"/>
                  <c:y val="-1.2774943384584349E-2"/>
                </c:manualLayout>
              </c:layout>
              <c:tx>
                <c:rich>
                  <a:bodyPr/>
                  <a:lstStyle/>
                  <a:p>
                    <a:fld id="{134C1E90-5D41-483E-9A82-F9A5ECBBC3E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5E-4BDE-AD16-518D338337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Hoja1!$B$276:$B$278</c:f>
              <c:strCache>
                <c:ptCount val="3"/>
                <c:pt idx="0">
                  <c:v>SIEMPRE</c:v>
                </c:pt>
                <c:pt idx="1">
                  <c:v>ALGUNAS VECES</c:v>
                </c:pt>
                <c:pt idx="2">
                  <c:v>NUNCA</c:v>
                </c:pt>
              </c:strCache>
            </c:strRef>
          </c:cat>
          <c:val>
            <c:numRef>
              <c:f>Hoja1!$D$276:$D$278</c:f>
              <c:numCache>
                <c:formatCode>###0</c:formatCode>
                <c:ptCount val="3"/>
                <c:pt idx="0">
                  <c:v>48.192771084337352</c:v>
                </c:pt>
                <c:pt idx="1">
                  <c:v>51.807228915662648</c:v>
                </c:pt>
                <c:pt idx="2" formatCode="General">
                  <c:v>0</c:v>
                </c:pt>
              </c:numCache>
            </c:numRef>
          </c:val>
          <c:extLst>
            <c:ext xmlns:c16="http://schemas.microsoft.com/office/drawing/2014/chart" uri="{C3380CC4-5D6E-409C-BE32-E72D297353CC}">
              <c16:uniqueId val="{00000003-3A5E-4BDE-AD16-518D33833735}"/>
            </c:ext>
          </c:extLst>
        </c:ser>
        <c:dLbls>
          <c:dLblPos val="inEnd"/>
          <c:showLegendKey val="0"/>
          <c:showVal val="1"/>
          <c:showCatName val="0"/>
          <c:showSerName val="0"/>
          <c:showPercent val="0"/>
          <c:showBubbleSize val="0"/>
        </c:dLbls>
        <c:gapWidth val="150"/>
        <c:overlap val="100"/>
        <c:axId val="282053072"/>
        <c:axId val="282053464"/>
      </c:barChart>
      <c:catAx>
        <c:axId val="28205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3464"/>
        <c:crosses val="autoZero"/>
        <c:auto val="1"/>
        <c:lblAlgn val="ctr"/>
        <c:lblOffset val="100"/>
        <c:noMultiLvlLbl val="0"/>
      </c:catAx>
      <c:valAx>
        <c:axId val="28205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3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0C-4DCF-AC46-EC8C7E60DA5A}"/>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0C-4DCF-AC46-EC8C7E60DA5A}"/>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0C-4DCF-AC46-EC8C7E60DA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76</c:v>
                </c:pt>
                <c:pt idx="1">
                  <c:v>24</c:v>
                </c:pt>
              </c:numCache>
            </c:numRef>
          </c:val>
          <c:extLst>
            <c:ext xmlns:c16="http://schemas.microsoft.com/office/drawing/2014/chart" uri="{C3380CC4-5D6E-409C-BE32-E72D297353CC}">
              <c16:uniqueId val="{00000003-3B0C-4DCF-AC46-EC8C7E60DA5A}"/>
            </c:ext>
          </c:extLst>
        </c:ser>
        <c:dLbls>
          <c:showLegendKey val="0"/>
          <c:showVal val="0"/>
          <c:showCatName val="0"/>
          <c:showSerName val="0"/>
          <c:showPercent val="0"/>
          <c:showBubbleSize val="0"/>
        </c:dLbls>
        <c:gapWidth val="100"/>
        <c:overlap val="-24"/>
        <c:axId val="420877688"/>
        <c:axId val="420874160"/>
      </c:barChart>
      <c:catAx>
        <c:axId val="420877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4160"/>
        <c:crosses val="autoZero"/>
        <c:auto val="1"/>
        <c:lblAlgn val="ctr"/>
        <c:lblOffset val="100"/>
        <c:noMultiLvlLbl val="0"/>
      </c:catAx>
      <c:valAx>
        <c:axId val="42087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7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B83A8D8-303C-4E5E-B3BF-C27D3B2810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C0-47D9-83B2-9057CC9B0373}"/>
                </c:ext>
              </c:extLst>
            </c:dLbl>
            <c:dLbl>
              <c:idx val="1"/>
              <c:tx>
                <c:rich>
                  <a:bodyPr/>
                  <a:lstStyle/>
                  <a:p>
                    <a:fld id="{7AE3EA9A-1868-4D1E-A9DC-1D6FF99A4E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C0-47D9-83B2-9057CC9B03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Hoja1!$B$289:$B$290</c:f>
              <c:strCache>
                <c:ptCount val="2"/>
                <c:pt idx="0">
                  <c:v>NO</c:v>
                </c:pt>
                <c:pt idx="1">
                  <c:v>SI</c:v>
                </c:pt>
              </c:strCache>
            </c:strRef>
          </c:cat>
          <c:val>
            <c:numRef>
              <c:f>Hoja1!$D$289:$D$290</c:f>
              <c:numCache>
                <c:formatCode>###0</c:formatCode>
                <c:ptCount val="2"/>
                <c:pt idx="0">
                  <c:v>36.144578313253014</c:v>
                </c:pt>
                <c:pt idx="1">
                  <c:v>63.855421686746979</c:v>
                </c:pt>
              </c:numCache>
            </c:numRef>
          </c:val>
          <c:extLst>
            <c:ext xmlns:c16="http://schemas.microsoft.com/office/drawing/2014/chart" uri="{C3380CC4-5D6E-409C-BE32-E72D297353CC}">
              <c16:uniqueId val="{00000002-D3C0-47D9-83B2-9057CC9B0373}"/>
            </c:ext>
          </c:extLst>
        </c:ser>
        <c:dLbls>
          <c:dLblPos val="inEnd"/>
          <c:showLegendKey val="0"/>
          <c:showVal val="1"/>
          <c:showCatName val="0"/>
          <c:showSerName val="0"/>
          <c:showPercent val="0"/>
          <c:showBubbleSize val="0"/>
        </c:dLbls>
        <c:gapWidth val="150"/>
        <c:overlap val="100"/>
        <c:axId val="282367168"/>
        <c:axId val="282367560"/>
      </c:barChart>
      <c:catAx>
        <c:axId val="2823671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7560"/>
        <c:crosses val="autoZero"/>
        <c:auto val="1"/>
        <c:lblAlgn val="ctr"/>
        <c:lblOffset val="100"/>
        <c:noMultiLvlLbl val="0"/>
      </c:catAx>
      <c:valAx>
        <c:axId val="282367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71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00-4DAC-B09E-EABF1ADEFA17}"/>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00-4DAC-B09E-EABF1ADEFA17}"/>
                </c:ext>
              </c:extLst>
            </c:dLbl>
            <c:dLbl>
              <c:idx val="2"/>
              <c:layout>
                <c:manualLayout>
                  <c:x val="0"/>
                  <c:y val="2.9778834704956309E-3"/>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00-4DAC-B09E-EABF1ADEFA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19</c:v>
                </c:pt>
                <c:pt idx="1">
                  <c:v>76</c:v>
                </c:pt>
                <c:pt idx="2">
                  <c:v>5</c:v>
                </c:pt>
              </c:numCache>
            </c:numRef>
          </c:val>
          <c:extLst>
            <c:ext xmlns:c16="http://schemas.microsoft.com/office/drawing/2014/chart" uri="{C3380CC4-5D6E-409C-BE32-E72D297353CC}">
              <c16:uniqueId val="{00000003-DD00-4DAC-B09E-EABF1ADEFA17}"/>
            </c:ext>
          </c:extLst>
        </c:ser>
        <c:dLbls>
          <c:showLegendKey val="0"/>
          <c:showVal val="0"/>
          <c:showCatName val="0"/>
          <c:showSerName val="0"/>
          <c:showPercent val="0"/>
          <c:showBubbleSize val="0"/>
        </c:dLbls>
        <c:gapWidth val="100"/>
        <c:overlap val="-24"/>
        <c:axId val="430593992"/>
        <c:axId val="430594384"/>
      </c:barChart>
      <c:catAx>
        <c:axId val="430593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4384"/>
        <c:crosses val="autoZero"/>
        <c:auto val="1"/>
        <c:lblAlgn val="ctr"/>
        <c:lblOffset val="100"/>
        <c:noMultiLvlLbl val="0"/>
      </c:catAx>
      <c:valAx>
        <c:axId val="430594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3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Hoja1!$I$309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952179A-08D3-48BB-8697-A7213F502C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9D-412C-AE33-51BEAE421AA7}"/>
                </c:ext>
              </c:extLst>
            </c:dLbl>
            <c:dLbl>
              <c:idx val="1"/>
              <c:tx>
                <c:rich>
                  <a:bodyPr/>
                  <a:lstStyle/>
                  <a:p>
                    <a:fld id="{DBA94B2E-9B6B-4F8D-BE0E-6C6ED2E495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9D-412C-AE33-51BEAE421AA7}"/>
                </c:ext>
              </c:extLst>
            </c:dLbl>
            <c:dLbl>
              <c:idx val="2"/>
              <c:tx>
                <c:rich>
                  <a:bodyPr/>
                  <a:lstStyle/>
                  <a:p>
                    <a:fld id="{0ABC50AD-1CB3-4C34-855A-CFF7AAE34B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9D-412C-AE33-51BEAE421A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Hoja1!$H$310:$H$312</c:f>
              <c:strCache>
                <c:ptCount val="3"/>
                <c:pt idx="0">
                  <c:v>con compañeros</c:v>
                </c:pt>
                <c:pt idx="1">
                  <c:v>personales</c:v>
                </c:pt>
                <c:pt idx="2">
                  <c:v>Institucionales</c:v>
                </c:pt>
              </c:strCache>
            </c:strRef>
          </c:cat>
          <c:val>
            <c:numRef>
              <c:f>Hoja1!$I$310:$I$312</c:f>
              <c:numCache>
                <c:formatCode>0</c:formatCode>
                <c:ptCount val="3"/>
                <c:pt idx="0">
                  <c:v>95.1</c:v>
                </c:pt>
                <c:pt idx="1">
                  <c:v>65.099999999999994</c:v>
                </c:pt>
                <c:pt idx="2">
                  <c:v>48.2</c:v>
                </c:pt>
              </c:numCache>
            </c:numRef>
          </c:val>
          <c:extLst>
            <c:ext xmlns:c16="http://schemas.microsoft.com/office/drawing/2014/chart" uri="{C3380CC4-5D6E-409C-BE32-E72D297353CC}">
              <c16:uniqueId val="{00000003-269D-412C-AE33-51BEAE421AA7}"/>
            </c:ext>
          </c:extLst>
        </c:ser>
        <c:dLbls>
          <c:dLblPos val="inEnd"/>
          <c:showLegendKey val="0"/>
          <c:showVal val="1"/>
          <c:showCatName val="0"/>
          <c:showSerName val="0"/>
          <c:showPercent val="0"/>
          <c:showBubbleSize val="0"/>
        </c:dLbls>
        <c:gapWidth val="150"/>
        <c:overlap val="100"/>
        <c:axId val="282362464"/>
        <c:axId val="282364032"/>
      </c:barChart>
      <c:catAx>
        <c:axId val="282362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4032"/>
        <c:crosses val="autoZero"/>
        <c:auto val="1"/>
        <c:lblAlgn val="ctr"/>
        <c:lblOffset val="100"/>
        <c:noMultiLvlLbl val="0"/>
      </c:catAx>
      <c:valAx>
        <c:axId val="28236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B1-4F5A-8BE5-0AC5C0B0EB4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B1-4F5A-8BE5-0AC5C0B0EB4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B1-4F5A-8BE5-0AC5C0B0EB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81</c:v>
                </c:pt>
                <c:pt idx="1">
                  <c:v>19</c:v>
                </c:pt>
                <c:pt idx="2">
                  <c:v>0</c:v>
                </c:pt>
              </c:numCache>
            </c:numRef>
          </c:val>
          <c:extLst>
            <c:ext xmlns:c16="http://schemas.microsoft.com/office/drawing/2014/chart" uri="{C3380CC4-5D6E-409C-BE32-E72D297353CC}">
              <c16:uniqueId val="{00000003-46B1-4F5A-8BE5-0AC5C0B0EB48}"/>
            </c:ext>
          </c:extLst>
        </c:ser>
        <c:dLbls>
          <c:showLegendKey val="0"/>
          <c:showVal val="0"/>
          <c:showCatName val="0"/>
          <c:showSerName val="0"/>
          <c:showPercent val="0"/>
          <c:showBubbleSize val="0"/>
        </c:dLbls>
        <c:gapWidth val="100"/>
        <c:overlap val="-24"/>
        <c:axId val="430593208"/>
        <c:axId val="430593600"/>
      </c:barChart>
      <c:catAx>
        <c:axId val="43059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3600"/>
        <c:crosses val="autoZero"/>
        <c:auto val="1"/>
        <c:lblAlgn val="ctr"/>
        <c:lblOffset val="100"/>
        <c:noMultiLvlLbl val="0"/>
      </c:catAx>
      <c:valAx>
        <c:axId val="43059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Hoja1!$D$333</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956C9F-D015-4C4D-87E6-BEAB6E16BD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37-4D1E-A018-4B095B11ED42}"/>
                </c:ext>
              </c:extLst>
            </c:dLbl>
            <c:dLbl>
              <c:idx val="1"/>
              <c:tx>
                <c:rich>
                  <a:bodyPr/>
                  <a:lstStyle/>
                  <a:p>
                    <a:fld id="{AB1C9E6C-8819-4634-93DE-AC3984FD1A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37-4D1E-A018-4B095B11ED42}"/>
                </c:ext>
              </c:extLst>
            </c:dLbl>
            <c:dLbl>
              <c:idx val="2"/>
              <c:layout>
                <c:manualLayout>
                  <c:x val="-1.0120450628337873E-2"/>
                  <c:y val="-3.4554221753646717E-2"/>
                </c:manualLayout>
              </c:layout>
              <c:tx>
                <c:rich>
                  <a:bodyPr/>
                  <a:lstStyle/>
                  <a:p>
                    <a:fld id="{BED55D71-F09B-4875-8ED8-83DC400BA2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37-4D1E-A018-4B095B11ED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Hoja1!$B$334:$B$336</c:f>
              <c:strCache>
                <c:ptCount val="3"/>
                <c:pt idx="0">
                  <c:v>SIEMPRE</c:v>
                </c:pt>
                <c:pt idx="1">
                  <c:v>ALGUNAS VECES</c:v>
                </c:pt>
                <c:pt idx="2">
                  <c:v>NUNCA</c:v>
                </c:pt>
              </c:strCache>
            </c:strRef>
          </c:cat>
          <c:val>
            <c:numRef>
              <c:f>Hoja1!$D$334:$D$336</c:f>
              <c:numCache>
                <c:formatCode>###0</c:formatCode>
                <c:ptCount val="3"/>
                <c:pt idx="0">
                  <c:v>71.084337349397586</c:v>
                </c:pt>
                <c:pt idx="1">
                  <c:v>28.915662650602407</c:v>
                </c:pt>
                <c:pt idx="2" formatCode="General">
                  <c:v>0</c:v>
                </c:pt>
              </c:numCache>
            </c:numRef>
          </c:val>
          <c:extLst>
            <c:ext xmlns:c16="http://schemas.microsoft.com/office/drawing/2014/chart" uri="{C3380CC4-5D6E-409C-BE32-E72D297353CC}">
              <c16:uniqueId val="{00000003-EE37-4D1E-A018-4B095B11ED42}"/>
            </c:ext>
          </c:extLst>
        </c:ser>
        <c:dLbls>
          <c:dLblPos val="inEnd"/>
          <c:showLegendKey val="0"/>
          <c:showVal val="1"/>
          <c:showCatName val="0"/>
          <c:showSerName val="0"/>
          <c:showPercent val="0"/>
          <c:showBubbleSize val="0"/>
        </c:dLbls>
        <c:gapWidth val="150"/>
        <c:overlap val="100"/>
        <c:axId val="282365600"/>
        <c:axId val="282796712"/>
      </c:barChart>
      <c:catAx>
        <c:axId val="282365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6712"/>
        <c:crosses val="autoZero"/>
        <c:auto val="1"/>
        <c:lblAlgn val="ctr"/>
        <c:lblOffset val="100"/>
        <c:noMultiLvlLbl val="0"/>
      </c:catAx>
      <c:valAx>
        <c:axId val="28279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0-4185-8CD9-C60BB8DAB0B5}"/>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0-4185-8CD9-C60BB8DAB0B5}"/>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0-4185-8CD9-C60BB8DAB0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67</c:v>
                </c:pt>
                <c:pt idx="1">
                  <c:v>33</c:v>
                </c:pt>
              </c:numCache>
            </c:numRef>
          </c:val>
          <c:extLst>
            <c:ext xmlns:c16="http://schemas.microsoft.com/office/drawing/2014/chart" uri="{C3380CC4-5D6E-409C-BE32-E72D297353CC}">
              <c16:uniqueId val="{00000003-1EA0-4185-8CD9-C60BB8DAB0B5}"/>
            </c:ext>
          </c:extLst>
        </c:ser>
        <c:dLbls>
          <c:showLegendKey val="0"/>
          <c:showVal val="0"/>
          <c:showCatName val="0"/>
          <c:showSerName val="0"/>
          <c:showPercent val="0"/>
          <c:showBubbleSize val="0"/>
        </c:dLbls>
        <c:gapWidth val="100"/>
        <c:overlap val="-24"/>
        <c:axId val="334523688"/>
        <c:axId val="430412240"/>
      </c:barChart>
      <c:catAx>
        <c:axId val="334523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412240"/>
        <c:crosses val="autoZero"/>
        <c:auto val="1"/>
        <c:lblAlgn val="ctr"/>
        <c:lblOffset val="100"/>
        <c:noMultiLvlLbl val="0"/>
      </c:catAx>
      <c:valAx>
        <c:axId val="430412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452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531224764948094E-3"/>
                  <c:y val="-3.4122168246151371E-2"/>
                </c:manualLayout>
              </c:layout>
              <c:tx>
                <c:rich>
                  <a:bodyPr/>
                  <a:lstStyle/>
                  <a:p>
                    <a:fld id="{B932D9D5-0E8B-44EA-8DEC-74184A39D14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CA-4B3C-A1E5-77F584ABB8AB}"/>
                </c:ext>
              </c:extLst>
            </c:dLbl>
            <c:dLbl>
              <c:idx val="1"/>
              <c:tx>
                <c:rich>
                  <a:bodyPr/>
                  <a:lstStyle/>
                  <a:p>
                    <a:fld id="{EBD48E00-8DD3-42EC-B6FA-8EF2218FBD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CA-4B3C-A1E5-77F584ABB8AB}"/>
                </c:ext>
              </c:extLst>
            </c:dLbl>
            <c:dLbl>
              <c:idx val="2"/>
              <c:tx>
                <c:rich>
                  <a:bodyPr/>
                  <a:lstStyle/>
                  <a:p>
                    <a:fld id="{6FDA30F8-D1C9-43E5-B381-09CAA7A9D1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CA-4B3C-A1E5-77F584ABB8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Hoja1!$B$346:$B$348</c:f>
              <c:strCache>
                <c:ptCount val="3"/>
                <c:pt idx="0">
                  <c:v>NUNCA</c:v>
                </c:pt>
                <c:pt idx="1">
                  <c:v>ALGUNAS VECES</c:v>
                </c:pt>
                <c:pt idx="2">
                  <c:v>SIEMPRE</c:v>
                </c:pt>
              </c:strCache>
            </c:strRef>
          </c:cat>
          <c:val>
            <c:numRef>
              <c:f>Hoja1!$D$346:$D$348</c:f>
              <c:numCache>
                <c:formatCode>###0</c:formatCode>
                <c:ptCount val="3"/>
                <c:pt idx="0">
                  <c:v>1.2048192771084338</c:v>
                </c:pt>
                <c:pt idx="1">
                  <c:v>50.602409638554214</c:v>
                </c:pt>
                <c:pt idx="2">
                  <c:v>48.192771084337352</c:v>
                </c:pt>
              </c:numCache>
            </c:numRef>
          </c:val>
          <c:extLst>
            <c:ext xmlns:c16="http://schemas.microsoft.com/office/drawing/2014/chart" uri="{C3380CC4-5D6E-409C-BE32-E72D297353CC}">
              <c16:uniqueId val="{00000003-62CA-4B3C-A1E5-77F584ABB8AB}"/>
            </c:ext>
          </c:extLst>
        </c:ser>
        <c:dLbls>
          <c:dLblPos val="inEnd"/>
          <c:showLegendKey val="0"/>
          <c:showVal val="1"/>
          <c:showCatName val="0"/>
          <c:showSerName val="0"/>
          <c:showPercent val="0"/>
          <c:showBubbleSize val="0"/>
        </c:dLbls>
        <c:gapWidth val="150"/>
        <c:overlap val="100"/>
        <c:axId val="282792400"/>
        <c:axId val="282795536"/>
      </c:barChart>
      <c:catAx>
        <c:axId val="2827924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5536"/>
        <c:crosses val="autoZero"/>
        <c:auto val="1"/>
        <c:lblAlgn val="ctr"/>
        <c:lblOffset val="100"/>
        <c:noMultiLvlLbl val="0"/>
      </c:catAx>
      <c:valAx>
        <c:axId val="28279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2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E6-4AE6-BA32-3B8EFA907943}"/>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E6-4AE6-BA32-3B8EFA9079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90</c:v>
                </c:pt>
                <c:pt idx="1">
                  <c:v>10</c:v>
                </c:pt>
              </c:numCache>
            </c:numRef>
          </c:val>
          <c:extLst>
            <c:ext xmlns:c16="http://schemas.microsoft.com/office/drawing/2014/chart" uri="{C3380CC4-5D6E-409C-BE32-E72D297353CC}">
              <c16:uniqueId val="{00000002-39E6-4AE6-BA32-3B8EFA907943}"/>
            </c:ext>
          </c:extLst>
        </c:ser>
        <c:dLbls>
          <c:showLegendKey val="0"/>
          <c:showVal val="0"/>
          <c:showCatName val="0"/>
          <c:showSerName val="0"/>
          <c:showPercent val="0"/>
          <c:showBubbleSize val="0"/>
        </c:dLbls>
        <c:gapWidth val="100"/>
        <c:overlap val="-24"/>
        <c:axId val="430413808"/>
        <c:axId val="430414592"/>
      </c:barChart>
      <c:catAx>
        <c:axId val="430413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414592"/>
        <c:crosses val="autoZero"/>
        <c:auto val="1"/>
        <c:lblAlgn val="ctr"/>
        <c:lblOffset val="100"/>
        <c:noMultiLvlLbl val="0"/>
      </c:catAx>
      <c:valAx>
        <c:axId val="43041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41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80889487842634E-3"/>
                  <c:y val="-4.2077934338785324E-2"/>
                </c:manualLayout>
              </c:layout>
              <c:tx>
                <c:rich>
                  <a:bodyPr/>
                  <a:lstStyle/>
                  <a:p>
                    <a:fld id="{018EADC1-B9C3-4D73-96F3-D2267417220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5E-453A-BF8A-CF16DA90782D}"/>
                </c:ext>
              </c:extLst>
            </c:dLbl>
            <c:dLbl>
              <c:idx val="1"/>
              <c:tx>
                <c:rich>
                  <a:bodyPr/>
                  <a:lstStyle/>
                  <a:p>
                    <a:fld id="{2D8F2080-79CC-46F8-A2BF-E260FCCCC1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5E-453A-BF8A-CF16DA90782D}"/>
                </c:ext>
              </c:extLst>
            </c:dLbl>
            <c:dLbl>
              <c:idx val="2"/>
              <c:tx>
                <c:rich>
                  <a:bodyPr/>
                  <a:lstStyle/>
                  <a:p>
                    <a:fld id="{1CFFEA4F-5A84-4423-8AA5-C5D88E67D9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5E-453A-BF8A-CF16DA9078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Hoja1!$B$359:$B$361</c:f>
              <c:strCache>
                <c:ptCount val="3"/>
                <c:pt idx="0">
                  <c:v>NUNCA</c:v>
                </c:pt>
                <c:pt idx="1">
                  <c:v>ALGUNAS VECES</c:v>
                </c:pt>
                <c:pt idx="2">
                  <c:v>SIEMPRE</c:v>
                </c:pt>
              </c:strCache>
            </c:strRef>
          </c:cat>
          <c:val>
            <c:numRef>
              <c:f>Hoja1!$D$359:$D$361</c:f>
              <c:numCache>
                <c:formatCode>###0</c:formatCode>
                <c:ptCount val="3"/>
                <c:pt idx="0">
                  <c:v>2.4096385542168677</c:v>
                </c:pt>
                <c:pt idx="1">
                  <c:v>24.096385542168676</c:v>
                </c:pt>
                <c:pt idx="2">
                  <c:v>73.493975903614455</c:v>
                </c:pt>
              </c:numCache>
            </c:numRef>
          </c:val>
          <c:extLst>
            <c:ext xmlns:c16="http://schemas.microsoft.com/office/drawing/2014/chart" uri="{C3380CC4-5D6E-409C-BE32-E72D297353CC}">
              <c16:uniqueId val="{00000003-065E-453A-BF8A-CF16DA90782D}"/>
            </c:ext>
          </c:extLst>
        </c:ser>
        <c:dLbls>
          <c:dLblPos val="inEnd"/>
          <c:showLegendKey val="0"/>
          <c:showVal val="1"/>
          <c:showCatName val="0"/>
          <c:showSerName val="0"/>
          <c:showPercent val="0"/>
          <c:showBubbleSize val="0"/>
        </c:dLbls>
        <c:gapWidth val="150"/>
        <c:overlap val="100"/>
        <c:axId val="282797888"/>
        <c:axId val="282794752"/>
      </c:barChart>
      <c:catAx>
        <c:axId val="282797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4752"/>
        <c:crosses val="autoZero"/>
        <c:auto val="1"/>
        <c:lblAlgn val="ctr"/>
        <c:lblOffset val="100"/>
        <c:noMultiLvlLbl val="0"/>
      </c:catAx>
      <c:valAx>
        <c:axId val="28279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7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33-48EE-9422-B4E53375D1D7}"/>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33-48EE-9422-B4E53375D1D7}"/>
                </c:ext>
              </c:extLst>
            </c:dLbl>
            <c:dLbl>
              <c:idx val="2"/>
              <c:layout>
                <c:manualLayout>
                  <c:x val="0"/>
                  <c:y val="5.9442749962028097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33-48EE-9422-B4E53375D1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90</c:v>
                </c:pt>
                <c:pt idx="1">
                  <c:v>10</c:v>
                </c:pt>
              </c:numCache>
            </c:numRef>
          </c:val>
          <c:extLst>
            <c:ext xmlns:c16="http://schemas.microsoft.com/office/drawing/2014/chart" uri="{C3380CC4-5D6E-409C-BE32-E72D297353CC}">
              <c16:uniqueId val="{00000003-AF33-48EE-9422-B4E53375D1D7}"/>
            </c:ext>
          </c:extLst>
        </c:ser>
        <c:dLbls>
          <c:showLegendKey val="0"/>
          <c:showVal val="0"/>
          <c:showCatName val="0"/>
          <c:showSerName val="0"/>
          <c:showPercent val="0"/>
          <c:showBubbleSize val="0"/>
        </c:dLbls>
        <c:gapWidth val="100"/>
        <c:overlap val="-24"/>
        <c:axId val="592132976"/>
        <c:axId val="592132192"/>
      </c:barChart>
      <c:catAx>
        <c:axId val="592132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132192"/>
        <c:crosses val="autoZero"/>
        <c:auto val="1"/>
        <c:lblAlgn val="ctr"/>
        <c:lblOffset val="100"/>
        <c:noMultiLvlLbl val="0"/>
      </c:catAx>
      <c:valAx>
        <c:axId val="59213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13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Hoja1!$D$372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64451300634181E-3"/>
                  <c:y val="-3.4295694055975129E-2"/>
                </c:manualLayout>
              </c:layout>
              <c:tx>
                <c:rich>
                  <a:bodyPr/>
                  <a:lstStyle/>
                  <a:p>
                    <a:fld id="{D22D38C5-66C1-4382-A784-326CEC9257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75-4B96-98EC-3C27DC6141DB}"/>
                </c:ext>
              </c:extLst>
            </c:dLbl>
            <c:dLbl>
              <c:idx val="1"/>
              <c:tx>
                <c:rich>
                  <a:bodyPr/>
                  <a:lstStyle/>
                  <a:p>
                    <a:fld id="{E7AF4D6E-5E28-41B1-9514-36E5EEAB6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75-4B96-98EC-3C27DC6141DB}"/>
                </c:ext>
              </c:extLst>
            </c:dLbl>
            <c:dLbl>
              <c:idx val="2"/>
              <c:tx>
                <c:rich>
                  <a:bodyPr/>
                  <a:lstStyle/>
                  <a:p>
                    <a:fld id="{8FE235FB-9D54-49E5-A19A-2B586CC602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75-4B96-98EC-3C27DC6141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Hoja1!$B$373:$B$375</c:f>
              <c:strCache>
                <c:ptCount val="3"/>
                <c:pt idx="0">
                  <c:v>NUNCA</c:v>
                </c:pt>
                <c:pt idx="1">
                  <c:v>ALGUNAS VECES</c:v>
                </c:pt>
                <c:pt idx="2">
                  <c:v>SIEMPRE</c:v>
                </c:pt>
              </c:strCache>
            </c:strRef>
          </c:cat>
          <c:val>
            <c:numRef>
              <c:f>Hoja1!$D$373:$D$375</c:f>
              <c:numCache>
                <c:formatCode>###0</c:formatCode>
                <c:ptCount val="3"/>
                <c:pt idx="0">
                  <c:v>4.8192771084337354</c:v>
                </c:pt>
                <c:pt idx="1">
                  <c:v>73.493975903614455</c:v>
                </c:pt>
                <c:pt idx="2">
                  <c:v>21.686746987951807</c:v>
                </c:pt>
              </c:numCache>
            </c:numRef>
          </c:val>
          <c:extLst>
            <c:ext xmlns:c16="http://schemas.microsoft.com/office/drawing/2014/chart" uri="{C3380CC4-5D6E-409C-BE32-E72D297353CC}">
              <c16:uniqueId val="{00000003-7A75-4B96-98EC-3C27DC6141DB}"/>
            </c:ext>
          </c:extLst>
        </c:ser>
        <c:dLbls>
          <c:dLblPos val="inEnd"/>
          <c:showLegendKey val="0"/>
          <c:showVal val="1"/>
          <c:showCatName val="0"/>
          <c:showSerName val="0"/>
          <c:showPercent val="0"/>
          <c:showBubbleSize val="0"/>
        </c:dLbls>
        <c:gapWidth val="150"/>
        <c:overlap val="100"/>
        <c:axId val="283958816"/>
        <c:axId val="283963520"/>
      </c:barChart>
      <c:catAx>
        <c:axId val="2839588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520"/>
        <c:crosses val="autoZero"/>
        <c:auto val="1"/>
        <c:lblAlgn val="ctr"/>
        <c:lblOffset val="100"/>
        <c:noMultiLvlLbl val="0"/>
      </c:catAx>
      <c:valAx>
        <c:axId val="28396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588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BF-4800-8D48-0E0A61EC0460}"/>
                </c:ext>
              </c:extLst>
            </c:dLbl>
            <c:dLbl>
              <c:idx val="1"/>
              <c:layout>
                <c:manualLayout>
                  <c:x val="-1.7797963128226709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BF-4800-8D48-0E0A61EC046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BF-4800-8D48-0E0A61EC04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95</c:v>
                </c:pt>
                <c:pt idx="1">
                  <c:v>5</c:v>
                </c:pt>
              </c:numCache>
            </c:numRef>
          </c:val>
          <c:extLst>
            <c:ext xmlns:c16="http://schemas.microsoft.com/office/drawing/2014/chart" uri="{C3380CC4-5D6E-409C-BE32-E72D297353CC}">
              <c16:uniqueId val="{00000003-40BF-4800-8D48-0E0A61EC0460}"/>
            </c:ext>
          </c:extLst>
        </c:ser>
        <c:dLbls>
          <c:showLegendKey val="0"/>
          <c:showVal val="0"/>
          <c:showCatName val="0"/>
          <c:showSerName val="0"/>
          <c:showPercent val="0"/>
          <c:showBubbleSize val="0"/>
        </c:dLbls>
        <c:gapWidth val="100"/>
        <c:overlap val="-24"/>
        <c:axId val="584924048"/>
        <c:axId val="584920520"/>
      </c:barChart>
      <c:catAx>
        <c:axId val="58492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0520"/>
        <c:crosses val="autoZero"/>
        <c:auto val="1"/>
        <c:lblAlgn val="ctr"/>
        <c:lblOffset val="100"/>
        <c:noMultiLvlLbl val="0"/>
      </c:catAx>
      <c:valAx>
        <c:axId val="584920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0E0655D-45D3-4E70-A567-DD0628EEA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D9-4330-BDD0-F6F90A63827F}"/>
                </c:ext>
              </c:extLst>
            </c:dLbl>
            <c:dLbl>
              <c:idx val="1"/>
              <c:tx>
                <c:rich>
                  <a:bodyPr/>
                  <a:lstStyle/>
                  <a:p>
                    <a:fld id="{D3E1E32E-D6D4-47FC-8ED9-67A2E1364A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D9-4330-BDD0-F6F90A6382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Hoja1!$B$386:$B$387</c:f>
              <c:strCache>
                <c:ptCount val="2"/>
                <c:pt idx="0">
                  <c:v>NO</c:v>
                </c:pt>
                <c:pt idx="1">
                  <c:v>SI</c:v>
                </c:pt>
              </c:strCache>
            </c:strRef>
          </c:cat>
          <c:val>
            <c:numRef>
              <c:f>Hoja1!$D$386:$D$387</c:f>
              <c:numCache>
                <c:formatCode>###0</c:formatCode>
                <c:ptCount val="2"/>
                <c:pt idx="0">
                  <c:v>63.855421686746979</c:v>
                </c:pt>
                <c:pt idx="1">
                  <c:v>36.144578313253014</c:v>
                </c:pt>
              </c:numCache>
            </c:numRef>
          </c:val>
          <c:extLst>
            <c:ext xmlns:c16="http://schemas.microsoft.com/office/drawing/2014/chart" uri="{C3380CC4-5D6E-409C-BE32-E72D297353CC}">
              <c16:uniqueId val="{00000002-97D9-4330-BDD0-F6F90A63827F}"/>
            </c:ext>
          </c:extLst>
        </c:ser>
        <c:dLbls>
          <c:dLblPos val="inEnd"/>
          <c:showLegendKey val="0"/>
          <c:showVal val="1"/>
          <c:showCatName val="0"/>
          <c:showSerName val="0"/>
          <c:showPercent val="0"/>
          <c:showBubbleSize val="0"/>
        </c:dLbls>
        <c:gapWidth val="150"/>
        <c:overlap val="100"/>
        <c:axId val="283961952"/>
        <c:axId val="283957640"/>
      </c:barChart>
      <c:catAx>
        <c:axId val="283961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57640"/>
        <c:crosses val="autoZero"/>
        <c:auto val="1"/>
        <c:lblAlgn val="ctr"/>
        <c:lblOffset val="100"/>
        <c:noMultiLvlLbl val="0"/>
      </c:catAx>
      <c:valAx>
        <c:axId val="283957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19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FA-4F29-8B27-080EC57FE773}"/>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FA-4F29-8B27-080EC57FE773}"/>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FA-4F29-8B27-080EC57FE7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86</c:v>
                </c:pt>
                <c:pt idx="1">
                  <c:v>14</c:v>
                </c:pt>
              </c:numCache>
            </c:numRef>
          </c:val>
          <c:extLst>
            <c:ext xmlns:c16="http://schemas.microsoft.com/office/drawing/2014/chart" uri="{C3380CC4-5D6E-409C-BE32-E72D297353CC}">
              <c16:uniqueId val="{00000003-84FA-4F29-8B27-080EC57FE773}"/>
            </c:ext>
          </c:extLst>
        </c:ser>
        <c:dLbls>
          <c:showLegendKey val="0"/>
          <c:showVal val="0"/>
          <c:showCatName val="0"/>
          <c:showSerName val="0"/>
          <c:showPercent val="0"/>
          <c:showBubbleSize val="0"/>
        </c:dLbls>
        <c:gapWidth val="100"/>
        <c:overlap val="-24"/>
        <c:axId val="584923656"/>
        <c:axId val="584921304"/>
      </c:barChart>
      <c:catAx>
        <c:axId val="584923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1304"/>
        <c:crosses val="autoZero"/>
        <c:auto val="1"/>
        <c:lblAlgn val="ctr"/>
        <c:lblOffset val="100"/>
        <c:noMultiLvlLbl val="0"/>
      </c:catAx>
      <c:valAx>
        <c:axId val="584921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3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tx>
                <c:rich>
                  <a:bodyPr/>
                  <a:lstStyle/>
                  <a:p>
                    <a:fld id="{1D5C0DB9-9FD4-4DA9-85E0-494B4E1F0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7-407E-8FB0-8018FC1B72B7}"/>
                </c:ext>
              </c:extLst>
            </c:dLbl>
            <c:dLbl>
              <c:idx val="1"/>
              <c:tx>
                <c:rich>
                  <a:bodyPr/>
                  <a:lstStyle/>
                  <a:p>
                    <a:fld id="{BAECDA96-9F36-4CD9-A496-97C996B765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7-407E-8FB0-8018FC1B72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Hoja1!$B$399:$B$400</c:f>
              <c:strCache>
                <c:ptCount val="2"/>
                <c:pt idx="0">
                  <c:v>NO</c:v>
                </c:pt>
                <c:pt idx="1">
                  <c:v>SI</c:v>
                </c:pt>
              </c:strCache>
            </c:strRef>
          </c:cat>
          <c:val>
            <c:numRef>
              <c:f>Hoja1!$D$399:$D$400</c:f>
              <c:numCache>
                <c:formatCode>###0</c:formatCode>
                <c:ptCount val="2"/>
                <c:pt idx="0">
                  <c:v>21.686746987951807</c:v>
                </c:pt>
                <c:pt idx="1">
                  <c:v>78.313253012048193</c:v>
                </c:pt>
              </c:numCache>
            </c:numRef>
          </c:val>
          <c:extLst>
            <c:ext xmlns:c16="http://schemas.microsoft.com/office/drawing/2014/chart" uri="{C3380CC4-5D6E-409C-BE32-E72D297353CC}">
              <c16:uniqueId val="{00000002-7887-407E-8FB0-8018FC1B72B7}"/>
            </c:ext>
          </c:extLst>
        </c:ser>
        <c:dLbls>
          <c:dLblPos val="inEnd"/>
          <c:showLegendKey val="0"/>
          <c:showVal val="1"/>
          <c:showCatName val="0"/>
          <c:showSerName val="0"/>
          <c:showPercent val="0"/>
          <c:showBubbleSize val="0"/>
        </c:dLbls>
        <c:gapWidth val="150"/>
        <c:overlap val="100"/>
        <c:axId val="283963128"/>
        <c:axId val="283963912"/>
      </c:barChart>
      <c:catAx>
        <c:axId val="2839631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912"/>
        <c:crosses val="autoZero"/>
        <c:auto val="1"/>
        <c:lblAlgn val="ctr"/>
        <c:lblOffset val="100"/>
        <c:noMultiLvlLbl val="0"/>
      </c:catAx>
      <c:valAx>
        <c:axId val="283963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1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00-4B94-BCA1-AA7F8FE1F5C8}"/>
                </c:ext>
              </c:extLst>
            </c:dLbl>
            <c:dLbl>
              <c:idx val="1"/>
              <c:layout>
                <c:manualLayout>
                  <c:x val="3.4521282234587065E-3"/>
                  <c:y val="1.5716129607072221E-3"/>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00-4B94-BCA1-AA7F8FE1F5C8}"/>
                </c:ext>
              </c:extLst>
            </c:dLbl>
            <c:dLbl>
              <c:idx val="2"/>
              <c:layout>
                <c:manualLayout>
                  <c:x val="-8.6303205586467664E-3"/>
                  <c:y val="2.9776942564497056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00-4B94-BCA1-AA7F8FE1F5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90</c:v>
                </c:pt>
                <c:pt idx="1">
                  <c:v>5</c:v>
                </c:pt>
                <c:pt idx="2">
                  <c:v>5</c:v>
                </c:pt>
              </c:numCache>
            </c:numRef>
          </c:val>
          <c:extLst>
            <c:ext xmlns:c16="http://schemas.microsoft.com/office/drawing/2014/chart" uri="{C3380CC4-5D6E-409C-BE32-E72D297353CC}">
              <c16:uniqueId val="{00000003-0800-4B94-BCA1-AA7F8FE1F5C8}"/>
            </c:ext>
          </c:extLst>
        </c:ser>
        <c:dLbls>
          <c:showLegendKey val="0"/>
          <c:showVal val="0"/>
          <c:showCatName val="0"/>
          <c:showSerName val="0"/>
          <c:showPercent val="0"/>
          <c:showBubbleSize val="0"/>
        </c:dLbls>
        <c:gapWidth val="100"/>
        <c:overlap val="-24"/>
        <c:axId val="584913856"/>
        <c:axId val="584914640"/>
      </c:barChart>
      <c:catAx>
        <c:axId val="58491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4640"/>
        <c:crosses val="autoZero"/>
        <c:auto val="1"/>
        <c:lblAlgn val="ctr"/>
        <c:lblOffset val="100"/>
        <c:noMultiLvlLbl val="0"/>
      </c:catAx>
      <c:valAx>
        <c:axId val="584914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Hoja1!$D$411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65D61B5-3D42-4675-A5AD-15E1F38FE6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F2-4937-B327-2C03AD610872}"/>
                </c:ext>
              </c:extLst>
            </c:dLbl>
            <c:dLbl>
              <c:idx val="1"/>
              <c:tx>
                <c:rich>
                  <a:bodyPr/>
                  <a:lstStyle/>
                  <a:p>
                    <a:fld id="{5FCD7210-2120-4D8F-87DB-EDDDD98AAA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F2-4937-B327-2C03AD610872}"/>
                </c:ext>
              </c:extLst>
            </c:dLbl>
            <c:dLbl>
              <c:idx val="2"/>
              <c:layout>
                <c:manualLayout>
                  <c:x val="-6.790286415082991E-3"/>
                  <c:y val="-1.4582818893848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F2-4937-B327-2C03AD6108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Hoja1!$B$412:$B$414</c:f>
              <c:strCache>
                <c:ptCount val="3"/>
                <c:pt idx="0">
                  <c:v>SIEMPRE</c:v>
                </c:pt>
                <c:pt idx="1">
                  <c:v>ALGUNAS VECES</c:v>
                </c:pt>
                <c:pt idx="2">
                  <c:v>NUNCA</c:v>
                </c:pt>
              </c:strCache>
            </c:strRef>
          </c:cat>
          <c:val>
            <c:numRef>
              <c:f>Hoja1!$D$412:$D$414</c:f>
              <c:numCache>
                <c:formatCode>###0</c:formatCode>
                <c:ptCount val="3"/>
                <c:pt idx="0">
                  <c:v>89.156626506024097</c:v>
                </c:pt>
                <c:pt idx="1">
                  <c:v>10.843373493975903</c:v>
                </c:pt>
                <c:pt idx="2" formatCode="General">
                  <c:v>0</c:v>
                </c:pt>
              </c:numCache>
            </c:numRef>
          </c:val>
          <c:extLst>
            <c:ext xmlns:c16="http://schemas.microsoft.com/office/drawing/2014/chart" uri="{C3380CC4-5D6E-409C-BE32-E72D297353CC}">
              <c16:uniqueId val="{00000003-BDF2-4937-B327-2C03AD610872}"/>
            </c:ext>
          </c:extLst>
        </c:ser>
        <c:dLbls>
          <c:dLblPos val="inEnd"/>
          <c:showLegendKey val="0"/>
          <c:showVal val="1"/>
          <c:showCatName val="0"/>
          <c:showSerName val="0"/>
          <c:showPercent val="0"/>
          <c:showBubbleSize val="0"/>
        </c:dLbls>
        <c:gapWidth val="150"/>
        <c:overlap val="100"/>
        <c:axId val="283965088"/>
        <c:axId val="283965872"/>
      </c:barChart>
      <c:catAx>
        <c:axId val="283965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5872"/>
        <c:crosses val="autoZero"/>
        <c:auto val="1"/>
        <c:lblAlgn val="ctr"/>
        <c:lblOffset val="100"/>
        <c:noMultiLvlLbl val="0"/>
      </c:catAx>
      <c:valAx>
        <c:axId val="28396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7182396400399936E-2"/>
          <c:y val="4.9045476428544975E-2"/>
          <c:w val="0.9157628319075658"/>
          <c:h val="0.88601127652483058"/>
        </c:manualLayout>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7A-49C1-B399-C088278E0B1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7A-49C1-B399-C088278E0B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57</c:v>
                </c:pt>
                <c:pt idx="1">
                  <c:v>43</c:v>
                </c:pt>
              </c:numCache>
            </c:numRef>
          </c:val>
          <c:extLst>
            <c:ext xmlns:c16="http://schemas.microsoft.com/office/drawing/2014/chart" uri="{C3380CC4-5D6E-409C-BE32-E72D297353CC}">
              <c16:uniqueId val="{00000002-EE7A-49C1-B399-C088278E0B19}"/>
            </c:ext>
          </c:extLst>
        </c:ser>
        <c:dLbls>
          <c:showLegendKey val="0"/>
          <c:showVal val="0"/>
          <c:showCatName val="0"/>
          <c:showSerName val="0"/>
          <c:showPercent val="0"/>
          <c:showBubbleSize val="0"/>
        </c:dLbls>
        <c:gapWidth val="100"/>
        <c:overlap val="-24"/>
        <c:axId val="584921696"/>
        <c:axId val="584922480"/>
      </c:barChart>
      <c:catAx>
        <c:axId val="58492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2480"/>
        <c:crosses val="autoZero"/>
        <c:auto val="1"/>
        <c:lblAlgn val="ctr"/>
        <c:lblOffset val="100"/>
        <c:noMultiLvlLbl val="0"/>
      </c:catAx>
      <c:valAx>
        <c:axId val="58492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Hoja1!$D$423</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layout>
                <c:manualLayout>
                  <c:x val="3.3023334366070944E-3"/>
                  <c:y val="-2.3132014378618664E-2"/>
                </c:manualLayout>
              </c:layout>
              <c:tx>
                <c:rich>
                  <a:bodyPr/>
                  <a:lstStyle/>
                  <a:p>
                    <a:fld id="{E8FAD865-9F8B-4D2F-AE72-CC2D1FB9788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9B-4B15-B460-133DF971B2C7}"/>
                </c:ext>
              </c:extLst>
            </c:dLbl>
            <c:dLbl>
              <c:idx val="1"/>
              <c:tx>
                <c:rich>
                  <a:bodyPr/>
                  <a:lstStyle/>
                  <a:p>
                    <a:fld id="{25848149-9901-47D2-A129-425DCC902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9B-4B15-B460-133DF971B2C7}"/>
                </c:ext>
              </c:extLst>
            </c:dLbl>
            <c:dLbl>
              <c:idx val="2"/>
              <c:layout>
                <c:manualLayout>
                  <c:x val="-3.3023334366070944E-3"/>
                  <c:y val="-5.740966242814402E-2"/>
                </c:manualLayout>
              </c:layout>
              <c:tx>
                <c:rich>
                  <a:bodyPr/>
                  <a:lstStyle/>
                  <a:p>
                    <a:fld id="{CA6A2637-E99E-4711-91D6-827C3A17180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9B-4B15-B460-133DF971B2C7}"/>
                </c:ext>
              </c:extLst>
            </c:dLbl>
            <c:dLbl>
              <c:idx val="3"/>
              <c:layout>
                <c:manualLayout>
                  <c:x val="-1.155816702812483E-2"/>
                  <c:y val="-5.6620421830993202E-2"/>
                </c:manualLayout>
              </c:layout>
              <c:tx>
                <c:rich>
                  <a:bodyPr/>
                  <a:lstStyle/>
                  <a:p>
                    <a:fld id="{ECE62D3C-BF23-4EB8-88AB-648AE37D1F3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69B-4B15-B460-133DF971B2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Hoja1!$B$424:$B$427</c:f>
              <c:strCache>
                <c:ptCount val="4"/>
                <c:pt idx="0">
                  <c:v>SIEMPRE</c:v>
                </c:pt>
                <c:pt idx="1">
                  <c:v>ALGUNAS VECES</c:v>
                </c:pt>
                <c:pt idx="2">
                  <c:v>NUNCA</c:v>
                </c:pt>
                <c:pt idx="3">
                  <c:v>NO HE SIDO CONVOCADO</c:v>
                </c:pt>
              </c:strCache>
            </c:strRef>
          </c:cat>
          <c:val>
            <c:numRef>
              <c:f>Hoja1!$D$424:$D$427</c:f>
              <c:numCache>
                <c:formatCode>###0</c:formatCode>
                <c:ptCount val="4"/>
                <c:pt idx="0">
                  <c:v>55.421686746987952</c:v>
                </c:pt>
                <c:pt idx="1">
                  <c:v>34.939759036144579</c:v>
                </c:pt>
                <c:pt idx="2">
                  <c:v>3.6144578313253009</c:v>
                </c:pt>
                <c:pt idx="3">
                  <c:v>6.024096385542169</c:v>
                </c:pt>
              </c:numCache>
            </c:numRef>
          </c:val>
          <c:extLst>
            <c:ext xmlns:c16="http://schemas.microsoft.com/office/drawing/2014/chart" uri="{C3380CC4-5D6E-409C-BE32-E72D297353CC}">
              <c16:uniqueId val="{00000004-269B-4B15-B460-133DF971B2C7}"/>
            </c:ext>
          </c:extLst>
        </c:ser>
        <c:dLbls>
          <c:dLblPos val="inEnd"/>
          <c:showLegendKey val="0"/>
          <c:showVal val="1"/>
          <c:showCatName val="0"/>
          <c:showSerName val="0"/>
          <c:showPercent val="0"/>
          <c:showBubbleSize val="0"/>
        </c:dLbls>
        <c:gapWidth val="150"/>
        <c:overlap val="100"/>
        <c:axId val="283970576"/>
        <c:axId val="283970968"/>
      </c:barChart>
      <c:catAx>
        <c:axId val="28397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70968"/>
        <c:crosses val="autoZero"/>
        <c:auto val="1"/>
        <c:lblAlgn val="ctr"/>
        <c:lblOffset val="100"/>
        <c:noMultiLvlLbl val="0"/>
      </c:catAx>
      <c:valAx>
        <c:axId val="283970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7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E3-4A41-BDEE-6E38958C2D8A}"/>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E3-4A41-BDEE-6E38958C2D8A}"/>
                </c:ext>
              </c:extLst>
            </c:dLbl>
            <c:dLbl>
              <c:idx val="2"/>
              <c:layout>
                <c:manualLayout>
                  <c:x val="-1.6929277078546556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E3-4A41-BDEE-6E38958C2D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67</c:v>
                </c:pt>
                <c:pt idx="1">
                  <c:v>24</c:v>
                </c:pt>
                <c:pt idx="2">
                  <c:v>9</c:v>
                </c:pt>
              </c:numCache>
            </c:numRef>
          </c:val>
          <c:extLst>
            <c:ext xmlns:c16="http://schemas.microsoft.com/office/drawing/2014/chart" uri="{C3380CC4-5D6E-409C-BE32-E72D297353CC}">
              <c16:uniqueId val="{00000003-39E3-4A41-BDEE-6E38958C2D8A}"/>
            </c:ext>
          </c:extLst>
        </c:ser>
        <c:dLbls>
          <c:showLegendKey val="0"/>
          <c:showVal val="0"/>
          <c:showCatName val="0"/>
          <c:showSerName val="0"/>
          <c:showPercent val="0"/>
          <c:showBubbleSize val="0"/>
        </c:dLbls>
        <c:gapWidth val="100"/>
        <c:overlap val="-24"/>
        <c:axId val="584928752"/>
        <c:axId val="584929536"/>
      </c:barChart>
      <c:catAx>
        <c:axId val="584928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9536"/>
        <c:crosses val="autoZero"/>
        <c:auto val="1"/>
        <c:lblAlgn val="ctr"/>
        <c:lblOffset val="100"/>
        <c:noMultiLvlLbl val="0"/>
      </c:catAx>
      <c:valAx>
        <c:axId val="584929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089278747361268E-3"/>
                  <c:y val="-3.9774173735256435E-2"/>
                </c:manualLayout>
              </c:layout>
              <c:tx>
                <c:rich>
                  <a:bodyPr/>
                  <a:lstStyle/>
                  <a:p>
                    <a:fld id="{69CDE52F-EFA3-4313-9A81-77CBEFDE5BC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A3-4455-9802-21EFD9D1633D}"/>
                </c:ext>
              </c:extLst>
            </c:dLbl>
            <c:dLbl>
              <c:idx val="1"/>
              <c:tx>
                <c:rich>
                  <a:bodyPr/>
                  <a:lstStyle/>
                  <a:p>
                    <a:fld id="{A2003DF2-23CB-41EA-B1F8-E3D28F8D22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A3-4455-9802-21EFD9D163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Hoja1!$B$439:$B$440</c:f>
              <c:strCache>
                <c:ptCount val="2"/>
                <c:pt idx="0">
                  <c:v>NO</c:v>
                </c:pt>
                <c:pt idx="1">
                  <c:v>SI</c:v>
                </c:pt>
              </c:strCache>
            </c:strRef>
          </c:cat>
          <c:val>
            <c:numRef>
              <c:f>Hoja1!$D$439:$D$440</c:f>
              <c:numCache>
                <c:formatCode>###0</c:formatCode>
                <c:ptCount val="2"/>
                <c:pt idx="0">
                  <c:v>1.2048192771084338</c:v>
                </c:pt>
                <c:pt idx="1">
                  <c:v>98.795180722891558</c:v>
                </c:pt>
              </c:numCache>
            </c:numRef>
          </c:val>
          <c:extLst>
            <c:ext xmlns:c16="http://schemas.microsoft.com/office/drawing/2014/chart" uri="{C3380CC4-5D6E-409C-BE32-E72D297353CC}">
              <c16:uniqueId val="{00000002-80A3-4455-9802-21EFD9D1633D}"/>
            </c:ext>
          </c:extLst>
        </c:ser>
        <c:dLbls>
          <c:dLblPos val="inEnd"/>
          <c:showLegendKey val="0"/>
          <c:showVal val="1"/>
          <c:showCatName val="0"/>
          <c:showSerName val="0"/>
          <c:showPercent val="0"/>
          <c:showBubbleSize val="0"/>
        </c:dLbls>
        <c:gapWidth val="150"/>
        <c:overlap val="100"/>
        <c:axId val="313364872"/>
        <c:axId val="313370752"/>
      </c:barChart>
      <c:catAx>
        <c:axId val="3133648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0752"/>
        <c:crosses val="autoZero"/>
        <c:auto val="1"/>
        <c:lblAlgn val="ctr"/>
        <c:lblOffset val="100"/>
        <c:noMultiLvlLbl val="0"/>
      </c:catAx>
      <c:valAx>
        <c:axId val="313370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48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3C-4791-B504-CEC28D36F8C5}"/>
                </c:ext>
              </c:extLst>
            </c:dLbl>
            <c:dLbl>
              <c:idx val="1"/>
              <c:layout>
                <c:manualLayout>
                  <c:x val="1.4738872441441996E-2"/>
                  <c:y val="8.2487506073012765E-2"/>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3C-4791-B504-CEC28D36F8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90</c:v>
                </c:pt>
                <c:pt idx="1">
                  <c:v>10</c:v>
                </c:pt>
              </c:numCache>
            </c:numRef>
          </c:val>
          <c:extLst>
            <c:ext xmlns:c16="http://schemas.microsoft.com/office/drawing/2014/chart" uri="{C3380CC4-5D6E-409C-BE32-E72D297353CC}">
              <c16:uniqueId val="{00000002-083C-4791-B504-CEC28D36F8C5}"/>
            </c:ext>
          </c:extLst>
        </c:ser>
        <c:dLbls>
          <c:showLegendKey val="0"/>
          <c:showVal val="0"/>
          <c:showCatName val="0"/>
          <c:showSerName val="0"/>
          <c:showPercent val="0"/>
          <c:showBubbleSize val="0"/>
        </c:dLbls>
        <c:gapWidth val="100"/>
        <c:overlap val="-24"/>
        <c:axId val="584928360"/>
        <c:axId val="584929928"/>
      </c:barChart>
      <c:catAx>
        <c:axId val="584928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9928"/>
        <c:crosses val="autoZero"/>
        <c:auto val="1"/>
        <c:lblAlgn val="ctr"/>
        <c:lblOffset val="100"/>
        <c:noMultiLvlLbl val="0"/>
      </c:catAx>
      <c:valAx>
        <c:axId val="584929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8476733180354411E-2"/>
                </c:manualLayout>
              </c:layout>
              <c:tx>
                <c:rich>
                  <a:bodyPr/>
                  <a:lstStyle/>
                  <a:p>
                    <a:fld id="{7EFEE6BD-EA66-4F82-BA6F-68A60B4A5AF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73-4587-B5FD-3EEC7BF7769F}"/>
                </c:ext>
              </c:extLst>
            </c:dLbl>
            <c:dLbl>
              <c:idx val="1"/>
              <c:tx>
                <c:rich>
                  <a:bodyPr/>
                  <a:lstStyle/>
                  <a:p>
                    <a:fld id="{A040EBC0-4C9A-419D-92F2-56417E5B99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73-4587-B5FD-3EEC7BF776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Hoja1!$B$451:$B$452</c:f>
              <c:strCache>
                <c:ptCount val="2"/>
                <c:pt idx="0">
                  <c:v>NO</c:v>
                </c:pt>
                <c:pt idx="1">
                  <c:v>SI</c:v>
                </c:pt>
              </c:strCache>
            </c:strRef>
          </c:cat>
          <c:val>
            <c:numRef>
              <c:f>Hoja1!$D$451:$D$452</c:f>
              <c:numCache>
                <c:formatCode>###0</c:formatCode>
                <c:ptCount val="2"/>
                <c:pt idx="0">
                  <c:v>3.6144578313253009</c:v>
                </c:pt>
                <c:pt idx="1">
                  <c:v>96.385542168674704</c:v>
                </c:pt>
              </c:numCache>
            </c:numRef>
          </c:val>
          <c:extLst>
            <c:ext xmlns:c16="http://schemas.microsoft.com/office/drawing/2014/chart" uri="{C3380CC4-5D6E-409C-BE32-E72D297353CC}">
              <c16:uniqueId val="{00000002-B673-4587-B5FD-3EEC7BF7769F}"/>
            </c:ext>
          </c:extLst>
        </c:ser>
        <c:dLbls>
          <c:dLblPos val="inEnd"/>
          <c:showLegendKey val="0"/>
          <c:showVal val="1"/>
          <c:showCatName val="0"/>
          <c:showSerName val="0"/>
          <c:showPercent val="0"/>
          <c:showBubbleSize val="0"/>
        </c:dLbls>
        <c:gapWidth val="150"/>
        <c:overlap val="100"/>
        <c:axId val="313366832"/>
        <c:axId val="313362912"/>
      </c:barChart>
      <c:catAx>
        <c:axId val="313366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2912"/>
        <c:crosses val="autoZero"/>
        <c:auto val="1"/>
        <c:lblAlgn val="ctr"/>
        <c:lblOffset val="100"/>
        <c:noMultiLvlLbl val="0"/>
      </c:catAx>
      <c:valAx>
        <c:axId val="31336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68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CE-4FFF-9A5C-DC0E6936A260}"/>
                </c:ext>
              </c:extLst>
            </c:dLbl>
            <c:dLbl>
              <c:idx val="1"/>
              <c:layout>
                <c:manualLayout>
                  <c:x val="1.0292429256432768E-2"/>
                  <c:y val="3.288186488808424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CE-4FFF-9A5C-DC0E6936A2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C8CE-4FFF-9A5C-DC0E6936A260}"/>
            </c:ext>
          </c:extLst>
        </c:ser>
        <c:dLbls>
          <c:showLegendKey val="0"/>
          <c:showVal val="0"/>
          <c:showCatName val="0"/>
          <c:showSerName val="0"/>
          <c:showPercent val="0"/>
          <c:showBubbleSize val="0"/>
        </c:dLbls>
        <c:gapWidth val="100"/>
        <c:overlap val="-24"/>
        <c:axId val="594169632"/>
        <c:axId val="594171200"/>
      </c:barChart>
      <c:catAx>
        <c:axId val="594169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171200"/>
        <c:crosses val="autoZero"/>
        <c:auto val="1"/>
        <c:lblAlgn val="ctr"/>
        <c:lblOffset val="100"/>
        <c:noMultiLvlLbl val="0"/>
      </c:catAx>
      <c:valAx>
        <c:axId val="59417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1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628854444562577E-16"/>
                  <c:y val="-3.2398154263788816E-2"/>
                </c:manualLayout>
              </c:layout>
              <c:tx>
                <c:rich>
                  <a:bodyPr/>
                  <a:lstStyle/>
                  <a:p>
                    <a:fld id="{1DD0FF88-1129-45E0-AC32-3C2255BC36D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2D-408E-8CC2-A3E3C320F4A3}"/>
                </c:ext>
              </c:extLst>
            </c:dLbl>
            <c:dLbl>
              <c:idx val="1"/>
              <c:tx>
                <c:rich>
                  <a:bodyPr/>
                  <a:lstStyle/>
                  <a:p>
                    <a:fld id="{7583DB93-F6B1-41D4-90B5-6400D045F0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2D-408E-8CC2-A3E3C320F4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7.2289156626506017</c:v>
                </c:pt>
                <c:pt idx="1">
                  <c:v>92.771084337349393</c:v>
                </c:pt>
              </c:numCache>
            </c:numRef>
          </c:val>
          <c:extLst>
            <c:ext xmlns:c16="http://schemas.microsoft.com/office/drawing/2014/chart" uri="{C3380CC4-5D6E-409C-BE32-E72D297353CC}">
              <c16:uniqueId val="{00000002-FE2D-408E-8CC2-A3E3C320F4A3}"/>
            </c:ext>
          </c:extLst>
        </c:ser>
        <c:dLbls>
          <c:dLblPos val="inEnd"/>
          <c:showLegendKey val="0"/>
          <c:showVal val="1"/>
          <c:showCatName val="0"/>
          <c:showSerName val="0"/>
          <c:showPercent val="0"/>
          <c:showBubbleSize val="0"/>
        </c:dLbls>
        <c:gapWidth val="150"/>
        <c:overlap val="100"/>
        <c:axId val="313372320"/>
        <c:axId val="313363696"/>
      </c:barChart>
      <c:catAx>
        <c:axId val="3133723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3696"/>
        <c:crosses val="autoZero"/>
        <c:auto val="1"/>
        <c:lblAlgn val="ctr"/>
        <c:lblOffset val="100"/>
        <c:noMultiLvlLbl val="0"/>
      </c:catAx>
      <c:valAx>
        <c:axId val="3133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23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F7-40F0-B05B-7879E32A7DDF}"/>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F7-40F0-B05B-7879E32A7D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86</c:v>
                </c:pt>
                <c:pt idx="1">
                  <c:v>14</c:v>
                </c:pt>
              </c:numCache>
            </c:numRef>
          </c:val>
          <c:extLst>
            <c:ext xmlns:c16="http://schemas.microsoft.com/office/drawing/2014/chart" uri="{C3380CC4-5D6E-409C-BE32-E72D297353CC}">
              <c16:uniqueId val="{00000002-09F7-40F0-B05B-7879E32A7DDF}"/>
            </c:ext>
          </c:extLst>
        </c:ser>
        <c:dLbls>
          <c:showLegendKey val="0"/>
          <c:showVal val="0"/>
          <c:showCatName val="0"/>
          <c:showSerName val="0"/>
          <c:showPercent val="0"/>
          <c:showBubbleSize val="0"/>
        </c:dLbls>
        <c:gapWidth val="100"/>
        <c:overlap val="-24"/>
        <c:axId val="592315760"/>
        <c:axId val="592319288"/>
      </c:barChart>
      <c:catAx>
        <c:axId val="59231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9288"/>
        <c:crosses val="autoZero"/>
        <c:auto val="1"/>
        <c:lblAlgn val="ctr"/>
        <c:lblOffset val="100"/>
        <c:noMultiLvlLbl val="0"/>
      </c:catAx>
      <c:valAx>
        <c:axId val="592319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ENERGÍA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0EE766A-E6E9-47BE-A840-758B076467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E1-4BC4-AA86-9D55192D1ECC}"/>
                </c:ext>
              </c:extLst>
            </c:dLbl>
            <c:dLbl>
              <c:idx val="1"/>
              <c:tx>
                <c:rich>
                  <a:bodyPr/>
                  <a:lstStyle/>
                  <a:p>
                    <a:fld id="{AE592227-1BE5-4BD9-95D3-2A9877D466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E1-4BC4-AA86-9D55192D1E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12.048192771084338</c:v>
                </c:pt>
                <c:pt idx="1">
                  <c:v>87.951807228915655</c:v>
                </c:pt>
              </c:numCache>
            </c:numRef>
          </c:val>
          <c:extLst>
            <c:ext xmlns:c16="http://schemas.microsoft.com/office/drawing/2014/chart" uri="{C3380CC4-5D6E-409C-BE32-E72D297353CC}">
              <c16:uniqueId val="{00000002-B7E1-4BC4-AA86-9D55192D1ECC}"/>
            </c:ext>
          </c:extLst>
        </c:ser>
        <c:dLbls>
          <c:dLblPos val="inEnd"/>
          <c:showLegendKey val="0"/>
          <c:showVal val="1"/>
          <c:showCatName val="0"/>
          <c:showSerName val="0"/>
          <c:showPercent val="0"/>
          <c:showBubbleSize val="0"/>
        </c:dLbls>
        <c:gapWidth val="150"/>
        <c:overlap val="100"/>
        <c:axId val="313371536"/>
        <c:axId val="313365656"/>
      </c:barChart>
      <c:catAx>
        <c:axId val="313371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5656"/>
        <c:crosses val="autoZero"/>
        <c:auto val="1"/>
        <c:lblAlgn val="ctr"/>
        <c:lblOffset val="100"/>
        <c:noMultiLvlLbl val="0"/>
      </c:catAx>
      <c:valAx>
        <c:axId val="313365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1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42-421A-B420-529D569B6734}"/>
                </c:ext>
              </c:extLst>
            </c:dLbl>
            <c:dLbl>
              <c:idx val="1"/>
              <c:layout>
                <c:manualLayout>
                  <c:x val="-1.7749624357852737E-3"/>
                  <c:y val="0.1002939829925038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42-421A-B420-529D569B6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90</c:v>
                </c:pt>
                <c:pt idx="1">
                  <c:v>10</c:v>
                </c:pt>
              </c:numCache>
            </c:numRef>
          </c:val>
          <c:extLst>
            <c:ext xmlns:c16="http://schemas.microsoft.com/office/drawing/2014/chart" uri="{C3380CC4-5D6E-409C-BE32-E72D297353CC}">
              <c16:uniqueId val="{00000002-B642-421A-B420-529D569B6734}"/>
            </c:ext>
          </c:extLst>
        </c:ser>
        <c:dLbls>
          <c:showLegendKey val="0"/>
          <c:showVal val="0"/>
          <c:showCatName val="0"/>
          <c:showSerName val="0"/>
          <c:showPercent val="0"/>
          <c:showBubbleSize val="0"/>
        </c:dLbls>
        <c:gapWidth val="100"/>
        <c:overlap val="-24"/>
        <c:axId val="584932280"/>
        <c:axId val="584932672"/>
      </c:barChart>
      <c:catAx>
        <c:axId val="584932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2672"/>
        <c:crosses val="autoZero"/>
        <c:auto val="1"/>
        <c:lblAlgn val="ctr"/>
        <c:lblOffset val="100"/>
        <c:noMultiLvlLbl val="0"/>
      </c:catAx>
      <c:valAx>
        <c:axId val="58493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2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51630357772018E-2"/>
          <c:y val="5.2825171023095592E-2"/>
          <c:w val="0.92136525271924752"/>
          <c:h val="0.85954485659201763"/>
        </c:manualLayout>
      </c:layout>
      <c:barChart>
        <c:barDir val="col"/>
        <c:grouping val="stacked"/>
        <c:varyColors val="0"/>
        <c:ser>
          <c:idx val="0"/>
          <c:order val="0"/>
          <c:tx>
            <c:strRef>
              <c:f>Hoja1!$D$484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C94BA88-4DB3-4DCF-BE4B-EF9A9842A4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35-4466-B4E4-4E1737492ABB}"/>
                </c:ext>
              </c:extLst>
            </c:dLbl>
            <c:dLbl>
              <c:idx val="1"/>
              <c:tx>
                <c:rich>
                  <a:bodyPr/>
                  <a:lstStyle/>
                  <a:p>
                    <a:fld id="{88B70FFB-FA34-4390-977E-F2F9963A00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35-4466-B4E4-4E1737492A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Hoja1!$B$485:$B$486</c:f>
              <c:strCache>
                <c:ptCount val="2"/>
                <c:pt idx="0">
                  <c:v>NO</c:v>
                </c:pt>
                <c:pt idx="1">
                  <c:v>SI</c:v>
                </c:pt>
              </c:strCache>
            </c:strRef>
          </c:cat>
          <c:val>
            <c:numRef>
              <c:f>Hoja1!$D$485:$D$486</c:f>
              <c:numCache>
                <c:formatCode>###0</c:formatCode>
                <c:ptCount val="2"/>
                <c:pt idx="0">
                  <c:v>7.2289156626506017</c:v>
                </c:pt>
                <c:pt idx="1">
                  <c:v>92.771084337349393</c:v>
                </c:pt>
              </c:numCache>
            </c:numRef>
          </c:val>
          <c:extLst>
            <c:ext xmlns:c16="http://schemas.microsoft.com/office/drawing/2014/chart" uri="{C3380CC4-5D6E-409C-BE32-E72D297353CC}">
              <c16:uniqueId val="{00000002-B235-4466-B4E4-4E1737492ABB}"/>
            </c:ext>
          </c:extLst>
        </c:ser>
        <c:dLbls>
          <c:dLblPos val="inEnd"/>
          <c:showLegendKey val="0"/>
          <c:showVal val="1"/>
          <c:showCatName val="0"/>
          <c:showSerName val="0"/>
          <c:showPercent val="0"/>
          <c:showBubbleSize val="0"/>
        </c:dLbls>
        <c:gapWidth val="150"/>
        <c:overlap val="100"/>
        <c:axId val="313375848"/>
        <c:axId val="313375064"/>
      </c:barChart>
      <c:catAx>
        <c:axId val="3133758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5064"/>
        <c:crosses val="autoZero"/>
        <c:auto val="1"/>
        <c:lblAlgn val="ctr"/>
        <c:lblOffset val="100"/>
        <c:noMultiLvlLbl val="0"/>
      </c:catAx>
      <c:valAx>
        <c:axId val="313375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58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DE-448D-A579-0871D3936B48}"/>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DE-448D-A579-0871D3936B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76</c:v>
                </c:pt>
                <c:pt idx="1">
                  <c:v>24</c:v>
                </c:pt>
              </c:numCache>
            </c:numRef>
          </c:val>
          <c:extLst>
            <c:ext xmlns:c16="http://schemas.microsoft.com/office/drawing/2014/chart" uri="{C3380CC4-5D6E-409C-BE32-E72D297353CC}">
              <c16:uniqueId val="{00000002-A5DE-448D-A579-0871D3936B48}"/>
            </c:ext>
          </c:extLst>
        </c:ser>
        <c:dLbls>
          <c:showLegendKey val="0"/>
          <c:showVal val="0"/>
          <c:showCatName val="0"/>
          <c:showSerName val="0"/>
          <c:showPercent val="0"/>
          <c:showBubbleSize val="0"/>
        </c:dLbls>
        <c:gapWidth val="100"/>
        <c:overlap val="-24"/>
        <c:axId val="584902488"/>
        <c:axId val="584910720"/>
      </c:barChart>
      <c:catAx>
        <c:axId val="584902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0720"/>
        <c:crosses val="autoZero"/>
        <c:auto val="1"/>
        <c:lblAlgn val="ctr"/>
        <c:lblOffset val="100"/>
        <c:noMultiLvlLbl val="0"/>
      </c:catAx>
      <c:valAx>
        <c:axId val="58491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0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08035086853542E-3"/>
                  <c:y val="-3.2791684293656975E-2"/>
                </c:manualLayout>
              </c:layout>
              <c:tx>
                <c:rich>
                  <a:bodyPr/>
                  <a:lstStyle/>
                  <a:p>
                    <a:fld id="{6487FF69-A01F-4D6C-985A-8225946BAC8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E0-4DCC-9307-FB29EE3401D3}"/>
                </c:ext>
              </c:extLst>
            </c:dLbl>
            <c:dLbl>
              <c:idx val="1"/>
              <c:tx>
                <c:rich>
                  <a:bodyPr/>
                  <a:lstStyle/>
                  <a:p>
                    <a:fld id="{6D4BFE1D-6C7D-41F9-9E9A-9F5CF85AA9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E0-4DCC-9307-FB29EE3401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NO</c:v>
                </c:pt>
                <c:pt idx="1">
                  <c:v>SI</c:v>
                </c:pt>
              </c:strCache>
            </c:strRef>
          </c:cat>
          <c:val>
            <c:numRef>
              <c:f>Hoja1!$D$3:$D$4</c:f>
              <c:numCache>
                <c:formatCode>###0</c:formatCode>
                <c:ptCount val="2"/>
                <c:pt idx="0">
                  <c:v>1.2048192771084338</c:v>
                </c:pt>
                <c:pt idx="1">
                  <c:v>98.795180722891558</c:v>
                </c:pt>
              </c:numCache>
            </c:numRef>
          </c:val>
          <c:extLst>
            <c:ext xmlns:c16="http://schemas.microsoft.com/office/drawing/2014/chart" uri="{C3380CC4-5D6E-409C-BE32-E72D297353CC}">
              <c16:uniqueId val="{00000002-58E0-4DCC-9307-FB29EE3401D3}"/>
            </c:ext>
          </c:extLst>
        </c:ser>
        <c:dLbls>
          <c:dLblPos val="inEnd"/>
          <c:showLegendKey val="0"/>
          <c:showVal val="1"/>
          <c:showCatName val="0"/>
          <c:showSerName val="0"/>
          <c:showPercent val="0"/>
          <c:showBubbleSize val="0"/>
        </c:dLbls>
        <c:gapWidth val="150"/>
        <c:overlap val="100"/>
        <c:axId val="277221064"/>
        <c:axId val="216673688"/>
      </c:barChart>
      <c:catAx>
        <c:axId val="2772210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6673688"/>
        <c:crosses val="autoZero"/>
        <c:auto val="1"/>
        <c:lblAlgn val="ctr"/>
        <c:lblOffset val="100"/>
        <c:noMultiLvlLbl val="0"/>
      </c:catAx>
      <c:valAx>
        <c:axId val="21667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22106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D9-430A-8CC4-F9C9742C05FF}"/>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D9-430A-8CC4-F9C9742C05FF}"/>
                </c:ext>
              </c:extLst>
            </c:dLbl>
            <c:dLbl>
              <c:idx val="2"/>
              <c:layout>
                <c:manualLayout>
                  <c:x val="-4.1081484639568198E-3"/>
                  <c:y val="0.13711491812304608"/>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D9-430A-8CC4-F9C9742C05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HISTORIA</c:v>
                </c:pt>
                <c:pt idx="2">
                  <c:v> LEMA</c:v>
                </c:pt>
              </c:strCache>
            </c:strRef>
          </c:cat>
          <c:val>
            <c:numRef>
              <c:f>'ELEMENTO DE IDENTIFICACIÓN'!$B$4:$B$6</c:f>
              <c:numCache>
                <c:formatCode>General</c:formatCode>
                <c:ptCount val="3"/>
                <c:pt idx="0">
                  <c:v>86</c:v>
                </c:pt>
                <c:pt idx="1">
                  <c:v>52</c:v>
                </c:pt>
                <c:pt idx="2">
                  <c:v>43</c:v>
                </c:pt>
              </c:numCache>
            </c:numRef>
          </c:val>
          <c:extLst>
            <c:ext xmlns:c16="http://schemas.microsoft.com/office/drawing/2014/chart" uri="{C3380CC4-5D6E-409C-BE32-E72D297353CC}">
              <c16:uniqueId val="{00000003-46D9-430A-8CC4-F9C9742C05FF}"/>
            </c:ext>
          </c:extLst>
        </c:ser>
        <c:dLbls>
          <c:showLegendKey val="0"/>
          <c:showVal val="0"/>
          <c:showCatName val="0"/>
          <c:showSerName val="0"/>
          <c:showPercent val="0"/>
          <c:showBubbleSize val="0"/>
        </c:dLbls>
        <c:gapWidth val="100"/>
        <c:overlap val="-24"/>
        <c:axId val="204536456"/>
        <c:axId val="204536848"/>
      </c:barChart>
      <c:catAx>
        <c:axId val="204536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04536848"/>
        <c:crosses val="autoZero"/>
        <c:auto val="1"/>
        <c:lblAlgn val="ctr"/>
        <c:lblOffset val="100"/>
        <c:noMultiLvlLbl val="0"/>
      </c:catAx>
      <c:valAx>
        <c:axId val="20453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6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Reversed" id="22">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5311" y="4653137"/>
            <a:ext cx="8163194"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742) INSTITUTO MARTIRES 20 DE FEBRERO “PRIMARIA”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088D13D6-AED0-4B40-8E3C-750E6BC5C3EC}"/>
              </a:ext>
            </a:extLst>
          </p:cNvPr>
          <p:cNvGraphicFramePr>
            <a:graphicFrameLocks/>
          </p:cNvGraphicFramePr>
          <p:nvPr>
            <p:extLst>
              <p:ext uri="{D42A27DB-BD31-4B8C-83A1-F6EECF244321}">
                <p14:modId xmlns:p14="http://schemas.microsoft.com/office/powerpoint/2010/main" val="1663243990"/>
              </p:ext>
            </p:extLst>
          </p:nvPr>
        </p:nvGraphicFramePr>
        <p:xfrm>
          <a:off x="1279882" y="1314514"/>
          <a:ext cx="7173513" cy="3921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666E9E98-F113-4452-A262-4CDD057FDE9A}"/>
              </a:ext>
            </a:extLst>
          </p:cNvPr>
          <p:cNvGraphicFramePr/>
          <p:nvPr>
            <p:extLst>
              <p:ext uri="{D42A27DB-BD31-4B8C-83A1-F6EECF244321}">
                <p14:modId xmlns:p14="http://schemas.microsoft.com/office/powerpoint/2010/main" val="3574021748"/>
              </p:ext>
            </p:extLst>
          </p:nvPr>
        </p:nvGraphicFramePr>
        <p:xfrm>
          <a:off x="1620725" y="1378021"/>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30223225-DC9A-4A9A-AF87-61999D1B7F69}"/>
              </a:ext>
            </a:extLst>
          </p:cNvPr>
          <p:cNvGraphicFramePr>
            <a:graphicFrameLocks/>
          </p:cNvGraphicFramePr>
          <p:nvPr>
            <p:extLst>
              <p:ext uri="{D42A27DB-BD31-4B8C-83A1-F6EECF244321}">
                <p14:modId xmlns:p14="http://schemas.microsoft.com/office/powerpoint/2010/main" val="4132987930"/>
              </p:ext>
            </p:extLst>
          </p:nvPr>
        </p:nvGraphicFramePr>
        <p:xfrm>
          <a:off x="984082" y="1187002"/>
          <a:ext cx="7548357" cy="4318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FB576A5B-F482-462E-B9E9-388935A397FF}"/>
              </a:ext>
            </a:extLst>
          </p:cNvPr>
          <p:cNvGraphicFramePr/>
          <p:nvPr>
            <p:extLst>
              <p:ext uri="{D42A27DB-BD31-4B8C-83A1-F6EECF244321}">
                <p14:modId xmlns:p14="http://schemas.microsoft.com/office/powerpoint/2010/main" val="3972604480"/>
              </p:ext>
            </p:extLst>
          </p:nvPr>
        </p:nvGraphicFramePr>
        <p:xfrm>
          <a:off x="1180667" y="1253004"/>
          <a:ext cx="7738305" cy="44625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99% se siente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2.-Historia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80% de los trabajadores que contestaron la encuesta conoce el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1.-Transparecia y rendición de cuentas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2.-Conciencia ecológica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3.-Responsabilidad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4.-Equidad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5.-Justicia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6.-Profesionalismo e integridad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8.-Lealtad y compromiso</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D661A31-D4D1-44C9-A84F-5368BF603B0B}"/>
              </a:ext>
            </a:extLst>
          </p:cNvPr>
          <p:cNvGraphicFramePr>
            <a:graphicFrameLocks/>
          </p:cNvGraphicFramePr>
          <p:nvPr>
            <p:extLst>
              <p:ext uri="{D42A27DB-BD31-4B8C-83A1-F6EECF244321}">
                <p14:modId xmlns:p14="http://schemas.microsoft.com/office/powerpoint/2010/main" val="3030832093"/>
              </p:ext>
            </p:extLst>
          </p:nvPr>
        </p:nvGraphicFramePr>
        <p:xfrm>
          <a:off x="1127802" y="1248247"/>
          <a:ext cx="7601229"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2395CE55-E4E3-4067-92AF-C7E6671DDD06}"/>
              </a:ext>
            </a:extLst>
          </p:cNvPr>
          <p:cNvGraphicFramePr/>
          <p:nvPr>
            <p:extLst>
              <p:ext uri="{D42A27DB-BD31-4B8C-83A1-F6EECF244321}">
                <p14:modId xmlns:p14="http://schemas.microsoft.com/office/powerpoint/2010/main" val="2171937556"/>
              </p:ext>
            </p:extLst>
          </p:nvPr>
        </p:nvGraphicFramePr>
        <p:xfrm>
          <a:off x="1305917" y="1178781"/>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900B6C69-6CE6-46FE-A8D5-EEDF30E639A6}"/>
              </a:ext>
            </a:extLst>
          </p:cNvPr>
          <p:cNvGraphicFramePr>
            <a:graphicFrameLocks/>
          </p:cNvGraphicFramePr>
          <p:nvPr>
            <p:extLst>
              <p:ext uri="{D42A27DB-BD31-4B8C-83A1-F6EECF244321}">
                <p14:modId xmlns:p14="http://schemas.microsoft.com/office/powerpoint/2010/main" val="1003073961"/>
              </p:ext>
            </p:extLst>
          </p:nvPr>
        </p:nvGraphicFramePr>
        <p:xfrm>
          <a:off x="986431" y="1208389"/>
          <a:ext cx="7605439" cy="4342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08838F41-B8E7-4CA3-8ED3-CAF7B257F622}"/>
              </a:ext>
            </a:extLst>
          </p:cNvPr>
          <p:cNvGraphicFramePr/>
          <p:nvPr>
            <p:extLst>
              <p:ext uri="{D42A27DB-BD31-4B8C-83A1-F6EECF244321}">
                <p14:modId xmlns:p14="http://schemas.microsoft.com/office/powerpoint/2010/main" val="1370885744"/>
              </p:ext>
            </p:extLst>
          </p:nvPr>
        </p:nvGraphicFramePr>
        <p:xfrm>
          <a:off x="1144621" y="1128372"/>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6AB6C85D-00BC-47A3-8247-49F3F5E52116}"/>
              </a:ext>
            </a:extLst>
          </p:cNvPr>
          <p:cNvGraphicFramePr>
            <a:graphicFrameLocks/>
          </p:cNvGraphicFramePr>
          <p:nvPr>
            <p:extLst>
              <p:ext uri="{D42A27DB-BD31-4B8C-83A1-F6EECF244321}">
                <p14:modId xmlns:p14="http://schemas.microsoft.com/office/powerpoint/2010/main" val="3661805593"/>
              </p:ext>
            </p:extLst>
          </p:nvPr>
        </p:nvGraphicFramePr>
        <p:xfrm>
          <a:off x="1030432" y="1173645"/>
          <a:ext cx="7646024" cy="4377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CE835623-3F19-4F91-B041-FA06F12D9520}"/>
              </a:ext>
            </a:extLst>
          </p:cNvPr>
          <p:cNvGraphicFramePr/>
          <p:nvPr>
            <p:extLst>
              <p:ext uri="{D42A27DB-BD31-4B8C-83A1-F6EECF244321}">
                <p14:modId xmlns:p14="http://schemas.microsoft.com/office/powerpoint/2010/main" val="3107468827"/>
              </p:ext>
            </p:extLst>
          </p:nvPr>
        </p:nvGraphicFramePr>
        <p:xfrm>
          <a:off x="1134601" y="1033838"/>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C8097C33-82B8-475C-9061-4A303A7062C9}"/>
              </a:ext>
            </a:extLst>
          </p:cNvPr>
          <p:cNvGraphicFramePr>
            <a:graphicFrameLocks/>
          </p:cNvGraphicFramePr>
          <p:nvPr>
            <p:extLst>
              <p:ext uri="{D42A27DB-BD31-4B8C-83A1-F6EECF244321}">
                <p14:modId xmlns:p14="http://schemas.microsoft.com/office/powerpoint/2010/main" val="32062503"/>
              </p:ext>
            </p:extLst>
          </p:nvPr>
        </p:nvGraphicFramePr>
        <p:xfrm>
          <a:off x="1101427" y="1449713"/>
          <a:ext cx="7719044" cy="41014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3BD7E9F6-5E2A-4FD2-99AE-1E469347FCBC}"/>
              </a:ext>
            </a:extLst>
          </p:cNvPr>
          <p:cNvGraphicFramePr/>
          <p:nvPr>
            <p:extLst>
              <p:ext uri="{D42A27DB-BD31-4B8C-83A1-F6EECF244321}">
                <p14:modId xmlns:p14="http://schemas.microsoft.com/office/powerpoint/2010/main" val="683523857"/>
              </p:ext>
            </p:extLst>
          </p:nvPr>
        </p:nvGraphicFramePr>
        <p:xfrm>
          <a:off x="1246488" y="1303175"/>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312E1F31-B924-430C-8393-3DE8F239F90B}"/>
              </a:ext>
            </a:extLst>
          </p:cNvPr>
          <p:cNvGraphicFramePr>
            <a:graphicFrameLocks/>
          </p:cNvGraphicFramePr>
          <p:nvPr>
            <p:extLst>
              <p:ext uri="{D42A27DB-BD31-4B8C-83A1-F6EECF244321}">
                <p14:modId xmlns:p14="http://schemas.microsoft.com/office/powerpoint/2010/main" val="2711505582"/>
              </p:ext>
            </p:extLst>
          </p:nvPr>
        </p:nvGraphicFramePr>
        <p:xfrm>
          <a:off x="1015105" y="1448748"/>
          <a:ext cx="7805365"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91E1053B-51C3-474B-A197-158D268E1F81}"/>
              </a:ext>
            </a:extLst>
          </p:cNvPr>
          <p:cNvGraphicFramePr/>
          <p:nvPr>
            <p:extLst>
              <p:ext uri="{D42A27DB-BD31-4B8C-83A1-F6EECF244321}">
                <p14:modId xmlns:p14="http://schemas.microsoft.com/office/powerpoint/2010/main" val="2969157818"/>
              </p:ext>
            </p:extLst>
          </p:nvPr>
        </p:nvGraphicFramePr>
        <p:xfrm>
          <a:off x="1257871" y="1374082"/>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(57% excelente, 39%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bastante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y regular,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excelente,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aunque un 9% indica que es mala,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(99%),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(67%)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BFBEE83F-0433-47FA-A0E9-2F66B8D2CF8A}"/>
              </a:ext>
            </a:extLst>
          </p:cNvPr>
          <p:cNvGraphicFramePr>
            <a:graphicFrameLocks/>
          </p:cNvGraphicFramePr>
          <p:nvPr>
            <p:extLst>
              <p:ext uri="{D42A27DB-BD31-4B8C-83A1-F6EECF244321}">
                <p14:modId xmlns:p14="http://schemas.microsoft.com/office/powerpoint/2010/main" val="16873030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E09F8B24-AC4B-4F0C-8A17-3DB27914143E}"/>
              </a:ext>
            </a:extLst>
          </p:cNvPr>
          <p:cNvGraphicFramePr>
            <a:graphicFrameLocks/>
          </p:cNvGraphicFramePr>
          <p:nvPr>
            <p:extLst>
              <p:ext uri="{D42A27DB-BD31-4B8C-83A1-F6EECF244321}">
                <p14:modId xmlns:p14="http://schemas.microsoft.com/office/powerpoint/2010/main" val="1971102602"/>
              </p:ext>
            </p:extLst>
          </p:nvPr>
        </p:nvGraphicFramePr>
        <p:xfrm>
          <a:off x="1166013" y="1796776"/>
          <a:ext cx="7419003" cy="370863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64F9AF5-7C40-4952-89F0-CD7FD3D86040}"/>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F21D85CB-E1E4-457D-996F-C3EC0B310CED}"/>
              </a:ext>
            </a:extLst>
          </p:cNvPr>
          <p:cNvGraphicFramePr>
            <a:graphicFrameLocks/>
          </p:cNvGraphicFramePr>
          <p:nvPr>
            <p:extLst>
              <p:ext uri="{D42A27DB-BD31-4B8C-83A1-F6EECF244321}">
                <p14:modId xmlns:p14="http://schemas.microsoft.com/office/powerpoint/2010/main" val="166937891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0E6EDA7B-8802-417C-898A-684FD4302298}"/>
              </a:ext>
            </a:extLst>
          </p:cNvPr>
          <p:cNvGraphicFramePr>
            <a:graphicFrameLocks/>
          </p:cNvGraphicFramePr>
          <p:nvPr>
            <p:extLst>
              <p:ext uri="{D42A27DB-BD31-4B8C-83A1-F6EECF244321}">
                <p14:modId xmlns:p14="http://schemas.microsoft.com/office/powerpoint/2010/main" val="333103387"/>
              </p:ext>
            </p:extLst>
          </p:nvPr>
        </p:nvGraphicFramePr>
        <p:xfrm>
          <a:off x="1061475" y="1836551"/>
          <a:ext cx="7523543" cy="383578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DABEDC1-D6B2-42AE-BCBA-2E22B8B884AF}"/>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7152D211-0A0D-4AA8-A4E0-8D24CFA563AC}"/>
              </a:ext>
            </a:extLst>
          </p:cNvPr>
          <p:cNvGraphicFramePr>
            <a:graphicFrameLocks/>
          </p:cNvGraphicFramePr>
          <p:nvPr>
            <p:extLst>
              <p:ext uri="{D42A27DB-BD31-4B8C-83A1-F6EECF244321}">
                <p14:modId xmlns:p14="http://schemas.microsoft.com/office/powerpoint/2010/main" val="181342922"/>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1754326"/>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N/A</a:t>
            </a: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INSTITUTO MARTIRES 20 DE FEBRERO “PRIMARIA”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6519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dirty="0"/>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el 31% afirma que algunas veces.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(66%) afirma si se les atiende.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 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4F52DC68-B18A-4F95-A9A5-B8E7587EB7D6}"/>
              </a:ext>
            </a:extLst>
          </p:cNvPr>
          <p:cNvGraphicFramePr/>
          <p:nvPr>
            <p:extLst>
              <p:ext uri="{D42A27DB-BD31-4B8C-83A1-F6EECF244321}">
                <p14:modId xmlns:p14="http://schemas.microsoft.com/office/powerpoint/2010/main" val="3047279628"/>
              </p:ext>
            </p:extLst>
          </p:nvPr>
        </p:nvGraphicFramePr>
        <p:xfrm>
          <a:off x="1378944" y="1213278"/>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C8BBA720-EC8D-40F2-90B4-51DD08F2A21F}"/>
              </a:ext>
            </a:extLst>
          </p:cNvPr>
          <p:cNvGraphicFramePr>
            <a:graphicFrameLocks/>
          </p:cNvGraphicFramePr>
          <p:nvPr>
            <p:extLst>
              <p:ext uri="{D42A27DB-BD31-4B8C-83A1-F6EECF244321}">
                <p14:modId xmlns:p14="http://schemas.microsoft.com/office/powerpoint/2010/main" val="3511253524"/>
              </p:ext>
            </p:extLst>
          </p:nvPr>
        </p:nvGraphicFramePr>
        <p:xfrm>
          <a:off x="1061474" y="1038866"/>
          <a:ext cx="7470965" cy="4485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9711F00F-8D3D-4D1B-A7A0-5B36624BD47A}"/>
              </a:ext>
            </a:extLst>
          </p:cNvPr>
          <p:cNvGraphicFramePr/>
          <p:nvPr>
            <p:extLst>
              <p:ext uri="{D42A27DB-BD31-4B8C-83A1-F6EECF244321}">
                <p14:modId xmlns:p14="http://schemas.microsoft.com/office/powerpoint/2010/main" val="3942221943"/>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E316F356-F256-45C1-BC18-D9D88DBE2846}"/>
              </a:ext>
            </a:extLst>
          </p:cNvPr>
          <p:cNvGraphicFramePr>
            <a:graphicFrameLocks/>
          </p:cNvGraphicFramePr>
          <p:nvPr>
            <p:extLst>
              <p:ext uri="{D42A27DB-BD31-4B8C-83A1-F6EECF244321}">
                <p14:modId xmlns:p14="http://schemas.microsoft.com/office/powerpoint/2010/main" val="1495313136"/>
              </p:ext>
            </p:extLst>
          </p:nvPr>
        </p:nvGraphicFramePr>
        <p:xfrm>
          <a:off x="1086583" y="1310424"/>
          <a:ext cx="7733888" cy="4194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32BADC16-2CED-4A6A-866F-F46B1126515A}"/>
              </a:ext>
            </a:extLst>
          </p:cNvPr>
          <p:cNvGraphicFramePr/>
          <p:nvPr>
            <p:extLst>
              <p:ext uri="{D42A27DB-BD31-4B8C-83A1-F6EECF244321}">
                <p14:modId xmlns:p14="http://schemas.microsoft.com/office/powerpoint/2010/main" val="1228129167"/>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05C3CFB-D822-4880-8FBA-1862AAC7977F}"/>
              </a:ext>
            </a:extLst>
          </p:cNvPr>
          <p:cNvGraphicFramePr>
            <a:graphicFrameLocks/>
          </p:cNvGraphicFramePr>
          <p:nvPr>
            <p:extLst>
              <p:ext uri="{D42A27DB-BD31-4B8C-83A1-F6EECF244321}">
                <p14:modId xmlns:p14="http://schemas.microsoft.com/office/powerpoint/2010/main" val="762932402"/>
              </p:ext>
            </p:extLst>
          </p:nvPr>
        </p:nvGraphicFramePr>
        <p:xfrm>
          <a:off x="1115182" y="1065432"/>
          <a:ext cx="7659569" cy="4439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330536BA-834E-4219-8C14-9E662F770CE5}"/>
              </a:ext>
            </a:extLst>
          </p:cNvPr>
          <p:cNvGraphicFramePr/>
          <p:nvPr>
            <p:extLst>
              <p:ext uri="{D42A27DB-BD31-4B8C-83A1-F6EECF244321}">
                <p14:modId xmlns:p14="http://schemas.microsoft.com/office/powerpoint/2010/main" val="3960584872"/>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4015496398"/>
              </p:ext>
            </p:extLst>
          </p:nvPr>
        </p:nvGraphicFramePr>
        <p:xfrm>
          <a:off x="1731968" y="403637"/>
          <a:ext cx="6552728" cy="55002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(71%),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52% dice que solo algunas veces, el 76%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64% dice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19% dicen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76% algunas veces.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institucionales, también se externa que casi siempre (81%)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FD26582B-1481-4275-818F-3B6B220AAB9D}"/>
              </a:ext>
            </a:extLst>
          </p:cNvPr>
          <p:cNvGraphicFramePr>
            <a:graphicFrameLocks/>
          </p:cNvGraphicFramePr>
          <p:nvPr>
            <p:extLst>
              <p:ext uri="{D42A27DB-BD31-4B8C-83A1-F6EECF244321}">
                <p14:modId xmlns:p14="http://schemas.microsoft.com/office/powerpoint/2010/main" val="3065122520"/>
              </p:ext>
            </p:extLst>
          </p:nvPr>
        </p:nvGraphicFramePr>
        <p:xfrm>
          <a:off x="1101426" y="1319861"/>
          <a:ext cx="752930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E64DCE4D-F86B-45AE-91CA-C2E692B7A493}"/>
              </a:ext>
            </a:extLst>
          </p:cNvPr>
          <p:cNvGraphicFramePr/>
          <p:nvPr>
            <p:extLst>
              <p:ext uri="{D42A27DB-BD31-4B8C-83A1-F6EECF244321}">
                <p14:modId xmlns:p14="http://schemas.microsoft.com/office/powerpoint/2010/main" val="2951972908"/>
              </p:ext>
            </p:extLst>
          </p:nvPr>
        </p:nvGraphicFramePr>
        <p:xfrm>
          <a:off x="1316685" y="1075941"/>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046CAA7-DEC8-4353-A86C-E9D4CD517C53}"/>
              </a:ext>
            </a:extLst>
          </p:cNvPr>
          <p:cNvGraphicFramePr>
            <a:graphicFrameLocks/>
          </p:cNvGraphicFramePr>
          <p:nvPr>
            <p:extLst>
              <p:ext uri="{D42A27DB-BD31-4B8C-83A1-F6EECF244321}">
                <p14:modId xmlns:p14="http://schemas.microsoft.com/office/powerpoint/2010/main" val="144755037"/>
              </p:ext>
            </p:extLst>
          </p:nvPr>
        </p:nvGraphicFramePr>
        <p:xfrm>
          <a:off x="1101426" y="1363261"/>
          <a:ext cx="7575029" cy="4187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574F2CB4-72AA-49C4-AC60-4A9AFD0EF229}"/>
              </a:ext>
            </a:extLst>
          </p:cNvPr>
          <p:cNvGraphicFramePr/>
          <p:nvPr>
            <p:extLst>
              <p:ext uri="{D42A27DB-BD31-4B8C-83A1-F6EECF244321}">
                <p14:modId xmlns:p14="http://schemas.microsoft.com/office/powerpoint/2010/main" val="697040824"/>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30E3078B-6D1B-4D69-9EB8-4ED3887EFDE5}"/>
              </a:ext>
            </a:extLst>
          </p:cNvPr>
          <p:cNvGraphicFramePr>
            <a:graphicFrameLocks/>
          </p:cNvGraphicFramePr>
          <p:nvPr>
            <p:extLst>
              <p:ext uri="{D42A27DB-BD31-4B8C-83A1-F6EECF244321}">
                <p14:modId xmlns:p14="http://schemas.microsoft.com/office/powerpoint/2010/main" val="2886953381"/>
              </p:ext>
            </p:extLst>
          </p:nvPr>
        </p:nvGraphicFramePr>
        <p:xfrm>
          <a:off x="1115183" y="1314225"/>
          <a:ext cx="7705288" cy="4236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370B24B5-0E82-4B2C-B7F8-642FDB501CDE}"/>
              </a:ext>
            </a:extLst>
          </p:cNvPr>
          <p:cNvGraphicFramePr/>
          <p:nvPr>
            <p:extLst>
              <p:ext uri="{D42A27DB-BD31-4B8C-83A1-F6EECF244321}">
                <p14:modId xmlns:p14="http://schemas.microsoft.com/office/powerpoint/2010/main" val="547919362"/>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3A14F151-C4BF-4C50-843C-8D8AE17BE52C}"/>
              </a:ext>
            </a:extLst>
          </p:cNvPr>
          <p:cNvGraphicFramePr>
            <a:graphicFrameLocks/>
          </p:cNvGraphicFramePr>
          <p:nvPr>
            <p:extLst>
              <p:ext uri="{D42A27DB-BD31-4B8C-83A1-F6EECF244321}">
                <p14:modId xmlns:p14="http://schemas.microsoft.com/office/powerpoint/2010/main" val="1842418850"/>
              </p:ext>
            </p:extLst>
          </p:nvPr>
        </p:nvGraphicFramePr>
        <p:xfrm>
          <a:off x="1016577" y="1162819"/>
          <a:ext cx="7621013" cy="4388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71%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(67%)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48%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73%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24% algunas veces,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23%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73%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F0570C70-1FA7-4754-A503-1A15BB9650AB}"/>
              </a:ext>
            </a:extLst>
          </p:cNvPr>
          <p:cNvGraphicFramePr/>
          <p:nvPr>
            <p:extLst>
              <p:ext uri="{D42A27DB-BD31-4B8C-83A1-F6EECF244321}">
                <p14:modId xmlns:p14="http://schemas.microsoft.com/office/powerpoint/2010/main" val="1293365370"/>
              </p:ext>
            </p:extLst>
          </p:nvPr>
        </p:nvGraphicFramePr>
        <p:xfrm>
          <a:off x="1611279" y="1190347"/>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D932559C-1B89-4F90-B084-41782F92052F}"/>
              </a:ext>
            </a:extLst>
          </p:cNvPr>
          <p:cNvGraphicFramePr>
            <a:graphicFrameLocks/>
          </p:cNvGraphicFramePr>
          <p:nvPr>
            <p:extLst>
              <p:ext uri="{D42A27DB-BD31-4B8C-83A1-F6EECF244321}">
                <p14:modId xmlns:p14="http://schemas.microsoft.com/office/powerpoint/2010/main" val="1116157314"/>
              </p:ext>
            </p:extLst>
          </p:nvPr>
        </p:nvGraphicFramePr>
        <p:xfrm>
          <a:off x="1066245" y="1332319"/>
          <a:ext cx="7492483" cy="4206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DFBFA240-3B59-41EA-A776-D59D30970DCF}"/>
              </a:ext>
            </a:extLst>
          </p:cNvPr>
          <p:cNvGraphicFramePr/>
          <p:nvPr>
            <p:extLst>
              <p:ext uri="{D42A27DB-BD31-4B8C-83A1-F6EECF244321}">
                <p14:modId xmlns:p14="http://schemas.microsoft.com/office/powerpoint/2010/main" val="426615152"/>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72AE55E-4AD1-4773-A515-9EA218A56308}"/>
              </a:ext>
            </a:extLst>
          </p:cNvPr>
          <p:cNvGraphicFramePr>
            <a:graphicFrameLocks/>
          </p:cNvGraphicFramePr>
          <p:nvPr>
            <p:extLst>
              <p:ext uri="{D42A27DB-BD31-4B8C-83A1-F6EECF244321}">
                <p14:modId xmlns:p14="http://schemas.microsoft.com/office/powerpoint/2010/main" val="1743936286"/>
              </p:ext>
            </p:extLst>
          </p:nvPr>
        </p:nvGraphicFramePr>
        <p:xfrm>
          <a:off x="1061475" y="1130836"/>
          <a:ext cx="7758996" cy="439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0B3DC394-7C5B-475F-87B3-52D30903C96F}"/>
              </a:ext>
            </a:extLst>
          </p:cNvPr>
          <p:cNvGraphicFramePr/>
          <p:nvPr>
            <p:extLst>
              <p:ext uri="{D42A27DB-BD31-4B8C-83A1-F6EECF244321}">
                <p14:modId xmlns:p14="http://schemas.microsoft.com/office/powerpoint/2010/main" val="3203615707"/>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F2D3BDB-C32D-42B0-AD8A-CAFC195F17A5}"/>
              </a:ext>
            </a:extLst>
          </p:cNvPr>
          <p:cNvGraphicFramePr>
            <a:graphicFrameLocks/>
          </p:cNvGraphicFramePr>
          <p:nvPr>
            <p:extLst>
              <p:ext uri="{D42A27DB-BD31-4B8C-83A1-F6EECF244321}">
                <p14:modId xmlns:p14="http://schemas.microsoft.com/office/powerpoint/2010/main" val="3260076886"/>
              </p:ext>
            </p:extLst>
          </p:nvPr>
        </p:nvGraphicFramePr>
        <p:xfrm>
          <a:off x="1051164" y="1087576"/>
          <a:ext cx="7481275" cy="44627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5E350AA5-223A-4567-88F3-FB811A93924B}"/>
              </a:ext>
            </a:extLst>
          </p:cNvPr>
          <p:cNvGraphicFramePr/>
          <p:nvPr>
            <p:extLst>
              <p:ext uri="{D42A27DB-BD31-4B8C-83A1-F6EECF244321}">
                <p14:modId xmlns:p14="http://schemas.microsoft.com/office/powerpoint/2010/main" val="3557596847"/>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AD025C8-6B8D-4964-A639-976B1D3FCDC0}"/>
              </a:ext>
            </a:extLst>
          </p:cNvPr>
          <p:cNvGraphicFramePr>
            <a:graphicFrameLocks/>
          </p:cNvGraphicFramePr>
          <p:nvPr>
            <p:extLst>
              <p:ext uri="{D42A27DB-BD31-4B8C-83A1-F6EECF244321}">
                <p14:modId xmlns:p14="http://schemas.microsoft.com/office/powerpoint/2010/main" val="1603653406"/>
              </p:ext>
            </p:extLst>
          </p:nvPr>
        </p:nvGraphicFramePr>
        <p:xfrm>
          <a:off x="1128939" y="1105079"/>
          <a:ext cx="7691531" cy="444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0415263D-3D36-4EBE-A273-3FB757B3CA4C}"/>
              </a:ext>
            </a:extLst>
          </p:cNvPr>
          <p:cNvGraphicFramePr/>
          <p:nvPr>
            <p:extLst>
              <p:ext uri="{D42A27DB-BD31-4B8C-83A1-F6EECF244321}">
                <p14:modId xmlns:p14="http://schemas.microsoft.com/office/powerpoint/2010/main" val="3114509820"/>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95%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36%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(86%)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78%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(90%)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(89%), 57%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(67%)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A06D13F6-81DC-44B8-BD3C-636375C6B12B}"/>
              </a:ext>
            </a:extLst>
          </p:cNvPr>
          <p:cNvGraphicFramePr>
            <a:graphicFrameLocks/>
          </p:cNvGraphicFramePr>
          <p:nvPr>
            <p:extLst>
              <p:ext uri="{D42A27DB-BD31-4B8C-83A1-F6EECF244321}">
                <p14:modId xmlns:p14="http://schemas.microsoft.com/office/powerpoint/2010/main" val="2599429785"/>
              </p:ext>
            </p:extLst>
          </p:nvPr>
        </p:nvGraphicFramePr>
        <p:xfrm>
          <a:off x="1081416" y="1390120"/>
          <a:ext cx="7451023" cy="4159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D470119A-2AEE-4729-B454-16EEC31016D4}"/>
              </a:ext>
            </a:extLst>
          </p:cNvPr>
          <p:cNvGraphicFramePr/>
          <p:nvPr>
            <p:extLst>
              <p:ext uri="{D42A27DB-BD31-4B8C-83A1-F6EECF244321}">
                <p14:modId xmlns:p14="http://schemas.microsoft.com/office/powerpoint/2010/main" val="351247215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611ECABF-6974-438B-B47C-3576F33C4126}"/>
              </a:ext>
            </a:extLst>
          </p:cNvPr>
          <p:cNvGraphicFramePr>
            <a:graphicFrameLocks/>
          </p:cNvGraphicFramePr>
          <p:nvPr>
            <p:extLst>
              <p:ext uri="{D42A27DB-BD31-4B8C-83A1-F6EECF244321}">
                <p14:modId xmlns:p14="http://schemas.microsoft.com/office/powerpoint/2010/main" val="1412892071"/>
              </p:ext>
            </p:extLst>
          </p:nvPr>
        </p:nvGraphicFramePr>
        <p:xfrm>
          <a:off x="1115183" y="1336603"/>
          <a:ext cx="7705288" cy="42145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1E9011E5-DFB3-4C39-AE9A-B2D4027BEE3B}"/>
              </a:ext>
            </a:extLst>
          </p:cNvPr>
          <p:cNvGraphicFramePr/>
          <p:nvPr>
            <p:extLst>
              <p:ext uri="{D42A27DB-BD31-4B8C-83A1-F6EECF244321}">
                <p14:modId xmlns:p14="http://schemas.microsoft.com/office/powerpoint/2010/main" val="543135755"/>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E3B877A-D9FC-49A9-816E-23FFF30C9AD7}"/>
              </a:ext>
            </a:extLst>
          </p:cNvPr>
          <p:cNvGraphicFramePr>
            <a:graphicFrameLocks/>
          </p:cNvGraphicFramePr>
          <p:nvPr>
            <p:extLst>
              <p:ext uri="{D42A27DB-BD31-4B8C-83A1-F6EECF244321}">
                <p14:modId xmlns:p14="http://schemas.microsoft.com/office/powerpoint/2010/main" val="699917123"/>
              </p:ext>
            </p:extLst>
          </p:nvPr>
        </p:nvGraphicFramePr>
        <p:xfrm>
          <a:off x="1157878" y="1322142"/>
          <a:ext cx="737456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5391FAD3-D33F-4886-B3BA-99EC6E7C6D13}"/>
              </a:ext>
            </a:extLst>
          </p:cNvPr>
          <p:cNvGraphicFramePr/>
          <p:nvPr>
            <p:extLst>
              <p:ext uri="{D42A27DB-BD31-4B8C-83A1-F6EECF244321}">
                <p14:modId xmlns:p14="http://schemas.microsoft.com/office/powerpoint/2010/main" val="4108689006"/>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AFCA556-F14C-4AC5-AF7E-8E4ECEAE7AD7}"/>
              </a:ext>
            </a:extLst>
          </p:cNvPr>
          <p:cNvGraphicFramePr>
            <a:graphicFrameLocks/>
          </p:cNvGraphicFramePr>
          <p:nvPr>
            <p:extLst>
              <p:ext uri="{D42A27DB-BD31-4B8C-83A1-F6EECF244321}">
                <p14:modId xmlns:p14="http://schemas.microsoft.com/office/powerpoint/2010/main" val="1112376898"/>
              </p:ext>
            </p:extLst>
          </p:nvPr>
        </p:nvGraphicFramePr>
        <p:xfrm>
          <a:off x="1040151" y="1300247"/>
          <a:ext cx="7891999" cy="42508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0D0FC497-3886-4DF8-81B7-097B890D0460}"/>
              </a:ext>
            </a:extLst>
          </p:cNvPr>
          <p:cNvGraphicFramePr/>
          <p:nvPr>
            <p:extLst>
              <p:ext uri="{D42A27DB-BD31-4B8C-83A1-F6EECF244321}">
                <p14:modId xmlns:p14="http://schemas.microsoft.com/office/powerpoint/2010/main" val="22955406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7E7F700-2F61-487A-9EEA-3B64EA2A8046}"/>
              </a:ext>
            </a:extLst>
          </p:cNvPr>
          <p:cNvGraphicFramePr>
            <a:graphicFrameLocks/>
          </p:cNvGraphicFramePr>
          <p:nvPr>
            <p:extLst>
              <p:ext uri="{D42A27DB-BD31-4B8C-83A1-F6EECF244321}">
                <p14:modId xmlns:p14="http://schemas.microsoft.com/office/powerpoint/2010/main" val="2641282005"/>
              </p:ext>
            </p:extLst>
          </p:nvPr>
        </p:nvGraphicFramePr>
        <p:xfrm>
          <a:off x="1142079" y="1621777"/>
          <a:ext cx="7558249" cy="4105333"/>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C3CD1F31-9025-43BE-8708-31AF343C9451}"/>
              </a:ext>
            </a:extLst>
          </p:cNvPr>
          <p:cNvSpPr txBox="1"/>
          <p:nvPr/>
        </p:nvSpPr>
        <p:spPr>
          <a:xfrm>
            <a:off x="4013623" y="1279927"/>
            <a:ext cx="2765010" cy="420115"/>
          </a:xfrm>
          <a:prstGeom prst="rect">
            <a:avLst/>
          </a:prstGeom>
          <a:noFill/>
        </p:spPr>
        <p:txBody>
          <a:bodyPr wrap="square" rtlCol="0">
            <a:spAutoFit/>
          </a:bodyPr>
          <a:lstStyle/>
          <a:p>
            <a:r>
              <a:rPr lang="es-MX" sz="2130" b="1" dirty="0"/>
              <a:t>AREAS VERDES</a:t>
            </a:r>
          </a:p>
        </p:txBody>
      </p:sp>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ED257E2E-CB73-44E2-A08E-A3F25AA94A98}"/>
              </a:ext>
            </a:extLst>
          </p:cNvPr>
          <p:cNvGraphicFramePr/>
          <p:nvPr>
            <p:extLst>
              <p:ext uri="{D42A27DB-BD31-4B8C-83A1-F6EECF244321}">
                <p14:modId xmlns:p14="http://schemas.microsoft.com/office/powerpoint/2010/main" val="4039373392"/>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128940" y="908720"/>
            <a:ext cx="7835548" cy="6453305"/>
          </a:xfrm>
          <a:prstGeom prst="rect">
            <a:avLst/>
          </a:prstGeom>
          <a:noFill/>
        </p:spPr>
        <p:txBody>
          <a:bodyPr wrap="square" rtlCol="0">
            <a:spAutoFit/>
          </a:bodyPr>
          <a:lstStyle/>
          <a:p>
            <a:pPr algn="just">
              <a:lnSpc>
                <a:spcPct val="107000"/>
              </a:lnSpc>
              <a:spcAft>
                <a:spcPts val="800"/>
              </a:spcAft>
            </a:pPr>
            <a:r>
              <a:rPr lang="es-MX" sz="1700" dirty="0">
                <a:effectLst/>
                <a:ea typeface="Calibri" panose="020F0502020204030204" pitchFamily="34" charset="0"/>
                <a:cs typeface="Times New Roman" panose="02020603050405020304" pitchFamily="18" charset="0"/>
              </a:rPr>
              <a:t>En el rubro correspondiente a </a:t>
            </a:r>
            <a:r>
              <a:rPr lang="es-MX" sz="1700" b="1" dirty="0">
                <a:effectLst/>
                <a:ea typeface="Calibri" panose="020F0502020204030204" pitchFamily="34" charset="0"/>
                <a:cs typeface="Times New Roman" panose="02020603050405020304" pitchFamily="18" charset="0"/>
              </a:rPr>
              <a:t>“Medio Ambiente” </a:t>
            </a:r>
            <a:r>
              <a:rPr lang="es-MX" sz="1700" dirty="0">
                <a:effectLst/>
                <a:ea typeface="Calibri" panose="020F0502020204030204" pitchFamily="34" charset="0"/>
                <a:cs typeface="Times New Roman" panose="02020603050405020304" pitchFamily="18" charset="0"/>
              </a:rPr>
              <a:t>se articulan los siguientes resultados.</a:t>
            </a:r>
          </a:p>
          <a:p>
            <a:pPr algn="just">
              <a:lnSpc>
                <a:spcPct val="107000"/>
              </a:lnSpc>
              <a:spcAft>
                <a:spcPts val="800"/>
              </a:spcAft>
            </a:pPr>
            <a:r>
              <a:rPr lang="es-MX" sz="1700" dirty="0">
                <a:effectLst/>
                <a:ea typeface="Calibri" panose="020F0502020204030204" pitchFamily="34" charset="0"/>
                <a:cs typeface="Times New Roman" panose="02020603050405020304" pitchFamily="18" charset="0"/>
              </a:rPr>
              <a:t>Se considera que las áreas de trabajo están </a:t>
            </a:r>
            <a:r>
              <a:rPr lang="es-MX" sz="1700" b="1" dirty="0">
                <a:effectLst/>
                <a:ea typeface="Calibri" panose="020F0502020204030204" pitchFamily="34" charset="0"/>
                <a:cs typeface="Times New Roman" panose="02020603050405020304" pitchFamily="18" charset="0"/>
              </a:rPr>
              <a:t>libres de</a:t>
            </a:r>
            <a:r>
              <a:rPr lang="es-MX" sz="1700" dirty="0">
                <a:effectLst/>
                <a:ea typeface="Calibri" panose="020F0502020204030204" pitchFamily="34" charset="0"/>
                <a:cs typeface="Times New Roman" panose="02020603050405020304" pitchFamily="18" charset="0"/>
              </a:rPr>
              <a:t>:</a:t>
            </a: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Basura</a:t>
            </a:r>
            <a:r>
              <a:rPr lang="es-MX" sz="1700" dirty="0">
                <a:effectLst/>
                <a:ea typeface="Calibri" panose="020F0502020204030204" pitchFamily="34" charset="0"/>
                <a:cs typeface="Times New Roman" panose="02020603050405020304" pitchFamily="18" charset="0"/>
              </a:rPr>
              <a:t> en un </a:t>
            </a:r>
            <a:r>
              <a:rPr lang="es-MX" sz="1700" b="1" dirty="0">
                <a:effectLst/>
                <a:ea typeface="Calibri" panose="020F0502020204030204" pitchFamily="34" charset="0"/>
                <a:cs typeface="Times New Roman" panose="02020603050405020304" pitchFamily="18" charset="0"/>
              </a:rPr>
              <a:t>99%</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Olores desagradables </a:t>
            </a:r>
            <a:r>
              <a:rPr lang="es-MX" sz="1700" dirty="0">
                <a:effectLst/>
                <a:ea typeface="Calibri" panose="020F0502020204030204" pitchFamily="34" charset="0"/>
                <a:cs typeface="Times New Roman" panose="02020603050405020304" pitchFamily="18" charset="0"/>
              </a:rPr>
              <a:t>en un 90</a:t>
            </a:r>
            <a:r>
              <a:rPr lang="es-MX" sz="1700" b="1" dirty="0">
                <a:effectLst/>
                <a:ea typeface="Calibri" panose="020F0502020204030204" pitchFamily="34" charset="0"/>
                <a:cs typeface="Times New Roman" panose="02020603050405020304" pitchFamily="18" charset="0"/>
              </a:rPr>
              <a:t>%</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Plagas</a:t>
            </a:r>
            <a:r>
              <a:rPr lang="es-MX" sz="1700" dirty="0">
                <a:effectLst/>
                <a:ea typeface="Calibri" panose="020F0502020204030204" pitchFamily="34" charset="0"/>
                <a:cs typeface="Times New Roman" panose="02020603050405020304" pitchFamily="18" charset="0"/>
              </a:rPr>
              <a:t> en un </a:t>
            </a:r>
            <a:r>
              <a:rPr lang="es-MX" sz="1700" b="1" dirty="0">
                <a:effectLst/>
                <a:ea typeface="Calibri" panose="020F0502020204030204" pitchFamily="34" charset="0"/>
                <a:cs typeface="Times New Roman" panose="02020603050405020304" pitchFamily="18" charset="0"/>
              </a:rPr>
              <a:t>96%</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Agua estancada </a:t>
            </a:r>
            <a:r>
              <a:rPr lang="es-MX" sz="1700" dirty="0">
                <a:effectLst/>
                <a:ea typeface="Calibri" panose="020F0502020204030204" pitchFamily="34" charset="0"/>
                <a:cs typeface="Times New Roman" panose="02020603050405020304" pitchFamily="18" charset="0"/>
              </a:rPr>
              <a:t>en un </a:t>
            </a:r>
            <a:r>
              <a:rPr lang="es-MX" sz="1700" b="1" dirty="0">
                <a:effectLst/>
                <a:ea typeface="Calibri" panose="020F0502020204030204" pitchFamily="34" charset="0"/>
                <a:cs typeface="Times New Roman" panose="02020603050405020304" pitchFamily="18" charset="0"/>
              </a:rPr>
              <a:t>100%</a:t>
            </a:r>
            <a:endParaRPr lang="es-MX" sz="17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700" dirty="0">
                <a:effectLst/>
                <a:ea typeface="Calibri" panose="020F0502020204030204" pitchFamily="34" charset="0"/>
                <a:cs typeface="Times New Roman" panose="02020603050405020304" pitchFamily="18" charset="0"/>
              </a:rPr>
              <a:t>Se considera que en la UAN se promueve el </a:t>
            </a:r>
            <a:r>
              <a:rPr lang="es-MX" sz="1700" b="1" dirty="0">
                <a:effectLst/>
                <a:ea typeface="Calibri" panose="020F0502020204030204" pitchFamily="34" charset="0"/>
                <a:cs typeface="Times New Roman" panose="02020603050405020304" pitchFamily="18" charset="0"/>
              </a:rPr>
              <a:t>uso correcto de</a:t>
            </a:r>
            <a:r>
              <a:rPr lang="es-MX" sz="1700" dirty="0">
                <a:effectLst/>
                <a:ea typeface="Calibri" panose="020F0502020204030204" pitchFamily="34" charset="0"/>
                <a:cs typeface="Times New Roman" panose="02020603050405020304" pitchFamily="18" charset="0"/>
              </a:rPr>
              <a:t>:</a:t>
            </a: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Agua</a:t>
            </a:r>
            <a:r>
              <a:rPr lang="es-MX" sz="1700" dirty="0">
                <a:effectLst/>
                <a:ea typeface="Calibri" panose="020F0502020204030204" pitchFamily="34" charset="0"/>
                <a:cs typeface="Times New Roman" panose="02020603050405020304" pitchFamily="18" charset="0"/>
              </a:rPr>
              <a:t> en un </a:t>
            </a:r>
            <a:r>
              <a:rPr lang="es-MX" sz="1700" b="1" dirty="0">
                <a:effectLst/>
                <a:ea typeface="Calibri" panose="020F0502020204030204" pitchFamily="34" charset="0"/>
                <a:cs typeface="Times New Roman" panose="02020603050405020304" pitchFamily="18" charset="0"/>
              </a:rPr>
              <a:t>93%</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Insumos</a:t>
            </a:r>
            <a:r>
              <a:rPr lang="es-MX" sz="1700" dirty="0">
                <a:effectLst/>
                <a:ea typeface="Calibri" panose="020F0502020204030204" pitchFamily="34" charset="0"/>
                <a:cs typeface="Times New Roman" panose="02020603050405020304" pitchFamily="18" charset="0"/>
              </a:rPr>
              <a:t> en un </a:t>
            </a:r>
            <a:r>
              <a:rPr lang="es-MX" sz="1700" b="1" dirty="0">
                <a:effectLst/>
                <a:ea typeface="Calibri" panose="020F0502020204030204" pitchFamily="34" charset="0"/>
                <a:cs typeface="Times New Roman" panose="02020603050405020304" pitchFamily="18" charset="0"/>
              </a:rPr>
              <a:t>86%</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Energía eléctrica </a:t>
            </a:r>
            <a:r>
              <a:rPr lang="es-MX" sz="1700" dirty="0">
                <a:effectLst/>
                <a:ea typeface="Calibri" panose="020F0502020204030204" pitchFamily="34" charset="0"/>
                <a:cs typeface="Times New Roman" panose="02020603050405020304" pitchFamily="18" charset="0"/>
              </a:rPr>
              <a:t>en un </a:t>
            </a:r>
            <a:r>
              <a:rPr lang="es-MX" sz="1700" b="1" dirty="0">
                <a:effectLst/>
                <a:ea typeface="Calibri" panose="020F0502020204030204" pitchFamily="34" charset="0"/>
                <a:cs typeface="Times New Roman" panose="02020603050405020304" pitchFamily="18" charset="0"/>
              </a:rPr>
              <a:t>88%</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Desechos</a:t>
            </a:r>
            <a:r>
              <a:rPr lang="es-MX" sz="1700" dirty="0">
                <a:effectLst/>
                <a:ea typeface="Calibri" panose="020F0502020204030204" pitchFamily="34" charset="0"/>
                <a:cs typeface="Times New Roman" panose="02020603050405020304" pitchFamily="18" charset="0"/>
              </a:rPr>
              <a:t> en un </a:t>
            </a:r>
            <a:r>
              <a:rPr lang="es-MX" sz="1700" b="1" dirty="0">
                <a:effectLst/>
                <a:ea typeface="Calibri" panose="020F0502020204030204" pitchFamily="34" charset="0"/>
                <a:cs typeface="Times New Roman" panose="02020603050405020304" pitchFamily="18" charset="0"/>
              </a:rPr>
              <a:t>90%</a:t>
            </a:r>
            <a:endParaRPr lang="es-MX" sz="17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tabLst>
                <a:tab pos="914400" algn="l"/>
              </a:tabLst>
            </a:pPr>
            <a:r>
              <a:rPr lang="es-MX" sz="1700" b="1" dirty="0">
                <a:effectLst/>
                <a:ea typeface="Calibri" panose="020F0502020204030204" pitchFamily="34" charset="0"/>
                <a:cs typeface="Times New Roman" panose="02020603050405020304" pitchFamily="18" charset="0"/>
              </a:rPr>
              <a:t>Áreas verdes </a:t>
            </a:r>
            <a:r>
              <a:rPr lang="es-MX" sz="1700" dirty="0">
                <a:effectLst/>
                <a:ea typeface="Calibri" panose="020F0502020204030204" pitchFamily="34" charset="0"/>
                <a:cs typeface="Times New Roman" panose="02020603050405020304" pitchFamily="18" charset="0"/>
              </a:rPr>
              <a:t>en un </a:t>
            </a:r>
            <a:r>
              <a:rPr lang="es-MX" sz="1700" b="1" dirty="0">
                <a:effectLst/>
                <a:ea typeface="Calibri" panose="020F0502020204030204" pitchFamily="34" charset="0"/>
                <a:cs typeface="Times New Roman" panose="02020603050405020304" pitchFamily="18" charset="0"/>
              </a:rPr>
              <a:t>93%</a:t>
            </a:r>
            <a:endParaRPr lang="es-MX" sz="17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700" dirty="0">
                <a:effectLst/>
                <a:ea typeface="Calibri" panose="020F0502020204030204" pitchFamily="34" charset="0"/>
                <a:cs typeface="Times New Roman" panose="02020603050405020304" pitchFamily="18" charset="0"/>
              </a:rPr>
              <a:t>Por último, se menciona  que, si la UAN ofreciera cursos de capacitación en </a:t>
            </a:r>
            <a:r>
              <a:rPr lang="es-MX" sz="1700" b="1" dirty="0">
                <a:effectLst/>
                <a:ea typeface="Calibri" panose="020F0502020204030204" pitchFamily="34" charset="0"/>
                <a:cs typeface="Times New Roman" panose="02020603050405020304" pitchFamily="18" charset="0"/>
              </a:rPr>
              <a:t>materia de medio ambiente</a:t>
            </a:r>
            <a:r>
              <a:rPr lang="es-MX" sz="1700" dirty="0">
                <a:effectLst/>
                <a:ea typeface="Calibri" panose="020F0502020204030204" pitchFamily="34" charset="0"/>
                <a:cs typeface="Times New Roman" panose="02020603050405020304" pitchFamily="18" charset="0"/>
              </a:rPr>
              <a:t>, asistieran (76%) a ellos.</a:t>
            </a:r>
          </a:p>
          <a:p>
            <a:pPr algn="just"/>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5378</TotalTime>
  <Words>4161</Words>
  <Application>Microsoft Office PowerPoint</Application>
  <PresentationFormat>Presentación en pantalla (4:3)</PresentationFormat>
  <Paragraphs>653</Paragraphs>
  <Slides>82</Slides>
  <Notes>82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321</cp:revision>
  <dcterms:created xsi:type="dcterms:W3CDTF">2019-02-18T18:05:13Z</dcterms:created>
  <dcterms:modified xsi:type="dcterms:W3CDTF">2022-04-26T17:26:28Z</dcterms:modified>
</cp:coreProperties>
</file>