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theme/themeOverride3.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theme/themeOverride4.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notesSlides/notesSlide78.xml" ContentType="application/vnd.openxmlformats-officedocument.presentationml.notesSlide+xml"/>
  <Override PartName="/ppt/charts/chart56.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6.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notesSlides/notesSlide81.xml" ContentType="application/vnd.openxmlformats-officedocument.presentationml.notesSlide+xml"/>
  <Override PartName="/ppt/charts/chart59.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notesSlides/notesSlide83.xml" ContentType="application/vnd.openxmlformats-officedocument.presentationml.notesSlide+xml"/>
  <Override PartName="/ppt/charts/chart61.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1.xml"/><Relationship Id="rId1" Type="http://schemas.microsoft.com/office/2011/relationships/chartStyle" Target="style21.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4.xml"/><Relationship Id="rId1" Type="http://schemas.microsoft.com/office/2011/relationships/chartStyle" Target="style24.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6.xml"/><Relationship Id="rId1" Type="http://schemas.microsoft.com/office/2011/relationships/chartStyle" Target="style26.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9.xml"/><Relationship Id="rId1" Type="http://schemas.microsoft.com/office/2011/relationships/chartStyle" Target="style29.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0.xml"/><Relationship Id="rId1" Type="http://schemas.microsoft.com/office/2011/relationships/chartStyle" Target="style3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1.xml"/><Relationship Id="rId1" Type="http://schemas.microsoft.com/office/2011/relationships/chartStyle" Target="style31.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2.xml"/><Relationship Id="rId1" Type="http://schemas.microsoft.com/office/2011/relationships/chartStyle" Target="style32.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3.xml"/><Relationship Id="rId1" Type="http://schemas.microsoft.com/office/2011/relationships/chartStyle" Target="style33.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4.xml"/><Relationship Id="rId1" Type="http://schemas.microsoft.com/office/2011/relationships/chartStyle" Target="style34.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36.xml"/><Relationship Id="rId1" Type="http://schemas.microsoft.com/office/2011/relationships/chartStyle" Target="style3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37.xml"/><Relationship Id="rId1" Type="http://schemas.microsoft.com/office/2011/relationships/chartStyle" Target="style37.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65-40FE-928F-7709667080D3}"/>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65-40FE-928F-7709667080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63</c:v>
                </c:pt>
                <c:pt idx="1">
                  <c:v>37</c:v>
                </c:pt>
              </c:numCache>
            </c:numRef>
          </c:val>
          <c:extLst>
            <c:ext xmlns:c16="http://schemas.microsoft.com/office/drawing/2014/chart" uri="{C3380CC4-5D6E-409C-BE32-E72D297353CC}">
              <c16:uniqueId val="{00000002-8265-40FE-928F-7709667080D3}"/>
            </c:ext>
          </c:extLst>
        </c:ser>
        <c:dLbls>
          <c:showLegendKey val="0"/>
          <c:showVal val="0"/>
          <c:showCatName val="0"/>
          <c:showSerName val="0"/>
          <c:showPercent val="0"/>
          <c:showBubbleSize val="0"/>
        </c:dLbls>
        <c:gapWidth val="100"/>
        <c:overlap val="-24"/>
        <c:axId val="272322240"/>
        <c:axId val="272322632"/>
      </c:barChart>
      <c:catAx>
        <c:axId val="272322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322632"/>
        <c:crosses val="autoZero"/>
        <c:auto val="1"/>
        <c:lblAlgn val="ctr"/>
        <c:lblOffset val="100"/>
        <c:noMultiLvlLbl val="0"/>
      </c:catAx>
      <c:valAx>
        <c:axId val="272322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322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CC-4C8F-8071-AE4E139D17AA}"/>
                </c:ext>
              </c:extLst>
            </c:dLbl>
            <c:dLbl>
              <c:idx val="1"/>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CC-4C8F-8071-AE4E139D17AA}"/>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CC-4C8F-8071-AE4E139D17AA}"/>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CC-4C8F-8071-AE4E139D17AA}"/>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1CC-4C8F-8071-AE4E139D17AA}"/>
                </c:ext>
              </c:extLst>
            </c:dLbl>
            <c:dLbl>
              <c:idx val="5"/>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51CC-4C8F-8071-AE4E139D17AA}"/>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51CC-4C8F-8071-AE4E139D17AA}"/>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1CC-4C8F-8071-AE4E139D17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JUSTICIA</c:v>
                </c:pt>
                <c:pt idx="1">
                  <c:v> TRANSPARENCIA Y RENDICIÓN DE CUENTAS</c:v>
                </c:pt>
                <c:pt idx="2">
                  <c:v> LEALTAD Y COMPROMISO</c:v>
                </c:pt>
                <c:pt idx="3">
                  <c:v> RESPONSABILIDAD</c:v>
                </c:pt>
                <c:pt idx="4">
                  <c:v> PROFESIONALISMO E INTEGRIDAD</c:v>
                </c:pt>
                <c:pt idx="5">
                  <c:v> EQUIDAD</c:v>
                </c:pt>
                <c:pt idx="6">
                  <c:v> TOLERANCIA</c:v>
                </c:pt>
                <c:pt idx="7">
                  <c:v> CONCIENCIA ECOLÓGICA</c:v>
                </c:pt>
              </c:strCache>
            </c:strRef>
          </c:cat>
          <c:val>
            <c:numRef>
              <c:f>VALORES!$B$4:$B$11</c:f>
              <c:numCache>
                <c:formatCode>General</c:formatCode>
                <c:ptCount val="8"/>
                <c:pt idx="0">
                  <c:v>93</c:v>
                </c:pt>
                <c:pt idx="1">
                  <c:v>88</c:v>
                </c:pt>
                <c:pt idx="2">
                  <c:v>84</c:v>
                </c:pt>
                <c:pt idx="3">
                  <c:v>80</c:v>
                </c:pt>
                <c:pt idx="4">
                  <c:v>78</c:v>
                </c:pt>
                <c:pt idx="5">
                  <c:v>74</c:v>
                </c:pt>
                <c:pt idx="6">
                  <c:v>70</c:v>
                </c:pt>
                <c:pt idx="7">
                  <c:v>62</c:v>
                </c:pt>
              </c:numCache>
            </c:numRef>
          </c:val>
          <c:extLst>
            <c:ext xmlns:c16="http://schemas.microsoft.com/office/drawing/2014/chart" uri="{C3380CC4-5D6E-409C-BE32-E72D297353CC}">
              <c16:uniqueId val="{00000008-51CC-4C8F-8071-AE4E139D17AA}"/>
            </c:ext>
          </c:extLst>
        </c:ser>
        <c:dLbls>
          <c:showLegendKey val="0"/>
          <c:showVal val="0"/>
          <c:showCatName val="0"/>
          <c:showSerName val="0"/>
          <c:showPercent val="0"/>
          <c:showBubbleSize val="0"/>
        </c:dLbls>
        <c:gapWidth val="100"/>
        <c:overlap val="-24"/>
        <c:axId val="269737608"/>
        <c:axId val="269739568"/>
      </c:barChart>
      <c:catAx>
        <c:axId val="269737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69739568"/>
        <c:crosses val="autoZero"/>
        <c:auto val="1"/>
        <c:lblAlgn val="ctr"/>
        <c:lblOffset val="100"/>
        <c:noMultiLvlLbl val="0"/>
      </c:catAx>
      <c:valAx>
        <c:axId val="269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7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DA-469F-9CF9-D778496A0EFD}"/>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DA-469F-9CF9-D778496A0EFD}"/>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DA-469F-9CF9-D778496A0E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3"/>
                <c:pt idx="0">
                  <c:v>EXCELENTE</c:v>
                </c:pt>
                <c:pt idx="1">
                  <c:v>BUENA</c:v>
                </c:pt>
                <c:pt idx="2">
                  <c:v>REGULAR</c:v>
                </c:pt>
              </c:strCache>
            </c:strRef>
          </c:cat>
          <c:val>
            <c:numRef>
              <c:f>ILUMINACIÓN!$B$3:$B$6</c:f>
              <c:numCache>
                <c:formatCode>General</c:formatCode>
                <c:ptCount val="3"/>
                <c:pt idx="0">
                  <c:v>50</c:v>
                </c:pt>
                <c:pt idx="1">
                  <c:v>37</c:v>
                </c:pt>
                <c:pt idx="2">
                  <c:v>13</c:v>
                </c:pt>
              </c:numCache>
            </c:numRef>
          </c:val>
          <c:extLst>
            <c:ext xmlns:c16="http://schemas.microsoft.com/office/drawing/2014/chart" uri="{C3380CC4-5D6E-409C-BE32-E72D297353CC}">
              <c16:uniqueId val="{00000003-36DA-469F-9CF9-D778496A0EFD}"/>
            </c:ext>
          </c:extLst>
        </c:ser>
        <c:dLbls>
          <c:showLegendKey val="0"/>
          <c:showVal val="0"/>
          <c:showCatName val="0"/>
          <c:showSerName val="0"/>
          <c:showPercent val="0"/>
          <c:showBubbleSize val="0"/>
        </c:dLbls>
        <c:gapWidth val="100"/>
        <c:overlap val="-24"/>
        <c:axId val="273583032"/>
        <c:axId val="273579896"/>
      </c:barChart>
      <c:catAx>
        <c:axId val="273583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3579896"/>
        <c:crosses val="autoZero"/>
        <c:auto val="1"/>
        <c:lblAlgn val="ctr"/>
        <c:lblOffset val="100"/>
        <c:noMultiLvlLbl val="0"/>
      </c:catAx>
      <c:valAx>
        <c:axId val="27357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83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05-48C8-B614-040DDFC15B63}"/>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05-48C8-B614-040DDFC15B63}"/>
                </c:ext>
              </c:extLst>
            </c:dLbl>
            <c:dLbl>
              <c:idx val="2"/>
              <c:layout>
                <c:manualLayout>
                  <c:x val="1.8350911917501237E-3"/>
                  <c:y val="-3.922439631351702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05-48C8-B614-040DDFC15B63}"/>
                </c:ext>
              </c:extLst>
            </c:dLbl>
            <c:dLbl>
              <c:idx val="3"/>
              <c:layout>
                <c:manualLayout>
                  <c:x val="3.6701823835002473E-3"/>
                  <c:y val="8.1114064563585601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05-48C8-B614-040DDFC15B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8705-48C8-B614-040DDFC15B63}"/>
            </c:ext>
          </c:extLst>
        </c:ser>
        <c:dLbls>
          <c:showLegendKey val="0"/>
          <c:showVal val="0"/>
          <c:showCatName val="0"/>
          <c:showSerName val="0"/>
          <c:showPercent val="0"/>
          <c:showBubbleSize val="0"/>
        </c:dLbls>
        <c:gapWidth val="100"/>
        <c:overlap val="-24"/>
        <c:axId val="269735648"/>
        <c:axId val="269738392"/>
      </c:barChart>
      <c:catAx>
        <c:axId val="26973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9738392"/>
        <c:crosses val="autoZero"/>
        <c:auto val="1"/>
        <c:lblAlgn val="ctr"/>
        <c:lblOffset val="100"/>
        <c:noMultiLvlLbl val="0"/>
      </c:catAx>
      <c:valAx>
        <c:axId val="269738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5-4FC4-9C37-9FE266886C4F}"/>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5-4FC4-9C37-9FE266886C4F}"/>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5-4FC4-9C37-9FE266886C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25</c:v>
                </c:pt>
                <c:pt idx="1">
                  <c:v>50</c:v>
                </c:pt>
                <c:pt idx="2">
                  <c:v>25</c:v>
                </c:pt>
              </c:numCache>
            </c:numRef>
          </c:val>
          <c:extLst>
            <c:ext xmlns:c16="http://schemas.microsoft.com/office/drawing/2014/chart" uri="{C3380CC4-5D6E-409C-BE32-E72D297353CC}">
              <c16:uniqueId val="{00000003-F235-4FC4-9C37-9FE266886C4F}"/>
            </c:ext>
          </c:extLst>
        </c:ser>
        <c:dLbls>
          <c:showLegendKey val="0"/>
          <c:showVal val="0"/>
          <c:showCatName val="0"/>
          <c:showSerName val="0"/>
          <c:showPercent val="0"/>
          <c:showBubbleSize val="0"/>
        </c:dLbls>
        <c:gapWidth val="100"/>
        <c:overlap val="-24"/>
        <c:axId val="273584208"/>
        <c:axId val="273585384"/>
      </c:barChart>
      <c:catAx>
        <c:axId val="273584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85384"/>
        <c:crosses val="autoZero"/>
        <c:auto val="1"/>
        <c:lblAlgn val="ctr"/>
        <c:lblOffset val="100"/>
        <c:noMultiLvlLbl val="0"/>
      </c:catAx>
      <c:valAx>
        <c:axId val="27358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8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D5-4CCE-A60A-2F9E1F4251A9}"/>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D5-4CCE-A60A-2F9E1F4251A9}"/>
                </c:ext>
              </c:extLst>
            </c:dLbl>
            <c:dLbl>
              <c:idx val="2"/>
              <c:layout>
                <c:manualLayout>
                  <c:x val="1.8565191377155664E-3"/>
                  <c:y val="3.311234493965485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D5-4CCE-A60A-2F9E1F4251A9}"/>
                </c:ext>
              </c:extLst>
            </c:dLbl>
            <c:dLbl>
              <c:idx val="3"/>
              <c:layout>
                <c:manualLayout>
                  <c:x val="-9.2825956885778313E-3"/>
                  <c:y val="1.184232865237191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D5-4CCE-A60A-2F9E1F4251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48</c:v>
                </c:pt>
                <c:pt idx="1">
                  <c:v>38</c:v>
                </c:pt>
                <c:pt idx="2">
                  <c:v>9</c:v>
                </c:pt>
                <c:pt idx="3">
                  <c:v>5</c:v>
                </c:pt>
              </c:numCache>
            </c:numRef>
          </c:val>
          <c:extLst>
            <c:ext xmlns:c16="http://schemas.microsoft.com/office/drawing/2014/chart" uri="{C3380CC4-5D6E-409C-BE32-E72D297353CC}">
              <c16:uniqueId val="{00000004-23D5-4CCE-A60A-2F9E1F4251A9}"/>
            </c:ext>
          </c:extLst>
        </c:ser>
        <c:dLbls>
          <c:showLegendKey val="0"/>
          <c:showVal val="0"/>
          <c:showCatName val="0"/>
          <c:showSerName val="0"/>
          <c:showPercent val="0"/>
          <c:showBubbleSize val="0"/>
        </c:dLbls>
        <c:gapWidth val="100"/>
        <c:overlap val="-24"/>
        <c:axId val="269740352"/>
        <c:axId val="269734080"/>
      </c:barChart>
      <c:catAx>
        <c:axId val="26974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4080"/>
        <c:crosses val="autoZero"/>
        <c:auto val="1"/>
        <c:lblAlgn val="ctr"/>
        <c:lblOffset val="100"/>
        <c:noMultiLvlLbl val="0"/>
      </c:catAx>
      <c:valAx>
        <c:axId val="269734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4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8E-42FD-AEF4-3DFAACA02579}"/>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8E-42FD-AEF4-3DFAACA02579}"/>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8E-42FD-AEF4-3DFAACA025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3"/>
                <c:pt idx="0">
                  <c:v>EXCELENTE</c:v>
                </c:pt>
                <c:pt idx="1">
                  <c:v>BUENO</c:v>
                </c:pt>
                <c:pt idx="2">
                  <c:v>REGULAR</c:v>
                </c:pt>
              </c:strCache>
            </c:strRef>
          </c:cat>
          <c:val>
            <c:numRef>
              <c:f>'ESPACIO PARA FUNCIONES'!$B$3:$B$6</c:f>
              <c:numCache>
                <c:formatCode>General</c:formatCode>
                <c:ptCount val="3"/>
                <c:pt idx="0" formatCode="###0.0">
                  <c:v>25</c:v>
                </c:pt>
                <c:pt idx="1">
                  <c:v>50</c:v>
                </c:pt>
                <c:pt idx="2" formatCode="###0.0">
                  <c:v>25</c:v>
                </c:pt>
              </c:numCache>
            </c:numRef>
          </c:val>
          <c:extLst>
            <c:ext xmlns:c16="http://schemas.microsoft.com/office/drawing/2014/chart" uri="{C3380CC4-5D6E-409C-BE32-E72D297353CC}">
              <c16:uniqueId val="{00000003-A98E-42FD-AEF4-3DFAACA02579}"/>
            </c:ext>
          </c:extLst>
        </c:ser>
        <c:dLbls>
          <c:showLegendKey val="0"/>
          <c:showVal val="0"/>
          <c:showCatName val="0"/>
          <c:showSerName val="0"/>
          <c:showPercent val="0"/>
          <c:showBubbleSize val="0"/>
        </c:dLbls>
        <c:gapWidth val="100"/>
        <c:overlap val="-24"/>
        <c:axId val="213197360"/>
        <c:axId val="213203632"/>
      </c:barChart>
      <c:catAx>
        <c:axId val="21319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3203632"/>
        <c:crosses val="autoZero"/>
        <c:auto val="1"/>
        <c:lblAlgn val="ctr"/>
        <c:lblOffset val="100"/>
        <c:noMultiLvlLbl val="0"/>
      </c:catAx>
      <c:valAx>
        <c:axId val="213203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319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FF-4118-BF9D-35B9C746EFDA}"/>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FF-4118-BF9D-35B9C746EFDA}"/>
                </c:ext>
              </c:extLst>
            </c:dLbl>
            <c:dLbl>
              <c:idx val="2"/>
              <c:layout>
                <c:manualLayout>
                  <c:x val="-3.5499248715704173E-3"/>
                  <c:y val="8.1794024486811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FF-4118-BF9D-35B9C746EFDA}"/>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FF-4118-BF9D-35B9C746EF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28</c:v>
                </c:pt>
                <c:pt idx="2">
                  <c:v>0</c:v>
                </c:pt>
                <c:pt idx="3">
                  <c:v>5</c:v>
                </c:pt>
              </c:numCache>
            </c:numRef>
          </c:val>
          <c:extLst>
            <c:ext xmlns:c16="http://schemas.microsoft.com/office/drawing/2014/chart" uri="{C3380CC4-5D6E-409C-BE32-E72D297353CC}">
              <c16:uniqueId val="{00000004-E2FF-4118-BF9D-35B9C746EFDA}"/>
            </c:ext>
          </c:extLst>
        </c:ser>
        <c:dLbls>
          <c:showLegendKey val="0"/>
          <c:showVal val="0"/>
          <c:showCatName val="0"/>
          <c:showSerName val="0"/>
          <c:showPercent val="0"/>
          <c:showBubbleSize val="0"/>
        </c:dLbls>
        <c:gapWidth val="100"/>
        <c:overlap val="-24"/>
        <c:axId val="272529648"/>
        <c:axId val="272532000"/>
      </c:barChart>
      <c:catAx>
        <c:axId val="27252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32000"/>
        <c:crosses val="autoZero"/>
        <c:auto val="1"/>
        <c:lblAlgn val="ctr"/>
        <c:lblOffset val="100"/>
        <c:noMultiLvlLbl val="0"/>
      </c:catAx>
      <c:valAx>
        <c:axId val="27253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b="0" i="0" u="none" strike="noStrike" kern="1200" baseline="0">
                          <a:solidFill>
                            <a:schemeClr val="tx1"/>
                          </a:solidFill>
                          <a:latin typeface="+mn-lt"/>
                          <a:ea typeface="+mn-ea"/>
                          <a:cs typeface="+mn-cs"/>
                        </a:defRPr>
                      </a:pPr>
                      <a:t>[VALOR]</a:t>
                    </a:fld>
                    <a:r>
                      <a:rPr lang="en-US" sz="1800" b="1"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CB-45A6-84D1-D1D72461E9C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b="0" i="0" u="none" strike="noStrike" kern="1200" baseline="0">
                          <a:solidFill>
                            <a:schemeClr val="tx1"/>
                          </a:solidFill>
                          <a:latin typeface="+mn-lt"/>
                          <a:ea typeface="+mn-ea"/>
                          <a:cs typeface="+mn-cs"/>
                        </a:defRPr>
                      </a:pPr>
                      <a:t>[VALOR]</a:t>
                    </a:fld>
                    <a:r>
                      <a:rPr lang="en-US" sz="1800" b="1"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CB-45A6-84D1-D1D72461E9C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b="0" i="0" u="none" strike="noStrike" kern="1200" baseline="0">
                          <a:solidFill>
                            <a:schemeClr val="tx1"/>
                          </a:solidFill>
                          <a:latin typeface="+mn-lt"/>
                          <a:ea typeface="+mn-ea"/>
                          <a:cs typeface="+mn-cs"/>
                        </a:defRPr>
                      </a:pPr>
                      <a:t>[VALOR]</a:t>
                    </a:fld>
                    <a:r>
                      <a:rPr lang="en-US" sz="1800" b="1"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CB-45A6-84D1-D1D72461E9C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3"/>
                <c:pt idx="0">
                  <c:v>EXCELENTE</c:v>
                </c:pt>
                <c:pt idx="1">
                  <c:v>BUENAS</c:v>
                </c:pt>
                <c:pt idx="2">
                  <c:v>REGULAR</c:v>
                </c:pt>
              </c:strCache>
            </c:strRef>
          </c:cat>
          <c:val>
            <c:numRef>
              <c:f>'CONDICIONES DE HIGIENE EN SANIT'!$B$3:$B$6</c:f>
              <c:numCache>
                <c:formatCode>###0.0</c:formatCode>
                <c:ptCount val="3"/>
                <c:pt idx="0">
                  <c:v>63</c:v>
                </c:pt>
                <c:pt idx="1">
                  <c:v>12</c:v>
                </c:pt>
                <c:pt idx="2">
                  <c:v>25</c:v>
                </c:pt>
              </c:numCache>
            </c:numRef>
          </c:val>
          <c:extLst>
            <c:ext xmlns:c16="http://schemas.microsoft.com/office/drawing/2014/chart" uri="{C3380CC4-5D6E-409C-BE32-E72D297353CC}">
              <c16:uniqueId val="{00000003-87CB-45A6-84D1-D1D72461E9CD}"/>
            </c:ext>
          </c:extLst>
        </c:ser>
        <c:dLbls>
          <c:showLegendKey val="0"/>
          <c:showVal val="0"/>
          <c:showCatName val="0"/>
          <c:showSerName val="0"/>
          <c:showPercent val="0"/>
          <c:showBubbleSize val="0"/>
        </c:dLbls>
        <c:gapWidth val="100"/>
        <c:overlap val="-24"/>
        <c:axId val="213202064"/>
        <c:axId val="213196576"/>
      </c:barChart>
      <c:catAx>
        <c:axId val="213202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3196576"/>
        <c:crosses val="autoZero"/>
        <c:auto val="1"/>
        <c:lblAlgn val="ctr"/>
        <c:lblOffset val="100"/>
        <c:noMultiLvlLbl val="0"/>
      </c:catAx>
      <c:valAx>
        <c:axId val="21319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3202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9.65951662472507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F1-454A-8683-085327E564F2}"/>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F1-454A-8683-085327E564F2}"/>
                </c:ext>
              </c:extLst>
            </c:dLbl>
            <c:dLbl>
              <c:idx val="2"/>
              <c:layout>
                <c:manualLayout>
                  <c:x val="-1.9094806919176892E-3"/>
                  <c:y val="1.631715344326507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F1-454A-8683-085327E564F2}"/>
                </c:ext>
              </c:extLst>
            </c:dLbl>
            <c:dLbl>
              <c:idx val="3"/>
              <c:layout>
                <c:manualLayout>
                  <c:x val="5.7284420757527177E-3"/>
                  <c:y val="1.9476874026356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F1-454A-8683-085327E564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14</c:v>
                </c:pt>
                <c:pt idx="1">
                  <c:v>76</c:v>
                </c:pt>
                <c:pt idx="2">
                  <c:v>5</c:v>
                </c:pt>
                <c:pt idx="3">
                  <c:v>5</c:v>
                </c:pt>
              </c:numCache>
            </c:numRef>
          </c:val>
          <c:extLst>
            <c:ext xmlns:c16="http://schemas.microsoft.com/office/drawing/2014/chart" uri="{C3380CC4-5D6E-409C-BE32-E72D297353CC}">
              <c16:uniqueId val="{00000004-9DF1-454A-8683-085327E564F2}"/>
            </c:ext>
          </c:extLst>
        </c:ser>
        <c:dLbls>
          <c:showLegendKey val="0"/>
          <c:showVal val="0"/>
          <c:showCatName val="0"/>
          <c:showSerName val="0"/>
          <c:showPercent val="0"/>
          <c:showBubbleSize val="0"/>
        </c:dLbls>
        <c:gapWidth val="100"/>
        <c:overlap val="-24"/>
        <c:axId val="272526120"/>
        <c:axId val="272532392"/>
      </c:barChart>
      <c:catAx>
        <c:axId val="27252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32392"/>
        <c:crosses val="autoZero"/>
        <c:auto val="1"/>
        <c:lblAlgn val="ctr"/>
        <c:lblOffset val="100"/>
        <c:noMultiLvlLbl val="0"/>
      </c:catAx>
      <c:valAx>
        <c:axId val="272532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6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90-4D26-96A6-2336199884B1}"/>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90-4D26-96A6-2336199884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88</c:v>
                </c:pt>
                <c:pt idx="1">
                  <c:v>12</c:v>
                </c:pt>
              </c:numCache>
            </c:numRef>
          </c:val>
          <c:extLst>
            <c:ext xmlns:c16="http://schemas.microsoft.com/office/drawing/2014/chart" uri="{C3380CC4-5D6E-409C-BE32-E72D297353CC}">
              <c16:uniqueId val="{00000002-9790-4D26-96A6-2336199884B1}"/>
            </c:ext>
          </c:extLst>
        </c:ser>
        <c:dLbls>
          <c:showLegendKey val="0"/>
          <c:showVal val="0"/>
          <c:showCatName val="0"/>
          <c:showSerName val="0"/>
          <c:showPercent val="0"/>
          <c:showBubbleSize val="0"/>
        </c:dLbls>
        <c:gapWidth val="100"/>
        <c:overlap val="-24"/>
        <c:axId val="213196968"/>
        <c:axId val="213203240"/>
      </c:barChart>
      <c:catAx>
        <c:axId val="213196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3203240"/>
        <c:crosses val="autoZero"/>
        <c:auto val="1"/>
        <c:lblAlgn val="ctr"/>
        <c:lblOffset val="100"/>
        <c:noMultiLvlLbl val="0"/>
      </c:catAx>
      <c:valAx>
        <c:axId val="213203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3196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C3-4D66-84B5-F0E67E91B0B1}"/>
                </c:ext>
              </c:extLst>
            </c:dLbl>
            <c:dLbl>
              <c:idx val="1"/>
              <c:layout>
                <c:manualLayout>
                  <c:x val="0"/>
                  <c:y val="1.132441207523520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C3-4D66-84B5-F0E67E91B0B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100</c:v>
                </c:pt>
                <c:pt idx="1">
                  <c:v>0</c:v>
                </c:pt>
              </c:numCache>
            </c:numRef>
          </c:val>
          <c:extLst>
            <c:ext xmlns:c16="http://schemas.microsoft.com/office/drawing/2014/chart" uri="{C3380CC4-5D6E-409C-BE32-E72D297353CC}">
              <c16:uniqueId val="{00000002-6BC3-4D66-84B5-F0E67E91B0B1}"/>
            </c:ext>
          </c:extLst>
        </c:ser>
        <c:dLbls>
          <c:showLegendKey val="0"/>
          <c:showVal val="0"/>
          <c:showCatName val="0"/>
          <c:showSerName val="0"/>
          <c:showPercent val="0"/>
          <c:showBubbleSize val="0"/>
        </c:dLbls>
        <c:gapWidth val="100"/>
        <c:overlap val="-24"/>
        <c:axId val="272527688"/>
        <c:axId val="272528080"/>
      </c:barChart>
      <c:catAx>
        <c:axId val="272527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28080"/>
        <c:crosses val="autoZero"/>
        <c:auto val="1"/>
        <c:lblAlgn val="ctr"/>
        <c:lblOffset val="100"/>
        <c:noMultiLvlLbl val="0"/>
      </c:catAx>
      <c:valAx>
        <c:axId val="27252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7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a:lstStyle/>
                  <a:p>
                    <a:fld id="{B31AE1BD-4362-43F5-A954-F0CAD7A2B73F}" type="VALUE">
                      <a:rPr lang="en-US" smtClean="0"/>
                      <a:pPr/>
                      <a:t>[VALOR]</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0F-472B-AF7A-1DE17DCBC4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54</c:v>
                </c:pt>
                <c:pt idx="1">
                  <c:v>42</c:v>
                </c:pt>
                <c:pt idx="2">
                  <c:v>100</c:v>
                </c:pt>
              </c:numCache>
            </c:numRef>
          </c:val>
          <c:extLst>
            <c:ext xmlns:c16="http://schemas.microsoft.com/office/drawing/2014/chart" uri="{C3380CC4-5D6E-409C-BE32-E72D297353CC}">
              <c16:uniqueId val="{00000001-970F-472B-AF7A-1DE17DCBC469}"/>
            </c:ext>
          </c:extLst>
        </c:ser>
        <c:dLbls>
          <c:showLegendKey val="0"/>
          <c:showVal val="0"/>
          <c:showCatName val="0"/>
          <c:showSerName val="0"/>
          <c:showPercent val="0"/>
          <c:showBubbleSize val="0"/>
        </c:dLbls>
        <c:gapWidth val="100"/>
        <c:overlap val="-24"/>
        <c:axId val="276335344"/>
        <c:axId val="276332992"/>
      </c:barChart>
      <c:catAx>
        <c:axId val="276335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32992"/>
        <c:crosses val="autoZero"/>
        <c:auto val="1"/>
        <c:lblAlgn val="ctr"/>
        <c:lblOffset val="100"/>
        <c:noMultiLvlLbl val="0"/>
      </c:catAx>
      <c:valAx>
        <c:axId val="276332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3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tx>
                <c:rich>
                  <a:bodyPr/>
                  <a:lstStyle/>
                  <a:p>
                    <a:fld id="{E48AF681-5DCB-407F-9503-F745D24C7277}" type="VALUE">
                      <a:rPr lang="en-US" smtClean="0"/>
                      <a:pPr/>
                      <a:t>[VALOR]</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03-4ADE-B893-8474445287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0</c:v>
                </c:pt>
                <c:pt idx="2">
                  <c:v>100</c:v>
                </c:pt>
              </c:numCache>
            </c:numRef>
          </c:val>
          <c:extLst>
            <c:ext xmlns:c16="http://schemas.microsoft.com/office/drawing/2014/chart" uri="{C3380CC4-5D6E-409C-BE32-E72D297353CC}">
              <c16:uniqueId val="{00000001-F103-4ADE-B893-8474445287A6}"/>
            </c:ext>
          </c:extLst>
        </c:ser>
        <c:dLbls>
          <c:showLegendKey val="0"/>
          <c:showVal val="0"/>
          <c:showCatName val="0"/>
          <c:showSerName val="0"/>
          <c:showPercent val="0"/>
          <c:showBubbleSize val="0"/>
        </c:dLbls>
        <c:gapWidth val="100"/>
        <c:overlap val="-24"/>
        <c:axId val="276336128"/>
        <c:axId val="276337696"/>
      </c:barChart>
      <c:catAx>
        <c:axId val="276336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37696"/>
        <c:crosses val="autoZero"/>
        <c:auto val="1"/>
        <c:lblAlgn val="ctr"/>
        <c:lblOffset val="100"/>
        <c:noMultiLvlLbl val="0"/>
      </c:catAx>
      <c:valAx>
        <c:axId val="276337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3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Hoja1!$E$218</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1679BFF-7D63-470A-BFD6-DCB71FBC13C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8D-41BC-8001-D91618D7EE26}"/>
                </c:ext>
              </c:extLst>
            </c:dLbl>
            <c:dLbl>
              <c:idx val="1"/>
              <c:tx>
                <c:rich>
                  <a:bodyPr/>
                  <a:lstStyle/>
                  <a:p>
                    <a:fld id="{826C40AA-2AD8-4C6A-9B9F-E1A69EA366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8D-41BC-8001-D91618D7EE26}"/>
                </c:ext>
              </c:extLst>
            </c:dLbl>
            <c:dLbl>
              <c:idx val="2"/>
              <c:layout>
                <c:manualLayout>
                  <c:x val="0"/>
                  <c:y val="-1.7492554644074356E-3"/>
                </c:manualLayout>
              </c:layout>
              <c:tx>
                <c:rich>
                  <a:bodyPr/>
                  <a:lstStyle/>
                  <a:p>
                    <a:fld id="{A82DA6C5-AB75-46A6-849C-A8B16A860F9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8D-41BC-8001-D91618D7EE26}"/>
                </c:ext>
              </c:extLst>
            </c:dLbl>
            <c:dLbl>
              <c:idx val="3"/>
              <c:layout>
                <c:manualLayout>
                  <c:x val="-1.1904680684979702E-16"/>
                  <c:y val="-7.2498414166066505E-2"/>
                </c:manualLayout>
              </c:layout>
              <c:tx>
                <c:rich>
                  <a:bodyPr/>
                  <a:lstStyle/>
                  <a:p>
                    <a:fld id="{55B093F3-4CE6-4595-AFE7-084D5367CF8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8D-41BC-8001-D91618D7EE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Hoja1!$B$219:$B$222</c:f>
              <c:strCache>
                <c:ptCount val="4"/>
                <c:pt idx="0">
                  <c:v>EXCELENTE</c:v>
                </c:pt>
                <c:pt idx="1">
                  <c:v>BUENAS</c:v>
                </c:pt>
                <c:pt idx="2">
                  <c:v>REGULARES</c:v>
                </c:pt>
                <c:pt idx="3">
                  <c:v>MALAS</c:v>
                </c:pt>
              </c:strCache>
            </c:strRef>
          </c:cat>
          <c:val>
            <c:numRef>
              <c:f>Hoja1!$E$219:$E$222</c:f>
              <c:numCache>
                <c:formatCode>###0</c:formatCode>
                <c:ptCount val="4"/>
                <c:pt idx="0">
                  <c:v>63.636363636363633</c:v>
                </c:pt>
                <c:pt idx="1">
                  <c:v>31.818181818181817</c:v>
                </c:pt>
                <c:pt idx="2" formatCode="General">
                  <c:v>0</c:v>
                </c:pt>
                <c:pt idx="3">
                  <c:v>4.5454545454545459</c:v>
                </c:pt>
              </c:numCache>
            </c:numRef>
          </c:val>
          <c:extLst>
            <c:ext xmlns:c16="http://schemas.microsoft.com/office/drawing/2014/chart" uri="{C3380CC4-5D6E-409C-BE32-E72D297353CC}">
              <c16:uniqueId val="{00000004-CE8D-41BC-8001-D91618D7EE26}"/>
            </c:ext>
          </c:extLst>
        </c:ser>
        <c:dLbls>
          <c:dLblPos val="inEnd"/>
          <c:showLegendKey val="0"/>
          <c:showVal val="1"/>
          <c:showCatName val="0"/>
          <c:showSerName val="0"/>
          <c:showPercent val="0"/>
          <c:showBubbleSize val="0"/>
        </c:dLbls>
        <c:gapWidth val="150"/>
        <c:overlap val="100"/>
        <c:axId val="280951416"/>
        <c:axId val="280947888"/>
      </c:barChart>
      <c:catAx>
        <c:axId val="28095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7888"/>
        <c:crosses val="autoZero"/>
        <c:auto val="1"/>
        <c:lblAlgn val="ctr"/>
        <c:lblOffset val="100"/>
        <c:noMultiLvlLbl val="0"/>
      </c:catAx>
      <c:valAx>
        <c:axId val="280947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5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2B-4009-A11A-43CD407295FB}"/>
                </c:ext>
              </c:extLst>
            </c:dLbl>
            <c:dLbl>
              <c:idx val="1"/>
              <c:layout>
                <c:manualLayout>
                  <c:x val="1.869010061896541E-3"/>
                  <c:y val="7.8176109618345049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2B-4009-A11A-43CD407295FB}"/>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2B-4009-A11A-43CD407295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89.5</c:v>
                </c:pt>
                <c:pt idx="1">
                  <c:v>10.5</c:v>
                </c:pt>
                <c:pt idx="2">
                  <c:v>0</c:v>
                </c:pt>
              </c:numCache>
            </c:numRef>
          </c:val>
          <c:extLst>
            <c:ext xmlns:c16="http://schemas.microsoft.com/office/drawing/2014/chart" uri="{C3380CC4-5D6E-409C-BE32-E72D297353CC}">
              <c16:uniqueId val="{00000003-CC2B-4009-A11A-43CD407295FB}"/>
            </c:ext>
          </c:extLst>
        </c:ser>
        <c:dLbls>
          <c:showLegendKey val="0"/>
          <c:showVal val="0"/>
          <c:showCatName val="0"/>
          <c:showSerName val="0"/>
          <c:showPercent val="0"/>
          <c:showBubbleSize val="0"/>
        </c:dLbls>
        <c:gapWidth val="100"/>
        <c:overlap val="-24"/>
        <c:axId val="272528864"/>
        <c:axId val="272529256"/>
      </c:barChart>
      <c:catAx>
        <c:axId val="27252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256"/>
        <c:crosses val="autoZero"/>
        <c:auto val="1"/>
        <c:lblAlgn val="ctr"/>
        <c:lblOffset val="100"/>
        <c:noMultiLvlLbl val="0"/>
      </c:catAx>
      <c:valAx>
        <c:axId val="27252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BA-4CCA-BC87-F79AD18CE015}"/>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BA-4CCA-BC87-F79AD18CE0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###0.0</c:formatCode>
                <c:ptCount val="3"/>
                <c:pt idx="0">
                  <c:v>88</c:v>
                </c:pt>
                <c:pt idx="1">
                  <c:v>12</c:v>
                </c:pt>
                <c:pt idx="2" formatCode="General">
                  <c:v>2.1</c:v>
                </c:pt>
              </c:numCache>
            </c:numRef>
          </c:val>
          <c:extLst>
            <c:ext xmlns:c16="http://schemas.microsoft.com/office/drawing/2014/chart" uri="{C3380CC4-5D6E-409C-BE32-E72D297353CC}">
              <c16:uniqueId val="{00000002-18BA-4CCA-BC87-F79AD18CE015}"/>
            </c:ext>
          </c:extLst>
        </c:ser>
        <c:dLbls>
          <c:showLegendKey val="0"/>
          <c:showVal val="0"/>
          <c:showCatName val="0"/>
          <c:showSerName val="0"/>
          <c:showPercent val="0"/>
          <c:showBubbleSize val="0"/>
        </c:dLbls>
        <c:gapWidth val="100"/>
        <c:overlap val="-24"/>
        <c:axId val="278045576"/>
        <c:axId val="278049496"/>
      </c:barChart>
      <c:catAx>
        <c:axId val="278045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049496"/>
        <c:crosses val="autoZero"/>
        <c:auto val="1"/>
        <c:lblAlgn val="ctr"/>
        <c:lblOffset val="100"/>
        <c:noMultiLvlLbl val="0"/>
      </c:catAx>
      <c:valAx>
        <c:axId val="278049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045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FB-4956-9C9F-9BF729350DC3}"/>
                </c:ext>
              </c:extLst>
            </c:dLbl>
            <c:dLbl>
              <c:idx val="1"/>
              <c:layout>
                <c:manualLayout>
                  <c:x val="-1.8690100618966095E-3"/>
                  <c:y val="7.2385894580244747E-2"/>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FB-4956-9C9F-9BF729350DC3}"/>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FB-4956-9C9F-9BF729350DC3}"/>
                </c:ext>
              </c:extLst>
            </c:dLbl>
            <c:dLbl>
              <c:idx val="3"/>
              <c:tx>
                <c:rich>
                  <a:bodyPr/>
                  <a:lstStyle/>
                  <a:p>
                    <a:fld id="{F16AC296-082B-4158-9576-6D69FFD0149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FB-4956-9C9F-9BF729350D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32</c:v>
                </c:pt>
                <c:pt idx="1">
                  <c:v>10</c:v>
                </c:pt>
                <c:pt idx="2">
                  <c:v>0</c:v>
                </c:pt>
                <c:pt idx="3">
                  <c:v>58</c:v>
                </c:pt>
              </c:numCache>
            </c:numRef>
          </c:val>
          <c:extLst>
            <c:ext xmlns:c16="http://schemas.microsoft.com/office/drawing/2014/chart" uri="{C3380CC4-5D6E-409C-BE32-E72D297353CC}">
              <c16:uniqueId val="{00000004-5FFB-4956-9C9F-9BF729350DC3}"/>
            </c:ext>
          </c:extLst>
        </c:ser>
        <c:dLbls>
          <c:showLegendKey val="0"/>
          <c:showVal val="0"/>
          <c:showCatName val="0"/>
          <c:showSerName val="0"/>
          <c:showPercent val="0"/>
          <c:showBubbleSize val="0"/>
        </c:dLbls>
        <c:gapWidth val="100"/>
        <c:overlap val="-24"/>
        <c:axId val="273883768"/>
        <c:axId val="273884160"/>
      </c:barChart>
      <c:catAx>
        <c:axId val="27388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4160"/>
        <c:crosses val="autoZero"/>
        <c:auto val="1"/>
        <c:lblAlgn val="ctr"/>
        <c:lblOffset val="100"/>
        <c:noMultiLvlLbl val="0"/>
      </c:catAx>
      <c:valAx>
        <c:axId val="27388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9-4918-9EC5-517FA27EF2D7}"/>
                </c:ext>
              </c:extLst>
            </c:dLbl>
            <c:dLbl>
              <c:idx val="1"/>
              <c:layout>
                <c:manualLayout>
                  <c:x val="1.1189486730825314E-3"/>
                  <c:y val="8.6655149412401294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DE69-4918-9EC5-517FA27EF2D7}"/>
                </c:ext>
              </c:extLst>
            </c:dLbl>
            <c:dLbl>
              <c:idx val="2"/>
              <c:layout>
                <c:manualLayout>
                  <c:x val="-1.7669145523476232E-3"/>
                  <c:y val="0.1048229956806982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69-4918-9EC5-517FA27EF2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48.9</c:v>
                </c:pt>
                <c:pt idx="1">
                  <c:v>47.7</c:v>
                </c:pt>
                <c:pt idx="2">
                  <c:v>100</c:v>
                </c:pt>
              </c:numCache>
            </c:numRef>
          </c:val>
          <c:extLst>
            <c:ext xmlns:c16="http://schemas.microsoft.com/office/drawing/2014/chart" uri="{C3380CC4-5D6E-409C-BE32-E72D297353CC}">
              <c16:uniqueId val="{00000003-DE69-4918-9EC5-517FA27EF2D7}"/>
            </c:ext>
          </c:extLst>
        </c:ser>
        <c:dLbls>
          <c:showLegendKey val="0"/>
          <c:showVal val="0"/>
          <c:showCatName val="0"/>
          <c:showSerName val="0"/>
          <c:showPercent val="0"/>
          <c:showBubbleSize val="0"/>
        </c:dLbls>
        <c:gapWidth val="100"/>
        <c:overlap val="-24"/>
        <c:axId val="273878280"/>
        <c:axId val="273879848"/>
      </c:barChart>
      <c:catAx>
        <c:axId val="27387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848"/>
        <c:crosses val="autoZero"/>
        <c:auto val="1"/>
        <c:lblAlgn val="ctr"/>
        <c:lblOffset val="100"/>
        <c:noMultiLvlLbl val="0"/>
      </c:catAx>
      <c:valAx>
        <c:axId val="27387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BA-45F7-B3EC-2E776E15B541}"/>
                </c:ext>
              </c:extLst>
            </c:dLbl>
            <c:dLbl>
              <c:idx val="1"/>
              <c:layout>
                <c:manualLayout>
                  <c:x val="8.8349524693998281E-3"/>
                  <c:y val="2.211642970934251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6DBA-45F7-B3EC-2E776E15B541}"/>
                </c:ext>
              </c:extLst>
            </c:dLbl>
            <c:dLbl>
              <c:idx val="2"/>
              <c:layout>
                <c:manualLayout>
                  <c:x val="-1.7669626676962355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BA-45F7-B3EC-2E776E15B5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6DBA-45F7-B3EC-2E776E15B541}"/>
            </c:ext>
          </c:extLst>
        </c:ser>
        <c:dLbls>
          <c:showLegendKey val="0"/>
          <c:showVal val="0"/>
          <c:showCatName val="0"/>
          <c:showSerName val="0"/>
          <c:showPercent val="0"/>
          <c:showBubbleSize val="0"/>
        </c:dLbls>
        <c:gapWidth val="100"/>
        <c:overlap val="-24"/>
        <c:axId val="273878280"/>
        <c:axId val="273879848"/>
      </c:barChart>
      <c:catAx>
        <c:axId val="27387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848"/>
        <c:crosses val="autoZero"/>
        <c:auto val="1"/>
        <c:lblAlgn val="ctr"/>
        <c:lblOffset val="100"/>
        <c:noMultiLvlLbl val="0"/>
      </c:catAx>
      <c:valAx>
        <c:axId val="27387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5756-404D-BA10-246E86ADEADF}"/>
              </c:ext>
            </c:extLst>
          </c:dPt>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56-404D-BA10-246E86ADEADF}"/>
                </c:ext>
              </c:extLst>
            </c:dLbl>
            <c:dLbl>
              <c:idx val="1"/>
              <c:layout>
                <c:manualLayout>
                  <c:x val="0"/>
                  <c:y val="0.13432886051241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B5-4309-80B7-129B8AF80D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100</c:v>
                </c:pt>
                <c:pt idx="1">
                  <c:v>68</c:v>
                </c:pt>
                <c:pt idx="2">
                  <c:v>7.3</c:v>
                </c:pt>
                <c:pt idx="3">
                  <c:v>1.6</c:v>
                </c:pt>
              </c:numCache>
            </c:numRef>
          </c:val>
          <c:extLst>
            <c:ext xmlns:c16="http://schemas.microsoft.com/office/drawing/2014/chart" uri="{C3380CC4-5D6E-409C-BE32-E72D297353CC}">
              <c16:uniqueId val="{00000001-5756-404D-BA10-246E86ADEADF}"/>
            </c:ext>
          </c:extLst>
        </c:ser>
        <c:dLbls>
          <c:showLegendKey val="0"/>
          <c:showVal val="0"/>
          <c:showCatName val="0"/>
          <c:showSerName val="0"/>
          <c:showPercent val="0"/>
          <c:showBubbleSize val="0"/>
        </c:dLbls>
        <c:gapWidth val="100"/>
        <c:overlap val="-24"/>
        <c:axId val="274972448"/>
        <c:axId val="274968920"/>
      </c:barChart>
      <c:catAx>
        <c:axId val="274972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68920"/>
        <c:crosses val="autoZero"/>
        <c:auto val="1"/>
        <c:lblAlgn val="ctr"/>
        <c:lblOffset val="100"/>
        <c:noMultiLvlLbl val="0"/>
      </c:catAx>
      <c:valAx>
        <c:axId val="274968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7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09-4703-99FA-07C80AF0537A}"/>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09-4703-99FA-07C80AF0537A}"/>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09-4703-99FA-07C80AF053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29</c:v>
                </c:pt>
                <c:pt idx="1">
                  <c:v>71</c:v>
                </c:pt>
                <c:pt idx="2">
                  <c:v>0</c:v>
                </c:pt>
              </c:numCache>
            </c:numRef>
          </c:val>
          <c:extLst>
            <c:ext xmlns:c16="http://schemas.microsoft.com/office/drawing/2014/chart" uri="{C3380CC4-5D6E-409C-BE32-E72D297353CC}">
              <c16:uniqueId val="{00000003-E309-4703-99FA-07C80AF0537A}"/>
            </c:ext>
          </c:extLst>
        </c:ser>
        <c:dLbls>
          <c:showLegendKey val="0"/>
          <c:showVal val="0"/>
          <c:showCatName val="0"/>
          <c:showSerName val="0"/>
          <c:showPercent val="0"/>
          <c:showBubbleSize val="0"/>
        </c:dLbls>
        <c:gapWidth val="100"/>
        <c:overlap val="-24"/>
        <c:axId val="273879064"/>
        <c:axId val="273881416"/>
      </c:barChart>
      <c:catAx>
        <c:axId val="27387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1416"/>
        <c:crosses val="autoZero"/>
        <c:auto val="1"/>
        <c:lblAlgn val="ctr"/>
        <c:lblOffset val="100"/>
        <c:noMultiLvlLbl val="0"/>
      </c:catAx>
      <c:valAx>
        <c:axId val="27388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2C-46DE-B3F1-B1BB56C0F722}"/>
                </c:ext>
              </c:extLst>
            </c:dLbl>
            <c:dLbl>
              <c:idx val="1"/>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2C-46DE-B3F1-B1BB56C0F7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2"/>
                <c:pt idx="0">
                  <c:v>SIEMPRE</c:v>
                </c:pt>
                <c:pt idx="1">
                  <c:v>NUNCA</c:v>
                </c:pt>
              </c:strCache>
            </c:strRef>
          </c:cat>
          <c:val>
            <c:numRef>
              <c:f>'EXPRESAR PUNTO DE VISTA'!$C$3:$C$5</c:f>
              <c:numCache>
                <c:formatCode>###0.0</c:formatCode>
                <c:ptCount val="2"/>
                <c:pt idx="0">
                  <c:v>88</c:v>
                </c:pt>
                <c:pt idx="1">
                  <c:v>12</c:v>
                </c:pt>
              </c:numCache>
            </c:numRef>
          </c:val>
          <c:extLst>
            <c:ext xmlns:c16="http://schemas.microsoft.com/office/drawing/2014/chart" uri="{C3380CC4-5D6E-409C-BE32-E72D297353CC}">
              <c16:uniqueId val="{00000002-402C-46DE-B3F1-B1BB56C0F722}"/>
            </c:ext>
          </c:extLst>
        </c:ser>
        <c:dLbls>
          <c:showLegendKey val="0"/>
          <c:showVal val="0"/>
          <c:showCatName val="0"/>
          <c:showSerName val="0"/>
          <c:showPercent val="0"/>
          <c:showBubbleSize val="0"/>
        </c:dLbls>
        <c:gapWidth val="100"/>
        <c:overlap val="-24"/>
        <c:axId val="274970488"/>
        <c:axId val="279117920"/>
      </c:barChart>
      <c:catAx>
        <c:axId val="274970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117920"/>
        <c:crosses val="autoZero"/>
        <c:auto val="1"/>
        <c:lblAlgn val="ctr"/>
        <c:lblOffset val="100"/>
        <c:noMultiLvlLbl val="0"/>
      </c:catAx>
      <c:valAx>
        <c:axId val="279117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70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8E-4DEF-AB47-55FCCD534FC4}"/>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8E-4DEF-AB47-55FCCD534F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33</c:v>
                </c:pt>
                <c:pt idx="1">
                  <c:v>67</c:v>
                </c:pt>
              </c:numCache>
            </c:numRef>
          </c:val>
          <c:extLst>
            <c:ext xmlns:c16="http://schemas.microsoft.com/office/drawing/2014/chart" uri="{C3380CC4-5D6E-409C-BE32-E72D297353CC}">
              <c16:uniqueId val="{00000002-5D8E-4DEF-AB47-55FCCD534FC4}"/>
            </c:ext>
          </c:extLst>
        </c:ser>
        <c:dLbls>
          <c:showLegendKey val="0"/>
          <c:showVal val="0"/>
          <c:showCatName val="0"/>
          <c:showSerName val="0"/>
          <c:showPercent val="0"/>
          <c:showBubbleSize val="0"/>
        </c:dLbls>
        <c:gapWidth val="100"/>
        <c:overlap val="-24"/>
        <c:axId val="273883376"/>
        <c:axId val="271830144"/>
      </c:barChart>
      <c:catAx>
        <c:axId val="2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144"/>
        <c:crosses val="autoZero"/>
        <c:auto val="1"/>
        <c:lblAlgn val="ctr"/>
        <c:lblOffset val="100"/>
        <c:noMultiLvlLbl val="0"/>
      </c:catAx>
      <c:valAx>
        <c:axId val="271830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D4-4600-AA98-0BD18EFB4242}"/>
                </c:ext>
              </c:extLst>
            </c:dLbl>
            <c:dLbl>
              <c:idx val="1"/>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D4-4600-AA98-0BD18EFB4242}"/>
                </c:ext>
              </c:extLst>
            </c:dLbl>
            <c:dLbl>
              <c:idx val="2"/>
              <c:layout>
                <c:manualLayout>
                  <c:x val="5.1688315388262679E-3"/>
                  <c:y val="0.116137455349333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86-43B2-9129-30011D48CDD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###0.0</c:formatCode>
                <c:ptCount val="3"/>
                <c:pt idx="0">
                  <c:v>25</c:v>
                </c:pt>
                <c:pt idx="1">
                  <c:v>75</c:v>
                </c:pt>
                <c:pt idx="2" formatCode="General">
                  <c:v>25</c:v>
                </c:pt>
              </c:numCache>
            </c:numRef>
          </c:val>
          <c:extLst>
            <c:ext xmlns:c16="http://schemas.microsoft.com/office/drawing/2014/chart" uri="{C3380CC4-5D6E-409C-BE32-E72D297353CC}">
              <c16:uniqueId val="{00000002-B6D4-4600-AA98-0BD18EFB4242}"/>
            </c:ext>
          </c:extLst>
        </c:ser>
        <c:dLbls>
          <c:showLegendKey val="0"/>
          <c:showVal val="0"/>
          <c:showCatName val="0"/>
          <c:showSerName val="0"/>
          <c:showPercent val="0"/>
          <c:showBubbleSize val="0"/>
        </c:dLbls>
        <c:gapWidth val="100"/>
        <c:overlap val="-24"/>
        <c:axId val="279121448"/>
        <c:axId val="279120272"/>
      </c:barChart>
      <c:catAx>
        <c:axId val="279121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120272"/>
        <c:crosses val="autoZero"/>
        <c:auto val="1"/>
        <c:lblAlgn val="ctr"/>
        <c:lblOffset val="100"/>
        <c:noMultiLvlLbl val="0"/>
      </c:catAx>
      <c:valAx>
        <c:axId val="279120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121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D6-4C82-B191-5389933EC342}"/>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D6-4C82-B191-5389933EC342}"/>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D6-4C82-B191-5389933EC3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PERSONALES</c:v>
                </c:pt>
                <c:pt idx="2">
                  <c:v>USUARIO-CLIENTE</c:v>
                </c:pt>
              </c:strCache>
            </c:strRef>
          </c:cat>
          <c:val>
            <c:numRef>
              <c:f>'TIPOS DE CONFLICTO'!$C$3:$C$5</c:f>
              <c:numCache>
                <c:formatCode>General</c:formatCode>
                <c:ptCount val="3"/>
                <c:pt idx="0">
                  <c:v>42.9</c:v>
                </c:pt>
                <c:pt idx="1">
                  <c:v>42.9</c:v>
                </c:pt>
                <c:pt idx="2">
                  <c:v>42.9</c:v>
                </c:pt>
              </c:numCache>
            </c:numRef>
          </c:val>
          <c:extLst>
            <c:ext xmlns:c16="http://schemas.microsoft.com/office/drawing/2014/chart" uri="{C3380CC4-5D6E-409C-BE32-E72D297353CC}">
              <c16:uniqueId val="{00000003-F3D6-4C82-B191-5389933EC342}"/>
            </c:ext>
          </c:extLst>
        </c:ser>
        <c:dLbls>
          <c:showLegendKey val="0"/>
          <c:showVal val="0"/>
          <c:showCatName val="0"/>
          <c:showSerName val="0"/>
          <c:showPercent val="0"/>
          <c:showBubbleSize val="0"/>
        </c:dLbls>
        <c:gapWidth val="100"/>
        <c:overlap val="-24"/>
        <c:axId val="271834456"/>
        <c:axId val="271830536"/>
      </c:barChart>
      <c:catAx>
        <c:axId val="27183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536"/>
        <c:crosses val="autoZero"/>
        <c:auto val="1"/>
        <c:lblAlgn val="ctr"/>
        <c:lblOffset val="100"/>
        <c:noMultiLvlLbl val="0"/>
      </c:catAx>
      <c:valAx>
        <c:axId val="2718305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9B-42CE-A440-79E13648F99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9B-42CE-A440-79E13648F9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2"/>
                <c:pt idx="0">
                  <c:v>SIEMPRE</c:v>
                </c:pt>
                <c:pt idx="1">
                  <c:v>ALGUNAS VECES</c:v>
                </c:pt>
              </c:strCache>
            </c:strRef>
          </c:cat>
          <c:val>
            <c:numRef>
              <c:f>'RESOLUCIÓN DE CONFLICTOS'!$C$3:$C$5</c:f>
              <c:numCache>
                <c:formatCode>###0.0</c:formatCode>
                <c:ptCount val="2"/>
                <c:pt idx="0">
                  <c:v>88</c:v>
                </c:pt>
                <c:pt idx="1">
                  <c:v>12</c:v>
                </c:pt>
              </c:numCache>
            </c:numRef>
          </c:val>
          <c:extLst>
            <c:ext xmlns:c16="http://schemas.microsoft.com/office/drawing/2014/chart" uri="{C3380CC4-5D6E-409C-BE32-E72D297353CC}">
              <c16:uniqueId val="{00000002-429B-42CE-A440-79E13648F998}"/>
            </c:ext>
          </c:extLst>
        </c:ser>
        <c:dLbls>
          <c:showLegendKey val="0"/>
          <c:showVal val="0"/>
          <c:showCatName val="0"/>
          <c:showSerName val="0"/>
          <c:showPercent val="0"/>
          <c:showBubbleSize val="0"/>
        </c:dLbls>
        <c:gapWidth val="100"/>
        <c:overlap val="-24"/>
        <c:axId val="309002688"/>
        <c:axId val="309003080"/>
      </c:barChart>
      <c:catAx>
        <c:axId val="3090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03080"/>
        <c:crosses val="autoZero"/>
        <c:auto val="1"/>
        <c:lblAlgn val="ctr"/>
        <c:lblOffset val="100"/>
        <c:noMultiLvlLbl val="0"/>
      </c:catAx>
      <c:valAx>
        <c:axId val="309003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033-4230-B0AD-A9FE95B7F4C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33-4230-B0AD-A9FE95B7F4C2}"/>
                </c:ext>
              </c:extLst>
            </c:dLbl>
            <c:dLbl>
              <c:idx val="1"/>
              <c:layout>
                <c:manualLayout>
                  <c:x val="-3.492461233680434E-3"/>
                  <c:y val="7.3147076955548352E-3"/>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33-4230-B0AD-A9FE95B7F4C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33-4230-B0AD-A9FE95B7F4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90</c:v>
                </c:pt>
                <c:pt idx="1">
                  <c:v>5</c:v>
                </c:pt>
                <c:pt idx="2">
                  <c:v>5</c:v>
                </c:pt>
              </c:numCache>
            </c:numRef>
          </c:val>
          <c:extLst>
            <c:ext xmlns:c16="http://schemas.microsoft.com/office/drawing/2014/chart" uri="{C3380CC4-5D6E-409C-BE32-E72D297353CC}">
              <c16:uniqueId val="{00000004-4033-4230-B0AD-A9FE95B7F4C2}"/>
            </c:ext>
          </c:extLst>
        </c:ser>
        <c:dLbls>
          <c:showLegendKey val="0"/>
          <c:showVal val="0"/>
          <c:showCatName val="0"/>
          <c:showSerName val="0"/>
          <c:showPercent val="0"/>
          <c:showBubbleSize val="0"/>
        </c:dLbls>
        <c:gapWidth val="100"/>
        <c:overlap val="-24"/>
        <c:axId val="271828184"/>
        <c:axId val="271827008"/>
      </c:barChart>
      <c:catAx>
        <c:axId val="27182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7008"/>
        <c:crosses val="autoZero"/>
        <c:auto val="1"/>
        <c:lblAlgn val="ctr"/>
        <c:lblOffset val="100"/>
        <c:noMultiLvlLbl val="0"/>
      </c:catAx>
      <c:valAx>
        <c:axId val="271827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CD-4484-B69C-1423C6BD2836}"/>
                </c:ext>
              </c:extLst>
            </c:dLbl>
            <c:dLbl>
              <c:idx val="1"/>
              <c:layout>
                <c:manualLayout>
                  <c:x val="-5.0480184473938178E-3"/>
                  <c:y val="0.100001694135118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44-472A-A64F-6D37566A15B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100</c:v>
                </c:pt>
                <c:pt idx="1">
                  <c:v>40.799999999999997</c:v>
                </c:pt>
                <c:pt idx="2">
                  <c:v>3</c:v>
                </c:pt>
              </c:numCache>
            </c:numRef>
          </c:val>
          <c:extLst>
            <c:ext xmlns:c16="http://schemas.microsoft.com/office/drawing/2014/chart" uri="{C3380CC4-5D6E-409C-BE32-E72D297353CC}">
              <c16:uniqueId val="{00000001-ACCD-4484-B69C-1423C6BD2836}"/>
            </c:ext>
          </c:extLst>
        </c:ser>
        <c:dLbls>
          <c:showLegendKey val="0"/>
          <c:showVal val="0"/>
          <c:showCatName val="0"/>
          <c:showSerName val="0"/>
          <c:showPercent val="0"/>
          <c:showBubbleSize val="0"/>
        </c:dLbls>
        <c:gapWidth val="100"/>
        <c:overlap val="-24"/>
        <c:axId val="309005432"/>
        <c:axId val="309006216"/>
      </c:barChart>
      <c:catAx>
        <c:axId val="309005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06216"/>
        <c:crosses val="autoZero"/>
        <c:auto val="1"/>
        <c:lblAlgn val="ctr"/>
        <c:lblOffset val="100"/>
        <c:noMultiLvlLbl val="0"/>
      </c:catAx>
      <c:valAx>
        <c:axId val="309006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05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B561-43EB-971F-7D6E178BE14F}"/>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61-43EB-971F-7D6E178BE14F}"/>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61-43EB-971F-7D6E178BE1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67</c:v>
                </c:pt>
                <c:pt idx="1">
                  <c:v>33</c:v>
                </c:pt>
                <c:pt idx="2">
                  <c:v>0</c:v>
                </c:pt>
              </c:numCache>
            </c:numRef>
          </c:val>
          <c:extLst>
            <c:ext xmlns:c16="http://schemas.microsoft.com/office/drawing/2014/chart" uri="{C3380CC4-5D6E-409C-BE32-E72D297353CC}">
              <c16:uniqueId val="{00000003-B561-43EB-971F-7D6E178BE14F}"/>
            </c:ext>
          </c:extLst>
        </c:ser>
        <c:dLbls>
          <c:showLegendKey val="0"/>
          <c:showVal val="0"/>
          <c:showCatName val="0"/>
          <c:showSerName val="0"/>
          <c:showPercent val="0"/>
          <c:showBubbleSize val="0"/>
        </c:dLbls>
        <c:gapWidth val="100"/>
        <c:overlap val="-24"/>
        <c:axId val="271833672"/>
        <c:axId val="271829752"/>
      </c:barChart>
      <c:catAx>
        <c:axId val="271833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9752"/>
        <c:crosses val="autoZero"/>
        <c:auto val="1"/>
        <c:lblAlgn val="ctr"/>
        <c:lblOffset val="100"/>
        <c:noMultiLvlLbl val="0"/>
      </c:catAx>
      <c:valAx>
        <c:axId val="271829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8F-4930-81DA-0639C0CEBD09}"/>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8F-4930-81DA-0639C0CEBD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75</c:v>
                </c:pt>
                <c:pt idx="1">
                  <c:v>25</c:v>
                </c:pt>
              </c:numCache>
            </c:numRef>
          </c:val>
          <c:extLst>
            <c:ext xmlns:c16="http://schemas.microsoft.com/office/drawing/2014/chart" uri="{C3380CC4-5D6E-409C-BE32-E72D297353CC}">
              <c16:uniqueId val="{00000002-238F-4930-81DA-0639C0CEBD09}"/>
            </c:ext>
          </c:extLst>
        </c:ser>
        <c:dLbls>
          <c:showLegendKey val="0"/>
          <c:showVal val="0"/>
          <c:showCatName val="0"/>
          <c:showSerName val="0"/>
          <c:showPercent val="0"/>
          <c:showBubbleSize val="0"/>
        </c:dLbls>
        <c:gapWidth val="100"/>
        <c:overlap val="-24"/>
        <c:axId val="309472392"/>
        <c:axId val="309470432"/>
      </c:barChart>
      <c:catAx>
        <c:axId val="309472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470432"/>
        <c:crosses val="autoZero"/>
        <c:auto val="1"/>
        <c:lblAlgn val="ctr"/>
        <c:lblOffset val="100"/>
        <c:noMultiLvlLbl val="0"/>
      </c:catAx>
      <c:valAx>
        <c:axId val="309470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472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F9-482E-9033-53EA33A2B97A}"/>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F9-482E-9033-53EA33A2B97A}"/>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F9-482E-9033-53EA33A2B9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33</c:v>
                </c:pt>
                <c:pt idx="2">
                  <c:v>0</c:v>
                </c:pt>
              </c:numCache>
            </c:numRef>
          </c:val>
          <c:extLst>
            <c:ext xmlns:c16="http://schemas.microsoft.com/office/drawing/2014/chart" uri="{C3380CC4-5D6E-409C-BE32-E72D297353CC}">
              <c16:uniqueId val="{00000003-25F9-482E-9033-53EA33A2B97A}"/>
            </c:ext>
          </c:extLst>
        </c:ser>
        <c:dLbls>
          <c:showLegendKey val="0"/>
          <c:showVal val="0"/>
          <c:showCatName val="0"/>
          <c:showSerName val="0"/>
          <c:showPercent val="0"/>
          <c:showBubbleSize val="0"/>
        </c:dLbls>
        <c:gapWidth val="100"/>
        <c:overlap val="-24"/>
        <c:axId val="276301736"/>
        <c:axId val="276301344"/>
      </c:barChart>
      <c:catAx>
        <c:axId val="276301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344"/>
        <c:crosses val="autoZero"/>
        <c:auto val="1"/>
        <c:lblAlgn val="ctr"/>
        <c:lblOffset val="100"/>
        <c:noMultiLvlLbl val="0"/>
      </c:catAx>
      <c:valAx>
        <c:axId val="27630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77-4FCA-9919-47072E1644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100</c:v>
                </c:pt>
                <c:pt idx="1">
                  <c:v>36.200000000000003</c:v>
                </c:pt>
                <c:pt idx="2">
                  <c:v>7</c:v>
                </c:pt>
              </c:numCache>
            </c:numRef>
          </c:val>
          <c:extLst>
            <c:ext xmlns:c16="http://schemas.microsoft.com/office/drawing/2014/chart" uri="{C3380CC4-5D6E-409C-BE32-E72D297353CC}">
              <c16:uniqueId val="{00000001-2377-4FCA-9919-47072E164460}"/>
            </c:ext>
          </c:extLst>
        </c:ser>
        <c:dLbls>
          <c:showLegendKey val="0"/>
          <c:showVal val="0"/>
          <c:showCatName val="0"/>
          <c:showSerName val="0"/>
          <c:showPercent val="0"/>
          <c:showBubbleSize val="0"/>
        </c:dLbls>
        <c:gapWidth val="100"/>
        <c:overlap val="-24"/>
        <c:axId val="309475136"/>
        <c:axId val="309475920"/>
      </c:barChart>
      <c:catAx>
        <c:axId val="309475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475920"/>
        <c:crosses val="autoZero"/>
        <c:auto val="1"/>
        <c:lblAlgn val="ctr"/>
        <c:lblOffset val="100"/>
        <c:noMultiLvlLbl val="0"/>
      </c:catAx>
      <c:valAx>
        <c:axId val="309475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47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3-4F1E-AEA3-0ACC35333D50}"/>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13-4F1E-AEA3-0ACC35333D50}"/>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13-4F1E-AEA3-0ACC35333D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52</c:v>
                </c:pt>
                <c:pt idx="1">
                  <c:v>38</c:v>
                </c:pt>
                <c:pt idx="2">
                  <c:v>10</c:v>
                </c:pt>
              </c:numCache>
            </c:numRef>
          </c:val>
          <c:extLst>
            <c:ext xmlns:c16="http://schemas.microsoft.com/office/drawing/2014/chart" uri="{C3380CC4-5D6E-409C-BE32-E72D297353CC}">
              <c16:uniqueId val="{00000003-9413-4F1E-AEA3-0ACC35333D50}"/>
            </c:ext>
          </c:extLst>
        </c:ser>
        <c:dLbls>
          <c:showLegendKey val="0"/>
          <c:showVal val="0"/>
          <c:showCatName val="0"/>
          <c:showSerName val="0"/>
          <c:showPercent val="0"/>
          <c:showBubbleSize val="0"/>
        </c:dLbls>
        <c:gapWidth val="100"/>
        <c:overlap val="-24"/>
        <c:axId val="276297424"/>
        <c:axId val="276297816"/>
      </c:barChart>
      <c:catAx>
        <c:axId val="27629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7816"/>
        <c:crosses val="autoZero"/>
        <c:auto val="1"/>
        <c:lblAlgn val="ctr"/>
        <c:lblOffset val="100"/>
        <c:noMultiLvlLbl val="0"/>
      </c:catAx>
      <c:valAx>
        <c:axId val="276297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EC-4E21-831D-7A1C1DD9CE8A}"/>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EC-4E21-831D-7A1C1DD9CE8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2"/>
                <c:pt idx="0">
                  <c:v>SIEMPRE</c:v>
                </c:pt>
                <c:pt idx="1">
                  <c:v>ALGUNAS VECES</c:v>
                </c:pt>
              </c:strCache>
            </c:strRef>
          </c:cat>
          <c:val>
            <c:numRef>
              <c:f>'REALIZACIÓN CON AGRADO DE ACTIV'!$C$3:$C$5</c:f>
              <c:numCache>
                <c:formatCode>###0.0</c:formatCode>
                <c:ptCount val="2"/>
                <c:pt idx="0">
                  <c:v>88</c:v>
                </c:pt>
                <c:pt idx="1">
                  <c:v>12</c:v>
                </c:pt>
              </c:numCache>
            </c:numRef>
          </c:val>
          <c:extLst>
            <c:ext xmlns:c16="http://schemas.microsoft.com/office/drawing/2014/chart" uri="{C3380CC4-5D6E-409C-BE32-E72D297353CC}">
              <c16:uniqueId val="{00000002-D2EC-4E21-831D-7A1C1DD9CE8A}"/>
            </c:ext>
          </c:extLst>
        </c:ser>
        <c:dLbls>
          <c:showLegendKey val="0"/>
          <c:showVal val="0"/>
          <c:showCatName val="0"/>
          <c:showSerName val="0"/>
          <c:showPercent val="0"/>
          <c:showBubbleSize val="0"/>
        </c:dLbls>
        <c:gapWidth val="100"/>
        <c:overlap val="-24"/>
        <c:axId val="310088400"/>
        <c:axId val="310091144"/>
      </c:barChart>
      <c:catAx>
        <c:axId val="310088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91144"/>
        <c:crosses val="autoZero"/>
        <c:auto val="1"/>
        <c:lblAlgn val="ctr"/>
        <c:lblOffset val="100"/>
        <c:noMultiLvlLbl val="0"/>
      </c:catAx>
      <c:valAx>
        <c:axId val="310091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88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47-4254-B4BA-06B1733ECE23}"/>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47-4254-B4BA-06B1733ECE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c:v>
                </c:pt>
                <c:pt idx="1">
                  <c:v>67</c:v>
                </c:pt>
              </c:numCache>
            </c:numRef>
          </c:val>
          <c:extLst>
            <c:ext xmlns:c16="http://schemas.microsoft.com/office/drawing/2014/chart" uri="{C3380CC4-5D6E-409C-BE32-E72D297353CC}">
              <c16:uniqueId val="{00000002-BD47-4254-B4BA-06B1733ECE23}"/>
            </c:ext>
          </c:extLst>
        </c:ser>
        <c:dLbls>
          <c:showLegendKey val="0"/>
          <c:showVal val="0"/>
          <c:showCatName val="0"/>
          <c:showSerName val="0"/>
          <c:showPercent val="0"/>
          <c:showBubbleSize val="0"/>
        </c:dLbls>
        <c:gapWidth val="100"/>
        <c:overlap val="-24"/>
        <c:axId val="276302520"/>
        <c:axId val="276302912"/>
      </c:barChart>
      <c:catAx>
        <c:axId val="27630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912"/>
        <c:crosses val="autoZero"/>
        <c:auto val="1"/>
        <c:lblAlgn val="ctr"/>
        <c:lblOffset val="100"/>
        <c:noMultiLvlLbl val="0"/>
      </c:catAx>
      <c:valAx>
        <c:axId val="27630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E1-4213-B8AC-A19D60EE8276}"/>
                </c:ext>
              </c:extLst>
            </c:dLbl>
            <c:dLbl>
              <c:idx val="1"/>
              <c:layout>
                <c:manualLayout>
                  <c:x val="-6.4667993460134887E-17"/>
                  <c:y val="9.9258055802370959E-2"/>
                </c:manualLayout>
              </c:layout>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1E-4CBB-8ED5-B0C0F7A8050E}"/>
                </c:ext>
              </c:extLst>
            </c:dLbl>
            <c:dLbl>
              <c:idx val="2"/>
              <c:tx>
                <c:rich>
                  <a:bodyPr/>
                  <a:lstStyle/>
                  <a:p>
                    <a:r>
                      <a:rPr lang="en-US"/>
                      <a:t>3.3%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1E-4CBB-8ED5-B0C0F7A805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100</c:v>
                </c:pt>
                <c:pt idx="1">
                  <c:v>36</c:v>
                </c:pt>
                <c:pt idx="2">
                  <c:v>3.3</c:v>
                </c:pt>
              </c:numCache>
            </c:numRef>
          </c:val>
          <c:extLst>
            <c:ext xmlns:c16="http://schemas.microsoft.com/office/drawing/2014/chart" uri="{C3380CC4-5D6E-409C-BE32-E72D297353CC}">
              <c16:uniqueId val="{00000001-E1E1-4213-B8AC-A19D60EE8276}"/>
            </c:ext>
          </c:extLst>
        </c:ser>
        <c:dLbls>
          <c:showLegendKey val="0"/>
          <c:showVal val="0"/>
          <c:showCatName val="0"/>
          <c:showSerName val="0"/>
          <c:showPercent val="0"/>
          <c:showBubbleSize val="0"/>
        </c:dLbls>
        <c:gapWidth val="100"/>
        <c:overlap val="-24"/>
        <c:axId val="310075464"/>
        <c:axId val="310081736"/>
      </c:barChart>
      <c:catAx>
        <c:axId val="310075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81736"/>
        <c:crosses val="autoZero"/>
        <c:auto val="1"/>
        <c:lblAlgn val="ctr"/>
        <c:lblOffset val="100"/>
        <c:noMultiLvlLbl val="0"/>
      </c:catAx>
      <c:valAx>
        <c:axId val="310081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75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E2-4D03-99DA-E01AD8B7A142}"/>
                </c:ext>
              </c:extLst>
            </c:dLbl>
            <c:dLbl>
              <c:idx val="1"/>
              <c:layout>
                <c:manualLayout>
                  <c:x val="0"/>
                  <c:y val="2.8755505405305961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E2-4D03-99DA-E01AD8B7A1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95</c:v>
                </c:pt>
                <c:pt idx="1">
                  <c:v>5</c:v>
                </c:pt>
              </c:numCache>
            </c:numRef>
          </c:val>
          <c:extLst>
            <c:ext xmlns:c16="http://schemas.microsoft.com/office/drawing/2014/chart" uri="{C3380CC4-5D6E-409C-BE32-E72D297353CC}">
              <c16:uniqueId val="{00000002-A8E2-4D03-99DA-E01AD8B7A142}"/>
            </c:ext>
          </c:extLst>
        </c:ser>
        <c:dLbls>
          <c:showLegendKey val="0"/>
          <c:showVal val="0"/>
          <c:showCatName val="0"/>
          <c:showSerName val="0"/>
          <c:showPercent val="0"/>
          <c:showBubbleSize val="0"/>
        </c:dLbls>
        <c:gapWidth val="100"/>
        <c:overlap val="-24"/>
        <c:axId val="314215952"/>
        <c:axId val="314213600"/>
      </c:barChart>
      <c:catAx>
        <c:axId val="31421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3600"/>
        <c:crosses val="autoZero"/>
        <c:auto val="1"/>
        <c:lblAlgn val="ctr"/>
        <c:lblOffset val="100"/>
        <c:noMultiLvlLbl val="0"/>
      </c:catAx>
      <c:valAx>
        <c:axId val="31421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9-48B8-A6BB-97242FA87014}"/>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9-48B8-A6BB-97242FA870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2"/>
                <c:pt idx="0">
                  <c:v>SIEMPRE</c:v>
                </c:pt>
                <c:pt idx="1">
                  <c:v>ALGUNAS VECES</c:v>
                </c:pt>
              </c:strCache>
            </c:strRef>
          </c:cat>
          <c:val>
            <c:numRef>
              <c:f>'RELACIÓN PUESTO DE TRABAJO CON '!$C$3:$C$5</c:f>
              <c:numCache>
                <c:formatCode>###0.0</c:formatCode>
                <c:ptCount val="2"/>
                <c:pt idx="0">
                  <c:v>88</c:v>
                </c:pt>
                <c:pt idx="1">
                  <c:v>12</c:v>
                </c:pt>
              </c:numCache>
            </c:numRef>
          </c:val>
          <c:extLst>
            <c:ext xmlns:c16="http://schemas.microsoft.com/office/drawing/2014/chart" uri="{C3380CC4-5D6E-409C-BE32-E72D297353CC}">
              <c16:uniqueId val="{00000002-9549-48B8-A6BB-97242FA87014}"/>
            </c:ext>
          </c:extLst>
        </c:ser>
        <c:dLbls>
          <c:showLegendKey val="0"/>
          <c:showVal val="0"/>
          <c:showCatName val="0"/>
          <c:showSerName val="0"/>
          <c:showPercent val="0"/>
          <c:showBubbleSize val="0"/>
        </c:dLbls>
        <c:gapWidth val="100"/>
        <c:overlap val="-24"/>
        <c:axId val="310086048"/>
        <c:axId val="310086440"/>
      </c:barChart>
      <c:catAx>
        <c:axId val="310086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86440"/>
        <c:crosses val="autoZero"/>
        <c:auto val="1"/>
        <c:lblAlgn val="ctr"/>
        <c:lblOffset val="100"/>
        <c:noMultiLvlLbl val="0"/>
      </c:catAx>
      <c:valAx>
        <c:axId val="310086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86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A8-4FB8-BD2C-5199E078B6CD}"/>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A8-4FB8-BD2C-5199E078B6CD}"/>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A8-4FB8-BD2C-5199E078B6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4EA8-4FB8-BD2C-5199E078B6CD}"/>
            </c:ext>
          </c:extLst>
        </c:ser>
        <c:dLbls>
          <c:showLegendKey val="0"/>
          <c:showVal val="0"/>
          <c:showCatName val="0"/>
          <c:showSerName val="0"/>
          <c:showPercent val="0"/>
          <c:showBubbleSize val="0"/>
        </c:dLbls>
        <c:gapWidth val="100"/>
        <c:overlap val="-24"/>
        <c:axId val="314217520"/>
        <c:axId val="314215560"/>
      </c:barChart>
      <c:catAx>
        <c:axId val="3142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560"/>
        <c:crosses val="autoZero"/>
        <c:auto val="1"/>
        <c:lblAlgn val="ctr"/>
        <c:lblOffset val="100"/>
        <c:noMultiLvlLbl val="0"/>
      </c:catAx>
      <c:valAx>
        <c:axId val="314215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31-4A3F-98CD-D697B5918A6F}"/>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31-4A3F-98CD-D697B5918A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###0.0</c:formatCode>
                <c:ptCount val="2"/>
                <c:pt idx="0">
                  <c:v>75</c:v>
                </c:pt>
                <c:pt idx="1">
                  <c:v>25</c:v>
                </c:pt>
              </c:numCache>
            </c:numRef>
          </c:val>
          <c:extLst>
            <c:ext xmlns:c16="http://schemas.microsoft.com/office/drawing/2014/chart" uri="{C3380CC4-5D6E-409C-BE32-E72D297353CC}">
              <c16:uniqueId val="{00000002-2731-4A3F-98CD-D697B5918A6F}"/>
            </c:ext>
          </c:extLst>
        </c:ser>
        <c:dLbls>
          <c:showLegendKey val="0"/>
          <c:showVal val="0"/>
          <c:showCatName val="0"/>
          <c:showSerName val="0"/>
          <c:showPercent val="0"/>
          <c:showBubbleSize val="0"/>
        </c:dLbls>
        <c:gapWidth val="100"/>
        <c:overlap val="-24"/>
        <c:axId val="310078600"/>
        <c:axId val="310077424"/>
      </c:barChart>
      <c:catAx>
        <c:axId val="310078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77424"/>
        <c:crosses val="autoZero"/>
        <c:auto val="1"/>
        <c:lblAlgn val="ctr"/>
        <c:lblOffset val="100"/>
        <c:noMultiLvlLbl val="0"/>
      </c:catAx>
      <c:valAx>
        <c:axId val="31007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78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B0-4D2C-BF92-41880B948B77}"/>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B0-4D2C-BF92-41880B948B77}"/>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B0-4D2C-BF92-41880B948B77}"/>
                </c:ext>
              </c:extLst>
            </c:dLbl>
            <c:dLbl>
              <c:idx val="4"/>
              <c:layout>
                <c:manualLayout>
                  <c:x val="-5.1781923351881861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B0-4D2C-BF92-41880B948B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62</c:v>
                </c:pt>
                <c:pt idx="1">
                  <c:v>38</c:v>
                </c:pt>
                <c:pt idx="2">
                  <c:v>0</c:v>
                </c:pt>
                <c:pt idx="4">
                  <c:v>0</c:v>
                </c:pt>
              </c:numCache>
            </c:numRef>
          </c:val>
          <c:extLst>
            <c:ext xmlns:c16="http://schemas.microsoft.com/office/drawing/2014/chart" uri="{C3380CC4-5D6E-409C-BE32-E72D297353CC}">
              <c16:uniqueId val="{00000004-DBB0-4D2C-BF92-41880B948B77}"/>
            </c:ext>
          </c:extLst>
        </c:ser>
        <c:dLbls>
          <c:showLegendKey val="0"/>
          <c:showVal val="0"/>
          <c:showCatName val="0"/>
          <c:showSerName val="0"/>
          <c:showPercent val="0"/>
          <c:showBubbleSize val="0"/>
        </c:dLbls>
        <c:gapWidth val="100"/>
        <c:overlap val="-24"/>
        <c:axId val="314214384"/>
        <c:axId val="314218304"/>
      </c:barChart>
      <c:catAx>
        <c:axId val="31421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8304"/>
        <c:crosses val="autoZero"/>
        <c:auto val="1"/>
        <c:lblAlgn val="ctr"/>
        <c:lblOffset val="100"/>
        <c:noMultiLvlLbl val="0"/>
      </c:catAx>
      <c:valAx>
        <c:axId val="31421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24-436C-9965-DCEE9725C139}"/>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24-436C-9965-DCEE9725C1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2"/>
                <c:pt idx="0">
                  <c:v>SIEMPRE</c:v>
                </c:pt>
                <c:pt idx="1">
                  <c:v>ALGUNAS VECES</c:v>
                </c:pt>
              </c:strCache>
            </c:strRef>
          </c:cat>
          <c:val>
            <c:numRef>
              <c:f>'CONTENIDO DE CURSOS FORTALECE E'!$C$3:$C$5</c:f>
              <c:numCache>
                <c:formatCode>###0.0</c:formatCode>
                <c:ptCount val="2"/>
                <c:pt idx="0">
                  <c:v>75</c:v>
                </c:pt>
                <c:pt idx="1">
                  <c:v>25</c:v>
                </c:pt>
              </c:numCache>
            </c:numRef>
          </c:val>
          <c:extLst>
            <c:ext xmlns:c16="http://schemas.microsoft.com/office/drawing/2014/chart" uri="{C3380CC4-5D6E-409C-BE32-E72D297353CC}">
              <c16:uniqueId val="{00000002-AE24-436C-9965-DCEE9725C139}"/>
            </c:ext>
          </c:extLst>
        </c:ser>
        <c:dLbls>
          <c:showLegendKey val="0"/>
          <c:showVal val="0"/>
          <c:showCatName val="0"/>
          <c:showSerName val="0"/>
          <c:showPercent val="0"/>
          <c:showBubbleSize val="0"/>
        </c:dLbls>
        <c:gapWidth val="100"/>
        <c:overlap val="-24"/>
        <c:axId val="310081344"/>
        <c:axId val="310075856"/>
      </c:barChart>
      <c:catAx>
        <c:axId val="310081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75856"/>
        <c:crosses val="autoZero"/>
        <c:auto val="1"/>
        <c:lblAlgn val="ctr"/>
        <c:lblOffset val="100"/>
        <c:noMultiLvlLbl val="0"/>
      </c:catAx>
      <c:valAx>
        <c:axId val="310075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08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BD-40A1-96C0-DED0F9E4DAEB}"/>
                </c:ext>
              </c:extLst>
            </c:dLbl>
            <c:dLbl>
              <c:idx val="1"/>
              <c:layout>
                <c:manualLayout>
                  <c:x val="-5.3248873073554305E-3"/>
                  <c:y val="1.4353228299794492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BD-40A1-96C0-DED0F9E4DA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40BD-40A1-96C0-DED0F9E4DAEB}"/>
            </c:ext>
          </c:extLst>
        </c:ser>
        <c:dLbls>
          <c:showLegendKey val="0"/>
          <c:showVal val="0"/>
          <c:showCatName val="0"/>
          <c:showSerName val="0"/>
          <c:showPercent val="0"/>
          <c:showBubbleSize val="0"/>
        </c:dLbls>
        <c:gapWidth val="100"/>
        <c:overlap val="-24"/>
        <c:axId val="315939056"/>
        <c:axId val="315933176"/>
      </c:barChart>
      <c:catAx>
        <c:axId val="31593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176"/>
        <c:crosses val="autoZero"/>
        <c:auto val="1"/>
        <c:lblAlgn val="ctr"/>
        <c:lblOffset val="100"/>
        <c:noMultiLvlLbl val="0"/>
      </c:catAx>
      <c:valAx>
        <c:axId val="315933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48-4E9D-8206-1314AB51F27C}"/>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48-4E9D-8206-1314AB51F2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67</c:v>
                </c:pt>
                <c:pt idx="1">
                  <c:v>33</c:v>
                </c:pt>
              </c:numCache>
            </c:numRef>
          </c:val>
          <c:extLst>
            <c:ext xmlns:c16="http://schemas.microsoft.com/office/drawing/2014/chart" uri="{C3380CC4-5D6E-409C-BE32-E72D297353CC}">
              <c16:uniqueId val="{00000002-E148-4E9D-8206-1314AB51F27C}"/>
            </c:ext>
          </c:extLst>
        </c:ser>
        <c:dLbls>
          <c:showLegendKey val="0"/>
          <c:showVal val="0"/>
          <c:showCatName val="0"/>
          <c:showSerName val="0"/>
          <c:showPercent val="0"/>
          <c:showBubbleSize val="0"/>
        </c:dLbls>
        <c:gapWidth val="100"/>
        <c:overlap val="-24"/>
        <c:axId val="315933568"/>
        <c:axId val="315933960"/>
      </c:barChart>
      <c:catAx>
        <c:axId val="315933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960"/>
        <c:crosses val="autoZero"/>
        <c:auto val="1"/>
        <c:lblAlgn val="ctr"/>
        <c:lblOffset val="100"/>
        <c:noMultiLvlLbl val="0"/>
      </c:catAx>
      <c:valAx>
        <c:axId val="315933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F996-48D9-A8E2-D111162E2BE2}"/>
              </c:ext>
            </c:extLst>
          </c:dPt>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96-48D9-A8E2-D111162E2B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100</c:v>
                </c:pt>
                <c:pt idx="1">
                  <c:v>0</c:v>
                </c:pt>
              </c:numCache>
            </c:numRef>
          </c:val>
          <c:extLst>
            <c:ext xmlns:c16="http://schemas.microsoft.com/office/drawing/2014/chart" uri="{C3380CC4-5D6E-409C-BE32-E72D297353CC}">
              <c16:uniqueId val="{00000001-F996-48D9-A8E2-D111162E2BE2}"/>
            </c:ext>
          </c:extLst>
        </c:ser>
        <c:dLbls>
          <c:showLegendKey val="0"/>
          <c:showVal val="0"/>
          <c:showCatName val="0"/>
          <c:showSerName val="0"/>
          <c:showPercent val="0"/>
          <c:showBubbleSize val="0"/>
        </c:dLbls>
        <c:gapWidth val="100"/>
        <c:overlap val="-24"/>
        <c:axId val="312479080"/>
        <c:axId val="312475160"/>
      </c:barChart>
      <c:catAx>
        <c:axId val="312479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5160"/>
        <c:crosses val="autoZero"/>
        <c:auto val="1"/>
        <c:lblAlgn val="ctr"/>
        <c:lblOffset val="100"/>
        <c:noMultiLvlLbl val="0"/>
      </c:catAx>
      <c:valAx>
        <c:axId val="312475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EF-490B-AACC-155925AB73CA}"/>
                </c:ext>
              </c:extLst>
            </c:dLbl>
            <c:dLbl>
              <c:idx val="1"/>
              <c:layout>
                <c:manualLayout>
                  <c:x val="-1.7154048760721281E-3"/>
                  <c:y val="1.27561171831000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EF-490B-AACC-155925AB73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95</c:v>
                </c:pt>
                <c:pt idx="1">
                  <c:v>5</c:v>
                </c:pt>
              </c:numCache>
            </c:numRef>
          </c:val>
          <c:extLst>
            <c:ext xmlns:c16="http://schemas.microsoft.com/office/drawing/2014/chart" uri="{C3380CC4-5D6E-409C-BE32-E72D297353CC}">
              <c16:uniqueId val="{00000002-05EF-490B-AACC-155925AB73CA}"/>
            </c:ext>
          </c:extLst>
        </c:ser>
        <c:dLbls>
          <c:showLegendKey val="0"/>
          <c:showVal val="0"/>
          <c:showCatName val="0"/>
          <c:showSerName val="0"/>
          <c:showPercent val="0"/>
          <c:showBubbleSize val="0"/>
        </c:dLbls>
        <c:gapWidth val="100"/>
        <c:overlap val="-24"/>
        <c:axId val="315939840"/>
        <c:axId val="315940232"/>
      </c:barChart>
      <c:catAx>
        <c:axId val="315939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40232"/>
        <c:crosses val="autoZero"/>
        <c:auto val="1"/>
        <c:lblAlgn val="ctr"/>
        <c:lblOffset val="100"/>
        <c:noMultiLvlLbl val="0"/>
      </c:catAx>
      <c:valAx>
        <c:axId val="315940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A3-412B-A69D-C9EE736ED669}"/>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28A3-412B-A69D-C9EE736ED6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82</c:v>
                </c:pt>
                <c:pt idx="1">
                  <c:v>18</c:v>
                </c:pt>
              </c:numCache>
            </c:numRef>
          </c:val>
          <c:extLst>
            <c:ext xmlns:c16="http://schemas.microsoft.com/office/drawing/2014/chart" uri="{C3380CC4-5D6E-409C-BE32-E72D297353CC}">
              <c16:uniqueId val="{00000002-28A3-412B-A69D-C9EE736ED669}"/>
            </c:ext>
          </c:extLst>
        </c:ser>
        <c:dLbls>
          <c:showLegendKey val="0"/>
          <c:showVal val="0"/>
          <c:showCatName val="0"/>
          <c:showSerName val="0"/>
          <c:showPercent val="0"/>
          <c:showBubbleSize val="0"/>
        </c:dLbls>
        <c:gapWidth val="100"/>
        <c:overlap val="-24"/>
        <c:axId val="322166088"/>
        <c:axId val="322158640"/>
      </c:barChart>
      <c:catAx>
        <c:axId val="322166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58640"/>
        <c:crosses val="autoZero"/>
        <c:auto val="1"/>
        <c:lblAlgn val="ctr"/>
        <c:lblOffset val="100"/>
        <c:noMultiLvlLbl val="0"/>
      </c:catAx>
      <c:valAx>
        <c:axId val="322158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22166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solidFill>
                  <a:schemeClr val="bg1">
                    <a:lumMod val="75000"/>
                  </a:schemeClr>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16-4E9E-B55E-701370BE4888}"/>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solidFill>
                  <a:schemeClr val="bg1">
                    <a:lumMod val="75000"/>
                  </a:schemeClr>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16-4E9E-B55E-701370BE4888}"/>
                </c:ext>
              </c:extLst>
            </c:dLbl>
            <c:spPr>
              <a:solidFill>
                <a:schemeClr val="bg1">
                  <a:lumMod val="7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###0.0</c:formatCode>
                <c:ptCount val="2"/>
                <c:pt idx="0">
                  <c:v>75</c:v>
                </c:pt>
                <c:pt idx="1">
                  <c:v>25</c:v>
                </c:pt>
              </c:numCache>
            </c:numRef>
          </c:val>
          <c:extLst>
            <c:ext xmlns:c16="http://schemas.microsoft.com/office/drawing/2014/chart" uri="{C3380CC4-5D6E-409C-BE32-E72D297353CC}">
              <c16:uniqueId val="{00000002-6D16-4E9E-B55E-701370BE4888}"/>
            </c:ext>
          </c:extLst>
        </c:ser>
        <c:dLbls>
          <c:showLegendKey val="0"/>
          <c:showVal val="0"/>
          <c:showCatName val="0"/>
          <c:showSerName val="0"/>
          <c:showPercent val="0"/>
          <c:showBubbleSize val="0"/>
        </c:dLbls>
        <c:gapWidth val="100"/>
        <c:overlap val="-24"/>
        <c:axId val="312482216"/>
        <c:axId val="312473592"/>
      </c:barChart>
      <c:catAx>
        <c:axId val="312482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3592"/>
        <c:crosses val="autoZero"/>
        <c:auto val="1"/>
        <c:lblAlgn val="ctr"/>
        <c:lblOffset val="100"/>
        <c:noMultiLvlLbl val="0"/>
      </c:catAx>
      <c:valAx>
        <c:axId val="312473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82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70-478F-B0C7-2F6275C9B0FE}"/>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70-478F-B0C7-2F6275C9B0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9F70-478F-B0C7-2F6275C9B0FE}"/>
            </c:ext>
          </c:extLst>
        </c:ser>
        <c:dLbls>
          <c:showLegendKey val="0"/>
          <c:showVal val="0"/>
          <c:showCatName val="0"/>
          <c:showSerName val="0"/>
          <c:showPercent val="0"/>
          <c:showBubbleSize val="0"/>
        </c:dLbls>
        <c:gapWidth val="100"/>
        <c:overlap val="-24"/>
        <c:axId val="315934744"/>
        <c:axId val="315935136"/>
      </c:barChart>
      <c:catAx>
        <c:axId val="315934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136"/>
        <c:crosses val="autoZero"/>
        <c:auto val="1"/>
        <c:lblAlgn val="ctr"/>
        <c:lblOffset val="100"/>
        <c:noMultiLvlLbl val="0"/>
      </c:catAx>
      <c:valAx>
        <c:axId val="31593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69F7-4052-A6F6-7B648EA963CC}"/>
              </c:ext>
            </c:extLst>
          </c:dPt>
          <c:dPt>
            <c:idx val="1"/>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69F7-4052-A6F6-7B648EA963CC}"/>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F7-4052-A6F6-7B648EA963CC}"/>
                </c:ext>
              </c:extLst>
            </c:dLbl>
            <c:dLbl>
              <c:idx val="1"/>
              <c:layout>
                <c:manualLayout>
                  <c:x val="3.5499248715702867E-3"/>
                  <c:y val="9.448250504900745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sz="1197" b="1" i="0" u="none" strike="noStrike" kern="1200" baseline="0">
                          <a:solidFill>
                            <a:schemeClr val="tx1">
                              <a:lumMod val="75000"/>
                              <a:lumOff val="25000"/>
                            </a:schemeClr>
                          </a:solidFill>
                          <a:latin typeface="+mn-lt"/>
                          <a:ea typeface="+mn-ea"/>
                          <a:cs typeface="+mn-cs"/>
                        </a:defRPr>
                      </a:pPr>
                      <a:t>[VALOR]</a:t>
                    </a:fld>
                    <a:r>
                      <a:rPr lang="en-US" sz="1800" dirty="0">
                        <a:solidFill>
                          <a:schemeClr val="tx1"/>
                        </a:solidFill>
                      </a:rPr>
                      <a:t>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F7-4052-A6F6-7B648EA963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###0.0</c:formatCode>
                <c:ptCount val="2"/>
                <c:pt idx="0">
                  <c:v>88</c:v>
                </c:pt>
                <c:pt idx="1">
                  <c:v>12</c:v>
                </c:pt>
              </c:numCache>
            </c:numRef>
          </c:val>
          <c:extLst>
            <c:ext xmlns:c16="http://schemas.microsoft.com/office/drawing/2014/chart" uri="{C3380CC4-5D6E-409C-BE32-E72D297353CC}">
              <c16:uniqueId val="{00000002-69F7-4052-A6F6-7B648EA963CC}"/>
            </c:ext>
          </c:extLst>
        </c:ser>
        <c:dLbls>
          <c:showLegendKey val="0"/>
          <c:showVal val="0"/>
          <c:showCatName val="0"/>
          <c:showSerName val="0"/>
          <c:showPercent val="0"/>
          <c:showBubbleSize val="0"/>
        </c:dLbls>
        <c:gapWidth val="100"/>
        <c:overlap val="-24"/>
        <c:axId val="312471632"/>
        <c:axId val="312472808"/>
      </c:barChart>
      <c:catAx>
        <c:axId val="312471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2808"/>
        <c:crosses val="autoZero"/>
        <c:auto val="1"/>
        <c:lblAlgn val="ctr"/>
        <c:lblOffset val="100"/>
        <c:noMultiLvlLbl val="0"/>
      </c:catAx>
      <c:valAx>
        <c:axId val="312472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1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a:t>
            </a:r>
            <a:r>
              <a:rPr lang="es-MX" baseline="0" dirty="0">
                <a:solidFill>
                  <a:schemeClr val="tx1"/>
                </a:solidFill>
              </a:rPr>
              <a:t> DE MEDIO AMBIENTE</a:t>
            </a:r>
            <a:endParaRPr lang="es-MX"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96-4A29-8E10-261349C004EC}"/>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96-4A29-8E10-261349C004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86</c:v>
                </c:pt>
                <c:pt idx="1">
                  <c:v>14</c:v>
                </c:pt>
              </c:numCache>
            </c:numRef>
          </c:val>
          <c:extLst>
            <c:ext xmlns:c16="http://schemas.microsoft.com/office/drawing/2014/chart" uri="{C3380CC4-5D6E-409C-BE32-E72D297353CC}">
              <c16:uniqueId val="{00000002-5096-4A29-8E10-261349C004EC}"/>
            </c:ext>
          </c:extLst>
        </c:ser>
        <c:dLbls>
          <c:showLegendKey val="0"/>
          <c:showVal val="0"/>
          <c:showCatName val="0"/>
          <c:showSerName val="0"/>
          <c:showPercent val="0"/>
          <c:showBubbleSize val="0"/>
        </c:dLbls>
        <c:gapWidth val="100"/>
        <c:overlap val="-24"/>
        <c:axId val="316319872"/>
        <c:axId val="316321440"/>
      </c:barChart>
      <c:catAx>
        <c:axId val="31631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21440"/>
        <c:crosses val="autoZero"/>
        <c:auto val="1"/>
        <c:lblAlgn val="ctr"/>
        <c:lblOffset val="100"/>
        <c:noMultiLvlLbl val="0"/>
      </c:catAx>
      <c:valAx>
        <c:axId val="316321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Pt>
            <c:idx val="0"/>
            <c:invertIfNegative val="0"/>
            <c:bubble3D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9466-4752-A51C-AD7A7D628F0A}"/>
              </c:ext>
            </c:extLst>
          </c:dPt>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66-4752-A51C-AD7A7D628F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100</c:v>
                </c:pt>
                <c:pt idx="1">
                  <c:v>0</c:v>
                </c:pt>
              </c:numCache>
            </c:numRef>
          </c:val>
          <c:extLst>
            <c:ext xmlns:c16="http://schemas.microsoft.com/office/drawing/2014/chart" uri="{C3380CC4-5D6E-409C-BE32-E72D297353CC}">
              <c16:uniqueId val="{00000001-9466-4752-A51C-AD7A7D628F0A}"/>
            </c:ext>
          </c:extLst>
        </c:ser>
        <c:dLbls>
          <c:showLegendKey val="0"/>
          <c:showVal val="0"/>
          <c:showCatName val="0"/>
          <c:showSerName val="0"/>
          <c:showPercent val="0"/>
          <c:showBubbleSize val="0"/>
        </c:dLbls>
        <c:gapWidth val="100"/>
        <c:overlap val="-24"/>
        <c:axId val="312473984"/>
        <c:axId val="312474376"/>
      </c:barChart>
      <c:catAx>
        <c:axId val="31247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4376"/>
        <c:crosses val="autoZero"/>
        <c:auto val="1"/>
        <c:lblAlgn val="ctr"/>
        <c:lblOffset val="100"/>
        <c:noMultiLvlLbl val="0"/>
      </c:catAx>
      <c:valAx>
        <c:axId val="312474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247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B9F-4A5C-A981-1FD9707B8BAD}"/>
              </c:ext>
            </c:extLst>
          </c:dPt>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9F-4A5C-A981-1FD9707B8B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3B9F-4A5C-A981-1FD9707B8BAD}"/>
            </c:ext>
          </c:extLst>
        </c:ser>
        <c:dLbls>
          <c:showLegendKey val="0"/>
          <c:showVal val="0"/>
          <c:showCatName val="0"/>
          <c:showSerName val="0"/>
          <c:showPercent val="0"/>
          <c:showBubbleSize val="0"/>
        </c:dLbls>
        <c:gapWidth val="100"/>
        <c:overlap val="-24"/>
        <c:axId val="273918384"/>
        <c:axId val="274520616"/>
      </c:barChart>
      <c:catAx>
        <c:axId val="273918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20616"/>
        <c:crosses val="autoZero"/>
        <c:auto val="1"/>
        <c:lblAlgn val="ctr"/>
        <c:lblOffset val="100"/>
        <c:noMultiLvlLbl val="0"/>
      </c:catAx>
      <c:valAx>
        <c:axId val="274520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91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5B-47B0-A616-75D9327E4802}"/>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5B-47B0-A616-75D9327E4802}"/>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5B-47B0-A616-75D9327E480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76</c:v>
                </c:pt>
                <c:pt idx="1">
                  <c:v>33</c:v>
                </c:pt>
                <c:pt idx="2">
                  <c:v>47</c:v>
                </c:pt>
              </c:numCache>
            </c:numRef>
          </c:val>
          <c:extLst>
            <c:ext xmlns:c16="http://schemas.microsoft.com/office/drawing/2014/chart" uri="{C3380CC4-5D6E-409C-BE32-E72D297353CC}">
              <c16:uniqueId val="{00000003-0B5B-47B0-A616-75D9327E4802}"/>
            </c:ext>
          </c:extLst>
        </c:ser>
        <c:dLbls>
          <c:showLegendKey val="0"/>
          <c:showVal val="0"/>
          <c:showCatName val="0"/>
          <c:showSerName val="0"/>
          <c:showPercent val="0"/>
          <c:showBubbleSize val="0"/>
        </c:dLbls>
        <c:gapWidth val="100"/>
        <c:overlap val="-24"/>
        <c:axId val="269504784"/>
        <c:axId val="270588096"/>
      </c:barChart>
      <c:catAx>
        <c:axId val="26950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70588096"/>
        <c:crosses val="autoZero"/>
        <c:auto val="1"/>
        <c:lblAlgn val="ctr"/>
        <c:lblOffset val="100"/>
        <c:noMultiLvlLbl val="0"/>
      </c:catAx>
      <c:valAx>
        <c:axId val="27058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5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6">
  <a:schemeClr val="accent3"/>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7">
  <a:schemeClr val="accent4"/>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5">
  <a:schemeClr val="accent2"/>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5">
  <a:schemeClr val="accent2"/>
</cs:colorStyle>
</file>

<file path=ppt/charts/colors31.xml><?xml version="1.0" encoding="utf-8"?>
<cs:colorStyle xmlns:cs="http://schemas.microsoft.com/office/drawing/2012/chartStyle" xmlns:a="http://schemas.openxmlformats.org/drawingml/2006/main" meth="withinLinear" id="15">
  <a:schemeClr val="accent2"/>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0.10722</cdr:x>
      <cdr:y>0.56471</cdr:y>
    </cdr:from>
    <cdr:to>
      <cdr:x>0.20134</cdr:x>
      <cdr:y>0.63474</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84460" y="2292006"/>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0.32911</cdr:x>
      <cdr:y>0.57746</cdr:y>
    </cdr:from>
    <cdr:to>
      <cdr:x>0.42323</cdr:x>
      <cdr:y>0.6475</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7925" y="2343755"/>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2140338" y="4653137"/>
            <a:ext cx="5474897"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730) – S.P.A.U.A.N.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oogle Shape;328;p14">
            <a:extLst>
              <a:ext uri="{FF2B5EF4-FFF2-40B4-BE49-F238E27FC236}">
                <a16:creationId xmlns:a16="http://schemas.microsoft.com/office/drawing/2014/main" id="{228F330F-F455-45AA-AD78-BB42216091C3}"/>
              </a:ext>
            </a:extLst>
          </p:cNvPr>
          <p:cNvGraphicFramePr/>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BE6DFF81-F0B8-4405-A5AE-C79A0D31F5F6}"/>
              </a:ext>
            </a:extLst>
          </p:cNvPr>
          <p:cNvGraphicFramePr>
            <a:graphicFrameLocks/>
          </p:cNvGraphicFramePr>
          <p:nvPr>
            <p:extLst>
              <p:ext uri="{D42A27DB-BD31-4B8C-83A1-F6EECF244321}">
                <p14:modId xmlns:p14="http://schemas.microsoft.com/office/powerpoint/2010/main" val="1741606075"/>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oogle Shape;369;p16">
            <a:extLst>
              <a:ext uri="{FF2B5EF4-FFF2-40B4-BE49-F238E27FC236}">
                <a16:creationId xmlns:a16="http://schemas.microsoft.com/office/drawing/2014/main" id="{18671098-A766-4E0B-9881-A176AA3706D1}"/>
              </a:ext>
            </a:extLst>
          </p:cNvPr>
          <p:cNvGraphicFramePr/>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8CA98BC0-F9A1-498E-BE56-A28B80651095}"/>
              </a:ext>
            </a:extLst>
          </p:cNvPr>
          <p:cNvGraphicFramePr>
            <a:graphicFrameLocks/>
          </p:cNvGraphicFramePr>
          <p:nvPr>
            <p:extLst>
              <p:ext uri="{D42A27DB-BD31-4B8C-83A1-F6EECF244321}">
                <p14:modId xmlns:p14="http://schemas.microsoft.com/office/powerpoint/2010/main" val="2155728698"/>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2.-Instalaciones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63%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52;p20">
            <a:extLst>
              <a:ext uri="{FF2B5EF4-FFF2-40B4-BE49-F238E27FC236}">
                <a16:creationId xmlns:a16="http://schemas.microsoft.com/office/drawing/2014/main" id="{081DA50F-5839-4808-919B-5B31A57FA284}"/>
              </a:ext>
            </a:extLst>
          </p:cNvPr>
          <p:cNvGraphicFramePr/>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9A884FFF-5258-4967-B53A-69B5346B0027}"/>
              </a:ext>
            </a:extLst>
          </p:cNvPr>
          <p:cNvGraphicFramePr>
            <a:graphicFrameLocks/>
          </p:cNvGraphicFramePr>
          <p:nvPr>
            <p:extLst>
              <p:ext uri="{D42A27DB-BD31-4B8C-83A1-F6EECF244321}">
                <p14:modId xmlns:p14="http://schemas.microsoft.com/office/powerpoint/2010/main" val="1845374434"/>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492;p22">
            <a:extLst>
              <a:ext uri="{FF2B5EF4-FFF2-40B4-BE49-F238E27FC236}">
                <a16:creationId xmlns:a16="http://schemas.microsoft.com/office/drawing/2014/main" id="{4458F23F-276E-463E-A562-CBB695E224EE}"/>
              </a:ext>
            </a:extLst>
          </p:cNvPr>
          <p:cNvGraphicFramePr/>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08165AB8-375D-4931-910B-806406E9FE13}"/>
              </a:ext>
            </a:extLst>
          </p:cNvPr>
          <p:cNvGraphicFramePr>
            <a:graphicFrameLocks/>
          </p:cNvGraphicFramePr>
          <p:nvPr>
            <p:extLst>
              <p:ext uri="{D42A27DB-BD31-4B8C-83A1-F6EECF244321}">
                <p14:modId xmlns:p14="http://schemas.microsoft.com/office/powerpoint/2010/main" val="284998270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32;p24">
            <a:extLst>
              <a:ext uri="{FF2B5EF4-FFF2-40B4-BE49-F238E27FC236}">
                <a16:creationId xmlns:a16="http://schemas.microsoft.com/office/drawing/2014/main" id="{BEB7C45E-91F9-48D3-8C39-DAC514E07EEA}"/>
              </a:ext>
            </a:extLst>
          </p:cNvPr>
          <p:cNvGraphicFramePr/>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86872AEA-187B-4220-AE00-72C887B06388}"/>
              </a:ext>
            </a:extLst>
          </p:cNvPr>
          <p:cNvGraphicFramePr>
            <a:graphicFrameLocks/>
          </p:cNvGraphicFramePr>
          <p:nvPr>
            <p:extLst>
              <p:ext uri="{D42A27DB-BD31-4B8C-83A1-F6EECF244321}">
                <p14:modId xmlns:p14="http://schemas.microsoft.com/office/powerpoint/2010/main" val="1117194659"/>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72;p26">
            <a:extLst>
              <a:ext uri="{FF2B5EF4-FFF2-40B4-BE49-F238E27FC236}">
                <a16:creationId xmlns:a16="http://schemas.microsoft.com/office/drawing/2014/main" id="{50DC8944-E6B5-4A62-8562-5BD8FC6BE60A}"/>
              </a:ext>
            </a:extLst>
          </p:cNvPr>
          <p:cNvGraphicFramePr/>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AD5BB18-DC8B-4069-8B1C-E316608409E8}"/>
              </a:ext>
            </a:extLst>
          </p:cNvPr>
          <p:cNvGraphicFramePr>
            <a:graphicFrameLocks/>
          </p:cNvGraphicFramePr>
          <p:nvPr>
            <p:extLst>
              <p:ext uri="{D42A27DB-BD31-4B8C-83A1-F6EECF244321}">
                <p14:modId xmlns:p14="http://schemas.microsoft.com/office/powerpoint/2010/main" val="3577106357"/>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12;p28">
            <a:extLst>
              <a:ext uri="{FF2B5EF4-FFF2-40B4-BE49-F238E27FC236}">
                <a16:creationId xmlns:a16="http://schemas.microsoft.com/office/drawing/2014/main" id="{49D5DC81-CFB2-4945-A22C-5FA8867CA4F3}"/>
              </a:ext>
            </a:extLst>
          </p:cNvPr>
          <p:cNvGraphicFramePr/>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CE16CDE7-A100-4050-990D-1ADCDEB79CCD}"/>
              </a:ext>
            </a:extLst>
          </p:cNvPr>
          <p:cNvGraphicFramePr>
            <a:graphicFrameLocks/>
          </p:cNvGraphicFramePr>
          <p:nvPr>
            <p:extLst>
              <p:ext uri="{D42A27DB-BD31-4B8C-83A1-F6EECF244321}">
                <p14:modId xmlns:p14="http://schemas.microsoft.com/office/powerpoint/2010/main" val="1216603477"/>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(50% excelente, 37%),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bastante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entre medio y alto, por lo que se puede mejorar en ese aspecto.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y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excelente,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(100%)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oogle Shape;689;p32">
            <a:extLst>
              <a:ext uri="{FF2B5EF4-FFF2-40B4-BE49-F238E27FC236}">
                <a16:creationId xmlns:a16="http://schemas.microsoft.com/office/drawing/2014/main" id="{C521D967-1604-44CA-9BEF-5ADA3F197944}"/>
              </a:ext>
            </a:extLst>
          </p:cNvPr>
          <p:cNvGraphicFramePr/>
          <p:nvPr>
            <p:extLst>
              <p:ext uri="{D42A27DB-BD31-4B8C-83A1-F6EECF244321}">
                <p14:modId xmlns:p14="http://schemas.microsoft.com/office/powerpoint/2010/main" val="3668146724"/>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oogle Shape;709;p33">
            <a:extLst>
              <a:ext uri="{FF2B5EF4-FFF2-40B4-BE49-F238E27FC236}">
                <a16:creationId xmlns:a16="http://schemas.microsoft.com/office/drawing/2014/main" id="{1AC2998C-8BD6-40F4-9C5D-ABE7BCD5063D}"/>
              </a:ext>
            </a:extLst>
          </p:cNvPr>
          <p:cNvGraphicFramePr/>
          <p:nvPr>
            <p:extLst>
              <p:ext uri="{D42A27DB-BD31-4B8C-83A1-F6EECF244321}">
                <p14:modId xmlns:p14="http://schemas.microsoft.com/office/powerpoint/2010/main" val="1453048964"/>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C536129C-AD72-4659-828C-32994FA4EEBA}"/>
              </a:ext>
            </a:extLst>
          </p:cNvPr>
          <p:cNvGraphicFramePr>
            <a:graphicFrameLocks/>
          </p:cNvGraphicFramePr>
          <p:nvPr>
            <p:extLst>
              <p:ext uri="{D42A27DB-BD31-4B8C-83A1-F6EECF244321}">
                <p14:modId xmlns:p14="http://schemas.microsoft.com/office/powerpoint/2010/main" val="716264548"/>
              </p:ext>
            </p:extLst>
          </p:nvPr>
        </p:nvGraphicFramePr>
        <p:xfrm>
          <a:off x="1141324" y="1804396"/>
          <a:ext cx="7823163" cy="37204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9CFFD6E7-E32C-41BA-83FF-D9DE3C2D31A8}"/>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400C29FB-5422-41F1-8AC8-105315C06EAC}"/>
              </a:ext>
            </a:extLst>
          </p:cNvPr>
          <p:cNvGraphicFramePr>
            <a:graphicFrameLocks/>
          </p:cNvGraphicFramePr>
          <p:nvPr>
            <p:extLst>
              <p:ext uri="{D42A27DB-BD31-4B8C-83A1-F6EECF244321}">
                <p14:modId xmlns:p14="http://schemas.microsoft.com/office/powerpoint/2010/main" val="3499260906"/>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oogle Shape;769;p36">
            <a:extLst>
              <a:ext uri="{FF2B5EF4-FFF2-40B4-BE49-F238E27FC236}">
                <a16:creationId xmlns:a16="http://schemas.microsoft.com/office/drawing/2014/main" id="{3787F1C0-242F-4F8D-9F18-907E44682A32}"/>
              </a:ext>
            </a:extLst>
          </p:cNvPr>
          <p:cNvGraphicFramePr/>
          <p:nvPr>
            <p:extLst>
              <p:ext uri="{D42A27DB-BD31-4B8C-83A1-F6EECF244321}">
                <p14:modId xmlns:p14="http://schemas.microsoft.com/office/powerpoint/2010/main" val="2056451959"/>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EE6435B6-AE12-47B3-B30E-8EC9E395393C}"/>
              </a:ext>
            </a:extLst>
          </p:cNvPr>
          <p:cNvGraphicFramePr>
            <a:graphicFrameLocks/>
          </p:cNvGraphicFramePr>
          <p:nvPr>
            <p:extLst>
              <p:ext uri="{D42A27DB-BD31-4B8C-83A1-F6EECF244321}">
                <p14:modId xmlns:p14="http://schemas.microsoft.com/office/powerpoint/2010/main" val="3537853375"/>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S.P.A.U.A.N.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C078F024-E972-4C19-A379-DAE7D95018F5}"/>
              </a:ext>
            </a:extLst>
          </p:cNvPr>
          <p:cNvGraphicFramePr>
            <a:graphicFrameLocks/>
          </p:cNvGraphicFramePr>
          <p:nvPr>
            <p:extLst>
              <p:ext uri="{D42A27DB-BD31-4B8C-83A1-F6EECF244321}">
                <p14:modId xmlns:p14="http://schemas.microsoft.com/office/powerpoint/2010/main" val="2072961939"/>
              </p:ext>
            </p:extLst>
          </p:nvPr>
        </p:nvGraphicFramePr>
        <p:xfrm>
          <a:off x="1061475" y="1208293"/>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72B270BB-506D-4664-A998-6AB18E510594}"/>
              </a:ext>
            </a:extLst>
          </p:cNvPr>
          <p:cNvGraphicFramePr>
            <a:graphicFrameLocks/>
          </p:cNvGraphicFramePr>
          <p:nvPr>
            <p:extLst>
              <p:ext uri="{D42A27DB-BD31-4B8C-83A1-F6EECF244321}">
                <p14:modId xmlns:p14="http://schemas.microsoft.com/office/powerpoint/2010/main" val="943087209"/>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0824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son proporcionadas de manera correcta y oportuna</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nunca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en su mayoría excelentes a buenas, aunque un 5% indica que son malas. </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374916"/>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dirty="0"/>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el 2.1% afirma que no.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(56%) afirma que en su caso no aplica.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Por lo regular 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886;p42">
            <a:extLst>
              <a:ext uri="{FF2B5EF4-FFF2-40B4-BE49-F238E27FC236}">
                <a16:creationId xmlns:a16="http://schemas.microsoft.com/office/drawing/2014/main" id="{77A3D813-83F8-4C88-9592-2BF070D4E57C}"/>
              </a:ext>
            </a:extLst>
          </p:cNvPr>
          <p:cNvGraphicFramePr/>
          <p:nvPr>
            <p:extLst>
              <p:ext uri="{D42A27DB-BD31-4B8C-83A1-F6EECF244321}">
                <p14:modId xmlns:p14="http://schemas.microsoft.com/office/powerpoint/2010/main" val="967325670"/>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CC3BF28C-DEE4-4699-BF72-568AE557D767}"/>
              </a:ext>
            </a:extLst>
          </p:cNvPr>
          <p:cNvGraphicFramePr>
            <a:graphicFrameLocks/>
          </p:cNvGraphicFramePr>
          <p:nvPr>
            <p:extLst>
              <p:ext uri="{D42A27DB-BD31-4B8C-83A1-F6EECF244321}">
                <p14:modId xmlns:p14="http://schemas.microsoft.com/office/powerpoint/2010/main" val="920803724"/>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26;p44">
            <a:extLst>
              <a:ext uri="{FF2B5EF4-FFF2-40B4-BE49-F238E27FC236}">
                <a16:creationId xmlns:a16="http://schemas.microsoft.com/office/drawing/2014/main" id="{D66A1CFF-976A-49D5-8227-D58B4F143EAF}"/>
              </a:ext>
            </a:extLst>
          </p:cNvPr>
          <p:cNvGraphicFramePr/>
          <p:nvPr>
            <p:extLst>
              <p:ext uri="{D42A27DB-BD31-4B8C-83A1-F6EECF244321}">
                <p14:modId xmlns:p14="http://schemas.microsoft.com/office/powerpoint/2010/main" val="2607236159"/>
              </p:ext>
            </p:extLst>
          </p:nvPr>
        </p:nvGraphicFramePr>
        <p:xfrm>
          <a:off x="1593382" y="1386325"/>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547D94E1-0E47-4BD4-8BE1-8185D8DBC1FD}"/>
              </a:ext>
            </a:extLst>
          </p:cNvPr>
          <p:cNvGraphicFramePr>
            <a:graphicFrameLocks/>
          </p:cNvGraphicFramePr>
          <p:nvPr>
            <p:extLst>
              <p:ext uri="{D42A27DB-BD31-4B8C-83A1-F6EECF244321}">
                <p14:modId xmlns:p14="http://schemas.microsoft.com/office/powerpoint/2010/main" val="88445036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1136495376"/>
              </p:ext>
            </p:extLst>
          </p:nvPr>
        </p:nvGraphicFramePr>
        <p:xfrm>
          <a:off x="1611131" y="394845"/>
          <a:ext cx="6677313" cy="55722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966;p46">
            <a:extLst>
              <a:ext uri="{FF2B5EF4-FFF2-40B4-BE49-F238E27FC236}">
                <a16:creationId xmlns:a16="http://schemas.microsoft.com/office/drawing/2014/main" id="{7159F015-3C1D-43F5-AE35-AAD8C3C9282E}"/>
              </a:ext>
            </a:extLst>
          </p:cNvPr>
          <p:cNvGraphicFramePr/>
          <p:nvPr>
            <p:extLst>
              <p:ext uri="{D42A27DB-BD31-4B8C-83A1-F6EECF244321}">
                <p14:modId xmlns:p14="http://schemas.microsoft.com/office/powerpoint/2010/main" val="1891772730"/>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795817D-A60A-4889-A055-EE870790A509}"/>
              </a:ext>
            </a:extLst>
          </p:cNvPr>
          <p:cNvGraphicFramePr>
            <a:graphicFrameLocks/>
          </p:cNvGraphicFramePr>
          <p:nvPr>
            <p:extLst>
              <p:ext uri="{D42A27DB-BD31-4B8C-83A1-F6EECF244321}">
                <p14:modId xmlns:p14="http://schemas.microsoft.com/office/powerpoint/2010/main" val="3029277178"/>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09;p48">
            <a:extLst>
              <a:ext uri="{FF2B5EF4-FFF2-40B4-BE49-F238E27FC236}">
                <a16:creationId xmlns:a16="http://schemas.microsoft.com/office/drawing/2014/main" id="{B21CE580-6B25-45D9-8A4F-080178FE09DA}"/>
              </a:ext>
            </a:extLst>
          </p:cNvPr>
          <p:cNvGraphicFramePr/>
          <p:nvPr>
            <p:extLst>
              <p:ext uri="{D42A27DB-BD31-4B8C-83A1-F6EECF244321}">
                <p14:modId xmlns:p14="http://schemas.microsoft.com/office/powerpoint/2010/main" val="1065567950"/>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71% dice que solo algunas veces, el 88%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67% dice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no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25% dicen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76% algunas veces.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usuario-cliente, también se externa que casi siempre (88%)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C067D7C2-3648-432C-86EB-7ABC56622F0D}"/>
              </a:ext>
            </a:extLst>
          </p:cNvPr>
          <p:cNvGraphicFramePr>
            <a:graphicFrameLocks/>
          </p:cNvGraphicFramePr>
          <p:nvPr>
            <p:extLst>
              <p:ext uri="{D42A27DB-BD31-4B8C-83A1-F6EECF244321}">
                <p14:modId xmlns:p14="http://schemas.microsoft.com/office/powerpoint/2010/main" val="146758208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086;p52">
            <a:extLst>
              <a:ext uri="{FF2B5EF4-FFF2-40B4-BE49-F238E27FC236}">
                <a16:creationId xmlns:a16="http://schemas.microsoft.com/office/drawing/2014/main" id="{DD3B060B-2984-482D-9326-E8AF29698004}"/>
              </a:ext>
            </a:extLst>
          </p:cNvPr>
          <p:cNvGraphicFramePr/>
          <p:nvPr>
            <p:extLst>
              <p:ext uri="{D42A27DB-BD31-4B8C-83A1-F6EECF244321}">
                <p14:modId xmlns:p14="http://schemas.microsoft.com/office/powerpoint/2010/main" val="108802181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37361F32-4473-4000-840F-C7EBFE98E8FD}"/>
              </a:ext>
            </a:extLst>
          </p:cNvPr>
          <p:cNvGraphicFramePr>
            <a:graphicFrameLocks/>
          </p:cNvGraphicFramePr>
          <p:nvPr>
            <p:extLst>
              <p:ext uri="{D42A27DB-BD31-4B8C-83A1-F6EECF244321}">
                <p14:modId xmlns:p14="http://schemas.microsoft.com/office/powerpoint/2010/main" val="3940004570"/>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26;p54">
            <a:extLst>
              <a:ext uri="{FF2B5EF4-FFF2-40B4-BE49-F238E27FC236}">
                <a16:creationId xmlns:a16="http://schemas.microsoft.com/office/drawing/2014/main" id="{8C0F020F-B5E8-46F5-B07E-1418ABB409B2}"/>
              </a:ext>
            </a:extLst>
          </p:cNvPr>
          <p:cNvGraphicFramePr/>
          <p:nvPr>
            <p:extLst>
              <p:ext uri="{D42A27DB-BD31-4B8C-83A1-F6EECF244321}">
                <p14:modId xmlns:p14="http://schemas.microsoft.com/office/powerpoint/2010/main" val="1553003172"/>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7D67CF14-FAE2-41A8-B459-961FE2E9E167}"/>
              </a:ext>
            </a:extLst>
          </p:cNvPr>
          <p:cNvGraphicFramePr>
            <a:graphicFrameLocks/>
          </p:cNvGraphicFramePr>
          <p:nvPr>
            <p:extLst>
              <p:ext uri="{D42A27DB-BD31-4B8C-83A1-F6EECF244321}">
                <p14:modId xmlns:p14="http://schemas.microsoft.com/office/powerpoint/2010/main" val="3041364762"/>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35696" y="564570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66;p56">
            <a:extLst>
              <a:ext uri="{FF2B5EF4-FFF2-40B4-BE49-F238E27FC236}">
                <a16:creationId xmlns:a16="http://schemas.microsoft.com/office/drawing/2014/main" id="{3643C296-5085-4FA8-8258-9C252C4DEB25}"/>
              </a:ext>
            </a:extLst>
          </p:cNvPr>
          <p:cNvGraphicFramePr/>
          <p:nvPr>
            <p:extLst>
              <p:ext uri="{D42A27DB-BD31-4B8C-83A1-F6EECF244321}">
                <p14:modId xmlns:p14="http://schemas.microsoft.com/office/powerpoint/2010/main" val="1827706506"/>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21E9DE0-1C33-4554-86A2-1BDA3B7B2CDB}"/>
              </a:ext>
            </a:extLst>
          </p:cNvPr>
          <p:cNvGraphicFramePr>
            <a:graphicFrameLocks/>
          </p:cNvGraphicFramePr>
          <p:nvPr>
            <p:extLst>
              <p:ext uri="{D42A27DB-BD31-4B8C-83A1-F6EECF244321}">
                <p14:modId xmlns:p14="http://schemas.microsoft.com/office/powerpoint/2010/main" val="1653701390"/>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635547"/>
          </a:xfrm>
          <a:prstGeom prst="rect">
            <a:avLst/>
          </a:prstGeom>
          <a:noFill/>
        </p:spPr>
        <p:txBody>
          <a:bodyPr wrap="square" rtlCol="0">
            <a:spAutoFit/>
          </a:bodyPr>
          <a:lstStyle/>
          <a:p>
            <a:pPr>
              <a:lnSpc>
                <a:spcPct val="107000"/>
              </a:lnSpc>
              <a:spcAft>
                <a:spcPts val="800"/>
              </a:spcAft>
            </a:pPr>
            <a:r>
              <a:rPr lang="es-MX" sz="180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a:effectLst/>
                <a:latin typeface="Calibri" panose="020F0502020204030204" pitchFamily="34" charset="0"/>
                <a:ea typeface="Calibri" panose="020F0502020204030204" pitchFamily="34" charset="0"/>
                <a:cs typeface="Times New Roman" panose="02020603050405020304" pitchFamily="18" charset="0"/>
              </a:rPr>
              <a:t>en primer lugar el 90% define que funcionan regularmente las </a:t>
            </a:r>
            <a:r>
              <a:rPr lang="es-MX" sz="1800" b="1">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a:effectLst/>
                <a:latin typeface="Calibri" panose="020F0502020204030204" pitchFamily="34" charset="0"/>
                <a:ea typeface="Calibri" panose="020F0502020204030204" pitchFamily="34" charset="0"/>
                <a:cs typeface="Times New Roman" panose="02020603050405020304" pitchFamily="18" charset="0"/>
              </a:rPr>
              <a:t> de trabajo en tiempo y forma, el 67% señala que los responsables de área distribuyen las </a:t>
            </a:r>
            <a:r>
              <a:rPr lang="es-MX" sz="1800" b="1">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a:effectLst/>
                <a:latin typeface="Calibri" panose="020F0502020204030204" pitchFamily="34" charset="0"/>
                <a:ea typeface="Calibri" panose="020F0502020204030204" pitchFamily="34" charset="0"/>
                <a:cs typeface="Times New Roman" panose="02020603050405020304" pitchFamily="18" charset="0"/>
              </a:rPr>
              <a:t>,</a:t>
            </a:r>
            <a:r>
              <a:rPr lang="es-MX" sz="1800" b="1">
                <a:effectLst/>
                <a:latin typeface="Calibri" panose="020F0502020204030204" pitchFamily="34" charset="0"/>
                <a:ea typeface="Calibri" panose="020F0502020204030204" pitchFamily="34" charset="0"/>
                <a:cs typeface="Times New Roman" panose="02020603050405020304" pitchFamily="18" charset="0"/>
              </a:rPr>
              <a:t> </a:t>
            </a:r>
            <a:r>
              <a:rPr lang="es-MX" sz="180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67% dicen que si lo hace en </a:t>
            </a:r>
            <a:r>
              <a:rPr lang="es-MX" sz="1800" b="1">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a:effectLst/>
                <a:latin typeface="Calibri" panose="020F0502020204030204" pitchFamily="34" charset="0"/>
                <a:ea typeface="Calibri" panose="020F0502020204030204" pitchFamily="34" charset="0"/>
                <a:cs typeface="Times New Roman" panose="02020603050405020304" pitchFamily="18" charset="0"/>
              </a:rPr>
              <a:t>, 33% algunas veces, si se brinda la oportunidad de hacer </a:t>
            </a:r>
            <a:r>
              <a:rPr lang="es-MX" sz="1800" b="1">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a:effectLst/>
                <a:latin typeface="Calibri" panose="020F0502020204030204" pitchFamily="34" charset="0"/>
                <a:ea typeface="Calibri" panose="020F0502020204030204" pitchFamily="34" charset="0"/>
                <a:cs typeface="Times New Roman" panose="02020603050405020304" pitchFamily="18" charset="0"/>
              </a:rPr>
              <a:t>,</a:t>
            </a:r>
            <a:r>
              <a:rPr lang="es-MX" sz="1800" b="1">
                <a:effectLst/>
                <a:latin typeface="Calibri" panose="020F0502020204030204" pitchFamily="34" charset="0"/>
                <a:ea typeface="Calibri" panose="020F0502020204030204" pitchFamily="34" charset="0"/>
                <a:cs typeface="Times New Roman" panose="02020603050405020304" pitchFamily="18" charset="0"/>
              </a:rPr>
              <a:t> </a:t>
            </a:r>
            <a:r>
              <a:rPr lang="es-MX" sz="1800">
                <a:effectLst/>
                <a:latin typeface="Calibri" panose="020F0502020204030204" pitchFamily="34" charset="0"/>
                <a:ea typeface="Calibri" panose="020F0502020204030204" pitchFamily="34" charset="0"/>
                <a:cs typeface="Times New Roman" panose="02020603050405020304" pitchFamily="18" charset="0"/>
              </a:rPr>
              <a:t>el 56% expresa que siempre son consideradas</a:t>
            </a:r>
            <a:r>
              <a:rPr lang="es-MX" sz="1800" b="1">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a:effectLst/>
                <a:latin typeface="Calibri" panose="020F0502020204030204" pitchFamily="34" charset="0"/>
                <a:ea typeface="Calibri" panose="020F0502020204030204" pitchFamily="34" charset="0"/>
                <a:cs typeface="Times New Roman" panose="02020603050405020304" pitchFamily="18" charset="0"/>
              </a:rPr>
              <a:t> mientras que el 38% afirma que </a:t>
            </a:r>
            <a:r>
              <a:rPr lang="es-MX" sz="1800" b="1">
                <a:effectLst/>
                <a:latin typeface="Calibri" panose="020F0502020204030204" pitchFamily="34" charset="0"/>
                <a:ea typeface="Calibri" panose="020F0502020204030204" pitchFamily="34" charset="0"/>
                <a:cs typeface="Times New Roman" panose="02020603050405020304" pitchFamily="18" charset="0"/>
              </a:rPr>
              <a:t>algunas veces.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44;p60">
            <a:extLst>
              <a:ext uri="{FF2B5EF4-FFF2-40B4-BE49-F238E27FC236}">
                <a16:creationId xmlns:a16="http://schemas.microsoft.com/office/drawing/2014/main" id="{2DF7D185-FE94-4AEA-AE36-AB5BC5ACF5A9}"/>
              </a:ext>
            </a:extLst>
          </p:cNvPr>
          <p:cNvGraphicFramePr/>
          <p:nvPr>
            <p:extLst>
              <p:ext uri="{D42A27DB-BD31-4B8C-83A1-F6EECF244321}">
                <p14:modId xmlns:p14="http://schemas.microsoft.com/office/powerpoint/2010/main" val="2607434945"/>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6B2A82F7-16AD-4A3F-A8F4-53EE6DD7EE03}"/>
              </a:ext>
            </a:extLst>
          </p:cNvPr>
          <p:cNvGraphicFramePr>
            <a:graphicFrameLocks/>
          </p:cNvGraphicFramePr>
          <p:nvPr>
            <p:extLst>
              <p:ext uri="{D42A27DB-BD31-4B8C-83A1-F6EECF244321}">
                <p14:modId xmlns:p14="http://schemas.microsoft.com/office/powerpoint/2010/main" val="850801954"/>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284;p62">
            <a:extLst>
              <a:ext uri="{FF2B5EF4-FFF2-40B4-BE49-F238E27FC236}">
                <a16:creationId xmlns:a16="http://schemas.microsoft.com/office/drawing/2014/main" id="{5009A415-97B9-4553-B92C-084554B5F723}"/>
              </a:ext>
            </a:extLst>
          </p:cNvPr>
          <p:cNvGraphicFramePr/>
          <p:nvPr>
            <p:extLst>
              <p:ext uri="{D42A27DB-BD31-4B8C-83A1-F6EECF244321}">
                <p14:modId xmlns:p14="http://schemas.microsoft.com/office/powerpoint/2010/main" val="306621050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3351B99D-C8E2-43A4-9A5A-9A79D2975ADA}"/>
              </a:ext>
            </a:extLst>
          </p:cNvPr>
          <p:cNvGraphicFramePr>
            <a:graphicFrameLocks/>
          </p:cNvGraphicFramePr>
          <p:nvPr>
            <p:extLst>
              <p:ext uri="{D42A27DB-BD31-4B8C-83A1-F6EECF244321}">
                <p14:modId xmlns:p14="http://schemas.microsoft.com/office/powerpoint/2010/main" val="2828088588"/>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24;p64">
            <a:extLst>
              <a:ext uri="{FF2B5EF4-FFF2-40B4-BE49-F238E27FC236}">
                <a16:creationId xmlns:a16="http://schemas.microsoft.com/office/drawing/2014/main" id="{253BB763-1934-42FB-9905-E64FF35DF8AF}"/>
              </a:ext>
            </a:extLst>
          </p:cNvPr>
          <p:cNvGraphicFramePr/>
          <p:nvPr>
            <p:extLst>
              <p:ext uri="{D42A27DB-BD31-4B8C-83A1-F6EECF244321}">
                <p14:modId xmlns:p14="http://schemas.microsoft.com/office/powerpoint/2010/main" val="3922783766"/>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B8ACAEFB-6307-487C-A950-7B18476F33E3}"/>
              </a:ext>
            </a:extLst>
          </p:cNvPr>
          <p:cNvGraphicFramePr>
            <a:graphicFrameLocks/>
          </p:cNvGraphicFramePr>
          <p:nvPr>
            <p:extLst>
              <p:ext uri="{D42A27DB-BD31-4B8C-83A1-F6EECF244321}">
                <p14:modId xmlns:p14="http://schemas.microsoft.com/office/powerpoint/2010/main" val="1062809837"/>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364;p66">
            <a:extLst>
              <a:ext uri="{FF2B5EF4-FFF2-40B4-BE49-F238E27FC236}">
                <a16:creationId xmlns:a16="http://schemas.microsoft.com/office/drawing/2014/main" id="{9BF9CBCB-F2B1-4A8C-9BE6-33425E528AD5}"/>
              </a:ext>
            </a:extLst>
          </p:cNvPr>
          <p:cNvGraphicFramePr/>
          <p:nvPr>
            <p:extLst>
              <p:ext uri="{D42A27DB-BD31-4B8C-83A1-F6EECF244321}">
                <p14:modId xmlns:p14="http://schemas.microsoft.com/office/powerpoint/2010/main" val="3138877272"/>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D57FB11B-BCD5-44B6-82F9-4576B7E82D7F}"/>
              </a:ext>
            </a:extLst>
          </p:cNvPr>
          <p:cNvGraphicFramePr>
            <a:graphicFrameLocks/>
          </p:cNvGraphicFramePr>
          <p:nvPr>
            <p:extLst>
              <p:ext uri="{D42A27DB-BD31-4B8C-83A1-F6EECF244321}">
                <p14:modId xmlns:p14="http://schemas.microsoft.com/office/powerpoint/2010/main" val="2377109338"/>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04;p68">
            <a:extLst>
              <a:ext uri="{FF2B5EF4-FFF2-40B4-BE49-F238E27FC236}">
                <a16:creationId xmlns:a16="http://schemas.microsoft.com/office/drawing/2014/main" id="{1C0A03A0-E53C-4688-A79A-B6F9AD71B8C6}"/>
              </a:ext>
            </a:extLst>
          </p:cNvPr>
          <p:cNvGraphicFramePr/>
          <p:nvPr>
            <p:extLst>
              <p:ext uri="{D42A27DB-BD31-4B8C-83A1-F6EECF244321}">
                <p14:modId xmlns:p14="http://schemas.microsoft.com/office/powerpoint/2010/main" val="802879473"/>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88%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33%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95%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(88%)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(86%), 75%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(75%)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295FC17-6E21-426B-BBEA-BF43C6690CEB}"/>
              </a:ext>
            </a:extLst>
          </p:cNvPr>
          <p:cNvGraphicFramePr>
            <a:graphicFrameLocks/>
          </p:cNvGraphicFramePr>
          <p:nvPr>
            <p:extLst>
              <p:ext uri="{D42A27DB-BD31-4B8C-83A1-F6EECF244321}">
                <p14:modId xmlns:p14="http://schemas.microsoft.com/office/powerpoint/2010/main" val="1294732336"/>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F03BAE72-D89B-4173-A6E0-4CC38828CEAF}"/>
              </a:ext>
            </a:extLst>
          </p:cNvPr>
          <p:cNvGraphicFramePr>
            <a:graphicFrameLocks/>
          </p:cNvGraphicFramePr>
          <p:nvPr>
            <p:extLst>
              <p:ext uri="{D42A27DB-BD31-4B8C-83A1-F6EECF244321}">
                <p14:modId xmlns:p14="http://schemas.microsoft.com/office/powerpoint/2010/main" val="1103265470"/>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6" name="Google Shape;1503;p73">
            <a:extLst>
              <a:ext uri="{FF2B5EF4-FFF2-40B4-BE49-F238E27FC236}">
                <a16:creationId xmlns:a16="http://schemas.microsoft.com/office/drawing/2014/main" id="{9E2ACD5C-2C5B-435D-A086-00AEB3F4F664}"/>
              </a:ext>
            </a:extLst>
          </p:cNvPr>
          <p:cNvGraphicFramePr/>
          <p:nvPr>
            <p:extLst>
              <p:ext uri="{D42A27DB-BD31-4B8C-83A1-F6EECF244321}">
                <p14:modId xmlns:p14="http://schemas.microsoft.com/office/powerpoint/2010/main" val="2971921879"/>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19212929-B9F0-4339-8480-0B078CAF5316}"/>
              </a:ext>
            </a:extLst>
          </p:cNvPr>
          <p:cNvGraphicFramePr>
            <a:graphicFrameLocks/>
          </p:cNvGraphicFramePr>
          <p:nvPr>
            <p:extLst>
              <p:ext uri="{D42A27DB-BD31-4B8C-83A1-F6EECF244321}">
                <p14:modId xmlns:p14="http://schemas.microsoft.com/office/powerpoint/2010/main" val="1563983266"/>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1E555DC-D66C-4482-8D94-44751456E07A}"/>
              </a:ext>
            </a:extLst>
          </p:cNvPr>
          <p:cNvGraphicFramePr>
            <a:graphicFrameLocks/>
          </p:cNvGraphicFramePr>
          <p:nvPr>
            <p:extLst>
              <p:ext uri="{D42A27DB-BD31-4B8C-83A1-F6EECF244321}">
                <p14:modId xmlns:p14="http://schemas.microsoft.com/office/powerpoint/2010/main" val="1291824134"/>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561;p76">
            <a:extLst>
              <a:ext uri="{FF2B5EF4-FFF2-40B4-BE49-F238E27FC236}">
                <a16:creationId xmlns:a16="http://schemas.microsoft.com/office/drawing/2014/main" id="{E7FDC1AD-B483-48F6-82CE-88A10468D43B}"/>
              </a:ext>
            </a:extLst>
          </p:cNvPr>
          <p:cNvGraphicFramePr/>
          <p:nvPr>
            <p:extLst>
              <p:ext uri="{D42A27DB-BD31-4B8C-83A1-F6EECF244321}">
                <p14:modId xmlns:p14="http://schemas.microsoft.com/office/powerpoint/2010/main" val="1499669828"/>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19F3EB2-BDA7-47D4-A4DA-F6AF620A99DC}"/>
              </a:ext>
            </a:extLst>
          </p:cNvPr>
          <p:cNvGraphicFramePr>
            <a:graphicFrameLocks/>
          </p:cNvGraphicFramePr>
          <p:nvPr>
            <p:extLst>
              <p:ext uri="{D42A27DB-BD31-4B8C-83A1-F6EECF244321}">
                <p14:modId xmlns:p14="http://schemas.microsoft.com/office/powerpoint/2010/main" val="318430688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01;p78">
            <a:extLst>
              <a:ext uri="{FF2B5EF4-FFF2-40B4-BE49-F238E27FC236}">
                <a16:creationId xmlns:a16="http://schemas.microsoft.com/office/drawing/2014/main" id="{1728EAB4-D9B4-4184-BA55-BE4CE958A74F}"/>
              </a:ext>
            </a:extLst>
          </p:cNvPr>
          <p:cNvGraphicFramePr/>
          <p:nvPr>
            <p:extLst>
              <p:ext uri="{D42A27DB-BD31-4B8C-83A1-F6EECF244321}">
                <p14:modId xmlns:p14="http://schemas.microsoft.com/office/powerpoint/2010/main" val="3433069411"/>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B7FAACC-C55E-4222-A49E-0C9C09D0691F}"/>
              </a:ext>
            </a:extLst>
          </p:cNvPr>
          <p:cNvGraphicFramePr>
            <a:graphicFrameLocks/>
          </p:cNvGraphicFramePr>
          <p:nvPr>
            <p:extLst>
              <p:ext uri="{D42A27DB-BD31-4B8C-83A1-F6EECF244321}">
                <p14:modId xmlns:p14="http://schemas.microsoft.com/office/powerpoint/2010/main" val="971599860"/>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23;p79">
            <a:extLst>
              <a:ext uri="{FF2B5EF4-FFF2-40B4-BE49-F238E27FC236}">
                <a16:creationId xmlns:a16="http://schemas.microsoft.com/office/drawing/2014/main" id="{4AD00557-6F48-42C0-8396-6332E2CF9942}"/>
              </a:ext>
            </a:extLst>
          </p:cNvPr>
          <p:cNvGraphicFramePr/>
          <p:nvPr>
            <p:extLst>
              <p:ext uri="{D42A27DB-BD31-4B8C-83A1-F6EECF244321}">
                <p14:modId xmlns:p14="http://schemas.microsoft.com/office/powerpoint/2010/main" val="369247895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45432" y="990745"/>
            <a:ext cx="6264696" cy="5632311"/>
          </a:xfrm>
          <a:prstGeom prst="rect">
            <a:avLst/>
          </a:prstGeom>
          <a:noFill/>
        </p:spPr>
        <p:txBody>
          <a:bodyPr wrap="square" rtlCol="0">
            <a:spAutoFit/>
          </a:bodyPr>
          <a:lstStyle/>
          <a:p>
            <a:pPr algn="just"/>
            <a:r>
              <a:rPr lang="es-MX" dirty="0"/>
              <a:t>En el rubro correspondiente a “Medio Ambiente” se articulan los siguientes resultados.</a:t>
            </a:r>
          </a:p>
          <a:p>
            <a:pPr algn="just"/>
            <a:r>
              <a:rPr lang="es-MX" dirty="0"/>
              <a:t>Se considera que las áreas de trabajo están libres de:</a:t>
            </a:r>
          </a:p>
          <a:p>
            <a:pPr algn="just"/>
            <a:r>
              <a:rPr lang="es-MX" dirty="0"/>
              <a:t>•	Basura en un 100%</a:t>
            </a:r>
          </a:p>
          <a:p>
            <a:pPr algn="just"/>
            <a:r>
              <a:rPr lang="es-MX" dirty="0"/>
              <a:t>•	Olores desagradables en un 67%</a:t>
            </a:r>
          </a:p>
          <a:p>
            <a:pPr algn="just"/>
            <a:r>
              <a:rPr lang="es-MX" dirty="0"/>
              <a:t>•	Plagas en un 100%</a:t>
            </a:r>
          </a:p>
          <a:p>
            <a:pPr algn="just"/>
            <a:r>
              <a:rPr lang="es-MX" dirty="0"/>
              <a:t>•	Agua estancada en un 95%</a:t>
            </a:r>
          </a:p>
          <a:p>
            <a:pPr algn="just"/>
            <a:r>
              <a:rPr lang="es-MX" dirty="0"/>
              <a:t>Se considera que en la UAN se promueve el uso correcto de:</a:t>
            </a:r>
          </a:p>
          <a:p>
            <a:pPr algn="just"/>
            <a:r>
              <a:rPr lang="es-MX" dirty="0"/>
              <a:t>•	Agua en un 82%</a:t>
            </a:r>
          </a:p>
          <a:p>
            <a:pPr algn="just"/>
            <a:r>
              <a:rPr lang="es-MX" dirty="0"/>
              <a:t>•	Insumos en un 75%</a:t>
            </a:r>
          </a:p>
          <a:p>
            <a:pPr algn="just"/>
            <a:r>
              <a:rPr lang="es-MX" dirty="0"/>
              <a:t>•	Energía eléctrica en un 52%</a:t>
            </a:r>
          </a:p>
          <a:p>
            <a:pPr algn="just"/>
            <a:r>
              <a:rPr lang="es-MX" dirty="0"/>
              <a:t>•	Desechos en un 88%</a:t>
            </a:r>
          </a:p>
          <a:p>
            <a:pPr algn="just"/>
            <a:r>
              <a:rPr lang="es-MX" dirty="0"/>
              <a:t>•	Áreas verdes en un 86%</a:t>
            </a:r>
          </a:p>
          <a:p>
            <a:pPr algn="just"/>
            <a:r>
              <a:rPr lang="es-MX" dirty="0"/>
              <a:t>Por último, se menciona en su totalidad (100%) que, si la UAN ofreciera cursos de capacitación en materia de medio ambiente,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5452</TotalTime>
  <Words>4365</Words>
  <Application>Microsoft Office PowerPoint</Application>
  <PresentationFormat>Presentación en pantalla (4:3)</PresentationFormat>
  <Paragraphs>660</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326</cp:revision>
  <dcterms:created xsi:type="dcterms:W3CDTF">2019-02-18T18:05:13Z</dcterms:created>
  <dcterms:modified xsi:type="dcterms:W3CDTF">2022-04-26T17:23:54Z</dcterms:modified>
</cp:coreProperties>
</file>