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2.xml" ContentType="application/vnd.openxmlformats-officedocument.themeOverrid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3.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4.xml" ContentType="application/vnd.openxmlformats-officedocument.themeOverride+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6.xml" ContentType="application/vnd.openxmlformats-officedocument.themeOverride+xml"/>
  <Override PartName="/ppt/notesSlides/notesSlide2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7.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8.xml" ContentType="application/vnd.openxmlformats-officedocument.themeOverride+xml"/>
  <Override PartName="/ppt/notesSlides/notesSlide23.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9.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0.xml" ContentType="application/vnd.openxmlformats-officedocument.themeOverride+xml"/>
  <Override PartName="/ppt/notesSlides/notesSlide24.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1.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2.xml" ContentType="application/vnd.openxmlformats-officedocument.themeOverride+xml"/>
  <Override PartName="/ppt/notesSlides/notesSlide25.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3.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4.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5.xml" ContentType="application/vnd.openxmlformats-officedocument.themeOverride+xml"/>
  <Override PartName="/ppt/notesSlides/notesSlide28.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16.xml" ContentType="application/vnd.openxmlformats-officedocument.themeOverride+xml"/>
  <Override PartName="/ppt/notesSlides/notesSlide29.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17.xml" ContentType="application/vnd.openxmlformats-officedocument.themeOverride+xml"/>
  <Override PartName="/ppt/notesSlides/notesSlide30.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18.xml" ContentType="application/vnd.openxmlformats-officedocument.themeOverride+xml"/>
  <Override PartName="/ppt/notesSlides/notesSlide31.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19.xml" ContentType="application/vnd.openxmlformats-officedocument.themeOverride+xml"/>
  <Override PartName="/ppt/notesSlides/notesSlide32.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0.xml" ContentType="application/vnd.openxmlformats-officedocument.themeOverride+xml"/>
  <Override PartName="/ppt/notesSlides/notesSlide33.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1.xml" ContentType="application/vnd.openxmlformats-officedocument.themeOverride+xml"/>
  <Override PartName="/ppt/notesSlides/notesSlide34.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2.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23.xml" ContentType="application/vnd.openxmlformats-officedocument.themeOverride+xml"/>
  <Override PartName="/ppt/notesSlides/notesSlide40.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24.xml" ContentType="application/vnd.openxmlformats-officedocument.themeOverride+xml"/>
  <Override PartName="/ppt/notesSlides/notesSlide41.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25.xml" ContentType="application/vnd.openxmlformats-officedocument.themeOverride+xml"/>
  <Override PartName="/ppt/notesSlides/notesSlide42.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26.xml" ContentType="application/vnd.openxmlformats-officedocument.themeOverride+xml"/>
  <Override PartName="/ppt/notesSlides/notesSlide43.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27.xml" ContentType="application/vnd.openxmlformats-officedocument.themeOverride+xml"/>
  <Override PartName="/ppt/notesSlides/notesSlide44.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28.xml" ContentType="application/vnd.openxmlformats-officedocument.themeOverride+xml"/>
  <Override PartName="/ppt/notesSlides/notesSlide45.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29.xml" ContentType="application/vnd.openxmlformats-officedocument.themeOverr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49.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30.xml" ContentType="application/vnd.openxmlformats-officedocument.themeOverride+xml"/>
  <Override PartName="/ppt/notesSlides/notesSlide50.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1.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31.xml" ContentType="application/vnd.openxmlformats-officedocument.themeOverride+xml"/>
  <Override PartName="/ppt/notesSlides/notesSlide52.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53.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32.xml" ContentType="application/vnd.openxmlformats-officedocument.themeOverride+xml"/>
  <Override PartName="/ppt/notesSlides/notesSlide54.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33.xml" ContentType="application/vnd.openxmlformats-officedocument.themeOverride+xml"/>
  <Override PartName="/ppt/notesSlides/notesSlide58.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59.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34.xml" ContentType="application/vnd.openxmlformats-officedocument.themeOverride+xml"/>
  <Override PartName="/ppt/notesSlides/notesSlide60.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1.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35.xml" ContentType="application/vnd.openxmlformats-officedocument.themeOverride+xml"/>
  <Override PartName="/ppt/notesSlides/notesSlide62.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63.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theme/themeOverride36.xml" ContentType="application/vnd.openxmlformats-officedocument.themeOverride+xml"/>
  <Override PartName="/ppt/notesSlides/notesSlide64.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65.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37.xml" ContentType="application/vnd.openxmlformats-officedocument.themeOverr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38.xml" ContentType="application/vnd.openxmlformats-officedocument.themeOverride+xml"/>
  <Override PartName="/ppt/notesSlides/notesSlide69.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theme/themeOverride39.xml" ContentType="application/vnd.openxmlformats-officedocument.themeOverride+xml"/>
  <Override PartName="/ppt/notesSlides/notesSlide70.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theme/themeOverride40.xml" ContentType="application/vnd.openxmlformats-officedocument.themeOverride+xml"/>
  <Override PartName="/ppt/notesSlides/notesSlide71.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theme/themeOverride41.xml" ContentType="application/vnd.openxmlformats-officedocument.themeOverride+xml"/>
  <Override PartName="/ppt/notesSlides/notesSlide72.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theme/themeOverride42.xml" ContentType="application/vnd.openxmlformats-officedocument.themeOverride+xml"/>
  <Override PartName="/ppt/notesSlides/notesSlide73.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theme/themeOverride43.xml" ContentType="application/vnd.openxmlformats-officedocument.themeOverride+xml"/>
  <Override PartName="/ppt/notesSlides/notesSlide74.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theme/themeOverride44.xml" ContentType="application/vnd.openxmlformats-officedocument.themeOverride+xml"/>
  <Override PartName="/ppt/notesSlides/notesSlide75.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theme/themeOverride45.xml" ContentType="application/vnd.openxmlformats-officedocument.themeOverride+xml"/>
  <Override PartName="/ppt/notesSlides/notesSlide76.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theme/themeOverride46.xml" ContentType="application/vnd.openxmlformats-officedocument.themeOverride+xml"/>
  <Override PartName="/ppt/notesSlides/notesSlide77.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theme/themeOverride47.xml" ContentType="application/vnd.openxmlformats-officedocument.themeOverr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 id="2147483840" r:id="rId2"/>
  </p:sldMasterIdLst>
  <p:notesMasterIdLst>
    <p:notesMasterId r:id="rId88"/>
  </p:notesMasterIdLst>
  <p:handoutMasterIdLst>
    <p:handoutMasterId r:id="rId89"/>
  </p:handoutMasterIdLst>
  <p:sldIdLst>
    <p:sldId id="262" r:id="rId3"/>
    <p:sldId id="269" r:id="rId4"/>
    <p:sldId id="328" r:id="rId5"/>
    <p:sldId id="327" r:id="rId6"/>
    <p:sldId id="326" r:id="rId7"/>
    <p:sldId id="415" r:id="rId8"/>
    <p:sldId id="408" r:id="rId9"/>
    <p:sldId id="332" r:id="rId10"/>
    <p:sldId id="333" r:id="rId11"/>
    <p:sldId id="404" r:id="rId12"/>
    <p:sldId id="335" r:id="rId13"/>
    <p:sldId id="412" r:id="rId14"/>
    <p:sldId id="413" r:id="rId15"/>
    <p:sldId id="414" r:id="rId16"/>
    <p:sldId id="321" r:id="rId17"/>
    <p:sldId id="336" r:id="rId18"/>
    <p:sldId id="337" r:id="rId19"/>
    <p:sldId id="338" r:id="rId20"/>
    <p:sldId id="267" r:id="rId21"/>
    <p:sldId id="339" r:id="rId22"/>
    <p:sldId id="398" r:id="rId23"/>
    <p:sldId id="341" r:id="rId24"/>
    <p:sldId id="270" r:id="rId25"/>
    <p:sldId id="343" r:id="rId26"/>
    <p:sldId id="272" r:id="rId27"/>
    <p:sldId id="345" r:id="rId28"/>
    <p:sldId id="274" r:id="rId29"/>
    <p:sldId id="347" r:id="rId30"/>
    <p:sldId id="276" r:id="rId31"/>
    <p:sldId id="350" r:id="rId32"/>
    <p:sldId id="278" r:id="rId33"/>
    <p:sldId id="348" r:id="rId34"/>
    <p:sldId id="399" r:id="rId35"/>
    <p:sldId id="281" r:id="rId36"/>
    <p:sldId id="353" r:id="rId37"/>
    <p:sldId id="354" r:id="rId38"/>
    <p:sldId id="355" r:id="rId39"/>
    <p:sldId id="356" r:id="rId40"/>
    <p:sldId id="357" r:id="rId41"/>
    <p:sldId id="358" r:id="rId42"/>
    <p:sldId id="359" r:id="rId43"/>
    <p:sldId id="360" r:id="rId44"/>
    <p:sldId id="410" r:id="rId45"/>
    <p:sldId id="411" r:id="rId46"/>
    <p:sldId id="400" r:id="rId47"/>
    <p:sldId id="361" r:id="rId48"/>
    <p:sldId id="362" r:id="rId49"/>
    <p:sldId id="363" r:id="rId50"/>
    <p:sldId id="364" r:id="rId51"/>
    <p:sldId id="365" r:id="rId52"/>
    <p:sldId id="366" r:id="rId53"/>
    <p:sldId id="367" r:id="rId54"/>
    <p:sldId id="368" r:id="rId55"/>
    <p:sldId id="401" r:id="rId56"/>
    <p:sldId id="369" r:id="rId57"/>
    <p:sldId id="370" r:id="rId58"/>
    <p:sldId id="371" r:id="rId59"/>
    <p:sldId id="372" r:id="rId60"/>
    <p:sldId id="373" r:id="rId61"/>
    <p:sldId id="374" r:id="rId62"/>
    <p:sldId id="397" r:id="rId63"/>
    <p:sldId id="382" r:id="rId64"/>
    <p:sldId id="402" r:id="rId65"/>
    <p:sldId id="375" r:id="rId66"/>
    <p:sldId id="376" r:id="rId67"/>
    <p:sldId id="377" r:id="rId68"/>
    <p:sldId id="378" r:id="rId69"/>
    <p:sldId id="379" r:id="rId70"/>
    <p:sldId id="380" r:id="rId71"/>
    <p:sldId id="384" r:id="rId72"/>
    <p:sldId id="381" r:id="rId73"/>
    <p:sldId id="383" r:id="rId74"/>
    <p:sldId id="385" r:id="rId75"/>
    <p:sldId id="403" r:id="rId76"/>
    <p:sldId id="386" r:id="rId77"/>
    <p:sldId id="389" r:id="rId78"/>
    <p:sldId id="388" r:id="rId79"/>
    <p:sldId id="387" r:id="rId80"/>
    <p:sldId id="390" r:id="rId81"/>
    <p:sldId id="391" r:id="rId82"/>
    <p:sldId id="393" r:id="rId83"/>
    <p:sldId id="392" r:id="rId84"/>
    <p:sldId id="395" r:id="rId85"/>
    <p:sldId id="396" r:id="rId86"/>
    <p:sldId id="409" r:id="rId8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orita Montes" initials="FM" lastIdx="1" clrIdx="0">
    <p:extLst>
      <p:ext uri="{19B8F6BF-5375-455C-9EA6-DF929625EA0E}">
        <p15:presenceInfo xmlns:p15="http://schemas.microsoft.com/office/powerpoint/2012/main" userId="Florita Mont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2C5EAE"/>
    <a:srgbClr val="F68D36"/>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4629" autoAdjust="0"/>
  </p:normalViewPr>
  <p:slideViewPr>
    <p:cSldViewPr>
      <p:cViewPr varScale="1">
        <p:scale>
          <a:sx n="101" d="100"/>
          <a:sy n="101" d="100"/>
        </p:scale>
        <p:origin x="43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commentAuthors" Target="commentAuthor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54.xml"/><Relationship Id="rId1" Type="http://schemas.microsoft.com/office/2011/relationships/chartStyle" Target="style54.xml"/><Relationship Id="rId4"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3" Type="http://schemas.openxmlformats.org/officeDocument/2006/relationships/themeOverride" Target="../theme/themeOverride41.xml"/><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57.xml"/><Relationship Id="rId1" Type="http://schemas.microsoft.com/office/2011/relationships/chartStyle" Target="style57.xml"/><Relationship Id="rId4"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3" Type="http://schemas.openxmlformats.org/officeDocument/2006/relationships/themeOverride" Target="../theme/themeOverride43.xml"/><Relationship Id="rId2" Type="http://schemas.microsoft.com/office/2011/relationships/chartColorStyle" Target="colors58.xml"/><Relationship Id="rId1" Type="http://schemas.microsoft.com/office/2011/relationships/chartStyle" Target="style58.xml"/><Relationship Id="rId4"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3" Type="http://schemas.openxmlformats.org/officeDocument/2006/relationships/themeOverride" Target="../theme/themeOverride44.xml"/><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themeOverride" Target="../theme/themeOverride45.xml"/><Relationship Id="rId2" Type="http://schemas.microsoft.com/office/2011/relationships/chartColorStyle" Target="colors60.xml"/><Relationship Id="rId1" Type="http://schemas.microsoft.com/office/2011/relationships/chartStyle" Target="style60.xml"/><Relationship Id="rId4"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3" Type="http://schemas.openxmlformats.org/officeDocument/2006/relationships/themeOverride" Target="../theme/themeOverride46.xml"/><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3" Type="http://schemas.openxmlformats.org/officeDocument/2006/relationships/themeOverride" Target="../theme/themeOverride47.xml"/><Relationship Id="rId2" Type="http://schemas.microsoft.com/office/2011/relationships/chartColorStyle" Target="colors62.xml"/><Relationship Id="rId1" Type="http://schemas.microsoft.com/office/2011/relationships/chartStyle" Target="style62.xml"/><Relationship Id="rId4" Type="http://schemas.openxmlformats.org/officeDocument/2006/relationships/package" Target="../embeddings/Microsoft_Excel_Worksheet61.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11352556506590375"/>
          <c:y val="0.14287230298806519"/>
          <c:w val="0.82731733707218613"/>
          <c:h val="0.77038074804776768"/>
        </c:manualLayout>
      </c:layout>
      <c:barChart>
        <c:barDir val="col"/>
        <c:grouping val="clustered"/>
        <c:varyColors val="0"/>
        <c:ser>
          <c:idx val="0"/>
          <c:order val="0"/>
          <c:tx>
            <c:strRef>
              <c:f>'CÓDIGO DE ETICA'!$B$3</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8076651185544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7CFCD58-2175-4118-AFF0-73D97FF4070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E63-4646-9E86-7561384412F3}"/>
                </c:ext>
              </c:extLst>
            </c:dLbl>
            <c:dLbl>
              <c:idx val="1"/>
              <c:layout>
                <c:manualLayout>
                  <c:x val="-7.2052618836114758E-3"/>
                  <c:y val="0.1156454201945039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E31EB0D-901F-4968-8A8C-694D4D476E3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E63-4646-9E86-7561384412F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'CÓDIGO DE ETICA'!$A$4:$A$5</c:f>
              <c:strCache>
                <c:ptCount val="2"/>
                <c:pt idx="0">
                  <c:v>SI LO CONOCE</c:v>
                </c:pt>
                <c:pt idx="1">
                  <c:v>NO LO CONOCE</c:v>
                </c:pt>
              </c:strCache>
            </c:strRef>
          </c:cat>
          <c:val>
            <c:numRef>
              <c:f>'CÓDIGO DE ETICA'!$B$4:$B$5</c:f>
              <c:numCache>
                <c:formatCode>General</c:formatCode>
                <c:ptCount val="2"/>
                <c:pt idx="0">
                  <c:v>56</c:v>
                </c:pt>
                <c:pt idx="1">
                  <c:v>44</c:v>
                </c:pt>
              </c:numCache>
            </c:numRef>
          </c:val>
          <c:extLst>
            <c:ext xmlns:c16="http://schemas.microsoft.com/office/drawing/2014/chart" uri="{C3380CC4-5D6E-409C-BE32-E72D297353CC}">
              <c16:uniqueId val="{00000002-AE63-4646-9E86-7561384412F3}"/>
            </c:ext>
          </c:extLst>
        </c:ser>
        <c:dLbls>
          <c:showLegendKey val="0"/>
          <c:showVal val="0"/>
          <c:showCatName val="0"/>
          <c:showSerName val="0"/>
          <c:showPercent val="0"/>
          <c:showBubbleSize val="0"/>
        </c:dLbls>
        <c:gapWidth val="100"/>
        <c:overlap val="-24"/>
        <c:axId val="337885456"/>
        <c:axId val="337887808"/>
      </c:barChart>
      <c:catAx>
        <c:axId val="3378854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37887808"/>
        <c:crosses val="autoZero"/>
        <c:auto val="1"/>
        <c:lblAlgn val="ctr"/>
        <c:lblOffset val="100"/>
        <c:noMultiLvlLbl val="0"/>
      </c:catAx>
      <c:valAx>
        <c:axId val="3378878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37885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15129716674890278"/>
          <c:y val="3.0304993893420538E-2"/>
          <c:w val="0.84870283325109719"/>
          <c:h val="0.5246644461072496"/>
        </c:manualLayout>
      </c:layout>
      <c:barChart>
        <c:barDir val="col"/>
        <c:grouping val="clustered"/>
        <c:varyColors val="0"/>
        <c:ser>
          <c:idx val="0"/>
          <c:order val="0"/>
          <c:tx>
            <c:strRef>
              <c:f>VALORES!$B$3</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9664290914419345E-3"/>
                  <c:y val="8.1355357590304572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236CD0EA-6744-4E8D-878C-C91AFC772812}"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61F-42FC-A278-8A7D856D6443}"/>
                </c:ext>
              </c:extLst>
            </c:dLbl>
            <c:dLbl>
              <c:idx val="1"/>
              <c:layout>
                <c:manualLayout>
                  <c:x val="0"/>
                  <c:y val="0.11264587974042171"/>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95D367E2-7868-4810-9893-D63E30435605}"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61F-42FC-A278-8A7D856D6443}"/>
                </c:ext>
              </c:extLst>
            </c:dLbl>
            <c:dLbl>
              <c:idx val="2"/>
              <c:layout>
                <c:manualLayout>
                  <c:x val="-1.7915719255969949E-3"/>
                  <c:y val="0.10325872309538658"/>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fld id="{5F40A0DD-81E8-4F4B-9329-F8CD420ECECE}"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4013821603421293E-2"/>
                      <c:h val="8.4406306690973085E-2"/>
                    </c:manualLayout>
                  </c15:layout>
                  <c15:dlblFieldTable/>
                  <c15:showDataLabelsRange val="0"/>
                </c:ext>
                <c:ext xmlns:c16="http://schemas.microsoft.com/office/drawing/2014/chart" uri="{C3380CC4-5D6E-409C-BE32-E72D297353CC}">
                  <c16:uniqueId val="{00000002-861F-42FC-A278-8A7D856D6443}"/>
                </c:ext>
              </c:extLst>
            </c:dLbl>
            <c:dLbl>
              <c:idx val="3"/>
              <c:layout>
                <c:manualLayout>
                  <c:x val="0"/>
                  <c:y val="0.10325872309538654"/>
                </c:manualLayout>
              </c:layout>
              <c:tx>
                <c:rich>
                  <a:bodyPr/>
                  <a:lstStyle/>
                  <a:p>
                    <a:fld id="{9ACBB902-1D36-45C9-ADF4-19314DAF4DBD}"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61F-42FC-A278-8A7D856D6443}"/>
                </c:ext>
              </c:extLst>
            </c:dLbl>
            <c:dLbl>
              <c:idx val="4"/>
              <c:layout>
                <c:manualLayout>
                  <c:x val="6.2027746006151924E-3"/>
                  <c:y val="8.1355357590304517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95C10E7F-26E8-4697-A4B9-163961ABC6C9}"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861F-42FC-A278-8A7D856D6443}"/>
                </c:ext>
              </c:extLst>
            </c:dLbl>
            <c:dLbl>
              <c:idx val="5"/>
              <c:layout>
                <c:manualLayout>
                  <c:x val="-2.4889759048765713E-3"/>
                  <c:y val="0.10012967088037486"/>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B4BE0162-4C3B-4DF8-80C3-FB4D473526B3}"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2278064426275282E-2"/>
                      <c:h val="7.8148202260949651E-2"/>
                    </c:manualLayout>
                  </c15:layout>
                  <c15:dlblFieldTable/>
                  <c15:showDataLabelsRange val="0"/>
                </c:ext>
                <c:ext xmlns:c16="http://schemas.microsoft.com/office/drawing/2014/chart" uri="{C3380CC4-5D6E-409C-BE32-E72D297353CC}">
                  <c16:uniqueId val="{00000005-861F-42FC-A278-8A7D856D6443}"/>
                </c:ext>
              </c:extLst>
            </c:dLbl>
            <c:dLbl>
              <c:idx val="6"/>
              <c:layout>
                <c:manualLayout>
                  <c:x val="3.5274344372294942E-3"/>
                  <c:y val="8.7613462020327992E-2"/>
                </c:manualLayout>
              </c:layout>
              <c:tx>
                <c:rich>
                  <a:bodyPr rot="0" spcFirstLastPara="1" vertOverflow="ellipsis" vert="horz" wrap="square" lIns="38100" tIns="19050" rIns="38100" bIns="19050" anchor="ctr" anchorCtr="0">
                    <a:spAutoFit/>
                  </a:bodyPr>
                  <a:lstStyle/>
                  <a:p>
                    <a:pPr algn="r">
                      <a:defRPr sz="1400" b="1" i="0" u="none" strike="noStrike" kern="1200" baseline="0">
                        <a:solidFill>
                          <a:schemeClr val="tx1">
                            <a:lumMod val="75000"/>
                            <a:lumOff val="25000"/>
                          </a:schemeClr>
                        </a:solidFill>
                        <a:latin typeface="+mn-lt"/>
                        <a:ea typeface="+mn-ea"/>
                        <a:cs typeface="+mn-cs"/>
                      </a:defRPr>
                    </a:pPr>
                    <a:fld id="{2F359B6B-E897-4CAD-90DC-89266E2D456C}" type="VALUE">
                      <a:rPr lang="en-US" sz="1400" smtClean="0">
                        <a:solidFill>
                          <a:schemeClr val="tx1"/>
                        </a:solidFill>
                      </a:rPr>
                      <a:pPr algn="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0">
                  <a:spAutoFit/>
                </a:bodyPr>
                <a:lstStyle/>
                <a:p>
                  <a:pPr algn="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861F-42FC-A278-8A7D856D6443}"/>
                </c:ext>
              </c:extLst>
            </c:dLbl>
            <c:dLbl>
              <c:idx val="7"/>
              <c:layout>
                <c:manualLayout>
                  <c:x val="1.8194370050689198E-3"/>
                  <c:y val="0.10951682752541"/>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308E49A3-4F5B-4060-945C-4293A6CD21F9}"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61F-42FC-A278-8A7D856D644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VALORES!$A$4:$A$11</c:f>
              <c:strCache>
                <c:ptCount val="8"/>
                <c:pt idx="0">
                  <c:v> CONCIENCIA ECOLÓGICA</c:v>
                </c:pt>
                <c:pt idx="1">
                  <c:v> TRANSPARENCIA Y RENDICIÓN DE CUENTAS</c:v>
                </c:pt>
                <c:pt idx="2">
                  <c:v> TOLERANCIA</c:v>
                </c:pt>
                <c:pt idx="3">
                  <c:v> RESPONSABILIDAD</c:v>
                </c:pt>
                <c:pt idx="4">
                  <c:v> JUSTICIA</c:v>
                </c:pt>
                <c:pt idx="5">
                  <c:v> EQUIDAD</c:v>
                </c:pt>
                <c:pt idx="6">
                  <c:v> PROFESIONALISMO E INTEGRIDAD</c:v>
                </c:pt>
                <c:pt idx="7">
                  <c:v> LEALTAD Y COMPROMISO</c:v>
                </c:pt>
              </c:strCache>
            </c:strRef>
          </c:cat>
          <c:val>
            <c:numRef>
              <c:f>VALORES!$B$4:$B$11</c:f>
              <c:numCache>
                <c:formatCode>General</c:formatCode>
                <c:ptCount val="8"/>
                <c:pt idx="0">
                  <c:v>90</c:v>
                </c:pt>
                <c:pt idx="1">
                  <c:v>85</c:v>
                </c:pt>
                <c:pt idx="2">
                  <c:v>73</c:v>
                </c:pt>
                <c:pt idx="3">
                  <c:v>73</c:v>
                </c:pt>
                <c:pt idx="4">
                  <c:v>73</c:v>
                </c:pt>
                <c:pt idx="5">
                  <c:v>68</c:v>
                </c:pt>
                <c:pt idx="6">
                  <c:v>67</c:v>
                </c:pt>
                <c:pt idx="7">
                  <c:v>67</c:v>
                </c:pt>
              </c:numCache>
            </c:numRef>
          </c:val>
          <c:extLst>
            <c:ext xmlns:c16="http://schemas.microsoft.com/office/drawing/2014/chart" uri="{C3380CC4-5D6E-409C-BE32-E72D297353CC}">
              <c16:uniqueId val="{00000008-861F-42FC-A278-8A7D856D6443}"/>
            </c:ext>
          </c:extLst>
        </c:ser>
        <c:dLbls>
          <c:showLegendKey val="0"/>
          <c:showVal val="0"/>
          <c:showCatName val="0"/>
          <c:showSerName val="0"/>
          <c:showPercent val="0"/>
          <c:showBubbleSize val="0"/>
        </c:dLbls>
        <c:gapWidth val="100"/>
        <c:overlap val="-24"/>
        <c:axId val="373983208"/>
        <c:axId val="373992064"/>
      </c:barChart>
      <c:catAx>
        <c:axId val="373983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MX"/>
          </a:p>
        </c:txPr>
        <c:crossAx val="373992064"/>
        <c:crosses val="autoZero"/>
        <c:auto val="1"/>
        <c:lblAlgn val="ctr"/>
        <c:lblOffset val="100"/>
        <c:noMultiLvlLbl val="0"/>
      </c:catAx>
      <c:valAx>
        <c:axId val="373992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73983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ILUMINACIÓN!$B$2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8223209877E-3"/>
                  <c:y val="9.6997834074973033E-2"/>
                </c:manualLayout>
              </c:layout>
              <c:tx>
                <c:rich>
                  <a:bodyPr/>
                  <a:lstStyle/>
                  <a:p>
                    <a:fld id="{0882D546-026A-43FE-9E1B-A42118AC841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0A0-471D-81DA-EF19D5A0FC5E}"/>
                </c:ext>
              </c:extLst>
            </c:dLbl>
            <c:dLbl>
              <c:idx val="1"/>
              <c:layout>
                <c:manualLayout>
                  <c:x val="-1.7996869111605103E-3"/>
                  <c:y val="0.10172666178721139"/>
                </c:manualLayout>
              </c:layout>
              <c:tx>
                <c:rich>
                  <a:bodyPr/>
                  <a:lstStyle/>
                  <a:p>
                    <a:fld id="{03D9DDA3-4B75-4BAD-960C-81928C1BE2E9}"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0A0-471D-81DA-EF19D5A0FC5E}"/>
                </c:ext>
              </c:extLst>
            </c:dLbl>
            <c:dLbl>
              <c:idx val="2"/>
              <c:layout>
                <c:manualLayout>
                  <c:x val="5.3990607334813995E-3"/>
                  <c:y val="9.0308328276699032E-2"/>
                </c:manualLayout>
              </c:layout>
              <c:tx>
                <c:rich>
                  <a:bodyPr/>
                  <a:lstStyle/>
                  <a:p>
                    <a:fld id="{5742EF57-D226-4B37-86B2-FBD6072459B0}"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0A0-471D-81DA-EF19D5A0FC5E}"/>
                </c:ext>
              </c:extLst>
            </c:dLbl>
            <c:dLbl>
              <c:idx val="3"/>
              <c:layout>
                <c:manualLayout>
                  <c:x val="1.5753210713846732E-2"/>
                  <c:y val="7.0639956274802249E-3"/>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fld id="{23D6AE71-B3ED-4685-8AF0-E66A07668329}"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0721021276766839"/>
                      <c:h val="8.0026852974026286E-2"/>
                    </c:manualLayout>
                  </c15:layout>
                  <c15:dlblFieldTable/>
                  <c15:showDataLabelsRange val="0"/>
                </c:ext>
                <c:ext xmlns:c16="http://schemas.microsoft.com/office/drawing/2014/chart" uri="{C3380CC4-5D6E-409C-BE32-E72D297353CC}">
                  <c16:uniqueId val="{00000003-E0A0-471D-81DA-EF19D5A0FC5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ILUMINACIÓN!$A$3:$A$6</c:f>
              <c:strCache>
                <c:ptCount val="4"/>
                <c:pt idx="0">
                  <c:v>EXCELENTE</c:v>
                </c:pt>
                <c:pt idx="1">
                  <c:v>BUENA</c:v>
                </c:pt>
                <c:pt idx="2">
                  <c:v>REGULAR</c:v>
                </c:pt>
                <c:pt idx="3">
                  <c:v>MALA</c:v>
                </c:pt>
              </c:strCache>
            </c:strRef>
          </c:cat>
          <c:val>
            <c:numRef>
              <c:f>ILUMINACIÓN!$B$3:$B$6</c:f>
              <c:numCache>
                <c:formatCode>General</c:formatCode>
                <c:ptCount val="4"/>
                <c:pt idx="0">
                  <c:v>19</c:v>
                </c:pt>
                <c:pt idx="1">
                  <c:v>58</c:v>
                </c:pt>
                <c:pt idx="2">
                  <c:v>21</c:v>
                </c:pt>
                <c:pt idx="3">
                  <c:v>2</c:v>
                </c:pt>
              </c:numCache>
            </c:numRef>
          </c:val>
          <c:extLst>
            <c:ext xmlns:c16="http://schemas.microsoft.com/office/drawing/2014/chart" uri="{C3380CC4-5D6E-409C-BE32-E72D297353CC}">
              <c16:uniqueId val="{00000004-E0A0-471D-81DA-EF19D5A0FC5E}"/>
            </c:ext>
          </c:extLst>
        </c:ser>
        <c:dLbls>
          <c:showLegendKey val="0"/>
          <c:showVal val="0"/>
          <c:showCatName val="0"/>
          <c:showSerName val="0"/>
          <c:showPercent val="0"/>
          <c:showBubbleSize val="0"/>
        </c:dLbls>
        <c:gapWidth val="100"/>
        <c:overlap val="-24"/>
        <c:axId val="586672184"/>
        <c:axId val="586678456"/>
      </c:barChart>
      <c:catAx>
        <c:axId val="5866721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86678456"/>
        <c:crosses val="autoZero"/>
        <c:auto val="1"/>
        <c:lblAlgn val="ctr"/>
        <c:lblOffset val="100"/>
        <c:noMultiLvlLbl val="0"/>
      </c:catAx>
      <c:valAx>
        <c:axId val="5866784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6672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ILUMINACIÓN!$B$2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8223209877E-3"/>
                  <c:y val="9.6997834074973033E-2"/>
                </c:manualLayout>
              </c:layout>
              <c:tx>
                <c:rich>
                  <a:bodyPr/>
                  <a:lstStyle/>
                  <a:p>
                    <a:fld id="{0882D546-026A-43FE-9E1B-A42118AC841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27A-40A7-A08F-38BF5A4C1004}"/>
                </c:ext>
              </c:extLst>
            </c:dLbl>
            <c:dLbl>
              <c:idx val="1"/>
              <c:layout>
                <c:manualLayout>
                  <c:x val="-1.7996869111605103E-3"/>
                  <c:y val="0.10172666178721139"/>
                </c:manualLayout>
              </c:layout>
              <c:tx>
                <c:rich>
                  <a:bodyPr/>
                  <a:lstStyle/>
                  <a:p>
                    <a:fld id="{03D9DDA3-4B75-4BAD-960C-81928C1BE2E9}"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27A-40A7-A08F-38BF5A4C1004}"/>
                </c:ext>
              </c:extLst>
            </c:dLbl>
            <c:dLbl>
              <c:idx val="2"/>
              <c:layout>
                <c:manualLayout>
                  <c:x val="5.3990607334813995E-3"/>
                  <c:y val="9.0308328276699032E-2"/>
                </c:manualLayout>
              </c:layout>
              <c:tx>
                <c:rich>
                  <a:bodyPr/>
                  <a:lstStyle/>
                  <a:p>
                    <a:fld id="{5742EF57-D226-4B37-86B2-FBD6072459B0}"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27A-40A7-A08F-38BF5A4C1004}"/>
                </c:ext>
              </c:extLst>
            </c:dLbl>
            <c:dLbl>
              <c:idx val="3"/>
              <c:layout>
                <c:manualLayout>
                  <c:x val="-9.8981139027051537E-3"/>
                  <c:y val="0.12476557116038117"/>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fld id="{23D6AE71-B3ED-4685-8AF0-E66A07668329}"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8.8301378792387586E-2"/>
                      <c:h val="8.0026852974026286E-2"/>
                    </c:manualLayout>
                  </c15:layout>
                  <c15:dlblFieldTable/>
                  <c15:showDataLabelsRange val="0"/>
                </c:ext>
                <c:ext xmlns:c16="http://schemas.microsoft.com/office/drawing/2014/chart" uri="{C3380CC4-5D6E-409C-BE32-E72D297353CC}">
                  <c16:uniqueId val="{00000003-B27A-40A7-A08F-38BF5A4C100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ILUMINACIÓN!$A$3:$A$6</c:f>
              <c:strCache>
                <c:ptCount val="4"/>
                <c:pt idx="0">
                  <c:v>EXCELENTE</c:v>
                </c:pt>
                <c:pt idx="1">
                  <c:v>BUENO</c:v>
                </c:pt>
                <c:pt idx="2">
                  <c:v>REGULAR</c:v>
                </c:pt>
                <c:pt idx="3">
                  <c:v>MALA</c:v>
                </c:pt>
              </c:strCache>
            </c:strRef>
          </c:cat>
          <c:val>
            <c:numRef>
              <c:f>ILUMINACIÓN!$B$3:$B$6</c:f>
              <c:numCache>
                <c:formatCode>General</c:formatCode>
                <c:ptCount val="4"/>
                <c:pt idx="0">
                  <c:v>16</c:v>
                </c:pt>
                <c:pt idx="1">
                  <c:v>33</c:v>
                </c:pt>
                <c:pt idx="2">
                  <c:v>18</c:v>
                </c:pt>
                <c:pt idx="3">
                  <c:v>33</c:v>
                </c:pt>
              </c:numCache>
            </c:numRef>
          </c:val>
          <c:extLst>
            <c:ext xmlns:c16="http://schemas.microsoft.com/office/drawing/2014/chart" uri="{C3380CC4-5D6E-409C-BE32-E72D297353CC}">
              <c16:uniqueId val="{00000004-B27A-40A7-A08F-38BF5A4C1004}"/>
            </c:ext>
          </c:extLst>
        </c:ser>
        <c:dLbls>
          <c:showLegendKey val="0"/>
          <c:showVal val="0"/>
          <c:showCatName val="0"/>
          <c:showSerName val="0"/>
          <c:showPercent val="0"/>
          <c:showBubbleSize val="0"/>
        </c:dLbls>
        <c:gapWidth val="100"/>
        <c:overlap val="-24"/>
        <c:axId val="263490648"/>
        <c:axId val="263490976"/>
      </c:barChart>
      <c:catAx>
        <c:axId val="263490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63490976"/>
        <c:crosses val="autoZero"/>
        <c:auto val="1"/>
        <c:lblAlgn val="ctr"/>
        <c:lblOffset val="100"/>
        <c:noMultiLvlLbl val="0"/>
      </c:catAx>
      <c:valAx>
        <c:axId val="263490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90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RUIDO!$B$2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3.0218287869879577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0600644-EEBE-41B7-855C-3867DA9D76B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64C-4320-94F0-EAAB3C6F5113}"/>
                </c:ext>
              </c:extLst>
            </c:dLbl>
            <c:dLbl>
              <c:idx val="1"/>
              <c:layout>
                <c:manualLayout>
                  <c:x val="0"/>
                  <c:y val="8.763303482265076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1097A5A-2931-4540-8769-DDFEFB23C2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64C-4320-94F0-EAAB3C6F5113}"/>
                </c:ext>
              </c:extLst>
            </c:dLbl>
            <c:dLbl>
              <c:idx val="2"/>
              <c:layout>
                <c:manualLayout>
                  <c:x val="3.5002087722948829E-3"/>
                  <c:y val="9.972034997060265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339C72A-4E72-47ED-8D2D-547A54BBCFB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64C-4320-94F0-EAAB3C6F5113}"/>
                </c:ext>
              </c:extLst>
            </c:dLbl>
            <c:dLbl>
              <c:idx val="3"/>
              <c:layout>
                <c:manualLayout>
                  <c:x val="0"/>
                  <c:y val="9.367669239662657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6B09EF-98A3-4AD6-8B2F-FC120BFD2AB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64C-4320-94F0-EAAB3C6F511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RUIDO!$A$3:$A$6</c:f>
              <c:strCache>
                <c:ptCount val="4"/>
                <c:pt idx="0">
                  <c:v>MUY ALTO</c:v>
                </c:pt>
                <c:pt idx="1">
                  <c:v>ALTO</c:v>
                </c:pt>
                <c:pt idx="2">
                  <c:v>MEDIO</c:v>
                </c:pt>
                <c:pt idx="3">
                  <c:v>BAJO</c:v>
                </c:pt>
              </c:strCache>
            </c:strRef>
          </c:cat>
          <c:val>
            <c:numRef>
              <c:f>RUIDO!$B$3:$B$6</c:f>
              <c:numCache>
                <c:formatCode>General</c:formatCode>
                <c:ptCount val="4"/>
                <c:pt idx="0">
                  <c:v>5</c:v>
                </c:pt>
                <c:pt idx="1">
                  <c:v>21</c:v>
                </c:pt>
                <c:pt idx="2">
                  <c:v>58</c:v>
                </c:pt>
                <c:pt idx="3">
                  <c:v>16</c:v>
                </c:pt>
              </c:numCache>
            </c:numRef>
          </c:val>
          <c:extLst>
            <c:ext xmlns:c16="http://schemas.microsoft.com/office/drawing/2014/chart" uri="{C3380CC4-5D6E-409C-BE32-E72D297353CC}">
              <c16:uniqueId val="{00000004-D64C-4320-94F0-EAAB3C6F5113}"/>
            </c:ext>
          </c:extLst>
        </c:ser>
        <c:dLbls>
          <c:showLegendKey val="0"/>
          <c:showVal val="0"/>
          <c:showCatName val="0"/>
          <c:showSerName val="0"/>
          <c:showPercent val="0"/>
          <c:showBubbleSize val="0"/>
        </c:dLbls>
        <c:gapWidth val="100"/>
        <c:overlap val="-24"/>
        <c:axId val="586671792"/>
        <c:axId val="586671400"/>
      </c:barChart>
      <c:catAx>
        <c:axId val="5866717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6671400"/>
        <c:crosses val="autoZero"/>
        <c:auto val="1"/>
        <c:lblAlgn val="ctr"/>
        <c:lblOffset val="100"/>
        <c:noMultiLvlLbl val="0"/>
      </c:catAx>
      <c:valAx>
        <c:axId val="5866714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6671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MOBILIARIO!$B$2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565191377155664E-3"/>
                  <c:y val="1.157367243717828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355D8B5D-4AA2-4A43-8B38-3908426F65AD}"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AB0-4E19-805F-F27530DB823D}"/>
                </c:ext>
              </c:extLst>
            </c:dLbl>
            <c:dLbl>
              <c:idx val="1"/>
              <c:layout>
                <c:manualLayout>
                  <c:x val="-1.8565191377155664E-3"/>
                  <c:y val="0.103791084344991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AB1C8C6-B12E-4610-9534-B7FFFA2749A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AB0-4E19-805F-F27530DB823D}"/>
                </c:ext>
              </c:extLst>
            </c:dLbl>
            <c:dLbl>
              <c:idx val="2"/>
              <c:layout>
                <c:manualLayout>
                  <c:x val="0"/>
                  <c:y val="8.93855608478342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01CD3BF-9A20-45D0-80CC-426D0A8EDFDE}"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AB0-4E19-805F-F27530DB823D}"/>
                </c:ext>
              </c:extLst>
            </c:dLbl>
            <c:dLbl>
              <c:idx val="3"/>
              <c:layout>
                <c:manualLayout>
                  <c:x val="-1.361431640283598E-16"/>
                  <c:y val="9.773302661748765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9145292-DB05-4364-8338-319FD6D1202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AB0-4E19-805F-F27530DB823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MOBILIARIO!$A$3:$A$6</c:f>
              <c:strCache>
                <c:ptCount val="4"/>
                <c:pt idx="0">
                  <c:v>EXCELENTE</c:v>
                </c:pt>
                <c:pt idx="1">
                  <c:v>BUENO</c:v>
                </c:pt>
                <c:pt idx="2">
                  <c:v>REGULAR</c:v>
                </c:pt>
                <c:pt idx="3">
                  <c:v>MALO</c:v>
                </c:pt>
              </c:strCache>
            </c:strRef>
          </c:cat>
          <c:val>
            <c:numRef>
              <c:f>MOBILIARIO!$B$3:$B$6</c:f>
              <c:numCache>
                <c:formatCode>General</c:formatCode>
                <c:ptCount val="4"/>
                <c:pt idx="0">
                  <c:v>4</c:v>
                </c:pt>
                <c:pt idx="1">
                  <c:v>33</c:v>
                </c:pt>
                <c:pt idx="2">
                  <c:v>35</c:v>
                </c:pt>
                <c:pt idx="3">
                  <c:v>29</c:v>
                </c:pt>
              </c:numCache>
            </c:numRef>
          </c:val>
          <c:extLst>
            <c:ext xmlns:c16="http://schemas.microsoft.com/office/drawing/2014/chart" uri="{C3380CC4-5D6E-409C-BE32-E72D297353CC}">
              <c16:uniqueId val="{00000004-AAB0-4E19-805F-F27530DB823D}"/>
            </c:ext>
          </c:extLst>
        </c:ser>
        <c:dLbls>
          <c:showLegendKey val="0"/>
          <c:showVal val="0"/>
          <c:showCatName val="0"/>
          <c:showSerName val="0"/>
          <c:showPercent val="0"/>
          <c:showBubbleSize val="0"/>
        </c:dLbls>
        <c:gapWidth val="100"/>
        <c:overlap val="-24"/>
        <c:axId val="505719176"/>
        <c:axId val="505719504"/>
      </c:barChart>
      <c:catAx>
        <c:axId val="5057191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9504"/>
        <c:crosses val="autoZero"/>
        <c:auto val="1"/>
        <c:lblAlgn val="ctr"/>
        <c:lblOffset val="100"/>
        <c:noMultiLvlLbl val="0"/>
      </c:catAx>
      <c:valAx>
        <c:axId val="505719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9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'ESPACIO PARA FUNCIONES'!$B$2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164574188769401E-3"/>
                  <c:y val="9.165188449264548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B005566-1215-4B2F-8C06-B842AE7CF363}"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FF9-4198-A695-FD24801FD5F3}"/>
                </c:ext>
              </c:extLst>
            </c:dLbl>
            <c:dLbl>
              <c:idx val="1"/>
              <c:layout>
                <c:manualLayout>
                  <c:x val="1.8164574188769401E-3"/>
                  <c:y val="8.859682167622390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47F1BB1-5459-46AF-8C26-62BAE458509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F9-4198-A695-FD24801FD5F3}"/>
                </c:ext>
              </c:extLst>
            </c:dLbl>
            <c:dLbl>
              <c:idx val="2"/>
              <c:layout>
                <c:manualLayout>
                  <c:x val="3.6329148377537471E-3"/>
                  <c:y val="0.1038721357583314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6D68AC3-666C-4BF5-A617-8E01FEF2627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FF9-4198-A695-FD24801FD5F3}"/>
                </c:ext>
              </c:extLst>
            </c:dLbl>
            <c:dLbl>
              <c:idx val="3"/>
              <c:layout>
                <c:manualLayout>
                  <c:x val="0"/>
                  <c:y val="6.1101256328429197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AD3BF7B-F84F-4873-A17F-C23A23F2BBC6}"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FF9-4198-A695-FD24801FD5F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'ESPACIO PARA FUNCIONES'!$A$3:$A$6</c:f>
              <c:strCache>
                <c:ptCount val="4"/>
                <c:pt idx="0">
                  <c:v>EXCELENTE</c:v>
                </c:pt>
                <c:pt idx="1">
                  <c:v>BUENO</c:v>
                </c:pt>
                <c:pt idx="2">
                  <c:v>REGULAR</c:v>
                </c:pt>
                <c:pt idx="3">
                  <c:v>MALO</c:v>
                </c:pt>
              </c:strCache>
            </c:strRef>
          </c:cat>
          <c:val>
            <c:numRef>
              <c:f>'ESPACIO PARA FUNCIONES'!$B$3:$B$6</c:f>
              <c:numCache>
                <c:formatCode>General</c:formatCode>
                <c:ptCount val="4"/>
                <c:pt idx="0">
                  <c:v>12</c:v>
                </c:pt>
                <c:pt idx="1">
                  <c:v>49</c:v>
                </c:pt>
                <c:pt idx="2">
                  <c:v>32</c:v>
                </c:pt>
                <c:pt idx="3">
                  <c:v>7</c:v>
                </c:pt>
              </c:numCache>
            </c:numRef>
          </c:val>
          <c:extLst>
            <c:ext xmlns:c16="http://schemas.microsoft.com/office/drawing/2014/chart" uri="{C3380CC4-5D6E-409C-BE32-E72D297353CC}">
              <c16:uniqueId val="{00000004-3FF9-4198-A695-FD24801FD5F3}"/>
            </c:ext>
          </c:extLst>
        </c:ser>
        <c:dLbls>
          <c:showLegendKey val="0"/>
          <c:showVal val="0"/>
          <c:showCatName val="0"/>
          <c:showSerName val="0"/>
          <c:showPercent val="0"/>
          <c:showBubbleSize val="0"/>
        </c:dLbls>
        <c:gapWidth val="100"/>
        <c:overlap val="-24"/>
        <c:axId val="586667088"/>
        <c:axId val="586683944"/>
      </c:barChart>
      <c:catAx>
        <c:axId val="5866670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86683944"/>
        <c:crosses val="autoZero"/>
        <c:auto val="1"/>
        <c:lblAlgn val="ctr"/>
        <c:lblOffset val="100"/>
        <c:noMultiLvlLbl val="0"/>
      </c:catAx>
      <c:valAx>
        <c:axId val="5866839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6667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6.1700908766791039E-2"/>
          <c:y val="4.4375685265273801E-2"/>
          <c:w val="0.91522457956800207"/>
          <c:h val="0.88281821054394838"/>
        </c:manualLayout>
      </c:layout>
      <c:barChart>
        <c:barDir val="col"/>
        <c:grouping val="clustered"/>
        <c:varyColors val="0"/>
        <c:ser>
          <c:idx val="0"/>
          <c:order val="0"/>
          <c:tx>
            <c:strRef>
              <c:f>'CONDICIONES DE HIGIENE'!$B$2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40210362398413E-3"/>
                  <c:y val="9.367671468599622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527-4CD4-BDF2-1B09562207E2}"/>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527-4CD4-BDF2-1B09562207E2}"/>
                </c:ext>
              </c:extLst>
            </c:dLbl>
            <c:dLbl>
              <c:idx val="2"/>
              <c:layout>
                <c:manualLayout>
                  <c:x val="0"/>
                  <c:y val="0.1057640327099957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527-4CD4-BDF2-1B09562207E2}"/>
                </c:ext>
              </c:extLst>
            </c:dLbl>
            <c:dLbl>
              <c:idx val="3"/>
              <c:layout>
                <c:manualLayout>
                  <c:x val="-3.5859831635728511E-3"/>
                  <c:y val="8.763305567399647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01476E4-A3EB-41EE-9D97-4072E9405877}" type="VALUE">
                      <a:rPr lang="en-US" smtClean="0"/>
                      <a:pPr>
                        <a:defRPr sz="1800" b="1">
                          <a:solidFill>
                            <a:schemeClr val="tx1"/>
                          </a:solidFill>
                        </a:defRPr>
                      </a:pPr>
                      <a:t>[VALOR]</a:t>
                    </a:fld>
                    <a:r>
                      <a:rPr lang="en-US" baseline="0"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527-4CD4-BDF2-1B09562207E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4"/>
                <c:pt idx="0">
                  <c:v>EXCELENTE</c:v>
                </c:pt>
                <c:pt idx="1">
                  <c:v>BUENAS</c:v>
                </c:pt>
                <c:pt idx="2">
                  <c:v>REGULAR</c:v>
                </c:pt>
                <c:pt idx="3">
                  <c:v>MALAS</c:v>
                </c:pt>
              </c:strCache>
            </c:strRef>
          </c:cat>
          <c:val>
            <c:numRef>
              <c:f>'CONDICIONES DE HIGIENE'!$B$3:$B$6</c:f>
              <c:numCache>
                <c:formatCode>General</c:formatCode>
                <c:ptCount val="4"/>
                <c:pt idx="0">
                  <c:v>12</c:v>
                </c:pt>
                <c:pt idx="1">
                  <c:v>43</c:v>
                </c:pt>
                <c:pt idx="2">
                  <c:v>31</c:v>
                </c:pt>
                <c:pt idx="3">
                  <c:v>14</c:v>
                </c:pt>
              </c:numCache>
            </c:numRef>
          </c:val>
          <c:extLst>
            <c:ext xmlns:c16="http://schemas.microsoft.com/office/drawing/2014/chart" uri="{C3380CC4-5D6E-409C-BE32-E72D297353CC}">
              <c16:uniqueId val="{00000004-2527-4CD4-BDF2-1B09562207E2}"/>
            </c:ext>
          </c:extLst>
        </c:ser>
        <c:dLbls>
          <c:showLegendKey val="0"/>
          <c:showVal val="0"/>
          <c:showCatName val="0"/>
          <c:showSerName val="0"/>
          <c:showPercent val="0"/>
          <c:showBubbleSize val="0"/>
        </c:dLbls>
        <c:gapWidth val="100"/>
        <c:overlap val="-24"/>
        <c:axId val="505712616"/>
        <c:axId val="505712944"/>
      </c:barChart>
      <c:catAx>
        <c:axId val="5057126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2944"/>
        <c:crosses val="autoZero"/>
        <c:auto val="1"/>
        <c:lblAlgn val="ctr"/>
        <c:lblOffset val="100"/>
        <c:noMultiLvlLbl val="0"/>
      </c:catAx>
      <c:valAx>
        <c:axId val="5057129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2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'CONDICIONES DE HIGIENE EN SANIT'!$B$2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189025536982636"/>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8E2279F-41F0-4748-90B9-7341B629DFD9}"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E77-40DE-8075-B87FB76A20CD}"/>
                </c:ext>
              </c:extLst>
            </c:dLbl>
            <c:dLbl>
              <c:idx val="1"/>
              <c:layout>
                <c:manualLayout>
                  <c:x val="3.5653181014709185E-3"/>
                  <c:y val="9.5896710936307264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27075BD7-EE2F-4FAC-874C-AFB528693957}"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E77-40DE-8075-B87FB76A20CD}"/>
                </c:ext>
              </c:extLst>
            </c:dLbl>
            <c:dLbl>
              <c:idx val="2"/>
              <c:layout>
                <c:manualLayout>
                  <c:x val="-1.7826590507354593E-3"/>
                  <c:y val="0.10189025536982647"/>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213F645-36F5-4508-9835-6023A21E4856}"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E77-40DE-8075-B87FB76A20CD}"/>
                </c:ext>
              </c:extLst>
            </c:dLbl>
            <c:dLbl>
              <c:idx val="3"/>
              <c:layout>
                <c:manualLayout>
                  <c:x val="1.7826590507354593E-3"/>
                  <c:y val="1.49838610837979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10DAD2B8-C669-46F8-B572-89ED4917C887}"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E77-40DE-8075-B87FB76A20CD}"/>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 EN SANIT'!$A$3:$A$6</c:f>
              <c:strCache>
                <c:ptCount val="4"/>
                <c:pt idx="0">
                  <c:v>EXCELENTE</c:v>
                </c:pt>
                <c:pt idx="1">
                  <c:v>BUENAS</c:v>
                </c:pt>
                <c:pt idx="2">
                  <c:v>REGULAR</c:v>
                </c:pt>
                <c:pt idx="3">
                  <c:v>MALAS</c:v>
                </c:pt>
              </c:strCache>
            </c:strRef>
          </c:cat>
          <c:val>
            <c:numRef>
              <c:f>'CONDICIONES DE HIGIENE EN SANIT'!$B$3:$B$6</c:f>
              <c:numCache>
                <c:formatCode>General</c:formatCode>
                <c:ptCount val="4"/>
                <c:pt idx="0">
                  <c:v>16</c:v>
                </c:pt>
                <c:pt idx="1">
                  <c:v>51</c:v>
                </c:pt>
                <c:pt idx="2">
                  <c:v>28</c:v>
                </c:pt>
                <c:pt idx="3">
                  <c:v>5</c:v>
                </c:pt>
              </c:numCache>
            </c:numRef>
          </c:val>
          <c:extLst>
            <c:ext xmlns:c16="http://schemas.microsoft.com/office/drawing/2014/chart" uri="{C3380CC4-5D6E-409C-BE32-E72D297353CC}">
              <c16:uniqueId val="{00000004-0E77-40DE-8075-B87FB76A20CD}"/>
            </c:ext>
          </c:extLst>
        </c:ser>
        <c:dLbls>
          <c:showLegendKey val="0"/>
          <c:showVal val="0"/>
          <c:showCatName val="0"/>
          <c:showSerName val="0"/>
          <c:showPercent val="0"/>
          <c:showBubbleSize val="0"/>
        </c:dLbls>
        <c:gapWidth val="100"/>
        <c:overlap val="-24"/>
        <c:axId val="586679240"/>
        <c:axId val="586680024"/>
      </c:barChart>
      <c:catAx>
        <c:axId val="586679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86680024"/>
        <c:crosses val="autoZero"/>
        <c:auto val="1"/>
        <c:lblAlgn val="ctr"/>
        <c:lblOffset val="100"/>
        <c:noMultiLvlLbl val="0"/>
      </c:catAx>
      <c:valAx>
        <c:axId val="5866800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6679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'RESPUESTA DE MANTENIMIENTO'!$B$2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094806919176192E-3"/>
                  <c:y val="7.814813066408106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0025EBF-7120-48BF-B24E-2ABE8AA507A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EA9-48B8-9548-74C837E87EEC}"/>
                </c:ext>
              </c:extLst>
            </c:dLbl>
            <c:dLbl>
              <c:idx val="1"/>
              <c:layout>
                <c:manualLayout>
                  <c:x val="1.9094806919176192E-3"/>
                  <c:y val="9.625430763700010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7E589B-19FC-4950-BE4B-8C957D4AD2A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EA9-48B8-9548-74C837E87EEC}"/>
                </c:ext>
              </c:extLst>
            </c:dLbl>
            <c:dLbl>
              <c:idx val="2"/>
              <c:layout>
                <c:manualLayout>
                  <c:x val="-1.9094806919177593E-3"/>
                  <c:y val="9.62543076369999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8633B62-5D64-42E9-BC43-47BF90B38CF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EA9-48B8-9548-74C837E87EEC}"/>
                </c:ext>
              </c:extLst>
            </c:dLbl>
            <c:dLbl>
              <c:idx val="3"/>
              <c:layout>
                <c:manualLayout>
                  <c:x val="3.8189613838350987E-3"/>
                  <c:y val="1.640236809582763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7EAB29B-3BDA-4C09-88A5-6A1949A80E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EA9-48B8-9548-74C837E87EE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'RESPUESTA DE MANTENIMIENTO'!$A$3:$A$6</c:f>
              <c:strCache>
                <c:ptCount val="4"/>
                <c:pt idx="0">
                  <c:v>EXCELENTE</c:v>
                </c:pt>
                <c:pt idx="1">
                  <c:v>REGULAR</c:v>
                </c:pt>
                <c:pt idx="2">
                  <c:v>BUENA</c:v>
                </c:pt>
                <c:pt idx="3">
                  <c:v>MALA</c:v>
                </c:pt>
              </c:strCache>
            </c:strRef>
          </c:cat>
          <c:val>
            <c:numRef>
              <c:f>'RESPUESTA DE MANTENIMIENTO'!$B$3:$B$6</c:f>
              <c:numCache>
                <c:formatCode>General</c:formatCode>
                <c:ptCount val="4"/>
                <c:pt idx="0">
                  <c:v>10</c:v>
                </c:pt>
                <c:pt idx="1">
                  <c:v>35</c:v>
                </c:pt>
                <c:pt idx="2">
                  <c:v>35</c:v>
                </c:pt>
                <c:pt idx="3">
                  <c:v>6</c:v>
                </c:pt>
              </c:numCache>
            </c:numRef>
          </c:val>
          <c:extLst>
            <c:ext xmlns:c16="http://schemas.microsoft.com/office/drawing/2014/chart" uri="{C3380CC4-5D6E-409C-BE32-E72D297353CC}">
              <c16:uniqueId val="{00000004-5EA9-48B8-9548-74C837E87EEC}"/>
            </c:ext>
          </c:extLst>
        </c:ser>
        <c:dLbls>
          <c:showLegendKey val="0"/>
          <c:showVal val="0"/>
          <c:showCatName val="0"/>
          <c:showSerName val="0"/>
          <c:showPercent val="0"/>
          <c:showBubbleSize val="0"/>
        </c:dLbls>
        <c:gapWidth val="100"/>
        <c:overlap val="-24"/>
        <c:axId val="413098112"/>
        <c:axId val="413094504"/>
      </c:barChart>
      <c:catAx>
        <c:axId val="413098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13094504"/>
        <c:crosses val="autoZero"/>
        <c:auto val="1"/>
        <c:lblAlgn val="ctr"/>
        <c:lblOffset val="100"/>
        <c:noMultiLvlLbl val="0"/>
      </c:catAx>
      <c:valAx>
        <c:axId val="413094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098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0373-478D-8BD5-69785C59908E}"/>
              </c:ext>
            </c:extLst>
          </c:dPt>
          <c:dLbls>
            <c:dLbl>
              <c:idx val="0"/>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8.2467291975630394E-2"/>
          <c:y val="3.5863654313039436E-2"/>
          <c:w val="0.91200563326422801"/>
          <c:h val="0.88098148478428884"/>
        </c:manualLayout>
      </c:layout>
      <c:barChart>
        <c:barDir val="col"/>
        <c:grouping val="clustered"/>
        <c:varyColors val="0"/>
        <c:ser>
          <c:idx val="0"/>
          <c:order val="0"/>
          <c:tx>
            <c:strRef>
              <c:f>'INTEGRANTES DE LA COMISIÓN DE S'!$B$2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976277679075408E-3"/>
                  <c:y val="0.1086424640167196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2604940-9857-402F-8651-99D9C898145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7E1-4020-B217-BB1D454F4510}"/>
                </c:ext>
              </c:extLst>
            </c:dLbl>
            <c:dLbl>
              <c:idx val="1"/>
              <c:layout>
                <c:manualLayout>
                  <c:x val="-7.6565217523757358E-3"/>
                  <c:y val="0.1158115698468833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2EC46A9-AE03-4BD0-B9AB-88F6CC9BBD2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7E1-4020-B217-BB1D454F451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'INTEGRANTES DE LA COMISIÓN DE S'!$A$3:$A$4</c:f>
              <c:strCache>
                <c:ptCount val="2"/>
                <c:pt idx="0">
                  <c:v>SI LOS CONOCE</c:v>
                </c:pt>
                <c:pt idx="1">
                  <c:v>NO LOS CONOCE</c:v>
                </c:pt>
              </c:strCache>
            </c:strRef>
          </c:cat>
          <c:val>
            <c:numRef>
              <c:f>'INTEGRANTES DE LA COMISIÓN DE S'!$B$3:$B$4</c:f>
              <c:numCache>
                <c:formatCode>General</c:formatCode>
                <c:ptCount val="2"/>
                <c:pt idx="0">
                  <c:v>63</c:v>
                </c:pt>
                <c:pt idx="1">
                  <c:v>37</c:v>
                </c:pt>
              </c:numCache>
            </c:numRef>
          </c:val>
          <c:extLst>
            <c:ext xmlns:c16="http://schemas.microsoft.com/office/drawing/2014/chart" uri="{C3380CC4-5D6E-409C-BE32-E72D297353CC}">
              <c16:uniqueId val="{00000002-F7E1-4020-B217-BB1D454F4510}"/>
            </c:ext>
          </c:extLst>
        </c:ser>
        <c:dLbls>
          <c:showLegendKey val="0"/>
          <c:showVal val="0"/>
          <c:showCatName val="0"/>
          <c:showSerName val="0"/>
          <c:showPercent val="0"/>
          <c:showBubbleSize val="0"/>
        </c:dLbls>
        <c:gapWidth val="100"/>
        <c:overlap val="-24"/>
        <c:axId val="586680808"/>
        <c:axId val="586681200"/>
      </c:barChart>
      <c:catAx>
        <c:axId val="5866808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86681200"/>
        <c:crosses val="autoZero"/>
        <c:auto val="1"/>
        <c:lblAlgn val="ctr"/>
        <c:lblOffset val="100"/>
        <c:noMultiLvlLbl val="0"/>
      </c:catAx>
      <c:valAx>
        <c:axId val="5866812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6680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8.0269623914220115E-2"/>
          <c:y val="3.8753564137148651E-2"/>
          <c:w val="0.90358028194312978"/>
          <c:h val="0.8815295605980894"/>
        </c:manualLayout>
      </c:layout>
      <c:barChart>
        <c:barDir val="col"/>
        <c:grouping val="clustered"/>
        <c:varyColors val="0"/>
        <c:ser>
          <c:idx val="0"/>
          <c:order val="0"/>
          <c:tx>
            <c:strRef>
              <c:f>'INFORMACIÓN DE LA COMISIÓN DE S'!$B$2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010204865195137E-17"/>
                  <c:y val="0.1136276297169167"/>
                </c:manualLayout>
              </c:layout>
              <c:tx>
                <c:rich>
                  <a:bodyPr/>
                  <a:lstStyle/>
                  <a:p>
                    <a:fld id="{407E449F-BE47-4E8C-A94F-05C64666A5D6}"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8A0-448F-98F9-654D3BE60E43}"/>
                </c:ext>
              </c:extLst>
            </c:dLbl>
            <c:dLbl>
              <c:idx val="1"/>
              <c:layout>
                <c:manualLayout>
                  <c:x val="-4.037523535662539E-3"/>
                  <c:y val="9.9061169888227246E-2"/>
                </c:manualLayout>
              </c:layout>
              <c:tx>
                <c:rich>
                  <a:bodyPr/>
                  <a:lstStyle/>
                  <a:p>
                    <a:fld id="{8F988163-A3DA-405C-B206-9B4E69CFA6E7}"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8A0-448F-98F9-654D3BE60E43}"/>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DE LA COMISIÓN DE S'!$A$3:$A$4</c:f>
              <c:strCache>
                <c:ptCount val="2"/>
                <c:pt idx="0">
                  <c:v>SI RECIBE</c:v>
                </c:pt>
                <c:pt idx="1">
                  <c:v>NO RECIBE</c:v>
                </c:pt>
              </c:strCache>
            </c:strRef>
          </c:cat>
          <c:val>
            <c:numRef>
              <c:f>'INFORMACIÓN DE LA COMISIÓN DE S'!$B$3:$B$4</c:f>
              <c:numCache>
                <c:formatCode>General</c:formatCode>
                <c:ptCount val="2"/>
                <c:pt idx="0">
                  <c:v>55</c:v>
                </c:pt>
                <c:pt idx="1">
                  <c:v>45</c:v>
                </c:pt>
              </c:numCache>
            </c:numRef>
          </c:val>
          <c:extLst>
            <c:ext xmlns:c16="http://schemas.microsoft.com/office/drawing/2014/chart" uri="{C3380CC4-5D6E-409C-BE32-E72D297353CC}">
              <c16:uniqueId val="{00000002-18A0-448F-98F9-654D3BE60E43}"/>
            </c:ext>
          </c:extLst>
        </c:ser>
        <c:dLbls>
          <c:showLegendKey val="0"/>
          <c:showVal val="0"/>
          <c:showCatName val="0"/>
          <c:showSerName val="0"/>
          <c:showPercent val="0"/>
          <c:showBubbleSize val="0"/>
        </c:dLbls>
        <c:gapWidth val="100"/>
        <c:overlap val="-24"/>
        <c:axId val="263477528"/>
        <c:axId val="263482120"/>
      </c:barChart>
      <c:catAx>
        <c:axId val="263477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63482120"/>
        <c:crosses val="autoZero"/>
        <c:auto val="1"/>
        <c:lblAlgn val="ctr"/>
        <c:lblOffset val="100"/>
        <c:noMultiLvlLbl val="0"/>
      </c:catAx>
      <c:valAx>
        <c:axId val="263482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77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223-4D99-AE96-A68E65C6FAE5}"/>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223-4D99-AE96-A68E65C6FAE5}"/>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223-4D99-AE96-A68E65C6FAE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50</c:v>
                </c:pt>
                <c:pt idx="1">
                  <c:v>50</c:v>
                </c:pt>
                <c:pt idx="2">
                  <c:v>0</c:v>
                </c:pt>
              </c:numCache>
            </c:numRef>
          </c:val>
          <c:extLst>
            <c:ext xmlns:c16="http://schemas.microsoft.com/office/drawing/2014/chart" uri="{C3380CC4-5D6E-409C-BE32-E72D297353CC}">
              <c16:uniqueId val="{00000003-2223-4D99-AE96-A68E65C6FAE5}"/>
            </c:ext>
          </c:extLst>
        </c:ser>
        <c:dLbls>
          <c:showLegendKey val="0"/>
          <c:showVal val="0"/>
          <c:showCatName val="0"/>
          <c:showSerName val="0"/>
          <c:showPercent val="0"/>
          <c:showBubbleSize val="0"/>
        </c:dLbls>
        <c:gapWidth val="100"/>
        <c:overlap val="-24"/>
        <c:axId val="224498256"/>
        <c:axId val="224498584"/>
      </c:barChart>
      <c:catAx>
        <c:axId val="224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3EE-4463-978B-F129E463507C}"/>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3EE-4463-978B-F129E463507C}"/>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3EE-4463-978B-F129E463507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50</c:v>
                </c:pt>
                <c:pt idx="1">
                  <c:v>50</c:v>
                </c:pt>
                <c:pt idx="2">
                  <c:v>0</c:v>
                </c:pt>
              </c:numCache>
            </c:numRef>
          </c:val>
          <c:extLst>
            <c:ext xmlns:c16="http://schemas.microsoft.com/office/drawing/2014/chart" uri="{C3380CC4-5D6E-409C-BE32-E72D297353CC}">
              <c16:uniqueId val="{00000003-23EE-4463-978B-F129E463507C}"/>
            </c:ext>
          </c:extLst>
        </c:ser>
        <c:dLbls>
          <c:showLegendKey val="0"/>
          <c:showVal val="0"/>
          <c:showCatName val="0"/>
          <c:showSerName val="0"/>
          <c:showPercent val="0"/>
          <c:showBubbleSize val="0"/>
        </c:dLbls>
        <c:gapWidth val="100"/>
        <c:overlap val="-24"/>
        <c:axId val="224498256"/>
        <c:axId val="224498584"/>
      </c:barChart>
      <c:catAx>
        <c:axId val="224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8470642558569067E-3"/>
                  <c:y val="-2.2519406367219632E-2"/>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0E1-46E5-9C0D-F2B8B1E96D08}"/>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0E1-46E5-9C0D-F2B8B1E96D08}"/>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0E1-46E5-9C0D-F2B8B1E96D08}"/>
                </c:ext>
              </c:extLst>
            </c:dLbl>
            <c:dLbl>
              <c:idx val="3"/>
              <c:tx>
                <c:rich>
                  <a:bodyPr/>
                  <a:lstStyle/>
                  <a:p>
                    <a:r>
                      <a:rPr lang="en-US"/>
                      <a:t>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0E1-46E5-9C0D-F2B8B1E96D0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FUNC'!$B$3:$B$6</c:f>
              <c:strCache>
                <c:ptCount val="4"/>
                <c:pt idx="0">
                  <c:v>EXCELENTE</c:v>
                </c:pt>
                <c:pt idx="1">
                  <c:v>BUENAS </c:v>
                </c:pt>
                <c:pt idx="2">
                  <c:v>MALAS</c:v>
                </c:pt>
                <c:pt idx="3">
                  <c:v>PESIMAS</c:v>
                </c:pt>
              </c:strCache>
            </c:strRef>
          </c:cat>
          <c:val>
            <c:numRef>
              <c:f>'MATERIAL PARA REALIZAR TUS FUNC'!$C$3:$C$6</c:f>
              <c:numCache>
                <c:formatCode>General</c:formatCode>
                <c:ptCount val="4"/>
                <c:pt idx="0">
                  <c:v>0</c:v>
                </c:pt>
                <c:pt idx="1">
                  <c:v>100</c:v>
                </c:pt>
                <c:pt idx="2">
                  <c:v>0</c:v>
                </c:pt>
                <c:pt idx="3">
                  <c:v>0</c:v>
                </c:pt>
              </c:numCache>
            </c:numRef>
          </c:val>
          <c:extLst>
            <c:ext xmlns:c16="http://schemas.microsoft.com/office/drawing/2014/chart" uri="{C3380CC4-5D6E-409C-BE32-E72D297353CC}">
              <c16:uniqueId val="{00000004-90E1-46E5-9C0D-F2B8B1E96D08}"/>
            </c:ext>
          </c:extLst>
        </c:ser>
        <c:dLbls>
          <c:showLegendKey val="0"/>
          <c:showVal val="0"/>
          <c:showCatName val="0"/>
          <c:showSerName val="0"/>
          <c:showPercent val="0"/>
          <c:showBubbleSize val="0"/>
        </c:dLbls>
        <c:gapWidth val="100"/>
        <c:overlap val="-24"/>
        <c:axId val="224498256"/>
        <c:axId val="224498584"/>
      </c:barChart>
      <c:catAx>
        <c:axId val="224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CAC-425D-9B13-71A4D4FA7EFC}"/>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CAC-425D-9B13-71A4D4FA7EFC}"/>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CAC-425D-9B13-71A4D4FA7EF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51</c:v>
                </c:pt>
                <c:pt idx="1">
                  <c:v>33</c:v>
                </c:pt>
                <c:pt idx="2">
                  <c:v>5</c:v>
                </c:pt>
              </c:numCache>
            </c:numRef>
          </c:val>
          <c:extLst>
            <c:ext xmlns:c16="http://schemas.microsoft.com/office/drawing/2014/chart" uri="{C3380CC4-5D6E-409C-BE32-E72D297353CC}">
              <c16:uniqueId val="{00000003-5CAC-425D-9B13-71A4D4FA7EFC}"/>
            </c:ext>
          </c:extLst>
        </c:ser>
        <c:dLbls>
          <c:showLegendKey val="0"/>
          <c:showVal val="0"/>
          <c:showCatName val="0"/>
          <c:showSerName val="0"/>
          <c:showPercent val="0"/>
          <c:showBubbleSize val="0"/>
        </c:dLbls>
        <c:gapWidth val="100"/>
        <c:overlap val="-24"/>
        <c:axId val="586654544"/>
        <c:axId val="586661992"/>
      </c:barChart>
      <c:catAx>
        <c:axId val="586654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6661992"/>
        <c:crosses val="autoZero"/>
        <c:auto val="1"/>
        <c:lblAlgn val="ctr"/>
        <c:lblOffset val="100"/>
        <c:noMultiLvlLbl val="0"/>
      </c:catAx>
      <c:valAx>
        <c:axId val="5866619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6654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2174346262272772E-3"/>
                  <c:y val="8.7656041377271426E-2"/>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772-4172-ABA7-25A1EA98539F}"/>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772-4172-ABA7-25A1EA98539F}"/>
                </c:ext>
              </c:extLst>
            </c:dLbl>
            <c:dLbl>
              <c:idx val="2"/>
              <c:layout>
                <c:manualLayout>
                  <c:x val="9.7744726353638932E-4"/>
                  <c:y val="0.10119525943981414"/>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772-4172-ABA7-25A1EA98539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11</c:v>
                </c:pt>
                <c:pt idx="1">
                  <c:v>67</c:v>
                </c:pt>
                <c:pt idx="2">
                  <c:v>22</c:v>
                </c:pt>
              </c:numCache>
            </c:numRef>
          </c:val>
          <c:extLst>
            <c:ext xmlns:c16="http://schemas.microsoft.com/office/drawing/2014/chart" uri="{C3380CC4-5D6E-409C-BE32-E72D297353CC}">
              <c16:uniqueId val="{00000003-F772-4172-ABA7-25A1EA98539F}"/>
            </c:ext>
          </c:extLst>
        </c:ser>
        <c:dLbls>
          <c:showLegendKey val="0"/>
          <c:showVal val="0"/>
          <c:showCatName val="0"/>
          <c:showSerName val="0"/>
          <c:showPercent val="0"/>
          <c:showBubbleSize val="0"/>
        </c:dLbls>
        <c:gapWidth val="100"/>
        <c:overlap val="-24"/>
        <c:axId val="224498256"/>
        <c:axId val="224498584"/>
      </c:barChart>
      <c:catAx>
        <c:axId val="224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F47-4194-B30C-CEEE82B0C718}"/>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F47-4194-B30C-CEEE82B0C718}"/>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F47-4194-B30C-CEEE82B0C718}"/>
                </c:ext>
              </c:extLst>
            </c:dLbl>
            <c:dLbl>
              <c:idx val="3"/>
              <c:tx>
                <c:rich>
                  <a:bodyPr/>
                  <a:lstStyle/>
                  <a:p>
                    <a:fld id="{0C0B2A9F-5DD6-49CE-AC5A-C42B2982D985}"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ED8-4D55-A3DB-A6C57111769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FUNC'!$B$3:$B$6</c:f>
              <c:strCache>
                <c:ptCount val="4"/>
                <c:pt idx="0">
                  <c:v>SIEMPRE</c:v>
                </c:pt>
                <c:pt idx="1">
                  <c:v>ALGUNAS VECES</c:v>
                </c:pt>
                <c:pt idx="2">
                  <c:v>NUNCA</c:v>
                </c:pt>
                <c:pt idx="3">
                  <c:v>NO APLICA</c:v>
                </c:pt>
              </c:strCache>
            </c:strRef>
          </c:cat>
          <c:val>
            <c:numRef>
              <c:f>'MATERIAL PARA REALIZAR TUS FUNC'!$C$3:$C$6</c:f>
              <c:numCache>
                <c:formatCode>General</c:formatCode>
                <c:ptCount val="4"/>
                <c:pt idx="0">
                  <c:v>39</c:v>
                </c:pt>
                <c:pt idx="1">
                  <c:v>35</c:v>
                </c:pt>
                <c:pt idx="2">
                  <c:v>5</c:v>
                </c:pt>
                <c:pt idx="3">
                  <c:v>9</c:v>
                </c:pt>
              </c:numCache>
            </c:numRef>
          </c:val>
          <c:extLst>
            <c:ext xmlns:c16="http://schemas.microsoft.com/office/drawing/2014/chart" uri="{C3380CC4-5D6E-409C-BE32-E72D297353CC}">
              <c16:uniqueId val="{00000003-CF47-4194-B30C-CEEE82B0C718}"/>
            </c:ext>
          </c:extLst>
        </c:ser>
        <c:dLbls>
          <c:showLegendKey val="0"/>
          <c:showVal val="0"/>
          <c:showCatName val="0"/>
          <c:showSerName val="0"/>
          <c:showPercent val="0"/>
          <c:showBubbleSize val="0"/>
        </c:dLbls>
        <c:gapWidth val="100"/>
        <c:overlap val="-24"/>
        <c:axId val="586655720"/>
        <c:axId val="586658856"/>
      </c:barChart>
      <c:catAx>
        <c:axId val="5866557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6658856"/>
        <c:crosses val="autoZero"/>
        <c:auto val="1"/>
        <c:lblAlgn val="ctr"/>
        <c:lblOffset val="100"/>
        <c:noMultiLvlLbl val="0"/>
      </c:catAx>
      <c:valAx>
        <c:axId val="5866588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6655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2174346262272772E-3"/>
                  <c:y val="8.7656041377271426E-2"/>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60E-4A47-B424-8162DA7B3E11}"/>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60E-4A47-B424-8162DA7B3E11}"/>
                </c:ext>
              </c:extLst>
            </c:dLbl>
            <c:dLbl>
              <c:idx val="2"/>
              <c:layout>
                <c:manualLayout>
                  <c:x val="9.7744726353650229E-4"/>
                  <c:y val="2.2626344934768578E-2"/>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60E-4A47-B424-8162DA7B3E1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38</c:v>
                </c:pt>
                <c:pt idx="1">
                  <c:v>62</c:v>
                </c:pt>
                <c:pt idx="2">
                  <c:v>0</c:v>
                </c:pt>
              </c:numCache>
            </c:numRef>
          </c:val>
          <c:extLst>
            <c:ext xmlns:c16="http://schemas.microsoft.com/office/drawing/2014/chart" uri="{C3380CC4-5D6E-409C-BE32-E72D297353CC}">
              <c16:uniqueId val="{00000003-760E-4A47-B424-8162DA7B3E11}"/>
            </c:ext>
          </c:extLst>
        </c:ser>
        <c:dLbls>
          <c:showLegendKey val="0"/>
          <c:showVal val="0"/>
          <c:showCatName val="0"/>
          <c:showSerName val="0"/>
          <c:showPercent val="0"/>
          <c:showBubbleSize val="0"/>
        </c:dLbls>
        <c:gapWidth val="100"/>
        <c:overlap val="-24"/>
        <c:axId val="224498256"/>
        <c:axId val="224498584"/>
      </c:barChart>
      <c:catAx>
        <c:axId val="224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2174346262272772E-3"/>
                  <c:y val="8.7656041377271426E-2"/>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513-4E3D-B531-3BF3F20EB2D9}"/>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513-4E3D-B531-3BF3F20EB2D9}"/>
                </c:ext>
              </c:extLst>
            </c:dLbl>
            <c:dLbl>
              <c:idx val="2"/>
              <c:layout>
                <c:manualLayout>
                  <c:x val="9.7744726353650229E-4"/>
                  <c:y val="2.2626344934768578E-2"/>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513-4E3D-B531-3BF3F20EB2D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38</c:v>
                </c:pt>
                <c:pt idx="1">
                  <c:v>54</c:v>
                </c:pt>
                <c:pt idx="2">
                  <c:v>8</c:v>
                </c:pt>
              </c:numCache>
            </c:numRef>
          </c:val>
          <c:extLst>
            <c:ext xmlns:c16="http://schemas.microsoft.com/office/drawing/2014/chart" uri="{C3380CC4-5D6E-409C-BE32-E72D297353CC}">
              <c16:uniqueId val="{00000003-5513-4E3D-B531-3BF3F20EB2D9}"/>
            </c:ext>
          </c:extLst>
        </c:ser>
        <c:dLbls>
          <c:showLegendKey val="0"/>
          <c:showVal val="0"/>
          <c:showCatName val="0"/>
          <c:showSerName val="0"/>
          <c:showPercent val="0"/>
          <c:showBubbleSize val="0"/>
        </c:dLbls>
        <c:gapWidth val="100"/>
        <c:overlap val="-24"/>
        <c:axId val="224498256"/>
        <c:axId val="224498584"/>
      </c:barChart>
      <c:catAx>
        <c:axId val="224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'RELACIONES ENTRE COMPAÑEROS - C'!$C$2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547E-3"/>
                  <c:y val="0.10911575647725677"/>
                </c:manualLayout>
              </c:layout>
              <c:tx>
                <c:rich>
                  <a:bodyPr/>
                  <a:lstStyle/>
                  <a:p>
                    <a:fld id="{B7851F75-1B38-4D90-98F7-EDE2A4A4EB1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6CE-4791-998C-541189D4BC2B}"/>
                </c:ext>
              </c:extLst>
            </c:dLbl>
            <c:dLbl>
              <c:idx val="1"/>
              <c:layout>
                <c:manualLayout>
                  <c:x val="3.5273858460171093E-3"/>
                  <c:y val="0.11344250157454194"/>
                </c:manualLayout>
              </c:layout>
              <c:tx>
                <c:rich>
                  <a:bodyPr/>
                  <a:lstStyle/>
                  <a:p>
                    <a:fld id="{DE6C75FC-958E-4D56-9532-3ABC09FEB0E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6CE-4791-998C-541189D4BC2B}"/>
                </c:ext>
              </c:extLst>
            </c:dLbl>
            <c:dLbl>
              <c:idx val="2"/>
              <c:layout>
                <c:manualLayout>
                  <c:x val="1.7636929230084252E-3"/>
                  <c:y val="-7.9061236460142379E-3"/>
                </c:manualLayout>
              </c:layout>
              <c:tx>
                <c:rich>
                  <a:bodyPr/>
                  <a:lstStyle/>
                  <a:p>
                    <a:fld id="{95254DBA-278C-4079-9077-3B338D80195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6CE-4791-998C-541189D4BC2B}"/>
                </c:ext>
              </c:extLst>
            </c:dLbl>
            <c:dLbl>
              <c:idx val="3"/>
              <c:layout>
                <c:manualLayout>
                  <c:x val="-5.2910787690256637E-3"/>
                  <c:y val="1.5264643240046619E-2"/>
                </c:manualLayout>
              </c:layout>
              <c:tx>
                <c:rich>
                  <a:bodyPr/>
                  <a:lstStyle/>
                  <a:p>
                    <a:fld id="{8FA45163-6B92-4A8D-BD63-1314EF758E7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6CE-4791-998C-541189D4BC2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'RELACIONES ENTRE COMPAÑEROS - C'!$B$3:$B$6</c:f>
              <c:strCache>
                <c:ptCount val="4"/>
                <c:pt idx="0">
                  <c:v>EXCLENTE</c:v>
                </c:pt>
                <c:pt idx="1">
                  <c:v>BUENAS</c:v>
                </c:pt>
                <c:pt idx="2">
                  <c:v>MALAS</c:v>
                </c:pt>
                <c:pt idx="3">
                  <c:v>PESIMAS</c:v>
                </c:pt>
              </c:strCache>
            </c:strRef>
          </c:cat>
          <c:val>
            <c:numRef>
              <c:f>'RELACIONES ENTRE COMPAÑEROS - C'!$C$3:$C$6</c:f>
              <c:numCache>
                <c:formatCode>General</c:formatCode>
                <c:ptCount val="4"/>
                <c:pt idx="0">
                  <c:v>33</c:v>
                </c:pt>
                <c:pt idx="1">
                  <c:v>65</c:v>
                </c:pt>
                <c:pt idx="2">
                  <c:v>0</c:v>
                </c:pt>
                <c:pt idx="3">
                  <c:v>2</c:v>
                </c:pt>
              </c:numCache>
            </c:numRef>
          </c:val>
          <c:extLst>
            <c:ext xmlns:c16="http://schemas.microsoft.com/office/drawing/2014/chart" uri="{C3380CC4-5D6E-409C-BE32-E72D297353CC}">
              <c16:uniqueId val="{00000004-F6CE-4791-998C-541189D4BC2B}"/>
            </c:ext>
          </c:extLst>
        </c:ser>
        <c:dLbls>
          <c:showLegendKey val="0"/>
          <c:showVal val="0"/>
          <c:showCatName val="0"/>
          <c:showSerName val="0"/>
          <c:showPercent val="0"/>
          <c:showBubbleSize val="0"/>
        </c:dLbls>
        <c:gapWidth val="100"/>
        <c:overlap val="-24"/>
        <c:axId val="586656112"/>
        <c:axId val="586656504"/>
      </c:barChart>
      <c:catAx>
        <c:axId val="586656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6656504"/>
        <c:crosses val="autoZero"/>
        <c:auto val="1"/>
        <c:lblAlgn val="ctr"/>
        <c:lblOffset val="100"/>
        <c:noMultiLvlLbl val="0"/>
      </c:catAx>
      <c:valAx>
        <c:axId val="586656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6656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'FOMENTO DEL TRABAJO EN EQUIPO'!$C$2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AF0-44AA-B683-F71416AE250F}"/>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AF0-44AA-B683-F71416AE250F}"/>
                </c:ext>
              </c:extLst>
            </c:dLbl>
            <c:dLbl>
              <c:idx val="2"/>
              <c:layout>
                <c:manualLayout>
                  <c:x val="-5.3990599683935341E-3"/>
                  <c:y val="1.8142476288610127E-2"/>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AF0-44AA-B683-F71416AE250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49</c:v>
                </c:pt>
                <c:pt idx="1">
                  <c:v>47</c:v>
                </c:pt>
                <c:pt idx="2">
                  <c:v>4</c:v>
                </c:pt>
              </c:numCache>
            </c:numRef>
          </c:val>
          <c:extLst>
            <c:ext xmlns:c16="http://schemas.microsoft.com/office/drawing/2014/chart" uri="{C3380CC4-5D6E-409C-BE32-E72D297353CC}">
              <c16:uniqueId val="{00000003-AAF0-44AA-B683-F71416AE250F}"/>
            </c:ext>
          </c:extLst>
        </c:ser>
        <c:dLbls>
          <c:showLegendKey val="0"/>
          <c:showVal val="0"/>
          <c:showCatName val="0"/>
          <c:showSerName val="0"/>
          <c:showPercent val="0"/>
          <c:showBubbleSize val="0"/>
        </c:dLbls>
        <c:gapWidth val="100"/>
        <c:overlap val="-24"/>
        <c:axId val="508102688"/>
        <c:axId val="361943216"/>
      </c:barChart>
      <c:catAx>
        <c:axId val="508102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43216"/>
        <c:crosses val="autoZero"/>
        <c:auto val="1"/>
        <c:lblAlgn val="ctr"/>
        <c:lblOffset val="100"/>
        <c:noMultiLvlLbl val="0"/>
      </c:catAx>
      <c:valAx>
        <c:axId val="361943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102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'FOMENTO DEL TRABAJO EN EQUIPO'!$C$2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E58-4E15-8139-2DC052667C6A}"/>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E58-4E15-8139-2DC052667C6A}"/>
                </c:ext>
              </c:extLst>
            </c:dLbl>
            <c:dLbl>
              <c:idx val="2"/>
              <c:layout>
                <c:manualLayout>
                  <c:x val="-5.3990599683935341E-3"/>
                  <c:y val="-5.8771505922132548E-4"/>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E58-4E15-8139-2DC052667C6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65</c:v>
                </c:pt>
                <c:pt idx="1">
                  <c:v>33</c:v>
                </c:pt>
                <c:pt idx="2">
                  <c:v>2</c:v>
                </c:pt>
              </c:numCache>
            </c:numRef>
          </c:val>
          <c:extLst>
            <c:ext xmlns:c16="http://schemas.microsoft.com/office/drawing/2014/chart" uri="{C3380CC4-5D6E-409C-BE32-E72D297353CC}">
              <c16:uniqueId val="{00000003-BE58-4E15-8139-2DC052667C6A}"/>
            </c:ext>
          </c:extLst>
        </c:ser>
        <c:dLbls>
          <c:showLegendKey val="0"/>
          <c:showVal val="0"/>
          <c:showCatName val="0"/>
          <c:showSerName val="0"/>
          <c:showPercent val="0"/>
          <c:showBubbleSize val="0"/>
        </c:dLbls>
        <c:gapWidth val="100"/>
        <c:overlap val="-24"/>
        <c:axId val="432943648"/>
        <c:axId val="432944040"/>
      </c:barChart>
      <c:catAx>
        <c:axId val="432943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944040"/>
        <c:crosses val="autoZero"/>
        <c:auto val="1"/>
        <c:lblAlgn val="ctr"/>
        <c:lblOffset val="100"/>
        <c:noMultiLvlLbl val="0"/>
      </c:catAx>
      <c:valAx>
        <c:axId val="4329440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943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7.8628560946931825E-2"/>
          <c:y val="0.18997990923541785"/>
          <c:w val="0.91402271854053252"/>
          <c:h val="0.71620123902180088"/>
        </c:manualLayout>
      </c:layout>
      <c:barChart>
        <c:barDir val="col"/>
        <c:grouping val="clustered"/>
        <c:varyColors val="0"/>
        <c:ser>
          <c:idx val="0"/>
          <c:order val="0"/>
          <c:tx>
            <c:strRef>
              <c:f>'SITUACIONES DE CONFLICTO EN TU '!$C$2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371801281339111E-3"/>
                  <c:y val="9.574492452821369E-2"/>
                </c:manualLayout>
              </c:layout>
              <c:tx>
                <c:rich>
                  <a:bodyPr/>
                  <a:lstStyle/>
                  <a:p>
                    <a:fld id="{BFDAA58F-AE53-4F39-AF26-82721BAEBC8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32F-482B-A715-15AC26E980C2}"/>
                </c:ext>
              </c:extLst>
            </c:dLbl>
            <c:dLbl>
              <c:idx val="1"/>
              <c:layout>
                <c:manualLayout>
                  <c:x val="3.6743602562678223E-3"/>
                  <c:y val="0.10465008110470687"/>
                </c:manualLayout>
              </c:layout>
              <c:tx>
                <c:rich>
                  <a:bodyPr/>
                  <a:lstStyle/>
                  <a:p>
                    <a:fld id="{0D351BC8-7E49-4E9B-9C44-F63D5B7EEC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32F-482B-A715-15AC26E980C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'SITUACIONES DE CONFLICTO EN TU '!$B$3:$B$4</c:f>
              <c:strCache>
                <c:ptCount val="2"/>
                <c:pt idx="0">
                  <c:v>SI</c:v>
                </c:pt>
                <c:pt idx="1">
                  <c:v>NO</c:v>
                </c:pt>
              </c:strCache>
            </c:strRef>
          </c:cat>
          <c:val>
            <c:numRef>
              <c:f>'SITUACIONES DE CONFLICTO EN TU '!$C$3:$C$4</c:f>
              <c:numCache>
                <c:formatCode>General</c:formatCode>
                <c:ptCount val="2"/>
                <c:pt idx="0">
                  <c:v>63</c:v>
                </c:pt>
                <c:pt idx="1">
                  <c:v>37</c:v>
                </c:pt>
              </c:numCache>
            </c:numRef>
          </c:val>
          <c:extLst>
            <c:ext xmlns:c16="http://schemas.microsoft.com/office/drawing/2014/chart" uri="{C3380CC4-5D6E-409C-BE32-E72D297353CC}">
              <c16:uniqueId val="{00000002-132F-482B-A715-15AC26E980C2}"/>
            </c:ext>
          </c:extLst>
        </c:ser>
        <c:dLbls>
          <c:showLegendKey val="0"/>
          <c:showVal val="0"/>
          <c:showCatName val="0"/>
          <c:showSerName val="0"/>
          <c:showPercent val="0"/>
          <c:showBubbleSize val="0"/>
        </c:dLbls>
        <c:gapWidth val="100"/>
        <c:overlap val="-24"/>
        <c:axId val="361936000"/>
        <c:axId val="361937312"/>
      </c:barChart>
      <c:catAx>
        <c:axId val="361936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37312"/>
        <c:crosses val="autoZero"/>
        <c:auto val="1"/>
        <c:lblAlgn val="ctr"/>
        <c:lblOffset val="100"/>
        <c:noMultiLvlLbl val="0"/>
      </c:catAx>
      <c:valAx>
        <c:axId val="3619373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36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'CONFLICTO QUE AFECTAN AL AMBIEN'!$C$2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1688315388262679E-3"/>
                  <c:y val="0.10730041029137768"/>
                </c:manualLayout>
              </c:layout>
              <c:tx>
                <c:rich>
                  <a:bodyPr/>
                  <a:lstStyle/>
                  <a:p>
                    <a:fld id="{70B7C0BE-C660-43DE-9E05-89C8F936C02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019-4016-B420-63778D84E915}"/>
                </c:ext>
              </c:extLst>
            </c:dLbl>
            <c:dLbl>
              <c:idx val="1"/>
              <c:layout>
                <c:manualLayout>
                  <c:x val="3.4458876925509085E-3"/>
                  <c:y val="0.10912559493187676"/>
                </c:manualLayout>
              </c:layout>
              <c:tx>
                <c:rich>
                  <a:bodyPr/>
                  <a:lstStyle/>
                  <a:p>
                    <a:fld id="{7673AF31-D064-4FBE-B09C-60BD08F055E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019-4016-B420-63778D84E915}"/>
                </c:ext>
              </c:extLst>
            </c:dLbl>
            <c:dLbl>
              <c:idx val="2"/>
              <c:layout>
                <c:manualLayout>
                  <c:x val="3.4458876925508456E-3"/>
                  <c:y val="7.7424970232889245E-2"/>
                </c:manualLayout>
              </c:layout>
              <c:tx>
                <c:rich>
                  <a:bodyPr/>
                  <a:lstStyle/>
                  <a:p>
                    <a:fld id="{565D610F-DDDD-4405-AE12-141CF91A57A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019-4016-B420-63778D84E91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'CONFLICTO QUE AFECTAN AL AMBIEN'!$B$3:$B$5</c:f>
              <c:strCache>
                <c:ptCount val="3"/>
                <c:pt idx="0">
                  <c:v>SIEMPRE</c:v>
                </c:pt>
                <c:pt idx="1">
                  <c:v>ALGUNAS VECES</c:v>
                </c:pt>
                <c:pt idx="2">
                  <c:v>NUNCA</c:v>
                </c:pt>
              </c:strCache>
            </c:strRef>
          </c:cat>
          <c:val>
            <c:numRef>
              <c:f>'CONFLICTO QUE AFECTAN AL AMBIEN'!$C$3:$C$5</c:f>
              <c:numCache>
                <c:formatCode>General</c:formatCode>
                <c:ptCount val="3"/>
                <c:pt idx="0">
                  <c:v>37</c:v>
                </c:pt>
                <c:pt idx="1">
                  <c:v>47</c:v>
                </c:pt>
                <c:pt idx="2">
                  <c:v>16</c:v>
                </c:pt>
              </c:numCache>
            </c:numRef>
          </c:val>
          <c:extLst>
            <c:ext xmlns:c16="http://schemas.microsoft.com/office/drawing/2014/chart" uri="{C3380CC4-5D6E-409C-BE32-E72D297353CC}">
              <c16:uniqueId val="{00000003-9019-4016-B420-63778D84E915}"/>
            </c:ext>
          </c:extLst>
        </c:ser>
        <c:dLbls>
          <c:showLegendKey val="0"/>
          <c:showVal val="0"/>
          <c:showCatName val="0"/>
          <c:showSerName val="0"/>
          <c:showPercent val="0"/>
          <c:showBubbleSize val="0"/>
        </c:dLbls>
        <c:gapWidth val="100"/>
        <c:overlap val="-24"/>
        <c:axId val="217265968"/>
        <c:axId val="217266752"/>
      </c:barChart>
      <c:catAx>
        <c:axId val="2172659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17266752"/>
        <c:crosses val="autoZero"/>
        <c:auto val="1"/>
        <c:lblAlgn val="ctr"/>
        <c:lblOffset val="100"/>
        <c:noMultiLvlLbl val="0"/>
      </c:catAx>
      <c:valAx>
        <c:axId val="2172667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17265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'TIPOS DE CONFLICTO'!$C$2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132617038237315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0468C135-A7E9-462B-ABE9-77892EEAFEA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D3E-4DCA-B2B8-8ACEDE84D7C3}"/>
                </c:ext>
              </c:extLst>
            </c:dLbl>
            <c:dLbl>
              <c:idx val="1"/>
              <c:layout>
                <c:manualLayout>
                  <c:x val="-4.4607271313308058E-4"/>
                  <c:y val="0.1016804600479500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78E33578-3940-4DC2-BEE9-D9C3FFC5499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D3E-4DCA-B2B8-8ACEDE84D7C3}"/>
                </c:ext>
              </c:extLst>
            </c:dLbl>
            <c:dLbl>
              <c:idx val="2"/>
              <c:layout>
                <c:manualLayout>
                  <c:x val="6.0412243910527358E-3"/>
                  <c:y val="0.10898609342351677"/>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D5E741AB-4D22-48F9-927F-3631BB3A1454}" type="VALUE">
                      <a:rPr lang="en-US" sz="1800" b="1" baseline="0" smtClean="0"/>
                      <a:pPr>
                        <a:defRPr sz="1800" b="1"/>
                      </a:pPr>
                      <a:t>[VALOR]</a:t>
                    </a:fld>
                    <a:r>
                      <a:rPr lang="en-US" sz="1800" b="1" baseline="0" dirty="0"/>
                      <a:t>%</a:t>
                    </a:r>
                  </a:p>
                  <a:p>
                    <a:pPr>
                      <a:defRPr sz="1800" b="1"/>
                    </a:pPr>
                    <a:endParaRPr lang="es-MX"/>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5351260842264942E-2"/>
                      <c:h val="6.464432284206309E-2"/>
                    </c:manualLayout>
                  </c15:layout>
                  <c15:dlblFieldTable/>
                  <c15:showDataLabelsRange val="0"/>
                </c:ext>
                <c:ext xmlns:c16="http://schemas.microsoft.com/office/drawing/2014/chart" uri="{C3380CC4-5D6E-409C-BE32-E72D297353CC}">
                  <c16:uniqueId val="{00000002-6D3E-4DCA-B2B8-8ACEDE84D7C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'TIPOS DE CONFLICTO'!$B$3:$B$5</c:f>
              <c:strCache>
                <c:ptCount val="3"/>
                <c:pt idx="0">
                  <c:v> INSTITUCIONALES</c:v>
                </c:pt>
                <c:pt idx="1">
                  <c:v>CON COMPAÑEROS</c:v>
                </c:pt>
                <c:pt idx="2">
                  <c:v>DIRECTIVOS</c:v>
                </c:pt>
              </c:strCache>
            </c:strRef>
          </c:cat>
          <c:val>
            <c:numRef>
              <c:f>'TIPOS DE CONFLICTO'!$C$3:$C$5</c:f>
              <c:numCache>
                <c:formatCode>General</c:formatCode>
                <c:ptCount val="3"/>
                <c:pt idx="0">
                  <c:v>43</c:v>
                </c:pt>
                <c:pt idx="1">
                  <c:v>40</c:v>
                </c:pt>
                <c:pt idx="2">
                  <c:v>35</c:v>
                </c:pt>
              </c:numCache>
            </c:numRef>
          </c:val>
          <c:extLst>
            <c:ext xmlns:c16="http://schemas.microsoft.com/office/drawing/2014/chart" uri="{C3380CC4-5D6E-409C-BE32-E72D297353CC}">
              <c16:uniqueId val="{00000003-6D3E-4DCA-B2B8-8ACEDE84D7C3}"/>
            </c:ext>
          </c:extLst>
        </c:ser>
        <c:dLbls>
          <c:showLegendKey val="0"/>
          <c:showVal val="0"/>
          <c:showCatName val="0"/>
          <c:showSerName val="0"/>
          <c:showPercent val="0"/>
          <c:showBubbleSize val="0"/>
        </c:dLbls>
        <c:gapWidth val="100"/>
        <c:overlap val="-24"/>
        <c:axId val="508095144"/>
        <c:axId val="508100392"/>
      </c:barChart>
      <c:catAx>
        <c:axId val="5080951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100392"/>
        <c:crosses val="autoZero"/>
        <c:auto val="1"/>
        <c:lblAlgn val="ctr"/>
        <c:lblOffset val="100"/>
        <c:noMultiLvlLbl val="0"/>
      </c:catAx>
      <c:valAx>
        <c:axId val="508100392"/>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5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'RESOLUCIÓN DE CONFLICTOS'!$C$2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990752175291653"/>
                </c:manualLayout>
              </c:layout>
              <c:tx>
                <c:rich>
                  <a:bodyPr/>
                  <a:lstStyle/>
                  <a:p>
                    <a:fld id="{A24AA924-A371-4C91-B57A-6F8A29D0307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0C5-440D-A467-2A66346ADCFD}"/>
                </c:ext>
              </c:extLst>
            </c:dLbl>
            <c:dLbl>
              <c:idx val="1"/>
              <c:layout>
                <c:manualLayout>
                  <c:x val="-6.5742833274164937E-17"/>
                  <c:y val="0.10371421248881181"/>
                </c:manualLayout>
              </c:layout>
              <c:tx>
                <c:rich>
                  <a:bodyPr/>
                  <a:lstStyle/>
                  <a:p>
                    <a:fld id="{CC3D6E87-FA7D-47DB-AAA8-DE031E6E20D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0C5-440D-A467-2A66346ADCFD}"/>
                </c:ext>
              </c:extLst>
            </c:dLbl>
            <c:dLbl>
              <c:idx val="2"/>
              <c:layout>
                <c:manualLayout>
                  <c:x val="0"/>
                  <c:y val="1.4622067901198925E-2"/>
                </c:manualLayout>
              </c:layout>
              <c:tx>
                <c:rich>
                  <a:bodyPr/>
                  <a:lstStyle/>
                  <a:p>
                    <a:fld id="{D10AD300-A977-494A-AADE-90DB18E50E9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0C5-440D-A467-2A66346ADCF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'RESOLUCIÓN DE CONFLICTOS'!$B$3:$B$5</c:f>
              <c:strCache>
                <c:ptCount val="3"/>
                <c:pt idx="0">
                  <c:v>SIEMPRE</c:v>
                </c:pt>
                <c:pt idx="1">
                  <c:v>ALGUNAS VECES</c:v>
                </c:pt>
                <c:pt idx="2">
                  <c:v>NUNCA</c:v>
                </c:pt>
              </c:strCache>
            </c:strRef>
          </c:cat>
          <c:val>
            <c:numRef>
              <c:f>'RESOLUCIÓN DE CONFLICTOS'!$C$3:$C$5</c:f>
              <c:numCache>
                <c:formatCode>General</c:formatCode>
                <c:ptCount val="3"/>
                <c:pt idx="0">
                  <c:v>49</c:v>
                </c:pt>
                <c:pt idx="1">
                  <c:v>49</c:v>
                </c:pt>
                <c:pt idx="2">
                  <c:v>2</c:v>
                </c:pt>
              </c:numCache>
            </c:numRef>
          </c:val>
          <c:extLst>
            <c:ext xmlns:c16="http://schemas.microsoft.com/office/drawing/2014/chart" uri="{C3380CC4-5D6E-409C-BE32-E72D297353CC}">
              <c16:uniqueId val="{00000003-A0C5-440D-A467-2A66346ADCFD}"/>
            </c:ext>
          </c:extLst>
        </c:ser>
        <c:dLbls>
          <c:showLegendKey val="0"/>
          <c:showVal val="0"/>
          <c:showCatName val="0"/>
          <c:showSerName val="0"/>
          <c:showPercent val="0"/>
          <c:showBubbleSize val="0"/>
        </c:dLbls>
        <c:gapWidth val="100"/>
        <c:overlap val="-24"/>
        <c:axId val="432946392"/>
        <c:axId val="432946000"/>
      </c:barChart>
      <c:catAx>
        <c:axId val="4329463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946000"/>
        <c:crosses val="autoZero"/>
        <c:auto val="1"/>
        <c:lblAlgn val="ctr"/>
        <c:lblOffset val="100"/>
        <c:noMultiLvlLbl val="0"/>
      </c:catAx>
      <c:valAx>
        <c:axId val="4329460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946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'FUNCIONAMIENTO DE LINEAS DE AUT'!$C$2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1B9-4ED8-BB88-15B269E34CE0}"/>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1B9-4ED8-BB88-15B269E34CE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2"/>
                <c:pt idx="0">
                  <c:v>SIEMPRE</c:v>
                </c:pt>
                <c:pt idx="1">
                  <c:v>ALGUNAS VECES</c:v>
                </c:pt>
              </c:strCache>
            </c:strRef>
          </c:cat>
          <c:val>
            <c:numRef>
              <c:f>'FUNCIONAMIENTO DE LINEAS DE AUT'!$C$3:$C$5</c:f>
              <c:numCache>
                <c:formatCode>###0.0</c:formatCode>
                <c:ptCount val="2"/>
                <c:pt idx="0">
                  <c:v>53</c:v>
                </c:pt>
                <c:pt idx="1">
                  <c:v>47</c:v>
                </c:pt>
              </c:numCache>
            </c:numRef>
          </c:val>
          <c:extLst>
            <c:ext xmlns:c16="http://schemas.microsoft.com/office/drawing/2014/chart" uri="{C3380CC4-5D6E-409C-BE32-E72D297353CC}">
              <c16:uniqueId val="{00000002-81B9-4ED8-BB88-15B269E34CE0}"/>
            </c:ext>
          </c:extLst>
        </c:ser>
        <c:dLbls>
          <c:showLegendKey val="0"/>
          <c:showVal val="0"/>
          <c:showCatName val="0"/>
          <c:showSerName val="0"/>
          <c:showPercent val="0"/>
          <c:showBubbleSize val="0"/>
        </c:dLbls>
        <c:gapWidth val="100"/>
        <c:overlap val="-24"/>
        <c:axId val="314486680"/>
        <c:axId val="314485112"/>
      </c:barChart>
      <c:catAx>
        <c:axId val="3144866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4485112"/>
        <c:crosses val="autoZero"/>
        <c:auto val="1"/>
        <c:lblAlgn val="ctr"/>
        <c:lblOffset val="100"/>
        <c:noMultiLvlLbl val="0"/>
      </c:catAx>
      <c:valAx>
        <c:axId val="3144851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4486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'FUNCIONAMIENTO DE LINEAS DE AUT'!$C$2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DBD-4069-B80E-C47FB33C49F8}"/>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DBD-4069-B80E-C47FB33C49F8}"/>
                </c:ext>
              </c:extLst>
            </c:dLbl>
            <c:dLbl>
              <c:idx val="2"/>
              <c:layout>
                <c:manualLayout>
                  <c:x val="0"/>
                  <c:y val="2.9917486629592541E-3"/>
                </c:manualLayout>
              </c:layout>
              <c:tx>
                <c:rich>
                  <a:bodyPr/>
                  <a:lstStyle/>
                  <a:p>
                    <a:fld id="{7AD8A8A4-3BF2-4EFD-A263-5EFA82D6B9C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DBD-4069-B80E-C47FB33C49F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3"/>
                <c:pt idx="0">
                  <c:v>SIEMPRE</c:v>
                </c:pt>
                <c:pt idx="1">
                  <c:v>ALGUNAS VECES</c:v>
                </c:pt>
                <c:pt idx="2">
                  <c:v>NUNCA</c:v>
                </c:pt>
              </c:strCache>
            </c:strRef>
          </c:cat>
          <c:val>
            <c:numRef>
              <c:f>'FUNCIONAMIENTO DE LINEAS DE AUT'!$C$3:$C$5</c:f>
              <c:numCache>
                <c:formatCode>General</c:formatCode>
                <c:ptCount val="3"/>
                <c:pt idx="0">
                  <c:v>65</c:v>
                </c:pt>
                <c:pt idx="1">
                  <c:v>33</c:v>
                </c:pt>
                <c:pt idx="2">
                  <c:v>2</c:v>
                </c:pt>
              </c:numCache>
            </c:numRef>
          </c:val>
          <c:extLst>
            <c:ext xmlns:c16="http://schemas.microsoft.com/office/drawing/2014/chart" uri="{C3380CC4-5D6E-409C-BE32-E72D297353CC}">
              <c16:uniqueId val="{00000003-7DBD-4069-B80E-C47FB33C49F8}"/>
            </c:ext>
          </c:extLst>
        </c:ser>
        <c:dLbls>
          <c:showLegendKey val="0"/>
          <c:showVal val="0"/>
          <c:showCatName val="0"/>
          <c:showSerName val="0"/>
          <c:showPercent val="0"/>
          <c:showBubbleSize val="0"/>
        </c:dLbls>
        <c:gapWidth val="100"/>
        <c:overlap val="-24"/>
        <c:axId val="588271992"/>
        <c:axId val="588273560"/>
      </c:barChart>
      <c:catAx>
        <c:axId val="588271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8273560"/>
        <c:crosses val="autoZero"/>
        <c:auto val="1"/>
        <c:lblAlgn val="ctr"/>
        <c:lblOffset val="100"/>
        <c:noMultiLvlLbl val="0"/>
      </c:catAx>
      <c:valAx>
        <c:axId val="5882735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8271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'DISTRIBUCIÓN DE ACTIVIDADES DE '!$C$2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370507212278592"/>
                </c:manualLayout>
              </c:layout>
              <c:tx>
                <c:rich>
                  <a:bodyPr/>
                  <a:lstStyle/>
                  <a:p>
                    <a:fld id="{88606B75-8F6F-45EA-973F-2A8090885A4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9.3684619655903592E-2"/>
                      <c:h val="7.3704781656471305E-2"/>
                    </c:manualLayout>
                  </c15:layout>
                  <c15:dlblFieldTable/>
                  <c15:showDataLabelsRange val="0"/>
                </c:ext>
                <c:ext xmlns:c16="http://schemas.microsoft.com/office/drawing/2014/chart" uri="{C3380CC4-5D6E-409C-BE32-E72D297353CC}">
                  <c16:uniqueId val="{00000000-E02D-4B22-8361-F482DBFF14FC}"/>
                </c:ext>
              </c:extLst>
            </c:dLbl>
            <c:dLbl>
              <c:idx val="1"/>
              <c:layout>
                <c:manualLayout>
                  <c:x val="1.79300707475407E-3"/>
                  <c:y val="0.11593138023783371"/>
                </c:manualLayout>
              </c:layout>
              <c:tx>
                <c:rich>
                  <a:bodyPr/>
                  <a:lstStyle/>
                  <a:p>
                    <a:fld id="{C87B18F3-2CFA-4092-B207-1468AE1CCDA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E02D-4B22-8361-F482DBFF14FC}"/>
                </c:ext>
              </c:extLst>
            </c:dLbl>
            <c:dLbl>
              <c:idx val="2"/>
              <c:layout>
                <c:manualLayout>
                  <c:x val="0"/>
                  <c:y val="7.9675839592882311E-2"/>
                </c:manualLayout>
              </c:layout>
              <c:tx>
                <c:rich>
                  <a:bodyPr/>
                  <a:lstStyle/>
                  <a:p>
                    <a:fld id="{E78C3F18-B6E2-4250-84A2-ED8642AADD0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E02D-4B22-8361-F482DBFF14F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'DISTRIBUCIÓN DE ACTIVIDADES DE '!$B$3:$B$5</c:f>
              <c:strCache>
                <c:ptCount val="3"/>
                <c:pt idx="0">
                  <c:v>SIEMPRE</c:v>
                </c:pt>
                <c:pt idx="1">
                  <c:v>ALGUNAS VECES</c:v>
                </c:pt>
                <c:pt idx="2">
                  <c:v>NUNCA</c:v>
                </c:pt>
              </c:strCache>
            </c:strRef>
          </c:cat>
          <c:val>
            <c:numRef>
              <c:f>'DISTRIBUCIÓN DE ACTIVIDADES DE '!$C$3:$C$5</c:f>
              <c:numCache>
                <c:formatCode>General</c:formatCode>
                <c:ptCount val="3"/>
                <c:pt idx="0">
                  <c:v>59</c:v>
                </c:pt>
                <c:pt idx="1">
                  <c:v>31</c:v>
                </c:pt>
                <c:pt idx="2">
                  <c:v>10</c:v>
                </c:pt>
              </c:numCache>
            </c:numRef>
          </c:val>
          <c:extLst>
            <c:ext xmlns:c16="http://schemas.microsoft.com/office/drawing/2014/chart" uri="{C3380CC4-5D6E-409C-BE32-E72D297353CC}">
              <c16:uniqueId val="{00000003-E02D-4B22-8361-F482DBFF14FC}"/>
            </c:ext>
          </c:extLst>
        </c:ser>
        <c:dLbls>
          <c:showLegendKey val="0"/>
          <c:showVal val="0"/>
          <c:showCatName val="0"/>
          <c:showSerName val="0"/>
          <c:showPercent val="0"/>
          <c:showBubbleSize val="0"/>
        </c:dLbls>
        <c:gapWidth val="100"/>
        <c:overlap val="-24"/>
        <c:axId val="314486288"/>
        <c:axId val="314487072"/>
      </c:barChart>
      <c:catAx>
        <c:axId val="3144862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4487072"/>
        <c:crosses val="autoZero"/>
        <c:auto val="1"/>
        <c:lblAlgn val="ctr"/>
        <c:lblOffset val="100"/>
        <c:noMultiLvlLbl val="0"/>
      </c:catAx>
      <c:valAx>
        <c:axId val="3144870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4486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955-4177-986D-B356161E5D7C}"/>
              </c:ext>
            </c:extLst>
          </c:dPt>
          <c:dLbls>
            <c:dLbl>
              <c:idx val="0"/>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'NUMERO DE COLABORADORES ADECUAD'!$C$2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0543664260949357E-2"/>
                  <c:y val="0.11966535187164189"/>
                </c:manualLayout>
              </c:layout>
              <c:tx>
                <c:rich>
                  <a:bodyPr/>
                  <a:lstStyle/>
                  <a:p>
                    <a:fld id="{0151CD28-8B48-40A7-BAED-37C7F81599D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D13-41C5-8C96-FE2CE6EA8482}"/>
                </c:ext>
              </c:extLst>
            </c:dLbl>
            <c:dLbl>
              <c:idx val="1"/>
              <c:layout>
                <c:manualLayout>
                  <c:x val="0"/>
                  <c:y val="9.3864961998877797E-2"/>
                </c:manualLayout>
              </c:layout>
              <c:tx>
                <c:rich>
                  <a:bodyPr/>
                  <a:lstStyle/>
                  <a:p>
                    <a:fld id="{B6078ED7-637B-46B0-AD57-71F65D3FF4B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D13-41C5-8C96-FE2CE6EA848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'NUMERO DE COLABORADORES ADECUAD'!$B$3:$B$4</c:f>
              <c:strCache>
                <c:ptCount val="2"/>
                <c:pt idx="0">
                  <c:v>SI</c:v>
                </c:pt>
                <c:pt idx="1">
                  <c:v>NO</c:v>
                </c:pt>
              </c:strCache>
            </c:strRef>
          </c:cat>
          <c:val>
            <c:numRef>
              <c:f>'NUMERO DE COLABORADORES ADECUAD'!$C$3:$C$4</c:f>
              <c:numCache>
                <c:formatCode>General</c:formatCode>
                <c:ptCount val="2"/>
                <c:pt idx="0">
                  <c:v>79</c:v>
                </c:pt>
                <c:pt idx="1">
                  <c:v>21</c:v>
                </c:pt>
              </c:numCache>
            </c:numRef>
          </c:val>
          <c:extLst>
            <c:ext xmlns:c16="http://schemas.microsoft.com/office/drawing/2014/chart" uri="{C3380CC4-5D6E-409C-BE32-E72D297353CC}">
              <c16:uniqueId val="{00000002-7D13-41C5-8C96-FE2CE6EA8482}"/>
            </c:ext>
          </c:extLst>
        </c:ser>
        <c:dLbls>
          <c:showLegendKey val="0"/>
          <c:showVal val="0"/>
          <c:showCatName val="0"/>
          <c:showSerName val="0"/>
          <c:showPercent val="0"/>
          <c:showBubbleSize val="0"/>
        </c:dLbls>
        <c:gapWidth val="100"/>
        <c:overlap val="-24"/>
        <c:axId val="323677384"/>
        <c:axId val="323677776"/>
      </c:barChart>
      <c:catAx>
        <c:axId val="3236773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3677776"/>
        <c:crosses val="autoZero"/>
        <c:auto val="1"/>
        <c:lblAlgn val="ctr"/>
        <c:lblOffset val="100"/>
        <c:noMultiLvlLbl val="0"/>
      </c:catAx>
      <c:valAx>
        <c:axId val="3236777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3677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'EVALUACIÓN DEL DESEMPEÑO EN BAS'!$C$2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r>
                      <a:rPr lang="en-US" dirty="0">
                        <a:solidFill>
                          <a:schemeClr val="tx1"/>
                        </a:solidFill>
                      </a:rPr>
                      <a:t>65 %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F3-4B3A-AF41-081296A9A7F7}"/>
                </c:ext>
              </c:extLst>
            </c:dLbl>
            <c:dLbl>
              <c:idx val="1"/>
              <c:layout>
                <c:manualLayout>
                  <c:x val="0"/>
                  <c:y val="9.5283451817087528E-2"/>
                </c:manualLayout>
              </c:layout>
              <c:tx>
                <c:rich>
                  <a:bodyPr/>
                  <a:lstStyle/>
                  <a:p>
                    <a:r>
                      <a:rPr lang="en-US" dirty="0">
                        <a:solidFill>
                          <a:schemeClr val="tx1"/>
                        </a:solidFill>
                      </a:rPr>
                      <a:t>29 %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1-44F3-4B3A-AF41-081296A9A7F7}"/>
                </c:ext>
              </c:extLst>
            </c:dLbl>
            <c:dLbl>
              <c:idx val="2"/>
              <c:layout>
                <c:manualLayout>
                  <c:x val="-8.5313800279721783E-3"/>
                  <c:y val="2.3777099984811676E-2"/>
                </c:manualLayout>
              </c:layout>
              <c:tx>
                <c:rich>
                  <a:bodyPr/>
                  <a:lstStyle/>
                  <a:p>
                    <a:r>
                      <a:rPr lang="en-US" dirty="0">
                        <a:solidFill>
                          <a:schemeClr val="tx1"/>
                        </a:solidFill>
                      </a:rPr>
                      <a:t>6 %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2-44F3-4B3A-AF41-081296A9A7F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65</c:v>
                </c:pt>
                <c:pt idx="1">
                  <c:v>29</c:v>
                </c:pt>
                <c:pt idx="2">
                  <c:v>6</c:v>
                </c:pt>
              </c:numCache>
            </c:numRef>
          </c:val>
          <c:extLst>
            <c:ext xmlns:c16="http://schemas.microsoft.com/office/drawing/2014/chart" uri="{C3380CC4-5D6E-409C-BE32-E72D297353CC}">
              <c16:uniqueId val="{00000003-44F3-4B3A-AF41-081296A9A7F7}"/>
            </c:ext>
          </c:extLst>
        </c:ser>
        <c:dLbls>
          <c:showLegendKey val="0"/>
          <c:showVal val="0"/>
          <c:showCatName val="0"/>
          <c:showSerName val="0"/>
          <c:showPercent val="0"/>
          <c:showBubbleSize val="0"/>
        </c:dLbls>
        <c:gapWidth val="100"/>
        <c:overlap val="-24"/>
        <c:axId val="314483152"/>
        <c:axId val="314483544"/>
      </c:barChart>
      <c:catAx>
        <c:axId val="3144831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4483544"/>
        <c:crosses val="autoZero"/>
        <c:auto val="1"/>
        <c:lblAlgn val="ctr"/>
        <c:lblOffset val="100"/>
        <c:noMultiLvlLbl val="0"/>
      </c:catAx>
      <c:valAx>
        <c:axId val="3144835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4483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'EVALUACIÓN DEL DESEMPEÑO EN BAS'!$C$2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CF6-4E52-BC44-D0021B5EC2A6}"/>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CF6-4E52-BC44-D0021B5EC2A6}"/>
                </c:ext>
              </c:extLst>
            </c:dLbl>
            <c:dLbl>
              <c:idx val="2"/>
              <c:layout>
                <c:manualLayout>
                  <c:x val="-5.1188280167833071E-3"/>
                  <c:y val="5.944274996202919E-3"/>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CF6-4E52-BC44-D0021B5EC2A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77</c:v>
                </c:pt>
                <c:pt idx="1">
                  <c:v>18</c:v>
                </c:pt>
                <c:pt idx="2">
                  <c:v>5</c:v>
                </c:pt>
              </c:numCache>
            </c:numRef>
          </c:val>
          <c:extLst>
            <c:ext xmlns:c16="http://schemas.microsoft.com/office/drawing/2014/chart" uri="{C3380CC4-5D6E-409C-BE32-E72D297353CC}">
              <c16:uniqueId val="{00000003-4CF6-4E52-BC44-D0021B5EC2A6}"/>
            </c:ext>
          </c:extLst>
        </c:ser>
        <c:dLbls>
          <c:showLegendKey val="0"/>
          <c:showVal val="0"/>
          <c:showCatName val="0"/>
          <c:showSerName val="0"/>
          <c:showPercent val="0"/>
          <c:showBubbleSize val="0"/>
        </c:dLbls>
        <c:gapWidth val="100"/>
        <c:overlap val="-24"/>
        <c:axId val="422255352"/>
        <c:axId val="422253392"/>
      </c:barChart>
      <c:catAx>
        <c:axId val="4222553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2253392"/>
        <c:crosses val="autoZero"/>
        <c:auto val="1"/>
        <c:lblAlgn val="ctr"/>
        <c:lblOffset val="100"/>
        <c:noMultiLvlLbl val="0"/>
      </c:catAx>
      <c:valAx>
        <c:axId val="4222533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2255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'CONSIDERACIÓN DE PROPUESTAS DE '!$C$2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65713902573868"/>
                </c:manualLayout>
              </c:layout>
              <c:tx>
                <c:rich>
                  <a:bodyPr/>
                  <a:lstStyle/>
                  <a:p>
                    <a:fld id="{6F7BB0D7-60B2-4F00-B506-6BF890F6862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89B-49E7-BBFA-EAF935199518}"/>
                </c:ext>
              </c:extLst>
            </c:dLbl>
            <c:dLbl>
              <c:idx val="1"/>
              <c:layout>
                <c:manualLayout>
                  <c:x val="1.7669624218570655E-3"/>
                  <c:y val="0.10527331768207002"/>
                </c:manualLayout>
              </c:layout>
              <c:tx>
                <c:rich>
                  <a:bodyPr/>
                  <a:lstStyle/>
                  <a:p>
                    <a:fld id="{B1DAD8FD-37B3-45AD-B203-3E0BEE0969D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F89B-49E7-BBFA-EAF935199518}"/>
                </c:ext>
              </c:extLst>
            </c:dLbl>
            <c:dLbl>
              <c:idx val="2"/>
              <c:layout>
                <c:manualLayout>
                  <c:x val="-7.0678496874286515E-3"/>
                  <c:y val="8.7798433235208709E-2"/>
                </c:manualLayout>
              </c:layout>
              <c:tx>
                <c:rich>
                  <a:bodyPr/>
                  <a:lstStyle/>
                  <a:p>
                    <a:fld id="{CBD7F66D-0742-43A9-8C34-487C04AC971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F89B-49E7-BBFA-EAF93519951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PROPUESTAS DE '!$B$3:$B$5</c:f>
              <c:strCache>
                <c:ptCount val="3"/>
                <c:pt idx="0">
                  <c:v>SIEMPRE</c:v>
                </c:pt>
                <c:pt idx="1">
                  <c:v>ALGUNAS VECES</c:v>
                </c:pt>
                <c:pt idx="2">
                  <c:v>NUNCA</c:v>
                </c:pt>
              </c:strCache>
            </c:strRef>
          </c:cat>
          <c:val>
            <c:numRef>
              <c:f>'CONSIDERACIÓN DE PROPUESTAS DE '!$C$3:$C$5</c:f>
              <c:numCache>
                <c:formatCode>General</c:formatCode>
                <c:ptCount val="3"/>
                <c:pt idx="0">
                  <c:v>45</c:v>
                </c:pt>
                <c:pt idx="1">
                  <c:v>47</c:v>
                </c:pt>
                <c:pt idx="2">
                  <c:v>8</c:v>
                </c:pt>
              </c:numCache>
            </c:numRef>
          </c:val>
          <c:extLst>
            <c:ext xmlns:c16="http://schemas.microsoft.com/office/drawing/2014/chart" uri="{C3380CC4-5D6E-409C-BE32-E72D297353CC}">
              <c16:uniqueId val="{00000003-F89B-49E7-BBFA-EAF935199518}"/>
            </c:ext>
          </c:extLst>
        </c:ser>
        <c:dLbls>
          <c:showLegendKey val="0"/>
          <c:showVal val="0"/>
          <c:showCatName val="0"/>
          <c:showSerName val="0"/>
          <c:showPercent val="0"/>
          <c:showBubbleSize val="0"/>
        </c:dLbls>
        <c:gapWidth val="100"/>
        <c:overlap val="-24"/>
        <c:axId val="315108528"/>
        <c:axId val="315105784"/>
      </c:barChart>
      <c:catAx>
        <c:axId val="315108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105784"/>
        <c:crosses val="autoZero"/>
        <c:auto val="1"/>
        <c:lblAlgn val="ctr"/>
        <c:lblOffset val="100"/>
        <c:noMultiLvlLbl val="0"/>
      </c:catAx>
      <c:valAx>
        <c:axId val="315105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108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6.5428535712523939E-2"/>
          <c:y val="4.9570022745131254E-2"/>
          <c:w val="0.91499370484642739"/>
          <c:h val="0.86993752399256941"/>
        </c:manualLayout>
      </c:layout>
      <c:barChart>
        <c:barDir val="col"/>
        <c:grouping val="clustered"/>
        <c:varyColors val="0"/>
        <c:ser>
          <c:idx val="0"/>
          <c:order val="0"/>
          <c:tx>
            <c:strRef>
              <c:f>'REALIZACIÓN CON AGRADO DE ACTIV'!$C$2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3393889384678169E-3"/>
                  <c:y val="0.10940564864328088"/>
                </c:manualLayout>
              </c:layout>
              <c:tx>
                <c:rich>
                  <a:bodyPr/>
                  <a:lstStyle/>
                  <a:p>
                    <a:fld id="{AF968CED-EBE2-4933-8453-F0445F37D61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7E5-4D99-B3C1-924344DDD077}"/>
                </c:ext>
              </c:extLst>
            </c:dLbl>
            <c:dLbl>
              <c:idx val="1"/>
              <c:layout>
                <c:manualLayout>
                  <c:x val="3.5595926256452113E-3"/>
                  <c:y val="-2.7351236712415032E-3"/>
                </c:manualLayout>
              </c:layout>
              <c:tx>
                <c:rich>
                  <a:bodyPr/>
                  <a:lstStyle/>
                  <a:p>
                    <a:fld id="{7765EAF5-7A94-4E9C-A69D-506A4C8E89D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7E5-4D99-B3C1-924344DDD077}"/>
                </c:ext>
              </c:extLst>
            </c:dLbl>
            <c:dLbl>
              <c:idx val="2"/>
              <c:layout>
                <c:manualLayout>
                  <c:x val="0"/>
                  <c:y val="1.4854631639055267E-2"/>
                </c:manualLayout>
              </c:layout>
              <c:tx>
                <c:rich>
                  <a:bodyPr/>
                  <a:lstStyle/>
                  <a:p>
                    <a:fld id="{2CA6D2DB-A8CF-4B1F-90A7-7621616AC6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7E5-4D99-B3C1-924344DDD07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'REALIZACIÓN CON AGRADO DE ACTIV'!$B$3:$B$5</c:f>
              <c:strCache>
                <c:ptCount val="3"/>
                <c:pt idx="0">
                  <c:v>SIEMPRE</c:v>
                </c:pt>
                <c:pt idx="1">
                  <c:v>ALGUNAS VECES</c:v>
                </c:pt>
                <c:pt idx="2">
                  <c:v>NUNCA</c:v>
                </c:pt>
              </c:strCache>
            </c:strRef>
          </c:cat>
          <c:val>
            <c:numRef>
              <c:f>'REALIZACIÓN CON AGRADO DE ACTIV'!$C$3:$C$5</c:f>
              <c:numCache>
                <c:formatCode>General</c:formatCode>
                <c:ptCount val="3"/>
                <c:pt idx="0">
                  <c:v>98</c:v>
                </c:pt>
                <c:pt idx="1">
                  <c:v>2</c:v>
                </c:pt>
                <c:pt idx="2">
                  <c:v>0</c:v>
                </c:pt>
              </c:numCache>
            </c:numRef>
          </c:val>
          <c:extLst>
            <c:ext xmlns:c16="http://schemas.microsoft.com/office/drawing/2014/chart" uri="{C3380CC4-5D6E-409C-BE32-E72D297353CC}">
              <c16:uniqueId val="{00000003-67E5-4D99-B3C1-924344DDD077}"/>
            </c:ext>
          </c:extLst>
        </c:ser>
        <c:dLbls>
          <c:showLegendKey val="0"/>
          <c:showVal val="0"/>
          <c:showCatName val="0"/>
          <c:showSerName val="0"/>
          <c:showPercent val="0"/>
          <c:showBubbleSize val="0"/>
        </c:dLbls>
        <c:gapWidth val="100"/>
        <c:overlap val="-24"/>
        <c:axId val="588271600"/>
        <c:axId val="588272384"/>
      </c:barChart>
      <c:catAx>
        <c:axId val="5882716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8272384"/>
        <c:crosses val="autoZero"/>
        <c:auto val="1"/>
        <c:lblAlgn val="ctr"/>
        <c:lblOffset val="100"/>
        <c:noMultiLvlLbl val="0"/>
      </c:catAx>
      <c:valAx>
        <c:axId val="5882723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8271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'CONSIDERACIÓN DE CAMBIO DE ÁREA'!$C$2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399412557471468E-3"/>
                  <c:y val="9.7689727159593398E-2"/>
                </c:manualLayout>
              </c:layout>
              <c:tx>
                <c:rich>
                  <a:bodyPr/>
                  <a:lstStyle/>
                  <a:p>
                    <a:fld id="{695C0888-4AC4-4B0F-B898-3A314A402E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416-420A-A7D8-D77936C35535}"/>
                </c:ext>
              </c:extLst>
            </c:dLbl>
            <c:dLbl>
              <c:idx val="1"/>
              <c:layout>
                <c:manualLayout>
                  <c:x val="-5.2198237672413453E-3"/>
                  <c:y val="0.10299928564590816"/>
                </c:manualLayout>
              </c:layout>
              <c:tx>
                <c:rich>
                  <a:bodyPr/>
                  <a:lstStyle/>
                  <a:p>
                    <a:fld id="{C2E420CC-BF62-4311-BE32-4DB36B9DBB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416-420A-A7D8-D77936C3553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CAMBIO DE ÁREA'!$B$3:$B$4</c:f>
              <c:strCache>
                <c:ptCount val="2"/>
                <c:pt idx="0">
                  <c:v>SI</c:v>
                </c:pt>
                <c:pt idx="1">
                  <c:v>NO</c:v>
                </c:pt>
              </c:strCache>
            </c:strRef>
          </c:cat>
          <c:val>
            <c:numRef>
              <c:f>'CONSIDERACIÓN DE CAMBIO DE ÁREA'!$C$3:$C$4</c:f>
              <c:numCache>
                <c:formatCode>###0.0</c:formatCode>
                <c:ptCount val="2"/>
                <c:pt idx="0">
                  <c:v>35</c:v>
                </c:pt>
                <c:pt idx="1">
                  <c:v>65</c:v>
                </c:pt>
              </c:numCache>
            </c:numRef>
          </c:val>
          <c:extLst>
            <c:ext xmlns:c16="http://schemas.microsoft.com/office/drawing/2014/chart" uri="{C3380CC4-5D6E-409C-BE32-E72D297353CC}">
              <c16:uniqueId val="{00000002-3416-420A-A7D8-D77936C35535}"/>
            </c:ext>
          </c:extLst>
        </c:ser>
        <c:dLbls>
          <c:showLegendKey val="0"/>
          <c:showVal val="0"/>
          <c:showCatName val="0"/>
          <c:showSerName val="0"/>
          <c:showPercent val="0"/>
          <c:showBubbleSize val="0"/>
        </c:dLbls>
        <c:gapWidth val="100"/>
        <c:overlap val="-24"/>
        <c:axId val="315097160"/>
        <c:axId val="315106568"/>
      </c:barChart>
      <c:catAx>
        <c:axId val="3150971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106568"/>
        <c:crosses val="autoZero"/>
        <c:auto val="1"/>
        <c:lblAlgn val="ctr"/>
        <c:lblOffset val="100"/>
        <c:noMultiLvlLbl val="0"/>
      </c:catAx>
      <c:valAx>
        <c:axId val="3151065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097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'DESESMPEÑO LABORAL PARA DESARRO'!$C$2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810359961879436"/>
                </c:manualLayout>
              </c:layout>
              <c:tx>
                <c:rich>
                  <a:bodyPr/>
                  <a:lstStyle/>
                  <a:p>
                    <a:fld id="{1A76B019-0146-4754-930B-53B5FDBA625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358-4FA8-A66D-CDD0B64EAE90}"/>
                </c:ext>
              </c:extLst>
            </c:dLbl>
            <c:dLbl>
              <c:idx val="1"/>
              <c:layout>
                <c:manualLayout>
                  <c:x val="1.7636929230085547E-3"/>
                  <c:y val="9.988330339797645E-2"/>
                </c:manualLayout>
              </c:layout>
              <c:tx>
                <c:rich>
                  <a:bodyPr/>
                  <a:lstStyle/>
                  <a:p>
                    <a:fld id="{68DD8A3B-B00E-4C96-9775-2E6BD496860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358-4FA8-A66D-CDD0B64EAE90}"/>
                </c:ext>
              </c:extLst>
            </c:dLbl>
            <c:dLbl>
              <c:idx val="2"/>
              <c:layout>
                <c:manualLayout>
                  <c:x val="-1.7636929230086839E-3"/>
                  <c:y val="1.5509071219120462E-2"/>
                </c:manualLayout>
              </c:layout>
              <c:tx>
                <c:rich>
                  <a:bodyPr/>
                  <a:lstStyle/>
                  <a:p>
                    <a:fld id="{C6211569-D7E7-4E52-A30A-5A3BC38FA3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358-4FA8-A66D-CDD0B64EAE9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'DESESMPEÑO LABORAL PARA DESARRO'!$B$3:$B$5</c:f>
              <c:strCache>
                <c:ptCount val="3"/>
                <c:pt idx="0">
                  <c:v>SIEMPRE</c:v>
                </c:pt>
                <c:pt idx="1">
                  <c:v>ALGUNAS VECES</c:v>
                </c:pt>
                <c:pt idx="2">
                  <c:v>NUNCA</c:v>
                </c:pt>
              </c:strCache>
            </c:strRef>
          </c:cat>
          <c:val>
            <c:numRef>
              <c:f>'DESESMPEÑO LABORAL PARA DESARRO'!$C$3:$C$5</c:f>
              <c:numCache>
                <c:formatCode>General</c:formatCode>
                <c:ptCount val="3"/>
                <c:pt idx="0">
                  <c:v>70</c:v>
                </c:pt>
                <c:pt idx="1">
                  <c:v>28</c:v>
                </c:pt>
                <c:pt idx="2">
                  <c:v>2</c:v>
                </c:pt>
              </c:numCache>
            </c:numRef>
          </c:val>
          <c:extLst>
            <c:ext xmlns:c16="http://schemas.microsoft.com/office/drawing/2014/chart" uri="{C3380CC4-5D6E-409C-BE32-E72D297353CC}">
              <c16:uniqueId val="{00000003-5358-4FA8-A66D-CDD0B64EAE90}"/>
            </c:ext>
          </c:extLst>
        </c:ser>
        <c:dLbls>
          <c:showLegendKey val="0"/>
          <c:showVal val="0"/>
          <c:showCatName val="0"/>
          <c:showSerName val="0"/>
          <c:showPercent val="0"/>
          <c:showBubbleSize val="0"/>
        </c:dLbls>
        <c:gapWidth val="100"/>
        <c:overlap val="-24"/>
        <c:axId val="420060992"/>
        <c:axId val="420059424"/>
      </c:barChart>
      <c:catAx>
        <c:axId val="420060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0059424"/>
        <c:crosses val="autoZero"/>
        <c:auto val="1"/>
        <c:lblAlgn val="ctr"/>
        <c:lblOffset val="100"/>
        <c:noMultiLvlLbl val="0"/>
      </c:catAx>
      <c:valAx>
        <c:axId val="4200594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0060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'CARGA DE TRABAJO CORRESPONDIENT'!$C$2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063190686705094"/>
                </c:manualLayout>
              </c:layout>
              <c:tx>
                <c:rich>
                  <a:bodyPr/>
                  <a:lstStyle/>
                  <a:p>
                    <a:fld id="{8B59DFCF-B094-44FB-8FD3-D493F31D36C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80C-456E-A7E6-6490747F18A5}"/>
                </c:ext>
              </c:extLst>
            </c:dLbl>
            <c:dLbl>
              <c:idx val="1"/>
              <c:layout>
                <c:manualLayout>
                  <c:x val="-3.4924612336803061E-3"/>
                  <c:y val="8.4281949092613967E-2"/>
                </c:manualLayout>
              </c:layout>
              <c:tx>
                <c:rich>
                  <a:bodyPr/>
                  <a:lstStyle/>
                  <a:p>
                    <a:fld id="{34E5D67D-E645-4C1C-9CED-3BE3AE90305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80C-456E-A7E6-6490747F18A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'CARGA DE TRABAJO CORRESPONDIENT'!$B$3:$B$4</c:f>
              <c:strCache>
                <c:ptCount val="2"/>
                <c:pt idx="0">
                  <c:v>SI</c:v>
                </c:pt>
                <c:pt idx="1">
                  <c:v>NO</c:v>
                </c:pt>
              </c:strCache>
            </c:strRef>
          </c:cat>
          <c:val>
            <c:numRef>
              <c:f>'CARGA DE TRABAJO CORRESPONDIENT'!$C$3:$C$4</c:f>
              <c:numCache>
                <c:formatCode>###0.0</c:formatCode>
                <c:ptCount val="2"/>
                <c:pt idx="0">
                  <c:v>88</c:v>
                </c:pt>
                <c:pt idx="1">
                  <c:v>12</c:v>
                </c:pt>
              </c:numCache>
            </c:numRef>
          </c:val>
          <c:extLst>
            <c:ext xmlns:c16="http://schemas.microsoft.com/office/drawing/2014/chart" uri="{C3380CC4-5D6E-409C-BE32-E72D297353CC}">
              <c16:uniqueId val="{00000002-580C-456E-A7E6-6490747F18A5}"/>
            </c:ext>
          </c:extLst>
        </c:ser>
        <c:dLbls>
          <c:showLegendKey val="0"/>
          <c:showVal val="0"/>
          <c:showCatName val="0"/>
          <c:showSerName val="0"/>
          <c:showPercent val="0"/>
          <c:showBubbleSize val="0"/>
        </c:dLbls>
        <c:gapWidth val="100"/>
        <c:overlap val="-24"/>
        <c:axId val="315099120"/>
        <c:axId val="315099512"/>
      </c:barChart>
      <c:catAx>
        <c:axId val="315099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099512"/>
        <c:crosses val="autoZero"/>
        <c:auto val="1"/>
        <c:lblAlgn val="ctr"/>
        <c:lblOffset val="100"/>
        <c:noMultiLvlLbl val="0"/>
      </c:catAx>
      <c:valAx>
        <c:axId val="3150995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099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'RELACIÓN PUESTO DE TRABAJO CON '!$C$2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F9D-4FC8-AAFF-BEEC172435D3}"/>
                </c:ext>
              </c:extLst>
            </c:dLbl>
            <c:dLbl>
              <c:idx val="1"/>
              <c:layout>
                <c:manualLayout>
                  <c:x val="-6.3288286318392135E-17"/>
                  <c:y val="9.3880134910651586E-2"/>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F9D-4FC8-AAFF-BEEC172435D3}"/>
                </c:ext>
              </c:extLst>
            </c:dLbl>
            <c:dLbl>
              <c:idx val="2"/>
              <c:layout>
                <c:manualLayout>
                  <c:x val="-1.7260641117293532E-3"/>
                  <c:y val="0"/>
                </c:manualLayout>
              </c:layout>
              <c:tx>
                <c:rich>
                  <a:bodyPr/>
                  <a:lstStyle/>
                  <a:p>
                    <a:fld id="{5BAD22B6-655B-4E11-97D1-4658C71F44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F9D-4FC8-AAFF-BEEC172435D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3"/>
                <c:pt idx="0">
                  <c:v>SIEMPRE</c:v>
                </c:pt>
                <c:pt idx="1">
                  <c:v>ALGUNAS VECES</c:v>
                </c:pt>
                <c:pt idx="2">
                  <c:v>NUNCA</c:v>
                </c:pt>
              </c:strCache>
            </c:strRef>
          </c:cat>
          <c:val>
            <c:numRef>
              <c:f>'RELACIÓN PUESTO DE TRABAJO CON '!$C$3:$C$5</c:f>
              <c:numCache>
                <c:formatCode>General</c:formatCode>
                <c:ptCount val="3"/>
                <c:pt idx="0">
                  <c:v>67</c:v>
                </c:pt>
                <c:pt idx="1">
                  <c:v>26</c:v>
                </c:pt>
                <c:pt idx="2">
                  <c:v>7</c:v>
                </c:pt>
              </c:numCache>
            </c:numRef>
          </c:val>
          <c:extLst>
            <c:ext xmlns:c16="http://schemas.microsoft.com/office/drawing/2014/chart" uri="{C3380CC4-5D6E-409C-BE32-E72D297353CC}">
              <c16:uniqueId val="{00000003-AF9D-4FC8-AAFF-BEEC172435D3}"/>
            </c:ext>
          </c:extLst>
        </c:ser>
        <c:dLbls>
          <c:showLegendKey val="0"/>
          <c:showVal val="0"/>
          <c:showCatName val="0"/>
          <c:showSerName val="0"/>
          <c:showPercent val="0"/>
          <c:showBubbleSize val="0"/>
        </c:dLbls>
        <c:gapWidth val="100"/>
        <c:overlap val="-24"/>
        <c:axId val="420060600"/>
        <c:axId val="420058248"/>
      </c:barChart>
      <c:catAx>
        <c:axId val="4200606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0058248"/>
        <c:crosses val="autoZero"/>
        <c:auto val="1"/>
        <c:lblAlgn val="ctr"/>
        <c:lblOffset val="100"/>
        <c:noMultiLvlLbl val="0"/>
      </c:catAx>
      <c:valAx>
        <c:axId val="4200582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0060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'CAPACITADO PARA FUNCIONES LABOR'!$C$2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23232262218977E-3"/>
                  <c:y val="0.11276055256971967"/>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4FFF22C-F35A-4D66-BFF0-0BAD17885EF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229-422F-8F71-5B8474B7B0FE}"/>
                </c:ext>
              </c:extLst>
            </c:dLbl>
            <c:dLbl>
              <c:idx val="1"/>
              <c:layout>
                <c:manualLayout>
                  <c:x val="1.7123232262218349E-3"/>
                  <c:y val="9.90598104865854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3EAF3EAA-FC6A-4821-9A19-35E2C501AB30}"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229-422F-8F71-5B8474B7B0F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'CAPACITADO PARA FUNCIONES LABOR'!$B$3:$B$5</c:f>
              <c:strCache>
                <c:ptCount val="2"/>
                <c:pt idx="0">
                  <c:v>SIEMPRE</c:v>
                </c:pt>
                <c:pt idx="1">
                  <c:v>ALGUNAS VECES</c:v>
                </c:pt>
              </c:strCache>
            </c:strRef>
          </c:cat>
          <c:val>
            <c:numRef>
              <c:f>'CAPACITADO PARA FUNCIONES LABOR'!$C$3:$C$5</c:f>
              <c:numCache>
                <c:formatCode>###0.0</c:formatCode>
                <c:ptCount val="2"/>
                <c:pt idx="0">
                  <c:v>76</c:v>
                </c:pt>
                <c:pt idx="1">
                  <c:v>24</c:v>
                </c:pt>
              </c:numCache>
            </c:numRef>
          </c:val>
          <c:extLst>
            <c:ext xmlns:c16="http://schemas.microsoft.com/office/drawing/2014/chart" uri="{C3380CC4-5D6E-409C-BE32-E72D297353CC}">
              <c16:uniqueId val="{00000002-6229-422F-8F71-5B8474B7B0FE}"/>
            </c:ext>
          </c:extLst>
        </c:ser>
        <c:dLbls>
          <c:showLegendKey val="0"/>
          <c:showVal val="0"/>
          <c:showCatName val="0"/>
          <c:showSerName val="0"/>
          <c:showPercent val="0"/>
          <c:showBubbleSize val="0"/>
        </c:dLbls>
        <c:gapWidth val="100"/>
        <c:overlap val="-24"/>
        <c:axId val="315103432"/>
        <c:axId val="315103824"/>
      </c:barChart>
      <c:catAx>
        <c:axId val="3151034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103824"/>
        <c:crosses val="autoZero"/>
        <c:auto val="1"/>
        <c:lblAlgn val="ctr"/>
        <c:lblOffset val="100"/>
        <c:noMultiLvlLbl val="0"/>
      </c:catAx>
      <c:valAx>
        <c:axId val="3151038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103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FBA-49E6-9B3D-8A2F0FCBCF62}"/>
              </c:ext>
            </c:extLst>
          </c:dPt>
          <c:dLbls>
            <c:dLbl>
              <c:idx val="0"/>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'RECEPCIÓN DE CAPACITACIÓN POR P'!$C$2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2041763878087615"/>
                </c:manualLayout>
              </c:layout>
              <c:tx>
                <c:rich>
                  <a:bodyPr/>
                  <a:lstStyle/>
                  <a:p>
                    <a:fld id="{60FEF451-37CD-4CB9-AF40-8F899944A59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188-4C3F-A6C8-6F0E4CCD26FF}"/>
                </c:ext>
              </c:extLst>
            </c:dLbl>
            <c:dLbl>
              <c:idx val="1"/>
              <c:layout>
                <c:manualLayout>
                  <c:x val="1.7636929230085547E-3"/>
                  <c:y val="0.11807600081472429"/>
                </c:manualLayout>
              </c:layout>
              <c:tx>
                <c:rich>
                  <a:bodyPr/>
                  <a:lstStyle/>
                  <a:p>
                    <a:fld id="{7028EBF2-C279-4E2E-831B-5A40F6B8AF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188-4C3F-A6C8-6F0E4CCD26F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'RECEPCIÓN DE CAPACITACIÓN POR P'!$B$3:$B$4</c:f>
              <c:strCache>
                <c:ptCount val="2"/>
                <c:pt idx="0">
                  <c:v>SI</c:v>
                </c:pt>
                <c:pt idx="1">
                  <c:v>NO</c:v>
                </c:pt>
              </c:strCache>
            </c:strRef>
          </c:cat>
          <c:val>
            <c:numRef>
              <c:f>'RECEPCIÓN DE CAPACITACIÓN POR P'!$C$3:$C$4</c:f>
              <c:numCache>
                <c:formatCode>General</c:formatCode>
                <c:ptCount val="2"/>
                <c:pt idx="0">
                  <c:v>56</c:v>
                </c:pt>
                <c:pt idx="1">
                  <c:v>44</c:v>
                </c:pt>
              </c:numCache>
            </c:numRef>
          </c:val>
          <c:extLst>
            <c:ext xmlns:c16="http://schemas.microsoft.com/office/drawing/2014/chart" uri="{C3380CC4-5D6E-409C-BE32-E72D297353CC}">
              <c16:uniqueId val="{00000002-3188-4C3F-A6C8-6F0E4CCD26FF}"/>
            </c:ext>
          </c:extLst>
        </c:ser>
        <c:dLbls>
          <c:showLegendKey val="0"/>
          <c:showVal val="0"/>
          <c:showCatName val="0"/>
          <c:showSerName val="0"/>
          <c:showPercent val="0"/>
          <c:showBubbleSize val="0"/>
        </c:dLbls>
        <c:gapWidth val="100"/>
        <c:overlap val="-24"/>
        <c:axId val="432677024"/>
        <c:axId val="432677416"/>
      </c:barChart>
      <c:catAx>
        <c:axId val="4326770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677416"/>
        <c:crosses val="autoZero"/>
        <c:auto val="1"/>
        <c:lblAlgn val="ctr"/>
        <c:lblOffset val="100"/>
        <c:noMultiLvlLbl val="0"/>
      </c:catAx>
      <c:valAx>
        <c:axId val="4326774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677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'TE PERMITEN ASISTIR A CURSOS DE'!$C$2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0226447447702758"/>
                </c:manualLayout>
              </c:layout>
              <c:tx>
                <c:rich>
                  <a:bodyPr/>
                  <a:lstStyle/>
                  <a:p>
                    <a:r>
                      <a:rPr lang="en-US" dirty="0">
                        <a:solidFill>
                          <a:schemeClr val="tx1"/>
                        </a:solidFill>
                      </a:rPr>
                      <a:t>80 %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F7-49A3-88BA-E25B01F85124}"/>
                </c:ext>
              </c:extLst>
            </c:dLbl>
            <c:dLbl>
              <c:idx val="1"/>
              <c:layout>
                <c:manualLayout>
                  <c:x val="-3.4521282234587698E-3"/>
                  <c:y val="8.7236857437326717E-2"/>
                </c:manualLayout>
              </c:layout>
              <c:tx>
                <c:rich>
                  <a:bodyPr/>
                  <a:lstStyle/>
                  <a:p>
                    <a:r>
                      <a:rPr lang="en-US" dirty="0">
                        <a:solidFill>
                          <a:schemeClr val="tx1"/>
                        </a:solidFill>
                      </a:rPr>
                      <a:t>12 %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F7-49A3-88BA-E25B01F85124}"/>
                </c:ext>
              </c:extLst>
            </c:dLbl>
            <c:dLbl>
              <c:idx val="2"/>
              <c:layout>
                <c:manualLayout>
                  <c:x val="0"/>
                  <c:y val="5.8840985479943295E-3"/>
                </c:manualLayout>
              </c:layout>
              <c:tx>
                <c:rich>
                  <a:bodyPr/>
                  <a:lstStyle/>
                  <a:p>
                    <a:fld id="{C77523EB-05A8-42E7-8B6D-9421812CD0D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47F7-49A3-88BA-E25B01F85124}"/>
                </c:ext>
              </c:extLst>
            </c:dLbl>
            <c:dLbl>
              <c:idx val="3"/>
              <c:layout>
                <c:manualLayout>
                  <c:x val="0"/>
                  <c:y val="8.1352758889332383E-2"/>
                </c:manualLayout>
              </c:layout>
              <c:tx>
                <c:rich>
                  <a:bodyPr/>
                  <a:lstStyle/>
                  <a:p>
                    <a:fld id="{C012F167-3E29-48BB-BBB8-ADC1DD4F95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3-47F7-49A3-88BA-E25B01F8512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 PERMITEN ASISTIR A CURSOS DE'!$B$3:$B$7</c:f>
              <c:strCache>
                <c:ptCount val="4"/>
                <c:pt idx="0">
                  <c:v>SIEMPRE</c:v>
                </c:pt>
                <c:pt idx="1">
                  <c:v>ALGUNAS VECES</c:v>
                </c:pt>
                <c:pt idx="2">
                  <c:v>NUNCA</c:v>
                </c:pt>
                <c:pt idx="3">
                  <c:v>NO HE SIDO CONVOCADO</c:v>
                </c:pt>
              </c:strCache>
            </c:strRef>
          </c:cat>
          <c:val>
            <c:numRef>
              <c:f>'TE PERMITEN ASISTIR A CURSOS DE'!$C$3:$C$7</c:f>
              <c:numCache>
                <c:formatCode>###0.0</c:formatCode>
                <c:ptCount val="4"/>
                <c:pt idx="0">
                  <c:v>80</c:v>
                </c:pt>
                <c:pt idx="1">
                  <c:v>12</c:v>
                </c:pt>
                <c:pt idx="2" formatCode="General">
                  <c:v>2</c:v>
                </c:pt>
                <c:pt idx="3" formatCode="General">
                  <c:v>6</c:v>
                </c:pt>
              </c:numCache>
            </c:numRef>
          </c:val>
          <c:extLst>
            <c:ext xmlns:c16="http://schemas.microsoft.com/office/drawing/2014/chart" uri="{C3380CC4-5D6E-409C-BE32-E72D297353CC}">
              <c16:uniqueId val="{00000004-47F7-49A3-88BA-E25B01F85124}"/>
            </c:ext>
          </c:extLst>
        </c:ser>
        <c:dLbls>
          <c:showLegendKey val="0"/>
          <c:showVal val="0"/>
          <c:showCatName val="0"/>
          <c:showSerName val="0"/>
          <c:showPercent val="0"/>
          <c:showBubbleSize val="0"/>
        </c:dLbls>
        <c:gapWidth val="100"/>
        <c:overlap val="-24"/>
        <c:axId val="315109704"/>
        <c:axId val="315110096"/>
      </c:barChart>
      <c:catAx>
        <c:axId val="3151097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110096"/>
        <c:crosses val="autoZero"/>
        <c:auto val="1"/>
        <c:lblAlgn val="ctr"/>
        <c:lblOffset val="100"/>
        <c:noMultiLvlLbl val="0"/>
      </c:catAx>
      <c:valAx>
        <c:axId val="3151100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109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'CONTENIDO DE CURSOS FORTALECE E'!$C$2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929277078545004E-3"/>
                  <c:y val="9.5883156933178518E-2"/>
                </c:manualLayout>
              </c:layout>
              <c:tx>
                <c:rich>
                  <a:bodyPr/>
                  <a:lstStyle/>
                  <a:p>
                    <a:fld id="{5D396707-5419-4A54-B470-6D105FB4944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415-48C5-B7CC-A6C7821F22E5}"/>
                </c:ext>
              </c:extLst>
            </c:dLbl>
            <c:dLbl>
              <c:idx val="1"/>
              <c:layout>
                <c:manualLayout>
                  <c:x val="3.3858554157090628E-3"/>
                  <c:y val="9.9732366280440757E-2"/>
                </c:manualLayout>
              </c:layout>
              <c:tx>
                <c:rich>
                  <a:bodyPr/>
                  <a:lstStyle/>
                  <a:p>
                    <a:fld id="{815F4791-BBE1-4A01-B4EF-F7DD248F7E8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415-48C5-B7CC-A6C7821F22E5}"/>
                </c:ext>
              </c:extLst>
            </c:dLbl>
            <c:dLbl>
              <c:idx val="2"/>
              <c:layout>
                <c:manualLayout>
                  <c:x val="-3.3858554157090628E-3"/>
                  <c:y val="8.2914941012978749E-2"/>
                </c:manualLayout>
              </c:layout>
              <c:tx>
                <c:rich>
                  <a:bodyPr/>
                  <a:lstStyle/>
                  <a:p>
                    <a:fld id="{CFA6C531-C2D7-42CB-A827-63C514A4428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415-48C5-B7CC-A6C7821F22E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'CONTENIDO DE CURSOS FORTALECE E'!$B$3:$B$5</c:f>
              <c:strCache>
                <c:ptCount val="3"/>
                <c:pt idx="0">
                  <c:v>SIEMPRE</c:v>
                </c:pt>
                <c:pt idx="1">
                  <c:v>ALGUNAS VECES</c:v>
                </c:pt>
                <c:pt idx="2">
                  <c:v>NUNCA</c:v>
                </c:pt>
              </c:strCache>
            </c:strRef>
          </c:cat>
          <c:val>
            <c:numRef>
              <c:f>'CONTENIDO DE CURSOS FORTALECE E'!$C$3:$C$5</c:f>
              <c:numCache>
                <c:formatCode>General</c:formatCode>
                <c:ptCount val="3"/>
                <c:pt idx="0">
                  <c:v>49</c:v>
                </c:pt>
                <c:pt idx="1">
                  <c:v>35</c:v>
                </c:pt>
                <c:pt idx="2">
                  <c:v>16</c:v>
                </c:pt>
              </c:numCache>
            </c:numRef>
          </c:val>
          <c:extLst>
            <c:ext xmlns:c16="http://schemas.microsoft.com/office/drawing/2014/chart" uri="{C3380CC4-5D6E-409C-BE32-E72D297353CC}">
              <c16:uniqueId val="{00000003-F415-48C5-B7CC-A6C7821F22E5}"/>
            </c:ext>
          </c:extLst>
        </c:ser>
        <c:dLbls>
          <c:showLegendKey val="0"/>
          <c:showVal val="0"/>
          <c:showCatName val="0"/>
          <c:showSerName val="0"/>
          <c:showPercent val="0"/>
          <c:showBubbleSize val="0"/>
        </c:dLbls>
        <c:gapWidth val="100"/>
        <c:overlap val="-24"/>
        <c:axId val="217273416"/>
        <c:axId val="217274200"/>
      </c:barChart>
      <c:catAx>
        <c:axId val="2172734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17274200"/>
        <c:crosses val="autoZero"/>
        <c:auto val="1"/>
        <c:lblAlgn val="ctr"/>
        <c:lblOffset val="100"/>
        <c:noMultiLvlLbl val="0"/>
      </c:catAx>
      <c:valAx>
        <c:axId val="2172742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17273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LIBRE DE BASURA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BASURA'!$C$2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7.0998497431406064E-3"/>
                  <c:y val="0.10688005614582"/>
                </c:manualLayout>
              </c:layout>
              <c:tx>
                <c:rich>
                  <a:bodyPr/>
                  <a:lstStyle/>
                  <a:p>
                    <a:fld id="{E83D8132-6C73-40DB-9368-B4804712FB70}"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E62-464A-B8CA-9E7FD1CC5706}"/>
                </c:ext>
              </c:extLst>
            </c:dLbl>
            <c:dLbl>
              <c:idx val="1"/>
              <c:layout>
                <c:manualLayout>
                  <c:x val="-5.3248873073554305E-3"/>
                  <c:y val="0.10936172603717287"/>
                </c:manualLayout>
              </c:layout>
              <c:tx>
                <c:rich>
                  <a:bodyPr/>
                  <a:lstStyle/>
                  <a:p>
                    <a:fld id="{3E6B1943-4E33-40DA-9D02-D77AA76616A2}"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4E62-464A-B8CA-9E7FD1CC570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BASURA'!$B$3:$B$4</c:f>
              <c:strCache>
                <c:ptCount val="2"/>
                <c:pt idx="0">
                  <c:v>SI</c:v>
                </c:pt>
                <c:pt idx="1">
                  <c:v>NO</c:v>
                </c:pt>
              </c:strCache>
            </c:strRef>
          </c:cat>
          <c:val>
            <c:numRef>
              <c:f>'LIBRE DE BASURA'!$C$3:$C$4</c:f>
              <c:numCache>
                <c:formatCode>General</c:formatCode>
                <c:ptCount val="2"/>
                <c:pt idx="0">
                  <c:v>63</c:v>
                </c:pt>
                <c:pt idx="1">
                  <c:v>37</c:v>
                </c:pt>
              </c:numCache>
            </c:numRef>
          </c:val>
          <c:extLst>
            <c:ext xmlns:c16="http://schemas.microsoft.com/office/drawing/2014/chart" uri="{C3380CC4-5D6E-409C-BE32-E72D297353CC}">
              <c16:uniqueId val="{00000002-4E62-464A-B8CA-9E7FD1CC5706}"/>
            </c:ext>
          </c:extLst>
        </c:ser>
        <c:dLbls>
          <c:showLegendKey val="0"/>
          <c:showVal val="0"/>
          <c:showCatName val="0"/>
          <c:showSerName val="0"/>
          <c:showPercent val="0"/>
          <c:showBubbleSize val="0"/>
        </c:dLbls>
        <c:gapWidth val="100"/>
        <c:overlap val="-24"/>
        <c:axId val="317620368"/>
        <c:axId val="317614880"/>
      </c:barChart>
      <c:catAx>
        <c:axId val="317620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7614880"/>
        <c:crosses val="autoZero"/>
        <c:auto val="1"/>
        <c:lblAlgn val="ctr"/>
        <c:lblOffset val="100"/>
        <c:noMultiLvlLbl val="0"/>
      </c:catAx>
      <c:valAx>
        <c:axId val="3176148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7620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OLORES DESAGRADABLES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OLORES'!$C$2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776192492846664E-17"/>
                  <c:y val="0.11264351744122349"/>
                </c:manualLayout>
              </c:layout>
              <c:tx>
                <c:rich>
                  <a:bodyPr/>
                  <a:lstStyle/>
                  <a:p>
                    <a:fld id="{5BC415E7-16F5-4539-9BA9-5C81FE15094A}"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406-46AD-934C-AA66CACA049A}"/>
                </c:ext>
              </c:extLst>
            </c:dLbl>
            <c:dLbl>
              <c:idx val="1"/>
              <c:layout>
                <c:manualLayout>
                  <c:x val="0"/>
                  <c:y val="0.12589569596372033"/>
                </c:manualLayout>
              </c:layout>
              <c:tx>
                <c:rich>
                  <a:bodyPr/>
                  <a:lstStyle/>
                  <a:p>
                    <a:fld id="{FE755B98-6017-44BA-84C9-F404DDA24E9F}"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406-46AD-934C-AA66CACA049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OLORES'!$B$3:$B$4</c:f>
              <c:strCache>
                <c:ptCount val="2"/>
                <c:pt idx="0">
                  <c:v>SI</c:v>
                </c:pt>
                <c:pt idx="1">
                  <c:v>NO</c:v>
                </c:pt>
              </c:strCache>
            </c:strRef>
          </c:cat>
          <c:val>
            <c:numRef>
              <c:f>'LIBRE DE OLORES'!$C$3:$C$4</c:f>
              <c:numCache>
                <c:formatCode>General</c:formatCode>
                <c:ptCount val="2"/>
                <c:pt idx="0">
                  <c:v>72</c:v>
                </c:pt>
                <c:pt idx="1">
                  <c:v>28</c:v>
                </c:pt>
              </c:numCache>
            </c:numRef>
          </c:val>
          <c:extLst>
            <c:ext xmlns:c16="http://schemas.microsoft.com/office/drawing/2014/chart" uri="{C3380CC4-5D6E-409C-BE32-E72D297353CC}">
              <c16:uniqueId val="{00000002-3406-46AD-934C-AA66CACA049A}"/>
            </c:ext>
          </c:extLst>
        </c:ser>
        <c:dLbls>
          <c:showLegendKey val="0"/>
          <c:showVal val="0"/>
          <c:showCatName val="0"/>
          <c:showSerName val="0"/>
          <c:showPercent val="0"/>
          <c:showBubbleSize val="0"/>
        </c:dLbls>
        <c:gapWidth val="100"/>
        <c:overlap val="-24"/>
        <c:axId val="337846568"/>
        <c:axId val="337846176"/>
      </c:barChart>
      <c:catAx>
        <c:axId val="337846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37846176"/>
        <c:crosses val="autoZero"/>
        <c:auto val="1"/>
        <c:lblAlgn val="ctr"/>
        <c:lblOffset val="100"/>
        <c:noMultiLvlLbl val="0"/>
      </c:catAx>
      <c:valAx>
        <c:axId val="3378461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37846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PLAGAS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PLAGAS '!$C$2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0"/>
                  <c:y val="0.11327115807123894"/>
                </c:manualLayout>
              </c:layout>
              <c:tx>
                <c:rich>
                  <a:bodyPr/>
                  <a:lstStyle/>
                  <a:p>
                    <a:fld id="{D5A46AA9-AB76-47F6-AC61-B5B633B530D3}"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92D-46A2-8693-06FB7FDFEB68}"/>
                </c:ext>
              </c:extLst>
            </c:dLbl>
            <c:dLbl>
              <c:idx val="1"/>
              <c:layout>
                <c:manualLayout>
                  <c:x val="0"/>
                  <c:y val="0.10383189489863569"/>
                </c:manualLayout>
              </c:layout>
              <c:tx>
                <c:rich>
                  <a:bodyPr/>
                  <a:lstStyle/>
                  <a:p>
                    <a:fld id="{DD970EC6-456E-4F55-8D14-E06DFC8676B6}"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692D-46A2-8693-06FB7FDFEB6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PLAGAS '!$B$3:$B$4</c:f>
              <c:strCache>
                <c:ptCount val="2"/>
                <c:pt idx="0">
                  <c:v>SI</c:v>
                </c:pt>
                <c:pt idx="1">
                  <c:v>NO</c:v>
                </c:pt>
              </c:strCache>
            </c:strRef>
          </c:cat>
          <c:val>
            <c:numRef>
              <c:f>'LIBRE DE PLAGAS '!$C$3:$C$4</c:f>
              <c:numCache>
                <c:formatCode>General</c:formatCode>
                <c:ptCount val="2"/>
                <c:pt idx="0">
                  <c:v>59</c:v>
                </c:pt>
                <c:pt idx="1">
                  <c:v>41</c:v>
                </c:pt>
              </c:numCache>
            </c:numRef>
          </c:val>
          <c:extLst>
            <c:ext xmlns:c16="http://schemas.microsoft.com/office/drawing/2014/chart" uri="{C3380CC4-5D6E-409C-BE32-E72D297353CC}">
              <c16:uniqueId val="{00000002-692D-46A2-8693-06FB7FDFEB68}"/>
            </c:ext>
          </c:extLst>
        </c:ser>
        <c:dLbls>
          <c:showLegendKey val="0"/>
          <c:showVal val="0"/>
          <c:showCatName val="0"/>
          <c:showSerName val="0"/>
          <c:showPercent val="0"/>
          <c:showBubbleSize val="0"/>
        </c:dLbls>
        <c:gapWidth val="100"/>
        <c:overlap val="-24"/>
        <c:axId val="317612136"/>
        <c:axId val="317613704"/>
      </c:barChart>
      <c:catAx>
        <c:axId val="3176121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7613704"/>
        <c:crosses val="autoZero"/>
        <c:auto val="1"/>
        <c:lblAlgn val="ctr"/>
        <c:lblOffset val="100"/>
        <c:noMultiLvlLbl val="0"/>
      </c:catAx>
      <c:valAx>
        <c:axId val="3176137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76121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 ESTANCADA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AGUA ESTANCADA'!$C$2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54048760721595E-3"/>
                  <c:y val="0.1179397616259678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2C73E53D-C976-461C-B1E0-99BFE29833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E3E-45B8-9118-6269CA65FD52}"/>
                </c:ext>
              </c:extLst>
            </c:dLbl>
            <c:dLbl>
              <c:idx val="1"/>
              <c:layout>
                <c:manualLayout>
                  <c:x val="8.5770243803606396E-3"/>
                  <c:y val="0.10167900889952437"/>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3F76179A-F546-44FA-B32C-3B5E8EE77DB6}"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E3E-45B8-9118-6269CA65FD5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AGUA ESTANCADA'!$B$3:$B$4</c:f>
              <c:strCache>
                <c:ptCount val="2"/>
                <c:pt idx="0">
                  <c:v>SI</c:v>
                </c:pt>
                <c:pt idx="1">
                  <c:v>NO</c:v>
                </c:pt>
              </c:strCache>
            </c:strRef>
          </c:cat>
          <c:val>
            <c:numRef>
              <c:f>'LIBRE DE AGUA ESTANCADA'!$C$3:$C$4</c:f>
              <c:numCache>
                <c:formatCode>General</c:formatCode>
                <c:ptCount val="2"/>
                <c:pt idx="0">
                  <c:v>79</c:v>
                </c:pt>
                <c:pt idx="1">
                  <c:v>21</c:v>
                </c:pt>
              </c:numCache>
            </c:numRef>
          </c:val>
          <c:extLst>
            <c:ext xmlns:c16="http://schemas.microsoft.com/office/drawing/2014/chart" uri="{C3380CC4-5D6E-409C-BE32-E72D297353CC}">
              <c16:uniqueId val="{00000002-9E3E-45B8-9118-6269CA65FD52}"/>
            </c:ext>
          </c:extLst>
        </c:ser>
        <c:dLbls>
          <c:showLegendKey val="0"/>
          <c:showVal val="0"/>
          <c:showCatName val="0"/>
          <c:showSerName val="0"/>
          <c:showPercent val="0"/>
          <c:showBubbleSize val="0"/>
        </c:dLbls>
        <c:gapWidth val="100"/>
        <c:overlap val="-24"/>
        <c:axId val="337845000"/>
        <c:axId val="337845392"/>
      </c:barChart>
      <c:catAx>
        <c:axId val="337845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37845392"/>
        <c:crosses val="autoZero"/>
        <c:auto val="1"/>
        <c:lblAlgn val="ctr"/>
        <c:lblOffset val="100"/>
        <c:noMultiLvlLbl val="0"/>
      </c:catAx>
      <c:valAx>
        <c:axId val="3378453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37845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AGUA'!$C$2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7229438462753911E-3"/>
                  <c:y val="0.105531269250232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09AD458C-E959-45B1-8AB2-E49B479B7E29}"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898-4175-8C58-5EEB162C944A}"/>
                </c:ext>
              </c:extLst>
            </c:dLbl>
            <c:dLbl>
              <c:idx val="1"/>
              <c:layout>
                <c:manualLayout>
                  <c:x val="-5.1688315388263946E-3"/>
                  <c:y val="0.110616597773270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B95E7E9-2725-486A-9115-C7AA8C860F5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0898-4175-8C58-5EEB162C944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AGUA'!$B$3:$B$4</c:f>
              <c:strCache>
                <c:ptCount val="2"/>
                <c:pt idx="0">
                  <c:v>SI</c:v>
                </c:pt>
                <c:pt idx="1">
                  <c:v>NO</c:v>
                </c:pt>
              </c:strCache>
            </c:strRef>
          </c:cat>
          <c:val>
            <c:numRef>
              <c:f>'USO CORRECTO DE AGUA'!$C$3:$C$4</c:f>
              <c:numCache>
                <c:formatCode>General</c:formatCode>
                <c:ptCount val="2"/>
                <c:pt idx="0">
                  <c:v>71</c:v>
                </c:pt>
                <c:pt idx="1">
                  <c:v>29</c:v>
                </c:pt>
              </c:numCache>
            </c:numRef>
          </c:val>
          <c:extLst>
            <c:ext xmlns:c16="http://schemas.microsoft.com/office/drawing/2014/chart" uri="{C3380CC4-5D6E-409C-BE32-E72D297353CC}">
              <c16:uniqueId val="{00000002-0898-4175-8C58-5EEB162C944A}"/>
            </c:ext>
          </c:extLst>
        </c:ser>
        <c:dLbls>
          <c:showLegendKey val="0"/>
          <c:showVal val="0"/>
          <c:showCatName val="0"/>
          <c:showSerName val="0"/>
          <c:showPercent val="0"/>
          <c:showBubbleSize val="0"/>
        </c:dLbls>
        <c:gapWidth val="100"/>
        <c:overlap val="-24"/>
        <c:axId val="317615272"/>
        <c:axId val="317615664"/>
      </c:barChart>
      <c:catAx>
        <c:axId val="3176152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7615664"/>
        <c:crosses val="autoZero"/>
        <c:auto val="1"/>
        <c:lblAlgn val="ctr"/>
        <c:lblOffset val="100"/>
        <c:noMultiLvlLbl val="0"/>
      </c:catAx>
      <c:valAx>
        <c:axId val="3176156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7615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INSUMOS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INSUMOS'!$C$2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145547536498075E-3"/>
                  <c:y val="0.11213177776227866"/>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90F07E6C-148F-4343-9631-05B07C2CD30B}"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337-4EFC-BD42-0A835D6F38E9}"/>
                </c:ext>
              </c:extLst>
            </c:dLbl>
            <c:dLbl>
              <c:idx val="1"/>
              <c:layout>
                <c:manualLayout>
                  <c:x val="5.2718321304746629E-3"/>
                  <c:y val="9.5181573227251112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F6EF370A-BF09-4204-9D25-2A0885464E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337-4EFC-BD42-0A835D6F38E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INSUMOS'!$B$3:$B$4</c:f>
              <c:strCache>
                <c:ptCount val="2"/>
                <c:pt idx="0">
                  <c:v>SI</c:v>
                </c:pt>
                <c:pt idx="1">
                  <c:v>NO</c:v>
                </c:pt>
              </c:strCache>
            </c:strRef>
          </c:cat>
          <c:val>
            <c:numRef>
              <c:f>'USO CORRECTO DE INSUMOS'!$C$3:$C$4</c:f>
              <c:numCache>
                <c:formatCode>General</c:formatCode>
                <c:ptCount val="2"/>
                <c:pt idx="0">
                  <c:v>79</c:v>
                </c:pt>
                <c:pt idx="1">
                  <c:v>21</c:v>
                </c:pt>
              </c:numCache>
            </c:numRef>
          </c:val>
          <c:extLst>
            <c:ext xmlns:c16="http://schemas.microsoft.com/office/drawing/2014/chart" uri="{C3380CC4-5D6E-409C-BE32-E72D297353CC}">
              <c16:uniqueId val="{00000002-E337-4EFC-BD42-0A835D6F38E9}"/>
            </c:ext>
          </c:extLst>
        </c:ser>
        <c:dLbls>
          <c:showLegendKey val="0"/>
          <c:showVal val="0"/>
          <c:showCatName val="0"/>
          <c:showSerName val="0"/>
          <c:showPercent val="0"/>
          <c:showBubbleSize val="0"/>
        </c:dLbls>
        <c:gapWidth val="100"/>
        <c:overlap val="-24"/>
        <c:axId val="425659176"/>
        <c:axId val="425657216"/>
      </c:barChart>
      <c:catAx>
        <c:axId val="4256591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5657216"/>
        <c:crosses val="autoZero"/>
        <c:auto val="1"/>
        <c:lblAlgn val="ctr"/>
        <c:lblOffset val="100"/>
        <c:noMultiLvlLbl val="0"/>
      </c:catAx>
      <c:valAx>
        <c:axId val="425657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5659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ENERGIA ELECTRICA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ENERGIA ELECTRI'!$C$2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6.7717117340967727E-3"/>
                  <c:y val="0.1107569168207178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CBC0158-F641-44BC-A1CE-FD75DEBC3F12}"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F73-44C0-9DCD-BE6BECAB0D4B}"/>
                </c:ext>
              </c:extLst>
            </c:dLbl>
            <c:dLbl>
              <c:idx val="1"/>
              <c:layout>
                <c:manualLayout>
                  <c:x val="6.7717117340967414E-3"/>
                  <c:y val="0.1089022478866903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D943DC2-B09D-41A8-869F-1B415CDD237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F73-44C0-9DCD-BE6BECAB0D4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ENERGIA ELECTRI'!$B$3:$B$4</c:f>
              <c:strCache>
                <c:ptCount val="2"/>
                <c:pt idx="0">
                  <c:v>SI</c:v>
                </c:pt>
                <c:pt idx="1">
                  <c:v>NO</c:v>
                </c:pt>
              </c:strCache>
            </c:strRef>
          </c:cat>
          <c:val>
            <c:numRef>
              <c:f>'USO CORRECTO DE ENERGIA ELECTRI'!$C$3:$C$4</c:f>
              <c:numCache>
                <c:formatCode>###0.0</c:formatCode>
                <c:ptCount val="2"/>
                <c:pt idx="0">
                  <c:v>63</c:v>
                </c:pt>
                <c:pt idx="1">
                  <c:v>37</c:v>
                </c:pt>
              </c:numCache>
            </c:numRef>
          </c:val>
          <c:extLst>
            <c:ext xmlns:c16="http://schemas.microsoft.com/office/drawing/2014/chart" uri="{C3380CC4-5D6E-409C-BE32-E72D297353CC}">
              <c16:uniqueId val="{00000002-CF73-44C0-9DCD-BE6BECAB0D4B}"/>
            </c:ext>
          </c:extLst>
        </c:ser>
        <c:dLbls>
          <c:showLegendKey val="0"/>
          <c:showVal val="0"/>
          <c:showCatName val="0"/>
          <c:showSerName val="0"/>
          <c:showPercent val="0"/>
          <c:showBubbleSize val="0"/>
        </c:dLbls>
        <c:gapWidth val="100"/>
        <c:overlap val="-24"/>
        <c:axId val="317619584"/>
        <c:axId val="317624680"/>
      </c:barChart>
      <c:catAx>
        <c:axId val="3176195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7624680"/>
        <c:crosses val="autoZero"/>
        <c:auto val="1"/>
        <c:lblAlgn val="ctr"/>
        <c:lblOffset val="100"/>
        <c:noMultiLvlLbl val="0"/>
      </c:catAx>
      <c:valAx>
        <c:axId val="3176246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7619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861-44E2-9FB8-AE23595E7008}"/>
              </c:ext>
            </c:extLst>
          </c:dPt>
          <c:dLbls>
            <c:dLbl>
              <c:idx val="0"/>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DESECHOS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DESECHOS'!$C$2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499248715702867E-3"/>
                  <c:y val="0.1297123196736744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1BB265F-4075-4820-957E-B38462D9956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54C-4583-BFAD-5F53A003868F}"/>
                </c:ext>
              </c:extLst>
            </c:dLbl>
            <c:dLbl>
              <c:idx val="1"/>
              <c:layout>
                <c:manualLayout>
                  <c:x val="5.3248873073554305E-3"/>
                  <c:y val="0.11482264047239911"/>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6F8FC0F-72B8-49D4-AAC7-7FA6E022B914}"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54C-4583-BFAD-5F53A003868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DESECHOS'!$B$3:$B$4</c:f>
              <c:strCache>
                <c:ptCount val="2"/>
                <c:pt idx="0">
                  <c:v>SI</c:v>
                </c:pt>
                <c:pt idx="1">
                  <c:v>NO</c:v>
                </c:pt>
              </c:strCache>
            </c:strRef>
          </c:cat>
          <c:val>
            <c:numRef>
              <c:f>'USO CORRECTO DE DESECHOS'!$C$3:$C$4</c:f>
              <c:numCache>
                <c:formatCode>General</c:formatCode>
                <c:ptCount val="2"/>
                <c:pt idx="0">
                  <c:v>77</c:v>
                </c:pt>
                <c:pt idx="1">
                  <c:v>23</c:v>
                </c:pt>
              </c:numCache>
            </c:numRef>
          </c:val>
          <c:extLst>
            <c:ext xmlns:c16="http://schemas.microsoft.com/office/drawing/2014/chart" uri="{C3380CC4-5D6E-409C-BE32-E72D297353CC}">
              <c16:uniqueId val="{00000002-154C-4583-BFAD-5F53A003868F}"/>
            </c:ext>
          </c:extLst>
        </c:ser>
        <c:dLbls>
          <c:showLegendKey val="0"/>
          <c:showVal val="0"/>
          <c:showCatName val="0"/>
          <c:showSerName val="0"/>
          <c:showPercent val="0"/>
          <c:showBubbleSize val="0"/>
        </c:dLbls>
        <c:gapWidth val="100"/>
        <c:overlap val="-24"/>
        <c:axId val="432680160"/>
        <c:axId val="432678592"/>
      </c:barChart>
      <c:catAx>
        <c:axId val="4326801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678592"/>
        <c:crosses val="autoZero"/>
        <c:auto val="1"/>
        <c:lblAlgn val="ctr"/>
        <c:lblOffset val="100"/>
        <c:noMultiLvlLbl val="0"/>
      </c:catAx>
      <c:valAx>
        <c:axId val="432678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680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ÁREAS VERDES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ÁREAS VERDES'!$C$2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Pt>
            <c:idx val="0"/>
            <c:invertIfNegative val="0"/>
            <c:bubble3D val="0"/>
            <c:spPr>
              <a:solidFill>
                <a:schemeClr val="bg2">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c:spPr>
            <c:extLst>
              <c:ext xmlns:c16="http://schemas.microsoft.com/office/drawing/2014/chart" uri="{C3380CC4-5D6E-409C-BE32-E72D297353CC}">
                <c16:uniqueId val="{00000000-D4C3-4FD2-81CE-260AD43FBACC}"/>
              </c:ext>
            </c:extLst>
          </c:dPt>
          <c:dPt>
            <c:idx val="1"/>
            <c:invertIfNegative val="0"/>
            <c:bubble3D val="0"/>
            <c:spPr>
              <a:solidFill>
                <a:schemeClr val="bg2">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c:spPr>
            <c:extLst>
              <c:ext xmlns:c16="http://schemas.microsoft.com/office/drawing/2014/chart" uri="{C3380CC4-5D6E-409C-BE32-E72D297353CC}">
                <c16:uniqueId val="{00000001-D4C3-4FD2-81CE-260AD43FBACC}"/>
              </c:ext>
            </c:extLst>
          </c:dPt>
          <c:dLbls>
            <c:dLbl>
              <c:idx val="0"/>
              <c:layout>
                <c:manualLayout>
                  <c:x val="-7.1455085766498564E-3"/>
                  <c:y val="0.10913613908662172"/>
                </c:manualLayout>
              </c:layout>
              <c:tx>
                <c:rich>
                  <a:bodyPr/>
                  <a:lstStyle/>
                  <a:p>
                    <a:fld id="{CD4BF497-7E0C-40FE-A0B1-9F4CDB468387}"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4C3-4FD2-81CE-260AD43FBACC}"/>
                </c:ext>
              </c:extLst>
            </c:dLbl>
            <c:dLbl>
              <c:idx val="1"/>
              <c:layout>
                <c:manualLayout>
                  <c:x val="-1.7863771441625951E-3"/>
                  <c:y val="0.10443723746464699"/>
                </c:manualLayout>
              </c:layout>
              <c:tx>
                <c:rich>
                  <a:bodyPr/>
                  <a:lstStyle/>
                  <a:p>
                    <a:fld id="{D046E423-17F7-4C8F-85C8-DF04ABDA7AA8}"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D4C3-4FD2-81CE-260AD43FBAC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ÁREAS VERDES'!$B$3:$B$4</c:f>
              <c:strCache>
                <c:ptCount val="2"/>
                <c:pt idx="0">
                  <c:v>SI</c:v>
                </c:pt>
                <c:pt idx="1">
                  <c:v>NO</c:v>
                </c:pt>
              </c:strCache>
            </c:strRef>
          </c:cat>
          <c:val>
            <c:numRef>
              <c:f>'USO CORRECTO DE ÁREAS VERDES'!$C$3:$C$4</c:f>
              <c:numCache>
                <c:formatCode>General</c:formatCode>
                <c:ptCount val="2"/>
                <c:pt idx="0">
                  <c:v>78</c:v>
                </c:pt>
                <c:pt idx="1">
                  <c:v>22</c:v>
                </c:pt>
              </c:numCache>
            </c:numRef>
          </c:val>
          <c:extLst>
            <c:ext xmlns:c16="http://schemas.microsoft.com/office/drawing/2014/chart" uri="{C3380CC4-5D6E-409C-BE32-E72D297353CC}">
              <c16:uniqueId val="{00000002-D4C3-4FD2-81CE-260AD43FBACC}"/>
            </c:ext>
          </c:extLst>
        </c:ser>
        <c:dLbls>
          <c:showLegendKey val="0"/>
          <c:showVal val="0"/>
          <c:showCatName val="0"/>
          <c:showSerName val="0"/>
          <c:showPercent val="0"/>
          <c:showBubbleSize val="0"/>
        </c:dLbls>
        <c:gapWidth val="100"/>
        <c:overlap val="-24"/>
        <c:axId val="317625464"/>
        <c:axId val="317625856"/>
      </c:barChart>
      <c:catAx>
        <c:axId val="317625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7625856"/>
        <c:crosses val="autoZero"/>
        <c:auto val="1"/>
        <c:lblAlgn val="ctr"/>
        <c:lblOffset val="100"/>
        <c:noMultiLvlLbl val="0"/>
      </c:catAx>
      <c:valAx>
        <c:axId val="3176258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7625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CURSOS DE MEDIO AMBIENTE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'CURSOS DE MEDIO AMBIENTE'!$C$2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87E-3"/>
                  <c:y val="0.10349423125508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681BA96B-6E10-4562-B303-2DA1A6A5FA9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FE5-4FAD-8969-107CBE00AC1E}"/>
                </c:ext>
              </c:extLst>
            </c:dLbl>
            <c:dLbl>
              <c:idx val="1"/>
              <c:layout>
                <c:manualLayout>
                  <c:x val="1.7636929230085547E-3"/>
                  <c:y val="8.1607154553705943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460B266B-D544-4383-971F-B6AB18B720A8}"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FE5-4FAD-8969-107CBE00AC1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'CURSOS DE MEDIO AMBIENTE'!$B$3:$B$4</c:f>
              <c:strCache>
                <c:ptCount val="2"/>
                <c:pt idx="0">
                  <c:v>SI</c:v>
                </c:pt>
                <c:pt idx="1">
                  <c:v>NO</c:v>
                </c:pt>
              </c:strCache>
            </c:strRef>
          </c:cat>
          <c:val>
            <c:numRef>
              <c:f>'CURSOS DE MEDIO AMBIENTE'!$C$3:$C$4</c:f>
              <c:numCache>
                <c:formatCode>General</c:formatCode>
                <c:ptCount val="2"/>
                <c:pt idx="0">
                  <c:v>86</c:v>
                </c:pt>
                <c:pt idx="1">
                  <c:v>14</c:v>
                </c:pt>
              </c:numCache>
            </c:numRef>
          </c:val>
          <c:extLst>
            <c:ext xmlns:c16="http://schemas.microsoft.com/office/drawing/2014/chart" uri="{C3380CC4-5D6E-409C-BE32-E72D297353CC}">
              <c16:uniqueId val="{00000002-6FE5-4FAD-8969-107CBE00AC1E}"/>
            </c:ext>
          </c:extLst>
        </c:ser>
        <c:dLbls>
          <c:showLegendKey val="0"/>
          <c:showVal val="0"/>
          <c:showCatName val="0"/>
          <c:showSerName val="0"/>
          <c:showPercent val="0"/>
          <c:showBubbleSize val="0"/>
        </c:dLbls>
        <c:gapWidth val="100"/>
        <c:overlap val="-24"/>
        <c:axId val="593469816"/>
        <c:axId val="593467856"/>
      </c:barChart>
      <c:catAx>
        <c:axId val="5934698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3467856"/>
        <c:crosses val="autoZero"/>
        <c:auto val="1"/>
        <c:lblAlgn val="ctr"/>
        <c:lblOffset val="100"/>
        <c:noMultiLvlLbl val="0"/>
      </c:catAx>
      <c:valAx>
        <c:axId val="593467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3469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DD3-4A44-849C-90C63E6E254B}"/>
              </c:ext>
            </c:extLst>
          </c:dPt>
          <c:dLbls>
            <c:dLbl>
              <c:idx val="0"/>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'ORGULLO INSTITUCIONAL'!$B$2</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1981766948881632E-3"/>
                  <c:y val="0.113142564872246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EA527E06-074F-45A1-997F-EFAEFF93F69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7F3-4C3D-BA9A-D4237052045F}"/>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02A4EA-3A74-48E3-8838-7BA0EF8F5A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7F3-4C3D-BA9A-D4237052045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'ORGULLO INSTITUCIONAL'!$A$3:$A$4</c:f>
              <c:strCache>
                <c:ptCount val="2"/>
                <c:pt idx="0">
                  <c:v>SI SE SIENTE ORGULLOSO</c:v>
                </c:pt>
                <c:pt idx="1">
                  <c:v>NO SE SIENTE ORGULLOSO</c:v>
                </c:pt>
              </c:strCache>
            </c:strRef>
          </c:cat>
          <c:val>
            <c:numRef>
              <c:f>'ORGULLO INSTITUCIONAL'!$B$3:$B$4</c:f>
              <c:numCache>
                <c:formatCode>General</c:formatCode>
                <c:ptCount val="2"/>
                <c:pt idx="0">
                  <c:v>100</c:v>
                </c:pt>
                <c:pt idx="1">
                  <c:v>0</c:v>
                </c:pt>
              </c:numCache>
            </c:numRef>
          </c:val>
          <c:extLst>
            <c:ext xmlns:c16="http://schemas.microsoft.com/office/drawing/2014/chart" uri="{C3380CC4-5D6E-409C-BE32-E72D297353CC}">
              <c16:uniqueId val="{00000002-C7F3-4C3D-BA9A-D4237052045F}"/>
            </c:ext>
          </c:extLst>
        </c:ser>
        <c:dLbls>
          <c:showLegendKey val="0"/>
          <c:showVal val="0"/>
          <c:showCatName val="0"/>
          <c:showSerName val="0"/>
          <c:showPercent val="0"/>
          <c:showBubbleSize val="0"/>
        </c:dLbls>
        <c:gapWidth val="100"/>
        <c:overlap val="-24"/>
        <c:axId val="332346920"/>
        <c:axId val="332347312"/>
      </c:barChart>
      <c:catAx>
        <c:axId val="3323469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32347312"/>
        <c:crosses val="autoZero"/>
        <c:auto val="1"/>
        <c:lblAlgn val="ctr"/>
        <c:lblOffset val="100"/>
        <c:noMultiLvlLbl val="0"/>
      </c:catAx>
      <c:valAx>
        <c:axId val="3323473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32346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'ELEMENTO DE IDENTIFICACIÓN'!$B$3</c:f>
              <c:strCache>
                <c:ptCount val="1"/>
                <c:pt idx="0">
                  <c:v>Columna2</c:v>
                </c:pt>
              </c:strCache>
            </c:strRef>
          </c:tx>
          <c:spPr>
            <a:solidFill>
              <a:srgbClr val="F68D36"/>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4.1081484639568198E-3"/>
                  <c:y val="0.1194784681294393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FFA06836-E0AE-4A80-BE31-41F3B58F1DC9}"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4BA-47C4-9292-9B318F46B999}"/>
                </c:ext>
              </c:extLst>
            </c:dLbl>
            <c:dLbl>
              <c:idx val="1"/>
              <c:layout>
                <c:manualLayout>
                  <c:x val="-4.1081484639568198E-3"/>
                  <c:y val="0.1104391704997738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98B5F1F-E432-4EC4-A171-1D7EDAE9C6E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4BA-47C4-9292-9B318F46B999}"/>
                </c:ext>
              </c:extLst>
            </c:dLbl>
            <c:dLbl>
              <c:idx val="2"/>
              <c:layout>
                <c:manualLayout>
                  <c:x val="-4.1081484639569708E-3"/>
                  <c:y val="9.99537112765159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1EB62883-612A-4C49-B862-CA8977CE30F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4BA-47C4-9292-9B318F46B99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'ELEMENTO DE IDENTIFICACIÓN'!$A$4:$A$6</c:f>
              <c:strCache>
                <c:ptCount val="3"/>
                <c:pt idx="0">
                  <c:v> ESCUDO</c:v>
                </c:pt>
                <c:pt idx="1">
                  <c:v>INSTALACIONES</c:v>
                </c:pt>
                <c:pt idx="2">
                  <c:v>LEMA</c:v>
                </c:pt>
              </c:strCache>
            </c:strRef>
          </c:cat>
          <c:val>
            <c:numRef>
              <c:f>'ELEMENTO DE IDENTIFICACIÓN'!$B$4:$B$6</c:f>
              <c:numCache>
                <c:formatCode>General</c:formatCode>
                <c:ptCount val="3"/>
                <c:pt idx="0">
                  <c:v>80</c:v>
                </c:pt>
                <c:pt idx="1">
                  <c:v>49</c:v>
                </c:pt>
                <c:pt idx="2">
                  <c:v>33</c:v>
                </c:pt>
              </c:numCache>
            </c:numRef>
          </c:val>
          <c:extLst>
            <c:ext xmlns:c16="http://schemas.microsoft.com/office/drawing/2014/chart" uri="{C3380CC4-5D6E-409C-BE32-E72D297353CC}">
              <c16:uniqueId val="{00000003-64BA-47C4-9292-9B318F46B999}"/>
            </c:ext>
          </c:extLst>
        </c:ser>
        <c:dLbls>
          <c:showLegendKey val="0"/>
          <c:showVal val="0"/>
          <c:showCatName val="0"/>
          <c:showSerName val="0"/>
          <c:showPercent val="0"/>
          <c:showBubbleSize val="0"/>
        </c:dLbls>
        <c:gapWidth val="100"/>
        <c:overlap val="-24"/>
        <c:axId val="278907960"/>
        <c:axId val="278908352"/>
      </c:barChart>
      <c:catAx>
        <c:axId val="2789079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crossAx val="278908352"/>
        <c:crosses val="autoZero"/>
        <c:auto val="1"/>
        <c:lblAlgn val="ctr"/>
        <c:lblOffset val="100"/>
        <c:noMultiLvlLbl val="0"/>
      </c:catAx>
      <c:valAx>
        <c:axId val="2789083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907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 id="16">
  <a:schemeClr val="accent3"/>
</cs:colorStyle>
</file>

<file path=ppt/charts/colors23.xml><?xml version="1.0" encoding="utf-8"?>
<cs:colorStyle xmlns:cs="http://schemas.microsoft.com/office/drawing/2012/chartStyle" xmlns:a="http://schemas.openxmlformats.org/drawingml/2006/main" meth="withinLinear" id="16">
  <a:schemeClr val="accent3"/>
</cs:colorStyle>
</file>

<file path=ppt/charts/colors24.xml><?xml version="1.0" encoding="utf-8"?>
<cs:colorStyle xmlns:cs="http://schemas.microsoft.com/office/drawing/2012/chartStyle" xmlns:a="http://schemas.openxmlformats.org/drawingml/2006/main" meth="withinLinear" id="16">
  <a:schemeClr val="accent3"/>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6">
  <a:schemeClr val="accent3"/>
</cs:colorStyle>
</file>

<file path=ppt/charts/colors29.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withinLinear" id="15">
  <a:schemeClr val="accent2"/>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Reversed" id="22">
  <a:schemeClr val="accent2"/>
</cs:colorStyle>
</file>

<file path=ppt/charts/colors51.xml><?xml version="1.0" encoding="utf-8"?>
<cs:colorStyle xmlns:cs="http://schemas.microsoft.com/office/drawing/2012/chartStyle" xmlns:a="http://schemas.openxmlformats.org/drawingml/2006/main" meth="withinLinear" id="15">
  <a:schemeClr val="accent2"/>
</cs:colorStyle>
</file>

<file path=ppt/charts/colors52.xml><?xml version="1.0" encoding="utf-8"?>
<cs:colorStyle xmlns:cs="http://schemas.microsoft.com/office/drawing/2012/chartStyle" xmlns:a="http://schemas.openxmlformats.org/drawingml/2006/main" meth="withinLinear" id="15">
  <a:schemeClr val="accent2"/>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8.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9.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0.10273</cdr:x>
      <cdr:y>0.48046</cdr:y>
    </cdr:from>
    <cdr:to>
      <cdr:x>0.19685</cdr:x>
      <cdr:y>0.55049</cdr:y>
    </cdr:to>
    <cdr:sp macro="" textlink="">
      <cdr:nvSpPr>
        <cdr:cNvPr id="2" name="CuadroTexto 1">
          <a:extLst xmlns:a="http://schemas.openxmlformats.org/drawingml/2006/main">
            <a:ext uri="{FF2B5EF4-FFF2-40B4-BE49-F238E27FC236}">
              <a16:creationId xmlns:a16="http://schemas.microsoft.com/office/drawing/2014/main" id="{EE587A25-57AD-4F07-B951-78CCEE5D3665}"/>
            </a:ext>
          </a:extLst>
        </cdr:cNvPr>
        <cdr:cNvSpPr txBox="1"/>
      </cdr:nvSpPr>
      <cdr:spPr>
        <a:xfrm xmlns:a="http://schemas.openxmlformats.org/drawingml/2006/main">
          <a:off x="751645" y="1950063"/>
          <a:ext cx="688633" cy="28423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1</a:t>
          </a:r>
          <a:endParaRPr lang="es-MX" sz="1050" b="1" dirty="0">
            <a:solidFill>
              <a:schemeClr val="tx1"/>
            </a:solidFill>
          </a:endParaRPr>
        </a:p>
      </cdr:txBody>
    </cdr:sp>
  </cdr:relSizeAnchor>
  <cdr:relSizeAnchor xmlns:cdr="http://schemas.openxmlformats.org/drawingml/2006/chartDrawing">
    <cdr:from>
      <cdr:x>0.33156</cdr:x>
      <cdr:y>0.48769</cdr:y>
    </cdr:from>
    <cdr:to>
      <cdr:x>0.42568</cdr:x>
      <cdr:y>0.55773</cdr:y>
    </cdr:to>
    <cdr:sp macro="" textlink="">
      <cdr:nvSpPr>
        <cdr:cNvPr id="3" name="CuadroTexto 1">
          <a:extLst xmlns:a="http://schemas.openxmlformats.org/drawingml/2006/main">
            <a:ext uri="{FF2B5EF4-FFF2-40B4-BE49-F238E27FC236}">
              <a16:creationId xmlns:a16="http://schemas.microsoft.com/office/drawing/2014/main" id="{61066D4A-F9DB-48FD-8572-5DB924C9A144}"/>
            </a:ext>
          </a:extLst>
        </cdr:cNvPr>
        <cdr:cNvSpPr txBox="1"/>
      </cdr:nvSpPr>
      <cdr:spPr>
        <a:xfrm xmlns:a="http://schemas.openxmlformats.org/drawingml/2006/main">
          <a:off x="2425840" y="1979411"/>
          <a:ext cx="688634" cy="28427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3</a:t>
          </a:r>
          <a:endParaRPr lang="es-MX" sz="1050" b="1"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26/04/2022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26/04/2022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26/04/2022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442774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26/04/2022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2341678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092A476-2486-4912-8526-228DA7EA01E1}" type="datetimeFigureOut">
              <a:rPr lang="es-MX" smtClean="0"/>
              <a:t>26/04/2022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2522786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092A476-2486-4912-8526-228DA7EA01E1}" type="datetimeFigureOut">
              <a:rPr lang="es-MX" smtClean="0"/>
              <a:t>26/04/2022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431970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092A476-2486-4912-8526-228DA7EA01E1}" type="datetimeFigureOut">
              <a:rPr lang="es-MX" smtClean="0"/>
              <a:t>26/04/2022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25581049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092A476-2486-4912-8526-228DA7EA01E1}" type="datetimeFigureOut">
              <a:rPr lang="es-MX" smtClean="0"/>
              <a:t>26/04/2022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919057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2A476-2486-4912-8526-228DA7EA01E1}" type="datetimeFigureOut">
              <a:rPr lang="es-MX" smtClean="0"/>
              <a:t>26/04/2022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337311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092A476-2486-4912-8526-228DA7EA01E1}" type="datetimeFigureOut">
              <a:rPr lang="es-MX" smtClean="0"/>
              <a:t>26/04/2022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2224389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092A476-2486-4912-8526-228DA7EA01E1}" type="datetimeFigureOut">
              <a:rPr lang="es-MX" smtClean="0"/>
              <a:t>26/04/2022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7340803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26/04/2022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2983537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26/04/2022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201966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26/04/2022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92A476-2486-4912-8526-228DA7EA01E1}" type="datetimeFigureOut">
              <a:rPr lang="es-MX" smtClean="0"/>
              <a:t>26/04/2022</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154FBE-22C0-482F-893E-013F184AACEB}" type="slidenum">
              <a:rPr lang="es-MX" smtClean="0"/>
              <a:t>‹Nº›</a:t>
            </a:fld>
            <a:endParaRPr lang="es-MX"/>
          </a:p>
        </p:txBody>
      </p:sp>
    </p:spTree>
    <p:extLst>
      <p:ext uri="{BB962C8B-B14F-4D97-AF65-F5344CB8AC3E}">
        <p14:creationId xmlns:p14="http://schemas.microsoft.com/office/powerpoint/2010/main" val="2795235664"/>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965500" y="4653137"/>
            <a:ext cx="7824579" cy="646331"/>
          </a:xfrm>
          <a:prstGeom prst="rect">
            <a:avLst/>
          </a:prstGeom>
          <a:noFill/>
        </p:spPr>
        <p:txBody>
          <a:bodyPr wrap="none" rtlCol="0">
            <a:spAutoFit/>
          </a:bodyPr>
          <a:lstStyle/>
          <a:p>
            <a:pPr algn="ctr"/>
            <a:r>
              <a:rPr lang="es-MX" b="1" dirty="0"/>
              <a:t>RESULTADOS EVALUACIÓN DE </a:t>
            </a:r>
          </a:p>
          <a:p>
            <a:pPr algn="ctr"/>
            <a:r>
              <a:rPr lang="es-MX" b="1" dirty="0"/>
              <a:t>AMBIENTE DE TRABAJO 2021 (ÁREA 680) – DIRECCIÓN DE VINCULACIÓN SOCIAL</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oogle Shape;338;p14">
            <a:extLst>
              <a:ext uri="{FF2B5EF4-FFF2-40B4-BE49-F238E27FC236}">
                <a16:creationId xmlns:a16="http://schemas.microsoft.com/office/drawing/2014/main" id="{8BEE2A13-1B7F-40ED-900B-595B4FDCCEC2}"/>
              </a:ext>
            </a:extLst>
          </p:cNvPr>
          <p:cNvGraphicFramePr/>
          <p:nvPr>
            <p:extLst>
              <p:ext uri="{D42A27DB-BD31-4B8C-83A1-F6EECF244321}">
                <p14:modId xmlns:p14="http://schemas.microsoft.com/office/powerpoint/2010/main" val="2838280086"/>
              </p:ext>
            </p:extLst>
          </p:nvPr>
        </p:nvGraphicFramePr>
        <p:xfrm>
          <a:off x="1887464" y="1590726"/>
          <a:ext cx="6101400" cy="3484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graphicFrame>
        <p:nvGraphicFramePr>
          <p:cNvPr id="25" name="Gráfico 24">
            <a:extLst>
              <a:ext uri="{FF2B5EF4-FFF2-40B4-BE49-F238E27FC236}">
                <a16:creationId xmlns:a16="http://schemas.microsoft.com/office/drawing/2014/main" id="{C8BF3893-0A5E-44AF-B03B-9A7FDB1DFD88}"/>
              </a:ext>
            </a:extLst>
          </p:cNvPr>
          <p:cNvGraphicFramePr>
            <a:graphicFrameLocks/>
          </p:cNvGraphicFramePr>
          <p:nvPr>
            <p:extLst>
              <p:ext uri="{D42A27DB-BD31-4B8C-83A1-F6EECF244321}">
                <p14:modId xmlns:p14="http://schemas.microsoft.com/office/powerpoint/2010/main" val="995907989"/>
              </p:ext>
            </p:extLst>
          </p:nvPr>
        </p:nvGraphicFramePr>
        <p:xfrm>
          <a:off x="1808996" y="1598406"/>
          <a:ext cx="6182834" cy="38087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oogle Shape;380;p16">
            <a:extLst>
              <a:ext uri="{FF2B5EF4-FFF2-40B4-BE49-F238E27FC236}">
                <a16:creationId xmlns:a16="http://schemas.microsoft.com/office/drawing/2014/main" id="{CE8F88AB-C4FD-4968-8BB6-24F0607B51F5}"/>
              </a:ext>
            </a:extLst>
          </p:cNvPr>
          <p:cNvGraphicFramePr/>
          <p:nvPr>
            <p:extLst>
              <p:ext uri="{D42A27DB-BD31-4B8C-83A1-F6EECF244321}">
                <p14:modId xmlns:p14="http://schemas.microsoft.com/office/powerpoint/2010/main" val="3732378882"/>
              </p:ext>
            </p:extLst>
          </p:nvPr>
        </p:nvGraphicFramePr>
        <p:xfrm>
          <a:off x="1338020" y="1396239"/>
          <a:ext cx="7050403" cy="40655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altLang="es-MX" sz="10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UNIVERSIDAD AUTÓNOMA DE NAYARIT</a:t>
            </a:r>
            <a:r>
              <a:rPr kumimoji="0" lang="es-MX" altLang="es-MX"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br>
              <a:rPr kumimoji="0" lang="es-MX" altLang="es-MX" sz="95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s-MX" altLang="es-MX"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altLang="es-MX" sz="1050" b="0" i="1"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DIRECCIÓN DE RECURSOS HUMANOS</a:t>
            </a:r>
            <a:endParaRPr kumimoji="0" lang="es-MX" altLang="es-MX" sz="105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ángulo 10"/>
          <p:cNvSpPr/>
          <p:nvPr/>
        </p:nvSpPr>
        <p:spPr>
          <a:xfrm>
            <a:off x="1533360" y="5855272"/>
            <a:ext cx="4572000" cy="861774"/>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rgbClr val="1F497D"/>
                </a:solidFill>
                <a:effectLst/>
                <a:uLnTx/>
                <a:uFillTx/>
                <a:latin typeface="Calibri" panose="020F0502020204030204" pitchFamily="34" charset="0"/>
                <a:ea typeface="+mn-ea"/>
                <a:cs typeface="+mn-cs"/>
              </a:rPr>
              <a:t>FUENTE</a:t>
            </a:r>
            <a:r>
              <a:rPr kumimoji="0" lang="es-ES" sz="1400" b="0" i="0" u="none" strike="noStrike" kern="1200" cap="none" spc="0" normalizeH="0" baseline="0" noProof="0" dirty="0">
                <a:ln>
                  <a:noFill/>
                </a:ln>
                <a:solidFill>
                  <a:srgbClr val="1F497D"/>
                </a:solidFill>
                <a:effectLst/>
                <a:uLnTx/>
                <a:uFillTx/>
                <a:latin typeface="Calibri" panose="020F0502020204030204" pitchFamily="34" charset="0"/>
                <a:ea typeface="+mn-ea"/>
                <a:cs typeface="+mn-cs"/>
              </a:rPr>
              <a:t>: ENCUESTA AMBIENTE DE TRABAJO UAN, 2019</a:t>
            </a: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ángulo 1"/>
          <p:cNvSpPr/>
          <p:nvPr/>
        </p:nvSpPr>
        <p:spPr>
          <a:xfrm>
            <a:off x="948022" y="657567"/>
            <a:ext cx="8080068" cy="11387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1F497D"/>
                </a:solidFill>
                <a:effectLst/>
                <a:uLnTx/>
                <a:uFillTx/>
                <a:latin typeface="Calibri" panose="020F0502020204030204" pitchFamily="34" charset="0"/>
                <a:ea typeface="+mn-ea"/>
                <a:cs typeface="+mn-cs"/>
              </a:rPr>
              <a:t>CUADRO II-4</a:t>
            </a:r>
            <a:r>
              <a:rPr kumimoji="0" lang="es-ES" sz="1600" b="0" i="0" u="none" strike="noStrike" kern="1200" cap="none" spc="0" normalizeH="0" baseline="0" noProof="0" dirty="0">
                <a:ln>
                  <a:noFill/>
                </a:ln>
                <a:solidFill>
                  <a:srgbClr val="1F497D"/>
                </a:solidFill>
                <a:effectLst/>
                <a:uLnTx/>
                <a:uFillTx/>
                <a:latin typeface="Calibri" panose="020F0502020204030204" pitchFamily="34" charset="0"/>
                <a:ea typeface="+mn-ea"/>
                <a:cs typeface="+mn-cs"/>
              </a:rPr>
              <a:t>. ENUMERA DEL 1 AL 8 LOS SIGUIENTES VALORES INSTITUCIONALES (SIENDO EL 1 EL MÁS IMPORTANTE)</a:t>
            </a:r>
            <a:endParaRPr kumimoji="0" lang="es-E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2" name="Google Shape;400;p17">
            <a:extLst>
              <a:ext uri="{FF2B5EF4-FFF2-40B4-BE49-F238E27FC236}">
                <a16:creationId xmlns:a16="http://schemas.microsoft.com/office/drawing/2014/main" id="{DC7A936F-A768-4A3E-B3D7-DD2D22DF4F2E}"/>
              </a:ext>
            </a:extLst>
          </p:cNvPr>
          <p:cNvGraphicFramePr/>
          <p:nvPr>
            <p:extLst>
              <p:ext uri="{D42A27DB-BD31-4B8C-83A1-F6EECF244321}">
                <p14:modId xmlns:p14="http://schemas.microsoft.com/office/powerpoint/2010/main" val="2460398810"/>
              </p:ext>
            </p:extLst>
          </p:nvPr>
        </p:nvGraphicFramePr>
        <p:xfrm>
          <a:off x="984022" y="1399631"/>
          <a:ext cx="8080068" cy="44556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1579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20" name="TextBox 19">
            <a:extLst>
              <a:ext uri="{FF2B5EF4-FFF2-40B4-BE49-F238E27FC236}">
                <a16:creationId xmlns:a16="http://schemas.microsoft.com/office/drawing/2014/main" id="{7EC91471-D435-486C-9AC4-6F8A55E6005B}"/>
              </a:ext>
            </a:extLst>
          </p:cNvPr>
          <p:cNvSpPr txBox="1"/>
          <p:nvPr/>
        </p:nvSpPr>
        <p:spPr>
          <a:xfrm>
            <a:off x="1249916" y="1146216"/>
            <a:ext cx="7631729" cy="5529719"/>
          </a:xfrm>
          <a:prstGeom prst="rect">
            <a:avLst/>
          </a:prstGeom>
          <a:noFill/>
        </p:spPr>
        <p:txBody>
          <a:bodyPr wrap="square">
            <a:spAutoFit/>
          </a:bodyPr>
          <a:lstStyle/>
          <a:p>
            <a:pPr>
              <a:spcAft>
                <a:spcPts val="800"/>
              </a:spcAft>
            </a:pPr>
            <a:r>
              <a:rPr lang="es-MX" dirty="0">
                <a:effectLst/>
                <a:ea typeface="Calibri" panose="020F0502020204030204" pitchFamily="34" charset="0"/>
                <a:cs typeface="Times New Roman" panose="02020603050405020304" pitchFamily="18" charset="0"/>
              </a:rPr>
              <a:t>En el rubro referente a “</a:t>
            </a:r>
            <a:r>
              <a:rPr lang="es-MX" b="1" dirty="0">
                <a:effectLst/>
                <a:ea typeface="Calibri" panose="020F0502020204030204" pitchFamily="34" charset="0"/>
                <a:cs typeface="Times New Roman" panose="02020603050405020304" pitchFamily="18" charset="0"/>
              </a:rPr>
              <a:t>Identidad Institucional”,</a:t>
            </a:r>
            <a:r>
              <a:rPr lang="es-MX" dirty="0">
                <a:effectLst/>
                <a:ea typeface="Calibri" panose="020F0502020204030204" pitchFamily="34" charset="0"/>
                <a:cs typeface="Times New Roman" panose="02020603050405020304" pitchFamily="18" charset="0"/>
              </a:rPr>
              <a:t> el 100% se siente </a:t>
            </a:r>
            <a:r>
              <a:rPr lang="es-MX" b="1" dirty="0">
                <a:effectLst/>
                <a:ea typeface="Calibri" panose="020F0502020204030204" pitchFamily="34" charset="0"/>
                <a:cs typeface="Times New Roman" panose="02020603050405020304" pitchFamily="18" charset="0"/>
              </a:rPr>
              <a:t>orgulloso</a:t>
            </a:r>
            <a:r>
              <a:rPr lang="es-MX" dirty="0">
                <a:effectLst/>
                <a:ea typeface="Calibri" panose="020F0502020204030204" pitchFamily="34" charset="0"/>
                <a:cs typeface="Times New Roman" panose="02020603050405020304" pitchFamily="18" charset="0"/>
              </a:rPr>
              <a:t> por la institución, además, la comunidad universitaria se identifica con los </a:t>
            </a:r>
            <a:r>
              <a:rPr lang="es-MX" b="1" dirty="0">
                <a:effectLst/>
                <a:ea typeface="Calibri" panose="020F0502020204030204" pitchFamily="34" charset="0"/>
                <a:cs typeface="Times New Roman" panose="02020603050405020304" pitchFamily="18" charset="0"/>
              </a:rPr>
              <a:t>elementos</a:t>
            </a:r>
            <a:r>
              <a:rPr lang="es-MX" dirty="0">
                <a:effectLst/>
                <a:ea typeface="Calibri" panose="020F0502020204030204" pitchFamily="34" charset="0"/>
                <a:cs typeface="Times New Roman" panose="02020603050405020304" pitchFamily="18" charset="0"/>
              </a:rPr>
              <a:t> en la siguiente jerarquización: </a:t>
            </a:r>
          </a:p>
          <a:p>
            <a:pPr marL="742950" lvl="1" indent="-285750" algn="just">
              <a:buClr>
                <a:srgbClr val="000000"/>
              </a:buClr>
              <a:buSzPts val="1800"/>
              <a:buFont typeface="Arial"/>
              <a:buChar char="•"/>
            </a:pPr>
            <a:r>
              <a:rPr lang="pt-BR" kern="0" dirty="0">
                <a:solidFill>
                  <a:srgbClr val="000000"/>
                </a:solidFill>
                <a:ea typeface="Calibri"/>
                <a:cs typeface="Calibri"/>
                <a:sym typeface="Calibri"/>
              </a:rPr>
              <a:t>1.-Escudo</a:t>
            </a:r>
            <a:endParaRPr lang="pt-BR" kern="0" dirty="0">
              <a:solidFill>
                <a:srgbClr val="000000"/>
              </a:solidFill>
              <a:latin typeface="Arial"/>
              <a:cs typeface="Arial"/>
              <a:sym typeface="Arial"/>
            </a:endParaRPr>
          </a:p>
          <a:p>
            <a:pPr marL="742950" lvl="1" indent="-285750" algn="just">
              <a:buClr>
                <a:srgbClr val="000000"/>
              </a:buClr>
              <a:buSzPts val="1800"/>
              <a:buFont typeface="Arial"/>
              <a:buChar char="•"/>
            </a:pPr>
            <a:r>
              <a:rPr lang="pt-BR" kern="0" dirty="0">
                <a:solidFill>
                  <a:srgbClr val="000000"/>
                </a:solidFill>
                <a:ea typeface="Calibri"/>
                <a:cs typeface="Calibri"/>
                <a:sym typeface="Calibri"/>
              </a:rPr>
              <a:t>2.-Instalaciones</a:t>
            </a:r>
            <a:endParaRPr lang="pt-BR" kern="0" dirty="0">
              <a:solidFill>
                <a:srgbClr val="000000"/>
              </a:solidFill>
              <a:latin typeface="Arial"/>
              <a:cs typeface="Arial"/>
              <a:sym typeface="Arial"/>
            </a:endParaRPr>
          </a:p>
          <a:p>
            <a:pPr marL="742950" lvl="1" indent="-285750" algn="just">
              <a:buClr>
                <a:srgbClr val="000000"/>
              </a:buClr>
              <a:buSzPts val="1800"/>
              <a:buFont typeface="Arial"/>
              <a:buChar char="•"/>
            </a:pPr>
            <a:r>
              <a:rPr lang="pt-BR" kern="0" dirty="0">
                <a:solidFill>
                  <a:srgbClr val="000000"/>
                </a:solidFill>
                <a:ea typeface="Calibri"/>
                <a:cs typeface="Calibri"/>
                <a:sym typeface="Calibri"/>
              </a:rPr>
              <a:t>3.-Lema</a:t>
            </a:r>
            <a:endParaRPr lang="es-MX" dirty="0">
              <a:effectLst/>
              <a:ea typeface="Calibri" panose="020F0502020204030204" pitchFamily="34" charset="0"/>
              <a:cs typeface="Times New Roman" panose="02020603050405020304" pitchFamily="18" charset="0"/>
            </a:endParaRPr>
          </a:p>
          <a:p>
            <a:pPr>
              <a:spcAft>
                <a:spcPts val="800"/>
              </a:spcAft>
            </a:pPr>
            <a:r>
              <a:rPr lang="es-MX" dirty="0">
                <a:effectLst/>
                <a:ea typeface="Calibri" panose="020F0502020204030204" pitchFamily="34" charset="0"/>
                <a:cs typeface="Times New Roman" panose="02020603050405020304" pitchFamily="18" charset="0"/>
              </a:rPr>
              <a:t>Por su parte, se expresa que el 56% de los trabajadores que contestaron la encuesta conoce el </a:t>
            </a:r>
            <a:r>
              <a:rPr lang="es-MX" b="1" dirty="0">
                <a:effectLst/>
                <a:ea typeface="Calibri" panose="020F0502020204030204" pitchFamily="34" charset="0"/>
                <a:cs typeface="Times New Roman" panose="02020603050405020304" pitchFamily="18" charset="0"/>
              </a:rPr>
              <a:t>código de ética.</a:t>
            </a:r>
            <a:r>
              <a:rPr lang="es-MX" b="1" dirty="0">
                <a:ea typeface="Calibri" panose="020F0502020204030204" pitchFamily="34" charset="0"/>
                <a:cs typeface="Times New Roman" panose="02020603050405020304" pitchFamily="18" charset="0"/>
              </a:rPr>
              <a:t> </a:t>
            </a:r>
            <a:r>
              <a:rPr lang="es-MX" dirty="0">
                <a:effectLst/>
                <a:ea typeface="Calibri" panose="020F0502020204030204" pitchFamily="34" charset="0"/>
                <a:cs typeface="Times New Roman" panose="02020603050405020304" pitchFamily="18" charset="0"/>
              </a:rPr>
              <a:t>Para concluir, dentro de los </a:t>
            </a:r>
            <a:r>
              <a:rPr lang="es-MX" b="1" dirty="0">
                <a:effectLst/>
                <a:ea typeface="Calibri" panose="020F0502020204030204" pitchFamily="34" charset="0"/>
                <a:cs typeface="Times New Roman" panose="02020603050405020304" pitchFamily="18" charset="0"/>
              </a:rPr>
              <a:t>valores</a:t>
            </a:r>
            <a:r>
              <a:rPr lang="es-MX" dirty="0">
                <a:effectLst/>
                <a:ea typeface="Calibri" panose="020F0502020204030204" pitchFamily="34" charset="0"/>
                <a:cs typeface="Times New Roman" panose="02020603050405020304" pitchFamily="18" charset="0"/>
              </a:rPr>
              <a:t> que conforman al código de ética, los trabajadores consideran que el siguiente orden de importancia es en el cual se tienen que ver representados:</a:t>
            </a:r>
          </a:p>
          <a:p>
            <a:pPr marL="742950" lvl="1" indent="-285750" algn="just">
              <a:buClr>
                <a:srgbClr val="000000"/>
              </a:buClr>
              <a:buSzPts val="1800"/>
              <a:buFont typeface="Arial"/>
              <a:buChar char="•"/>
            </a:pPr>
            <a:r>
              <a:rPr lang="es-MX" kern="0" dirty="0">
                <a:solidFill>
                  <a:srgbClr val="000000"/>
                </a:solidFill>
                <a:ea typeface="Calibri"/>
                <a:cs typeface="Calibri"/>
                <a:sym typeface="Calibri"/>
              </a:rPr>
              <a:t> 1.-Conciencia ecológica</a:t>
            </a:r>
            <a:endParaRPr lang="es-MX"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kern="0" dirty="0">
                <a:solidFill>
                  <a:srgbClr val="000000"/>
                </a:solidFill>
                <a:ea typeface="Calibri"/>
                <a:cs typeface="Calibri"/>
                <a:sym typeface="Calibri"/>
              </a:rPr>
              <a:t> 2.-Transparencia y rendición de cuentas</a:t>
            </a:r>
            <a:endParaRPr lang="es-MX"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kern="0" dirty="0">
                <a:solidFill>
                  <a:srgbClr val="000000"/>
                </a:solidFill>
                <a:ea typeface="Calibri"/>
                <a:cs typeface="Calibri"/>
                <a:sym typeface="Calibri"/>
              </a:rPr>
              <a:t> 3.-Tolerancia</a:t>
            </a:r>
            <a:endParaRPr lang="es-MX"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kern="0" dirty="0">
                <a:solidFill>
                  <a:srgbClr val="000000"/>
                </a:solidFill>
                <a:ea typeface="Calibri"/>
                <a:cs typeface="Calibri"/>
                <a:sym typeface="Calibri"/>
              </a:rPr>
              <a:t> 4.-Responsabilidad</a:t>
            </a:r>
            <a:endParaRPr lang="es-MX"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kern="0" dirty="0">
                <a:solidFill>
                  <a:srgbClr val="000000"/>
                </a:solidFill>
                <a:ea typeface="Calibri"/>
                <a:cs typeface="Calibri"/>
                <a:sym typeface="Calibri"/>
              </a:rPr>
              <a:t> 5.-Justicia</a:t>
            </a:r>
            <a:endParaRPr lang="es-MX"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kern="0" dirty="0">
                <a:solidFill>
                  <a:srgbClr val="000000"/>
                </a:solidFill>
                <a:ea typeface="Calibri"/>
                <a:cs typeface="Calibri"/>
                <a:sym typeface="Calibri"/>
              </a:rPr>
              <a:t> 6.-Equidad</a:t>
            </a:r>
            <a:endParaRPr lang="es-MX"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kern="0" dirty="0">
                <a:solidFill>
                  <a:srgbClr val="000000"/>
                </a:solidFill>
                <a:ea typeface="Calibri"/>
                <a:cs typeface="Calibri"/>
                <a:sym typeface="Calibri"/>
              </a:rPr>
              <a:t> 7.-Profesionalismo e integridad</a:t>
            </a:r>
            <a:endParaRPr lang="es-MX"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kern="0" dirty="0">
                <a:solidFill>
                  <a:srgbClr val="000000"/>
                </a:solidFill>
                <a:ea typeface="Calibri"/>
                <a:cs typeface="Calibri"/>
                <a:sym typeface="Calibri"/>
              </a:rPr>
              <a:t> 8.-Lealtad y compromiso</a:t>
            </a:r>
            <a:endParaRPr lang="es-MX" b="1" kern="0" dirty="0">
              <a:solidFill>
                <a:srgbClr val="000000"/>
              </a:solidFill>
              <a:ea typeface="Calibri"/>
              <a:cs typeface="Calibri"/>
              <a:sym typeface="Calibri"/>
            </a:endParaRPr>
          </a:p>
          <a:p>
            <a:pPr>
              <a:spcAft>
                <a:spcPts val="800"/>
              </a:spcAft>
            </a:pPr>
            <a:endParaRPr lang="es-MX"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oogle Shape;463;p20">
            <a:extLst>
              <a:ext uri="{FF2B5EF4-FFF2-40B4-BE49-F238E27FC236}">
                <a16:creationId xmlns:a16="http://schemas.microsoft.com/office/drawing/2014/main" id="{F0C02097-30D3-4E2B-BCA8-3720FF46B8B2}"/>
              </a:ext>
            </a:extLst>
          </p:cNvPr>
          <p:cNvGraphicFramePr/>
          <p:nvPr>
            <p:extLst>
              <p:ext uri="{D42A27DB-BD31-4B8C-83A1-F6EECF244321}">
                <p14:modId xmlns:p14="http://schemas.microsoft.com/office/powerpoint/2010/main" val="2153091803"/>
              </p:ext>
            </p:extLst>
          </p:nvPr>
        </p:nvGraphicFramePr>
        <p:xfrm>
          <a:off x="1050324" y="1178186"/>
          <a:ext cx="7958822" cy="42081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altLang="es-MX" sz="10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UNIVERSIDAD AUTÓNOMA DE NAYARIT</a:t>
            </a:r>
            <a:r>
              <a:rPr kumimoji="0" lang="es-MX" altLang="es-MX"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br>
              <a:rPr kumimoji="0" lang="es-MX" altLang="es-MX" sz="95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s-MX" altLang="es-MX"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altLang="es-MX" sz="1050" b="0" i="1"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DIRECCIÓN DE RECURSOS HUMANOS</a:t>
            </a:r>
            <a:endParaRPr kumimoji="0" lang="es-MX" altLang="es-MX" sz="105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ángulo 9"/>
          <p:cNvSpPr/>
          <p:nvPr/>
        </p:nvSpPr>
        <p:spPr>
          <a:xfrm>
            <a:off x="1595144" y="5266870"/>
            <a:ext cx="4572000" cy="861774"/>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a:ln>
                  <a:noFill/>
                </a:ln>
                <a:solidFill>
                  <a:srgbClr val="1F497D"/>
                </a:solidFill>
                <a:effectLst/>
                <a:uLnTx/>
                <a:uFillTx/>
                <a:latin typeface="Calibri" panose="020F0502020204030204" pitchFamily="34" charset="0"/>
                <a:ea typeface="+mn-ea"/>
                <a:cs typeface="+mn-cs"/>
              </a:rPr>
              <a:t>FUENTE</a:t>
            </a:r>
            <a:r>
              <a:rPr kumimoji="0" lang="es-ES" sz="1400" b="0" i="0" u="none" strike="noStrike" kern="1200" cap="none" spc="0" normalizeH="0" baseline="0" noProof="0">
                <a:ln>
                  <a:noFill/>
                </a:ln>
                <a:solidFill>
                  <a:srgbClr val="1F497D"/>
                </a:solidFill>
                <a:effectLst/>
                <a:uLnTx/>
                <a:uFillTx/>
                <a:latin typeface="Calibri" panose="020F0502020204030204" pitchFamily="34" charset="0"/>
                <a:ea typeface="+mn-ea"/>
                <a:cs typeface="+mn-cs"/>
              </a:rPr>
              <a:t>: ENCUESTA AMBIENTE DE TRABAJO UAN, 2019</a:t>
            </a:r>
            <a:endParaRPr kumimoji="0" lang="es-ES"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s-ES" sz="18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ángulo 1"/>
          <p:cNvSpPr/>
          <p:nvPr/>
        </p:nvSpPr>
        <p:spPr>
          <a:xfrm>
            <a:off x="871424" y="802691"/>
            <a:ext cx="674209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1F497D"/>
                </a:solidFill>
                <a:effectLst/>
                <a:uLnTx/>
                <a:uFillTx/>
                <a:latin typeface="Calibri" panose="020F0502020204030204" pitchFamily="34" charset="0"/>
                <a:ea typeface="+mn-ea"/>
                <a:cs typeface="+mn-cs"/>
              </a:rPr>
              <a:t>CUADRO SOEF-2</a:t>
            </a:r>
            <a:r>
              <a:rPr kumimoji="0" lang="es-ES" sz="1600" b="0" i="0" u="none" strike="noStrike" kern="1200" cap="none" spc="0" normalizeH="0" baseline="0" noProof="0" dirty="0">
                <a:ln>
                  <a:noFill/>
                </a:ln>
                <a:solidFill>
                  <a:srgbClr val="1F497D"/>
                </a:solidFill>
                <a:effectLst/>
                <a:uLnTx/>
                <a:uFillTx/>
                <a:latin typeface="Calibri" panose="020F0502020204030204" pitchFamily="34" charset="0"/>
                <a:ea typeface="+mn-ea"/>
                <a:cs typeface="+mn-cs"/>
              </a:rPr>
              <a:t>. EL CLIMA EN TU ÁREA DE TRABAJO (TEMPERATURA) ES…</a:t>
            </a:r>
            <a:endParaRPr kumimoji="0" lang="es-E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2" name="Google Shape;463;p20">
            <a:extLst>
              <a:ext uri="{FF2B5EF4-FFF2-40B4-BE49-F238E27FC236}">
                <a16:creationId xmlns:a16="http://schemas.microsoft.com/office/drawing/2014/main" id="{256FC855-8ABE-4D4A-AC7E-FB579202CF8F}"/>
              </a:ext>
            </a:extLst>
          </p:cNvPr>
          <p:cNvGraphicFramePr/>
          <p:nvPr>
            <p:extLst>
              <p:ext uri="{D42A27DB-BD31-4B8C-83A1-F6EECF244321}">
                <p14:modId xmlns:p14="http://schemas.microsoft.com/office/powerpoint/2010/main" val="2174689486"/>
              </p:ext>
            </p:extLst>
          </p:nvPr>
        </p:nvGraphicFramePr>
        <p:xfrm>
          <a:off x="1316251" y="1178186"/>
          <a:ext cx="7056900" cy="4208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9021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oogle Shape;503;p22">
            <a:extLst>
              <a:ext uri="{FF2B5EF4-FFF2-40B4-BE49-F238E27FC236}">
                <a16:creationId xmlns:a16="http://schemas.microsoft.com/office/drawing/2014/main" id="{6BEFCEC4-9ED8-47F1-BC2E-EACC868795CC}"/>
              </a:ext>
            </a:extLst>
          </p:cNvPr>
          <p:cNvGraphicFramePr/>
          <p:nvPr>
            <p:extLst>
              <p:ext uri="{D42A27DB-BD31-4B8C-83A1-F6EECF244321}">
                <p14:modId xmlns:p14="http://schemas.microsoft.com/office/powerpoint/2010/main" val="1005621897"/>
              </p:ext>
            </p:extLst>
          </p:nvPr>
        </p:nvGraphicFramePr>
        <p:xfrm>
          <a:off x="1529445" y="1291619"/>
          <a:ext cx="7256710" cy="4202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altLang="es-MX" sz="10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UNIVERSIDAD AUTÓNOMA DE NAYARIT</a:t>
            </a:r>
            <a:r>
              <a:rPr kumimoji="0" lang="es-MX" altLang="es-MX"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br>
              <a:rPr kumimoji="0" lang="es-MX" altLang="es-MX" sz="95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s-MX" altLang="es-MX"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altLang="es-MX" sz="1050" b="0" i="1"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DIRECCIÓN DE RECURSOS HUMANOS</a:t>
            </a:r>
            <a:endParaRPr kumimoji="0" lang="es-MX" altLang="es-MX" sz="105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ángulo 9"/>
          <p:cNvSpPr/>
          <p:nvPr/>
        </p:nvSpPr>
        <p:spPr>
          <a:xfrm>
            <a:off x="1595144" y="5266870"/>
            <a:ext cx="4572000" cy="861774"/>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a:ln>
                  <a:noFill/>
                </a:ln>
                <a:solidFill>
                  <a:srgbClr val="1F497D"/>
                </a:solidFill>
                <a:effectLst/>
                <a:uLnTx/>
                <a:uFillTx/>
                <a:latin typeface="Calibri" panose="020F0502020204030204" pitchFamily="34" charset="0"/>
                <a:ea typeface="+mn-ea"/>
                <a:cs typeface="+mn-cs"/>
              </a:rPr>
              <a:t>FUENTE</a:t>
            </a:r>
            <a:r>
              <a:rPr kumimoji="0" lang="es-ES" sz="1400" b="0" i="0" u="none" strike="noStrike" kern="1200" cap="none" spc="0" normalizeH="0" baseline="0" noProof="0">
                <a:ln>
                  <a:noFill/>
                </a:ln>
                <a:solidFill>
                  <a:srgbClr val="1F497D"/>
                </a:solidFill>
                <a:effectLst/>
                <a:uLnTx/>
                <a:uFillTx/>
                <a:latin typeface="Calibri" panose="020F0502020204030204" pitchFamily="34" charset="0"/>
                <a:ea typeface="+mn-ea"/>
                <a:cs typeface="+mn-cs"/>
              </a:rPr>
              <a:t>: ENCUESTA AMBIENTE DE TRABAJO UAN, 2019</a:t>
            </a:r>
            <a:endParaRPr kumimoji="0" lang="es-ES"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s-ES" sz="18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ángulo 1"/>
          <p:cNvSpPr/>
          <p:nvPr/>
        </p:nvSpPr>
        <p:spPr>
          <a:xfrm>
            <a:off x="871424" y="805238"/>
            <a:ext cx="744398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1F497D"/>
                </a:solidFill>
                <a:effectLst/>
                <a:uLnTx/>
                <a:uFillTx/>
                <a:latin typeface="Calibri" panose="020F0502020204030204" pitchFamily="34" charset="0"/>
                <a:ea typeface="+mn-ea"/>
                <a:cs typeface="+mn-cs"/>
              </a:rPr>
              <a:t>CUADRO SOEF-4</a:t>
            </a:r>
            <a:r>
              <a:rPr kumimoji="0" lang="es-ES" sz="1600" b="0" i="0" u="none" strike="noStrike" kern="1200" cap="none" spc="0" normalizeH="0" baseline="0" noProof="0" dirty="0">
                <a:ln>
                  <a:noFill/>
                </a:ln>
                <a:solidFill>
                  <a:srgbClr val="1F497D"/>
                </a:solidFill>
                <a:effectLst/>
                <a:uLnTx/>
                <a:uFillTx/>
                <a:latin typeface="Calibri" panose="020F0502020204030204" pitchFamily="34" charset="0"/>
                <a:ea typeface="+mn-ea"/>
                <a:cs typeface="+mn-cs"/>
              </a:rPr>
              <a:t>. EL MOBILIARIO DEL QUE DISPONES EN TU ÁREA DE TRABAJO ES…</a:t>
            </a:r>
            <a:endParaRPr kumimoji="0" lang="es-E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2" name="Google Shape;523;p23">
            <a:extLst>
              <a:ext uri="{FF2B5EF4-FFF2-40B4-BE49-F238E27FC236}">
                <a16:creationId xmlns:a16="http://schemas.microsoft.com/office/drawing/2014/main" id="{51FDDCAF-5975-4DE2-9808-7EE863B8859C}"/>
              </a:ext>
            </a:extLst>
          </p:cNvPr>
          <p:cNvGraphicFramePr/>
          <p:nvPr>
            <p:extLst>
              <p:ext uri="{D42A27DB-BD31-4B8C-83A1-F6EECF244321}">
                <p14:modId xmlns:p14="http://schemas.microsoft.com/office/powerpoint/2010/main" val="2818624357"/>
              </p:ext>
            </p:extLst>
          </p:nvPr>
        </p:nvGraphicFramePr>
        <p:xfrm>
          <a:off x="1411400" y="1094419"/>
          <a:ext cx="6840759" cy="42880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3736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oogle Shape;543;p24">
            <a:extLst>
              <a:ext uri="{FF2B5EF4-FFF2-40B4-BE49-F238E27FC236}">
                <a16:creationId xmlns:a16="http://schemas.microsoft.com/office/drawing/2014/main" id="{BF438F5B-889D-4F49-B930-8E139A71EC55}"/>
              </a:ext>
            </a:extLst>
          </p:cNvPr>
          <p:cNvGraphicFramePr/>
          <p:nvPr>
            <p:extLst>
              <p:ext uri="{D42A27DB-BD31-4B8C-83A1-F6EECF244321}">
                <p14:modId xmlns:p14="http://schemas.microsoft.com/office/powerpoint/2010/main" val="2636467883"/>
              </p:ext>
            </p:extLst>
          </p:nvPr>
        </p:nvGraphicFramePr>
        <p:xfrm>
          <a:off x="1540809" y="1223997"/>
          <a:ext cx="6991631" cy="415703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altLang="es-MX" sz="10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UNIVERSIDAD AUTÓNOMA DE NAYARIT</a:t>
            </a:r>
            <a:r>
              <a:rPr kumimoji="0" lang="es-MX" altLang="es-MX"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br>
              <a:rPr kumimoji="0" lang="es-MX" altLang="es-MX" sz="95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s-MX" altLang="es-MX"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altLang="es-MX" sz="1050" b="0" i="1"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DIRECCIÓN DE RECURSOS HUMANOS</a:t>
            </a:r>
            <a:endParaRPr kumimoji="0" lang="es-MX" altLang="es-MX" sz="105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ángulo 9"/>
          <p:cNvSpPr/>
          <p:nvPr/>
        </p:nvSpPr>
        <p:spPr>
          <a:xfrm>
            <a:off x="1595144" y="5266870"/>
            <a:ext cx="4572000" cy="861774"/>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a:ln>
                  <a:noFill/>
                </a:ln>
                <a:solidFill>
                  <a:srgbClr val="1F497D"/>
                </a:solidFill>
                <a:effectLst/>
                <a:uLnTx/>
                <a:uFillTx/>
                <a:latin typeface="Calibri" panose="020F0502020204030204" pitchFamily="34" charset="0"/>
                <a:ea typeface="+mn-ea"/>
                <a:cs typeface="+mn-cs"/>
              </a:rPr>
              <a:t>FUENTE</a:t>
            </a:r>
            <a:r>
              <a:rPr kumimoji="0" lang="es-ES" sz="1400" b="0" i="0" u="none" strike="noStrike" kern="1200" cap="none" spc="0" normalizeH="0" baseline="0" noProof="0">
                <a:ln>
                  <a:noFill/>
                </a:ln>
                <a:solidFill>
                  <a:srgbClr val="1F497D"/>
                </a:solidFill>
                <a:effectLst/>
                <a:uLnTx/>
                <a:uFillTx/>
                <a:latin typeface="Calibri" panose="020F0502020204030204" pitchFamily="34" charset="0"/>
                <a:ea typeface="+mn-ea"/>
                <a:cs typeface="+mn-cs"/>
              </a:rPr>
              <a:t>: ENCUESTA AMBIENTE DE TRABAJO UAN, 2019</a:t>
            </a:r>
            <a:endParaRPr kumimoji="0" lang="es-ES"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s-ES" sz="18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ángulo 1"/>
          <p:cNvSpPr/>
          <p:nvPr/>
        </p:nvSpPr>
        <p:spPr>
          <a:xfrm>
            <a:off x="871424" y="804696"/>
            <a:ext cx="793840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1F497D"/>
                </a:solidFill>
                <a:effectLst/>
                <a:uLnTx/>
                <a:uFillTx/>
                <a:latin typeface="Calibri" panose="020F0502020204030204" pitchFamily="34" charset="0"/>
                <a:ea typeface="+mn-ea"/>
                <a:cs typeface="+mn-cs"/>
              </a:rPr>
              <a:t>CUADRO SOEF-6</a:t>
            </a:r>
            <a:r>
              <a:rPr kumimoji="0" lang="es-ES" sz="1600" b="0" i="0" u="none" strike="noStrike" kern="1200" cap="none" spc="0" normalizeH="0" baseline="0" noProof="0" dirty="0">
                <a:ln>
                  <a:noFill/>
                </a:ln>
                <a:solidFill>
                  <a:srgbClr val="1F497D"/>
                </a:solidFill>
                <a:effectLst/>
                <a:uLnTx/>
                <a:uFillTx/>
                <a:latin typeface="Calibri" panose="020F0502020204030204" pitchFamily="34" charset="0"/>
                <a:ea typeface="+mn-ea"/>
                <a:cs typeface="+mn-cs"/>
              </a:rPr>
              <a:t>. LAS CONDICIONES DE HIGIENE DEL LUGAR DONDE TE DESEMPEÑAS SON…</a:t>
            </a:r>
            <a:endParaRPr kumimoji="0" lang="es-E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2" name="Google Shape;563;p25">
            <a:extLst>
              <a:ext uri="{FF2B5EF4-FFF2-40B4-BE49-F238E27FC236}">
                <a16:creationId xmlns:a16="http://schemas.microsoft.com/office/drawing/2014/main" id="{9A578C68-B5E4-460C-BF35-B5E958B11665}"/>
              </a:ext>
            </a:extLst>
          </p:cNvPr>
          <p:cNvGraphicFramePr/>
          <p:nvPr>
            <p:extLst>
              <p:ext uri="{D42A27DB-BD31-4B8C-83A1-F6EECF244321}">
                <p14:modId xmlns:p14="http://schemas.microsoft.com/office/powerpoint/2010/main" val="1937079068"/>
              </p:ext>
            </p:extLst>
          </p:nvPr>
        </p:nvGraphicFramePr>
        <p:xfrm>
          <a:off x="1595144" y="1094419"/>
          <a:ext cx="7155081" cy="42027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5476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oogle Shape;583;p26">
            <a:extLst>
              <a:ext uri="{FF2B5EF4-FFF2-40B4-BE49-F238E27FC236}">
                <a16:creationId xmlns:a16="http://schemas.microsoft.com/office/drawing/2014/main" id="{11E4157C-1480-4FDB-9FF3-7684C93E3F1A}"/>
              </a:ext>
            </a:extLst>
          </p:cNvPr>
          <p:cNvGraphicFramePr/>
          <p:nvPr>
            <p:extLst>
              <p:ext uri="{D42A27DB-BD31-4B8C-83A1-F6EECF244321}">
                <p14:modId xmlns:p14="http://schemas.microsoft.com/office/powerpoint/2010/main" val="2426135694"/>
              </p:ext>
            </p:extLst>
          </p:nvPr>
        </p:nvGraphicFramePr>
        <p:xfrm>
          <a:off x="1505268" y="1174301"/>
          <a:ext cx="7124189" cy="42378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altLang="es-MX" sz="10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UNIVERSIDAD AUTÓNOMA DE NAYARIT</a:t>
            </a:r>
            <a:r>
              <a:rPr kumimoji="0" lang="es-MX" altLang="es-MX"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br>
              <a:rPr kumimoji="0" lang="es-MX" altLang="es-MX" sz="95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s-MX" altLang="es-MX"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altLang="es-MX" sz="1050" b="0" i="1"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DIRECCIÓN DE RECURSOS HUMANOS</a:t>
            </a:r>
            <a:endParaRPr kumimoji="0" lang="es-MX" altLang="es-MX" sz="105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ángulo 9"/>
          <p:cNvSpPr/>
          <p:nvPr/>
        </p:nvSpPr>
        <p:spPr>
          <a:xfrm>
            <a:off x="1595144" y="5266870"/>
            <a:ext cx="4572000" cy="861774"/>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a:ln>
                  <a:noFill/>
                </a:ln>
                <a:solidFill>
                  <a:srgbClr val="1F497D"/>
                </a:solidFill>
                <a:effectLst/>
                <a:uLnTx/>
                <a:uFillTx/>
                <a:latin typeface="Calibri" panose="020F0502020204030204" pitchFamily="34" charset="0"/>
                <a:ea typeface="+mn-ea"/>
                <a:cs typeface="+mn-cs"/>
              </a:rPr>
              <a:t>FUENTE</a:t>
            </a:r>
            <a:r>
              <a:rPr kumimoji="0" lang="es-ES" sz="1400" b="0" i="0" u="none" strike="noStrike" kern="1200" cap="none" spc="0" normalizeH="0" baseline="0" noProof="0">
                <a:ln>
                  <a:noFill/>
                </a:ln>
                <a:solidFill>
                  <a:srgbClr val="1F497D"/>
                </a:solidFill>
                <a:effectLst/>
                <a:uLnTx/>
                <a:uFillTx/>
                <a:latin typeface="Calibri" panose="020F0502020204030204" pitchFamily="34" charset="0"/>
                <a:ea typeface="+mn-ea"/>
                <a:cs typeface="+mn-cs"/>
              </a:rPr>
              <a:t>: ENCUESTA AMBIENTE DE TRABAJO UAN, 2019</a:t>
            </a:r>
            <a:endParaRPr kumimoji="0" lang="es-ES"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s-ES" sz="18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ángulo 1"/>
          <p:cNvSpPr/>
          <p:nvPr/>
        </p:nvSpPr>
        <p:spPr>
          <a:xfrm>
            <a:off x="904667" y="804696"/>
            <a:ext cx="8272960" cy="11387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1F497D"/>
                </a:solidFill>
                <a:effectLst/>
                <a:uLnTx/>
                <a:uFillTx/>
                <a:latin typeface="Calibri" panose="020F0502020204030204" pitchFamily="34" charset="0"/>
                <a:ea typeface="+mn-ea"/>
                <a:cs typeface="+mn-cs"/>
              </a:rPr>
              <a:t>CUADRO SOEF-8</a:t>
            </a:r>
            <a:r>
              <a:rPr kumimoji="0" lang="es-ES" sz="1600" b="0" i="0" u="none" strike="noStrike" kern="1200" cap="none" spc="0" normalizeH="0" baseline="0" noProof="0" dirty="0">
                <a:ln>
                  <a:noFill/>
                </a:ln>
                <a:solidFill>
                  <a:srgbClr val="1F497D"/>
                </a:solidFill>
                <a:effectLst/>
                <a:uLnTx/>
                <a:uFillTx/>
                <a:latin typeface="Calibri" panose="020F0502020204030204" pitchFamily="34" charset="0"/>
                <a:ea typeface="+mn-ea"/>
                <a:cs typeface="+mn-cs"/>
              </a:rPr>
              <a:t>. ¿ CÓMO ES LA RESPUESTA CUANDO SE SOLICITA EL MANTENIMIENTO EN LA INFRAESTRUCTURA FÍSICA EN TU ÁREA DE TRABAJO?</a:t>
            </a:r>
            <a:endParaRPr kumimoji="0" lang="es-E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2" name="Google Shape;603;p27">
            <a:extLst>
              <a:ext uri="{FF2B5EF4-FFF2-40B4-BE49-F238E27FC236}">
                <a16:creationId xmlns:a16="http://schemas.microsoft.com/office/drawing/2014/main" id="{168436BA-8357-4E8D-B857-347617B83999}"/>
              </a:ext>
            </a:extLst>
          </p:cNvPr>
          <p:cNvGraphicFramePr/>
          <p:nvPr>
            <p:extLst>
              <p:ext uri="{D42A27DB-BD31-4B8C-83A1-F6EECF244321}">
                <p14:modId xmlns:p14="http://schemas.microsoft.com/office/powerpoint/2010/main" val="609873094"/>
              </p:ext>
            </p:extLst>
          </p:nvPr>
        </p:nvGraphicFramePr>
        <p:xfrm>
          <a:off x="1440724" y="1303175"/>
          <a:ext cx="6651023" cy="41307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8582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oogle Shape;623;p28">
            <a:extLst>
              <a:ext uri="{FF2B5EF4-FFF2-40B4-BE49-F238E27FC236}">
                <a16:creationId xmlns:a16="http://schemas.microsoft.com/office/drawing/2014/main" id="{A41E40E2-3D9B-4973-9C55-CC83B3391D65}"/>
              </a:ext>
            </a:extLst>
          </p:cNvPr>
          <p:cNvGraphicFramePr/>
          <p:nvPr>
            <p:extLst>
              <p:ext uri="{D42A27DB-BD31-4B8C-83A1-F6EECF244321}">
                <p14:modId xmlns:p14="http://schemas.microsoft.com/office/powerpoint/2010/main" val="2706095567"/>
              </p:ext>
            </p:extLst>
          </p:nvPr>
        </p:nvGraphicFramePr>
        <p:xfrm>
          <a:off x="1603877" y="1374082"/>
          <a:ext cx="6893339" cy="41378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altLang="es-MX" sz="10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UNIVERSIDAD AUTÓNOMA DE NAYARIT</a:t>
            </a:r>
            <a:r>
              <a:rPr kumimoji="0" lang="es-MX" altLang="es-MX"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br>
              <a:rPr kumimoji="0" lang="es-MX" altLang="es-MX" sz="95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s-MX" altLang="es-MX"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altLang="es-MX" sz="1050" b="0" i="1"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DIRECCIÓN DE RECURSOS HUMANOS</a:t>
            </a:r>
            <a:endParaRPr kumimoji="0" lang="es-MX" altLang="es-MX" sz="105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ángulo 9"/>
          <p:cNvSpPr/>
          <p:nvPr/>
        </p:nvSpPr>
        <p:spPr>
          <a:xfrm>
            <a:off x="1595144" y="5266870"/>
            <a:ext cx="4572000" cy="861774"/>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a:ln>
                  <a:noFill/>
                </a:ln>
                <a:solidFill>
                  <a:srgbClr val="1F497D"/>
                </a:solidFill>
                <a:effectLst/>
                <a:uLnTx/>
                <a:uFillTx/>
                <a:latin typeface="Calibri" panose="020F0502020204030204" pitchFamily="34" charset="0"/>
                <a:ea typeface="+mn-ea"/>
                <a:cs typeface="+mn-cs"/>
              </a:rPr>
              <a:t>FUENTE</a:t>
            </a:r>
            <a:r>
              <a:rPr kumimoji="0" lang="es-ES" sz="1400" b="0" i="0" u="none" strike="noStrike" kern="1200" cap="none" spc="0" normalizeH="0" baseline="0" noProof="0">
                <a:ln>
                  <a:noFill/>
                </a:ln>
                <a:solidFill>
                  <a:srgbClr val="1F497D"/>
                </a:solidFill>
                <a:effectLst/>
                <a:uLnTx/>
                <a:uFillTx/>
                <a:latin typeface="Calibri" panose="020F0502020204030204" pitchFamily="34" charset="0"/>
                <a:ea typeface="+mn-ea"/>
                <a:cs typeface="+mn-cs"/>
              </a:rPr>
              <a:t>: ENCUESTA AMBIENTE DE TRABAJO UAN, 2019</a:t>
            </a:r>
            <a:endParaRPr kumimoji="0" lang="es-ES"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s-ES" sz="18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ángulo 1"/>
          <p:cNvSpPr/>
          <p:nvPr/>
        </p:nvSpPr>
        <p:spPr>
          <a:xfrm>
            <a:off x="905389" y="804696"/>
            <a:ext cx="7693702" cy="11387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1F497D"/>
                </a:solidFill>
                <a:effectLst/>
                <a:uLnTx/>
                <a:uFillTx/>
                <a:latin typeface="Calibri" panose="020F0502020204030204" pitchFamily="34" charset="0"/>
                <a:ea typeface="+mn-ea"/>
                <a:cs typeface="+mn-cs"/>
              </a:rPr>
              <a:t>CUADRO SOEF-10</a:t>
            </a:r>
            <a:r>
              <a:rPr kumimoji="0" lang="es-ES" sz="1600" b="0" i="0" u="none" strike="noStrike" kern="1200" cap="none" spc="0" normalizeH="0" baseline="0" noProof="0" dirty="0">
                <a:ln>
                  <a:noFill/>
                </a:ln>
                <a:solidFill>
                  <a:srgbClr val="1F497D"/>
                </a:solidFill>
                <a:effectLst/>
                <a:uLnTx/>
                <a:uFillTx/>
                <a:latin typeface="Calibri" panose="020F0502020204030204" pitchFamily="34" charset="0"/>
                <a:ea typeface="+mn-ea"/>
                <a:cs typeface="+mn-cs"/>
              </a:rPr>
              <a:t>. ¿RECIBES INFORMACIÓN POR PARTE DE LA COMISIÓN DE SEGURIDAD E HIGIENE EN TU ÁREA DE TRABAJO?</a:t>
            </a:r>
            <a:endParaRPr kumimoji="0" lang="es-E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2" name="Google Shape;643;p29">
            <a:extLst>
              <a:ext uri="{FF2B5EF4-FFF2-40B4-BE49-F238E27FC236}">
                <a16:creationId xmlns:a16="http://schemas.microsoft.com/office/drawing/2014/main" id="{EFB499CA-D576-46CA-B518-68A6E28A9086}"/>
              </a:ext>
            </a:extLst>
          </p:cNvPr>
          <p:cNvGraphicFramePr/>
          <p:nvPr>
            <p:extLst>
              <p:ext uri="{D42A27DB-BD31-4B8C-83A1-F6EECF244321}">
                <p14:modId xmlns:p14="http://schemas.microsoft.com/office/powerpoint/2010/main" val="1484186663"/>
              </p:ext>
            </p:extLst>
          </p:nvPr>
        </p:nvGraphicFramePr>
        <p:xfrm>
          <a:off x="1566649" y="1290029"/>
          <a:ext cx="6290985" cy="41570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86129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3970318"/>
          </a:xfrm>
          <a:prstGeom prst="rect">
            <a:avLst/>
          </a:prstGeom>
          <a:noFill/>
        </p:spPr>
        <p:txBody>
          <a:bodyPr wrap="square" rtlCol="0">
            <a:spAutoFit/>
          </a:bodyPr>
          <a:lstStyle/>
          <a:p>
            <a:pPr algn="just"/>
            <a:r>
              <a:rPr lang="es-MX" sz="1800" dirty="0">
                <a:effectLst/>
                <a:latin typeface="Calibri" panose="020F0502020204030204" pitchFamily="34" charset="0"/>
                <a:ea typeface="Calibri" panose="020F0502020204030204" pitchFamily="34" charset="0"/>
                <a:cs typeface="Times New Roman" panose="02020603050405020304" pitchFamily="18" charset="0"/>
              </a:rPr>
              <a:t>Para empezar, los resultados en lo que respecta al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“Seguridad Ocupacional” </a:t>
            </a:r>
            <a:r>
              <a:rPr lang="es-MX" sz="1800" dirty="0">
                <a:effectLst/>
                <a:latin typeface="Calibri" panose="020F0502020204030204" pitchFamily="34" charset="0"/>
                <a:ea typeface="Calibri" panose="020F0502020204030204" pitchFamily="34" charset="0"/>
                <a:cs typeface="Times New Roman" panose="02020603050405020304" pitchFamily="18" charset="0"/>
              </a:rPr>
              <a:t>obtenemos que la</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iluminación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las áreas de trabajo es mayormente buena, sin embargo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clima</a:t>
            </a:r>
            <a:r>
              <a:rPr lang="es-MX" sz="1800" dirty="0">
                <a:effectLst/>
                <a:latin typeface="Calibri" panose="020F0502020204030204" pitchFamily="34" charset="0"/>
                <a:ea typeface="Calibri" panose="020F0502020204030204" pitchFamily="34" charset="0"/>
                <a:cs typeface="Times New Roman" panose="02020603050405020304" pitchFamily="18" charset="0"/>
              </a:rPr>
              <a:t> del entorno en cual se labora está dividido entre bueno y malo,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ruido</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encuentra en un nivel medio  para realizar las diversas labores encomendadas, en lo referente 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mobiliario</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expresa que tiende a ser entre regular y bueno aunque casi un tercio expresa que es malo,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espacio</a:t>
            </a:r>
            <a:r>
              <a:rPr lang="es-MX" sz="1800" dirty="0">
                <a:effectLst/>
                <a:latin typeface="Calibri" panose="020F0502020204030204" pitchFamily="34" charset="0"/>
                <a:ea typeface="Calibri" panose="020F0502020204030204" pitchFamily="34" charset="0"/>
                <a:cs typeface="Times New Roman" panose="02020603050405020304" pitchFamily="18" charset="0"/>
              </a:rPr>
              <a:t> permite realizar las actividades de forma normal,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higiene</a:t>
            </a:r>
            <a:r>
              <a:rPr lang="es-MX" sz="1800" dirty="0">
                <a:effectLst/>
                <a:latin typeface="Calibri" panose="020F0502020204030204" pitchFamily="34" charset="0"/>
                <a:ea typeface="Calibri" panose="020F0502020204030204" pitchFamily="34" charset="0"/>
                <a:cs typeface="Times New Roman" panose="02020603050405020304" pitchFamily="18" charset="0"/>
              </a:rPr>
              <a:t> en general es buena, al igual que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higiene en sanitarios</a:t>
            </a:r>
            <a:r>
              <a:rPr lang="es-MX" sz="1800" dirty="0">
                <a:effectLst/>
                <a:latin typeface="Calibri" panose="020F0502020204030204" pitchFamily="34" charset="0"/>
                <a:ea typeface="Calibri" panose="020F0502020204030204" pitchFamily="34" charset="0"/>
                <a:cs typeface="Times New Roman" panose="02020603050405020304" pitchFamily="18" charset="0"/>
              </a:rPr>
              <a:t>, en relación a la respuesta de solicitud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mantenimiento</a:t>
            </a:r>
            <a:r>
              <a:rPr lang="es-MX" sz="1800" dirty="0">
                <a:effectLst/>
                <a:latin typeface="Calibri" panose="020F0502020204030204" pitchFamily="34" charset="0"/>
                <a:ea typeface="Calibri" panose="020F0502020204030204" pitchFamily="34" charset="0"/>
                <a:cs typeface="Times New Roman" panose="02020603050405020304" pitchFamily="18" charset="0"/>
              </a:rPr>
              <a:t> de infraestructura se expresa que es buena, se conoce a los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integrantes</a:t>
            </a: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de las comisiones de seguridad e higiene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un buen porcentaje, pero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información que se recibe de las comisiones de seguridad e higiene puede mejorar</a:t>
            </a: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endParaRPr lang="es-MX" dirty="0"/>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altLang="es-MX" sz="10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UNIVERSIDAD AUTÓNOMA DE NAYARIT</a:t>
            </a:r>
            <a:r>
              <a:rPr kumimoji="0" lang="es-MX" altLang="es-MX"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br>
              <a:rPr kumimoji="0" lang="es-MX" altLang="es-MX" sz="95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s-MX" altLang="es-MX"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altLang="es-MX" sz="1050" b="0" i="1"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DIRECCIÓN DE RECURSOS HUMANOS</a:t>
            </a:r>
            <a:endParaRPr kumimoji="0" lang="es-MX" altLang="es-MX" sz="105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ángulo 9"/>
          <p:cNvSpPr/>
          <p:nvPr/>
        </p:nvSpPr>
        <p:spPr>
          <a:xfrm>
            <a:off x="1581823" y="5522168"/>
            <a:ext cx="4572000" cy="861774"/>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rgbClr val="1F497D"/>
                </a:solidFill>
                <a:effectLst/>
                <a:uLnTx/>
                <a:uFillTx/>
                <a:latin typeface="Calibri" panose="020F0502020204030204" pitchFamily="34" charset="0"/>
                <a:ea typeface="+mn-ea"/>
                <a:cs typeface="+mn-cs"/>
              </a:rPr>
              <a:t>FUENTE</a:t>
            </a:r>
            <a:r>
              <a:rPr kumimoji="0" lang="es-ES" sz="1400" b="0" i="0" u="none" strike="noStrike" kern="1200" cap="none" spc="0" normalizeH="0" baseline="0" noProof="0" dirty="0">
                <a:ln>
                  <a:noFill/>
                </a:ln>
                <a:solidFill>
                  <a:srgbClr val="1F497D"/>
                </a:solidFill>
                <a:effectLst/>
                <a:uLnTx/>
                <a:uFillTx/>
                <a:latin typeface="Calibri" panose="020F0502020204030204" pitchFamily="34" charset="0"/>
                <a:ea typeface="+mn-ea"/>
                <a:cs typeface="+mn-cs"/>
              </a:rPr>
              <a:t>: ENCUESTA AMBIENTE DE TRABAJO UAN, 2019</a:t>
            </a: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ángulo 1"/>
          <p:cNvSpPr/>
          <p:nvPr/>
        </p:nvSpPr>
        <p:spPr>
          <a:xfrm>
            <a:off x="888643" y="718128"/>
            <a:ext cx="8255357" cy="11387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1F497D"/>
                </a:solidFill>
                <a:effectLst/>
                <a:uLnTx/>
                <a:uFillTx/>
                <a:latin typeface="Calibri" panose="020F0502020204030204" pitchFamily="34" charset="0"/>
                <a:ea typeface="+mn-ea"/>
                <a:cs typeface="+mn-cs"/>
              </a:rPr>
              <a:t>CUADRO RM-1</a:t>
            </a:r>
            <a:r>
              <a:rPr kumimoji="0" lang="es-ES" sz="1600" b="0" i="0" u="none" strike="noStrike" kern="1200" cap="none" spc="0" normalizeH="0" baseline="0" noProof="0" dirty="0">
                <a:ln>
                  <a:noFill/>
                </a:ln>
                <a:solidFill>
                  <a:srgbClr val="1F497D"/>
                </a:solidFill>
                <a:effectLst/>
                <a:uLnTx/>
                <a:uFillTx/>
                <a:latin typeface="Calibri" panose="020F0502020204030204" pitchFamily="34" charset="0"/>
                <a:ea typeface="+mn-ea"/>
                <a:cs typeface="+mn-cs"/>
              </a:rPr>
              <a:t>. LA INFORMACIÓN PARA LA PLANEACIÓN Y EJECUCIÓN DE TUS ACTIVIDADES ACADÉMICAS, ¿TE SON PROPORCIONADAS DE MANERA CORRECTA Y OPORTUNA? </a:t>
            </a:r>
            <a:endParaRPr kumimoji="0" lang="es-E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5" name="Google Shape;760;p35">
            <a:extLst>
              <a:ext uri="{FF2B5EF4-FFF2-40B4-BE49-F238E27FC236}">
                <a16:creationId xmlns:a16="http://schemas.microsoft.com/office/drawing/2014/main" id="{05303C80-613B-4C7F-A184-B7119EC02409}"/>
              </a:ext>
            </a:extLst>
          </p:cNvPr>
          <p:cNvGraphicFramePr/>
          <p:nvPr>
            <p:extLst>
              <p:ext uri="{D42A27DB-BD31-4B8C-83A1-F6EECF244321}">
                <p14:modId xmlns:p14="http://schemas.microsoft.com/office/powerpoint/2010/main" val="2514089457"/>
              </p:ext>
            </p:extLst>
          </p:nvPr>
        </p:nvGraphicFramePr>
        <p:xfrm>
          <a:off x="1581823" y="1287514"/>
          <a:ext cx="6795041" cy="43867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82532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763688" y="5737164"/>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0" name="Google Shape;760;p35">
            <a:extLst>
              <a:ext uri="{FF2B5EF4-FFF2-40B4-BE49-F238E27FC236}">
                <a16:creationId xmlns:a16="http://schemas.microsoft.com/office/drawing/2014/main" id="{96FDDE86-6CFD-44A6-9B3A-25243949E124}"/>
              </a:ext>
            </a:extLst>
          </p:cNvPr>
          <p:cNvGraphicFramePr/>
          <p:nvPr>
            <p:extLst>
              <p:ext uri="{D42A27DB-BD31-4B8C-83A1-F6EECF244321}">
                <p14:modId xmlns:p14="http://schemas.microsoft.com/office/powerpoint/2010/main" val="189975164"/>
              </p:ext>
            </p:extLst>
          </p:nvPr>
        </p:nvGraphicFramePr>
        <p:xfrm>
          <a:off x="1593383" y="1522712"/>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6" name="Google Shape;760;p35">
            <a:extLst>
              <a:ext uri="{FF2B5EF4-FFF2-40B4-BE49-F238E27FC236}">
                <a16:creationId xmlns:a16="http://schemas.microsoft.com/office/drawing/2014/main" id="{D9BE72AF-ACA9-4231-8155-6AB1A5BD0A81}"/>
              </a:ext>
            </a:extLst>
          </p:cNvPr>
          <p:cNvGraphicFramePr>
            <a:graphicFrameLocks/>
          </p:cNvGraphicFramePr>
          <p:nvPr>
            <p:extLst>
              <p:ext uri="{D42A27DB-BD31-4B8C-83A1-F6EECF244321}">
                <p14:modId xmlns:p14="http://schemas.microsoft.com/office/powerpoint/2010/main" val="2766439847"/>
              </p:ext>
            </p:extLst>
          </p:nvPr>
        </p:nvGraphicFramePr>
        <p:xfrm>
          <a:off x="912807" y="1179050"/>
          <a:ext cx="8229600" cy="45259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oogle Shape;760;p35">
            <a:extLst>
              <a:ext uri="{FF2B5EF4-FFF2-40B4-BE49-F238E27FC236}">
                <a16:creationId xmlns:a16="http://schemas.microsoft.com/office/drawing/2014/main" id="{5192CCE0-3213-4BC0-A710-833D390B11EF}"/>
              </a:ext>
            </a:extLst>
          </p:cNvPr>
          <p:cNvGraphicFramePr/>
          <p:nvPr>
            <p:extLst>
              <p:ext uri="{D42A27DB-BD31-4B8C-83A1-F6EECF244321}">
                <p14:modId xmlns:p14="http://schemas.microsoft.com/office/powerpoint/2010/main" val="530831933"/>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oogle Shape;760;p35">
            <a:extLst>
              <a:ext uri="{FF2B5EF4-FFF2-40B4-BE49-F238E27FC236}">
                <a16:creationId xmlns:a16="http://schemas.microsoft.com/office/drawing/2014/main" id="{0B9D1CDD-7CDC-4A69-9771-F766BC7CFA95}"/>
              </a:ext>
            </a:extLst>
          </p:cNvPr>
          <p:cNvGraphicFramePr>
            <a:graphicFrameLocks/>
          </p:cNvGraphicFramePr>
          <p:nvPr>
            <p:extLst>
              <p:ext uri="{D42A27DB-BD31-4B8C-83A1-F6EECF244321}">
                <p14:modId xmlns:p14="http://schemas.microsoft.com/office/powerpoint/2010/main" val="4206035501"/>
              </p:ext>
            </p:extLst>
          </p:nvPr>
        </p:nvGraphicFramePr>
        <p:xfrm>
          <a:off x="634968" y="1179050"/>
          <a:ext cx="8229600" cy="45259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oogle Shape;760;p35">
            <a:extLst>
              <a:ext uri="{FF2B5EF4-FFF2-40B4-BE49-F238E27FC236}">
                <a16:creationId xmlns:a16="http://schemas.microsoft.com/office/drawing/2014/main" id="{10858E39-54E0-4C4C-91BF-A8DD757DCC1D}"/>
              </a:ext>
            </a:extLst>
          </p:cNvPr>
          <p:cNvGraphicFramePr/>
          <p:nvPr>
            <p:extLst>
              <p:ext uri="{D42A27DB-BD31-4B8C-83A1-F6EECF244321}">
                <p14:modId xmlns:p14="http://schemas.microsoft.com/office/powerpoint/2010/main" val="3660543817"/>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323439"/>
          </a:xfrm>
          <a:prstGeom prst="rect">
            <a:avLst/>
          </a:prstGeom>
          <a:noFill/>
        </p:spPr>
        <p:txBody>
          <a:bodyPr wrap="square" rtlCol="0">
            <a:spAutoFit/>
          </a:bodyPr>
          <a:lstStyle/>
          <a:p>
            <a:pPr algn="ctr"/>
            <a:r>
              <a:rPr lang="es-MX" sz="4000" b="1">
                <a:effectLst>
                  <a:outerShdw blurRad="38100" dist="38100" dir="2700000" algn="tl">
                    <a:srgbClr val="000000">
                      <a:alpha val="43137"/>
                    </a:srgbClr>
                  </a:outerShdw>
                </a:effectLst>
              </a:rPr>
              <a:t>DIRECCIÓN DE VINCULACIÓN SOCIAL</a:t>
            </a:r>
            <a:endParaRPr lang="es-MX"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691680" y="5752360"/>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6" name="Google Shape;760;p35">
            <a:extLst>
              <a:ext uri="{FF2B5EF4-FFF2-40B4-BE49-F238E27FC236}">
                <a16:creationId xmlns:a16="http://schemas.microsoft.com/office/drawing/2014/main" id="{3C0B566A-0DDB-42FC-A5E8-C40EC7F00AED}"/>
              </a:ext>
            </a:extLst>
          </p:cNvPr>
          <p:cNvGraphicFramePr>
            <a:graphicFrameLocks/>
          </p:cNvGraphicFramePr>
          <p:nvPr>
            <p:extLst>
              <p:ext uri="{D42A27DB-BD31-4B8C-83A1-F6EECF244321}">
                <p14:modId xmlns:p14="http://schemas.microsoft.com/office/powerpoint/2010/main" val="2664698488"/>
              </p:ext>
            </p:extLst>
          </p:nvPr>
        </p:nvGraphicFramePr>
        <p:xfrm>
          <a:off x="896656" y="1319862"/>
          <a:ext cx="8229600" cy="45259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691680" y="5768173"/>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0" name="Google Shape;760;p35">
            <a:extLst>
              <a:ext uri="{FF2B5EF4-FFF2-40B4-BE49-F238E27FC236}">
                <a16:creationId xmlns:a16="http://schemas.microsoft.com/office/drawing/2014/main" id="{419F752F-8241-41DC-BFED-35772FAD36AF}"/>
              </a:ext>
            </a:extLst>
          </p:cNvPr>
          <p:cNvGraphicFramePr>
            <a:graphicFrameLocks/>
          </p:cNvGraphicFramePr>
          <p:nvPr>
            <p:extLst>
              <p:ext uri="{D42A27DB-BD31-4B8C-83A1-F6EECF244321}">
                <p14:modId xmlns:p14="http://schemas.microsoft.com/office/powerpoint/2010/main" val="405167042"/>
              </p:ext>
            </p:extLst>
          </p:nvPr>
        </p:nvGraphicFramePr>
        <p:xfrm>
          <a:off x="938051" y="1357175"/>
          <a:ext cx="8229600" cy="45259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2862322"/>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 son regularmente proporcionados. </a:t>
            </a:r>
            <a:endParaRPr lang="es-MX" dirty="0"/>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a:t>
            </a:r>
          </a:p>
          <a:p>
            <a:pPr marL="285750" indent="-285750" algn="just">
              <a:buFont typeface="Arial" panose="020B0604020202020204" pitchFamily="34" charset="0"/>
              <a:buChar char="•"/>
            </a:pPr>
            <a:r>
              <a:rPr lang="es-MX" dirty="0"/>
              <a:t>Las </a:t>
            </a:r>
            <a:r>
              <a:rPr lang="es-MX" b="1" dirty="0"/>
              <a:t>condiciones en que se encuentran las aulas son buenas. </a:t>
            </a:r>
            <a:endParaRPr lang="es-MX" dirty="0"/>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4801314"/>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 </a:t>
            </a:r>
            <a:r>
              <a:rPr lang="es-MX" dirty="0"/>
              <a:t>pero hay espacio para mejorar. </a:t>
            </a:r>
          </a:p>
          <a:p>
            <a:pPr marL="285750" indent="-285750" algn="just">
              <a:buFont typeface="Arial" panose="020B0604020202020204" pitchFamily="34" charset="0"/>
              <a:buChar char="•"/>
            </a:pPr>
            <a:r>
              <a:rPr lang="es-MX" dirty="0"/>
              <a:t>Se proporciona </a:t>
            </a:r>
            <a:r>
              <a:rPr lang="es-MX" b="1" dirty="0"/>
              <a:t>el equipo o herramientas necesarias para realizar sus funciones, </a:t>
            </a:r>
            <a:r>
              <a:rPr lang="es-MX" dirty="0"/>
              <a:t>sin embargo, también debe mejorar, debido a que el 67% expresa que alginas veces cuenta con el, mientras que el 22% indica que nunca</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son atendidos de manera oportuna. </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693319"/>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No se cuenta con el </a:t>
            </a:r>
            <a:r>
              <a:rPr lang="es-MX" b="1" dirty="0"/>
              <a:t>material necesario para la realización de funciones, </a:t>
            </a:r>
            <a:r>
              <a:rPr lang="es-MX" dirty="0"/>
              <a:t>ya que el 62% indica que solo algunas veces. </a:t>
            </a:r>
          </a:p>
          <a:p>
            <a:pPr marL="285750" indent="-285750" algn="just">
              <a:buFont typeface="Arial" panose="020B0604020202020204" pitchFamily="34" charset="0"/>
              <a:buChar char="•"/>
            </a:pPr>
            <a:r>
              <a:rPr lang="es-MX" dirty="0"/>
              <a:t>En su mayoría no se proporciona en tiempo y forma el </a:t>
            </a:r>
            <a:r>
              <a:rPr lang="es-MX" b="1" dirty="0"/>
              <a:t>equipo o herramientas necesarias para realizar sus funciones, </a:t>
            </a:r>
            <a:r>
              <a:rPr lang="es-MX" dirty="0"/>
              <a:t>el 54% indicó que algunas veces y 8% nunca. </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oogle Shape;935;p44">
            <a:extLst>
              <a:ext uri="{FF2B5EF4-FFF2-40B4-BE49-F238E27FC236}">
                <a16:creationId xmlns:a16="http://schemas.microsoft.com/office/drawing/2014/main" id="{2E8D2740-0725-4108-802E-C43A1A2DEC17}"/>
              </a:ext>
            </a:extLst>
          </p:cNvPr>
          <p:cNvGraphicFramePr/>
          <p:nvPr>
            <p:extLst>
              <p:ext uri="{D42A27DB-BD31-4B8C-83A1-F6EECF244321}">
                <p14:modId xmlns:p14="http://schemas.microsoft.com/office/powerpoint/2010/main" val="777630993"/>
              </p:ext>
            </p:extLst>
          </p:nvPr>
        </p:nvGraphicFramePr>
        <p:xfrm>
          <a:off x="1484589" y="1342722"/>
          <a:ext cx="7200800" cy="41599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5" name="Google Shape;955;p45">
            <a:extLst>
              <a:ext uri="{FF2B5EF4-FFF2-40B4-BE49-F238E27FC236}">
                <a16:creationId xmlns:a16="http://schemas.microsoft.com/office/drawing/2014/main" id="{64931B31-24A3-4424-B333-4CC646AF4E96}"/>
              </a:ext>
            </a:extLst>
          </p:cNvPr>
          <p:cNvGraphicFramePr>
            <a:graphicFrameLocks/>
          </p:cNvGraphicFramePr>
          <p:nvPr>
            <p:extLst>
              <p:ext uri="{D42A27DB-BD31-4B8C-83A1-F6EECF244321}">
                <p14:modId xmlns:p14="http://schemas.microsoft.com/office/powerpoint/2010/main" val="118068659"/>
              </p:ext>
            </p:extLst>
          </p:nvPr>
        </p:nvGraphicFramePr>
        <p:xfrm>
          <a:off x="850443" y="1087576"/>
          <a:ext cx="8229600" cy="45259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oogle Shape;955;p45">
            <a:extLst>
              <a:ext uri="{FF2B5EF4-FFF2-40B4-BE49-F238E27FC236}">
                <a16:creationId xmlns:a16="http://schemas.microsoft.com/office/drawing/2014/main" id="{E7A63FF5-4A8A-46BE-BF92-C919CE516057}"/>
              </a:ext>
            </a:extLst>
          </p:cNvPr>
          <p:cNvGraphicFramePr/>
          <p:nvPr>
            <p:extLst>
              <p:ext uri="{D42A27DB-BD31-4B8C-83A1-F6EECF244321}">
                <p14:modId xmlns:p14="http://schemas.microsoft.com/office/powerpoint/2010/main" val="330396436"/>
              </p:ext>
            </p:extLst>
          </p:nvPr>
        </p:nvGraphicFramePr>
        <p:xfrm>
          <a:off x="1556597" y="1308929"/>
          <a:ext cx="7056784" cy="40682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5" name="Google Shape;995;p47">
            <a:extLst>
              <a:ext uri="{FF2B5EF4-FFF2-40B4-BE49-F238E27FC236}">
                <a16:creationId xmlns:a16="http://schemas.microsoft.com/office/drawing/2014/main" id="{D6D1B6E0-F24B-47D0-8742-7B8A60E220DF}"/>
              </a:ext>
            </a:extLst>
          </p:cNvPr>
          <p:cNvGraphicFramePr>
            <a:graphicFrameLocks/>
          </p:cNvGraphicFramePr>
          <p:nvPr>
            <p:extLst>
              <p:ext uri="{D42A27DB-BD31-4B8C-83A1-F6EECF244321}">
                <p14:modId xmlns:p14="http://schemas.microsoft.com/office/powerpoint/2010/main" val="2173214419"/>
              </p:ext>
            </p:extLst>
          </p:nvPr>
        </p:nvGraphicFramePr>
        <p:xfrm>
          <a:off x="827584" y="1197414"/>
          <a:ext cx="8229600" cy="45259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B76D0940-7489-451C-B375-42690FCD5D94}"/>
              </a:ext>
            </a:extLst>
          </p:cNvPr>
          <p:cNvGraphicFramePr>
            <a:graphicFrameLocks/>
          </p:cNvGraphicFramePr>
          <p:nvPr>
            <p:extLst>
              <p:ext uri="{D42A27DB-BD31-4B8C-83A1-F6EECF244321}">
                <p14:modId xmlns:p14="http://schemas.microsoft.com/office/powerpoint/2010/main" val="1100310931"/>
              </p:ext>
            </p:extLst>
          </p:nvPr>
        </p:nvGraphicFramePr>
        <p:xfrm>
          <a:off x="1586467" y="427045"/>
          <a:ext cx="6677313" cy="564428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oogle Shape;1015;p48">
            <a:extLst>
              <a:ext uri="{FF2B5EF4-FFF2-40B4-BE49-F238E27FC236}">
                <a16:creationId xmlns:a16="http://schemas.microsoft.com/office/drawing/2014/main" id="{029C49A2-1443-4714-94EF-DBA8ADB2BCE3}"/>
              </a:ext>
            </a:extLst>
          </p:cNvPr>
          <p:cNvGraphicFramePr/>
          <p:nvPr>
            <p:extLst>
              <p:ext uri="{D42A27DB-BD31-4B8C-83A1-F6EECF244321}">
                <p14:modId xmlns:p14="http://schemas.microsoft.com/office/powerpoint/2010/main" val="3561161984"/>
              </p:ext>
            </p:extLst>
          </p:nvPr>
        </p:nvGraphicFramePr>
        <p:xfrm>
          <a:off x="1582075" y="1190657"/>
          <a:ext cx="7371105" cy="42647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3" name="Google Shape;1035;p49">
            <a:extLst>
              <a:ext uri="{FF2B5EF4-FFF2-40B4-BE49-F238E27FC236}">
                <a16:creationId xmlns:a16="http://schemas.microsoft.com/office/drawing/2014/main" id="{9BB22489-6E23-4E9E-9C80-8C7E1E230AAB}"/>
              </a:ext>
            </a:extLst>
          </p:cNvPr>
          <p:cNvGraphicFramePr>
            <a:graphicFrameLocks/>
          </p:cNvGraphicFramePr>
          <p:nvPr>
            <p:extLst>
              <p:ext uri="{D42A27DB-BD31-4B8C-83A1-F6EECF244321}">
                <p14:modId xmlns:p14="http://schemas.microsoft.com/office/powerpoint/2010/main" val="4235915141"/>
              </p:ext>
            </p:extLst>
          </p:nvPr>
        </p:nvGraphicFramePr>
        <p:xfrm>
          <a:off x="1054454" y="1109645"/>
          <a:ext cx="8229600" cy="45259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oogle Shape;1058;p50">
            <a:extLst>
              <a:ext uri="{FF2B5EF4-FFF2-40B4-BE49-F238E27FC236}">
                <a16:creationId xmlns:a16="http://schemas.microsoft.com/office/drawing/2014/main" id="{08C50C82-68F4-4BA3-96DF-EEF1BE6E1187}"/>
              </a:ext>
            </a:extLst>
          </p:cNvPr>
          <p:cNvGraphicFramePr/>
          <p:nvPr>
            <p:extLst>
              <p:ext uri="{D42A27DB-BD31-4B8C-83A1-F6EECF244321}">
                <p14:modId xmlns:p14="http://schemas.microsoft.com/office/powerpoint/2010/main" val="2004923957"/>
              </p:ext>
            </p:extLst>
          </p:nvPr>
        </p:nvGraphicFramePr>
        <p:xfrm>
          <a:off x="1595144" y="984330"/>
          <a:ext cx="7083073" cy="43427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2862322"/>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que la </a:t>
            </a:r>
            <a:r>
              <a:rPr lang="es-MX" b="1" dirty="0"/>
              <a:t>relación</a:t>
            </a:r>
            <a:r>
              <a:rPr lang="es-MX" dirty="0"/>
              <a:t> </a:t>
            </a:r>
            <a:r>
              <a:rPr lang="es-MX" b="1" dirty="0"/>
              <a:t>entre compañeros y compañeras </a:t>
            </a:r>
            <a:r>
              <a:rPr lang="es-MX" dirty="0"/>
              <a:t>es buena, también el </a:t>
            </a:r>
            <a:r>
              <a:rPr lang="es-MX" b="1" dirty="0"/>
              <a:t>trabajo en equipo,</a:t>
            </a:r>
            <a:r>
              <a:rPr lang="es-MX" dirty="0"/>
              <a:t> la mayoría presenta su </a:t>
            </a:r>
            <a:r>
              <a:rPr lang="es-MX" b="1" dirty="0"/>
              <a:t>punto de vista</a:t>
            </a:r>
            <a:r>
              <a:rPr lang="es-MX" dirty="0"/>
              <a:t>, el 63% dice que se presentan </a:t>
            </a:r>
            <a:r>
              <a:rPr lang="es-MX" b="1" dirty="0"/>
              <a:t>situaciones de conflicto</a:t>
            </a:r>
            <a:r>
              <a:rPr lang="es-MX" dirty="0"/>
              <a:t>, se considera que el </a:t>
            </a:r>
            <a:r>
              <a:rPr lang="es-MX" b="1" dirty="0"/>
              <a:t>conflicto afecta el ambiente</a:t>
            </a:r>
            <a:r>
              <a:rPr lang="es-MX" dirty="0"/>
              <a:t>, los encuestados clasificaron la siguiente </a:t>
            </a:r>
            <a:r>
              <a:rPr lang="es-MX" b="1" dirty="0"/>
              <a:t>tipificación</a:t>
            </a:r>
            <a:r>
              <a:rPr lang="es-MX" dirty="0"/>
              <a:t> </a:t>
            </a:r>
            <a:r>
              <a:rPr lang="es-MX" kern="0" dirty="0">
                <a:solidFill>
                  <a:srgbClr val="000000"/>
                </a:solidFill>
                <a:ea typeface="Calibri"/>
                <a:cs typeface="Calibri"/>
                <a:sym typeface="Calibri"/>
              </a:rPr>
              <a:t>jerarquizándolos de la siguiente manera </a:t>
            </a:r>
            <a:r>
              <a:rPr lang="es-MX" dirty="0"/>
              <a:t>1.-conflictos institucionales, 2.-conflictos con compañeros, 3.-conflictos con directivos, también se </a:t>
            </a:r>
            <a:r>
              <a:rPr lang="es-MX" dirty="0" err="1"/>
              <a:t>consdera</a:t>
            </a:r>
            <a:r>
              <a:rPr lang="es-MX" dirty="0"/>
              <a:t> que generalmente si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id="{210F4402-DA47-4B39-A92B-EB1FF07D0645}"/>
              </a:ext>
            </a:extLst>
          </p:cNvPr>
          <p:cNvGraphicFramePr>
            <a:graphicFrameLocks/>
          </p:cNvGraphicFramePr>
          <p:nvPr>
            <p:extLst>
              <p:ext uri="{D42A27DB-BD31-4B8C-83A1-F6EECF244321}">
                <p14:modId xmlns:p14="http://schemas.microsoft.com/office/powerpoint/2010/main" val="1446321024"/>
              </p:ext>
            </p:extLst>
          </p:nvPr>
        </p:nvGraphicFramePr>
        <p:xfrm>
          <a:off x="1619672" y="1311528"/>
          <a:ext cx="7272808" cy="4245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oogle Shape;1115;p53">
            <a:extLst>
              <a:ext uri="{FF2B5EF4-FFF2-40B4-BE49-F238E27FC236}">
                <a16:creationId xmlns:a16="http://schemas.microsoft.com/office/drawing/2014/main" id="{0AE61379-F488-472D-A1C4-176EF95C7B8B}"/>
              </a:ext>
            </a:extLst>
          </p:cNvPr>
          <p:cNvGraphicFramePr/>
          <p:nvPr>
            <p:extLst>
              <p:ext uri="{D42A27DB-BD31-4B8C-83A1-F6EECF244321}">
                <p14:modId xmlns:p14="http://schemas.microsoft.com/office/powerpoint/2010/main" val="2839671601"/>
              </p:ext>
            </p:extLst>
          </p:nvPr>
        </p:nvGraphicFramePr>
        <p:xfrm>
          <a:off x="1545609" y="1149871"/>
          <a:ext cx="7272808" cy="4245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id="{5C609E09-9D93-490D-97A7-6D783D24BD18}"/>
              </a:ext>
            </a:extLst>
          </p:cNvPr>
          <p:cNvGraphicFramePr>
            <a:graphicFrameLocks/>
          </p:cNvGraphicFramePr>
          <p:nvPr>
            <p:extLst>
              <p:ext uri="{D42A27DB-BD31-4B8C-83A1-F6EECF244321}">
                <p14:modId xmlns:p14="http://schemas.microsoft.com/office/powerpoint/2010/main" val="3242383640"/>
              </p:ext>
            </p:extLst>
          </p:nvPr>
        </p:nvGraphicFramePr>
        <p:xfrm>
          <a:off x="1619672" y="1283781"/>
          <a:ext cx="7083073" cy="43034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oogle Shape;1175;p56">
            <a:extLst>
              <a:ext uri="{FF2B5EF4-FFF2-40B4-BE49-F238E27FC236}">
                <a16:creationId xmlns:a16="http://schemas.microsoft.com/office/drawing/2014/main" id="{CF9A2D2E-008F-4F5F-8F6C-70722521149B}"/>
              </a:ext>
            </a:extLst>
          </p:cNvPr>
          <p:cNvGraphicFramePr/>
          <p:nvPr>
            <p:extLst>
              <p:ext uri="{D42A27DB-BD31-4B8C-83A1-F6EECF244321}">
                <p14:modId xmlns:p14="http://schemas.microsoft.com/office/powerpoint/2010/main" val="1711885096"/>
              </p:ext>
            </p:extLst>
          </p:nvPr>
        </p:nvGraphicFramePr>
        <p:xfrm>
          <a:off x="1469815" y="1211177"/>
          <a:ext cx="7227089" cy="43147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id="{781D7711-36F5-4E7C-A9B9-4ED6EC983A39}"/>
              </a:ext>
            </a:extLst>
          </p:cNvPr>
          <p:cNvGraphicFramePr>
            <a:graphicFrameLocks/>
          </p:cNvGraphicFramePr>
          <p:nvPr>
            <p:extLst>
              <p:ext uri="{D42A27DB-BD31-4B8C-83A1-F6EECF244321}">
                <p14:modId xmlns:p14="http://schemas.microsoft.com/office/powerpoint/2010/main" val="1704819134"/>
              </p:ext>
            </p:extLst>
          </p:nvPr>
        </p:nvGraphicFramePr>
        <p:xfrm>
          <a:off x="1642574" y="1303748"/>
          <a:ext cx="7443110" cy="42730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oogle Shape;1195;p57">
            <a:extLst>
              <a:ext uri="{FF2B5EF4-FFF2-40B4-BE49-F238E27FC236}">
                <a16:creationId xmlns:a16="http://schemas.microsoft.com/office/drawing/2014/main" id="{A1124178-46AB-4DD8-BB40-074D5317C353}"/>
              </a:ext>
            </a:extLst>
          </p:cNvPr>
          <p:cNvGraphicFramePr/>
          <p:nvPr>
            <p:extLst>
              <p:ext uri="{D42A27DB-BD31-4B8C-83A1-F6EECF244321}">
                <p14:modId xmlns:p14="http://schemas.microsoft.com/office/powerpoint/2010/main" val="2076458146"/>
              </p:ext>
            </p:extLst>
          </p:nvPr>
        </p:nvGraphicFramePr>
        <p:xfrm>
          <a:off x="1363434" y="1217446"/>
          <a:ext cx="7443110" cy="42730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id="{A7BE74AC-6238-4434-BF95-7D3961E03274}"/>
              </a:ext>
            </a:extLst>
          </p:cNvPr>
          <p:cNvGraphicFramePr>
            <a:graphicFrameLocks/>
          </p:cNvGraphicFramePr>
          <p:nvPr>
            <p:extLst>
              <p:ext uri="{D42A27DB-BD31-4B8C-83A1-F6EECF244321}">
                <p14:modId xmlns:p14="http://schemas.microsoft.com/office/powerpoint/2010/main" val="993280852"/>
              </p:ext>
            </p:extLst>
          </p:nvPr>
        </p:nvGraphicFramePr>
        <p:xfrm>
          <a:off x="1631672" y="1145649"/>
          <a:ext cx="7187476" cy="43428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3931910"/>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lo que comprende el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“Relación con Mandos Medios y Superiores”,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primer lugar el 53% define que funcionan regularmente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líneas de autoridad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el desempeño del trabajo, la mayoría indicó que se reciben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instrucciones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 de trabajo en tiempo y forma, de igual manera,  los responsables de área distribuyen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actividades de manera equilibrada</a:t>
            </a:r>
            <a:r>
              <a:rPr lang="es-MX" sz="1800" dirty="0">
                <a:effectLst/>
                <a:latin typeface="Calibri" panose="020F0502020204030204" pitchFamily="34" charset="0"/>
                <a:ea typeface="Calibri" panose="020F0502020204030204" pitchFamily="34" charset="0"/>
                <a:cs typeface="Times New Roman" panose="02020603050405020304" pitchFamily="18" charset="0"/>
              </a:rPr>
              <a:t>, pero el 10% mencionó que nunca lo hacen, el número de colaboradores si es adecuado en relación a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carga de trabajo</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a:t>
            </a:r>
            <a:r>
              <a:rPr lang="es-MX" sz="1800" dirty="0">
                <a:effectLst/>
                <a:latin typeface="Calibri" panose="020F0502020204030204" pitchFamily="34" charset="0"/>
                <a:ea typeface="Calibri" panose="020F0502020204030204" pitchFamily="34" charset="0"/>
                <a:cs typeface="Times New Roman" panose="02020603050405020304" pitchFamily="18" charset="0"/>
              </a:rPr>
              <a:t>de igual manera la persona que evalúa a los compañeros si lo hace en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base a resultados</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brinda la oportunidad de hacer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propuestas de mejora</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pero el 5% dice que no, </a:t>
            </a:r>
            <a:r>
              <a:rPr lang="es-MX" sz="1800" dirty="0">
                <a:effectLst/>
                <a:latin typeface="Calibri" panose="020F0502020204030204" pitchFamily="34" charset="0"/>
                <a:ea typeface="Calibri" panose="020F0502020204030204" pitchFamily="34" charset="0"/>
                <a:cs typeface="Times New Roman" panose="02020603050405020304" pitchFamily="18" charset="0"/>
              </a:rPr>
              <a:t>se expresa que son consideradas</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esas propuestas de mejora de las ocasiones, </a:t>
            </a:r>
            <a:r>
              <a:rPr lang="es-MX" sz="1800" dirty="0">
                <a:effectLst/>
                <a:latin typeface="Calibri" panose="020F0502020204030204" pitchFamily="34" charset="0"/>
                <a:ea typeface="Calibri" panose="020F0502020204030204" pitchFamily="34" charset="0"/>
                <a:cs typeface="Times New Roman" panose="02020603050405020304" pitchFamily="18" charset="0"/>
              </a:rPr>
              <a:t>por último, el 8% afirma que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nunca se toman en cuenta.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8584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oogle Shape;1293;p62">
            <a:extLst>
              <a:ext uri="{FF2B5EF4-FFF2-40B4-BE49-F238E27FC236}">
                <a16:creationId xmlns:a16="http://schemas.microsoft.com/office/drawing/2014/main" id="{A82E4759-9FEF-4FD6-A7C3-CA3127890B96}"/>
              </a:ext>
            </a:extLst>
          </p:cNvPr>
          <p:cNvGraphicFramePr/>
          <p:nvPr>
            <p:extLst>
              <p:ext uri="{D42A27DB-BD31-4B8C-83A1-F6EECF244321}">
                <p14:modId xmlns:p14="http://schemas.microsoft.com/office/powerpoint/2010/main" val="2974352121"/>
              </p:ext>
            </p:extLst>
          </p:nvPr>
        </p:nvGraphicFramePr>
        <p:xfrm>
          <a:off x="1411520" y="1395949"/>
          <a:ext cx="7135648" cy="39725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id="{A09EA62D-AB34-4B1C-A52F-A20579AD44E3}"/>
              </a:ext>
            </a:extLst>
          </p:cNvPr>
          <p:cNvGraphicFramePr>
            <a:graphicFrameLocks/>
          </p:cNvGraphicFramePr>
          <p:nvPr>
            <p:extLst>
              <p:ext uri="{D42A27DB-BD31-4B8C-83A1-F6EECF244321}">
                <p14:modId xmlns:p14="http://schemas.microsoft.com/office/powerpoint/2010/main" val="3374713286"/>
              </p:ext>
            </p:extLst>
          </p:nvPr>
        </p:nvGraphicFramePr>
        <p:xfrm>
          <a:off x="1629128" y="1288799"/>
          <a:ext cx="7299097" cy="42933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oogle Shape;1333;p64">
            <a:extLst>
              <a:ext uri="{FF2B5EF4-FFF2-40B4-BE49-F238E27FC236}">
                <a16:creationId xmlns:a16="http://schemas.microsoft.com/office/drawing/2014/main" id="{188B3374-F722-410D-B9EA-E31C6E489478}"/>
              </a:ext>
            </a:extLst>
          </p:cNvPr>
          <p:cNvGraphicFramePr/>
          <p:nvPr>
            <p:extLst>
              <p:ext uri="{D42A27DB-BD31-4B8C-83A1-F6EECF244321}">
                <p14:modId xmlns:p14="http://schemas.microsoft.com/office/powerpoint/2010/main" val="3142932471"/>
              </p:ext>
            </p:extLst>
          </p:nvPr>
        </p:nvGraphicFramePr>
        <p:xfrm>
          <a:off x="1231380" y="1333294"/>
          <a:ext cx="7200800" cy="40943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id="{4EBE5C99-A6B5-48AE-9DFF-1FF5E5ABA60E}"/>
              </a:ext>
            </a:extLst>
          </p:cNvPr>
          <p:cNvGraphicFramePr>
            <a:graphicFrameLocks/>
          </p:cNvGraphicFramePr>
          <p:nvPr>
            <p:extLst>
              <p:ext uri="{D42A27DB-BD31-4B8C-83A1-F6EECF244321}">
                <p14:modId xmlns:p14="http://schemas.microsoft.com/office/powerpoint/2010/main" val="1001012480"/>
              </p:ext>
            </p:extLst>
          </p:nvPr>
        </p:nvGraphicFramePr>
        <p:xfrm>
          <a:off x="1571445" y="1307344"/>
          <a:ext cx="7272808" cy="43682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5" name="Google Shape;1373;p66">
            <a:extLst>
              <a:ext uri="{FF2B5EF4-FFF2-40B4-BE49-F238E27FC236}">
                <a16:creationId xmlns:a16="http://schemas.microsoft.com/office/drawing/2014/main" id="{97F0E3E3-E299-4B2B-A715-990824F68DCD}"/>
              </a:ext>
            </a:extLst>
          </p:cNvPr>
          <p:cNvGraphicFramePr/>
          <p:nvPr>
            <p:extLst>
              <p:ext uri="{D42A27DB-BD31-4B8C-83A1-F6EECF244321}">
                <p14:modId xmlns:p14="http://schemas.microsoft.com/office/powerpoint/2010/main" val="3756294639"/>
              </p:ext>
            </p:extLst>
          </p:nvPr>
        </p:nvGraphicFramePr>
        <p:xfrm>
          <a:off x="1500213" y="1094419"/>
          <a:ext cx="7357780" cy="42650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id="{16F0C8E1-06D5-4495-847D-F29064CB232A}"/>
              </a:ext>
            </a:extLst>
          </p:cNvPr>
          <p:cNvGraphicFramePr>
            <a:graphicFrameLocks/>
          </p:cNvGraphicFramePr>
          <p:nvPr>
            <p:extLst>
              <p:ext uri="{D42A27DB-BD31-4B8C-83A1-F6EECF244321}">
                <p14:modId xmlns:p14="http://schemas.microsoft.com/office/powerpoint/2010/main" val="3449125409"/>
              </p:ext>
            </p:extLst>
          </p:nvPr>
        </p:nvGraphicFramePr>
        <p:xfrm>
          <a:off x="1631264" y="1197300"/>
          <a:ext cx="7416824" cy="42290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oogle Shape;1413;p68">
            <a:extLst>
              <a:ext uri="{FF2B5EF4-FFF2-40B4-BE49-F238E27FC236}">
                <a16:creationId xmlns:a16="http://schemas.microsoft.com/office/drawing/2014/main" id="{170189E4-F647-4F8F-9F9B-99B0101D4B78}"/>
              </a:ext>
            </a:extLst>
          </p:cNvPr>
          <p:cNvGraphicFramePr/>
          <p:nvPr>
            <p:extLst>
              <p:ext uri="{D42A27DB-BD31-4B8C-83A1-F6EECF244321}">
                <p14:modId xmlns:p14="http://schemas.microsoft.com/office/powerpoint/2010/main" val="4142932340"/>
              </p:ext>
            </p:extLst>
          </p:nvPr>
        </p:nvGraphicFramePr>
        <p:xfrm>
          <a:off x="1545380" y="995465"/>
          <a:ext cx="7200800" cy="43204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id="{02B0B8D1-49EC-46DE-BB11-73B35B24F391}"/>
              </a:ext>
            </a:extLst>
          </p:cNvPr>
          <p:cNvGraphicFramePr>
            <a:graphicFrameLocks/>
          </p:cNvGraphicFramePr>
          <p:nvPr>
            <p:extLst>
              <p:ext uri="{D42A27DB-BD31-4B8C-83A1-F6EECF244321}">
                <p14:modId xmlns:p14="http://schemas.microsoft.com/office/powerpoint/2010/main" val="738565148"/>
              </p:ext>
            </p:extLst>
          </p:nvPr>
        </p:nvGraphicFramePr>
        <p:xfrm>
          <a:off x="1660786" y="1410077"/>
          <a:ext cx="7357780" cy="43167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oogle Shape;1453;p70">
            <a:extLst>
              <a:ext uri="{FF2B5EF4-FFF2-40B4-BE49-F238E27FC236}">
                <a16:creationId xmlns:a16="http://schemas.microsoft.com/office/drawing/2014/main" id="{D0BCDC6B-4754-4666-8B92-C902238B04EF}"/>
              </a:ext>
            </a:extLst>
          </p:cNvPr>
          <p:cNvGraphicFramePr/>
          <p:nvPr>
            <p:extLst>
              <p:ext uri="{D42A27DB-BD31-4B8C-83A1-F6EECF244321}">
                <p14:modId xmlns:p14="http://schemas.microsoft.com/office/powerpoint/2010/main" val="3137841598"/>
              </p:ext>
            </p:extLst>
          </p:nvPr>
        </p:nvGraphicFramePr>
        <p:xfrm>
          <a:off x="1434374" y="1184593"/>
          <a:ext cx="7501797" cy="4367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3693319"/>
          </a:xfrm>
          <a:prstGeom prst="rect">
            <a:avLst/>
          </a:prstGeom>
          <a:noFill/>
        </p:spPr>
        <p:txBody>
          <a:bodyPr wrap="square" rtlCol="0">
            <a:spAutoFit/>
          </a:bodyPr>
          <a:lstStyle/>
          <a:p>
            <a:pPr algn="just"/>
            <a:r>
              <a:rPr lang="es-MX" sz="1800" dirty="0">
                <a:effectLst/>
                <a:latin typeface="Calibri" panose="020F0502020204030204" pitchFamily="34" charset="0"/>
                <a:ea typeface="Calibri" panose="020F0502020204030204" pitchFamily="34" charset="0"/>
                <a:cs typeface="Times New Roman" panose="02020603050405020304" pitchFamily="18" charset="0"/>
              </a:rPr>
              <a:t>En el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“Puesto de Trabajo”, </a:t>
            </a:r>
            <a:r>
              <a:rPr lang="es-MX" sz="1800" dirty="0">
                <a:effectLst/>
                <a:latin typeface="Calibri" panose="020F0502020204030204" pitchFamily="34" charset="0"/>
                <a:ea typeface="Calibri" panose="020F0502020204030204" pitchFamily="34" charset="0"/>
                <a:cs typeface="Times New Roman" panose="02020603050405020304" pitchFamily="18" charset="0"/>
              </a:rPr>
              <a:t>el 98% afirma que realiza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actividades asignadas con agrado</a:t>
            </a:r>
            <a:r>
              <a:rPr lang="es-MX" sz="1800" dirty="0">
                <a:effectLst/>
                <a:latin typeface="Calibri" panose="020F0502020204030204" pitchFamily="34" charset="0"/>
                <a:ea typeface="Calibri" panose="020F0502020204030204" pitchFamily="34" charset="0"/>
                <a:cs typeface="Times New Roman" panose="02020603050405020304" pitchFamily="18" charset="0"/>
              </a:rPr>
              <a:t>, solo el 35% ha considerado un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cambio de área</a:t>
            </a:r>
            <a:r>
              <a:rPr lang="es-MX" sz="1800" dirty="0">
                <a:effectLst/>
                <a:latin typeface="Calibri" panose="020F0502020204030204" pitchFamily="34" charset="0"/>
                <a:ea typeface="Calibri" panose="020F0502020204030204" pitchFamily="34" charset="0"/>
                <a:cs typeface="Times New Roman" panose="02020603050405020304" pitchFamily="18" charset="0"/>
              </a:rPr>
              <a:t>, el 70% considera que  su desempeño laboral le permite adquirir nuevas habilidades para su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desarrollo integral</a:t>
            </a:r>
            <a:r>
              <a:rPr lang="es-MX" sz="1800" dirty="0">
                <a:effectLst/>
                <a:latin typeface="Calibri" panose="020F0502020204030204" pitchFamily="34" charset="0"/>
                <a:ea typeface="Calibri" panose="020F0502020204030204" pitchFamily="34" charset="0"/>
                <a:cs typeface="Times New Roman" panose="02020603050405020304" pitchFamily="18" charset="0"/>
              </a:rPr>
              <a:t>, 88% considera que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carga de trabajo de su jornada laboral</a:t>
            </a:r>
            <a:r>
              <a:rPr lang="es-MX" sz="1800" dirty="0">
                <a:effectLst/>
                <a:latin typeface="Calibri" panose="020F0502020204030204" pitchFamily="34" charset="0"/>
                <a:ea typeface="Calibri" panose="020F0502020204030204" pitchFamily="34" charset="0"/>
                <a:cs typeface="Times New Roman" panose="02020603050405020304" pitchFamily="18" charset="0"/>
              </a:rPr>
              <a:t> asignada es apropiada, se expresa que en la mayoría que si tiene relación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puesto de trabajo con su preparación académica</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manifiesta la mayoría está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capacitado para realizar sus funciones laborales</a:t>
            </a:r>
            <a:r>
              <a:rPr lang="es-MX" sz="1800" dirty="0">
                <a:effectLst/>
                <a:latin typeface="Calibri" panose="020F0502020204030204" pitchFamily="34" charset="0"/>
                <a:ea typeface="Calibri" panose="020F0502020204030204" pitchFamily="34" charset="0"/>
                <a:cs typeface="Times New Roman" panose="02020603050405020304" pitchFamily="18" charset="0"/>
              </a:rPr>
              <a:t>, solo el 45% ha recibido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capacitación el último año</a:t>
            </a:r>
            <a:r>
              <a:rPr lang="es-MX" sz="1800" dirty="0">
                <a:effectLst/>
                <a:latin typeface="Calibri" panose="020F0502020204030204" pitchFamily="34" charset="0"/>
                <a:ea typeface="Calibri" panose="020F0502020204030204" pitchFamily="34" charset="0"/>
                <a:cs typeface="Times New Roman" panose="02020603050405020304" pitchFamily="18" charset="0"/>
              </a:rPr>
              <a:t>  por parte de la UAN,  se enuncia que se les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permite asistir a  los cursos de capacitación </a:t>
            </a:r>
            <a:r>
              <a:rPr lang="es-MX" sz="1800" dirty="0">
                <a:effectLst/>
                <a:latin typeface="Calibri" panose="020F0502020204030204" pitchFamily="34" charset="0"/>
                <a:ea typeface="Calibri" panose="020F0502020204030204" pitchFamily="34" charset="0"/>
                <a:cs typeface="Times New Roman" panose="02020603050405020304" pitchFamily="18" charset="0"/>
              </a:rPr>
              <a:t>pero 1% dice que no mientras que  11% indica que no han sido convocados, la mayoría considera que los cursos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capacitación fortalece su desempeño laboral</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437792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5" name="Gráfico 24">
            <a:extLst>
              <a:ext uri="{FF2B5EF4-FFF2-40B4-BE49-F238E27FC236}">
                <a16:creationId xmlns:a16="http://schemas.microsoft.com/office/drawing/2014/main" id="{D1C803CF-7152-42FE-8909-47D54203A332}"/>
              </a:ext>
            </a:extLst>
          </p:cNvPr>
          <p:cNvGraphicFramePr>
            <a:graphicFrameLocks/>
          </p:cNvGraphicFramePr>
          <p:nvPr>
            <p:extLst>
              <p:ext uri="{D42A27DB-BD31-4B8C-83A1-F6EECF244321}">
                <p14:modId xmlns:p14="http://schemas.microsoft.com/office/powerpoint/2010/main" val="3864238054"/>
              </p:ext>
            </p:extLst>
          </p:nvPr>
        </p:nvGraphicFramePr>
        <p:xfrm>
          <a:off x="1665390" y="1340768"/>
          <a:ext cx="7155081" cy="41646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oogle Shape;1532;p74">
            <a:extLst>
              <a:ext uri="{FF2B5EF4-FFF2-40B4-BE49-F238E27FC236}">
                <a16:creationId xmlns:a16="http://schemas.microsoft.com/office/drawing/2014/main" id="{0968021B-189D-41B9-A3E7-2B2AFB26A80F}"/>
              </a:ext>
            </a:extLst>
          </p:cNvPr>
          <p:cNvGraphicFramePr/>
          <p:nvPr>
            <p:extLst>
              <p:ext uri="{D42A27DB-BD31-4B8C-83A1-F6EECF244321}">
                <p14:modId xmlns:p14="http://schemas.microsoft.com/office/powerpoint/2010/main" val="43537718"/>
              </p:ext>
            </p:extLst>
          </p:nvPr>
        </p:nvGraphicFramePr>
        <p:xfrm>
          <a:off x="1595144" y="1140600"/>
          <a:ext cx="6893336" cy="40959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5" name="Gráfico 24">
            <a:extLst>
              <a:ext uri="{FF2B5EF4-FFF2-40B4-BE49-F238E27FC236}">
                <a16:creationId xmlns:a16="http://schemas.microsoft.com/office/drawing/2014/main" id="{B96D9CF9-0872-40ED-8C17-633035A8DF07}"/>
              </a:ext>
            </a:extLst>
          </p:cNvPr>
          <p:cNvGraphicFramePr>
            <a:graphicFrameLocks/>
          </p:cNvGraphicFramePr>
          <p:nvPr>
            <p:extLst>
              <p:ext uri="{D42A27DB-BD31-4B8C-83A1-F6EECF244321}">
                <p14:modId xmlns:p14="http://schemas.microsoft.com/office/powerpoint/2010/main" val="445477812"/>
              </p:ext>
            </p:extLst>
          </p:nvPr>
        </p:nvGraphicFramePr>
        <p:xfrm>
          <a:off x="1671640" y="1319861"/>
          <a:ext cx="7200800" cy="41763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oogle Shape;1570;p76">
            <a:extLst>
              <a:ext uri="{FF2B5EF4-FFF2-40B4-BE49-F238E27FC236}">
                <a16:creationId xmlns:a16="http://schemas.microsoft.com/office/drawing/2014/main" id="{D0A43D82-36D7-42DD-9734-84F3E30B9D8B}"/>
              </a:ext>
            </a:extLst>
          </p:cNvPr>
          <p:cNvGraphicFramePr/>
          <p:nvPr>
            <p:extLst>
              <p:ext uri="{D42A27DB-BD31-4B8C-83A1-F6EECF244321}">
                <p14:modId xmlns:p14="http://schemas.microsoft.com/office/powerpoint/2010/main" val="2968217495"/>
              </p:ext>
            </p:extLst>
          </p:nvPr>
        </p:nvGraphicFramePr>
        <p:xfrm>
          <a:off x="1657514" y="1130070"/>
          <a:ext cx="7403500" cy="4284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4B62103A-EA9F-4D4D-B92A-4B745F14ED6E}"/>
              </a:ext>
            </a:extLst>
          </p:cNvPr>
          <p:cNvGraphicFramePr>
            <a:graphicFrameLocks/>
          </p:cNvGraphicFramePr>
          <p:nvPr>
            <p:extLst>
              <p:ext uri="{D42A27DB-BD31-4B8C-83A1-F6EECF244321}">
                <p14:modId xmlns:p14="http://schemas.microsoft.com/office/powerpoint/2010/main" val="1338913924"/>
              </p:ext>
            </p:extLst>
          </p:nvPr>
        </p:nvGraphicFramePr>
        <p:xfrm>
          <a:off x="1654123" y="1206960"/>
          <a:ext cx="7371105" cy="44382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oogle Shape;1610;p78">
            <a:extLst>
              <a:ext uri="{FF2B5EF4-FFF2-40B4-BE49-F238E27FC236}">
                <a16:creationId xmlns:a16="http://schemas.microsoft.com/office/drawing/2014/main" id="{178D3EE3-A240-4455-813B-4F26A45C00F2}"/>
              </a:ext>
            </a:extLst>
          </p:cNvPr>
          <p:cNvGraphicFramePr/>
          <p:nvPr>
            <p:extLst>
              <p:ext uri="{D42A27DB-BD31-4B8C-83A1-F6EECF244321}">
                <p14:modId xmlns:p14="http://schemas.microsoft.com/office/powerpoint/2010/main" val="1872023306"/>
              </p:ext>
            </p:extLst>
          </p:nvPr>
        </p:nvGraphicFramePr>
        <p:xfrm>
          <a:off x="1471698" y="1094419"/>
          <a:ext cx="7227089" cy="44362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5" name="Gráfico 24">
            <a:extLst>
              <a:ext uri="{FF2B5EF4-FFF2-40B4-BE49-F238E27FC236}">
                <a16:creationId xmlns:a16="http://schemas.microsoft.com/office/drawing/2014/main" id="{03748837-32E3-4394-85AF-3CBC50F10D4C}"/>
              </a:ext>
            </a:extLst>
          </p:cNvPr>
          <p:cNvGraphicFramePr>
            <a:graphicFrameLocks/>
          </p:cNvGraphicFramePr>
          <p:nvPr>
            <p:extLst>
              <p:ext uri="{D42A27DB-BD31-4B8C-83A1-F6EECF244321}">
                <p14:modId xmlns:p14="http://schemas.microsoft.com/office/powerpoint/2010/main" val="824652294"/>
              </p:ext>
            </p:extLst>
          </p:nvPr>
        </p:nvGraphicFramePr>
        <p:xfrm>
          <a:off x="1642204" y="1196753"/>
          <a:ext cx="7501796" cy="44757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oogle Shape;1650;p80">
            <a:extLst>
              <a:ext uri="{FF2B5EF4-FFF2-40B4-BE49-F238E27FC236}">
                <a16:creationId xmlns:a16="http://schemas.microsoft.com/office/drawing/2014/main" id="{6B23449A-EC9C-4A87-AED2-FB52FFA1957B}"/>
              </a:ext>
            </a:extLst>
          </p:cNvPr>
          <p:cNvGraphicFramePr/>
          <p:nvPr>
            <p:extLst>
              <p:ext uri="{D42A27DB-BD31-4B8C-83A1-F6EECF244321}">
                <p14:modId xmlns:p14="http://schemas.microsoft.com/office/powerpoint/2010/main" val="4180429925"/>
              </p:ext>
            </p:extLst>
          </p:nvPr>
        </p:nvGraphicFramePr>
        <p:xfrm>
          <a:off x="1401803" y="1107917"/>
          <a:ext cx="7155081" cy="43706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5" name="Gráfico 24">
            <a:extLst>
              <a:ext uri="{FF2B5EF4-FFF2-40B4-BE49-F238E27FC236}">
                <a16:creationId xmlns:a16="http://schemas.microsoft.com/office/drawing/2014/main" id="{4F803B5C-1F56-4705-BDBE-37394788111D}"/>
              </a:ext>
            </a:extLst>
          </p:cNvPr>
          <p:cNvGraphicFramePr>
            <a:graphicFrameLocks/>
          </p:cNvGraphicFramePr>
          <p:nvPr>
            <p:extLst>
              <p:ext uri="{D42A27DB-BD31-4B8C-83A1-F6EECF244321}">
                <p14:modId xmlns:p14="http://schemas.microsoft.com/office/powerpoint/2010/main" val="3606059510"/>
              </p:ext>
            </p:extLst>
          </p:nvPr>
        </p:nvGraphicFramePr>
        <p:xfrm>
          <a:off x="1547664" y="1242472"/>
          <a:ext cx="7109361" cy="4372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oogle Shape;1690;p82">
            <a:extLst>
              <a:ext uri="{FF2B5EF4-FFF2-40B4-BE49-F238E27FC236}">
                <a16:creationId xmlns:a16="http://schemas.microsoft.com/office/drawing/2014/main" id="{29C150A6-E175-47AA-B0C4-5E7828108F5D}"/>
              </a:ext>
            </a:extLst>
          </p:cNvPr>
          <p:cNvGraphicFramePr/>
          <p:nvPr>
            <p:extLst>
              <p:ext uri="{D42A27DB-BD31-4B8C-83A1-F6EECF244321}">
                <p14:modId xmlns:p14="http://schemas.microsoft.com/office/powerpoint/2010/main" val="1939006575"/>
              </p:ext>
            </p:extLst>
          </p:nvPr>
        </p:nvGraphicFramePr>
        <p:xfrm>
          <a:off x="1388368" y="1154756"/>
          <a:ext cx="7200800" cy="44275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403648" y="908720"/>
            <a:ext cx="7128791" cy="5194755"/>
          </a:xfrm>
          <a:prstGeom prst="rect">
            <a:avLst/>
          </a:prstGeom>
          <a:noFill/>
        </p:spPr>
        <p:txBody>
          <a:bodyPr wrap="square" rtlCol="0">
            <a:spAutoFit/>
          </a:bodyPr>
          <a:lstStyle/>
          <a:p>
            <a:pPr>
              <a:lnSpc>
                <a:spcPct val="107000"/>
              </a:lnSpc>
              <a:spcAft>
                <a:spcPts val="800"/>
              </a:spcAft>
            </a:pPr>
            <a:r>
              <a:rPr lang="es-MX" sz="1600" dirty="0">
                <a:effectLst/>
                <a:latin typeface="Calibri" panose="020F0502020204030204" pitchFamily="34" charset="0"/>
                <a:ea typeface="Calibri" panose="020F0502020204030204" pitchFamily="34" charset="0"/>
                <a:cs typeface="Times New Roman" panose="02020603050405020304" pitchFamily="18" charset="0"/>
              </a:rPr>
              <a:t>En el rubro correspondiente a </a:t>
            </a:r>
            <a:r>
              <a:rPr lang="es-MX" sz="1600" b="1" dirty="0">
                <a:effectLst/>
                <a:latin typeface="Calibri" panose="020F0502020204030204" pitchFamily="34" charset="0"/>
                <a:ea typeface="Calibri" panose="020F0502020204030204" pitchFamily="34" charset="0"/>
                <a:cs typeface="Times New Roman" panose="02020603050405020304" pitchFamily="18" charset="0"/>
              </a:rPr>
              <a:t>“Medio Ambiente” </a:t>
            </a:r>
            <a:r>
              <a:rPr lang="es-MX" sz="1600" dirty="0">
                <a:effectLst/>
                <a:latin typeface="Calibri" panose="020F0502020204030204" pitchFamily="34" charset="0"/>
                <a:ea typeface="Calibri" panose="020F0502020204030204" pitchFamily="34" charset="0"/>
                <a:cs typeface="Times New Roman" panose="02020603050405020304" pitchFamily="18" charset="0"/>
              </a:rPr>
              <a:t>se articulan los siguientes resultados.</a:t>
            </a:r>
          </a:p>
          <a:p>
            <a:pPr>
              <a:lnSpc>
                <a:spcPct val="107000"/>
              </a:lnSpc>
              <a:spcAft>
                <a:spcPts val="800"/>
              </a:spcAft>
            </a:pPr>
            <a:r>
              <a:rPr lang="es-MX" sz="1600" dirty="0">
                <a:effectLst/>
                <a:latin typeface="Calibri" panose="020F0502020204030204" pitchFamily="34" charset="0"/>
                <a:ea typeface="Calibri" panose="020F0502020204030204" pitchFamily="34" charset="0"/>
                <a:cs typeface="Times New Roman" panose="02020603050405020304" pitchFamily="18" charset="0"/>
              </a:rPr>
              <a:t>Se considera que las áreas de trabajo están </a:t>
            </a:r>
            <a:r>
              <a:rPr lang="es-MX" sz="1600" b="1" dirty="0">
                <a:effectLst/>
                <a:latin typeface="Calibri" panose="020F0502020204030204" pitchFamily="34" charset="0"/>
                <a:ea typeface="Calibri" panose="020F0502020204030204" pitchFamily="34" charset="0"/>
                <a:cs typeface="Times New Roman" panose="02020603050405020304" pitchFamily="18" charset="0"/>
              </a:rPr>
              <a:t>libres de</a:t>
            </a:r>
            <a:r>
              <a:rPr lang="es-MX" sz="16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gn="just">
              <a:spcAft>
                <a:spcPts val="800"/>
              </a:spcAft>
              <a:buFont typeface="Arial" panose="020B0604020202020204" pitchFamily="34" charset="0"/>
              <a:buChar char="•"/>
              <a:tabLst>
                <a:tab pos="914400" algn="l"/>
              </a:tabLst>
            </a:pPr>
            <a:r>
              <a:rPr lang="es-MX" sz="1600" b="1" dirty="0">
                <a:effectLst/>
                <a:latin typeface="Calibri" panose="020F0502020204030204" pitchFamily="34" charset="0"/>
                <a:ea typeface="Calibri" panose="020F0502020204030204" pitchFamily="34" charset="0"/>
                <a:cs typeface="Times New Roman" panose="02020603050405020304" pitchFamily="18" charset="0"/>
              </a:rPr>
              <a:t>Basura</a:t>
            </a:r>
            <a:r>
              <a:rPr lang="es-MX" sz="1600" dirty="0">
                <a:effectLst/>
                <a:latin typeface="Calibri" panose="020F0502020204030204" pitchFamily="34" charset="0"/>
                <a:ea typeface="Calibri" panose="020F0502020204030204" pitchFamily="34" charset="0"/>
                <a:cs typeface="Times New Roman" panose="02020603050405020304" pitchFamily="18" charset="0"/>
              </a:rPr>
              <a:t> en un </a:t>
            </a:r>
            <a:r>
              <a:rPr lang="es-MX" sz="1600" b="1" dirty="0">
                <a:effectLst/>
                <a:latin typeface="Calibri" panose="020F0502020204030204" pitchFamily="34" charset="0"/>
                <a:ea typeface="Calibri" panose="020F0502020204030204" pitchFamily="34" charset="0"/>
                <a:cs typeface="Times New Roman" panose="02020603050405020304" pitchFamily="18" charset="0"/>
              </a:rPr>
              <a:t>63%</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spcAft>
                <a:spcPts val="800"/>
              </a:spcAft>
              <a:buFont typeface="Arial" panose="020B0604020202020204" pitchFamily="34" charset="0"/>
              <a:buChar char="•"/>
              <a:tabLst>
                <a:tab pos="914400" algn="l"/>
              </a:tabLst>
            </a:pPr>
            <a:r>
              <a:rPr lang="es-MX" sz="1600" b="1" dirty="0">
                <a:effectLst/>
                <a:latin typeface="Calibri" panose="020F0502020204030204" pitchFamily="34" charset="0"/>
                <a:ea typeface="Calibri" panose="020F0502020204030204" pitchFamily="34" charset="0"/>
                <a:cs typeface="Times New Roman" panose="02020603050405020304" pitchFamily="18" charset="0"/>
              </a:rPr>
              <a:t>Olores desagradables </a:t>
            </a:r>
            <a:r>
              <a:rPr lang="es-MX" sz="1600" dirty="0">
                <a:effectLst/>
                <a:latin typeface="Calibri" panose="020F0502020204030204" pitchFamily="34" charset="0"/>
                <a:ea typeface="Calibri" panose="020F0502020204030204" pitchFamily="34" charset="0"/>
                <a:cs typeface="Times New Roman" panose="02020603050405020304" pitchFamily="18" charset="0"/>
              </a:rPr>
              <a:t>en un 7</a:t>
            </a:r>
            <a:r>
              <a:rPr lang="es-MX" sz="1600" b="1" dirty="0">
                <a:effectLst/>
                <a:latin typeface="Calibri" panose="020F0502020204030204" pitchFamily="34" charset="0"/>
                <a:ea typeface="Calibri" panose="020F0502020204030204" pitchFamily="34" charset="0"/>
                <a:cs typeface="Times New Roman" panose="02020603050405020304" pitchFamily="18" charset="0"/>
              </a:rPr>
              <a:t>2%</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spcAft>
                <a:spcPts val="800"/>
              </a:spcAft>
              <a:buFont typeface="Arial" panose="020B0604020202020204" pitchFamily="34" charset="0"/>
              <a:buChar char="•"/>
              <a:tabLst>
                <a:tab pos="914400" algn="l"/>
              </a:tabLst>
            </a:pPr>
            <a:r>
              <a:rPr lang="es-MX" sz="1600" b="1" dirty="0">
                <a:effectLst/>
                <a:latin typeface="Calibri" panose="020F0502020204030204" pitchFamily="34" charset="0"/>
                <a:ea typeface="Calibri" panose="020F0502020204030204" pitchFamily="34" charset="0"/>
                <a:cs typeface="Times New Roman" panose="02020603050405020304" pitchFamily="18" charset="0"/>
              </a:rPr>
              <a:t>Plagas</a:t>
            </a:r>
            <a:r>
              <a:rPr lang="es-MX" sz="1600" dirty="0">
                <a:effectLst/>
                <a:latin typeface="Calibri" panose="020F0502020204030204" pitchFamily="34" charset="0"/>
                <a:ea typeface="Calibri" panose="020F0502020204030204" pitchFamily="34" charset="0"/>
                <a:cs typeface="Times New Roman" panose="02020603050405020304" pitchFamily="18" charset="0"/>
              </a:rPr>
              <a:t> en un </a:t>
            </a:r>
            <a:r>
              <a:rPr lang="es-MX" sz="1600" b="1" dirty="0">
                <a:effectLst/>
                <a:latin typeface="Calibri" panose="020F0502020204030204" pitchFamily="34" charset="0"/>
                <a:ea typeface="Calibri" panose="020F0502020204030204" pitchFamily="34" charset="0"/>
                <a:cs typeface="Times New Roman" panose="02020603050405020304" pitchFamily="18" charset="0"/>
              </a:rPr>
              <a:t>59%</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spcAft>
                <a:spcPts val="800"/>
              </a:spcAft>
              <a:buFont typeface="Arial" panose="020B0604020202020204" pitchFamily="34" charset="0"/>
              <a:buChar char="•"/>
              <a:tabLst>
                <a:tab pos="914400" algn="l"/>
              </a:tabLst>
            </a:pPr>
            <a:r>
              <a:rPr lang="es-MX" sz="1600" b="1" dirty="0">
                <a:effectLst/>
                <a:latin typeface="Calibri" panose="020F0502020204030204" pitchFamily="34" charset="0"/>
                <a:ea typeface="Calibri" panose="020F0502020204030204" pitchFamily="34" charset="0"/>
                <a:cs typeface="Times New Roman" panose="02020603050405020304" pitchFamily="18" charset="0"/>
              </a:rPr>
              <a:t>Agua estancada </a:t>
            </a:r>
            <a:r>
              <a:rPr lang="es-MX" sz="1600" dirty="0">
                <a:effectLst/>
                <a:latin typeface="Calibri" panose="020F0502020204030204" pitchFamily="34" charset="0"/>
                <a:ea typeface="Calibri" panose="020F0502020204030204" pitchFamily="34" charset="0"/>
                <a:cs typeface="Times New Roman" panose="02020603050405020304" pitchFamily="18" charset="0"/>
              </a:rPr>
              <a:t>en un </a:t>
            </a:r>
            <a:r>
              <a:rPr lang="es-MX" sz="1600" b="1" dirty="0">
                <a:effectLst/>
                <a:latin typeface="Calibri" panose="020F0502020204030204" pitchFamily="34" charset="0"/>
                <a:ea typeface="Calibri" panose="020F0502020204030204" pitchFamily="34" charset="0"/>
                <a:cs typeface="Times New Roman" panose="02020603050405020304" pitchFamily="18" charset="0"/>
              </a:rPr>
              <a:t>79%</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600" dirty="0">
                <a:effectLst/>
                <a:latin typeface="Calibri" panose="020F0502020204030204" pitchFamily="34" charset="0"/>
                <a:ea typeface="Calibri" panose="020F0502020204030204" pitchFamily="34" charset="0"/>
                <a:cs typeface="Times New Roman" panose="02020603050405020304" pitchFamily="18" charset="0"/>
              </a:rPr>
              <a:t>Se considera que en la UAN se promueve el </a:t>
            </a:r>
            <a:r>
              <a:rPr lang="es-MX" sz="1600" b="1" dirty="0">
                <a:effectLst/>
                <a:latin typeface="Calibri" panose="020F0502020204030204" pitchFamily="34" charset="0"/>
                <a:ea typeface="Calibri" panose="020F0502020204030204" pitchFamily="34" charset="0"/>
                <a:cs typeface="Times New Roman" panose="02020603050405020304" pitchFamily="18" charset="0"/>
              </a:rPr>
              <a:t>uso correcto de</a:t>
            </a:r>
            <a:r>
              <a:rPr lang="es-MX" sz="16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gn="just">
              <a:lnSpc>
                <a:spcPct val="107000"/>
              </a:lnSpc>
              <a:spcAft>
                <a:spcPts val="800"/>
              </a:spcAft>
              <a:buFont typeface="Arial" panose="020B0604020202020204" pitchFamily="34" charset="0"/>
              <a:buChar char="•"/>
              <a:tabLst>
                <a:tab pos="914400" algn="l"/>
              </a:tabLst>
            </a:pPr>
            <a:r>
              <a:rPr lang="es-MX" sz="1600" b="1" dirty="0">
                <a:effectLst/>
                <a:latin typeface="Calibri" panose="020F0502020204030204" pitchFamily="34" charset="0"/>
                <a:ea typeface="Calibri" panose="020F0502020204030204" pitchFamily="34" charset="0"/>
                <a:cs typeface="Times New Roman" panose="02020603050405020304" pitchFamily="18" charset="0"/>
              </a:rPr>
              <a:t>Agua</a:t>
            </a:r>
            <a:r>
              <a:rPr lang="es-MX" sz="1600" dirty="0">
                <a:effectLst/>
                <a:latin typeface="Calibri" panose="020F0502020204030204" pitchFamily="34" charset="0"/>
                <a:ea typeface="Calibri" panose="020F0502020204030204" pitchFamily="34" charset="0"/>
                <a:cs typeface="Times New Roman" panose="02020603050405020304" pitchFamily="18" charset="0"/>
              </a:rPr>
              <a:t> en un </a:t>
            </a:r>
            <a:r>
              <a:rPr lang="es-MX" sz="1600" b="1" dirty="0">
                <a:effectLst/>
                <a:latin typeface="Calibri" panose="020F0502020204030204" pitchFamily="34" charset="0"/>
                <a:ea typeface="Calibri" panose="020F0502020204030204" pitchFamily="34" charset="0"/>
                <a:cs typeface="Times New Roman" panose="02020603050405020304" pitchFamily="18" charset="0"/>
              </a:rPr>
              <a:t>71%</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Font typeface="Arial" panose="020B0604020202020204" pitchFamily="34" charset="0"/>
              <a:buChar char="•"/>
              <a:tabLst>
                <a:tab pos="914400" algn="l"/>
              </a:tabLst>
            </a:pPr>
            <a:r>
              <a:rPr lang="es-MX" sz="1600" b="1" dirty="0">
                <a:effectLst/>
                <a:latin typeface="Calibri" panose="020F0502020204030204" pitchFamily="34" charset="0"/>
                <a:ea typeface="Calibri" panose="020F0502020204030204" pitchFamily="34" charset="0"/>
                <a:cs typeface="Times New Roman" panose="02020603050405020304" pitchFamily="18" charset="0"/>
              </a:rPr>
              <a:t>Insumos</a:t>
            </a:r>
            <a:r>
              <a:rPr lang="es-MX" sz="1600" dirty="0">
                <a:effectLst/>
                <a:latin typeface="Calibri" panose="020F0502020204030204" pitchFamily="34" charset="0"/>
                <a:ea typeface="Calibri" panose="020F0502020204030204" pitchFamily="34" charset="0"/>
                <a:cs typeface="Times New Roman" panose="02020603050405020304" pitchFamily="18" charset="0"/>
              </a:rPr>
              <a:t> en un </a:t>
            </a:r>
            <a:r>
              <a:rPr lang="es-MX" sz="1600" b="1" dirty="0">
                <a:effectLst/>
                <a:latin typeface="Calibri" panose="020F0502020204030204" pitchFamily="34" charset="0"/>
                <a:ea typeface="Calibri" panose="020F0502020204030204" pitchFamily="34" charset="0"/>
                <a:cs typeface="Times New Roman" panose="02020603050405020304" pitchFamily="18" charset="0"/>
              </a:rPr>
              <a:t>79%</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Font typeface="Arial" panose="020B0604020202020204" pitchFamily="34" charset="0"/>
              <a:buChar char="•"/>
              <a:tabLst>
                <a:tab pos="914400" algn="l"/>
              </a:tabLst>
            </a:pPr>
            <a:r>
              <a:rPr lang="es-MX" sz="1600" b="1" dirty="0">
                <a:effectLst/>
                <a:latin typeface="Calibri" panose="020F0502020204030204" pitchFamily="34" charset="0"/>
                <a:ea typeface="Calibri" panose="020F0502020204030204" pitchFamily="34" charset="0"/>
                <a:cs typeface="Times New Roman" panose="02020603050405020304" pitchFamily="18" charset="0"/>
              </a:rPr>
              <a:t>Energía eléctrica </a:t>
            </a:r>
            <a:r>
              <a:rPr lang="es-MX" sz="1600" dirty="0">
                <a:effectLst/>
                <a:latin typeface="Calibri" panose="020F0502020204030204" pitchFamily="34" charset="0"/>
                <a:ea typeface="Calibri" panose="020F0502020204030204" pitchFamily="34" charset="0"/>
                <a:cs typeface="Times New Roman" panose="02020603050405020304" pitchFamily="18" charset="0"/>
              </a:rPr>
              <a:t>en un </a:t>
            </a:r>
            <a:r>
              <a:rPr lang="es-MX" sz="1600" b="1" dirty="0">
                <a:effectLst/>
                <a:latin typeface="Calibri" panose="020F0502020204030204" pitchFamily="34" charset="0"/>
                <a:ea typeface="Calibri" panose="020F0502020204030204" pitchFamily="34" charset="0"/>
                <a:cs typeface="Times New Roman" panose="02020603050405020304" pitchFamily="18" charset="0"/>
              </a:rPr>
              <a:t>63%</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Font typeface="Arial" panose="020B0604020202020204" pitchFamily="34" charset="0"/>
              <a:buChar char="•"/>
              <a:tabLst>
                <a:tab pos="914400" algn="l"/>
              </a:tabLst>
            </a:pPr>
            <a:r>
              <a:rPr lang="es-MX" sz="1600" b="1" dirty="0">
                <a:effectLst/>
                <a:latin typeface="Calibri" panose="020F0502020204030204" pitchFamily="34" charset="0"/>
                <a:ea typeface="Calibri" panose="020F0502020204030204" pitchFamily="34" charset="0"/>
                <a:cs typeface="Times New Roman" panose="02020603050405020304" pitchFamily="18" charset="0"/>
              </a:rPr>
              <a:t>Desechos</a:t>
            </a:r>
            <a:r>
              <a:rPr lang="es-MX" sz="1600" dirty="0">
                <a:effectLst/>
                <a:latin typeface="Calibri" panose="020F0502020204030204" pitchFamily="34" charset="0"/>
                <a:ea typeface="Calibri" panose="020F0502020204030204" pitchFamily="34" charset="0"/>
                <a:cs typeface="Times New Roman" panose="02020603050405020304" pitchFamily="18" charset="0"/>
              </a:rPr>
              <a:t> en un </a:t>
            </a:r>
            <a:r>
              <a:rPr lang="es-MX" sz="1600" b="1" dirty="0">
                <a:effectLst/>
                <a:latin typeface="Calibri" panose="020F0502020204030204" pitchFamily="34" charset="0"/>
                <a:ea typeface="Calibri" panose="020F0502020204030204" pitchFamily="34" charset="0"/>
                <a:cs typeface="Times New Roman" panose="02020603050405020304" pitchFamily="18" charset="0"/>
              </a:rPr>
              <a:t>77%</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Font typeface="Arial" panose="020B0604020202020204" pitchFamily="34" charset="0"/>
              <a:buChar char="•"/>
              <a:tabLst>
                <a:tab pos="914400" algn="l"/>
              </a:tabLst>
            </a:pPr>
            <a:r>
              <a:rPr lang="es-MX" sz="1600" b="1" dirty="0">
                <a:effectLst/>
                <a:latin typeface="Calibri" panose="020F0502020204030204" pitchFamily="34" charset="0"/>
                <a:ea typeface="Calibri" panose="020F0502020204030204" pitchFamily="34" charset="0"/>
                <a:cs typeface="Times New Roman" panose="02020603050405020304" pitchFamily="18" charset="0"/>
              </a:rPr>
              <a:t>Áreas verdes </a:t>
            </a:r>
            <a:r>
              <a:rPr lang="es-MX" sz="1600" dirty="0">
                <a:effectLst/>
                <a:latin typeface="Calibri" panose="020F0502020204030204" pitchFamily="34" charset="0"/>
                <a:ea typeface="Calibri" panose="020F0502020204030204" pitchFamily="34" charset="0"/>
                <a:cs typeface="Times New Roman" panose="02020603050405020304" pitchFamily="18" charset="0"/>
              </a:rPr>
              <a:t>en un </a:t>
            </a:r>
            <a:r>
              <a:rPr lang="es-MX" sz="1600" b="1" dirty="0">
                <a:effectLst/>
                <a:latin typeface="Calibri" panose="020F0502020204030204" pitchFamily="34" charset="0"/>
                <a:ea typeface="Calibri" panose="020F0502020204030204" pitchFamily="34" charset="0"/>
                <a:cs typeface="Times New Roman" panose="02020603050405020304" pitchFamily="18" charset="0"/>
              </a:rPr>
              <a:t>78%</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600" dirty="0">
                <a:effectLst/>
                <a:latin typeface="Calibri" panose="020F0502020204030204" pitchFamily="34" charset="0"/>
                <a:ea typeface="Calibri" panose="020F0502020204030204" pitchFamily="34" charset="0"/>
                <a:cs typeface="Times New Roman" panose="02020603050405020304" pitchFamily="18" charset="0"/>
              </a:rPr>
              <a:t>Por último, se menciona en un alto porcentaje de interés que, si la UAN ofreciera cursos de capacitación en </a:t>
            </a:r>
            <a:r>
              <a:rPr lang="es-MX" sz="1600" b="1" dirty="0">
                <a:effectLst/>
                <a:latin typeface="Calibri" panose="020F0502020204030204" pitchFamily="34" charset="0"/>
                <a:ea typeface="Calibri" panose="020F0502020204030204" pitchFamily="34" charset="0"/>
                <a:cs typeface="Times New Roman" panose="02020603050405020304" pitchFamily="18" charset="0"/>
              </a:rPr>
              <a:t>materia de medio ambiente</a:t>
            </a:r>
            <a:r>
              <a:rPr lang="es-MX" sz="1600" dirty="0">
                <a:effectLst/>
                <a:latin typeface="Calibri" panose="020F0502020204030204" pitchFamily="34" charset="0"/>
                <a:ea typeface="Calibri" panose="020F0502020204030204" pitchFamily="34" charset="0"/>
                <a:cs typeface="Times New Roman" panose="02020603050405020304" pitchFamily="18" charset="0"/>
              </a:rPr>
              <a:t>, asistieran a ellos.</a:t>
            </a:r>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5473</TotalTime>
  <Words>4376</Words>
  <Application>Microsoft Office PowerPoint</Application>
  <PresentationFormat>Presentación en pantalla (4:3)</PresentationFormat>
  <Paragraphs>689</Paragraphs>
  <Slides>85</Slides>
  <Notes>78</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85</vt:i4>
      </vt:variant>
    </vt:vector>
  </HeadingPairs>
  <TitlesOfParts>
    <vt:vector size="90" baseType="lpstr">
      <vt:lpstr>Arial</vt:lpstr>
      <vt:lpstr>Calibri</vt:lpstr>
      <vt:lpstr>Calibri Light</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340</cp:revision>
  <dcterms:created xsi:type="dcterms:W3CDTF">2019-02-18T18:05:13Z</dcterms:created>
  <dcterms:modified xsi:type="dcterms:W3CDTF">2022-04-26T17:17:10Z</dcterms:modified>
</cp:coreProperties>
</file>