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5.xml" ContentType="application/vnd.openxmlformats-officedocument.themeOverrid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0.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1.xml" ContentType="application/vnd.openxmlformats-officedocument.themeOverrid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2.xml" ContentType="application/vnd.openxmlformats-officedocument.themeOverrid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3.xml" ContentType="application/vnd.openxmlformats-officedocument.themeOverrid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4.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5.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6.xml" ContentType="application/vnd.openxmlformats-officedocument.themeOverrid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7.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8.xml" ContentType="application/vnd.openxmlformats-officedocument.themeOverrid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9.xml" ContentType="application/vnd.openxmlformats-officedocument.themeOverrid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0.xml" ContentType="application/vnd.openxmlformats-officedocument.themeOverrid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1.xml" ContentType="application/vnd.openxmlformats-officedocument.themeOverrid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2.xml" ContentType="application/vnd.openxmlformats-officedocument.themeOverrid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3.xml" ContentType="application/vnd.openxmlformats-officedocument.themeOverrid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4.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5.xml" ContentType="application/vnd.openxmlformats-officedocument.themeOverrid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6.xml" ContentType="application/vnd.openxmlformats-officedocument.themeOverrid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27.xml" ContentType="application/vnd.openxmlformats-officedocument.themeOverrid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28.xml" ContentType="application/vnd.openxmlformats-officedocument.themeOverrid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9.xml" ContentType="application/vnd.openxmlformats-officedocument.themeOverrid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0.xml" ContentType="application/vnd.openxmlformats-officedocument.themeOverrid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31.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32.xml" ContentType="application/vnd.openxmlformats-officedocument.themeOverrid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3.xml" ContentType="application/vnd.openxmlformats-officedocument.themeOverrid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4.xml" ContentType="application/vnd.openxmlformats-officedocument.themeOverrid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35.xml" ContentType="application/vnd.openxmlformats-officedocument.themeOverrid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36.xml" ContentType="application/vnd.openxmlformats-officedocument.themeOverrid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37.xml" ContentType="application/vnd.openxmlformats-officedocument.themeOverrid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38.xml" ContentType="application/vnd.openxmlformats-officedocument.themeOverrid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39.xml" ContentType="application/vnd.openxmlformats-officedocument.themeOverrid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0.xml" ContentType="application/vnd.openxmlformats-officedocument.themeOverr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41.xml" ContentType="application/vnd.openxmlformats-officedocument.themeOverrid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42.xml" ContentType="application/vnd.openxmlformats-officedocument.themeOverrid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43.xml" ContentType="application/vnd.openxmlformats-officedocument.themeOverrid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44.xml" ContentType="application/vnd.openxmlformats-officedocument.themeOverrid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45.xml" ContentType="application/vnd.openxmlformats-officedocument.themeOverrid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46.xml" ContentType="application/vnd.openxmlformats-officedocument.themeOverrid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47.xml" ContentType="application/vnd.openxmlformats-officedocument.themeOverrid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48.xml" ContentType="application/vnd.openxmlformats-officedocument.themeOverrid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49.xml" ContentType="application/vnd.openxmlformats-officedocument.themeOverrid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50.xml" ContentType="application/vnd.openxmlformats-officedocument.themeOverr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D:\practicas\Tablas%20del%20area%20673.xlsm"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7.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28.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29.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0.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1.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2.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3.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4.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5.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6.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7.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38.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39.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0.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1.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2.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3.xlsx"/></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package" Target="../embeddings/Microsoft_Excel_Worksheet44.xlsx"/></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5.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6.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package" Target="../embeddings/Microsoft_Excel_Worksheet47.xlsx"/></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48.xlsx"/></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49.xlsx"/></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50.xlsx"/></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51.xlsx"/></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package" Target="../embeddings/Microsoft_Excel_Worksheet52.xlsx"/></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package" Target="../embeddings/Microsoft_Excel_Worksheet53.xlsx"/></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package" Target="../embeddings/Microsoft_Excel_Worksheet54.xlsx"/></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package" Target="../embeddings/Microsoft_Excel_Worksheet55.xlsx"/></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56.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package" Target="../embeddings/Microsoft_Excel_Worksheet57.xlsx"/></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package" Target="../embeddings/Microsoft_Excel_Worksheet58.xlsx"/></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59.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95-42E8-B477-57C66D5AECBB}"/>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95-42E8-B477-57C66D5AECB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80</c:v>
                </c:pt>
                <c:pt idx="1">
                  <c:v>20</c:v>
                </c:pt>
              </c:numCache>
            </c:numRef>
          </c:val>
          <c:extLst>
            <c:ext xmlns:c16="http://schemas.microsoft.com/office/drawing/2014/chart" uri="{C3380CC4-5D6E-409C-BE32-E72D297353CC}">
              <c16:uniqueId val="{00000002-3B95-42E8-B477-57C66D5AECBB}"/>
            </c:ext>
          </c:extLst>
        </c:ser>
        <c:dLbls>
          <c:showLegendKey val="0"/>
          <c:showVal val="0"/>
          <c:showCatName val="0"/>
          <c:showSerName val="0"/>
          <c:showPercent val="0"/>
          <c:showBubbleSize val="0"/>
        </c:dLbls>
        <c:gapWidth val="100"/>
        <c:overlap val="-24"/>
        <c:axId val="20195536"/>
        <c:axId val="20193576"/>
      </c:barChart>
      <c:catAx>
        <c:axId val="20195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193576"/>
        <c:crosses val="autoZero"/>
        <c:auto val="1"/>
        <c:lblAlgn val="ctr"/>
        <c:lblOffset val="100"/>
        <c:noMultiLvlLbl val="0"/>
      </c:catAx>
      <c:valAx>
        <c:axId val="20193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195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VALORES!$B$3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2631370335932967E-3"/>
                  <c:y val="8.7613462020327992E-2"/>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0-20AB-487C-8551-E29414942587}"/>
                </c:ext>
              </c:extLst>
            </c:dLbl>
            <c:dLbl>
              <c:idx val="1"/>
              <c:layout>
                <c:manualLayout>
                  <c:x val="-8.9577750384781584E-4"/>
                  <c:y val="9.387156645035142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B4BE0162-4C3B-4DF8-80C3-FB4D473526B3}"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1-20AB-487C-8551-E29414942587}"/>
                </c:ext>
              </c:extLst>
            </c:dLbl>
            <c:dLbl>
              <c:idx val="2"/>
              <c:layout>
                <c:manualLayout>
                  <c:x val="0"/>
                  <c:y val="0.1126458797404217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D367E2-7868-4810-9893-D63E30435605}"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0AB-487C-8551-E29414942587}"/>
                </c:ext>
              </c:extLst>
            </c:dLbl>
            <c:dLbl>
              <c:idx val="3"/>
              <c:layout>
                <c:manualLayout>
                  <c:x val="0"/>
                  <c:y val="0.1032587230953865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ACBB902-1D36-45C9-ADF4-19314DAF4DBD}"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0AB-487C-8551-E29414942587}"/>
                </c:ext>
              </c:extLst>
            </c:dLbl>
            <c:dLbl>
              <c:idx val="4"/>
              <c:layout>
                <c:manualLayout>
                  <c:x val="1.7079090155755125E-3"/>
                  <c:y val="9.0742514235339716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95C10E7F-26E8-4697-A4B9-163961ABC6C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0AB-487C-8551-E29414942587}"/>
                </c:ext>
              </c:extLst>
            </c:dLbl>
            <c:dLbl>
              <c:idx val="5"/>
              <c:layout>
                <c:manualLayout>
                  <c:x val="1.8194370050689198E-3"/>
                  <c:y val="0.10951682752541"/>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308E49A3-4F5B-4060-945C-4293A6CD21F9}"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0AB-487C-8551-E29414942587}"/>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fld id="{2F359B6B-E897-4CAD-90DC-89266E2D456C}" type="VALUE">
                      <a:rPr lang="en-US" sz="1400" smtClean="0">
                        <a:solidFill>
                          <a:schemeClr val="tx1"/>
                        </a:solidFill>
                      </a:rPr>
                      <a:pPr algn="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0AB-487C-8551-E29414942587}"/>
                </c:ext>
              </c:extLst>
            </c:dLbl>
            <c:dLbl>
              <c:idx val="7"/>
              <c:layout>
                <c:manualLayout>
                  <c:x val="1.0414746077693186E-2"/>
                  <c:y val="8.4484409805316282E-2"/>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fld id="{236CD0EA-6744-4E8D-878C-C91AFC772812}" type="VALUE">
                      <a:rPr lang="en-US" sz="1400" smtClean="0">
                        <a:solidFill>
                          <a:schemeClr val="tx1"/>
                        </a:solidFill>
                      </a:rPr>
                      <a:pPr>
                        <a:defRPr sz="1400" b="1"/>
                      </a:pPr>
                      <a:t>[VALOR]</a:t>
                    </a:fld>
                    <a:r>
                      <a:rPr lang="en-US" sz="14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AB-487C-8551-E2941494258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TOLERANCIA</c:v>
                </c:pt>
                <c:pt idx="1">
                  <c:v> EQUIDAD</c:v>
                </c:pt>
                <c:pt idx="2">
                  <c:v> TRANSPARENCIA Y RENDICIÓN DE CUENTAS</c:v>
                </c:pt>
                <c:pt idx="3">
                  <c:v> RESPONSABILIDAD</c:v>
                </c:pt>
                <c:pt idx="4">
                  <c:v> JUSTICIA</c:v>
                </c:pt>
                <c:pt idx="5">
                  <c:v> LEALTAD Y COMPROMISO</c:v>
                </c:pt>
                <c:pt idx="6">
                  <c:v> PROFESIONALISMO E INTEGRIDAD</c:v>
                </c:pt>
                <c:pt idx="7">
                  <c:v> CONCIENCIA ECOLÓGICA</c:v>
                </c:pt>
              </c:strCache>
            </c:strRef>
          </c:cat>
          <c:val>
            <c:numRef>
              <c:f>VALORES!$B$4:$B$11</c:f>
              <c:numCache>
                <c:formatCode>General</c:formatCode>
                <c:ptCount val="8"/>
                <c:pt idx="0">
                  <c:v>75</c:v>
                </c:pt>
                <c:pt idx="1">
                  <c:v>75</c:v>
                </c:pt>
                <c:pt idx="2">
                  <c:v>62</c:v>
                </c:pt>
                <c:pt idx="3">
                  <c:v>62</c:v>
                </c:pt>
                <c:pt idx="4">
                  <c:v>62</c:v>
                </c:pt>
                <c:pt idx="5">
                  <c:v>62</c:v>
                </c:pt>
                <c:pt idx="6">
                  <c:v>62</c:v>
                </c:pt>
                <c:pt idx="7">
                  <c:v>37</c:v>
                </c:pt>
              </c:numCache>
            </c:numRef>
          </c:val>
          <c:extLst>
            <c:ext xmlns:c16="http://schemas.microsoft.com/office/drawing/2014/chart" uri="{C3380CC4-5D6E-409C-BE32-E72D297353CC}">
              <c16:uniqueId val="{00000008-20AB-487C-8551-E29414942587}"/>
            </c:ext>
          </c:extLst>
        </c:ser>
        <c:dLbls>
          <c:showLegendKey val="0"/>
          <c:showVal val="0"/>
          <c:showCatName val="0"/>
          <c:showSerName val="0"/>
          <c:showPercent val="0"/>
          <c:showBubbleSize val="0"/>
        </c:dLbls>
        <c:gapWidth val="100"/>
        <c:overlap val="-24"/>
        <c:axId val="592316152"/>
        <c:axId val="592319680"/>
      </c:barChart>
      <c:catAx>
        <c:axId val="592316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592319680"/>
        <c:crosses val="autoZero"/>
        <c:auto val="1"/>
        <c:lblAlgn val="ctr"/>
        <c:lblOffset val="100"/>
        <c:noMultiLvlLbl val="0"/>
      </c:catAx>
      <c:valAx>
        <c:axId val="592319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316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ILUMINACIÓN!$B$2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B6-49F4-B073-5297947AA262}"/>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B6-49F4-B073-5297947AA262}"/>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EB6-49F4-B073-5297947AA262}"/>
                </c:ext>
              </c:extLst>
            </c:dLbl>
            <c:dLbl>
              <c:idx val="3"/>
              <c:layout>
                <c:manualLayout>
                  <c:x val="-7.1986282928764751E-3"/>
                  <c:y val="1.0081984743708451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5EB6-49F4-B073-5297947AA26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24</c:v>
                </c:pt>
                <c:pt idx="1">
                  <c:v>55</c:v>
                </c:pt>
                <c:pt idx="2">
                  <c:v>17</c:v>
                </c:pt>
                <c:pt idx="3">
                  <c:v>4</c:v>
                </c:pt>
              </c:numCache>
            </c:numRef>
          </c:val>
          <c:extLst>
            <c:ext xmlns:c16="http://schemas.microsoft.com/office/drawing/2014/chart" uri="{C3380CC4-5D6E-409C-BE32-E72D297353CC}">
              <c16:uniqueId val="{00000004-5EB6-49F4-B073-5297947AA262}"/>
            </c:ext>
          </c:extLst>
        </c:ser>
        <c:dLbls>
          <c:showLegendKey val="0"/>
          <c:showVal val="0"/>
          <c:showCatName val="0"/>
          <c:showSerName val="0"/>
          <c:showPercent val="0"/>
          <c:showBubbleSize val="0"/>
        </c:dLbls>
        <c:gapWidth val="100"/>
        <c:overlap val="-24"/>
        <c:axId val="219409280"/>
        <c:axId val="219406928"/>
      </c:barChart>
      <c:catAx>
        <c:axId val="219409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19406928"/>
        <c:crosses val="autoZero"/>
        <c:auto val="1"/>
        <c:lblAlgn val="ctr"/>
        <c:lblOffset val="100"/>
        <c:noMultiLvlLbl val="0"/>
      </c:catAx>
      <c:valAx>
        <c:axId val="21940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9409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CLIMA!$B$2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701823835002304E-3"/>
                  <c:y val="3.06138484281821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03-4725-9D1B-3E2CA8B71E77}"/>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03-4725-9D1B-3E2CA8B71E77}"/>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03-4725-9D1B-3E2CA8B71E77}"/>
                </c:ext>
              </c:extLst>
            </c:dLbl>
            <c:dLbl>
              <c:idx val="3"/>
              <c:layout>
                <c:manualLayout>
                  <c:x val="-1.8350911917502581E-3"/>
                  <c:y val="1.417752717216080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403-4725-9D1B-3E2CA8B71E7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0</c:v>
                </c:pt>
                <c:pt idx="1">
                  <c:v>40</c:v>
                </c:pt>
                <c:pt idx="2">
                  <c:v>60</c:v>
                </c:pt>
                <c:pt idx="3">
                  <c:v>0</c:v>
                </c:pt>
              </c:numCache>
            </c:numRef>
          </c:val>
          <c:extLst>
            <c:ext xmlns:c16="http://schemas.microsoft.com/office/drawing/2014/chart" uri="{C3380CC4-5D6E-409C-BE32-E72D297353CC}">
              <c16:uniqueId val="{00000004-6403-4725-9D1B-3E2CA8B71E77}"/>
            </c:ext>
          </c:extLst>
        </c:ser>
        <c:dLbls>
          <c:showLegendKey val="0"/>
          <c:showVal val="0"/>
          <c:showCatName val="0"/>
          <c:showSerName val="0"/>
          <c:showPercent val="0"/>
          <c:showBubbleSize val="0"/>
        </c:dLbls>
        <c:gapWidth val="100"/>
        <c:overlap val="-24"/>
        <c:axId val="204535280"/>
        <c:axId val="204533712"/>
      </c:barChart>
      <c:catAx>
        <c:axId val="204535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4533712"/>
        <c:crosses val="autoZero"/>
        <c:auto val="1"/>
        <c:lblAlgn val="ctr"/>
        <c:lblOffset val="100"/>
        <c:noMultiLvlLbl val="0"/>
      </c:catAx>
      <c:valAx>
        <c:axId val="204533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453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RUIDO!$B$2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575E-3"/>
                  <c:y val="2.417463029590366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2E1-4025-8668-4B46DB7C0075}"/>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2E1-4025-8668-4B46DB7C0075}"/>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2E1-4025-8668-4B46DB7C0075}"/>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2E1-4025-8668-4B46DB7C007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1</c:v>
                </c:pt>
                <c:pt idx="1">
                  <c:v>26</c:v>
                </c:pt>
                <c:pt idx="2">
                  <c:v>53</c:v>
                </c:pt>
                <c:pt idx="3">
                  <c:v>20</c:v>
                </c:pt>
              </c:numCache>
            </c:numRef>
          </c:val>
          <c:extLst>
            <c:ext xmlns:c16="http://schemas.microsoft.com/office/drawing/2014/chart" uri="{C3380CC4-5D6E-409C-BE32-E72D297353CC}">
              <c16:uniqueId val="{00000004-E2E1-4025-8668-4B46DB7C0075}"/>
            </c:ext>
          </c:extLst>
        </c:ser>
        <c:dLbls>
          <c:showLegendKey val="0"/>
          <c:showVal val="0"/>
          <c:showCatName val="0"/>
          <c:showSerName val="0"/>
          <c:showPercent val="0"/>
          <c:showBubbleSize val="0"/>
        </c:dLbls>
        <c:gapWidth val="100"/>
        <c:overlap val="-24"/>
        <c:axId val="589147256"/>
        <c:axId val="589300608"/>
      </c:barChart>
      <c:catAx>
        <c:axId val="589147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300608"/>
        <c:crosses val="autoZero"/>
        <c:auto val="1"/>
        <c:lblAlgn val="ctr"/>
        <c:lblOffset val="100"/>
        <c:noMultiLvlLbl val="0"/>
      </c:catAx>
      <c:valAx>
        <c:axId val="589300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147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130382754311498E-3"/>
                  <c:y val="2.93441616713400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88-4971-8AC6-8688B8E6DC5D}"/>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88-4971-8AC6-8688B8E6DC5D}"/>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888-4971-8AC6-8688B8E6DC5D}"/>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888-4971-8AC6-8688B8E6DC5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0</c:v>
                </c:pt>
                <c:pt idx="1">
                  <c:v>20</c:v>
                </c:pt>
                <c:pt idx="2">
                  <c:v>60</c:v>
                </c:pt>
                <c:pt idx="3">
                  <c:v>20</c:v>
                </c:pt>
              </c:numCache>
            </c:numRef>
          </c:val>
          <c:extLst>
            <c:ext xmlns:c16="http://schemas.microsoft.com/office/drawing/2014/chart" uri="{C3380CC4-5D6E-409C-BE32-E72D297353CC}">
              <c16:uniqueId val="{00000004-6888-4971-8AC6-8688B8E6DC5D}"/>
            </c:ext>
          </c:extLst>
        </c:ser>
        <c:dLbls>
          <c:showLegendKey val="0"/>
          <c:showVal val="0"/>
          <c:showCatName val="0"/>
          <c:showSerName val="0"/>
          <c:showPercent val="0"/>
          <c:showBubbleSize val="0"/>
        </c:dLbls>
        <c:gapWidth val="100"/>
        <c:overlap val="-24"/>
        <c:axId val="433209784"/>
        <c:axId val="433206648"/>
      </c:barChart>
      <c:catAx>
        <c:axId val="433209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206648"/>
        <c:crosses val="autoZero"/>
        <c:auto val="1"/>
        <c:lblAlgn val="ctr"/>
        <c:lblOffset val="100"/>
        <c:noMultiLvlLbl val="0"/>
      </c:catAx>
      <c:valAx>
        <c:axId val="433206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3209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MOBILIARIO!$B$2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F32-421F-8622-CEACC09DCCE6}"/>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32-421F-8622-CEACC09DCCE6}"/>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32-421F-8622-CEACC09DCCE6}"/>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F32-421F-8622-CEACC09DCCE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15</c:v>
                </c:pt>
                <c:pt idx="1">
                  <c:v>45</c:v>
                </c:pt>
                <c:pt idx="2">
                  <c:v>29</c:v>
                </c:pt>
                <c:pt idx="3">
                  <c:v>11</c:v>
                </c:pt>
              </c:numCache>
            </c:numRef>
          </c:val>
          <c:extLst>
            <c:ext xmlns:c16="http://schemas.microsoft.com/office/drawing/2014/chart" uri="{C3380CC4-5D6E-409C-BE32-E72D297353CC}">
              <c16:uniqueId val="{00000004-FF32-421F-8622-CEACC09DCCE6}"/>
            </c:ext>
          </c:extLst>
        </c:ser>
        <c:dLbls>
          <c:showLegendKey val="0"/>
          <c:showVal val="0"/>
          <c:showCatName val="0"/>
          <c:showSerName val="0"/>
          <c:showPercent val="0"/>
          <c:showBubbleSize val="0"/>
        </c:dLbls>
        <c:gapWidth val="100"/>
        <c:overlap val="-24"/>
        <c:axId val="589301784"/>
        <c:axId val="594299624"/>
      </c:barChart>
      <c:catAx>
        <c:axId val="589301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299624"/>
        <c:crosses val="autoZero"/>
        <c:auto val="1"/>
        <c:lblAlgn val="ctr"/>
        <c:lblOffset val="100"/>
        <c:noMultiLvlLbl val="0"/>
      </c:catAx>
      <c:valAx>
        <c:axId val="594299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301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52479266132534E-3"/>
                  <c:y val="3.050049110677944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755-4196-BDB5-06397A5281A9}"/>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755-4196-BDB5-06397A5281A9}"/>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755-4196-BDB5-06397A5281A9}"/>
                </c:ext>
              </c:extLst>
            </c:dLbl>
            <c:dLbl>
              <c:idx val="3"/>
              <c:layout>
                <c:manualLayout>
                  <c:x val="-3.5859831635728511E-3"/>
                  <c:y val="3.021829505999878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755-4196-BDB5-06397A5281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0</c:v>
                </c:pt>
                <c:pt idx="1">
                  <c:v>20</c:v>
                </c:pt>
                <c:pt idx="2">
                  <c:v>80</c:v>
                </c:pt>
                <c:pt idx="3">
                  <c:v>0</c:v>
                </c:pt>
              </c:numCache>
            </c:numRef>
          </c:val>
          <c:extLst>
            <c:ext xmlns:c16="http://schemas.microsoft.com/office/drawing/2014/chart" uri="{C3380CC4-5D6E-409C-BE32-E72D297353CC}">
              <c16:uniqueId val="{00000004-F755-4196-BDB5-06397A5281A9}"/>
            </c:ext>
          </c:extLst>
        </c:ser>
        <c:dLbls>
          <c:showLegendKey val="0"/>
          <c:showVal val="0"/>
          <c:showCatName val="0"/>
          <c:showSerName val="0"/>
          <c:showPercent val="0"/>
          <c:showBubbleSize val="0"/>
        </c:dLbls>
        <c:gapWidth val="100"/>
        <c:overlap val="-24"/>
        <c:axId val="586675712"/>
        <c:axId val="586676888"/>
      </c:barChart>
      <c:catAx>
        <c:axId val="586675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6888"/>
        <c:crosses val="autoZero"/>
        <c:auto val="1"/>
        <c:lblAlgn val="ctr"/>
        <c:lblOffset val="100"/>
        <c:noMultiLvlLbl val="0"/>
      </c:catAx>
      <c:valAx>
        <c:axId val="586676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5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6.1700908766791039E-2"/>
          <c:y val="4.4375685265273801E-2"/>
          <c:w val="0.91522457956800207"/>
          <c:h val="0.88281821054394838"/>
        </c:manualLayout>
      </c:layout>
      <c:barChart>
        <c:barDir val="col"/>
        <c:grouping val="clustered"/>
        <c:varyColors val="0"/>
        <c:ser>
          <c:idx val="0"/>
          <c:order val="0"/>
          <c:tx>
            <c:strRef>
              <c:f>'CONDICIONES DE HIGIENE'!$B$2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295E-3"/>
                  <c:y val="-9.0654885179996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8F-4F9B-8537-927AEF2FEA95}"/>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F-4F9B-8537-927AEF2FEA95}"/>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8F-4F9B-8537-927AEF2FEA95}"/>
                </c:ext>
              </c:extLst>
            </c:dLbl>
            <c:dLbl>
              <c:idx val="3"/>
              <c:layout>
                <c:manualLayout>
                  <c:x val="-3.5859831635728511E-3"/>
                  <c:y val="9.97203736979959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F-4F9B-8537-927AEF2FEA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1</c:v>
                </c:pt>
                <c:pt idx="1">
                  <c:v>12</c:v>
                </c:pt>
                <c:pt idx="2">
                  <c:v>28</c:v>
                </c:pt>
                <c:pt idx="3">
                  <c:v>59</c:v>
                </c:pt>
              </c:numCache>
            </c:numRef>
          </c:val>
          <c:extLst>
            <c:ext xmlns:c16="http://schemas.microsoft.com/office/drawing/2014/chart" uri="{C3380CC4-5D6E-409C-BE32-E72D297353CC}">
              <c16:uniqueId val="{00000004-2B8F-4F9B-8537-927AEF2FEA95}"/>
            </c:ext>
          </c:extLst>
        </c:ser>
        <c:dLbls>
          <c:showLegendKey val="0"/>
          <c:showVal val="0"/>
          <c:showCatName val="0"/>
          <c:showSerName val="0"/>
          <c:showPercent val="0"/>
          <c:showBubbleSize val="0"/>
        </c:dLbls>
        <c:gapWidth val="100"/>
        <c:overlap val="-24"/>
        <c:axId val="594300408"/>
        <c:axId val="594298840"/>
      </c:barChart>
      <c:catAx>
        <c:axId val="594300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298840"/>
        <c:crosses val="autoZero"/>
        <c:auto val="1"/>
        <c:lblAlgn val="ctr"/>
        <c:lblOffset val="100"/>
        <c:noMultiLvlLbl val="0"/>
      </c:catAx>
      <c:valAx>
        <c:axId val="594298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4300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'RESPUESTA DE MANTENIMIENTO'!$B$2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6D-4228-BE10-8B29B4868EF7}"/>
                </c:ext>
              </c:extLst>
            </c:dLbl>
            <c:dLbl>
              <c:idx val="1"/>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6D-4228-BE10-8B29B4868EF7}"/>
                </c:ext>
              </c:extLst>
            </c:dLbl>
            <c:dLbl>
              <c:idx val="2"/>
              <c:layout>
                <c:manualLayout>
                  <c:x val="0"/>
                  <c:y val="1.565964493087808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86D-4228-BE10-8B29B4868EF7}"/>
                </c:ext>
              </c:extLst>
            </c:dLbl>
            <c:dLbl>
              <c:idx val="3"/>
              <c:layout>
                <c:manualLayout>
                  <c:x val="5.7284420757528582E-3"/>
                  <c:y val="4.407292147058218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86D-4228-BE10-8B29B4868EF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REGULAR</c:v>
                </c:pt>
                <c:pt idx="2">
                  <c:v>BUENA</c:v>
                </c:pt>
                <c:pt idx="3">
                  <c:v>MALA</c:v>
                </c:pt>
              </c:strCache>
            </c:strRef>
          </c:cat>
          <c:val>
            <c:numRef>
              <c:f>'RESPUESTA DE MANTENIMIENTO'!$B$3:$B$6</c:f>
              <c:numCache>
                <c:formatCode>General</c:formatCode>
                <c:ptCount val="4"/>
                <c:pt idx="0">
                  <c:v>20</c:v>
                </c:pt>
                <c:pt idx="1">
                  <c:v>80</c:v>
                </c:pt>
                <c:pt idx="2">
                  <c:v>0</c:v>
                </c:pt>
                <c:pt idx="3">
                  <c:v>0</c:v>
                </c:pt>
              </c:numCache>
            </c:numRef>
          </c:val>
          <c:extLst>
            <c:ext xmlns:c16="http://schemas.microsoft.com/office/drawing/2014/chart" uri="{C3380CC4-5D6E-409C-BE32-E72D297353CC}">
              <c16:uniqueId val="{00000004-186D-4228-BE10-8B29B4868EF7}"/>
            </c:ext>
          </c:extLst>
        </c:ser>
        <c:dLbls>
          <c:showLegendKey val="0"/>
          <c:showVal val="0"/>
          <c:showCatName val="0"/>
          <c:showSerName val="0"/>
          <c:showPercent val="0"/>
          <c:showBubbleSize val="0"/>
        </c:dLbls>
        <c:gapWidth val="100"/>
        <c:overlap val="-24"/>
        <c:axId val="586680024"/>
        <c:axId val="586681200"/>
      </c:barChart>
      <c:catAx>
        <c:axId val="5866800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6681200"/>
        <c:crosses val="autoZero"/>
        <c:auto val="1"/>
        <c:lblAlgn val="ctr"/>
        <c:lblOffset val="100"/>
        <c:noMultiLvlLbl val="0"/>
      </c:catAx>
      <c:valAx>
        <c:axId val="586681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80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8.6152008482391476E-2"/>
          <c:y val="2.9725266041131067E-2"/>
          <c:w val="0.91200563326422801"/>
          <c:h val="0.88098148478428884"/>
        </c:manualLayout>
      </c:layout>
      <c:barChart>
        <c:barDir val="col"/>
        <c:grouping val="clustered"/>
        <c:varyColors val="0"/>
        <c:ser>
          <c:idx val="0"/>
          <c:order val="0"/>
          <c:tx>
            <c:strRef>
              <c:f>'INTEGRANTES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E29-4D96-93AE-D3CFB27F42EC}"/>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29-4D96-93AE-D3CFB27F42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62</c:v>
                </c:pt>
                <c:pt idx="1">
                  <c:v>38</c:v>
                </c:pt>
              </c:numCache>
            </c:numRef>
          </c:val>
          <c:extLst>
            <c:ext xmlns:c16="http://schemas.microsoft.com/office/drawing/2014/chart" uri="{C3380CC4-5D6E-409C-BE32-E72D297353CC}">
              <c16:uniqueId val="{00000002-5E29-4D96-93AE-D3CFB27F42EC}"/>
            </c:ext>
          </c:extLst>
        </c:ser>
        <c:dLbls>
          <c:showLegendKey val="0"/>
          <c:showVal val="0"/>
          <c:showCatName val="0"/>
          <c:showSerName val="0"/>
          <c:showPercent val="0"/>
          <c:showBubbleSize val="0"/>
        </c:dLbls>
        <c:gapWidth val="100"/>
        <c:overlap val="-24"/>
        <c:axId val="219408496"/>
        <c:axId val="219407320"/>
      </c:barChart>
      <c:catAx>
        <c:axId val="219408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19407320"/>
        <c:crosses val="autoZero"/>
        <c:auto val="1"/>
        <c:lblAlgn val="ctr"/>
        <c:lblOffset val="100"/>
        <c:noMultiLvlLbl val="0"/>
      </c:catAx>
      <c:valAx>
        <c:axId val="21940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9408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'INFORMACIÓN DE LA COMISIÓN DE S'!$B$2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093808839156348E-2"/>
                  <c:y val="1.556060241946367E-2"/>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18D-4FC1-9829-C116C7C8B4CA}"/>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8D-4FC1-9829-C116C7C8B4CA}"/>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0</c:v>
                </c:pt>
                <c:pt idx="1">
                  <c:v>100</c:v>
                </c:pt>
              </c:numCache>
            </c:numRef>
          </c:val>
          <c:extLst>
            <c:ext xmlns:c16="http://schemas.microsoft.com/office/drawing/2014/chart" uri="{C3380CC4-5D6E-409C-BE32-E72D297353CC}">
              <c16:uniqueId val="{00000002-018D-4FC1-9829-C116C7C8B4CA}"/>
            </c:ext>
          </c:extLst>
        </c:ser>
        <c:dLbls>
          <c:showLegendKey val="0"/>
          <c:showVal val="0"/>
          <c:showCatName val="0"/>
          <c:showSerName val="0"/>
          <c:showPercent val="0"/>
          <c:showBubbleSize val="0"/>
        </c:dLbls>
        <c:gapWidth val="100"/>
        <c:overlap val="-24"/>
        <c:axId val="586679632"/>
        <c:axId val="586685904"/>
      </c:barChart>
      <c:catAx>
        <c:axId val="586679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6685904"/>
        <c:crosses val="autoZero"/>
        <c:auto val="1"/>
        <c:lblAlgn val="ctr"/>
        <c:lblOffset val="100"/>
        <c:noMultiLvlLbl val="0"/>
      </c:catAx>
      <c:valAx>
        <c:axId val="586685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79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876-4AC5-A695-4FA86D993830}"/>
                </c:ext>
              </c:extLst>
            </c:dLbl>
            <c:dLbl>
              <c:idx val="1"/>
              <c:layout>
                <c:manualLayout>
                  <c:x val="-1.8690100618966095E-3"/>
                  <c:y val="1.1469485846601726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76-4AC5-A695-4FA86D993830}"/>
                </c:ext>
              </c:extLst>
            </c:dLbl>
            <c:dLbl>
              <c:idx val="2"/>
              <c:layout>
                <c:manualLayout>
                  <c:x val="-5.6070301856898288E-3"/>
                  <c:y val="1.237679244216529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76-4AC5-A695-4FA86D99383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100</c:v>
                </c:pt>
                <c:pt idx="1">
                  <c:v>0</c:v>
                </c:pt>
                <c:pt idx="2">
                  <c:v>0</c:v>
                </c:pt>
              </c:numCache>
            </c:numRef>
          </c:val>
          <c:extLst>
            <c:ext xmlns:c16="http://schemas.microsoft.com/office/drawing/2014/chart" uri="{C3380CC4-5D6E-409C-BE32-E72D297353CC}">
              <c16:uniqueId val="{00000003-9876-4AC5-A695-4FA86D993830}"/>
            </c:ext>
          </c:extLst>
        </c:ser>
        <c:dLbls>
          <c:showLegendKey val="0"/>
          <c:showVal val="0"/>
          <c:showCatName val="0"/>
          <c:showSerName val="0"/>
          <c:showPercent val="0"/>
          <c:showBubbleSize val="0"/>
        </c:dLbls>
        <c:gapWidth val="100"/>
        <c:overlap val="-24"/>
        <c:axId val="298911288"/>
        <c:axId val="298914816"/>
      </c:barChart>
      <c:catAx>
        <c:axId val="298911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914816"/>
        <c:crosses val="autoZero"/>
        <c:auto val="1"/>
        <c:lblAlgn val="ctr"/>
        <c:lblOffset val="100"/>
        <c:noMultiLvlLbl val="0"/>
      </c:catAx>
      <c:valAx>
        <c:axId val="298914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911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65-42F5-B243-30655B24E831}"/>
                </c:ext>
              </c:extLst>
            </c:dLbl>
            <c:dLbl>
              <c:idx val="1"/>
              <c:layout>
                <c:manualLayout>
                  <c:x val="-1.9170575250093687E-3"/>
                  <c:y val="2.4623493956959452E-2"/>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65-42F5-B243-30655B24E831}"/>
                </c:ext>
              </c:extLst>
            </c:dLbl>
            <c:dLbl>
              <c:idx val="2"/>
              <c:layout>
                <c:manualLayout>
                  <c:x val="3.8341150500185968E-3"/>
                  <c:y val="2.2274254239663206E-2"/>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65-42F5-B243-30655B24E83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100</c:v>
                </c:pt>
                <c:pt idx="1">
                  <c:v>0</c:v>
                </c:pt>
                <c:pt idx="2">
                  <c:v>0</c:v>
                </c:pt>
              </c:numCache>
            </c:numRef>
          </c:val>
          <c:extLst>
            <c:ext xmlns:c16="http://schemas.microsoft.com/office/drawing/2014/chart" uri="{C3380CC4-5D6E-409C-BE32-E72D297353CC}">
              <c16:uniqueId val="{00000003-EB65-42F5-B243-30655B24E831}"/>
            </c:ext>
          </c:extLst>
        </c:ser>
        <c:dLbls>
          <c:showLegendKey val="0"/>
          <c:showVal val="0"/>
          <c:showCatName val="0"/>
          <c:showSerName val="0"/>
          <c:showPercent val="0"/>
          <c:showBubbleSize val="0"/>
        </c:dLbls>
        <c:gapWidth val="100"/>
        <c:overlap val="-24"/>
        <c:axId val="298912464"/>
        <c:axId val="298912856"/>
      </c:barChart>
      <c:catAx>
        <c:axId val="298912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912856"/>
        <c:crosses val="autoZero"/>
        <c:auto val="1"/>
        <c:lblAlgn val="ctr"/>
        <c:lblOffset val="100"/>
        <c:noMultiLvlLbl val="0"/>
      </c:catAx>
      <c:valAx>
        <c:axId val="298912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91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Hoja1!$E$203</c:f>
              <c:strCache>
                <c:ptCount val="1"/>
                <c:pt idx="0">
                  <c:v>porcentaje otro</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308097521442561E-3"/>
                  <c:y val="-1.0702241014276675E-2"/>
                </c:manualLayout>
              </c:layout>
              <c:tx>
                <c:rich>
                  <a:bodyPr/>
                  <a:lstStyle/>
                  <a:p>
                    <a:fld id="{2492A1AD-3008-4C22-83CF-2525BF4CCC6F}"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80-4E92-B64E-C69AAAB951CC}"/>
                </c:ext>
              </c:extLst>
            </c:dLbl>
            <c:dLbl>
              <c:idx val="1"/>
              <c:tx>
                <c:rich>
                  <a:bodyPr/>
                  <a:lstStyle/>
                  <a:p>
                    <a:r>
                      <a:rPr lang="en-US"/>
                      <a:t>100%</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80-4E92-B64E-C69AAAB951CC}"/>
                </c:ext>
              </c:extLst>
            </c:dLbl>
            <c:dLbl>
              <c:idx val="2"/>
              <c:layout>
                <c:manualLayout>
                  <c:x val="-1.7154048760721281E-3"/>
                  <c:y val="-3.2101668060063308E-2"/>
                </c:manualLayout>
              </c:layout>
              <c:tx>
                <c:rich>
                  <a:bodyPr/>
                  <a:lstStyle/>
                  <a:p>
                    <a:fld id="{38554C8B-AC4F-4475-ACAD-36D29BC65B1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580-4E92-B64E-C69AAAB951C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Hoja1!$B$204:$B$206</c:f>
              <c:strCache>
                <c:ptCount val="3"/>
                <c:pt idx="0">
                  <c:v>EXCELENTES</c:v>
                </c:pt>
                <c:pt idx="1">
                  <c:v>BUENAS</c:v>
                </c:pt>
                <c:pt idx="2">
                  <c:v>MALAS</c:v>
                </c:pt>
              </c:strCache>
            </c:strRef>
          </c:cat>
          <c:val>
            <c:numRef>
              <c:f>Hoja1!$E$204:$E$206</c:f>
              <c:numCache>
                <c:formatCode>###0.0</c:formatCode>
                <c:ptCount val="3"/>
                <c:pt idx="0" formatCode="General">
                  <c:v>0</c:v>
                </c:pt>
                <c:pt idx="1">
                  <c:v>100</c:v>
                </c:pt>
                <c:pt idx="2" formatCode="General">
                  <c:v>0</c:v>
                </c:pt>
              </c:numCache>
            </c:numRef>
          </c:val>
          <c:extLst>
            <c:ext xmlns:c16="http://schemas.microsoft.com/office/drawing/2014/chart" uri="{C3380CC4-5D6E-409C-BE32-E72D297353CC}">
              <c16:uniqueId val="{00000003-2580-4E92-B64E-C69AAAB951CC}"/>
            </c:ext>
          </c:extLst>
        </c:ser>
        <c:dLbls>
          <c:showLegendKey val="0"/>
          <c:showVal val="0"/>
          <c:showCatName val="0"/>
          <c:showSerName val="0"/>
          <c:showPercent val="0"/>
          <c:showBubbleSize val="0"/>
        </c:dLbls>
        <c:gapWidth val="150"/>
        <c:overlap val="100"/>
        <c:axId val="274994104"/>
        <c:axId val="275000376"/>
      </c:barChart>
      <c:catAx>
        <c:axId val="274994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5000376"/>
        <c:crosses val="autoZero"/>
        <c:auto val="1"/>
        <c:lblAlgn val="ctr"/>
        <c:lblOffset val="100"/>
        <c:noMultiLvlLbl val="0"/>
      </c:catAx>
      <c:valAx>
        <c:axId val="275000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994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0E8-4AC1-908A-2363457CDBE8}"/>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E8-4AC1-908A-2363457CDBE8}"/>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0E8-4AC1-908A-2363457CDB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33</c:v>
                </c:pt>
                <c:pt idx="1">
                  <c:v>47</c:v>
                </c:pt>
                <c:pt idx="2">
                  <c:v>3</c:v>
                </c:pt>
              </c:numCache>
            </c:numRef>
          </c:val>
          <c:extLst>
            <c:ext xmlns:c16="http://schemas.microsoft.com/office/drawing/2014/chart" uri="{C3380CC4-5D6E-409C-BE32-E72D297353CC}">
              <c16:uniqueId val="{00000003-60E8-4AC1-908A-2363457CDBE8}"/>
            </c:ext>
          </c:extLst>
        </c:ser>
        <c:dLbls>
          <c:showLegendKey val="0"/>
          <c:showVal val="0"/>
          <c:showCatName val="0"/>
          <c:showSerName val="0"/>
          <c:showPercent val="0"/>
          <c:showBubbleSize val="0"/>
        </c:dLbls>
        <c:gapWidth val="100"/>
        <c:overlap val="-24"/>
        <c:axId val="336248160"/>
        <c:axId val="336249728"/>
      </c:barChart>
      <c:catAx>
        <c:axId val="3362481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6249728"/>
        <c:crosses val="autoZero"/>
        <c:auto val="1"/>
        <c:lblAlgn val="ctr"/>
        <c:lblOffset val="100"/>
        <c:noMultiLvlLbl val="0"/>
      </c:catAx>
      <c:valAx>
        <c:axId val="336249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6248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6E-4669-BF82-B1A2F4C1A12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6E-4669-BF82-B1A2F4C1A12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6E-4669-BF82-B1A2F4C1A1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20</c:v>
                </c:pt>
                <c:pt idx="1">
                  <c:v>80</c:v>
                </c:pt>
                <c:pt idx="2">
                  <c:v>0</c:v>
                </c:pt>
              </c:numCache>
            </c:numRef>
          </c:val>
          <c:extLst>
            <c:ext xmlns:c16="http://schemas.microsoft.com/office/drawing/2014/chart" uri="{C3380CC4-5D6E-409C-BE32-E72D297353CC}">
              <c16:uniqueId val="{00000003-5F6E-4669-BF82-B1A2F4C1A125}"/>
            </c:ext>
          </c:extLst>
        </c:ser>
        <c:dLbls>
          <c:showLegendKey val="0"/>
          <c:showVal val="0"/>
          <c:showCatName val="0"/>
          <c:showSerName val="0"/>
          <c:showPercent val="0"/>
          <c:showBubbleSize val="0"/>
        </c:dLbls>
        <c:gapWidth val="100"/>
        <c:overlap val="-24"/>
        <c:axId val="586658464"/>
        <c:axId val="586654936"/>
      </c:barChart>
      <c:catAx>
        <c:axId val="586658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4936"/>
        <c:crosses val="autoZero"/>
        <c:auto val="1"/>
        <c:lblAlgn val="ctr"/>
        <c:lblOffset val="100"/>
        <c:noMultiLvlLbl val="0"/>
      </c:catAx>
      <c:valAx>
        <c:axId val="586654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A8-426E-8AC4-C635576A1100}"/>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A8-426E-8AC4-C635576A1100}"/>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AA8-426E-8AC4-C635576A110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NO APLICA</c:v>
                </c:pt>
              </c:strCache>
            </c:strRef>
          </c:cat>
          <c:val>
            <c:numRef>
              <c:f>'MATERIAL PARA REALIZAR TUS FUNC'!$C$3:$C$5</c:f>
              <c:numCache>
                <c:formatCode>General</c:formatCode>
                <c:ptCount val="3"/>
                <c:pt idx="0">
                  <c:v>64</c:v>
                </c:pt>
                <c:pt idx="1">
                  <c:v>15</c:v>
                </c:pt>
                <c:pt idx="2">
                  <c:v>5</c:v>
                </c:pt>
              </c:numCache>
            </c:numRef>
          </c:val>
          <c:extLst>
            <c:ext xmlns:c16="http://schemas.microsoft.com/office/drawing/2014/chart" uri="{C3380CC4-5D6E-409C-BE32-E72D297353CC}">
              <c16:uniqueId val="{00000003-9AA8-426E-8AC4-C635576A1100}"/>
            </c:ext>
          </c:extLst>
        </c:ser>
        <c:dLbls>
          <c:showLegendKey val="0"/>
          <c:showVal val="0"/>
          <c:showCatName val="0"/>
          <c:showSerName val="0"/>
          <c:showPercent val="0"/>
          <c:showBubbleSize val="0"/>
        </c:dLbls>
        <c:gapWidth val="100"/>
        <c:overlap val="-24"/>
        <c:axId val="422217200"/>
        <c:axId val="422220336"/>
      </c:barChart>
      <c:catAx>
        <c:axId val="42221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2220336"/>
        <c:crosses val="autoZero"/>
        <c:auto val="1"/>
        <c:lblAlgn val="ctr"/>
        <c:lblOffset val="100"/>
        <c:noMultiLvlLbl val="0"/>
      </c:catAx>
      <c:valAx>
        <c:axId val="42222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221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52-46FA-BF7C-7CD97218D113}"/>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F052-46FA-BF7C-7CD97218D113}"/>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052-46FA-BF7C-7CD97218D1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20</c:v>
                </c:pt>
                <c:pt idx="1">
                  <c:v>60</c:v>
                </c:pt>
                <c:pt idx="2">
                  <c:v>20</c:v>
                </c:pt>
              </c:numCache>
            </c:numRef>
          </c:val>
          <c:extLst>
            <c:ext xmlns:c16="http://schemas.microsoft.com/office/drawing/2014/chart" uri="{C3380CC4-5D6E-409C-BE32-E72D297353CC}">
              <c16:uniqueId val="{00000003-F052-46FA-BF7C-7CD97218D113}"/>
            </c:ext>
          </c:extLst>
        </c:ser>
        <c:dLbls>
          <c:showLegendKey val="0"/>
          <c:showVal val="0"/>
          <c:showCatName val="0"/>
          <c:showSerName val="0"/>
          <c:showPercent val="0"/>
          <c:showBubbleSize val="0"/>
        </c:dLbls>
        <c:gapWidth val="100"/>
        <c:overlap val="-24"/>
        <c:axId val="300854008"/>
        <c:axId val="300851656"/>
      </c:barChart>
      <c:catAx>
        <c:axId val="300854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0851656"/>
        <c:crosses val="autoZero"/>
        <c:auto val="1"/>
        <c:lblAlgn val="ctr"/>
        <c:lblOffset val="100"/>
        <c:noMultiLvlLbl val="0"/>
      </c:catAx>
      <c:valAx>
        <c:axId val="300851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0854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Hoja1!$E$239</c:f>
              <c:strCache>
                <c:ptCount val="1"/>
                <c:pt idx="0">
                  <c:v>porcentaje otro</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8.8890894700728688E-3"/>
                </c:manualLayout>
              </c:layout>
              <c:tx>
                <c:rich>
                  <a:bodyPr/>
                  <a:lstStyle/>
                  <a:p>
                    <a:fld id="{B288A92B-70F6-4F57-B9EF-E0D0C3FFBAB4}"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2B-45E1-AB9B-021590AB1FEE}"/>
                </c:ext>
              </c:extLst>
            </c:dLbl>
            <c:dLbl>
              <c:idx val="1"/>
              <c:tx>
                <c:rich>
                  <a:bodyPr/>
                  <a:lstStyle/>
                  <a:p>
                    <a:fld id="{AAD6A94D-3347-4428-8ABE-E01B2617A3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2B-45E1-AB9B-021590AB1FEE}"/>
                </c:ext>
              </c:extLst>
            </c:dLbl>
            <c:dLbl>
              <c:idx val="2"/>
              <c:layout>
                <c:manualLayout>
                  <c:x val="-1.8233121513274431E-3"/>
                  <c:y val="-1.8130310352021466E-3"/>
                </c:manualLayout>
              </c:layout>
              <c:tx>
                <c:rich>
                  <a:bodyPr/>
                  <a:lstStyle/>
                  <a:p>
                    <a:fld id="{A26250A3-EDC0-4A9A-981D-00C0B2F5542D}" type="VALUE">
                      <a:rPr lang="en-US" smtClean="0"/>
                      <a:pPr/>
                      <a:t>[VALOR]</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32B-45E1-AB9B-021590AB1FE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Hoja1!$B$240:$B$242</c:f>
              <c:strCache>
                <c:ptCount val="3"/>
                <c:pt idx="0">
                  <c:v>SIEMPRE</c:v>
                </c:pt>
                <c:pt idx="1">
                  <c:v>ALGUNAS VECES</c:v>
                </c:pt>
                <c:pt idx="2">
                  <c:v>NUNCA</c:v>
                </c:pt>
              </c:strCache>
            </c:strRef>
          </c:cat>
          <c:val>
            <c:numRef>
              <c:f>Hoja1!$E$240:$E$242</c:f>
              <c:numCache>
                <c:formatCode>###0</c:formatCode>
                <c:ptCount val="3"/>
                <c:pt idx="0" formatCode="General">
                  <c:v>0</c:v>
                </c:pt>
                <c:pt idx="1">
                  <c:v>100</c:v>
                </c:pt>
                <c:pt idx="2" formatCode="General">
                  <c:v>0</c:v>
                </c:pt>
              </c:numCache>
            </c:numRef>
          </c:val>
          <c:extLst>
            <c:ext xmlns:c16="http://schemas.microsoft.com/office/drawing/2014/chart" uri="{C3380CC4-5D6E-409C-BE32-E72D297353CC}">
              <c16:uniqueId val="{00000003-F32B-45E1-AB9B-021590AB1FEE}"/>
            </c:ext>
          </c:extLst>
        </c:ser>
        <c:dLbls>
          <c:dLblPos val="inEnd"/>
          <c:showLegendKey val="0"/>
          <c:showVal val="1"/>
          <c:showCatName val="0"/>
          <c:showSerName val="0"/>
          <c:showPercent val="0"/>
          <c:showBubbleSize val="0"/>
        </c:dLbls>
        <c:gapWidth val="150"/>
        <c:overlap val="100"/>
        <c:axId val="276291472"/>
        <c:axId val="276292256"/>
      </c:barChart>
      <c:catAx>
        <c:axId val="276291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292256"/>
        <c:crosses val="autoZero"/>
        <c:auto val="1"/>
        <c:lblAlgn val="ctr"/>
        <c:lblOffset val="100"/>
        <c:noMultiLvlLbl val="0"/>
      </c:catAx>
      <c:valAx>
        <c:axId val="276292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291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'RELACIONES ENTRE COMPAÑEROS - C'!$C$2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431-4F8D-814A-ECE5107E1173}"/>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431-4F8D-814A-ECE5107E1173}"/>
                </c:ext>
              </c:extLst>
            </c:dLbl>
            <c:dLbl>
              <c:idx val="2"/>
              <c:layout>
                <c:manualLayout>
                  <c:x val="1.7636929230084252E-3"/>
                  <c:y val="2.5676091482088572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31-4F8D-814A-ECE5107E1173}"/>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431-4F8D-814A-ECE5107E117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20</c:v>
                </c:pt>
                <c:pt idx="1">
                  <c:v>80</c:v>
                </c:pt>
                <c:pt idx="2">
                  <c:v>0</c:v>
                </c:pt>
                <c:pt idx="3">
                  <c:v>0</c:v>
                </c:pt>
              </c:numCache>
            </c:numRef>
          </c:val>
          <c:extLst>
            <c:ext xmlns:c16="http://schemas.microsoft.com/office/drawing/2014/chart" uri="{C3380CC4-5D6E-409C-BE32-E72D297353CC}">
              <c16:uniqueId val="{00000004-A431-4F8D-814A-ECE5107E1173}"/>
            </c:ext>
          </c:extLst>
        </c:ser>
        <c:dLbls>
          <c:showLegendKey val="0"/>
          <c:showVal val="0"/>
          <c:showCatName val="0"/>
          <c:showSerName val="0"/>
          <c:showPercent val="0"/>
          <c:showBubbleSize val="0"/>
        </c:dLbls>
        <c:gapWidth val="100"/>
        <c:overlap val="-24"/>
        <c:axId val="586656112"/>
        <c:axId val="586661600"/>
      </c:barChart>
      <c:catAx>
        <c:axId val="586656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61600"/>
        <c:crosses val="autoZero"/>
        <c:auto val="1"/>
        <c:lblAlgn val="ctr"/>
        <c:lblOffset val="100"/>
        <c:noMultiLvlLbl val="0"/>
      </c:catAx>
      <c:valAx>
        <c:axId val="586661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656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'FOMENTO DEL TRABAJO EN EQUIPO'!$C$2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F4C-4BD1-B021-8391F559635B}"/>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F4C-4BD1-B021-8391F559635B}"/>
                </c:ext>
              </c:extLst>
            </c:dLbl>
            <c:dLbl>
              <c:idx val="2"/>
              <c:layout>
                <c:manualLayout>
                  <c:x val="-5.3990599683935341E-3"/>
                  <c:y val="1.814247628861012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F4C-4BD1-B021-8391F559635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56</c:v>
                </c:pt>
                <c:pt idx="1">
                  <c:v>38</c:v>
                </c:pt>
                <c:pt idx="2">
                  <c:v>6</c:v>
                </c:pt>
              </c:numCache>
            </c:numRef>
          </c:val>
          <c:extLst>
            <c:ext xmlns:c16="http://schemas.microsoft.com/office/drawing/2014/chart" uri="{C3380CC4-5D6E-409C-BE32-E72D297353CC}">
              <c16:uniqueId val="{00000003-0F4C-4BD1-B021-8391F559635B}"/>
            </c:ext>
          </c:extLst>
        </c:ser>
        <c:dLbls>
          <c:showLegendKey val="0"/>
          <c:showVal val="0"/>
          <c:showCatName val="0"/>
          <c:showSerName val="0"/>
          <c:showPercent val="0"/>
          <c:showBubbleSize val="0"/>
        </c:dLbls>
        <c:gapWidth val="100"/>
        <c:overlap val="-24"/>
        <c:axId val="584900920"/>
        <c:axId val="584915816"/>
      </c:barChart>
      <c:catAx>
        <c:axId val="584900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15816"/>
        <c:crosses val="autoZero"/>
        <c:auto val="1"/>
        <c:lblAlgn val="ctr"/>
        <c:lblOffset val="100"/>
        <c:noMultiLvlLbl val="0"/>
      </c:catAx>
      <c:valAx>
        <c:axId val="5849158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00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'EXPRESAR PUNTO DE VISTA'!$C$2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1E0-4CAF-BAC4-61F145375A2D}"/>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B1E0-4CAF-BAC4-61F145375A2D}"/>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1E0-4CAF-BAC4-61F145375A2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40</c:v>
                </c:pt>
                <c:pt idx="1">
                  <c:v>60</c:v>
                </c:pt>
                <c:pt idx="2">
                  <c:v>0</c:v>
                </c:pt>
              </c:numCache>
            </c:numRef>
          </c:val>
          <c:extLst>
            <c:ext xmlns:c16="http://schemas.microsoft.com/office/drawing/2014/chart" uri="{C3380CC4-5D6E-409C-BE32-E72D297353CC}">
              <c16:uniqueId val="{00000003-B1E0-4CAF-BAC4-61F145375A2D}"/>
            </c:ext>
          </c:extLst>
        </c:ser>
        <c:dLbls>
          <c:showLegendKey val="0"/>
          <c:showVal val="0"/>
          <c:showCatName val="0"/>
          <c:showSerName val="0"/>
          <c:showPercent val="0"/>
          <c:showBubbleSize val="0"/>
        </c:dLbls>
        <c:gapWidth val="100"/>
        <c:overlap val="-24"/>
        <c:axId val="584927968"/>
        <c:axId val="584932672"/>
      </c:barChart>
      <c:catAx>
        <c:axId val="584927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32672"/>
        <c:crosses val="autoZero"/>
        <c:auto val="1"/>
        <c:lblAlgn val="ctr"/>
        <c:lblOffset val="100"/>
        <c:noMultiLvlLbl val="0"/>
      </c:catAx>
      <c:valAx>
        <c:axId val="584932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41-40CF-B7A0-8ADEDD451108}"/>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41-40CF-B7A0-8ADEDD4511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62</c:v>
                </c:pt>
                <c:pt idx="1">
                  <c:v>38</c:v>
                </c:pt>
              </c:numCache>
            </c:numRef>
          </c:val>
          <c:extLst>
            <c:ext xmlns:c16="http://schemas.microsoft.com/office/drawing/2014/chart" uri="{C3380CC4-5D6E-409C-BE32-E72D297353CC}">
              <c16:uniqueId val="{00000002-BB41-40CF-B7A0-8ADEDD451108}"/>
            </c:ext>
          </c:extLst>
        </c:ser>
        <c:dLbls>
          <c:showLegendKey val="0"/>
          <c:showVal val="0"/>
          <c:showCatName val="0"/>
          <c:showSerName val="0"/>
          <c:showPercent val="0"/>
          <c:showBubbleSize val="0"/>
        </c:dLbls>
        <c:gapWidth val="100"/>
        <c:overlap val="-24"/>
        <c:axId val="584917776"/>
        <c:axId val="584924832"/>
      </c:barChart>
      <c:catAx>
        <c:axId val="584917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4832"/>
        <c:crosses val="autoZero"/>
        <c:auto val="1"/>
        <c:lblAlgn val="ctr"/>
        <c:lblOffset val="100"/>
        <c:noMultiLvlLbl val="0"/>
      </c:catAx>
      <c:valAx>
        <c:axId val="5849248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17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1953255312466713E-2"/>
          <c:y val="3.7774569062745185E-2"/>
          <c:w val="0.91770908160988074"/>
          <c:h val="0.88452236859444366"/>
        </c:manualLayout>
      </c:layout>
      <c:barChart>
        <c:barDir val="col"/>
        <c:grouping val="clustered"/>
        <c:varyColors val="0"/>
        <c:ser>
          <c:idx val="0"/>
          <c:order val="0"/>
          <c:tx>
            <c:strRef>
              <c:f>'CONFLICTO QUE AFECTAN AL AMBIEN'!$C$2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AF-475D-9311-F0A6F2080157}"/>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AF-475D-9311-F0A6F2080157}"/>
                </c:ext>
              </c:extLst>
            </c:dLbl>
            <c:dLbl>
              <c:idx val="2"/>
              <c:layout>
                <c:manualLayout>
                  <c:x val="3.4458876925508456E-3"/>
                  <c:y val="7.7424970232889245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AF-475D-9311-F0A6F20801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20</c:v>
                </c:pt>
                <c:pt idx="1">
                  <c:v>80</c:v>
                </c:pt>
                <c:pt idx="2">
                  <c:v>0</c:v>
                </c:pt>
              </c:numCache>
            </c:numRef>
          </c:val>
          <c:extLst>
            <c:ext xmlns:c16="http://schemas.microsoft.com/office/drawing/2014/chart" uri="{C3380CC4-5D6E-409C-BE32-E72D297353CC}">
              <c16:uniqueId val="{00000003-2BAF-475D-9311-F0A6F2080157}"/>
            </c:ext>
          </c:extLst>
        </c:ser>
        <c:dLbls>
          <c:showLegendKey val="0"/>
          <c:showVal val="0"/>
          <c:showCatName val="0"/>
          <c:showSerName val="0"/>
          <c:showPercent val="0"/>
          <c:showBubbleSize val="0"/>
        </c:dLbls>
        <c:gapWidth val="100"/>
        <c:overlap val="-24"/>
        <c:axId val="584927184"/>
        <c:axId val="584933064"/>
      </c:barChart>
      <c:catAx>
        <c:axId val="584927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33064"/>
        <c:crosses val="autoZero"/>
        <c:auto val="1"/>
        <c:lblAlgn val="ctr"/>
        <c:lblOffset val="100"/>
        <c:noMultiLvlLbl val="0"/>
      </c:catAx>
      <c:valAx>
        <c:axId val="584933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927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'TIPOS DE CONFLICTO'!$C$2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D6-4EC6-9387-96FD3DBD74C0}"/>
                </c:ext>
              </c:extLst>
            </c:dLbl>
            <c:dLbl>
              <c:idx val="1"/>
              <c:layout>
                <c:manualLayout>
                  <c:x val="1.0356384670376119E-2"/>
                  <c:y val="7.362016740460089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D6-4EC6-9387-96FD3DBD74C0}"/>
                </c:ext>
              </c:extLst>
            </c:dLbl>
            <c:dLbl>
              <c:idx val="2"/>
              <c:layout>
                <c:manualLayout>
                  <c:x val="6.0412243910527358E-3"/>
                  <c:y val="0.10898609342351677"/>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D5E741AB-4D22-48F9-927F-3631BB3A1454}" type="VALUE">
                      <a:rPr lang="en-US" sz="1800" baseline="0" smtClean="0"/>
                      <a:pPr>
                        <a:defRPr sz="1800"/>
                      </a:pPr>
                      <a:t>[VALOR]</a:t>
                    </a:fld>
                    <a:r>
                      <a:rPr lang="en-US" sz="1800" baseline="0" dirty="0"/>
                      <a:t>%</a:t>
                    </a:r>
                  </a:p>
                  <a:p>
                    <a:pPr>
                      <a:defRPr sz="1800"/>
                    </a:pPr>
                    <a:endParaRPr lang="es-MX"/>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5351260842264942E-2"/>
                      <c:h val="6.464432284206309E-2"/>
                    </c:manualLayout>
                  </c15:layout>
                  <c15:dlblFieldTable/>
                  <c15:showDataLabelsRange val="0"/>
                </c:ext>
                <c:ext xmlns:c16="http://schemas.microsoft.com/office/drawing/2014/chart" uri="{C3380CC4-5D6E-409C-BE32-E72D297353CC}">
                  <c16:uniqueId val="{00000002-2BD6-4EC6-9387-96FD3DBD74C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DIRECTIVOS</c:v>
                </c:pt>
              </c:strCache>
            </c:strRef>
          </c:cat>
          <c:val>
            <c:numRef>
              <c:f>'TIPOS DE CONFLICTO'!$C$3:$C$5</c:f>
              <c:numCache>
                <c:formatCode>General</c:formatCode>
                <c:ptCount val="3"/>
                <c:pt idx="0">
                  <c:v>53</c:v>
                </c:pt>
                <c:pt idx="1">
                  <c:v>41</c:v>
                </c:pt>
                <c:pt idx="2">
                  <c:v>38</c:v>
                </c:pt>
              </c:numCache>
            </c:numRef>
          </c:val>
          <c:extLst>
            <c:ext xmlns:c16="http://schemas.microsoft.com/office/drawing/2014/chart" uri="{C3380CC4-5D6E-409C-BE32-E72D297353CC}">
              <c16:uniqueId val="{00000003-2BD6-4EC6-9387-96FD3DBD74C0}"/>
            </c:ext>
          </c:extLst>
        </c:ser>
        <c:dLbls>
          <c:showLegendKey val="0"/>
          <c:showVal val="0"/>
          <c:showCatName val="0"/>
          <c:showSerName val="0"/>
          <c:showPercent val="0"/>
          <c:showBubbleSize val="0"/>
        </c:dLbls>
        <c:gapWidth val="100"/>
        <c:overlap val="-24"/>
        <c:axId val="595872440"/>
        <c:axId val="204533320"/>
      </c:barChart>
      <c:catAx>
        <c:axId val="595872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4533320"/>
        <c:crosses val="autoZero"/>
        <c:auto val="1"/>
        <c:lblAlgn val="ctr"/>
        <c:lblOffset val="100"/>
        <c:noMultiLvlLbl val="0"/>
      </c:catAx>
      <c:valAx>
        <c:axId val="20453332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5872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'RESOLUCIÓN DE CONFLICTOS'!$C$2</c:f>
              <c:strCache>
                <c:ptCount val="1"/>
                <c:pt idx="0">
                  <c:v>Columna2</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FFA-4292-8113-8BFFB4A7C9D4}"/>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FA-4292-8113-8BFFB4A7C9D4}"/>
                </c:ext>
              </c:extLst>
            </c:dLbl>
            <c:dLbl>
              <c:idx val="2"/>
              <c:layout>
                <c:manualLayout>
                  <c:x val="-1.3148566654832987E-16"/>
                  <c:y val="0.12867419753055148"/>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FFA-4292-8113-8BFFB4A7C9D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40</c:v>
                </c:pt>
                <c:pt idx="1">
                  <c:v>40</c:v>
                </c:pt>
                <c:pt idx="2">
                  <c:v>20</c:v>
                </c:pt>
              </c:numCache>
            </c:numRef>
          </c:val>
          <c:extLst>
            <c:ext xmlns:c16="http://schemas.microsoft.com/office/drawing/2014/chart" uri="{C3380CC4-5D6E-409C-BE32-E72D297353CC}">
              <c16:uniqueId val="{00000003-3FFA-4292-8113-8BFFB4A7C9D4}"/>
            </c:ext>
          </c:extLst>
        </c:ser>
        <c:dLbls>
          <c:showLegendKey val="0"/>
          <c:showVal val="0"/>
          <c:showCatName val="0"/>
          <c:showSerName val="0"/>
          <c:showPercent val="0"/>
          <c:showBubbleSize val="0"/>
        </c:dLbls>
        <c:gapWidth val="100"/>
        <c:overlap val="-24"/>
        <c:axId val="590061928"/>
        <c:axId val="590063104"/>
      </c:barChart>
      <c:catAx>
        <c:axId val="590061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0063104"/>
        <c:crosses val="autoZero"/>
        <c:auto val="1"/>
        <c:lblAlgn val="ctr"/>
        <c:lblOffset val="100"/>
        <c:noMultiLvlLbl val="0"/>
      </c:catAx>
      <c:valAx>
        <c:axId val="59006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0061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3C5-4A9E-A2D4-DCD67694EF39}"/>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C5-4A9E-A2D4-DCD67694EF39}"/>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C5-4A9E-A2D4-DCD67694EF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41</c:v>
                </c:pt>
                <c:pt idx="1">
                  <c:v>55</c:v>
                </c:pt>
                <c:pt idx="2">
                  <c:v>4</c:v>
                </c:pt>
              </c:numCache>
            </c:numRef>
          </c:val>
          <c:extLst>
            <c:ext xmlns:c16="http://schemas.microsoft.com/office/drawing/2014/chart" uri="{C3380CC4-5D6E-409C-BE32-E72D297353CC}">
              <c16:uniqueId val="{00000003-93C5-4A9E-A2D4-DCD67694EF39}"/>
            </c:ext>
          </c:extLst>
        </c:ser>
        <c:dLbls>
          <c:showLegendKey val="0"/>
          <c:showVal val="0"/>
          <c:showCatName val="0"/>
          <c:showSerName val="0"/>
          <c:showPercent val="0"/>
          <c:showBubbleSize val="0"/>
        </c:dLbls>
        <c:gapWidth val="100"/>
        <c:overlap val="-24"/>
        <c:axId val="595383144"/>
        <c:axId val="595384712"/>
      </c:barChart>
      <c:catAx>
        <c:axId val="595383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5384712"/>
        <c:crosses val="autoZero"/>
        <c:auto val="1"/>
        <c:lblAlgn val="ctr"/>
        <c:lblOffset val="100"/>
        <c:noMultiLvlLbl val="0"/>
      </c:catAx>
      <c:valAx>
        <c:axId val="595384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5383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'RECIBIR INSTRUCCIONES DE TRABAJ'!$C$2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E2-4EC8-B7D7-7F03E8ECD895}"/>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E2-4EC8-B7D7-7F03E8ECD895}"/>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E2-4EC8-B7D7-7F03E8ECD89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40</c:v>
                </c:pt>
                <c:pt idx="1">
                  <c:v>60</c:v>
                </c:pt>
              </c:numCache>
            </c:numRef>
          </c:val>
          <c:extLst>
            <c:ext xmlns:c16="http://schemas.microsoft.com/office/drawing/2014/chart" uri="{C3380CC4-5D6E-409C-BE32-E72D297353CC}">
              <c16:uniqueId val="{00000003-56E2-4EC8-B7D7-7F03E8ECD895}"/>
            </c:ext>
          </c:extLst>
        </c:ser>
        <c:dLbls>
          <c:showLegendKey val="0"/>
          <c:showVal val="0"/>
          <c:showCatName val="0"/>
          <c:showSerName val="0"/>
          <c:showPercent val="0"/>
          <c:showBubbleSize val="0"/>
        </c:dLbls>
        <c:gapWidth val="100"/>
        <c:overlap val="-24"/>
        <c:axId val="590164992"/>
        <c:axId val="590165384"/>
      </c:barChart>
      <c:catAx>
        <c:axId val="590164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0165384"/>
        <c:crosses val="autoZero"/>
        <c:auto val="1"/>
        <c:lblAlgn val="ctr"/>
        <c:lblOffset val="100"/>
        <c:noMultiLvlLbl val="0"/>
      </c:catAx>
      <c:valAx>
        <c:axId val="590165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0164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7.6672229694653718E-2"/>
          <c:y val="2.8581885358754944E-2"/>
          <c:w val="0.9143627349315756"/>
          <c:h val="0.88555952526185533"/>
        </c:manualLayout>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165454598590185E-2"/>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0.11699371162770736"/>
                      <c:h val="7.3704781656471305E-2"/>
                    </c:manualLayout>
                  </c15:layout>
                  <c15:dlblFieldTable/>
                  <c15:showDataLabelsRange val="0"/>
                </c:ext>
                <c:ext xmlns:c16="http://schemas.microsoft.com/office/drawing/2014/chart" uri="{C3380CC4-5D6E-409C-BE32-E72D297353CC}">
                  <c16:uniqueId val="{00000000-65E0-4407-A640-845F3FEC1D6D}"/>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E0-4407-A640-845F3FEC1D6D}"/>
                </c:ext>
              </c:extLst>
            </c:dLbl>
            <c:dLbl>
              <c:idx val="2"/>
              <c:layout>
                <c:manualLayout>
                  <c:x val="-1.3148566654832987E-16"/>
                  <c:y val="1.475080894868622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5E0-4407-A640-845F3FEC1D6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58</c:v>
                </c:pt>
                <c:pt idx="1">
                  <c:v>39</c:v>
                </c:pt>
                <c:pt idx="2">
                  <c:v>3</c:v>
                </c:pt>
              </c:numCache>
            </c:numRef>
          </c:val>
          <c:extLst>
            <c:ext xmlns:c16="http://schemas.microsoft.com/office/drawing/2014/chart" uri="{C3380CC4-5D6E-409C-BE32-E72D297353CC}">
              <c16:uniqueId val="{00000003-65E0-4407-A640-845F3FEC1D6D}"/>
            </c:ext>
          </c:extLst>
        </c:ser>
        <c:dLbls>
          <c:showLegendKey val="0"/>
          <c:showVal val="0"/>
          <c:showCatName val="0"/>
          <c:showSerName val="0"/>
          <c:showPercent val="0"/>
          <c:showBubbleSize val="0"/>
        </c:dLbls>
        <c:gapWidth val="100"/>
        <c:overlap val="-24"/>
        <c:axId val="596010224"/>
        <c:axId val="596009440"/>
      </c:barChart>
      <c:catAx>
        <c:axId val="596010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6009440"/>
        <c:crosses val="autoZero"/>
        <c:auto val="1"/>
        <c:lblAlgn val="ctr"/>
        <c:lblOffset val="100"/>
        <c:noMultiLvlLbl val="0"/>
      </c:catAx>
      <c:valAx>
        <c:axId val="596009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60102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'NUMERO DE COLABORADORES ADECUAD'!$C$2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4C1-41BE-9EC4-E48706FE0F35}"/>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4C1-41BE-9EC4-E48706FE0F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60</c:v>
                </c:pt>
                <c:pt idx="1">
                  <c:v>40</c:v>
                </c:pt>
              </c:numCache>
            </c:numRef>
          </c:val>
          <c:extLst>
            <c:ext xmlns:c16="http://schemas.microsoft.com/office/drawing/2014/chart" uri="{C3380CC4-5D6E-409C-BE32-E72D297353CC}">
              <c16:uniqueId val="{00000002-54C1-41BE-9EC4-E48706FE0F35}"/>
            </c:ext>
          </c:extLst>
        </c:ser>
        <c:dLbls>
          <c:showLegendKey val="0"/>
          <c:showVal val="0"/>
          <c:showCatName val="0"/>
          <c:showSerName val="0"/>
          <c:showPercent val="0"/>
          <c:showBubbleSize val="0"/>
        </c:dLbls>
        <c:gapWidth val="100"/>
        <c:overlap val="-24"/>
        <c:axId val="217980800"/>
        <c:axId val="585967624"/>
      </c:barChart>
      <c:catAx>
        <c:axId val="217980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967624"/>
        <c:crosses val="autoZero"/>
        <c:auto val="1"/>
        <c:lblAlgn val="ctr"/>
        <c:lblOffset val="100"/>
        <c:noMultiLvlLbl val="0"/>
      </c:catAx>
      <c:valAx>
        <c:axId val="585967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17980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46-4CE7-B4D9-576F51F722DB}"/>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46-4CE7-B4D9-576F51F722DB}"/>
                </c:ext>
              </c:extLst>
            </c:dLbl>
            <c:dLbl>
              <c:idx val="2"/>
              <c:layout>
                <c:manualLayout>
                  <c:x val="-3.4125520111888711E-3"/>
                  <c:y val="5.944274996202919E-3"/>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746-4CE7-B4D9-576F51F722D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64</c:v>
                </c:pt>
                <c:pt idx="1">
                  <c:v>33</c:v>
                </c:pt>
                <c:pt idx="2">
                  <c:v>3</c:v>
                </c:pt>
              </c:numCache>
            </c:numRef>
          </c:val>
          <c:extLst>
            <c:ext xmlns:c16="http://schemas.microsoft.com/office/drawing/2014/chart" uri="{C3380CC4-5D6E-409C-BE32-E72D297353CC}">
              <c16:uniqueId val="{00000003-3746-4CE7-B4D9-576F51F722DB}"/>
            </c:ext>
          </c:extLst>
        </c:ser>
        <c:dLbls>
          <c:showLegendKey val="0"/>
          <c:showVal val="0"/>
          <c:showCatName val="0"/>
          <c:showSerName val="0"/>
          <c:showPercent val="0"/>
          <c:showBubbleSize val="0"/>
        </c:dLbls>
        <c:gapWidth val="100"/>
        <c:overlap val="-24"/>
        <c:axId val="591150152"/>
        <c:axId val="591148976"/>
      </c:barChart>
      <c:catAx>
        <c:axId val="591150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1148976"/>
        <c:crosses val="autoZero"/>
        <c:auto val="1"/>
        <c:lblAlgn val="ctr"/>
        <c:lblOffset val="100"/>
        <c:noMultiLvlLbl val="0"/>
      </c:catAx>
      <c:valAx>
        <c:axId val="591148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1150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'OPORTUNIDAD DE HACER PROPUESTAS'!$C$2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2C-4363-98F3-AAD93AFE9F80}"/>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2C-4363-98F3-AAD93AFE9F80}"/>
                </c:ext>
              </c:extLst>
            </c:dLbl>
            <c:dLbl>
              <c:idx val="2"/>
              <c:layout>
                <c:manualLayout>
                  <c:x val="-5.0304972243802454E-3"/>
                  <c:y val="2.3346360725171055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12C-4363-98F3-AAD93AFE9F8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40</c:v>
                </c:pt>
                <c:pt idx="1">
                  <c:v>60</c:v>
                </c:pt>
                <c:pt idx="2">
                  <c:v>0</c:v>
                </c:pt>
              </c:numCache>
            </c:numRef>
          </c:val>
          <c:extLst>
            <c:ext xmlns:c16="http://schemas.microsoft.com/office/drawing/2014/chart" uri="{C3380CC4-5D6E-409C-BE32-E72D297353CC}">
              <c16:uniqueId val="{00000003-412C-4363-98F3-AAD93AFE9F80}"/>
            </c:ext>
          </c:extLst>
        </c:ser>
        <c:dLbls>
          <c:showLegendKey val="0"/>
          <c:showVal val="0"/>
          <c:showCatName val="0"/>
          <c:showSerName val="0"/>
          <c:showPercent val="0"/>
          <c:showBubbleSize val="0"/>
        </c:dLbls>
        <c:gapWidth val="100"/>
        <c:overlap val="-24"/>
        <c:axId val="585968408"/>
        <c:axId val="585969192"/>
      </c:barChart>
      <c:catAx>
        <c:axId val="585968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969192"/>
        <c:crosses val="autoZero"/>
        <c:auto val="1"/>
        <c:lblAlgn val="ctr"/>
        <c:lblOffset val="100"/>
        <c:noMultiLvlLbl val="0"/>
      </c:catAx>
      <c:valAx>
        <c:axId val="585969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968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BFE-426A-B2D0-576756611002}"/>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BFE-426A-B2D0-576756611002}"/>
                </c:ext>
              </c:extLst>
            </c:dLbl>
            <c:dLbl>
              <c:idx val="2"/>
              <c:layout>
                <c:manualLayout>
                  <c:x val="-5.1188280167833071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BFE-426A-B2D0-5767566110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53</c:v>
                </c:pt>
                <c:pt idx="1">
                  <c:v>39</c:v>
                </c:pt>
                <c:pt idx="2">
                  <c:v>8</c:v>
                </c:pt>
              </c:numCache>
            </c:numRef>
          </c:val>
          <c:extLst>
            <c:ext xmlns:c16="http://schemas.microsoft.com/office/drawing/2014/chart" uri="{C3380CC4-5D6E-409C-BE32-E72D297353CC}">
              <c16:uniqueId val="{00000003-EBFE-426A-B2D0-576756611002}"/>
            </c:ext>
          </c:extLst>
        </c:ser>
        <c:dLbls>
          <c:showLegendKey val="0"/>
          <c:showVal val="0"/>
          <c:showCatName val="0"/>
          <c:showSerName val="0"/>
          <c:showPercent val="0"/>
          <c:showBubbleSize val="0"/>
        </c:dLbls>
        <c:gapWidth val="100"/>
        <c:overlap val="-24"/>
        <c:axId val="595384320"/>
        <c:axId val="595382752"/>
      </c:barChart>
      <c:catAx>
        <c:axId val="595384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5382752"/>
        <c:crosses val="autoZero"/>
        <c:auto val="1"/>
        <c:lblAlgn val="ctr"/>
        <c:lblOffset val="100"/>
        <c:noMultiLvlLbl val="0"/>
      </c:catAx>
      <c:valAx>
        <c:axId val="595382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5384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'REALIZACIÓN CON AGRADO DE ACTIV'!$C$2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3C-4846-9291-27C7DB244D2B}"/>
                </c:ext>
              </c:extLst>
            </c:dLbl>
            <c:dLbl>
              <c:idx val="1"/>
              <c:layout>
                <c:manualLayout>
                  <c:x val="1.7797963128225404E-3"/>
                  <c:y val="8.3421739835279785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3C-4846-9291-27C7DB244D2B}"/>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A3C-4846-9291-27C7DB244D2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80</c:v>
                </c:pt>
                <c:pt idx="1">
                  <c:v>20</c:v>
                </c:pt>
              </c:numCache>
            </c:numRef>
          </c:val>
          <c:extLst>
            <c:ext xmlns:c16="http://schemas.microsoft.com/office/drawing/2014/chart" uri="{C3380CC4-5D6E-409C-BE32-E72D297353CC}">
              <c16:uniqueId val="{00000003-7A3C-4846-9291-27C7DB244D2B}"/>
            </c:ext>
          </c:extLst>
        </c:ser>
        <c:dLbls>
          <c:showLegendKey val="0"/>
          <c:showVal val="0"/>
          <c:showCatName val="0"/>
          <c:showSerName val="0"/>
          <c:showPercent val="0"/>
          <c:showBubbleSize val="0"/>
        </c:dLbls>
        <c:gapWidth val="100"/>
        <c:overlap val="-24"/>
        <c:axId val="432542520"/>
        <c:axId val="432542912"/>
      </c:barChart>
      <c:catAx>
        <c:axId val="432542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542912"/>
        <c:crosses val="autoZero"/>
        <c:auto val="1"/>
        <c:lblAlgn val="ctr"/>
        <c:lblOffset val="100"/>
        <c:noMultiLvlLbl val="0"/>
      </c:catAx>
      <c:valAx>
        <c:axId val="432542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542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'CONSIDERACIÓN DE CAMBIO DE ÁREA'!$C$2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5E1-494C-9AB5-AB70AE797738}"/>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5E1-494C-9AB5-AB70AE79773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41</c:v>
                </c:pt>
                <c:pt idx="1">
                  <c:v>59</c:v>
                </c:pt>
              </c:numCache>
            </c:numRef>
          </c:val>
          <c:extLst>
            <c:ext xmlns:c16="http://schemas.microsoft.com/office/drawing/2014/chart" uri="{C3380CC4-5D6E-409C-BE32-E72D297353CC}">
              <c16:uniqueId val="{00000002-75E1-494C-9AB5-AB70AE797738}"/>
            </c:ext>
          </c:extLst>
        </c:ser>
        <c:dLbls>
          <c:showLegendKey val="0"/>
          <c:showVal val="0"/>
          <c:showCatName val="0"/>
          <c:showSerName val="0"/>
          <c:showPercent val="0"/>
          <c:showBubbleSize val="0"/>
        </c:dLbls>
        <c:gapWidth val="100"/>
        <c:overlap val="-24"/>
        <c:axId val="432945608"/>
        <c:axId val="422595584"/>
      </c:barChart>
      <c:catAx>
        <c:axId val="432945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2595584"/>
        <c:crosses val="autoZero"/>
        <c:auto val="1"/>
        <c:lblAlgn val="ctr"/>
        <c:lblOffset val="100"/>
        <c:noMultiLvlLbl val="0"/>
      </c:catAx>
      <c:valAx>
        <c:axId val="422595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32945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'DESESMPEÑO LABORAL PARA DESARRO'!$C$2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64-478D-BE9C-EBD61D6931EC}"/>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64-478D-BE9C-EBD61D6931EC}"/>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64-478D-BE9C-EBD61D6931E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40</c:v>
                </c:pt>
                <c:pt idx="1">
                  <c:v>60</c:v>
                </c:pt>
              </c:numCache>
            </c:numRef>
          </c:val>
          <c:extLst>
            <c:ext xmlns:c16="http://schemas.microsoft.com/office/drawing/2014/chart" uri="{C3380CC4-5D6E-409C-BE32-E72D297353CC}">
              <c16:uniqueId val="{00000003-5D64-478D-BE9C-EBD61D6931EC}"/>
            </c:ext>
          </c:extLst>
        </c:ser>
        <c:dLbls>
          <c:showLegendKey val="0"/>
          <c:showVal val="0"/>
          <c:showCatName val="0"/>
          <c:showSerName val="0"/>
          <c:showPercent val="0"/>
          <c:showBubbleSize val="0"/>
        </c:dLbls>
        <c:gapWidth val="100"/>
        <c:overlap val="-24"/>
        <c:axId val="593640736"/>
        <c:axId val="593641520"/>
      </c:barChart>
      <c:catAx>
        <c:axId val="593640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641520"/>
        <c:crosses val="autoZero"/>
        <c:auto val="1"/>
        <c:lblAlgn val="ctr"/>
        <c:lblOffset val="100"/>
        <c:noMultiLvlLbl val="0"/>
      </c:catAx>
      <c:valAx>
        <c:axId val="5936415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640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'CARGA DE TRABAJO CORRESPONDIENT'!$C$2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364-475C-9841-84EA49F28F15}"/>
                </c:ext>
              </c:extLst>
            </c:dLbl>
            <c:dLbl>
              <c:idx val="1"/>
              <c:layout>
                <c:manualLayout>
                  <c:x val="-3.4924612336803061E-3"/>
                  <c:y val="1.7412407424831286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364-475C-9841-84EA49F28F1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92</c:v>
                </c:pt>
                <c:pt idx="1">
                  <c:v>8</c:v>
                </c:pt>
              </c:numCache>
            </c:numRef>
          </c:val>
          <c:extLst>
            <c:ext xmlns:c16="http://schemas.microsoft.com/office/drawing/2014/chart" uri="{C3380CC4-5D6E-409C-BE32-E72D297353CC}">
              <c16:uniqueId val="{00000002-2364-475C-9841-84EA49F28F15}"/>
            </c:ext>
          </c:extLst>
        </c:ser>
        <c:dLbls>
          <c:showLegendKey val="0"/>
          <c:showVal val="0"/>
          <c:showCatName val="0"/>
          <c:showSerName val="0"/>
          <c:showPercent val="0"/>
          <c:showBubbleSize val="0"/>
        </c:dLbls>
        <c:gapWidth val="100"/>
        <c:overlap val="-24"/>
        <c:axId val="591152504"/>
        <c:axId val="591149368"/>
      </c:barChart>
      <c:catAx>
        <c:axId val="591152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1149368"/>
        <c:crosses val="autoZero"/>
        <c:auto val="1"/>
        <c:lblAlgn val="ctr"/>
        <c:lblOffset val="100"/>
        <c:noMultiLvlLbl val="0"/>
      </c:catAx>
      <c:valAx>
        <c:axId val="591149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1152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C5-4D9D-83D8-E1AB5FAA73B8}"/>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C5-4D9D-83D8-E1AB5FAA73B8}"/>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C5-4D9D-83D8-E1AB5FAA73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20</c:v>
                </c:pt>
                <c:pt idx="1">
                  <c:v>60</c:v>
                </c:pt>
                <c:pt idx="2">
                  <c:v>20</c:v>
                </c:pt>
              </c:numCache>
            </c:numRef>
          </c:val>
          <c:extLst>
            <c:ext xmlns:c16="http://schemas.microsoft.com/office/drawing/2014/chart" uri="{C3380CC4-5D6E-409C-BE32-E72D297353CC}">
              <c16:uniqueId val="{00000003-ADC5-4D9D-83D8-E1AB5FAA73B8}"/>
            </c:ext>
          </c:extLst>
        </c:ser>
        <c:dLbls>
          <c:showLegendKey val="0"/>
          <c:showVal val="0"/>
          <c:showCatName val="0"/>
          <c:showSerName val="0"/>
          <c:showPercent val="0"/>
          <c:showBubbleSize val="0"/>
        </c:dLbls>
        <c:gapWidth val="100"/>
        <c:overlap val="-24"/>
        <c:axId val="593641128"/>
        <c:axId val="593638384"/>
      </c:barChart>
      <c:catAx>
        <c:axId val="593641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638384"/>
        <c:crosses val="autoZero"/>
        <c:auto val="1"/>
        <c:lblAlgn val="ctr"/>
        <c:lblOffset val="100"/>
        <c:noMultiLvlLbl val="0"/>
      </c:catAx>
      <c:valAx>
        <c:axId val="593638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3641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'RELACIÓN PUESTO DE TRABAJO CON '!$C$2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2F8-414A-A4B7-5572CE5B77FB}"/>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2F8-414A-A4B7-5572CE5B77FB}"/>
                </c:ext>
              </c:extLst>
            </c:dLbl>
            <c:dLbl>
              <c:idx val="2"/>
              <c:layout>
                <c:manualLayout>
                  <c:x val="0"/>
                  <c:y val="8.9330827693494437E-3"/>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2F8-414A-A4B7-5572CE5B77F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85</c:v>
                </c:pt>
                <c:pt idx="1">
                  <c:v>11</c:v>
                </c:pt>
                <c:pt idx="2">
                  <c:v>4</c:v>
                </c:pt>
              </c:numCache>
            </c:numRef>
          </c:val>
          <c:extLst>
            <c:ext xmlns:c16="http://schemas.microsoft.com/office/drawing/2014/chart" uri="{C3380CC4-5D6E-409C-BE32-E72D297353CC}">
              <c16:uniqueId val="{00000003-52F8-414A-A4B7-5572CE5B77FB}"/>
            </c:ext>
          </c:extLst>
        </c:ser>
        <c:dLbls>
          <c:showLegendKey val="0"/>
          <c:showVal val="0"/>
          <c:showCatName val="0"/>
          <c:showSerName val="0"/>
          <c:showPercent val="0"/>
          <c:showBubbleSize val="0"/>
        </c:dLbls>
        <c:gapWidth val="100"/>
        <c:overlap val="-24"/>
        <c:axId val="338840640"/>
        <c:axId val="338839856"/>
      </c:barChart>
      <c:catAx>
        <c:axId val="338840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8839856"/>
        <c:crosses val="autoZero"/>
        <c:auto val="1"/>
        <c:lblAlgn val="ctr"/>
        <c:lblOffset val="100"/>
        <c:noMultiLvlLbl val="0"/>
      </c:catAx>
      <c:valAx>
        <c:axId val="338839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8840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'RECEPCIÓN DE CAPACITACIÓN POR P'!$C$2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F88-499C-87D0-E0AC24545DC3}"/>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F88-499C-87D0-E0AC24545D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20</c:v>
                </c:pt>
                <c:pt idx="1">
                  <c:v>80</c:v>
                </c:pt>
              </c:numCache>
            </c:numRef>
          </c:val>
          <c:extLst>
            <c:ext xmlns:c16="http://schemas.microsoft.com/office/drawing/2014/chart" uri="{C3380CC4-5D6E-409C-BE32-E72D297353CC}">
              <c16:uniqueId val="{00000002-7F88-499C-87D0-E0AC24545DC3}"/>
            </c:ext>
          </c:extLst>
        </c:ser>
        <c:dLbls>
          <c:showLegendKey val="0"/>
          <c:showVal val="0"/>
          <c:showCatName val="0"/>
          <c:showSerName val="0"/>
          <c:showPercent val="0"/>
          <c:showBubbleSize val="0"/>
        </c:dLbls>
        <c:gapWidth val="100"/>
        <c:overlap val="-24"/>
        <c:axId val="420267296"/>
        <c:axId val="420269648"/>
      </c:barChart>
      <c:catAx>
        <c:axId val="420267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269648"/>
        <c:crosses val="autoZero"/>
        <c:auto val="1"/>
        <c:lblAlgn val="ctr"/>
        <c:lblOffset val="100"/>
        <c:noMultiLvlLbl val="0"/>
      </c:catAx>
      <c:valAx>
        <c:axId val="4202696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26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'TE PERMITEN ASISTIR A CURSOS DE'!$C$2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FB5-45A2-8BF2-F0FFFE51B6D3}"/>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B5-45A2-8BF2-F0FFFE51B6D3}"/>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FB5-45A2-8BF2-F0FFFE51B6D3}"/>
                </c:ext>
              </c:extLst>
            </c:dLbl>
            <c:dLbl>
              <c:idx val="4"/>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FB5-45A2-8BF2-F0FFFE51B6D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77</c:v>
                </c:pt>
                <c:pt idx="1">
                  <c:v>11</c:v>
                </c:pt>
                <c:pt idx="2">
                  <c:v>1</c:v>
                </c:pt>
                <c:pt idx="4">
                  <c:v>11</c:v>
                </c:pt>
              </c:numCache>
            </c:numRef>
          </c:val>
          <c:extLst>
            <c:ext xmlns:c16="http://schemas.microsoft.com/office/drawing/2014/chart" uri="{C3380CC4-5D6E-409C-BE32-E72D297353CC}">
              <c16:uniqueId val="{00000004-9FB5-45A2-8BF2-F0FFFE51B6D3}"/>
            </c:ext>
          </c:extLst>
        </c:ser>
        <c:dLbls>
          <c:showLegendKey val="0"/>
          <c:showVal val="0"/>
          <c:showCatName val="0"/>
          <c:showSerName val="0"/>
          <c:showPercent val="0"/>
          <c:showBubbleSize val="0"/>
        </c:dLbls>
        <c:gapWidth val="100"/>
        <c:overlap val="-24"/>
        <c:axId val="338839072"/>
        <c:axId val="427310856"/>
      </c:barChart>
      <c:catAx>
        <c:axId val="338839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310856"/>
        <c:crosses val="autoZero"/>
        <c:auto val="1"/>
        <c:lblAlgn val="ctr"/>
        <c:lblOffset val="100"/>
        <c:noMultiLvlLbl val="0"/>
      </c:catAx>
      <c:valAx>
        <c:axId val="427310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38839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'CONTENIDO DE CURSOS FORTALECE E'!$C$2</c:f>
              <c:strCache>
                <c:ptCount val="1"/>
                <c:pt idx="0">
                  <c:v>Columna2</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5D9-418B-9891-1B02B5AC6647}"/>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D9-418B-9891-1B02B5AC6647}"/>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5D9-418B-9891-1B02B5AC664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40</c:v>
                </c:pt>
                <c:pt idx="1">
                  <c:v>40</c:v>
                </c:pt>
                <c:pt idx="2">
                  <c:v>20</c:v>
                </c:pt>
              </c:numCache>
            </c:numRef>
          </c:val>
          <c:extLst>
            <c:ext xmlns:c16="http://schemas.microsoft.com/office/drawing/2014/chart" uri="{C3380CC4-5D6E-409C-BE32-E72D297353CC}">
              <c16:uniqueId val="{00000003-25D9-418B-9891-1B02B5AC6647}"/>
            </c:ext>
          </c:extLst>
        </c:ser>
        <c:dLbls>
          <c:showLegendKey val="0"/>
          <c:showVal val="0"/>
          <c:showCatName val="0"/>
          <c:showSerName val="0"/>
          <c:showPercent val="0"/>
          <c:showBubbleSize val="0"/>
        </c:dLbls>
        <c:gapWidth val="100"/>
        <c:overlap val="-24"/>
        <c:axId val="420268472"/>
        <c:axId val="586012704"/>
      </c:barChart>
      <c:catAx>
        <c:axId val="420268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6012704"/>
        <c:crosses val="autoZero"/>
        <c:auto val="1"/>
        <c:lblAlgn val="ctr"/>
        <c:lblOffset val="100"/>
        <c:noMultiLvlLbl val="0"/>
      </c:catAx>
      <c:valAx>
        <c:axId val="5860127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0268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A73-4326-B080-3B00A2BAFAC2}"/>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A73-4326-B080-3B00A2BAFA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68</c:v>
                </c:pt>
                <c:pt idx="1">
                  <c:v>32</c:v>
                </c:pt>
              </c:numCache>
            </c:numRef>
          </c:val>
          <c:extLst>
            <c:ext xmlns:c16="http://schemas.microsoft.com/office/drawing/2014/chart" uri="{C3380CC4-5D6E-409C-BE32-E72D297353CC}">
              <c16:uniqueId val="{00000002-2A73-4326-B080-3B00A2BAFAC2}"/>
            </c:ext>
          </c:extLst>
        </c:ser>
        <c:dLbls>
          <c:showLegendKey val="0"/>
          <c:showVal val="0"/>
          <c:showCatName val="0"/>
          <c:showSerName val="0"/>
          <c:showPercent val="0"/>
          <c:showBubbleSize val="0"/>
        </c:dLbls>
        <c:gapWidth val="100"/>
        <c:overlap val="-24"/>
        <c:axId val="596012184"/>
        <c:axId val="596009048"/>
      </c:barChart>
      <c:catAx>
        <c:axId val="596012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6009048"/>
        <c:crosses val="autoZero"/>
        <c:auto val="1"/>
        <c:lblAlgn val="ctr"/>
        <c:lblOffset val="100"/>
        <c:noMultiLvlLbl val="0"/>
      </c:catAx>
      <c:valAx>
        <c:axId val="5960090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6012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86-410A-B2F0-A431C968B8CE}"/>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86-410A-B2F0-A431C968B8C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60</c:v>
                </c:pt>
                <c:pt idx="1">
                  <c:v>40</c:v>
                </c:pt>
              </c:numCache>
            </c:numRef>
          </c:val>
          <c:extLst>
            <c:ext xmlns:c16="http://schemas.microsoft.com/office/drawing/2014/chart" uri="{C3380CC4-5D6E-409C-BE32-E72D297353CC}">
              <c16:uniqueId val="{00000002-7086-410A-B2F0-A431C968B8CE}"/>
            </c:ext>
          </c:extLst>
        </c:ser>
        <c:dLbls>
          <c:showLegendKey val="0"/>
          <c:showVal val="0"/>
          <c:showCatName val="0"/>
          <c:showSerName val="0"/>
          <c:showPercent val="0"/>
          <c:showBubbleSize val="0"/>
        </c:dLbls>
        <c:gapWidth val="100"/>
        <c:overlap val="-24"/>
        <c:axId val="599489256"/>
        <c:axId val="599488472"/>
      </c:barChart>
      <c:catAx>
        <c:axId val="59948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488472"/>
        <c:crosses val="autoZero"/>
        <c:auto val="1"/>
        <c:lblAlgn val="ctr"/>
        <c:lblOffset val="100"/>
        <c:noMultiLvlLbl val="0"/>
      </c:catAx>
      <c:valAx>
        <c:axId val="599488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48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23-4853-BB81-FF058092B8D3}"/>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23-4853-BB81-FF058092B8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82</c:v>
                </c:pt>
                <c:pt idx="1">
                  <c:v>18</c:v>
                </c:pt>
              </c:numCache>
            </c:numRef>
          </c:val>
          <c:extLst>
            <c:ext xmlns:c16="http://schemas.microsoft.com/office/drawing/2014/chart" uri="{C3380CC4-5D6E-409C-BE32-E72D297353CC}">
              <c16:uniqueId val="{00000002-B823-4853-BB81-FF058092B8D3}"/>
            </c:ext>
          </c:extLst>
        </c:ser>
        <c:dLbls>
          <c:showLegendKey val="0"/>
          <c:showVal val="0"/>
          <c:showCatName val="0"/>
          <c:showSerName val="0"/>
          <c:showPercent val="0"/>
          <c:showBubbleSize val="0"/>
        </c:dLbls>
        <c:gapWidth val="100"/>
        <c:overlap val="-24"/>
        <c:axId val="589461504"/>
        <c:axId val="589462680"/>
      </c:barChart>
      <c:catAx>
        <c:axId val="589461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462680"/>
        <c:crosses val="autoZero"/>
        <c:auto val="1"/>
        <c:lblAlgn val="ctr"/>
        <c:lblOffset val="100"/>
        <c:noMultiLvlLbl val="0"/>
      </c:catAx>
      <c:valAx>
        <c:axId val="589462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9461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D3-4911-852E-BA9849228AC4}"/>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D3-4911-852E-BA9849228A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numCache>
            </c:numRef>
          </c:val>
          <c:extLst>
            <c:ext xmlns:c16="http://schemas.microsoft.com/office/drawing/2014/chart" uri="{C3380CC4-5D6E-409C-BE32-E72D297353CC}">
              <c16:uniqueId val="{00000002-00D3-4911-852E-BA9849228AC4}"/>
            </c:ext>
          </c:extLst>
        </c:ser>
        <c:dLbls>
          <c:showLegendKey val="0"/>
          <c:showVal val="0"/>
          <c:showCatName val="0"/>
          <c:showSerName val="0"/>
          <c:showPercent val="0"/>
          <c:showBubbleSize val="0"/>
        </c:dLbls>
        <c:gapWidth val="100"/>
        <c:overlap val="-24"/>
        <c:axId val="599489648"/>
        <c:axId val="599490040"/>
      </c:barChart>
      <c:catAx>
        <c:axId val="599489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490040"/>
        <c:crosses val="autoZero"/>
        <c:auto val="1"/>
        <c:lblAlgn val="ctr"/>
        <c:lblOffset val="100"/>
        <c:noMultiLvlLbl val="0"/>
      </c:catAx>
      <c:valAx>
        <c:axId val="599490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48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7122086851292987E-2"/>
          <c:y val="0.12062593026363046"/>
          <c:w val="0.91770908160988074"/>
          <c:h val="0.79326235653718191"/>
        </c:manualLayout>
      </c:layout>
      <c:barChart>
        <c:barDir val="col"/>
        <c:grouping val="clustered"/>
        <c:varyColors val="0"/>
        <c:ser>
          <c:idx val="0"/>
          <c:order val="0"/>
          <c:tx>
            <c:strRef>
              <c:f>'USO CORRECTO DE AGUA'!$C$2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F31-4572-8D25-A14104B1D8A1}"/>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31-4572-8D25-A14104B1D8A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56</c:v>
                </c:pt>
                <c:pt idx="1">
                  <c:v>44</c:v>
                </c:pt>
              </c:numCache>
            </c:numRef>
          </c:val>
          <c:extLst>
            <c:ext xmlns:c16="http://schemas.microsoft.com/office/drawing/2014/chart" uri="{C3380CC4-5D6E-409C-BE32-E72D297353CC}">
              <c16:uniqueId val="{00000002-BF31-4572-8D25-A14104B1D8A1}"/>
            </c:ext>
          </c:extLst>
        </c:ser>
        <c:dLbls>
          <c:showLegendKey val="0"/>
          <c:showVal val="0"/>
          <c:showCatName val="0"/>
          <c:showSerName val="0"/>
          <c:showPercent val="0"/>
          <c:showBubbleSize val="0"/>
        </c:dLbls>
        <c:gapWidth val="100"/>
        <c:overlap val="-24"/>
        <c:axId val="427313208"/>
        <c:axId val="427315952"/>
      </c:barChart>
      <c:catAx>
        <c:axId val="42731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315952"/>
        <c:crosses val="autoZero"/>
        <c:auto val="1"/>
        <c:lblAlgn val="ctr"/>
        <c:lblOffset val="100"/>
        <c:noMultiLvlLbl val="0"/>
      </c:catAx>
      <c:valAx>
        <c:axId val="42731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31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DB-43BE-870E-08F6C2E5A3D3}"/>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DB-43BE-870E-08F6C2E5A3D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40</c:v>
                </c:pt>
                <c:pt idx="1">
                  <c:v>60</c:v>
                </c:pt>
              </c:numCache>
            </c:numRef>
          </c:val>
          <c:extLst>
            <c:ext xmlns:c16="http://schemas.microsoft.com/office/drawing/2014/chart" uri="{C3380CC4-5D6E-409C-BE32-E72D297353CC}">
              <c16:uniqueId val="{00000002-17DB-43BE-870E-08F6C2E5A3D3}"/>
            </c:ext>
          </c:extLst>
        </c:ser>
        <c:dLbls>
          <c:showLegendKey val="0"/>
          <c:showVal val="0"/>
          <c:showCatName val="0"/>
          <c:showSerName val="0"/>
          <c:showPercent val="0"/>
          <c:showBubbleSize val="0"/>
        </c:dLbls>
        <c:gapWidth val="100"/>
        <c:overlap val="-24"/>
        <c:axId val="203840336"/>
        <c:axId val="203840728"/>
      </c:barChart>
      <c:catAx>
        <c:axId val="203840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840728"/>
        <c:crosses val="autoZero"/>
        <c:auto val="1"/>
        <c:lblAlgn val="ctr"/>
        <c:lblOffset val="100"/>
        <c:noMultiLvlLbl val="0"/>
      </c:catAx>
      <c:valAx>
        <c:axId val="203840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840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3A9-4B10-9625-DE3892B32332}"/>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A9-4B10-9625-DE3892B3233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52</c:v>
                </c:pt>
                <c:pt idx="1">
                  <c:v>48</c:v>
                </c:pt>
              </c:numCache>
            </c:numRef>
          </c:val>
          <c:extLst>
            <c:ext xmlns:c16="http://schemas.microsoft.com/office/drawing/2014/chart" uri="{C3380CC4-5D6E-409C-BE32-E72D297353CC}">
              <c16:uniqueId val="{00000002-63A9-4B10-9625-DE3892B32332}"/>
            </c:ext>
          </c:extLst>
        </c:ser>
        <c:dLbls>
          <c:showLegendKey val="0"/>
          <c:showVal val="0"/>
          <c:showCatName val="0"/>
          <c:showSerName val="0"/>
          <c:showPercent val="0"/>
          <c:showBubbleSize val="0"/>
        </c:dLbls>
        <c:gapWidth val="100"/>
        <c:overlap val="-24"/>
        <c:axId val="427318304"/>
        <c:axId val="427317128"/>
      </c:barChart>
      <c:catAx>
        <c:axId val="427318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317128"/>
        <c:crosses val="autoZero"/>
        <c:auto val="1"/>
        <c:lblAlgn val="ctr"/>
        <c:lblOffset val="100"/>
        <c:noMultiLvlLbl val="0"/>
      </c:catAx>
      <c:valAx>
        <c:axId val="427317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731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DB-41AF-ACC9-6A1F83CCF887}"/>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DB-41AF-ACC9-6A1F83CCF8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40</c:v>
                </c:pt>
                <c:pt idx="1">
                  <c:v>60</c:v>
                </c:pt>
              </c:numCache>
            </c:numRef>
          </c:val>
          <c:extLst>
            <c:ext xmlns:c16="http://schemas.microsoft.com/office/drawing/2014/chart" uri="{C3380CC4-5D6E-409C-BE32-E72D297353CC}">
              <c16:uniqueId val="{00000002-D2DB-41AF-ACC9-6A1F83CCF887}"/>
            </c:ext>
          </c:extLst>
        </c:ser>
        <c:dLbls>
          <c:showLegendKey val="0"/>
          <c:showVal val="0"/>
          <c:showCatName val="0"/>
          <c:showSerName val="0"/>
          <c:showPercent val="0"/>
          <c:showBubbleSize val="0"/>
        </c:dLbls>
        <c:gapWidth val="100"/>
        <c:overlap val="-24"/>
        <c:axId val="203838768"/>
        <c:axId val="421733112"/>
      </c:barChart>
      <c:catAx>
        <c:axId val="203838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1733112"/>
        <c:crosses val="autoZero"/>
        <c:auto val="1"/>
        <c:lblAlgn val="ctr"/>
        <c:lblOffset val="100"/>
        <c:noMultiLvlLbl val="0"/>
      </c:catAx>
      <c:valAx>
        <c:axId val="421733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3838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EB-4AF1-912E-F350FBC2CAFC}"/>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EB-4AF1-912E-F350FBC2CAF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77</c:v>
                </c:pt>
                <c:pt idx="1">
                  <c:v>23</c:v>
                </c:pt>
              </c:numCache>
            </c:numRef>
          </c:val>
          <c:extLst>
            <c:ext xmlns:c16="http://schemas.microsoft.com/office/drawing/2014/chart" uri="{C3380CC4-5D6E-409C-BE32-E72D297353CC}">
              <c16:uniqueId val="{00000002-E7EB-4AF1-912E-F350FBC2CAFC}"/>
            </c:ext>
          </c:extLst>
        </c:ser>
        <c:dLbls>
          <c:showLegendKey val="0"/>
          <c:showVal val="0"/>
          <c:showCatName val="0"/>
          <c:showSerName val="0"/>
          <c:showPercent val="0"/>
          <c:showBubbleSize val="0"/>
        </c:dLbls>
        <c:gapWidth val="100"/>
        <c:overlap val="-24"/>
        <c:axId val="587879768"/>
        <c:axId val="587878592"/>
      </c:barChart>
      <c:catAx>
        <c:axId val="587879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878592"/>
        <c:crosses val="autoZero"/>
        <c:auto val="1"/>
        <c:lblAlgn val="ctr"/>
        <c:lblOffset val="100"/>
        <c:noMultiLvlLbl val="0"/>
      </c:catAx>
      <c:valAx>
        <c:axId val="587878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879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83-4631-A7BD-22EE0AE1F8E0}"/>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83-4631-A7BD-22EE0AE1F8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100</c:v>
                </c:pt>
              </c:numCache>
            </c:numRef>
          </c:val>
          <c:extLst>
            <c:ext xmlns:c16="http://schemas.microsoft.com/office/drawing/2014/chart" uri="{C3380CC4-5D6E-409C-BE32-E72D297353CC}">
              <c16:uniqueId val="{00000002-5A83-4631-A7BD-22EE0AE1F8E0}"/>
            </c:ext>
          </c:extLst>
        </c:ser>
        <c:dLbls>
          <c:showLegendKey val="0"/>
          <c:showVal val="0"/>
          <c:showCatName val="0"/>
          <c:showSerName val="0"/>
          <c:showPercent val="0"/>
          <c:showBubbleSize val="0"/>
        </c:dLbls>
        <c:gapWidth val="100"/>
        <c:overlap val="-24"/>
        <c:axId val="421726448"/>
        <c:axId val="421730760"/>
      </c:barChart>
      <c:catAx>
        <c:axId val="421726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1730760"/>
        <c:crosses val="autoZero"/>
        <c:auto val="1"/>
        <c:lblAlgn val="ctr"/>
        <c:lblOffset val="100"/>
        <c:noMultiLvlLbl val="0"/>
      </c:catAx>
      <c:valAx>
        <c:axId val="421730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172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'ORGULLO INSTITUCIONAL'!$B$2</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684-4484-8E96-B59A49B52019}"/>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684-4484-8E96-B59A49B5201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6684-4484-8E96-B59A49B52019}"/>
            </c:ext>
          </c:extLst>
        </c:ser>
        <c:dLbls>
          <c:showLegendKey val="0"/>
          <c:showVal val="0"/>
          <c:showCatName val="0"/>
          <c:showSerName val="0"/>
          <c:showPercent val="0"/>
          <c:showBubbleSize val="0"/>
        </c:dLbls>
        <c:gapWidth val="100"/>
        <c:overlap val="-24"/>
        <c:axId val="20192400"/>
        <c:axId val="20193968"/>
      </c:barChart>
      <c:catAx>
        <c:axId val="20192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193968"/>
        <c:crosses val="autoZero"/>
        <c:auto val="1"/>
        <c:lblAlgn val="ctr"/>
        <c:lblOffset val="100"/>
        <c:noMultiLvlLbl val="0"/>
      </c:catAx>
      <c:valAx>
        <c:axId val="201939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192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barChart>
        <c:barDir val="col"/>
        <c:grouping val="clustered"/>
        <c:varyColors val="0"/>
        <c:ser>
          <c:idx val="0"/>
          <c:order val="0"/>
          <c:tx>
            <c:strRef>
              <c:f>'ELEMENTO DE IDENTIFICACIÓN'!$B$3</c:f>
              <c:strCache>
                <c:ptCount val="1"/>
                <c:pt idx="0">
                  <c:v>Columna2</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75-471E-B273-78B03D8028CC}"/>
                </c:ext>
              </c:extLst>
            </c:dLbl>
            <c:dLbl>
              <c:idx val="1"/>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75-471E-B273-78B03D8028CC}"/>
                </c:ext>
              </c:extLst>
            </c:dLbl>
            <c:dLbl>
              <c:idx val="2"/>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75-471E-B273-78B03D8028C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HISTORIA</c:v>
                </c:pt>
                <c:pt idx="1">
                  <c:v>COLORES</c:v>
                </c:pt>
                <c:pt idx="2">
                  <c:v>ESCUDO</c:v>
                </c:pt>
              </c:strCache>
            </c:strRef>
          </c:cat>
          <c:val>
            <c:numRef>
              <c:f>'ELEMENTO DE IDENTIFICACIÓN'!$B$4:$B$6</c:f>
              <c:numCache>
                <c:formatCode>General</c:formatCode>
                <c:ptCount val="3"/>
                <c:pt idx="0">
                  <c:v>50</c:v>
                </c:pt>
                <c:pt idx="1">
                  <c:v>50</c:v>
                </c:pt>
                <c:pt idx="2">
                  <c:v>37</c:v>
                </c:pt>
              </c:numCache>
            </c:numRef>
          </c:val>
          <c:extLst>
            <c:ext xmlns:c16="http://schemas.microsoft.com/office/drawing/2014/chart" uri="{C3380CC4-5D6E-409C-BE32-E72D297353CC}">
              <c16:uniqueId val="{00000003-9B75-471E-B273-78B03D8028CC}"/>
            </c:ext>
          </c:extLst>
        </c:ser>
        <c:dLbls>
          <c:showLegendKey val="0"/>
          <c:showVal val="0"/>
          <c:showCatName val="0"/>
          <c:showSerName val="0"/>
          <c:showPercent val="0"/>
          <c:showBubbleSize val="0"/>
        </c:dLbls>
        <c:gapWidth val="100"/>
        <c:overlap val="-24"/>
        <c:axId val="592316544"/>
        <c:axId val="592316936"/>
      </c:barChart>
      <c:catAx>
        <c:axId val="592316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592316936"/>
        <c:crosses val="autoZero"/>
        <c:auto val="1"/>
        <c:lblAlgn val="ctr"/>
        <c:lblOffset val="100"/>
        <c:noMultiLvlLbl val="0"/>
      </c:catAx>
      <c:valAx>
        <c:axId val="592316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31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0.10273</cdr:x>
      <cdr:y>0.48046</cdr:y>
    </cdr:from>
    <cdr:to>
      <cdr:x>0.19685</cdr:x>
      <cdr:y>0.55049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51645" y="1950063"/>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0.33156</cdr:x>
      <cdr:y>0.48769</cdr:y>
    </cdr:from>
    <cdr:to>
      <cdr:x>0.42568</cdr:x>
      <cdr:y>0.55773</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25840" y="197941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04/05/2022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04/05/2022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04/05/2022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04/05/2022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945310" y="4653137"/>
            <a:ext cx="8134623"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673) – DIRECCIÓN DE VINCULACIÓN PRODUCTIVA</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oogle Shape;338;p14">
            <a:extLst>
              <a:ext uri="{FF2B5EF4-FFF2-40B4-BE49-F238E27FC236}">
                <a16:creationId xmlns:a16="http://schemas.microsoft.com/office/drawing/2014/main" id="{7B14E92A-404F-4BDA-BF7B-6D336B404440}"/>
              </a:ext>
            </a:extLst>
          </p:cNvPr>
          <p:cNvGraphicFramePr/>
          <p:nvPr>
            <p:extLst>
              <p:ext uri="{D42A27DB-BD31-4B8C-83A1-F6EECF244321}">
                <p14:modId xmlns:p14="http://schemas.microsoft.com/office/powerpoint/2010/main" val="2619273651"/>
              </p:ext>
            </p:extLst>
          </p:nvPr>
        </p:nvGraphicFramePr>
        <p:xfrm>
          <a:off x="1715536" y="1425587"/>
          <a:ext cx="6101400" cy="3484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oogle Shape;358;p15">
            <a:extLst>
              <a:ext uri="{FF2B5EF4-FFF2-40B4-BE49-F238E27FC236}">
                <a16:creationId xmlns:a16="http://schemas.microsoft.com/office/drawing/2014/main" id="{C7AB2993-B5D2-447D-9D2C-4B63B73375A2}"/>
              </a:ext>
            </a:extLst>
          </p:cNvPr>
          <p:cNvGraphicFramePr/>
          <p:nvPr>
            <p:extLst>
              <p:ext uri="{D42A27DB-BD31-4B8C-83A1-F6EECF244321}">
                <p14:modId xmlns:p14="http://schemas.microsoft.com/office/powerpoint/2010/main" val="1103642796"/>
              </p:ext>
            </p:extLst>
          </p:nvPr>
        </p:nvGraphicFramePr>
        <p:xfrm>
          <a:off x="1808996" y="1598406"/>
          <a:ext cx="6182834"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oogle Shape;380;p16">
            <a:extLst>
              <a:ext uri="{FF2B5EF4-FFF2-40B4-BE49-F238E27FC236}">
                <a16:creationId xmlns:a16="http://schemas.microsoft.com/office/drawing/2014/main" id="{B1EECC53-54DC-46BA-A9F3-E7EC9AFE3C5F}"/>
              </a:ext>
            </a:extLst>
          </p:cNvPr>
          <p:cNvGraphicFramePr/>
          <p:nvPr>
            <p:extLst>
              <p:ext uri="{D42A27DB-BD31-4B8C-83A1-F6EECF244321}">
                <p14:modId xmlns:p14="http://schemas.microsoft.com/office/powerpoint/2010/main" val="3755030100"/>
              </p:ext>
            </p:extLst>
          </p:nvPr>
        </p:nvGraphicFramePr>
        <p:xfrm>
          <a:off x="1370505" y="1171068"/>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oogle Shape;400;p17">
            <a:extLst>
              <a:ext uri="{FF2B5EF4-FFF2-40B4-BE49-F238E27FC236}">
                <a16:creationId xmlns:a16="http://schemas.microsoft.com/office/drawing/2014/main" id="{96D4B17A-FE1E-47E2-94AC-3DDA6FE882BF}"/>
              </a:ext>
            </a:extLst>
          </p:cNvPr>
          <p:cNvGraphicFramePr/>
          <p:nvPr>
            <p:extLst>
              <p:ext uri="{D42A27DB-BD31-4B8C-83A1-F6EECF244321}">
                <p14:modId xmlns:p14="http://schemas.microsoft.com/office/powerpoint/2010/main" val="3479485624"/>
              </p:ext>
            </p:extLst>
          </p:nvPr>
        </p:nvGraphicFramePr>
        <p:xfrm>
          <a:off x="1215891" y="1314479"/>
          <a:ext cx="7739081" cy="44937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078313"/>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El 100% se siente orgulloso de su institución, además de la comunidad universitaria se siente identificada con los </a:t>
            </a:r>
            <a:r>
              <a:rPr lang="es-MX" b="1" dirty="0"/>
              <a:t>elementos:</a:t>
            </a:r>
            <a:endParaRPr lang="es-MX" dirty="0"/>
          </a:p>
          <a:p>
            <a:pPr marL="342900" indent="-342900">
              <a:buFont typeface="+mj-lt"/>
              <a:buAutoNum type="arabicPeriod"/>
            </a:pPr>
            <a:r>
              <a:rPr lang="es-MX" dirty="0"/>
              <a:t>Historia</a:t>
            </a:r>
          </a:p>
          <a:p>
            <a:pPr marL="342900" indent="-342900">
              <a:buFont typeface="+mj-lt"/>
              <a:buAutoNum type="arabicPeriod"/>
            </a:pPr>
            <a:r>
              <a:rPr lang="es-MX" dirty="0"/>
              <a:t>Colores</a:t>
            </a:r>
          </a:p>
          <a:p>
            <a:pPr marL="342900" indent="-342900">
              <a:buFont typeface="+mj-lt"/>
              <a:buAutoNum type="arabicPeriod"/>
            </a:pPr>
            <a:r>
              <a:rPr lang="es-MX" dirty="0"/>
              <a:t>Escudo</a:t>
            </a:r>
          </a:p>
          <a:p>
            <a:endParaRPr lang="es-MX" dirty="0"/>
          </a:p>
          <a:p>
            <a:r>
              <a:rPr lang="es-MX" dirty="0"/>
              <a:t>Por otra parte el </a:t>
            </a:r>
            <a:r>
              <a:rPr lang="es-MX" b="1" dirty="0"/>
              <a:t>código de ética </a:t>
            </a:r>
            <a:r>
              <a:rPr lang="es-MX" dirty="0"/>
              <a:t>los trabajadores tienen un 80%, los </a:t>
            </a:r>
            <a:r>
              <a:rPr lang="es-MX" b="1" dirty="0"/>
              <a:t>valores </a:t>
            </a:r>
            <a:r>
              <a:rPr lang="es-MX" dirty="0"/>
              <a:t>que contemplan son:</a:t>
            </a:r>
          </a:p>
          <a:p>
            <a:pPr marL="342900" indent="-342900">
              <a:buFont typeface="+mj-lt"/>
              <a:buAutoNum type="arabicPeriod"/>
            </a:pPr>
            <a:r>
              <a:rPr lang="es-MX" dirty="0"/>
              <a:t>Tolerancia</a:t>
            </a:r>
          </a:p>
          <a:p>
            <a:pPr marL="342900" indent="-342900">
              <a:buFont typeface="+mj-lt"/>
              <a:buAutoNum type="arabicPeriod"/>
            </a:pPr>
            <a:r>
              <a:rPr lang="es-MX" dirty="0"/>
              <a:t>Equidad </a:t>
            </a:r>
          </a:p>
          <a:p>
            <a:pPr marL="342900" indent="-342900">
              <a:buFont typeface="+mj-lt"/>
              <a:buAutoNum type="arabicPeriod"/>
            </a:pPr>
            <a:r>
              <a:rPr lang="es-MX" dirty="0"/>
              <a:t>Transparencia y Rendición de Cuentas</a:t>
            </a:r>
          </a:p>
          <a:p>
            <a:pPr marL="342900" indent="-342900">
              <a:buFont typeface="+mj-lt"/>
              <a:buAutoNum type="arabicPeriod"/>
            </a:pPr>
            <a:r>
              <a:rPr lang="es-MX" dirty="0"/>
              <a:t>Responsabilidad</a:t>
            </a:r>
          </a:p>
          <a:p>
            <a:pPr marL="342900" indent="-342900">
              <a:buFont typeface="+mj-lt"/>
              <a:buAutoNum type="arabicPeriod"/>
            </a:pPr>
            <a:r>
              <a:rPr lang="es-MX" dirty="0"/>
              <a:t>Justicia</a:t>
            </a:r>
          </a:p>
          <a:p>
            <a:pPr marL="342900" indent="-342900">
              <a:buFont typeface="+mj-lt"/>
              <a:buAutoNum type="arabicPeriod"/>
            </a:pPr>
            <a:r>
              <a:rPr lang="es-MX" dirty="0"/>
              <a:t>Lealtad y Compromiso</a:t>
            </a:r>
          </a:p>
          <a:p>
            <a:pPr marL="342900" indent="-342900">
              <a:buFont typeface="+mj-lt"/>
              <a:buAutoNum type="arabicPeriod"/>
            </a:pPr>
            <a:r>
              <a:rPr lang="es-MX" dirty="0"/>
              <a:t>Profesionalismo e Integridad</a:t>
            </a:r>
          </a:p>
          <a:p>
            <a:pPr marL="342900" indent="-342900">
              <a:buFont typeface="+mj-lt"/>
              <a:buAutoNum type="arabicPeriod"/>
            </a:pPr>
            <a:r>
              <a:rPr lang="es-MX" dirty="0"/>
              <a:t>Conciencia Ecológica</a:t>
            </a:r>
          </a:p>
          <a:p>
            <a:pPr algn="just"/>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oogle Shape;463;p20">
            <a:extLst>
              <a:ext uri="{FF2B5EF4-FFF2-40B4-BE49-F238E27FC236}">
                <a16:creationId xmlns:a16="http://schemas.microsoft.com/office/drawing/2014/main" id="{87B47E1D-D2BD-4F17-8AEA-D3F95DF541D2}"/>
              </a:ext>
            </a:extLst>
          </p:cNvPr>
          <p:cNvGraphicFramePr/>
          <p:nvPr>
            <p:extLst>
              <p:ext uri="{D42A27DB-BD31-4B8C-83A1-F6EECF244321}">
                <p14:modId xmlns:p14="http://schemas.microsoft.com/office/powerpoint/2010/main" val="1713426724"/>
              </p:ext>
            </p:extLst>
          </p:nvPr>
        </p:nvGraphicFramePr>
        <p:xfrm>
          <a:off x="1303330" y="1094419"/>
          <a:ext cx="7056900" cy="42081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oogle Shape;483;p21">
            <a:extLst>
              <a:ext uri="{FF2B5EF4-FFF2-40B4-BE49-F238E27FC236}">
                <a16:creationId xmlns:a16="http://schemas.microsoft.com/office/drawing/2014/main" id="{5AA09567-8D60-4C7F-A7E2-9BE92EF924C7}"/>
              </a:ext>
            </a:extLst>
          </p:cNvPr>
          <p:cNvGraphicFramePr/>
          <p:nvPr>
            <p:extLst>
              <p:ext uri="{D42A27DB-BD31-4B8C-83A1-F6EECF244321}">
                <p14:modId xmlns:p14="http://schemas.microsoft.com/office/powerpoint/2010/main" val="1516000829"/>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oogle Shape;503;p22">
            <a:extLst>
              <a:ext uri="{FF2B5EF4-FFF2-40B4-BE49-F238E27FC236}">
                <a16:creationId xmlns:a16="http://schemas.microsoft.com/office/drawing/2014/main" id="{0EC14337-E7AD-4A5A-A104-3B825335980D}"/>
              </a:ext>
            </a:extLst>
          </p:cNvPr>
          <p:cNvGraphicFramePr/>
          <p:nvPr>
            <p:extLst>
              <p:ext uri="{D42A27DB-BD31-4B8C-83A1-F6EECF244321}">
                <p14:modId xmlns:p14="http://schemas.microsoft.com/office/powerpoint/2010/main" val="760081009"/>
              </p:ext>
            </p:extLst>
          </p:nvPr>
        </p:nvGraphicFramePr>
        <p:xfrm>
          <a:off x="1350989" y="112978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oogle Shape;523;p23">
            <a:extLst>
              <a:ext uri="{FF2B5EF4-FFF2-40B4-BE49-F238E27FC236}">
                <a16:creationId xmlns:a16="http://schemas.microsoft.com/office/drawing/2014/main" id="{3ACC7D66-FB68-4310-8314-8B7C80E59027}"/>
              </a:ext>
            </a:extLst>
          </p:cNvPr>
          <p:cNvGraphicFramePr/>
          <p:nvPr>
            <p:extLst>
              <p:ext uri="{D42A27DB-BD31-4B8C-83A1-F6EECF244321}">
                <p14:modId xmlns:p14="http://schemas.microsoft.com/office/powerpoint/2010/main" val="4077310413"/>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oogle Shape;523;p23">
            <a:extLst>
              <a:ext uri="{FF2B5EF4-FFF2-40B4-BE49-F238E27FC236}">
                <a16:creationId xmlns:a16="http://schemas.microsoft.com/office/drawing/2014/main" id="{F1D720E6-EEC9-4537-AAD9-49392E1CEBB7}"/>
              </a:ext>
            </a:extLst>
          </p:cNvPr>
          <p:cNvGraphicFramePr/>
          <p:nvPr>
            <p:extLst>
              <p:ext uri="{D42A27DB-BD31-4B8C-83A1-F6EECF244321}">
                <p14:modId xmlns:p14="http://schemas.microsoft.com/office/powerpoint/2010/main" val="3125766878"/>
              </p:ext>
            </p:extLst>
          </p:nvPr>
        </p:nvGraphicFramePr>
        <p:xfrm>
          <a:off x="1475327" y="1128372"/>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oogle Shape;563;p25">
            <a:extLst>
              <a:ext uri="{FF2B5EF4-FFF2-40B4-BE49-F238E27FC236}">
                <a16:creationId xmlns:a16="http://schemas.microsoft.com/office/drawing/2014/main" id="{C237797B-0E0D-484D-BF5D-32B5D08A4E2D}"/>
              </a:ext>
            </a:extLst>
          </p:cNvPr>
          <p:cNvGraphicFramePr/>
          <p:nvPr>
            <p:extLst>
              <p:ext uri="{D42A27DB-BD31-4B8C-83A1-F6EECF244321}">
                <p14:modId xmlns:p14="http://schemas.microsoft.com/office/powerpoint/2010/main" val="1961304902"/>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oogle Shape;563;p25">
            <a:extLst>
              <a:ext uri="{FF2B5EF4-FFF2-40B4-BE49-F238E27FC236}">
                <a16:creationId xmlns:a16="http://schemas.microsoft.com/office/drawing/2014/main" id="{F4D9417C-697C-4452-A5A3-483257FBC269}"/>
              </a:ext>
            </a:extLst>
          </p:cNvPr>
          <p:cNvGraphicFramePr/>
          <p:nvPr>
            <p:extLst>
              <p:ext uri="{D42A27DB-BD31-4B8C-83A1-F6EECF244321}">
                <p14:modId xmlns:p14="http://schemas.microsoft.com/office/powerpoint/2010/main" val="4009518193"/>
              </p:ext>
            </p:extLst>
          </p:nvPr>
        </p:nvGraphicFramePr>
        <p:xfrm>
          <a:off x="1401803" y="1180996"/>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oogle Shape;603;p27">
            <a:extLst>
              <a:ext uri="{FF2B5EF4-FFF2-40B4-BE49-F238E27FC236}">
                <a16:creationId xmlns:a16="http://schemas.microsoft.com/office/drawing/2014/main" id="{CA3A610D-8A5D-490F-BEEB-8AD2C2539A13}"/>
              </a:ext>
            </a:extLst>
          </p:cNvPr>
          <p:cNvGraphicFramePr/>
          <p:nvPr>
            <p:extLst>
              <p:ext uri="{D42A27DB-BD31-4B8C-83A1-F6EECF244321}">
                <p14:modId xmlns:p14="http://schemas.microsoft.com/office/powerpoint/2010/main" val="928245868"/>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oogle Shape;623;p28">
            <a:extLst>
              <a:ext uri="{FF2B5EF4-FFF2-40B4-BE49-F238E27FC236}">
                <a16:creationId xmlns:a16="http://schemas.microsoft.com/office/drawing/2014/main" id="{33327248-F455-46CC-8C35-5E47CE003109}"/>
              </a:ext>
            </a:extLst>
          </p:cNvPr>
          <p:cNvGraphicFramePr/>
          <p:nvPr>
            <p:extLst>
              <p:ext uri="{D42A27DB-BD31-4B8C-83A1-F6EECF244321}">
                <p14:modId xmlns:p14="http://schemas.microsoft.com/office/powerpoint/2010/main" val="178241656"/>
              </p:ext>
            </p:extLst>
          </p:nvPr>
        </p:nvGraphicFramePr>
        <p:xfrm>
          <a:off x="1532674" y="1356751"/>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oogle Shape;643;p29">
            <a:extLst>
              <a:ext uri="{FF2B5EF4-FFF2-40B4-BE49-F238E27FC236}">
                <a16:creationId xmlns:a16="http://schemas.microsoft.com/office/drawing/2014/main" id="{CDA146A4-AF8A-47A4-A631-99E42D82D060}"/>
              </a:ext>
            </a:extLst>
          </p:cNvPr>
          <p:cNvGraphicFramePr/>
          <p:nvPr>
            <p:extLst>
              <p:ext uri="{D42A27DB-BD31-4B8C-83A1-F6EECF244321}">
                <p14:modId xmlns:p14="http://schemas.microsoft.com/office/powerpoint/2010/main" val="1711775561"/>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139321"/>
          </a:xfrm>
          <a:prstGeom prst="rect">
            <a:avLst/>
          </a:prstGeom>
          <a:noFill/>
        </p:spPr>
        <p:txBody>
          <a:bodyPr wrap="square" rtlCol="0">
            <a:spAutoFit/>
          </a:bodyPr>
          <a:lstStyle/>
          <a:p>
            <a:pPr algn="just"/>
            <a:r>
              <a:rPr lang="es-ES" dirty="0"/>
              <a:t>Los resultados en lo que respecta al rubro de </a:t>
            </a:r>
            <a:r>
              <a:rPr lang="es-ES" b="1" dirty="0"/>
              <a:t>“Seguridad Ocupacional” </a:t>
            </a:r>
            <a:r>
              <a:rPr lang="es-ES" dirty="0"/>
              <a:t>obtenemos que la </a:t>
            </a:r>
            <a:r>
              <a:rPr lang="es-ES" b="1" dirty="0"/>
              <a:t>Iluminación </a:t>
            </a:r>
            <a:r>
              <a:rPr lang="es-ES" dirty="0"/>
              <a:t>en las áreas de trabajo es: Buena(55%)</a:t>
            </a:r>
          </a:p>
          <a:p>
            <a:pPr algn="just"/>
            <a:r>
              <a:rPr lang="es-ES" dirty="0"/>
              <a:t>El </a:t>
            </a:r>
            <a:r>
              <a:rPr lang="es-ES" b="1" dirty="0"/>
              <a:t>Clima </a:t>
            </a:r>
            <a:r>
              <a:rPr lang="es-ES" dirty="0"/>
              <a:t>del entorno laboral es: Regular(60%)</a:t>
            </a:r>
          </a:p>
          <a:p>
            <a:pPr algn="just"/>
            <a:r>
              <a:rPr lang="es-ES" dirty="0"/>
              <a:t>El </a:t>
            </a:r>
            <a:r>
              <a:rPr lang="es-ES" b="1" dirty="0"/>
              <a:t>Ruido </a:t>
            </a:r>
            <a:r>
              <a:rPr lang="es-ES" dirty="0"/>
              <a:t>del entorno laboral es: Medio(53%)</a:t>
            </a:r>
          </a:p>
          <a:p>
            <a:pPr algn="just"/>
            <a:r>
              <a:rPr lang="es-ES" dirty="0"/>
              <a:t>El </a:t>
            </a:r>
            <a:r>
              <a:rPr lang="es-ES" b="1" dirty="0"/>
              <a:t>Mobiliario </a:t>
            </a:r>
            <a:r>
              <a:rPr lang="es-ES" dirty="0"/>
              <a:t>en el que se labora es Regular(60%)</a:t>
            </a:r>
          </a:p>
          <a:p>
            <a:pPr algn="just"/>
            <a:r>
              <a:rPr lang="es-ES" dirty="0"/>
              <a:t>El </a:t>
            </a:r>
            <a:r>
              <a:rPr lang="es-ES" b="1" dirty="0"/>
              <a:t>Espacio </a:t>
            </a:r>
            <a:r>
              <a:rPr lang="es-ES" dirty="0"/>
              <a:t>: Bueno(45%)</a:t>
            </a:r>
            <a:endParaRPr lang="es-ES" b="1" dirty="0"/>
          </a:p>
          <a:p>
            <a:pPr algn="just"/>
            <a:r>
              <a:rPr lang="es-ES" dirty="0"/>
              <a:t>La </a:t>
            </a:r>
            <a:r>
              <a:rPr lang="es-ES" b="1" dirty="0"/>
              <a:t>Higiene </a:t>
            </a:r>
            <a:r>
              <a:rPr lang="es-ES" dirty="0"/>
              <a:t>: Regular(80%)</a:t>
            </a:r>
            <a:endParaRPr lang="es-ES" b="1" dirty="0"/>
          </a:p>
          <a:p>
            <a:pPr algn="just"/>
            <a:r>
              <a:rPr lang="es-ES" dirty="0"/>
              <a:t>La </a:t>
            </a:r>
            <a:r>
              <a:rPr lang="es-ES" b="1" dirty="0"/>
              <a:t>Higiene en Sanitarios </a:t>
            </a:r>
            <a:r>
              <a:rPr lang="es-ES" dirty="0"/>
              <a:t>es: Malas (59%)</a:t>
            </a:r>
          </a:p>
          <a:p>
            <a:pPr algn="just"/>
            <a:r>
              <a:rPr lang="es-ES" dirty="0"/>
              <a:t>El </a:t>
            </a:r>
            <a:r>
              <a:rPr lang="es-ES" b="1" dirty="0"/>
              <a:t>Mantenimiento </a:t>
            </a:r>
            <a:r>
              <a:rPr lang="es-ES" dirty="0"/>
              <a:t>es: Regular(80%)</a:t>
            </a:r>
          </a:p>
          <a:p>
            <a:pPr algn="just"/>
            <a:r>
              <a:rPr lang="es-MX" dirty="0"/>
              <a:t>La </a:t>
            </a:r>
            <a:r>
              <a:rPr lang="es-MX" b="1" dirty="0"/>
              <a:t>Seguridad e Higiene </a:t>
            </a:r>
            <a:r>
              <a:rPr lang="es-MX" dirty="0"/>
              <a:t>es: (62%)</a:t>
            </a:r>
          </a:p>
          <a:p>
            <a:pPr algn="just"/>
            <a:r>
              <a:rPr lang="es-MX" b="1" dirty="0"/>
              <a:t>Comisión de Seguridad e Higiene </a:t>
            </a:r>
            <a:r>
              <a:rPr lang="es-MX" dirty="0"/>
              <a:t>es: No(100%)</a:t>
            </a:r>
            <a:endParaRPr lang="es-MX" b="1" dirty="0"/>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B5F54AA2-A3DA-42D6-BA83-D566ACF540A5}"/>
              </a:ext>
            </a:extLst>
          </p:cNvPr>
          <p:cNvGraphicFramePr>
            <a:graphicFrameLocks/>
          </p:cNvGraphicFramePr>
          <p:nvPr>
            <p:extLst>
              <p:ext uri="{D42A27DB-BD31-4B8C-83A1-F6EECF244321}">
                <p14:modId xmlns:p14="http://schemas.microsoft.com/office/powerpoint/2010/main" val="662545818"/>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3" name="Gráfico 22">
            <a:extLst>
              <a:ext uri="{FF2B5EF4-FFF2-40B4-BE49-F238E27FC236}">
                <a16:creationId xmlns:a16="http://schemas.microsoft.com/office/drawing/2014/main" id="{B347D365-2E59-4A47-B5AE-63B45A2F4E09}"/>
              </a:ext>
            </a:extLst>
          </p:cNvPr>
          <p:cNvGraphicFramePr>
            <a:graphicFrameLocks/>
          </p:cNvGraphicFramePr>
          <p:nvPr>
            <p:extLst>
              <p:ext uri="{D42A27DB-BD31-4B8C-83A1-F6EECF244321}">
                <p14:modId xmlns:p14="http://schemas.microsoft.com/office/powerpoint/2010/main" val="1281057033"/>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5DCF2F19-89C2-46C1-A34C-6870662B0280}"/>
              </a:ext>
            </a:extLst>
          </p:cNvPr>
          <p:cNvGraphicFramePr>
            <a:graphicFrameLocks/>
          </p:cNvGraphicFramePr>
          <p:nvPr>
            <p:extLst>
              <p:ext uri="{D42A27DB-BD31-4B8C-83A1-F6EECF244321}">
                <p14:modId xmlns:p14="http://schemas.microsoft.com/office/powerpoint/2010/main" val="2666738424"/>
              </p:ext>
            </p:extLst>
          </p:nvPr>
        </p:nvGraphicFramePr>
        <p:xfrm>
          <a:off x="1128940" y="1846266"/>
          <a:ext cx="7403500" cy="3560843"/>
        </p:xfrm>
        <a:graphic>
          <a:graphicData uri="http://schemas.openxmlformats.org/drawingml/2006/chart">
            <c:chart xmlns:c="http://schemas.openxmlformats.org/drawingml/2006/chart" xmlns:r="http://schemas.openxmlformats.org/officeDocument/2006/relationships" r:id="rId5"/>
          </a:graphicData>
        </a:graphic>
      </p:graphicFrame>
      <p:sp>
        <p:nvSpPr>
          <p:cNvPr id="23" name="CuadroTexto 22">
            <a:extLst>
              <a:ext uri="{FF2B5EF4-FFF2-40B4-BE49-F238E27FC236}">
                <a16:creationId xmlns:a16="http://schemas.microsoft.com/office/drawing/2014/main" id="{84B94123-871B-4AC5-AE86-EEC195C7833D}"/>
              </a:ext>
            </a:extLst>
          </p:cNvPr>
          <p:cNvSpPr txBox="1"/>
          <p:nvPr/>
        </p:nvSpPr>
        <p:spPr>
          <a:xfrm>
            <a:off x="3760086" y="1579407"/>
            <a:ext cx="2168978" cy="369332"/>
          </a:xfrm>
          <a:prstGeom prst="rect">
            <a:avLst/>
          </a:prstGeom>
          <a:noFill/>
        </p:spPr>
        <p:txBody>
          <a:bodyPr wrap="square" rtlCol="0">
            <a:spAutoFit/>
          </a:bodyPr>
          <a:lstStyle/>
          <a:p>
            <a:r>
              <a:rPr lang="es-ES" b="1" dirty="0"/>
              <a:t>FUNCIÓN DOCENTE</a:t>
            </a:r>
            <a:endParaRPr lang="es-MX" b="1" dirty="0"/>
          </a:p>
        </p:txBody>
      </p:sp>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oogle Shape;760;p35">
            <a:extLst>
              <a:ext uri="{FF2B5EF4-FFF2-40B4-BE49-F238E27FC236}">
                <a16:creationId xmlns:a16="http://schemas.microsoft.com/office/drawing/2014/main" id="{8D01997B-D2B9-4359-A674-47C7502BD2E7}"/>
              </a:ext>
            </a:extLst>
          </p:cNvPr>
          <p:cNvGraphicFramePr/>
          <p:nvPr>
            <p:extLst>
              <p:ext uri="{D42A27DB-BD31-4B8C-83A1-F6EECF244321}">
                <p14:modId xmlns:p14="http://schemas.microsoft.com/office/powerpoint/2010/main" val="221628203"/>
              </p:ext>
            </p:extLst>
          </p:nvPr>
        </p:nvGraphicFramePr>
        <p:xfrm>
          <a:off x="1447321" y="1175192"/>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oogle Shape;760;p35">
            <a:extLst>
              <a:ext uri="{FF2B5EF4-FFF2-40B4-BE49-F238E27FC236}">
                <a16:creationId xmlns:a16="http://schemas.microsoft.com/office/drawing/2014/main" id="{008FB0D9-9866-487E-AFB8-B317889C04C1}"/>
              </a:ext>
            </a:extLst>
          </p:cNvPr>
          <p:cNvGraphicFramePr/>
          <p:nvPr>
            <p:extLst>
              <p:ext uri="{D42A27DB-BD31-4B8C-83A1-F6EECF244321}">
                <p14:modId xmlns:p14="http://schemas.microsoft.com/office/powerpoint/2010/main" val="2672603664"/>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oogle Shape;802;p37">
            <a:extLst>
              <a:ext uri="{FF2B5EF4-FFF2-40B4-BE49-F238E27FC236}">
                <a16:creationId xmlns:a16="http://schemas.microsoft.com/office/drawing/2014/main" id="{DCE987E4-6CC6-486D-AB2B-0C4D6A1662AB}"/>
              </a:ext>
            </a:extLst>
          </p:cNvPr>
          <p:cNvGraphicFramePr/>
          <p:nvPr>
            <p:extLst>
              <p:ext uri="{D42A27DB-BD31-4B8C-83A1-F6EECF244321}">
                <p14:modId xmlns:p14="http://schemas.microsoft.com/office/powerpoint/2010/main" val="3371583497"/>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DIRECCIÓN DE VINCULACIÓN PRODUCTIVA</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D4DA30C6-C025-4082-B426-6CEE628FD1E1}"/>
              </a:ext>
            </a:extLst>
          </p:cNvPr>
          <p:cNvGraphicFramePr>
            <a:graphicFrameLocks/>
          </p:cNvGraphicFramePr>
          <p:nvPr>
            <p:extLst>
              <p:ext uri="{D42A27DB-BD31-4B8C-83A1-F6EECF244321}">
                <p14:modId xmlns:p14="http://schemas.microsoft.com/office/powerpoint/2010/main" val="1066405528"/>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6F9AC4A5-8363-4508-A4E5-D0A042C4EA40}"/>
              </a:ext>
            </a:extLst>
          </p:cNvPr>
          <p:cNvGraphicFramePr>
            <a:graphicFrameLocks/>
          </p:cNvGraphicFramePr>
          <p:nvPr>
            <p:extLst>
              <p:ext uri="{D42A27DB-BD31-4B8C-83A1-F6EECF244321}">
                <p14:modId xmlns:p14="http://schemas.microsoft.com/office/powerpoint/2010/main" val="881954239"/>
              </p:ext>
            </p:extLst>
          </p:nvPr>
        </p:nvGraphicFramePr>
        <p:xfrm>
          <a:off x="1521375" y="1817540"/>
          <a:ext cx="6965346" cy="3589569"/>
        </p:xfrm>
        <a:graphic>
          <a:graphicData uri="http://schemas.openxmlformats.org/drawingml/2006/chart">
            <c:chart xmlns:c="http://schemas.openxmlformats.org/drawingml/2006/chart" xmlns:r="http://schemas.openxmlformats.org/officeDocument/2006/relationships" r:id="rId5"/>
          </a:graphicData>
        </a:graphic>
      </p:graphicFrame>
      <p:sp>
        <p:nvSpPr>
          <p:cNvPr id="26" name="CuadroTexto 25">
            <a:extLst>
              <a:ext uri="{FF2B5EF4-FFF2-40B4-BE49-F238E27FC236}">
                <a16:creationId xmlns:a16="http://schemas.microsoft.com/office/drawing/2014/main" id="{98D46BE9-2E7A-4AA2-847D-DF13F04B2995}"/>
              </a:ext>
            </a:extLst>
          </p:cNvPr>
          <p:cNvSpPr txBox="1"/>
          <p:nvPr/>
        </p:nvSpPr>
        <p:spPr>
          <a:xfrm>
            <a:off x="3760085" y="1579407"/>
            <a:ext cx="3179439" cy="369332"/>
          </a:xfrm>
          <a:prstGeom prst="rect">
            <a:avLst/>
          </a:prstGeom>
          <a:noFill/>
        </p:spPr>
        <p:txBody>
          <a:bodyPr wrap="square" rtlCol="0">
            <a:spAutoFit/>
          </a:bodyPr>
          <a:lstStyle/>
          <a:p>
            <a:r>
              <a:rPr lang="es-ES" b="1" dirty="0"/>
              <a:t>FUNCIÓN MANUAL</a:t>
            </a:r>
            <a:endParaRPr lang="es-MX" b="1" dirty="0"/>
          </a:p>
        </p:txBody>
      </p:sp>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139321"/>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 Siempre (100%)</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Siempre(100%)</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Bueno(100%)</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247317"/>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Algunas Veces (47%)</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Algunas Veces(80%)</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Siempre(64%)</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 Algunas Veces(60%)</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 Algunas Veces(100%)</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oogle Shape;935;p44">
            <a:extLst>
              <a:ext uri="{FF2B5EF4-FFF2-40B4-BE49-F238E27FC236}">
                <a16:creationId xmlns:a16="http://schemas.microsoft.com/office/drawing/2014/main" id="{7805D81F-DAEC-4604-AF29-5D5439223402}"/>
              </a:ext>
            </a:extLst>
          </p:cNvPr>
          <p:cNvGraphicFramePr/>
          <p:nvPr>
            <p:extLst>
              <p:ext uri="{D42A27DB-BD31-4B8C-83A1-F6EECF244321}">
                <p14:modId xmlns:p14="http://schemas.microsoft.com/office/powerpoint/2010/main" val="1991733382"/>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oogle Shape;955;p45">
            <a:extLst>
              <a:ext uri="{FF2B5EF4-FFF2-40B4-BE49-F238E27FC236}">
                <a16:creationId xmlns:a16="http://schemas.microsoft.com/office/drawing/2014/main" id="{65527D60-B2AA-4CB6-9865-499B8ED0AF88}"/>
              </a:ext>
            </a:extLst>
          </p:cNvPr>
          <p:cNvGraphicFramePr/>
          <p:nvPr>
            <p:extLst>
              <p:ext uri="{D42A27DB-BD31-4B8C-83A1-F6EECF244321}">
                <p14:modId xmlns:p14="http://schemas.microsoft.com/office/powerpoint/2010/main" val="3544696215"/>
              </p:ext>
            </p:extLst>
          </p:nvPr>
        </p:nvGraphicFramePr>
        <p:xfrm>
          <a:off x="1440432" y="1123414"/>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oogle Shape;975;p46">
            <a:extLst>
              <a:ext uri="{FF2B5EF4-FFF2-40B4-BE49-F238E27FC236}">
                <a16:creationId xmlns:a16="http://schemas.microsoft.com/office/drawing/2014/main" id="{03912F5A-5731-46D5-9C58-D643497C7005}"/>
              </a:ext>
            </a:extLst>
          </p:cNvPr>
          <p:cNvGraphicFramePr/>
          <p:nvPr>
            <p:extLst>
              <p:ext uri="{D42A27DB-BD31-4B8C-83A1-F6EECF244321}">
                <p14:modId xmlns:p14="http://schemas.microsoft.com/office/powerpoint/2010/main" val="3801438424"/>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oogle Shape;995;p47">
            <a:extLst>
              <a:ext uri="{FF2B5EF4-FFF2-40B4-BE49-F238E27FC236}">
                <a16:creationId xmlns:a16="http://schemas.microsoft.com/office/drawing/2014/main" id="{07F03AAD-EE96-4F6A-B600-C87EE8A20281}"/>
              </a:ext>
            </a:extLst>
          </p:cNvPr>
          <p:cNvGraphicFramePr/>
          <p:nvPr>
            <p:extLst>
              <p:ext uri="{D42A27DB-BD31-4B8C-83A1-F6EECF244321}">
                <p14:modId xmlns:p14="http://schemas.microsoft.com/office/powerpoint/2010/main" val="3777282279"/>
              </p:ext>
            </p:extLst>
          </p:nvPr>
        </p:nvGraphicFramePr>
        <p:xfrm>
          <a:off x="1402848" y="856009"/>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2612670300"/>
              </p:ext>
            </p:extLst>
          </p:nvPr>
        </p:nvGraphicFramePr>
        <p:xfrm>
          <a:off x="1285800" y="377006"/>
          <a:ext cx="7272929" cy="578249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oogle Shape;1015;p48">
            <a:extLst>
              <a:ext uri="{FF2B5EF4-FFF2-40B4-BE49-F238E27FC236}">
                <a16:creationId xmlns:a16="http://schemas.microsoft.com/office/drawing/2014/main" id="{03060110-FE1E-4860-B4E1-8CBCD4933207}"/>
              </a:ext>
            </a:extLst>
          </p:cNvPr>
          <p:cNvGraphicFramePr/>
          <p:nvPr>
            <p:extLst>
              <p:ext uri="{D42A27DB-BD31-4B8C-83A1-F6EECF244321}">
                <p14:modId xmlns:p14="http://schemas.microsoft.com/office/powerpoint/2010/main" val="3612843832"/>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oogle Shape;1035;p49">
            <a:extLst>
              <a:ext uri="{FF2B5EF4-FFF2-40B4-BE49-F238E27FC236}">
                <a16:creationId xmlns:a16="http://schemas.microsoft.com/office/drawing/2014/main" id="{E766A010-046B-4E5D-A8B0-CA6C1FD6C9C9}"/>
              </a:ext>
            </a:extLst>
          </p:cNvPr>
          <p:cNvGraphicFramePr/>
          <p:nvPr>
            <p:extLst>
              <p:ext uri="{D42A27DB-BD31-4B8C-83A1-F6EECF244321}">
                <p14:modId xmlns:p14="http://schemas.microsoft.com/office/powerpoint/2010/main" val="3108573709"/>
              </p:ext>
            </p:extLst>
          </p:nvPr>
        </p:nvGraphicFramePr>
        <p:xfrm>
          <a:off x="1216817" y="1191914"/>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oogle Shape;1058;p50">
            <a:extLst>
              <a:ext uri="{FF2B5EF4-FFF2-40B4-BE49-F238E27FC236}">
                <a16:creationId xmlns:a16="http://schemas.microsoft.com/office/drawing/2014/main" id="{85C3C4B6-5DF0-4CA7-A675-B6A635B46D2E}"/>
              </a:ext>
            </a:extLst>
          </p:cNvPr>
          <p:cNvGraphicFramePr/>
          <p:nvPr>
            <p:extLst>
              <p:ext uri="{D42A27DB-BD31-4B8C-83A1-F6EECF244321}">
                <p14:modId xmlns:p14="http://schemas.microsoft.com/office/powerpoint/2010/main" val="2310261928"/>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862322"/>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buena(80%), el </a:t>
            </a:r>
            <a:r>
              <a:rPr lang="es-MX" b="1" dirty="0"/>
              <a:t>trabajo en equipo</a:t>
            </a:r>
            <a:r>
              <a:rPr lang="es-MX" dirty="0"/>
              <a:t> es su </a:t>
            </a:r>
            <a:r>
              <a:rPr lang="es-MX" b="1" dirty="0"/>
              <a:t>punto de vista </a:t>
            </a:r>
            <a:r>
              <a:rPr lang="es-MX" dirty="0"/>
              <a:t>Algunas Veces(60%), se dice que se presentan </a:t>
            </a:r>
            <a:r>
              <a:rPr lang="es-MX" b="1" dirty="0"/>
              <a:t>situaciones de conflicto </a:t>
            </a:r>
            <a:r>
              <a:rPr lang="es-MX" dirty="0"/>
              <a:t>Siempre(62%)</a:t>
            </a:r>
            <a:r>
              <a:rPr lang="es-MX" b="1" dirty="0"/>
              <a:t> </a:t>
            </a:r>
            <a:r>
              <a:rPr lang="es-MX" dirty="0"/>
              <a:t>, de </a:t>
            </a:r>
            <a:r>
              <a:rPr lang="es-MX" b="1" dirty="0"/>
              <a:t>conflicto afectan el ambiente </a:t>
            </a:r>
            <a:r>
              <a:rPr lang="es-MX" dirty="0"/>
              <a:t>de Algunas Veces(80%), los encuestados clasificaron la siguiente </a:t>
            </a:r>
            <a:r>
              <a:rPr lang="es-MX" b="1" dirty="0"/>
              <a:t>tipificación</a:t>
            </a:r>
            <a:r>
              <a:rPr lang="es-MX" dirty="0"/>
              <a:t> de la siguiente manera: 1.-conflictos institucionales, 2.-conflictos con compañeros, 3.-conflictos directivos, también se externa que generalmente si </a:t>
            </a:r>
            <a:r>
              <a:rPr lang="es-MX" b="1" dirty="0"/>
              <a:t>se resuelven los conflictos</a:t>
            </a:r>
            <a:r>
              <a:rPr lang="es-MX" dirty="0"/>
              <a:t>. Siempre (40%)</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oogle Shape;1115;p53">
            <a:extLst>
              <a:ext uri="{FF2B5EF4-FFF2-40B4-BE49-F238E27FC236}">
                <a16:creationId xmlns:a16="http://schemas.microsoft.com/office/drawing/2014/main" id="{1B567FBB-3D58-4728-857F-A0A9EBA3FBC1}"/>
              </a:ext>
            </a:extLst>
          </p:cNvPr>
          <p:cNvGraphicFramePr/>
          <p:nvPr>
            <p:extLst>
              <p:ext uri="{D42A27DB-BD31-4B8C-83A1-F6EECF244321}">
                <p14:modId xmlns:p14="http://schemas.microsoft.com/office/powerpoint/2010/main" val="2146439536"/>
              </p:ext>
            </p:extLst>
          </p:nvPr>
        </p:nvGraphicFramePr>
        <p:xfrm>
          <a:off x="1517736" y="1181714"/>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oogle Shape;1135;p54">
            <a:extLst>
              <a:ext uri="{FF2B5EF4-FFF2-40B4-BE49-F238E27FC236}">
                <a16:creationId xmlns:a16="http://schemas.microsoft.com/office/drawing/2014/main" id="{91302C6D-A5E4-48FA-9C7B-E32ACDE8B628}"/>
              </a:ext>
            </a:extLst>
          </p:cNvPr>
          <p:cNvGraphicFramePr/>
          <p:nvPr>
            <p:extLst>
              <p:ext uri="{D42A27DB-BD31-4B8C-83A1-F6EECF244321}">
                <p14:modId xmlns:p14="http://schemas.microsoft.com/office/powerpoint/2010/main" val="1074415254"/>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oogle Shape;1155;p55">
            <a:extLst>
              <a:ext uri="{FF2B5EF4-FFF2-40B4-BE49-F238E27FC236}">
                <a16:creationId xmlns:a16="http://schemas.microsoft.com/office/drawing/2014/main" id="{4A5790DE-9F0D-46B5-9EAA-0D13C826BFEF}"/>
              </a:ext>
            </a:extLst>
          </p:cNvPr>
          <p:cNvGraphicFramePr/>
          <p:nvPr>
            <p:extLst>
              <p:ext uri="{D42A27DB-BD31-4B8C-83A1-F6EECF244321}">
                <p14:modId xmlns:p14="http://schemas.microsoft.com/office/powerpoint/2010/main" val="3911879185"/>
              </p:ext>
            </p:extLst>
          </p:nvPr>
        </p:nvGraphicFramePr>
        <p:xfrm>
          <a:off x="1414143" y="1216835"/>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oogle Shape;1175;p56">
            <a:extLst>
              <a:ext uri="{FF2B5EF4-FFF2-40B4-BE49-F238E27FC236}">
                <a16:creationId xmlns:a16="http://schemas.microsoft.com/office/drawing/2014/main" id="{3E9CD479-6C12-4D72-A163-2CE37862331D}"/>
              </a:ext>
            </a:extLst>
          </p:cNvPr>
          <p:cNvGraphicFramePr/>
          <p:nvPr>
            <p:extLst>
              <p:ext uri="{D42A27DB-BD31-4B8C-83A1-F6EECF244321}">
                <p14:modId xmlns:p14="http://schemas.microsoft.com/office/powerpoint/2010/main" val="714686506"/>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oogle Shape;1195;p57">
            <a:extLst>
              <a:ext uri="{FF2B5EF4-FFF2-40B4-BE49-F238E27FC236}">
                <a16:creationId xmlns:a16="http://schemas.microsoft.com/office/drawing/2014/main" id="{9D42580C-1625-48F9-A9F1-ED57BE593DFD}"/>
              </a:ext>
            </a:extLst>
          </p:cNvPr>
          <p:cNvGraphicFramePr/>
          <p:nvPr>
            <p:extLst>
              <p:ext uri="{D42A27DB-BD31-4B8C-83A1-F6EECF244321}">
                <p14:modId xmlns:p14="http://schemas.microsoft.com/office/powerpoint/2010/main" val="1705766459"/>
              </p:ext>
            </p:extLst>
          </p:nvPr>
        </p:nvGraphicFramePr>
        <p:xfrm>
          <a:off x="1311526" y="115673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oogle Shape;1215;p58">
            <a:extLst>
              <a:ext uri="{FF2B5EF4-FFF2-40B4-BE49-F238E27FC236}">
                <a16:creationId xmlns:a16="http://schemas.microsoft.com/office/drawing/2014/main" id="{6456E2AC-7DF6-4EAE-B380-2C30B635B935}"/>
              </a:ext>
            </a:extLst>
          </p:cNvPr>
          <p:cNvGraphicFramePr/>
          <p:nvPr>
            <p:extLst>
              <p:ext uri="{D42A27DB-BD31-4B8C-83A1-F6EECF244321}">
                <p14:modId xmlns:p14="http://schemas.microsoft.com/office/powerpoint/2010/main" val="2856814813"/>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oogle Shape;1195;p57">
            <a:extLst>
              <a:ext uri="{FF2B5EF4-FFF2-40B4-BE49-F238E27FC236}">
                <a16:creationId xmlns:a16="http://schemas.microsoft.com/office/drawing/2014/main" id="{1F475085-9433-42AF-9CC9-7D0E5C81B174}"/>
              </a:ext>
            </a:extLst>
          </p:cNvPr>
          <p:cNvGraphicFramePr/>
          <p:nvPr>
            <p:extLst>
              <p:ext uri="{D42A27DB-BD31-4B8C-83A1-F6EECF244321}">
                <p14:modId xmlns:p14="http://schemas.microsoft.com/office/powerpoint/2010/main" val="1681135395"/>
              </p:ext>
            </p:extLst>
          </p:nvPr>
        </p:nvGraphicFramePr>
        <p:xfrm>
          <a:off x="1457548" y="1094419"/>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2031325"/>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Algunas Veces(55%), las </a:t>
            </a:r>
            <a:r>
              <a:rPr lang="es-MX" b="1" dirty="0"/>
              <a:t>instrucciones</a:t>
            </a:r>
            <a:r>
              <a:rPr lang="es-MX" dirty="0"/>
              <a:t> de Algunas Veces(60%), las </a:t>
            </a:r>
            <a:r>
              <a:rPr lang="es-MX" b="1" dirty="0"/>
              <a:t>actividades de manera equilibrada </a:t>
            </a:r>
            <a:r>
              <a:rPr lang="es-MX" dirty="0"/>
              <a:t>Siempre(58%), el a la </a:t>
            </a:r>
            <a:r>
              <a:rPr lang="es-MX" b="1" dirty="0"/>
              <a:t>carga de trabajo</a:t>
            </a:r>
            <a:r>
              <a:rPr lang="es-MX" dirty="0"/>
              <a:t>(60%),</a:t>
            </a:r>
            <a:r>
              <a:rPr lang="es-MX" b="1" dirty="0"/>
              <a:t> </a:t>
            </a:r>
            <a:r>
              <a:rPr lang="es-MX" dirty="0"/>
              <a:t>de en </a:t>
            </a:r>
            <a:r>
              <a:rPr lang="es-MX" b="1" dirty="0"/>
              <a:t>base a resultados </a:t>
            </a:r>
            <a:r>
              <a:rPr lang="es-MX" dirty="0"/>
              <a:t>Siempre(64%), se hacer </a:t>
            </a:r>
            <a:r>
              <a:rPr lang="es-MX" b="1" dirty="0"/>
              <a:t>propuestas de mejora </a:t>
            </a:r>
            <a:r>
              <a:rPr lang="es-MX" dirty="0"/>
              <a:t>Algunas Veces(60%),</a:t>
            </a:r>
            <a:r>
              <a:rPr lang="es-MX" b="1" dirty="0"/>
              <a:t> </a:t>
            </a:r>
            <a:r>
              <a:rPr lang="es-MX" dirty="0"/>
              <a:t>pero se expresa que no son </a:t>
            </a:r>
            <a:r>
              <a:rPr lang="es-MX" b="1" dirty="0"/>
              <a:t>consideradas esas propuestas de mejora. </a:t>
            </a:r>
            <a:r>
              <a:rPr lang="es-MX" dirty="0"/>
              <a:t>Siempre(53%)</a:t>
            </a:r>
            <a:endParaRPr lang="es-MX" b="1" dirty="0"/>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oogle Shape;1293;p62">
            <a:extLst>
              <a:ext uri="{FF2B5EF4-FFF2-40B4-BE49-F238E27FC236}">
                <a16:creationId xmlns:a16="http://schemas.microsoft.com/office/drawing/2014/main" id="{DA831EF0-D0C5-4CE0-BDED-B1D9CFE900D8}"/>
              </a:ext>
            </a:extLst>
          </p:cNvPr>
          <p:cNvGraphicFramePr/>
          <p:nvPr>
            <p:extLst>
              <p:ext uri="{D42A27DB-BD31-4B8C-83A1-F6EECF244321}">
                <p14:modId xmlns:p14="http://schemas.microsoft.com/office/powerpoint/2010/main" val="1557966156"/>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oogle Shape;1313;p63">
            <a:extLst>
              <a:ext uri="{FF2B5EF4-FFF2-40B4-BE49-F238E27FC236}">
                <a16:creationId xmlns:a16="http://schemas.microsoft.com/office/drawing/2014/main" id="{E5EA5BE0-F03B-4604-B0AC-D5C557984D1E}"/>
              </a:ext>
            </a:extLst>
          </p:cNvPr>
          <p:cNvGraphicFramePr/>
          <p:nvPr>
            <p:extLst>
              <p:ext uri="{D42A27DB-BD31-4B8C-83A1-F6EECF244321}">
                <p14:modId xmlns:p14="http://schemas.microsoft.com/office/powerpoint/2010/main" val="51346081"/>
              </p:ext>
            </p:extLst>
          </p:nvPr>
        </p:nvGraphicFramePr>
        <p:xfrm>
          <a:off x="1526706" y="1181033"/>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oogle Shape;1333;p64">
            <a:extLst>
              <a:ext uri="{FF2B5EF4-FFF2-40B4-BE49-F238E27FC236}">
                <a16:creationId xmlns:a16="http://schemas.microsoft.com/office/drawing/2014/main" id="{F9228422-EE57-4AB7-8145-3BADF3EC831B}"/>
              </a:ext>
            </a:extLst>
          </p:cNvPr>
          <p:cNvGraphicFramePr/>
          <p:nvPr>
            <p:extLst>
              <p:ext uri="{D42A27DB-BD31-4B8C-83A1-F6EECF244321}">
                <p14:modId xmlns:p14="http://schemas.microsoft.com/office/powerpoint/2010/main" val="2457285381"/>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oogle Shape;1353;p65">
            <a:extLst>
              <a:ext uri="{FF2B5EF4-FFF2-40B4-BE49-F238E27FC236}">
                <a16:creationId xmlns:a16="http://schemas.microsoft.com/office/drawing/2014/main" id="{91C8C570-1190-4F73-93A5-8BEB28B1603A}"/>
              </a:ext>
            </a:extLst>
          </p:cNvPr>
          <p:cNvGraphicFramePr/>
          <p:nvPr>
            <p:extLst>
              <p:ext uri="{D42A27DB-BD31-4B8C-83A1-F6EECF244321}">
                <p14:modId xmlns:p14="http://schemas.microsoft.com/office/powerpoint/2010/main" val="269660122"/>
              </p:ext>
            </p:extLst>
          </p:nvPr>
        </p:nvGraphicFramePr>
        <p:xfrm>
          <a:off x="1342940" y="114362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oogle Shape;1373;p66">
            <a:extLst>
              <a:ext uri="{FF2B5EF4-FFF2-40B4-BE49-F238E27FC236}">
                <a16:creationId xmlns:a16="http://schemas.microsoft.com/office/drawing/2014/main" id="{DDDF362D-7978-4D83-86A3-0CDF0F0DFB14}"/>
              </a:ext>
            </a:extLst>
          </p:cNvPr>
          <p:cNvGraphicFramePr/>
          <p:nvPr>
            <p:extLst>
              <p:ext uri="{D42A27DB-BD31-4B8C-83A1-F6EECF244321}">
                <p14:modId xmlns:p14="http://schemas.microsoft.com/office/powerpoint/2010/main" val="3700056291"/>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oogle Shape;1373;p66">
            <a:extLst>
              <a:ext uri="{FF2B5EF4-FFF2-40B4-BE49-F238E27FC236}">
                <a16:creationId xmlns:a16="http://schemas.microsoft.com/office/drawing/2014/main" id="{0773CAF5-D92F-4C4A-B88E-4E29CEE01A33}"/>
              </a:ext>
            </a:extLst>
          </p:cNvPr>
          <p:cNvGraphicFramePr/>
          <p:nvPr>
            <p:extLst>
              <p:ext uri="{D42A27DB-BD31-4B8C-83A1-F6EECF244321}">
                <p14:modId xmlns:p14="http://schemas.microsoft.com/office/powerpoint/2010/main" val="2742648273"/>
              </p:ext>
            </p:extLst>
          </p:nvPr>
        </p:nvGraphicFramePr>
        <p:xfrm>
          <a:off x="1583851" y="1026768"/>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oogle Shape;1413;p68">
            <a:extLst>
              <a:ext uri="{FF2B5EF4-FFF2-40B4-BE49-F238E27FC236}">
                <a16:creationId xmlns:a16="http://schemas.microsoft.com/office/drawing/2014/main" id="{4E1E5601-2663-49A7-9115-1A3FBE59E038}"/>
              </a:ext>
            </a:extLst>
          </p:cNvPr>
          <p:cNvGraphicFramePr/>
          <p:nvPr>
            <p:extLst>
              <p:ext uri="{D42A27DB-BD31-4B8C-83A1-F6EECF244321}">
                <p14:modId xmlns:p14="http://schemas.microsoft.com/office/powerpoint/2010/main" val="68316403"/>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oogle Shape;1433;p69">
            <a:extLst>
              <a:ext uri="{FF2B5EF4-FFF2-40B4-BE49-F238E27FC236}">
                <a16:creationId xmlns:a16="http://schemas.microsoft.com/office/drawing/2014/main" id="{DB8F5966-9F2C-47F2-93F1-A526277DD757}"/>
              </a:ext>
            </a:extLst>
          </p:cNvPr>
          <p:cNvGraphicFramePr/>
          <p:nvPr>
            <p:extLst>
              <p:ext uri="{D42A27DB-BD31-4B8C-83A1-F6EECF244321}">
                <p14:modId xmlns:p14="http://schemas.microsoft.com/office/powerpoint/2010/main" val="123941658"/>
              </p:ext>
            </p:extLst>
          </p:nvPr>
        </p:nvGraphicFramePr>
        <p:xfrm>
          <a:off x="1216817" y="1094419"/>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oogle Shape;1453;p70">
            <a:extLst>
              <a:ext uri="{FF2B5EF4-FFF2-40B4-BE49-F238E27FC236}">
                <a16:creationId xmlns:a16="http://schemas.microsoft.com/office/drawing/2014/main" id="{3E07DF0C-89D7-4973-9CC8-523599513AD1}"/>
              </a:ext>
            </a:extLst>
          </p:cNvPr>
          <p:cNvGraphicFramePr/>
          <p:nvPr>
            <p:extLst>
              <p:ext uri="{D42A27DB-BD31-4B8C-83A1-F6EECF244321}">
                <p14:modId xmlns:p14="http://schemas.microsoft.com/office/powerpoint/2010/main" val="1923247657"/>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862322"/>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 </a:t>
            </a:r>
            <a:r>
              <a:rPr lang="es-MX" dirty="0"/>
              <a:t>Siempre(80%), </a:t>
            </a:r>
            <a:r>
              <a:rPr lang="es-MX" b="1" dirty="0"/>
              <a:t>cambio de área </a:t>
            </a:r>
            <a:r>
              <a:rPr lang="es-MX" dirty="0"/>
              <a:t>que no mejore(59%), en general para su </a:t>
            </a:r>
            <a:r>
              <a:rPr lang="es-MX" b="1" dirty="0"/>
              <a:t>desarrollo integral </a:t>
            </a:r>
            <a:r>
              <a:rPr lang="es-MX" dirty="0"/>
              <a:t>Algunas Veces(60%), un la </a:t>
            </a:r>
            <a:r>
              <a:rPr lang="es-MX" b="1" dirty="0"/>
              <a:t>carga de trabajo de su jornada laboral</a:t>
            </a:r>
            <a:r>
              <a:rPr lang="es-MX" dirty="0"/>
              <a:t> asignada es (92%), se del </a:t>
            </a:r>
            <a:r>
              <a:rPr lang="es-MX" b="1" dirty="0"/>
              <a:t>puesto de trabajo con su preparación académica </a:t>
            </a:r>
            <a:r>
              <a:rPr lang="es-MX" dirty="0"/>
              <a:t>Algunas Veces(60%), se manifiesta se está </a:t>
            </a:r>
            <a:r>
              <a:rPr lang="es-MX" b="1" dirty="0"/>
              <a:t>capacitado para realizar sus funciones laborales </a:t>
            </a:r>
            <a:r>
              <a:rPr lang="es-MX" dirty="0"/>
              <a:t>Siempre(85%), que un  mas no se ha recibido </a:t>
            </a:r>
            <a:r>
              <a:rPr lang="es-MX" b="1" dirty="0"/>
              <a:t>capacitación el ultimo año</a:t>
            </a:r>
            <a:r>
              <a:rPr lang="es-MX" dirty="0"/>
              <a:t>  por parte de la UAN(80%),  se enuncia que se les </a:t>
            </a:r>
            <a:r>
              <a:rPr lang="es-MX" b="1" dirty="0"/>
              <a:t>permite asistir a  los cursos de capacitación </a:t>
            </a:r>
            <a:r>
              <a:rPr lang="es-MX" dirty="0"/>
              <a:t>Siempre 77%</a:t>
            </a:r>
            <a:r>
              <a:rPr lang="es-MX" b="1" dirty="0"/>
              <a:t>, </a:t>
            </a:r>
            <a:r>
              <a:rPr lang="es-MX" dirty="0"/>
              <a:t>pero un 40%,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oogle Shape;1512;p73">
            <a:extLst>
              <a:ext uri="{FF2B5EF4-FFF2-40B4-BE49-F238E27FC236}">
                <a16:creationId xmlns:a16="http://schemas.microsoft.com/office/drawing/2014/main" id="{038A2A2F-0FD8-4861-8276-9A28F6819847}"/>
              </a:ext>
            </a:extLst>
          </p:cNvPr>
          <p:cNvGraphicFramePr/>
          <p:nvPr>
            <p:extLst>
              <p:ext uri="{D42A27DB-BD31-4B8C-83A1-F6EECF244321}">
                <p14:modId xmlns:p14="http://schemas.microsoft.com/office/powerpoint/2010/main" val="3345190664"/>
              </p:ext>
            </p:extLst>
          </p:nvPr>
        </p:nvGraphicFramePr>
        <p:xfrm>
          <a:off x="1601562" y="1081683"/>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oogle Shape;1532;p74">
            <a:extLst>
              <a:ext uri="{FF2B5EF4-FFF2-40B4-BE49-F238E27FC236}">
                <a16:creationId xmlns:a16="http://schemas.microsoft.com/office/drawing/2014/main" id="{2044B6E2-A2E0-432C-977A-54C76C4451AC}"/>
              </a:ext>
            </a:extLst>
          </p:cNvPr>
          <p:cNvGraphicFramePr/>
          <p:nvPr>
            <p:extLst>
              <p:ext uri="{D42A27DB-BD31-4B8C-83A1-F6EECF244321}">
                <p14:modId xmlns:p14="http://schemas.microsoft.com/office/powerpoint/2010/main" val="2260646488"/>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oogle Shape;1552;p75">
            <a:extLst>
              <a:ext uri="{FF2B5EF4-FFF2-40B4-BE49-F238E27FC236}">
                <a16:creationId xmlns:a16="http://schemas.microsoft.com/office/drawing/2014/main" id="{D60618A8-EA4A-4694-9640-2D88F04B078D}"/>
              </a:ext>
            </a:extLst>
          </p:cNvPr>
          <p:cNvGraphicFramePr/>
          <p:nvPr>
            <p:extLst>
              <p:ext uri="{D42A27DB-BD31-4B8C-83A1-F6EECF244321}">
                <p14:modId xmlns:p14="http://schemas.microsoft.com/office/powerpoint/2010/main" val="363898511"/>
              </p:ext>
            </p:extLst>
          </p:nvPr>
        </p:nvGraphicFramePr>
        <p:xfrm>
          <a:off x="1378944" y="1194216"/>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oogle Shape;1570;p76">
            <a:extLst>
              <a:ext uri="{FF2B5EF4-FFF2-40B4-BE49-F238E27FC236}">
                <a16:creationId xmlns:a16="http://schemas.microsoft.com/office/drawing/2014/main" id="{8727C253-E614-4AB1-ABCA-CA578B5C5867}"/>
              </a:ext>
            </a:extLst>
          </p:cNvPr>
          <p:cNvGraphicFramePr/>
          <p:nvPr>
            <p:extLst>
              <p:ext uri="{D42A27DB-BD31-4B8C-83A1-F6EECF244321}">
                <p14:modId xmlns:p14="http://schemas.microsoft.com/office/powerpoint/2010/main" val="180307121"/>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oogle Shape;1590;p77">
            <a:extLst>
              <a:ext uri="{FF2B5EF4-FFF2-40B4-BE49-F238E27FC236}">
                <a16:creationId xmlns:a16="http://schemas.microsoft.com/office/drawing/2014/main" id="{A11F5DDD-8625-4862-9CFC-A17F9F83764A}"/>
              </a:ext>
            </a:extLst>
          </p:cNvPr>
          <p:cNvGraphicFramePr/>
          <p:nvPr>
            <p:extLst>
              <p:ext uri="{D42A27DB-BD31-4B8C-83A1-F6EECF244321}">
                <p14:modId xmlns:p14="http://schemas.microsoft.com/office/powerpoint/2010/main" val="1423910943"/>
              </p:ext>
            </p:extLst>
          </p:nvPr>
        </p:nvGraphicFramePr>
        <p:xfrm>
          <a:off x="1293791" y="1074119"/>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oogle Shape;1610;p78">
            <a:extLst>
              <a:ext uri="{FF2B5EF4-FFF2-40B4-BE49-F238E27FC236}">
                <a16:creationId xmlns:a16="http://schemas.microsoft.com/office/drawing/2014/main" id="{2E7752B8-C79E-468E-ACDD-DC5B574AA126}"/>
              </a:ext>
            </a:extLst>
          </p:cNvPr>
          <p:cNvGraphicFramePr/>
          <p:nvPr>
            <p:extLst>
              <p:ext uri="{D42A27DB-BD31-4B8C-83A1-F6EECF244321}">
                <p14:modId xmlns:p14="http://schemas.microsoft.com/office/powerpoint/2010/main" val="283272508"/>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oogle Shape;1630;p79">
            <a:extLst>
              <a:ext uri="{FF2B5EF4-FFF2-40B4-BE49-F238E27FC236}">
                <a16:creationId xmlns:a16="http://schemas.microsoft.com/office/drawing/2014/main" id="{5E7F7BDD-D6F5-4186-8742-44C929FE49D4}"/>
              </a:ext>
            </a:extLst>
          </p:cNvPr>
          <p:cNvGraphicFramePr/>
          <p:nvPr>
            <p:extLst>
              <p:ext uri="{D42A27DB-BD31-4B8C-83A1-F6EECF244321}">
                <p14:modId xmlns:p14="http://schemas.microsoft.com/office/powerpoint/2010/main" val="2094104710"/>
              </p:ext>
            </p:extLst>
          </p:nvPr>
        </p:nvGraphicFramePr>
        <p:xfrm>
          <a:off x="1511843" y="1130679"/>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oogle Shape;1650;p80">
            <a:extLst>
              <a:ext uri="{FF2B5EF4-FFF2-40B4-BE49-F238E27FC236}">
                <a16:creationId xmlns:a16="http://schemas.microsoft.com/office/drawing/2014/main" id="{12F634AC-D1B2-45D4-81D8-5A7112D5F7DE}"/>
              </a:ext>
            </a:extLst>
          </p:cNvPr>
          <p:cNvGraphicFramePr/>
          <p:nvPr>
            <p:extLst>
              <p:ext uri="{D42A27DB-BD31-4B8C-83A1-F6EECF244321}">
                <p14:modId xmlns:p14="http://schemas.microsoft.com/office/powerpoint/2010/main" val="2281552853"/>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oogle Shape;1672;p81">
            <a:extLst>
              <a:ext uri="{FF2B5EF4-FFF2-40B4-BE49-F238E27FC236}">
                <a16:creationId xmlns:a16="http://schemas.microsoft.com/office/drawing/2014/main" id="{A3A3CC58-8EAA-402C-BDCF-2325530C0FB1}"/>
              </a:ext>
            </a:extLst>
          </p:cNvPr>
          <p:cNvGraphicFramePr/>
          <p:nvPr>
            <p:extLst>
              <p:ext uri="{D42A27DB-BD31-4B8C-83A1-F6EECF244321}">
                <p14:modId xmlns:p14="http://schemas.microsoft.com/office/powerpoint/2010/main" val="3645319126"/>
              </p:ext>
            </p:extLst>
          </p:nvPr>
        </p:nvGraphicFramePr>
        <p:xfrm>
          <a:off x="1595144" y="106740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oogle Shape;1690;p82">
            <a:extLst>
              <a:ext uri="{FF2B5EF4-FFF2-40B4-BE49-F238E27FC236}">
                <a16:creationId xmlns:a16="http://schemas.microsoft.com/office/drawing/2014/main" id="{89A10EC4-BD3A-449C-8BDF-9915E6AE389F}"/>
              </a:ext>
            </a:extLst>
          </p:cNvPr>
          <p:cNvGraphicFramePr/>
          <p:nvPr>
            <p:extLst>
              <p:ext uri="{D42A27DB-BD31-4B8C-83A1-F6EECF244321}">
                <p14:modId xmlns:p14="http://schemas.microsoft.com/office/powerpoint/2010/main" val="4072501871"/>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68%</a:t>
            </a:r>
          </a:p>
          <a:p>
            <a:pPr marL="742950" lvl="1" indent="-285750" algn="just">
              <a:buFont typeface="Arial" panose="020B0604020202020204" pitchFamily="34" charset="0"/>
              <a:buChar char="•"/>
            </a:pPr>
            <a:r>
              <a:rPr lang="es-MX" b="1" dirty="0"/>
              <a:t>Olores desagradables </a:t>
            </a:r>
            <a:r>
              <a:rPr lang="es-MX" dirty="0"/>
              <a:t>en </a:t>
            </a:r>
            <a:r>
              <a:rPr lang="es-MX"/>
              <a:t>un </a:t>
            </a:r>
            <a:r>
              <a:rPr lang="es-MX" b="1"/>
              <a:t>60%</a:t>
            </a:r>
            <a:endParaRPr lang="es-MX" b="1" dirty="0"/>
          </a:p>
          <a:p>
            <a:pPr marL="742950" lvl="1" indent="-285750" algn="just">
              <a:buFont typeface="Arial" panose="020B0604020202020204" pitchFamily="34" charset="0"/>
              <a:buChar char="•"/>
            </a:pPr>
            <a:r>
              <a:rPr lang="es-MX" b="1" dirty="0"/>
              <a:t>Plagas</a:t>
            </a:r>
            <a:r>
              <a:rPr lang="es-MX" dirty="0"/>
              <a:t> en un </a:t>
            </a:r>
            <a:r>
              <a:rPr lang="es-MX" b="1" dirty="0"/>
              <a:t>82%</a:t>
            </a:r>
          </a:p>
          <a:p>
            <a:pPr marL="742950" lvl="1" indent="-285750" algn="just">
              <a:buFont typeface="Arial" panose="020B0604020202020204" pitchFamily="34" charset="0"/>
              <a:buChar char="•"/>
            </a:pPr>
            <a:r>
              <a:rPr lang="es-MX" b="1" dirty="0"/>
              <a:t>Agua estancada </a:t>
            </a:r>
            <a:r>
              <a:rPr lang="es-MX" dirty="0"/>
              <a:t>en un </a:t>
            </a:r>
            <a:r>
              <a:rPr lang="es-MX" b="1" dirty="0"/>
              <a:t>100%</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56%</a:t>
            </a:r>
          </a:p>
          <a:p>
            <a:pPr marL="742950" lvl="1" indent="-285750" algn="just">
              <a:buFont typeface="Arial" panose="020B0604020202020204" pitchFamily="34" charset="0"/>
              <a:buChar char="•"/>
            </a:pPr>
            <a:r>
              <a:rPr lang="es-MX" b="1" dirty="0"/>
              <a:t>Insumos</a:t>
            </a:r>
            <a:r>
              <a:rPr lang="es-MX" dirty="0"/>
              <a:t> en un </a:t>
            </a:r>
            <a:r>
              <a:rPr lang="es-MX" b="1" dirty="0"/>
              <a:t>40%</a:t>
            </a:r>
          </a:p>
          <a:p>
            <a:pPr marL="742950" lvl="1" indent="-285750" algn="just">
              <a:buFont typeface="Arial" panose="020B0604020202020204" pitchFamily="34" charset="0"/>
              <a:buChar char="•"/>
            </a:pPr>
            <a:r>
              <a:rPr lang="es-MX" b="1" dirty="0"/>
              <a:t>Energía eléctrica </a:t>
            </a:r>
            <a:r>
              <a:rPr lang="es-MX" dirty="0"/>
              <a:t>en un </a:t>
            </a:r>
            <a:r>
              <a:rPr lang="es-MX" b="1" dirty="0"/>
              <a:t>52%</a:t>
            </a:r>
          </a:p>
          <a:p>
            <a:pPr marL="742950" lvl="1" indent="-285750" algn="just">
              <a:buFont typeface="Arial" panose="020B0604020202020204" pitchFamily="34" charset="0"/>
              <a:buChar char="•"/>
            </a:pPr>
            <a:r>
              <a:rPr lang="es-MX" b="1" dirty="0"/>
              <a:t>Desechos</a:t>
            </a:r>
            <a:r>
              <a:rPr lang="es-MX" dirty="0"/>
              <a:t> en un </a:t>
            </a:r>
            <a:r>
              <a:rPr lang="es-MX" b="1" dirty="0"/>
              <a:t>40%</a:t>
            </a:r>
          </a:p>
          <a:p>
            <a:pPr marL="742950" lvl="1" indent="-285750" algn="just">
              <a:buFont typeface="Arial" panose="020B0604020202020204" pitchFamily="34" charset="0"/>
              <a:buChar char="•"/>
            </a:pPr>
            <a:r>
              <a:rPr lang="es-MX" b="1" dirty="0"/>
              <a:t>Áreas verdes </a:t>
            </a:r>
            <a:r>
              <a:rPr lang="es-MX" dirty="0"/>
              <a:t>en un </a:t>
            </a:r>
            <a:r>
              <a:rPr lang="es-MX" b="1" dirty="0"/>
              <a:t>77%</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5315</TotalTime>
  <Words>4152</Words>
  <Application>Microsoft Office PowerPoint</Application>
  <PresentationFormat>Presentación en pantalla (4:3)</PresentationFormat>
  <Paragraphs>697</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315</cp:revision>
  <dcterms:created xsi:type="dcterms:W3CDTF">2019-02-18T18:05:13Z</dcterms:created>
  <dcterms:modified xsi:type="dcterms:W3CDTF">2022-05-04T18:50:25Z</dcterms:modified>
</cp:coreProperties>
</file>