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4.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5.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6.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7.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8.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9.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10.xml" ContentType="application/vnd.openxmlformats-officedocument.themeOverrid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11.xml" ContentType="application/vnd.openxmlformats-officedocument.themeOverr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4.xlsx"/></Relationships>
</file>

<file path=ppt/charts/_rels/chart24.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5.xlsx"/></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6.xlsx"/></Relationships>
</file>

<file path=ppt/charts/_rels/chart28.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7.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29.xlsx"/></Relationships>
</file>

<file path=ppt/charts/_rels/chart54.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30.xlsx"/></Relationships>
</file>

<file path=ppt/charts/_rels/chart56.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31.xlsx"/></Relationships>
</file>

<file path=ppt/charts/_rels/chart58.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3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3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Hoja1!$D$30</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017C2EF-97DA-41EE-A040-A3125B8F29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9C7-4E60-963D-D3AFC460E1E7}"/>
                </c:ext>
              </c:extLst>
            </c:dLbl>
            <c:dLbl>
              <c:idx val="1"/>
              <c:tx>
                <c:rich>
                  <a:bodyPr/>
                  <a:lstStyle/>
                  <a:p>
                    <a:fld id="{E4DC8F7E-66F7-458B-8C15-B701FF3D83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7-4E60-963D-D3AFC460E1E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Hoja1!$B$31:$B$32</c:f>
              <c:strCache>
                <c:ptCount val="2"/>
                <c:pt idx="0">
                  <c:v>NO</c:v>
                </c:pt>
                <c:pt idx="1">
                  <c:v>SI</c:v>
                </c:pt>
              </c:strCache>
            </c:strRef>
          </c:cat>
          <c:val>
            <c:numRef>
              <c:f>Hoja1!$D$31:$D$32</c:f>
              <c:numCache>
                <c:formatCode>###0</c:formatCode>
                <c:ptCount val="2"/>
                <c:pt idx="0">
                  <c:v>33.928571428571431</c:v>
                </c:pt>
                <c:pt idx="1">
                  <c:v>66.071428571428569</c:v>
                </c:pt>
              </c:numCache>
            </c:numRef>
          </c:val>
          <c:extLst>
            <c:ext xmlns:c16="http://schemas.microsoft.com/office/drawing/2014/chart" uri="{C3380CC4-5D6E-409C-BE32-E72D297353CC}">
              <c16:uniqueId val="{00000002-59C7-4E60-963D-D3AFC460E1E7}"/>
            </c:ext>
          </c:extLst>
        </c:ser>
        <c:dLbls>
          <c:dLblPos val="inEnd"/>
          <c:showLegendKey val="0"/>
          <c:showVal val="1"/>
          <c:showCatName val="0"/>
          <c:showSerName val="0"/>
          <c:showPercent val="0"/>
          <c:showBubbleSize val="0"/>
        </c:dLbls>
        <c:gapWidth val="150"/>
        <c:overlap val="100"/>
        <c:axId val="279318544"/>
        <c:axId val="279324032"/>
      </c:barChart>
      <c:catAx>
        <c:axId val="27931854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4032"/>
        <c:crosses val="autoZero"/>
        <c:auto val="1"/>
        <c:lblAlgn val="ctr"/>
        <c:lblOffset val="100"/>
        <c:noMultiLvlLbl val="0"/>
      </c:catAx>
      <c:valAx>
        <c:axId val="279324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185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F4-4E3B-8A8C-34BC06C67B5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0AF4-4E3B-8A8C-34BC06C67B51}"/>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2-0AF4-4E3B-8A8C-34BC06C67B51}"/>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0AF4-4E3B-8A8C-34BC06C67B5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0AF4-4E3B-8A8C-34BC06C67B51}"/>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AF4-4E3B-8A8C-34BC06C67B51}"/>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AF4-4E3B-8A8C-34BC06C67B5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AF4-4E3B-8A8C-34BC06C67B5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TOLERANCIA</c:v>
                </c:pt>
                <c:pt idx="5">
                  <c:v>PROFESIONALISMO E INTEGRIDAD</c:v>
                </c:pt>
                <c:pt idx="6">
                  <c:v>JUSTICIA</c:v>
                </c:pt>
                <c:pt idx="7">
                  <c:v> CONCIENCIA ECOLÓGICA</c:v>
                </c:pt>
              </c:strCache>
            </c:strRef>
          </c:cat>
          <c:val>
            <c:numRef>
              <c:f>VALORES!$B$4:$B$11</c:f>
              <c:numCache>
                <c:formatCode>General</c:formatCode>
                <c:ptCount val="8"/>
                <c:pt idx="0">
                  <c:v>33</c:v>
                </c:pt>
                <c:pt idx="1">
                  <c:v>22</c:v>
                </c:pt>
                <c:pt idx="2">
                  <c:v>11</c:v>
                </c:pt>
                <c:pt idx="3">
                  <c:v>17</c:v>
                </c:pt>
                <c:pt idx="4">
                  <c:v>25</c:v>
                </c:pt>
                <c:pt idx="5">
                  <c:v>6</c:v>
                </c:pt>
                <c:pt idx="6">
                  <c:v>28</c:v>
                </c:pt>
                <c:pt idx="7">
                  <c:v>11</c:v>
                </c:pt>
              </c:numCache>
            </c:numRef>
          </c:val>
          <c:extLst>
            <c:ext xmlns:c16="http://schemas.microsoft.com/office/drawing/2014/chart" uri="{C3380CC4-5D6E-409C-BE32-E72D297353CC}">
              <c16:uniqueId val="{00000008-0AF4-4E3B-8A8C-34BC06C67B51}"/>
            </c:ext>
          </c:extLst>
        </c:ser>
        <c:dLbls>
          <c:showLegendKey val="0"/>
          <c:showVal val="0"/>
          <c:showCatName val="0"/>
          <c:showSerName val="0"/>
          <c:showPercent val="0"/>
          <c:showBubbleSize val="0"/>
        </c:dLbls>
        <c:gapWidth val="100"/>
        <c:overlap val="-24"/>
        <c:axId val="217274984"/>
        <c:axId val="217274200"/>
      </c:barChart>
      <c:catAx>
        <c:axId val="217274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217274200"/>
        <c:crosses val="autoZero"/>
        <c:auto val="1"/>
        <c:lblAlgn val="ctr"/>
        <c:lblOffset val="100"/>
        <c:noMultiLvlLbl val="0"/>
      </c:catAx>
      <c:valAx>
        <c:axId val="217274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7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Hoja1!$D$131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196C271-4E8C-4A69-BD2C-A5EEEC0583BB}"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0-4F56-861E-556CC5294042}"/>
                </c:ext>
              </c:extLst>
            </c:dLbl>
            <c:dLbl>
              <c:idx val="1"/>
              <c:tx>
                <c:rich>
                  <a:bodyPr/>
                  <a:lstStyle/>
                  <a:p>
                    <a:fld id="{23F909B7-EF30-4195-AA71-FED2FD00D87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30-4F56-861E-556CC5294042}"/>
                </c:ext>
              </c:extLst>
            </c:dLbl>
            <c:dLbl>
              <c:idx val="2"/>
              <c:tx>
                <c:rich>
                  <a:bodyPr/>
                  <a:lstStyle/>
                  <a:p>
                    <a:fld id="{84B1D44E-48CE-4B23-9D6F-ADE5BDEA1A8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0-4F56-861E-556CC5294042}"/>
                </c:ext>
              </c:extLst>
            </c:dLbl>
            <c:dLbl>
              <c:idx val="3"/>
              <c:layout>
                <c:manualLayout>
                  <c:x val="-6.6211260058930627E-3"/>
                  <c:y val="-1.896750174463508E-2"/>
                </c:manualLayout>
              </c:layout>
              <c:tx>
                <c:rich>
                  <a:bodyPr/>
                  <a:lstStyle/>
                  <a:p>
                    <a:fld id="{0CF1C178-C9AF-4F17-A51F-720D54D3F49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30-4F56-861E-556CC52940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Hoja1!$B$132:$B$135</c:f>
              <c:strCache>
                <c:ptCount val="4"/>
                <c:pt idx="0">
                  <c:v>EXCELENTE</c:v>
                </c:pt>
                <c:pt idx="1">
                  <c:v>BUENA</c:v>
                </c:pt>
                <c:pt idx="2">
                  <c:v>REGULAR</c:v>
                </c:pt>
                <c:pt idx="3">
                  <c:v>MALA</c:v>
                </c:pt>
              </c:strCache>
            </c:strRef>
          </c:cat>
          <c:val>
            <c:numRef>
              <c:f>Hoja1!$D$132:$D$135</c:f>
              <c:numCache>
                <c:formatCode>###0</c:formatCode>
                <c:ptCount val="4"/>
                <c:pt idx="0">
                  <c:v>64.285714285714292</c:v>
                </c:pt>
                <c:pt idx="1">
                  <c:v>32.142857142857146</c:v>
                </c:pt>
                <c:pt idx="2">
                  <c:v>3.5714285714285712</c:v>
                </c:pt>
                <c:pt idx="3">
                  <c:v>0</c:v>
                </c:pt>
              </c:numCache>
            </c:numRef>
          </c:val>
          <c:extLst>
            <c:ext xmlns:c16="http://schemas.microsoft.com/office/drawing/2014/chart" uri="{C3380CC4-5D6E-409C-BE32-E72D297353CC}">
              <c16:uniqueId val="{00000004-B930-4F56-861E-556CC5294042}"/>
            </c:ext>
          </c:extLst>
        </c:ser>
        <c:dLbls>
          <c:dLblPos val="inEnd"/>
          <c:showLegendKey val="0"/>
          <c:showVal val="1"/>
          <c:showCatName val="0"/>
          <c:showSerName val="0"/>
          <c:showPercent val="0"/>
          <c:showBubbleSize val="0"/>
        </c:dLbls>
        <c:gapWidth val="150"/>
        <c:overlap val="100"/>
        <c:axId val="279324816"/>
        <c:axId val="277989432"/>
      </c:barChart>
      <c:catAx>
        <c:axId val="279324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989432"/>
        <c:crosses val="autoZero"/>
        <c:auto val="1"/>
        <c:lblAlgn val="ctr"/>
        <c:lblOffset val="100"/>
        <c:noMultiLvlLbl val="0"/>
      </c:catAx>
      <c:valAx>
        <c:axId val="277989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4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C5-48A7-8AAF-A59E687BEBF7}"/>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C5-48A7-8AAF-A59E687BEBF7}"/>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C5-48A7-8AAF-A59E687BEBF7}"/>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C5-48A7-8AAF-A59E687BEBF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11</c:v>
                </c:pt>
                <c:pt idx="1">
                  <c:v>44</c:v>
                </c:pt>
                <c:pt idx="2">
                  <c:v>17</c:v>
                </c:pt>
                <c:pt idx="3" formatCode="General">
                  <c:v>29</c:v>
                </c:pt>
              </c:numCache>
            </c:numRef>
          </c:val>
          <c:extLst>
            <c:ext xmlns:c16="http://schemas.microsoft.com/office/drawing/2014/chart" uri="{C3380CC4-5D6E-409C-BE32-E72D297353CC}">
              <c16:uniqueId val="{00000004-C0C5-48A7-8AAF-A59E687BEBF7}"/>
            </c:ext>
          </c:extLst>
        </c:ser>
        <c:dLbls>
          <c:showLegendKey val="0"/>
          <c:showVal val="0"/>
          <c:showCatName val="0"/>
          <c:showSerName val="0"/>
          <c:showPercent val="0"/>
          <c:showBubbleSize val="0"/>
        </c:dLbls>
        <c:gapWidth val="100"/>
        <c:overlap val="-24"/>
        <c:axId val="339565192"/>
        <c:axId val="339565584"/>
      </c:barChart>
      <c:catAx>
        <c:axId val="339565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39565584"/>
        <c:crosses val="autoZero"/>
        <c:auto val="1"/>
        <c:lblAlgn val="ctr"/>
        <c:lblOffset val="100"/>
        <c:noMultiLvlLbl val="0"/>
      </c:catAx>
      <c:valAx>
        <c:axId val="339565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9565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1.6968514489962038E-3"/>
                </c:manualLayout>
              </c:layout>
              <c:tx>
                <c:rich>
                  <a:bodyPr/>
                  <a:lstStyle/>
                  <a:p>
                    <a:fld id="{47DCC5B0-8283-407E-B88F-933486A4F86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A16-4F2C-B49C-56C950C0A973}"/>
                </c:ext>
              </c:extLst>
            </c:dLbl>
            <c:dLbl>
              <c:idx val="1"/>
              <c:tx>
                <c:rich>
                  <a:bodyPr/>
                  <a:lstStyle/>
                  <a:p>
                    <a:fld id="{56FEF776-D095-461C-A5E8-3E83CB27BAC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16-4F2C-B49C-56C950C0A973}"/>
                </c:ext>
              </c:extLst>
            </c:dLbl>
            <c:dLbl>
              <c:idx val="2"/>
              <c:tx>
                <c:rich>
                  <a:bodyPr/>
                  <a:lstStyle/>
                  <a:p>
                    <a:fld id="{6AE109F7-1CA1-4181-8CD2-9604DAF68D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16-4F2C-B49C-56C950C0A973}"/>
                </c:ext>
              </c:extLst>
            </c:dLbl>
            <c:dLbl>
              <c:idx val="3"/>
              <c:tx>
                <c:rich>
                  <a:bodyPr/>
                  <a:lstStyle/>
                  <a:p>
                    <a:fld id="{BC90D93D-5AA8-4DA2-A068-2A73409DA78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16-4F2C-B49C-56C950C0A9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Hoja1!$B$146:$B$149</c:f>
              <c:strCache>
                <c:ptCount val="4"/>
                <c:pt idx="0">
                  <c:v>MUY ALTO</c:v>
                </c:pt>
                <c:pt idx="1">
                  <c:v>ALTO</c:v>
                </c:pt>
                <c:pt idx="2">
                  <c:v>MEDIO</c:v>
                </c:pt>
                <c:pt idx="3">
                  <c:v>BAJO</c:v>
                </c:pt>
              </c:strCache>
            </c:strRef>
          </c:cat>
          <c:val>
            <c:numRef>
              <c:f>Hoja1!$D$146:$D$149</c:f>
              <c:numCache>
                <c:formatCode>###0</c:formatCode>
                <c:ptCount val="4"/>
                <c:pt idx="0">
                  <c:v>5.3571428571428568</c:v>
                </c:pt>
                <c:pt idx="1">
                  <c:v>16.071428571428573</c:v>
                </c:pt>
                <c:pt idx="2">
                  <c:v>55.357142857142861</c:v>
                </c:pt>
                <c:pt idx="3">
                  <c:v>23.214285714285715</c:v>
                </c:pt>
              </c:numCache>
            </c:numRef>
          </c:val>
          <c:extLst>
            <c:ext xmlns:c16="http://schemas.microsoft.com/office/drawing/2014/chart" uri="{C3380CC4-5D6E-409C-BE32-E72D297353CC}">
              <c16:uniqueId val="{00000004-1A16-4F2C-B49C-56C950C0A973}"/>
            </c:ext>
          </c:extLst>
        </c:ser>
        <c:dLbls>
          <c:dLblPos val="inEnd"/>
          <c:showLegendKey val="0"/>
          <c:showVal val="1"/>
          <c:showCatName val="0"/>
          <c:showSerName val="0"/>
          <c:showPercent val="0"/>
          <c:showBubbleSize val="0"/>
        </c:dLbls>
        <c:gapWidth val="150"/>
        <c:overlap val="100"/>
        <c:axId val="279422576"/>
        <c:axId val="279423752"/>
      </c:barChart>
      <c:catAx>
        <c:axId val="27942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3752"/>
        <c:crosses val="autoZero"/>
        <c:auto val="1"/>
        <c:lblAlgn val="ctr"/>
        <c:lblOffset val="100"/>
        <c:noMultiLvlLbl val="0"/>
      </c:catAx>
      <c:valAx>
        <c:axId val="279423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ECB-49E0-92B5-6E48D1F6DAD5}"/>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CB-49E0-92B5-6E48D1F6DAD5}"/>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CB-49E0-92B5-6E48D1F6DAD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3"/>
                <c:pt idx="0">
                  <c:v>EXCELENTE</c:v>
                </c:pt>
                <c:pt idx="1">
                  <c:v>BUENO</c:v>
                </c:pt>
                <c:pt idx="2">
                  <c:v>REGULAR</c:v>
                </c:pt>
              </c:strCache>
              <c:extLst/>
            </c:strRef>
          </c:cat>
          <c:val>
            <c:numRef>
              <c:f>MOBILIARIO!$B$3:$B$6</c:f>
              <c:numCache>
                <c:formatCode>###0.0</c:formatCode>
                <c:ptCount val="3"/>
                <c:pt idx="0" formatCode="General">
                  <c:v>6</c:v>
                </c:pt>
                <c:pt idx="1">
                  <c:v>50</c:v>
                </c:pt>
                <c:pt idx="2">
                  <c:v>44</c:v>
                </c:pt>
              </c:numCache>
              <c:extLst/>
            </c:numRef>
          </c:val>
          <c:extLst>
            <c:ext xmlns:c16="http://schemas.microsoft.com/office/drawing/2014/chart" uri="{C3380CC4-5D6E-409C-BE32-E72D297353CC}">
              <c16:uniqueId val="{00000003-FECB-49E0-92B5-6E48D1F6DAD5}"/>
            </c:ext>
          </c:extLst>
        </c:ser>
        <c:dLbls>
          <c:showLegendKey val="0"/>
          <c:showVal val="0"/>
          <c:showCatName val="0"/>
          <c:showSerName val="0"/>
          <c:showPercent val="0"/>
          <c:showBubbleSize val="0"/>
        </c:dLbls>
        <c:gapWidth val="100"/>
        <c:overlap val="-24"/>
        <c:axId val="426099224"/>
        <c:axId val="426098440"/>
      </c:barChart>
      <c:catAx>
        <c:axId val="426099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8440"/>
        <c:crosses val="autoZero"/>
        <c:auto val="1"/>
        <c:lblAlgn val="ctr"/>
        <c:lblOffset val="100"/>
        <c:noMultiLvlLbl val="0"/>
      </c:catAx>
      <c:valAx>
        <c:axId val="426098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DA963C0-5BA9-4774-A09A-821A183D23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59-419A-BBBC-2F89E70D0769}"/>
                </c:ext>
              </c:extLst>
            </c:dLbl>
            <c:dLbl>
              <c:idx val="1"/>
              <c:tx>
                <c:rich>
                  <a:bodyPr/>
                  <a:lstStyle/>
                  <a:p>
                    <a:fld id="{EEE14C53-85DE-4097-81C0-951194963D2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59-419A-BBBC-2F89E70D0769}"/>
                </c:ext>
              </c:extLst>
            </c:dLbl>
            <c:dLbl>
              <c:idx val="2"/>
              <c:tx>
                <c:rich>
                  <a:bodyPr/>
                  <a:lstStyle/>
                  <a:p>
                    <a:fld id="{C8A520D5-8BBB-4337-A42D-9F5EC25551C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59-419A-BBBC-2F89E70D0769}"/>
                </c:ext>
              </c:extLst>
            </c:dLbl>
            <c:dLbl>
              <c:idx val="3"/>
              <c:layout>
                <c:manualLayout>
                  <c:x val="0"/>
                  <c:y val="1.0380311437466427E-2"/>
                </c:manualLayout>
              </c:layout>
              <c:tx>
                <c:rich>
                  <a:bodyPr/>
                  <a:lstStyle/>
                  <a:p>
                    <a:fld id="{332584E0-1564-46E8-B1E7-84FE08AEF72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F59-419A-BBBC-2F89E70D07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Hoja1!$B$162:$B$165</c:f>
              <c:strCache>
                <c:ptCount val="4"/>
                <c:pt idx="0">
                  <c:v>EXCELENTE</c:v>
                </c:pt>
                <c:pt idx="1">
                  <c:v>BUENA</c:v>
                </c:pt>
                <c:pt idx="2">
                  <c:v>REGULAR</c:v>
                </c:pt>
                <c:pt idx="3">
                  <c:v>MALA</c:v>
                </c:pt>
              </c:strCache>
            </c:strRef>
          </c:cat>
          <c:val>
            <c:numRef>
              <c:f>Hoja1!$D$162:$D$165</c:f>
              <c:numCache>
                <c:formatCode>###0</c:formatCode>
                <c:ptCount val="4"/>
                <c:pt idx="0">
                  <c:v>51.785714285714292</c:v>
                </c:pt>
                <c:pt idx="1">
                  <c:v>35.714285714285715</c:v>
                </c:pt>
                <c:pt idx="2">
                  <c:v>12.5</c:v>
                </c:pt>
                <c:pt idx="3">
                  <c:v>0</c:v>
                </c:pt>
              </c:numCache>
            </c:numRef>
          </c:val>
          <c:extLst>
            <c:ext xmlns:c16="http://schemas.microsoft.com/office/drawing/2014/chart" uri="{C3380CC4-5D6E-409C-BE32-E72D297353CC}">
              <c16:uniqueId val="{00000004-0F59-419A-BBBC-2F89E70D0769}"/>
            </c:ext>
          </c:extLst>
        </c:ser>
        <c:dLbls>
          <c:dLblPos val="inEnd"/>
          <c:showLegendKey val="0"/>
          <c:showVal val="1"/>
          <c:showCatName val="0"/>
          <c:showSerName val="0"/>
          <c:showPercent val="0"/>
          <c:showBubbleSize val="0"/>
        </c:dLbls>
        <c:gapWidth val="150"/>
        <c:overlap val="100"/>
        <c:axId val="279421792"/>
        <c:axId val="279424928"/>
      </c:barChart>
      <c:catAx>
        <c:axId val="279421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4928"/>
        <c:crosses val="autoZero"/>
        <c:auto val="1"/>
        <c:lblAlgn val="ctr"/>
        <c:lblOffset val="100"/>
        <c:noMultiLvlLbl val="0"/>
      </c:catAx>
      <c:valAx>
        <c:axId val="279424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AF-441C-9FC0-3A5D2CB80497}"/>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AF-441C-9FC0-3A5D2CB80497}"/>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0AF-441C-9FC0-3A5D2CB804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3"/>
                <c:pt idx="0">
                  <c:v>EXCELENTE</c:v>
                </c:pt>
                <c:pt idx="1">
                  <c:v>BUENAS</c:v>
                </c:pt>
                <c:pt idx="2">
                  <c:v>REGULAR</c:v>
                </c:pt>
              </c:strCache>
              <c:extLst/>
            </c:strRef>
          </c:cat>
          <c:val>
            <c:numRef>
              <c:f>'CONDICIONES DE HIGIENE'!$B$3:$B$6</c:f>
              <c:numCache>
                <c:formatCode>###0.0</c:formatCode>
                <c:ptCount val="3"/>
                <c:pt idx="0">
                  <c:v>17</c:v>
                </c:pt>
                <c:pt idx="1">
                  <c:v>72</c:v>
                </c:pt>
                <c:pt idx="2">
                  <c:v>11</c:v>
                </c:pt>
              </c:numCache>
              <c:extLst/>
            </c:numRef>
          </c:val>
          <c:extLst>
            <c:ext xmlns:c16="http://schemas.microsoft.com/office/drawing/2014/chart" uri="{C3380CC4-5D6E-409C-BE32-E72D297353CC}">
              <c16:uniqueId val="{00000003-E0AF-441C-9FC0-3A5D2CB80497}"/>
            </c:ext>
          </c:extLst>
        </c:ser>
        <c:dLbls>
          <c:showLegendKey val="0"/>
          <c:showVal val="0"/>
          <c:showCatName val="0"/>
          <c:showSerName val="0"/>
          <c:showPercent val="0"/>
          <c:showBubbleSize val="0"/>
        </c:dLbls>
        <c:gapWidth val="100"/>
        <c:overlap val="-24"/>
        <c:axId val="426095304"/>
        <c:axId val="426098048"/>
      </c:barChart>
      <c:catAx>
        <c:axId val="426095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8048"/>
        <c:crosses val="autoZero"/>
        <c:auto val="1"/>
        <c:lblAlgn val="ctr"/>
        <c:lblOffset val="100"/>
        <c:noMultiLvlLbl val="0"/>
      </c:catAx>
      <c:valAx>
        <c:axId val="426098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5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D03AEF3-C57F-4D8B-BC7F-8DB33349E7A2}"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25-43F6-A809-057437CC9DC4}"/>
                </c:ext>
              </c:extLst>
            </c:dLbl>
            <c:dLbl>
              <c:idx val="1"/>
              <c:tx>
                <c:rich>
                  <a:bodyPr/>
                  <a:lstStyle/>
                  <a:p>
                    <a:fld id="{A4A24A23-19B4-455A-B101-AE377AE4815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25-43F6-A809-057437CC9DC4}"/>
                </c:ext>
              </c:extLst>
            </c:dLbl>
            <c:dLbl>
              <c:idx val="2"/>
              <c:tx>
                <c:rich>
                  <a:bodyPr/>
                  <a:lstStyle/>
                  <a:p>
                    <a:fld id="{FDBEDA55-0B15-4BBF-81A5-27BC8E0495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25-43F6-A809-057437CC9DC4}"/>
                </c:ext>
              </c:extLst>
            </c:dLbl>
            <c:dLbl>
              <c:idx val="3"/>
              <c:tx>
                <c:rich>
                  <a:bodyPr/>
                  <a:lstStyle/>
                  <a:p>
                    <a:fld id="{FF195C2F-F0C4-4F3C-BF9D-94603AC923E1}"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25-43F6-A809-057437CC9D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Hoja1!$B$176:$B$179</c:f>
              <c:strCache>
                <c:ptCount val="4"/>
                <c:pt idx="0">
                  <c:v>EXCELENTE</c:v>
                </c:pt>
                <c:pt idx="1">
                  <c:v>BUENA</c:v>
                </c:pt>
                <c:pt idx="2">
                  <c:v>REGULAR</c:v>
                </c:pt>
                <c:pt idx="3">
                  <c:v>MALA</c:v>
                </c:pt>
              </c:strCache>
            </c:strRef>
          </c:cat>
          <c:val>
            <c:numRef>
              <c:f>Hoja1!$D$176:$D$179</c:f>
              <c:numCache>
                <c:formatCode>###0</c:formatCode>
                <c:ptCount val="4"/>
                <c:pt idx="0">
                  <c:v>41.071428571428569</c:v>
                </c:pt>
                <c:pt idx="1">
                  <c:v>51.785714285714292</c:v>
                </c:pt>
                <c:pt idx="2">
                  <c:v>7.1428571428571423</c:v>
                </c:pt>
                <c:pt idx="3">
                  <c:v>0</c:v>
                </c:pt>
              </c:numCache>
            </c:numRef>
          </c:val>
          <c:extLst>
            <c:ext xmlns:c16="http://schemas.microsoft.com/office/drawing/2014/chart" uri="{C3380CC4-5D6E-409C-BE32-E72D297353CC}">
              <c16:uniqueId val="{00000004-5825-43F6-A809-057437CC9DC4}"/>
            </c:ext>
          </c:extLst>
        </c:ser>
        <c:dLbls>
          <c:dLblPos val="inEnd"/>
          <c:showLegendKey val="0"/>
          <c:showVal val="1"/>
          <c:showCatName val="0"/>
          <c:showSerName val="0"/>
          <c:showPercent val="0"/>
          <c:showBubbleSize val="0"/>
        </c:dLbls>
        <c:gapWidth val="150"/>
        <c:overlap val="100"/>
        <c:axId val="279686712"/>
        <c:axId val="279682792"/>
      </c:barChart>
      <c:catAx>
        <c:axId val="279686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2792"/>
        <c:crosses val="autoZero"/>
        <c:auto val="1"/>
        <c:lblAlgn val="ctr"/>
        <c:lblOffset val="100"/>
        <c:noMultiLvlLbl val="0"/>
      </c:catAx>
      <c:valAx>
        <c:axId val="279682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6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2B-46AF-A858-85A2ED37E9D1}"/>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2B-46AF-A858-85A2ED37E9D1}"/>
                </c:ext>
              </c:extLst>
            </c:dLbl>
            <c:dLbl>
              <c:idx val="2"/>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2B-46AF-A858-85A2ED37E9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3"/>
                <c:pt idx="0">
                  <c:v>REGULAR</c:v>
                </c:pt>
                <c:pt idx="1">
                  <c:v>BUENA</c:v>
                </c:pt>
                <c:pt idx="2">
                  <c:v>MALA</c:v>
                </c:pt>
              </c:strCache>
              <c:extLst/>
            </c:strRef>
          </c:cat>
          <c:val>
            <c:numRef>
              <c:f>'RESPUESTA DE MANTENIMIENTO'!$B$3:$B$6</c:f>
              <c:numCache>
                <c:formatCode>General</c:formatCode>
                <c:ptCount val="3"/>
                <c:pt idx="0" formatCode="###0.0">
                  <c:v>50</c:v>
                </c:pt>
                <c:pt idx="1">
                  <c:v>6</c:v>
                </c:pt>
                <c:pt idx="2" formatCode="###0.0">
                  <c:v>20</c:v>
                </c:pt>
              </c:numCache>
              <c:extLst/>
            </c:numRef>
          </c:val>
          <c:extLst>
            <c:ext xmlns:c16="http://schemas.microsoft.com/office/drawing/2014/chart" uri="{C3380CC4-5D6E-409C-BE32-E72D297353CC}">
              <c16:uniqueId val="{00000003-FF2B-46AF-A858-85A2ED37E9D1}"/>
            </c:ext>
          </c:extLst>
        </c:ser>
        <c:dLbls>
          <c:showLegendKey val="0"/>
          <c:showVal val="0"/>
          <c:showCatName val="0"/>
          <c:showSerName val="0"/>
          <c:showPercent val="0"/>
          <c:showBubbleSize val="0"/>
        </c:dLbls>
        <c:gapWidth val="100"/>
        <c:overlap val="-24"/>
        <c:axId val="426091776"/>
        <c:axId val="426090600"/>
      </c:barChart>
      <c:catAx>
        <c:axId val="426091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26090600"/>
        <c:crosses val="autoZero"/>
        <c:auto val="1"/>
        <c:lblAlgn val="ctr"/>
        <c:lblOffset val="100"/>
        <c:noMultiLvlLbl val="0"/>
      </c:catAx>
      <c:valAx>
        <c:axId val="426090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Hoja1!$D$190</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0203676169571958E-17"/>
                  <c:y val="-2.4571118936919698E-2"/>
                </c:manualLayout>
              </c:layout>
              <c:tx>
                <c:rich>
                  <a:bodyPr/>
                  <a:lstStyle/>
                  <a:p>
                    <a:fld id="{7CA1E916-063F-438F-BE4F-F1273761EB4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5C-4618-B94F-275735243934}"/>
                </c:ext>
              </c:extLst>
            </c:dLbl>
            <c:dLbl>
              <c:idx val="1"/>
              <c:tx>
                <c:rich>
                  <a:bodyPr/>
                  <a:lstStyle/>
                  <a:p>
                    <a:fld id="{3D37B78F-EC81-4790-A30B-DFDF78127E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5C-4618-B94F-2757352439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Hoja1!$B$191:$B$192</c:f>
              <c:strCache>
                <c:ptCount val="2"/>
                <c:pt idx="0">
                  <c:v>NO</c:v>
                </c:pt>
                <c:pt idx="1">
                  <c:v>SI</c:v>
                </c:pt>
              </c:strCache>
            </c:strRef>
          </c:cat>
          <c:val>
            <c:numRef>
              <c:f>Hoja1!$D$191:$D$192</c:f>
              <c:numCache>
                <c:formatCode>###0</c:formatCode>
                <c:ptCount val="2"/>
                <c:pt idx="0">
                  <c:v>1.7857142857142856</c:v>
                </c:pt>
                <c:pt idx="1">
                  <c:v>98.214285714285708</c:v>
                </c:pt>
              </c:numCache>
            </c:numRef>
          </c:val>
          <c:extLst>
            <c:ext xmlns:c16="http://schemas.microsoft.com/office/drawing/2014/chart" uri="{C3380CC4-5D6E-409C-BE32-E72D297353CC}">
              <c16:uniqueId val="{00000002-1C5C-4618-B94F-275735243934}"/>
            </c:ext>
          </c:extLst>
        </c:ser>
        <c:dLbls>
          <c:dLblPos val="inEnd"/>
          <c:showLegendKey val="0"/>
          <c:showVal val="1"/>
          <c:showCatName val="0"/>
          <c:showSerName val="0"/>
          <c:showPercent val="0"/>
          <c:showBubbleSize val="0"/>
        </c:dLbls>
        <c:gapWidth val="150"/>
        <c:overlap val="100"/>
        <c:axId val="279685536"/>
        <c:axId val="279688672"/>
      </c:barChart>
      <c:catAx>
        <c:axId val="279685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8672"/>
        <c:crosses val="autoZero"/>
        <c:auto val="1"/>
        <c:lblAlgn val="ctr"/>
        <c:lblOffset val="100"/>
        <c:noMultiLvlLbl val="0"/>
      </c:catAx>
      <c:valAx>
        <c:axId val="27968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55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47-44C5-92C8-674D38F6C645}"/>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47-44C5-92C8-674D38F6C645}"/>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89</c:v>
                </c:pt>
                <c:pt idx="1">
                  <c:v>11</c:v>
                </c:pt>
              </c:numCache>
            </c:numRef>
          </c:val>
          <c:extLst>
            <c:ext xmlns:c16="http://schemas.microsoft.com/office/drawing/2014/chart" uri="{C3380CC4-5D6E-409C-BE32-E72D297353CC}">
              <c16:uniqueId val="{00000002-B747-44C5-92C8-674D38F6C645}"/>
            </c:ext>
          </c:extLst>
        </c:ser>
        <c:dLbls>
          <c:showLegendKey val="0"/>
          <c:showVal val="0"/>
          <c:showCatName val="0"/>
          <c:showSerName val="0"/>
          <c:showPercent val="0"/>
          <c:showBubbleSize val="0"/>
        </c:dLbls>
        <c:gapWidth val="100"/>
        <c:overlap val="-24"/>
        <c:axId val="426093736"/>
        <c:axId val="426096088"/>
      </c:barChart>
      <c:catAx>
        <c:axId val="426093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26096088"/>
        <c:crosses val="autoZero"/>
        <c:auto val="1"/>
        <c:lblAlgn val="ctr"/>
        <c:lblOffset val="100"/>
        <c:noMultiLvlLbl val="0"/>
      </c:catAx>
      <c:valAx>
        <c:axId val="426096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3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Hoja1!$E$202</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EB17E56-DA2D-4FA3-9C2B-0D3DE0C7494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25-46BF-B9EB-A1581C981CE5}"/>
                </c:ext>
              </c:extLst>
            </c:dLbl>
            <c:dLbl>
              <c:idx val="1"/>
              <c:tx>
                <c:rich>
                  <a:bodyPr/>
                  <a:lstStyle/>
                  <a:p>
                    <a:fld id="{7885ECA6-7B99-4C7D-9BAA-D819393A7C26}"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25-46BF-B9EB-A1581C981CE5}"/>
                </c:ext>
              </c:extLst>
            </c:dLbl>
            <c:dLbl>
              <c:idx val="2"/>
              <c:layout>
                <c:manualLayout>
                  <c:x val="1.6511667183035472E-3"/>
                  <c:y val="-1.7184870976158938E-3"/>
                </c:manualLayout>
              </c:layout>
              <c:tx>
                <c:rich>
                  <a:bodyPr/>
                  <a:lstStyle/>
                  <a:p>
                    <a:fld id="{C8222468-2863-42CD-ADF7-8E2709BE9DD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25-46BF-B9EB-A1581C981C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Hoja1!$B$203:$B$205</c:f>
              <c:strCache>
                <c:ptCount val="3"/>
                <c:pt idx="0">
                  <c:v>SIEMPRE</c:v>
                </c:pt>
                <c:pt idx="1">
                  <c:v>ALGUNAS VECES</c:v>
                </c:pt>
                <c:pt idx="2">
                  <c:v>NUNCA</c:v>
                </c:pt>
              </c:strCache>
            </c:strRef>
          </c:cat>
          <c:val>
            <c:numRef>
              <c:f>Hoja1!$E$203:$E$205</c:f>
              <c:numCache>
                <c:formatCode>###0</c:formatCode>
                <c:ptCount val="3"/>
                <c:pt idx="0">
                  <c:v>81.818181818181827</c:v>
                </c:pt>
                <c:pt idx="1">
                  <c:v>18.181818181818183</c:v>
                </c:pt>
                <c:pt idx="2" formatCode="General">
                  <c:v>0</c:v>
                </c:pt>
              </c:numCache>
            </c:numRef>
          </c:val>
          <c:extLst>
            <c:ext xmlns:c16="http://schemas.microsoft.com/office/drawing/2014/chart" uri="{C3380CC4-5D6E-409C-BE32-E72D297353CC}">
              <c16:uniqueId val="{00000003-3525-46BF-B9EB-A1581C981CE5}"/>
            </c:ext>
          </c:extLst>
        </c:ser>
        <c:dLbls>
          <c:dLblPos val="inEnd"/>
          <c:showLegendKey val="0"/>
          <c:showVal val="1"/>
          <c:showCatName val="0"/>
          <c:showSerName val="0"/>
          <c:showPercent val="0"/>
          <c:showBubbleSize val="0"/>
        </c:dLbls>
        <c:gapWidth val="150"/>
        <c:overlap val="100"/>
        <c:axId val="277983552"/>
        <c:axId val="277984336"/>
      </c:barChart>
      <c:catAx>
        <c:axId val="277983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984336"/>
        <c:crosses val="autoZero"/>
        <c:auto val="1"/>
        <c:lblAlgn val="ctr"/>
        <c:lblOffset val="100"/>
        <c:noMultiLvlLbl val="0"/>
      </c:catAx>
      <c:valAx>
        <c:axId val="277984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98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832-4A9C-9201-E39E68EEF20A}"/>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832-4A9C-9201-E39E68EEF2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extLst/>
            </c:strRef>
          </c:cat>
          <c:val>
            <c:numRef>
              <c:f>'ACCESO A EQUIPO DE COMPUTO, AUD'!$B$3:$B$5</c:f>
              <c:numCache>
                <c:formatCode>General</c:formatCode>
                <c:ptCount val="2"/>
                <c:pt idx="0">
                  <c:v>50</c:v>
                </c:pt>
                <c:pt idx="1">
                  <c:v>50</c:v>
                </c:pt>
              </c:numCache>
              <c:extLst/>
            </c:numRef>
          </c:val>
          <c:extLst>
            <c:ext xmlns:c16="http://schemas.microsoft.com/office/drawing/2014/chart" uri="{C3380CC4-5D6E-409C-BE32-E72D297353CC}">
              <c16:uniqueId val="{00000002-3832-4A9C-9201-E39E68EEF20A}"/>
            </c:ext>
          </c:extLst>
        </c:ser>
        <c:dLbls>
          <c:showLegendKey val="0"/>
          <c:showVal val="0"/>
          <c:showCatName val="0"/>
          <c:showSerName val="0"/>
          <c:showPercent val="0"/>
          <c:showBubbleSize val="0"/>
        </c:dLbls>
        <c:gapWidth val="100"/>
        <c:overlap val="-24"/>
        <c:axId val="426105104"/>
        <c:axId val="426105496"/>
      </c:barChart>
      <c:catAx>
        <c:axId val="426105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105496"/>
        <c:crosses val="autoZero"/>
        <c:auto val="1"/>
        <c:lblAlgn val="ctr"/>
        <c:lblOffset val="100"/>
        <c:noMultiLvlLbl val="0"/>
      </c:catAx>
      <c:valAx>
        <c:axId val="426105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10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Hoja1!$E$218</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1679BFF-7D63-470A-BFD6-DCB71FBC13C5}"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E5-4C1D-851C-D72E23329A2D}"/>
                </c:ext>
              </c:extLst>
            </c:dLbl>
            <c:dLbl>
              <c:idx val="1"/>
              <c:tx>
                <c:rich>
                  <a:bodyPr/>
                  <a:lstStyle/>
                  <a:p>
                    <a:fld id="{826C40AA-2AD8-4C6A-9B9F-E1A69EA366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E5-4C1D-851C-D72E23329A2D}"/>
                </c:ext>
              </c:extLst>
            </c:dLbl>
            <c:dLbl>
              <c:idx val="2"/>
              <c:layout>
                <c:manualLayout>
                  <c:x val="0"/>
                  <c:y val="-1.7492554644074356E-3"/>
                </c:manualLayout>
              </c:layout>
              <c:tx>
                <c:rich>
                  <a:bodyPr/>
                  <a:lstStyle/>
                  <a:p>
                    <a:fld id="{A82DA6C5-AB75-46A6-849C-A8B16A860F95}"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E5-4C1D-851C-D72E23329A2D}"/>
                </c:ext>
              </c:extLst>
            </c:dLbl>
            <c:dLbl>
              <c:idx val="3"/>
              <c:tx>
                <c:rich>
                  <a:bodyPr/>
                  <a:lstStyle/>
                  <a:p>
                    <a:fld id="{55B093F3-4CE6-4595-AFE7-084D5367CF8C}"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6E5-4C1D-851C-D72E23329A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Hoja1!$B$219:$B$222</c:f>
              <c:strCache>
                <c:ptCount val="4"/>
                <c:pt idx="0">
                  <c:v>EXCELENTE</c:v>
                </c:pt>
                <c:pt idx="1">
                  <c:v>BUENAS</c:v>
                </c:pt>
                <c:pt idx="2">
                  <c:v>REGULARES</c:v>
                </c:pt>
                <c:pt idx="3">
                  <c:v>MALAS</c:v>
                </c:pt>
              </c:strCache>
            </c:strRef>
          </c:cat>
          <c:val>
            <c:numRef>
              <c:f>Hoja1!$E$219:$E$222</c:f>
              <c:numCache>
                <c:formatCode>###0</c:formatCode>
                <c:ptCount val="4"/>
                <c:pt idx="0">
                  <c:v>63.636363636363633</c:v>
                </c:pt>
                <c:pt idx="1">
                  <c:v>31.818181818181817</c:v>
                </c:pt>
                <c:pt idx="2" formatCode="General">
                  <c:v>0</c:v>
                </c:pt>
                <c:pt idx="3">
                  <c:v>4.5454545454545459</c:v>
                </c:pt>
              </c:numCache>
            </c:numRef>
          </c:val>
          <c:extLst>
            <c:ext xmlns:c16="http://schemas.microsoft.com/office/drawing/2014/chart" uri="{C3380CC4-5D6E-409C-BE32-E72D297353CC}">
              <c16:uniqueId val="{00000004-E6E5-4C1D-851C-D72E23329A2D}"/>
            </c:ext>
          </c:extLst>
        </c:ser>
        <c:dLbls>
          <c:dLblPos val="inEnd"/>
          <c:showLegendKey val="0"/>
          <c:showVal val="1"/>
          <c:showCatName val="0"/>
          <c:showSerName val="0"/>
          <c:showPercent val="0"/>
          <c:showBubbleSize val="0"/>
        </c:dLbls>
        <c:gapWidth val="150"/>
        <c:overlap val="100"/>
        <c:axId val="280951416"/>
        <c:axId val="280947888"/>
      </c:barChart>
      <c:catAx>
        <c:axId val="280951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47888"/>
        <c:crosses val="autoZero"/>
        <c:auto val="1"/>
        <c:lblAlgn val="ctr"/>
        <c:lblOffset val="100"/>
        <c:noMultiLvlLbl val="0"/>
      </c:catAx>
      <c:valAx>
        <c:axId val="280947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5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F9-4ECD-8589-3AF52CC94E6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DFF9-4ECD-8589-3AF52CC94E67}"/>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DFF9-4ECD-8589-3AF52CC94E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67</c:v>
                </c:pt>
                <c:pt idx="1">
                  <c:v>33</c:v>
                </c:pt>
                <c:pt idx="2">
                  <c:v>19</c:v>
                </c:pt>
              </c:numCache>
            </c:numRef>
          </c:val>
          <c:extLst>
            <c:ext xmlns:c16="http://schemas.microsoft.com/office/drawing/2014/chart" uri="{C3380CC4-5D6E-409C-BE32-E72D297353CC}">
              <c16:uniqueId val="{00000003-DFF9-4ECD-8589-3AF52CC94E67}"/>
            </c:ext>
          </c:extLst>
        </c:ser>
        <c:dLbls>
          <c:showLegendKey val="0"/>
          <c:showVal val="0"/>
          <c:showCatName val="0"/>
          <c:showSerName val="0"/>
          <c:showPercent val="0"/>
          <c:showBubbleSize val="0"/>
        </c:dLbls>
        <c:gapWidth val="100"/>
        <c:overlap val="-24"/>
        <c:axId val="428613440"/>
        <c:axId val="428619712"/>
      </c:barChart>
      <c:catAx>
        <c:axId val="428613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9712"/>
        <c:crosses val="autoZero"/>
        <c:auto val="1"/>
        <c:lblAlgn val="ctr"/>
        <c:lblOffset val="100"/>
        <c:noMultiLvlLbl val="0"/>
      </c:catAx>
      <c:valAx>
        <c:axId val="428619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Hoja1!$E$235</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43D1967-6584-4E28-9871-40952F35EE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E0-444F-98B4-65A12CD4CF1F}"/>
                </c:ext>
              </c:extLst>
            </c:dLbl>
            <c:dLbl>
              <c:idx val="1"/>
              <c:tx>
                <c:rich>
                  <a:bodyPr/>
                  <a:lstStyle/>
                  <a:p>
                    <a:fld id="{CB7505F8-BE85-463F-97E3-6222861DB5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E0-444F-98B4-65A12CD4CF1F}"/>
                </c:ext>
              </c:extLst>
            </c:dLbl>
            <c:dLbl>
              <c:idx val="2"/>
              <c:layout>
                <c:manualLayout>
                  <c:x val="-5.0738254926306252E-3"/>
                  <c:y val="-8.6082749295458508E-3"/>
                </c:manualLayout>
              </c:layout>
              <c:tx>
                <c:rich>
                  <a:bodyPr/>
                  <a:lstStyle/>
                  <a:p>
                    <a:fld id="{705C89A1-586C-4ADC-9F4D-623C7555DF4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E0-444F-98B4-65A12CD4CF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Hoja1!$B$236:$B$238</c:f>
              <c:strCache>
                <c:ptCount val="3"/>
                <c:pt idx="0">
                  <c:v>SIEMPRE</c:v>
                </c:pt>
                <c:pt idx="1">
                  <c:v>ALGUNAS VECES</c:v>
                </c:pt>
                <c:pt idx="2">
                  <c:v>NUNCA</c:v>
                </c:pt>
              </c:strCache>
            </c:strRef>
          </c:cat>
          <c:val>
            <c:numRef>
              <c:f>Hoja1!$E$236:$E$238</c:f>
              <c:numCache>
                <c:formatCode>###0</c:formatCode>
                <c:ptCount val="3"/>
                <c:pt idx="0">
                  <c:v>85</c:v>
                </c:pt>
                <c:pt idx="1">
                  <c:v>15</c:v>
                </c:pt>
                <c:pt idx="2" formatCode="General">
                  <c:v>0</c:v>
                </c:pt>
              </c:numCache>
            </c:numRef>
          </c:val>
          <c:extLst>
            <c:ext xmlns:c16="http://schemas.microsoft.com/office/drawing/2014/chart" uri="{C3380CC4-5D6E-409C-BE32-E72D297353CC}">
              <c16:uniqueId val="{00000003-BAE0-444F-98B4-65A12CD4CF1F}"/>
            </c:ext>
          </c:extLst>
        </c:ser>
        <c:dLbls>
          <c:dLblPos val="inEnd"/>
          <c:showLegendKey val="0"/>
          <c:showVal val="1"/>
          <c:showCatName val="0"/>
          <c:showSerName val="0"/>
          <c:showPercent val="0"/>
          <c:showBubbleSize val="0"/>
        </c:dLbls>
        <c:gapWidth val="150"/>
        <c:overlap val="100"/>
        <c:axId val="280950632"/>
        <c:axId val="280946712"/>
      </c:barChart>
      <c:catAx>
        <c:axId val="280950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46712"/>
        <c:crosses val="autoZero"/>
        <c:auto val="1"/>
        <c:lblAlgn val="ctr"/>
        <c:lblOffset val="100"/>
        <c:noMultiLvlLbl val="0"/>
      </c:catAx>
      <c:valAx>
        <c:axId val="280946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50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3B-4570-9EFC-94CF4AD7B4F2}"/>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3B-4570-9EFC-94CF4AD7B4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3"/>
                <c:pt idx="0">
                  <c:v>SIEMPRE</c:v>
                </c:pt>
                <c:pt idx="1">
                  <c:v>ALGUNAS VECES</c:v>
                </c:pt>
                <c:pt idx="2">
                  <c:v>NO APLICA</c:v>
                </c:pt>
              </c:strCache>
              <c:extLst/>
            </c:strRef>
          </c:cat>
          <c:val>
            <c:numRef>
              <c:f>'MATERIAL PARA REALIZAR TUS FUNC'!$C$3:$C$6</c:f>
              <c:numCache>
                <c:formatCode>###0.0</c:formatCode>
                <c:ptCount val="3"/>
                <c:pt idx="0">
                  <c:v>42</c:v>
                </c:pt>
                <c:pt idx="1">
                  <c:v>42</c:v>
                </c:pt>
                <c:pt idx="2" formatCode="General">
                  <c:v>16</c:v>
                </c:pt>
              </c:numCache>
              <c:extLst/>
            </c:numRef>
          </c:val>
          <c:extLst>
            <c:ext xmlns:c16="http://schemas.microsoft.com/office/drawing/2014/chart" uri="{C3380CC4-5D6E-409C-BE32-E72D297353CC}">
              <c16:uniqueId val="{00000002-6B3B-4570-9EFC-94CF4AD7B4F2}"/>
            </c:ext>
          </c:extLst>
        </c:ser>
        <c:dLbls>
          <c:showLegendKey val="0"/>
          <c:showVal val="0"/>
          <c:showCatName val="0"/>
          <c:showSerName val="0"/>
          <c:showPercent val="0"/>
          <c:showBubbleSize val="0"/>
        </c:dLbls>
        <c:gapWidth val="100"/>
        <c:overlap val="-24"/>
        <c:axId val="428615400"/>
        <c:axId val="428617360"/>
      </c:barChart>
      <c:catAx>
        <c:axId val="428615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7360"/>
        <c:crosses val="autoZero"/>
        <c:auto val="1"/>
        <c:lblAlgn val="ctr"/>
        <c:lblOffset val="100"/>
        <c:noMultiLvlLbl val="0"/>
      </c:catAx>
      <c:valAx>
        <c:axId val="42861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5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Hoja1!$E$252</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D75DDC9-64C5-4622-8278-E930CE819CE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5F-413E-8EBD-991C615BAEA7}"/>
                </c:ext>
              </c:extLst>
            </c:dLbl>
            <c:dLbl>
              <c:idx val="1"/>
              <c:tx>
                <c:rich>
                  <a:bodyPr/>
                  <a:lstStyle/>
                  <a:p>
                    <a:fld id="{604A1B4F-FD0A-4DD1-A04E-FAB2F92156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5F-413E-8EBD-991C615BAEA7}"/>
                </c:ext>
              </c:extLst>
            </c:dLbl>
            <c:dLbl>
              <c:idx val="2"/>
              <c:layout>
                <c:manualLayout>
                  <c:x val="1.6511667183035472E-3"/>
                  <c:y val="-8.6433247057198237E-3"/>
                </c:manualLayout>
              </c:layout>
              <c:tx>
                <c:rich>
                  <a:bodyPr/>
                  <a:lstStyle/>
                  <a:p>
                    <a:fld id="{BC284D46-7630-4DA6-BD33-0C6717ABB0A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5F-413E-8EBD-991C615BAE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Hoja1!$B$253:$B$255</c:f>
              <c:strCache>
                <c:ptCount val="3"/>
                <c:pt idx="0">
                  <c:v>SIEMPRE</c:v>
                </c:pt>
                <c:pt idx="1">
                  <c:v>ALGUNAS VECES</c:v>
                </c:pt>
                <c:pt idx="2">
                  <c:v>NUNCA</c:v>
                </c:pt>
              </c:strCache>
            </c:strRef>
          </c:cat>
          <c:val>
            <c:numRef>
              <c:f>Hoja1!$E$253:$E$255</c:f>
              <c:numCache>
                <c:formatCode>###0</c:formatCode>
                <c:ptCount val="3"/>
                <c:pt idx="0">
                  <c:v>64.285714285714292</c:v>
                </c:pt>
                <c:pt idx="1">
                  <c:v>35.714285714285715</c:v>
                </c:pt>
                <c:pt idx="2" formatCode="General">
                  <c:v>0</c:v>
                </c:pt>
              </c:numCache>
            </c:numRef>
          </c:val>
          <c:extLst>
            <c:ext xmlns:c16="http://schemas.microsoft.com/office/drawing/2014/chart" uri="{C3380CC4-5D6E-409C-BE32-E72D297353CC}">
              <c16:uniqueId val="{00000003-9A5F-413E-8EBD-991C615BAEA7}"/>
            </c:ext>
          </c:extLst>
        </c:ser>
        <c:dLbls>
          <c:dLblPos val="inEnd"/>
          <c:showLegendKey val="0"/>
          <c:showVal val="1"/>
          <c:showCatName val="0"/>
          <c:showSerName val="0"/>
          <c:showPercent val="0"/>
          <c:showBubbleSize val="0"/>
        </c:dLbls>
        <c:gapWidth val="150"/>
        <c:overlap val="100"/>
        <c:axId val="281684544"/>
        <c:axId val="281682192"/>
      </c:barChart>
      <c:catAx>
        <c:axId val="281684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82192"/>
        <c:crosses val="autoZero"/>
        <c:auto val="1"/>
        <c:lblAlgn val="ctr"/>
        <c:lblOffset val="100"/>
        <c:noMultiLvlLbl val="0"/>
      </c:catAx>
      <c:valAx>
        <c:axId val="281682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8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345-4656-95E5-1F54957A5912}"/>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E345-4656-95E5-1F54957A59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2"/>
                <c:pt idx="0">
                  <c:v>SIEMPRE</c:v>
                </c:pt>
                <c:pt idx="1">
                  <c:v>ALGUNAS VECES</c:v>
                </c:pt>
              </c:strCache>
            </c:strRef>
          </c:cat>
          <c:val>
            <c:numRef>
              <c:f>EQUIPO!$C$3:$C$5</c:f>
              <c:numCache>
                <c:formatCode>General</c:formatCode>
                <c:ptCount val="2"/>
                <c:pt idx="0">
                  <c:v>83</c:v>
                </c:pt>
                <c:pt idx="1">
                  <c:v>17</c:v>
                </c:pt>
              </c:numCache>
            </c:numRef>
          </c:val>
          <c:extLst>
            <c:ext xmlns:c16="http://schemas.microsoft.com/office/drawing/2014/chart" uri="{C3380CC4-5D6E-409C-BE32-E72D297353CC}">
              <c16:uniqueId val="{00000002-E345-4656-95E5-1F54957A5912}"/>
            </c:ext>
          </c:extLst>
        </c:ser>
        <c:dLbls>
          <c:showLegendKey val="0"/>
          <c:showVal val="0"/>
          <c:showCatName val="0"/>
          <c:showSerName val="0"/>
          <c:showPercent val="0"/>
          <c:showBubbleSize val="0"/>
        </c:dLbls>
        <c:gapWidth val="100"/>
        <c:overlap val="-24"/>
        <c:axId val="428616576"/>
        <c:axId val="428616968"/>
      </c:barChart>
      <c:catAx>
        <c:axId val="428616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6968"/>
        <c:crosses val="autoZero"/>
        <c:auto val="1"/>
        <c:lblAlgn val="ctr"/>
        <c:lblOffset val="100"/>
        <c:noMultiLvlLbl val="0"/>
      </c:catAx>
      <c:valAx>
        <c:axId val="428616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6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Hoja1!$D$268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233714552311797E-2"/>
                </c:manualLayout>
              </c:layout>
              <c:tx>
                <c:rich>
                  <a:bodyPr/>
                  <a:lstStyle/>
                  <a:p>
                    <a:fld id="{06075660-2E36-477B-962F-0BDFF2167F1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14-4B85-B1BC-F770260FA6F0}"/>
                </c:ext>
              </c:extLst>
            </c:dLbl>
            <c:dLbl>
              <c:idx val="1"/>
              <c:tx>
                <c:rich>
                  <a:bodyPr/>
                  <a:lstStyle/>
                  <a:p>
                    <a:fld id="{951B4A6A-C023-46C2-A14B-209870A2CD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14-4B85-B1BC-F770260FA6F0}"/>
                </c:ext>
              </c:extLst>
            </c:dLbl>
            <c:dLbl>
              <c:idx val="2"/>
              <c:tx>
                <c:rich>
                  <a:bodyPr/>
                  <a:lstStyle/>
                  <a:p>
                    <a:fld id="{FD8FBF28-F8C2-45F3-A67A-CC8B6FB0CE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14-4B85-B1BC-F770260FA6F0}"/>
                </c:ext>
              </c:extLst>
            </c:dLbl>
            <c:dLbl>
              <c:idx val="3"/>
              <c:tx>
                <c:rich>
                  <a:bodyPr/>
                  <a:lstStyle/>
                  <a:p>
                    <a:fld id="{F889891F-3778-4A22-943A-FDB1DD6889F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14-4B85-B1BC-F770260FA6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Hoja1!$B$269:$B$272</c:f>
              <c:strCache>
                <c:ptCount val="4"/>
                <c:pt idx="0">
                  <c:v>PESIMAS</c:v>
                </c:pt>
                <c:pt idx="1">
                  <c:v>MALAS</c:v>
                </c:pt>
                <c:pt idx="2">
                  <c:v>BUENAS</c:v>
                </c:pt>
                <c:pt idx="3">
                  <c:v>EXCELENTE</c:v>
                </c:pt>
              </c:strCache>
            </c:strRef>
          </c:cat>
          <c:val>
            <c:numRef>
              <c:f>Hoja1!$D$269:$D$272</c:f>
              <c:numCache>
                <c:formatCode>###0</c:formatCode>
                <c:ptCount val="4"/>
                <c:pt idx="0">
                  <c:v>3.5714285714285712</c:v>
                </c:pt>
                <c:pt idx="1">
                  <c:v>14.285714285714285</c:v>
                </c:pt>
                <c:pt idx="2">
                  <c:v>67.857142857142861</c:v>
                </c:pt>
                <c:pt idx="3">
                  <c:v>14.285714285714285</c:v>
                </c:pt>
              </c:numCache>
            </c:numRef>
          </c:val>
          <c:extLst>
            <c:ext xmlns:c16="http://schemas.microsoft.com/office/drawing/2014/chart" uri="{C3380CC4-5D6E-409C-BE32-E72D297353CC}">
              <c16:uniqueId val="{00000004-9C14-4B85-B1BC-F770260FA6F0}"/>
            </c:ext>
          </c:extLst>
        </c:ser>
        <c:dLbls>
          <c:dLblPos val="inEnd"/>
          <c:showLegendKey val="0"/>
          <c:showVal val="1"/>
          <c:showCatName val="0"/>
          <c:showSerName val="0"/>
          <c:showPercent val="0"/>
          <c:showBubbleSize val="0"/>
        </c:dLbls>
        <c:gapWidth val="150"/>
        <c:overlap val="100"/>
        <c:axId val="281679448"/>
        <c:axId val="281681408"/>
      </c:barChart>
      <c:catAx>
        <c:axId val="2816794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81408"/>
        <c:crosses val="autoZero"/>
        <c:auto val="1"/>
        <c:lblAlgn val="ctr"/>
        <c:lblOffset val="100"/>
        <c:noMultiLvlLbl val="0"/>
      </c:catAx>
      <c:valAx>
        <c:axId val="281681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794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23-4E00-85D9-1D3CA6CDFD7C}"/>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7923-4E00-85D9-1D3CA6CDFD7C}"/>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7923-4E00-85D9-1D3CA6CDFD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56</c:v>
                </c:pt>
                <c:pt idx="1">
                  <c:v>39</c:v>
                </c:pt>
                <c:pt idx="2">
                  <c:v>6</c:v>
                </c:pt>
              </c:numCache>
            </c:numRef>
          </c:val>
          <c:extLst>
            <c:ext xmlns:c16="http://schemas.microsoft.com/office/drawing/2014/chart" uri="{C3380CC4-5D6E-409C-BE32-E72D297353CC}">
              <c16:uniqueId val="{00000003-7923-4E00-85D9-1D3CA6CDFD7C}"/>
            </c:ext>
          </c:extLst>
        </c:ser>
        <c:dLbls>
          <c:showLegendKey val="0"/>
          <c:showVal val="0"/>
          <c:showCatName val="0"/>
          <c:showSerName val="0"/>
          <c:showPercent val="0"/>
          <c:showBubbleSize val="0"/>
        </c:dLbls>
        <c:gapWidth val="100"/>
        <c:overlap val="-24"/>
        <c:axId val="428624416"/>
        <c:axId val="428626768"/>
      </c:barChart>
      <c:catAx>
        <c:axId val="42862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6768"/>
        <c:crosses val="autoZero"/>
        <c:auto val="1"/>
        <c:lblAlgn val="ctr"/>
        <c:lblOffset val="100"/>
        <c:noMultiLvlLbl val="0"/>
      </c:catAx>
      <c:valAx>
        <c:axId val="428626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Hoja1!$D$282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0037086488569365E-17"/>
                  <c:y val="-3.3379395230218496E-2"/>
                </c:manualLayout>
              </c:layout>
              <c:tx>
                <c:rich>
                  <a:bodyPr/>
                  <a:lstStyle/>
                  <a:p>
                    <a:fld id="{A83FC5DF-E2ED-43B0-8686-332B088FC56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B7-4896-9FF0-3B466D148CCE}"/>
                </c:ext>
              </c:extLst>
            </c:dLbl>
            <c:dLbl>
              <c:idx val="1"/>
              <c:tx>
                <c:rich>
                  <a:bodyPr/>
                  <a:lstStyle/>
                  <a:p>
                    <a:fld id="{B2A81157-974A-4037-A49A-F58F14E92E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B7-4896-9FF0-3B466D148CCE}"/>
                </c:ext>
              </c:extLst>
            </c:dLbl>
            <c:dLbl>
              <c:idx val="2"/>
              <c:tx>
                <c:rich>
                  <a:bodyPr/>
                  <a:lstStyle/>
                  <a:p>
                    <a:fld id="{D161EBFB-5A4C-41CA-9CD9-F27FA26E12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B7-4896-9FF0-3B466D148C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Hoja1!$B$283:$B$285</c:f>
              <c:strCache>
                <c:ptCount val="3"/>
                <c:pt idx="0">
                  <c:v>NUNCA</c:v>
                </c:pt>
                <c:pt idx="1">
                  <c:v>ALGUNAS VECES</c:v>
                </c:pt>
                <c:pt idx="2">
                  <c:v>SIEMPRE</c:v>
                </c:pt>
              </c:strCache>
            </c:strRef>
          </c:cat>
          <c:val>
            <c:numRef>
              <c:f>Hoja1!$D$283:$D$285</c:f>
              <c:numCache>
                <c:formatCode>###0</c:formatCode>
                <c:ptCount val="3"/>
                <c:pt idx="0">
                  <c:v>1.7857142857142856</c:v>
                </c:pt>
                <c:pt idx="1">
                  <c:v>55.357142857142861</c:v>
                </c:pt>
                <c:pt idx="2">
                  <c:v>42.857142857142854</c:v>
                </c:pt>
              </c:numCache>
            </c:numRef>
          </c:val>
          <c:extLst>
            <c:ext xmlns:c16="http://schemas.microsoft.com/office/drawing/2014/chart" uri="{C3380CC4-5D6E-409C-BE32-E72D297353CC}">
              <c16:uniqueId val="{00000003-76B7-4896-9FF0-3B466D148CCE}"/>
            </c:ext>
          </c:extLst>
        </c:ser>
        <c:dLbls>
          <c:dLblPos val="inEnd"/>
          <c:showLegendKey val="0"/>
          <c:showVal val="1"/>
          <c:showCatName val="0"/>
          <c:showSerName val="0"/>
          <c:showPercent val="0"/>
          <c:showBubbleSize val="0"/>
        </c:dLbls>
        <c:gapWidth val="150"/>
        <c:overlap val="100"/>
        <c:axId val="282250296"/>
        <c:axId val="282244024"/>
      </c:barChart>
      <c:catAx>
        <c:axId val="2822502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4024"/>
        <c:crosses val="autoZero"/>
        <c:auto val="1"/>
        <c:lblAlgn val="ctr"/>
        <c:lblOffset val="100"/>
        <c:noMultiLvlLbl val="0"/>
      </c:catAx>
      <c:valAx>
        <c:axId val="282244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50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CC-4E78-9756-9B7AC17E2FD7}"/>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CC-4E78-9756-9B7AC17E2F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44</c:v>
                </c:pt>
                <c:pt idx="1">
                  <c:v>56</c:v>
                </c:pt>
              </c:numCache>
            </c:numRef>
          </c:val>
          <c:extLst>
            <c:ext xmlns:c16="http://schemas.microsoft.com/office/drawing/2014/chart" uri="{C3380CC4-5D6E-409C-BE32-E72D297353CC}">
              <c16:uniqueId val="{00000002-B4CC-4E78-9756-9B7AC17E2FD7}"/>
            </c:ext>
          </c:extLst>
        </c:ser>
        <c:dLbls>
          <c:showLegendKey val="0"/>
          <c:showVal val="0"/>
          <c:showCatName val="0"/>
          <c:showSerName val="0"/>
          <c:showPercent val="0"/>
          <c:showBubbleSize val="0"/>
        </c:dLbls>
        <c:gapWidth val="100"/>
        <c:overlap val="-24"/>
        <c:axId val="428628336"/>
        <c:axId val="428629120"/>
      </c:barChart>
      <c:catAx>
        <c:axId val="42862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9120"/>
        <c:crosses val="autoZero"/>
        <c:auto val="1"/>
        <c:lblAlgn val="ctr"/>
        <c:lblOffset val="100"/>
        <c:noMultiLvlLbl val="0"/>
      </c:catAx>
      <c:valAx>
        <c:axId val="428629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Hoja1!$D$295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395347787976494E-3"/>
                  <c:y val="-1.4227300979133956E-2"/>
                </c:manualLayout>
              </c:layout>
              <c:tx>
                <c:rich>
                  <a:bodyPr/>
                  <a:lstStyle/>
                  <a:p>
                    <a:fld id="{BFBFF032-730A-470A-B565-9BDBA1B9197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F8-4001-90AD-3C1C5AEA73F3}"/>
                </c:ext>
              </c:extLst>
            </c:dLbl>
            <c:dLbl>
              <c:idx val="1"/>
              <c:tx>
                <c:rich>
                  <a:bodyPr/>
                  <a:lstStyle/>
                  <a:p>
                    <a:fld id="{35793C6C-F418-450C-A2AE-3C59B61FB4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F8-4001-90AD-3C1C5AEA73F3}"/>
                </c:ext>
              </c:extLst>
            </c:dLbl>
            <c:dLbl>
              <c:idx val="2"/>
              <c:tx>
                <c:rich>
                  <a:bodyPr/>
                  <a:lstStyle/>
                  <a:p>
                    <a:fld id="{811DFF92-7D1F-4B4B-9B66-4E8AB164FB1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F8-4001-90AD-3C1C5AEA73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Hoja1!$B$296:$B$298</c:f>
              <c:strCache>
                <c:ptCount val="3"/>
                <c:pt idx="0">
                  <c:v>NUNCA</c:v>
                </c:pt>
                <c:pt idx="1">
                  <c:v>ALGUNAS VECES</c:v>
                </c:pt>
                <c:pt idx="2">
                  <c:v>SIEMPRE</c:v>
                </c:pt>
              </c:strCache>
            </c:strRef>
          </c:cat>
          <c:val>
            <c:numRef>
              <c:f>Hoja1!$D$296:$D$298</c:f>
              <c:numCache>
                <c:formatCode>###0</c:formatCode>
                <c:ptCount val="3"/>
                <c:pt idx="0">
                  <c:v>7.1428571428571423</c:v>
                </c:pt>
                <c:pt idx="1">
                  <c:v>53.571428571428569</c:v>
                </c:pt>
                <c:pt idx="2">
                  <c:v>39.285714285714285</c:v>
                </c:pt>
              </c:numCache>
            </c:numRef>
          </c:val>
          <c:extLst>
            <c:ext xmlns:c16="http://schemas.microsoft.com/office/drawing/2014/chart" uri="{C3380CC4-5D6E-409C-BE32-E72D297353CC}">
              <c16:uniqueId val="{00000003-4FF8-4001-90AD-3C1C5AEA73F3}"/>
            </c:ext>
          </c:extLst>
        </c:ser>
        <c:dLbls>
          <c:dLblPos val="inEnd"/>
          <c:showLegendKey val="0"/>
          <c:showVal val="1"/>
          <c:showCatName val="0"/>
          <c:showSerName val="0"/>
          <c:showPercent val="0"/>
          <c:showBubbleSize val="0"/>
        </c:dLbls>
        <c:gapWidth val="150"/>
        <c:overlap val="100"/>
        <c:axId val="282248336"/>
        <c:axId val="282248728"/>
      </c:barChart>
      <c:catAx>
        <c:axId val="2822483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8728"/>
        <c:crosses val="autoZero"/>
        <c:auto val="1"/>
        <c:lblAlgn val="ctr"/>
        <c:lblOffset val="100"/>
        <c:noMultiLvlLbl val="0"/>
      </c:catAx>
      <c:valAx>
        <c:axId val="282248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83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3B-4D76-929A-C5914F17A9A7}"/>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3B-4D76-929A-C5914F17A9A7}"/>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3B-4D76-929A-C5914F17A9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44</c:v>
                </c:pt>
                <c:pt idx="1">
                  <c:v>39</c:v>
                </c:pt>
                <c:pt idx="2">
                  <c:v>44</c:v>
                </c:pt>
              </c:numCache>
            </c:numRef>
          </c:val>
          <c:extLst>
            <c:ext xmlns:c16="http://schemas.microsoft.com/office/drawing/2014/chart" uri="{C3380CC4-5D6E-409C-BE32-E72D297353CC}">
              <c16:uniqueId val="{00000003-5A3B-4D76-929A-C5914F17A9A7}"/>
            </c:ext>
          </c:extLst>
        </c:ser>
        <c:dLbls>
          <c:showLegendKey val="0"/>
          <c:showVal val="0"/>
          <c:showCatName val="0"/>
          <c:showSerName val="0"/>
          <c:showPercent val="0"/>
          <c:showBubbleSize val="0"/>
        </c:dLbls>
        <c:gapWidth val="100"/>
        <c:overlap val="-24"/>
        <c:axId val="428608736"/>
        <c:axId val="428605600"/>
      </c:barChart>
      <c:catAx>
        <c:axId val="428608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5600"/>
        <c:crosses val="autoZero"/>
        <c:auto val="1"/>
        <c:lblAlgn val="ctr"/>
        <c:lblOffset val="100"/>
        <c:noMultiLvlLbl val="0"/>
      </c:catAx>
      <c:valAx>
        <c:axId val="4286056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Hoja1!$D$327</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43137107149826E-3"/>
                  <c:y val="-3.4473259496177987E-2"/>
                </c:manualLayout>
              </c:layout>
              <c:tx>
                <c:rich>
                  <a:bodyPr/>
                  <a:lstStyle/>
                  <a:p>
                    <a:fld id="{4F365015-FBC9-4C98-B5CB-7B9E78CD90B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92-4DF9-AB34-6B2F214A4B42}"/>
                </c:ext>
              </c:extLst>
            </c:dLbl>
            <c:dLbl>
              <c:idx val="1"/>
              <c:tx>
                <c:rich>
                  <a:bodyPr/>
                  <a:lstStyle/>
                  <a:p>
                    <a:fld id="{DF40F239-D1DA-42F2-8AA6-1D7F45B13E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92-4DF9-AB34-6B2F214A4B42}"/>
                </c:ext>
              </c:extLst>
            </c:dLbl>
            <c:dLbl>
              <c:idx val="2"/>
              <c:tx>
                <c:rich>
                  <a:bodyPr/>
                  <a:lstStyle/>
                  <a:p>
                    <a:fld id="{AFDD3C9E-0737-41FF-9912-37E5E8C0D44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F92-4DF9-AB34-6B2F214A4B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Hoja1!$B$328:$B$330</c:f>
              <c:strCache>
                <c:ptCount val="3"/>
                <c:pt idx="0">
                  <c:v>NUNCA</c:v>
                </c:pt>
                <c:pt idx="1">
                  <c:v>ALGUNAS VECES</c:v>
                </c:pt>
                <c:pt idx="2">
                  <c:v>SIEMPRE</c:v>
                </c:pt>
              </c:strCache>
            </c:strRef>
          </c:cat>
          <c:val>
            <c:numRef>
              <c:f>Hoja1!$D$328:$D$330</c:f>
              <c:numCache>
                <c:formatCode>###0</c:formatCode>
                <c:ptCount val="3"/>
                <c:pt idx="0">
                  <c:v>3.5714285714285712</c:v>
                </c:pt>
                <c:pt idx="1">
                  <c:v>55.357142857142861</c:v>
                </c:pt>
                <c:pt idx="2">
                  <c:v>41.071428571428569</c:v>
                </c:pt>
              </c:numCache>
            </c:numRef>
          </c:val>
          <c:extLst>
            <c:ext xmlns:c16="http://schemas.microsoft.com/office/drawing/2014/chart" uri="{C3380CC4-5D6E-409C-BE32-E72D297353CC}">
              <c16:uniqueId val="{00000003-7F92-4DF9-AB34-6B2F214A4B42}"/>
            </c:ext>
          </c:extLst>
        </c:ser>
        <c:dLbls>
          <c:dLblPos val="inEnd"/>
          <c:showLegendKey val="0"/>
          <c:showVal val="1"/>
          <c:showCatName val="0"/>
          <c:showSerName val="0"/>
          <c:showPercent val="0"/>
          <c:showBubbleSize val="0"/>
        </c:dLbls>
        <c:gapWidth val="150"/>
        <c:overlap val="100"/>
        <c:axId val="282250688"/>
        <c:axId val="282243632"/>
      </c:barChart>
      <c:catAx>
        <c:axId val="2822506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3632"/>
        <c:crosses val="autoZero"/>
        <c:auto val="1"/>
        <c:lblAlgn val="ctr"/>
        <c:lblOffset val="100"/>
        <c:noMultiLvlLbl val="0"/>
      </c:catAx>
      <c:valAx>
        <c:axId val="282243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506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FF-4118-A67D-5C0A2E1D2E3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FF-4118-A67D-5C0A2E1D2E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72</c:v>
                </c:pt>
                <c:pt idx="1">
                  <c:v>28</c:v>
                </c:pt>
              </c:numCache>
            </c:numRef>
          </c:val>
          <c:extLst>
            <c:ext xmlns:c16="http://schemas.microsoft.com/office/drawing/2014/chart" uri="{C3380CC4-5D6E-409C-BE32-E72D297353CC}">
              <c16:uniqueId val="{00000002-A6FF-4118-A67D-5C0A2E1D2E32}"/>
            </c:ext>
          </c:extLst>
        </c:ser>
        <c:dLbls>
          <c:showLegendKey val="0"/>
          <c:showVal val="0"/>
          <c:showCatName val="0"/>
          <c:showSerName val="0"/>
          <c:showPercent val="0"/>
          <c:showBubbleSize val="0"/>
        </c:dLbls>
        <c:gapWidth val="100"/>
        <c:overlap val="-24"/>
        <c:axId val="428608344"/>
        <c:axId val="428600112"/>
      </c:barChart>
      <c:catAx>
        <c:axId val="428608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0112"/>
        <c:crosses val="autoZero"/>
        <c:auto val="1"/>
        <c:lblAlgn val="ctr"/>
        <c:lblOffset val="100"/>
        <c:noMultiLvlLbl val="0"/>
      </c:catAx>
      <c:valAx>
        <c:axId val="428600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8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Hoja1!$D$341</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6903956353091917E-2"/>
                </c:manualLayout>
              </c:layout>
              <c:tx>
                <c:rich>
                  <a:bodyPr/>
                  <a:lstStyle/>
                  <a:p>
                    <a:fld id="{B9A82782-C9CD-4DAA-9740-58790816F95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76-4F64-B0DB-01CED94D20B6}"/>
                </c:ext>
              </c:extLst>
            </c:dLbl>
            <c:dLbl>
              <c:idx val="1"/>
              <c:tx>
                <c:rich>
                  <a:bodyPr/>
                  <a:lstStyle/>
                  <a:p>
                    <a:fld id="{8A76268C-8298-4D6C-A5E5-F6A50062B7E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76-4F64-B0DB-01CED94D20B6}"/>
                </c:ext>
              </c:extLst>
            </c:dLbl>
            <c:dLbl>
              <c:idx val="2"/>
              <c:tx>
                <c:rich>
                  <a:bodyPr/>
                  <a:lstStyle/>
                  <a:p>
                    <a:fld id="{57DA9799-6908-45F3-A5C9-32A7CBB74D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76-4F64-B0DB-01CED94D20B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Hoja1!$B$342:$B$344</c:f>
              <c:strCache>
                <c:ptCount val="3"/>
                <c:pt idx="0">
                  <c:v>NUNCA</c:v>
                </c:pt>
                <c:pt idx="1">
                  <c:v>ALGUNAS VECES</c:v>
                </c:pt>
                <c:pt idx="2">
                  <c:v>SIEMPRE</c:v>
                </c:pt>
              </c:strCache>
            </c:strRef>
          </c:cat>
          <c:val>
            <c:numRef>
              <c:f>Hoja1!$D$342:$D$344</c:f>
              <c:numCache>
                <c:formatCode>###0</c:formatCode>
                <c:ptCount val="3"/>
                <c:pt idx="0">
                  <c:v>1.7857142857142856</c:v>
                </c:pt>
                <c:pt idx="1">
                  <c:v>30.357142857142854</c:v>
                </c:pt>
                <c:pt idx="2">
                  <c:v>67.857142857142861</c:v>
                </c:pt>
              </c:numCache>
            </c:numRef>
          </c:val>
          <c:extLst>
            <c:ext xmlns:c16="http://schemas.microsoft.com/office/drawing/2014/chart" uri="{C3380CC4-5D6E-409C-BE32-E72D297353CC}">
              <c16:uniqueId val="{00000003-7B76-4F64-B0DB-01CED94D20B6}"/>
            </c:ext>
          </c:extLst>
        </c:ser>
        <c:dLbls>
          <c:dLblPos val="inEnd"/>
          <c:showLegendKey val="0"/>
          <c:showVal val="1"/>
          <c:showCatName val="0"/>
          <c:showSerName val="0"/>
          <c:showPercent val="0"/>
          <c:showBubbleSize val="0"/>
        </c:dLbls>
        <c:gapWidth val="150"/>
        <c:overlap val="100"/>
        <c:axId val="282342648"/>
        <c:axId val="282346960"/>
      </c:barChart>
      <c:catAx>
        <c:axId val="2823426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6960"/>
        <c:crosses val="autoZero"/>
        <c:auto val="1"/>
        <c:lblAlgn val="ctr"/>
        <c:lblOffset val="100"/>
        <c:noMultiLvlLbl val="0"/>
      </c:catAx>
      <c:valAx>
        <c:axId val="28234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26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1568-4F53-8C72-2207B087FB91}"/>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1568-4F53-8C72-2207B087FB91}"/>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1568-4F53-8C72-2207B087FB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56</c:v>
                </c:pt>
                <c:pt idx="1">
                  <c:v>33</c:v>
                </c:pt>
                <c:pt idx="2">
                  <c:v>11</c:v>
                </c:pt>
              </c:numCache>
            </c:numRef>
          </c:val>
          <c:extLst>
            <c:ext xmlns:c16="http://schemas.microsoft.com/office/drawing/2014/chart" uri="{C3380CC4-5D6E-409C-BE32-E72D297353CC}">
              <c16:uniqueId val="{00000003-1568-4F53-8C72-2207B087FB91}"/>
            </c:ext>
          </c:extLst>
        </c:ser>
        <c:dLbls>
          <c:showLegendKey val="0"/>
          <c:showVal val="0"/>
          <c:showCatName val="0"/>
          <c:showSerName val="0"/>
          <c:showPercent val="0"/>
          <c:showBubbleSize val="0"/>
        </c:dLbls>
        <c:gapWidth val="100"/>
        <c:overlap val="-24"/>
        <c:axId val="428603640"/>
        <c:axId val="428607952"/>
      </c:barChart>
      <c:catAx>
        <c:axId val="428603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7952"/>
        <c:crosses val="autoZero"/>
        <c:auto val="1"/>
        <c:lblAlgn val="ctr"/>
        <c:lblOffset val="100"/>
        <c:noMultiLvlLbl val="0"/>
      </c:catAx>
      <c:valAx>
        <c:axId val="428607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3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Hoja1!$D$355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BDEDD62-634B-4C5E-AE5C-E94ECF05116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41-4DF6-AF45-441F661FDF14}"/>
                </c:ext>
              </c:extLst>
            </c:dLbl>
            <c:dLbl>
              <c:idx val="1"/>
              <c:tx>
                <c:rich>
                  <a:bodyPr/>
                  <a:lstStyle/>
                  <a:p>
                    <a:fld id="{0032B8C4-DAD9-4381-8AD7-BEFC2529A9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41-4DF6-AF45-441F661FDF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Hoja1!$B$356:$B$357</c:f>
              <c:strCache>
                <c:ptCount val="2"/>
                <c:pt idx="0">
                  <c:v>SI</c:v>
                </c:pt>
                <c:pt idx="1">
                  <c:v>NO</c:v>
                </c:pt>
              </c:strCache>
            </c:strRef>
          </c:cat>
          <c:val>
            <c:numRef>
              <c:f>Hoja1!$D$356:$D$357</c:f>
              <c:numCache>
                <c:formatCode>###0</c:formatCode>
                <c:ptCount val="2"/>
                <c:pt idx="0">
                  <c:v>71.428571428571431</c:v>
                </c:pt>
                <c:pt idx="1">
                  <c:v>28.571428571428569</c:v>
                </c:pt>
              </c:numCache>
            </c:numRef>
          </c:val>
          <c:extLst>
            <c:ext xmlns:c16="http://schemas.microsoft.com/office/drawing/2014/chart" uri="{C3380CC4-5D6E-409C-BE32-E72D297353CC}">
              <c16:uniqueId val="{00000002-B841-4DF6-AF45-441F661FDF14}"/>
            </c:ext>
          </c:extLst>
        </c:ser>
        <c:dLbls>
          <c:dLblPos val="inEnd"/>
          <c:showLegendKey val="0"/>
          <c:showVal val="1"/>
          <c:showCatName val="0"/>
          <c:showSerName val="0"/>
          <c:showPercent val="0"/>
          <c:showBubbleSize val="0"/>
        </c:dLbls>
        <c:gapWidth val="150"/>
        <c:overlap val="100"/>
        <c:axId val="282347352"/>
        <c:axId val="282345000"/>
      </c:barChart>
      <c:catAx>
        <c:axId val="282347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5000"/>
        <c:crosses val="autoZero"/>
        <c:auto val="1"/>
        <c:lblAlgn val="ctr"/>
        <c:lblOffset val="100"/>
        <c:noMultiLvlLbl val="0"/>
      </c:catAx>
      <c:valAx>
        <c:axId val="282345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7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r>
                      <a:rPr lang="en-US" dirty="0">
                        <a:solidFill>
                          <a:schemeClr val="tx1"/>
                        </a:solidFill>
                      </a:rPr>
                      <a:t>65 %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64-4699-98CF-AA7410C7CF06}"/>
                </c:ext>
              </c:extLst>
            </c:dLbl>
            <c:dLbl>
              <c:idx val="1"/>
              <c:layout>
                <c:manualLayout>
                  <c:x val="0"/>
                  <c:y val="9.5283451817087528E-2"/>
                </c:manualLayout>
              </c:layout>
              <c:tx>
                <c:rich>
                  <a:bodyPr/>
                  <a:lstStyle/>
                  <a:p>
                    <a:r>
                      <a:rPr lang="en-US" dirty="0">
                        <a:solidFill>
                          <a:schemeClr val="tx1"/>
                        </a:solidFill>
                      </a:rPr>
                      <a:t>29 %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4164-4699-98CF-AA7410C7CF06}"/>
                </c:ext>
              </c:extLst>
            </c:dLbl>
            <c:dLbl>
              <c:idx val="2"/>
              <c:layout>
                <c:manualLayout>
                  <c:x val="-5.1188280167833071E-3"/>
                  <c:y val="6.8359162456333569E-2"/>
                </c:manualLayout>
              </c:layout>
              <c:tx>
                <c:rich>
                  <a:bodyPr/>
                  <a:lstStyle/>
                  <a:p>
                    <a:r>
                      <a:rPr lang="en-US" dirty="0">
                        <a:solidFill>
                          <a:schemeClr val="tx1"/>
                        </a:solidFill>
                      </a:rPr>
                      <a:t>6 %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4164-4699-98CF-AA7410C7CF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67</c:v>
                </c:pt>
                <c:pt idx="1">
                  <c:v>29</c:v>
                </c:pt>
                <c:pt idx="2">
                  <c:v>6</c:v>
                </c:pt>
              </c:numCache>
            </c:numRef>
          </c:val>
          <c:extLst>
            <c:ext xmlns:c16="http://schemas.microsoft.com/office/drawing/2014/chart" uri="{C3380CC4-5D6E-409C-BE32-E72D297353CC}">
              <c16:uniqueId val="{00000003-4164-4699-98CF-AA7410C7CF06}"/>
            </c:ext>
          </c:extLst>
        </c:ser>
        <c:dLbls>
          <c:showLegendKey val="0"/>
          <c:showVal val="0"/>
          <c:showCatName val="0"/>
          <c:showSerName val="0"/>
          <c:showPercent val="0"/>
          <c:showBubbleSize val="0"/>
        </c:dLbls>
        <c:gapWidth val="100"/>
        <c:overlap val="-24"/>
        <c:axId val="428609128"/>
        <c:axId val="428602072"/>
      </c:barChart>
      <c:catAx>
        <c:axId val="428609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2072"/>
        <c:crosses val="autoZero"/>
        <c:auto val="1"/>
        <c:lblAlgn val="ctr"/>
        <c:lblOffset val="100"/>
        <c:noMultiLvlLbl val="0"/>
      </c:catAx>
      <c:valAx>
        <c:axId val="428602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9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Hoja1!$D$368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7.5095779549913815E-4"/>
                </c:manualLayout>
              </c:layout>
              <c:tx>
                <c:rich>
                  <a:bodyPr/>
                  <a:lstStyle/>
                  <a:p>
                    <a:fld id="{BB8143BA-671D-4F30-BE0B-C84C369AE91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99A-496C-B393-3E3305B50B42}"/>
                </c:ext>
              </c:extLst>
            </c:dLbl>
            <c:dLbl>
              <c:idx val="1"/>
              <c:tx>
                <c:rich>
                  <a:bodyPr/>
                  <a:lstStyle/>
                  <a:p>
                    <a:fld id="{F449ACDB-4E04-4D9A-904B-2E0C1E42C2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9A-496C-B393-3E3305B50B42}"/>
                </c:ext>
              </c:extLst>
            </c:dLbl>
            <c:dLbl>
              <c:idx val="2"/>
              <c:layout>
                <c:manualLayout>
                  <c:x val="1.6340399076291393E-3"/>
                  <c:y val="-0.22748904312698254"/>
                </c:manualLayout>
              </c:layout>
              <c:tx>
                <c:rich>
                  <a:bodyPr/>
                  <a:lstStyle/>
                  <a:p>
                    <a:fld id="{E11D80D2-E308-4D5F-ACC3-CEA44C2B088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99A-496C-B393-3E3305B50B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Hoja1!$B$369:$B$371</c:f>
              <c:strCache>
                <c:ptCount val="3"/>
                <c:pt idx="0">
                  <c:v>NUNCA</c:v>
                </c:pt>
                <c:pt idx="1">
                  <c:v>ALGUNAS VECES</c:v>
                </c:pt>
                <c:pt idx="2">
                  <c:v>SIEMPRE</c:v>
                </c:pt>
              </c:strCache>
            </c:strRef>
          </c:cat>
          <c:val>
            <c:numRef>
              <c:f>Hoja1!$D$369:$D$371</c:f>
              <c:numCache>
                <c:formatCode>###0</c:formatCode>
                <c:ptCount val="3"/>
                <c:pt idx="0">
                  <c:v>7.1428571428571423</c:v>
                </c:pt>
                <c:pt idx="1">
                  <c:v>32.142857142857146</c:v>
                </c:pt>
                <c:pt idx="2">
                  <c:v>60.714285714285708</c:v>
                </c:pt>
              </c:numCache>
            </c:numRef>
          </c:val>
          <c:extLst>
            <c:ext xmlns:c16="http://schemas.microsoft.com/office/drawing/2014/chart" uri="{C3380CC4-5D6E-409C-BE32-E72D297353CC}">
              <c16:uniqueId val="{00000003-599A-496C-B393-3E3305B50B42}"/>
            </c:ext>
          </c:extLst>
        </c:ser>
        <c:dLbls>
          <c:dLblPos val="inEnd"/>
          <c:showLegendKey val="0"/>
          <c:showVal val="1"/>
          <c:showCatName val="0"/>
          <c:showSerName val="0"/>
          <c:showPercent val="0"/>
          <c:showBubbleSize val="0"/>
        </c:dLbls>
        <c:gapWidth val="150"/>
        <c:overlap val="100"/>
        <c:axId val="283191784"/>
        <c:axId val="283199232"/>
      </c:barChart>
      <c:catAx>
        <c:axId val="2831917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9232"/>
        <c:crosses val="autoZero"/>
        <c:auto val="1"/>
        <c:lblAlgn val="ctr"/>
        <c:lblOffset val="100"/>
        <c:noMultiLvlLbl val="0"/>
      </c:catAx>
      <c:valAx>
        <c:axId val="28319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17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8-4EB7-A7B4-E61E7A39DFFC}"/>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EF8-4EB7-A7B4-E61E7A39DFFC}"/>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6EF8-4EB7-A7B4-E61E7A39DFF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33</c:v>
                </c:pt>
                <c:pt idx="1">
                  <c:v>61</c:v>
                </c:pt>
                <c:pt idx="2">
                  <c:v>6</c:v>
                </c:pt>
              </c:numCache>
            </c:numRef>
          </c:val>
          <c:extLst>
            <c:ext xmlns:c16="http://schemas.microsoft.com/office/drawing/2014/chart" uri="{C3380CC4-5D6E-409C-BE32-E72D297353CC}">
              <c16:uniqueId val="{00000003-6EF8-4EB7-A7B4-E61E7A39DFFC}"/>
            </c:ext>
          </c:extLst>
        </c:ser>
        <c:dLbls>
          <c:showLegendKey val="0"/>
          <c:showVal val="0"/>
          <c:showCatName val="0"/>
          <c:showSerName val="0"/>
          <c:showPercent val="0"/>
          <c:showBubbleSize val="0"/>
        </c:dLbls>
        <c:gapWidth val="100"/>
        <c:overlap val="-24"/>
        <c:axId val="432075816"/>
        <c:axId val="432072680"/>
      </c:barChart>
      <c:catAx>
        <c:axId val="432075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2680"/>
        <c:crosses val="autoZero"/>
        <c:auto val="1"/>
        <c:lblAlgn val="ctr"/>
        <c:lblOffset val="100"/>
        <c:noMultiLvlLbl val="0"/>
      </c:catAx>
      <c:valAx>
        <c:axId val="432072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5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9157695308146558E-2"/>
                </c:manualLayout>
              </c:layout>
              <c:tx>
                <c:rich>
                  <a:bodyPr/>
                  <a:lstStyle/>
                  <a:p>
                    <a:fld id="{29D8F3C7-BAAA-43CC-98CA-89F1C0CEC61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F5-4568-BA70-5317A25ED0CE}"/>
                </c:ext>
              </c:extLst>
            </c:dLbl>
            <c:dLbl>
              <c:idx val="1"/>
              <c:tx>
                <c:rich>
                  <a:bodyPr/>
                  <a:lstStyle/>
                  <a:p>
                    <a:fld id="{EC89B25E-31CF-4B2B-A6EA-329D5C4225C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F5-4568-BA70-5317A25ED0CE}"/>
                </c:ext>
              </c:extLst>
            </c:dLbl>
            <c:dLbl>
              <c:idx val="2"/>
              <c:tx>
                <c:rich>
                  <a:bodyPr/>
                  <a:lstStyle/>
                  <a:p>
                    <a:fld id="{E701F7AC-29C2-4B8C-9074-EF7E67CC4C7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F5-4568-BA70-5317A25ED0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Hoja1!$B$383:$B$385</c:f>
              <c:strCache>
                <c:ptCount val="3"/>
                <c:pt idx="0">
                  <c:v>NUNCA</c:v>
                </c:pt>
                <c:pt idx="1">
                  <c:v>ALGUNAS VECES</c:v>
                </c:pt>
                <c:pt idx="2">
                  <c:v>SIEMPRE</c:v>
                </c:pt>
              </c:strCache>
            </c:strRef>
          </c:cat>
          <c:val>
            <c:numRef>
              <c:f>Hoja1!$D$383:$D$385</c:f>
              <c:numCache>
                <c:formatCode>###0</c:formatCode>
                <c:ptCount val="3"/>
                <c:pt idx="0">
                  <c:v>1.7857142857142856</c:v>
                </c:pt>
                <c:pt idx="1">
                  <c:v>19.642857142857142</c:v>
                </c:pt>
                <c:pt idx="2">
                  <c:v>78.571428571428569</c:v>
                </c:pt>
              </c:numCache>
            </c:numRef>
          </c:val>
          <c:extLst>
            <c:ext xmlns:c16="http://schemas.microsoft.com/office/drawing/2014/chart" uri="{C3380CC4-5D6E-409C-BE32-E72D297353CC}">
              <c16:uniqueId val="{00000003-FEF5-4568-BA70-5317A25ED0CE}"/>
            </c:ext>
          </c:extLst>
        </c:ser>
        <c:dLbls>
          <c:dLblPos val="inEnd"/>
          <c:showLegendKey val="0"/>
          <c:showVal val="1"/>
          <c:showCatName val="0"/>
          <c:showSerName val="0"/>
          <c:showPercent val="0"/>
          <c:showBubbleSize val="0"/>
        </c:dLbls>
        <c:gapWidth val="150"/>
        <c:overlap val="100"/>
        <c:axId val="283196096"/>
        <c:axId val="283196488"/>
      </c:barChart>
      <c:catAx>
        <c:axId val="2831960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6488"/>
        <c:crosses val="autoZero"/>
        <c:auto val="1"/>
        <c:lblAlgn val="ctr"/>
        <c:lblOffset val="100"/>
        <c:noMultiLvlLbl val="0"/>
      </c:catAx>
      <c:valAx>
        <c:axId val="283196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60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43-4ADA-86A5-863D15929A54}"/>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43-4ADA-86A5-863D15929A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11</c:v>
                </c:pt>
                <c:pt idx="1">
                  <c:v>89</c:v>
                </c:pt>
              </c:numCache>
            </c:numRef>
          </c:val>
          <c:extLst>
            <c:ext xmlns:c16="http://schemas.microsoft.com/office/drawing/2014/chart" uri="{C3380CC4-5D6E-409C-BE32-E72D297353CC}">
              <c16:uniqueId val="{00000002-9343-4ADA-86A5-863D15929A54}"/>
            </c:ext>
          </c:extLst>
        </c:ser>
        <c:dLbls>
          <c:showLegendKey val="0"/>
          <c:showVal val="0"/>
          <c:showCatName val="0"/>
          <c:showSerName val="0"/>
          <c:showPercent val="0"/>
          <c:showBubbleSize val="0"/>
        </c:dLbls>
        <c:gapWidth val="100"/>
        <c:overlap val="-24"/>
        <c:axId val="432076208"/>
        <c:axId val="432076992"/>
      </c:barChart>
      <c:catAx>
        <c:axId val="43207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6992"/>
        <c:crosses val="autoZero"/>
        <c:auto val="1"/>
        <c:lblAlgn val="ctr"/>
        <c:lblOffset val="100"/>
        <c:noMultiLvlLbl val="0"/>
      </c:catAx>
      <c:valAx>
        <c:axId val="432076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Hoja1!$D$395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9441261513427E-3"/>
                  <c:y val="-2.4985439128785938E-2"/>
                </c:manualLayout>
              </c:layout>
              <c:tx>
                <c:rich>
                  <a:bodyPr/>
                  <a:lstStyle/>
                  <a:p>
                    <a:fld id="{CF90CFA4-A885-438D-895C-1C40A896FC8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6B-49B3-A0D7-824D640DDAB3}"/>
                </c:ext>
              </c:extLst>
            </c:dLbl>
            <c:dLbl>
              <c:idx val="1"/>
              <c:tx>
                <c:rich>
                  <a:bodyPr/>
                  <a:lstStyle/>
                  <a:p>
                    <a:fld id="{53774CC8-9998-4319-92B7-E419471F718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6B-49B3-A0D7-824D640DDAB3}"/>
                </c:ext>
              </c:extLst>
            </c:dLbl>
            <c:dLbl>
              <c:idx val="2"/>
              <c:tx>
                <c:rich>
                  <a:bodyPr/>
                  <a:lstStyle/>
                  <a:p>
                    <a:fld id="{402AE578-86DA-40A2-BB16-3C892226D3D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6B-49B3-A0D7-824D640DDA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Hoja1!$B$396:$B$398</c:f>
              <c:strCache>
                <c:ptCount val="3"/>
                <c:pt idx="0">
                  <c:v>NUNCA</c:v>
                </c:pt>
                <c:pt idx="1">
                  <c:v>ALGUNAS VECES</c:v>
                </c:pt>
                <c:pt idx="2">
                  <c:v>SIEMPRE</c:v>
                </c:pt>
              </c:strCache>
            </c:strRef>
          </c:cat>
          <c:val>
            <c:numRef>
              <c:f>Hoja1!$D$396:$D$398</c:f>
              <c:numCache>
                <c:formatCode>###0</c:formatCode>
                <c:ptCount val="3"/>
                <c:pt idx="0">
                  <c:v>5.3571428571428568</c:v>
                </c:pt>
                <c:pt idx="1">
                  <c:v>37.5</c:v>
                </c:pt>
                <c:pt idx="2">
                  <c:v>57.142857142857139</c:v>
                </c:pt>
              </c:numCache>
            </c:numRef>
          </c:val>
          <c:extLst>
            <c:ext xmlns:c16="http://schemas.microsoft.com/office/drawing/2014/chart" uri="{C3380CC4-5D6E-409C-BE32-E72D297353CC}">
              <c16:uniqueId val="{00000003-7D6B-49B3-A0D7-824D640DDAB3}"/>
            </c:ext>
          </c:extLst>
        </c:ser>
        <c:dLbls>
          <c:dLblPos val="inEnd"/>
          <c:showLegendKey val="0"/>
          <c:showVal val="1"/>
          <c:showCatName val="0"/>
          <c:showSerName val="0"/>
          <c:showPercent val="0"/>
          <c:showBubbleSize val="0"/>
        </c:dLbls>
        <c:gapWidth val="150"/>
        <c:overlap val="100"/>
        <c:axId val="283198840"/>
        <c:axId val="283198056"/>
      </c:barChart>
      <c:catAx>
        <c:axId val="2831988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8056"/>
        <c:crosses val="autoZero"/>
        <c:auto val="1"/>
        <c:lblAlgn val="ctr"/>
        <c:lblOffset val="100"/>
        <c:noMultiLvlLbl val="0"/>
      </c:catAx>
      <c:valAx>
        <c:axId val="28319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88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40-4B86-801E-604105D2C83F}"/>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40-4B86-801E-604105D2C83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94</c:v>
                </c:pt>
                <c:pt idx="1">
                  <c:v>6</c:v>
                </c:pt>
              </c:numCache>
            </c:numRef>
          </c:val>
          <c:extLst>
            <c:ext xmlns:c16="http://schemas.microsoft.com/office/drawing/2014/chart" uri="{C3380CC4-5D6E-409C-BE32-E72D297353CC}">
              <c16:uniqueId val="{00000002-3840-4B86-801E-604105D2C83F}"/>
            </c:ext>
          </c:extLst>
        </c:ser>
        <c:dLbls>
          <c:showLegendKey val="0"/>
          <c:showVal val="0"/>
          <c:showCatName val="0"/>
          <c:showSerName val="0"/>
          <c:showPercent val="0"/>
          <c:showBubbleSize val="0"/>
        </c:dLbls>
        <c:gapWidth val="100"/>
        <c:overlap val="-24"/>
        <c:axId val="432073856"/>
        <c:axId val="432071112"/>
      </c:barChart>
      <c:catAx>
        <c:axId val="432073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1112"/>
        <c:crosses val="autoZero"/>
        <c:auto val="1"/>
        <c:lblAlgn val="ctr"/>
        <c:lblOffset val="100"/>
        <c:noMultiLvlLbl val="0"/>
      </c:catAx>
      <c:valAx>
        <c:axId val="4320711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Hoja1!$D$408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884C209-34FC-4775-B602-6F4DB886F30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06-4E63-B89E-100B9155D27F}"/>
                </c:ext>
              </c:extLst>
            </c:dLbl>
            <c:dLbl>
              <c:idx val="1"/>
              <c:tx>
                <c:rich>
                  <a:bodyPr/>
                  <a:lstStyle/>
                  <a:p>
                    <a:fld id="{E5A30CC8-FD23-483B-BE9F-133E7AB46F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06-4E63-B89E-100B9155D27F}"/>
                </c:ext>
              </c:extLst>
            </c:dLbl>
            <c:dLbl>
              <c:idx val="2"/>
              <c:tx>
                <c:rich>
                  <a:bodyPr/>
                  <a:lstStyle/>
                  <a:p>
                    <a:fld id="{3F1C0B2E-CC83-4F6C-8A33-6F4A08BDF2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06-4E63-B89E-100B9155D2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Hoja1!$B$409:$B$411</c:f>
              <c:strCache>
                <c:ptCount val="3"/>
                <c:pt idx="0">
                  <c:v>NUNCA</c:v>
                </c:pt>
                <c:pt idx="1">
                  <c:v>ALGUNAS VECES</c:v>
                </c:pt>
                <c:pt idx="2">
                  <c:v>SIEMPRE</c:v>
                </c:pt>
              </c:strCache>
            </c:strRef>
          </c:cat>
          <c:val>
            <c:numRef>
              <c:f>Hoja1!$D$409:$D$411</c:f>
              <c:numCache>
                <c:formatCode>###0</c:formatCode>
                <c:ptCount val="3"/>
                <c:pt idx="0">
                  <c:v>19.642857142857142</c:v>
                </c:pt>
                <c:pt idx="1">
                  <c:v>17.857142857142858</c:v>
                </c:pt>
                <c:pt idx="2">
                  <c:v>62.5</c:v>
                </c:pt>
              </c:numCache>
            </c:numRef>
          </c:val>
          <c:extLst>
            <c:ext xmlns:c16="http://schemas.microsoft.com/office/drawing/2014/chart" uri="{C3380CC4-5D6E-409C-BE32-E72D297353CC}">
              <c16:uniqueId val="{00000003-E806-4E63-B89E-100B9155D27F}"/>
            </c:ext>
          </c:extLst>
        </c:ser>
        <c:dLbls>
          <c:dLblPos val="inEnd"/>
          <c:showLegendKey val="0"/>
          <c:showVal val="1"/>
          <c:showCatName val="0"/>
          <c:showSerName val="0"/>
          <c:showPercent val="0"/>
          <c:showBubbleSize val="0"/>
        </c:dLbls>
        <c:gapWidth val="150"/>
        <c:overlap val="100"/>
        <c:axId val="283190216"/>
        <c:axId val="283190608"/>
      </c:barChart>
      <c:catAx>
        <c:axId val="2831902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0608"/>
        <c:crosses val="autoZero"/>
        <c:auto val="1"/>
        <c:lblAlgn val="ctr"/>
        <c:lblOffset val="100"/>
        <c:noMultiLvlLbl val="0"/>
      </c:catAx>
      <c:valAx>
        <c:axId val="283190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02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94-41CA-BC4D-03A6E7FAD1A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94-41CA-BC4D-03A6E7FAD1A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78</c:v>
                </c:pt>
                <c:pt idx="1">
                  <c:v>22</c:v>
                </c:pt>
              </c:numCache>
            </c:numRef>
          </c:val>
          <c:extLst>
            <c:ext xmlns:c16="http://schemas.microsoft.com/office/drawing/2014/chart" uri="{C3380CC4-5D6E-409C-BE32-E72D297353CC}">
              <c16:uniqueId val="{00000002-8394-41CA-BC4D-03A6E7FAD1AA}"/>
            </c:ext>
          </c:extLst>
        </c:ser>
        <c:dLbls>
          <c:showLegendKey val="0"/>
          <c:showVal val="0"/>
          <c:showCatName val="0"/>
          <c:showSerName val="0"/>
          <c:showPercent val="0"/>
          <c:showBubbleSize val="0"/>
        </c:dLbls>
        <c:gapWidth val="100"/>
        <c:overlap val="-24"/>
        <c:axId val="432081696"/>
        <c:axId val="432082088"/>
      </c:barChart>
      <c:catAx>
        <c:axId val="43208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2088"/>
        <c:crosses val="autoZero"/>
        <c:auto val="1"/>
        <c:lblAlgn val="ctr"/>
        <c:lblOffset val="100"/>
        <c:noMultiLvlLbl val="0"/>
      </c:catAx>
      <c:valAx>
        <c:axId val="432082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Hoja1!$D$421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47850D9-9A7F-49C1-AC5A-B33D23B7C3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44-410A-A0CE-28C330FD4528}"/>
                </c:ext>
              </c:extLst>
            </c:dLbl>
            <c:dLbl>
              <c:idx val="1"/>
              <c:tx>
                <c:rich>
                  <a:bodyPr/>
                  <a:lstStyle/>
                  <a:p>
                    <a:fld id="{DBB4FCC0-F9D9-41DB-8A8F-AA9891B90E0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44-410A-A0CE-28C330FD452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Hoja1!$B$422:$B$423</c:f>
              <c:strCache>
                <c:ptCount val="2"/>
                <c:pt idx="0">
                  <c:v>NO</c:v>
                </c:pt>
                <c:pt idx="1">
                  <c:v>SI</c:v>
                </c:pt>
              </c:strCache>
            </c:strRef>
          </c:cat>
          <c:val>
            <c:numRef>
              <c:f>Hoja1!$D$422:$D$423</c:f>
              <c:numCache>
                <c:formatCode>###0</c:formatCode>
                <c:ptCount val="2"/>
                <c:pt idx="0">
                  <c:v>30.357142857142854</c:v>
                </c:pt>
                <c:pt idx="1">
                  <c:v>69.642857142857139</c:v>
                </c:pt>
              </c:numCache>
            </c:numRef>
          </c:val>
          <c:extLst>
            <c:ext xmlns:c16="http://schemas.microsoft.com/office/drawing/2014/chart" uri="{C3380CC4-5D6E-409C-BE32-E72D297353CC}">
              <c16:uniqueId val="{00000002-4E44-410A-A0CE-28C330FD4528}"/>
            </c:ext>
          </c:extLst>
        </c:ser>
        <c:dLbls>
          <c:dLblPos val="inEnd"/>
          <c:showLegendKey val="0"/>
          <c:showVal val="1"/>
          <c:showCatName val="0"/>
          <c:showSerName val="0"/>
          <c:showPercent val="0"/>
          <c:showBubbleSize val="0"/>
        </c:dLbls>
        <c:gapWidth val="150"/>
        <c:overlap val="100"/>
        <c:axId val="283203152"/>
        <c:axId val="283200800"/>
      </c:barChart>
      <c:catAx>
        <c:axId val="2832031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200800"/>
        <c:crosses val="autoZero"/>
        <c:auto val="1"/>
        <c:lblAlgn val="ctr"/>
        <c:lblOffset val="100"/>
        <c:noMultiLvlLbl val="0"/>
      </c:catAx>
      <c:valAx>
        <c:axId val="283200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20315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39-4F6B-89AB-6ADFEE13B01B}"/>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39-4F6B-89AB-6ADFEE13B01B}"/>
                </c:ext>
              </c:extLst>
            </c:dLbl>
            <c:dLbl>
              <c:idx val="2"/>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3E39-4F6B-89AB-6ADFEE13B0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3"/>
                <c:pt idx="0">
                  <c:v>SIEMPRE</c:v>
                </c:pt>
                <c:pt idx="1">
                  <c:v>ALGUNAS VECES</c:v>
                </c:pt>
                <c:pt idx="2">
                  <c:v>NO HE SIDO CONVOCADO</c:v>
                </c:pt>
              </c:strCache>
            </c:strRef>
          </c:cat>
          <c:val>
            <c:numRef>
              <c:f>'TE PERMITEN ASISTIR A CURSOS DE'!$C$3:$C$7</c:f>
              <c:numCache>
                <c:formatCode>###0.0</c:formatCode>
                <c:ptCount val="3"/>
                <c:pt idx="0">
                  <c:v>67</c:v>
                </c:pt>
                <c:pt idx="1">
                  <c:v>11</c:v>
                </c:pt>
                <c:pt idx="2" formatCode="General">
                  <c:v>22</c:v>
                </c:pt>
              </c:numCache>
            </c:numRef>
          </c:val>
          <c:extLst>
            <c:ext xmlns:c16="http://schemas.microsoft.com/office/drawing/2014/chart" uri="{C3380CC4-5D6E-409C-BE32-E72D297353CC}">
              <c16:uniqueId val="{00000003-3E39-4F6B-89AB-6ADFEE13B01B}"/>
            </c:ext>
          </c:extLst>
        </c:ser>
        <c:dLbls>
          <c:showLegendKey val="0"/>
          <c:showVal val="0"/>
          <c:showCatName val="0"/>
          <c:showSerName val="0"/>
          <c:showPercent val="0"/>
          <c:showBubbleSize val="0"/>
        </c:dLbls>
        <c:gapWidth val="100"/>
        <c:overlap val="-24"/>
        <c:axId val="432087576"/>
        <c:axId val="432092280"/>
      </c:barChart>
      <c:catAx>
        <c:axId val="432087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2280"/>
        <c:crosses val="autoZero"/>
        <c:auto val="1"/>
        <c:lblAlgn val="ctr"/>
        <c:lblOffset val="100"/>
        <c:noMultiLvlLbl val="0"/>
      </c:catAx>
      <c:valAx>
        <c:axId val="432092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7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Hoja1!$D$435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5.5189958581250127E-4"/>
                </c:manualLayout>
              </c:layout>
              <c:tx>
                <c:rich>
                  <a:bodyPr/>
                  <a:lstStyle/>
                  <a:p>
                    <a:fld id="{45A26A1A-5B20-4AE2-9BCE-58676423C8E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50-4699-B171-E87C7C99B52C}"/>
                </c:ext>
              </c:extLst>
            </c:dLbl>
            <c:dLbl>
              <c:idx val="1"/>
              <c:tx>
                <c:rich>
                  <a:bodyPr/>
                  <a:lstStyle/>
                  <a:p>
                    <a:fld id="{064F1FE6-424D-46F8-904C-02B3161AC96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50-4699-B171-E87C7C99B52C}"/>
                </c:ext>
              </c:extLst>
            </c:dLbl>
            <c:dLbl>
              <c:idx val="2"/>
              <c:tx>
                <c:rich>
                  <a:bodyPr/>
                  <a:lstStyle/>
                  <a:p>
                    <a:fld id="{44C9DBEC-83F3-4B3E-BF99-76B3D686DB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50-4699-B171-E87C7C99B5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Hoja1!$B$436:$B$438</c:f>
              <c:strCache>
                <c:ptCount val="3"/>
                <c:pt idx="0">
                  <c:v>NUNCA</c:v>
                </c:pt>
                <c:pt idx="1">
                  <c:v>ALGUNAS VECES</c:v>
                </c:pt>
                <c:pt idx="2">
                  <c:v>SIEMPRE</c:v>
                </c:pt>
              </c:strCache>
            </c:strRef>
          </c:cat>
          <c:val>
            <c:numRef>
              <c:f>Hoja1!$D$436:$D$438</c:f>
              <c:numCache>
                <c:formatCode>###0</c:formatCode>
                <c:ptCount val="3"/>
                <c:pt idx="0">
                  <c:v>7.1428571428571423</c:v>
                </c:pt>
                <c:pt idx="1">
                  <c:v>37.5</c:v>
                </c:pt>
                <c:pt idx="2">
                  <c:v>55.357142857142861</c:v>
                </c:pt>
              </c:numCache>
            </c:numRef>
          </c:val>
          <c:extLst>
            <c:ext xmlns:c16="http://schemas.microsoft.com/office/drawing/2014/chart" uri="{C3380CC4-5D6E-409C-BE32-E72D297353CC}">
              <c16:uniqueId val="{00000003-1B50-4699-B171-E87C7C99B52C}"/>
            </c:ext>
          </c:extLst>
        </c:ser>
        <c:dLbls>
          <c:dLblPos val="inEnd"/>
          <c:showLegendKey val="0"/>
          <c:showVal val="1"/>
          <c:showCatName val="0"/>
          <c:showSerName val="0"/>
          <c:showPercent val="0"/>
          <c:showBubbleSize val="0"/>
        </c:dLbls>
        <c:gapWidth val="150"/>
        <c:overlap val="100"/>
        <c:axId val="282596584"/>
        <c:axId val="282595408"/>
      </c:barChart>
      <c:catAx>
        <c:axId val="2825965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5408"/>
        <c:crosses val="autoZero"/>
        <c:auto val="1"/>
        <c:lblAlgn val="ctr"/>
        <c:lblOffset val="100"/>
        <c:noMultiLvlLbl val="0"/>
      </c:catAx>
      <c:valAx>
        <c:axId val="282595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65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29-48E3-8BBC-71313832578B}"/>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8A29-48E3-8BBC-7131383257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83</c:v>
                </c:pt>
                <c:pt idx="1">
                  <c:v>17</c:v>
                </c:pt>
              </c:numCache>
            </c:numRef>
          </c:val>
          <c:extLst>
            <c:ext xmlns:c16="http://schemas.microsoft.com/office/drawing/2014/chart" uri="{C3380CC4-5D6E-409C-BE32-E72D297353CC}">
              <c16:uniqueId val="{00000002-8A29-48E3-8BBC-71313832578B}"/>
            </c:ext>
          </c:extLst>
        </c:ser>
        <c:dLbls>
          <c:showLegendKey val="0"/>
          <c:showVal val="0"/>
          <c:showCatName val="0"/>
          <c:showSerName val="0"/>
          <c:showPercent val="0"/>
          <c:showBubbleSize val="0"/>
        </c:dLbls>
        <c:gapWidth val="100"/>
        <c:overlap val="-24"/>
        <c:axId val="432086400"/>
        <c:axId val="432094240"/>
      </c:barChart>
      <c:catAx>
        <c:axId val="432086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4240"/>
        <c:crosses val="autoZero"/>
        <c:auto val="1"/>
        <c:lblAlgn val="ctr"/>
        <c:lblOffset val="100"/>
        <c:noMultiLvlLbl val="0"/>
      </c:catAx>
      <c:valAx>
        <c:axId val="432094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6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Hoja1!$D$448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5512672123906948E-3"/>
                  <c:y val="-1.3800863415082208E-2"/>
                </c:manualLayout>
              </c:layout>
              <c:tx>
                <c:rich>
                  <a:bodyPr/>
                  <a:lstStyle/>
                  <a:p>
                    <a:fld id="{15291649-A59B-478F-ADA2-DDE272E4F63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FB-42DB-8AEC-927C31B7C002}"/>
                </c:ext>
              </c:extLst>
            </c:dLbl>
            <c:dLbl>
              <c:idx val="1"/>
              <c:tx>
                <c:rich>
                  <a:bodyPr/>
                  <a:lstStyle/>
                  <a:p>
                    <a:fld id="{7FC386FB-9FFC-4A88-9F41-42B3A6F2B9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FB-42DB-8AEC-927C31B7C0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Hoja1!$B$449:$B$450</c:f>
              <c:strCache>
                <c:ptCount val="2"/>
                <c:pt idx="0">
                  <c:v>NO</c:v>
                </c:pt>
                <c:pt idx="1">
                  <c:v>SI</c:v>
                </c:pt>
              </c:strCache>
            </c:strRef>
          </c:cat>
          <c:val>
            <c:numRef>
              <c:f>Hoja1!$D$449:$D$450</c:f>
              <c:numCache>
                <c:formatCode>###0</c:formatCode>
                <c:ptCount val="2"/>
                <c:pt idx="0">
                  <c:v>5.3571428571428568</c:v>
                </c:pt>
                <c:pt idx="1">
                  <c:v>94.642857142857139</c:v>
                </c:pt>
              </c:numCache>
            </c:numRef>
          </c:val>
          <c:extLst>
            <c:ext xmlns:c16="http://schemas.microsoft.com/office/drawing/2014/chart" uri="{C3380CC4-5D6E-409C-BE32-E72D297353CC}">
              <c16:uniqueId val="{00000002-87FB-42DB-8AEC-927C31B7C002}"/>
            </c:ext>
          </c:extLst>
        </c:ser>
        <c:dLbls>
          <c:dLblPos val="inEnd"/>
          <c:showLegendKey val="0"/>
          <c:showVal val="1"/>
          <c:showCatName val="0"/>
          <c:showSerName val="0"/>
          <c:showPercent val="0"/>
          <c:showBubbleSize val="0"/>
        </c:dLbls>
        <c:gapWidth val="150"/>
        <c:overlap val="100"/>
        <c:axId val="282597760"/>
        <c:axId val="282598152"/>
      </c:barChart>
      <c:catAx>
        <c:axId val="28259776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8152"/>
        <c:crosses val="autoZero"/>
        <c:auto val="1"/>
        <c:lblAlgn val="ctr"/>
        <c:lblOffset val="100"/>
        <c:noMultiLvlLbl val="0"/>
      </c:catAx>
      <c:valAx>
        <c:axId val="282598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776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C6-4983-A0AD-29346FE8AF2D}"/>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AC6-4983-A0AD-29346FE8AF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83</c:v>
                </c:pt>
                <c:pt idx="1">
                  <c:v>17</c:v>
                </c:pt>
              </c:numCache>
            </c:numRef>
          </c:val>
          <c:extLst>
            <c:ext xmlns:c16="http://schemas.microsoft.com/office/drawing/2014/chart" uri="{C3380CC4-5D6E-409C-BE32-E72D297353CC}">
              <c16:uniqueId val="{00000002-9AC6-4983-A0AD-29346FE8AF2D}"/>
            </c:ext>
          </c:extLst>
        </c:ser>
        <c:dLbls>
          <c:showLegendKey val="0"/>
          <c:showVal val="0"/>
          <c:showCatName val="0"/>
          <c:showSerName val="0"/>
          <c:showPercent val="0"/>
          <c:showBubbleSize val="0"/>
        </c:dLbls>
        <c:gapWidth val="100"/>
        <c:overlap val="-24"/>
        <c:axId val="432088360"/>
        <c:axId val="432089536"/>
      </c:barChart>
      <c:catAx>
        <c:axId val="432088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9536"/>
        <c:crosses val="autoZero"/>
        <c:auto val="1"/>
        <c:lblAlgn val="ctr"/>
        <c:lblOffset val="100"/>
        <c:noMultiLvlLbl val="0"/>
      </c:catAx>
      <c:valAx>
        <c:axId val="432089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AGUA ESTANCADA</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Hoja1!$D$460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677651592302068E-3"/>
                  <c:y val="-1.3574380432423195E-2"/>
                </c:manualLayout>
              </c:layout>
              <c:tx>
                <c:rich>
                  <a:bodyPr/>
                  <a:lstStyle/>
                  <a:p>
                    <a:fld id="{D3D09412-F740-41C5-BF6F-40989B64F73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3C-4C78-8CE8-34808C46D188}"/>
                </c:ext>
              </c:extLst>
            </c:dLbl>
            <c:dLbl>
              <c:idx val="1"/>
              <c:tx>
                <c:rich>
                  <a:bodyPr/>
                  <a:lstStyle/>
                  <a:p>
                    <a:fld id="{36DFB167-BB32-4B13-B288-FB5198CFBB8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3C-4C78-8CE8-34808C46D1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Hoja1!$B$461:$B$462</c:f>
              <c:strCache>
                <c:ptCount val="2"/>
                <c:pt idx="0">
                  <c:v>NO</c:v>
                </c:pt>
                <c:pt idx="1">
                  <c:v>SI</c:v>
                </c:pt>
              </c:strCache>
            </c:strRef>
          </c:cat>
          <c:val>
            <c:numRef>
              <c:f>Hoja1!$D$461:$D$462</c:f>
              <c:numCache>
                <c:formatCode>###0</c:formatCode>
                <c:ptCount val="2"/>
                <c:pt idx="0">
                  <c:v>5.3571428571428568</c:v>
                </c:pt>
                <c:pt idx="1">
                  <c:v>94.642857142857139</c:v>
                </c:pt>
              </c:numCache>
            </c:numRef>
          </c:val>
          <c:extLst>
            <c:ext xmlns:c16="http://schemas.microsoft.com/office/drawing/2014/chart" uri="{C3380CC4-5D6E-409C-BE32-E72D297353CC}">
              <c16:uniqueId val="{00000002-133C-4C78-8CE8-34808C46D188}"/>
            </c:ext>
          </c:extLst>
        </c:ser>
        <c:dLbls>
          <c:dLblPos val="inEnd"/>
          <c:showLegendKey val="0"/>
          <c:showVal val="1"/>
          <c:showCatName val="0"/>
          <c:showSerName val="0"/>
          <c:showPercent val="0"/>
          <c:showBubbleSize val="0"/>
        </c:dLbls>
        <c:gapWidth val="150"/>
        <c:overlap val="100"/>
        <c:axId val="283768024"/>
        <c:axId val="283767632"/>
      </c:barChart>
      <c:catAx>
        <c:axId val="28376802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7632"/>
        <c:crosses val="autoZero"/>
        <c:auto val="1"/>
        <c:lblAlgn val="ctr"/>
        <c:lblOffset val="100"/>
        <c:noMultiLvlLbl val="0"/>
      </c:catAx>
      <c:valAx>
        <c:axId val="28376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802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45-4481-A91B-11383C50931A}"/>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CE45-4481-A91B-11383C5093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89</c:v>
                </c:pt>
                <c:pt idx="1">
                  <c:v>11</c:v>
                </c:pt>
              </c:numCache>
            </c:numRef>
          </c:val>
          <c:extLst>
            <c:ext xmlns:c16="http://schemas.microsoft.com/office/drawing/2014/chart" uri="{C3380CC4-5D6E-409C-BE32-E72D297353CC}">
              <c16:uniqueId val="{00000002-CE45-4481-A91B-11383C50931A}"/>
            </c:ext>
          </c:extLst>
        </c:ser>
        <c:dLbls>
          <c:showLegendKey val="0"/>
          <c:showVal val="0"/>
          <c:showCatName val="0"/>
          <c:showSerName val="0"/>
          <c:showPercent val="0"/>
          <c:showBubbleSize val="0"/>
        </c:dLbls>
        <c:gapWidth val="100"/>
        <c:overlap val="-24"/>
        <c:axId val="432095416"/>
        <c:axId val="432083656"/>
      </c:barChart>
      <c:catAx>
        <c:axId val="432095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3656"/>
        <c:crosses val="autoZero"/>
        <c:auto val="1"/>
        <c:lblAlgn val="ctr"/>
        <c:lblOffset val="100"/>
        <c:noMultiLvlLbl val="0"/>
      </c:catAx>
      <c:valAx>
        <c:axId val="432083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5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Hoja1!$D$472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B9154CC-85C7-4ECC-9C24-2E8CA4A7890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66-4A29-80ED-4E5F1E9FC428}"/>
                </c:ext>
              </c:extLst>
            </c:dLbl>
            <c:dLbl>
              <c:idx val="1"/>
              <c:tx>
                <c:rich>
                  <a:bodyPr/>
                  <a:lstStyle/>
                  <a:p>
                    <a:fld id="{F1E3D0E0-A1E0-432B-89F0-CA68814DD6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66-4A29-80ED-4E5F1E9FC42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Hoja1!$B$473:$B$474</c:f>
              <c:strCache>
                <c:ptCount val="2"/>
                <c:pt idx="0">
                  <c:v>NO</c:v>
                </c:pt>
                <c:pt idx="1">
                  <c:v>SI</c:v>
                </c:pt>
              </c:strCache>
            </c:strRef>
          </c:cat>
          <c:val>
            <c:numRef>
              <c:f>Hoja1!$D$473:$D$474</c:f>
              <c:numCache>
                <c:formatCode>###0</c:formatCode>
                <c:ptCount val="2"/>
                <c:pt idx="0">
                  <c:v>19.642857142857142</c:v>
                </c:pt>
                <c:pt idx="1">
                  <c:v>80.357142857142861</c:v>
                </c:pt>
              </c:numCache>
            </c:numRef>
          </c:val>
          <c:extLst>
            <c:ext xmlns:c16="http://schemas.microsoft.com/office/drawing/2014/chart" uri="{C3380CC4-5D6E-409C-BE32-E72D297353CC}">
              <c16:uniqueId val="{00000002-A266-4A29-80ED-4E5F1E9FC428}"/>
            </c:ext>
          </c:extLst>
        </c:ser>
        <c:dLbls>
          <c:dLblPos val="inEnd"/>
          <c:showLegendKey val="0"/>
          <c:showVal val="1"/>
          <c:showCatName val="0"/>
          <c:showSerName val="0"/>
          <c:showPercent val="0"/>
          <c:showBubbleSize val="0"/>
        </c:dLbls>
        <c:gapWidth val="150"/>
        <c:overlap val="100"/>
        <c:axId val="283769592"/>
        <c:axId val="283770768"/>
      </c:barChart>
      <c:catAx>
        <c:axId val="28376959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70768"/>
        <c:crosses val="autoZero"/>
        <c:auto val="1"/>
        <c:lblAlgn val="ctr"/>
        <c:lblOffset val="100"/>
        <c:noMultiLvlLbl val="0"/>
      </c:catAx>
      <c:valAx>
        <c:axId val="283770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959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92-4520-978E-A94467F1908B}"/>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92-4520-978E-A94467F190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94</c:v>
                </c:pt>
                <c:pt idx="1">
                  <c:v>6</c:v>
                </c:pt>
              </c:numCache>
            </c:numRef>
          </c:val>
          <c:extLst>
            <c:ext xmlns:c16="http://schemas.microsoft.com/office/drawing/2014/chart" uri="{C3380CC4-5D6E-409C-BE32-E72D297353CC}">
              <c16:uniqueId val="{00000002-3992-4520-978E-A94467F1908B}"/>
            </c:ext>
          </c:extLst>
        </c:ser>
        <c:dLbls>
          <c:showLegendKey val="0"/>
          <c:showVal val="0"/>
          <c:showCatName val="0"/>
          <c:showSerName val="0"/>
          <c:showPercent val="0"/>
          <c:showBubbleSize val="0"/>
        </c:dLbls>
        <c:gapWidth val="100"/>
        <c:overlap val="-24"/>
        <c:axId val="432101296"/>
        <c:axId val="432096200"/>
      </c:barChart>
      <c:catAx>
        <c:axId val="432101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6200"/>
        <c:crosses val="autoZero"/>
        <c:auto val="1"/>
        <c:lblAlgn val="ctr"/>
        <c:lblOffset val="100"/>
        <c:noMultiLvlLbl val="0"/>
      </c:catAx>
      <c:valAx>
        <c:axId val="432096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101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Hoja1!$D$484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6358515326001E-3"/>
                  <c:y val="-6.4490154633987072E-3"/>
                </c:manualLayout>
              </c:layout>
              <c:tx>
                <c:rich>
                  <a:bodyPr/>
                  <a:lstStyle/>
                  <a:p>
                    <a:fld id="{11E3BDCE-D36D-4DE4-954C-F73705F94B8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85-469A-AAB9-155136A00F53}"/>
                </c:ext>
              </c:extLst>
            </c:dLbl>
            <c:dLbl>
              <c:idx val="1"/>
              <c:tx>
                <c:rich>
                  <a:bodyPr/>
                  <a:lstStyle/>
                  <a:p>
                    <a:fld id="{3F53E6D2-1343-4F82-B6DE-804B4E315B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85-469A-AAB9-155136A00F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Hoja1!$B$485:$B$486</c:f>
              <c:strCache>
                <c:ptCount val="2"/>
                <c:pt idx="0">
                  <c:v>NO</c:v>
                </c:pt>
                <c:pt idx="1">
                  <c:v>SI</c:v>
                </c:pt>
              </c:strCache>
            </c:strRef>
          </c:cat>
          <c:val>
            <c:numRef>
              <c:f>Hoja1!$D$485:$D$486</c:f>
              <c:numCache>
                <c:formatCode>###0</c:formatCode>
                <c:ptCount val="2"/>
                <c:pt idx="0">
                  <c:v>5.3571428571428568</c:v>
                </c:pt>
                <c:pt idx="1">
                  <c:v>94.642857142857139</c:v>
                </c:pt>
              </c:numCache>
            </c:numRef>
          </c:val>
          <c:extLst>
            <c:ext xmlns:c16="http://schemas.microsoft.com/office/drawing/2014/chart" uri="{C3380CC4-5D6E-409C-BE32-E72D297353CC}">
              <c16:uniqueId val="{00000002-5D85-469A-AAB9-155136A00F53}"/>
            </c:ext>
          </c:extLst>
        </c:ser>
        <c:dLbls>
          <c:dLblPos val="inEnd"/>
          <c:showLegendKey val="0"/>
          <c:showVal val="1"/>
          <c:showCatName val="0"/>
          <c:showSerName val="0"/>
          <c:showPercent val="0"/>
          <c:showBubbleSize val="0"/>
        </c:dLbls>
        <c:gapWidth val="150"/>
        <c:overlap val="100"/>
        <c:axId val="283768416"/>
        <c:axId val="283762928"/>
      </c:barChart>
      <c:catAx>
        <c:axId val="2837684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2928"/>
        <c:crosses val="autoZero"/>
        <c:auto val="1"/>
        <c:lblAlgn val="ctr"/>
        <c:lblOffset val="100"/>
        <c:noMultiLvlLbl val="0"/>
      </c:catAx>
      <c:valAx>
        <c:axId val="283762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84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22-41BE-A893-5C417D891FBE}"/>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0022-41BE-A893-5C417D891F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89</c:v>
                </c:pt>
                <c:pt idx="1">
                  <c:v>11</c:v>
                </c:pt>
              </c:numCache>
            </c:numRef>
          </c:val>
          <c:extLst>
            <c:ext xmlns:c16="http://schemas.microsoft.com/office/drawing/2014/chart" uri="{C3380CC4-5D6E-409C-BE32-E72D297353CC}">
              <c16:uniqueId val="{00000002-0022-41BE-A893-5C417D891FBE}"/>
            </c:ext>
          </c:extLst>
        </c:ser>
        <c:dLbls>
          <c:showLegendKey val="0"/>
          <c:showVal val="0"/>
          <c:showCatName val="0"/>
          <c:showSerName val="0"/>
          <c:showPercent val="0"/>
          <c:showBubbleSize val="0"/>
        </c:dLbls>
        <c:gapWidth val="100"/>
        <c:overlap val="-24"/>
        <c:axId val="432099728"/>
        <c:axId val="432097768"/>
      </c:barChart>
      <c:catAx>
        <c:axId val="432099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7768"/>
        <c:crosses val="autoZero"/>
        <c:auto val="1"/>
        <c:lblAlgn val="ctr"/>
        <c:lblOffset val="100"/>
        <c:noMultiLvlLbl val="0"/>
      </c:catAx>
      <c:valAx>
        <c:axId val="432097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FD4C24A-79DE-4EF6-9F36-5CF2D7299B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95-4F27-95F7-4E7431FC522E}"/>
                </c:ext>
              </c:extLst>
            </c:dLbl>
            <c:dLbl>
              <c:idx val="1"/>
              <c:layout>
                <c:manualLayout>
                  <c:x val="1.7575198322966274E-3"/>
                  <c:y val="-1.762717941461299E-2"/>
                </c:manualLayout>
              </c:layout>
              <c:tx>
                <c:rich>
                  <a:bodyPr/>
                  <a:lstStyle/>
                  <a:p>
                    <a:fld id="{3EC20DEC-E2F5-45E9-BA6A-E2C627E847A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95-4F27-95F7-4E7431FC52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SI</c:v>
                </c:pt>
                <c:pt idx="1">
                  <c:v>NO</c:v>
                </c:pt>
              </c:strCache>
            </c:strRef>
          </c:cat>
          <c:val>
            <c:numRef>
              <c:f>Hoja1!$D$3:$D$4</c:f>
              <c:numCache>
                <c:formatCode>General</c:formatCode>
                <c:ptCount val="2"/>
                <c:pt idx="0" formatCode="###0">
                  <c:v>100</c:v>
                </c:pt>
                <c:pt idx="1">
                  <c:v>0</c:v>
                </c:pt>
              </c:numCache>
            </c:numRef>
          </c:val>
          <c:extLst>
            <c:ext xmlns:c16="http://schemas.microsoft.com/office/drawing/2014/chart" uri="{C3380CC4-5D6E-409C-BE32-E72D297353CC}">
              <c16:uniqueId val="{00000002-4595-4F27-95F7-4E7431FC522E}"/>
            </c:ext>
          </c:extLst>
        </c:ser>
        <c:dLbls>
          <c:dLblPos val="inEnd"/>
          <c:showLegendKey val="0"/>
          <c:showVal val="1"/>
          <c:showCatName val="0"/>
          <c:showSerName val="0"/>
          <c:showPercent val="0"/>
          <c:showBubbleSize val="0"/>
        </c:dLbls>
        <c:gapWidth val="150"/>
        <c:overlap val="100"/>
        <c:axId val="279321680"/>
        <c:axId val="279325208"/>
      </c:barChart>
      <c:catAx>
        <c:axId val="279321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5208"/>
        <c:crosses val="autoZero"/>
        <c:auto val="1"/>
        <c:lblAlgn val="ctr"/>
        <c:lblOffset val="100"/>
        <c:noMultiLvlLbl val="0"/>
      </c:catAx>
      <c:valAx>
        <c:axId val="279325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B8-4C00-AC3C-BD787F28943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B8-4C00-AC3C-BD787F289438}"/>
                </c:ext>
              </c:extLst>
            </c:dLbl>
            <c:dLbl>
              <c:idx val="2"/>
              <c:tx>
                <c:rich>
                  <a:bodyPr rot="0" spcFirstLastPara="1" vertOverflow="ellipsis" horzOverflow="clip"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6EBABA29-F3B7-49A8-A5D6-55D7D1B6C069}" type="VALUE">
                      <a:rPr lang="en-US" smtClean="0"/>
                      <a:pPr>
                        <a:defRPr sz="1400" b="1">
                          <a:solidFill>
                            <a:schemeClr val="tx1">
                              <a:lumMod val="75000"/>
                              <a:lumOff val="25000"/>
                            </a:schemeClr>
                          </a:solidFill>
                        </a:defRPr>
                      </a:pPr>
                      <a:t>[VALOR]</a:t>
                    </a:fld>
                    <a:r>
                      <a:rPr lang="en-US" dirty="0"/>
                      <a:t>%</a:t>
                    </a:r>
                  </a:p>
                </c:rich>
              </c:tx>
              <c:spPr>
                <a:noFill/>
                <a:ln>
                  <a:noFill/>
                </a:ln>
                <a:effectLst/>
              </c:spPr>
              <c:txPr>
                <a:bodyPr rot="0" spcFirstLastPara="1" vertOverflow="ellipsis" horzOverflow="clip"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2-5EB8-4C00-AC3C-BD787F28943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HISTORIA</c:v>
                </c:pt>
                <c:pt idx="2">
                  <c:v>LEMA</c:v>
                </c:pt>
              </c:strCache>
            </c:strRef>
          </c:cat>
          <c:val>
            <c:numRef>
              <c:f>'ELEMENTO DE IDENTIFICACIÓN'!$B$4:$B$6</c:f>
              <c:numCache>
                <c:formatCode>General</c:formatCode>
                <c:ptCount val="3"/>
                <c:pt idx="0">
                  <c:v>94</c:v>
                </c:pt>
                <c:pt idx="1">
                  <c:v>61</c:v>
                </c:pt>
                <c:pt idx="2">
                  <c:v>44</c:v>
                </c:pt>
              </c:numCache>
            </c:numRef>
          </c:val>
          <c:extLst>
            <c:ext xmlns:c16="http://schemas.microsoft.com/office/drawing/2014/chart" uri="{C3380CC4-5D6E-409C-BE32-E72D297353CC}">
              <c16:uniqueId val="{00000003-5EB8-4C00-AC3C-BD787F289438}"/>
            </c:ext>
          </c:extLst>
        </c:ser>
        <c:dLbls>
          <c:showLegendKey val="0"/>
          <c:showVal val="0"/>
          <c:showCatName val="0"/>
          <c:showSerName val="0"/>
          <c:showPercent val="0"/>
          <c:showBubbleSize val="0"/>
        </c:dLbls>
        <c:gapWidth val="100"/>
        <c:overlap val="-24"/>
        <c:axId val="327638360"/>
        <c:axId val="327637968"/>
      </c:barChart>
      <c:catAx>
        <c:axId val="327638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27637968"/>
        <c:crosses val="autoZero"/>
        <c:auto val="1"/>
        <c:lblAlgn val="ctr"/>
        <c:lblOffset val="100"/>
        <c:noMultiLvlLbl val="0"/>
      </c:catAx>
      <c:valAx>
        <c:axId val="327637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763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204568" y="4653137"/>
            <a:ext cx="7346435"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672) – DIRECCIÓN DE ARTE Y CULTURA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A39E99AC-954F-423C-99CE-25BE9D616961}"/>
              </a:ext>
            </a:extLst>
          </p:cNvPr>
          <p:cNvGraphicFramePr>
            <a:graphicFrameLocks/>
          </p:cNvGraphicFramePr>
          <p:nvPr>
            <p:extLst>
              <p:ext uri="{D42A27DB-BD31-4B8C-83A1-F6EECF244321}">
                <p14:modId xmlns:p14="http://schemas.microsoft.com/office/powerpoint/2010/main" val="3924025250"/>
              </p:ext>
            </p:extLst>
          </p:nvPr>
        </p:nvGraphicFramePr>
        <p:xfrm>
          <a:off x="1378356" y="1375333"/>
          <a:ext cx="7226092" cy="39715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5" name="Gráfico 24">
            <a:extLst>
              <a:ext uri="{FF2B5EF4-FFF2-40B4-BE49-F238E27FC236}">
                <a16:creationId xmlns:a16="http://schemas.microsoft.com/office/drawing/2014/main" id="{136A1978-FB67-4DE0-B52C-BEF700FBB97B}"/>
              </a:ext>
            </a:extLst>
          </p:cNvPr>
          <p:cNvGraphicFramePr>
            <a:graphicFrameLocks/>
          </p:cNvGraphicFramePr>
          <p:nvPr>
            <p:extLst>
              <p:ext uri="{D42A27DB-BD31-4B8C-83A1-F6EECF244321}">
                <p14:modId xmlns:p14="http://schemas.microsoft.com/office/powerpoint/2010/main" val="215600224"/>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EF5A3F06-67EF-41BD-8420-ABFAD632520D}"/>
              </a:ext>
            </a:extLst>
          </p:cNvPr>
          <p:cNvGraphicFramePr>
            <a:graphicFrameLocks/>
          </p:cNvGraphicFramePr>
          <p:nvPr>
            <p:extLst>
              <p:ext uri="{D42A27DB-BD31-4B8C-83A1-F6EECF244321}">
                <p14:modId xmlns:p14="http://schemas.microsoft.com/office/powerpoint/2010/main" val="3532331694"/>
              </p:ext>
            </p:extLst>
          </p:nvPr>
        </p:nvGraphicFramePr>
        <p:xfrm>
          <a:off x="997456" y="1229251"/>
          <a:ext cx="7679000" cy="43218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ráfico 22">
            <a:extLst>
              <a:ext uri="{FF2B5EF4-FFF2-40B4-BE49-F238E27FC236}">
                <a16:creationId xmlns:a16="http://schemas.microsoft.com/office/drawing/2014/main" id="{1B844F45-EE36-4682-A2F5-24401C8D9B10}"/>
              </a:ext>
            </a:extLst>
          </p:cNvPr>
          <p:cNvGraphicFramePr>
            <a:graphicFrameLocks/>
          </p:cNvGraphicFramePr>
          <p:nvPr>
            <p:extLst>
              <p:ext uri="{D42A27DB-BD31-4B8C-83A1-F6EECF244321}">
                <p14:modId xmlns:p14="http://schemas.microsoft.com/office/powerpoint/2010/main" val="3228516266"/>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078313"/>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El 100% se siente orgulloso de su institución, además de la comunidad universitaria se siente identificada con los </a:t>
            </a:r>
            <a:r>
              <a:rPr lang="es-MX" b="1" dirty="0"/>
              <a:t>elementos:</a:t>
            </a:r>
            <a:endParaRPr lang="es-MX" dirty="0"/>
          </a:p>
          <a:p>
            <a:pPr marL="342900" indent="-342900">
              <a:buFont typeface="+mj-lt"/>
              <a:buAutoNum type="arabicPeriod"/>
            </a:pPr>
            <a:r>
              <a:rPr lang="es-MX" dirty="0"/>
              <a:t>Escudo</a:t>
            </a:r>
          </a:p>
          <a:p>
            <a:pPr marL="342900" indent="-342900">
              <a:buFont typeface="+mj-lt"/>
              <a:buAutoNum type="arabicPeriod"/>
            </a:pPr>
            <a:r>
              <a:rPr lang="es-MX" dirty="0"/>
              <a:t>Historia</a:t>
            </a:r>
          </a:p>
          <a:p>
            <a:pPr marL="342900" indent="-342900">
              <a:buFont typeface="+mj-lt"/>
              <a:buAutoNum type="arabicPeriod"/>
            </a:pPr>
            <a:r>
              <a:rPr lang="es-MX" dirty="0"/>
              <a:t>Lema</a:t>
            </a:r>
          </a:p>
          <a:p>
            <a:endParaRPr lang="es-MX" dirty="0"/>
          </a:p>
          <a:p>
            <a:r>
              <a:rPr lang="es-MX" dirty="0"/>
              <a:t>Por otra parte el </a:t>
            </a:r>
            <a:r>
              <a:rPr lang="es-MX" b="1" dirty="0"/>
              <a:t>código de ética </a:t>
            </a:r>
            <a:r>
              <a:rPr lang="es-MX" dirty="0"/>
              <a:t>los trabajadores tienen un 80%, los </a:t>
            </a:r>
            <a:r>
              <a:rPr lang="es-MX" b="1" dirty="0"/>
              <a:t>valores </a:t>
            </a:r>
            <a:r>
              <a:rPr lang="es-MX" dirty="0"/>
              <a:t>que contemplan son:</a:t>
            </a:r>
          </a:p>
          <a:p>
            <a:pPr marL="342900" indent="-342900">
              <a:buFont typeface="+mj-lt"/>
              <a:buAutoNum type="arabicPeriod"/>
            </a:pPr>
            <a:r>
              <a:rPr lang="es-MX" dirty="0"/>
              <a:t>Transparencia y Rendición de Cuentas</a:t>
            </a:r>
          </a:p>
          <a:p>
            <a:pPr marL="342900" indent="-342900">
              <a:buFont typeface="+mj-lt"/>
              <a:buAutoNum type="arabicPeriod"/>
            </a:pPr>
            <a:r>
              <a:rPr lang="es-MX" dirty="0"/>
              <a:t>Responsabilidad </a:t>
            </a:r>
          </a:p>
          <a:p>
            <a:pPr marL="342900" indent="-342900">
              <a:buFont typeface="+mj-lt"/>
              <a:buAutoNum type="arabicPeriod"/>
            </a:pPr>
            <a:r>
              <a:rPr lang="es-MX" dirty="0"/>
              <a:t>Equidad</a:t>
            </a:r>
          </a:p>
          <a:p>
            <a:pPr marL="342900" indent="-342900">
              <a:buFont typeface="+mj-lt"/>
              <a:buAutoNum type="arabicPeriod"/>
            </a:pPr>
            <a:r>
              <a:rPr lang="es-MX" dirty="0"/>
              <a:t>Lealtad y Compromiso</a:t>
            </a:r>
          </a:p>
          <a:p>
            <a:pPr marL="342900" indent="-342900">
              <a:buFont typeface="+mj-lt"/>
              <a:buAutoNum type="arabicPeriod"/>
            </a:pPr>
            <a:r>
              <a:rPr lang="es-MX" dirty="0"/>
              <a:t>Tolerancia</a:t>
            </a:r>
          </a:p>
          <a:p>
            <a:pPr marL="342900" indent="-342900">
              <a:buFont typeface="+mj-lt"/>
              <a:buAutoNum type="arabicPeriod"/>
            </a:pPr>
            <a:r>
              <a:rPr lang="es-MX" dirty="0"/>
              <a:t>Profesionalismos e Integridad</a:t>
            </a:r>
          </a:p>
          <a:p>
            <a:pPr marL="342900" indent="-342900">
              <a:buFont typeface="+mj-lt"/>
              <a:buAutoNum type="arabicPeriod"/>
            </a:pPr>
            <a:r>
              <a:rPr lang="es-MX" dirty="0"/>
              <a:t>Justicia </a:t>
            </a:r>
          </a:p>
          <a:p>
            <a:pPr marL="342900" indent="-342900">
              <a:buFont typeface="+mj-lt"/>
              <a:buAutoNum type="arabicPeriod"/>
            </a:pPr>
            <a:r>
              <a:rPr lang="es-MX" dirty="0"/>
              <a:t>Conciencia Ecológica</a:t>
            </a:r>
          </a:p>
          <a:p>
            <a:pPr algn="just"/>
            <a:r>
              <a:rPr lang="es-MX" b="1" dirty="0"/>
              <a:t>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005B4F7D-A1AA-4D4E-9CA3-25993417803B}"/>
              </a:ext>
            </a:extLst>
          </p:cNvPr>
          <p:cNvGraphicFramePr>
            <a:graphicFrameLocks/>
          </p:cNvGraphicFramePr>
          <p:nvPr>
            <p:extLst>
              <p:ext uri="{D42A27DB-BD31-4B8C-83A1-F6EECF244321}">
                <p14:modId xmlns:p14="http://schemas.microsoft.com/office/powerpoint/2010/main" val="3678238815"/>
              </p:ext>
            </p:extLst>
          </p:nvPr>
        </p:nvGraphicFramePr>
        <p:xfrm>
          <a:off x="1030333" y="1190613"/>
          <a:ext cx="7672411" cy="43605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71DF0F7F-F31F-4F8A-94BB-5F9920FCF10D}"/>
              </a:ext>
            </a:extLst>
          </p:cNvPr>
          <p:cNvGraphicFramePr>
            <a:graphicFrameLocks/>
          </p:cNvGraphicFramePr>
          <p:nvPr>
            <p:extLst>
              <p:ext uri="{D42A27DB-BD31-4B8C-83A1-F6EECF244321}">
                <p14:modId xmlns:p14="http://schemas.microsoft.com/office/powerpoint/2010/main" val="3550531598"/>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52D844C9-06C5-48D7-B155-6364FE3803F9}"/>
              </a:ext>
            </a:extLst>
          </p:cNvPr>
          <p:cNvGraphicFramePr>
            <a:graphicFrameLocks/>
          </p:cNvGraphicFramePr>
          <p:nvPr>
            <p:extLst>
              <p:ext uri="{D42A27DB-BD31-4B8C-83A1-F6EECF244321}">
                <p14:modId xmlns:p14="http://schemas.microsoft.com/office/powerpoint/2010/main" val="1311156913"/>
              </p:ext>
            </p:extLst>
          </p:nvPr>
        </p:nvGraphicFramePr>
        <p:xfrm>
          <a:off x="983700" y="1149889"/>
          <a:ext cx="7692756" cy="43462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89763935-2018-483E-8C99-ED80EAB374F7}"/>
              </a:ext>
            </a:extLst>
          </p:cNvPr>
          <p:cNvGraphicFramePr>
            <a:graphicFrameLocks/>
          </p:cNvGraphicFramePr>
          <p:nvPr>
            <p:extLst>
              <p:ext uri="{D42A27DB-BD31-4B8C-83A1-F6EECF244321}">
                <p14:modId xmlns:p14="http://schemas.microsoft.com/office/powerpoint/2010/main" val="4053158090"/>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D055A166-EB29-4C19-87A7-7E8D6634EA57}"/>
              </a:ext>
            </a:extLst>
          </p:cNvPr>
          <p:cNvGraphicFramePr>
            <a:graphicFrameLocks/>
          </p:cNvGraphicFramePr>
          <p:nvPr>
            <p:extLst>
              <p:ext uri="{D42A27DB-BD31-4B8C-83A1-F6EECF244321}">
                <p14:modId xmlns:p14="http://schemas.microsoft.com/office/powerpoint/2010/main" val="749748575"/>
              </p:ext>
            </p:extLst>
          </p:nvPr>
        </p:nvGraphicFramePr>
        <p:xfrm>
          <a:off x="983699" y="1229251"/>
          <a:ext cx="7836771" cy="42669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8DFBAF45-914B-431F-88E2-ED63E0656704}"/>
              </a:ext>
            </a:extLst>
          </p:cNvPr>
          <p:cNvGraphicFramePr>
            <a:graphicFrameLocks/>
          </p:cNvGraphicFramePr>
          <p:nvPr>
            <p:extLst>
              <p:ext uri="{D42A27DB-BD31-4B8C-83A1-F6EECF244321}">
                <p14:modId xmlns:p14="http://schemas.microsoft.com/office/powerpoint/2010/main" val="1592798766"/>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CE64CB19-E814-4EFE-85FF-C69D29705B4F}"/>
              </a:ext>
            </a:extLst>
          </p:cNvPr>
          <p:cNvGraphicFramePr>
            <a:graphicFrameLocks/>
          </p:cNvGraphicFramePr>
          <p:nvPr>
            <p:extLst>
              <p:ext uri="{D42A27DB-BD31-4B8C-83A1-F6EECF244321}">
                <p14:modId xmlns:p14="http://schemas.microsoft.com/office/powerpoint/2010/main" val="2509442325"/>
              </p:ext>
            </p:extLst>
          </p:nvPr>
        </p:nvGraphicFramePr>
        <p:xfrm>
          <a:off x="997456" y="1494467"/>
          <a:ext cx="7679000"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3F2271A1-120E-42E2-A2F1-85FE1DCDA84B}"/>
              </a:ext>
            </a:extLst>
          </p:cNvPr>
          <p:cNvGraphicFramePr>
            <a:graphicFrameLocks/>
          </p:cNvGraphicFramePr>
          <p:nvPr>
            <p:extLst>
              <p:ext uri="{D42A27DB-BD31-4B8C-83A1-F6EECF244321}">
                <p14:modId xmlns:p14="http://schemas.microsoft.com/office/powerpoint/2010/main" val="92872950"/>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96EA4063-7D7C-40CB-A773-7129DD8D01A6}"/>
              </a:ext>
            </a:extLst>
          </p:cNvPr>
          <p:cNvGraphicFramePr>
            <a:graphicFrameLocks/>
          </p:cNvGraphicFramePr>
          <p:nvPr>
            <p:extLst>
              <p:ext uri="{D42A27DB-BD31-4B8C-83A1-F6EECF244321}">
                <p14:modId xmlns:p14="http://schemas.microsoft.com/office/powerpoint/2010/main" val="943383074"/>
              </p:ext>
            </p:extLst>
          </p:nvPr>
        </p:nvGraphicFramePr>
        <p:xfrm>
          <a:off x="1085705" y="1444449"/>
          <a:ext cx="7734765" cy="41781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ED942835-EBD0-425A-80B6-E6B44F187EAD}"/>
              </a:ext>
            </a:extLst>
          </p:cNvPr>
          <p:cNvGraphicFramePr>
            <a:graphicFrameLocks/>
          </p:cNvGraphicFramePr>
          <p:nvPr>
            <p:extLst>
              <p:ext uri="{D42A27DB-BD31-4B8C-83A1-F6EECF244321}">
                <p14:modId xmlns:p14="http://schemas.microsoft.com/office/powerpoint/2010/main" val="3814768510"/>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ES" dirty="0"/>
              <a:t>Los resultados en lo que respecta al rubro de </a:t>
            </a:r>
            <a:r>
              <a:rPr lang="es-ES" b="1" dirty="0"/>
              <a:t>“Seguridad Ocupacional” </a:t>
            </a:r>
            <a:r>
              <a:rPr lang="es-ES" dirty="0"/>
              <a:t>obtenemos que la </a:t>
            </a:r>
            <a:r>
              <a:rPr lang="es-ES" b="1" dirty="0"/>
              <a:t>Iluminación </a:t>
            </a:r>
            <a:r>
              <a:rPr lang="es-ES" dirty="0"/>
              <a:t>en las áreas de trabajo es: Excelente(64%)</a:t>
            </a:r>
          </a:p>
          <a:p>
            <a:pPr algn="just"/>
            <a:r>
              <a:rPr lang="es-ES" dirty="0"/>
              <a:t>El </a:t>
            </a:r>
            <a:r>
              <a:rPr lang="es-ES" b="1" dirty="0"/>
              <a:t>Clima </a:t>
            </a:r>
            <a:r>
              <a:rPr lang="es-ES" dirty="0"/>
              <a:t>del entorno laboral es: Bueno(44%)</a:t>
            </a:r>
          </a:p>
          <a:p>
            <a:pPr algn="just"/>
            <a:r>
              <a:rPr lang="es-ES" dirty="0"/>
              <a:t>El </a:t>
            </a:r>
            <a:r>
              <a:rPr lang="es-ES" b="1" dirty="0"/>
              <a:t>Ruido </a:t>
            </a:r>
            <a:r>
              <a:rPr lang="es-ES" dirty="0"/>
              <a:t>del entorno laboral es: Medio(55%)</a:t>
            </a:r>
          </a:p>
          <a:p>
            <a:pPr algn="just"/>
            <a:r>
              <a:rPr lang="es-ES" dirty="0"/>
              <a:t>El </a:t>
            </a:r>
            <a:r>
              <a:rPr lang="es-ES" b="1" dirty="0"/>
              <a:t>Mobiliario </a:t>
            </a:r>
            <a:r>
              <a:rPr lang="es-ES" dirty="0"/>
              <a:t>en el que se labora es Bueno(50%)</a:t>
            </a:r>
          </a:p>
          <a:p>
            <a:pPr algn="just"/>
            <a:r>
              <a:rPr lang="es-ES" dirty="0"/>
              <a:t>El </a:t>
            </a:r>
            <a:r>
              <a:rPr lang="es-ES" b="1" dirty="0"/>
              <a:t>Espacio </a:t>
            </a:r>
            <a:r>
              <a:rPr lang="es-ES" dirty="0"/>
              <a:t>: Excelente(52%)</a:t>
            </a:r>
            <a:endParaRPr lang="es-ES" b="1" dirty="0"/>
          </a:p>
          <a:p>
            <a:pPr algn="just"/>
            <a:r>
              <a:rPr lang="es-ES" dirty="0"/>
              <a:t>La </a:t>
            </a:r>
            <a:r>
              <a:rPr lang="es-ES" b="1" dirty="0"/>
              <a:t>Higiene </a:t>
            </a:r>
            <a:r>
              <a:rPr lang="es-ES" dirty="0"/>
              <a:t>: Bueno(72%)</a:t>
            </a:r>
            <a:endParaRPr lang="es-ES" b="1" dirty="0"/>
          </a:p>
          <a:p>
            <a:pPr algn="just"/>
            <a:r>
              <a:rPr lang="es-ES" dirty="0"/>
              <a:t>La </a:t>
            </a:r>
            <a:r>
              <a:rPr lang="es-ES" b="1" dirty="0"/>
              <a:t>Higiene en Sanitarios </a:t>
            </a:r>
            <a:r>
              <a:rPr lang="es-ES" dirty="0"/>
              <a:t>es: Buena (52%)</a:t>
            </a:r>
          </a:p>
          <a:p>
            <a:pPr algn="just"/>
            <a:r>
              <a:rPr lang="es-ES" dirty="0"/>
              <a:t>El </a:t>
            </a:r>
            <a:r>
              <a:rPr lang="es-ES" b="1" dirty="0"/>
              <a:t>Mantenimiento </a:t>
            </a:r>
            <a:r>
              <a:rPr lang="es-ES" dirty="0"/>
              <a:t>es: Regular(50%)</a:t>
            </a:r>
          </a:p>
          <a:p>
            <a:pPr algn="just"/>
            <a:r>
              <a:rPr lang="es-MX" dirty="0"/>
              <a:t>La </a:t>
            </a:r>
            <a:r>
              <a:rPr lang="es-MX" b="1" dirty="0"/>
              <a:t>Seguridad e Higiene </a:t>
            </a:r>
            <a:r>
              <a:rPr lang="es-MX" dirty="0"/>
              <a:t>es: (98%)</a:t>
            </a:r>
          </a:p>
          <a:p>
            <a:pPr algn="just"/>
            <a:r>
              <a:rPr lang="es-MX" b="1" dirty="0"/>
              <a:t>Comisión de Seguridad e Higiene </a:t>
            </a:r>
            <a:r>
              <a:rPr lang="es-MX" dirty="0"/>
              <a:t>es: (89%)</a:t>
            </a:r>
            <a:endParaRPr lang="es-MX" b="1"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67987340-7A34-482E-97FD-DE3F771963B5}"/>
              </a:ext>
            </a:extLst>
          </p:cNvPr>
          <p:cNvGraphicFramePr>
            <a:graphicFrameLocks/>
          </p:cNvGraphicFramePr>
          <p:nvPr>
            <p:extLst>
              <p:ext uri="{D42A27DB-BD31-4B8C-83A1-F6EECF244321}">
                <p14:modId xmlns:p14="http://schemas.microsoft.com/office/powerpoint/2010/main" val="2054938324"/>
              </p:ext>
            </p:extLst>
          </p:nvPr>
        </p:nvGraphicFramePr>
        <p:xfrm>
          <a:off x="1128939" y="1764073"/>
          <a:ext cx="7691531" cy="3787052"/>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25">
            <a:extLst>
              <a:ext uri="{FF2B5EF4-FFF2-40B4-BE49-F238E27FC236}">
                <a16:creationId xmlns:a16="http://schemas.microsoft.com/office/drawing/2014/main" id="{CE3AC46B-F88C-4D03-A0DC-423FF29EF76A}"/>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B6223BBC-06CE-46DA-8CFE-13F1DAE43778}"/>
              </a:ext>
            </a:extLst>
          </p:cNvPr>
          <p:cNvGraphicFramePr>
            <a:graphicFrameLocks/>
          </p:cNvGraphicFramePr>
          <p:nvPr>
            <p:extLst>
              <p:ext uri="{D42A27DB-BD31-4B8C-83A1-F6EECF244321}">
                <p14:modId xmlns:p14="http://schemas.microsoft.com/office/powerpoint/2010/main" val="3344652135"/>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2040B931-5234-4313-92A9-9C995CA7162B}"/>
              </a:ext>
            </a:extLst>
          </p:cNvPr>
          <p:cNvGraphicFramePr>
            <a:graphicFrameLocks/>
          </p:cNvGraphicFramePr>
          <p:nvPr>
            <p:extLst>
              <p:ext uri="{D42A27DB-BD31-4B8C-83A1-F6EECF244321}">
                <p14:modId xmlns:p14="http://schemas.microsoft.com/office/powerpoint/2010/main" val="2618244637"/>
              </p:ext>
            </p:extLst>
          </p:nvPr>
        </p:nvGraphicFramePr>
        <p:xfrm>
          <a:off x="1141324" y="1804396"/>
          <a:ext cx="7823163" cy="372044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BB407824-648C-431F-B916-C97CC2EF0E83}"/>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9D72BFC1-7B84-4B2F-95B8-DDBA4FD9C519}"/>
              </a:ext>
            </a:extLst>
          </p:cNvPr>
          <p:cNvGraphicFramePr>
            <a:graphicFrameLocks/>
          </p:cNvGraphicFramePr>
          <p:nvPr>
            <p:extLst>
              <p:ext uri="{D42A27DB-BD31-4B8C-83A1-F6EECF244321}">
                <p14:modId xmlns:p14="http://schemas.microsoft.com/office/powerpoint/2010/main" val="2883271734"/>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9E938AFD-4155-44EE-8147-EB2875A5636B}"/>
              </a:ext>
            </a:extLst>
          </p:cNvPr>
          <p:cNvGraphicFramePr>
            <a:graphicFrameLocks/>
          </p:cNvGraphicFramePr>
          <p:nvPr>
            <p:extLst>
              <p:ext uri="{D42A27DB-BD31-4B8C-83A1-F6EECF244321}">
                <p14:modId xmlns:p14="http://schemas.microsoft.com/office/powerpoint/2010/main" val="2322016808"/>
              </p:ext>
            </p:extLst>
          </p:nvPr>
        </p:nvGraphicFramePr>
        <p:xfrm>
          <a:off x="1023312" y="1798740"/>
          <a:ext cx="7509127" cy="370666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25B25A81-A5DD-4D37-94B9-9537744DEB23}"/>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5396BC7A-8A1C-432F-86ED-1D37D89B0970}"/>
              </a:ext>
            </a:extLst>
          </p:cNvPr>
          <p:cNvGraphicFramePr>
            <a:graphicFrameLocks/>
          </p:cNvGraphicFramePr>
          <p:nvPr>
            <p:extLst>
              <p:ext uri="{D42A27DB-BD31-4B8C-83A1-F6EECF244321}">
                <p14:modId xmlns:p14="http://schemas.microsoft.com/office/powerpoint/2010/main" val="3461900818"/>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DE ARTE Y CULTURA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AA16D7AB-BE30-4065-8034-772A18E66819}"/>
              </a:ext>
            </a:extLst>
          </p:cNvPr>
          <p:cNvGraphicFramePr>
            <a:graphicFrameLocks/>
          </p:cNvGraphicFramePr>
          <p:nvPr>
            <p:extLst>
              <p:ext uri="{D42A27DB-BD31-4B8C-83A1-F6EECF244321}">
                <p14:modId xmlns:p14="http://schemas.microsoft.com/office/powerpoint/2010/main" val="1742532686"/>
              </p:ext>
            </p:extLst>
          </p:nvPr>
        </p:nvGraphicFramePr>
        <p:xfrm>
          <a:off x="1128939" y="1813770"/>
          <a:ext cx="7691531" cy="369163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B0B8499A-3ADB-46DF-A885-1CE7A494C5D0}"/>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03DFD670-AF2E-4662-A4B9-8FC994D6BBEE}"/>
              </a:ext>
            </a:extLst>
          </p:cNvPr>
          <p:cNvGraphicFramePr>
            <a:graphicFrameLocks/>
          </p:cNvGraphicFramePr>
          <p:nvPr>
            <p:extLst>
              <p:ext uri="{D42A27DB-BD31-4B8C-83A1-F6EECF244321}">
                <p14:modId xmlns:p14="http://schemas.microsoft.com/office/powerpoint/2010/main" val="3002782902"/>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 Siempre (82%)</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Siempre(50%)</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Excelente(64%)</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Siempre(67%)</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Siempre(85%)</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Siempre(42%)</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 Siempre(64%)</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Siempre(83%)</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7428AD84-A60E-4527-989F-55A2E0E5F0BF}"/>
              </a:ext>
            </a:extLst>
          </p:cNvPr>
          <p:cNvGraphicFramePr>
            <a:graphicFrameLocks/>
          </p:cNvGraphicFramePr>
          <p:nvPr>
            <p:extLst>
              <p:ext uri="{D42A27DB-BD31-4B8C-83A1-F6EECF244321}">
                <p14:modId xmlns:p14="http://schemas.microsoft.com/office/powerpoint/2010/main" val="622006208"/>
              </p:ext>
            </p:extLst>
          </p:nvPr>
        </p:nvGraphicFramePr>
        <p:xfrm>
          <a:off x="1079610" y="1319862"/>
          <a:ext cx="7695141"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BD8C5EE7-1FA4-4849-9EE6-C29D50786E7C}"/>
              </a:ext>
            </a:extLst>
          </p:cNvPr>
          <p:cNvGraphicFramePr>
            <a:graphicFrameLocks/>
          </p:cNvGraphicFramePr>
          <p:nvPr>
            <p:extLst>
              <p:ext uri="{D42A27DB-BD31-4B8C-83A1-F6EECF244321}">
                <p14:modId xmlns:p14="http://schemas.microsoft.com/office/powerpoint/2010/main" val="1973789445"/>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C875D2A6-C34A-453D-8647-856CC02C1F8B}"/>
              </a:ext>
            </a:extLst>
          </p:cNvPr>
          <p:cNvGraphicFramePr>
            <a:graphicFrameLocks/>
          </p:cNvGraphicFramePr>
          <p:nvPr>
            <p:extLst>
              <p:ext uri="{D42A27DB-BD31-4B8C-83A1-F6EECF244321}">
                <p14:modId xmlns:p14="http://schemas.microsoft.com/office/powerpoint/2010/main" val="1857962545"/>
              </p:ext>
            </p:extLst>
          </p:nvPr>
        </p:nvGraphicFramePr>
        <p:xfrm>
          <a:off x="1023312" y="1319861"/>
          <a:ext cx="775143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D7F5ACE2-81AA-4D64-A8AE-B60044FB2025}"/>
              </a:ext>
            </a:extLst>
          </p:cNvPr>
          <p:cNvGraphicFramePr>
            <a:graphicFrameLocks/>
          </p:cNvGraphicFramePr>
          <p:nvPr>
            <p:extLst>
              <p:ext uri="{D42A27DB-BD31-4B8C-83A1-F6EECF244321}">
                <p14:modId xmlns:p14="http://schemas.microsoft.com/office/powerpoint/2010/main" val="2938759216"/>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488092115"/>
              </p:ext>
            </p:extLst>
          </p:nvPr>
        </p:nvGraphicFramePr>
        <p:xfrm>
          <a:off x="1209363" y="377006"/>
          <a:ext cx="7364366" cy="57824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28566C17-9B59-4EAF-82D3-E263F6002948}"/>
              </a:ext>
            </a:extLst>
          </p:cNvPr>
          <p:cNvGraphicFramePr>
            <a:graphicFrameLocks/>
          </p:cNvGraphicFramePr>
          <p:nvPr>
            <p:extLst>
              <p:ext uri="{D42A27DB-BD31-4B8C-83A1-F6EECF244321}">
                <p14:modId xmlns:p14="http://schemas.microsoft.com/office/powerpoint/2010/main" val="2032311861"/>
              </p:ext>
            </p:extLst>
          </p:nvPr>
        </p:nvGraphicFramePr>
        <p:xfrm>
          <a:off x="1061474" y="1297967"/>
          <a:ext cx="7713277" cy="41091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50CDA758-74F1-4486-BCC2-168198AF1424}"/>
              </a:ext>
            </a:extLst>
          </p:cNvPr>
          <p:cNvGraphicFramePr>
            <a:graphicFrameLocks/>
          </p:cNvGraphicFramePr>
          <p:nvPr>
            <p:extLst>
              <p:ext uri="{D42A27DB-BD31-4B8C-83A1-F6EECF244321}">
                <p14:modId xmlns:p14="http://schemas.microsoft.com/office/powerpoint/2010/main" val="2823763578"/>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EF5B786C-7D59-4936-AB35-B668A5ABE2F4}"/>
              </a:ext>
            </a:extLst>
          </p:cNvPr>
          <p:cNvGraphicFramePr>
            <a:graphicFrameLocks/>
          </p:cNvGraphicFramePr>
          <p:nvPr>
            <p:extLst>
              <p:ext uri="{D42A27DB-BD31-4B8C-83A1-F6EECF244321}">
                <p14:modId xmlns:p14="http://schemas.microsoft.com/office/powerpoint/2010/main" val="1569182672"/>
              </p:ext>
            </p:extLst>
          </p:nvPr>
        </p:nvGraphicFramePr>
        <p:xfrm>
          <a:off x="1051164" y="1087576"/>
          <a:ext cx="7723587"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buena(68%), el </a:t>
            </a:r>
            <a:r>
              <a:rPr lang="es-MX" b="1" dirty="0"/>
              <a:t>trabajo en equipo </a:t>
            </a:r>
            <a:r>
              <a:rPr lang="es-MX" dirty="0"/>
              <a:t> es Siempre(56%) su </a:t>
            </a:r>
            <a:r>
              <a:rPr lang="es-MX" b="1" dirty="0"/>
              <a:t>punto de vista </a:t>
            </a:r>
            <a:r>
              <a:rPr lang="es-MX" dirty="0"/>
              <a:t>Algunas Veces(55%), se dice que no se presentan </a:t>
            </a:r>
            <a:r>
              <a:rPr lang="es-MX" b="1" dirty="0"/>
              <a:t>situaciones de conflicto </a:t>
            </a:r>
            <a:r>
              <a:rPr lang="es-MX" dirty="0"/>
              <a:t>(56%)</a:t>
            </a:r>
            <a:r>
              <a:rPr lang="es-MX" b="1" dirty="0"/>
              <a:t> </a:t>
            </a:r>
            <a:r>
              <a:rPr lang="es-MX" dirty="0"/>
              <a:t>, de </a:t>
            </a:r>
            <a:r>
              <a:rPr lang="es-MX" b="1" dirty="0"/>
              <a:t>conflicto afectan el ambiente </a:t>
            </a:r>
            <a:r>
              <a:rPr lang="es-MX" dirty="0"/>
              <a:t>de Algunas Veces (54%),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 Siempre (55%)</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34239FD2-9731-4C79-B320-D89E3C692054}"/>
              </a:ext>
            </a:extLst>
          </p:cNvPr>
          <p:cNvGraphicFramePr>
            <a:graphicFrameLocks/>
          </p:cNvGraphicFramePr>
          <p:nvPr>
            <p:extLst>
              <p:ext uri="{D42A27DB-BD31-4B8C-83A1-F6EECF244321}">
                <p14:modId xmlns:p14="http://schemas.microsoft.com/office/powerpoint/2010/main" val="3619567266"/>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5CF929F5-BAAF-4DEF-B233-5DC7BE550110}"/>
              </a:ext>
            </a:extLst>
          </p:cNvPr>
          <p:cNvGraphicFramePr>
            <a:graphicFrameLocks/>
          </p:cNvGraphicFramePr>
          <p:nvPr>
            <p:extLst>
              <p:ext uri="{D42A27DB-BD31-4B8C-83A1-F6EECF244321}">
                <p14:modId xmlns:p14="http://schemas.microsoft.com/office/powerpoint/2010/main" val="3544706075"/>
              </p:ext>
            </p:extLst>
          </p:nvPr>
        </p:nvGraphicFramePr>
        <p:xfrm>
          <a:off x="1100932" y="1064625"/>
          <a:ext cx="7431507" cy="4342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D536970F-4A86-44C6-9EC9-E66391B9FBDD}"/>
              </a:ext>
            </a:extLst>
          </p:cNvPr>
          <p:cNvGraphicFramePr>
            <a:graphicFrameLocks/>
          </p:cNvGraphicFramePr>
          <p:nvPr>
            <p:extLst>
              <p:ext uri="{D42A27DB-BD31-4B8C-83A1-F6EECF244321}">
                <p14:modId xmlns:p14="http://schemas.microsoft.com/office/powerpoint/2010/main" val="2260163629"/>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EEA6EDBA-2664-4A2B-A7A5-0357960DB088}"/>
              </a:ext>
            </a:extLst>
          </p:cNvPr>
          <p:cNvGraphicFramePr>
            <a:graphicFrameLocks/>
          </p:cNvGraphicFramePr>
          <p:nvPr>
            <p:extLst>
              <p:ext uri="{D42A27DB-BD31-4B8C-83A1-F6EECF244321}">
                <p14:modId xmlns:p14="http://schemas.microsoft.com/office/powerpoint/2010/main" val="3848380411"/>
              </p:ext>
            </p:extLst>
          </p:nvPr>
        </p:nvGraphicFramePr>
        <p:xfrm>
          <a:off x="1027609" y="1307947"/>
          <a:ext cx="7675135" cy="42071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6BA1A5D5-C27F-4759-9720-BD1AE43AC5C3}"/>
              </a:ext>
            </a:extLst>
          </p:cNvPr>
          <p:cNvGraphicFramePr>
            <a:graphicFrameLocks/>
          </p:cNvGraphicFramePr>
          <p:nvPr>
            <p:extLst>
              <p:ext uri="{D42A27DB-BD31-4B8C-83A1-F6EECF244321}">
                <p14:modId xmlns:p14="http://schemas.microsoft.com/office/powerpoint/2010/main" val="1980842712"/>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8A9998D8-243A-4FC8-BBD9-B613C5ABD140}"/>
              </a:ext>
            </a:extLst>
          </p:cNvPr>
          <p:cNvGraphicFramePr>
            <a:graphicFrameLocks/>
          </p:cNvGraphicFramePr>
          <p:nvPr>
            <p:extLst>
              <p:ext uri="{D42A27DB-BD31-4B8C-83A1-F6EECF244321}">
                <p14:modId xmlns:p14="http://schemas.microsoft.com/office/powerpoint/2010/main" val="3454652611"/>
              </p:ext>
            </p:extLst>
          </p:nvPr>
        </p:nvGraphicFramePr>
        <p:xfrm>
          <a:off x="1048323" y="1342722"/>
          <a:ext cx="7772148"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9BC905D0-EEE2-45EB-83F8-4BEA8F6C3F91}"/>
              </a:ext>
            </a:extLst>
          </p:cNvPr>
          <p:cNvGraphicFramePr>
            <a:graphicFrameLocks/>
          </p:cNvGraphicFramePr>
          <p:nvPr>
            <p:extLst>
              <p:ext uri="{D42A27DB-BD31-4B8C-83A1-F6EECF244321}">
                <p14:modId xmlns:p14="http://schemas.microsoft.com/office/powerpoint/2010/main" val="67165743"/>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031325"/>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Siempre (68%), las </a:t>
            </a:r>
            <a:r>
              <a:rPr lang="es-MX" b="1" dirty="0"/>
              <a:t>instrucciones</a:t>
            </a:r>
            <a:r>
              <a:rPr lang="es-MX" dirty="0"/>
              <a:t> de, las </a:t>
            </a:r>
            <a:r>
              <a:rPr lang="es-MX" b="1" dirty="0"/>
              <a:t>actividades de manera equilibrada </a:t>
            </a:r>
            <a:r>
              <a:rPr lang="es-MX" dirty="0"/>
              <a:t>Siempre(56%), el a la </a:t>
            </a:r>
            <a:r>
              <a:rPr lang="es-MX" b="1" dirty="0"/>
              <a:t>carga de trabajo </a:t>
            </a:r>
            <a:r>
              <a:rPr lang="es-MX" dirty="0"/>
              <a:t>(71%),</a:t>
            </a:r>
            <a:r>
              <a:rPr lang="es-MX" b="1" dirty="0"/>
              <a:t> </a:t>
            </a:r>
            <a:r>
              <a:rPr lang="es-MX" dirty="0"/>
              <a:t>de en </a:t>
            </a:r>
            <a:r>
              <a:rPr lang="es-MX" b="1" dirty="0"/>
              <a:t>base a resultados </a:t>
            </a:r>
            <a:r>
              <a:rPr lang="es-MX" dirty="0"/>
              <a:t>Siempre(65%), se hacer </a:t>
            </a:r>
            <a:r>
              <a:rPr lang="es-MX" b="1" dirty="0"/>
              <a:t>propuestas de mejora </a:t>
            </a:r>
            <a:r>
              <a:rPr lang="es-MX" dirty="0"/>
              <a:t>Siempre(61%),</a:t>
            </a:r>
            <a:r>
              <a:rPr lang="es-MX" b="1" dirty="0"/>
              <a:t> </a:t>
            </a:r>
            <a:r>
              <a:rPr lang="es-MX" dirty="0"/>
              <a:t>pero se expresa que no son </a:t>
            </a:r>
            <a:r>
              <a:rPr lang="es-MX" b="1" dirty="0"/>
              <a:t>consideradas esas propuestas de mejora. </a:t>
            </a:r>
            <a:r>
              <a:rPr lang="es-MX" dirty="0"/>
              <a:t>Algunas Veces(61%)</a:t>
            </a:r>
            <a:endParaRPr lang="es-MX" b="1" dirty="0"/>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B347F61C-B0B7-4244-8DD6-C61E40626BF0}"/>
              </a:ext>
            </a:extLst>
          </p:cNvPr>
          <p:cNvGraphicFramePr>
            <a:graphicFrameLocks/>
          </p:cNvGraphicFramePr>
          <p:nvPr>
            <p:extLst>
              <p:ext uri="{D42A27DB-BD31-4B8C-83A1-F6EECF244321}">
                <p14:modId xmlns:p14="http://schemas.microsoft.com/office/powerpoint/2010/main" val="1349784968"/>
              </p:ext>
            </p:extLst>
          </p:nvPr>
        </p:nvGraphicFramePr>
        <p:xfrm>
          <a:off x="1128940" y="1064625"/>
          <a:ext cx="7835548" cy="4486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9DCEE5DA-28CA-40EC-8117-40F051803CC6}"/>
              </a:ext>
            </a:extLst>
          </p:cNvPr>
          <p:cNvGraphicFramePr>
            <a:graphicFrameLocks/>
          </p:cNvGraphicFramePr>
          <p:nvPr>
            <p:extLst>
              <p:ext uri="{D42A27DB-BD31-4B8C-83A1-F6EECF244321}">
                <p14:modId xmlns:p14="http://schemas.microsoft.com/office/powerpoint/2010/main" val="402988863"/>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B9FAA8A8-0368-4238-BC22-9928E26B3DC1}"/>
              </a:ext>
            </a:extLst>
          </p:cNvPr>
          <p:cNvGraphicFramePr>
            <a:graphicFrameLocks/>
          </p:cNvGraphicFramePr>
          <p:nvPr>
            <p:extLst>
              <p:ext uri="{D42A27DB-BD31-4B8C-83A1-F6EECF244321}">
                <p14:modId xmlns:p14="http://schemas.microsoft.com/office/powerpoint/2010/main" val="1909895346"/>
              </p:ext>
            </p:extLst>
          </p:nvPr>
        </p:nvGraphicFramePr>
        <p:xfrm>
          <a:off x="1075174" y="1390468"/>
          <a:ext cx="7699577" cy="41343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710F5D1E-8FC3-41E9-8B54-2613AC602551}"/>
              </a:ext>
            </a:extLst>
          </p:cNvPr>
          <p:cNvGraphicFramePr>
            <a:graphicFrameLocks/>
          </p:cNvGraphicFramePr>
          <p:nvPr>
            <p:extLst>
              <p:ext uri="{D42A27DB-BD31-4B8C-83A1-F6EECF244321}">
                <p14:modId xmlns:p14="http://schemas.microsoft.com/office/powerpoint/2010/main" val="3082311875"/>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A7A76605-8598-4820-A333-DE312FFEFCE6}"/>
              </a:ext>
            </a:extLst>
          </p:cNvPr>
          <p:cNvGraphicFramePr>
            <a:graphicFrameLocks/>
          </p:cNvGraphicFramePr>
          <p:nvPr>
            <p:extLst>
              <p:ext uri="{D42A27DB-BD31-4B8C-83A1-F6EECF244321}">
                <p14:modId xmlns:p14="http://schemas.microsoft.com/office/powerpoint/2010/main" val="2574729817"/>
              </p:ext>
            </p:extLst>
          </p:nvPr>
        </p:nvGraphicFramePr>
        <p:xfrm>
          <a:off x="1128940" y="1251411"/>
          <a:ext cx="7547516" cy="4299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A7E39494-BDA2-4D5D-8B3F-9425ACE4815E}"/>
              </a:ext>
            </a:extLst>
          </p:cNvPr>
          <p:cNvGraphicFramePr>
            <a:graphicFrameLocks/>
          </p:cNvGraphicFramePr>
          <p:nvPr>
            <p:extLst>
              <p:ext uri="{D42A27DB-BD31-4B8C-83A1-F6EECF244321}">
                <p14:modId xmlns:p14="http://schemas.microsoft.com/office/powerpoint/2010/main" val="470680525"/>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B63CB75E-BF7A-4591-9B7F-275635907149}"/>
              </a:ext>
            </a:extLst>
          </p:cNvPr>
          <p:cNvGraphicFramePr>
            <a:graphicFrameLocks/>
          </p:cNvGraphicFramePr>
          <p:nvPr>
            <p:extLst>
              <p:ext uri="{D42A27DB-BD31-4B8C-83A1-F6EECF244321}">
                <p14:modId xmlns:p14="http://schemas.microsoft.com/office/powerpoint/2010/main" val="2043665683"/>
              </p:ext>
            </p:extLst>
          </p:nvPr>
        </p:nvGraphicFramePr>
        <p:xfrm>
          <a:off x="1113812" y="1082582"/>
          <a:ext cx="7418628" cy="4442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1E153076-76F6-48A7-BC32-AB07494D11BE}"/>
              </a:ext>
            </a:extLst>
          </p:cNvPr>
          <p:cNvGraphicFramePr>
            <a:graphicFrameLocks/>
          </p:cNvGraphicFramePr>
          <p:nvPr>
            <p:extLst>
              <p:ext uri="{D42A27DB-BD31-4B8C-83A1-F6EECF244321}">
                <p14:modId xmlns:p14="http://schemas.microsoft.com/office/powerpoint/2010/main" val="2578706709"/>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DC357191-D262-4355-8E97-4C0740A34943}"/>
              </a:ext>
            </a:extLst>
          </p:cNvPr>
          <p:cNvGraphicFramePr>
            <a:graphicFrameLocks/>
          </p:cNvGraphicFramePr>
          <p:nvPr>
            <p:extLst>
              <p:ext uri="{D42A27DB-BD31-4B8C-83A1-F6EECF244321}">
                <p14:modId xmlns:p14="http://schemas.microsoft.com/office/powerpoint/2010/main" val="3526426433"/>
              </p:ext>
            </p:extLst>
          </p:nvPr>
        </p:nvGraphicFramePr>
        <p:xfrm>
          <a:off x="1051164" y="1365581"/>
          <a:ext cx="7625291"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862322"/>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 </a:t>
            </a:r>
            <a:r>
              <a:rPr lang="es-MX" dirty="0"/>
              <a:t>Siempre(79%), </a:t>
            </a:r>
            <a:r>
              <a:rPr lang="es-MX" b="1" dirty="0"/>
              <a:t>cambio de área </a:t>
            </a:r>
            <a:r>
              <a:rPr lang="es-MX" dirty="0"/>
              <a:t>que no mejore(89%), en general para su </a:t>
            </a:r>
            <a:r>
              <a:rPr lang="es-MX" b="1" dirty="0"/>
              <a:t>desarrollo integral </a:t>
            </a:r>
            <a:r>
              <a:rPr lang="es-MX" dirty="0"/>
              <a:t>(57%), un la </a:t>
            </a:r>
            <a:r>
              <a:rPr lang="es-MX" b="1" dirty="0"/>
              <a:t>carga de trabajo de su jornada laboral</a:t>
            </a:r>
            <a:r>
              <a:rPr lang="es-MX" dirty="0"/>
              <a:t> asignada es(94%), se del </a:t>
            </a:r>
            <a:r>
              <a:rPr lang="es-MX" b="1" dirty="0"/>
              <a:t>puesto de trabajo con su preparación académica </a:t>
            </a:r>
            <a:r>
              <a:rPr lang="es-MX" dirty="0"/>
              <a:t>Siempre(63%), se manifiesta se está </a:t>
            </a:r>
            <a:r>
              <a:rPr lang="es-MX" b="1" dirty="0"/>
              <a:t>capacitado para realizar sus funciones laborales</a:t>
            </a:r>
            <a:r>
              <a:rPr lang="es-MX" dirty="0"/>
              <a:t>(78%), que un  mas recibido </a:t>
            </a:r>
            <a:r>
              <a:rPr lang="es-MX" b="1" dirty="0"/>
              <a:t>capacitación el ultimo año</a:t>
            </a:r>
            <a:r>
              <a:rPr lang="es-MX" dirty="0"/>
              <a:t>  por parte de la UAN(70%),  se enuncia que se les </a:t>
            </a:r>
            <a:r>
              <a:rPr lang="es-MX" b="1" dirty="0"/>
              <a:t>permite asistir a  los cursos de capacitación</a:t>
            </a:r>
            <a:r>
              <a:rPr lang="es-MX" dirty="0"/>
              <a:t>(67%)</a:t>
            </a:r>
            <a:r>
              <a:rPr lang="es-MX" b="1" dirty="0"/>
              <a:t>, </a:t>
            </a:r>
            <a:r>
              <a:rPr lang="es-MX" dirty="0"/>
              <a:t>pero un 55%,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0FA85B9C-95C5-4394-A6A6-19F565076EE5}"/>
              </a:ext>
            </a:extLst>
          </p:cNvPr>
          <p:cNvGraphicFramePr>
            <a:graphicFrameLocks/>
          </p:cNvGraphicFramePr>
          <p:nvPr>
            <p:extLst>
              <p:ext uri="{D42A27DB-BD31-4B8C-83A1-F6EECF244321}">
                <p14:modId xmlns:p14="http://schemas.microsoft.com/office/powerpoint/2010/main" val="1260308205"/>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2768ED5D-61D4-46EF-8B30-8EB7F6F3D8DD}"/>
              </a:ext>
            </a:extLst>
          </p:cNvPr>
          <p:cNvGraphicFramePr>
            <a:graphicFrameLocks/>
          </p:cNvGraphicFramePr>
          <p:nvPr>
            <p:extLst>
              <p:ext uri="{D42A27DB-BD31-4B8C-83A1-F6EECF244321}">
                <p14:modId xmlns:p14="http://schemas.microsoft.com/office/powerpoint/2010/main" val="2925443229"/>
              </p:ext>
            </p:extLst>
          </p:nvPr>
        </p:nvGraphicFramePr>
        <p:xfrm>
          <a:off x="1066245" y="1065681"/>
          <a:ext cx="7754225" cy="44854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5097044B-C3FB-4987-9C86-1A36FBF94DE1}"/>
              </a:ext>
            </a:extLst>
          </p:cNvPr>
          <p:cNvGraphicFramePr>
            <a:graphicFrameLocks/>
          </p:cNvGraphicFramePr>
          <p:nvPr>
            <p:extLst>
              <p:ext uri="{D42A27DB-BD31-4B8C-83A1-F6EECF244321}">
                <p14:modId xmlns:p14="http://schemas.microsoft.com/office/powerpoint/2010/main" val="159741989"/>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33AF165C-3287-44DA-945B-F75B42B794A9}"/>
              </a:ext>
            </a:extLst>
          </p:cNvPr>
          <p:cNvGraphicFramePr>
            <a:graphicFrameLocks/>
          </p:cNvGraphicFramePr>
          <p:nvPr>
            <p:extLst>
              <p:ext uri="{D42A27DB-BD31-4B8C-83A1-F6EECF244321}">
                <p14:modId xmlns:p14="http://schemas.microsoft.com/office/powerpoint/2010/main" val="180058233"/>
              </p:ext>
            </p:extLst>
          </p:nvPr>
        </p:nvGraphicFramePr>
        <p:xfrm>
          <a:off x="1061474" y="1087575"/>
          <a:ext cx="7614981" cy="44085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05E3BBC3-9B3D-4678-BC7C-DC583DBDB14A}"/>
              </a:ext>
            </a:extLst>
          </p:cNvPr>
          <p:cNvGraphicFramePr>
            <a:graphicFrameLocks/>
          </p:cNvGraphicFramePr>
          <p:nvPr>
            <p:extLst>
              <p:ext uri="{D42A27DB-BD31-4B8C-83A1-F6EECF244321}">
                <p14:modId xmlns:p14="http://schemas.microsoft.com/office/powerpoint/2010/main" val="2357861464"/>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5A02FA3-D228-41ED-BF55-30AF178A2406}"/>
              </a:ext>
            </a:extLst>
          </p:cNvPr>
          <p:cNvGraphicFramePr>
            <a:graphicFrameLocks/>
          </p:cNvGraphicFramePr>
          <p:nvPr>
            <p:extLst>
              <p:ext uri="{D42A27DB-BD31-4B8C-83A1-F6EECF244321}">
                <p14:modId xmlns:p14="http://schemas.microsoft.com/office/powerpoint/2010/main" val="3736137628"/>
              </p:ext>
            </p:extLst>
          </p:nvPr>
        </p:nvGraphicFramePr>
        <p:xfrm>
          <a:off x="1149771" y="1322143"/>
          <a:ext cx="7670699"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77A424F5-0854-4261-B10C-26F140B7982F}"/>
              </a:ext>
            </a:extLst>
          </p:cNvPr>
          <p:cNvGraphicFramePr>
            <a:graphicFrameLocks/>
          </p:cNvGraphicFramePr>
          <p:nvPr>
            <p:extLst>
              <p:ext uri="{D42A27DB-BD31-4B8C-83A1-F6EECF244321}">
                <p14:modId xmlns:p14="http://schemas.microsoft.com/office/powerpoint/2010/main" val="1721610745"/>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6D1F55CF-82B2-454A-8526-B059755CBC0D}"/>
              </a:ext>
            </a:extLst>
          </p:cNvPr>
          <p:cNvGraphicFramePr>
            <a:graphicFrameLocks/>
          </p:cNvGraphicFramePr>
          <p:nvPr>
            <p:extLst>
              <p:ext uri="{D42A27DB-BD31-4B8C-83A1-F6EECF244321}">
                <p14:modId xmlns:p14="http://schemas.microsoft.com/office/powerpoint/2010/main" val="809743822"/>
              </p:ext>
            </p:extLst>
          </p:nvPr>
        </p:nvGraphicFramePr>
        <p:xfrm>
          <a:off x="1053842" y="1333619"/>
          <a:ext cx="7478598" cy="4073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CD110B4E-2E0E-4D2C-9C7F-A02494267EFE}"/>
              </a:ext>
            </a:extLst>
          </p:cNvPr>
          <p:cNvGraphicFramePr>
            <a:graphicFrameLocks/>
          </p:cNvGraphicFramePr>
          <p:nvPr>
            <p:extLst>
              <p:ext uri="{D42A27DB-BD31-4B8C-83A1-F6EECF244321}">
                <p14:modId xmlns:p14="http://schemas.microsoft.com/office/powerpoint/2010/main" val="319706201"/>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pic>
        <p:nvPicPr>
          <p:cNvPr id="6" name="Imagen 5">
            <a:extLst>
              <a:ext uri="{FF2B5EF4-FFF2-40B4-BE49-F238E27FC236}">
                <a16:creationId xmlns:a16="http://schemas.microsoft.com/office/drawing/2014/main" id="{A68AC27F-E258-44AC-8DC1-CAF054730DA7}"/>
              </a:ext>
            </a:extLst>
          </p:cNvPr>
          <p:cNvPicPr>
            <a:picLocks noChangeAspect="1"/>
          </p:cNvPicPr>
          <p:nvPr/>
        </p:nvPicPr>
        <p:blipFill>
          <a:blip r:embed="rId5"/>
          <a:stretch>
            <a:fillRect/>
          </a:stretch>
        </p:blipFill>
        <p:spPr>
          <a:xfrm>
            <a:off x="947544" y="1335854"/>
            <a:ext cx="7706012" cy="4182218"/>
          </a:xfrm>
          <a:prstGeom prst="rect">
            <a:avLst/>
          </a:prstGeom>
        </p:spPr>
      </p:pic>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a:t>
            </a:r>
            <a:r>
              <a:rPr lang="es-MX"/>
              <a:t>un </a:t>
            </a:r>
            <a:r>
              <a:rPr lang="es-MX" b="1"/>
              <a:t>83%</a:t>
            </a:r>
            <a:endParaRPr lang="es-MX" b="1" dirty="0"/>
          </a:p>
          <a:p>
            <a:pPr marL="742950" lvl="1" indent="-285750" algn="just">
              <a:buFont typeface="Arial" panose="020B0604020202020204" pitchFamily="34" charset="0"/>
              <a:buChar char="•"/>
            </a:pPr>
            <a:r>
              <a:rPr lang="es-MX" b="1" dirty="0"/>
              <a:t>Olores desagradables </a:t>
            </a:r>
            <a:r>
              <a:rPr lang="es-MX" dirty="0"/>
              <a:t>en un </a:t>
            </a:r>
            <a:r>
              <a:rPr lang="es-MX" b="1" dirty="0"/>
              <a:t>95%</a:t>
            </a:r>
          </a:p>
          <a:p>
            <a:pPr marL="742950" lvl="1" indent="-285750" algn="just">
              <a:buFont typeface="Arial" panose="020B0604020202020204" pitchFamily="34" charset="0"/>
              <a:buChar char="•"/>
            </a:pPr>
            <a:r>
              <a:rPr lang="es-MX" b="1" dirty="0"/>
              <a:t>Plagas</a:t>
            </a:r>
            <a:r>
              <a:rPr lang="es-MX" dirty="0"/>
              <a:t> en un </a:t>
            </a:r>
            <a:r>
              <a:rPr lang="es-MX" b="1" dirty="0"/>
              <a:t>83%</a:t>
            </a:r>
          </a:p>
          <a:p>
            <a:pPr marL="742950" lvl="1" indent="-285750" algn="just">
              <a:buFont typeface="Arial" panose="020B0604020202020204" pitchFamily="34" charset="0"/>
              <a:buChar char="•"/>
            </a:pPr>
            <a:r>
              <a:rPr lang="es-MX" b="1" dirty="0"/>
              <a:t>Agua estancada </a:t>
            </a:r>
            <a:r>
              <a:rPr lang="es-MX" dirty="0"/>
              <a:t>en un </a:t>
            </a:r>
            <a:r>
              <a:rPr lang="es-MX" b="1" dirty="0"/>
              <a:t>95%</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89%</a:t>
            </a:r>
          </a:p>
          <a:p>
            <a:pPr marL="742950" lvl="1" indent="-285750" algn="just">
              <a:buFont typeface="Arial" panose="020B0604020202020204" pitchFamily="34" charset="0"/>
              <a:buChar char="•"/>
            </a:pPr>
            <a:r>
              <a:rPr lang="es-MX" b="1" dirty="0"/>
              <a:t>Insumos</a:t>
            </a:r>
            <a:r>
              <a:rPr lang="es-MX" dirty="0"/>
              <a:t> en un </a:t>
            </a:r>
            <a:r>
              <a:rPr lang="es-MX" b="1" dirty="0"/>
              <a:t>80%</a:t>
            </a:r>
          </a:p>
          <a:p>
            <a:pPr marL="742950" lvl="1" indent="-285750" algn="just">
              <a:buFont typeface="Arial" panose="020B0604020202020204" pitchFamily="34" charset="0"/>
              <a:buChar char="•"/>
            </a:pPr>
            <a:r>
              <a:rPr lang="es-MX" b="1" dirty="0"/>
              <a:t>Energía eléctrica </a:t>
            </a:r>
            <a:r>
              <a:rPr lang="es-MX" dirty="0"/>
              <a:t>en un </a:t>
            </a:r>
            <a:r>
              <a:rPr lang="es-MX" b="1" dirty="0"/>
              <a:t>94%</a:t>
            </a:r>
          </a:p>
          <a:p>
            <a:pPr marL="742950" lvl="1" indent="-285750" algn="just">
              <a:buFont typeface="Arial" panose="020B0604020202020204" pitchFamily="34" charset="0"/>
              <a:buChar char="•"/>
            </a:pPr>
            <a:r>
              <a:rPr lang="es-MX" b="1" dirty="0"/>
              <a:t>Desechos</a:t>
            </a:r>
            <a:r>
              <a:rPr lang="es-MX" dirty="0"/>
              <a:t> en un </a:t>
            </a:r>
            <a:r>
              <a:rPr lang="es-MX" b="1" dirty="0"/>
              <a:t>95%</a:t>
            </a:r>
          </a:p>
          <a:p>
            <a:pPr marL="742950" lvl="1" indent="-285750" algn="just">
              <a:buFont typeface="Arial" panose="020B0604020202020204" pitchFamily="34" charset="0"/>
              <a:buChar char="•"/>
            </a:pPr>
            <a:r>
              <a:rPr lang="es-MX" b="1" dirty="0"/>
              <a:t>Áreas verdes </a:t>
            </a:r>
            <a:r>
              <a:rPr lang="es-MX" dirty="0"/>
              <a:t>en un </a:t>
            </a:r>
            <a:r>
              <a:rPr lang="es-MX" b="1" dirty="0"/>
              <a:t>89%</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5306</TotalTime>
  <Words>4118</Words>
  <Application>Microsoft Office PowerPoint</Application>
  <PresentationFormat>Presentación en pantalla (4:3)</PresentationFormat>
  <Paragraphs>687</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314</cp:revision>
  <dcterms:created xsi:type="dcterms:W3CDTF">2019-02-18T18:05:13Z</dcterms:created>
  <dcterms:modified xsi:type="dcterms:W3CDTF">2022-05-04T18:26:27Z</dcterms:modified>
</cp:coreProperties>
</file>