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3.xml" ContentType="application/vnd.openxmlformats-officedocument.themeOverrid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4.xml" ContentType="application/vnd.openxmlformats-officedocument.themeOverrid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5.xml" ContentType="application/vnd.openxmlformats-officedocument.themeOverrid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6.xml" ContentType="application/vnd.openxmlformats-officedocument.themeOverrid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7.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8.xml" ContentType="application/vnd.openxmlformats-officedocument.themeOverrid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9.xml" ContentType="application/vnd.openxmlformats-officedocument.themeOverrid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10.xml" ContentType="application/vnd.openxmlformats-officedocument.themeOverr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9.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11.xml" ContentType="application/vnd.openxmlformats-officedocument.themeOverride+xml"/>
  <Override PartName="/ppt/notesSlides/notesSlide50.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1.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12.xml" ContentType="application/vnd.openxmlformats-officedocument.themeOverride+xml"/>
  <Override PartName="/ppt/notesSlides/notesSlide52.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13.xml" ContentType="application/vnd.openxmlformats-officedocument.themeOverride+xml"/>
  <Override PartName="/ppt/notesSlides/notesSlide56.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7.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14.xml" ContentType="application/vnd.openxmlformats-officedocument.themeOverride+xml"/>
  <Override PartName="/ppt/notesSlides/notesSlide58.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9.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15.xml" ContentType="application/vnd.openxmlformats-officedocument.themeOverride+xml"/>
  <Override PartName="/ppt/notesSlides/notesSlide60.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1.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16.xml" ContentType="application/vnd.openxmlformats-officedocument.themeOverr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5.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17.xml" ContentType="application/vnd.openxmlformats-officedocument.themeOverride+xml"/>
  <Override PartName="/ppt/notesSlides/notesSlide66.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7.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18.xml" ContentType="application/vnd.openxmlformats-officedocument.themeOverride+xml"/>
  <Override PartName="/ppt/notesSlides/notesSlide68.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9.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19.xml" ContentType="application/vnd.openxmlformats-officedocument.themeOverride+xml"/>
  <Override PartName="/ppt/notesSlides/notesSlide70.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1.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20.xml" ContentType="application/vnd.openxmlformats-officedocument.themeOverride+xml"/>
  <Override PartName="/ppt/notesSlides/notesSlide72.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21.xml" ContentType="application/vnd.openxmlformats-officedocument.themeOverride+xml"/>
  <Override PartName="/ppt/notesSlides/notesSlide76.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7.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22.xml" ContentType="application/vnd.openxmlformats-officedocument.themeOverride+xml"/>
  <Override PartName="/ppt/notesSlides/notesSlide78.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9.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23.xml" ContentType="application/vnd.openxmlformats-officedocument.themeOverride+xml"/>
  <Override PartName="/ppt/notesSlides/notesSlide80.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81.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24.xml" ContentType="application/vnd.openxmlformats-officedocument.themeOverride+xml"/>
  <Override PartName="/ppt/notesSlides/notesSlide82.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3.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25.xml" ContentType="application/vnd.openxmlformats-officedocument.themeOverride+xml"/>
  <Override PartName="/ppt/notesSlides/notesSlide84.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xml"/><Relationship Id="rId4"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9.xlsx"/></Relationships>
</file>

<file path=ppt/charts/_rels/chart14.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0.xlsx"/></Relationships>
</file>

<file path=ppt/charts/_rels/chart16.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1.xlsx"/></Relationships>
</file>

<file path=ppt/charts/_rels/chart18.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13.xlsx"/></Relationships>
</file>

<file path=ppt/charts/_rels/chart22.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15.xlsx"/></Relationships>
</file>

<file path=ppt/charts/_rels/chart26.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16.xlsx"/></Relationships>
</file>

<file path=ppt/charts/_rels/chart28.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18.xlsx"/></Relationships>
</file>

<file path=ppt/charts/_rels/chart31.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19.xlsx"/></Relationships>
</file>

<file path=ppt/charts/_rels/chart33.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20.xlsx"/></Relationships>
</file>

<file path=ppt/charts/_rels/chart35.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21.xlsx"/></Relationships>
</file>

<file path=ppt/charts/_rels/chart37.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22.xlsx"/></Relationships>
</file>

<file path=ppt/charts/_rels/chart39.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23.xlsx"/></Relationships>
</file>

<file path=ppt/charts/_rels/chart41.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24.xlsx"/></Relationships>
</file>

<file path=ppt/charts/_rels/chart43.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25.xlsx"/></Relationships>
</file>

<file path=ppt/charts/_rels/chart45.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Microsoft_Excel_Worksheet26.xlsx"/></Relationships>
</file>

<file path=ppt/charts/_rels/chart47.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package" Target="../embeddings/Microsoft_Excel_Worksheet27.xlsx"/></Relationships>
</file>

<file path=ppt/charts/_rels/chart49.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package" Target="../embeddings/Microsoft_Excel_Worksheet28.xlsx"/></Relationships>
</file>

<file path=ppt/charts/_rels/chart51.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package" Target="../embeddings/Microsoft_Excel_Worksheet29.xlsx"/></Relationships>
</file>

<file path=ppt/charts/_rels/chart53.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package" Target="../embeddings/Microsoft_Excel_Worksheet30.xlsx"/></Relationships>
</file>

<file path=ppt/charts/_rels/chart55.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package" Target="../embeddings/Microsoft_Excel_Worksheet31.xlsx"/></Relationships>
</file>

<file path=ppt/charts/_rels/chart57.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package" Target="../embeddings/Microsoft_Excel_Worksheet32.xlsx"/></Relationships>
</file>

<file path=ppt/charts/_rels/chart59.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package" Target="../embeddings/Microsoft_Excel_Worksheet33.xlsx"/></Relationships>
</file>

<file path=ppt/charts/_rels/chart61.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61.xml"/><Relationship Id="rId1" Type="http://schemas.microsoft.com/office/2011/relationships/chartStyle" Target="style6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Hoja1!$D$29</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4E28B593-0404-4A8F-859A-A0D10257126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577-4C6C-9ED8-4FAD04B10755}"/>
                </c:ext>
              </c:extLst>
            </c:dLbl>
            <c:dLbl>
              <c:idx val="1"/>
              <c:tx>
                <c:rich>
                  <a:bodyPr/>
                  <a:lstStyle/>
                  <a:p>
                    <a:fld id="{6CABCE36-0CD3-4291-B4D5-A5253EB2BED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77-4C6C-9ED8-4FAD04B1075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Hoja1!$B$30:$B$31</c:f>
              <c:strCache>
                <c:ptCount val="2"/>
                <c:pt idx="0">
                  <c:v>NO</c:v>
                </c:pt>
                <c:pt idx="1">
                  <c:v>SI</c:v>
                </c:pt>
              </c:strCache>
            </c:strRef>
          </c:cat>
          <c:val>
            <c:numRef>
              <c:f>Hoja1!$D$30:$D$31</c:f>
              <c:numCache>
                <c:formatCode>###0</c:formatCode>
                <c:ptCount val="2"/>
                <c:pt idx="0">
                  <c:v>33.333333333333329</c:v>
                </c:pt>
                <c:pt idx="1">
                  <c:v>66.666666666666657</c:v>
                </c:pt>
              </c:numCache>
            </c:numRef>
          </c:val>
          <c:extLst>
            <c:ext xmlns:c16="http://schemas.microsoft.com/office/drawing/2014/chart" uri="{C3380CC4-5D6E-409C-BE32-E72D297353CC}">
              <c16:uniqueId val="{00000002-5577-4C6C-9ED8-4FAD04B10755}"/>
            </c:ext>
          </c:extLst>
        </c:ser>
        <c:dLbls>
          <c:dLblPos val="inEnd"/>
          <c:showLegendKey val="0"/>
          <c:showVal val="1"/>
          <c:showCatName val="0"/>
          <c:showSerName val="0"/>
          <c:showPercent val="0"/>
          <c:showBubbleSize val="0"/>
        </c:dLbls>
        <c:gapWidth val="150"/>
        <c:overlap val="100"/>
        <c:axId val="273548464"/>
        <c:axId val="273546504"/>
      </c:barChart>
      <c:catAx>
        <c:axId val="27354846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546504"/>
        <c:crosses val="autoZero"/>
        <c:auto val="1"/>
        <c:lblAlgn val="ctr"/>
        <c:lblOffset val="100"/>
        <c:noMultiLvlLbl val="0"/>
      </c:catAx>
      <c:valAx>
        <c:axId val="273546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54846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VALORES!$B$3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2631370335932967E-3"/>
                  <c:y val="8.7613462020327992E-2"/>
                </c:manualLayout>
              </c:layout>
              <c:tx>
                <c:rich>
                  <a:bodyPr/>
                  <a:lstStyle/>
                  <a:p>
                    <a:fld id="{5F40A0DD-81E8-4F4B-9329-F8CD420ECECE}"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0-B78F-4583-9858-1BC71E7CDCCA}"/>
                </c:ext>
              </c:extLst>
            </c:dLbl>
            <c:dLbl>
              <c:idx val="1"/>
              <c:layout>
                <c:manualLayout>
                  <c:x val="-8.9577750384781584E-4"/>
                  <c:y val="9.3871566450351426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B4BE0162-4C3B-4DF8-80C3-FB4D473526B3}"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1-B78F-4583-9858-1BC71E7CDCCA}"/>
                </c:ext>
              </c:extLst>
            </c:dLbl>
            <c:dLbl>
              <c:idx val="2"/>
              <c:layout>
                <c:manualLayout>
                  <c:x val="0"/>
                  <c:y val="0.11264587974042171"/>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5D367E2-7868-4810-9893-D63E30435605}"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78F-4583-9858-1BC71E7CDCCA}"/>
                </c:ext>
              </c:extLst>
            </c:dLbl>
            <c:dLbl>
              <c:idx val="3"/>
              <c:layout>
                <c:manualLayout>
                  <c:x val="0"/>
                  <c:y val="0.10325872309538654"/>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ACBB902-1D36-45C9-ADF4-19314DAF4DBD}"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78F-4583-9858-1BC71E7CDCCA}"/>
                </c:ext>
              </c:extLst>
            </c:dLbl>
            <c:dLbl>
              <c:idx val="4"/>
              <c:layout>
                <c:manualLayout>
                  <c:x val="1.7079090155755125E-3"/>
                  <c:y val="9.0742514235339716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5C10E7F-26E8-4697-A4B9-163961ABC6C9}"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78F-4583-9858-1BC71E7CDCCA}"/>
                </c:ext>
              </c:extLst>
            </c:dLbl>
            <c:dLbl>
              <c:idx val="5"/>
              <c:layout>
                <c:manualLayout>
                  <c:x val="1.8194370050689198E-3"/>
                  <c:y val="0.10951682752541"/>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308E49A3-4F5B-4060-945C-4293A6CD21F9}"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78F-4583-9858-1BC71E7CDCCA}"/>
                </c:ext>
              </c:extLst>
            </c:dLbl>
            <c:dLbl>
              <c:idx val="6"/>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400" b="1" i="0" u="none" strike="noStrike" kern="1200" baseline="0">
                        <a:solidFill>
                          <a:schemeClr val="tx1">
                            <a:lumMod val="75000"/>
                            <a:lumOff val="25000"/>
                          </a:schemeClr>
                        </a:solidFill>
                        <a:latin typeface="+mn-lt"/>
                        <a:ea typeface="+mn-ea"/>
                        <a:cs typeface="+mn-cs"/>
                      </a:defRPr>
                    </a:pPr>
                    <a:fld id="{2F359B6B-E897-4CAD-90DC-89266E2D456C}" type="VALUE">
                      <a:rPr lang="en-US" sz="1400" smtClean="0">
                        <a:solidFill>
                          <a:schemeClr val="tx1"/>
                        </a:solidFill>
                      </a:rPr>
                      <a:pPr algn="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78F-4583-9858-1BC71E7CDCCA}"/>
                </c:ext>
              </c:extLst>
            </c:dLbl>
            <c:dLbl>
              <c:idx val="7"/>
              <c:layout>
                <c:manualLayout>
                  <c:x val="1.0414746077693186E-2"/>
                  <c:y val="8.4484409805316282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236CD0EA-6744-4E8D-878C-C91AFC772812}"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78F-4583-9858-1BC71E7CDCC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TOLERANCIA</c:v>
                </c:pt>
                <c:pt idx="1">
                  <c:v> EQUIDAD</c:v>
                </c:pt>
                <c:pt idx="2">
                  <c:v> TRANSPARENCIA Y RENDICIÓN DE CUENTAS</c:v>
                </c:pt>
                <c:pt idx="3">
                  <c:v> RESPONSABILIDAD</c:v>
                </c:pt>
                <c:pt idx="4">
                  <c:v> JUSTICIA</c:v>
                </c:pt>
                <c:pt idx="5">
                  <c:v> LEALTAD Y COMPROMISO</c:v>
                </c:pt>
                <c:pt idx="6">
                  <c:v> PROFESIONALISMO E INTEGRIDAD</c:v>
                </c:pt>
                <c:pt idx="7">
                  <c:v> CONCIENCIA ECOLÓGICA</c:v>
                </c:pt>
              </c:strCache>
            </c:strRef>
          </c:cat>
          <c:val>
            <c:numRef>
              <c:f>VALORES!$B$4:$B$11</c:f>
              <c:numCache>
                <c:formatCode>General</c:formatCode>
                <c:ptCount val="8"/>
                <c:pt idx="0">
                  <c:v>75</c:v>
                </c:pt>
                <c:pt idx="1">
                  <c:v>75</c:v>
                </c:pt>
                <c:pt idx="2">
                  <c:v>62</c:v>
                </c:pt>
                <c:pt idx="3">
                  <c:v>62</c:v>
                </c:pt>
                <c:pt idx="4">
                  <c:v>62</c:v>
                </c:pt>
                <c:pt idx="5">
                  <c:v>62</c:v>
                </c:pt>
                <c:pt idx="6">
                  <c:v>62</c:v>
                </c:pt>
                <c:pt idx="7">
                  <c:v>37</c:v>
                </c:pt>
              </c:numCache>
            </c:numRef>
          </c:val>
          <c:extLst>
            <c:ext xmlns:c16="http://schemas.microsoft.com/office/drawing/2014/chart" uri="{C3380CC4-5D6E-409C-BE32-E72D297353CC}">
              <c16:uniqueId val="{00000008-B78F-4583-9858-1BC71E7CDCCA}"/>
            </c:ext>
          </c:extLst>
        </c:ser>
        <c:dLbls>
          <c:showLegendKey val="0"/>
          <c:showVal val="0"/>
          <c:showCatName val="0"/>
          <c:showSerName val="0"/>
          <c:showPercent val="0"/>
          <c:showBubbleSize val="0"/>
        </c:dLbls>
        <c:gapWidth val="100"/>
        <c:overlap val="-24"/>
        <c:axId val="592316152"/>
        <c:axId val="592319680"/>
      </c:barChart>
      <c:catAx>
        <c:axId val="5923161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592319680"/>
        <c:crosses val="autoZero"/>
        <c:auto val="1"/>
        <c:lblAlgn val="ctr"/>
        <c:lblOffset val="100"/>
        <c:noMultiLvlLbl val="0"/>
      </c:catAx>
      <c:valAx>
        <c:axId val="592319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2316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Hoja1!$D$118</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8D16F8E3-668C-4629-A727-24F280DCF63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F5E-4839-BE7C-9FC161B09CCA}"/>
                </c:ext>
              </c:extLst>
            </c:dLbl>
            <c:dLbl>
              <c:idx val="1"/>
              <c:tx>
                <c:rich>
                  <a:bodyPr/>
                  <a:lstStyle/>
                  <a:p>
                    <a:fld id="{2077FB7A-6D41-4F87-A643-8CD0EBBD574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F5E-4839-BE7C-9FC161B09CCA}"/>
                </c:ext>
              </c:extLst>
            </c:dLbl>
            <c:dLbl>
              <c:idx val="2"/>
              <c:tx>
                <c:rich>
                  <a:bodyPr/>
                  <a:lstStyle/>
                  <a:p>
                    <a:fld id="{24993B15-A2D7-4EEF-95E1-24556410F92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F5E-4839-BE7C-9FC161B09CCA}"/>
                </c:ext>
              </c:extLst>
            </c:dLbl>
            <c:dLbl>
              <c:idx val="3"/>
              <c:layout>
                <c:manualLayout>
                  <c:x val="0"/>
                  <c:y val="-9.1949978863048436E-3"/>
                </c:manualLayout>
              </c:layout>
              <c:tx>
                <c:rich>
                  <a:bodyPr/>
                  <a:lstStyle/>
                  <a:p>
                    <a:fld id="{CBFF8990-303F-4F59-A7F2-5040C6025250}"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F5E-4839-BE7C-9FC161B09CC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Hoja1!$B$119:$B$122</c:f>
              <c:strCache>
                <c:ptCount val="4"/>
                <c:pt idx="0">
                  <c:v>MALA</c:v>
                </c:pt>
                <c:pt idx="1">
                  <c:v>REGULAR</c:v>
                </c:pt>
                <c:pt idx="2">
                  <c:v>BUENA</c:v>
                </c:pt>
                <c:pt idx="3">
                  <c:v>EXCELENTE</c:v>
                </c:pt>
              </c:strCache>
            </c:strRef>
          </c:cat>
          <c:val>
            <c:numRef>
              <c:f>Hoja1!$D$119:$D$122</c:f>
              <c:numCache>
                <c:formatCode>###0</c:formatCode>
                <c:ptCount val="4"/>
                <c:pt idx="0">
                  <c:v>13.333333333333334</c:v>
                </c:pt>
                <c:pt idx="1">
                  <c:v>33.333333333333329</c:v>
                </c:pt>
                <c:pt idx="2">
                  <c:v>46.666666666666664</c:v>
                </c:pt>
                <c:pt idx="3">
                  <c:v>6.666666666666667</c:v>
                </c:pt>
              </c:numCache>
            </c:numRef>
          </c:val>
          <c:extLst>
            <c:ext xmlns:c16="http://schemas.microsoft.com/office/drawing/2014/chart" uri="{C3380CC4-5D6E-409C-BE32-E72D297353CC}">
              <c16:uniqueId val="{00000004-7F5E-4839-BE7C-9FC161B09CCA}"/>
            </c:ext>
          </c:extLst>
        </c:ser>
        <c:dLbls>
          <c:dLblPos val="inEnd"/>
          <c:showLegendKey val="0"/>
          <c:showVal val="1"/>
          <c:showCatName val="0"/>
          <c:showSerName val="0"/>
          <c:showPercent val="0"/>
          <c:showBubbleSize val="0"/>
        </c:dLbls>
        <c:gapWidth val="150"/>
        <c:overlap val="100"/>
        <c:axId val="272197448"/>
        <c:axId val="274308800"/>
      </c:barChart>
      <c:catAx>
        <c:axId val="27219744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308800"/>
        <c:crosses val="autoZero"/>
        <c:auto val="1"/>
        <c:lblAlgn val="ctr"/>
        <c:lblOffset val="100"/>
        <c:noMultiLvlLbl val="0"/>
      </c:catAx>
      <c:valAx>
        <c:axId val="274308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19744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CLIMA!$B$2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701823835002304E-3"/>
                  <c:y val="3.061384842818214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742-4540-AA59-0F7819B861AD}"/>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742-4540-AA59-0F7819B861AD}"/>
                </c:ext>
              </c:extLst>
            </c:dLbl>
            <c:dLbl>
              <c:idx val="2"/>
              <c:layout>
                <c:manualLayout>
                  <c:x val="3.6701823835002473E-3"/>
                  <c:y val="0.105638224667792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742-4540-AA59-0F7819B861AD}"/>
                </c:ext>
              </c:extLst>
            </c:dLbl>
            <c:dLbl>
              <c:idx val="3"/>
              <c:layout>
                <c:manualLayout>
                  <c:x val="-1.8350911917502581E-3"/>
                  <c:y val="1.417752717216080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742-4540-AA59-0F7819B861A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General</c:formatCode>
                <c:ptCount val="4"/>
                <c:pt idx="0">
                  <c:v>0</c:v>
                </c:pt>
                <c:pt idx="1">
                  <c:v>40</c:v>
                </c:pt>
                <c:pt idx="2">
                  <c:v>60</c:v>
                </c:pt>
                <c:pt idx="3">
                  <c:v>0</c:v>
                </c:pt>
              </c:numCache>
            </c:numRef>
          </c:val>
          <c:extLst>
            <c:ext xmlns:c16="http://schemas.microsoft.com/office/drawing/2014/chart" uri="{C3380CC4-5D6E-409C-BE32-E72D297353CC}">
              <c16:uniqueId val="{00000004-B742-4540-AA59-0F7819B861AD}"/>
            </c:ext>
          </c:extLst>
        </c:ser>
        <c:dLbls>
          <c:showLegendKey val="0"/>
          <c:showVal val="0"/>
          <c:showCatName val="0"/>
          <c:showSerName val="0"/>
          <c:showPercent val="0"/>
          <c:showBubbleSize val="0"/>
        </c:dLbls>
        <c:gapWidth val="100"/>
        <c:overlap val="-24"/>
        <c:axId val="204535280"/>
        <c:axId val="204533712"/>
      </c:barChart>
      <c:catAx>
        <c:axId val="2045352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4533712"/>
        <c:crosses val="autoZero"/>
        <c:auto val="1"/>
        <c:lblAlgn val="ctr"/>
        <c:lblOffset val="100"/>
        <c:noMultiLvlLbl val="0"/>
      </c:catAx>
      <c:valAx>
        <c:axId val="204533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4535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Hoja1!$D$126</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AA9A0D27-C648-4AD9-9D98-28AFE43B49C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34E-45E3-8C0E-70E98002E168}"/>
                </c:ext>
              </c:extLst>
            </c:dLbl>
            <c:dLbl>
              <c:idx val="1"/>
              <c:tx>
                <c:rich>
                  <a:bodyPr/>
                  <a:lstStyle/>
                  <a:p>
                    <a:fld id="{F41E0C24-9476-42CD-ABDB-734DCE7E0F2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34E-45E3-8C0E-70E98002E168}"/>
                </c:ext>
              </c:extLst>
            </c:dLbl>
            <c:dLbl>
              <c:idx val="2"/>
              <c:tx>
                <c:rich>
                  <a:bodyPr/>
                  <a:lstStyle/>
                  <a:p>
                    <a:fld id="{4CA6E87E-4B6E-4F0B-9236-A16F6A0C721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34E-45E3-8C0E-70E98002E168}"/>
                </c:ext>
              </c:extLst>
            </c:dLbl>
            <c:dLbl>
              <c:idx val="3"/>
              <c:layout>
                <c:manualLayout>
                  <c:x val="1.63028729769996E-3"/>
                  <c:y val="-1.5204399650495053E-3"/>
                </c:manualLayout>
              </c:layout>
              <c:tx>
                <c:rich>
                  <a:bodyPr/>
                  <a:lstStyle/>
                  <a:p>
                    <a:fld id="{2F84C0CD-BAB4-45AB-B049-3E78BDFA3A7C}"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34E-45E3-8C0E-70E98002E16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Hoja1!$B$127:$B$130</c:f>
              <c:strCache>
                <c:ptCount val="4"/>
                <c:pt idx="0">
                  <c:v>MALO</c:v>
                </c:pt>
                <c:pt idx="1">
                  <c:v>REGULAR</c:v>
                </c:pt>
                <c:pt idx="2">
                  <c:v>BUENA</c:v>
                </c:pt>
                <c:pt idx="3">
                  <c:v>EXCELENTE</c:v>
                </c:pt>
              </c:strCache>
            </c:strRef>
          </c:cat>
          <c:val>
            <c:numRef>
              <c:f>Hoja1!$D$127:$D$130</c:f>
              <c:numCache>
                <c:formatCode>###0</c:formatCode>
                <c:ptCount val="4"/>
                <c:pt idx="0">
                  <c:v>13.333333333333334</c:v>
                </c:pt>
                <c:pt idx="1">
                  <c:v>40</c:v>
                </c:pt>
                <c:pt idx="2">
                  <c:v>46.666666666666664</c:v>
                </c:pt>
                <c:pt idx="3">
                  <c:v>0</c:v>
                </c:pt>
              </c:numCache>
            </c:numRef>
          </c:val>
          <c:extLst>
            <c:ext xmlns:c16="http://schemas.microsoft.com/office/drawing/2014/chart" uri="{C3380CC4-5D6E-409C-BE32-E72D297353CC}">
              <c16:uniqueId val="{00000004-534E-45E3-8C0E-70E98002E168}"/>
            </c:ext>
          </c:extLst>
        </c:ser>
        <c:dLbls>
          <c:dLblPos val="inEnd"/>
          <c:showLegendKey val="0"/>
          <c:showVal val="1"/>
          <c:showCatName val="0"/>
          <c:showSerName val="0"/>
          <c:showPercent val="0"/>
          <c:showBubbleSize val="0"/>
        </c:dLbls>
        <c:gapWidth val="150"/>
        <c:overlap val="100"/>
        <c:axId val="274315464"/>
        <c:axId val="274310760"/>
      </c:barChart>
      <c:catAx>
        <c:axId val="27431546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310760"/>
        <c:crosses val="autoZero"/>
        <c:auto val="1"/>
        <c:lblAlgn val="ctr"/>
        <c:lblOffset val="100"/>
        <c:noMultiLvlLbl val="0"/>
      </c:catAx>
      <c:valAx>
        <c:axId val="2743107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31546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MOBILIARIO!$B$2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130382754311498E-3"/>
                  <c:y val="2.9344161671340057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132-419D-9A51-F847D5CC0C6C}"/>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132-419D-9A51-F847D5CC0C6C}"/>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132-419D-9A51-F847D5CC0C6C}"/>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132-419D-9A51-F847D5CC0C6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0</c:v>
                </c:pt>
                <c:pt idx="1">
                  <c:v>20</c:v>
                </c:pt>
                <c:pt idx="2">
                  <c:v>60</c:v>
                </c:pt>
                <c:pt idx="3">
                  <c:v>20</c:v>
                </c:pt>
              </c:numCache>
            </c:numRef>
          </c:val>
          <c:extLst>
            <c:ext xmlns:c16="http://schemas.microsoft.com/office/drawing/2014/chart" uri="{C3380CC4-5D6E-409C-BE32-E72D297353CC}">
              <c16:uniqueId val="{00000004-7132-419D-9A51-F847D5CC0C6C}"/>
            </c:ext>
          </c:extLst>
        </c:ser>
        <c:dLbls>
          <c:showLegendKey val="0"/>
          <c:showVal val="0"/>
          <c:showCatName val="0"/>
          <c:showSerName val="0"/>
          <c:showPercent val="0"/>
          <c:showBubbleSize val="0"/>
        </c:dLbls>
        <c:gapWidth val="100"/>
        <c:overlap val="-24"/>
        <c:axId val="433209784"/>
        <c:axId val="433206648"/>
      </c:barChart>
      <c:catAx>
        <c:axId val="433209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3206648"/>
        <c:crosses val="autoZero"/>
        <c:auto val="1"/>
        <c:lblAlgn val="ctr"/>
        <c:lblOffset val="100"/>
        <c:noMultiLvlLbl val="0"/>
      </c:catAx>
      <c:valAx>
        <c:axId val="4332066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3209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Hoja1!$D$148</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41150634065874E-3"/>
                  <c:y val="-1.915796939607748E-2"/>
                </c:manualLayout>
              </c:layout>
              <c:tx>
                <c:rich>
                  <a:bodyPr/>
                  <a:lstStyle/>
                  <a:p>
                    <a:fld id="{6CB43197-FBDD-4885-8BC9-FD540F6F3ECE}"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C93-4901-81BA-26F956C0720A}"/>
                </c:ext>
              </c:extLst>
            </c:dLbl>
            <c:dLbl>
              <c:idx val="1"/>
              <c:tx>
                <c:rich>
                  <a:bodyPr/>
                  <a:lstStyle/>
                  <a:p>
                    <a:fld id="{58B34DD7-D59C-4DA2-884E-BC7B89CA170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C93-4901-81BA-26F956C0720A}"/>
                </c:ext>
              </c:extLst>
            </c:dLbl>
            <c:dLbl>
              <c:idx val="3"/>
              <c:layout>
                <c:manualLayout>
                  <c:x val="-3.441150634065874E-3"/>
                  <c:y val="-1.5074728542543835E-3"/>
                </c:manualLayout>
              </c:layout>
              <c:tx>
                <c:rich>
                  <a:bodyPr/>
                  <a:lstStyle/>
                  <a:p>
                    <a:r>
                      <a:rPr lang="en-US" dirty="0"/>
                      <a:t>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93-4901-81BA-26F956C0720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Hoja1!$B$149:$B$152</c:f>
              <c:strCache>
                <c:ptCount val="4"/>
                <c:pt idx="0">
                  <c:v>EXCELENTE</c:v>
                </c:pt>
                <c:pt idx="1">
                  <c:v>BUENA</c:v>
                </c:pt>
                <c:pt idx="2">
                  <c:v>REGULAR</c:v>
                </c:pt>
                <c:pt idx="3">
                  <c:v>MALO</c:v>
                </c:pt>
              </c:strCache>
            </c:strRef>
          </c:cat>
          <c:val>
            <c:numRef>
              <c:f>Hoja1!$D$149:$D$152</c:f>
              <c:numCache>
                <c:formatCode>###0</c:formatCode>
                <c:ptCount val="4"/>
                <c:pt idx="0" formatCode="General">
                  <c:v>0</c:v>
                </c:pt>
                <c:pt idx="1">
                  <c:v>80</c:v>
                </c:pt>
                <c:pt idx="2">
                  <c:v>20</c:v>
                </c:pt>
                <c:pt idx="3" formatCode="###0.0">
                  <c:v>0</c:v>
                </c:pt>
              </c:numCache>
            </c:numRef>
          </c:val>
          <c:extLst>
            <c:ext xmlns:c16="http://schemas.microsoft.com/office/drawing/2014/chart" uri="{C3380CC4-5D6E-409C-BE32-E72D297353CC}">
              <c16:uniqueId val="{00000003-CC93-4901-81BA-26F956C0720A}"/>
            </c:ext>
          </c:extLst>
        </c:ser>
        <c:dLbls>
          <c:dLblPos val="inEnd"/>
          <c:showLegendKey val="0"/>
          <c:showVal val="1"/>
          <c:showCatName val="0"/>
          <c:showSerName val="0"/>
          <c:showPercent val="0"/>
          <c:showBubbleSize val="0"/>
        </c:dLbls>
        <c:gapWidth val="150"/>
        <c:overlap val="100"/>
        <c:axId val="274313112"/>
        <c:axId val="274312720"/>
      </c:barChart>
      <c:catAx>
        <c:axId val="274313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312720"/>
        <c:crosses val="autoZero"/>
        <c:auto val="1"/>
        <c:lblAlgn val="ctr"/>
        <c:lblOffset val="100"/>
        <c:noMultiLvlLbl val="0"/>
      </c:catAx>
      <c:valAx>
        <c:axId val="2743127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313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'CONDICIONES DE HIGIENE'!$B$2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52479266132534E-3"/>
                  <c:y val="3.0500491106779447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540-43CD-924E-8A3A92A69354}"/>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540-43CD-924E-8A3A92A69354}"/>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540-43CD-924E-8A3A92A69354}"/>
                </c:ext>
              </c:extLst>
            </c:dLbl>
            <c:dLbl>
              <c:idx val="3"/>
              <c:layout>
                <c:manualLayout>
                  <c:x val="-3.5859831635728511E-3"/>
                  <c:y val="3.021829505999878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540-43CD-924E-8A3A92A6935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0</c:v>
                </c:pt>
                <c:pt idx="1">
                  <c:v>20</c:v>
                </c:pt>
                <c:pt idx="2">
                  <c:v>80</c:v>
                </c:pt>
                <c:pt idx="3">
                  <c:v>0</c:v>
                </c:pt>
              </c:numCache>
            </c:numRef>
          </c:val>
          <c:extLst>
            <c:ext xmlns:c16="http://schemas.microsoft.com/office/drawing/2014/chart" uri="{C3380CC4-5D6E-409C-BE32-E72D297353CC}">
              <c16:uniqueId val="{00000004-A540-43CD-924E-8A3A92A69354}"/>
            </c:ext>
          </c:extLst>
        </c:ser>
        <c:dLbls>
          <c:showLegendKey val="0"/>
          <c:showVal val="0"/>
          <c:showCatName val="0"/>
          <c:showSerName val="0"/>
          <c:showPercent val="0"/>
          <c:showBubbleSize val="0"/>
        </c:dLbls>
        <c:gapWidth val="100"/>
        <c:overlap val="-24"/>
        <c:axId val="586675712"/>
        <c:axId val="586676888"/>
      </c:barChart>
      <c:catAx>
        <c:axId val="5866757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76888"/>
        <c:crosses val="autoZero"/>
        <c:auto val="1"/>
        <c:lblAlgn val="ctr"/>
        <c:lblOffset val="100"/>
        <c:noMultiLvlLbl val="0"/>
      </c:catAx>
      <c:valAx>
        <c:axId val="5866768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75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Hoja1!$D$161</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1.6919712330088099E-2"/>
                </c:manualLayout>
              </c:layout>
              <c:tx>
                <c:rich>
                  <a:bodyPr/>
                  <a:lstStyle/>
                  <a:p>
                    <a:fld id="{6E045481-DBE0-4A98-9805-D5D2F5DDD9F1}"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2BD-46CD-A509-AE3344833EBC}"/>
                </c:ext>
              </c:extLst>
            </c:dLbl>
            <c:dLbl>
              <c:idx val="1"/>
              <c:tx>
                <c:rich>
                  <a:bodyPr/>
                  <a:lstStyle/>
                  <a:p>
                    <a:fld id="{50995981-F6C9-48AE-9108-9CE691F5F26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BD-46CD-A509-AE3344833EBC}"/>
                </c:ext>
              </c:extLst>
            </c:dLbl>
            <c:dLbl>
              <c:idx val="2"/>
              <c:tx>
                <c:rich>
                  <a:bodyPr/>
                  <a:lstStyle/>
                  <a:p>
                    <a:fld id="{E76467C7-15C8-4ED9-ABC6-D47620DCC0D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2BD-46CD-A509-AE3344833EB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Hoja1!$B$162:$B$165</c:f>
              <c:strCache>
                <c:ptCount val="4"/>
                <c:pt idx="0">
                  <c:v>EXCELENTE</c:v>
                </c:pt>
                <c:pt idx="1">
                  <c:v>BUENA</c:v>
                </c:pt>
                <c:pt idx="2">
                  <c:v>REGULAR</c:v>
                </c:pt>
                <c:pt idx="3">
                  <c:v>MALO</c:v>
                </c:pt>
              </c:strCache>
            </c:strRef>
          </c:cat>
          <c:val>
            <c:numRef>
              <c:f>Hoja1!$D$162:$D$165</c:f>
              <c:numCache>
                <c:formatCode>###0</c:formatCode>
                <c:ptCount val="4"/>
                <c:pt idx="0" formatCode="General">
                  <c:v>0</c:v>
                </c:pt>
                <c:pt idx="1">
                  <c:v>40</c:v>
                </c:pt>
                <c:pt idx="2">
                  <c:v>33.333333333333329</c:v>
                </c:pt>
                <c:pt idx="3">
                  <c:v>26.666666666666668</c:v>
                </c:pt>
              </c:numCache>
            </c:numRef>
          </c:val>
          <c:extLst>
            <c:ext xmlns:c16="http://schemas.microsoft.com/office/drawing/2014/chart" uri="{C3380CC4-5D6E-409C-BE32-E72D297353CC}">
              <c16:uniqueId val="{00000003-12BD-46CD-A509-AE3344833EBC}"/>
            </c:ext>
          </c:extLst>
        </c:ser>
        <c:dLbls>
          <c:dLblPos val="inEnd"/>
          <c:showLegendKey val="0"/>
          <c:showVal val="1"/>
          <c:showCatName val="0"/>
          <c:showSerName val="0"/>
          <c:showPercent val="0"/>
          <c:showBubbleSize val="0"/>
        </c:dLbls>
        <c:gapWidth val="150"/>
        <c:overlap val="100"/>
        <c:axId val="274736944"/>
        <c:axId val="274732632"/>
      </c:barChart>
      <c:catAx>
        <c:axId val="2747369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732632"/>
        <c:crosses val="autoZero"/>
        <c:auto val="1"/>
        <c:lblAlgn val="ctr"/>
        <c:lblOffset val="100"/>
        <c:noMultiLvlLbl val="0"/>
      </c:catAx>
      <c:valAx>
        <c:axId val="274732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736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'RESPUESTA DE MANTENIMIENTO'!$B$2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192E-3"/>
                  <c:y val="7.814813066408106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D48-47CD-B468-353431D540FF}"/>
                </c:ext>
              </c:extLst>
            </c:dLbl>
            <c:dLbl>
              <c:idx val="1"/>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D48-47CD-B468-353431D540FF}"/>
                </c:ext>
              </c:extLst>
            </c:dLbl>
            <c:dLbl>
              <c:idx val="2"/>
              <c:layout>
                <c:manualLayout>
                  <c:x val="0"/>
                  <c:y val="1.5659644930878087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D48-47CD-B468-353431D540FF}"/>
                </c:ext>
              </c:extLst>
            </c:dLbl>
            <c:dLbl>
              <c:idx val="3"/>
              <c:layout>
                <c:manualLayout>
                  <c:x val="5.7284420757528582E-3"/>
                  <c:y val="4.407292147058218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D48-47CD-B468-353431D540F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REGULAR</c:v>
                </c:pt>
                <c:pt idx="2">
                  <c:v>BUENA</c:v>
                </c:pt>
                <c:pt idx="3">
                  <c:v>MALA</c:v>
                </c:pt>
              </c:strCache>
            </c:strRef>
          </c:cat>
          <c:val>
            <c:numRef>
              <c:f>'RESPUESTA DE MANTENIMIENTO'!$B$3:$B$6</c:f>
              <c:numCache>
                <c:formatCode>General</c:formatCode>
                <c:ptCount val="4"/>
                <c:pt idx="0">
                  <c:v>20</c:v>
                </c:pt>
                <c:pt idx="1">
                  <c:v>80</c:v>
                </c:pt>
                <c:pt idx="2">
                  <c:v>0</c:v>
                </c:pt>
                <c:pt idx="3">
                  <c:v>0</c:v>
                </c:pt>
              </c:numCache>
            </c:numRef>
          </c:val>
          <c:extLst>
            <c:ext xmlns:c16="http://schemas.microsoft.com/office/drawing/2014/chart" uri="{C3380CC4-5D6E-409C-BE32-E72D297353CC}">
              <c16:uniqueId val="{00000004-3D48-47CD-B468-353431D540FF}"/>
            </c:ext>
          </c:extLst>
        </c:ser>
        <c:dLbls>
          <c:showLegendKey val="0"/>
          <c:showVal val="0"/>
          <c:showCatName val="0"/>
          <c:showSerName val="0"/>
          <c:showPercent val="0"/>
          <c:showBubbleSize val="0"/>
        </c:dLbls>
        <c:gapWidth val="100"/>
        <c:overlap val="-24"/>
        <c:axId val="586680024"/>
        <c:axId val="586681200"/>
      </c:barChart>
      <c:catAx>
        <c:axId val="5866800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86681200"/>
        <c:crosses val="autoZero"/>
        <c:auto val="1"/>
        <c:lblAlgn val="ctr"/>
        <c:lblOffset val="100"/>
        <c:noMultiLvlLbl val="0"/>
      </c:catAx>
      <c:valAx>
        <c:axId val="5866812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80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Hoja1!$D$175</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CE7974C7-85C5-45C3-900C-EC1FCEBFD15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4AA-4BF9-A256-B3E110E8096F}"/>
                </c:ext>
              </c:extLst>
            </c:dLbl>
            <c:dLbl>
              <c:idx val="1"/>
              <c:tx>
                <c:rich>
                  <a:bodyPr/>
                  <a:lstStyle/>
                  <a:p>
                    <a:fld id="{AE09AF79-0D9E-4C32-A948-E61C43A7622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4AA-4BF9-A256-B3E110E8096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Hoja1!$B$176:$B$177</c:f>
              <c:strCache>
                <c:ptCount val="2"/>
                <c:pt idx="0">
                  <c:v>NO</c:v>
                </c:pt>
                <c:pt idx="1">
                  <c:v>SI</c:v>
                </c:pt>
              </c:strCache>
            </c:strRef>
          </c:cat>
          <c:val>
            <c:numRef>
              <c:f>Hoja1!$D$176:$D$177</c:f>
              <c:numCache>
                <c:formatCode>###0</c:formatCode>
                <c:ptCount val="2"/>
                <c:pt idx="0">
                  <c:v>13.333333333333334</c:v>
                </c:pt>
                <c:pt idx="1">
                  <c:v>86.666666666666671</c:v>
                </c:pt>
              </c:numCache>
            </c:numRef>
          </c:val>
          <c:extLst>
            <c:ext xmlns:c16="http://schemas.microsoft.com/office/drawing/2014/chart" uri="{C3380CC4-5D6E-409C-BE32-E72D297353CC}">
              <c16:uniqueId val="{00000002-84AA-4BF9-A256-B3E110E8096F}"/>
            </c:ext>
          </c:extLst>
        </c:ser>
        <c:dLbls>
          <c:dLblPos val="inEnd"/>
          <c:showLegendKey val="0"/>
          <c:showVal val="1"/>
          <c:showCatName val="0"/>
          <c:showSerName val="0"/>
          <c:showPercent val="0"/>
          <c:showBubbleSize val="0"/>
        </c:dLbls>
        <c:gapWidth val="150"/>
        <c:overlap val="100"/>
        <c:axId val="274730672"/>
        <c:axId val="274731456"/>
      </c:barChart>
      <c:catAx>
        <c:axId val="27473067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731456"/>
        <c:crosses val="autoZero"/>
        <c:auto val="1"/>
        <c:lblAlgn val="ctr"/>
        <c:lblOffset val="100"/>
        <c:noMultiLvlLbl val="0"/>
      </c:catAx>
      <c:valAx>
        <c:axId val="274731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73067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'INFORMACIÓN DE LA COMISIÓN DE 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093808839156348E-2"/>
                  <c:y val="1.556060241946367E-2"/>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A83-4F8D-913A-04BE6E2C6611}"/>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A83-4F8D-913A-04BE6E2C6611}"/>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General</c:formatCode>
                <c:ptCount val="2"/>
                <c:pt idx="0">
                  <c:v>0</c:v>
                </c:pt>
                <c:pt idx="1">
                  <c:v>100</c:v>
                </c:pt>
              </c:numCache>
            </c:numRef>
          </c:val>
          <c:extLst>
            <c:ext xmlns:c16="http://schemas.microsoft.com/office/drawing/2014/chart" uri="{C3380CC4-5D6E-409C-BE32-E72D297353CC}">
              <c16:uniqueId val="{00000002-7A83-4F8D-913A-04BE6E2C6611}"/>
            </c:ext>
          </c:extLst>
        </c:ser>
        <c:dLbls>
          <c:showLegendKey val="0"/>
          <c:showVal val="0"/>
          <c:showCatName val="0"/>
          <c:showSerName val="0"/>
          <c:showPercent val="0"/>
          <c:showBubbleSize val="0"/>
        </c:dLbls>
        <c:gapWidth val="100"/>
        <c:overlap val="-24"/>
        <c:axId val="586679632"/>
        <c:axId val="586685904"/>
      </c:barChart>
      <c:catAx>
        <c:axId val="586679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86685904"/>
        <c:crosses val="autoZero"/>
        <c:auto val="1"/>
        <c:lblAlgn val="ctr"/>
        <c:lblOffset val="100"/>
        <c:noMultiLvlLbl val="0"/>
      </c:catAx>
      <c:valAx>
        <c:axId val="586685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7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Hoja1!$E$187</c:f>
              <c:strCache>
                <c:ptCount val="1"/>
                <c:pt idx="0">
                  <c:v>Porcentaje válido</c:v>
                </c:pt>
              </c:strCache>
            </c:strRef>
          </c:tx>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1001-4787-937A-BFC554861B6F}"/>
              </c:ext>
            </c:extLst>
          </c:dPt>
          <c:dLbls>
            <c:dLbl>
              <c:idx val="0"/>
              <c:tx>
                <c:rich>
                  <a:bodyPr/>
                  <a:lstStyle/>
                  <a:p>
                    <a:fld id="{6B0580A1-E1CB-4AE3-94D8-1D099E461BB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001-4787-937A-BFC554861B6F}"/>
                </c:ext>
              </c:extLst>
            </c:dLbl>
            <c:dLbl>
              <c:idx val="1"/>
              <c:tx>
                <c:rich>
                  <a:bodyPr/>
                  <a:lstStyle/>
                  <a:p>
                    <a:fld id="{308062CC-56E9-4D20-BEB7-EC4E52FCC97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001-4787-937A-BFC554861B6F}"/>
                </c:ext>
              </c:extLst>
            </c:dLbl>
            <c:dLbl>
              <c:idx val="2"/>
              <c:layout>
                <c:manualLayout>
                  <c:x val="1.7224500889570877E-3"/>
                  <c:y val="-2.2158340455287206E-2"/>
                </c:manualLayout>
              </c:layout>
              <c:tx>
                <c:rich>
                  <a:bodyPr/>
                  <a:lstStyle/>
                  <a:p>
                    <a:fld id="{F2901764-A3E2-4862-A477-797B3A9471C0}"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001-4787-937A-BFC554861B6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Hoja1!$B$188:$B$190</c:f>
              <c:strCache>
                <c:ptCount val="3"/>
                <c:pt idx="0">
                  <c:v>SIEMPRE</c:v>
                </c:pt>
                <c:pt idx="1">
                  <c:v>ALGUNAS VECES</c:v>
                </c:pt>
                <c:pt idx="2">
                  <c:v>NUNCA</c:v>
                </c:pt>
              </c:strCache>
            </c:strRef>
          </c:cat>
          <c:val>
            <c:numRef>
              <c:f>Hoja1!$E$188:$E$190</c:f>
              <c:numCache>
                <c:formatCode>###0</c:formatCode>
                <c:ptCount val="3"/>
                <c:pt idx="0">
                  <c:v>50</c:v>
                </c:pt>
                <c:pt idx="1">
                  <c:v>50</c:v>
                </c:pt>
                <c:pt idx="2" formatCode="General">
                  <c:v>0</c:v>
                </c:pt>
              </c:numCache>
            </c:numRef>
          </c:val>
          <c:extLst>
            <c:ext xmlns:c16="http://schemas.microsoft.com/office/drawing/2014/chart" uri="{C3380CC4-5D6E-409C-BE32-E72D297353CC}">
              <c16:uniqueId val="{00000004-1001-4787-937A-BFC554861B6F}"/>
            </c:ext>
          </c:extLst>
        </c:ser>
        <c:dLbls>
          <c:dLblPos val="inEnd"/>
          <c:showLegendKey val="0"/>
          <c:showVal val="1"/>
          <c:showCatName val="0"/>
          <c:showSerName val="0"/>
          <c:showPercent val="0"/>
          <c:showBubbleSize val="0"/>
        </c:dLbls>
        <c:gapWidth val="150"/>
        <c:overlap val="100"/>
        <c:axId val="274994888"/>
        <c:axId val="274999592"/>
      </c:barChart>
      <c:catAx>
        <c:axId val="274994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999592"/>
        <c:crosses val="autoZero"/>
        <c:auto val="1"/>
        <c:lblAlgn val="ctr"/>
        <c:lblOffset val="100"/>
        <c:noMultiLvlLbl val="0"/>
      </c:catAx>
      <c:valAx>
        <c:axId val="274999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994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sz="1800"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tx>
            <c:strRef>
              <c:f>'ACCESO A EQUIPO DE COMPUTO, AUD'!$B$2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648619638525E-17"/>
                  <c:y val="0.13023814669188155"/>
                </c:manualLayout>
              </c:layout>
              <c:tx>
                <c:rich>
                  <a:bodyPr/>
                  <a:lstStyle/>
                  <a:p>
                    <a:fld id="{2F82C005-9291-414E-9694-ED09CB0A3053}"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C5A-425E-BE86-7173E13C6EF1}"/>
                </c:ext>
              </c:extLst>
            </c:dLbl>
            <c:dLbl>
              <c:idx val="1"/>
              <c:layout>
                <c:manualLayout>
                  <c:x val="-1.9170575250093687E-3"/>
                  <c:y val="2.4623493956959452E-2"/>
                </c:manualLayout>
              </c:layout>
              <c:tx>
                <c:rich>
                  <a:bodyPr/>
                  <a:lstStyle/>
                  <a:p>
                    <a:fld id="{970BAA87-556B-4BFB-B4C8-563F55805EB4}"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C5A-425E-BE86-7173E13C6EF1}"/>
                </c:ext>
              </c:extLst>
            </c:dLbl>
            <c:dLbl>
              <c:idx val="2"/>
              <c:layout>
                <c:manualLayout>
                  <c:x val="3.8341150500185968E-3"/>
                  <c:y val="2.2274254239663206E-2"/>
                </c:manualLayout>
              </c:layout>
              <c:tx>
                <c:rich>
                  <a:bodyPr/>
                  <a:lstStyle/>
                  <a:p>
                    <a:fld id="{E48AF681-5DCB-407F-9503-F745D24C7277}"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C5A-425E-BE86-7173E13C6EF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'ACCESO A EQUIPO DE COMPUTO, AUD'!$A$3:$A$5</c:f>
              <c:strCache>
                <c:ptCount val="3"/>
                <c:pt idx="0">
                  <c:v>SIEMPRE</c:v>
                </c:pt>
                <c:pt idx="1">
                  <c:v>ALGUNAS VECES</c:v>
                </c:pt>
                <c:pt idx="2">
                  <c:v>NUNCA</c:v>
                </c:pt>
              </c:strCache>
            </c:strRef>
          </c:cat>
          <c:val>
            <c:numRef>
              <c:f>'ACCESO A EQUIPO DE COMPUTO, AUD'!$B$3:$B$5</c:f>
              <c:numCache>
                <c:formatCode>General</c:formatCode>
                <c:ptCount val="3"/>
                <c:pt idx="0">
                  <c:v>100</c:v>
                </c:pt>
                <c:pt idx="1">
                  <c:v>0</c:v>
                </c:pt>
                <c:pt idx="2">
                  <c:v>0</c:v>
                </c:pt>
              </c:numCache>
            </c:numRef>
          </c:val>
          <c:extLst>
            <c:ext xmlns:c16="http://schemas.microsoft.com/office/drawing/2014/chart" uri="{C3380CC4-5D6E-409C-BE32-E72D297353CC}">
              <c16:uniqueId val="{00000003-CC5A-425E-BE86-7173E13C6EF1}"/>
            </c:ext>
          </c:extLst>
        </c:ser>
        <c:dLbls>
          <c:showLegendKey val="0"/>
          <c:showVal val="0"/>
          <c:showCatName val="0"/>
          <c:showSerName val="0"/>
          <c:showPercent val="0"/>
          <c:showBubbleSize val="0"/>
        </c:dLbls>
        <c:gapWidth val="100"/>
        <c:overlap val="-24"/>
        <c:axId val="298912464"/>
        <c:axId val="298912856"/>
      </c:barChart>
      <c:catAx>
        <c:axId val="298912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8912856"/>
        <c:crosses val="autoZero"/>
        <c:auto val="1"/>
        <c:lblAlgn val="ctr"/>
        <c:lblOffset val="100"/>
        <c:noMultiLvlLbl val="0"/>
      </c:catAx>
      <c:valAx>
        <c:axId val="298912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891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Hoja1!$E$203</c:f>
              <c:strCache>
                <c:ptCount val="1"/>
                <c:pt idx="0">
                  <c:v>porcentaje otro</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308097521442561E-3"/>
                  <c:y val="-1.0702241014276675E-2"/>
                </c:manualLayout>
              </c:layout>
              <c:tx>
                <c:rich>
                  <a:bodyPr/>
                  <a:lstStyle/>
                  <a:p>
                    <a:fld id="{2492A1AD-3008-4C22-83CF-2525BF4CCC6F}"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361-4DEA-9662-7F839A84AD89}"/>
                </c:ext>
              </c:extLst>
            </c:dLbl>
            <c:dLbl>
              <c:idx val="1"/>
              <c:tx>
                <c:rich>
                  <a:bodyPr/>
                  <a:lstStyle/>
                  <a:p>
                    <a:r>
                      <a:rPr lang="en-US"/>
                      <a:t>100%</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61-4DEA-9662-7F839A84AD89}"/>
                </c:ext>
              </c:extLst>
            </c:dLbl>
            <c:dLbl>
              <c:idx val="2"/>
              <c:layout>
                <c:manualLayout>
                  <c:x val="-1.7154048760721281E-3"/>
                  <c:y val="-3.2101668060063308E-2"/>
                </c:manualLayout>
              </c:layout>
              <c:tx>
                <c:rich>
                  <a:bodyPr/>
                  <a:lstStyle/>
                  <a:p>
                    <a:fld id="{38554C8B-AC4F-4475-ACAD-36D29BC65B14}"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361-4DEA-9662-7F839A84AD89}"/>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Hoja1!$B$204:$B$206</c:f>
              <c:strCache>
                <c:ptCount val="3"/>
                <c:pt idx="0">
                  <c:v>EXCELENTES</c:v>
                </c:pt>
                <c:pt idx="1">
                  <c:v>BUENAS</c:v>
                </c:pt>
                <c:pt idx="2">
                  <c:v>MALAS</c:v>
                </c:pt>
              </c:strCache>
            </c:strRef>
          </c:cat>
          <c:val>
            <c:numRef>
              <c:f>Hoja1!$E$204:$E$206</c:f>
              <c:numCache>
                <c:formatCode>###0.0</c:formatCode>
                <c:ptCount val="3"/>
                <c:pt idx="0" formatCode="General">
                  <c:v>0</c:v>
                </c:pt>
                <c:pt idx="1">
                  <c:v>100</c:v>
                </c:pt>
                <c:pt idx="2" formatCode="General">
                  <c:v>0</c:v>
                </c:pt>
              </c:numCache>
            </c:numRef>
          </c:val>
          <c:extLst>
            <c:ext xmlns:c16="http://schemas.microsoft.com/office/drawing/2014/chart" uri="{C3380CC4-5D6E-409C-BE32-E72D297353CC}">
              <c16:uniqueId val="{00000003-8361-4DEA-9662-7F839A84AD89}"/>
            </c:ext>
          </c:extLst>
        </c:ser>
        <c:dLbls>
          <c:showLegendKey val="0"/>
          <c:showVal val="0"/>
          <c:showCatName val="0"/>
          <c:showSerName val="0"/>
          <c:showPercent val="0"/>
          <c:showBubbleSize val="0"/>
        </c:dLbls>
        <c:gapWidth val="150"/>
        <c:overlap val="100"/>
        <c:axId val="274994104"/>
        <c:axId val="275000376"/>
      </c:barChart>
      <c:catAx>
        <c:axId val="274994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5000376"/>
        <c:crosses val="autoZero"/>
        <c:auto val="1"/>
        <c:lblAlgn val="ctr"/>
        <c:lblOffset val="100"/>
        <c:noMultiLvlLbl val="0"/>
      </c:catAx>
      <c:valAx>
        <c:axId val="275000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994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F42-438A-A135-62D088B1A7B7}"/>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F42-438A-A135-62D088B1A7B7}"/>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F42-438A-A135-62D088B1A7B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40</c:v>
                </c:pt>
                <c:pt idx="1">
                  <c:v>60</c:v>
                </c:pt>
                <c:pt idx="2">
                  <c:v>0</c:v>
                </c:pt>
              </c:numCache>
            </c:numRef>
          </c:val>
          <c:extLst>
            <c:ext xmlns:c16="http://schemas.microsoft.com/office/drawing/2014/chart" uri="{C3380CC4-5D6E-409C-BE32-E72D297353CC}">
              <c16:uniqueId val="{00000003-CF42-438A-A135-62D088B1A7B7}"/>
            </c:ext>
          </c:extLst>
        </c:ser>
        <c:dLbls>
          <c:showLegendKey val="0"/>
          <c:showVal val="0"/>
          <c:showCatName val="0"/>
          <c:showSerName val="0"/>
          <c:showPercent val="0"/>
          <c:showBubbleSize val="0"/>
        </c:dLbls>
        <c:gapWidth val="100"/>
        <c:overlap val="-24"/>
        <c:axId val="586679240"/>
        <c:axId val="586665128"/>
      </c:barChart>
      <c:catAx>
        <c:axId val="586679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65128"/>
        <c:crosses val="autoZero"/>
        <c:auto val="1"/>
        <c:lblAlgn val="ctr"/>
        <c:lblOffset val="100"/>
        <c:noMultiLvlLbl val="0"/>
      </c:catAx>
      <c:valAx>
        <c:axId val="5866651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79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Hoja1!$E$217</c:f>
              <c:strCache>
                <c:ptCount val="1"/>
                <c:pt idx="0">
                  <c:v>Porcentaje válido</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335A9E2-BA39-4F5C-8D60-744438BE774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652-4ACF-8BB6-E272D257A9E8}"/>
                </c:ext>
              </c:extLst>
            </c:dLbl>
            <c:dLbl>
              <c:idx val="1"/>
              <c:tx>
                <c:rich>
                  <a:bodyPr/>
                  <a:lstStyle/>
                  <a:p>
                    <a:fld id="{CA9FF878-6004-4590-BE57-4BC1C17407D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652-4ACF-8BB6-E272D257A9E8}"/>
                </c:ext>
              </c:extLst>
            </c:dLbl>
            <c:dLbl>
              <c:idx val="2"/>
              <c:layout>
                <c:manualLayout>
                  <c:x val="-1.2687665057786922E-16"/>
                  <c:y val="-1.7292515061866885E-3"/>
                </c:manualLayout>
              </c:layout>
              <c:tx>
                <c:rich>
                  <a:bodyPr/>
                  <a:lstStyle/>
                  <a:p>
                    <a:fld id="{ADF63BF4-DFC6-43B4-8A9D-265466DAAECB}"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652-4ACF-8BB6-E272D257A9E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Hoja1!$B$218:$B$220</c:f>
              <c:strCache>
                <c:ptCount val="3"/>
                <c:pt idx="0">
                  <c:v>SIEMPRE</c:v>
                </c:pt>
                <c:pt idx="1">
                  <c:v>ALGUNAS VECES</c:v>
                </c:pt>
                <c:pt idx="2">
                  <c:v>NUNCA</c:v>
                </c:pt>
              </c:strCache>
            </c:strRef>
          </c:cat>
          <c:val>
            <c:numRef>
              <c:f>Hoja1!$E$218:$E$220</c:f>
              <c:numCache>
                <c:formatCode>###0</c:formatCode>
                <c:ptCount val="3"/>
                <c:pt idx="0">
                  <c:v>41.666666666666671</c:v>
                </c:pt>
                <c:pt idx="1">
                  <c:v>58.333333333333336</c:v>
                </c:pt>
                <c:pt idx="2" formatCode="General">
                  <c:v>0</c:v>
                </c:pt>
              </c:numCache>
            </c:numRef>
          </c:val>
          <c:extLst>
            <c:ext xmlns:c16="http://schemas.microsoft.com/office/drawing/2014/chart" uri="{C3380CC4-5D6E-409C-BE32-E72D297353CC}">
              <c16:uniqueId val="{00000003-F652-4ACF-8BB6-E272D257A9E8}"/>
            </c:ext>
          </c:extLst>
        </c:ser>
        <c:dLbls>
          <c:dLblPos val="inEnd"/>
          <c:showLegendKey val="0"/>
          <c:showVal val="1"/>
          <c:showCatName val="0"/>
          <c:showSerName val="0"/>
          <c:showPercent val="0"/>
          <c:showBubbleSize val="0"/>
        </c:dLbls>
        <c:gapWidth val="150"/>
        <c:overlap val="100"/>
        <c:axId val="274995672"/>
        <c:axId val="274993320"/>
      </c:barChart>
      <c:catAx>
        <c:axId val="274995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993320"/>
        <c:crosses val="autoZero"/>
        <c:auto val="1"/>
        <c:lblAlgn val="ctr"/>
        <c:lblOffset val="100"/>
        <c:noMultiLvlLbl val="0"/>
      </c:catAx>
      <c:valAx>
        <c:axId val="274993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995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AFC-44DB-BE7E-971E50981708}"/>
                </c:ext>
              </c:extLst>
            </c:dLbl>
            <c:dLbl>
              <c:idx val="1"/>
              <c:layout>
                <c:manualLayout>
                  <c:x val="1.8690100618966095E-3"/>
                  <c:y val="0.11002229232789669"/>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AFC-44DB-BE7E-971E50981708}"/>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AFC-44DB-BE7E-971E5098170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60</c:v>
                </c:pt>
                <c:pt idx="1">
                  <c:v>40</c:v>
                </c:pt>
                <c:pt idx="2">
                  <c:v>0</c:v>
                </c:pt>
              </c:numCache>
            </c:numRef>
          </c:val>
          <c:extLst>
            <c:ext xmlns:c16="http://schemas.microsoft.com/office/drawing/2014/chart" uri="{C3380CC4-5D6E-409C-BE32-E72D297353CC}">
              <c16:uniqueId val="{00000003-FAFC-44DB-BE7E-971E50981708}"/>
            </c:ext>
          </c:extLst>
        </c:ser>
        <c:dLbls>
          <c:showLegendKey val="0"/>
          <c:showVal val="0"/>
          <c:showCatName val="0"/>
          <c:showSerName val="0"/>
          <c:showPercent val="0"/>
          <c:showBubbleSize val="0"/>
        </c:dLbls>
        <c:gapWidth val="100"/>
        <c:overlap val="-24"/>
        <c:axId val="586665520"/>
        <c:axId val="586665912"/>
      </c:barChart>
      <c:catAx>
        <c:axId val="5866655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65912"/>
        <c:crosses val="autoZero"/>
        <c:auto val="1"/>
        <c:lblAlgn val="ctr"/>
        <c:lblOffset val="100"/>
        <c:noMultiLvlLbl val="0"/>
      </c:catAx>
      <c:valAx>
        <c:axId val="5866659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65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Hoja1!$E$233</c:f>
              <c:strCache>
                <c:ptCount val="1"/>
                <c:pt idx="0">
                  <c:v>porcentaje otro</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CCBB66E5-AFA9-40D8-B937-93A4C9F6EB7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188-46BB-8A15-46CDDA9B0DAC}"/>
                </c:ext>
              </c:extLst>
            </c:dLbl>
            <c:dLbl>
              <c:idx val="1"/>
              <c:tx>
                <c:rich>
                  <a:bodyPr/>
                  <a:lstStyle/>
                  <a:p>
                    <a:fld id="{90A9CC5E-64AB-4A77-BD85-457D0CC0BBD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188-46BB-8A15-46CDDA9B0DAC}"/>
                </c:ext>
              </c:extLst>
            </c:dLbl>
            <c:dLbl>
              <c:idx val="2"/>
              <c:tx>
                <c:rich>
                  <a:bodyPr/>
                  <a:lstStyle/>
                  <a:p>
                    <a:fld id="{EC2B56BA-24A1-4198-8645-81C3C57E60F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188-46BB-8A15-46CDDA9B0DA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Hoja1!$B$234:$B$236</c:f>
              <c:strCache>
                <c:ptCount val="3"/>
                <c:pt idx="0">
                  <c:v>SIEMPRE</c:v>
                </c:pt>
                <c:pt idx="1">
                  <c:v>ALGUNAS VECES</c:v>
                </c:pt>
                <c:pt idx="2">
                  <c:v>NUNCA</c:v>
                </c:pt>
              </c:strCache>
            </c:strRef>
          </c:cat>
          <c:val>
            <c:numRef>
              <c:f>Hoja1!$E$234:$E$236</c:f>
              <c:numCache>
                <c:formatCode>###0</c:formatCode>
                <c:ptCount val="3"/>
                <c:pt idx="0" formatCode="General">
                  <c:v>0</c:v>
                </c:pt>
                <c:pt idx="1">
                  <c:v>100</c:v>
                </c:pt>
                <c:pt idx="2" formatCode="General">
                  <c:v>0</c:v>
                </c:pt>
              </c:numCache>
            </c:numRef>
          </c:val>
          <c:extLst>
            <c:ext xmlns:c16="http://schemas.microsoft.com/office/drawing/2014/chart" uri="{C3380CC4-5D6E-409C-BE32-E72D297353CC}">
              <c16:uniqueId val="{00000003-D188-46BB-8A15-46CDDA9B0DAC}"/>
            </c:ext>
          </c:extLst>
        </c:ser>
        <c:dLbls>
          <c:dLblPos val="inEnd"/>
          <c:showLegendKey val="0"/>
          <c:showVal val="1"/>
          <c:showCatName val="0"/>
          <c:showSerName val="0"/>
          <c:showPercent val="0"/>
          <c:showBubbleSize val="0"/>
        </c:dLbls>
        <c:gapWidth val="100"/>
        <c:overlap val="-24"/>
        <c:axId val="276293432"/>
        <c:axId val="276294216"/>
      </c:barChart>
      <c:catAx>
        <c:axId val="2762934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294216"/>
        <c:crosses val="autoZero"/>
        <c:auto val="1"/>
        <c:lblAlgn val="ctr"/>
        <c:lblOffset val="100"/>
        <c:noMultiLvlLbl val="0"/>
      </c:catAx>
      <c:valAx>
        <c:axId val="276294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293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2.0642001062052905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3EA-437D-9A50-8170439C1DA1}"/>
                </c:ext>
              </c:extLst>
            </c:dLbl>
            <c:dLbl>
              <c:idx val="1"/>
              <c:layout>
                <c:manualLayout>
                  <c:x val="7.0679898017035935E-3"/>
                  <c:y val="9.288900477923856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1-73EA-437D-9A50-8170439C1DA1}"/>
                </c:ext>
              </c:extLst>
            </c:dLbl>
            <c:dLbl>
              <c:idx val="2"/>
              <c:layout>
                <c:manualLayout>
                  <c:x val="-7.067850670784942E-3"/>
                  <c:y val="5.897714589158003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A4457E1B-DB7A-43D3-A18D-5C89F83B9ABB}"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3EA-437D-9A50-8170439C1DA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3"/>
                <c:pt idx="0">
                  <c:v>SIEMPRE</c:v>
                </c:pt>
                <c:pt idx="1">
                  <c:v>ALGUNAS VECES</c:v>
                </c:pt>
                <c:pt idx="2">
                  <c:v>NUNCA</c:v>
                </c:pt>
              </c:strCache>
            </c:strRef>
          </c:cat>
          <c:val>
            <c:numRef>
              <c:f>EQUIPO!$C$3:$C$5</c:f>
              <c:numCache>
                <c:formatCode>General</c:formatCode>
                <c:ptCount val="3"/>
                <c:pt idx="0">
                  <c:v>0</c:v>
                </c:pt>
                <c:pt idx="1">
                  <c:v>100</c:v>
                </c:pt>
                <c:pt idx="2">
                  <c:v>0</c:v>
                </c:pt>
              </c:numCache>
            </c:numRef>
          </c:val>
          <c:extLst>
            <c:ext xmlns:c16="http://schemas.microsoft.com/office/drawing/2014/chart" uri="{C3380CC4-5D6E-409C-BE32-E72D297353CC}">
              <c16:uniqueId val="{00000003-73EA-437D-9A50-8170439C1DA1}"/>
            </c:ext>
          </c:extLst>
        </c:ser>
        <c:dLbls>
          <c:showLegendKey val="0"/>
          <c:showVal val="0"/>
          <c:showCatName val="0"/>
          <c:showSerName val="0"/>
          <c:showPercent val="0"/>
          <c:showBubbleSize val="0"/>
        </c:dLbls>
        <c:gapWidth val="100"/>
        <c:overlap val="-24"/>
        <c:axId val="300851264"/>
        <c:axId val="300852048"/>
      </c:barChart>
      <c:catAx>
        <c:axId val="300851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0852048"/>
        <c:crosses val="autoZero"/>
        <c:auto val="1"/>
        <c:lblAlgn val="ctr"/>
        <c:lblOffset val="100"/>
        <c:noMultiLvlLbl val="0"/>
      </c:catAx>
      <c:valAx>
        <c:axId val="3008520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0851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'RELACIONES ENTRE COMPAÑEROS - C'!$C$2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ED-4139-9062-43E43CFDE46C}"/>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ED-4139-9062-43E43CFDE46C}"/>
                </c:ext>
              </c:extLst>
            </c:dLbl>
            <c:dLbl>
              <c:idx val="2"/>
              <c:layout>
                <c:manualLayout>
                  <c:x val="1.7636929230084252E-3"/>
                  <c:y val="2.5676091482088572E-2"/>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ED-4139-9062-43E43CFDE46C}"/>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CED-4139-9062-43E43CFDE46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20</c:v>
                </c:pt>
                <c:pt idx="1">
                  <c:v>80</c:v>
                </c:pt>
                <c:pt idx="2">
                  <c:v>0</c:v>
                </c:pt>
                <c:pt idx="3">
                  <c:v>0</c:v>
                </c:pt>
              </c:numCache>
            </c:numRef>
          </c:val>
          <c:extLst>
            <c:ext xmlns:c16="http://schemas.microsoft.com/office/drawing/2014/chart" uri="{C3380CC4-5D6E-409C-BE32-E72D297353CC}">
              <c16:uniqueId val="{00000004-9CED-4139-9062-43E43CFDE46C}"/>
            </c:ext>
          </c:extLst>
        </c:ser>
        <c:dLbls>
          <c:showLegendKey val="0"/>
          <c:showVal val="0"/>
          <c:showCatName val="0"/>
          <c:showSerName val="0"/>
          <c:showPercent val="0"/>
          <c:showBubbleSize val="0"/>
        </c:dLbls>
        <c:gapWidth val="100"/>
        <c:overlap val="-24"/>
        <c:axId val="586656112"/>
        <c:axId val="586661600"/>
      </c:barChart>
      <c:catAx>
        <c:axId val="586656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61600"/>
        <c:crosses val="autoZero"/>
        <c:auto val="1"/>
        <c:lblAlgn val="ctr"/>
        <c:lblOffset val="100"/>
        <c:noMultiLvlLbl val="0"/>
      </c:catAx>
      <c:valAx>
        <c:axId val="586661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56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Hoja1!$D$259</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5.2150949205834974E-3"/>
                </c:manualLayout>
              </c:layout>
              <c:tx>
                <c:rich>
                  <a:bodyPr/>
                  <a:lstStyle/>
                  <a:p>
                    <a:fld id="{3FE802BE-F204-43DF-A206-068B9C0484E6}"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AC9-4BF5-8691-67F794388C16}"/>
                </c:ext>
              </c:extLst>
            </c:dLbl>
            <c:dLbl>
              <c:idx val="1"/>
              <c:tx>
                <c:rich>
                  <a:bodyPr/>
                  <a:lstStyle/>
                  <a:p>
                    <a:fld id="{3F272390-69B0-4EF6-97DF-01A12F4C6F8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AC9-4BF5-8691-67F794388C16}"/>
                </c:ext>
              </c:extLst>
            </c:dLbl>
            <c:dLbl>
              <c:idx val="2"/>
              <c:tx>
                <c:rich>
                  <a:bodyPr/>
                  <a:lstStyle/>
                  <a:p>
                    <a:fld id="{CB39CF74-ACA2-44AC-AED2-575AB4ED49B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AC9-4BF5-8691-67F794388C1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Hoja1!$B$260:$B$262</c:f>
              <c:strCache>
                <c:ptCount val="3"/>
                <c:pt idx="0">
                  <c:v>NUNCA</c:v>
                </c:pt>
                <c:pt idx="1">
                  <c:v>ALGUNAS VECES</c:v>
                </c:pt>
                <c:pt idx="2">
                  <c:v>SIEMPRE</c:v>
                </c:pt>
              </c:strCache>
            </c:strRef>
          </c:cat>
          <c:val>
            <c:numRef>
              <c:f>Hoja1!$D$260:$D$262</c:f>
              <c:numCache>
                <c:formatCode>###0</c:formatCode>
                <c:ptCount val="3"/>
                <c:pt idx="0">
                  <c:v>6.666666666666667</c:v>
                </c:pt>
                <c:pt idx="1">
                  <c:v>46.666666666666664</c:v>
                </c:pt>
                <c:pt idx="2">
                  <c:v>46.666666666666664</c:v>
                </c:pt>
              </c:numCache>
            </c:numRef>
          </c:val>
          <c:extLst>
            <c:ext xmlns:c16="http://schemas.microsoft.com/office/drawing/2014/chart" uri="{C3380CC4-5D6E-409C-BE32-E72D297353CC}">
              <c16:uniqueId val="{00000003-BAC9-4BF5-8691-67F794388C16}"/>
            </c:ext>
          </c:extLst>
        </c:ser>
        <c:dLbls>
          <c:dLblPos val="inEnd"/>
          <c:showLegendKey val="0"/>
          <c:showVal val="1"/>
          <c:showCatName val="0"/>
          <c:showSerName val="0"/>
          <c:showPercent val="0"/>
          <c:showBubbleSize val="0"/>
        </c:dLbls>
        <c:gapWidth val="150"/>
        <c:overlap val="100"/>
        <c:axId val="275950112"/>
        <c:axId val="275949328"/>
      </c:barChart>
      <c:catAx>
        <c:axId val="27595011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5949328"/>
        <c:crosses val="autoZero"/>
        <c:auto val="1"/>
        <c:lblAlgn val="ctr"/>
        <c:lblOffset val="100"/>
        <c:noMultiLvlLbl val="0"/>
      </c:catAx>
      <c:valAx>
        <c:axId val="27594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595011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375-4D31-B338-E783BE826894}"/>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75-4D31-B338-E783BE82689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General</c:formatCode>
                <c:ptCount val="2"/>
                <c:pt idx="0">
                  <c:v>20</c:v>
                </c:pt>
                <c:pt idx="1">
                  <c:v>80</c:v>
                </c:pt>
              </c:numCache>
            </c:numRef>
          </c:val>
          <c:extLst>
            <c:ext xmlns:c16="http://schemas.microsoft.com/office/drawing/2014/chart" uri="{C3380CC4-5D6E-409C-BE32-E72D297353CC}">
              <c16:uniqueId val="{00000002-F375-4D31-B338-E783BE826894}"/>
            </c:ext>
          </c:extLst>
        </c:ser>
        <c:dLbls>
          <c:showLegendKey val="0"/>
          <c:showVal val="0"/>
          <c:showCatName val="0"/>
          <c:showSerName val="0"/>
          <c:showPercent val="0"/>
          <c:showBubbleSize val="0"/>
        </c:dLbls>
        <c:gapWidth val="100"/>
        <c:overlap val="-24"/>
        <c:axId val="584926400"/>
        <c:axId val="584926792"/>
      </c:barChart>
      <c:catAx>
        <c:axId val="5849264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26792"/>
        <c:crosses val="autoZero"/>
        <c:auto val="1"/>
        <c:lblAlgn val="ctr"/>
        <c:lblOffset val="100"/>
        <c:noMultiLvlLbl val="0"/>
      </c:catAx>
      <c:valAx>
        <c:axId val="5849267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26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Hoja1!$D$272</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E5558AB-35B7-4E9D-9B48-B53F59E6511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F2A-4EA0-9CD8-5F6D0A7CBE68}"/>
                </c:ext>
              </c:extLst>
            </c:dLbl>
            <c:dLbl>
              <c:idx val="1"/>
              <c:tx>
                <c:rich>
                  <a:bodyPr/>
                  <a:lstStyle/>
                  <a:p>
                    <a:fld id="{5867D877-E63F-44A7-803F-1F7B0515164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F2A-4EA0-9CD8-5F6D0A7CBE68}"/>
                </c:ext>
              </c:extLst>
            </c:dLbl>
            <c:dLbl>
              <c:idx val="2"/>
              <c:layout>
                <c:manualLayout>
                  <c:x val="0"/>
                  <c:y val="-3.1904762701337457E-2"/>
                </c:manualLayout>
              </c:layout>
              <c:tx>
                <c:rich>
                  <a:bodyPr/>
                  <a:lstStyle/>
                  <a:p>
                    <a:fld id="{9EF7C094-EBCD-4235-A53F-DBF54D445B51}"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F2A-4EA0-9CD8-5F6D0A7CBE6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Hoja1!$B$273:$B$275</c:f>
              <c:strCache>
                <c:ptCount val="3"/>
                <c:pt idx="0">
                  <c:v>SIEMPRE</c:v>
                </c:pt>
                <c:pt idx="1">
                  <c:v>ALGUNAS VECES</c:v>
                </c:pt>
                <c:pt idx="2">
                  <c:v>NUNCA</c:v>
                </c:pt>
              </c:strCache>
            </c:strRef>
          </c:cat>
          <c:val>
            <c:numRef>
              <c:f>Hoja1!$D$273:$D$275</c:f>
              <c:numCache>
                <c:formatCode>###0</c:formatCode>
                <c:ptCount val="3"/>
                <c:pt idx="0">
                  <c:v>33.333333333333329</c:v>
                </c:pt>
                <c:pt idx="1">
                  <c:v>66.666666666666657</c:v>
                </c:pt>
                <c:pt idx="2" formatCode="General">
                  <c:v>0</c:v>
                </c:pt>
              </c:numCache>
            </c:numRef>
          </c:val>
          <c:extLst>
            <c:ext xmlns:c16="http://schemas.microsoft.com/office/drawing/2014/chart" uri="{C3380CC4-5D6E-409C-BE32-E72D297353CC}">
              <c16:uniqueId val="{00000003-5F2A-4EA0-9CD8-5F6D0A7CBE68}"/>
            </c:ext>
          </c:extLst>
        </c:ser>
        <c:dLbls>
          <c:dLblPos val="inEnd"/>
          <c:showLegendKey val="0"/>
          <c:showVal val="1"/>
          <c:showCatName val="0"/>
          <c:showSerName val="0"/>
          <c:showPercent val="0"/>
          <c:showBubbleSize val="0"/>
        </c:dLbls>
        <c:gapWidth val="150"/>
        <c:overlap val="100"/>
        <c:axId val="277172520"/>
        <c:axId val="277172128"/>
      </c:barChart>
      <c:catAx>
        <c:axId val="2771725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172128"/>
        <c:crosses val="autoZero"/>
        <c:auto val="1"/>
        <c:lblAlgn val="ctr"/>
        <c:lblOffset val="100"/>
        <c:noMultiLvlLbl val="0"/>
      </c:catAx>
      <c:valAx>
        <c:axId val="2771721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172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'TIPOS DE CONFLICTO'!$C$2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6C8-4D92-869E-00DE66A3DDD0}"/>
                </c:ext>
              </c:extLst>
            </c:dLbl>
            <c:dLbl>
              <c:idx val="1"/>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6C8-4D92-869E-00DE66A3DDD0}"/>
                </c:ext>
              </c:extLst>
            </c:dLbl>
            <c:dLbl>
              <c:idx val="2"/>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6C8-4D92-869E-00DE66A3DDD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COMPAÑEROS</c:v>
                </c:pt>
                <c:pt idx="1">
                  <c:v>DIRECTIVOS</c:v>
                </c:pt>
                <c:pt idx="2">
                  <c:v>USUARIO-CLIENTE</c:v>
                </c:pt>
              </c:strCache>
            </c:strRef>
          </c:cat>
          <c:val>
            <c:numRef>
              <c:f>'TIPOS DE CONFLICTO'!$C$3:$C$5</c:f>
              <c:numCache>
                <c:formatCode>General</c:formatCode>
                <c:ptCount val="3"/>
                <c:pt idx="0">
                  <c:v>66</c:v>
                </c:pt>
                <c:pt idx="1">
                  <c:v>50</c:v>
                </c:pt>
                <c:pt idx="2">
                  <c:v>50</c:v>
                </c:pt>
              </c:numCache>
            </c:numRef>
          </c:val>
          <c:extLst>
            <c:ext xmlns:c16="http://schemas.microsoft.com/office/drawing/2014/chart" uri="{C3380CC4-5D6E-409C-BE32-E72D297353CC}">
              <c16:uniqueId val="{00000003-D6C8-4D92-869E-00DE66A3DDD0}"/>
            </c:ext>
          </c:extLst>
        </c:ser>
        <c:dLbls>
          <c:showLegendKey val="0"/>
          <c:showVal val="0"/>
          <c:showCatName val="0"/>
          <c:showSerName val="0"/>
          <c:showPercent val="0"/>
          <c:showBubbleSize val="0"/>
        </c:dLbls>
        <c:gapWidth val="100"/>
        <c:overlap val="-24"/>
        <c:axId val="204534104"/>
        <c:axId val="590061536"/>
      </c:barChart>
      <c:catAx>
        <c:axId val="204534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0061536"/>
        <c:crosses val="autoZero"/>
        <c:auto val="1"/>
        <c:lblAlgn val="ctr"/>
        <c:lblOffset val="100"/>
        <c:noMultiLvlLbl val="0"/>
      </c:catAx>
      <c:valAx>
        <c:axId val="59006153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4534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Hoja1!$D$300</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B599F18-D2B9-40B9-91C7-B6CB2327FF5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45C-43AD-A423-604ECA5063AD}"/>
                </c:ext>
              </c:extLst>
            </c:dLbl>
            <c:dLbl>
              <c:idx val="1"/>
              <c:tx>
                <c:rich>
                  <a:bodyPr/>
                  <a:lstStyle/>
                  <a:p>
                    <a:fld id="{AB1A1E4E-64DF-44C2-8A0A-DEF2099DF07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45C-43AD-A423-604ECA5063AD}"/>
                </c:ext>
              </c:extLst>
            </c:dLbl>
            <c:dLbl>
              <c:idx val="2"/>
              <c:layout>
                <c:manualLayout>
                  <c:x val="0"/>
                  <c:y val="-2.4393892726712722E-2"/>
                </c:manualLayout>
              </c:layout>
              <c:tx>
                <c:rich>
                  <a:bodyPr/>
                  <a:lstStyle/>
                  <a:p>
                    <a:fld id="{7C946FCF-1047-4713-B6E8-7B36BC0E5689}"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45C-43AD-A423-604ECA5063A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Hoja1!$B$301:$B$303</c:f>
              <c:strCache>
                <c:ptCount val="3"/>
                <c:pt idx="0">
                  <c:v>SIEMPRE</c:v>
                </c:pt>
                <c:pt idx="1">
                  <c:v>ALGUNAS VECES</c:v>
                </c:pt>
                <c:pt idx="2">
                  <c:v>NUNCA</c:v>
                </c:pt>
              </c:strCache>
            </c:strRef>
          </c:cat>
          <c:val>
            <c:numRef>
              <c:f>Hoja1!$D$301:$D$303</c:f>
              <c:numCache>
                <c:formatCode>###0</c:formatCode>
                <c:ptCount val="3"/>
                <c:pt idx="0">
                  <c:v>20</c:v>
                </c:pt>
                <c:pt idx="1">
                  <c:v>80</c:v>
                </c:pt>
                <c:pt idx="2" formatCode="General">
                  <c:v>0</c:v>
                </c:pt>
              </c:numCache>
            </c:numRef>
          </c:val>
          <c:extLst>
            <c:ext xmlns:c16="http://schemas.microsoft.com/office/drawing/2014/chart" uri="{C3380CC4-5D6E-409C-BE32-E72D297353CC}">
              <c16:uniqueId val="{00000003-E45C-43AD-A423-604ECA5063AD}"/>
            </c:ext>
          </c:extLst>
        </c:ser>
        <c:dLbls>
          <c:dLblPos val="inEnd"/>
          <c:showLegendKey val="0"/>
          <c:showVal val="1"/>
          <c:showCatName val="0"/>
          <c:showSerName val="0"/>
          <c:showPercent val="0"/>
          <c:showBubbleSize val="0"/>
        </c:dLbls>
        <c:gapWidth val="150"/>
        <c:overlap val="100"/>
        <c:axId val="277166640"/>
        <c:axId val="277167032"/>
      </c:barChart>
      <c:catAx>
        <c:axId val="2771666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167032"/>
        <c:crosses val="autoZero"/>
        <c:auto val="1"/>
        <c:lblAlgn val="ctr"/>
        <c:lblOffset val="100"/>
        <c:noMultiLvlLbl val="0"/>
      </c:catAx>
      <c:valAx>
        <c:axId val="277167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166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0E7-4FB4-960A-ABE69530C789}"/>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0E7-4FB4-960A-ABE69530C789}"/>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0E7-4FB4-960A-ABE69530C78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80</c:v>
                </c:pt>
                <c:pt idx="1">
                  <c:v>20</c:v>
                </c:pt>
              </c:numCache>
            </c:numRef>
          </c:val>
          <c:extLst>
            <c:ext xmlns:c16="http://schemas.microsoft.com/office/drawing/2014/chart" uri="{C3380CC4-5D6E-409C-BE32-E72D297353CC}">
              <c16:uniqueId val="{00000003-50E7-4FB4-960A-ABE69530C789}"/>
            </c:ext>
          </c:extLst>
        </c:ser>
        <c:dLbls>
          <c:showLegendKey val="0"/>
          <c:showVal val="0"/>
          <c:showCatName val="0"/>
          <c:showSerName val="0"/>
          <c:showPercent val="0"/>
          <c:showBubbleSize val="0"/>
        </c:dLbls>
        <c:gapWidth val="100"/>
        <c:overlap val="-24"/>
        <c:axId val="590063496"/>
        <c:axId val="590061144"/>
      </c:barChart>
      <c:catAx>
        <c:axId val="590063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0061144"/>
        <c:crosses val="autoZero"/>
        <c:auto val="1"/>
        <c:lblAlgn val="ctr"/>
        <c:lblOffset val="100"/>
        <c:noMultiLvlLbl val="0"/>
      </c:catAx>
      <c:valAx>
        <c:axId val="590061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0063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Hoja1!$D$312</c:f>
              <c:strCache>
                <c:ptCount val="1"/>
                <c:pt idx="0">
                  <c:v>Porcentaje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C38C-4592-9FEE-588150D4BD76}"/>
              </c:ext>
            </c:extLst>
          </c:dPt>
          <c:dPt>
            <c:idx val="1"/>
            <c:invertIfNegative val="0"/>
            <c:bubble3D val="0"/>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C38C-4592-9FEE-588150D4BD76}"/>
              </c:ext>
            </c:extLst>
          </c:dPt>
          <c:dLbls>
            <c:dLbl>
              <c:idx val="0"/>
              <c:tx>
                <c:rich>
                  <a:bodyPr/>
                  <a:lstStyle/>
                  <a:p>
                    <a:fld id="{448CCEBC-6320-4593-B118-EFA132707E4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38C-4592-9FEE-588150D4BD76}"/>
                </c:ext>
              </c:extLst>
            </c:dLbl>
            <c:dLbl>
              <c:idx val="1"/>
              <c:tx>
                <c:rich>
                  <a:bodyPr/>
                  <a:lstStyle/>
                  <a:p>
                    <a:fld id="{1BB5BD9E-F9F7-4A1A-9B15-92400C58EE3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38C-4592-9FEE-588150D4BD76}"/>
                </c:ext>
              </c:extLst>
            </c:dLbl>
            <c:dLbl>
              <c:idx val="2"/>
              <c:layout>
                <c:manualLayout>
                  <c:x val="0"/>
                  <c:y val="-1.3434829892613727E-2"/>
                </c:manualLayout>
              </c:layout>
              <c:tx>
                <c:rich>
                  <a:bodyPr/>
                  <a:lstStyle/>
                  <a:p>
                    <a:fld id="{1F47DA70-C4C6-4090-9C64-8EDE97F59161}"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38C-4592-9FEE-588150D4BD7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Hoja1!$B$313:$B$315</c:f>
              <c:strCache>
                <c:ptCount val="3"/>
                <c:pt idx="0">
                  <c:v>SIEMPRE</c:v>
                </c:pt>
                <c:pt idx="1">
                  <c:v>ALGUNAS VECES</c:v>
                </c:pt>
                <c:pt idx="2">
                  <c:v>NUNCA</c:v>
                </c:pt>
              </c:strCache>
            </c:strRef>
          </c:cat>
          <c:val>
            <c:numRef>
              <c:f>Hoja1!$D$313:$D$315</c:f>
              <c:numCache>
                <c:formatCode>###0</c:formatCode>
                <c:ptCount val="3"/>
                <c:pt idx="0">
                  <c:v>26.666666666666668</c:v>
                </c:pt>
                <c:pt idx="1">
                  <c:v>73.333333333333329</c:v>
                </c:pt>
                <c:pt idx="2" formatCode="General">
                  <c:v>0</c:v>
                </c:pt>
              </c:numCache>
            </c:numRef>
          </c:val>
          <c:extLst>
            <c:ext xmlns:c16="http://schemas.microsoft.com/office/drawing/2014/chart" uri="{C3380CC4-5D6E-409C-BE32-E72D297353CC}">
              <c16:uniqueId val="{00000005-C38C-4592-9FEE-588150D4BD76}"/>
            </c:ext>
          </c:extLst>
        </c:ser>
        <c:dLbls>
          <c:dLblPos val="inEnd"/>
          <c:showLegendKey val="0"/>
          <c:showVal val="1"/>
          <c:showCatName val="0"/>
          <c:showSerName val="0"/>
          <c:showPercent val="0"/>
          <c:showBubbleSize val="0"/>
        </c:dLbls>
        <c:gapWidth val="150"/>
        <c:overlap val="100"/>
        <c:axId val="277171344"/>
        <c:axId val="277870952"/>
      </c:barChart>
      <c:catAx>
        <c:axId val="2771713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870952"/>
        <c:crosses val="autoZero"/>
        <c:auto val="1"/>
        <c:lblAlgn val="ctr"/>
        <c:lblOffset val="100"/>
        <c:noMultiLvlLbl val="0"/>
      </c:catAx>
      <c:valAx>
        <c:axId val="277870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171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'DISTRIBUCIÓN DE ACTIVIDADES DE '!$C$2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0-C914-4F8C-BDE2-D01D25044732}"/>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914-4F8C-BDE2-D01D25044732}"/>
                </c:ext>
              </c:extLst>
            </c:dLbl>
            <c:dLbl>
              <c:idx val="2"/>
              <c:layout>
                <c:manualLayout>
                  <c:x val="0"/>
                  <c:y val="7.9675839592882311E-2"/>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914-4F8C-BDE2-D01D2504473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20</c:v>
                </c:pt>
                <c:pt idx="1">
                  <c:v>40</c:v>
                </c:pt>
                <c:pt idx="2">
                  <c:v>40</c:v>
                </c:pt>
              </c:numCache>
            </c:numRef>
          </c:val>
          <c:extLst>
            <c:ext xmlns:c16="http://schemas.microsoft.com/office/drawing/2014/chart" uri="{C3380CC4-5D6E-409C-BE32-E72D297353CC}">
              <c16:uniqueId val="{00000003-C914-4F8C-BDE2-D01D25044732}"/>
            </c:ext>
          </c:extLst>
        </c:ser>
        <c:dLbls>
          <c:showLegendKey val="0"/>
          <c:showVal val="0"/>
          <c:showCatName val="0"/>
          <c:showSerName val="0"/>
          <c:showPercent val="0"/>
          <c:showBubbleSize val="0"/>
        </c:dLbls>
        <c:gapWidth val="100"/>
        <c:overlap val="-24"/>
        <c:axId val="217981584"/>
        <c:axId val="217982368"/>
      </c:barChart>
      <c:catAx>
        <c:axId val="217981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7982368"/>
        <c:crosses val="autoZero"/>
        <c:auto val="1"/>
        <c:lblAlgn val="ctr"/>
        <c:lblOffset val="100"/>
        <c:noMultiLvlLbl val="0"/>
      </c:catAx>
      <c:valAx>
        <c:axId val="2179823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7981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Hoja1!$D$324</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8CBDDA85-2BBE-45FC-BD68-E64EF533E3C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E69-41CB-A4C8-BAF76DD67F89}"/>
                </c:ext>
              </c:extLst>
            </c:dLbl>
            <c:dLbl>
              <c:idx val="1"/>
              <c:tx>
                <c:rich>
                  <a:bodyPr/>
                  <a:lstStyle/>
                  <a:p>
                    <a:fld id="{99D35EF7-530B-4CB3-BD72-821126FE0C0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E69-41CB-A4C8-BAF76DD67F8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Hoja1!$B$325:$B$326</c:f>
              <c:strCache>
                <c:ptCount val="2"/>
                <c:pt idx="0">
                  <c:v>SI</c:v>
                </c:pt>
                <c:pt idx="1">
                  <c:v>NO</c:v>
                </c:pt>
              </c:strCache>
            </c:strRef>
          </c:cat>
          <c:val>
            <c:numRef>
              <c:f>Hoja1!$D$325:$D$326</c:f>
              <c:numCache>
                <c:formatCode>###0</c:formatCode>
                <c:ptCount val="2"/>
                <c:pt idx="0">
                  <c:v>66.666666666666657</c:v>
                </c:pt>
                <c:pt idx="1">
                  <c:v>33.333333333333329</c:v>
                </c:pt>
              </c:numCache>
            </c:numRef>
          </c:val>
          <c:extLst>
            <c:ext xmlns:c16="http://schemas.microsoft.com/office/drawing/2014/chart" uri="{C3380CC4-5D6E-409C-BE32-E72D297353CC}">
              <c16:uniqueId val="{00000002-DE69-41CB-A4C8-BAF76DD67F89}"/>
            </c:ext>
          </c:extLst>
        </c:ser>
        <c:dLbls>
          <c:dLblPos val="inEnd"/>
          <c:showLegendKey val="0"/>
          <c:showVal val="1"/>
          <c:showCatName val="0"/>
          <c:showSerName val="0"/>
          <c:showPercent val="0"/>
          <c:showBubbleSize val="0"/>
        </c:dLbls>
        <c:gapWidth val="150"/>
        <c:overlap val="100"/>
        <c:axId val="277876048"/>
        <c:axId val="277874088"/>
      </c:barChart>
      <c:catAx>
        <c:axId val="277876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874088"/>
        <c:crosses val="autoZero"/>
        <c:auto val="1"/>
        <c:lblAlgn val="ctr"/>
        <c:lblOffset val="100"/>
        <c:noMultiLvlLbl val="0"/>
      </c:catAx>
      <c:valAx>
        <c:axId val="2778740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876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0D6-4918-9E84-E5D6A092B2E8}"/>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0D6-4918-9E84-E5D6A092B2E8}"/>
                </c:ext>
              </c:extLst>
            </c:dLbl>
            <c:dLbl>
              <c:idx val="2"/>
              <c:layout>
                <c:manualLayout>
                  <c:x val="-5.1188280167833071E-3"/>
                  <c:y val="6.8359162456333569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0D6-4918-9E84-E5D6A092B2E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40</c:v>
                </c:pt>
                <c:pt idx="1">
                  <c:v>40</c:v>
                </c:pt>
                <c:pt idx="2">
                  <c:v>20</c:v>
                </c:pt>
              </c:numCache>
            </c:numRef>
          </c:val>
          <c:extLst>
            <c:ext xmlns:c16="http://schemas.microsoft.com/office/drawing/2014/chart" uri="{C3380CC4-5D6E-409C-BE32-E72D297353CC}">
              <c16:uniqueId val="{00000003-10D6-4918-9E84-E5D6A092B2E8}"/>
            </c:ext>
          </c:extLst>
        </c:ser>
        <c:dLbls>
          <c:showLegendKey val="0"/>
          <c:showVal val="0"/>
          <c:showCatName val="0"/>
          <c:showSerName val="0"/>
          <c:showPercent val="0"/>
          <c:showBubbleSize val="0"/>
        </c:dLbls>
        <c:gapWidth val="100"/>
        <c:overlap val="-24"/>
        <c:axId val="585966840"/>
        <c:axId val="585968800"/>
      </c:barChart>
      <c:catAx>
        <c:axId val="585966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5968800"/>
        <c:crosses val="autoZero"/>
        <c:auto val="1"/>
        <c:lblAlgn val="ctr"/>
        <c:lblOffset val="100"/>
        <c:noMultiLvlLbl val="0"/>
      </c:catAx>
      <c:valAx>
        <c:axId val="585968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5966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Hoja1!$D$337</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8.9786355062211642E-4"/>
                </c:manualLayout>
              </c:layout>
              <c:tx>
                <c:rich>
                  <a:bodyPr/>
                  <a:lstStyle/>
                  <a:p>
                    <a:fld id="{907CDDF9-9A2E-4496-8BDA-1EB2B2C7ED0F}"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3CD-41F7-9B35-5EAD6ABF7BA0}"/>
                </c:ext>
              </c:extLst>
            </c:dLbl>
            <c:dLbl>
              <c:idx val="1"/>
              <c:tx>
                <c:rich>
                  <a:bodyPr/>
                  <a:lstStyle/>
                  <a:p>
                    <a:fld id="{BAEDAC81-FD4E-4492-9B7D-74FA7781320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3CD-41F7-9B35-5EAD6ABF7BA0}"/>
                </c:ext>
              </c:extLst>
            </c:dLbl>
            <c:dLbl>
              <c:idx val="2"/>
              <c:tx>
                <c:rich>
                  <a:bodyPr/>
                  <a:lstStyle/>
                  <a:p>
                    <a:fld id="{C771127C-E6EF-4B14-A299-00F9C32EAEF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3CD-41F7-9B35-5EAD6ABF7BA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Hoja1!$B$338:$B$340</c:f>
              <c:strCache>
                <c:ptCount val="3"/>
                <c:pt idx="0">
                  <c:v>NUNCA</c:v>
                </c:pt>
                <c:pt idx="1">
                  <c:v>ALGUNAS VECES</c:v>
                </c:pt>
                <c:pt idx="2">
                  <c:v>SIEMPRE</c:v>
                </c:pt>
              </c:strCache>
            </c:strRef>
          </c:cat>
          <c:val>
            <c:numRef>
              <c:f>Hoja1!$D$338:$D$340</c:f>
              <c:numCache>
                <c:formatCode>###0</c:formatCode>
                <c:ptCount val="3"/>
                <c:pt idx="0">
                  <c:v>6.666666666666667</c:v>
                </c:pt>
                <c:pt idx="1">
                  <c:v>53.333333333333336</c:v>
                </c:pt>
                <c:pt idx="2">
                  <c:v>40</c:v>
                </c:pt>
              </c:numCache>
            </c:numRef>
          </c:val>
          <c:extLst>
            <c:ext xmlns:c16="http://schemas.microsoft.com/office/drawing/2014/chart" uri="{C3380CC4-5D6E-409C-BE32-E72D297353CC}">
              <c16:uniqueId val="{00000003-E3CD-41F7-9B35-5EAD6ABF7BA0}"/>
            </c:ext>
          </c:extLst>
        </c:ser>
        <c:dLbls>
          <c:dLblPos val="inEnd"/>
          <c:showLegendKey val="0"/>
          <c:showVal val="1"/>
          <c:showCatName val="0"/>
          <c:showSerName val="0"/>
          <c:showPercent val="0"/>
          <c:showBubbleSize val="0"/>
        </c:dLbls>
        <c:gapWidth val="150"/>
        <c:overlap val="100"/>
        <c:axId val="277872912"/>
        <c:axId val="277870560"/>
      </c:barChart>
      <c:catAx>
        <c:axId val="27787291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870560"/>
        <c:crosses val="autoZero"/>
        <c:auto val="1"/>
        <c:lblAlgn val="ctr"/>
        <c:lblOffset val="100"/>
        <c:noMultiLvlLbl val="0"/>
      </c:catAx>
      <c:valAx>
        <c:axId val="2778705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87291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'CONSIDERACIÓN DE PROPUESTAS DE '!$C$2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65713902573868"/>
                </c:manualLayout>
              </c:layout>
              <c:tx>
                <c:rich>
                  <a:bodyPr/>
                  <a:lstStyle/>
                  <a:p>
                    <a:fld id="{6F7BB0D7-60B2-4F00-B506-6BF890F6862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D0D-4B2D-B04D-B72AB72E7131}"/>
                </c:ext>
              </c:extLst>
            </c:dLbl>
            <c:dLbl>
              <c:idx val="1"/>
              <c:layout>
                <c:manualLayout>
                  <c:x val="1.7669624218570655E-3"/>
                  <c:y val="0.10527331768207002"/>
                </c:manualLayout>
              </c:layout>
              <c:tx>
                <c:rich>
                  <a:bodyPr/>
                  <a:lstStyle/>
                  <a:p>
                    <a:fld id="{B1DAD8FD-37B3-45AD-B203-3E0BEE0969D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D0D-4B2D-B04D-B72AB72E7131}"/>
                </c:ext>
              </c:extLst>
            </c:dLbl>
            <c:dLbl>
              <c:idx val="2"/>
              <c:layout>
                <c:manualLayout>
                  <c:x val="-7.0678496874286515E-3"/>
                  <c:y val="8.7798433235208709E-2"/>
                </c:manualLayout>
              </c:layout>
              <c:tx>
                <c:rich>
                  <a:bodyPr/>
                  <a:lstStyle/>
                  <a:p>
                    <a:fld id="{CBD7F66D-0742-43A9-8C34-487C04AC971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D0D-4B2D-B04D-B72AB72E713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PROPUESTAS DE '!$B$3:$B$5</c:f>
              <c:strCache>
                <c:ptCount val="3"/>
                <c:pt idx="0">
                  <c:v>SIEMPRE</c:v>
                </c:pt>
                <c:pt idx="1">
                  <c:v>ALGUNAS VECES</c:v>
                </c:pt>
                <c:pt idx="2">
                  <c:v>NUNCA</c:v>
                </c:pt>
              </c:strCache>
            </c:strRef>
          </c:cat>
          <c:val>
            <c:numRef>
              <c:f>'CONSIDERACIÓN DE PROPUESTAS DE '!$C$3:$C$5</c:f>
              <c:numCache>
                <c:formatCode>General</c:formatCode>
                <c:ptCount val="3"/>
                <c:pt idx="0">
                  <c:v>40</c:v>
                </c:pt>
                <c:pt idx="1">
                  <c:v>60</c:v>
                </c:pt>
              </c:numCache>
            </c:numRef>
          </c:val>
          <c:extLst>
            <c:ext xmlns:c16="http://schemas.microsoft.com/office/drawing/2014/chart" uri="{C3380CC4-5D6E-409C-BE32-E72D297353CC}">
              <c16:uniqueId val="{00000003-CD0D-4B2D-B04D-B72AB72E7131}"/>
            </c:ext>
          </c:extLst>
        </c:ser>
        <c:dLbls>
          <c:showLegendKey val="0"/>
          <c:showVal val="0"/>
          <c:showCatName val="0"/>
          <c:showSerName val="0"/>
          <c:showPercent val="0"/>
          <c:showBubbleSize val="0"/>
        </c:dLbls>
        <c:gapWidth val="100"/>
        <c:overlap val="-24"/>
        <c:axId val="585966056"/>
        <c:axId val="585966448"/>
      </c:barChart>
      <c:catAx>
        <c:axId val="585966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5966448"/>
        <c:crosses val="autoZero"/>
        <c:auto val="1"/>
        <c:lblAlgn val="ctr"/>
        <c:lblOffset val="100"/>
        <c:noMultiLvlLbl val="0"/>
      </c:catAx>
      <c:valAx>
        <c:axId val="5859664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5966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Hoja1!$D$351</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1E06805-A3E7-426A-9179-6FD0E1DEC11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6C3-4F26-BD1F-5EE24122476C}"/>
                </c:ext>
              </c:extLst>
            </c:dLbl>
            <c:dLbl>
              <c:idx val="1"/>
              <c:tx>
                <c:rich>
                  <a:bodyPr/>
                  <a:lstStyle/>
                  <a:p>
                    <a:fld id="{9DDEB065-32D0-49EA-BBC1-97A63E3F55C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6C3-4F26-BD1F-5EE24122476C}"/>
                </c:ext>
              </c:extLst>
            </c:dLbl>
            <c:dLbl>
              <c:idx val="2"/>
              <c:layout>
                <c:manualLayout>
                  <c:x val="0"/>
                  <c:y val="-1.0191886108962902E-2"/>
                </c:manualLayout>
              </c:layout>
              <c:tx>
                <c:rich>
                  <a:bodyPr/>
                  <a:lstStyle/>
                  <a:p>
                    <a:fld id="{73BC6A6F-0909-4D75-90DB-A20F51E27E34}"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6C3-4F26-BD1F-5EE24122476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Hoja1!$B$352:$B$354</c:f>
              <c:strCache>
                <c:ptCount val="3"/>
                <c:pt idx="0">
                  <c:v>SIEMPRE</c:v>
                </c:pt>
                <c:pt idx="1">
                  <c:v>ALGUNAS VECES</c:v>
                </c:pt>
                <c:pt idx="2">
                  <c:v>NUNCA</c:v>
                </c:pt>
              </c:strCache>
            </c:strRef>
          </c:cat>
          <c:val>
            <c:numRef>
              <c:f>Hoja1!$D$352:$D$354</c:f>
              <c:numCache>
                <c:formatCode>###0</c:formatCode>
                <c:ptCount val="3"/>
                <c:pt idx="0">
                  <c:v>66.666666666666657</c:v>
                </c:pt>
                <c:pt idx="1">
                  <c:v>33.333333333333329</c:v>
                </c:pt>
                <c:pt idx="2" formatCode="General">
                  <c:v>0</c:v>
                </c:pt>
              </c:numCache>
            </c:numRef>
          </c:val>
          <c:extLst>
            <c:ext xmlns:c16="http://schemas.microsoft.com/office/drawing/2014/chart" uri="{C3380CC4-5D6E-409C-BE32-E72D297353CC}">
              <c16:uniqueId val="{00000003-06C3-4F26-BD1F-5EE24122476C}"/>
            </c:ext>
          </c:extLst>
        </c:ser>
        <c:dLbls>
          <c:dLblPos val="inEnd"/>
          <c:showLegendKey val="0"/>
          <c:showVal val="1"/>
          <c:showCatName val="0"/>
          <c:showSerName val="0"/>
          <c:showPercent val="0"/>
          <c:showBubbleSize val="0"/>
        </c:dLbls>
        <c:gapWidth val="150"/>
        <c:overlap val="100"/>
        <c:axId val="276540528"/>
        <c:axId val="276540920"/>
      </c:barChart>
      <c:catAx>
        <c:axId val="276540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540920"/>
        <c:crosses val="autoZero"/>
        <c:auto val="1"/>
        <c:lblAlgn val="ctr"/>
        <c:lblOffset val="100"/>
        <c:noMultiLvlLbl val="0"/>
      </c:catAx>
      <c:valAx>
        <c:axId val="2765409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540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'CONSIDERACIÓN DE CAMBIO DE ÁREA'!$C$2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DA4-4AD8-9367-B417E77E816A}"/>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A4-4AD8-9367-B417E77E816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General</c:formatCode>
                <c:ptCount val="2"/>
                <c:pt idx="0">
                  <c:v>20</c:v>
                </c:pt>
                <c:pt idx="1">
                  <c:v>80</c:v>
                </c:pt>
              </c:numCache>
            </c:numRef>
          </c:val>
          <c:extLst>
            <c:ext xmlns:c16="http://schemas.microsoft.com/office/drawing/2014/chart" uri="{C3380CC4-5D6E-409C-BE32-E72D297353CC}">
              <c16:uniqueId val="{00000002-ADA4-4AD8-9367-B417E77E816A}"/>
            </c:ext>
          </c:extLst>
        </c:ser>
        <c:dLbls>
          <c:showLegendKey val="0"/>
          <c:showVal val="0"/>
          <c:showCatName val="0"/>
          <c:showSerName val="0"/>
          <c:showPercent val="0"/>
          <c:showBubbleSize val="0"/>
        </c:dLbls>
        <c:gapWidth val="100"/>
        <c:overlap val="-24"/>
        <c:axId val="432541736"/>
        <c:axId val="432544088"/>
      </c:barChart>
      <c:catAx>
        <c:axId val="4325417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544088"/>
        <c:crosses val="autoZero"/>
        <c:auto val="1"/>
        <c:lblAlgn val="ctr"/>
        <c:lblOffset val="100"/>
        <c:noMultiLvlLbl val="0"/>
      </c:catAx>
      <c:valAx>
        <c:axId val="4325440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541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Hoja1!$D$363</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1.8611043851129923E-4"/>
                </c:manualLayout>
              </c:layout>
              <c:tx>
                <c:rich>
                  <a:bodyPr/>
                  <a:lstStyle/>
                  <a:p>
                    <a:fld id="{E5F34EAF-6544-48F6-B014-727B8E36C80C}"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51C-4DB4-A0E7-9E616A4AED61}"/>
                </c:ext>
              </c:extLst>
            </c:dLbl>
            <c:dLbl>
              <c:idx val="1"/>
              <c:tx>
                <c:rich>
                  <a:bodyPr/>
                  <a:lstStyle/>
                  <a:p>
                    <a:fld id="{66A56881-43F6-4844-A0A1-1C75EB79998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51C-4DB4-A0E7-9E616A4AED61}"/>
                </c:ext>
              </c:extLst>
            </c:dLbl>
            <c:dLbl>
              <c:idx val="2"/>
              <c:tx>
                <c:rich>
                  <a:bodyPr/>
                  <a:lstStyle/>
                  <a:p>
                    <a:fld id="{00091D45-0901-4077-9332-25AF6C9A3A1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51C-4DB4-A0E7-9E616A4AED6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Hoja1!$B$364:$B$366</c:f>
              <c:strCache>
                <c:ptCount val="3"/>
                <c:pt idx="0">
                  <c:v>NUNCA</c:v>
                </c:pt>
                <c:pt idx="1">
                  <c:v>ALGUNAS VECES</c:v>
                </c:pt>
                <c:pt idx="2">
                  <c:v>SIEMPRE</c:v>
                </c:pt>
              </c:strCache>
            </c:strRef>
          </c:cat>
          <c:val>
            <c:numRef>
              <c:f>Hoja1!$D$364:$D$366</c:f>
              <c:numCache>
                <c:formatCode>###0</c:formatCode>
                <c:ptCount val="3"/>
                <c:pt idx="0">
                  <c:v>6.666666666666667</c:v>
                </c:pt>
                <c:pt idx="1">
                  <c:v>60</c:v>
                </c:pt>
                <c:pt idx="2">
                  <c:v>33.333333333333329</c:v>
                </c:pt>
              </c:numCache>
            </c:numRef>
          </c:val>
          <c:extLst>
            <c:ext xmlns:c16="http://schemas.microsoft.com/office/drawing/2014/chart" uri="{C3380CC4-5D6E-409C-BE32-E72D297353CC}">
              <c16:uniqueId val="{00000003-D51C-4DB4-A0E7-9E616A4AED61}"/>
            </c:ext>
          </c:extLst>
        </c:ser>
        <c:dLbls>
          <c:dLblPos val="inEnd"/>
          <c:showLegendKey val="0"/>
          <c:showVal val="1"/>
          <c:showCatName val="0"/>
          <c:showSerName val="0"/>
          <c:showPercent val="0"/>
          <c:showBubbleSize val="0"/>
        </c:dLbls>
        <c:gapWidth val="150"/>
        <c:overlap val="100"/>
        <c:axId val="276536216"/>
        <c:axId val="276535432"/>
      </c:barChart>
      <c:catAx>
        <c:axId val="27653621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535432"/>
        <c:crosses val="autoZero"/>
        <c:auto val="1"/>
        <c:lblAlgn val="ctr"/>
        <c:lblOffset val="100"/>
        <c:noMultiLvlLbl val="0"/>
      </c:catAx>
      <c:valAx>
        <c:axId val="2765354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53621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5940830556780822E-2"/>
          <c:y val="3.9787491755770732E-2"/>
          <c:w val="0.9165968632748176"/>
          <c:h val="0.88725671654296601"/>
        </c:manualLayout>
      </c:layout>
      <c:barChart>
        <c:barDir val="col"/>
        <c:grouping val="clustered"/>
        <c:varyColors val="0"/>
        <c:ser>
          <c:idx val="0"/>
          <c:order val="0"/>
          <c:tx>
            <c:strRef>
              <c:f>'CARGA DE TRABAJO CORRESPONDIENT'!$C$2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641-4E35-9B6F-9C8DF11A88CC}"/>
                </c:ext>
              </c:extLst>
            </c:dLbl>
            <c:dLbl>
              <c:idx val="1"/>
              <c:layout>
                <c:manualLayout>
                  <c:x val="-3.4924612336803061E-3"/>
                  <c:y val="8.4281949092613967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641-4E35-9B6F-9C8DF11A88C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General</c:formatCode>
                <c:ptCount val="2"/>
                <c:pt idx="0">
                  <c:v>80</c:v>
                </c:pt>
                <c:pt idx="1">
                  <c:v>20</c:v>
                </c:pt>
              </c:numCache>
            </c:numRef>
          </c:val>
          <c:extLst>
            <c:ext xmlns:c16="http://schemas.microsoft.com/office/drawing/2014/chart" uri="{C3380CC4-5D6E-409C-BE32-E72D297353CC}">
              <c16:uniqueId val="{00000002-B641-4E35-9B6F-9C8DF11A88CC}"/>
            </c:ext>
          </c:extLst>
        </c:ser>
        <c:dLbls>
          <c:showLegendKey val="0"/>
          <c:showVal val="0"/>
          <c:showCatName val="0"/>
          <c:showSerName val="0"/>
          <c:showPercent val="0"/>
          <c:showBubbleSize val="0"/>
        </c:dLbls>
        <c:gapWidth val="100"/>
        <c:overlap val="-24"/>
        <c:axId val="593641912"/>
        <c:axId val="593639952"/>
      </c:barChart>
      <c:catAx>
        <c:axId val="5936419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3639952"/>
        <c:crosses val="autoZero"/>
        <c:auto val="1"/>
        <c:lblAlgn val="ctr"/>
        <c:lblOffset val="100"/>
        <c:noMultiLvlLbl val="0"/>
      </c:catAx>
      <c:valAx>
        <c:axId val="593639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3641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Hoja1!$D$376</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D9371F95-E6E1-4551-82EC-9823A29E6E9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941-4F52-9EEF-01272ADA515D}"/>
                </c:ext>
              </c:extLst>
            </c:dLbl>
            <c:dLbl>
              <c:idx val="1"/>
              <c:tx>
                <c:rich>
                  <a:bodyPr/>
                  <a:lstStyle/>
                  <a:p>
                    <a:fld id="{B468CFB4-19D2-4BCB-88CB-F4CA0FE65CD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941-4F52-9EEF-01272ADA515D}"/>
                </c:ext>
              </c:extLst>
            </c:dLbl>
            <c:dLbl>
              <c:idx val="2"/>
              <c:layout>
                <c:manualLayout>
                  <c:x val="3.2905624983401442E-3"/>
                  <c:y val="-7.6233799899415727E-3"/>
                </c:manualLayout>
              </c:layout>
              <c:tx>
                <c:rich>
                  <a:bodyPr/>
                  <a:lstStyle/>
                  <a:p>
                    <a:fld id="{5BCDE098-FD28-4B8B-9DBA-44521343BB2C}"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941-4F52-9EEF-01272ADA515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Hoja1!$B$377:$B$379</c:f>
              <c:strCache>
                <c:ptCount val="3"/>
                <c:pt idx="0">
                  <c:v>SIEMPRE</c:v>
                </c:pt>
                <c:pt idx="1">
                  <c:v>ALGUNAS VECES</c:v>
                </c:pt>
                <c:pt idx="2">
                  <c:v>NUNCA</c:v>
                </c:pt>
              </c:strCache>
            </c:strRef>
          </c:cat>
          <c:val>
            <c:numRef>
              <c:f>Hoja1!$D$377:$D$379</c:f>
              <c:numCache>
                <c:formatCode>###0</c:formatCode>
                <c:ptCount val="3"/>
                <c:pt idx="0">
                  <c:v>60</c:v>
                </c:pt>
                <c:pt idx="1">
                  <c:v>40</c:v>
                </c:pt>
                <c:pt idx="2" formatCode="General">
                  <c:v>0</c:v>
                </c:pt>
              </c:numCache>
            </c:numRef>
          </c:val>
          <c:extLst>
            <c:ext xmlns:c16="http://schemas.microsoft.com/office/drawing/2014/chart" uri="{C3380CC4-5D6E-409C-BE32-E72D297353CC}">
              <c16:uniqueId val="{00000003-9941-4F52-9EEF-01272ADA515D}"/>
            </c:ext>
          </c:extLst>
        </c:ser>
        <c:dLbls>
          <c:dLblPos val="inEnd"/>
          <c:showLegendKey val="0"/>
          <c:showVal val="1"/>
          <c:showCatName val="0"/>
          <c:showSerName val="0"/>
          <c:showPercent val="0"/>
          <c:showBubbleSize val="0"/>
        </c:dLbls>
        <c:gapWidth val="150"/>
        <c:overlap val="100"/>
        <c:axId val="276538568"/>
        <c:axId val="276538176"/>
      </c:barChart>
      <c:catAx>
        <c:axId val="276538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538176"/>
        <c:crosses val="autoZero"/>
        <c:auto val="1"/>
        <c:lblAlgn val="ctr"/>
        <c:lblOffset val="100"/>
        <c:noMultiLvlLbl val="0"/>
      </c:catAx>
      <c:valAx>
        <c:axId val="276538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538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'CAPACITADO PARA FUNCIONES LABOR'!$C$2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0E9-4852-9443-500DE0E7508C}"/>
                </c:ext>
              </c:extLst>
            </c:dLbl>
            <c:dLbl>
              <c:idx val="1"/>
              <c:layout>
                <c:manualLayout>
                  <c:x val="1.7123232262218349E-3"/>
                  <c:y val="9.90598104865854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0E9-4852-9443-500DE0E7508C}"/>
                </c:ext>
              </c:extLst>
            </c:dLbl>
            <c:dLbl>
              <c:idx val="2"/>
              <c:layout>
                <c:manualLayout>
                  <c:x val="-8.5616161311094889E-3"/>
                  <c:y val="0.1111126612392738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B309A03A-0D61-4115-B9BD-6CDA9231D691}"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0E9-4852-9443-500DE0E7508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3"/>
                <c:pt idx="0">
                  <c:v>SIEMPRE</c:v>
                </c:pt>
                <c:pt idx="1">
                  <c:v>ALGUNAS VECES</c:v>
                </c:pt>
                <c:pt idx="2">
                  <c:v>NUNCA</c:v>
                </c:pt>
              </c:strCache>
            </c:strRef>
          </c:cat>
          <c:val>
            <c:numRef>
              <c:f>'CAPACITADO PARA FUNCIONES LABOR'!$C$3:$C$5</c:f>
              <c:numCache>
                <c:formatCode>General</c:formatCode>
                <c:ptCount val="3"/>
                <c:pt idx="0">
                  <c:v>60</c:v>
                </c:pt>
                <c:pt idx="1">
                  <c:v>20</c:v>
                </c:pt>
                <c:pt idx="2">
                  <c:v>20</c:v>
                </c:pt>
              </c:numCache>
            </c:numRef>
          </c:val>
          <c:extLst>
            <c:ext xmlns:c16="http://schemas.microsoft.com/office/drawing/2014/chart" uri="{C3380CC4-5D6E-409C-BE32-E72D297353CC}">
              <c16:uniqueId val="{00000003-30E9-4852-9443-500DE0E7508C}"/>
            </c:ext>
          </c:extLst>
        </c:ser>
        <c:dLbls>
          <c:showLegendKey val="0"/>
          <c:showVal val="0"/>
          <c:showCatName val="0"/>
          <c:showSerName val="0"/>
          <c:showPercent val="0"/>
          <c:showBubbleSize val="0"/>
        </c:dLbls>
        <c:gapWidth val="100"/>
        <c:overlap val="-24"/>
        <c:axId val="420269256"/>
        <c:axId val="420268864"/>
      </c:barChart>
      <c:catAx>
        <c:axId val="420269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0268864"/>
        <c:crosses val="autoZero"/>
        <c:auto val="1"/>
        <c:lblAlgn val="ctr"/>
        <c:lblOffset val="100"/>
        <c:noMultiLvlLbl val="0"/>
      </c:catAx>
      <c:valAx>
        <c:axId val="420268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0269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Hoja1!$D$388</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EBA75BFC-AF2E-44E0-B269-139249CBE7B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182-4B9F-BC42-272224606CC3}"/>
                </c:ext>
              </c:extLst>
            </c:dLbl>
            <c:dLbl>
              <c:idx val="1"/>
              <c:tx>
                <c:rich>
                  <a:bodyPr/>
                  <a:lstStyle/>
                  <a:p>
                    <a:fld id="{306D2D41-6049-4DF8-A1F9-AD0B9F0591A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182-4B9F-BC42-272224606CC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Hoja1!$B$389:$B$390</c:f>
              <c:strCache>
                <c:ptCount val="2"/>
                <c:pt idx="0">
                  <c:v>NO</c:v>
                </c:pt>
                <c:pt idx="1">
                  <c:v>SI</c:v>
                </c:pt>
              </c:strCache>
            </c:strRef>
          </c:cat>
          <c:val>
            <c:numRef>
              <c:f>Hoja1!$D$389:$D$390</c:f>
              <c:numCache>
                <c:formatCode>###0</c:formatCode>
                <c:ptCount val="2"/>
                <c:pt idx="0">
                  <c:v>26.666666666666668</c:v>
                </c:pt>
                <c:pt idx="1">
                  <c:v>73.333333333333329</c:v>
                </c:pt>
              </c:numCache>
            </c:numRef>
          </c:val>
          <c:extLst>
            <c:ext xmlns:c16="http://schemas.microsoft.com/office/drawing/2014/chart" uri="{C3380CC4-5D6E-409C-BE32-E72D297353CC}">
              <c16:uniqueId val="{00000002-E182-4B9F-BC42-272224606CC3}"/>
            </c:ext>
          </c:extLst>
        </c:ser>
        <c:dLbls>
          <c:dLblPos val="inEnd"/>
          <c:showLegendKey val="0"/>
          <c:showVal val="1"/>
          <c:showCatName val="0"/>
          <c:showSerName val="0"/>
          <c:showPercent val="0"/>
          <c:showBubbleSize val="0"/>
        </c:dLbls>
        <c:gapWidth val="150"/>
        <c:overlap val="100"/>
        <c:axId val="276528376"/>
        <c:axId val="276534648"/>
      </c:barChart>
      <c:catAx>
        <c:axId val="27652837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534648"/>
        <c:crosses val="autoZero"/>
        <c:auto val="1"/>
        <c:lblAlgn val="ctr"/>
        <c:lblOffset val="100"/>
        <c:noMultiLvlLbl val="0"/>
      </c:catAx>
      <c:valAx>
        <c:axId val="2765346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52837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'TE PERMITEN ASISTIR A CURSOS DE'!$C$2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34B-41CD-A722-C5AB03ACEF00}"/>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34B-41CD-A722-C5AB03ACEF00}"/>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34B-41CD-A722-C5AB03ACEF00}"/>
                </c:ext>
              </c:extLst>
            </c:dLbl>
            <c:dLbl>
              <c:idx val="4"/>
              <c:layout>
                <c:manualLayout>
                  <c:x val="0"/>
                  <c:y val="8.1352758889332383E-2"/>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34B-41CD-A722-C5AB03ACEF0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5"/>
                <c:pt idx="0">
                  <c:v>SIEMPRE</c:v>
                </c:pt>
                <c:pt idx="1">
                  <c:v>ALGUNAS VECES</c:v>
                </c:pt>
                <c:pt idx="2">
                  <c:v>NUNCA</c:v>
                </c:pt>
                <c:pt idx="4">
                  <c:v>NO HE SIDO CONVOCADO</c:v>
                </c:pt>
              </c:strCache>
            </c:strRef>
          </c:cat>
          <c:val>
            <c:numRef>
              <c:f>'TE PERMITEN ASISTIR A CURSOS DE'!$C$3:$C$7</c:f>
              <c:numCache>
                <c:formatCode>General</c:formatCode>
                <c:ptCount val="5"/>
                <c:pt idx="0">
                  <c:v>80</c:v>
                </c:pt>
                <c:pt idx="4">
                  <c:v>20</c:v>
                </c:pt>
              </c:numCache>
            </c:numRef>
          </c:val>
          <c:extLst>
            <c:ext xmlns:c16="http://schemas.microsoft.com/office/drawing/2014/chart" uri="{C3380CC4-5D6E-409C-BE32-E72D297353CC}">
              <c16:uniqueId val="{00000004-C34B-41CD-A722-C5AB03ACEF00}"/>
            </c:ext>
          </c:extLst>
        </c:ser>
        <c:dLbls>
          <c:showLegendKey val="0"/>
          <c:showVal val="0"/>
          <c:showCatName val="0"/>
          <c:showSerName val="0"/>
          <c:showPercent val="0"/>
          <c:showBubbleSize val="0"/>
        </c:dLbls>
        <c:gapWidth val="100"/>
        <c:overlap val="-24"/>
        <c:axId val="420266904"/>
        <c:axId val="420266512"/>
      </c:barChart>
      <c:catAx>
        <c:axId val="420266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0266512"/>
        <c:crosses val="autoZero"/>
        <c:auto val="1"/>
        <c:lblAlgn val="ctr"/>
        <c:lblOffset val="100"/>
        <c:noMultiLvlLbl val="0"/>
      </c:catAx>
      <c:valAx>
        <c:axId val="420266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0266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Hoja1!$D$401</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0575341376934446E-17"/>
                  <c:y val="8.8364339261800162E-4"/>
                </c:manualLayout>
              </c:layout>
              <c:tx>
                <c:rich>
                  <a:bodyPr/>
                  <a:lstStyle/>
                  <a:p>
                    <a:fld id="{36E47ABA-348F-48AA-B648-FF3BE4225173}"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087-43CD-9EB9-43F288387FC7}"/>
                </c:ext>
              </c:extLst>
            </c:dLbl>
            <c:dLbl>
              <c:idx val="1"/>
              <c:tx>
                <c:rich>
                  <a:bodyPr/>
                  <a:lstStyle/>
                  <a:p>
                    <a:fld id="{BB55D9B1-D955-4F83-B771-AF900CC66FB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087-43CD-9EB9-43F288387FC7}"/>
                </c:ext>
              </c:extLst>
            </c:dLbl>
            <c:dLbl>
              <c:idx val="2"/>
              <c:tx>
                <c:rich>
                  <a:bodyPr/>
                  <a:lstStyle/>
                  <a:p>
                    <a:fld id="{ADFAD4AD-A834-4F09-AA2C-AF3961453AE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087-43CD-9EB9-43F288387FC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Hoja1!$B$402:$B$404</c:f>
              <c:strCache>
                <c:ptCount val="3"/>
                <c:pt idx="0">
                  <c:v>NUNCA</c:v>
                </c:pt>
                <c:pt idx="1">
                  <c:v>ALGUNAS VECES</c:v>
                </c:pt>
                <c:pt idx="2">
                  <c:v>SIEMPRE</c:v>
                </c:pt>
              </c:strCache>
            </c:strRef>
          </c:cat>
          <c:val>
            <c:numRef>
              <c:f>Hoja1!$D$402:$D$404</c:f>
              <c:numCache>
                <c:formatCode>###0</c:formatCode>
                <c:ptCount val="3"/>
                <c:pt idx="0">
                  <c:v>6.666666666666667</c:v>
                </c:pt>
                <c:pt idx="1">
                  <c:v>26.666666666666668</c:v>
                </c:pt>
                <c:pt idx="2">
                  <c:v>66.666666666666657</c:v>
                </c:pt>
              </c:numCache>
            </c:numRef>
          </c:val>
          <c:extLst>
            <c:ext xmlns:c16="http://schemas.microsoft.com/office/drawing/2014/chart" uri="{C3380CC4-5D6E-409C-BE32-E72D297353CC}">
              <c16:uniqueId val="{00000003-7087-43CD-9EB9-43F288387FC7}"/>
            </c:ext>
          </c:extLst>
        </c:ser>
        <c:dLbls>
          <c:dLblPos val="inEnd"/>
          <c:showLegendKey val="0"/>
          <c:showVal val="1"/>
          <c:showCatName val="0"/>
          <c:showSerName val="0"/>
          <c:showPercent val="0"/>
          <c:showBubbleSize val="0"/>
        </c:dLbls>
        <c:gapWidth val="150"/>
        <c:overlap val="100"/>
        <c:axId val="276532688"/>
        <c:axId val="276533080"/>
      </c:barChart>
      <c:catAx>
        <c:axId val="27653268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533080"/>
        <c:crosses val="autoZero"/>
        <c:auto val="1"/>
        <c:lblAlgn val="ctr"/>
        <c:lblOffset val="100"/>
        <c:noMultiLvlLbl val="0"/>
      </c:catAx>
      <c:valAx>
        <c:axId val="2765330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53268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064-44A4-9848-1D6420B58FDE}"/>
                </c:ext>
              </c:extLst>
            </c:dLbl>
            <c:dLbl>
              <c:idx val="1"/>
              <c:layout>
                <c:manualLayout>
                  <c:x val="-5.3248873073554305E-3"/>
                  <c:y val="0.10936172603717287"/>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064-44A4-9848-1D6420B58FD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80</c:v>
                </c:pt>
                <c:pt idx="1">
                  <c:v>20</c:v>
                </c:pt>
              </c:numCache>
            </c:numRef>
          </c:val>
          <c:extLst>
            <c:ext xmlns:c16="http://schemas.microsoft.com/office/drawing/2014/chart" uri="{C3380CC4-5D6E-409C-BE32-E72D297353CC}">
              <c16:uniqueId val="{00000002-B064-44A4-9848-1D6420B58FDE}"/>
            </c:ext>
          </c:extLst>
        </c:ser>
        <c:dLbls>
          <c:showLegendKey val="0"/>
          <c:showVal val="0"/>
          <c:showCatName val="0"/>
          <c:showSerName val="0"/>
          <c:showPercent val="0"/>
          <c:showBubbleSize val="0"/>
        </c:dLbls>
        <c:gapWidth val="100"/>
        <c:overlap val="-24"/>
        <c:axId val="204534496"/>
        <c:axId val="204536064"/>
      </c:barChart>
      <c:catAx>
        <c:axId val="204534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4536064"/>
        <c:crosses val="autoZero"/>
        <c:auto val="1"/>
        <c:lblAlgn val="ctr"/>
        <c:lblOffset val="100"/>
        <c:noMultiLvlLbl val="0"/>
      </c:catAx>
      <c:valAx>
        <c:axId val="204536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4534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Hoja1!$D$414</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1F9FAB91-3BCA-419C-9CC9-AB65B90FEA4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BE6-4E3A-A25C-591F24C17CE2}"/>
                </c:ext>
              </c:extLst>
            </c:dLbl>
            <c:dLbl>
              <c:idx val="1"/>
              <c:tx>
                <c:rich>
                  <a:bodyPr/>
                  <a:lstStyle/>
                  <a:p>
                    <a:fld id="{ACDB6AC3-8CC8-4220-91ED-7CA3AEE798E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BE6-4E3A-A25C-591F24C17CE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Hoja1!$B$415:$B$416</c:f>
              <c:strCache>
                <c:ptCount val="2"/>
                <c:pt idx="0">
                  <c:v>NO</c:v>
                </c:pt>
                <c:pt idx="1">
                  <c:v>SI</c:v>
                </c:pt>
              </c:strCache>
            </c:strRef>
          </c:cat>
          <c:val>
            <c:numRef>
              <c:f>Hoja1!$D$415:$D$416</c:f>
              <c:numCache>
                <c:formatCode>###0</c:formatCode>
                <c:ptCount val="2"/>
                <c:pt idx="0">
                  <c:v>33.333333333333329</c:v>
                </c:pt>
                <c:pt idx="1">
                  <c:v>66.666666666666657</c:v>
                </c:pt>
              </c:numCache>
            </c:numRef>
          </c:val>
          <c:extLst>
            <c:ext xmlns:c16="http://schemas.microsoft.com/office/drawing/2014/chart" uri="{C3380CC4-5D6E-409C-BE32-E72D297353CC}">
              <c16:uniqueId val="{00000002-9BE6-4E3A-A25C-591F24C17CE2}"/>
            </c:ext>
          </c:extLst>
        </c:ser>
        <c:dLbls>
          <c:dLblPos val="inEnd"/>
          <c:showLegendKey val="0"/>
          <c:showVal val="1"/>
          <c:showCatName val="0"/>
          <c:showSerName val="0"/>
          <c:showPercent val="0"/>
          <c:showBubbleSize val="0"/>
        </c:dLbls>
        <c:gapWidth val="150"/>
        <c:overlap val="100"/>
        <c:axId val="278193968"/>
        <c:axId val="278194360"/>
      </c:barChart>
      <c:catAx>
        <c:axId val="27819396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194360"/>
        <c:crosses val="autoZero"/>
        <c:auto val="1"/>
        <c:lblAlgn val="ctr"/>
        <c:lblOffset val="100"/>
        <c:noMultiLvlLbl val="0"/>
      </c:catAx>
      <c:valAx>
        <c:axId val="278194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19396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F10-461C-90E3-238B969451D1}"/>
                </c:ext>
              </c:extLst>
            </c:dLbl>
            <c:dLbl>
              <c:idx val="1"/>
              <c:layout>
                <c:manualLayout>
                  <c:x val="0"/>
                  <c:y val="0.10383189489863569"/>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F10-461C-90E3-238B969451D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60</c:v>
                </c:pt>
                <c:pt idx="1">
                  <c:v>40</c:v>
                </c:pt>
              </c:numCache>
            </c:numRef>
          </c:val>
          <c:extLst>
            <c:ext xmlns:c16="http://schemas.microsoft.com/office/drawing/2014/chart" uri="{C3380CC4-5D6E-409C-BE32-E72D297353CC}">
              <c16:uniqueId val="{00000002-4F10-461C-90E3-238B969451D1}"/>
            </c:ext>
          </c:extLst>
        </c:ser>
        <c:dLbls>
          <c:showLegendKey val="0"/>
          <c:showVal val="0"/>
          <c:showCatName val="0"/>
          <c:showSerName val="0"/>
          <c:showPercent val="0"/>
          <c:showBubbleSize val="0"/>
        </c:dLbls>
        <c:gapWidth val="100"/>
        <c:overlap val="-24"/>
        <c:axId val="599488864"/>
        <c:axId val="599486904"/>
      </c:barChart>
      <c:catAx>
        <c:axId val="599488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9486904"/>
        <c:crosses val="autoZero"/>
        <c:auto val="1"/>
        <c:lblAlgn val="ctr"/>
        <c:lblOffset val="100"/>
        <c:noMultiLvlLbl val="0"/>
      </c:catAx>
      <c:valAx>
        <c:axId val="599486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9488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DE AGUA</a:t>
            </a:r>
            <a:r>
              <a:rPr lang="en-US" baseline="0" dirty="0"/>
              <a:t> ESTANCADA</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Hoja1!$D$426</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CB8255B9-9655-48C4-8E7E-E3EDA2E801F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EAF-416A-BF37-BD1DD06E7D6E}"/>
                </c:ext>
              </c:extLst>
            </c:dLbl>
            <c:dLbl>
              <c:idx val="1"/>
              <c:tx>
                <c:rich>
                  <a:bodyPr/>
                  <a:lstStyle/>
                  <a:p>
                    <a:fld id="{752D3FF2-3E04-49E6-BD3F-50EBB06E8E7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EAF-416A-BF37-BD1DD06E7D6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Hoja1!$B$427:$B$428</c:f>
              <c:strCache>
                <c:ptCount val="2"/>
                <c:pt idx="0">
                  <c:v>NO</c:v>
                </c:pt>
                <c:pt idx="1">
                  <c:v>SI</c:v>
                </c:pt>
              </c:strCache>
            </c:strRef>
          </c:cat>
          <c:val>
            <c:numRef>
              <c:f>Hoja1!$D$427:$D$428</c:f>
              <c:numCache>
                <c:formatCode>###0</c:formatCode>
                <c:ptCount val="2"/>
                <c:pt idx="0">
                  <c:v>13.333333333333334</c:v>
                </c:pt>
                <c:pt idx="1">
                  <c:v>86.666666666666671</c:v>
                </c:pt>
              </c:numCache>
            </c:numRef>
          </c:val>
          <c:extLst>
            <c:ext xmlns:c16="http://schemas.microsoft.com/office/drawing/2014/chart" uri="{C3380CC4-5D6E-409C-BE32-E72D297353CC}">
              <c16:uniqueId val="{00000002-2EAF-416A-BF37-BD1DD06E7D6E}"/>
            </c:ext>
          </c:extLst>
        </c:ser>
        <c:dLbls>
          <c:dLblPos val="inEnd"/>
          <c:showLegendKey val="0"/>
          <c:showVal val="1"/>
          <c:showCatName val="0"/>
          <c:showSerName val="0"/>
          <c:showPercent val="0"/>
          <c:showBubbleSize val="0"/>
        </c:dLbls>
        <c:gapWidth val="150"/>
        <c:overlap val="100"/>
        <c:axId val="278196320"/>
        <c:axId val="278191224"/>
      </c:barChart>
      <c:catAx>
        <c:axId val="278196320"/>
        <c:scaling>
          <c:orientation val="maxMin"/>
        </c:scaling>
        <c:delete val="0"/>
        <c:axPos val="b"/>
        <c:numFmt formatCode="General" sourceLinked="1"/>
        <c:majorTickMark val="none"/>
        <c:minorTickMark val="none"/>
        <c:tickLblPos val="nextTo"/>
        <c:spPr>
          <a:noFill/>
          <a:ln w="12700" cap="flat" cmpd="sng" algn="ctr">
            <a:solidFill>
              <a:schemeClr val="accent1">
                <a:alpha val="97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191224"/>
        <c:crosses val="autoZero"/>
        <c:auto val="1"/>
        <c:lblAlgn val="ctr"/>
        <c:lblOffset val="100"/>
        <c:noMultiLvlLbl val="0"/>
      </c:catAx>
      <c:valAx>
        <c:axId val="278191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19632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2EE-46A7-878A-DC74F66F19F5}"/>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2EE-46A7-878A-DC74F66F19F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40</c:v>
                </c:pt>
                <c:pt idx="1">
                  <c:v>60</c:v>
                </c:pt>
              </c:numCache>
            </c:numRef>
          </c:val>
          <c:extLst>
            <c:ext xmlns:c16="http://schemas.microsoft.com/office/drawing/2014/chart" uri="{C3380CC4-5D6E-409C-BE32-E72D297353CC}">
              <c16:uniqueId val="{00000002-C2EE-46A7-878A-DC74F66F19F5}"/>
            </c:ext>
          </c:extLst>
        </c:ser>
        <c:dLbls>
          <c:showLegendKey val="0"/>
          <c:showVal val="0"/>
          <c:showCatName val="0"/>
          <c:showSerName val="0"/>
          <c:showPercent val="0"/>
          <c:showBubbleSize val="0"/>
        </c:dLbls>
        <c:gapWidth val="100"/>
        <c:overlap val="-24"/>
        <c:axId val="203839944"/>
        <c:axId val="203839552"/>
      </c:barChart>
      <c:catAx>
        <c:axId val="2038399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839552"/>
        <c:crosses val="autoZero"/>
        <c:auto val="1"/>
        <c:lblAlgn val="ctr"/>
        <c:lblOffset val="100"/>
        <c:noMultiLvlLbl val="0"/>
      </c:catAx>
      <c:valAx>
        <c:axId val="203839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839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Hoja1!$D$438</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8ADF7A7C-AF83-4056-820D-C2788B36B5B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AD5-4D36-B067-A78CAEA679E2}"/>
                </c:ext>
              </c:extLst>
            </c:dLbl>
            <c:dLbl>
              <c:idx val="1"/>
              <c:tx>
                <c:rich>
                  <a:bodyPr/>
                  <a:lstStyle/>
                  <a:p>
                    <a:fld id="{1D7EB76E-3022-4240-9480-A9549DF7CC7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AD5-4D36-B067-A78CAEA679E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Hoja1!$B$439:$B$440</c:f>
              <c:strCache>
                <c:ptCount val="2"/>
                <c:pt idx="0">
                  <c:v>NO</c:v>
                </c:pt>
                <c:pt idx="1">
                  <c:v>SI</c:v>
                </c:pt>
              </c:strCache>
            </c:strRef>
          </c:cat>
          <c:val>
            <c:numRef>
              <c:f>Hoja1!$D$439:$D$440</c:f>
              <c:numCache>
                <c:formatCode>###0</c:formatCode>
                <c:ptCount val="2"/>
                <c:pt idx="0">
                  <c:v>46.666666666666664</c:v>
                </c:pt>
                <c:pt idx="1">
                  <c:v>53.333333333333336</c:v>
                </c:pt>
              </c:numCache>
            </c:numRef>
          </c:val>
          <c:extLst>
            <c:ext xmlns:c16="http://schemas.microsoft.com/office/drawing/2014/chart" uri="{C3380CC4-5D6E-409C-BE32-E72D297353CC}">
              <c16:uniqueId val="{00000002-8AD5-4D36-B067-A78CAEA679E2}"/>
            </c:ext>
          </c:extLst>
        </c:ser>
        <c:dLbls>
          <c:dLblPos val="inEnd"/>
          <c:showLegendKey val="0"/>
          <c:showVal val="1"/>
          <c:showCatName val="0"/>
          <c:showSerName val="0"/>
          <c:showPercent val="0"/>
          <c:showBubbleSize val="0"/>
        </c:dLbls>
        <c:gapWidth val="150"/>
        <c:overlap val="100"/>
        <c:axId val="278188872"/>
        <c:axId val="278189264"/>
      </c:barChart>
      <c:catAx>
        <c:axId val="27818887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189264"/>
        <c:crosses val="autoZero"/>
        <c:auto val="1"/>
        <c:lblAlgn val="ctr"/>
        <c:lblOffset val="100"/>
        <c:noMultiLvlLbl val="0"/>
      </c:catAx>
      <c:valAx>
        <c:axId val="2781892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18887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60C-4330-BC29-3E71AC3F322A}"/>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60C-4330-BC29-3E71AC3F322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General</c:formatCode>
                <c:ptCount val="2"/>
                <c:pt idx="0">
                  <c:v>20</c:v>
                </c:pt>
                <c:pt idx="1">
                  <c:v>80</c:v>
                </c:pt>
              </c:numCache>
            </c:numRef>
          </c:val>
          <c:extLst>
            <c:ext xmlns:c16="http://schemas.microsoft.com/office/drawing/2014/chart" uri="{C3380CC4-5D6E-409C-BE32-E72D297353CC}">
              <c16:uniqueId val="{00000002-B60C-4330-BC29-3E71AC3F322A}"/>
            </c:ext>
          </c:extLst>
        </c:ser>
        <c:dLbls>
          <c:showLegendKey val="0"/>
          <c:showVal val="0"/>
          <c:showCatName val="0"/>
          <c:showSerName val="0"/>
          <c:showPercent val="0"/>
          <c:showBubbleSize val="0"/>
        </c:dLbls>
        <c:gapWidth val="100"/>
        <c:overlap val="-24"/>
        <c:axId val="203839160"/>
        <c:axId val="203837984"/>
      </c:barChart>
      <c:catAx>
        <c:axId val="2038391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837984"/>
        <c:crosses val="autoZero"/>
        <c:auto val="1"/>
        <c:lblAlgn val="ctr"/>
        <c:lblOffset val="100"/>
        <c:noMultiLvlLbl val="0"/>
      </c:catAx>
      <c:valAx>
        <c:axId val="203837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839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Hoja1!$D$450</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4FABFF40-966D-4C47-ABE4-9E628E4358F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BCB-4BE5-9146-BB2DA95F2DE3}"/>
                </c:ext>
              </c:extLst>
            </c:dLbl>
            <c:dLbl>
              <c:idx val="1"/>
              <c:tx>
                <c:rich>
                  <a:bodyPr/>
                  <a:lstStyle/>
                  <a:p>
                    <a:fld id="{080CF826-0A77-4CB9-9E73-EA3A08BF2B7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BCB-4BE5-9146-BB2DA95F2DE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Hoja1!$B$451:$B$452</c:f>
              <c:strCache>
                <c:ptCount val="2"/>
                <c:pt idx="0">
                  <c:v>NO</c:v>
                </c:pt>
                <c:pt idx="1">
                  <c:v>SI</c:v>
                </c:pt>
              </c:strCache>
            </c:strRef>
          </c:cat>
          <c:val>
            <c:numRef>
              <c:f>Hoja1!$D$451:$D$452</c:f>
              <c:numCache>
                <c:formatCode>###0</c:formatCode>
                <c:ptCount val="2"/>
                <c:pt idx="0">
                  <c:v>33.333333333333329</c:v>
                </c:pt>
                <c:pt idx="1">
                  <c:v>66.666666666666657</c:v>
                </c:pt>
              </c:numCache>
            </c:numRef>
          </c:val>
          <c:extLst>
            <c:ext xmlns:c16="http://schemas.microsoft.com/office/drawing/2014/chart" uri="{C3380CC4-5D6E-409C-BE32-E72D297353CC}">
              <c16:uniqueId val="{00000002-9BCB-4BE5-9146-BB2DA95F2DE3}"/>
            </c:ext>
          </c:extLst>
        </c:ser>
        <c:dLbls>
          <c:dLblPos val="inEnd"/>
          <c:showLegendKey val="0"/>
          <c:showVal val="1"/>
          <c:showCatName val="0"/>
          <c:showSerName val="0"/>
          <c:showPercent val="0"/>
          <c:showBubbleSize val="0"/>
        </c:dLbls>
        <c:gapWidth val="150"/>
        <c:overlap val="100"/>
        <c:axId val="278193184"/>
        <c:axId val="278193576"/>
      </c:barChart>
      <c:catAx>
        <c:axId val="27819318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193576"/>
        <c:crosses val="autoZero"/>
        <c:auto val="1"/>
        <c:lblAlgn val="ctr"/>
        <c:lblOffset val="100"/>
        <c:noMultiLvlLbl val="0"/>
      </c:catAx>
      <c:valAx>
        <c:axId val="278193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19318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326-4BD6-B13F-69551AC363FB}"/>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26-4BD6-B13F-69551AC363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40</c:v>
                </c:pt>
                <c:pt idx="1">
                  <c:v>60</c:v>
                </c:pt>
              </c:numCache>
            </c:numRef>
          </c:val>
          <c:extLst>
            <c:ext xmlns:c16="http://schemas.microsoft.com/office/drawing/2014/chart" uri="{C3380CC4-5D6E-409C-BE32-E72D297353CC}">
              <c16:uniqueId val="{00000002-0326-4BD6-B13F-69551AC363FB}"/>
            </c:ext>
          </c:extLst>
        </c:ser>
        <c:dLbls>
          <c:showLegendKey val="0"/>
          <c:showVal val="0"/>
          <c:showCatName val="0"/>
          <c:showSerName val="0"/>
          <c:showPercent val="0"/>
          <c:showBubbleSize val="0"/>
        </c:dLbls>
        <c:gapWidth val="100"/>
        <c:overlap val="-24"/>
        <c:axId val="421731544"/>
        <c:axId val="421732720"/>
      </c:barChart>
      <c:catAx>
        <c:axId val="421731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1732720"/>
        <c:crosses val="autoZero"/>
        <c:auto val="1"/>
        <c:lblAlgn val="ctr"/>
        <c:lblOffset val="100"/>
        <c:noMultiLvlLbl val="0"/>
      </c:catAx>
      <c:valAx>
        <c:axId val="4217327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1731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Hoja1!$D$462</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09973B5-A21E-4384-95B5-D77EBE11C03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B50-49A8-AADB-9AE99459F3EC}"/>
                </c:ext>
              </c:extLst>
            </c:dLbl>
            <c:dLbl>
              <c:idx val="1"/>
              <c:tx>
                <c:rich>
                  <a:bodyPr/>
                  <a:lstStyle/>
                  <a:p>
                    <a:fld id="{14F23A8E-70A7-46E9-94D5-5FFA41ED69E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B50-49A8-AADB-9AE99459F3E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Hoja1!$B$463:$B$464</c:f>
              <c:strCache>
                <c:ptCount val="2"/>
                <c:pt idx="0">
                  <c:v>NO</c:v>
                </c:pt>
                <c:pt idx="1">
                  <c:v>SI</c:v>
                </c:pt>
              </c:strCache>
            </c:strRef>
          </c:cat>
          <c:val>
            <c:numRef>
              <c:f>Hoja1!$D$463:$D$464</c:f>
              <c:numCache>
                <c:formatCode>###0</c:formatCode>
                <c:ptCount val="2"/>
                <c:pt idx="0">
                  <c:v>26.666666666666668</c:v>
                </c:pt>
                <c:pt idx="1">
                  <c:v>73.333333333333329</c:v>
                </c:pt>
              </c:numCache>
            </c:numRef>
          </c:val>
          <c:extLst>
            <c:ext xmlns:c16="http://schemas.microsoft.com/office/drawing/2014/chart" uri="{C3380CC4-5D6E-409C-BE32-E72D297353CC}">
              <c16:uniqueId val="{00000002-4B50-49A8-AADB-9AE99459F3EC}"/>
            </c:ext>
          </c:extLst>
        </c:ser>
        <c:dLbls>
          <c:dLblPos val="inEnd"/>
          <c:showLegendKey val="0"/>
          <c:showVal val="1"/>
          <c:showCatName val="0"/>
          <c:showSerName val="0"/>
          <c:showPercent val="0"/>
          <c:showBubbleSize val="0"/>
        </c:dLbls>
        <c:gapWidth val="150"/>
        <c:overlap val="100"/>
        <c:axId val="278200632"/>
        <c:axId val="278201416"/>
      </c:barChart>
      <c:catAx>
        <c:axId val="27820063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201416"/>
        <c:crosses val="autoZero"/>
        <c:auto val="1"/>
        <c:lblAlgn val="ctr"/>
        <c:lblOffset val="100"/>
        <c:noMultiLvlLbl val="0"/>
      </c:catAx>
      <c:valAx>
        <c:axId val="2782014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20063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Hoja1!$D$2</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100%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A7-456F-ABE6-0AF8AB6D9E06}"/>
                </c:ext>
              </c:extLst>
            </c:dLbl>
            <c:dLbl>
              <c:idx val="1"/>
              <c:layout>
                <c:manualLayout>
                  <c:x val="-5.279702274678659E-3"/>
                  <c:y val="-3.1208529697676936E-2"/>
                </c:manualLayout>
              </c:layout>
              <c:tx>
                <c:rich>
                  <a:bodyPr/>
                  <a:lstStyle/>
                  <a:p>
                    <a:fld id="{007BED4B-1C92-4E18-929B-28E865BB6662}"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A7-456F-ABE6-0AF8AB6D9E0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Hoja1!$B$3:$B$4</c:f>
              <c:strCache>
                <c:ptCount val="2"/>
                <c:pt idx="0">
                  <c:v>SI</c:v>
                </c:pt>
                <c:pt idx="1">
                  <c:v>NO</c:v>
                </c:pt>
              </c:strCache>
            </c:strRef>
          </c:cat>
          <c:val>
            <c:numRef>
              <c:f>Hoja1!$D$3:$D$4</c:f>
              <c:numCache>
                <c:formatCode>General</c:formatCode>
                <c:ptCount val="2"/>
                <c:pt idx="0" formatCode="###0.0">
                  <c:v>100</c:v>
                </c:pt>
                <c:pt idx="1">
                  <c:v>0</c:v>
                </c:pt>
              </c:numCache>
            </c:numRef>
          </c:val>
          <c:extLst>
            <c:ext xmlns:c16="http://schemas.microsoft.com/office/drawing/2014/chart" uri="{C3380CC4-5D6E-409C-BE32-E72D297353CC}">
              <c16:uniqueId val="{00000002-03A7-456F-ABE6-0AF8AB6D9E06}"/>
            </c:ext>
          </c:extLst>
        </c:ser>
        <c:dLbls>
          <c:dLblPos val="inEnd"/>
          <c:showLegendKey val="0"/>
          <c:showVal val="1"/>
          <c:showCatName val="0"/>
          <c:showSerName val="0"/>
          <c:showPercent val="0"/>
          <c:showBubbleSize val="0"/>
        </c:dLbls>
        <c:gapWidth val="150"/>
        <c:overlap val="100"/>
        <c:axId val="273550032"/>
        <c:axId val="273551600"/>
      </c:barChart>
      <c:catAx>
        <c:axId val="273550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551600"/>
        <c:crosses val="autoZero"/>
        <c:auto val="1"/>
        <c:lblAlgn val="ctr"/>
        <c:lblOffset val="100"/>
        <c:noMultiLvlLbl val="0"/>
      </c:catAx>
      <c:valAx>
        <c:axId val="273551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550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'ELEMENTO DE IDENTIFICACIÓN'!$B$3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9FF-4F98-867C-3B8EEB4AFC22}"/>
                </c:ext>
              </c:extLst>
            </c:dLbl>
            <c:dLbl>
              <c:idx val="1"/>
              <c:layout>
                <c:manualLayout>
                  <c:x val="-4.1081484639569708E-3"/>
                  <c:y val="9.99537112765159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1EB62883-612A-4C49-B862-CA8977CE30F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FF-4F98-867C-3B8EEB4AFC22}"/>
                </c:ext>
              </c:extLst>
            </c:dLbl>
            <c:dLbl>
              <c:idx val="2"/>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9FF-4F98-867C-3B8EEB4AFC2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HISTORIA</c:v>
                </c:pt>
                <c:pt idx="1">
                  <c:v>COLORES</c:v>
                </c:pt>
                <c:pt idx="2">
                  <c:v>ESCUDO</c:v>
                </c:pt>
              </c:strCache>
            </c:strRef>
          </c:cat>
          <c:val>
            <c:numRef>
              <c:f>'ELEMENTO DE IDENTIFICACIÓN'!$B$4:$B$6</c:f>
              <c:numCache>
                <c:formatCode>General</c:formatCode>
                <c:ptCount val="3"/>
                <c:pt idx="0">
                  <c:v>50</c:v>
                </c:pt>
                <c:pt idx="1">
                  <c:v>50</c:v>
                </c:pt>
                <c:pt idx="2">
                  <c:v>37</c:v>
                </c:pt>
              </c:numCache>
            </c:numRef>
          </c:val>
          <c:extLst>
            <c:ext xmlns:c16="http://schemas.microsoft.com/office/drawing/2014/chart" uri="{C3380CC4-5D6E-409C-BE32-E72D297353CC}">
              <c16:uniqueId val="{00000003-A9FF-4F98-867C-3B8EEB4AFC22}"/>
            </c:ext>
          </c:extLst>
        </c:ser>
        <c:dLbls>
          <c:showLegendKey val="0"/>
          <c:showVal val="0"/>
          <c:showCatName val="0"/>
          <c:showSerName val="0"/>
          <c:showPercent val="0"/>
          <c:showBubbleSize val="0"/>
        </c:dLbls>
        <c:gapWidth val="100"/>
        <c:overlap val="-24"/>
        <c:axId val="592316544"/>
        <c:axId val="592316936"/>
      </c:barChart>
      <c:catAx>
        <c:axId val="592316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592316936"/>
        <c:crosses val="autoZero"/>
        <c:auto val="1"/>
        <c:lblAlgn val="ctr"/>
        <c:lblOffset val="100"/>
        <c:noMultiLvlLbl val="0"/>
      </c:catAx>
      <c:valAx>
        <c:axId val="592316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2316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withinLinear" id="15">
  <a:schemeClr val="accent2"/>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 id="15">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0.10273</cdr:x>
      <cdr:y>0.48046</cdr:y>
    </cdr:from>
    <cdr:to>
      <cdr:x>0.19685</cdr:x>
      <cdr:y>0.55049</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51645" y="1950063"/>
          <a:ext cx="688633" cy="28423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0.33156</cdr:x>
      <cdr:y>0.48769</cdr:y>
    </cdr:from>
    <cdr:to>
      <cdr:x>0.42568</cdr:x>
      <cdr:y>0.55773</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25840" y="1979411"/>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04/05/2022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04/05/2022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04/05/2022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629128" y="4653137"/>
            <a:ext cx="8407368" cy="923330"/>
          </a:xfrm>
          <a:prstGeom prst="rect">
            <a:avLst/>
          </a:prstGeom>
          <a:noFill/>
        </p:spPr>
        <p:txBody>
          <a:bodyPr wrap="square" rtlCol="0">
            <a:spAutoFit/>
          </a:bodyPr>
          <a:lstStyle/>
          <a:p>
            <a:pPr algn="ctr"/>
            <a:r>
              <a:rPr lang="es-MX" b="1" dirty="0"/>
              <a:t>RESULTADOS EVALUACIÓN DE </a:t>
            </a:r>
          </a:p>
          <a:p>
            <a:pPr algn="ctr"/>
            <a:r>
              <a:rPr lang="es-MX" b="1" dirty="0"/>
              <a:t>AMBIENTE DE TRABAJO 2021 (ÁREA 670) – SECRETARÍA DE EXTENSIÓN Y VINCULACIÓN</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CABE04B8-EA86-4256-8759-30B3B666D7A7}"/>
              </a:ext>
            </a:extLst>
          </p:cNvPr>
          <p:cNvGraphicFramePr>
            <a:graphicFrameLocks/>
          </p:cNvGraphicFramePr>
          <p:nvPr>
            <p:extLst>
              <p:ext uri="{D42A27DB-BD31-4B8C-83A1-F6EECF244321}">
                <p14:modId xmlns:p14="http://schemas.microsoft.com/office/powerpoint/2010/main" val="1879058930"/>
              </p:ext>
            </p:extLst>
          </p:nvPr>
        </p:nvGraphicFramePr>
        <p:xfrm>
          <a:off x="1282800" y="1430215"/>
          <a:ext cx="7216316" cy="38709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oogle Shape;358;p15">
            <a:extLst>
              <a:ext uri="{FF2B5EF4-FFF2-40B4-BE49-F238E27FC236}">
                <a16:creationId xmlns:a16="http://schemas.microsoft.com/office/drawing/2014/main" id="{02565187-8BB6-45B2-BAD7-33E2A4004D7A}"/>
              </a:ext>
            </a:extLst>
          </p:cNvPr>
          <p:cNvGraphicFramePr/>
          <p:nvPr>
            <p:extLst>
              <p:ext uri="{D42A27DB-BD31-4B8C-83A1-F6EECF244321}">
                <p14:modId xmlns:p14="http://schemas.microsoft.com/office/powerpoint/2010/main" val="310799829"/>
              </p:ext>
            </p:extLst>
          </p:nvPr>
        </p:nvGraphicFramePr>
        <p:xfrm>
          <a:off x="1808996" y="1598406"/>
          <a:ext cx="6182834" cy="38087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8E0C068A-2076-4198-8273-F2F775DC2EDE}"/>
              </a:ext>
            </a:extLst>
          </p:cNvPr>
          <p:cNvGraphicFramePr>
            <a:graphicFrameLocks/>
          </p:cNvGraphicFramePr>
          <p:nvPr>
            <p:extLst>
              <p:ext uri="{D42A27DB-BD31-4B8C-83A1-F6EECF244321}">
                <p14:modId xmlns:p14="http://schemas.microsoft.com/office/powerpoint/2010/main" val="2605382809"/>
              </p:ext>
            </p:extLst>
          </p:nvPr>
        </p:nvGraphicFramePr>
        <p:xfrm>
          <a:off x="1082788" y="1274536"/>
          <a:ext cx="7233627" cy="42308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oogle Shape;400;p17">
            <a:extLst>
              <a:ext uri="{FF2B5EF4-FFF2-40B4-BE49-F238E27FC236}">
                <a16:creationId xmlns:a16="http://schemas.microsoft.com/office/drawing/2014/main" id="{FEE456CD-971C-4DD9-9CDD-17E9D4032EBA}"/>
              </a:ext>
            </a:extLst>
          </p:cNvPr>
          <p:cNvGraphicFramePr/>
          <p:nvPr>
            <p:extLst>
              <p:ext uri="{D42A27DB-BD31-4B8C-83A1-F6EECF244321}">
                <p14:modId xmlns:p14="http://schemas.microsoft.com/office/powerpoint/2010/main" val="1106198444"/>
              </p:ext>
            </p:extLst>
          </p:nvPr>
        </p:nvGraphicFramePr>
        <p:xfrm>
          <a:off x="1215891" y="1314479"/>
          <a:ext cx="7739081" cy="44937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95085" y="1211992"/>
            <a:ext cx="7325386" cy="5355312"/>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El 100% se siente orgulloso de su institución, además de la comunidad universitaria se siente identificada con los </a:t>
            </a:r>
            <a:r>
              <a:rPr lang="es-MX" b="1" dirty="0"/>
              <a:t>elementos:</a:t>
            </a:r>
            <a:endParaRPr lang="es-MX" dirty="0"/>
          </a:p>
          <a:p>
            <a:pPr marL="342900" indent="-342900">
              <a:buFont typeface="+mj-lt"/>
              <a:buAutoNum type="arabicPeriod"/>
            </a:pPr>
            <a:r>
              <a:rPr lang="es-MX" dirty="0"/>
              <a:t>Historia</a:t>
            </a:r>
          </a:p>
          <a:p>
            <a:pPr marL="342900" indent="-342900">
              <a:buFont typeface="+mj-lt"/>
              <a:buAutoNum type="arabicPeriod"/>
            </a:pPr>
            <a:r>
              <a:rPr lang="es-MX" dirty="0"/>
              <a:t>Colores</a:t>
            </a:r>
          </a:p>
          <a:p>
            <a:pPr marL="342900" indent="-342900">
              <a:buFont typeface="+mj-lt"/>
              <a:buAutoNum type="arabicPeriod"/>
            </a:pPr>
            <a:r>
              <a:rPr lang="es-MX" dirty="0"/>
              <a:t>Escudo</a:t>
            </a:r>
          </a:p>
          <a:p>
            <a:endParaRPr lang="es-MX" dirty="0"/>
          </a:p>
          <a:p>
            <a:r>
              <a:rPr lang="es-MX" dirty="0"/>
              <a:t>Por otra parte el </a:t>
            </a:r>
            <a:r>
              <a:rPr lang="es-MX" b="1" dirty="0"/>
              <a:t>código de ética </a:t>
            </a:r>
            <a:r>
              <a:rPr lang="es-MX" dirty="0"/>
              <a:t>los trabajadores tienen un 80%, los </a:t>
            </a:r>
            <a:r>
              <a:rPr lang="es-MX" b="1" dirty="0"/>
              <a:t>valores </a:t>
            </a:r>
            <a:r>
              <a:rPr lang="es-MX" dirty="0"/>
              <a:t>que contemplan son:</a:t>
            </a:r>
          </a:p>
          <a:p>
            <a:endParaRPr lang="es-MX" dirty="0"/>
          </a:p>
          <a:p>
            <a:pPr marL="342900" indent="-342900">
              <a:buFont typeface="+mj-lt"/>
              <a:buAutoNum type="arabicPeriod"/>
            </a:pPr>
            <a:r>
              <a:rPr lang="es-MX" dirty="0"/>
              <a:t>Tolerancia</a:t>
            </a:r>
          </a:p>
          <a:p>
            <a:pPr marL="342900" indent="-342900">
              <a:buFont typeface="+mj-lt"/>
              <a:buAutoNum type="arabicPeriod"/>
            </a:pPr>
            <a:r>
              <a:rPr lang="es-MX" dirty="0"/>
              <a:t>Equidad</a:t>
            </a:r>
          </a:p>
          <a:p>
            <a:pPr marL="342900" indent="-342900">
              <a:buFont typeface="+mj-lt"/>
              <a:buAutoNum type="arabicPeriod"/>
            </a:pPr>
            <a:r>
              <a:rPr lang="es-MX" dirty="0"/>
              <a:t>Transparencia y Rendición de Cuentas</a:t>
            </a:r>
          </a:p>
          <a:p>
            <a:pPr marL="342900" indent="-342900">
              <a:buFont typeface="+mj-lt"/>
              <a:buAutoNum type="arabicPeriod"/>
            </a:pPr>
            <a:r>
              <a:rPr lang="es-MX" dirty="0"/>
              <a:t>Responsabilidad</a:t>
            </a:r>
          </a:p>
          <a:p>
            <a:pPr marL="342900" indent="-342900">
              <a:buFont typeface="+mj-lt"/>
              <a:buAutoNum type="arabicPeriod"/>
            </a:pPr>
            <a:r>
              <a:rPr lang="es-MX" dirty="0"/>
              <a:t>Justicia</a:t>
            </a:r>
          </a:p>
          <a:p>
            <a:pPr marL="342900" indent="-342900">
              <a:buFont typeface="+mj-lt"/>
              <a:buAutoNum type="arabicPeriod"/>
            </a:pPr>
            <a:r>
              <a:rPr lang="es-MX" dirty="0"/>
              <a:t>Lealtad y Compromiso</a:t>
            </a:r>
          </a:p>
          <a:p>
            <a:pPr marL="342900" indent="-342900">
              <a:buFont typeface="+mj-lt"/>
              <a:buAutoNum type="arabicPeriod"/>
            </a:pPr>
            <a:r>
              <a:rPr lang="es-MX" dirty="0"/>
              <a:t>Profesionalismo e Integridad</a:t>
            </a:r>
          </a:p>
          <a:p>
            <a:pPr marL="342900" indent="-342900">
              <a:buFont typeface="+mj-lt"/>
              <a:buAutoNum type="arabicPeriod"/>
            </a:pPr>
            <a:r>
              <a:rPr lang="es-MX" dirty="0"/>
              <a:t>Conciencia </a:t>
            </a:r>
            <a:r>
              <a:rPr lang="es-MX" dirty="0" err="1"/>
              <a:t>Ecologica</a:t>
            </a:r>
            <a:endParaRPr lang="es-MX" dirty="0"/>
          </a:p>
          <a:p>
            <a:pPr marL="342900" indent="-342900" algn="just">
              <a:buFont typeface="+mj-lt"/>
              <a:buAutoNum type="arabicPeriod"/>
            </a:pPr>
            <a:endParaRPr lang="es-MX" dirty="0"/>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A3C53937-FEB6-4F4B-8D2F-9B139C365F49}"/>
              </a:ext>
            </a:extLst>
          </p:cNvPr>
          <p:cNvGraphicFramePr>
            <a:graphicFrameLocks/>
          </p:cNvGraphicFramePr>
          <p:nvPr>
            <p:extLst>
              <p:ext uri="{D42A27DB-BD31-4B8C-83A1-F6EECF244321}">
                <p14:modId xmlns:p14="http://schemas.microsoft.com/office/powerpoint/2010/main" val="3118922603"/>
              </p:ext>
            </p:extLst>
          </p:nvPr>
        </p:nvGraphicFramePr>
        <p:xfrm>
          <a:off x="1052630" y="1274535"/>
          <a:ext cx="7434089" cy="41325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oogle Shape;483;p21">
            <a:extLst>
              <a:ext uri="{FF2B5EF4-FFF2-40B4-BE49-F238E27FC236}">
                <a16:creationId xmlns:a16="http://schemas.microsoft.com/office/drawing/2014/main" id="{2E769CE5-F03E-4BE5-8159-9E1C2510087F}"/>
              </a:ext>
            </a:extLst>
          </p:cNvPr>
          <p:cNvGraphicFramePr/>
          <p:nvPr>
            <p:extLst>
              <p:ext uri="{D42A27DB-BD31-4B8C-83A1-F6EECF244321}">
                <p14:modId xmlns:p14="http://schemas.microsoft.com/office/powerpoint/2010/main" val="2946698973"/>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96366E65-8EAF-4B89-B198-8EB571545293}"/>
              </a:ext>
            </a:extLst>
          </p:cNvPr>
          <p:cNvGraphicFramePr>
            <a:graphicFrameLocks/>
          </p:cNvGraphicFramePr>
          <p:nvPr>
            <p:extLst>
              <p:ext uri="{D42A27DB-BD31-4B8C-83A1-F6EECF244321}">
                <p14:modId xmlns:p14="http://schemas.microsoft.com/office/powerpoint/2010/main" val="3935269332"/>
              </p:ext>
            </p:extLst>
          </p:nvPr>
        </p:nvGraphicFramePr>
        <p:xfrm>
          <a:off x="1030433" y="1270785"/>
          <a:ext cx="7790038" cy="42803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oogle Shape;523;p23">
            <a:extLst>
              <a:ext uri="{FF2B5EF4-FFF2-40B4-BE49-F238E27FC236}">
                <a16:creationId xmlns:a16="http://schemas.microsoft.com/office/drawing/2014/main" id="{23E9BF4A-D098-4316-91FF-0C0256C040CC}"/>
              </a:ext>
            </a:extLst>
          </p:cNvPr>
          <p:cNvGraphicFramePr/>
          <p:nvPr>
            <p:extLst>
              <p:ext uri="{D42A27DB-BD31-4B8C-83A1-F6EECF244321}">
                <p14:modId xmlns:p14="http://schemas.microsoft.com/office/powerpoint/2010/main" val="4096396457"/>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BF45BE03-B2C6-4A6E-97EE-876E4677944F}"/>
              </a:ext>
            </a:extLst>
          </p:cNvPr>
          <p:cNvGraphicFramePr>
            <a:graphicFrameLocks/>
          </p:cNvGraphicFramePr>
          <p:nvPr>
            <p:extLst>
              <p:ext uri="{D42A27DB-BD31-4B8C-83A1-F6EECF244321}">
                <p14:modId xmlns:p14="http://schemas.microsoft.com/office/powerpoint/2010/main" val="2534823265"/>
              </p:ext>
            </p:extLst>
          </p:nvPr>
        </p:nvGraphicFramePr>
        <p:xfrm>
          <a:off x="1151188" y="1233965"/>
          <a:ext cx="7381252" cy="43171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oogle Shape;563;p25">
            <a:extLst>
              <a:ext uri="{FF2B5EF4-FFF2-40B4-BE49-F238E27FC236}">
                <a16:creationId xmlns:a16="http://schemas.microsoft.com/office/drawing/2014/main" id="{3D180538-B79F-4E91-B4F6-FCB547CDBC99}"/>
              </a:ext>
            </a:extLst>
          </p:cNvPr>
          <p:cNvGraphicFramePr/>
          <p:nvPr>
            <p:extLst>
              <p:ext uri="{D42A27DB-BD31-4B8C-83A1-F6EECF244321}">
                <p14:modId xmlns:p14="http://schemas.microsoft.com/office/powerpoint/2010/main" val="2784003854"/>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3F989A51-8B83-481F-B460-3A7F13D105F5}"/>
              </a:ext>
            </a:extLst>
          </p:cNvPr>
          <p:cNvGraphicFramePr>
            <a:graphicFrameLocks/>
          </p:cNvGraphicFramePr>
          <p:nvPr>
            <p:extLst>
              <p:ext uri="{D42A27DB-BD31-4B8C-83A1-F6EECF244321}">
                <p14:modId xmlns:p14="http://schemas.microsoft.com/office/powerpoint/2010/main" val="967647802"/>
              </p:ext>
            </p:extLst>
          </p:nvPr>
        </p:nvGraphicFramePr>
        <p:xfrm>
          <a:off x="1086842" y="1413465"/>
          <a:ext cx="7445597" cy="41376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oogle Shape;603;p27">
            <a:extLst>
              <a:ext uri="{FF2B5EF4-FFF2-40B4-BE49-F238E27FC236}">
                <a16:creationId xmlns:a16="http://schemas.microsoft.com/office/drawing/2014/main" id="{EAE31EDC-3712-4B2F-8FA4-9CB9AB2D87CE}"/>
              </a:ext>
            </a:extLst>
          </p:cNvPr>
          <p:cNvGraphicFramePr/>
          <p:nvPr>
            <p:extLst>
              <p:ext uri="{D42A27DB-BD31-4B8C-83A1-F6EECF244321}">
                <p14:modId xmlns:p14="http://schemas.microsoft.com/office/powerpoint/2010/main" val="2412606637"/>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A4FD8102-A8FA-4902-BF2C-F3AD0C62C3A5}"/>
              </a:ext>
            </a:extLst>
          </p:cNvPr>
          <p:cNvGraphicFramePr>
            <a:graphicFrameLocks/>
          </p:cNvGraphicFramePr>
          <p:nvPr>
            <p:extLst>
              <p:ext uri="{D42A27DB-BD31-4B8C-83A1-F6EECF244321}">
                <p14:modId xmlns:p14="http://schemas.microsoft.com/office/powerpoint/2010/main" val="4116898725"/>
              </p:ext>
            </p:extLst>
          </p:nvPr>
        </p:nvGraphicFramePr>
        <p:xfrm>
          <a:off x="1115182" y="1448749"/>
          <a:ext cx="7417257" cy="41738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oogle Shape;643;p29">
            <a:extLst>
              <a:ext uri="{FF2B5EF4-FFF2-40B4-BE49-F238E27FC236}">
                <a16:creationId xmlns:a16="http://schemas.microsoft.com/office/drawing/2014/main" id="{57F75CF4-8D18-4453-BDE0-0A2EDAC3EA23}"/>
              </a:ext>
            </a:extLst>
          </p:cNvPr>
          <p:cNvGraphicFramePr/>
          <p:nvPr>
            <p:extLst>
              <p:ext uri="{D42A27DB-BD31-4B8C-83A1-F6EECF244321}">
                <p14:modId xmlns:p14="http://schemas.microsoft.com/office/powerpoint/2010/main" val="2283051212"/>
              </p:ext>
            </p:extLst>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3139321"/>
          </a:xfrm>
          <a:prstGeom prst="rect">
            <a:avLst/>
          </a:prstGeom>
          <a:noFill/>
        </p:spPr>
        <p:txBody>
          <a:bodyPr wrap="square" rtlCol="0">
            <a:spAutoFit/>
          </a:bodyPr>
          <a:lstStyle/>
          <a:p>
            <a:pPr algn="just"/>
            <a:r>
              <a:rPr lang="es-ES" dirty="0"/>
              <a:t>Los resultados en lo que respecta al rubro de </a:t>
            </a:r>
            <a:r>
              <a:rPr lang="es-ES" b="1" dirty="0"/>
              <a:t>“Seguridad Ocupacional” </a:t>
            </a:r>
            <a:r>
              <a:rPr lang="es-ES" dirty="0"/>
              <a:t>obtenemos que la </a:t>
            </a:r>
            <a:r>
              <a:rPr lang="es-ES" b="1" dirty="0"/>
              <a:t>Iluminación </a:t>
            </a:r>
            <a:r>
              <a:rPr lang="es-ES" dirty="0"/>
              <a:t>en las áreas de trabajo es: Bueno(47%)</a:t>
            </a:r>
          </a:p>
          <a:p>
            <a:pPr algn="just"/>
            <a:r>
              <a:rPr lang="es-ES" dirty="0"/>
              <a:t>El </a:t>
            </a:r>
            <a:r>
              <a:rPr lang="es-ES" b="1" dirty="0"/>
              <a:t>Clima </a:t>
            </a:r>
            <a:r>
              <a:rPr lang="es-ES" dirty="0"/>
              <a:t>del entorno laboral es: Regular(60%)</a:t>
            </a:r>
          </a:p>
          <a:p>
            <a:pPr algn="just"/>
            <a:r>
              <a:rPr lang="es-ES" dirty="0"/>
              <a:t>El </a:t>
            </a:r>
            <a:r>
              <a:rPr lang="es-ES" b="1" dirty="0"/>
              <a:t>Ruido </a:t>
            </a:r>
            <a:r>
              <a:rPr lang="es-ES" dirty="0"/>
              <a:t>del entorno laboral es: Bueno(47%)</a:t>
            </a:r>
          </a:p>
          <a:p>
            <a:pPr algn="just"/>
            <a:r>
              <a:rPr lang="es-ES" dirty="0"/>
              <a:t>El </a:t>
            </a:r>
            <a:r>
              <a:rPr lang="es-ES" b="1" dirty="0"/>
              <a:t>Mobiliario </a:t>
            </a:r>
            <a:r>
              <a:rPr lang="es-ES" dirty="0"/>
              <a:t>en el que se labora es Regular(60%)</a:t>
            </a:r>
          </a:p>
          <a:p>
            <a:pPr algn="just"/>
            <a:r>
              <a:rPr lang="es-ES" dirty="0"/>
              <a:t>El </a:t>
            </a:r>
            <a:r>
              <a:rPr lang="es-ES" b="1" dirty="0"/>
              <a:t>Espacio </a:t>
            </a:r>
            <a:r>
              <a:rPr lang="es-ES" dirty="0"/>
              <a:t>: Bueno(80%)</a:t>
            </a:r>
            <a:endParaRPr lang="es-ES" b="1" dirty="0"/>
          </a:p>
          <a:p>
            <a:pPr algn="just"/>
            <a:r>
              <a:rPr lang="es-ES" dirty="0"/>
              <a:t>La </a:t>
            </a:r>
            <a:r>
              <a:rPr lang="es-ES" b="1" dirty="0"/>
              <a:t>Higiene </a:t>
            </a:r>
            <a:r>
              <a:rPr lang="es-ES" dirty="0"/>
              <a:t>: Regular(80%)</a:t>
            </a:r>
            <a:endParaRPr lang="es-ES" b="1" dirty="0"/>
          </a:p>
          <a:p>
            <a:pPr algn="just"/>
            <a:r>
              <a:rPr lang="es-ES" dirty="0"/>
              <a:t>La </a:t>
            </a:r>
            <a:r>
              <a:rPr lang="es-ES" b="1" dirty="0"/>
              <a:t>Higiene en Sanitarios </a:t>
            </a:r>
            <a:r>
              <a:rPr lang="es-ES" dirty="0"/>
              <a:t>es: Buena (40%)</a:t>
            </a:r>
          </a:p>
          <a:p>
            <a:pPr algn="just"/>
            <a:r>
              <a:rPr lang="es-ES" dirty="0"/>
              <a:t>El </a:t>
            </a:r>
            <a:r>
              <a:rPr lang="es-ES" b="1" dirty="0"/>
              <a:t>Mantenimiento </a:t>
            </a:r>
            <a:r>
              <a:rPr lang="es-ES" dirty="0"/>
              <a:t>es: Regular(80%)</a:t>
            </a:r>
          </a:p>
          <a:p>
            <a:pPr algn="just"/>
            <a:r>
              <a:rPr lang="es-MX" dirty="0"/>
              <a:t>La </a:t>
            </a:r>
            <a:r>
              <a:rPr lang="es-MX" b="1" dirty="0"/>
              <a:t>Seguridad e Higiene </a:t>
            </a:r>
            <a:r>
              <a:rPr lang="es-MX" dirty="0"/>
              <a:t>es: (87%)</a:t>
            </a:r>
          </a:p>
          <a:p>
            <a:pPr algn="just"/>
            <a:r>
              <a:rPr lang="es-MX" b="1" dirty="0"/>
              <a:t>Comisión de Seguridad e Higiene </a:t>
            </a:r>
            <a:r>
              <a:rPr lang="es-MX" dirty="0"/>
              <a:t>es: No Recibe(100%)</a:t>
            </a:r>
            <a:endParaRPr lang="es-MX" b="1" dirty="0"/>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id="{950AE3BD-50C0-4C1E-9EBD-4FC4308DCAF9}"/>
              </a:ext>
            </a:extLst>
          </p:cNvPr>
          <p:cNvGraphicFramePr>
            <a:graphicFrameLocks/>
          </p:cNvGraphicFramePr>
          <p:nvPr>
            <p:extLst>
              <p:ext uri="{D42A27DB-BD31-4B8C-83A1-F6EECF244321}">
                <p14:modId xmlns:p14="http://schemas.microsoft.com/office/powerpoint/2010/main" val="4085067256"/>
              </p:ext>
            </p:extLst>
          </p:nvPr>
        </p:nvGraphicFramePr>
        <p:xfrm>
          <a:off x="1231230" y="1818535"/>
          <a:ext cx="7373218" cy="3732590"/>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DABD920D-8DD3-487E-9768-B772FCD55237}"/>
              </a:ext>
            </a:extLst>
          </p:cNvPr>
          <p:cNvSpPr txBox="1"/>
          <p:nvPr/>
        </p:nvSpPr>
        <p:spPr>
          <a:xfrm>
            <a:off x="2701066" y="1563951"/>
            <a:ext cx="4584030" cy="369332"/>
          </a:xfrm>
          <a:prstGeom prst="rect">
            <a:avLst/>
          </a:prstGeom>
          <a:noFill/>
        </p:spPr>
        <p:txBody>
          <a:bodyPr wrap="square">
            <a:spAutoFit/>
          </a:bodyPr>
          <a:lstStyle/>
          <a:p>
            <a:pPr algn="ctr" rtl="0">
              <a:defRPr sz="2128" b="1" i="0" u="none" strike="noStrike" kern="1200" baseline="0">
                <a:solidFill>
                  <a:prstClr val="black"/>
                </a:solidFill>
                <a:latin typeface="+mn-lt"/>
                <a:ea typeface="+mn-ea"/>
                <a:cs typeface="+mn-cs"/>
              </a:defRPr>
            </a:pPr>
            <a:r>
              <a:rPr lang="es-MX" sz="1800" dirty="0">
                <a:solidFill>
                  <a:schemeClr val="tx1"/>
                </a:solidFill>
              </a:rPr>
              <a:t>FUNCIÓN DOCENTE</a:t>
            </a:r>
          </a:p>
        </p:txBody>
      </p:sp>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id="{B5A7140D-6D8A-49BC-9404-9BE2BCCE7FC6}"/>
              </a:ext>
            </a:extLst>
          </p:cNvPr>
          <p:cNvGraphicFramePr>
            <a:graphicFrameLocks/>
          </p:cNvGraphicFramePr>
          <p:nvPr>
            <p:extLst>
              <p:ext uri="{D42A27DB-BD31-4B8C-83A1-F6EECF244321}">
                <p14:modId xmlns:p14="http://schemas.microsoft.com/office/powerpoint/2010/main" val="959613746"/>
              </p:ext>
            </p:extLst>
          </p:nvPr>
        </p:nvGraphicFramePr>
        <p:xfrm>
          <a:off x="1637420" y="1617155"/>
          <a:ext cx="6624736" cy="39749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08D58A40-0576-4F5D-B13F-D6A69229E8DC}"/>
              </a:ext>
            </a:extLst>
          </p:cNvPr>
          <p:cNvGraphicFramePr>
            <a:graphicFrameLocks/>
          </p:cNvGraphicFramePr>
          <p:nvPr>
            <p:extLst>
              <p:ext uri="{D42A27DB-BD31-4B8C-83A1-F6EECF244321}">
                <p14:modId xmlns:p14="http://schemas.microsoft.com/office/powerpoint/2010/main" val="3923520174"/>
              </p:ext>
            </p:extLst>
          </p:nvPr>
        </p:nvGraphicFramePr>
        <p:xfrm>
          <a:off x="1128940" y="1846266"/>
          <a:ext cx="7403500" cy="3560843"/>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398CD14C-6274-4AA3-AE18-CAEE380BF69F}"/>
              </a:ext>
            </a:extLst>
          </p:cNvPr>
          <p:cNvSpPr txBox="1"/>
          <p:nvPr/>
        </p:nvSpPr>
        <p:spPr>
          <a:xfrm>
            <a:off x="2525191" y="1619508"/>
            <a:ext cx="4584030" cy="369332"/>
          </a:xfrm>
          <a:prstGeom prst="rect">
            <a:avLst/>
          </a:prstGeom>
          <a:noFill/>
        </p:spPr>
        <p:txBody>
          <a:bodyPr wrap="square">
            <a:spAutoFit/>
          </a:bodyPr>
          <a:lstStyle/>
          <a:p>
            <a:pPr algn="ctr" rtl="0">
              <a:defRPr sz="2128" b="1" i="0" u="none" strike="noStrike" kern="1200" baseline="0">
                <a:solidFill>
                  <a:prstClr val="black"/>
                </a:solidFill>
                <a:latin typeface="+mn-lt"/>
                <a:ea typeface="+mn-ea"/>
                <a:cs typeface="+mn-cs"/>
              </a:defRPr>
            </a:pPr>
            <a:r>
              <a:rPr lang="es-MX" sz="1800" dirty="0">
                <a:solidFill>
                  <a:schemeClr val="tx1"/>
                </a:solidFill>
              </a:rPr>
              <a:t>FUNCIÓN DOCENTE</a:t>
            </a:r>
          </a:p>
        </p:txBody>
      </p:sp>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oogle Shape;760;p35">
            <a:extLst>
              <a:ext uri="{FF2B5EF4-FFF2-40B4-BE49-F238E27FC236}">
                <a16:creationId xmlns:a16="http://schemas.microsoft.com/office/drawing/2014/main" id="{51E7635F-448C-4711-8C12-E028887AA7E4}"/>
              </a:ext>
            </a:extLst>
          </p:cNvPr>
          <p:cNvGraphicFramePr/>
          <p:nvPr>
            <p:extLst>
              <p:ext uri="{D42A27DB-BD31-4B8C-83A1-F6EECF244321}">
                <p14:modId xmlns:p14="http://schemas.microsoft.com/office/powerpoint/2010/main" val="2403145680"/>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7EA6A089-1EB9-4468-99FE-D3047BABB452}"/>
              </a:ext>
            </a:extLst>
          </p:cNvPr>
          <p:cNvGraphicFramePr>
            <a:graphicFrameLocks/>
          </p:cNvGraphicFramePr>
          <p:nvPr>
            <p:extLst>
              <p:ext uri="{D42A27DB-BD31-4B8C-83A1-F6EECF244321}">
                <p14:modId xmlns:p14="http://schemas.microsoft.com/office/powerpoint/2010/main" val="2255434955"/>
              </p:ext>
            </p:extLst>
          </p:nvPr>
        </p:nvGraphicFramePr>
        <p:xfrm>
          <a:off x="1336078" y="1787647"/>
          <a:ext cx="7340378" cy="3763478"/>
        </p:xfrm>
        <a:graphic>
          <a:graphicData uri="http://schemas.openxmlformats.org/drawingml/2006/chart">
            <c:chart xmlns:c="http://schemas.openxmlformats.org/drawingml/2006/chart" xmlns:r="http://schemas.openxmlformats.org/officeDocument/2006/relationships" r:id="rId5"/>
          </a:graphicData>
        </a:graphic>
      </p:graphicFrame>
      <p:sp>
        <p:nvSpPr>
          <p:cNvPr id="26" name="CuadroTexto 25">
            <a:extLst>
              <a:ext uri="{FF2B5EF4-FFF2-40B4-BE49-F238E27FC236}">
                <a16:creationId xmlns:a16="http://schemas.microsoft.com/office/drawing/2014/main" id="{FB2FFD37-12A1-4899-A3CC-2FA6677200F9}"/>
              </a:ext>
            </a:extLst>
          </p:cNvPr>
          <p:cNvSpPr txBox="1"/>
          <p:nvPr/>
        </p:nvSpPr>
        <p:spPr>
          <a:xfrm>
            <a:off x="3760085" y="1579407"/>
            <a:ext cx="3179439" cy="369332"/>
          </a:xfrm>
          <a:prstGeom prst="rect">
            <a:avLst/>
          </a:prstGeom>
          <a:noFill/>
        </p:spPr>
        <p:txBody>
          <a:bodyPr wrap="square" rtlCol="0">
            <a:spAutoFit/>
          </a:bodyPr>
          <a:lstStyle/>
          <a:p>
            <a:r>
              <a:rPr lang="es-ES" b="1" dirty="0"/>
              <a:t>FUNCIÓN ADMINISTRATIVA</a:t>
            </a:r>
            <a:endParaRPr lang="es-MX" b="1" dirty="0"/>
          </a:p>
        </p:txBody>
      </p:sp>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oogle Shape;802;p37">
            <a:extLst>
              <a:ext uri="{FF2B5EF4-FFF2-40B4-BE49-F238E27FC236}">
                <a16:creationId xmlns:a16="http://schemas.microsoft.com/office/drawing/2014/main" id="{F3103B90-0529-4968-9803-9C85419B32D8}"/>
              </a:ext>
            </a:extLst>
          </p:cNvPr>
          <p:cNvGraphicFramePr/>
          <p:nvPr>
            <p:extLst>
              <p:ext uri="{D42A27DB-BD31-4B8C-83A1-F6EECF244321}">
                <p14:modId xmlns:p14="http://schemas.microsoft.com/office/powerpoint/2010/main" val="1653416528"/>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938992"/>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SECRETARÍA DE EXTENSIÓN Y VINCULACIÓN</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82E4F0B8-0AA1-48C8-AF1D-8E1D0E21B431}"/>
              </a:ext>
            </a:extLst>
          </p:cNvPr>
          <p:cNvGraphicFramePr>
            <a:graphicFrameLocks/>
          </p:cNvGraphicFramePr>
          <p:nvPr>
            <p:extLst>
              <p:ext uri="{D42A27DB-BD31-4B8C-83A1-F6EECF244321}">
                <p14:modId xmlns:p14="http://schemas.microsoft.com/office/powerpoint/2010/main" val="1673142423"/>
              </p:ext>
            </p:extLst>
          </p:nvPr>
        </p:nvGraphicFramePr>
        <p:xfrm>
          <a:off x="1403648" y="1777832"/>
          <a:ext cx="7181370" cy="3629278"/>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A3683C48-C3F9-4CE7-BF18-B308B61D54E4}"/>
              </a:ext>
            </a:extLst>
          </p:cNvPr>
          <p:cNvSpPr txBox="1"/>
          <p:nvPr/>
        </p:nvSpPr>
        <p:spPr>
          <a:xfrm>
            <a:off x="2772953" y="1463877"/>
            <a:ext cx="4584030" cy="369332"/>
          </a:xfrm>
          <a:prstGeom prst="rect">
            <a:avLst/>
          </a:prstGeom>
          <a:noFill/>
        </p:spPr>
        <p:txBody>
          <a:bodyPr wrap="square">
            <a:spAutoFit/>
          </a:bodyPr>
          <a:lstStyle/>
          <a:p>
            <a:pPr algn="ctr" rtl="0">
              <a:defRPr sz="2128" b="1" i="0" u="none" strike="noStrike" kern="1200" baseline="0">
                <a:solidFill>
                  <a:prstClr val="black">
                    <a:lumMod val="65000"/>
                    <a:lumOff val="35000"/>
                  </a:prstClr>
                </a:solidFill>
                <a:latin typeface="+mn-lt"/>
                <a:ea typeface="+mn-ea"/>
                <a:cs typeface="+mn-cs"/>
              </a:defRPr>
            </a:pPr>
            <a:r>
              <a:rPr lang="es-MX" sz="1800" dirty="0">
                <a:solidFill>
                  <a:schemeClr val="tx1"/>
                </a:solidFill>
              </a:rPr>
              <a:t>FUNCIÓN MANUAL</a:t>
            </a:r>
          </a:p>
        </p:txBody>
      </p:sp>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0098981A-BACD-4FC4-8309-A4055BF2D99E}"/>
              </a:ext>
            </a:extLst>
          </p:cNvPr>
          <p:cNvGraphicFramePr>
            <a:graphicFrameLocks/>
          </p:cNvGraphicFramePr>
          <p:nvPr>
            <p:extLst>
              <p:ext uri="{D42A27DB-BD31-4B8C-83A1-F6EECF244321}">
                <p14:modId xmlns:p14="http://schemas.microsoft.com/office/powerpoint/2010/main" val="1777112340"/>
              </p:ext>
            </p:extLst>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139321"/>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 Excelente (50%)</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 Siempre(100%)</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Buenas (100%)</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247317"/>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 Algunas Veces (60%)</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 Algunas Veces (58%)</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Siempre(60%)</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 Algunas Veces(100%)</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 Algunas Veces (100%)</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oogle Shape;935;p44">
            <a:extLst>
              <a:ext uri="{FF2B5EF4-FFF2-40B4-BE49-F238E27FC236}">
                <a16:creationId xmlns:a16="http://schemas.microsoft.com/office/drawing/2014/main" id="{03420F55-7427-41D7-8206-33D8A3AB3A24}"/>
              </a:ext>
            </a:extLst>
          </p:cNvPr>
          <p:cNvGraphicFramePr/>
          <p:nvPr>
            <p:extLst>
              <p:ext uri="{D42A27DB-BD31-4B8C-83A1-F6EECF244321}">
                <p14:modId xmlns:p14="http://schemas.microsoft.com/office/powerpoint/2010/main" val="3735978066"/>
              </p:ext>
            </p:extLst>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31E0C921-C547-4644-83FB-5BAA0C2B23F6}"/>
              </a:ext>
            </a:extLst>
          </p:cNvPr>
          <p:cNvGraphicFramePr>
            <a:graphicFrameLocks/>
          </p:cNvGraphicFramePr>
          <p:nvPr>
            <p:extLst>
              <p:ext uri="{D42A27DB-BD31-4B8C-83A1-F6EECF244321}">
                <p14:modId xmlns:p14="http://schemas.microsoft.com/office/powerpoint/2010/main" val="904449630"/>
              </p:ext>
            </p:extLst>
          </p:nvPr>
        </p:nvGraphicFramePr>
        <p:xfrm>
          <a:off x="1115182" y="1316111"/>
          <a:ext cx="7489265" cy="42350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oogle Shape;995;p47">
            <a:extLst>
              <a:ext uri="{FF2B5EF4-FFF2-40B4-BE49-F238E27FC236}">
                <a16:creationId xmlns:a16="http://schemas.microsoft.com/office/drawing/2014/main" id="{7DE14E1A-83ED-49F8-9CF8-6C5EC03D3210}"/>
              </a:ext>
            </a:extLst>
          </p:cNvPr>
          <p:cNvGraphicFramePr/>
          <p:nvPr>
            <p:extLst>
              <p:ext uri="{D42A27DB-BD31-4B8C-83A1-F6EECF244321}">
                <p14:modId xmlns:p14="http://schemas.microsoft.com/office/powerpoint/2010/main" val="2863760182"/>
              </p:ext>
            </p:extLst>
          </p:nvPr>
        </p:nvGraphicFramePr>
        <p:xfrm>
          <a:off x="1534519" y="1035477"/>
          <a:ext cx="6912768" cy="45327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4120061352"/>
              </p:ext>
            </p:extLst>
          </p:nvPr>
        </p:nvGraphicFramePr>
        <p:xfrm>
          <a:off x="1338242" y="377006"/>
          <a:ext cx="7272926" cy="578249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F5832F0C-535F-4A93-827A-A4150E080DA0}"/>
              </a:ext>
            </a:extLst>
          </p:cNvPr>
          <p:cNvGraphicFramePr>
            <a:graphicFrameLocks/>
          </p:cNvGraphicFramePr>
          <p:nvPr>
            <p:extLst>
              <p:ext uri="{D42A27DB-BD31-4B8C-83A1-F6EECF244321}">
                <p14:modId xmlns:p14="http://schemas.microsoft.com/office/powerpoint/2010/main" val="892419521"/>
              </p:ext>
            </p:extLst>
          </p:nvPr>
        </p:nvGraphicFramePr>
        <p:xfrm>
          <a:off x="1147906" y="1320826"/>
          <a:ext cx="7384534" cy="41845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oogle Shape;1035;p49">
            <a:extLst>
              <a:ext uri="{FF2B5EF4-FFF2-40B4-BE49-F238E27FC236}">
                <a16:creationId xmlns:a16="http://schemas.microsoft.com/office/drawing/2014/main" id="{8A518FED-7B40-45A2-B848-F36B306CCB6E}"/>
              </a:ext>
            </a:extLst>
          </p:cNvPr>
          <p:cNvGraphicFramePr/>
          <p:nvPr>
            <p:extLst>
              <p:ext uri="{D42A27DB-BD31-4B8C-83A1-F6EECF244321}">
                <p14:modId xmlns:p14="http://schemas.microsoft.com/office/powerpoint/2010/main" val="2593544586"/>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A46FC750-F91F-460C-AD3E-581D1C9E9B8B}"/>
              </a:ext>
            </a:extLst>
          </p:cNvPr>
          <p:cNvGraphicFramePr>
            <a:graphicFrameLocks/>
          </p:cNvGraphicFramePr>
          <p:nvPr>
            <p:extLst>
              <p:ext uri="{D42A27DB-BD31-4B8C-83A1-F6EECF244321}">
                <p14:modId xmlns:p14="http://schemas.microsoft.com/office/powerpoint/2010/main" val="2822946844"/>
              </p:ext>
            </p:extLst>
          </p:nvPr>
        </p:nvGraphicFramePr>
        <p:xfrm>
          <a:off x="1115182" y="1119359"/>
          <a:ext cx="7345249" cy="44317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2862322"/>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buena(80%), el </a:t>
            </a:r>
            <a:r>
              <a:rPr lang="es-MX" b="1" dirty="0"/>
              <a:t>trabajo en equipo</a:t>
            </a:r>
            <a:r>
              <a:rPr lang="es-MX" dirty="0"/>
              <a:t> es su </a:t>
            </a:r>
            <a:r>
              <a:rPr lang="es-MX" b="1" dirty="0"/>
              <a:t>punto de vista </a:t>
            </a:r>
            <a:r>
              <a:rPr lang="es-MX" dirty="0"/>
              <a:t>Siempre(47%), se dice que se presentan </a:t>
            </a:r>
            <a:r>
              <a:rPr lang="es-MX" b="1" dirty="0"/>
              <a:t>situaciones de conflicto </a:t>
            </a:r>
            <a:r>
              <a:rPr lang="es-MX" dirty="0"/>
              <a:t>No(80%)</a:t>
            </a:r>
            <a:r>
              <a:rPr lang="es-MX" b="1" dirty="0"/>
              <a:t> </a:t>
            </a:r>
            <a:r>
              <a:rPr lang="es-MX" dirty="0"/>
              <a:t>, de </a:t>
            </a:r>
            <a:r>
              <a:rPr lang="es-MX" b="1" dirty="0"/>
              <a:t>conflicto afectan el ambiente </a:t>
            </a:r>
            <a:r>
              <a:rPr lang="es-MX" dirty="0"/>
              <a:t>de Algunas Veces(67%), los encuestados clasificaron la siguiente </a:t>
            </a:r>
            <a:r>
              <a:rPr lang="es-MX" b="1" dirty="0"/>
              <a:t>tipificación</a:t>
            </a:r>
            <a:r>
              <a:rPr lang="es-MX" dirty="0"/>
              <a:t> de la siguiente manera: 1.-conflictos compañeros, 2.-conflictos con directivos, 3.-conflictos usuario-cliente, también se externa que Algunas Veces(80%)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oogle Shape;1115;p53">
            <a:extLst>
              <a:ext uri="{FF2B5EF4-FFF2-40B4-BE49-F238E27FC236}">
                <a16:creationId xmlns:a16="http://schemas.microsoft.com/office/drawing/2014/main" id="{283E138A-68F7-460A-BEFD-0C6D2594AE21}"/>
              </a:ext>
            </a:extLst>
          </p:cNvPr>
          <p:cNvGraphicFramePr/>
          <p:nvPr>
            <p:extLst>
              <p:ext uri="{D42A27DB-BD31-4B8C-83A1-F6EECF244321}">
                <p14:modId xmlns:p14="http://schemas.microsoft.com/office/powerpoint/2010/main" val="2012650034"/>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88A025B5-8709-49AB-AD91-66C2AF636A8C}"/>
              </a:ext>
            </a:extLst>
          </p:cNvPr>
          <p:cNvGraphicFramePr>
            <a:graphicFrameLocks/>
          </p:cNvGraphicFramePr>
          <p:nvPr>
            <p:extLst>
              <p:ext uri="{D42A27DB-BD31-4B8C-83A1-F6EECF244321}">
                <p14:modId xmlns:p14="http://schemas.microsoft.com/office/powerpoint/2010/main" val="1525006391"/>
              </p:ext>
            </p:extLst>
          </p:nvPr>
        </p:nvGraphicFramePr>
        <p:xfrm>
          <a:off x="1115182" y="1194057"/>
          <a:ext cx="7515553" cy="42656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oogle Shape;1155;p55">
            <a:extLst>
              <a:ext uri="{FF2B5EF4-FFF2-40B4-BE49-F238E27FC236}">
                <a16:creationId xmlns:a16="http://schemas.microsoft.com/office/drawing/2014/main" id="{A1EC9738-FF7F-47C7-BC8E-D22DD5B42C51}"/>
              </a:ext>
            </a:extLst>
          </p:cNvPr>
          <p:cNvGraphicFramePr/>
          <p:nvPr>
            <p:extLst>
              <p:ext uri="{D42A27DB-BD31-4B8C-83A1-F6EECF244321}">
                <p14:modId xmlns:p14="http://schemas.microsoft.com/office/powerpoint/2010/main" val="1905214526"/>
              </p:ext>
            </p:extLst>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7327A917-5852-40F1-B68B-CCE8584FDE82}"/>
              </a:ext>
            </a:extLst>
          </p:cNvPr>
          <p:cNvGraphicFramePr>
            <a:graphicFrameLocks/>
          </p:cNvGraphicFramePr>
          <p:nvPr>
            <p:extLst>
              <p:ext uri="{D42A27DB-BD31-4B8C-83A1-F6EECF244321}">
                <p14:modId xmlns:p14="http://schemas.microsoft.com/office/powerpoint/2010/main" val="3261364181"/>
              </p:ext>
            </p:extLst>
          </p:nvPr>
        </p:nvGraphicFramePr>
        <p:xfrm>
          <a:off x="1143598" y="1320827"/>
          <a:ext cx="7460849" cy="42302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oogle Shape;1195;p57">
            <a:extLst>
              <a:ext uri="{FF2B5EF4-FFF2-40B4-BE49-F238E27FC236}">
                <a16:creationId xmlns:a16="http://schemas.microsoft.com/office/drawing/2014/main" id="{683DCEB4-2372-4E25-83E4-D7DE320CDCCD}"/>
              </a:ext>
            </a:extLst>
          </p:cNvPr>
          <p:cNvGraphicFramePr/>
          <p:nvPr>
            <p:extLst>
              <p:ext uri="{D42A27DB-BD31-4B8C-83A1-F6EECF244321}">
                <p14:modId xmlns:p14="http://schemas.microsoft.com/office/powerpoint/2010/main" val="450501839"/>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BD52B234-8C7A-47A9-AE47-64A2697C1679}"/>
              </a:ext>
            </a:extLst>
          </p:cNvPr>
          <p:cNvGraphicFramePr>
            <a:graphicFrameLocks/>
          </p:cNvGraphicFramePr>
          <p:nvPr>
            <p:extLst>
              <p:ext uri="{D42A27DB-BD31-4B8C-83A1-F6EECF244321}">
                <p14:modId xmlns:p14="http://schemas.microsoft.com/office/powerpoint/2010/main" val="554741988"/>
              </p:ext>
            </p:extLst>
          </p:nvPr>
        </p:nvGraphicFramePr>
        <p:xfrm>
          <a:off x="1088930" y="1330806"/>
          <a:ext cx="7496085" cy="42500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oogle Shape;1235;p59">
            <a:extLst>
              <a:ext uri="{FF2B5EF4-FFF2-40B4-BE49-F238E27FC236}">
                <a16:creationId xmlns:a16="http://schemas.microsoft.com/office/drawing/2014/main" id="{C0CB81F0-94AD-4699-B5F4-9699C9C5E97D}"/>
              </a:ext>
            </a:extLst>
          </p:cNvPr>
          <p:cNvGraphicFramePr/>
          <p:nvPr>
            <p:extLst>
              <p:ext uri="{D42A27DB-BD31-4B8C-83A1-F6EECF244321}">
                <p14:modId xmlns:p14="http://schemas.microsoft.com/office/powerpoint/2010/main" val="1405009755"/>
              </p:ext>
            </p:extLst>
          </p:nvPr>
        </p:nvGraphicFramePr>
        <p:xfrm>
          <a:off x="1631672" y="1145649"/>
          <a:ext cx="7187476" cy="43428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2308324"/>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a:t>
            </a:r>
            <a:r>
              <a:rPr lang="es-MX" b="1" dirty="0"/>
              <a:t>líneas de autoridad </a:t>
            </a:r>
            <a:r>
              <a:rPr lang="es-MX" dirty="0"/>
              <a:t>en el desempeño del trabajo Siempre (80%), las </a:t>
            </a:r>
            <a:r>
              <a:rPr lang="es-MX" b="1" dirty="0"/>
              <a:t>instrucciones</a:t>
            </a:r>
            <a:r>
              <a:rPr lang="es-MX" dirty="0"/>
              <a:t> de Algunas Veces(73%), las </a:t>
            </a:r>
            <a:r>
              <a:rPr lang="es-MX" b="1" dirty="0"/>
              <a:t>actividades de manera equilibrada </a:t>
            </a:r>
            <a:r>
              <a:rPr lang="es-MX" dirty="0"/>
              <a:t>Algunas Veces(40%), el a la </a:t>
            </a:r>
            <a:r>
              <a:rPr lang="es-MX" b="1" dirty="0"/>
              <a:t>carga de trabajo </a:t>
            </a:r>
            <a:r>
              <a:rPr lang="es-MX" dirty="0"/>
              <a:t>Si(67%), </a:t>
            </a:r>
            <a:r>
              <a:rPr lang="es-MX" b="1" dirty="0"/>
              <a:t> </a:t>
            </a:r>
            <a:r>
              <a:rPr lang="es-MX" dirty="0"/>
              <a:t>de en </a:t>
            </a:r>
            <a:r>
              <a:rPr lang="es-MX" b="1" dirty="0"/>
              <a:t>base a resultados </a:t>
            </a:r>
            <a:r>
              <a:rPr lang="es-MX" dirty="0"/>
              <a:t>Siempre(40%), se hacer </a:t>
            </a:r>
            <a:r>
              <a:rPr lang="es-MX" b="1" dirty="0"/>
              <a:t>propuestas de mejora </a:t>
            </a:r>
            <a:r>
              <a:rPr lang="es-MX" dirty="0"/>
              <a:t>Algunas Veces(53%),</a:t>
            </a:r>
            <a:r>
              <a:rPr lang="es-MX" b="1" dirty="0"/>
              <a:t> </a:t>
            </a:r>
            <a:r>
              <a:rPr lang="es-MX" dirty="0"/>
              <a:t>pero se expresa que no son </a:t>
            </a:r>
            <a:r>
              <a:rPr lang="es-MX" b="1" dirty="0"/>
              <a:t>consideradas esas propuestas de mejora. </a:t>
            </a:r>
            <a:r>
              <a:rPr lang="es-MX" dirty="0"/>
              <a:t>Algunas Veces(60%)</a:t>
            </a:r>
            <a:endParaRPr lang="es-MX" b="1" dirty="0"/>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65F76F55-55D6-436C-AF1E-465DE1326E4B}"/>
              </a:ext>
            </a:extLst>
          </p:cNvPr>
          <p:cNvGraphicFramePr>
            <a:graphicFrameLocks/>
          </p:cNvGraphicFramePr>
          <p:nvPr>
            <p:extLst>
              <p:ext uri="{D42A27DB-BD31-4B8C-83A1-F6EECF244321}">
                <p14:modId xmlns:p14="http://schemas.microsoft.com/office/powerpoint/2010/main" val="3024013890"/>
              </p:ext>
            </p:extLst>
          </p:nvPr>
        </p:nvGraphicFramePr>
        <p:xfrm>
          <a:off x="1128940" y="1128590"/>
          <a:ext cx="7403500" cy="437681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oogle Shape;1313;p63">
            <a:extLst>
              <a:ext uri="{FF2B5EF4-FFF2-40B4-BE49-F238E27FC236}">
                <a16:creationId xmlns:a16="http://schemas.microsoft.com/office/drawing/2014/main" id="{34FB1B3C-7B79-4D41-9D58-779DCF61EE1E}"/>
              </a:ext>
            </a:extLst>
          </p:cNvPr>
          <p:cNvGraphicFramePr/>
          <p:nvPr>
            <p:extLst>
              <p:ext uri="{D42A27DB-BD31-4B8C-83A1-F6EECF244321}">
                <p14:modId xmlns:p14="http://schemas.microsoft.com/office/powerpoint/2010/main" val="3519398241"/>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BA62074E-A84D-4442-AA83-119D09AEA8DE}"/>
              </a:ext>
            </a:extLst>
          </p:cNvPr>
          <p:cNvGraphicFramePr>
            <a:graphicFrameLocks/>
          </p:cNvGraphicFramePr>
          <p:nvPr>
            <p:extLst>
              <p:ext uri="{D42A27DB-BD31-4B8C-83A1-F6EECF244321}">
                <p14:modId xmlns:p14="http://schemas.microsoft.com/office/powerpoint/2010/main" val="1511849097"/>
              </p:ext>
            </p:extLst>
          </p:nvPr>
        </p:nvGraphicFramePr>
        <p:xfrm>
          <a:off x="1051164" y="1346584"/>
          <a:ext cx="7769307" cy="415882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oogle Shape;1353;p65">
            <a:extLst>
              <a:ext uri="{FF2B5EF4-FFF2-40B4-BE49-F238E27FC236}">
                <a16:creationId xmlns:a16="http://schemas.microsoft.com/office/drawing/2014/main" id="{8E382902-2FDD-44E3-8137-E20D36E14C4D}"/>
              </a:ext>
            </a:extLst>
          </p:cNvPr>
          <p:cNvGraphicFramePr/>
          <p:nvPr>
            <p:extLst>
              <p:ext uri="{D42A27DB-BD31-4B8C-83A1-F6EECF244321}">
                <p14:modId xmlns:p14="http://schemas.microsoft.com/office/powerpoint/2010/main" val="1575741520"/>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EB3C398B-82D2-4930-8758-76F671F6CF11}"/>
              </a:ext>
            </a:extLst>
          </p:cNvPr>
          <p:cNvGraphicFramePr>
            <a:graphicFrameLocks/>
          </p:cNvGraphicFramePr>
          <p:nvPr>
            <p:extLst>
              <p:ext uri="{D42A27DB-BD31-4B8C-83A1-F6EECF244321}">
                <p14:modId xmlns:p14="http://schemas.microsoft.com/office/powerpoint/2010/main" val="1825786141"/>
              </p:ext>
            </p:extLst>
          </p:nvPr>
        </p:nvGraphicFramePr>
        <p:xfrm>
          <a:off x="1101426" y="1319861"/>
          <a:ext cx="7719045" cy="41855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oogle Shape;1393;p67">
            <a:extLst>
              <a:ext uri="{FF2B5EF4-FFF2-40B4-BE49-F238E27FC236}">
                <a16:creationId xmlns:a16="http://schemas.microsoft.com/office/drawing/2014/main" id="{68A1D479-2780-4445-953B-5F655F8E55A8}"/>
              </a:ext>
            </a:extLst>
          </p:cNvPr>
          <p:cNvGraphicFramePr/>
          <p:nvPr>
            <p:extLst>
              <p:ext uri="{D42A27DB-BD31-4B8C-83A1-F6EECF244321}">
                <p14:modId xmlns:p14="http://schemas.microsoft.com/office/powerpoint/2010/main" val="1758339494"/>
              </p:ext>
            </p:extLst>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DBDAC6AB-C074-4468-B23B-41C7841D3C9E}"/>
              </a:ext>
            </a:extLst>
          </p:cNvPr>
          <p:cNvGraphicFramePr>
            <a:graphicFrameLocks/>
          </p:cNvGraphicFramePr>
          <p:nvPr>
            <p:extLst>
              <p:ext uri="{D42A27DB-BD31-4B8C-83A1-F6EECF244321}">
                <p14:modId xmlns:p14="http://schemas.microsoft.com/office/powerpoint/2010/main" val="1013316107"/>
              </p:ext>
            </p:extLst>
          </p:nvPr>
        </p:nvGraphicFramePr>
        <p:xfrm>
          <a:off x="1354577" y="1125093"/>
          <a:ext cx="7460824" cy="44514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oogle Shape;1433;p69">
            <a:extLst>
              <a:ext uri="{FF2B5EF4-FFF2-40B4-BE49-F238E27FC236}">
                <a16:creationId xmlns:a16="http://schemas.microsoft.com/office/drawing/2014/main" id="{21B205F7-296B-4539-B4D5-F842A838AAA6}"/>
              </a:ext>
            </a:extLst>
          </p:cNvPr>
          <p:cNvGraphicFramePr/>
          <p:nvPr>
            <p:extLst>
              <p:ext uri="{D42A27DB-BD31-4B8C-83A1-F6EECF244321}">
                <p14:modId xmlns:p14="http://schemas.microsoft.com/office/powerpoint/2010/main" val="158851557"/>
              </p:ext>
            </p:extLst>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063BAC95-AD22-4068-9A9E-0A4A4B9AAAE6}"/>
              </a:ext>
            </a:extLst>
          </p:cNvPr>
          <p:cNvGraphicFramePr>
            <a:graphicFrameLocks/>
          </p:cNvGraphicFramePr>
          <p:nvPr>
            <p:extLst>
              <p:ext uri="{D42A27DB-BD31-4B8C-83A1-F6EECF244321}">
                <p14:modId xmlns:p14="http://schemas.microsoft.com/office/powerpoint/2010/main" val="880754846"/>
              </p:ext>
            </p:extLst>
          </p:nvPr>
        </p:nvGraphicFramePr>
        <p:xfrm>
          <a:off x="1061474" y="1242471"/>
          <a:ext cx="7614981" cy="42629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2862322"/>
          </a:xfrm>
          <a:prstGeom prst="rect">
            <a:avLst/>
          </a:prstGeom>
          <a:noFill/>
        </p:spPr>
        <p:txBody>
          <a:bodyPr wrap="square" rtlCol="0">
            <a:spAutoFit/>
          </a:bodyPr>
          <a:lstStyle/>
          <a:p>
            <a:pPr algn="just"/>
            <a:r>
              <a:rPr lang="es-MX" dirty="0"/>
              <a:t>En el rubro de </a:t>
            </a:r>
            <a:r>
              <a:rPr lang="es-MX" b="1" dirty="0"/>
              <a:t>“Puesto de Trabajo” </a:t>
            </a:r>
            <a:r>
              <a:rPr lang="es-MX" dirty="0"/>
              <a:t>un las </a:t>
            </a:r>
            <a:r>
              <a:rPr lang="es-MX" b="1" dirty="0"/>
              <a:t>actividades asignadas con agrado </a:t>
            </a:r>
            <a:r>
              <a:rPr lang="es-MX" dirty="0"/>
              <a:t>Siempre(67%), </a:t>
            </a:r>
            <a:r>
              <a:rPr lang="es-MX" b="1" dirty="0"/>
              <a:t>cambio de área </a:t>
            </a:r>
            <a:r>
              <a:rPr lang="es-MX" dirty="0"/>
              <a:t>que no mejore(80%), en general para su </a:t>
            </a:r>
            <a:r>
              <a:rPr lang="es-MX" b="1" dirty="0"/>
              <a:t>desarrollo integral </a:t>
            </a:r>
            <a:r>
              <a:rPr lang="es-MX" dirty="0"/>
              <a:t>Algunas Veces(60%), un la </a:t>
            </a:r>
            <a:r>
              <a:rPr lang="es-MX" b="1" dirty="0"/>
              <a:t>carga de trabajo de su jornada laboral</a:t>
            </a:r>
            <a:r>
              <a:rPr lang="es-MX" dirty="0"/>
              <a:t> asignada es (80%), se del </a:t>
            </a:r>
            <a:r>
              <a:rPr lang="es-MX" b="1" dirty="0"/>
              <a:t>puesto de trabajo con su preparación académica </a:t>
            </a:r>
            <a:r>
              <a:rPr lang="es-MX" dirty="0"/>
              <a:t>Siempre(60%), se manifiesta se está </a:t>
            </a:r>
            <a:r>
              <a:rPr lang="es-MX" b="1" dirty="0"/>
              <a:t>capacitado para realizar sus funciones laborales </a:t>
            </a:r>
            <a:r>
              <a:rPr lang="es-MX" dirty="0"/>
              <a:t>Siempre(60%), que un  mas recibido </a:t>
            </a:r>
            <a:r>
              <a:rPr lang="es-MX" b="1" dirty="0"/>
              <a:t>capacitación el ultimo año</a:t>
            </a:r>
            <a:r>
              <a:rPr lang="es-MX" dirty="0"/>
              <a:t>  por parte de la UAN (73%),  Siempre se les </a:t>
            </a:r>
            <a:r>
              <a:rPr lang="es-MX" b="1" dirty="0"/>
              <a:t>permite asistir a  los cursos de capacitación </a:t>
            </a:r>
            <a:r>
              <a:rPr lang="es-MX" dirty="0"/>
              <a:t>(80%)</a:t>
            </a:r>
            <a:r>
              <a:rPr lang="es-MX" b="1" dirty="0"/>
              <a:t>,</a:t>
            </a:r>
            <a:r>
              <a:rPr lang="es-MX" dirty="0"/>
              <a:t>pero un 67%, en cursos de </a:t>
            </a:r>
            <a:r>
              <a:rPr lang="es-MX" b="1" dirty="0"/>
              <a:t>capacitación fortalece su desempeño laboral</a:t>
            </a:r>
            <a:r>
              <a:rPr lang="es-MX" dirty="0"/>
              <a:t>. </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oogle Shape;1512;p73">
            <a:extLst>
              <a:ext uri="{FF2B5EF4-FFF2-40B4-BE49-F238E27FC236}">
                <a16:creationId xmlns:a16="http://schemas.microsoft.com/office/drawing/2014/main" id="{16F237BD-29D6-4599-A81A-4B59474BD2F1}"/>
              </a:ext>
            </a:extLst>
          </p:cNvPr>
          <p:cNvGraphicFramePr/>
          <p:nvPr>
            <p:extLst>
              <p:ext uri="{D42A27DB-BD31-4B8C-83A1-F6EECF244321}">
                <p14:modId xmlns:p14="http://schemas.microsoft.com/office/powerpoint/2010/main" val="1413020028"/>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09528582-0962-4A47-B9BD-C48142775D1A}"/>
              </a:ext>
            </a:extLst>
          </p:cNvPr>
          <p:cNvGraphicFramePr>
            <a:graphicFrameLocks/>
          </p:cNvGraphicFramePr>
          <p:nvPr>
            <p:extLst>
              <p:ext uri="{D42A27DB-BD31-4B8C-83A1-F6EECF244321}">
                <p14:modId xmlns:p14="http://schemas.microsoft.com/office/powerpoint/2010/main" val="2559923077"/>
              </p:ext>
            </p:extLst>
          </p:nvPr>
        </p:nvGraphicFramePr>
        <p:xfrm>
          <a:off x="1135182" y="1164283"/>
          <a:ext cx="7397258" cy="43868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oogle Shape;1552;p75">
            <a:extLst>
              <a:ext uri="{FF2B5EF4-FFF2-40B4-BE49-F238E27FC236}">
                <a16:creationId xmlns:a16="http://schemas.microsoft.com/office/drawing/2014/main" id="{5AE0B6C8-1F4B-43E4-828B-9807D83BFC0D}"/>
              </a:ext>
            </a:extLst>
          </p:cNvPr>
          <p:cNvGraphicFramePr/>
          <p:nvPr>
            <p:extLst>
              <p:ext uri="{D42A27DB-BD31-4B8C-83A1-F6EECF244321}">
                <p14:modId xmlns:p14="http://schemas.microsoft.com/office/powerpoint/2010/main" val="3817636317"/>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34BAB118-4707-4855-B462-C215BD7D8A86}"/>
              </a:ext>
            </a:extLst>
          </p:cNvPr>
          <p:cNvGraphicFramePr>
            <a:graphicFrameLocks/>
          </p:cNvGraphicFramePr>
          <p:nvPr>
            <p:extLst>
              <p:ext uri="{D42A27DB-BD31-4B8C-83A1-F6EECF244321}">
                <p14:modId xmlns:p14="http://schemas.microsoft.com/office/powerpoint/2010/main" val="1341011188"/>
              </p:ext>
            </p:extLst>
          </p:nvPr>
        </p:nvGraphicFramePr>
        <p:xfrm>
          <a:off x="1128940" y="1119359"/>
          <a:ext cx="7403500" cy="437681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oogle Shape;1590;p77">
            <a:extLst>
              <a:ext uri="{FF2B5EF4-FFF2-40B4-BE49-F238E27FC236}">
                <a16:creationId xmlns:a16="http://schemas.microsoft.com/office/drawing/2014/main" id="{199AB1F6-7E0B-480D-95D3-EEAFF5CF2E1D}"/>
              </a:ext>
            </a:extLst>
          </p:cNvPr>
          <p:cNvGraphicFramePr/>
          <p:nvPr>
            <p:extLst>
              <p:ext uri="{D42A27DB-BD31-4B8C-83A1-F6EECF244321}">
                <p14:modId xmlns:p14="http://schemas.microsoft.com/office/powerpoint/2010/main" val="390110662"/>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939F4610-1C50-4F51-B161-392B817E946D}"/>
              </a:ext>
            </a:extLst>
          </p:cNvPr>
          <p:cNvGraphicFramePr>
            <a:graphicFrameLocks/>
          </p:cNvGraphicFramePr>
          <p:nvPr>
            <p:extLst>
              <p:ext uri="{D42A27DB-BD31-4B8C-83A1-F6EECF244321}">
                <p14:modId xmlns:p14="http://schemas.microsoft.com/office/powerpoint/2010/main" val="1188072172"/>
              </p:ext>
            </p:extLst>
          </p:nvPr>
        </p:nvGraphicFramePr>
        <p:xfrm>
          <a:off x="1161173" y="1320740"/>
          <a:ext cx="7659298" cy="408636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oogle Shape;1630;p79">
            <a:extLst>
              <a:ext uri="{FF2B5EF4-FFF2-40B4-BE49-F238E27FC236}">
                <a16:creationId xmlns:a16="http://schemas.microsoft.com/office/drawing/2014/main" id="{5FCC9A73-4B79-408F-A161-29AA70C28B94}"/>
              </a:ext>
            </a:extLst>
          </p:cNvPr>
          <p:cNvGraphicFramePr/>
          <p:nvPr>
            <p:extLst>
              <p:ext uri="{D42A27DB-BD31-4B8C-83A1-F6EECF244321}">
                <p14:modId xmlns:p14="http://schemas.microsoft.com/office/powerpoint/2010/main" val="424326985"/>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4592AEDF-4214-414A-8331-E69A809C432D}"/>
              </a:ext>
            </a:extLst>
          </p:cNvPr>
          <p:cNvGraphicFramePr>
            <a:graphicFrameLocks/>
          </p:cNvGraphicFramePr>
          <p:nvPr>
            <p:extLst>
              <p:ext uri="{D42A27DB-BD31-4B8C-83A1-F6EECF244321}">
                <p14:modId xmlns:p14="http://schemas.microsoft.com/office/powerpoint/2010/main" val="3593739685"/>
              </p:ext>
            </p:extLst>
          </p:nvPr>
        </p:nvGraphicFramePr>
        <p:xfrm>
          <a:off x="1115182" y="1300248"/>
          <a:ext cx="7325817" cy="42051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oogle Shape;1672;p81">
            <a:extLst>
              <a:ext uri="{FF2B5EF4-FFF2-40B4-BE49-F238E27FC236}">
                <a16:creationId xmlns:a16="http://schemas.microsoft.com/office/drawing/2014/main" id="{B934B515-A3D4-4A44-9631-98C46D91AAA2}"/>
              </a:ext>
            </a:extLst>
          </p:cNvPr>
          <p:cNvGraphicFramePr/>
          <p:nvPr>
            <p:extLst>
              <p:ext uri="{D42A27DB-BD31-4B8C-83A1-F6EECF244321}">
                <p14:modId xmlns:p14="http://schemas.microsoft.com/office/powerpoint/2010/main" val="566151543"/>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5B6F5610-7ED1-4C95-BB9F-07F272332102}"/>
              </a:ext>
            </a:extLst>
          </p:cNvPr>
          <p:cNvGraphicFramePr>
            <a:graphicFrameLocks/>
          </p:cNvGraphicFramePr>
          <p:nvPr>
            <p:extLst>
              <p:ext uri="{D42A27DB-BD31-4B8C-83A1-F6EECF244321}">
                <p14:modId xmlns:p14="http://schemas.microsoft.com/office/powerpoint/2010/main" val="4025641823"/>
              </p:ext>
            </p:extLst>
          </p:nvPr>
        </p:nvGraphicFramePr>
        <p:xfrm>
          <a:off x="1128939" y="1345002"/>
          <a:ext cx="7691531" cy="4160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80%</a:t>
            </a:r>
          </a:p>
          <a:p>
            <a:pPr marL="742950" lvl="1" indent="-285750" algn="just">
              <a:buFont typeface="Arial" panose="020B0604020202020204" pitchFamily="34" charset="0"/>
              <a:buChar char="•"/>
            </a:pPr>
            <a:r>
              <a:rPr lang="es-MX" b="1" dirty="0"/>
              <a:t>Olores desagradables </a:t>
            </a:r>
            <a:r>
              <a:rPr lang="es-MX" dirty="0"/>
              <a:t>en un </a:t>
            </a:r>
            <a:r>
              <a:rPr lang="es-MX" b="1" dirty="0"/>
              <a:t>67%</a:t>
            </a:r>
          </a:p>
          <a:p>
            <a:pPr marL="742950" lvl="1" indent="-285750" algn="just">
              <a:buFont typeface="Arial" panose="020B0604020202020204" pitchFamily="34" charset="0"/>
              <a:buChar char="•"/>
            </a:pPr>
            <a:r>
              <a:rPr lang="es-MX" b="1" dirty="0"/>
              <a:t>Plagas</a:t>
            </a:r>
            <a:r>
              <a:rPr lang="es-MX" dirty="0"/>
              <a:t> en un </a:t>
            </a:r>
            <a:r>
              <a:rPr lang="es-MX" b="1" dirty="0"/>
              <a:t>60%</a:t>
            </a:r>
          </a:p>
          <a:p>
            <a:pPr marL="742950" lvl="1" indent="-285750" algn="just">
              <a:buFont typeface="Arial" panose="020B0604020202020204" pitchFamily="34" charset="0"/>
              <a:buChar char="•"/>
            </a:pPr>
            <a:r>
              <a:rPr lang="es-MX" b="1" dirty="0"/>
              <a:t>Agua estancada </a:t>
            </a:r>
            <a:r>
              <a:rPr lang="es-MX" dirty="0"/>
              <a:t>en un </a:t>
            </a:r>
            <a:r>
              <a:rPr lang="es-MX" b="1" dirty="0"/>
              <a:t>87%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40%</a:t>
            </a:r>
          </a:p>
          <a:p>
            <a:pPr marL="742950" lvl="1" indent="-285750" algn="just">
              <a:buFont typeface="Arial" panose="020B0604020202020204" pitchFamily="34" charset="0"/>
              <a:buChar char="•"/>
            </a:pPr>
            <a:r>
              <a:rPr lang="es-MX" b="1" dirty="0"/>
              <a:t>Insumos</a:t>
            </a:r>
            <a:r>
              <a:rPr lang="es-MX" dirty="0"/>
              <a:t> en un </a:t>
            </a:r>
            <a:r>
              <a:rPr lang="es-MX" b="1" dirty="0"/>
              <a:t>53%</a:t>
            </a:r>
          </a:p>
          <a:p>
            <a:pPr marL="742950" lvl="1" indent="-285750" algn="just">
              <a:buFont typeface="Arial" panose="020B0604020202020204" pitchFamily="34" charset="0"/>
              <a:buChar char="•"/>
            </a:pPr>
            <a:r>
              <a:rPr lang="es-MX" b="1" dirty="0"/>
              <a:t>Energía eléctrica </a:t>
            </a:r>
            <a:r>
              <a:rPr lang="es-MX" dirty="0"/>
              <a:t>en un </a:t>
            </a:r>
            <a:r>
              <a:rPr lang="es-MX" b="1" dirty="0"/>
              <a:t>20%</a:t>
            </a:r>
          </a:p>
          <a:p>
            <a:pPr marL="742950" lvl="1" indent="-285750" algn="just">
              <a:buFont typeface="Arial" panose="020B0604020202020204" pitchFamily="34" charset="0"/>
              <a:buChar char="•"/>
            </a:pPr>
            <a:r>
              <a:rPr lang="es-MX" b="1" dirty="0"/>
              <a:t>Desechos</a:t>
            </a:r>
            <a:r>
              <a:rPr lang="es-MX" dirty="0"/>
              <a:t> en un </a:t>
            </a:r>
            <a:r>
              <a:rPr lang="es-MX" b="1" dirty="0"/>
              <a:t>67%</a:t>
            </a:r>
          </a:p>
          <a:p>
            <a:pPr marL="742950" lvl="1" indent="-285750" algn="just">
              <a:buFont typeface="Arial" panose="020B0604020202020204" pitchFamily="34" charset="0"/>
              <a:buChar char="•"/>
            </a:pPr>
            <a:r>
              <a:rPr lang="es-MX" b="1" dirty="0"/>
              <a:t>Áreas verdes </a:t>
            </a:r>
            <a:r>
              <a:rPr lang="es-MX" dirty="0"/>
              <a:t>en un </a:t>
            </a:r>
            <a:r>
              <a:rPr lang="es-MX" b="1" dirty="0"/>
              <a:t>40%</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5321</TotalTime>
  <Words>4136</Words>
  <Application>Microsoft Office PowerPoint</Application>
  <PresentationFormat>Presentación en pantalla (4:3)</PresentationFormat>
  <Paragraphs>692</Paragraphs>
  <Slides>85</Slides>
  <Notes>85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85</vt:i4>
      </vt:variant>
    </vt:vector>
  </HeadingPairs>
  <TitlesOfParts>
    <vt:vector size="88"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315</cp:revision>
  <dcterms:created xsi:type="dcterms:W3CDTF">2019-02-18T18:05:13Z</dcterms:created>
  <dcterms:modified xsi:type="dcterms:W3CDTF">2022-05-04T18:24:39Z</dcterms:modified>
</cp:coreProperties>
</file>