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8.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0.xml" ContentType="application/vnd.openxmlformats-officedocument.themeOverrid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1.xml" ContentType="application/vnd.openxmlformats-officedocument.themeOverrid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2.xml" ContentType="application/vnd.openxmlformats-officedocument.themeOverrid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3.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4.xml" ContentType="application/vnd.openxmlformats-officedocument.themeOverrid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5.xml" ContentType="application/vnd.openxmlformats-officedocument.themeOverrid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6.xml" ContentType="application/vnd.openxmlformats-officedocument.themeOverrid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7.xml" ContentType="application/vnd.openxmlformats-officedocument.themeOverrid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8.xml" ContentType="application/vnd.openxmlformats-officedocument.themeOverrid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9.xml" ContentType="application/vnd.openxmlformats-officedocument.themeOverrid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0.xml" ContentType="application/vnd.openxmlformats-officedocument.themeOverrid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1.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2.xml" ContentType="application/vnd.openxmlformats-officedocument.themeOverrid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3.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4.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25.xml" ContentType="application/vnd.openxmlformats-officedocument.themeOverrid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26.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67" d="100"/>
          <a:sy n="67" d="100"/>
        </p:scale>
        <p:origin x="76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3.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4.xlsx"/></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5.xlsx"/></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17.xlsx"/></Relationships>
</file>

<file path=ppt/charts/_rels/chart3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18.xlsx"/></Relationships>
</file>

<file path=ppt/charts/_rels/chart3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19.xlsx"/></Relationships>
</file>

<file path=ppt/charts/_rels/chart3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20.xlsx"/></Relationships>
</file>

<file path=ppt/charts/_rels/chart37.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21.xlsx"/></Relationships>
</file>

<file path=ppt/charts/_rels/chart3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22.xlsx"/></Relationships>
</file>

<file path=ppt/charts/_rels/chart4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23.xlsx"/></Relationships>
</file>

<file path=ppt/charts/_rels/chart4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24.xlsx"/></Relationships>
</file>

<file path=ppt/charts/_rels/chart4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25.xlsx"/></Relationships>
</file>

<file path=ppt/charts/_rels/chart4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26.xlsx"/></Relationships>
</file>

<file path=ppt/charts/_rels/chart4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27.xlsx"/></Relationships>
</file>

<file path=ppt/charts/_rels/chart51.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28.xlsx"/></Relationships>
</file>

<file path=ppt/charts/_rels/chart53.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29.xlsx"/></Relationships>
</file>

<file path=ppt/charts/_rels/chart55.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30.xlsx"/></Relationships>
</file>

<file path=ppt/charts/_rels/chart57.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31.xlsx"/></Relationships>
</file>

<file path=ppt/charts/_rels/chart5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32.xlsx"/></Relationships>
</file>

<file path=ppt/charts/_rels/chart61.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3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673.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64-4FDB-9578-A171B84618AF}"/>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64-4FDB-9578-A171B84618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80</c:v>
                </c:pt>
                <c:pt idx="1">
                  <c:v>20</c:v>
                </c:pt>
              </c:numCache>
            </c:numRef>
          </c:val>
          <c:extLst>
            <c:ext xmlns:c16="http://schemas.microsoft.com/office/drawing/2014/chart" uri="{C3380CC4-5D6E-409C-BE32-E72D297353CC}">
              <c16:uniqueId val="{00000002-E964-4FDB-9578-A171B84618AF}"/>
            </c:ext>
          </c:extLst>
        </c:ser>
        <c:dLbls>
          <c:showLegendKey val="0"/>
          <c:showVal val="0"/>
          <c:showCatName val="0"/>
          <c:showSerName val="0"/>
          <c:showPercent val="0"/>
          <c:showBubbleSize val="0"/>
        </c:dLbls>
        <c:gapWidth val="100"/>
        <c:overlap val="-24"/>
        <c:axId val="20195536"/>
        <c:axId val="20193576"/>
      </c:barChart>
      <c:catAx>
        <c:axId val="20195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193576"/>
        <c:crosses val="autoZero"/>
        <c:auto val="1"/>
        <c:lblAlgn val="ctr"/>
        <c:lblOffset val="100"/>
        <c:noMultiLvlLbl val="0"/>
      </c:catAx>
      <c:valAx>
        <c:axId val="20193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195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Hoja1!$I$35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CFB4954-A27E-4AE5-A458-FD3CEBE0CA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F4-445E-89A4-BFE9B818D8FD}"/>
                </c:ext>
              </c:extLst>
            </c:dLbl>
            <c:dLbl>
              <c:idx val="1"/>
              <c:tx>
                <c:rich>
                  <a:bodyPr/>
                  <a:lstStyle/>
                  <a:p>
                    <a:fld id="{4C5F4251-5C64-4776-8D60-D530A02186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F4-445E-89A4-BFE9B818D8FD}"/>
                </c:ext>
              </c:extLst>
            </c:dLbl>
            <c:dLbl>
              <c:idx val="2"/>
              <c:tx>
                <c:rich>
                  <a:bodyPr/>
                  <a:lstStyle/>
                  <a:p>
                    <a:fld id="{1C1EF3CA-5EB9-474A-A7F4-68743FCA32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2F4-445E-89A4-BFE9B818D8FD}"/>
                </c:ext>
              </c:extLst>
            </c:dLbl>
            <c:dLbl>
              <c:idx val="3"/>
              <c:tx>
                <c:rich>
                  <a:bodyPr/>
                  <a:lstStyle/>
                  <a:p>
                    <a:fld id="{3CE9FCB7-8162-4A7A-B675-BBA98F0FA00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F4-445E-89A4-BFE9B818D8FD}"/>
                </c:ext>
              </c:extLst>
            </c:dLbl>
            <c:dLbl>
              <c:idx val="4"/>
              <c:tx>
                <c:rich>
                  <a:bodyPr/>
                  <a:lstStyle/>
                  <a:p>
                    <a:fld id="{218EB60C-0D54-4693-AEBA-20EF40E32D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2F4-445E-89A4-BFE9B818D8FD}"/>
                </c:ext>
              </c:extLst>
            </c:dLbl>
            <c:dLbl>
              <c:idx val="5"/>
              <c:tx>
                <c:rich>
                  <a:bodyPr/>
                  <a:lstStyle/>
                  <a:p>
                    <a:fld id="{5EBF85AB-CAF4-41D3-892A-1C93DC443B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2F4-445E-89A4-BFE9B818D8FD}"/>
                </c:ext>
              </c:extLst>
            </c:dLbl>
            <c:dLbl>
              <c:idx val="6"/>
              <c:tx>
                <c:rich>
                  <a:bodyPr/>
                  <a:lstStyle/>
                  <a:p>
                    <a:fld id="{2F015E25-2AAE-46AF-8024-07A3E68CCE4A}"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2F4-445E-89A4-BFE9B818D8FD}"/>
                </c:ext>
              </c:extLst>
            </c:dLbl>
            <c:dLbl>
              <c:idx val="7"/>
              <c:tx>
                <c:rich>
                  <a:bodyPr/>
                  <a:lstStyle/>
                  <a:p>
                    <a:fld id="{DCACB59A-BB2A-4D5F-A811-D8E6B85163FE}"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F4-445E-89A4-BFE9B818D8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Hoja1!$H$36:$H$43</c:f>
              <c:strCache>
                <c:ptCount val="8"/>
                <c:pt idx="0">
                  <c:v>RESPOSABILIDAD</c:v>
                </c:pt>
                <c:pt idx="1">
                  <c:v>TRANSPARENCIA Y RENDICIÓN DE CUENTAS</c:v>
                </c:pt>
                <c:pt idx="2">
                  <c:v>LEALTAD Y COMPROMISO</c:v>
                </c:pt>
                <c:pt idx="3">
                  <c:v>TOLERANCIA</c:v>
                </c:pt>
                <c:pt idx="4">
                  <c:v>EQUIDAD</c:v>
                </c:pt>
                <c:pt idx="5">
                  <c:v>JUSTICIA</c:v>
                </c:pt>
                <c:pt idx="6">
                  <c:v>PROFESIONALISMO E INTEGRIDAD</c:v>
                </c:pt>
                <c:pt idx="7">
                  <c:v>  CONSCIENCIA ECOLOGICA</c:v>
                </c:pt>
              </c:strCache>
            </c:strRef>
          </c:cat>
          <c:val>
            <c:numRef>
              <c:f>Hoja1!$I$36:$I$43</c:f>
              <c:numCache>
                <c:formatCode>###0</c:formatCode>
                <c:ptCount val="8"/>
                <c:pt idx="0">
                  <c:v>33.333333333333329</c:v>
                </c:pt>
                <c:pt idx="1">
                  <c:v>26.666666666666668</c:v>
                </c:pt>
                <c:pt idx="2">
                  <c:v>20</c:v>
                </c:pt>
                <c:pt idx="3">
                  <c:v>20</c:v>
                </c:pt>
                <c:pt idx="4">
                  <c:v>13.333333333333334</c:v>
                </c:pt>
                <c:pt idx="5">
                  <c:v>13.333333333333334</c:v>
                </c:pt>
                <c:pt idx="6">
                  <c:v>6.666666666666667</c:v>
                </c:pt>
                <c:pt idx="7">
                  <c:v>6.666666666666667</c:v>
                </c:pt>
              </c:numCache>
            </c:numRef>
          </c:val>
          <c:extLst>
            <c:ext xmlns:c16="http://schemas.microsoft.com/office/drawing/2014/chart" uri="{C3380CC4-5D6E-409C-BE32-E72D297353CC}">
              <c16:uniqueId val="{00000008-62F4-445E-89A4-BFE9B818D8FD}"/>
            </c:ext>
          </c:extLst>
        </c:ser>
        <c:dLbls>
          <c:dLblPos val="inEnd"/>
          <c:showLegendKey val="0"/>
          <c:showVal val="1"/>
          <c:showCatName val="0"/>
          <c:showSerName val="0"/>
          <c:showPercent val="0"/>
          <c:showBubbleSize val="0"/>
        </c:dLbls>
        <c:gapWidth val="150"/>
        <c:overlap val="100"/>
        <c:axId val="273549248"/>
        <c:axId val="273545328"/>
      </c:barChart>
      <c:catAx>
        <c:axId val="273549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73545328"/>
        <c:crosses val="autoZero"/>
        <c:auto val="1"/>
        <c:lblAlgn val="ctr"/>
        <c:lblOffset val="100"/>
        <c:noMultiLvlLbl val="0"/>
      </c:catAx>
      <c:valAx>
        <c:axId val="273545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49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E5-4DB0-A10F-B7C3EF51B971}"/>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E5-4DB0-A10F-B7C3EF51B971}"/>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E5-4DB0-A10F-B7C3EF51B971}"/>
                </c:ext>
              </c:extLst>
            </c:dLbl>
            <c:dLbl>
              <c:idx val="3"/>
              <c:layout>
                <c:manualLayout>
                  <c:x val="-7.1986282928764751E-3"/>
                  <c:y val="1.008198474370845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91E5-4DB0-A10F-B7C3EF51B9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24</c:v>
                </c:pt>
                <c:pt idx="1">
                  <c:v>55</c:v>
                </c:pt>
                <c:pt idx="2">
                  <c:v>17</c:v>
                </c:pt>
                <c:pt idx="3">
                  <c:v>4</c:v>
                </c:pt>
              </c:numCache>
            </c:numRef>
          </c:val>
          <c:extLst>
            <c:ext xmlns:c16="http://schemas.microsoft.com/office/drawing/2014/chart" uri="{C3380CC4-5D6E-409C-BE32-E72D297353CC}">
              <c16:uniqueId val="{00000004-91E5-4DB0-A10F-B7C3EF51B971}"/>
            </c:ext>
          </c:extLst>
        </c:ser>
        <c:dLbls>
          <c:showLegendKey val="0"/>
          <c:showVal val="0"/>
          <c:showCatName val="0"/>
          <c:showSerName val="0"/>
          <c:showPercent val="0"/>
          <c:showBubbleSize val="0"/>
        </c:dLbls>
        <c:gapWidth val="100"/>
        <c:overlap val="-24"/>
        <c:axId val="219409280"/>
        <c:axId val="219406928"/>
      </c:barChart>
      <c:catAx>
        <c:axId val="219409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9406928"/>
        <c:crosses val="autoZero"/>
        <c:auto val="1"/>
        <c:lblAlgn val="ctr"/>
        <c:lblOffset val="100"/>
        <c:noMultiLvlLbl val="0"/>
      </c:catAx>
      <c:valAx>
        <c:axId val="21940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940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Hoja1!$D$126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8AC1D3C-53D8-4C55-B31D-8A39E4D3BD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46-431C-A772-DA175E5534DA}"/>
                </c:ext>
              </c:extLst>
            </c:dLbl>
            <c:dLbl>
              <c:idx val="1"/>
              <c:tx>
                <c:rich>
                  <a:bodyPr/>
                  <a:lstStyle/>
                  <a:p>
                    <a:fld id="{21F4C65B-3AC3-4180-8878-A14BA611C1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46-431C-A772-DA175E5534DA}"/>
                </c:ext>
              </c:extLst>
            </c:dLbl>
            <c:dLbl>
              <c:idx val="2"/>
              <c:tx>
                <c:rich>
                  <a:bodyPr/>
                  <a:lstStyle/>
                  <a:p>
                    <a:fld id="{A2E48410-C414-4F28-9C9D-5F94730C97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46-431C-A772-DA175E5534DA}"/>
                </c:ext>
              </c:extLst>
            </c:dLbl>
            <c:dLbl>
              <c:idx val="3"/>
              <c:layout>
                <c:manualLayout>
                  <c:x val="0"/>
                  <c:y val="-7.5582019211022072E-3"/>
                </c:manualLayout>
              </c:layout>
              <c:tx>
                <c:rich>
                  <a:bodyPr/>
                  <a:lstStyle/>
                  <a:p>
                    <a:fld id="{44D3EF18-CA1B-4F9E-B806-63A8B7F660D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46-431C-A772-DA175E5534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Hoja1!$B$127:$B$130</c:f>
              <c:strCache>
                <c:ptCount val="4"/>
                <c:pt idx="0">
                  <c:v>MALO</c:v>
                </c:pt>
                <c:pt idx="1">
                  <c:v>REGULAR</c:v>
                </c:pt>
                <c:pt idx="2">
                  <c:v>BUENA</c:v>
                </c:pt>
                <c:pt idx="3">
                  <c:v>EXCELENTE</c:v>
                </c:pt>
              </c:strCache>
            </c:strRef>
          </c:cat>
          <c:val>
            <c:numRef>
              <c:f>Hoja1!$D$127:$D$130</c:f>
              <c:numCache>
                <c:formatCode>###0</c:formatCode>
                <c:ptCount val="4"/>
                <c:pt idx="0">
                  <c:v>13.333333333333334</c:v>
                </c:pt>
                <c:pt idx="1">
                  <c:v>40</c:v>
                </c:pt>
                <c:pt idx="2">
                  <c:v>46.666666666666664</c:v>
                </c:pt>
                <c:pt idx="3">
                  <c:v>0</c:v>
                </c:pt>
              </c:numCache>
            </c:numRef>
          </c:val>
          <c:extLst>
            <c:ext xmlns:c16="http://schemas.microsoft.com/office/drawing/2014/chart" uri="{C3380CC4-5D6E-409C-BE32-E72D297353CC}">
              <c16:uniqueId val="{00000004-4246-431C-A772-DA175E5534DA}"/>
            </c:ext>
          </c:extLst>
        </c:ser>
        <c:dLbls>
          <c:dLblPos val="inEnd"/>
          <c:showLegendKey val="0"/>
          <c:showVal val="1"/>
          <c:showCatName val="0"/>
          <c:showSerName val="0"/>
          <c:showPercent val="0"/>
          <c:showBubbleSize val="0"/>
        </c:dLbls>
        <c:gapWidth val="150"/>
        <c:overlap val="100"/>
        <c:axId val="274311936"/>
        <c:axId val="274310368"/>
      </c:barChart>
      <c:catAx>
        <c:axId val="2743119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0368"/>
        <c:crosses val="autoZero"/>
        <c:auto val="1"/>
        <c:lblAlgn val="ctr"/>
        <c:lblOffset val="100"/>
        <c:noMultiLvlLbl val="0"/>
      </c:catAx>
      <c:valAx>
        <c:axId val="27431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19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575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5F-43E0-9BB9-1692289F33C7}"/>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5F-43E0-9BB9-1692289F33C7}"/>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5F-43E0-9BB9-1692289F33C7}"/>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5F-43E0-9BB9-1692289F33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c:v>
                </c:pt>
                <c:pt idx="1">
                  <c:v>26</c:v>
                </c:pt>
                <c:pt idx="2">
                  <c:v>53</c:v>
                </c:pt>
                <c:pt idx="3">
                  <c:v>20</c:v>
                </c:pt>
              </c:numCache>
            </c:numRef>
          </c:val>
          <c:extLst>
            <c:ext xmlns:c16="http://schemas.microsoft.com/office/drawing/2014/chart" uri="{C3380CC4-5D6E-409C-BE32-E72D297353CC}">
              <c16:uniqueId val="{00000004-D75F-43E0-9BB9-1692289F33C7}"/>
            </c:ext>
          </c:extLst>
        </c:ser>
        <c:dLbls>
          <c:showLegendKey val="0"/>
          <c:showVal val="0"/>
          <c:showCatName val="0"/>
          <c:showSerName val="0"/>
          <c:showPercent val="0"/>
          <c:showBubbleSize val="0"/>
        </c:dLbls>
        <c:gapWidth val="100"/>
        <c:overlap val="-24"/>
        <c:axId val="589147256"/>
        <c:axId val="589300608"/>
      </c:barChart>
      <c:catAx>
        <c:axId val="589147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300608"/>
        <c:crosses val="autoZero"/>
        <c:auto val="1"/>
        <c:lblAlgn val="ctr"/>
        <c:lblOffset val="100"/>
        <c:noMultiLvlLbl val="0"/>
      </c:catAx>
      <c:valAx>
        <c:axId val="58930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147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6.9254621045176249E-3"/>
                </c:manualLayout>
              </c:layout>
              <c:tx>
                <c:rich>
                  <a:bodyPr/>
                  <a:lstStyle/>
                  <a:p>
                    <a:fld id="{EF5B6A0A-7BAE-4FC1-AF54-1A32A620F6C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82-400B-B4DB-403CB46DE280}"/>
                </c:ext>
              </c:extLst>
            </c:dLbl>
            <c:dLbl>
              <c:idx val="1"/>
              <c:tx>
                <c:rich>
                  <a:bodyPr/>
                  <a:lstStyle/>
                  <a:p>
                    <a:fld id="{76493321-4EB5-4993-864E-D31EE5EA25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82-400B-B4DB-403CB46DE280}"/>
                </c:ext>
              </c:extLst>
            </c:dLbl>
            <c:dLbl>
              <c:idx val="2"/>
              <c:tx>
                <c:rich>
                  <a:bodyPr/>
                  <a:lstStyle/>
                  <a:p>
                    <a:fld id="{19E5E3D5-06AE-47F6-8B25-71A5B84269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82-400B-B4DB-403CB46DE280}"/>
                </c:ext>
              </c:extLst>
            </c:dLbl>
            <c:dLbl>
              <c:idx val="3"/>
              <c:layout>
                <c:manualLayout>
                  <c:x val="-1.6914199990304302E-3"/>
                  <c:y val="-6.9254621045176249E-3"/>
                </c:manualLayout>
              </c:layout>
              <c:tx>
                <c:rich>
                  <a:bodyPr/>
                  <a:lstStyle/>
                  <a:p>
                    <a:fld id="{D359FE47-B789-4F0E-A7B6-2BE33CE13704}"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82-400B-B4DB-403CB46DE2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Hoja1!$B$141:$B$144</c:f>
              <c:strCache>
                <c:ptCount val="4"/>
                <c:pt idx="0">
                  <c:v>MALO</c:v>
                </c:pt>
                <c:pt idx="1">
                  <c:v>REGULAR</c:v>
                </c:pt>
                <c:pt idx="2">
                  <c:v>BUENA</c:v>
                </c:pt>
                <c:pt idx="3">
                  <c:v>EXCELENTE</c:v>
                </c:pt>
              </c:strCache>
            </c:strRef>
          </c:cat>
          <c:val>
            <c:numRef>
              <c:f>Hoja1!$D$141:$D$144</c:f>
              <c:numCache>
                <c:formatCode>###0</c:formatCode>
                <c:ptCount val="4"/>
                <c:pt idx="0">
                  <c:v>6.666666666666667</c:v>
                </c:pt>
                <c:pt idx="1">
                  <c:v>20</c:v>
                </c:pt>
                <c:pt idx="2">
                  <c:v>66.666666666666657</c:v>
                </c:pt>
                <c:pt idx="3">
                  <c:v>6.666666666666667</c:v>
                </c:pt>
              </c:numCache>
            </c:numRef>
          </c:val>
          <c:extLst>
            <c:ext xmlns:c16="http://schemas.microsoft.com/office/drawing/2014/chart" uri="{C3380CC4-5D6E-409C-BE32-E72D297353CC}">
              <c16:uniqueId val="{00000004-DB82-400B-B4DB-403CB46DE280}"/>
            </c:ext>
          </c:extLst>
        </c:ser>
        <c:dLbls>
          <c:dLblPos val="inEnd"/>
          <c:showLegendKey val="0"/>
          <c:showVal val="1"/>
          <c:showCatName val="0"/>
          <c:showSerName val="0"/>
          <c:showPercent val="0"/>
          <c:showBubbleSize val="0"/>
        </c:dLbls>
        <c:gapWidth val="150"/>
        <c:overlap val="100"/>
        <c:axId val="274311152"/>
        <c:axId val="274311544"/>
      </c:barChart>
      <c:catAx>
        <c:axId val="2743111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1544"/>
        <c:crosses val="autoZero"/>
        <c:auto val="1"/>
        <c:lblAlgn val="ctr"/>
        <c:lblOffset val="100"/>
        <c:noMultiLvlLbl val="0"/>
      </c:catAx>
      <c:valAx>
        <c:axId val="274311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11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6F-463B-9F50-293D913D667B}"/>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6F-463B-9F50-293D913D667B}"/>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6F-463B-9F50-293D913D667B}"/>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6F-463B-9F50-293D913D66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15</c:v>
                </c:pt>
                <c:pt idx="1">
                  <c:v>45</c:v>
                </c:pt>
                <c:pt idx="2">
                  <c:v>29</c:v>
                </c:pt>
                <c:pt idx="3">
                  <c:v>11</c:v>
                </c:pt>
              </c:numCache>
            </c:numRef>
          </c:val>
          <c:extLst>
            <c:ext xmlns:c16="http://schemas.microsoft.com/office/drawing/2014/chart" uri="{C3380CC4-5D6E-409C-BE32-E72D297353CC}">
              <c16:uniqueId val="{00000004-516F-463B-9F50-293D913D667B}"/>
            </c:ext>
          </c:extLst>
        </c:ser>
        <c:dLbls>
          <c:showLegendKey val="0"/>
          <c:showVal val="0"/>
          <c:showCatName val="0"/>
          <c:showSerName val="0"/>
          <c:showPercent val="0"/>
          <c:showBubbleSize val="0"/>
        </c:dLbls>
        <c:gapWidth val="100"/>
        <c:overlap val="-24"/>
        <c:axId val="589301784"/>
        <c:axId val="594299624"/>
      </c:barChart>
      <c:catAx>
        <c:axId val="589301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99624"/>
        <c:crosses val="autoZero"/>
        <c:auto val="1"/>
        <c:lblAlgn val="ctr"/>
        <c:lblOffset val="100"/>
        <c:noMultiLvlLbl val="0"/>
      </c:catAx>
      <c:valAx>
        <c:axId val="594299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301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Hoja1!$D$154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A43D115-F610-40DE-B6B5-CE8643A21C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D6-48F1-B463-6AA14F6B3E91}"/>
                </c:ext>
              </c:extLst>
            </c:dLbl>
            <c:dLbl>
              <c:idx val="1"/>
              <c:tx>
                <c:rich>
                  <a:bodyPr/>
                  <a:lstStyle/>
                  <a:p>
                    <a:fld id="{A01DB836-9038-463E-B54C-A08D00531F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D6-48F1-B463-6AA14F6B3E91}"/>
                </c:ext>
              </c:extLst>
            </c:dLbl>
            <c:dLbl>
              <c:idx val="2"/>
              <c:layout>
                <c:manualLayout>
                  <c:x val="1.6287985955907357E-3"/>
                  <c:y val="-7.1720634530686783E-3"/>
                </c:manualLayout>
              </c:layout>
              <c:tx>
                <c:rich>
                  <a:bodyPr/>
                  <a:lstStyle/>
                  <a:p>
                    <a:fld id="{EBAE90FD-D7B2-4626-8CBE-0F2A5F44E0D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D6-48F1-B463-6AA14F6B3E91}"/>
                </c:ext>
              </c:extLst>
            </c:dLbl>
            <c:dLbl>
              <c:idx val="3"/>
              <c:layout>
                <c:manualLayout>
                  <c:x val="-1.6287985955909744E-3"/>
                  <c:y val="-1.5140221529266903E-3"/>
                </c:manualLayout>
              </c:layout>
              <c:tx>
                <c:rich>
                  <a:bodyPr/>
                  <a:lstStyle/>
                  <a:p>
                    <a:fld id="{5596E2A2-6E7F-4A25-93DA-F2D3233C85F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D6-48F1-B463-6AA14F6B3E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Hoja1!$B$155:$B$158</c:f>
              <c:strCache>
                <c:ptCount val="4"/>
                <c:pt idx="0">
                  <c:v>EXCELENTE</c:v>
                </c:pt>
                <c:pt idx="1">
                  <c:v>BUENA</c:v>
                </c:pt>
                <c:pt idx="2">
                  <c:v>REGULAR</c:v>
                </c:pt>
                <c:pt idx="3">
                  <c:v>MALA</c:v>
                </c:pt>
              </c:strCache>
            </c:strRef>
          </c:cat>
          <c:val>
            <c:numRef>
              <c:f>Hoja1!$D$155:$D$158</c:f>
              <c:numCache>
                <c:formatCode>###0</c:formatCode>
                <c:ptCount val="4"/>
                <c:pt idx="0">
                  <c:v>6.666666666666667</c:v>
                </c:pt>
                <c:pt idx="1">
                  <c:v>80</c:v>
                </c:pt>
                <c:pt idx="2">
                  <c:v>13.333333333333334</c:v>
                </c:pt>
                <c:pt idx="3">
                  <c:v>0</c:v>
                </c:pt>
              </c:numCache>
            </c:numRef>
          </c:val>
          <c:extLst>
            <c:ext xmlns:c16="http://schemas.microsoft.com/office/drawing/2014/chart" uri="{C3380CC4-5D6E-409C-BE32-E72D297353CC}">
              <c16:uniqueId val="{00000004-9ED6-48F1-B463-6AA14F6B3E91}"/>
            </c:ext>
          </c:extLst>
        </c:ser>
        <c:dLbls>
          <c:dLblPos val="inEnd"/>
          <c:showLegendKey val="0"/>
          <c:showVal val="1"/>
          <c:showCatName val="0"/>
          <c:showSerName val="0"/>
          <c:showPercent val="0"/>
          <c:showBubbleSize val="0"/>
        </c:dLbls>
        <c:gapWidth val="150"/>
        <c:overlap val="100"/>
        <c:axId val="274314288"/>
        <c:axId val="274731064"/>
      </c:barChart>
      <c:catAx>
        <c:axId val="27431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1064"/>
        <c:crosses val="autoZero"/>
        <c:auto val="1"/>
        <c:lblAlgn val="ctr"/>
        <c:lblOffset val="100"/>
        <c:noMultiLvlLbl val="0"/>
      </c:catAx>
      <c:valAx>
        <c:axId val="274731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31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F1-41CF-B3CF-3FEBAE818733}"/>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F1-41CF-B3CF-3FEBAE818733}"/>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F1-41CF-B3CF-3FEBAE818733}"/>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F1-41CF-B3CF-3FEBAE8187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12</c:v>
                </c:pt>
                <c:pt idx="1">
                  <c:v>42</c:v>
                </c:pt>
                <c:pt idx="2">
                  <c:v>30</c:v>
                </c:pt>
                <c:pt idx="3">
                  <c:v>15</c:v>
                </c:pt>
              </c:numCache>
            </c:numRef>
          </c:val>
          <c:extLst>
            <c:ext xmlns:c16="http://schemas.microsoft.com/office/drawing/2014/chart" uri="{C3380CC4-5D6E-409C-BE32-E72D297353CC}">
              <c16:uniqueId val="{00000004-2CF1-41CF-B3CF-3FEBAE818733}"/>
            </c:ext>
          </c:extLst>
        </c:ser>
        <c:dLbls>
          <c:showLegendKey val="0"/>
          <c:showVal val="0"/>
          <c:showCatName val="0"/>
          <c:showSerName val="0"/>
          <c:showPercent val="0"/>
          <c:showBubbleSize val="0"/>
        </c:dLbls>
        <c:gapWidth val="100"/>
        <c:overlap val="-24"/>
        <c:axId val="594296880"/>
        <c:axId val="594297272"/>
      </c:barChart>
      <c:catAx>
        <c:axId val="594296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97272"/>
        <c:crosses val="autoZero"/>
        <c:auto val="1"/>
        <c:lblAlgn val="ctr"/>
        <c:lblOffset val="100"/>
        <c:noMultiLvlLbl val="0"/>
      </c:catAx>
      <c:valAx>
        <c:axId val="594297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96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Hoja1!$D$168</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1057789628773563E-2"/>
                </c:manualLayout>
              </c:layout>
              <c:tx>
                <c:rich>
                  <a:bodyPr/>
                  <a:lstStyle/>
                  <a:p>
                    <a:fld id="{DCCC5A43-4986-4897-B37E-3E129DDE076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84-41BA-A234-D1A11275A39F}"/>
                </c:ext>
              </c:extLst>
            </c:dLbl>
            <c:dLbl>
              <c:idx val="1"/>
              <c:tx>
                <c:rich>
                  <a:bodyPr/>
                  <a:lstStyle/>
                  <a:p>
                    <a:fld id="{74A899B6-089E-4C0B-B10D-C99922C6D4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84-41BA-A234-D1A11275A39F}"/>
                </c:ext>
              </c:extLst>
            </c:dLbl>
            <c:dLbl>
              <c:idx val="2"/>
              <c:tx>
                <c:rich>
                  <a:bodyPr/>
                  <a:lstStyle/>
                  <a:p>
                    <a:fld id="{D3CE41C0-D770-4FEA-A4DB-A8B933C6B5A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84-41BA-A234-D1A11275A39F}"/>
                </c:ext>
              </c:extLst>
            </c:dLbl>
            <c:dLbl>
              <c:idx val="3"/>
              <c:tx>
                <c:rich>
                  <a:bodyPr/>
                  <a:lstStyle/>
                  <a:p>
                    <a:fld id="{3894E062-F805-47C7-AB42-85F7C2A7FE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84-41BA-A234-D1A11275A39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Hoja1!$B$169:$B$172</c:f>
              <c:strCache>
                <c:ptCount val="4"/>
                <c:pt idx="0">
                  <c:v>EXCELENTE</c:v>
                </c:pt>
                <c:pt idx="1">
                  <c:v>BUENA</c:v>
                </c:pt>
                <c:pt idx="2">
                  <c:v>REGULAR</c:v>
                </c:pt>
                <c:pt idx="3">
                  <c:v>MALO</c:v>
                </c:pt>
              </c:strCache>
            </c:strRef>
          </c:cat>
          <c:val>
            <c:numRef>
              <c:f>Hoja1!$D$169:$D$172</c:f>
              <c:numCache>
                <c:formatCode>###0</c:formatCode>
                <c:ptCount val="4"/>
                <c:pt idx="0" formatCode="General">
                  <c:v>0</c:v>
                </c:pt>
                <c:pt idx="1">
                  <c:v>53.333333333333336</c:v>
                </c:pt>
                <c:pt idx="2">
                  <c:v>33.333333333333329</c:v>
                </c:pt>
                <c:pt idx="3">
                  <c:v>13.333333333333334</c:v>
                </c:pt>
              </c:numCache>
            </c:numRef>
          </c:val>
          <c:extLst>
            <c:ext xmlns:c16="http://schemas.microsoft.com/office/drawing/2014/chart" uri="{C3380CC4-5D6E-409C-BE32-E72D297353CC}">
              <c16:uniqueId val="{00000004-3384-41BA-A234-D1A11275A39F}"/>
            </c:ext>
          </c:extLst>
        </c:ser>
        <c:dLbls>
          <c:dLblPos val="inEnd"/>
          <c:showLegendKey val="0"/>
          <c:showVal val="1"/>
          <c:showCatName val="0"/>
          <c:showSerName val="0"/>
          <c:showPercent val="0"/>
          <c:showBubbleSize val="0"/>
        </c:dLbls>
        <c:gapWidth val="150"/>
        <c:overlap val="100"/>
        <c:axId val="274734200"/>
        <c:axId val="274731848"/>
      </c:barChart>
      <c:catAx>
        <c:axId val="274734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1848"/>
        <c:crosses val="autoZero"/>
        <c:auto val="1"/>
        <c:lblAlgn val="ctr"/>
        <c:lblOffset val="100"/>
        <c:noMultiLvlLbl val="0"/>
      </c:catAx>
      <c:valAx>
        <c:axId val="274731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4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E1-4F84-8121-515AE03033D9}"/>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E1-4F84-8121-515AE03033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62</c:v>
                </c:pt>
                <c:pt idx="1">
                  <c:v>38</c:v>
                </c:pt>
              </c:numCache>
            </c:numRef>
          </c:val>
          <c:extLst>
            <c:ext xmlns:c16="http://schemas.microsoft.com/office/drawing/2014/chart" uri="{C3380CC4-5D6E-409C-BE32-E72D297353CC}">
              <c16:uniqueId val="{00000002-A1E1-4F84-8121-515AE03033D9}"/>
            </c:ext>
          </c:extLst>
        </c:ser>
        <c:dLbls>
          <c:showLegendKey val="0"/>
          <c:showVal val="0"/>
          <c:showCatName val="0"/>
          <c:showSerName val="0"/>
          <c:showPercent val="0"/>
          <c:showBubbleSize val="0"/>
        </c:dLbls>
        <c:gapWidth val="100"/>
        <c:overlap val="-24"/>
        <c:axId val="219408496"/>
        <c:axId val="219407320"/>
      </c:barChart>
      <c:catAx>
        <c:axId val="21940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9407320"/>
        <c:crosses val="autoZero"/>
        <c:auto val="1"/>
        <c:lblAlgn val="ctr"/>
        <c:lblOffset val="100"/>
        <c:noMultiLvlLbl val="0"/>
      </c:catAx>
      <c:valAx>
        <c:axId val="21940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9408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Hoja1!$D$181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0862CE7-4D46-4EC7-BB22-8FC3516BD94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6B-489B-BD2C-ACDE0C7A2FD8}"/>
                </c:ext>
              </c:extLst>
            </c:dLbl>
            <c:dLbl>
              <c:idx val="1"/>
              <c:tx>
                <c:rich>
                  <a:bodyPr/>
                  <a:lstStyle/>
                  <a:p>
                    <a:fld id="{9414B6DA-D433-41BA-A512-C765DEEE65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6B-489B-BD2C-ACDE0C7A2F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Hoja1!$B$182:$B$183</c:f>
              <c:strCache>
                <c:ptCount val="2"/>
                <c:pt idx="0">
                  <c:v>NO</c:v>
                </c:pt>
                <c:pt idx="1">
                  <c:v>SI</c:v>
                </c:pt>
              </c:strCache>
            </c:strRef>
          </c:cat>
          <c:val>
            <c:numRef>
              <c:f>Hoja1!$D$182:$D$183</c:f>
              <c:numCache>
                <c:formatCode>###0</c:formatCode>
                <c:ptCount val="2"/>
                <c:pt idx="0">
                  <c:v>40</c:v>
                </c:pt>
                <c:pt idx="1">
                  <c:v>60</c:v>
                </c:pt>
              </c:numCache>
            </c:numRef>
          </c:val>
          <c:extLst>
            <c:ext xmlns:c16="http://schemas.microsoft.com/office/drawing/2014/chart" uri="{C3380CC4-5D6E-409C-BE32-E72D297353CC}">
              <c16:uniqueId val="{00000002-CE6B-489B-BD2C-ACDE0C7A2FD8}"/>
            </c:ext>
          </c:extLst>
        </c:ser>
        <c:dLbls>
          <c:dLblPos val="inEnd"/>
          <c:showLegendKey val="0"/>
          <c:showVal val="1"/>
          <c:showCatName val="0"/>
          <c:showSerName val="0"/>
          <c:showPercent val="0"/>
          <c:showBubbleSize val="0"/>
        </c:dLbls>
        <c:gapWidth val="150"/>
        <c:overlap val="100"/>
        <c:axId val="274732240"/>
        <c:axId val="274735768"/>
      </c:barChart>
      <c:catAx>
        <c:axId val="27473224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5768"/>
        <c:crosses val="autoZero"/>
        <c:auto val="1"/>
        <c:lblAlgn val="ctr"/>
        <c:lblOffset val="100"/>
        <c:noMultiLvlLbl val="0"/>
      </c:catAx>
      <c:valAx>
        <c:axId val="274735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7322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Hoja1!$E$517</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27ABEFA-29CD-4442-ABE8-C8D344A7D3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8D-4560-988C-2378FF8B3F39}"/>
                </c:ext>
              </c:extLst>
            </c:dLbl>
            <c:dLbl>
              <c:idx val="1"/>
              <c:tx>
                <c:rich>
                  <a:bodyPr/>
                  <a:lstStyle/>
                  <a:p>
                    <a:fld id="{01A33DEB-42A2-4457-A58C-E5C72035179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8D-4560-988C-2378FF8B3F39}"/>
                </c:ext>
              </c:extLst>
            </c:dLbl>
            <c:dLbl>
              <c:idx val="2"/>
              <c:layout>
                <c:manualLayout>
                  <c:x val="-4.8279586706462905E-3"/>
                  <c:y val="-4.6612101904080661E-2"/>
                </c:manualLayout>
              </c:layout>
              <c:tx>
                <c:rich>
                  <a:bodyPr/>
                  <a:lstStyle/>
                  <a:p>
                    <a:fld id="{CD9C7FAC-CBB1-413C-80F6-5DF80611AB7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8D-4560-988C-2378FF8B3F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Hoja1!$B$518:$B$520</c:f>
              <c:strCache>
                <c:ptCount val="3"/>
                <c:pt idx="0">
                  <c:v>SIEMPRE</c:v>
                </c:pt>
                <c:pt idx="1">
                  <c:v>ALGUNAS VECES</c:v>
                </c:pt>
                <c:pt idx="2">
                  <c:v>NUNCA</c:v>
                </c:pt>
              </c:strCache>
            </c:strRef>
          </c:cat>
          <c:val>
            <c:numRef>
              <c:f>Hoja1!$E$518:$E$520</c:f>
              <c:numCache>
                <c:formatCode>###0</c:formatCode>
                <c:ptCount val="3"/>
                <c:pt idx="0">
                  <c:v>45.454545454545453</c:v>
                </c:pt>
                <c:pt idx="1">
                  <c:v>54.54545454545454</c:v>
                </c:pt>
                <c:pt idx="2">
                  <c:v>0</c:v>
                </c:pt>
              </c:numCache>
            </c:numRef>
          </c:val>
          <c:extLst>
            <c:ext xmlns:c16="http://schemas.microsoft.com/office/drawing/2014/chart" uri="{C3380CC4-5D6E-409C-BE32-E72D297353CC}">
              <c16:uniqueId val="{00000003-B68D-4560-988C-2378FF8B3F39}"/>
            </c:ext>
          </c:extLst>
        </c:ser>
        <c:dLbls>
          <c:dLblPos val="inEnd"/>
          <c:showLegendKey val="0"/>
          <c:showVal val="1"/>
          <c:showCatName val="0"/>
          <c:showSerName val="0"/>
          <c:showPercent val="0"/>
          <c:showBubbleSize val="0"/>
        </c:dLbls>
        <c:gapWidth val="150"/>
        <c:overlap val="100"/>
        <c:axId val="286414240"/>
        <c:axId val="286413848"/>
      </c:barChart>
      <c:catAx>
        <c:axId val="286414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3848"/>
        <c:crosses val="autoZero"/>
        <c:auto val="1"/>
        <c:lblAlgn val="ctr"/>
        <c:lblOffset val="100"/>
        <c:noMultiLvlLbl val="0"/>
      </c:catAx>
      <c:valAx>
        <c:axId val="28641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4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Hoja1!$E$195</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9672DC9-A371-46A1-B885-7A56843FFA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2E-4B87-8F57-4AC3A8EA247F}"/>
                </c:ext>
              </c:extLst>
            </c:dLbl>
            <c:dLbl>
              <c:idx val="1"/>
              <c:tx>
                <c:rich>
                  <a:bodyPr/>
                  <a:lstStyle/>
                  <a:p>
                    <a:fld id="{52660A9D-8840-4FAA-A842-82D7205CFCB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2E-4B87-8F57-4AC3A8EA247F}"/>
                </c:ext>
              </c:extLst>
            </c:dLbl>
            <c:dLbl>
              <c:idx val="2"/>
              <c:layout>
                <c:manualLayout>
                  <c:x val="-1.235927383714737E-16"/>
                  <c:y val="-1.5533586895711269E-2"/>
                </c:manualLayout>
              </c:layout>
              <c:tx>
                <c:rich>
                  <a:bodyPr/>
                  <a:lstStyle/>
                  <a:p>
                    <a:fld id="{B2CBD77A-C27F-4007-86DD-7F6EC4C2DCE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02E-4B87-8F57-4AC3A8EA247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Hoja1!$B$196:$B$198</c:f>
              <c:strCache>
                <c:ptCount val="3"/>
                <c:pt idx="0">
                  <c:v>SIEMPRE</c:v>
                </c:pt>
                <c:pt idx="1">
                  <c:v>ALGUNAS VECES</c:v>
                </c:pt>
                <c:pt idx="2">
                  <c:v>NUNCA</c:v>
                </c:pt>
              </c:strCache>
            </c:strRef>
          </c:cat>
          <c:val>
            <c:numRef>
              <c:f>Hoja1!$E$196:$E$198</c:f>
              <c:numCache>
                <c:formatCode>###0</c:formatCode>
                <c:ptCount val="3"/>
                <c:pt idx="0">
                  <c:v>50</c:v>
                </c:pt>
                <c:pt idx="1">
                  <c:v>50</c:v>
                </c:pt>
                <c:pt idx="2">
                  <c:v>0</c:v>
                </c:pt>
              </c:numCache>
            </c:numRef>
          </c:val>
          <c:extLst>
            <c:ext xmlns:c16="http://schemas.microsoft.com/office/drawing/2014/chart" uri="{C3380CC4-5D6E-409C-BE32-E72D297353CC}">
              <c16:uniqueId val="{00000003-302E-4B87-8F57-4AC3A8EA247F}"/>
            </c:ext>
          </c:extLst>
        </c:ser>
        <c:dLbls>
          <c:dLblPos val="inEnd"/>
          <c:showLegendKey val="0"/>
          <c:showVal val="1"/>
          <c:showCatName val="0"/>
          <c:showSerName val="0"/>
          <c:showPercent val="0"/>
          <c:showBubbleSize val="0"/>
        </c:dLbls>
        <c:gapWidth val="150"/>
        <c:overlap val="100"/>
        <c:axId val="274999984"/>
        <c:axId val="274993712"/>
      </c:barChart>
      <c:catAx>
        <c:axId val="274999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3712"/>
        <c:crosses val="autoZero"/>
        <c:auto val="1"/>
        <c:lblAlgn val="ctr"/>
        <c:lblOffset val="100"/>
        <c:noMultiLvlLbl val="0"/>
      </c:catAx>
      <c:valAx>
        <c:axId val="27499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91359882426038E-2"/>
          <c:y val="3.9847707564775355E-2"/>
          <c:w val="0.92332445232949611"/>
          <c:h val="0.85544263943949994"/>
        </c:manualLayout>
      </c:layout>
      <c:barChart>
        <c:barDir val="col"/>
        <c:grouping val="stacked"/>
        <c:varyColors val="0"/>
        <c:ser>
          <c:idx val="0"/>
          <c:order val="0"/>
          <c:tx>
            <c:strRef>
              <c:f>Hoja1!$E$543</c:f>
              <c:strCache>
                <c:ptCount val="1"/>
                <c:pt idx="0">
                  <c:v>Porcentaje válido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35479EC-ACBD-4438-8573-89B283E051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F4-439B-8CF9-48A0E1FE6C0C}"/>
                </c:ext>
              </c:extLst>
            </c:dLbl>
            <c:dLbl>
              <c:idx val="1"/>
              <c:tx>
                <c:rich>
                  <a:bodyPr/>
                  <a:lstStyle/>
                  <a:p>
                    <a:fld id="{5F526C8F-CB18-4104-BABE-D503CCB6A3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F4-439B-8CF9-48A0E1FE6C0C}"/>
                </c:ext>
              </c:extLst>
            </c:dLbl>
            <c:dLbl>
              <c:idx val="2"/>
              <c:layout>
                <c:manualLayout>
                  <c:x val="3.2768375576155769E-3"/>
                  <c:y val="-2.6479655671222544E-2"/>
                </c:manualLayout>
              </c:layout>
              <c:tx>
                <c:rich>
                  <a:bodyPr/>
                  <a:lstStyle/>
                  <a:p>
                    <a:fld id="{148CD1CE-DC18-4843-8C78-84511A974E3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F4-439B-8CF9-48A0E1FE6C0C}"/>
                </c:ext>
              </c:extLst>
            </c:dLbl>
            <c:dLbl>
              <c:idx val="3"/>
              <c:layout>
                <c:manualLayout>
                  <c:x val="-9.8305126728468507E-3"/>
                  <c:y val="-2.6479655671222412E-2"/>
                </c:manualLayout>
              </c:layout>
              <c:tx>
                <c:rich>
                  <a:bodyPr/>
                  <a:lstStyle/>
                  <a:p>
                    <a:fld id="{DCAE716F-8872-424A-8025-A11A4BB087E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F4-439B-8CF9-48A0E1FE6C0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Hoja1!$B$544:$B$547</c:f>
              <c:strCache>
                <c:ptCount val="4"/>
                <c:pt idx="0">
                  <c:v>EXCELENTES</c:v>
                </c:pt>
                <c:pt idx="1">
                  <c:v>BUENAS</c:v>
                </c:pt>
                <c:pt idx="2">
                  <c:v>MALAS</c:v>
                </c:pt>
                <c:pt idx="3">
                  <c:v>PESIMAS</c:v>
                </c:pt>
              </c:strCache>
            </c:strRef>
          </c:cat>
          <c:val>
            <c:numRef>
              <c:f>Hoja1!$E$544:$E$547</c:f>
              <c:numCache>
                <c:formatCode>###0</c:formatCode>
                <c:ptCount val="4"/>
                <c:pt idx="0">
                  <c:v>27.27272727272727</c:v>
                </c:pt>
                <c:pt idx="1">
                  <c:v>72.727272727272734</c:v>
                </c:pt>
                <c:pt idx="2">
                  <c:v>0</c:v>
                </c:pt>
                <c:pt idx="3">
                  <c:v>0</c:v>
                </c:pt>
              </c:numCache>
            </c:numRef>
          </c:val>
          <c:extLst>
            <c:ext xmlns:c16="http://schemas.microsoft.com/office/drawing/2014/chart" uri="{C3380CC4-5D6E-409C-BE32-E72D297353CC}">
              <c16:uniqueId val="{00000004-3BF4-439B-8CF9-48A0E1FE6C0C}"/>
            </c:ext>
          </c:extLst>
        </c:ser>
        <c:dLbls>
          <c:dLblPos val="inEnd"/>
          <c:showLegendKey val="0"/>
          <c:showVal val="1"/>
          <c:showCatName val="0"/>
          <c:showSerName val="0"/>
          <c:showPercent val="0"/>
          <c:showBubbleSize val="0"/>
        </c:dLbls>
        <c:gapWidth val="150"/>
        <c:overlap val="100"/>
        <c:axId val="286415024"/>
        <c:axId val="286415416"/>
      </c:barChart>
      <c:catAx>
        <c:axId val="286415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5416"/>
        <c:crosses val="autoZero"/>
        <c:auto val="1"/>
        <c:lblAlgn val="ctr"/>
        <c:lblOffset val="100"/>
        <c:noMultiLvlLbl val="0"/>
      </c:catAx>
      <c:valAx>
        <c:axId val="286415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641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39-485B-B68C-E53993B6B5FB}"/>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39-485B-B68C-E53993B6B5FB}"/>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39-485B-B68C-E53993B6B5F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33</c:v>
                </c:pt>
                <c:pt idx="1">
                  <c:v>47</c:v>
                </c:pt>
                <c:pt idx="2">
                  <c:v>3</c:v>
                </c:pt>
              </c:numCache>
            </c:numRef>
          </c:val>
          <c:extLst>
            <c:ext xmlns:c16="http://schemas.microsoft.com/office/drawing/2014/chart" uri="{C3380CC4-5D6E-409C-BE32-E72D297353CC}">
              <c16:uniqueId val="{00000003-DE39-485B-B68C-E53993B6B5FB}"/>
            </c:ext>
          </c:extLst>
        </c:ser>
        <c:dLbls>
          <c:showLegendKey val="0"/>
          <c:showVal val="0"/>
          <c:showCatName val="0"/>
          <c:showSerName val="0"/>
          <c:showPercent val="0"/>
          <c:showBubbleSize val="0"/>
        </c:dLbls>
        <c:gapWidth val="100"/>
        <c:overlap val="-24"/>
        <c:axId val="336248160"/>
        <c:axId val="336249728"/>
      </c:barChart>
      <c:catAx>
        <c:axId val="33624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6249728"/>
        <c:crosses val="autoZero"/>
        <c:auto val="1"/>
        <c:lblAlgn val="ctr"/>
        <c:lblOffset val="100"/>
        <c:noMultiLvlLbl val="0"/>
      </c:catAx>
      <c:valAx>
        <c:axId val="336249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624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Hoja1!$E$217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335A9E2-BA39-4F5C-8D60-744438BE77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F7-4C94-B046-86CBF5765548}"/>
                </c:ext>
              </c:extLst>
            </c:dLbl>
            <c:dLbl>
              <c:idx val="1"/>
              <c:tx>
                <c:rich>
                  <a:bodyPr/>
                  <a:lstStyle/>
                  <a:p>
                    <a:fld id="{CA9FF878-6004-4590-BE57-4BC1C17407D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F7-4C94-B046-86CBF5765548}"/>
                </c:ext>
              </c:extLst>
            </c:dLbl>
            <c:dLbl>
              <c:idx val="2"/>
              <c:layout>
                <c:manualLayout>
                  <c:x val="-1.2687665057786922E-16"/>
                  <c:y val="-1.7292515061866885E-3"/>
                </c:manualLayout>
              </c:layout>
              <c:tx>
                <c:rich>
                  <a:bodyPr/>
                  <a:lstStyle/>
                  <a:p>
                    <a:fld id="{ADF63BF4-DFC6-43B4-8A9D-265466DAAEC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F7-4C94-B046-86CBF57655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Hoja1!$B$218:$B$220</c:f>
              <c:strCache>
                <c:ptCount val="3"/>
                <c:pt idx="0">
                  <c:v>SIEMPRE</c:v>
                </c:pt>
                <c:pt idx="1">
                  <c:v>ALGUNAS VECES</c:v>
                </c:pt>
                <c:pt idx="2">
                  <c:v>NUNCA</c:v>
                </c:pt>
              </c:strCache>
            </c:strRef>
          </c:cat>
          <c:val>
            <c:numRef>
              <c:f>Hoja1!$E$218:$E$220</c:f>
              <c:numCache>
                <c:formatCode>###0</c:formatCode>
                <c:ptCount val="3"/>
                <c:pt idx="0">
                  <c:v>41.666666666666671</c:v>
                </c:pt>
                <c:pt idx="1">
                  <c:v>58.333333333333336</c:v>
                </c:pt>
                <c:pt idx="2" formatCode="General">
                  <c:v>0</c:v>
                </c:pt>
              </c:numCache>
            </c:numRef>
          </c:val>
          <c:extLst>
            <c:ext xmlns:c16="http://schemas.microsoft.com/office/drawing/2014/chart" uri="{C3380CC4-5D6E-409C-BE32-E72D297353CC}">
              <c16:uniqueId val="{00000003-90F7-4C94-B046-86CBF5765548}"/>
            </c:ext>
          </c:extLst>
        </c:ser>
        <c:dLbls>
          <c:dLblPos val="inEnd"/>
          <c:showLegendKey val="0"/>
          <c:showVal val="1"/>
          <c:showCatName val="0"/>
          <c:showSerName val="0"/>
          <c:showPercent val="0"/>
          <c:showBubbleSize val="0"/>
        </c:dLbls>
        <c:gapWidth val="150"/>
        <c:overlap val="100"/>
        <c:axId val="274995672"/>
        <c:axId val="274993320"/>
      </c:barChart>
      <c:catAx>
        <c:axId val="274995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3320"/>
        <c:crosses val="autoZero"/>
        <c:auto val="1"/>
        <c:lblAlgn val="ctr"/>
        <c:lblOffset val="100"/>
        <c:noMultiLvlLbl val="0"/>
      </c:catAx>
      <c:valAx>
        <c:axId val="274993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5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1C-4367-AFA9-2E9B5379676D}"/>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1C-4367-AFA9-2E9B5379676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1C-4367-AFA9-2E9B537967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NO APLICA</c:v>
                </c:pt>
              </c:strCache>
            </c:strRef>
          </c:cat>
          <c:val>
            <c:numRef>
              <c:f>'MATERIAL PARA REALIZAR TUS FUNC'!$C$3:$C$5</c:f>
              <c:numCache>
                <c:formatCode>General</c:formatCode>
                <c:ptCount val="3"/>
                <c:pt idx="0">
                  <c:v>64</c:v>
                </c:pt>
                <c:pt idx="1">
                  <c:v>15</c:v>
                </c:pt>
                <c:pt idx="2">
                  <c:v>5</c:v>
                </c:pt>
              </c:numCache>
            </c:numRef>
          </c:val>
          <c:extLst>
            <c:ext xmlns:c16="http://schemas.microsoft.com/office/drawing/2014/chart" uri="{C3380CC4-5D6E-409C-BE32-E72D297353CC}">
              <c16:uniqueId val="{00000003-2E1C-4367-AFA9-2E9B5379676D}"/>
            </c:ext>
          </c:extLst>
        </c:ser>
        <c:dLbls>
          <c:showLegendKey val="0"/>
          <c:showVal val="0"/>
          <c:showCatName val="0"/>
          <c:showSerName val="0"/>
          <c:showPercent val="0"/>
          <c:showBubbleSize val="0"/>
        </c:dLbls>
        <c:gapWidth val="100"/>
        <c:overlap val="-24"/>
        <c:axId val="422217200"/>
        <c:axId val="422220336"/>
      </c:barChart>
      <c:catAx>
        <c:axId val="42221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20336"/>
        <c:crosses val="autoZero"/>
        <c:auto val="1"/>
        <c:lblAlgn val="ctr"/>
        <c:lblOffset val="100"/>
        <c:noMultiLvlLbl val="0"/>
      </c:catAx>
      <c:valAx>
        <c:axId val="42222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1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Hoja1!$E$233</c:f>
              <c:strCache>
                <c:ptCount val="1"/>
                <c:pt idx="0">
                  <c:v>porcentaje otro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CBB66E5-AFA9-40D8-B937-93A4C9F6EB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D2-4144-A6E7-CB5DDDCA9D00}"/>
                </c:ext>
              </c:extLst>
            </c:dLbl>
            <c:dLbl>
              <c:idx val="1"/>
              <c:tx>
                <c:rich>
                  <a:bodyPr/>
                  <a:lstStyle/>
                  <a:p>
                    <a:fld id="{90A9CC5E-64AB-4A77-BD85-457D0CC0BB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D2-4144-A6E7-CB5DDDCA9D00}"/>
                </c:ext>
              </c:extLst>
            </c:dLbl>
            <c:dLbl>
              <c:idx val="2"/>
              <c:tx>
                <c:rich>
                  <a:bodyPr/>
                  <a:lstStyle/>
                  <a:p>
                    <a:fld id="{EC2B56BA-24A1-4198-8645-81C3C57E60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D2-4144-A6E7-CB5DDDCA9D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Hoja1!$B$234:$B$236</c:f>
              <c:strCache>
                <c:ptCount val="3"/>
                <c:pt idx="0">
                  <c:v>SIEMPRE</c:v>
                </c:pt>
                <c:pt idx="1">
                  <c:v>ALGUNAS VECES</c:v>
                </c:pt>
                <c:pt idx="2">
                  <c:v>NUNCA</c:v>
                </c:pt>
              </c:strCache>
            </c:strRef>
          </c:cat>
          <c:val>
            <c:numRef>
              <c:f>Hoja1!$E$234:$E$236</c:f>
              <c:numCache>
                <c:formatCode>###0</c:formatCode>
                <c:ptCount val="3"/>
                <c:pt idx="0" formatCode="General">
                  <c:v>0</c:v>
                </c:pt>
                <c:pt idx="1">
                  <c:v>100</c:v>
                </c:pt>
                <c:pt idx="2" formatCode="General">
                  <c:v>0</c:v>
                </c:pt>
              </c:numCache>
            </c:numRef>
          </c:val>
          <c:extLst>
            <c:ext xmlns:c16="http://schemas.microsoft.com/office/drawing/2014/chart" uri="{C3380CC4-5D6E-409C-BE32-E72D297353CC}">
              <c16:uniqueId val="{00000003-84D2-4144-A6E7-CB5DDDCA9D00}"/>
            </c:ext>
          </c:extLst>
        </c:ser>
        <c:dLbls>
          <c:dLblPos val="inEnd"/>
          <c:showLegendKey val="0"/>
          <c:showVal val="1"/>
          <c:showCatName val="0"/>
          <c:showSerName val="0"/>
          <c:showPercent val="0"/>
          <c:showBubbleSize val="0"/>
        </c:dLbls>
        <c:gapWidth val="100"/>
        <c:overlap val="-24"/>
        <c:axId val="276293432"/>
        <c:axId val="276294216"/>
      </c:barChart>
      <c:catAx>
        <c:axId val="276293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4216"/>
        <c:crosses val="autoZero"/>
        <c:auto val="1"/>
        <c:lblAlgn val="ctr"/>
        <c:lblOffset val="100"/>
        <c:noMultiLvlLbl val="0"/>
      </c:catAx>
      <c:valAx>
        <c:axId val="276294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3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0642001062052905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35-4AEF-AC6D-63095F9C3339}"/>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035-4AEF-AC6D-63095F9C3339}"/>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35-4AEF-AC6D-63095F9C33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0</c:v>
                </c:pt>
                <c:pt idx="1">
                  <c:v>100</c:v>
                </c:pt>
                <c:pt idx="2">
                  <c:v>0</c:v>
                </c:pt>
              </c:numCache>
            </c:numRef>
          </c:val>
          <c:extLst>
            <c:ext xmlns:c16="http://schemas.microsoft.com/office/drawing/2014/chart" uri="{C3380CC4-5D6E-409C-BE32-E72D297353CC}">
              <c16:uniqueId val="{00000003-7035-4AEF-AC6D-63095F9C3339}"/>
            </c:ext>
          </c:extLst>
        </c:ser>
        <c:dLbls>
          <c:showLegendKey val="0"/>
          <c:showVal val="0"/>
          <c:showCatName val="0"/>
          <c:showSerName val="0"/>
          <c:showPercent val="0"/>
          <c:showBubbleSize val="0"/>
        </c:dLbls>
        <c:gapWidth val="100"/>
        <c:overlap val="-24"/>
        <c:axId val="300851264"/>
        <c:axId val="300852048"/>
      </c:barChart>
      <c:catAx>
        <c:axId val="300851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2048"/>
        <c:crosses val="autoZero"/>
        <c:auto val="1"/>
        <c:lblAlgn val="ctr"/>
        <c:lblOffset val="100"/>
        <c:noMultiLvlLbl val="0"/>
      </c:catAx>
      <c:valAx>
        <c:axId val="300852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98-4D5D-85AC-27CE3E7E4FE0}"/>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98-4D5D-85AC-27CE3E7E4FE0}"/>
                </c:ext>
              </c:extLst>
            </c:dLbl>
            <c:dLbl>
              <c:idx val="2"/>
              <c:layout>
                <c:manualLayout>
                  <c:x val="1.7636929230085547E-3"/>
                  <c:y val="1.6517305538060533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98-4D5D-85AC-27CE3E7E4FE0}"/>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198-4D5D-85AC-27CE3E7E4F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64</c:v>
                </c:pt>
                <c:pt idx="2">
                  <c:v>2</c:v>
                </c:pt>
                <c:pt idx="3">
                  <c:v>1</c:v>
                </c:pt>
              </c:numCache>
            </c:numRef>
          </c:val>
          <c:extLst>
            <c:ext xmlns:c16="http://schemas.microsoft.com/office/drawing/2014/chart" uri="{C3380CC4-5D6E-409C-BE32-E72D297353CC}">
              <c16:uniqueId val="{00000004-1198-4D5D-85AC-27CE3E7E4FE0}"/>
            </c:ext>
          </c:extLst>
        </c:ser>
        <c:dLbls>
          <c:showLegendKey val="0"/>
          <c:showVal val="0"/>
          <c:showCatName val="0"/>
          <c:showSerName val="0"/>
          <c:showPercent val="0"/>
          <c:showBubbleSize val="0"/>
        </c:dLbls>
        <c:gapWidth val="100"/>
        <c:overlap val="-24"/>
        <c:axId val="584909544"/>
        <c:axId val="584916600"/>
      </c:barChart>
      <c:catAx>
        <c:axId val="584909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6600"/>
        <c:crosses val="autoZero"/>
        <c:auto val="1"/>
        <c:lblAlgn val="ctr"/>
        <c:lblOffset val="100"/>
        <c:noMultiLvlLbl val="0"/>
      </c:catAx>
      <c:valAx>
        <c:axId val="58491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09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Hoja1!$D$252</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764506153023457E-3"/>
                  <c:y val="-7.9589057632794159E-3"/>
                </c:manualLayout>
              </c:layout>
              <c:tx>
                <c:rich>
                  <a:bodyPr/>
                  <a:lstStyle/>
                  <a:p>
                    <a:fld id="{E0CBAF0F-BFC7-47D2-8560-B2945E1382F1}"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2B-4EB5-9ACA-21954906A205}"/>
                </c:ext>
              </c:extLst>
            </c:dLbl>
            <c:dLbl>
              <c:idx val="1"/>
              <c:tx>
                <c:rich>
                  <a:bodyPr/>
                  <a:lstStyle/>
                  <a:p>
                    <a:fld id="{3784F49C-8836-4EAC-A81C-58F29D2AEE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2B-4EB5-9ACA-21954906A205}"/>
                </c:ext>
              </c:extLst>
            </c:dLbl>
            <c:dLbl>
              <c:idx val="2"/>
              <c:tx>
                <c:rich>
                  <a:bodyPr/>
                  <a:lstStyle/>
                  <a:p>
                    <a:fld id="{016D55FF-5CA7-4A56-B5D5-07E708546F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2B-4EB5-9ACA-21954906A20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Hoja1!$B$253:$B$255</c:f>
              <c:strCache>
                <c:ptCount val="3"/>
                <c:pt idx="0">
                  <c:v>NUNCA</c:v>
                </c:pt>
                <c:pt idx="1">
                  <c:v>ALGUNAS VECES</c:v>
                </c:pt>
                <c:pt idx="2">
                  <c:v>SIEMPRE</c:v>
                </c:pt>
              </c:strCache>
            </c:strRef>
          </c:cat>
          <c:val>
            <c:numRef>
              <c:f>Hoja1!$D$253:$D$255</c:f>
              <c:numCache>
                <c:formatCode>###0</c:formatCode>
                <c:ptCount val="3"/>
                <c:pt idx="0">
                  <c:v>6.666666666666667</c:v>
                </c:pt>
                <c:pt idx="1">
                  <c:v>53.333333333333336</c:v>
                </c:pt>
                <c:pt idx="2">
                  <c:v>40</c:v>
                </c:pt>
              </c:numCache>
            </c:numRef>
          </c:val>
          <c:extLst>
            <c:ext xmlns:c16="http://schemas.microsoft.com/office/drawing/2014/chart" uri="{C3380CC4-5D6E-409C-BE32-E72D297353CC}">
              <c16:uniqueId val="{00000003-3E2B-4EB5-9ACA-21954906A205}"/>
            </c:ext>
          </c:extLst>
        </c:ser>
        <c:dLbls>
          <c:dLblPos val="inEnd"/>
          <c:showLegendKey val="0"/>
          <c:showVal val="1"/>
          <c:showCatName val="0"/>
          <c:showSerName val="0"/>
          <c:showPercent val="0"/>
          <c:showBubbleSize val="0"/>
        </c:dLbls>
        <c:gapWidth val="150"/>
        <c:overlap val="100"/>
        <c:axId val="275948936"/>
        <c:axId val="275949720"/>
      </c:barChart>
      <c:catAx>
        <c:axId val="2759489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49720"/>
        <c:crosses val="autoZero"/>
        <c:auto val="1"/>
        <c:lblAlgn val="ctr"/>
        <c:lblOffset val="100"/>
        <c:noMultiLvlLbl val="0"/>
      </c:catAx>
      <c:valAx>
        <c:axId val="275949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489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87-4A9F-BB64-6132DAEEC591}"/>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E187-4A9F-BB64-6132DAEEC591}"/>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87-4A9F-BB64-6132DAEEC5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64</c:v>
                </c:pt>
                <c:pt idx="1">
                  <c:v>32</c:v>
                </c:pt>
                <c:pt idx="2">
                  <c:v>4</c:v>
                </c:pt>
              </c:numCache>
            </c:numRef>
          </c:val>
          <c:extLst>
            <c:ext xmlns:c16="http://schemas.microsoft.com/office/drawing/2014/chart" uri="{C3380CC4-5D6E-409C-BE32-E72D297353CC}">
              <c16:uniqueId val="{00000003-E187-4A9F-BB64-6132DAEEC591}"/>
            </c:ext>
          </c:extLst>
        </c:ser>
        <c:dLbls>
          <c:showLegendKey val="0"/>
          <c:showVal val="0"/>
          <c:showCatName val="0"/>
          <c:showSerName val="0"/>
          <c:showPercent val="0"/>
          <c:showBubbleSize val="0"/>
        </c:dLbls>
        <c:gapWidth val="100"/>
        <c:overlap val="-24"/>
        <c:axId val="584913856"/>
        <c:axId val="584915032"/>
      </c:barChart>
      <c:catAx>
        <c:axId val="584913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5032"/>
        <c:crosses val="autoZero"/>
        <c:auto val="1"/>
        <c:lblAlgn val="ctr"/>
        <c:lblOffset val="100"/>
        <c:noMultiLvlLbl val="0"/>
      </c:catAx>
      <c:valAx>
        <c:axId val="584915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Hoja1!$D$266</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942723748897916E-3"/>
                  <c:y val="2.2477916764352211E-3"/>
                </c:manualLayout>
              </c:layout>
              <c:tx>
                <c:rich>
                  <a:bodyPr/>
                  <a:lstStyle/>
                  <a:p>
                    <a:fld id="{FFF037AC-C954-4B6E-A645-89E3739DFFF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1-4E44-BF4E-1B29680A9AA2}"/>
                </c:ext>
              </c:extLst>
            </c:dLbl>
            <c:dLbl>
              <c:idx val="1"/>
              <c:tx>
                <c:rich>
                  <a:bodyPr/>
                  <a:lstStyle/>
                  <a:p>
                    <a:fld id="{0AFB01EE-C73B-4B32-ADE0-01316BDBF01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1-4E44-BF4E-1B29680A9AA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Hoja1!$B$267:$B$268</c:f>
              <c:strCache>
                <c:ptCount val="2"/>
                <c:pt idx="0">
                  <c:v>NO</c:v>
                </c:pt>
                <c:pt idx="1">
                  <c:v>SI</c:v>
                </c:pt>
              </c:strCache>
            </c:strRef>
          </c:cat>
          <c:val>
            <c:numRef>
              <c:f>Hoja1!$D$267:$D$268</c:f>
              <c:numCache>
                <c:formatCode>###0</c:formatCode>
                <c:ptCount val="2"/>
                <c:pt idx="0">
                  <c:v>6.666666666666667</c:v>
                </c:pt>
                <c:pt idx="1">
                  <c:v>93.333333333333329</c:v>
                </c:pt>
              </c:numCache>
            </c:numRef>
          </c:val>
          <c:extLst>
            <c:ext xmlns:c16="http://schemas.microsoft.com/office/drawing/2014/chart" uri="{C3380CC4-5D6E-409C-BE32-E72D297353CC}">
              <c16:uniqueId val="{00000002-FC21-4E44-BF4E-1B29680A9AA2}"/>
            </c:ext>
          </c:extLst>
        </c:ser>
        <c:dLbls>
          <c:dLblPos val="inEnd"/>
          <c:showLegendKey val="0"/>
          <c:showVal val="1"/>
          <c:showCatName val="0"/>
          <c:showSerName val="0"/>
          <c:showPercent val="0"/>
          <c:showBubbleSize val="0"/>
        </c:dLbls>
        <c:gapWidth val="150"/>
        <c:overlap val="100"/>
        <c:axId val="275951680"/>
        <c:axId val="275952072"/>
      </c:barChart>
      <c:catAx>
        <c:axId val="27595168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52072"/>
        <c:crosses val="autoZero"/>
        <c:auto val="1"/>
        <c:lblAlgn val="ctr"/>
        <c:lblOffset val="100"/>
        <c:noMultiLvlLbl val="0"/>
      </c:catAx>
      <c:valAx>
        <c:axId val="275952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95168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64-4270-9369-75CBAB0B0F72}"/>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64-4270-9369-75CBAB0B0F72}"/>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64-4270-9369-75CBAB0B0F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51</c:v>
                </c:pt>
                <c:pt idx="1">
                  <c:v>35</c:v>
                </c:pt>
                <c:pt idx="2">
                  <c:v>14</c:v>
                </c:pt>
              </c:numCache>
            </c:numRef>
          </c:val>
          <c:extLst>
            <c:ext xmlns:c16="http://schemas.microsoft.com/office/drawing/2014/chart" uri="{C3380CC4-5D6E-409C-BE32-E72D297353CC}">
              <c16:uniqueId val="{00000003-D064-4270-9369-75CBAB0B0F72}"/>
            </c:ext>
          </c:extLst>
        </c:ser>
        <c:dLbls>
          <c:showLegendKey val="0"/>
          <c:showVal val="0"/>
          <c:showCatName val="0"/>
          <c:showSerName val="0"/>
          <c:showPercent val="0"/>
          <c:showBubbleSize val="0"/>
        </c:dLbls>
        <c:gapWidth val="100"/>
        <c:overlap val="-24"/>
        <c:axId val="595871656"/>
        <c:axId val="595870480"/>
      </c:barChart>
      <c:catAx>
        <c:axId val="595871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870480"/>
        <c:crosses val="autoZero"/>
        <c:auto val="1"/>
        <c:lblAlgn val="ctr"/>
        <c:lblOffset val="100"/>
        <c:noMultiLvlLbl val="0"/>
      </c:catAx>
      <c:valAx>
        <c:axId val="595870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871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Hoja1!$I$285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4401ECD-2764-408B-92EF-E6770B28FD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22-4BA2-809C-57F76867D78C}"/>
                </c:ext>
              </c:extLst>
            </c:dLbl>
            <c:dLbl>
              <c:idx val="1"/>
              <c:layout>
                <c:manualLayout>
                  <c:x val="-6.0211717616765005E-17"/>
                  <c:y val="-0.24051259498655109"/>
                </c:manualLayout>
              </c:layout>
              <c:tx>
                <c:rich>
                  <a:bodyPr/>
                  <a:lstStyle/>
                  <a:p>
                    <a:fld id="{FEEC5F1F-2E73-40F3-A4CA-EDE6F74CC33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22-4BA2-809C-57F76867D78C}"/>
                </c:ext>
              </c:extLst>
            </c:dLbl>
            <c:dLbl>
              <c:idx val="2"/>
              <c:tx>
                <c:rich>
                  <a:bodyPr/>
                  <a:lstStyle/>
                  <a:p>
                    <a:fld id="{BB782C48-46BA-4873-A097-A797D937AB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22-4BA2-809C-57F76867D7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Hoja1!$H$286:$H$288</c:f>
              <c:strCache>
                <c:ptCount val="3"/>
                <c:pt idx="0">
                  <c:v>con compañeros</c:v>
                </c:pt>
                <c:pt idx="1">
                  <c:v>Institucionales</c:v>
                </c:pt>
                <c:pt idx="2">
                  <c:v>Directivos</c:v>
                </c:pt>
              </c:strCache>
            </c:strRef>
          </c:cat>
          <c:val>
            <c:numRef>
              <c:f>Hoja1!$I$286:$I$288</c:f>
              <c:numCache>
                <c:formatCode>###0</c:formatCode>
                <c:ptCount val="3"/>
                <c:pt idx="0">
                  <c:v>100</c:v>
                </c:pt>
                <c:pt idx="1">
                  <c:v>66.666666666666657</c:v>
                </c:pt>
                <c:pt idx="2">
                  <c:v>46.7</c:v>
                </c:pt>
              </c:numCache>
            </c:numRef>
          </c:val>
          <c:extLst>
            <c:ext xmlns:c16="http://schemas.microsoft.com/office/drawing/2014/chart" uri="{C3380CC4-5D6E-409C-BE32-E72D297353CC}">
              <c16:uniqueId val="{00000003-B422-4BA2-809C-57F76867D78C}"/>
            </c:ext>
          </c:extLst>
        </c:ser>
        <c:dLbls>
          <c:dLblPos val="inEnd"/>
          <c:showLegendKey val="0"/>
          <c:showVal val="1"/>
          <c:showCatName val="0"/>
          <c:showSerName val="0"/>
          <c:showPercent val="0"/>
          <c:showBubbleSize val="0"/>
        </c:dLbls>
        <c:gapWidth val="150"/>
        <c:overlap val="100"/>
        <c:axId val="277167816"/>
        <c:axId val="277173696"/>
      </c:barChart>
      <c:catAx>
        <c:axId val="277167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73696"/>
        <c:crosses val="autoZero"/>
        <c:auto val="1"/>
        <c:lblAlgn val="ctr"/>
        <c:lblOffset val="100"/>
        <c:noMultiLvlLbl val="0"/>
      </c:catAx>
      <c:valAx>
        <c:axId val="27717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7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36-4012-9A3F-67618E90C172}"/>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36-4012-9A3F-67618E90C172}"/>
                </c:ext>
              </c:extLst>
            </c:dLbl>
            <c:dLbl>
              <c:idx val="2"/>
              <c:layout>
                <c:manualLayout>
                  <c:x val="-1.7930070747541357E-3"/>
                  <c:y val="9.9430061728153427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36-4012-9A3F-67618E90C1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38</c:v>
                </c:pt>
                <c:pt idx="1">
                  <c:v>48</c:v>
                </c:pt>
                <c:pt idx="2">
                  <c:v>14</c:v>
                </c:pt>
              </c:numCache>
            </c:numRef>
          </c:val>
          <c:extLst>
            <c:ext xmlns:c16="http://schemas.microsoft.com/office/drawing/2014/chart" uri="{C3380CC4-5D6E-409C-BE32-E72D297353CC}">
              <c16:uniqueId val="{00000003-4436-4012-9A3F-67618E90C172}"/>
            </c:ext>
          </c:extLst>
        </c:ser>
        <c:dLbls>
          <c:showLegendKey val="0"/>
          <c:showVal val="0"/>
          <c:showCatName val="0"/>
          <c:showSerName val="0"/>
          <c:showPercent val="0"/>
          <c:showBubbleSize val="0"/>
        </c:dLbls>
        <c:gapWidth val="100"/>
        <c:overlap val="-24"/>
        <c:axId val="594285008"/>
        <c:axId val="594284616"/>
      </c:barChart>
      <c:catAx>
        <c:axId val="594285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84616"/>
        <c:crosses val="autoZero"/>
        <c:auto val="1"/>
        <c:lblAlgn val="ctr"/>
        <c:lblOffset val="100"/>
        <c:noMultiLvlLbl val="0"/>
      </c:catAx>
      <c:valAx>
        <c:axId val="594284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8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Hoja1!$D$306</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F0FE024-8D43-415D-AD73-2FCDBF7F11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9E-45AC-8429-5947D39F6646}"/>
                </c:ext>
              </c:extLst>
            </c:dLbl>
            <c:dLbl>
              <c:idx val="1"/>
              <c:tx>
                <c:rich>
                  <a:bodyPr/>
                  <a:lstStyle/>
                  <a:p>
                    <a:fld id="{D1B17026-D23A-4C7C-8666-E6680FB026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9E-45AC-8429-5947D39F6646}"/>
                </c:ext>
              </c:extLst>
            </c:dLbl>
            <c:dLbl>
              <c:idx val="2"/>
              <c:layout>
                <c:manualLayout>
                  <c:x val="1.6482187297864881E-3"/>
                  <c:y val="-1.9221495501512819E-2"/>
                </c:manualLayout>
              </c:layout>
              <c:tx>
                <c:rich>
                  <a:bodyPr/>
                  <a:lstStyle/>
                  <a:p>
                    <a:fld id="{248EA29D-3A5C-4A9D-814D-CB13CE7409A0}"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9E-45AC-8429-5947D39F66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Hoja1!$B$307:$B$309</c:f>
              <c:strCache>
                <c:ptCount val="3"/>
                <c:pt idx="0">
                  <c:v>SIEMPRE</c:v>
                </c:pt>
                <c:pt idx="1">
                  <c:v>ALGUNAS VECES</c:v>
                </c:pt>
                <c:pt idx="2">
                  <c:v>NUNCA</c:v>
                </c:pt>
              </c:strCache>
            </c:strRef>
          </c:cat>
          <c:val>
            <c:numRef>
              <c:f>Hoja1!$D$307:$D$309</c:f>
              <c:numCache>
                <c:formatCode>###0</c:formatCode>
                <c:ptCount val="3"/>
                <c:pt idx="0">
                  <c:v>53.333333333333336</c:v>
                </c:pt>
                <c:pt idx="1">
                  <c:v>46.666666666666664</c:v>
                </c:pt>
                <c:pt idx="2" formatCode="General">
                  <c:v>0</c:v>
                </c:pt>
              </c:numCache>
            </c:numRef>
          </c:val>
          <c:extLst>
            <c:ext xmlns:c16="http://schemas.microsoft.com/office/drawing/2014/chart" uri="{C3380CC4-5D6E-409C-BE32-E72D297353CC}">
              <c16:uniqueId val="{00000003-E69E-45AC-8429-5947D39F6646}"/>
            </c:ext>
          </c:extLst>
        </c:ser>
        <c:dLbls>
          <c:dLblPos val="inEnd"/>
          <c:showLegendKey val="0"/>
          <c:showVal val="1"/>
          <c:showCatName val="0"/>
          <c:showSerName val="0"/>
          <c:showPercent val="0"/>
          <c:showBubbleSize val="0"/>
        </c:dLbls>
        <c:gapWidth val="150"/>
        <c:overlap val="100"/>
        <c:axId val="277169384"/>
        <c:axId val="277169776"/>
      </c:barChart>
      <c:catAx>
        <c:axId val="277169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9776"/>
        <c:crosses val="autoZero"/>
        <c:auto val="1"/>
        <c:lblAlgn val="ctr"/>
        <c:lblOffset val="100"/>
        <c:noMultiLvlLbl val="0"/>
      </c:catAx>
      <c:valAx>
        <c:axId val="277169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169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B-4FB6-8273-93D95728523B}"/>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DB-4FB6-8273-93D95728523B}"/>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DB-4FB6-8273-93D9572852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52</c:v>
                </c:pt>
                <c:pt idx="1">
                  <c:v>47</c:v>
                </c:pt>
                <c:pt idx="2">
                  <c:v>1</c:v>
                </c:pt>
              </c:numCache>
            </c:numRef>
          </c:val>
          <c:extLst>
            <c:ext xmlns:c16="http://schemas.microsoft.com/office/drawing/2014/chart" uri="{C3380CC4-5D6E-409C-BE32-E72D297353CC}">
              <c16:uniqueId val="{00000003-8BDB-4FB6-8273-93D95728523B}"/>
            </c:ext>
          </c:extLst>
        </c:ser>
        <c:dLbls>
          <c:showLegendKey val="0"/>
          <c:showVal val="0"/>
          <c:showCatName val="0"/>
          <c:showSerName val="0"/>
          <c:showPercent val="0"/>
          <c:showBubbleSize val="0"/>
        </c:dLbls>
        <c:gapWidth val="100"/>
        <c:overlap val="-24"/>
        <c:axId val="594285400"/>
        <c:axId val="594288144"/>
      </c:barChart>
      <c:catAx>
        <c:axId val="594285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88144"/>
        <c:crosses val="autoZero"/>
        <c:auto val="1"/>
        <c:lblAlgn val="ctr"/>
        <c:lblOffset val="100"/>
        <c:noMultiLvlLbl val="0"/>
      </c:catAx>
      <c:valAx>
        <c:axId val="594288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85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Hoja1!$D$318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DF78D71-60AA-40A6-98D6-4507A03D05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A4-4FF6-B62B-9A66BC76495A}"/>
                </c:ext>
              </c:extLst>
            </c:dLbl>
            <c:dLbl>
              <c:idx val="1"/>
              <c:tx>
                <c:rich>
                  <a:bodyPr/>
                  <a:lstStyle/>
                  <a:p>
                    <a:fld id="{6CAEE589-1893-4367-9C7F-21D7317EC01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A4-4FF6-B62B-9A66BC76495A}"/>
                </c:ext>
              </c:extLst>
            </c:dLbl>
            <c:dLbl>
              <c:idx val="2"/>
              <c:layout>
                <c:manualLayout>
                  <c:x val="3.3454449856718804E-3"/>
                  <c:y val="-1.9491998566168699E-2"/>
                </c:manualLayout>
              </c:layout>
              <c:tx>
                <c:rich>
                  <a:bodyPr/>
                  <a:lstStyle/>
                  <a:p>
                    <a:fld id="{BF77D479-5C3E-4E00-85F8-E777746FF85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A4-4FF6-B62B-9A66BC76495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Hoja1!$B$319:$B$321</c:f>
              <c:strCache>
                <c:ptCount val="3"/>
                <c:pt idx="0">
                  <c:v>SIEMPRE</c:v>
                </c:pt>
                <c:pt idx="1">
                  <c:v>ALGUNAS VECES</c:v>
                </c:pt>
                <c:pt idx="2">
                  <c:v>NUNCA</c:v>
                </c:pt>
              </c:strCache>
            </c:strRef>
          </c:cat>
          <c:val>
            <c:numRef>
              <c:f>Hoja1!$D$319:$D$321</c:f>
              <c:numCache>
                <c:formatCode>###0</c:formatCode>
                <c:ptCount val="3"/>
                <c:pt idx="0">
                  <c:v>13.333333333333334</c:v>
                </c:pt>
                <c:pt idx="1">
                  <c:v>86.666666666666671</c:v>
                </c:pt>
                <c:pt idx="2" formatCode="General">
                  <c:v>0</c:v>
                </c:pt>
              </c:numCache>
            </c:numRef>
          </c:val>
          <c:extLst>
            <c:ext xmlns:c16="http://schemas.microsoft.com/office/drawing/2014/chart" uri="{C3380CC4-5D6E-409C-BE32-E72D297353CC}">
              <c16:uniqueId val="{00000003-94A4-4FF6-B62B-9A66BC76495A}"/>
            </c:ext>
          </c:extLst>
        </c:ser>
        <c:dLbls>
          <c:dLblPos val="inEnd"/>
          <c:showLegendKey val="0"/>
          <c:showVal val="1"/>
          <c:showCatName val="0"/>
          <c:showSerName val="0"/>
          <c:showPercent val="0"/>
          <c:showBubbleSize val="0"/>
        </c:dLbls>
        <c:gapWidth val="150"/>
        <c:overlap val="100"/>
        <c:axId val="277874872"/>
        <c:axId val="277870168"/>
      </c:barChart>
      <c:catAx>
        <c:axId val="27787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0168"/>
        <c:crosses val="autoZero"/>
        <c:auto val="1"/>
        <c:lblAlgn val="ctr"/>
        <c:lblOffset val="100"/>
        <c:noMultiLvlLbl val="0"/>
      </c:catAx>
      <c:valAx>
        <c:axId val="277870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FB-421A-9DBE-3A74D6F00ED0}"/>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FB-421A-9DBE-3A74D6F00E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73</c:v>
                </c:pt>
                <c:pt idx="1">
                  <c:v>27</c:v>
                </c:pt>
              </c:numCache>
            </c:numRef>
          </c:val>
          <c:extLst>
            <c:ext xmlns:c16="http://schemas.microsoft.com/office/drawing/2014/chart" uri="{C3380CC4-5D6E-409C-BE32-E72D297353CC}">
              <c16:uniqueId val="{00000002-FCFB-421A-9DBE-3A74D6F00ED0}"/>
            </c:ext>
          </c:extLst>
        </c:ser>
        <c:dLbls>
          <c:showLegendKey val="0"/>
          <c:showVal val="0"/>
          <c:showCatName val="0"/>
          <c:showSerName val="0"/>
          <c:showPercent val="0"/>
          <c:showBubbleSize val="0"/>
        </c:dLbls>
        <c:gapWidth val="100"/>
        <c:overlap val="-24"/>
        <c:axId val="594287752"/>
        <c:axId val="591151328"/>
      </c:barChart>
      <c:catAx>
        <c:axId val="59428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1151328"/>
        <c:crosses val="autoZero"/>
        <c:auto val="1"/>
        <c:lblAlgn val="ctr"/>
        <c:lblOffset val="100"/>
        <c:noMultiLvlLbl val="0"/>
      </c:catAx>
      <c:valAx>
        <c:axId val="59115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8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Hoja1!$D$330</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B97CF56-63E6-4D81-987F-1657B97E63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C22-40A6-B801-9706D68933E3}"/>
                </c:ext>
              </c:extLst>
            </c:dLbl>
            <c:dLbl>
              <c:idx val="1"/>
              <c:tx>
                <c:rich>
                  <a:bodyPr/>
                  <a:lstStyle/>
                  <a:p>
                    <a:fld id="{C137E495-7B77-40C0-9C99-DC0F11E955A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22-40A6-B801-9706D68933E3}"/>
                </c:ext>
              </c:extLst>
            </c:dLbl>
            <c:dLbl>
              <c:idx val="2"/>
              <c:tx>
                <c:rich>
                  <a:bodyPr/>
                  <a:lstStyle/>
                  <a:p>
                    <a:fld id="{C5EF3131-C6A5-43C9-8800-E933A7F0CE9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C22-40A6-B801-9706D68933E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Hoja1!$B$331:$B$333</c:f>
              <c:strCache>
                <c:ptCount val="3"/>
                <c:pt idx="0">
                  <c:v>NUNCA</c:v>
                </c:pt>
                <c:pt idx="1">
                  <c:v>ALGUNAS VECES</c:v>
                </c:pt>
                <c:pt idx="2">
                  <c:v>SIEMPRE</c:v>
                </c:pt>
              </c:strCache>
            </c:strRef>
          </c:cat>
          <c:val>
            <c:numRef>
              <c:f>Hoja1!$D$331:$D$333</c:f>
              <c:numCache>
                <c:formatCode>###0</c:formatCode>
                <c:ptCount val="3"/>
                <c:pt idx="0">
                  <c:v>13.333333333333334</c:v>
                </c:pt>
                <c:pt idx="1">
                  <c:v>46.666666666666664</c:v>
                </c:pt>
                <c:pt idx="2">
                  <c:v>40</c:v>
                </c:pt>
              </c:numCache>
            </c:numRef>
          </c:val>
          <c:extLst>
            <c:ext xmlns:c16="http://schemas.microsoft.com/office/drawing/2014/chart" uri="{C3380CC4-5D6E-409C-BE32-E72D297353CC}">
              <c16:uniqueId val="{00000003-4C22-40A6-B801-9706D68933E3}"/>
            </c:ext>
          </c:extLst>
        </c:ser>
        <c:dLbls>
          <c:dLblPos val="inEnd"/>
          <c:showLegendKey val="0"/>
          <c:showVal val="1"/>
          <c:showCatName val="0"/>
          <c:showSerName val="0"/>
          <c:showPercent val="0"/>
          <c:showBubbleSize val="0"/>
        </c:dLbls>
        <c:gapWidth val="150"/>
        <c:overlap val="100"/>
        <c:axId val="277871736"/>
        <c:axId val="277871344"/>
      </c:barChart>
      <c:catAx>
        <c:axId val="2778717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1344"/>
        <c:crosses val="autoZero"/>
        <c:auto val="1"/>
        <c:lblAlgn val="ctr"/>
        <c:lblOffset val="100"/>
        <c:noMultiLvlLbl val="0"/>
      </c:catAx>
      <c:valAx>
        <c:axId val="27787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17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78-4087-A5A8-E45A1293816F}"/>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78-4087-A5A8-E45A1293816F}"/>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78-4087-A5A8-E45A129381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30</c:v>
                </c:pt>
                <c:pt idx="2">
                  <c:v>5</c:v>
                </c:pt>
              </c:numCache>
            </c:numRef>
          </c:val>
          <c:extLst>
            <c:ext xmlns:c16="http://schemas.microsoft.com/office/drawing/2014/chart" uri="{C3380CC4-5D6E-409C-BE32-E72D297353CC}">
              <c16:uniqueId val="{00000003-5678-4087-A5A8-E45A1293816F}"/>
            </c:ext>
          </c:extLst>
        </c:ser>
        <c:dLbls>
          <c:showLegendKey val="0"/>
          <c:showVal val="0"/>
          <c:showCatName val="0"/>
          <c:showSerName val="0"/>
          <c:showPercent val="0"/>
          <c:showBubbleSize val="0"/>
        </c:dLbls>
        <c:gapWidth val="100"/>
        <c:overlap val="-24"/>
        <c:axId val="591149760"/>
        <c:axId val="591150936"/>
      </c:barChart>
      <c:catAx>
        <c:axId val="591149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1150936"/>
        <c:crosses val="autoZero"/>
        <c:auto val="1"/>
        <c:lblAlgn val="ctr"/>
        <c:lblOffset val="100"/>
        <c:noMultiLvlLbl val="0"/>
      </c:catAx>
      <c:valAx>
        <c:axId val="591150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1149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Hoja1!$D$344</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71305140851574E-3"/>
                  <c:y val="-4.8891297998960295E-3"/>
                </c:manualLayout>
              </c:layout>
              <c:tx>
                <c:rich>
                  <a:bodyPr/>
                  <a:lstStyle/>
                  <a:p>
                    <a:fld id="{140A0282-645E-487B-AB7A-5F46E8A1007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03-4C84-AFEA-C54F2F9BEA6A}"/>
                </c:ext>
              </c:extLst>
            </c:dLbl>
            <c:dLbl>
              <c:idx val="1"/>
              <c:tx>
                <c:rich>
                  <a:bodyPr/>
                  <a:lstStyle/>
                  <a:p>
                    <a:fld id="{1CD4866C-6B66-44B5-BF8C-1421A05D8A0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03-4C84-AFEA-C54F2F9BEA6A}"/>
                </c:ext>
              </c:extLst>
            </c:dLbl>
            <c:dLbl>
              <c:idx val="2"/>
              <c:tx>
                <c:rich>
                  <a:bodyPr/>
                  <a:lstStyle/>
                  <a:p>
                    <a:fld id="{6A2F3615-A49F-435F-A47D-47FF0108FB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03-4C84-AFEA-C54F2F9BEA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Hoja1!$B$345:$B$347</c:f>
              <c:strCache>
                <c:ptCount val="3"/>
                <c:pt idx="0">
                  <c:v>NUNCA</c:v>
                </c:pt>
                <c:pt idx="1">
                  <c:v>ALGUNAS VECES</c:v>
                </c:pt>
                <c:pt idx="2">
                  <c:v>SIEMPRE</c:v>
                </c:pt>
              </c:strCache>
            </c:strRef>
          </c:cat>
          <c:val>
            <c:numRef>
              <c:f>Hoja1!$D$345:$D$347</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3-1E03-4C84-AFEA-C54F2F9BEA6A}"/>
            </c:ext>
          </c:extLst>
        </c:ser>
        <c:dLbls>
          <c:dLblPos val="inEnd"/>
          <c:showLegendKey val="0"/>
          <c:showVal val="1"/>
          <c:showCatName val="0"/>
          <c:showSerName val="0"/>
          <c:showPercent val="0"/>
          <c:showBubbleSize val="0"/>
        </c:dLbls>
        <c:gapWidth val="150"/>
        <c:overlap val="100"/>
        <c:axId val="277873304"/>
        <c:axId val="276542096"/>
      </c:barChart>
      <c:catAx>
        <c:axId val="27787330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42096"/>
        <c:crosses val="autoZero"/>
        <c:auto val="1"/>
        <c:lblAlgn val="ctr"/>
        <c:lblOffset val="100"/>
        <c:noMultiLvlLbl val="0"/>
      </c:catAx>
      <c:valAx>
        <c:axId val="276542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87330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99-4571-8CB2-EB792E28C060}"/>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99-4571-8CB2-EB792E28C06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99-4571-8CB2-EB792E28C0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82</c:v>
                </c:pt>
                <c:pt idx="1">
                  <c:v>18</c:v>
                </c:pt>
              </c:numCache>
            </c:numRef>
          </c:val>
          <c:extLst>
            <c:ext xmlns:c16="http://schemas.microsoft.com/office/drawing/2014/chart" uri="{C3380CC4-5D6E-409C-BE32-E72D297353CC}">
              <c16:uniqueId val="{00000003-B499-4571-8CB2-EB792E28C060}"/>
            </c:ext>
          </c:extLst>
        </c:ser>
        <c:dLbls>
          <c:showLegendKey val="0"/>
          <c:showVal val="0"/>
          <c:showCatName val="0"/>
          <c:showSerName val="0"/>
          <c:showPercent val="0"/>
          <c:showBubbleSize val="0"/>
        </c:dLbls>
        <c:gapWidth val="100"/>
        <c:overlap val="-24"/>
        <c:axId val="595385888"/>
        <c:axId val="595382360"/>
      </c:barChart>
      <c:catAx>
        <c:axId val="595385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382360"/>
        <c:crosses val="autoZero"/>
        <c:auto val="1"/>
        <c:lblAlgn val="ctr"/>
        <c:lblOffset val="100"/>
        <c:noMultiLvlLbl val="0"/>
      </c:catAx>
      <c:valAx>
        <c:axId val="595382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38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1594C87-7F50-45CB-81D4-E1DD63ED2DF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2E-4850-965E-E2C530DC528D}"/>
                </c:ext>
              </c:extLst>
            </c:dLbl>
            <c:dLbl>
              <c:idx val="1"/>
              <c:tx>
                <c:rich>
                  <a:bodyPr/>
                  <a:lstStyle/>
                  <a:p>
                    <a:fld id="{2FE76546-C441-40C8-8384-7EC14CE650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2E-4850-965E-E2C530DC52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Hoja1!$B$358:$B$359</c:f>
              <c:strCache>
                <c:ptCount val="2"/>
                <c:pt idx="0">
                  <c:v>NO</c:v>
                </c:pt>
                <c:pt idx="1">
                  <c:v>SI</c:v>
                </c:pt>
              </c:strCache>
            </c:strRef>
          </c:cat>
          <c:val>
            <c:numRef>
              <c:f>Hoja1!$D$358:$D$359</c:f>
              <c:numCache>
                <c:formatCode>###0</c:formatCode>
                <c:ptCount val="2"/>
                <c:pt idx="0">
                  <c:v>53.333333333333336</c:v>
                </c:pt>
                <c:pt idx="1">
                  <c:v>46.666666666666664</c:v>
                </c:pt>
              </c:numCache>
            </c:numRef>
          </c:val>
          <c:extLst>
            <c:ext xmlns:c16="http://schemas.microsoft.com/office/drawing/2014/chart" uri="{C3380CC4-5D6E-409C-BE32-E72D297353CC}">
              <c16:uniqueId val="{00000002-952E-4850-965E-E2C530DC528D}"/>
            </c:ext>
          </c:extLst>
        </c:ser>
        <c:dLbls>
          <c:dLblPos val="inEnd"/>
          <c:showLegendKey val="0"/>
          <c:showVal val="1"/>
          <c:showCatName val="0"/>
          <c:showSerName val="0"/>
          <c:showPercent val="0"/>
          <c:showBubbleSize val="0"/>
        </c:dLbls>
        <c:gapWidth val="150"/>
        <c:overlap val="100"/>
        <c:axId val="276530728"/>
        <c:axId val="276531120"/>
      </c:barChart>
      <c:catAx>
        <c:axId val="2765307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1120"/>
        <c:crosses val="autoZero"/>
        <c:auto val="1"/>
        <c:lblAlgn val="ctr"/>
        <c:lblOffset val="100"/>
        <c:noMultiLvlLbl val="0"/>
      </c:catAx>
      <c:valAx>
        <c:axId val="276531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07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96-46E6-A3F3-BA24EAF44AD7}"/>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96-46E6-A3F3-BA24EAF44AD7}"/>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96-46E6-A3F3-BA24EAF44A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71</c:v>
                </c:pt>
                <c:pt idx="1">
                  <c:v>27</c:v>
                </c:pt>
                <c:pt idx="2">
                  <c:v>2</c:v>
                </c:pt>
              </c:numCache>
            </c:numRef>
          </c:val>
          <c:extLst>
            <c:ext xmlns:c16="http://schemas.microsoft.com/office/drawing/2014/chart" uri="{C3380CC4-5D6E-409C-BE32-E72D297353CC}">
              <c16:uniqueId val="{00000003-BD96-46E6-A3F3-BA24EAF44AD7}"/>
            </c:ext>
          </c:extLst>
        </c:ser>
        <c:dLbls>
          <c:showLegendKey val="0"/>
          <c:showVal val="0"/>
          <c:showCatName val="0"/>
          <c:showSerName val="0"/>
          <c:showPercent val="0"/>
          <c:showBubbleSize val="0"/>
        </c:dLbls>
        <c:gapWidth val="100"/>
        <c:overlap val="-24"/>
        <c:axId val="422596368"/>
        <c:axId val="422595976"/>
      </c:barChart>
      <c:catAx>
        <c:axId val="42259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595976"/>
        <c:crosses val="autoZero"/>
        <c:auto val="1"/>
        <c:lblAlgn val="ctr"/>
        <c:lblOffset val="100"/>
        <c:noMultiLvlLbl val="0"/>
      </c:catAx>
      <c:valAx>
        <c:axId val="422595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59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Hoja1!$D$370</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4561130038037607E-3"/>
                </c:manualLayout>
              </c:layout>
              <c:tx>
                <c:rich>
                  <a:bodyPr/>
                  <a:lstStyle/>
                  <a:p>
                    <a:fld id="{1E58F222-9B49-4A9E-BC9A-9CDE98F3D97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0F-449D-AD60-251E40DC8A61}"/>
                </c:ext>
              </c:extLst>
            </c:dLbl>
            <c:dLbl>
              <c:idx val="1"/>
              <c:tx>
                <c:rich>
                  <a:bodyPr/>
                  <a:lstStyle/>
                  <a:p>
                    <a:fld id="{983FD138-8996-4CAF-B25D-6EC9E478D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0F-449D-AD60-251E40DC8A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Hoja1!$B$371:$B$372</c:f>
              <c:strCache>
                <c:ptCount val="2"/>
                <c:pt idx="0">
                  <c:v>NO</c:v>
                </c:pt>
                <c:pt idx="1">
                  <c:v>SI</c:v>
                </c:pt>
              </c:strCache>
            </c:strRef>
          </c:cat>
          <c:val>
            <c:numRef>
              <c:f>Hoja1!$D$371:$D$372</c:f>
              <c:numCache>
                <c:formatCode>###0</c:formatCode>
                <c:ptCount val="2"/>
                <c:pt idx="0">
                  <c:v>6.666666666666667</c:v>
                </c:pt>
                <c:pt idx="1">
                  <c:v>93.333333333333329</c:v>
                </c:pt>
              </c:numCache>
            </c:numRef>
          </c:val>
          <c:extLst>
            <c:ext xmlns:c16="http://schemas.microsoft.com/office/drawing/2014/chart" uri="{C3380CC4-5D6E-409C-BE32-E72D297353CC}">
              <c16:uniqueId val="{00000002-510F-449D-AD60-251E40DC8A61}"/>
            </c:ext>
          </c:extLst>
        </c:ser>
        <c:dLbls>
          <c:dLblPos val="inEnd"/>
          <c:showLegendKey val="0"/>
          <c:showVal val="1"/>
          <c:showCatName val="0"/>
          <c:showSerName val="0"/>
          <c:showPercent val="0"/>
          <c:showBubbleSize val="0"/>
        </c:dLbls>
        <c:gapWidth val="150"/>
        <c:overlap val="100"/>
        <c:axId val="276536608"/>
        <c:axId val="276537000"/>
      </c:barChart>
      <c:catAx>
        <c:axId val="27653660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7000"/>
        <c:crosses val="autoZero"/>
        <c:auto val="1"/>
        <c:lblAlgn val="ctr"/>
        <c:lblOffset val="100"/>
        <c:noMultiLvlLbl val="0"/>
      </c:catAx>
      <c:valAx>
        <c:axId val="276537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660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0B-4035-B254-40DD91EF141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0B-4035-B254-40DD91EF1416}"/>
                </c:ext>
              </c:extLst>
            </c:dLbl>
            <c:dLbl>
              <c:idx val="2"/>
              <c:layout>
                <c:manualLayout>
                  <c:x val="-5.1781923351880595E-3"/>
                  <c:y val="1.488847128224907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0B-4035-B254-40DD91EF14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65</c:v>
                </c:pt>
                <c:pt idx="1">
                  <c:v>29</c:v>
                </c:pt>
                <c:pt idx="2">
                  <c:v>6</c:v>
                </c:pt>
              </c:numCache>
            </c:numRef>
          </c:val>
          <c:extLst>
            <c:ext xmlns:c16="http://schemas.microsoft.com/office/drawing/2014/chart" uri="{C3380CC4-5D6E-409C-BE32-E72D297353CC}">
              <c16:uniqueId val="{00000003-AD0B-4035-B254-40DD91EF1416}"/>
            </c:ext>
          </c:extLst>
        </c:ser>
        <c:dLbls>
          <c:showLegendKey val="0"/>
          <c:showVal val="0"/>
          <c:showCatName val="0"/>
          <c:showSerName val="0"/>
          <c:showPercent val="0"/>
          <c:showBubbleSize val="0"/>
        </c:dLbls>
        <c:gapWidth val="100"/>
        <c:overlap val="-24"/>
        <c:axId val="338841032"/>
        <c:axId val="338839464"/>
      </c:barChart>
      <c:catAx>
        <c:axId val="338841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39464"/>
        <c:crosses val="autoZero"/>
        <c:auto val="1"/>
        <c:lblAlgn val="ctr"/>
        <c:lblOffset val="100"/>
        <c:noMultiLvlLbl val="0"/>
      </c:catAx>
      <c:valAx>
        <c:axId val="338839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41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7D5F200-9392-4F9A-8E52-39B57E14FB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6C-466E-A31A-B7A71566446F}"/>
                </c:ext>
              </c:extLst>
            </c:dLbl>
            <c:dLbl>
              <c:idx val="1"/>
              <c:tx>
                <c:rich>
                  <a:bodyPr/>
                  <a:lstStyle/>
                  <a:p>
                    <a:fld id="{5CFA3E05-0060-4786-9D7F-13B795769CA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6C-466E-A31A-B7A71566446F}"/>
                </c:ext>
              </c:extLst>
            </c:dLbl>
            <c:dLbl>
              <c:idx val="2"/>
              <c:layout>
                <c:manualLayout>
                  <c:x val="0"/>
                  <c:y val="-2.4470837492615152E-2"/>
                </c:manualLayout>
              </c:layout>
              <c:tx>
                <c:rich>
                  <a:bodyPr/>
                  <a:lstStyle/>
                  <a:p>
                    <a:fld id="{FA3586E7-89DB-4ADF-82B9-6172F6859E6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6C-466E-A31A-B7A7156644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Hoja1!$B$383:$B$385</c:f>
              <c:strCache>
                <c:ptCount val="3"/>
                <c:pt idx="0">
                  <c:v>SIEMPRE</c:v>
                </c:pt>
                <c:pt idx="1">
                  <c:v>ALGUNAS VECES</c:v>
                </c:pt>
                <c:pt idx="2">
                  <c:v>NUNCA</c:v>
                </c:pt>
              </c:strCache>
            </c:strRef>
          </c:cat>
          <c:val>
            <c:numRef>
              <c:f>Hoja1!$D$383:$D$385</c:f>
              <c:numCache>
                <c:formatCode>###0</c:formatCode>
                <c:ptCount val="3"/>
                <c:pt idx="0">
                  <c:v>73.333333333333329</c:v>
                </c:pt>
                <c:pt idx="1">
                  <c:v>26.666666666666668</c:v>
                </c:pt>
                <c:pt idx="2">
                  <c:v>0</c:v>
                </c:pt>
              </c:numCache>
            </c:numRef>
          </c:val>
          <c:extLst>
            <c:ext xmlns:c16="http://schemas.microsoft.com/office/drawing/2014/chart" uri="{C3380CC4-5D6E-409C-BE32-E72D297353CC}">
              <c16:uniqueId val="{00000003-3E6C-466E-A31A-B7A71566446F}"/>
            </c:ext>
          </c:extLst>
        </c:ser>
        <c:dLbls>
          <c:dLblPos val="inEnd"/>
          <c:showLegendKey val="0"/>
          <c:showVal val="1"/>
          <c:showCatName val="0"/>
          <c:showSerName val="0"/>
          <c:showPercent val="0"/>
          <c:showBubbleSize val="0"/>
        </c:dLbls>
        <c:gapWidth val="150"/>
        <c:overlap val="100"/>
        <c:axId val="276539352"/>
        <c:axId val="276538960"/>
      </c:barChart>
      <c:catAx>
        <c:axId val="276539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8960"/>
        <c:crosses val="autoZero"/>
        <c:auto val="1"/>
        <c:lblAlgn val="ctr"/>
        <c:lblOffset val="100"/>
        <c:noMultiLvlLbl val="0"/>
      </c:catAx>
      <c:valAx>
        <c:axId val="276538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39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E3-4D6A-9767-C2ED800FF1E5}"/>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E3-4D6A-9767-C2ED800FF1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45</c:v>
                </c:pt>
                <c:pt idx="1">
                  <c:v>55</c:v>
                </c:pt>
              </c:numCache>
            </c:numRef>
          </c:val>
          <c:extLst>
            <c:ext xmlns:c16="http://schemas.microsoft.com/office/drawing/2014/chart" uri="{C3380CC4-5D6E-409C-BE32-E72D297353CC}">
              <c16:uniqueId val="{00000002-85E3-4D6A-9767-C2ED800FF1E5}"/>
            </c:ext>
          </c:extLst>
        </c:ser>
        <c:dLbls>
          <c:showLegendKey val="0"/>
          <c:showVal val="0"/>
          <c:showCatName val="0"/>
          <c:showSerName val="0"/>
          <c:showPercent val="0"/>
          <c:showBubbleSize val="0"/>
        </c:dLbls>
        <c:gapWidth val="100"/>
        <c:overlap val="-24"/>
        <c:axId val="338840248"/>
        <c:axId val="338838288"/>
      </c:barChart>
      <c:catAx>
        <c:axId val="338840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38288"/>
        <c:crosses val="autoZero"/>
        <c:auto val="1"/>
        <c:lblAlgn val="ctr"/>
        <c:lblOffset val="100"/>
        <c:noMultiLvlLbl val="0"/>
      </c:catAx>
      <c:valAx>
        <c:axId val="338838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4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222C943-88EE-4BDD-90EB-9493606E8C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46-40BD-9F4A-FC1495A39281}"/>
                </c:ext>
              </c:extLst>
            </c:dLbl>
            <c:dLbl>
              <c:idx val="1"/>
              <c:tx>
                <c:rich>
                  <a:bodyPr/>
                  <a:lstStyle/>
                  <a:p>
                    <a:fld id="{EBA5F08C-FC9D-4225-ACEA-9FB7431EA6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46-40BD-9F4A-FC1495A39281}"/>
                </c:ext>
              </c:extLst>
            </c:dLbl>
            <c:dLbl>
              <c:idx val="2"/>
              <c:layout>
                <c:manualLayout>
                  <c:x val="-1.2270284570889426E-16"/>
                  <c:y val="-2.7139022116389043E-2"/>
                </c:manualLayout>
              </c:layout>
              <c:tx>
                <c:rich>
                  <a:bodyPr/>
                  <a:lstStyle/>
                  <a:p>
                    <a:fld id="{7615B0A7-CAD7-4455-A619-36D0D8D015AD}"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946-40BD-9F4A-FC1495A39281}"/>
                </c:ext>
              </c:extLst>
            </c:dLbl>
            <c:dLbl>
              <c:idx val="3"/>
              <c:tx>
                <c:rich>
                  <a:bodyPr/>
                  <a:lstStyle/>
                  <a:p>
                    <a:fld id="{E0D9B71C-420B-4236-82A8-AAE78B924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946-40BD-9F4A-FC1495A392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Hoja1!$B$395:$B$398</c:f>
              <c:strCache>
                <c:ptCount val="4"/>
                <c:pt idx="0">
                  <c:v>SIEMPRE</c:v>
                </c:pt>
                <c:pt idx="1">
                  <c:v>ALGUNAS VECES</c:v>
                </c:pt>
                <c:pt idx="2">
                  <c:v>NUNCA</c:v>
                </c:pt>
                <c:pt idx="3">
                  <c:v>NO HE SIDO CONVOCADO</c:v>
                </c:pt>
              </c:strCache>
            </c:strRef>
          </c:cat>
          <c:val>
            <c:numRef>
              <c:f>Hoja1!$D$395:$D$398</c:f>
              <c:numCache>
                <c:formatCode>###0</c:formatCode>
                <c:ptCount val="4"/>
                <c:pt idx="0">
                  <c:v>66.666666666666657</c:v>
                </c:pt>
                <c:pt idx="1">
                  <c:v>20</c:v>
                </c:pt>
                <c:pt idx="2" formatCode="General">
                  <c:v>0</c:v>
                </c:pt>
                <c:pt idx="3">
                  <c:v>13.333333333333334</c:v>
                </c:pt>
              </c:numCache>
            </c:numRef>
          </c:val>
          <c:extLst>
            <c:ext xmlns:c16="http://schemas.microsoft.com/office/drawing/2014/chart" uri="{C3380CC4-5D6E-409C-BE32-E72D297353CC}">
              <c16:uniqueId val="{00000004-F946-40BD-9F4A-FC1495A39281}"/>
            </c:ext>
          </c:extLst>
        </c:ser>
        <c:dLbls>
          <c:dLblPos val="inEnd"/>
          <c:showLegendKey val="0"/>
          <c:showVal val="1"/>
          <c:showCatName val="0"/>
          <c:showSerName val="0"/>
          <c:showPercent val="0"/>
          <c:showBubbleSize val="0"/>
        </c:dLbls>
        <c:gapWidth val="150"/>
        <c:overlap val="100"/>
        <c:axId val="276529552"/>
        <c:axId val="276529944"/>
      </c:barChart>
      <c:catAx>
        <c:axId val="276529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29944"/>
        <c:crosses val="autoZero"/>
        <c:auto val="1"/>
        <c:lblAlgn val="ctr"/>
        <c:lblOffset val="100"/>
        <c:noMultiLvlLbl val="0"/>
      </c:catAx>
      <c:valAx>
        <c:axId val="276529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529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50-49DB-8EB6-49BDFA93504A}"/>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50-49DB-8EB6-49BDFA93504A}"/>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50-49DB-8EB6-49BDFA9350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41</c:v>
                </c:pt>
                <c:pt idx="1">
                  <c:v>45</c:v>
                </c:pt>
                <c:pt idx="2">
                  <c:v>14</c:v>
                </c:pt>
              </c:numCache>
            </c:numRef>
          </c:val>
          <c:extLst>
            <c:ext xmlns:c16="http://schemas.microsoft.com/office/drawing/2014/chart" uri="{C3380CC4-5D6E-409C-BE32-E72D297353CC}">
              <c16:uniqueId val="{00000003-9A50-49DB-8EB6-49BDFA93504A}"/>
            </c:ext>
          </c:extLst>
        </c:ser>
        <c:dLbls>
          <c:showLegendKey val="0"/>
          <c:showVal val="0"/>
          <c:showCatName val="0"/>
          <c:showSerName val="0"/>
          <c:showPercent val="0"/>
          <c:showBubbleSize val="0"/>
        </c:dLbls>
        <c:gapWidth val="100"/>
        <c:overlap val="-24"/>
        <c:axId val="427311248"/>
        <c:axId val="427317520"/>
      </c:barChart>
      <c:catAx>
        <c:axId val="427311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7520"/>
        <c:crosses val="autoZero"/>
        <c:auto val="1"/>
        <c:lblAlgn val="ctr"/>
        <c:lblOffset val="100"/>
        <c:noMultiLvlLbl val="0"/>
      </c:catAx>
      <c:valAx>
        <c:axId val="427317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a:t>
            </a:r>
            <a:r>
              <a:rPr lang="en-US" baseline="0" dirty="0"/>
              <a:t> BASURA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6384F5A-0994-458D-8B86-0858E7D5DC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DF-4575-AAD2-9D69AAE1F6B0}"/>
                </c:ext>
              </c:extLst>
            </c:dLbl>
            <c:dLbl>
              <c:idx val="1"/>
              <c:tx>
                <c:rich>
                  <a:bodyPr/>
                  <a:lstStyle/>
                  <a:p>
                    <a:fld id="{77994FD2-1A47-4356-B305-7EB9A03D45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DF-4575-AAD2-9D69AAE1F6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Hoja1!$B$409:$B$410</c:f>
              <c:strCache>
                <c:ptCount val="2"/>
                <c:pt idx="0">
                  <c:v>NO</c:v>
                </c:pt>
                <c:pt idx="1">
                  <c:v>SI</c:v>
                </c:pt>
              </c:strCache>
            </c:strRef>
          </c:cat>
          <c:val>
            <c:numRef>
              <c:f>Hoja1!$D$409:$D$410</c:f>
              <c:numCache>
                <c:formatCode>###0</c:formatCode>
                <c:ptCount val="2"/>
                <c:pt idx="0">
                  <c:v>13.333333333333334</c:v>
                </c:pt>
                <c:pt idx="1">
                  <c:v>86.666666666666671</c:v>
                </c:pt>
              </c:numCache>
            </c:numRef>
          </c:val>
          <c:extLst>
            <c:ext xmlns:c16="http://schemas.microsoft.com/office/drawing/2014/chart" uri="{C3380CC4-5D6E-409C-BE32-E72D297353CC}">
              <c16:uniqueId val="{00000002-3DDF-4575-AAD2-9D69AAE1F6B0}"/>
            </c:ext>
          </c:extLst>
        </c:ser>
        <c:dLbls>
          <c:dLblPos val="inEnd"/>
          <c:showLegendKey val="0"/>
          <c:showVal val="1"/>
          <c:showCatName val="0"/>
          <c:showSerName val="0"/>
          <c:showPercent val="0"/>
          <c:showBubbleSize val="0"/>
        </c:dLbls>
        <c:gapWidth val="150"/>
        <c:overlap val="100"/>
        <c:axId val="278195144"/>
        <c:axId val="278199456"/>
      </c:barChart>
      <c:catAx>
        <c:axId val="2781951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9456"/>
        <c:crosses val="autoZero"/>
        <c:auto val="1"/>
        <c:lblAlgn val="ctr"/>
        <c:lblOffset val="100"/>
        <c:noMultiLvlLbl val="0"/>
      </c:catAx>
      <c:valAx>
        <c:axId val="278199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51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71-41D6-8F36-59D0E7A4B559}"/>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1-41D6-8F36-59D0E7A4B5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76</c:v>
                </c:pt>
                <c:pt idx="1">
                  <c:v>24</c:v>
                </c:pt>
              </c:numCache>
            </c:numRef>
          </c:val>
          <c:extLst>
            <c:ext xmlns:c16="http://schemas.microsoft.com/office/drawing/2014/chart" uri="{C3380CC4-5D6E-409C-BE32-E72D297353CC}">
              <c16:uniqueId val="{00000002-F471-41D6-8F36-59D0E7A4B559}"/>
            </c:ext>
          </c:extLst>
        </c:ser>
        <c:dLbls>
          <c:showLegendKey val="0"/>
          <c:showVal val="0"/>
          <c:showCatName val="0"/>
          <c:showSerName val="0"/>
          <c:showPercent val="0"/>
          <c:showBubbleSize val="0"/>
        </c:dLbls>
        <c:gapWidth val="100"/>
        <c:overlap val="-24"/>
        <c:axId val="589463072"/>
        <c:axId val="589459544"/>
      </c:barChart>
      <c:catAx>
        <c:axId val="58946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459544"/>
        <c:crosses val="autoZero"/>
        <c:auto val="1"/>
        <c:lblAlgn val="ctr"/>
        <c:lblOffset val="100"/>
        <c:noMultiLvlLbl val="0"/>
      </c:catAx>
      <c:valAx>
        <c:axId val="589459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463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Hoja1!$D$420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1DC32A4-C614-4464-B5B2-11FC7DA8CA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1A-4ACF-B354-5BCB2535FB97}"/>
                </c:ext>
              </c:extLst>
            </c:dLbl>
            <c:dLbl>
              <c:idx val="1"/>
              <c:tx>
                <c:rich>
                  <a:bodyPr/>
                  <a:lstStyle/>
                  <a:p>
                    <a:fld id="{4859B24D-4C4F-48B7-A2FB-CF6371C80F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1A-4ACF-B354-5BCB2535FB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Hoja1!$B$421:$B$422</c:f>
              <c:strCache>
                <c:ptCount val="2"/>
                <c:pt idx="0">
                  <c:v>NO</c:v>
                </c:pt>
                <c:pt idx="1">
                  <c:v>SI</c:v>
                </c:pt>
              </c:strCache>
            </c:strRef>
          </c:cat>
          <c:val>
            <c:numRef>
              <c:f>Hoja1!$D$421:$D$422</c:f>
              <c:numCache>
                <c:formatCode>###0</c:formatCode>
                <c:ptCount val="2"/>
                <c:pt idx="0">
                  <c:v>13.333333333333334</c:v>
                </c:pt>
                <c:pt idx="1">
                  <c:v>86.666666666666671</c:v>
                </c:pt>
              </c:numCache>
            </c:numRef>
          </c:val>
          <c:extLst>
            <c:ext xmlns:c16="http://schemas.microsoft.com/office/drawing/2014/chart" uri="{C3380CC4-5D6E-409C-BE32-E72D297353CC}">
              <c16:uniqueId val="{00000002-591A-4ACF-B354-5BCB2535FB97}"/>
            </c:ext>
          </c:extLst>
        </c:ser>
        <c:dLbls>
          <c:dLblPos val="inEnd"/>
          <c:showLegendKey val="0"/>
          <c:showVal val="1"/>
          <c:showCatName val="0"/>
          <c:showSerName val="0"/>
          <c:showPercent val="0"/>
          <c:showBubbleSize val="0"/>
        </c:dLbls>
        <c:gapWidth val="150"/>
        <c:overlap val="100"/>
        <c:axId val="278192400"/>
        <c:axId val="278198672"/>
      </c:barChart>
      <c:catAx>
        <c:axId val="2781924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8672"/>
        <c:crosses val="autoZero"/>
        <c:auto val="1"/>
        <c:lblAlgn val="ctr"/>
        <c:lblOffset val="100"/>
        <c:noMultiLvlLbl val="0"/>
      </c:catAx>
      <c:valAx>
        <c:axId val="27819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2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DC-4163-A3D4-F1EBBDB0DC91}"/>
                </c:ext>
              </c:extLst>
            </c:dLbl>
            <c:dLbl>
              <c:idx val="1"/>
              <c:layout>
                <c:manualLayout>
                  <c:x val="1.0292429256432768E-2"/>
                  <c:y val="2.75765991358375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DC-4163-A3D4-F1EBBDB0DC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91</c:v>
                </c:pt>
                <c:pt idx="1">
                  <c:v>9</c:v>
                </c:pt>
              </c:numCache>
            </c:numRef>
          </c:val>
          <c:extLst>
            <c:ext xmlns:c16="http://schemas.microsoft.com/office/drawing/2014/chart" uri="{C3380CC4-5D6E-409C-BE32-E72D297353CC}">
              <c16:uniqueId val="{00000002-6ADC-4163-A3D4-F1EBBDB0DC91}"/>
            </c:ext>
          </c:extLst>
        </c:ser>
        <c:dLbls>
          <c:showLegendKey val="0"/>
          <c:showVal val="0"/>
          <c:showCatName val="0"/>
          <c:showSerName val="0"/>
          <c:showPercent val="0"/>
          <c:showBubbleSize val="0"/>
        </c:dLbls>
        <c:gapWidth val="100"/>
        <c:overlap val="-24"/>
        <c:axId val="427314384"/>
        <c:axId val="427316344"/>
      </c:barChart>
      <c:catAx>
        <c:axId val="427314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6344"/>
        <c:crosses val="autoZero"/>
        <c:auto val="1"/>
        <c:lblAlgn val="ctr"/>
        <c:lblOffset val="100"/>
        <c:noMultiLvlLbl val="0"/>
      </c:catAx>
      <c:valAx>
        <c:axId val="427316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a:t>
            </a:r>
            <a:r>
              <a:rPr lang="en-US" baseline="0" dirty="0"/>
              <a:t> AGUA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E935238-7858-41D5-BEDD-0B7F67EA28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C56-49D7-A16D-6F34212DD965}"/>
                </c:ext>
              </c:extLst>
            </c:dLbl>
            <c:dLbl>
              <c:idx val="1"/>
              <c:tx>
                <c:rich>
                  <a:bodyPr/>
                  <a:lstStyle/>
                  <a:p>
                    <a:fld id="{CBB62724-7560-426E-A8D3-BCE87D66282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56-49D7-A16D-6F34212DD9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Hoja1!$B$433:$B$434</c:f>
              <c:strCache>
                <c:ptCount val="2"/>
                <c:pt idx="0">
                  <c:v>NO</c:v>
                </c:pt>
                <c:pt idx="1">
                  <c:v>SI</c:v>
                </c:pt>
              </c:strCache>
            </c:strRef>
          </c:cat>
          <c:val>
            <c:numRef>
              <c:f>Hoja1!$D$433:$D$434</c:f>
              <c:numCache>
                <c:formatCode>###0</c:formatCode>
                <c:ptCount val="2"/>
                <c:pt idx="0">
                  <c:v>46.666666666666664</c:v>
                </c:pt>
                <c:pt idx="1">
                  <c:v>53.333333333333336</c:v>
                </c:pt>
              </c:numCache>
            </c:numRef>
          </c:val>
          <c:extLst>
            <c:ext xmlns:c16="http://schemas.microsoft.com/office/drawing/2014/chart" uri="{C3380CC4-5D6E-409C-BE32-E72D297353CC}">
              <c16:uniqueId val="{00000002-5C56-49D7-A16D-6F34212DD965}"/>
            </c:ext>
          </c:extLst>
        </c:ser>
        <c:dLbls>
          <c:dLblPos val="inEnd"/>
          <c:showLegendKey val="0"/>
          <c:showVal val="1"/>
          <c:showCatName val="0"/>
          <c:showSerName val="0"/>
          <c:showPercent val="0"/>
          <c:showBubbleSize val="0"/>
        </c:dLbls>
        <c:gapWidth val="150"/>
        <c:overlap val="100"/>
        <c:axId val="278197888"/>
        <c:axId val="278190832"/>
      </c:barChart>
      <c:catAx>
        <c:axId val="278197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0832"/>
        <c:crosses val="autoZero"/>
        <c:auto val="1"/>
        <c:lblAlgn val="ctr"/>
        <c:lblOffset val="100"/>
        <c:noMultiLvlLbl val="0"/>
      </c:catAx>
      <c:valAx>
        <c:axId val="278190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7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81-4D54-A434-8F2F5319D4CD}"/>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81-4D54-A434-8F2F5319D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D781-4D54-A434-8F2F5319D4CD}"/>
            </c:ext>
          </c:extLst>
        </c:ser>
        <c:dLbls>
          <c:showLegendKey val="0"/>
          <c:showVal val="0"/>
          <c:showCatName val="0"/>
          <c:showSerName val="0"/>
          <c:showPercent val="0"/>
          <c:showBubbleSize val="0"/>
        </c:dLbls>
        <c:gapWidth val="100"/>
        <c:overlap val="-24"/>
        <c:axId val="427312032"/>
        <c:axId val="427316736"/>
      </c:barChart>
      <c:catAx>
        <c:axId val="42731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6736"/>
        <c:crosses val="autoZero"/>
        <c:auto val="1"/>
        <c:lblAlgn val="ctr"/>
        <c:lblOffset val="100"/>
        <c:noMultiLvlLbl val="0"/>
      </c:catAx>
      <c:valAx>
        <c:axId val="4273167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ENERGÍA</a:t>
            </a:r>
            <a:r>
              <a:rPr lang="en-US" baseline="0" dirty="0"/>
              <a:t> ELECTRICA</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Hoja1!$D$444</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D049284-62CF-46CD-ACE2-2F77BD8915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52-4185-BA00-0E475BB7E7AC}"/>
                </c:ext>
              </c:extLst>
            </c:dLbl>
            <c:dLbl>
              <c:idx val="1"/>
              <c:tx>
                <c:rich>
                  <a:bodyPr/>
                  <a:lstStyle/>
                  <a:p>
                    <a:fld id="{CED236C5-3509-4E94-ADCE-B9D79449A6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52-4185-BA00-0E475BB7E7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Hoja1!$B$445:$B$446</c:f>
              <c:strCache>
                <c:ptCount val="2"/>
                <c:pt idx="0">
                  <c:v>NO</c:v>
                </c:pt>
                <c:pt idx="1">
                  <c:v>SI</c:v>
                </c:pt>
              </c:strCache>
            </c:strRef>
          </c:cat>
          <c:val>
            <c:numRef>
              <c:f>Hoja1!$D$445:$D$446</c:f>
              <c:numCache>
                <c:formatCode>###0</c:formatCode>
                <c:ptCount val="2"/>
                <c:pt idx="0">
                  <c:v>73.333333333333329</c:v>
                </c:pt>
                <c:pt idx="1">
                  <c:v>26.666666666666668</c:v>
                </c:pt>
              </c:numCache>
            </c:numRef>
          </c:val>
          <c:extLst>
            <c:ext xmlns:c16="http://schemas.microsoft.com/office/drawing/2014/chart" uri="{C3380CC4-5D6E-409C-BE32-E72D297353CC}">
              <c16:uniqueId val="{00000002-4252-4185-BA00-0E475BB7E7AC}"/>
            </c:ext>
          </c:extLst>
        </c:ser>
        <c:dLbls>
          <c:dLblPos val="inEnd"/>
          <c:showLegendKey val="0"/>
          <c:showVal val="1"/>
          <c:showCatName val="0"/>
          <c:showSerName val="0"/>
          <c:showPercent val="0"/>
          <c:showBubbleSize val="0"/>
        </c:dLbls>
        <c:gapWidth val="150"/>
        <c:overlap val="100"/>
        <c:axId val="278190048"/>
        <c:axId val="278190440"/>
      </c:barChart>
      <c:catAx>
        <c:axId val="27819004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0440"/>
        <c:crosses val="autoZero"/>
        <c:auto val="1"/>
        <c:lblAlgn val="ctr"/>
        <c:lblOffset val="100"/>
        <c:noMultiLvlLbl val="0"/>
      </c:catAx>
      <c:valAx>
        <c:axId val="278190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19004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0575720945716763E-2"/>
          <c:y val="0.13120875766846252"/>
          <c:w val="0.91522457956800207"/>
          <c:h val="0.79006493525807653"/>
        </c:manualLayout>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E1-448A-8313-67AB158F3803}"/>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E1-448A-8313-67AB158F38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55</c:v>
                </c:pt>
                <c:pt idx="1">
                  <c:v>45</c:v>
                </c:pt>
              </c:numCache>
            </c:numRef>
          </c:val>
          <c:extLst>
            <c:ext xmlns:c16="http://schemas.microsoft.com/office/drawing/2014/chart" uri="{C3380CC4-5D6E-409C-BE32-E72D297353CC}">
              <c16:uniqueId val="{00000002-28E1-448A-8313-67AB158F3803}"/>
            </c:ext>
          </c:extLst>
        </c:ser>
        <c:dLbls>
          <c:showLegendKey val="0"/>
          <c:showVal val="0"/>
          <c:showCatName val="0"/>
          <c:showSerName val="0"/>
          <c:showPercent val="0"/>
          <c:showBubbleSize val="0"/>
        </c:dLbls>
        <c:gapWidth val="100"/>
        <c:overlap val="-24"/>
        <c:axId val="589460328"/>
        <c:axId val="589461112"/>
      </c:barChart>
      <c:catAx>
        <c:axId val="589460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461112"/>
        <c:crosses val="autoZero"/>
        <c:auto val="1"/>
        <c:lblAlgn val="ctr"/>
        <c:lblOffset val="100"/>
        <c:noMultiLvlLbl val="0"/>
      </c:catAx>
      <c:valAx>
        <c:axId val="589461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460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C4D7427-342F-4848-A511-1A6691C079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3E-4DE6-A3B3-A6872BA8B28F}"/>
                </c:ext>
              </c:extLst>
            </c:dLbl>
            <c:dLbl>
              <c:idx val="1"/>
              <c:tx>
                <c:rich>
                  <a:bodyPr/>
                  <a:lstStyle/>
                  <a:p>
                    <a:fld id="{A143A320-1E5A-4940-B4EB-BAD63BBFB3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3E-4DE6-A3B3-A6872BA8B2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Hoja1!$B$457:$B$459</c:f>
              <c:strCache>
                <c:ptCount val="3"/>
                <c:pt idx="0">
                  <c:v>NO</c:v>
                </c:pt>
                <c:pt idx="1">
                  <c:v>SI</c:v>
                </c:pt>
                <c:pt idx="2">
                  <c:v>Total</c:v>
                </c:pt>
              </c:strCache>
            </c:strRef>
          </c:cat>
          <c:val>
            <c:numRef>
              <c:f>Hoja1!$D$457:$D$458</c:f>
              <c:numCache>
                <c:formatCode>###0</c:formatCode>
                <c:ptCount val="2"/>
                <c:pt idx="0">
                  <c:v>33.333333333333329</c:v>
                </c:pt>
                <c:pt idx="1">
                  <c:v>66.666666666666657</c:v>
                </c:pt>
              </c:numCache>
            </c:numRef>
          </c:val>
          <c:extLst>
            <c:ext xmlns:c16="http://schemas.microsoft.com/office/drawing/2014/chart" uri="{C3380CC4-5D6E-409C-BE32-E72D297353CC}">
              <c16:uniqueId val="{00000002-A63E-4DE6-A3B3-A6872BA8B28F}"/>
            </c:ext>
          </c:extLst>
        </c:ser>
        <c:dLbls>
          <c:dLblPos val="inEnd"/>
          <c:showLegendKey val="0"/>
          <c:showVal val="1"/>
          <c:showCatName val="0"/>
          <c:showSerName val="0"/>
          <c:showPercent val="0"/>
          <c:showBubbleSize val="0"/>
        </c:dLbls>
        <c:gapWidth val="150"/>
        <c:overlap val="100"/>
        <c:axId val="278201024"/>
        <c:axId val="278202592"/>
      </c:barChart>
      <c:catAx>
        <c:axId val="2782010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202592"/>
        <c:crosses val="autoZero"/>
        <c:auto val="1"/>
        <c:lblAlgn val="ctr"/>
        <c:lblOffset val="100"/>
        <c:noMultiLvlLbl val="0"/>
      </c:catAx>
      <c:valAx>
        <c:axId val="278202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2010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80-4A53-8708-FCDC01E417B3}"/>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80-4A53-8708-FCDC01E417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83</c:v>
                </c:pt>
                <c:pt idx="1">
                  <c:v>17</c:v>
                </c:pt>
              </c:numCache>
            </c:numRef>
          </c:val>
          <c:extLst>
            <c:ext xmlns:c16="http://schemas.microsoft.com/office/drawing/2014/chart" uri="{C3380CC4-5D6E-409C-BE32-E72D297353CC}">
              <c16:uniqueId val="{00000002-8380-4A53-8708-FCDC01E417B3}"/>
            </c:ext>
          </c:extLst>
        </c:ser>
        <c:dLbls>
          <c:showLegendKey val="0"/>
          <c:showVal val="0"/>
          <c:showCatName val="0"/>
          <c:showSerName val="0"/>
          <c:showPercent val="0"/>
          <c:showBubbleSize val="0"/>
        </c:dLbls>
        <c:gapWidth val="100"/>
        <c:overlap val="-24"/>
        <c:axId val="587880944"/>
        <c:axId val="587881336"/>
      </c:barChart>
      <c:catAx>
        <c:axId val="587880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881336"/>
        <c:crosses val="autoZero"/>
        <c:auto val="1"/>
        <c:lblAlgn val="ctr"/>
        <c:lblOffset val="100"/>
        <c:noMultiLvlLbl val="0"/>
      </c:catAx>
      <c:valAx>
        <c:axId val="587881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88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4F-496C-B182-B71168D6CF3B}"/>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4F-496C-B182-B71168D6CF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344F-496C-B182-B71168D6CF3B}"/>
            </c:ext>
          </c:extLst>
        </c:ser>
        <c:dLbls>
          <c:showLegendKey val="0"/>
          <c:showVal val="0"/>
          <c:showCatName val="0"/>
          <c:showSerName val="0"/>
          <c:showPercent val="0"/>
          <c:showBubbleSize val="0"/>
        </c:dLbls>
        <c:gapWidth val="100"/>
        <c:overlap val="-24"/>
        <c:axId val="20192400"/>
        <c:axId val="20193968"/>
      </c:barChart>
      <c:catAx>
        <c:axId val="20192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193968"/>
        <c:crosses val="autoZero"/>
        <c:auto val="1"/>
        <c:lblAlgn val="ctr"/>
        <c:lblOffset val="100"/>
        <c:noMultiLvlLbl val="0"/>
      </c:catAx>
      <c:valAx>
        <c:axId val="20193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19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8CEC600-A0DC-476F-ADB9-3BD2E536787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0B-420B-B56E-AAF1D7E8FB98}"/>
                </c:ext>
              </c:extLst>
            </c:dLbl>
            <c:dLbl>
              <c:idx val="1"/>
              <c:tx>
                <c:rich>
                  <a:bodyPr/>
                  <a:lstStyle/>
                  <a:p>
                    <a:fld id="{F75B4C17-CCE7-470C-B96B-8149FEF1222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0B-420B-B56E-AAF1D7E8FB98}"/>
                </c:ext>
              </c:extLst>
            </c:dLbl>
            <c:dLbl>
              <c:idx val="2"/>
              <c:tx>
                <c:rich>
                  <a:bodyPr/>
                  <a:lstStyle/>
                  <a:p>
                    <a:fld id="{A2199673-3B88-4798-8C82-A1743C862F9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0B-420B-B56E-AAF1D7E8FB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Hoja1!$H$6:$H$8</c:f>
              <c:strCache>
                <c:ptCount val="3"/>
                <c:pt idx="0">
                  <c:v>ESCUDO</c:v>
                </c:pt>
                <c:pt idx="1">
                  <c:v>HISTORIA</c:v>
                </c:pt>
                <c:pt idx="2">
                  <c:v>LEMA</c:v>
                </c:pt>
              </c:strCache>
            </c:strRef>
          </c:cat>
          <c:val>
            <c:numRef>
              <c:f>Hoja1!$I$6:$I$8</c:f>
              <c:numCache>
                <c:formatCode>###0</c:formatCode>
                <c:ptCount val="3"/>
                <c:pt idx="0">
                  <c:v>80</c:v>
                </c:pt>
                <c:pt idx="1">
                  <c:v>73.400000000000006</c:v>
                </c:pt>
                <c:pt idx="2">
                  <c:v>53</c:v>
                </c:pt>
              </c:numCache>
            </c:numRef>
          </c:val>
          <c:extLst>
            <c:ext xmlns:c16="http://schemas.microsoft.com/office/drawing/2014/chart" uri="{C3380CC4-5D6E-409C-BE32-E72D297353CC}">
              <c16:uniqueId val="{00000003-4B0B-420B-B56E-AAF1D7E8FB98}"/>
            </c:ext>
          </c:extLst>
        </c:ser>
        <c:dLbls>
          <c:dLblPos val="inEnd"/>
          <c:showLegendKey val="0"/>
          <c:showVal val="1"/>
          <c:showCatName val="0"/>
          <c:showSerName val="0"/>
          <c:showPercent val="0"/>
          <c:showBubbleSize val="0"/>
        </c:dLbls>
        <c:gapWidth val="150"/>
        <c:overlap val="100"/>
        <c:axId val="273551208"/>
        <c:axId val="273544544"/>
      </c:barChart>
      <c:catAx>
        <c:axId val="273551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44544"/>
        <c:crosses val="autoZero"/>
        <c:auto val="1"/>
        <c:lblAlgn val="ctr"/>
        <c:lblOffset val="100"/>
        <c:noMultiLvlLbl val="0"/>
      </c:catAx>
      <c:valAx>
        <c:axId val="2735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551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17/05/2022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17/05/2022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17/05/2022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17/05/2022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73303" y="4653137"/>
            <a:ext cx="8091186"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630) – DIRECCIÓN ESPECIALIZADA DE EDUCACIÓN VIRTUAL</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A8FFD3AB-30A7-4EE5-B118-408F61C96AFD}"/>
              </a:ext>
            </a:extLst>
          </p:cNvPr>
          <p:cNvGraphicFramePr/>
          <p:nvPr>
            <p:extLst>
              <p:ext uri="{D42A27DB-BD31-4B8C-83A1-F6EECF244321}">
                <p14:modId xmlns:p14="http://schemas.microsoft.com/office/powerpoint/2010/main" val="1721077464"/>
              </p:ext>
            </p:extLst>
          </p:nvPr>
        </p:nvGraphicFramePr>
        <p:xfrm>
          <a:off x="1715536" y="1425587"/>
          <a:ext cx="6101400" cy="348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618352BE-F03A-4FC9-904C-DA49B14BCDD6}"/>
              </a:ext>
            </a:extLst>
          </p:cNvPr>
          <p:cNvGraphicFramePr>
            <a:graphicFrameLocks/>
          </p:cNvGraphicFramePr>
          <p:nvPr>
            <p:extLst>
              <p:ext uri="{D42A27DB-BD31-4B8C-83A1-F6EECF244321}">
                <p14:modId xmlns:p14="http://schemas.microsoft.com/office/powerpoint/2010/main" val="1914708754"/>
              </p:ext>
            </p:extLst>
          </p:nvPr>
        </p:nvGraphicFramePr>
        <p:xfrm>
          <a:off x="1357063" y="1516588"/>
          <a:ext cx="7463407" cy="39888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368D8056-B4CA-48FD-AFF0-01AAC0FC4052}"/>
              </a:ext>
            </a:extLst>
          </p:cNvPr>
          <p:cNvGraphicFramePr/>
          <p:nvPr>
            <p:extLst>
              <p:ext uri="{D42A27DB-BD31-4B8C-83A1-F6EECF244321}">
                <p14:modId xmlns:p14="http://schemas.microsoft.com/office/powerpoint/2010/main" val="2166753999"/>
              </p:ext>
            </p:extLst>
          </p:nvPr>
        </p:nvGraphicFramePr>
        <p:xfrm>
          <a:off x="1370505" y="1171068"/>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22AD3F1C-74E7-46D0-B2FE-7739C59B4D8F}"/>
              </a:ext>
            </a:extLst>
          </p:cNvPr>
          <p:cNvGraphicFramePr>
            <a:graphicFrameLocks/>
          </p:cNvGraphicFramePr>
          <p:nvPr>
            <p:extLst>
              <p:ext uri="{D42A27DB-BD31-4B8C-83A1-F6EECF244321}">
                <p14:modId xmlns:p14="http://schemas.microsoft.com/office/powerpoint/2010/main" val="3966537968"/>
              </p:ext>
            </p:extLst>
          </p:nvPr>
        </p:nvGraphicFramePr>
        <p:xfrm>
          <a:off x="993611" y="1461559"/>
          <a:ext cx="7838203" cy="40895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344659" y="1037018"/>
            <a:ext cx="7325386" cy="5078313"/>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80%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Escudo</a:t>
            </a:r>
          </a:p>
          <a:p>
            <a:pPr marL="342900" indent="-342900">
              <a:buFont typeface="+mj-lt"/>
              <a:buAutoNum type="arabicPeriod"/>
            </a:pPr>
            <a:r>
              <a:rPr lang="es-MX" dirty="0"/>
              <a:t>Historia</a:t>
            </a:r>
          </a:p>
          <a:p>
            <a:pPr marL="342900" indent="-342900">
              <a:buFont typeface="+mj-lt"/>
              <a:buAutoNum type="arabicPeriod"/>
            </a:pPr>
            <a:r>
              <a:rPr lang="es-MX" dirty="0"/>
              <a:t>Lema</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pPr marL="342900" indent="-342900">
              <a:buFont typeface="+mj-lt"/>
              <a:buAutoNum type="arabicPeriod"/>
            </a:pPr>
            <a:r>
              <a:rPr lang="es-MX" dirty="0"/>
              <a:t>Responsabilidad</a:t>
            </a:r>
          </a:p>
          <a:p>
            <a:pPr marL="342900" indent="-342900">
              <a:buFont typeface="+mj-lt"/>
              <a:buAutoNum type="arabicPeriod"/>
            </a:pPr>
            <a:r>
              <a:rPr lang="es-MX" dirty="0"/>
              <a:t>Transparencia y Rendición de Cuentas</a:t>
            </a:r>
          </a:p>
          <a:p>
            <a:pPr marL="342900" indent="-342900">
              <a:buFont typeface="+mj-lt"/>
              <a:buAutoNum type="arabicPeriod"/>
            </a:pPr>
            <a:r>
              <a:rPr lang="es-MX" dirty="0"/>
              <a:t>Lealtad y Compromiso</a:t>
            </a:r>
          </a:p>
          <a:p>
            <a:pPr marL="342900" indent="-342900">
              <a:buFont typeface="+mj-lt"/>
              <a:buAutoNum type="arabicPeriod"/>
            </a:pPr>
            <a:r>
              <a:rPr lang="es-MX" dirty="0"/>
              <a:t>Tolerancia</a:t>
            </a:r>
          </a:p>
          <a:p>
            <a:pPr marL="342900" indent="-342900">
              <a:buFont typeface="+mj-lt"/>
              <a:buAutoNum type="arabicPeriod"/>
            </a:pPr>
            <a:r>
              <a:rPr lang="es-MX" dirty="0"/>
              <a:t>Equidad</a:t>
            </a:r>
          </a:p>
          <a:p>
            <a:pPr marL="342900" indent="-342900">
              <a:buFont typeface="+mj-lt"/>
              <a:buAutoNum type="arabicPeriod"/>
            </a:pPr>
            <a:r>
              <a:rPr lang="es-MX" dirty="0"/>
              <a:t>Justicia</a:t>
            </a:r>
          </a:p>
          <a:p>
            <a:pPr marL="342900" indent="-342900">
              <a:buFont typeface="+mj-lt"/>
              <a:buAutoNum type="arabicPeriod"/>
            </a:pPr>
            <a:r>
              <a:rPr lang="es-MX" dirty="0"/>
              <a:t>Profesionalismo e Integridad</a:t>
            </a:r>
          </a:p>
          <a:p>
            <a:pPr marL="342900" indent="-342900">
              <a:buFont typeface="+mj-lt"/>
              <a:buAutoNum type="arabicPeriod"/>
            </a:pPr>
            <a:r>
              <a:rPr lang="es-MX" dirty="0"/>
              <a:t>Conciencia </a:t>
            </a:r>
            <a:r>
              <a:rPr lang="es-MX" dirty="0" err="1"/>
              <a:t>Ecologica</a:t>
            </a:r>
            <a:endParaRPr lang="es-MX" dirty="0"/>
          </a:p>
          <a:p>
            <a:pPr marL="342900" indent="-342900">
              <a:buFont typeface="+mj-lt"/>
              <a:buAutoNum type="arabicPeriod"/>
            </a:pPr>
            <a:endParaRPr lang="es-MX"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FAE15891-F99F-46D4-8B24-5E9ADD4AB4C5}"/>
              </a:ext>
            </a:extLst>
          </p:cNvPr>
          <p:cNvGraphicFramePr/>
          <p:nvPr>
            <p:extLst>
              <p:ext uri="{D42A27DB-BD31-4B8C-83A1-F6EECF244321}">
                <p14:modId xmlns:p14="http://schemas.microsoft.com/office/powerpoint/2010/main" val="2210045197"/>
              </p:ext>
            </p:extLst>
          </p:nvPr>
        </p:nvGraphicFramePr>
        <p:xfrm>
          <a:off x="1303330" y="1094419"/>
          <a:ext cx="7056900"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8F592A7B-66D6-40A0-906D-98A6FE97CB9F}"/>
              </a:ext>
            </a:extLst>
          </p:cNvPr>
          <p:cNvGraphicFramePr>
            <a:graphicFrameLocks/>
          </p:cNvGraphicFramePr>
          <p:nvPr>
            <p:extLst>
              <p:ext uri="{D42A27DB-BD31-4B8C-83A1-F6EECF244321}">
                <p14:modId xmlns:p14="http://schemas.microsoft.com/office/powerpoint/2010/main" val="517371052"/>
              </p:ext>
            </p:extLst>
          </p:nvPr>
        </p:nvGraphicFramePr>
        <p:xfrm>
          <a:off x="1043312" y="1274535"/>
          <a:ext cx="7273104" cy="4221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A9E561B9-03C6-4391-91B0-71D4B147111E}"/>
              </a:ext>
            </a:extLst>
          </p:cNvPr>
          <p:cNvGraphicFramePr/>
          <p:nvPr>
            <p:extLst>
              <p:ext uri="{D42A27DB-BD31-4B8C-83A1-F6EECF244321}">
                <p14:modId xmlns:p14="http://schemas.microsoft.com/office/powerpoint/2010/main" val="649811671"/>
              </p:ext>
            </p:extLst>
          </p:nvPr>
        </p:nvGraphicFramePr>
        <p:xfrm>
          <a:off x="1350989" y="112978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8FCC082D-0ADD-4D93-B303-08D7C610BB97}"/>
              </a:ext>
            </a:extLst>
          </p:cNvPr>
          <p:cNvGraphicFramePr>
            <a:graphicFrameLocks/>
          </p:cNvGraphicFramePr>
          <p:nvPr>
            <p:extLst>
              <p:ext uri="{D42A27DB-BD31-4B8C-83A1-F6EECF244321}">
                <p14:modId xmlns:p14="http://schemas.microsoft.com/office/powerpoint/2010/main" val="2709225427"/>
              </p:ext>
            </p:extLst>
          </p:nvPr>
        </p:nvGraphicFramePr>
        <p:xfrm>
          <a:off x="1023956" y="1218203"/>
          <a:ext cx="7508484" cy="42583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23;p23">
            <a:extLst>
              <a:ext uri="{FF2B5EF4-FFF2-40B4-BE49-F238E27FC236}">
                <a16:creationId xmlns:a16="http://schemas.microsoft.com/office/drawing/2014/main" id="{539DBC8B-211F-43AD-AB90-13A2EFC7B504}"/>
              </a:ext>
            </a:extLst>
          </p:cNvPr>
          <p:cNvGraphicFramePr/>
          <p:nvPr>
            <p:extLst>
              <p:ext uri="{D42A27DB-BD31-4B8C-83A1-F6EECF244321}">
                <p14:modId xmlns:p14="http://schemas.microsoft.com/office/powerpoint/2010/main" val="43593920"/>
              </p:ext>
            </p:extLst>
          </p:nvPr>
        </p:nvGraphicFramePr>
        <p:xfrm>
          <a:off x="1475327" y="1128372"/>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FAF80D8C-7CCD-4E25-9C1C-9BAF85C3CDD6}"/>
              </a:ext>
            </a:extLst>
          </p:cNvPr>
          <p:cNvGraphicFramePr>
            <a:graphicFrameLocks/>
          </p:cNvGraphicFramePr>
          <p:nvPr>
            <p:extLst>
              <p:ext uri="{D42A27DB-BD31-4B8C-83A1-F6EECF244321}">
                <p14:modId xmlns:p14="http://schemas.microsoft.com/office/powerpoint/2010/main" val="3666940983"/>
              </p:ext>
            </p:extLst>
          </p:nvPr>
        </p:nvGraphicFramePr>
        <p:xfrm>
          <a:off x="1023313" y="1252641"/>
          <a:ext cx="7797158" cy="4298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63;p25">
            <a:extLst>
              <a:ext uri="{FF2B5EF4-FFF2-40B4-BE49-F238E27FC236}">
                <a16:creationId xmlns:a16="http://schemas.microsoft.com/office/drawing/2014/main" id="{C79458A0-1C73-4525-B40A-32048F2D6095}"/>
              </a:ext>
            </a:extLst>
          </p:cNvPr>
          <p:cNvGraphicFramePr/>
          <p:nvPr>
            <p:extLst>
              <p:ext uri="{D42A27DB-BD31-4B8C-83A1-F6EECF244321}">
                <p14:modId xmlns:p14="http://schemas.microsoft.com/office/powerpoint/2010/main" val="1938950136"/>
              </p:ext>
            </p:extLst>
          </p:nvPr>
        </p:nvGraphicFramePr>
        <p:xfrm>
          <a:off x="1595144" y="1094419"/>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22424397-861A-4B56-891C-70850C178F0E}"/>
              </a:ext>
            </a:extLst>
          </p:cNvPr>
          <p:cNvGraphicFramePr>
            <a:graphicFrameLocks/>
          </p:cNvGraphicFramePr>
          <p:nvPr>
            <p:extLst>
              <p:ext uri="{D42A27DB-BD31-4B8C-83A1-F6EECF244321}">
                <p14:modId xmlns:p14="http://schemas.microsoft.com/office/powerpoint/2010/main" val="1926622471"/>
              </p:ext>
            </p:extLst>
          </p:nvPr>
        </p:nvGraphicFramePr>
        <p:xfrm>
          <a:off x="1088930" y="1471608"/>
          <a:ext cx="7587525" cy="38897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9D296400-3637-4195-B426-4840A8D935D0}"/>
              </a:ext>
            </a:extLst>
          </p:cNvPr>
          <p:cNvGraphicFramePr/>
          <p:nvPr>
            <p:extLst>
              <p:ext uri="{D42A27DB-BD31-4B8C-83A1-F6EECF244321}">
                <p14:modId xmlns:p14="http://schemas.microsoft.com/office/powerpoint/2010/main" val="3929403502"/>
              </p:ext>
            </p:extLst>
          </p:nvPr>
        </p:nvGraphicFramePr>
        <p:xfrm>
          <a:off x="1532674" y="1356751"/>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03DFEFE9-0163-4A41-BDAB-AB07B4F68F99}"/>
              </a:ext>
            </a:extLst>
          </p:cNvPr>
          <p:cNvGraphicFramePr>
            <a:graphicFrameLocks/>
          </p:cNvGraphicFramePr>
          <p:nvPr>
            <p:extLst>
              <p:ext uri="{D42A27DB-BD31-4B8C-83A1-F6EECF244321}">
                <p14:modId xmlns:p14="http://schemas.microsoft.com/office/powerpoint/2010/main" val="3705780073"/>
              </p:ext>
            </p:extLst>
          </p:nvPr>
        </p:nvGraphicFramePr>
        <p:xfrm>
          <a:off x="1023312" y="1494467"/>
          <a:ext cx="7607423" cy="39575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ES" dirty="0"/>
              <a:t>Los resultados en lo que respecta al rubro de </a:t>
            </a:r>
            <a:r>
              <a:rPr lang="es-ES" b="1" dirty="0"/>
              <a:t>“Seguridad Ocupacional” </a:t>
            </a:r>
            <a:r>
              <a:rPr lang="es-ES" dirty="0"/>
              <a:t>obtenemos que la </a:t>
            </a:r>
            <a:r>
              <a:rPr lang="es-ES" b="1" dirty="0"/>
              <a:t>Iluminación </a:t>
            </a:r>
            <a:r>
              <a:rPr lang="es-ES" dirty="0"/>
              <a:t>en las áreas de trabajo es: Bueno(55%)</a:t>
            </a:r>
          </a:p>
          <a:p>
            <a:pPr algn="just"/>
            <a:r>
              <a:rPr lang="es-ES" dirty="0"/>
              <a:t>El </a:t>
            </a:r>
            <a:r>
              <a:rPr lang="es-ES" b="1" dirty="0"/>
              <a:t>Clima </a:t>
            </a:r>
            <a:r>
              <a:rPr lang="es-ES" dirty="0"/>
              <a:t>del entorno laboral es: Bueno(47%)</a:t>
            </a:r>
          </a:p>
          <a:p>
            <a:pPr algn="just"/>
            <a:r>
              <a:rPr lang="es-ES" dirty="0"/>
              <a:t>El </a:t>
            </a:r>
            <a:r>
              <a:rPr lang="es-ES" b="1" dirty="0"/>
              <a:t>Ruido </a:t>
            </a:r>
            <a:r>
              <a:rPr lang="es-ES" dirty="0"/>
              <a:t>del entorno laboral es: Medio(53%)</a:t>
            </a:r>
          </a:p>
          <a:p>
            <a:pPr algn="just"/>
            <a:r>
              <a:rPr lang="es-ES" dirty="0"/>
              <a:t>El </a:t>
            </a:r>
            <a:r>
              <a:rPr lang="es-ES" b="1" dirty="0"/>
              <a:t>Mobiliario </a:t>
            </a:r>
            <a:r>
              <a:rPr lang="es-ES" dirty="0"/>
              <a:t>en el que se labora es Bueno(67%)</a:t>
            </a:r>
          </a:p>
          <a:p>
            <a:pPr algn="just"/>
            <a:r>
              <a:rPr lang="es-ES" dirty="0"/>
              <a:t>El </a:t>
            </a:r>
            <a:r>
              <a:rPr lang="es-ES" b="1" dirty="0"/>
              <a:t>Espacio </a:t>
            </a:r>
            <a:r>
              <a:rPr lang="es-ES" dirty="0"/>
              <a:t>: Bueno(45%)</a:t>
            </a:r>
            <a:endParaRPr lang="es-ES" b="1" dirty="0"/>
          </a:p>
          <a:p>
            <a:pPr algn="just"/>
            <a:r>
              <a:rPr lang="es-ES" dirty="0"/>
              <a:t>La </a:t>
            </a:r>
            <a:r>
              <a:rPr lang="es-ES" b="1" dirty="0"/>
              <a:t>Higiene </a:t>
            </a:r>
            <a:r>
              <a:rPr lang="es-ES" dirty="0"/>
              <a:t>: Buena(80%)</a:t>
            </a:r>
            <a:endParaRPr lang="es-ES" b="1" dirty="0"/>
          </a:p>
          <a:p>
            <a:pPr algn="just"/>
            <a:r>
              <a:rPr lang="es-ES" dirty="0"/>
              <a:t>La </a:t>
            </a:r>
            <a:r>
              <a:rPr lang="es-ES" b="1" dirty="0"/>
              <a:t>Higiene en Sanitarios </a:t>
            </a:r>
            <a:r>
              <a:rPr lang="es-ES" dirty="0"/>
              <a:t>es: Buena (42%)</a:t>
            </a:r>
          </a:p>
          <a:p>
            <a:pPr algn="just"/>
            <a:r>
              <a:rPr lang="es-ES" dirty="0"/>
              <a:t>El </a:t>
            </a:r>
            <a:r>
              <a:rPr lang="es-ES" b="1" dirty="0"/>
              <a:t>Mantenimiento </a:t>
            </a:r>
            <a:r>
              <a:rPr lang="es-ES" dirty="0"/>
              <a:t>es: Buena(53%)</a:t>
            </a:r>
          </a:p>
          <a:p>
            <a:pPr algn="just"/>
            <a:r>
              <a:rPr lang="es-MX" dirty="0"/>
              <a:t>La </a:t>
            </a:r>
            <a:r>
              <a:rPr lang="es-MX" b="1" dirty="0"/>
              <a:t>Seguridad e Higiene </a:t>
            </a:r>
            <a:r>
              <a:rPr lang="es-MX" dirty="0"/>
              <a:t>es: (62%)</a:t>
            </a:r>
          </a:p>
          <a:p>
            <a:pPr algn="just"/>
            <a:r>
              <a:rPr lang="es-MX" b="1" dirty="0"/>
              <a:t>Comisión de Seguridad e Higiene </a:t>
            </a:r>
            <a:r>
              <a:rPr lang="es-MX" dirty="0"/>
              <a:t>es: (60%)</a:t>
            </a:r>
            <a:endParaRPr lang="es-MX" b="1"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9AAC4102-8161-49F0-AAF2-5A0DE4AFCF19}"/>
              </a:ext>
            </a:extLst>
          </p:cNvPr>
          <p:cNvGraphicFramePr>
            <a:graphicFrameLocks/>
          </p:cNvGraphicFramePr>
          <p:nvPr>
            <p:extLst>
              <p:ext uri="{D42A27DB-BD31-4B8C-83A1-F6EECF244321}">
                <p14:modId xmlns:p14="http://schemas.microsoft.com/office/powerpoint/2010/main" val="954692616"/>
              </p:ext>
            </p:extLst>
          </p:nvPr>
        </p:nvGraphicFramePr>
        <p:xfrm>
          <a:off x="928937" y="1835613"/>
          <a:ext cx="7891534" cy="3681619"/>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40B9C816-529E-424B-B467-A9C1900241FC}"/>
              </a:ext>
            </a:extLst>
          </p:cNvPr>
          <p:cNvSpPr txBox="1"/>
          <p:nvPr/>
        </p:nvSpPr>
        <p:spPr>
          <a:xfrm>
            <a:off x="3788121" y="1550922"/>
            <a:ext cx="4584030" cy="369332"/>
          </a:xfrm>
          <a:prstGeom prst="rect">
            <a:avLst/>
          </a:prstGeom>
          <a:noFill/>
        </p:spPr>
        <p:txBody>
          <a:bodyPr wrap="square">
            <a:spAutoFit/>
          </a:bodyPr>
          <a:lstStyle/>
          <a:p>
            <a:r>
              <a:rPr lang="es-ES" b="1" dirty="0"/>
              <a:t>FUNCIÓN DOCENTE</a:t>
            </a:r>
            <a:endParaRPr lang="es-MX" b="1" dirty="0"/>
          </a:p>
        </p:txBody>
      </p:sp>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9F439445-B8F9-4496-B837-3F517CBFA6A5}"/>
              </a:ext>
            </a:extLst>
          </p:cNvPr>
          <p:cNvGraphicFramePr>
            <a:graphicFrameLocks/>
          </p:cNvGraphicFramePr>
          <p:nvPr>
            <p:extLst>
              <p:ext uri="{D42A27DB-BD31-4B8C-83A1-F6EECF244321}">
                <p14:modId xmlns:p14="http://schemas.microsoft.com/office/powerpoint/2010/main" val="2007910403"/>
              </p:ext>
            </p:extLst>
          </p:nvPr>
        </p:nvGraphicFramePr>
        <p:xfrm>
          <a:off x="1285055" y="1816110"/>
          <a:ext cx="7535415" cy="3689296"/>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05816A8C-46A7-4652-B1AC-735F3A7B1C40}"/>
              </a:ext>
            </a:extLst>
          </p:cNvPr>
          <p:cNvSpPr txBox="1"/>
          <p:nvPr/>
        </p:nvSpPr>
        <p:spPr>
          <a:xfrm>
            <a:off x="3948410" y="1584450"/>
            <a:ext cx="4584030" cy="369332"/>
          </a:xfrm>
          <a:prstGeom prst="rect">
            <a:avLst/>
          </a:prstGeom>
          <a:noFill/>
        </p:spPr>
        <p:txBody>
          <a:bodyPr wrap="square">
            <a:spAutoFit/>
          </a:bodyPr>
          <a:lstStyle/>
          <a:p>
            <a:r>
              <a:rPr lang="es-ES" b="1" dirty="0"/>
              <a:t>FUNCIÓN DOCENTE</a:t>
            </a:r>
            <a:endParaRPr lang="es-MX" b="1" dirty="0"/>
          </a:p>
        </p:txBody>
      </p:sp>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47730BE2-C5EA-40A7-ABF9-EBA33801AB4A}"/>
              </a:ext>
            </a:extLst>
          </p:cNvPr>
          <p:cNvGraphicFramePr>
            <a:graphicFrameLocks/>
          </p:cNvGraphicFramePr>
          <p:nvPr>
            <p:extLst>
              <p:ext uri="{D42A27DB-BD31-4B8C-83A1-F6EECF244321}">
                <p14:modId xmlns:p14="http://schemas.microsoft.com/office/powerpoint/2010/main" val="3376496538"/>
              </p:ext>
            </p:extLst>
          </p:nvPr>
        </p:nvGraphicFramePr>
        <p:xfrm>
          <a:off x="1069095" y="1810900"/>
          <a:ext cx="7751376" cy="360306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CC17154B-A0FB-46C2-B15E-773D1EB0B88F}"/>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AEBCB4A6-B856-4250-9C23-A605F54F8F4F}"/>
              </a:ext>
            </a:extLst>
          </p:cNvPr>
          <p:cNvGraphicFramePr/>
          <p:nvPr>
            <p:extLst>
              <p:ext uri="{D42A27DB-BD31-4B8C-83A1-F6EECF244321}">
                <p14:modId xmlns:p14="http://schemas.microsoft.com/office/powerpoint/2010/main" val="3868291544"/>
              </p:ext>
            </p:extLst>
          </p:nvPr>
        </p:nvGraphicFramePr>
        <p:xfrm>
          <a:off x="1447321" y="117519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846E675A-EDF8-4967-B42C-2B4130A144FD}"/>
              </a:ext>
            </a:extLst>
          </p:cNvPr>
          <p:cNvGraphicFramePr>
            <a:graphicFrameLocks/>
          </p:cNvGraphicFramePr>
          <p:nvPr>
            <p:extLst>
              <p:ext uri="{D42A27DB-BD31-4B8C-83A1-F6EECF244321}">
                <p14:modId xmlns:p14="http://schemas.microsoft.com/office/powerpoint/2010/main" val="2100815883"/>
              </p:ext>
            </p:extLst>
          </p:nvPr>
        </p:nvGraphicFramePr>
        <p:xfrm>
          <a:off x="1336078" y="1787647"/>
          <a:ext cx="7340378" cy="37634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D455EAA-896D-4891-AC3F-F5990F2E7EBD}"/>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F0E411E1-A8A9-4C4D-9A8A-AB69889A1D02}"/>
              </a:ext>
            </a:extLst>
          </p:cNvPr>
          <p:cNvGraphicFramePr/>
          <p:nvPr>
            <p:extLst>
              <p:ext uri="{D42A27DB-BD31-4B8C-83A1-F6EECF244321}">
                <p14:modId xmlns:p14="http://schemas.microsoft.com/office/powerpoint/2010/main" val="899892196"/>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ESPECIALIZADA DE EDUCACIÓN VIRTUAL</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55E1B68-274E-48F6-B229-A53236006B27}"/>
              </a:ext>
            </a:extLst>
          </p:cNvPr>
          <p:cNvGraphicFramePr>
            <a:graphicFrameLocks/>
          </p:cNvGraphicFramePr>
          <p:nvPr>
            <p:extLst>
              <p:ext uri="{D42A27DB-BD31-4B8C-83A1-F6EECF244321}">
                <p14:modId xmlns:p14="http://schemas.microsoft.com/office/powerpoint/2010/main" val="174324404"/>
              </p:ext>
            </p:extLst>
          </p:nvPr>
        </p:nvGraphicFramePr>
        <p:xfrm>
          <a:off x="1403648" y="1777832"/>
          <a:ext cx="7181370" cy="3629278"/>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7BAB1E65-8C5F-4349-8B2F-4A2803F14648}"/>
              </a:ext>
            </a:extLst>
          </p:cNvPr>
          <p:cNvSpPr txBox="1"/>
          <p:nvPr/>
        </p:nvSpPr>
        <p:spPr>
          <a:xfrm>
            <a:off x="2815366" y="1547446"/>
            <a:ext cx="4584030" cy="369332"/>
          </a:xfrm>
          <a:prstGeom prst="rect">
            <a:avLst/>
          </a:prstGeom>
          <a:noFill/>
        </p:spPr>
        <p:txBody>
          <a:bodyPr wrap="square">
            <a:spAutoFit/>
          </a:bodyPr>
          <a:lstStyle/>
          <a:p>
            <a:pPr algn="ctr" rtl="0">
              <a:defRPr sz="2128" b="1" i="0" u="none" strike="noStrike" kern="1200" baseline="0">
                <a:solidFill>
                  <a:prstClr val="black">
                    <a:lumMod val="65000"/>
                    <a:lumOff val="35000"/>
                  </a:prstClr>
                </a:solidFill>
                <a:latin typeface="+mn-lt"/>
                <a:ea typeface="+mn-ea"/>
                <a:cs typeface="+mn-cs"/>
              </a:defRPr>
            </a:pPr>
            <a:r>
              <a:rPr lang="es-MX" sz="1800" dirty="0">
                <a:solidFill>
                  <a:schemeClr val="tx1"/>
                </a:solidFill>
              </a:rPr>
              <a:t>FUNCIÓN MANUAL</a:t>
            </a:r>
          </a:p>
        </p:txBody>
      </p:sp>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812E9F87-8A3D-44A0-8308-0DC94F716A6B}"/>
              </a:ext>
            </a:extLst>
          </p:cNvPr>
          <p:cNvGraphicFramePr>
            <a:graphicFrameLocks/>
          </p:cNvGraphicFramePr>
          <p:nvPr>
            <p:extLst>
              <p:ext uri="{D42A27DB-BD31-4B8C-83A1-F6EECF244321}">
                <p14:modId xmlns:p14="http://schemas.microsoft.com/office/powerpoint/2010/main" val="2558038472"/>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Algunas Veces 55%</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Siempre 50%</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Bueno 73%</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Algunas Veces 47%</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Algunas Veces 58%</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Siempre 64%</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Algunas Veces 100%</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Algunas Veces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D018BA28-3FF5-442E-8F17-30C2581A64E9}"/>
              </a:ext>
            </a:extLst>
          </p:cNvPr>
          <p:cNvGraphicFramePr/>
          <p:nvPr>
            <p:extLst>
              <p:ext uri="{D42A27DB-BD31-4B8C-83A1-F6EECF244321}">
                <p14:modId xmlns:p14="http://schemas.microsoft.com/office/powerpoint/2010/main" val="3302333953"/>
              </p:ext>
            </p:extLst>
          </p:nvPr>
        </p:nvGraphicFramePr>
        <p:xfrm>
          <a:off x="1400783" y="1192406"/>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15E17C3D-2CD9-48F2-8144-45671744D059}"/>
              </a:ext>
            </a:extLst>
          </p:cNvPr>
          <p:cNvGraphicFramePr>
            <a:graphicFrameLocks/>
          </p:cNvGraphicFramePr>
          <p:nvPr>
            <p:extLst>
              <p:ext uri="{D42A27DB-BD31-4B8C-83A1-F6EECF244321}">
                <p14:modId xmlns:p14="http://schemas.microsoft.com/office/powerpoint/2010/main" val="2998795805"/>
              </p:ext>
            </p:extLst>
          </p:nvPr>
        </p:nvGraphicFramePr>
        <p:xfrm>
          <a:off x="1239336" y="1119359"/>
          <a:ext cx="7149087"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75;p46">
            <a:extLst>
              <a:ext uri="{FF2B5EF4-FFF2-40B4-BE49-F238E27FC236}">
                <a16:creationId xmlns:a16="http://schemas.microsoft.com/office/drawing/2014/main" id="{F59A29E4-C81A-4563-8646-233DC360A9ED}"/>
              </a:ext>
            </a:extLst>
          </p:cNvPr>
          <p:cNvGraphicFramePr/>
          <p:nvPr>
            <p:extLst>
              <p:ext uri="{D42A27DB-BD31-4B8C-83A1-F6EECF244321}">
                <p14:modId xmlns:p14="http://schemas.microsoft.com/office/powerpoint/2010/main" val="2246316474"/>
              </p:ext>
            </p:extLst>
          </p:nvPr>
        </p:nvGraphicFramePr>
        <p:xfrm>
          <a:off x="1565558" y="1188490"/>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A37FFC8B-5BAA-4373-BE1E-17566A1758C7}"/>
              </a:ext>
            </a:extLst>
          </p:cNvPr>
          <p:cNvGraphicFramePr>
            <a:graphicFrameLocks/>
          </p:cNvGraphicFramePr>
          <p:nvPr>
            <p:extLst>
              <p:ext uri="{D42A27DB-BD31-4B8C-83A1-F6EECF244321}">
                <p14:modId xmlns:p14="http://schemas.microsoft.com/office/powerpoint/2010/main" val="2665329948"/>
              </p:ext>
            </p:extLst>
          </p:nvPr>
        </p:nvGraphicFramePr>
        <p:xfrm>
          <a:off x="1206428" y="1319861"/>
          <a:ext cx="7476886" cy="4231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576ED15A-9857-48C5-B8CF-3BE6B19B74E0}"/>
              </a:ext>
            </a:extLst>
          </p:cNvPr>
          <p:cNvGraphicFramePr/>
          <p:nvPr>
            <p:extLst>
              <p:ext uri="{D42A27DB-BD31-4B8C-83A1-F6EECF244321}">
                <p14:modId xmlns:p14="http://schemas.microsoft.com/office/powerpoint/2010/main" val="1845116891"/>
              </p:ext>
            </p:extLst>
          </p:nvPr>
        </p:nvGraphicFramePr>
        <p:xfrm>
          <a:off x="1380802" y="1094419"/>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63B66697-34C8-457E-85CF-6742CC2A71D5}"/>
              </a:ext>
            </a:extLst>
          </p:cNvPr>
          <p:cNvGraphicFramePr>
            <a:graphicFrameLocks/>
          </p:cNvGraphicFramePr>
          <p:nvPr>
            <p:extLst>
              <p:ext uri="{D42A27DB-BD31-4B8C-83A1-F6EECF244321}">
                <p14:modId xmlns:p14="http://schemas.microsoft.com/office/powerpoint/2010/main" val="2616354237"/>
              </p:ext>
            </p:extLst>
          </p:nvPr>
        </p:nvGraphicFramePr>
        <p:xfrm>
          <a:off x="1086739" y="1105440"/>
          <a:ext cx="7733732"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55673C82-4A98-4272-A4E9-708316E82D93}"/>
              </a:ext>
            </a:extLst>
          </p:cNvPr>
          <p:cNvGraphicFramePr/>
          <p:nvPr>
            <p:extLst>
              <p:ext uri="{D42A27DB-BD31-4B8C-83A1-F6EECF244321}">
                <p14:modId xmlns:p14="http://schemas.microsoft.com/office/powerpoint/2010/main" val="2232452513"/>
              </p:ext>
            </p:extLst>
          </p:nvPr>
        </p:nvGraphicFramePr>
        <p:xfrm>
          <a:off x="1437807" y="105979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buena(64%), el </a:t>
            </a:r>
            <a:r>
              <a:rPr lang="es-MX" b="1" dirty="0"/>
              <a:t>trabajo en equipo</a:t>
            </a:r>
            <a:r>
              <a:rPr lang="es-MX" dirty="0"/>
              <a:t> Algunas Veces (53%)es su </a:t>
            </a:r>
            <a:r>
              <a:rPr lang="es-MX" b="1" dirty="0"/>
              <a:t>punto de vista </a:t>
            </a:r>
            <a:r>
              <a:rPr lang="es-MX" dirty="0"/>
              <a:t>Siempre (64%), se dice que se presentan </a:t>
            </a:r>
            <a:r>
              <a:rPr lang="es-MX" b="1" dirty="0"/>
              <a:t>situaciones de conflicto </a:t>
            </a:r>
            <a:r>
              <a:rPr lang="es-MX" dirty="0"/>
              <a:t>(93%), de </a:t>
            </a:r>
            <a:r>
              <a:rPr lang="es-MX" b="1" dirty="0"/>
              <a:t>conflicto afectan el ambiente </a:t>
            </a:r>
            <a:r>
              <a:rPr lang="es-MX" dirty="0"/>
              <a:t>de Siempre (51%), los encuestados clasificaron la siguiente </a:t>
            </a:r>
            <a:r>
              <a:rPr lang="es-MX" b="1" dirty="0"/>
              <a:t>tipificación</a:t>
            </a:r>
            <a:r>
              <a:rPr lang="es-MX" dirty="0"/>
              <a:t> de la siguiente manera: 1.-conflictos compañeros, 2.-conflictos con institucionales, 3.-conflictos directivos, también se externa que generalmente si </a:t>
            </a:r>
            <a:r>
              <a:rPr lang="es-MX" b="1" dirty="0"/>
              <a:t>se resuelven los conflictos</a:t>
            </a:r>
            <a:r>
              <a:rPr lang="es-MX" dirty="0"/>
              <a:t>. Algunas Veces (48%)</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AF836D7C-6F46-47B7-85B8-0E136AE00081}"/>
              </a:ext>
            </a:extLst>
          </p:cNvPr>
          <p:cNvGraphicFramePr>
            <a:graphicFrameLocks/>
          </p:cNvGraphicFramePr>
          <p:nvPr>
            <p:extLst>
              <p:ext uri="{D42A27DB-BD31-4B8C-83A1-F6EECF244321}">
                <p14:modId xmlns:p14="http://schemas.microsoft.com/office/powerpoint/2010/main" val="4126234744"/>
              </p:ext>
            </p:extLst>
          </p:nvPr>
        </p:nvGraphicFramePr>
        <p:xfrm>
          <a:off x="1115183" y="1323724"/>
          <a:ext cx="7705288" cy="43028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CE587846-E95A-4B1C-97D4-107AA92BE262}"/>
              </a:ext>
            </a:extLst>
          </p:cNvPr>
          <p:cNvGraphicFramePr/>
          <p:nvPr>
            <p:extLst>
              <p:ext uri="{D42A27DB-BD31-4B8C-83A1-F6EECF244321}">
                <p14:modId xmlns:p14="http://schemas.microsoft.com/office/powerpoint/2010/main" val="4287843246"/>
              </p:ext>
            </p:extLst>
          </p:nvPr>
        </p:nvGraphicFramePr>
        <p:xfrm>
          <a:off x="1273027" y="1015380"/>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35436B70-A945-4E98-8AE2-2BE3F9AB12B5}"/>
              </a:ext>
            </a:extLst>
          </p:cNvPr>
          <p:cNvGraphicFramePr>
            <a:graphicFrameLocks/>
          </p:cNvGraphicFramePr>
          <p:nvPr>
            <p:extLst>
              <p:ext uri="{D42A27DB-BD31-4B8C-83A1-F6EECF244321}">
                <p14:modId xmlns:p14="http://schemas.microsoft.com/office/powerpoint/2010/main" val="3812614562"/>
              </p:ext>
            </p:extLst>
          </p:nvPr>
        </p:nvGraphicFramePr>
        <p:xfrm>
          <a:off x="1084042" y="1307947"/>
          <a:ext cx="7592413" cy="42431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DC3D6BA7-533C-4860-9E28-B1AA6C3A4DCC}"/>
              </a:ext>
            </a:extLst>
          </p:cNvPr>
          <p:cNvGraphicFramePr/>
          <p:nvPr>
            <p:extLst>
              <p:ext uri="{D42A27DB-BD31-4B8C-83A1-F6EECF244321}">
                <p14:modId xmlns:p14="http://schemas.microsoft.com/office/powerpoint/2010/main" val="2870066447"/>
              </p:ext>
            </p:extLst>
          </p:nvPr>
        </p:nvGraphicFramePr>
        <p:xfrm>
          <a:off x="1565558" y="1170357"/>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4414BDE6-E4D0-4CAF-B18B-CF54A51437B2}"/>
              </a:ext>
            </a:extLst>
          </p:cNvPr>
          <p:cNvGraphicFramePr>
            <a:graphicFrameLocks/>
          </p:cNvGraphicFramePr>
          <p:nvPr>
            <p:extLst>
              <p:ext uri="{D42A27DB-BD31-4B8C-83A1-F6EECF244321}">
                <p14:modId xmlns:p14="http://schemas.microsoft.com/office/powerpoint/2010/main" val="1312116872"/>
              </p:ext>
            </p:extLst>
          </p:nvPr>
        </p:nvGraphicFramePr>
        <p:xfrm>
          <a:off x="1128939" y="1325700"/>
          <a:ext cx="7645811" cy="4215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EEE577CD-502B-4875-B0E9-5E6DD94D1C2A}"/>
              </a:ext>
            </a:extLst>
          </p:cNvPr>
          <p:cNvGraphicFramePr/>
          <p:nvPr>
            <p:extLst>
              <p:ext uri="{D42A27DB-BD31-4B8C-83A1-F6EECF244321}">
                <p14:modId xmlns:p14="http://schemas.microsoft.com/office/powerpoint/2010/main" val="1874918207"/>
              </p:ext>
            </p:extLst>
          </p:nvPr>
        </p:nvGraphicFramePr>
        <p:xfrm>
          <a:off x="1595144" y="115673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C0CE3E05-FF86-4DA8-9EDF-3A121D6BD116}"/>
              </a:ext>
            </a:extLst>
          </p:cNvPr>
          <p:cNvGraphicFramePr>
            <a:graphicFrameLocks/>
          </p:cNvGraphicFramePr>
          <p:nvPr>
            <p:extLst>
              <p:ext uri="{D42A27DB-BD31-4B8C-83A1-F6EECF244321}">
                <p14:modId xmlns:p14="http://schemas.microsoft.com/office/powerpoint/2010/main" val="2430730942"/>
              </p:ext>
            </p:extLst>
          </p:nvPr>
        </p:nvGraphicFramePr>
        <p:xfrm>
          <a:off x="1061474" y="1105440"/>
          <a:ext cx="7353237" cy="43999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031325"/>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Siempre (53%), las </a:t>
            </a:r>
            <a:r>
              <a:rPr lang="es-MX" b="1" dirty="0"/>
              <a:t>instrucciones</a:t>
            </a:r>
            <a:r>
              <a:rPr lang="es-MX" dirty="0"/>
              <a:t> de Siempre(52%), las </a:t>
            </a:r>
            <a:r>
              <a:rPr lang="es-MX" b="1" dirty="0"/>
              <a:t>actividades de manera equilibrada </a:t>
            </a:r>
            <a:r>
              <a:rPr lang="es-MX" dirty="0"/>
              <a:t>Algunas Veces(87%), el a la </a:t>
            </a:r>
            <a:r>
              <a:rPr lang="es-MX" b="1" dirty="0"/>
              <a:t>carga de trabajo</a:t>
            </a:r>
            <a:r>
              <a:rPr lang="es-MX" dirty="0"/>
              <a:t>(73%),</a:t>
            </a:r>
            <a:r>
              <a:rPr lang="es-MX" b="1" dirty="0"/>
              <a:t> </a:t>
            </a:r>
            <a:r>
              <a:rPr lang="es-MX" dirty="0"/>
              <a:t>de en </a:t>
            </a:r>
            <a:r>
              <a:rPr lang="es-MX" b="1" dirty="0"/>
              <a:t>base a resultados </a:t>
            </a:r>
            <a:r>
              <a:rPr lang="es-MX" dirty="0"/>
              <a:t>Algunas Veces (47%), se hacer </a:t>
            </a:r>
            <a:r>
              <a:rPr lang="es-MX" b="1" dirty="0"/>
              <a:t>propuestas de mejora </a:t>
            </a:r>
            <a:r>
              <a:rPr lang="es-MX" dirty="0"/>
              <a:t>Siempre 65%,</a:t>
            </a:r>
            <a:r>
              <a:rPr lang="es-MX" b="1" dirty="0"/>
              <a:t> </a:t>
            </a:r>
            <a:r>
              <a:rPr lang="es-MX" dirty="0"/>
              <a:t>pero se expresa que no son </a:t>
            </a:r>
            <a:r>
              <a:rPr lang="es-MX" b="1" dirty="0"/>
              <a:t>consideradas esas propuestas de mejora. </a:t>
            </a:r>
            <a:r>
              <a:rPr lang="es-MX" dirty="0"/>
              <a:t>Algunas Veces 60%</a:t>
            </a:r>
            <a:endParaRPr lang="es-MX" b="1" dirty="0"/>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A7777630-3982-4347-9EA7-6CD882A21F9F}"/>
              </a:ext>
            </a:extLst>
          </p:cNvPr>
          <p:cNvGraphicFramePr/>
          <p:nvPr>
            <p:extLst>
              <p:ext uri="{D42A27DB-BD31-4B8C-83A1-F6EECF244321}">
                <p14:modId xmlns:p14="http://schemas.microsoft.com/office/powerpoint/2010/main" val="1838321409"/>
              </p:ext>
            </p:extLst>
          </p:nvPr>
        </p:nvGraphicFramePr>
        <p:xfrm>
          <a:off x="1411520" y="1103843"/>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6677FBF5-119A-4231-A914-DE2FB0290F8B}"/>
              </a:ext>
            </a:extLst>
          </p:cNvPr>
          <p:cNvGraphicFramePr>
            <a:graphicFrameLocks/>
          </p:cNvGraphicFramePr>
          <p:nvPr>
            <p:extLst>
              <p:ext uri="{D42A27DB-BD31-4B8C-83A1-F6EECF244321}">
                <p14:modId xmlns:p14="http://schemas.microsoft.com/office/powerpoint/2010/main" val="3974264883"/>
              </p:ext>
            </p:extLst>
          </p:nvPr>
        </p:nvGraphicFramePr>
        <p:xfrm>
          <a:off x="1115182" y="1365580"/>
          <a:ext cx="7568129"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1EC8DD09-5A9D-4209-8776-99EE705B285B}"/>
              </a:ext>
            </a:extLst>
          </p:cNvPr>
          <p:cNvGraphicFramePr/>
          <p:nvPr>
            <p:extLst>
              <p:ext uri="{D42A27DB-BD31-4B8C-83A1-F6EECF244321}">
                <p14:modId xmlns:p14="http://schemas.microsoft.com/office/powerpoint/2010/main" val="2343608391"/>
              </p:ext>
            </p:extLst>
          </p:nvPr>
        </p:nvGraphicFramePr>
        <p:xfrm>
          <a:off x="1472561" y="1280538"/>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973E6AEC-54B7-4793-A54B-CB3D2F231C68}"/>
              </a:ext>
            </a:extLst>
          </p:cNvPr>
          <p:cNvGraphicFramePr>
            <a:graphicFrameLocks/>
          </p:cNvGraphicFramePr>
          <p:nvPr>
            <p:extLst>
              <p:ext uri="{D42A27DB-BD31-4B8C-83A1-F6EECF244321}">
                <p14:modId xmlns:p14="http://schemas.microsoft.com/office/powerpoint/2010/main" val="3298729841"/>
              </p:ext>
            </p:extLst>
          </p:nvPr>
        </p:nvGraphicFramePr>
        <p:xfrm>
          <a:off x="1209269" y="1082581"/>
          <a:ext cx="7421467" cy="43245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0C0BA3E4-D50C-4E41-B31D-414826E9AAF5}"/>
              </a:ext>
            </a:extLst>
          </p:cNvPr>
          <p:cNvGraphicFramePr/>
          <p:nvPr>
            <p:extLst>
              <p:ext uri="{D42A27DB-BD31-4B8C-83A1-F6EECF244321}">
                <p14:modId xmlns:p14="http://schemas.microsoft.com/office/powerpoint/2010/main" val="1239926588"/>
              </p:ext>
            </p:extLst>
          </p:nvPr>
        </p:nvGraphicFramePr>
        <p:xfrm>
          <a:off x="1300454" y="1065625"/>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D2D924CB-4E0F-4C4A-9717-BDC3C4F6A2F2}"/>
              </a:ext>
            </a:extLst>
          </p:cNvPr>
          <p:cNvGraphicFramePr>
            <a:graphicFrameLocks/>
          </p:cNvGraphicFramePr>
          <p:nvPr>
            <p:extLst>
              <p:ext uri="{D42A27DB-BD31-4B8C-83A1-F6EECF244321}">
                <p14:modId xmlns:p14="http://schemas.microsoft.com/office/powerpoint/2010/main" val="1898271091"/>
              </p:ext>
            </p:extLst>
          </p:nvPr>
        </p:nvGraphicFramePr>
        <p:xfrm>
          <a:off x="1090970" y="1087576"/>
          <a:ext cx="782779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338734F1-3431-41E7-B88E-684FB9E8B68B}"/>
              </a:ext>
            </a:extLst>
          </p:cNvPr>
          <p:cNvGraphicFramePr/>
          <p:nvPr>
            <p:extLst>
              <p:ext uri="{D42A27DB-BD31-4B8C-83A1-F6EECF244321}">
                <p14:modId xmlns:p14="http://schemas.microsoft.com/office/powerpoint/2010/main" val="2197565827"/>
              </p:ext>
            </p:extLst>
          </p:nvPr>
        </p:nvGraphicFramePr>
        <p:xfrm>
          <a:off x="1533023" y="1133008"/>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F59DD3CD-CCF3-4363-B177-DBE9E686320B}"/>
              </a:ext>
            </a:extLst>
          </p:cNvPr>
          <p:cNvGraphicFramePr>
            <a:graphicFrameLocks/>
          </p:cNvGraphicFramePr>
          <p:nvPr>
            <p:extLst>
              <p:ext uri="{D42A27DB-BD31-4B8C-83A1-F6EECF244321}">
                <p14:modId xmlns:p14="http://schemas.microsoft.com/office/powerpoint/2010/main" val="422111900"/>
              </p:ext>
            </p:extLst>
          </p:nvPr>
        </p:nvGraphicFramePr>
        <p:xfrm>
          <a:off x="1086390" y="1053956"/>
          <a:ext cx="7590065" cy="445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AAB9C29E-BD8B-422B-ACEE-50A47478DE42}"/>
              </a:ext>
            </a:extLst>
          </p:cNvPr>
          <p:cNvGraphicFramePr/>
          <p:nvPr>
            <p:extLst>
              <p:ext uri="{D42A27DB-BD31-4B8C-83A1-F6EECF244321}">
                <p14:modId xmlns:p14="http://schemas.microsoft.com/office/powerpoint/2010/main" val="3662234784"/>
              </p:ext>
            </p:extLst>
          </p:nvPr>
        </p:nvGraphicFramePr>
        <p:xfrm>
          <a:off x="1324298" y="1184593"/>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862322"/>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 </a:t>
            </a:r>
            <a:r>
              <a:rPr lang="es-MX" dirty="0"/>
              <a:t>Siempre(83%), </a:t>
            </a:r>
            <a:r>
              <a:rPr lang="es-MX" b="1" dirty="0"/>
              <a:t>cambio de área </a:t>
            </a:r>
            <a:r>
              <a:rPr lang="es-MX" dirty="0"/>
              <a:t>que mejore no (53%), en general para su </a:t>
            </a:r>
            <a:r>
              <a:rPr lang="es-MX" b="1" dirty="0"/>
              <a:t>desarrollo integral </a:t>
            </a:r>
            <a:r>
              <a:rPr lang="es-MX" dirty="0"/>
              <a:t>(71%), un la </a:t>
            </a:r>
            <a:r>
              <a:rPr lang="es-MX" b="1" dirty="0"/>
              <a:t>carga de trabajo de su jornada laboral</a:t>
            </a:r>
            <a:r>
              <a:rPr lang="es-MX" dirty="0"/>
              <a:t> asignada es (93%), se del </a:t>
            </a:r>
            <a:r>
              <a:rPr lang="es-MX" b="1" dirty="0"/>
              <a:t>puesto de trabajo con su preparación académica </a:t>
            </a:r>
            <a:r>
              <a:rPr lang="es-MX" dirty="0"/>
              <a:t>Siempre (65%), se manifiesta se está </a:t>
            </a:r>
            <a:r>
              <a:rPr lang="es-MX" b="1" dirty="0"/>
              <a:t>capacitado para realizar sus funciones laborales </a:t>
            </a:r>
            <a:r>
              <a:rPr lang="es-MX" dirty="0"/>
              <a:t>Siempre(73%), que un  no (55%) recibido </a:t>
            </a:r>
            <a:r>
              <a:rPr lang="es-MX" b="1" dirty="0"/>
              <a:t>capacitación el ultimo año</a:t>
            </a:r>
            <a:r>
              <a:rPr lang="es-MX" dirty="0"/>
              <a:t>  por parte de la UAN,  se enuncia que se les </a:t>
            </a:r>
            <a:r>
              <a:rPr lang="es-MX" b="1" dirty="0"/>
              <a:t>permite asistir a  los cursos de capacitación </a:t>
            </a:r>
            <a:r>
              <a:rPr lang="es-MX" dirty="0"/>
              <a:t>pero un 67%, en cursos de </a:t>
            </a:r>
            <a:r>
              <a:rPr lang="es-MX" b="1" dirty="0"/>
              <a:t>capacitación fortalece su desempeño laboral</a:t>
            </a:r>
            <a:r>
              <a:rPr lang="es-MX" dirty="0"/>
              <a:t>.(45%)</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25CEEE09-670D-4597-9D46-D89CF2161C99}"/>
              </a:ext>
            </a:extLst>
          </p:cNvPr>
          <p:cNvGraphicFramePr>
            <a:graphicFrameLocks/>
          </p:cNvGraphicFramePr>
          <p:nvPr>
            <p:extLst>
              <p:ext uri="{D42A27DB-BD31-4B8C-83A1-F6EECF244321}">
                <p14:modId xmlns:p14="http://schemas.microsoft.com/office/powerpoint/2010/main" val="1451748519"/>
              </p:ext>
            </p:extLst>
          </p:nvPr>
        </p:nvGraphicFramePr>
        <p:xfrm>
          <a:off x="1259632" y="1145649"/>
          <a:ext cx="7416824" cy="43597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76592ED7-8B91-4729-BCA6-8695296ED43F}"/>
              </a:ext>
            </a:extLst>
          </p:cNvPr>
          <p:cNvGraphicFramePr/>
          <p:nvPr>
            <p:extLst>
              <p:ext uri="{D42A27DB-BD31-4B8C-83A1-F6EECF244321}">
                <p14:modId xmlns:p14="http://schemas.microsoft.com/office/powerpoint/2010/main" val="569924669"/>
              </p:ext>
            </p:extLst>
          </p:nvPr>
        </p:nvGraphicFramePr>
        <p:xfrm>
          <a:off x="1595144" y="1245253"/>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A6E67EB9-0534-4A2B-A622-58DF78567F3D}"/>
              </a:ext>
            </a:extLst>
          </p:cNvPr>
          <p:cNvGraphicFramePr>
            <a:graphicFrameLocks/>
          </p:cNvGraphicFramePr>
          <p:nvPr>
            <p:extLst>
              <p:ext uri="{D42A27DB-BD31-4B8C-83A1-F6EECF244321}">
                <p14:modId xmlns:p14="http://schemas.microsoft.com/office/powerpoint/2010/main" val="2047574029"/>
              </p:ext>
            </p:extLst>
          </p:nvPr>
        </p:nvGraphicFramePr>
        <p:xfrm>
          <a:off x="1187714" y="1341337"/>
          <a:ext cx="7299005" cy="41548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8026288D-6DE7-42A0-AE3E-885A4D0E64E2}"/>
              </a:ext>
            </a:extLst>
          </p:cNvPr>
          <p:cNvGraphicFramePr/>
          <p:nvPr>
            <p:extLst>
              <p:ext uri="{D42A27DB-BD31-4B8C-83A1-F6EECF244321}">
                <p14:modId xmlns:p14="http://schemas.microsoft.com/office/powerpoint/2010/main" val="2830452709"/>
              </p:ext>
            </p:extLst>
          </p:nvPr>
        </p:nvGraphicFramePr>
        <p:xfrm>
          <a:off x="1477353" y="1021697"/>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84A50DBD-1871-42CB-9ABD-F93EE1493BD5}"/>
              </a:ext>
            </a:extLst>
          </p:cNvPr>
          <p:cNvGraphicFramePr>
            <a:graphicFrameLocks/>
          </p:cNvGraphicFramePr>
          <p:nvPr>
            <p:extLst>
              <p:ext uri="{D42A27DB-BD31-4B8C-83A1-F6EECF244321}">
                <p14:modId xmlns:p14="http://schemas.microsoft.com/office/powerpoint/2010/main" val="421339825"/>
              </p:ext>
            </p:extLst>
          </p:nvPr>
        </p:nvGraphicFramePr>
        <p:xfrm>
          <a:off x="1101426" y="1322142"/>
          <a:ext cx="7529309" cy="4137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977A9901-0563-4175-9D4C-450D07281D5B}"/>
              </a:ext>
            </a:extLst>
          </p:cNvPr>
          <p:cNvGraphicFramePr/>
          <p:nvPr>
            <p:extLst>
              <p:ext uri="{D42A27DB-BD31-4B8C-83A1-F6EECF244321}">
                <p14:modId xmlns:p14="http://schemas.microsoft.com/office/powerpoint/2010/main" val="4239667835"/>
              </p:ext>
            </p:extLst>
          </p:nvPr>
        </p:nvGraphicFramePr>
        <p:xfrm>
          <a:off x="1365799" y="1150421"/>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AD2CEA09-5C2F-4A5D-A62B-A076713F86AD}"/>
              </a:ext>
            </a:extLst>
          </p:cNvPr>
          <p:cNvGraphicFramePr>
            <a:graphicFrameLocks/>
          </p:cNvGraphicFramePr>
          <p:nvPr>
            <p:extLst>
              <p:ext uri="{D42A27DB-BD31-4B8C-83A1-F6EECF244321}">
                <p14:modId xmlns:p14="http://schemas.microsoft.com/office/powerpoint/2010/main" val="3223550164"/>
              </p:ext>
            </p:extLst>
          </p:nvPr>
        </p:nvGraphicFramePr>
        <p:xfrm>
          <a:off x="1164998" y="1400320"/>
          <a:ext cx="7472593" cy="4059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0DD5F0EE-22AD-44EA-83AF-9B2E7C7AA654}"/>
              </a:ext>
            </a:extLst>
          </p:cNvPr>
          <p:cNvGraphicFramePr/>
          <p:nvPr>
            <p:extLst>
              <p:ext uri="{D42A27DB-BD31-4B8C-83A1-F6EECF244321}">
                <p14:modId xmlns:p14="http://schemas.microsoft.com/office/powerpoint/2010/main" val="1674781530"/>
              </p:ext>
            </p:extLst>
          </p:nvPr>
        </p:nvGraphicFramePr>
        <p:xfrm>
          <a:off x="1254239" y="1142397"/>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072A5FA-2DA4-4E7B-B438-AAF1A73DF510}"/>
              </a:ext>
            </a:extLst>
          </p:cNvPr>
          <p:cNvGraphicFramePr>
            <a:graphicFrameLocks/>
          </p:cNvGraphicFramePr>
          <p:nvPr>
            <p:extLst>
              <p:ext uri="{D42A27DB-BD31-4B8C-83A1-F6EECF244321}">
                <p14:modId xmlns:p14="http://schemas.microsoft.com/office/powerpoint/2010/main" val="2803790866"/>
              </p:ext>
            </p:extLst>
          </p:nvPr>
        </p:nvGraphicFramePr>
        <p:xfrm>
          <a:off x="1201402" y="1322142"/>
          <a:ext cx="7429333" cy="41375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8F449F8B-4635-448E-B3B1-4F482FE9AAB8}"/>
              </a:ext>
            </a:extLst>
          </p:cNvPr>
          <p:cNvGraphicFramePr/>
          <p:nvPr>
            <p:extLst>
              <p:ext uri="{D42A27DB-BD31-4B8C-83A1-F6EECF244321}">
                <p14:modId xmlns:p14="http://schemas.microsoft.com/office/powerpoint/2010/main" val="3771315036"/>
              </p:ext>
            </p:extLst>
          </p:nvPr>
        </p:nvGraphicFramePr>
        <p:xfrm>
          <a:off x="1388368" y="1211906"/>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87%</a:t>
            </a:r>
          </a:p>
          <a:p>
            <a:pPr marL="742950" lvl="1" indent="-285750" algn="just">
              <a:buFont typeface="Arial" panose="020B0604020202020204" pitchFamily="34" charset="0"/>
              <a:buChar char="•"/>
            </a:pPr>
            <a:r>
              <a:rPr lang="es-MX" b="1" dirty="0"/>
              <a:t>Olores desagradables </a:t>
            </a:r>
            <a:r>
              <a:rPr lang="es-MX" dirty="0"/>
              <a:t>en un </a:t>
            </a:r>
            <a:r>
              <a:rPr lang="es-MX" b="1" dirty="0"/>
              <a:t>76%</a:t>
            </a:r>
          </a:p>
          <a:p>
            <a:pPr marL="742950" lvl="1" indent="-285750" algn="just">
              <a:buFont typeface="Arial" panose="020B0604020202020204" pitchFamily="34" charset="0"/>
              <a:buChar char="•"/>
            </a:pPr>
            <a:r>
              <a:rPr lang="es-MX" b="1" dirty="0"/>
              <a:t>Plagas</a:t>
            </a:r>
            <a:r>
              <a:rPr lang="es-MX" dirty="0"/>
              <a:t> en un </a:t>
            </a:r>
            <a:r>
              <a:rPr lang="es-MX" b="1" dirty="0"/>
              <a:t>87%</a:t>
            </a:r>
          </a:p>
          <a:p>
            <a:pPr marL="742950" lvl="1" indent="-285750" algn="just">
              <a:buFont typeface="Arial" panose="020B0604020202020204" pitchFamily="34" charset="0"/>
              <a:buChar char="•"/>
            </a:pPr>
            <a:r>
              <a:rPr lang="es-MX" b="1" dirty="0"/>
              <a:t>Agua estancada </a:t>
            </a:r>
            <a:r>
              <a:rPr lang="es-MX" dirty="0"/>
              <a:t>en un </a:t>
            </a:r>
            <a:r>
              <a:rPr lang="es-MX" b="1" dirty="0"/>
              <a:t>91%</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53%</a:t>
            </a:r>
          </a:p>
          <a:p>
            <a:pPr marL="742950" lvl="1" indent="-285750" algn="just">
              <a:buFont typeface="Arial" panose="020B0604020202020204" pitchFamily="34" charset="0"/>
              <a:buChar char="•"/>
            </a:pPr>
            <a:r>
              <a:rPr lang="es-MX" b="1" dirty="0"/>
              <a:t>Insumos</a:t>
            </a:r>
            <a:r>
              <a:rPr lang="es-MX" dirty="0"/>
              <a:t> en un </a:t>
            </a:r>
            <a:r>
              <a:rPr lang="es-MX" b="1" dirty="0"/>
              <a:t>67%</a:t>
            </a:r>
          </a:p>
          <a:p>
            <a:pPr marL="742950" lvl="1" indent="-285750" algn="just">
              <a:buFont typeface="Arial" panose="020B0604020202020204" pitchFamily="34" charset="0"/>
              <a:buChar char="•"/>
            </a:pPr>
            <a:r>
              <a:rPr lang="es-MX" b="1" dirty="0"/>
              <a:t>Energía eléctrica </a:t>
            </a:r>
            <a:r>
              <a:rPr lang="es-MX" dirty="0"/>
              <a:t>en un </a:t>
            </a:r>
            <a:r>
              <a:rPr lang="es-MX" b="1" dirty="0"/>
              <a:t>27%</a:t>
            </a:r>
          </a:p>
          <a:p>
            <a:pPr marL="742950" lvl="1" indent="-285750" algn="just">
              <a:buFont typeface="Arial" panose="020B0604020202020204" pitchFamily="34" charset="0"/>
              <a:buChar char="•"/>
            </a:pPr>
            <a:r>
              <a:rPr lang="es-MX" b="1" dirty="0"/>
              <a:t>Desechos</a:t>
            </a:r>
            <a:r>
              <a:rPr lang="es-MX" dirty="0"/>
              <a:t> en un </a:t>
            </a:r>
            <a:r>
              <a:rPr lang="es-MX" b="1" dirty="0"/>
              <a:t>55%</a:t>
            </a:r>
          </a:p>
          <a:p>
            <a:pPr marL="742950" lvl="1" indent="-285750" algn="just">
              <a:buFont typeface="Arial" panose="020B0604020202020204" pitchFamily="34" charset="0"/>
              <a:buChar char="•"/>
            </a:pPr>
            <a:r>
              <a:rPr lang="es-MX" b="1" dirty="0"/>
              <a:t>Áreas verdes </a:t>
            </a:r>
            <a:r>
              <a:rPr lang="es-MX" dirty="0"/>
              <a:t>en un </a:t>
            </a:r>
            <a:r>
              <a:rPr lang="es-MX" b="1" dirty="0"/>
              <a:t>67%</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5385</TotalTime>
  <Words>4139</Words>
  <Application>Microsoft Office PowerPoint</Application>
  <PresentationFormat>Presentación en pantalla (4:3)</PresentationFormat>
  <Paragraphs>696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317</cp:revision>
  <dcterms:created xsi:type="dcterms:W3CDTF">2019-02-18T18:05:13Z</dcterms:created>
  <dcterms:modified xsi:type="dcterms:W3CDTF">2022-05-17T19:25:06Z</dcterms:modified>
</cp:coreProperties>
</file>