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5.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6.xml" ContentType="application/vnd.openxmlformats-officedocument.themeOverrid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7.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8.xml" ContentType="application/vnd.openxmlformats-officedocument.themeOverrid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9.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0.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1.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2.xml" ContentType="application/vnd.openxmlformats-officedocument.themeOverrid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3.xml" ContentType="application/vnd.openxmlformats-officedocument.themeOverrid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4.xml" ContentType="application/vnd.openxmlformats-officedocument.themeOverrid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5.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16.xml" ContentType="application/vnd.openxmlformats-officedocument.themeOverrid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7.xml" ContentType="application/vnd.openxmlformats-officedocument.themeOverrid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18.xml" ContentType="application/vnd.openxmlformats-officedocument.themeOverrid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19.xml" ContentType="application/vnd.openxmlformats-officedocument.themeOverrid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20.xml" ContentType="application/vnd.openxmlformats-officedocument.themeOverrid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21.xml" ContentType="application/vnd.openxmlformats-officedocument.themeOverrid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22.xml" ContentType="application/vnd.openxmlformats-officedocument.themeOverrid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23.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24.xml" ContentType="application/vnd.openxmlformats-officedocument.themeOverrid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25.xml" ContentType="application/vnd.openxmlformats-officedocument.themeOverrid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26.xml" ContentType="application/vnd.openxmlformats-officedocument.themeOverrid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27.xml" ContentType="application/vnd.openxmlformats-officedocument.themeOverrid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28.xml" ContentType="application/vnd.openxmlformats-officedocument.themeOverr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B7-467D-B8EE-80E3D049096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B7-467D-B8EE-80E3D04909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71</c:v>
                </c:pt>
                <c:pt idx="1">
                  <c:v>29</c:v>
                </c:pt>
              </c:numCache>
            </c:numRef>
          </c:val>
          <c:extLst>
            <c:ext xmlns:c16="http://schemas.microsoft.com/office/drawing/2014/chart" uri="{C3380CC4-5D6E-409C-BE32-E72D297353CC}">
              <c16:uniqueId val="{00000002-D2B7-467D-B8EE-80E3D049096E}"/>
            </c:ext>
          </c:extLst>
        </c:ser>
        <c:dLbls>
          <c:showLegendKey val="0"/>
          <c:showVal val="0"/>
          <c:showCatName val="0"/>
          <c:showSerName val="0"/>
          <c:showPercent val="0"/>
          <c:showBubbleSize val="0"/>
        </c:dLbls>
        <c:gapWidth val="100"/>
        <c:overlap val="-24"/>
        <c:axId val="641041336"/>
        <c:axId val="641045648"/>
      </c:barChart>
      <c:catAx>
        <c:axId val="641041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1045648"/>
        <c:crosses val="autoZero"/>
        <c:auto val="1"/>
        <c:lblAlgn val="ctr"/>
        <c:lblOffset val="100"/>
        <c:noMultiLvlLbl val="0"/>
      </c:catAx>
      <c:valAx>
        <c:axId val="641045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41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8A-4D7A-AA70-4AF63CD61052}"/>
                </c:ext>
              </c:extLst>
            </c:dLbl>
            <c:dLbl>
              <c:idx val="1"/>
              <c:layout>
                <c:manualLayout>
                  <c:x val="0"/>
                  <c:y val="0.1126458797404217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D367E2-7868-4810-9893-D63E30435605}"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8A-4D7A-AA70-4AF63CD61052}"/>
                </c:ext>
              </c:extLst>
            </c:dLbl>
            <c:dLbl>
              <c:idx val="2"/>
              <c:layout>
                <c:manualLayout>
                  <c:x val="0"/>
                  <c:y val="0.1032587230953865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ACBB902-1D36-45C9-ADF4-19314DAF4DBD}"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28A-4D7A-AA70-4AF63CD61052}"/>
                </c:ext>
              </c:extLst>
            </c:dLbl>
            <c:dLbl>
              <c:idx val="3"/>
              <c:layout>
                <c:manualLayout>
                  <c:x val="8.6510730673709704E-3"/>
                  <c:y val="0.10159005974136091"/>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1371765568712793E-2"/>
                      <c:h val="8.7327084412945261E-2"/>
                    </c:manualLayout>
                  </c15:layout>
                  <c15:dlblFieldTable/>
                  <c15:showDataLabelsRange val="0"/>
                </c:ext>
                <c:ext xmlns:c16="http://schemas.microsoft.com/office/drawing/2014/chart" uri="{C3380CC4-5D6E-409C-BE32-E72D297353CC}">
                  <c16:uniqueId val="{00000003-E28A-4D7A-AA70-4AF63CD61052}"/>
                </c:ext>
              </c:extLst>
            </c:dLbl>
            <c:dLbl>
              <c:idx val="4"/>
              <c:layout>
                <c:manualLayout>
                  <c:x val="-1.7636929230085547E-3"/>
                  <c:y val="9.700061866536313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28A-4D7A-AA70-4AF63CD61052}"/>
                </c:ext>
              </c:extLst>
            </c:dLbl>
            <c:dLbl>
              <c:idx val="5"/>
              <c:layout>
                <c:manualLayout>
                  <c:x val="-1.7357910129488642E-3"/>
                  <c:y val="7.516554999604308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236CD0EA-6744-4E8D-878C-C91AFC772812}"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28A-4D7A-AA70-4AF63CD61052}"/>
                </c:ext>
              </c:extLst>
            </c:dLbl>
            <c:dLbl>
              <c:idx val="6"/>
              <c:layout>
                <c:manualLayout>
                  <c:x val="6.9989280465421605E-3"/>
                  <c:y val="8.8000035668068494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28A-4D7A-AA70-4AF63CD61052}"/>
                </c:ext>
              </c:extLst>
            </c:dLbl>
            <c:dLbl>
              <c:idx val="7"/>
              <c:layout>
                <c:manualLayout>
                  <c:x val="6.8874000570486264E-3"/>
                  <c:y val="9.4645777067884143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5F40A0DD-81E8-4F4B-9329-F8CD420ECECE}"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7-E28A-4D7A-AA70-4AF63CD6105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LEALTAD Y COMPROMISO</c:v>
                </c:pt>
                <c:pt idx="1">
                  <c:v> TRANSPARENCIA Y RENDICIÓN DE CUENTAS</c:v>
                </c:pt>
                <c:pt idx="2">
                  <c:v> RESPONSABILIDAD</c:v>
                </c:pt>
                <c:pt idx="3">
                  <c:v> EQUIDAD</c:v>
                </c:pt>
                <c:pt idx="4">
                  <c:v> JUSTICIA</c:v>
                </c:pt>
                <c:pt idx="5">
                  <c:v> CONCIENCIA ECOLÓGICA</c:v>
                </c:pt>
                <c:pt idx="6">
                  <c:v> PROFESIONALISMO E INTEGRIDAD</c:v>
                </c:pt>
                <c:pt idx="7">
                  <c:v> TOLERANCIA</c:v>
                </c:pt>
              </c:strCache>
            </c:strRef>
          </c:cat>
          <c:val>
            <c:numRef>
              <c:f>VALORES!$B$4:$B$11</c:f>
              <c:numCache>
                <c:formatCode>General</c:formatCode>
                <c:ptCount val="8"/>
                <c:pt idx="0">
                  <c:v>90</c:v>
                </c:pt>
                <c:pt idx="1">
                  <c:v>61</c:v>
                </c:pt>
                <c:pt idx="2">
                  <c:v>61</c:v>
                </c:pt>
                <c:pt idx="3">
                  <c:v>61</c:v>
                </c:pt>
                <c:pt idx="4">
                  <c:v>61</c:v>
                </c:pt>
                <c:pt idx="5">
                  <c:v>60</c:v>
                </c:pt>
                <c:pt idx="6">
                  <c:v>58</c:v>
                </c:pt>
                <c:pt idx="7">
                  <c:v>56</c:v>
                </c:pt>
              </c:numCache>
            </c:numRef>
          </c:val>
          <c:extLst>
            <c:ext xmlns:c16="http://schemas.microsoft.com/office/drawing/2014/chart" uri="{C3380CC4-5D6E-409C-BE32-E72D297353CC}">
              <c16:uniqueId val="{00000008-E28A-4D7A-AA70-4AF63CD61052}"/>
            </c:ext>
          </c:extLst>
        </c:ser>
        <c:dLbls>
          <c:showLegendKey val="0"/>
          <c:showVal val="0"/>
          <c:showCatName val="0"/>
          <c:showSerName val="0"/>
          <c:showPercent val="0"/>
          <c:showBubbleSize val="0"/>
        </c:dLbls>
        <c:gapWidth val="100"/>
        <c:overlap val="-24"/>
        <c:axId val="643412096"/>
        <c:axId val="643409744"/>
      </c:barChart>
      <c:catAx>
        <c:axId val="643412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643409744"/>
        <c:crosses val="autoZero"/>
        <c:auto val="1"/>
        <c:lblAlgn val="ctr"/>
        <c:lblOffset val="100"/>
        <c:noMultiLvlLbl val="0"/>
      </c:catAx>
      <c:valAx>
        <c:axId val="643409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341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72-4389-9CFC-246B5AE66F0B}"/>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72-4389-9CFC-246B5AE66F0B}"/>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72-4389-9CFC-246B5AE66F0B}"/>
                </c:ext>
              </c:extLst>
            </c:dLbl>
            <c:dLbl>
              <c:idx val="3"/>
              <c:layout>
                <c:manualLayout>
                  <c:x val="-3.5691250721578984E-3"/>
                  <c:y val="1.310038687109683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5D72-4389-9CFC-246B5AE66F0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20</c:v>
                </c:pt>
                <c:pt idx="1">
                  <c:v>63</c:v>
                </c:pt>
                <c:pt idx="2">
                  <c:v>14</c:v>
                </c:pt>
                <c:pt idx="3">
                  <c:v>3</c:v>
                </c:pt>
              </c:numCache>
            </c:numRef>
          </c:val>
          <c:extLst>
            <c:ext xmlns:c16="http://schemas.microsoft.com/office/drawing/2014/chart" uri="{C3380CC4-5D6E-409C-BE32-E72D297353CC}">
              <c16:uniqueId val="{00000004-5D72-4389-9CFC-246B5AE66F0B}"/>
            </c:ext>
          </c:extLst>
        </c:ser>
        <c:dLbls>
          <c:showLegendKey val="0"/>
          <c:showVal val="0"/>
          <c:showCatName val="0"/>
          <c:showSerName val="0"/>
          <c:showPercent val="0"/>
          <c:showBubbleSize val="0"/>
        </c:dLbls>
        <c:gapWidth val="100"/>
        <c:overlap val="-24"/>
        <c:axId val="641046824"/>
        <c:axId val="641037808"/>
      </c:barChart>
      <c:catAx>
        <c:axId val="641046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1037808"/>
        <c:crosses val="autoZero"/>
        <c:auto val="1"/>
        <c:lblAlgn val="ctr"/>
        <c:lblOffset val="100"/>
        <c:noMultiLvlLbl val="0"/>
      </c:catAx>
      <c:valAx>
        <c:axId val="641037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46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CLIMA!$B$2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10-474E-9C99-1E6C6994AF88}"/>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10-474E-9C99-1E6C6994AF88}"/>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310-474E-9C99-1E6C6994AF88}"/>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10-474E-9C99-1E6C6994AF8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43</c:v>
                </c:pt>
                <c:pt idx="1">
                  <c:v>29</c:v>
                </c:pt>
                <c:pt idx="2">
                  <c:v>14</c:v>
                </c:pt>
                <c:pt idx="3">
                  <c:v>14</c:v>
                </c:pt>
              </c:numCache>
            </c:numRef>
          </c:val>
          <c:extLst>
            <c:ext xmlns:c16="http://schemas.microsoft.com/office/drawing/2014/chart" uri="{C3380CC4-5D6E-409C-BE32-E72D297353CC}">
              <c16:uniqueId val="{00000004-F310-474E-9C99-1E6C6994AF88}"/>
            </c:ext>
          </c:extLst>
        </c:ser>
        <c:dLbls>
          <c:showLegendKey val="0"/>
          <c:showVal val="0"/>
          <c:showCatName val="0"/>
          <c:showSerName val="0"/>
          <c:showPercent val="0"/>
          <c:showBubbleSize val="0"/>
        </c:dLbls>
        <c:gapWidth val="100"/>
        <c:overlap val="-24"/>
        <c:axId val="643389360"/>
        <c:axId val="643387792"/>
      </c:barChart>
      <c:catAx>
        <c:axId val="643389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3387792"/>
        <c:crosses val="autoZero"/>
        <c:auto val="1"/>
        <c:lblAlgn val="ctr"/>
        <c:lblOffset val="100"/>
        <c:noMultiLvlLbl val="0"/>
      </c:catAx>
      <c:valAx>
        <c:axId val="643387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338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C3-4297-8C68-3147CB9D3532}"/>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C3-4297-8C68-3147CB9D3532}"/>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C3-4297-8C68-3147CB9D3532}"/>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C3-4297-8C68-3147CB9D35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3</c:v>
                </c:pt>
                <c:pt idx="1">
                  <c:v>17</c:v>
                </c:pt>
                <c:pt idx="2">
                  <c:v>57</c:v>
                </c:pt>
                <c:pt idx="3">
                  <c:v>23</c:v>
                </c:pt>
              </c:numCache>
            </c:numRef>
          </c:val>
          <c:extLst>
            <c:ext xmlns:c16="http://schemas.microsoft.com/office/drawing/2014/chart" uri="{C3380CC4-5D6E-409C-BE32-E72D297353CC}">
              <c16:uniqueId val="{00000004-C2C3-4297-8C68-3147CB9D3532}"/>
            </c:ext>
          </c:extLst>
        </c:ser>
        <c:dLbls>
          <c:showLegendKey val="0"/>
          <c:showVal val="0"/>
          <c:showCatName val="0"/>
          <c:showSerName val="0"/>
          <c:showPercent val="0"/>
          <c:showBubbleSize val="0"/>
        </c:dLbls>
        <c:gapWidth val="100"/>
        <c:overlap val="-24"/>
        <c:axId val="652801872"/>
        <c:axId val="652814808"/>
      </c:barChart>
      <c:catAx>
        <c:axId val="652801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814808"/>
        <c:crosses val="autoZero"/>
        <c:auto val="1"/>
        <c:lblAlgn val="ctr"/>
        <c:lblOffset val="100"/>
        <c:noMultiLvlLbl val="0"/>
      </c:catAx>
      <c:valAx>
        <c:axId val="652814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80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14-4E64-B973-53CE018783EA}"/>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14-4E64-B973-53CE018783EA}"/>
                </c:ext>
              </c:extLst>
            </c:dLbl>
            <c:dLbl>
              <c:idx val="2"/>
              <c:layout>
                <c:manualLayout>
                  <c:x val="-3.7130382754311329E-3"/>
                  <c:y val="2.397057095042733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14-4E64-B973-53CE018783EA}"/>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14-4E64-B973-53CE018783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43</c:v>
                </c:pt>
                <c:pt idx="1">
                  <c:v>43</c:v>
                </c:pt>
                <c:pt idx="2">
                  <c:v>0</c:v>
                </c:pt>
                <c:pt idx="3">
                  <c:v>14</c:v>
                </c:pt>
              </c:numCache>
            </c:numRef>
          </c:val>
          <c:extLst>
            <c:ext xmlns:c16="http://schemas.microsoft.com/office/drawing/2014/chart" uri="{C3380CC4-5D6E-409C-BE32-E72D297353CC}">
              <c16:uniqueId val="{00000004-2414-4E64-B973-53CE018783EA}"/>
            </c:ext>
          </c:extLst>
        </c:ser>
        <c:dLbls>
          <c:showLegendKey val="0"/>
          <c:showVal val="0"/>
          <c:showCatName val="0"/>
          <c:showSerName val="0"/>
          <c:showPercent val="0"/>
          <c:showBubbleSize val="0"/>
        </c:dLbls>
        <c:gapWidth val="100"/>
        <c:overlap val="-24"/>
        <c:axId val="643405040"/>
        <c:axId val="643397200"/>
      </c:barChart>
      <c:catAx>
        <c:axId val="643405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3397200"/>
        <c:crosses val="autoZero"/>
        <c:auto val="1"/>
        <c:lblAlgn val="ctr"/>
        <c:lblOffset val="100"/>
        <c:noMultiLvlLbl val="0"/>
      </c:catAx>
      <c:valAx>
        <c:axId val="643397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3405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47-485A-97C3-CCC46809BD3D}"/>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47-485A-97C3-CCC46809BD3D}"/>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47-485A-97C3-CCC46809BD3D}"/>
                </c:ext>
              </c:extLst>
            </c:dLbl>
            <c:dLbl>
              <c:idx val="3"/>
              <c:layout>
                <c:manualLayout>
                  <c:x val="1.8164574188769401E-3"/>
                  <c:y val="7.94316332269595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47-485A-97C3-CCC46809BD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11</c:v>
                </c:pt>
                <c:pt idx="1">
                  <c:v>31</c:v>
                </c:pt>
                <c:pt idx="2">
                  <c:v>49</c:v>
                </c:pt>
                <c:pt idx="3">
                  <c:v>9</c:v>
                </c:pt>
              </c:numCache>
            </c:numRef>
          </c:val>
          <c:extLst>
            <c:ext xmlns:c16="http://schemas.microsoft.com/office/drawing/2014/chart" uri="{C3380CC4-5D6E-409C-BE32-E72D297353CC}">
              <c16:uniqueId val="{00000004-A147-485A-97C3-CCC46809BD3D}"/>
            </c:ext>
          </c:extLst>
        </c:ser>
        <c:dLbls>
          <c:showLegendKey val="0"/>
          <c:showVal val="0"/>
          <c:showCatName val="0"/>
          <c:showSerName val="0"/>
          <c:showPercent val="0"/>
          <c:showBubbleSize val="0"/>
        </c:dLbls>
        <c:gapWidth val="100"/>
        <c:overlap val="-24"/>
        <c:axId val="640989592"/>
        <c:axId val="640990768"/>
      </c:barChart>
      <c:catAx>
        <c:axId val="640989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0990768"/>
        <c:crosses val="autoZero"/>
        <c:auto val="1"/>
        <c:lblAlgn val="ctr"/>
        <c:lblOffset val="100"/>
        <c:noMultiLvlLbl val="0"/>
      </c:catAx>
      <c:valAx>
        <c:axId val="640990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0989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3475871202576181E-2"/>
          <c:y val="3.8332026253274053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E09-4961-8C38-A9BC06200B36}"/>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E09-4961-8C38-A9BC06200B36}"/>
                </c:ext>
              </c:extLst>
            </c:dLbl>
            <c:dLbl>
              <c:idx val="2"/>
              <c:layout>
                <c:manualLayout>
                  <c:x val="0"/>
                  <c:y val="6.325855058780421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E09-4961-8C38-A9BC06200B36}"/>
                </c:ext>
              </c:extLst>
            </c:dLbl>
            <c:dLbl>
              <c:idx val="3"/>
              <c:layout>
                <c:manualLayout>
                  <c:x val="-3.5860141495082714E-3"/>
                  <c:y val="6.34584196259974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E09-4961-8C38-A9BC06200B3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29</c:v>
                </c:pt>
                <c:pt idx="1">
                  <c:v>57</c:v>
                </c:pt>
                <c:pt idx="3">
                  <c:v>14</c:v>
                </c:pt>
              </c:numCache>
            </c:numRef>
          </c:val>
          <c:extLst>
            <c:ext xmlns:c16="http://schemas.microsoft.com/office/drawing/2014/chart" uri="{C3380CC4-5D6E-409C-BE32-E72D297353CC}">
              <c16:uniqueId val="{00000004-AE09-4961-8C38-A9BC06200B36}"/>
            </c:ext>
          </c:extLst>
        </c:ser>
        <c:dLbls>
          <c:showLegendKey val="0"/>
          <c:showVal val="0"/>
          <c:showCatName val="0"/>
          <c:showSerName val="0"/>
          <c:showPercent val="0"/>
          <c:showBubbleSize val="0"/>
        </c:dLbls>
        <c:gapWidth val="100"/>
        <c:overlap val="-24"/>
        <c:axId val="646533968"/>
        <c:axId val="646540240"/>
      </c:barChart>
      <c:catAx>
        <c:axId val="646533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40240"/>
        <c:crosses val="autoZero"/>
        <c:auto val="1"/>
        <c:lblAlgn val="ctr"/>
        <c:lblOffset val="100"/>
        <c:noMultiLvlLbl val="0"/>
      </c:catAx>
      <c:valAx>
        <c:axId val="646540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33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10-4453-86CF-FE1E884DBF18}"/>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10-4453-86CF-FE1E884DBF18}"/>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10-4453-86CF-FE1E884DBF18}"/>
                </c:ext>
              </c:extLst>
            </c:dLbl>
            <c:dLbl>
              <c:idx val="3"/>
              <c:layout>
                <c:manualLayout>
                  <c:x val="3.5653181014709185E-3"/>
                  <c:y val="8.990316650278805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10-4453-86CF-FE1E884DBF1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14</c:v>
                </c:pt>
                <c:pt idx="1">
                  <c:v>26</c:v>
                </c:pt>
                <c:pt idx="2">
                  <c:v>17</c:v>
                </c:pt>
                <c:pt idx="3">
                  <c:v>43</c:v>
                </c:pt>
              </c:numCache>
            </c:numRef>
          </c:val>
          <c:extLst>
            <c:ext xmlns:c16="http://schemas.microsoft.com/office/drawing/2014/chart" uri="{C3380CC4-5D6E-409C-BE32-E72D297353CC}">
              <c16:uniqueId val="{00000004-3910-4453-86CF-FE1E884DBF18}"/>
            </c:ext>
          </c:extLst>
        </c:ser>
        <c:dLbls>
          <c:showLegendKey val="0"/>
          <c:showVal val="0"/>
          <c:showCatName val="0"/>
          <c:showSerName val="0"/>
          <c:showPercent val="0"/>
          <c:showBubbleSize val="0"/>
        </c:dLbls>
        <c:gapWidth val="100"/>
        <c:overlap val="-24"/>
        <c:axId val="199596544"/>
        <c:axId val="199595368"/>
      </c:barChart>
      <c:catAx>
        <c:axId val="199596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199595368"/>
        <c:crosses val="autoZero"/>
        <c:auto val="1"/>
        <c:lblAlgn val="ctr"/>
        <c:lblOffset val="100"/>
        <c:noMultiLvlLbl val="0"/>
      </c:catAx>
      <c:valAx>
        <c:axId val="199595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596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12-4CF1-815F-ACB9E78CFD55}"/>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12-4CF1-815F-ACB9E78CFD55}"/>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12-4CF1-815F-ACB9E78CFD55}"/>
                </c:ext>
              </c:extLst>
            </c:dLbl>
            <c:dLbl>
              <c:idx val="3"/>
              <c:layout>
                <c:manualLayout>
                  <c:x val="1.7185326227258435E-2"/>
                  <c:y val="4.407292147058218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12-4CF1-815F-ACB9E78CFD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14</c:v>
                </c:pt>
                <c:pt idx="1">
                  <c:v>43</c:v>
                </c:pt>
                <c:pt idx="2">
                  <c:v>43</c:v>
                </c:pt>
              </c:numCache>
            </c:numRef>
          </c:val>
          <c:extLst>
            <c:ext xmlns:c16="http://schemas.microsoft.com/office/drawing/2014/chart" uri="{C3380CC4-5D6E-409C-BE32-E72D297353CC}">
              <c16:uniqueId val="{00000004-5812-4CF1-815F-ACB9E78CFD55}"/>
            </c:ext>
          </c:extLst>
        </c:ser>
        <c:dLbls>
          <c:showLegendKey val="0"/>
          <c:showVal val="0"/>
          <c:showCatName val="0"/>
          <c:showSerName val="0"/>
          <c:showPercent val="0"/>
          <c:showBubbleSize val="0"/>
        </c:dLbls>
        <c:gapWidth val="100"/>
        <c:overlap val="-24"/>
        <c:axId val="635097808"/>
        <c:axId val="635088792"/>
      </c:barChart>
      <c:catAx>
        <c:axId val="635097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35088792"/>
        <c:crosses val="autoZero"/>
        <c:auto val="1"/>
        <c:lblAlgn val="ctr"/>
        <c:lblOffset val="100"/>
        <c:noMultiLvlLbl val="0"/>
      </c:catAx>
      <c:valAx>
        <c:axId val="635088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509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90-4535-B0F8-B5F80DA3311A}"/>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90-4535-B0F8-B5F80DA331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80</c:v>
                </c:pt>
                <c:pt idx="1">
                  <c:v>20</c:v>
                </c:pt>
              </c:numCache>
            </c:numRef>
          </c:val>
          <c:extLst>
            <c:ext xmlns:c16="http://schemas.microsoft.com/office/drawing/2014/chart" uri="{C3380CC4-5D6E-409C-BE32-E72D297353CC}">
              <c16:uniqueId val="{00000002-5690-4535-B0F8-B5F80DA3311A}"/>
            </c:ext>
          </c:extLst>
        </c:ser>
        <c:dLbls>
          <c:showLegendKey val="0"/>
          <c:showVal val="0"/>
          <c:showCatName val="0"/>
          <c:showSerName val="0"/>
          <c:showPercent val="0"/>
          <c:showBubbleSize val="0"/>
        </c:dLbls>
        <c:gapWidth val="100"/>
        <c:overlap val="-24"/>
        <c:axId val="635089576"/>
        <c:axId val="635105256"/>
      </c:barChart>
      <c:catAx>
        <c:axId val="635089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35105256"/>
        <c:crosses val="autoZero"/>
        <c:auto val="1"/>
        <c:lblAlgn val="ctr"/>
        <c:lblOffset val="100"/>
        <c:noMultiLvlLbl val="0"/>
      </c:catAx>
      <c:valAx>
        <c:axId val="635105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5089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E5-4C46-9EA5-20C8EF819BE8}"/>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E5-4C46-9EA5-20C8EF819BE8}"/>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57</c:v>
                </c:pt>
                <c:pt idx="1">
                  <c:v>43</c:v>
                </c:pt>
              </c:numCache>
            </c:numRef>
          </c:val>
          <c:extLst>
            <c:ext xmlns:c16="http://schemas.microsoft.com/office/drawing/2014/chart" uri="{C3380CC4-5D6E-409C-BE32-E72D297353CC}">
              <c16:uniqueId val="{00000002-22E5-4C46-9EA5-20C8EF819BE8}"/>
            </c:ext>
          </c:extLst>
        </c:ser>
        <c:dLbls>
          <c:showLegendKey val="0"/>
          <c:showVal val="0"/>
          <c:showCatName val="0"/>
          <c:showSerName val="0"/>
          <c:showPercent val="0"/>
          <c:showBubbleSize val="0"/>
        </c:dLbls>
        <c:gapWidth val="100"/>
        <c:overlap val="-24"/>
        <c:axId val="395737568"/>
        <c:axId val="395738744"/>
      </c:barChart>
      <c:catAx>
        <c:axId val="395737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95738744"/>
        <c:crosses val="autoZero"/>
        <c:auto val="1"/>
        <c:lblAlgn val="ctr"/>
        <c:lblOffset val="100"/>
        <c:noMultiLvlLbl val="0"/>
      </c:catAx>
      <c:valAx>
        <c:axId val="395738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573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E8-485A-8BB0-643256F857D2}"/>
                </c:ext>
              </c:extLst>
            </c:dLbl>
            <c:dLbl>
              <c:idx val="1"/>
              <c:layout>
                <c:manualLayout>
                  <c:x val="-1.8690100618966095E-3"/>
                  <c:y val="1.1469485846601726E-2"/>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E8-485A-8BB0-643256F857D2}"/>
                </c:ext>
              </c:extLst>
            </c:dLbl>
            <c:dLbl>
              <c:idx val="2"/>
              <c:layout>
                <c:manualLayout>
                  <c:x val="-5.6070301856898288E-3"/>
                  <c:y val="1.237679244216529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E8-485A-8BB0-643256F857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100</c:v>
                </c:pt>
                <c:pt idx="1">
                  <c:v>0</c:v>
                </c:pt>
                <c:pt idx="2">
                  <c:v>0</c:v>
                </c:pt>
              </c:numCache>
            </c:numRef>
          </c:val>
          <c:extLst>
            <c:ext xmlns:c16="http://schemas.microsoft.com/office/drawing/2014/chart" uri="{C3380CC4-5D6E-409C-BE32-E72D297353CC}">
              <c16:uniqueId val="{00000003-90E8-485A-8BB0-643256F857D2}"/>
            </c:ext>
          </c:extLst>
        </c:ser>
        <c:dLbls>
          <c:showLegendKey val="0"/>
          <c:showVal val="0"/>
          <c:showCatName val="0"/>
          <c:showSerName val="0"/>
          <c:showPercent val="0"/>
          <c:showBubbleSize val="0"/>
        </c:dLbls>
        <c:gapWidth val="100"/>
        <c:overlap val="-24"/>
        <c:axId val="651308368"/>
        <c:axId val="651318168"/>
      </c:barChart>
      <c:catAx>
        <c:axId val="65130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18168"/>
        <c:crosses val="autoZero"/>
        <c:auto val="1"/>
        <c:lblAlgn val="ctr"/>
        <c:lblOffset val="100"/>
        <c:noMultiLvlLbl val="0"/>
      </c:catAx>
      <c:valAx>
        <c:axId val="651318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0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0EA-40A3-B88C-2BC72DB8108D}"/>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A0EA-40A3-B88C-2BC72DB8108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2"/>
                <c:pt idx="0">
                  <c:v>SIEMPRE</c:v>
                </c:pt>
                <c:pt idx="1">
                  <c:v>ALGUNAS VECES</c:v>
                </c:pt>
              </c:strCache>
            </c:strRef>
          </c:cat>
          <c:val>
            <c:numRef>
              <c:f>'ACCESO A EQUIPO DE COMPUTO, AUD'!$B$3:$B$5</c:f>
              <c:numCache>
                <c:formatCode>General</c:formatCode>
                <c:ptCount val="2"/>
                <c:pt idx="0">
                  <c:v>75</c:v>
                </c:pt>
                <c:pt idx="1">
                  <c:v>25</c:v>
                </c:pt>
              </c:numCache>
            </c:numRef>
          </c:val>
          <c:extLst>
            <c:ext xmlns:c16="http://schemas.microsoft.com/office/drawing/2014/chart" uri="{C3380CC4-5D6E-409C-BE32-E72D297353CC}">
              <c16:uniqueId val="{00000000-1B59-4D7F-9300-24F6F1E79FD2}"/>
            </c:ext>
          </c:extLst>
        </c:ser>
        <c:dLbls>
          <c:showLegendKey val="0"/>
          <c:showVal val="0"/>
          <c:showCatName val="0"/>
          <c:showSerName val="0"/>
          <c:showPercent val="0"/>
          <c:showBubbleSize val="0"/>
        </c:dLbls>
        <c:gapWidth val="100"/>
        <c:overlap val="-24"/>
        <c:axId val="497248816"/>
        <c:axId val="497251560"/>
      </c:barChart>
      <c:catAx>
        <c:axId val="497248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251560"/>
        <c:crosses val="autoZero"/>
        <c:auto val="1"/>
        <c:lblAlgn val="ctr"/>
        <c:lblOffset val="100"/>
        <c:noMultiLvlLbl val="0"/>
      </c:catAx>
      <c:valAx>
        <c:axId val="497251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24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381641721417504E-3"/>
                  <c:y val="-3.8543522334428103E-3"/>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6C-4C97-9983-50210A5DCBD8}"/>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6C-4C97-9983-50210A5DCBD8}"/>
                </c:ext>
              </c:extLst>
            </c:dLbl>
            <c:dLbl>
              <c:idx val="2"/>
              <c:layout>
                <c:manualLayout>
                  <c:x val="-1.623424129882405E-3"/>
                  <c:y val="9.569584035509604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6C-4C97-9983-50210A5DCBD8}"/>
                </c:ext>
              </c:extLst>
            </c:dLbl>
            <c:dLbl>
              <c:idx val="3"/>
              <c:layout>
                <c:manualLayout>
                  <c:x val="1.6816873123576697E-3"/>
                  <c:y val="-2.9804111887922614E-3"/>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6C-4C97-9983-50210A5DCBD8}"/>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0</c:v>
                </c:pt>
                <c:pt idx="1">
                  <c:v>67</c:v>
                </c:pt>
                <c:pt idx="2">
                  <c:v>33</c:v>
                </c:pt>
                <c:pt idx="3">
                  <c:v>0</c:v>
                </c:pt>
              </c:numCache>
            </c:numRef>
          </c:val>
          <c:extLst>
            <c:ext xmlns:c16="http://schemas.microsoft.com/office/drawing/2014/chart" uri="{C3380CC4-5D6E-409C-BE32-E72D297353CC}">
              <c16:uniqueId val="{00000004-126C-4C97-9983-50210A5DCBD8}"/>
            </c:ext>
          </c:extLst>
        </c:ser>
        <c:dLbls>
          <c:showLegendKey val="0"/>
          <c:showVal val="0"/>
          <c:showCatName val="0"/>
          <c:showSerName val="0"/>
          <c:showPercent val="0"/>
          <c:showBubbleSize val="0"/>
        </c:dLbls>
        <c:gapWidth val="100"/>
        <c:overlap val="-24"/>
        <c:axId val="641031928"/>
        <c:axId val="641032320"/>
      </c:barChart>
      <c:catAx>
        <c:axId val="641031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32320"/>
        <c:crosses val="autoZero"/>
        <c:auto val="1"/>
        <c:lblAlgn val="ctr"/>
        <c:lblOffset val="100"/>
        <c:noMultiLvlLbl val="0"/>
      </c:catAx>
      <c:valAx>
        <c:axId val="641032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31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BE6-4F43-BFC9-A8A676149405}"/>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E6-4F43-BFC9-A8A67614940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BE6-4F43-BFC9-A8A6761494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43</c:v>
                </c:pt>
                <c:pt idx="1">
                  <c:v>57</c:v>
                </c:pt>
              </c:numCache>
            </c:numRef>
          </c:val>
          <c:extLst>
            <c:ext xmlns:c16="http://schemas.microsoft.com/office/drawing/2014/chart" uri="{C3380CC4-5D6E-409C-BE32-E72D297353CC}">
              <c16:uniqueId val="{00000003-4BE6-4F43-BFC9-A8A676149405}"/>
            </c:ext>
          </c:extLst>
        </c:ser>
        <c:dLbls>
          <c:showLegendKey val="0"/>
          <c:showVal val="0"/>
          <c:showCatName val="0"/>
          <c:showSerName val="0"/>
          <c:showPercent val="0"/>
          <c:showBubbleSize val="0"/>
        </c:dLbls>
        <c:gapWidth val="100"/>
        <c:overlap val="-24"/>
        <c:axId val="652727504"/>
        <c:axId val="652731816"/>
      </c:barChart>
      <c:catAx>
        <c:axId val="652727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31816"/>
        <c:crosses val="autoZero"/>
        <c:auto val="1"/>
        <c:lblAlgn val="ctr"/>
        <c:lblOffset val="100"/>
        <c:noMultiLvlLbl val="0"/>
      </c:catAx>
      <c:valAx>
        <c:axId val="652731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27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CA-4588-B998-7DA62C2D9D44}"/>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CA-4588-B998-7DA62C2D9D44}"/>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CA-4588-B998-7DA62C2D9D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30</c:v>
                </c:pt>
                <c:pt idx="1">
                  <c:v>70</c:v>
                </c:pt>
                <c:pt idx="2">
                  <c:v>0</c:v>
                </c:pt>
              </c:numCache>
            </c:numRef>
          </c:val>
          <c:extLst>
            <c:ext xmlns:c16="http://schemas.microsoft.com/office/drawing/2014/chart" uri="{C3380CC4-5D6E-409C-BE32-E72D297353CC}">
              <c16:uniqueId val="{00000003-EFCA-4588-B998-7DA62C2D9D44}"/>
            </c:ext>
          </c:extLst>
        </c:ser>
        <c:dLbls>
          <c:showLegendKey val="0"/>
          <c:showVal val="0"/>
          <c:showCatName val="0"/>
          <c:showSerName val="0"/>
          <c:showPercent val="0"/>
          <c:showBubbleSize val="0"/>
        </c:dLbls>
        <c:gapWidth val="100"/>
        <c:overlap val="-24"/>
        <c:axId val="497274688"/>
        <c:axId val="497275080"/>
      </c:barChart>
      <c:catAx>
        <c:axId val="497274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275080"/>
        <c:crosses val="autoZero"/>
        <c:auto val="1"/>
        <c:lblAlgn val="ctr"/>
        <c:lblOffset val="100"/>
        <c:noMultiLvlLbl val="0"/>
      </c:catAx>
      <c:valAx>
        <c:axId val="497275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274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C7-4502-A9CF-57C9158A305D}"/>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C7-4502-A9CF-57C9158A305D}"/>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C7-4502-A9CF-57C9158A305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29</c:v>
                </c:pt>
                <c:pt idx="1">
                  <c:v>71</c:v>
                </c:pt>
              </c:numCache>
            </c:numRef>
          </c:val>
          <c:extLst>
            <c:ext xmlns:c16="http://schemas.microsoft.com/office/drawing/2014/chart" uri="{C3380CC4-5D6E-409C-BE32-E72D297353CC}">
              <c16:uniqueId val="{00000003-76C7-4502-A9CF-57C9158A305D}"/>
            </c:ext>
          </c:extLst>
        </c:ser>
        <c:dLbls>
          <c:showLegendKey val="0"/>
          <c:showVal val="0"/>
          <c:showCatName val="0"/>
          <c:showSerName val="0"/>
          <c:showPercent val="0"/>
          <c:showBubbleSize val="0"/>
        </c:dLbls>
        <c:gapWidth val="100"/>
        <c:overlap val="-24"/>
        <c:axId val="497271160"/>
        <c:axId val="497274296"/>
      </c:barChart>
      <c:catAx>
        <c:axId val="497271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274296"/>
        <c:crosses val="autoZero"/>
        <c:auto val="1"/>
        <c:lblAlgn val="ctr"/>
        <c:lblOffset val="100"/>
        <c:noMultiLvlLbl val="0"/>
      </c:catAx>
      <c:valAx>
        <c:axId val="497274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271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38-4833-974D-A1F58F08DD8A}"/>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B938-4833-974D-A1F58F08DD8A}"/>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38-4833-974D-A1F58F08DD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20</c:v>
                </c:pt>
                <c:pt idx="1">
                  <c:v>60</c:v>
                </c:pt>
                <c:pt idx="2">
                  <c:v>20</c:v>
                </c:pt>
              </c:numCache>
            </c:numRef>
          </c:val>
          <c:extLst>
            <c:ext xmlns:c16="http://schemas.microsoft.com/office/drawing/2014/chart" uri="{C3380CC4-5D6E-409C-BE32-E72D297353CC}">
              <c16:uniqueId val="{00000003-B938-4833-974D-A1F58F08DD8A}"/>
            </c:ext>
          </c:extLst>
        </c:ser>
        <c:dLbls>
          <c:showLegendKey val="0"/>
          <c:showVal val="0"/>
          <c:showCatName val="0"/>
          <c:showSerName val="0"/>
          <c:showPercent val="0"/>
          <c:showBubbleSize val="0"/>
        </c:dLbls>
        <c:gapWidth val="100"/>
        <c:overlap val="-24"/>
        <c:axId val="401242776"/>
        <c:axId val="401233368"/>
      </c:barChart>
      <c:catAx>
        <c:axId val="401242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1233368"/>
        <c:crosses val="autoZero"/>
        <c:auto val="1"/>
        <c:lblAlgn val="ctr"/>
        <c:lblOffset val="100"/>
        <c:noMultiLvlLbl val="0"/>
      </c:catAx>
      <c:valAx>
        <c:axId val="401233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1242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449-47E9-B58F-8D35A2DC761B}"/>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8449-47E9-B58F-8D35A2DC761B}"/>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A5-4944-9490-F12B071E00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7</c:v>
                </c:pt>
                <c:pt idx="1">
                  <c:v>86</c:v>
                </c:pt>
                <c:pt idx="2">
                  <c:v>7</c:v>
                </c:pt>
              </c:numCache>
            </c:numRef>
          </c:val>
          <c:extLst>
            <c:ext xmlns:c16="http://schemas.microsoft.com/office/drawing/2014/chart" uri="{C3380CC4-5D6E-409C-BE32-E72D297353CC}">
              <c16:uniqueId val="{00000000-E1A5-4944-9490-F12B071E0028}"/>
            </c:ext>
          </c:extLst>
        </c:ser>
        <c:dLbls>
          <c:showLegendKey val="0"/>
          <c:showVal val="0"/>
          <c:showCatName val="0"/>
          <c:showSerName val="0"/>
          <c:showPercent val="0"/>
          <c:showBubbleSize val="0"/>
        </c:dLbls>
        <c:gapWidth val="100"/>
        <c:overlap val="-24"/>
        <c:axId val="652734560"/>
        <c:axId val="652725544"/>
      </c:barChart>
      <c:catAx>
        <c:axId val="652734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25544"/>
        <c:crosses val="autoZero"/>
        <c:auto val="1"/>
        <c:lblAlgn val="ctr"/>
        <c:lblOffset val="100"/>
        <c:noMultiLvlLbl val="0"/>
      </c:catAx>
      <c:valAx>
        <c:axId val="652725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34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3C-47D2-9134-5958690AF5B0}"/>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3C-47D2-9134-5958690AF5B0}"/>
                </c:ext>
              </c:extLst>
            </c:dLbl>
            <c:dLbl>
              <c:idx val="2"/>
              <c:layout>
                <c:manualLayout>
                  <c:x val="-8.8184646150427735E-3"/>
                  <c:y val="2.2623162834079225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3C-47D2-9134-5958690AF5B0}"/>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3C-47D2-9134-5958690AF5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43</c:v>
                </c:pt>
                <c:pt idx="1">
                  <c:v>57</c:v>
                </c:pt>
              </c:numCache>
            </c:numRef>
          </c:val>
          <c:extLst>
            <c:ext xmlns:c16="http://schemas.microsoft.com/office/drawing/2014/chart" uri="{C3380CC4-5D6E-409C-BE32-E72D297353CC}">
              <c16:uniqueId val="{00000004-213C-47D2-9134-5958690AF5B0}"/>
            </c:ext>
          </c:extLst>
        </c:ser>
        <c:dLbls>
          <c:showLegendKey val="0"/>
          <c:showVal val="0"/>
          <c:showCatName val="0"/>
          <c:showSerName val="0"/>
          <c:showPercent val="0"/>
          <c:showBubbleSize val="0"/>
        </c:dLbls>
        <c:gapWidth val="100"/>
        <c:overlap val="-24"/>
        <c:axId val="401237680"/>
        <c:axId val="401239640"/>
      </c:barChart>
      <c:catAx>
        <c:axId val="401237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1239640"/>
        <c:crosses val="autoZero"/>
        <c:auto val="1"/>
        <c:lblAlgn val="ctr"/>
        <c:lblOffset val="100"/>
        <c:noMultiLvlLbl val="0"/>
      </c:catAx>
      <c:valAx>
        <c:axId val="401239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123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5F-497D-B023-141E06AB2A7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5F-497D-B023-141E06AB2A76}"/>
                </c:ext>
              </c:extLst>
            </c:dLbl>
            <c:dLbl>
              <c:idx val="2"/>
              <c:layout>
                <c:manualLayout>
                  <c:x val="-5.3990599683935341E-3"/>
                  <c:y val="1.1899079172666308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5F-497D-B023-141E06AB2A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51</c:v>
                </c:pt>
                <c:pt idx="1">
                  <c:v>46</c:v>
                </c:pt>
                <c:pt idx="2">
                  <c:v>3</c:v>
                </c:pt>
              </c:numCache>
            </c:numRef>
          </c:val>
          <c:extLst>
            <c:ext xmlns:c16="http://schemas.microsoft.com/office/drawing/2014/chart" uri="{C3380CC4-5D6E-409C-BE32-E72D297353CC}">
              <c16:uniqueId val="{00000003-E75F-497D-B023-141E06AB2A76}"/>
            </c:ext>
          </c:extLst>
        </c:ser>
        <c:dLbls>
          <c:showLegendKey val="0"/>
          <c:showVal val="0"/>
          <c:showCatName val="0"/>
          <c:showSerName val="0"/>
          <c:showPercent val="0"/>
          <c:showBubbleSize val="0"/>
        </c:dLbls>
        <c:gapWidth val="100"/>
        <c:overlap val="-24"/>
        <c:axId val="646551608"/>
        <c:axId val="646555136"/>
      </c:barChart>
      <c:catAx>
        <c:axId val="646551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55136"/>
        <c:crosses val="autoZero"/>
        <c:auto val="1"/>
        <c:lblAlgn val="ctr"/>
        <c:lblOffset val="100"/>
        <c:noMultiLvlLbl val="0"/>
      </c:catAx>
      <c:valAx>
        <c:axId val="646555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51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40-4AFB-B0C7-DED7734974F2}"/>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40-4AFB-B0C7-DED7734974F2}"/>
                </c:ext>
              </c:extLst>
            </c:dLbl>
            <c:dLbl>
              <c:idx val="2"/>
              <c:layout>
                <c:manualLayout>
                  <c:x val="-5.3990599683935341E-3"/>
                  <c:y val="1.502077773063833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40-4AFB-B0C7-DED7734974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71</c:v>
                </c:pt>
                <c:pt idx="1">
                  <c:v>29</c:v>
                </c:pt>
              </c:numCache>
            </c:numRef>
          </c:val>
          <c:extLst>
            <c:ext xmlns:c16="http://schemas.microsoft.com/office/drawing/2014/chart" uri="{C3380CC4-5D6E-409C-BE32-E72D297353CC}">
              <c16:uniqueId val="{00000003-EB40-4AFB-B0C7-DED7734974F2}"/>
            </c:ext>
          </c:extLst>
        </c:ser>
        <c:dLbls>
          <c:showLegendKey val="0"/>
          <c:showVal val="0"/>
          <c:showCatName val="0"/>
          <c:showSerName val="0"/>
          <c:showPercent val="0"/>
          <c:showBubbleSize val="0"/>
        </c:dLbls>
        <c:gapWidth val="100"/>
        <c:overlap val="-24"/>
        <c:axId val="652741224"/>
        <c:axId val="652737696"/>
      </c:barChart>
      <c:catAx>
        <c:axId val="652741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37696"/>
        <c:crosses val="autoZero"/>
        <c:auto val="1"/>
        <c:lblAlgn val="ctr"/>
        <c:lblOffset val="100"/>
        <c:noMultiLvlLbl val="0"/>
      </c:catAx>
      <c:valAx>
        <c:axId val="652737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41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D1-43ED-BDFB-855707E816FA}"/>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D1-43ED-BDFB-855707E816F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49</c:v>
                </c:pt>
                <c:pt idx="1">
                  <c:v>51</c:v>
                </c:pt>
              </c:numCache>
            </c:numRef>
          </c:val>
          <c:extLst>
            <c:ext xmlns:c16="http://schemas.microsoft.com/office/drawing/2014/chart" uri="{C3380CC4-5D6E-409C-BE32-E72D297353CC}">
              <c16:uniqueId val="{00000002-45D1-43ED-BDFB-855707E816FA}"/>
            </c:ext>
          </c:extLst>
        </c:ser>
        <c:dLbls>
          <c:showLegendKey val="0"/>
          <c:showVal val="0"/>
          <c:showCatName val="0"/>
          <c:showSerName val="0"/>
          <c:showPercent val="0"/>
          <c:showBubbleSize val="0"/>
        </c:dLbls>
        <c:gapWidth val="100"/>
        <c:overlap val="-24"/>
        <c:axId val="497296248"/>
        <c:axId val="497239800"/>
      </c:barChart>
      <c:catAx>
        <c:axId val="497296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239800"/>
        <c:crosses val="autoZero"/>
        <c:auto val="1"/>
        <c:lblAlgn val="ctr"/>
        <c:lblOffset val="100"/>
        <c:noMultiLvlLbl val="0"/>
      </c:catAx>
      <c:valAx>
        <c:axId val="497239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296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0230311466191284E-2"/>
          <c:y val="4.3730336003736658E-2"/>
          <c:w val="0.91770908160988074"/>
          <c:h val="0.88452236859444366"/>
        </c:manualLayout>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FA-4150-834C-D0519E0E480E}"/>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FA-4150-834C-D0519E0E480E}"/>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6FA-4150-834C-D0519E0E48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43</c:v>
                </c:pt>
                <c:pt idx="1">
                  <c:v>43</c:v>
                </c:pt>
                <c:pt idx="2">
                  <c:v>14</c:v>
                </c:pt>
              </c:numCache>
            </c:numRef>
          </c:val>
          <c:extLst>
            <c:ext xmlns:c16="http://schemas.microsoft.com/office/drawing/2014/chart" uri="{C3380CC4-5D6E-409C-BE32-E72D297353CC}">
              <c16:uniqueId val="{00000003-E6FA-4150-834C-D0519E0E480E}"/>
            </c:ext>
          </c:extLst>
        </c:ser>
        <c:dLbls>
          <c:showLegendKey val="0"/>
          <c:showVal val="0"/>
          <c:showCatName val="0"/>
          <c:showSerName val="0"/>
          <c:showPercent val="0"/>
          <c:showBubbleSize val="0"/>
        </c:dLbls>
        <c:gapWidth val="100"/>
        <c:overlap val="-24"/>
        <c:axId val="652740832"/>
        <c:axId val="652744752"/>
      </c:barChart>
      <c:catAx>
        <c:axId val="652740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44752"/>
        <c:crosses val="autoZero"/>
        <c:auto val="1"/>
        <c:lblAlgn val="ctr"/>
        <c:lblOffset val="100"/>
        <c:noMultiLvlLbl val="0"/>
      </c:catAx>
      <c:valAx>
        <c:axId val="652744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4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9C-4956-A4EA-C4BA9E3693BA}"/>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9C-4956-A4EA-C4BA9E3693BA}"/>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99C-4956-A4EA-C4BA9E3693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INSTITUCION</c:v>
                </c:pt>
                <c:pt idx="1">
                  <c:v>COMPAÑEROS</c:v>
                </c:pt>
                <c:pt idx="2">
                  <c:v>USUARIO-CLIENTE</c:v>
                </c:pt>
              </c:strCache>
            </c:strRef>
          </c:cat>
          <c:val>
            <c:numRef>
              <c:f>'TIPOS DE CONFLICTO'!$C$3:$C$5</c:f>
              <c:numCache>
                <c:formatCode>General</c:formatCode>
                <c:ptCount val="3"/>
                <c:pt idx="0">
                  <c:v>69</c:v>
                </c:pt>
                <c:pt idx="1">
                  <c:v>37</c:v>
                </c:pt>
                <c:pt idx="2">
                  <c:v>43</c:v>
                </c:pt>
              </c:numCache>
            </c:numRef>
          </c:val>
          <c:extLst>
            <c:ext xmlns:c16="http://schemas.microsoft.com/office/drawing/2014/chart" uri="{C3380CC4-5D6E-409C-BE32-E72D297353CC}">
              <c16:uniqueId val="{00000003-099C-4956-A4EA-C4BA9E3693BA}"/>
            </c:ext>
          </c:extLst>
        </c:ser>
        <c:dLbls>
          <c:showLegendKey val="0"/>
          <c:showVal val="0"/>
          <c:showCatName val="0"/>
          <c:showSerName val="0"/>
          <c:showPercent val="0"/>
          <c:showBubbleSize val="0"/>
        </c:dLbls>
        <c:gapWidth val="100"/>
        <c:overlap val="-24"/>
        <c:axId val="497235096"/>
        <c:axId val="497264104"/>
      </c:barChart>
      <c:catAx>
        <c:axId val="497235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264104"/>
        <c:crosses val="autoZero"/>
        <c:auto val="1"/>
        <c:lblAlgn val="ctr"/>
        <c:lblOffset val="100"/>
        <c:noMultiLvlLbl val="0"/>
      </c:catAx>
      <c:valAx>
        <c:axId val="49726410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235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EB-4252-AD2B-E416B281AB87}"/>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EB-4252-AD2B-E416B281AB87}"/>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AEB-4252-AD2B-E416B281AB8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86</c:v>
                </c:pt>
                <c:pt idx="1">
                  <c:v>14</c:v>
                </c:pt>
              </c:numCache>
            </c:numRef>
          </c:val>
          <c:extLst>
            <c:ext xmlns:c16="http://schemas.microsoft.com/office/drawing/2014/chart" uri="{C3380CC4-5D6E-409C-BE32-E72D297353CC}">
              <c16:uniqueId val="{00000003-2AEB-4252-AD2B-E416B281AB87}"/>
            </c:ext>
          </c:extLst>
        </c:ser>
        <c:dLbls>
          <c:showLegendKey val="0"/>
          <c:showVal val="0"/>
          <c:showCatName val="0"/>
          <c:showSerName val="0"/>
          <c:showPercent val="0"/>
          <c:showBubbleSize val="0"/>
        </c:dLbls>
        <c:gapWidth val="100"/>
        <c:overlap val="-24"/>
        <c:axId val="568096552"/>
        <c:axId val="568092632"/>
      </c:barChart>
      <c:catAx>
        <c:axId val="568096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8092632"/>
        <c:crosses val="autoZero"/>
        <c:auto val="1"/>
        <c:lblAlgn val="ctr"/>
        <c:lblOffset val="100"/>
        <c:noMultiLvlLbl val="0"/>
      </c:catAx>
      <c:valAx>
        <c:axId val="568092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8096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4696-422C-B1AD-916E5C779802}"/>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96-422C-B1AD-916E5C77980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96-422C-B1AD-916E5C77980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96-422C-B1AD-916E5C7798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57</c:v>
                </c:pt>
                <c:pt idx="1">
                  <c:v>43</c:v>
                </c:pt>
                <c:pt idx="2">
                  <c:v>0</c:v>
                </c:pt>
              </c:numCache>
            </c:numRef>
          </c:val>
          <c:extLst>
            <c:ext xmlns:c16="http://schemas.microsoft.com/office/drawing/2014/chart" uri="{C3380CC4-5D6E-409C-BE32-E72D297353CC}">
              <c16:uniqueId val="{00000003-4696-422C-B1AD-916E5C779802}"/>
            </c:ext>
          </c:extLst>
        </c:ser>
        <c:dLbls>
          <c:showLegendKey val="0"/>
          <c:showVal val="0"/>
          <c:showCatName val="0"/>
          <c:showSerName val="0"/>
          <c:showPercent val="0"/>
          <c:showBubbleSize val="0"/>
        </c:dLbls>
        <c:gapWidth val="100"/>
        <c:overlap val="-24"/>
        <c:axId val="568100472"/>
        <c:axId val="568098512"/>
      </c:barChart>
      <c:catAx>
        <c:axId val="568100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8098512"/>
        <c:crosses val="autoZero"/>
        <c:auto val="1"/>
        <c:lblAlgn val="ctr"/>
        <c:lblOffset val="100"/>
        <c:noMultiLvlLbl val="0"/>
      </c:catAx>
      <c:valAx>
        <c:axId val="568098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8100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C3-4417-AC52-59D5D8D88D04}"/>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C3-4417-AC52-59D5D8D88D04}"/>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C3-4417-AC52-59D5D8D88D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57</c:v>
                </c:pt>
                <c:pt idx="1">
                  <c:v>43</c:v>
                </c:pt>
              </c:numCache>
            </c:numRef>
          </c:val>
          <c:extLst>
            <c:ext xmlns:c16="http://schemas.microsoft.com/office/drawing/2014/chart" uri="{C3380CC4-5D6E-409C-BE32-E72D297353CC}">
              <c16:uniqueId val="{00000003-A4C3-4417-AC52-59D5D8D88D04}"/>
            </c:ext>
          </c:extLst>
        </c:ser>
        <c:dLbls>
          <c:showLegendKey val="0"/>
          <c:showVal val="0"/>
          <c:showCatName val="0"/>
          <c:showSerName val="0"/>
          <c:showPercent val="0"/>
          <c:showBubbleSize val="0"/>
        </c:dLbls>
        <c:gapWidth val="100"/>
        <c:overlap val="-24"/>
        <c:axId val="429814320"/>
        <c:axId val="429814712"/>
      </c:barChart>
      <c:catAx>
        <c:axId val="429814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9814712"/>
        <c:crosses val="autoZero"/>
        <c:auto val="1"/>
        <c:lblAlgn val="ctr"/>
        <c:lblOffset val="100"/>
        <c:noMultiLvlLbl val="0"/>
      </c:catAx>
      <c:valAx>
        <c:axId val="429814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9814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9BA3-43DB-A0E8-6E5163869E24}"/>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A3-43DB-A0E8-6E5163869E24}"/>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A3-43DB-A0E8-6E5163869E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43</c:v>
                </c:pt>
                <c:pt idx="1">
                  <c:v>49</c:v>
                </c:pt>
                <c:pt idx="2">
                  <c:v>8</c:v>
                </c:pt>
              </c:numCache>
            </c:numRef>
          </c:val>
          <c:extLst>
            <c:ext xmlns:c16="http://schemas.microsoft.com/office/drawing/2014/chart" uri="{C3380CC4-5D6E-409C-BE32-E72D297353CC}">
              <c16:uniqueId val="{00000003-9BA3-43DB-A0E8-6E5163869E24}"/>
            </c:ext>
          </c:extLst>
        </c:ser>
        <c:dLbls>
          <c:showLegendKey val="0"/>
          <c:showVal val="0"/>
          <c:showCatName val="0"/>
          <c:showSerName val="0"/>
          <c:showPercent val="0"/>
          <c:showBubbleSize val="0"/>
        </c:dLbls>
        <c:gapWidth val="100"/>
        <c:overlap val="-24"/>
        <c:axId val="389854360"/>
        <c:axId val="389854752"/>
      </c:barChart>
      <c:catAx>
        <c:axId val="389854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9854752"/>
        <c:crosses val="autoZero"/>
        <c:auto val="1"/>
        <c:lblAlgn val="ctr"/>
        <c:lblOffset val="100"/>
        <c:noMultiLvlLbl val="0"/>
      </c:catAx>
      <c:valAx>
        <c:axId val="389854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9854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433-4C5A-9615-5B2FEAE64E8C}"/>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433-4C5A-9615-5B2FEAE64E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57</c:v>
                </c:pt>
                <c:pt idx="1">
                  <c:v>43</c:v>
                </c:pt>
              </c:numCache>
            </c:numRef>
          </c:val>
          <c:extLst>
            <c:ext xmlns:c16="http://schemas.microsoft.com/office/drawing/2014/chart" uri="{C3380CC4-5D6E-409C-BE32-E72D297353CC}">
              <c16:uniqueId val="{00000002-D433-4C5A-9615-5B2FEAE64E8C}"/>
            </c:ext>
          </c:extLst>
        </c:ser>
        <c:dLbls>
          <c:showLegendKey val="0"/>
          <c:showVal val="0"/>
          <c:showCatName val="0"/>
          <c:showSerName val="0"/>
          <c:showPercent val="0"/>
          <c:showBubbleSize val="0"/>
        </c:dLbls>
        <c:gapWidth val="100"/>
        <c:overlap val="-24"/>
        <c:axId val="431069120"/>
        <c:axId val="431065984"/>
      </c:barChart>
      <c:catAx>
        <c:axId val="431069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65984"/>
        <c:crosses val="autoZero"/>
        <c:auto val="1"/>
        <c:lblAlgn val="ctr"/>
        <c:lblOffset val="100"/>
        <c:noMultiLvlLbl val="0"/>
      </c:catAx>
      <c:valAx>
        <c:axId val="43106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69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37-4315-8B21-71E4ACBD85F4}"/>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37-4315-8B21-71E4ACBD85F4}"/>
                </c:ext>
              </c:extLst>
            </c:dLbl>
            <c:dLbl>
              <c:idx val="2"/>
              <c:layout>
                <c:manualLayout>
                  <c:x val="-3.4125520111888711E-3"/>
                  <c:y val="1.188854999240572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37-4315-8B21-71E4ACBD85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69</c:v>
                </c:pt>
                <c:pt idx="1">
                  <c:v>31</c:v>
                </c:pt>
                <c:pt idx="2">
                  <c:v>0</c:v>
                </c:pt>
              </c:numCache>
            </c:numRef>
          </c:val>
          <c:extLst>
            <c:ext xmlns:c16="http://schemas.microsoft.com/office/drawing/2014/chart" uri="{C3380CC4-5D6E-409C-BE32-E72D297353CC}">
              <c16:uniqueId val="{00000003-D937-4315-8B21-71E4ACBD85F4}"/>
            </c:ext>
          </c:extLst>
        </c:ser>
        <c:dLbls>
          <c:showLegendKey val="0"/>
          <c:showVal val="0"/>
          <c:showCatName val="0"/>
          <c:showSerName val="0"/>
          <c:showPercent val="0"/>
          <c:showBubbleSize val="0"/>
        </c:dLbls>
        <c:gapWidth val="100"/>
        <c:overlap val="-24"/>
        <c:axId val="652729856"/>
        <c:axId val="652732600"/>
      </c:barChart>
      <c:catAx>
        <c:axId val="652729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32600"/>
        <c:crosses val="autoZero"/>
        <c:auto val="1"/>
        <c:lblAlgn val="ctr"/>
        <c:lblOffset val="100"/>
        <c:noMultiLvlLbl val="0"/>
      </c:catAx>
      <c:valAx>
        <c:axId val="652732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29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F9F-49C8-B1F6-CF9D3F81F0EB}"/>
                </c:ext>
              </c:extLst>
            </c:dLbl>
            <c:dLbl>
              <c:idx val="1"/>
              <c:layout>
                <c:manualLayout>
                  <c:x val="-3.3536648162534968E-3"/>
                  <c:y val="3.0433222055141422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9F-49C8-B1F6-CF9D3F81F0EB}"/>
                </c:ext>
              </c:extLst>
            </c:dLbl>
            <c:dLbl>
              <c:idx val="2"/>
              <c:layout>
                <c:manualLayout>
                  <c:x val="-5.0304972243802454E-3"/>
                  <c:y val="4.6692721450341999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F9F-49C8-B1F6-CF9D3F81F0E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100</c:v>
                </c:pt>
              </c:numCache>
            </c:numRef>
          </c:val>
          <c:extLst>
            <c:ext xmlns:c16="http://schemas.microsoft.com/office/drawing/2014/chart" uri="{C3380CC4-5D6E-409C-BE32-E72D297353CC}">
              <c16:uniqueId val="{00000003-9F9F-49C8-B1F6-CF9D3F81F0EB}"/>
            </c:ext>
          </c:extLst>
        </c:ser>
        <c:dLbls>
          <c:showLegendKey val="0"/>
          <c:showVal val="0"/>
          <c:showCatName val="0"/>
          <c:showSerName val="0"/>
          <c:showPercent val="0"/>
          <c:showBubbleSize val="0"/>
        </c:dLbls>
        <c:gapWidth val="100"/>
        <c:overlap val="-24"/>
        <c:axId val="622785368"/>
        <c:axId val="622786152"/>
      </c:barChart>
      <c:catAx>
        <c:axId val="622785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786152"/>
        <c:crosses val="autoZero"/>
        <c:auto val="1"/>
        <c:lblAlgn val="ctr"/>
        <c:lblOffset val="100"/>
        <c:noMultiLvlLbl val="0"/>
      </c:catAx>
      <c:valAx>
        <c:axId val="622786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785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62-45F1-A6A9-D7BD9D29EC0A}"/>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62-45F1-A6A9-D7BD9D29EC0A}"/>
                </c:ext>
              </c:extLst>
            </c:dLbl>
            <c:dLbl>
              <c:idx val="2"/>
              <c:layout>
                <c:manualLayout>
                  <c:x val="-3.5339248437142607E-3"/>
                  <c:y val="1.1764730263416836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62-45F1-A6A9-D7BD9D29EC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43</c:v>
                </c:pt>
                <c:pt idx="1">
                  <c:v>51</c:v>
                </c:pt>
                <c:pt idx="2">
                  <c:v>6</c:v>
                </c:pt>
              </c:numCache>
            </c:numRef>
          </c:val>
          <c:extLst>
            <c:ext xmlns:c16="http://schemas.microsoft.com/office/drawing/2014/chart" uri="{C3380CC4-5D6E-409C-BE32-E72D297353CC}">
              <c16:uniqueId val="{00000003-A962-45F1-A6A9-D7BD9D29EC0A}"/>
            </c:ext>
          </c:extLst>
        </c:ser>
        <c:dLbls>
          <c:showLegendKey val="0"/>
          <c:showVal val="0"/>
          <c:showCatName val="0"/>
          <c:showSerName val="0"/>
          <c:showPercent val="0"/>
          <c:showBubbleSize val="0"/>
        </c:dLbls>
        <c:gapWidth val="100"/>
        <c:overlap val="-24"/>
        <c:axId val="439759360"/>
        <c:axId val="439762104"/>
      </c:barChart>
      <c:catAx>
        <c:axId val="439759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9762104"/>
        <c:crosses val="autoZero"/>
        <c:auto val="1"/>
        <c:lblAlgn val="ctr"/>
        <c:lblOffset val="100"/>
        <c:noMultiLvlLbl val="0"/>
      </c:catAx>
      <c:valAx>
        <c:axId val="439762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975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04-41AB-9EFA-83DFF19DA754}"/>
                </c:ext>
              </c:extLst>
            </c:dLbl>
            <c:dLbl>
              <c:idx val="1"/>
              <c:layout>
                <c:manualLayout>
                  <c:x val="1.7797963128226056E-3"/>
                  <c:y val="6.1776553121916135E-3"/>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04-41AB-9EFA-83DFF19DA754}"/>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704-41AB-9EFA-83DFF19DA75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100</c:v>
                </c:pt>
              </c:numCache>
            </c:numRef>
          </c:val>
          <c:extLst>
            <c:ext xmlns:c16="http://schemas.microsoft.com/office/drawing/2014/chart" uri="{C3380CC4-5D6E-409C-BE32-E72D297353CC}">
              <c16:uniqueId val="{00000003-5704-41AB-9EFA-83DFF19DA754}"/>
            </c:ext>
          </c:extLst>
        </c:ser>
        <c:dLbls>
          <c:showLegendKey val="0"/>
          <c:showVal val="0"/>
          <c:showCatName val="0"/>
          <c:showSerName val="0"/>
          <c:showPercent val="0"/>
          <c:showBubbleSize val="0"/>
        </c:dLbls>
        <c:gapWidth val="100"/>
        <c:overlap val="-24"/>
        <c:axId val="429811968"/>
        <c:axId val="429811184"/>
      </c:barChart>
      <c:catAx>
        <c:axId val="429811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9811184"/>
        <c:crosses val="autoZero"/>
        <c:auto val="1"/>
        <c:lblAlgn val="ctr"/>
        <c:lblOffset val="100"/>
        <c:noMultiLvlLbl val="0"/>
      </c:catAx>
      <c:valAx>
        <c:axId val="429811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981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1A-42F6-A367-4579C86BEE5C}"/>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1A-42F6-A367-4579C86BEE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43</c:v>
                </c:pt>
                <c:pt idx="1">
                  <c:v>57</c:v>
                </c:pt>
              </c:numCache>
            </c:numRef>
          </c:val>
          <c:extLst>
            <c:ext xmlns:c16="http://schemas.microsoft.com/office/drawing/2014/chart" uri="{C3380CC4-5D6E-409C-BE32-E72D297353CC}">
              <c16:uniqueId val="{00000002-FE1A-42F6-A367-4579C86BEE5C}"/>
            </c:ext>
          </c:extLst>
        </c:ser>
        <c:dLbls>
          <c:showLegendKey val="0"/>
          <c:showVal val="0"/>
          <c:showCatName val="0"/>
          <c:showSerName val="0"/>
          <c:showPercent val="0"/>
          <c:showBubbleSize val="0"/>
        </c:dLbls>
        <c:gapWidth val="100"/>
        <c:overlap val="-24"/>
        <c:axId val="622811632"/>
        <c:axId val="622800656"/>
      </c:barChart>
      <c:catAx>
        <c:axId val="622811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800656"/>
        <c:crosses val="autoZero"/>
        <c:auto val="1"/>
        <c:lblAlgn val="ctr"/>
        <c:lblOffset val="100"/>
        <c:noMultiLvlLbl val="0"/>
      </c:catAx>
      <c:valAx>
        <c:axId val="6228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811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B5-40F2-9AE8-17354391F3EC}"/>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B5-40F2-9AE8-17354391F3EC}"/>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B5-40F2-9AE8-17354391F3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43</c:v>
                </c:pt>
                <c:pt idx="1">
                  <c:v>57</c:v>
                </c:pt>
              </c:numCache>
            </c:numRef>
          </c:val>
          <c:extLst>
            <c:ext xmlns:c16="http://schemas.microsoft.com/office/drawing/2014/chart" uri="{C3380CC4-5D6E-409C-BE32-E72D297353CC}">
              <c16:uniqueId val="{00000003-23B5-40F2-9AE8-17354391F3EC}"/>
            </c:ext>
          </c:extLst>
        </c:ser>
        <c:dLbls>
          <c:showLegendKey val="0"/>
          <c:showVal val="0"/>
          <c:showCatName val="0"/>
          <c:showSerName val="0"/>
          <c:showPercent val="0"/>
          <c:showBubbleSize val="0"/>
        </c:dLbls>
        <c:gapWidth val="100"/>
        <c:overlap val="-24"/>
        <c:axId val="199614136"/>
        <c:axId val="199612176"/>
      </c:barChart>
      <c:catAx>
        <c:axId val="199614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612176"/>
        <c:crosses val="autoZero"/>
        <c:auto val="1"/>
        <c:lblAlgn val="ctr"/>
        <c:lblOffset val="100"/>
        <c:noMultiLvlLbl val="0"/>
      </c:catAx>
      <c:valAx>
        <c:axId val="199612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614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B0-48ED-9C9F-447919E4D355}"/>
                </c:ext>
              </c:extLst>
            </c:dLbl>
            <c:dLbl>
              <c:idx val="1"/>
              <c:layout>
                <c:manualLayout>
                  <c:x val="-5.2386918505204589E-3"/>
                  <c:y val="1.159766467111094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B0-48ED-9C9F-447919E4D3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94</c:v>
                </c:pt>
                <c:pt idx="1">
                  <c:v>6</c:v>
                </c:pt>
              </c:numCache>
            </c:numRef>
          </c:val>
          <c:extLst>
            <c:ext xmlns:c16="http://schemas.microsoft.com/office/drawing/2014/chart" uri="{C3380CC4-5D6E-409C-BE32-E72D297353CC}">
              <c16:uniqueId val="{00000002-E0B0-48ED-9C9F-447919E4D355}"/>
            </c:ext>
          </c:extLst>
        </c:ser>
        <c:dLbls>
          <c:showLegendKey val="0"/>
          <c:showVal val="0"/>
          <c:showCatName val="0"/>
          <c:showSerName val="0"/>
          <c:showPercent val="0"/>
          <c:showBubbleSize val="0"/>
        </c:dLbls>
        <c:gapWidth val="100"/>
        <c:overlap val="-24"/>
        <c:axId val="622818688"/>
        <c:axId val="622814376"/>
      </c:barChart>
      <c:catAx>
        <c:axId val="622818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814376"/>
        <c:crosses val="autoZero"/>
        <c:auto val="1"/>
        <c:lblAlgn val="ctr"/>
        <c:lblOffset val="100"/>
        <c:noMultiLvlLbl val="0"/>
      </c:catAx>
      <c:valAx>
        <c:axId val="622814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818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4B-4199-9A61-5010F2C0AEF5}"/>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4B-4199-9A61-5010F2C0AEF5}"/>
                </c:ext>
              </c:extLst>
            </c:dLbl>
            <c:dLbl>
              <c:idx val="2"/>
              <c:layout>
                <c:manualLayout>
                  <c:x val="-1.7260641117293532E-3"/>
                  <c:y val="-1.1910777025799259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4B-4199-9A61-5010F2C0AEF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86</c:v>
                </c:pt>
                <c:pt idx="1">
                  <c:v>14</c:v>
                </c:pt>
              </c:numCache>
            </c:numRef>
          </c:val>
          <c:extLst>
            <c:ext xmlns:c16="http://schemas.microsoft.com/office/drawing/2014/chart" uri="{C3380CC4-5D6E-409C-BE32-E72D297353CC}">
              <c16:uniqueId val="{00000003-1B4B-4199-9A61-5010F2C0AEF5}"/>
            </c:ext>
          </c:extLst>
        </c:ser>
        <c:dLbls>
          <c:showLegendKey val="0"/>
          <c:showVal val="0"/>
          <c:showCatName val="0"/>
          <c:showSerName val="0"/>
          <c:showPercent val="0"/>
          <c:showBubbleSize val="0"/>
        </c:dLbls>
        <c:gapWidth val="100"/>
        <c:overlap val="-24"/>
        <c:axId val="428980000"/>
        <c:axId val="428977256"/>
      </c:barChart>
      <c:catAx>
        <c:axId val="42898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977256"/>
        <c:crosses val="autoZero"/>
        <c:auto val="1"/>
        <c:lblAlgn val="ctr"/>
        <c:lblOffset val="100"/>
        <c:noMultiLvlLbl val="0"/>
      </c:catAx>
      <c:valAx>
        <c:axId val="428977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98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D6-4C02-9D7E-52F622E15371}"/>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D6-4C02-9D7E-52F622E15371}"/>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D6-4C02-9D7E-52F622E1537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80</c:v>
                </c:pt>
                <c:pt idx="1">
                  <c:v>20</c:v>
                </c:pt>
                <c:pt idx="2">
                  <c:v>0</c:v>
                </c:pt>
              </c:numCache>
            </c:numRef>
          </c:val>
          <c:extLst>
            <c:ext xmlns:c16="http://schemas.microsoft.com/office/drawing/2014/chart" uri="{C3380CC4-5D6E-409C-BE32-E72D297353CC}">
              <c16:uniqueId val="{00000003-EFD6-4C02-9D7E-52F622E15371}"/>
            </c:ext>
          </c:extLst>
        </c:ser>
        <c:dLbls>
          <c:showLegendKey val="0"/>
          <c:showVal val="0"/>
          <c:showCatName val="0"/>
          <c:showSerName val="0"/>
          <c:showPercent val="0"/>
          <c:showBubbleSize val="0"/>
        </c:dLbls>
        <c:gapWidth val="100"/>
        <c:overlap val="-24"/>
        <c:axId val="640991944"/>
        <c:axId val="640987632"/>
      </c:barChart>
      <c:catAx>
        <c:axId val="640991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0987632"/>
        <c:crosses val="autoZero"/>
        <c:auto val="1"/>
        <c:lblAlgn val="ctr"/>
        <c:lblOffset val="100"/>
        <c:noMultiLvlLbl val="0"/>
      </c:catAx>
      <c:valAx>
        <c:axId val="640987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0991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33-440A-B980-C33B10291753}"/>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33-440A-B980-C33B102917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71</c:v>
                </c:pt>
                <c:pt idx="1">
                  <c:v>29</c:v>
                </c:pt>
              </c:numCache>
            </c:numRef>
          </c:val>
          <c:extLst>
            <c:ext xmlns:c16="http://schemas.microsoft.com/office/drawing/2014/chart" uri="{C3380CC4-5D6E-409C-BE32-E72D297353CC}">
              <c16:uniqueId val="{00000002-4233-440A-B980-C33B10291753}"/>
            </c:ext>
          </c:extLst>
        </c:ser>
        <c:dLbls>
          <c:showLegendKey val="0"/>
          <c:showVal val="0"/>
          <c:showCatName val="0"/>
          <c:showSerName val="0"/>
          <c:showPercent val="0"/>
          <c:showBubbleSize val="0"/>
        </c:dLbls>
        <c:gapWidth val="100"/>
        <c:overlap val="-24"/>
        <c:axId val="428987448"/>
        <c:axId val="428978432"/>
      </c:barChart>
      <c:catAx>
        <c:axId val="428987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978432"/>
        <c:crosses val="autoZero"/>
        <c:auto val="1"/>
        <c:lblAlgn val="ctr"/>
        <c:lblOffset val="100"/>
        <c:noMultiLvlLbl val="0"/>
      </c:catAx>
      <c:valAx>
        <c:axId val="428978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987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56-4B2C-BD9A-1EFB85C70E2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56-4B2C-BD9A-1EFB85C70E2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56-4B2C-BD9A-1EFB85C70E2C}"/>
                </c:ext>
              </c:extLst>
            </c:dLbl>
            <c:dLbl>
              <c:idx val="4"/>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56-4B2C-BD9A-1EFB85C70E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60</c:v>
                </c:pt>
                <c:pt idx="1">
                  <c:v>11</c:v>
                </c:pt>
                <c:pt idx="2">
                  <c:v>9</c:v>
                </c:pt>
                <c:pt idx="4">
                  <c:v>20</c:v>
                </c:pt>
              </c:numCache>
            </c:numRef>
          </c:val>
          <c:extLst>
            <c:ext xmlns:c16="http://schemas.microsoft.com/office/drawing/2014/chart" uri="{C3380CC4-5D6E-409C-BE32-E72D297353CC}">
              <c16:uniqueId val="{00000004-9C56-4B2C-BD9A-1EFB85C70E2C}"/>
            </c:ext>
          </c:extLst>
        </c:ser>
        <c:dLbls>
          <c:showLegendKey val="0"/>
          <c:showVal val="0"/>
          <c:showCatName val="0"/>
          <c:showSerName val="0"/>
          <c:showPercent val="0"/>
          <c:showBubbleSize val="0"/>
        </c:dLbls>
        <c:gapWidth val="100"/>
        <c:overlap val="-24"/>
        <c:axId val="622830448"/>
        <c:axId val="622836328"/>
      </c:barChart>
      <c:catAx>
        <c:axId val="622830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836328"/>
        <c:crosses val="autoZero"/>
        <c:auto val="1"/>
        <c:lblAlgn val="ctr"/>
        <c:lblOffset val="100"/>
        <c:noMultiLvlLbl val="0"/>
      </c:catAx>
      <c:valAx>
        <c:axId val="622836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830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4B9-40D7-8629-2B9FB52BC4D8}"/>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B9-40D7-8629-2B9FB52BC4D8}"/>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4B9-40D7-8629-2B9FB52BC4D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29</c:v>
                </c:pt>
                <c:pt idx="1">
                  <c:v>57</c:v>
                </c:pt>
                <c:pt idx="2">
                  <c:v>14</c:v>
                </c:pt>
              </c:numCache>
            </c:numRef>
          </c:val>
          <c:extLst>
            <c:ext xmlns:c16="http://schemas.microsoft.com/office/drawing/2014/chart" uri="{C3380CC4-5D6E-409C-BE32-E72D297353CC}">
              <c16:uniqueId val="{00000003-14B9-40D7-8629-2B9FB52BC4D8}"/>
            </c:ext>
          </c:extLst>
        </c:ser>
        <c:dLbls>
          <c:showLegendKey val="0"/>
          <c:showVal val="0"/>
          <c:showCatName val="0"/>
          <c:showSerName val="0"/>
          <c:showPercent val="0"/>
          <c:showBubbleSize val="0"/>
        </c:dLbls>
        <c:gapWidth val="100"/>
        <c:overlap val="-24"/>
        <c:axId val="622787720"/>
        <c:axId val="622789288"/>
      </c:barChart>
      <c:catAx>
        <c:axId val="622787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789288"/>
        <c:crosses val="autoZero"/>
        <c:auto val="1"/>
        <c:lblAlgn val="ctr"/>
        <c:lblOffset val="100"/>
        <c:noMultiLvlLbl val="0"/>
      </c:catAx>
      <c:valAx>
        <c:axId val="622789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787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46-4B0E-ABA3-7F7A55EE2A11}"/>
                </c:ext>
              </c:extLst>
            </c:dLbl>
            <c:dLbl>
              <c:idx val="1"/>
              <c:layout>
                <c:manualLayout>
                  <c:x val="-5.3248873073554305E-3"/>
                  <c:y val="7.8866878705904336E-2"/>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46-4B0E-ABA3-7F7A55EE2A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91</c:v>
                </c:pt>
                <c:pt idx="1">
                  <c:v>9</c:v>
                </c:pt>
              </c:numCache>
            </c:numRef>
          </c:val>
          <c:extLst>
            <c:ext xmlns:c16="http://schemas.microsoft.com/office/drawing/2014/chart" uri="{C3380CC4-5D6E-409C-BE32-E72D297353CC}">
              <c16:uniqueId val="{00000002-EA46-4B0E-ABA3-7F7A55EE2A11}"/>
            </c:ext>
          </c:extLst>
        </c:ser>
        <c:dLbls>
          <c:showLegendKey val="0"/>
          <c:showVal val="0"/>
          <c:showCatName val="0"/>
          <c:showSerName val="0"/>
          <c:showPercent val="0"/>
          <c:showBubbleSize val="0"/>
        </c:dLbls>
        <c:gapWidth val="100"/>
        <c:overlap val="-24"/>
        <c:axId val="641004488"/>
        <c:axId val="641009192"/>
      </c:barChart>
      <c:catAx>
        <c:axId val="641004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09192"/>
        <c:crosses val="autoZero"/>
        <c:auto val="1"/>
        <c:lblAlgn val="ctr"/>
        <c:lblOffset val="100"/>
        <c:noMultiLvlLbl val="0"/>
      </c:catAx>
      <c:valAx>
        <c:axId val="641009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04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13-48A5-B57B-3671D1FF27F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13-48A5-B57B-3671D1FF27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71</c:v>
                </c:pt>
                <c:pt idx="1">
                  <c:v>29</c:v>
                </c:pt>
              </c:numCache>
            </c:numRef>
          </c:val>
          <c:extLst>
            <c:ext xmlns:c16="http://schemas.microsoft.com/office/drawing/2014/chart" uri="{C3380CC4-5D6E-409C-BE32-E72D297353CC}">
              <c16:uniqueId val="{00000002-7713-48A5-B57B-3671D1FF27F6}"/>
            </c:ext>
          </c:extLst>
        </c:ser>
        <c:dLbls>
          <c:showLegendKey val="0"/>
          <c:showVal val="0"/>
          <c:showCatName val="0"/>
          <c:showSerName val="0"/>
          <c:showPercent val="0"/>
          <c:showBubbleSize val="0"/>
        </c:dLbls>
        <c:gapWidth val="100"/>
        <c:overlap val="-24"/>
        <c:axId val="394065920"/>
        <c:axId val="394058472"/>
      </c:barChart>
      <c:catAx>
        <c:axId val="394065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4058472"/>
        <c:crosses val="autoZero"/>
        <c:auto val="1"/>
        <c:lblAlgn val="ctr"/>
        <c:lblOffset val="100"/>
        <c:noMultiLvlLbl val="0"/>
      </c:catAx>
      <c:valAx>
        <c:axId val="394058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406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F1-4CF6-9D8A-26E920F63789}"/>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F1-4CF6-9D8A-26E920F637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69</c:v>
                </c:pt>
                <c:pt idx="1">
                  <c:v>31</c:v>
                </c:pt>
              </c:numCache>
            </c:numRef>
          </c:val>
          <c:extLst>
            <c:ext xmlns:c16="http://schemas.microsoft.com/office/drawing/2014/chart" uri="{C3380CC4-5D6E-409C-BE32-E72D297353CC}">
              <c16:uniqueId val="{00000002-68F1-4CF6-9D8A-26E920F63789}"/>
            </c:ext>
          </c:extLst>
        </c:ser>
        <c:dLbls>
          <c:showLegendKey val="0"/>
          <c:showVal val="0"/>
          <c:showCatName val="0"/>
          <c:showSerName val="0"/>
          <c:showPercent val="0"/>
          <c:showBubbleSize val="0"/>
        </c:dLbls>
        <c:gapWidth val="100"/>
        <c:overlap val="-24"/>
        <c:axId val="428991760"/>
        <c:axId val="428994112"/>
      </c:barChart>
      <c:catAx>
        <c:axId val="428991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994112"/>
        <c:crosses val="autoZero"/>
        <c:auto val="1"/>
        <c:lblAlgn val="ctr"/>
        <c:lblOffset val="100"/>
        <c:noMultiLvlLbl val="0"/>
      </c:catAx>
      <c:valAx>
        <c:axId val="428994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991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6F-48CB-B481-B9D6AF22C89A}"/>
                </c:ext>
              </c:extLst>
            </c:dLbl>
            <c:dLbl>
              <c:idx val="1"/>
              <c:layout>
                <c:manualLayout>
                  <c:x val="1.0292429256432768E-2"/>
                  <c:y val="2.102547932589435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6.349564395218478E-2"/>
                      <c:h val="7.0249084455975122E-2"/>
                    </c:manualLayout>
                  </c15:layout>
                  <c15:dlblFieldTable/>
                  <c15:showDataLabelsRange val="0"/>
                </c:ext>
                <c:ext xmlns:c16="http://schemas.microsoft.com/office/drawing/2014/chart" uri="{C3380CC4-5D6E-409C-BE32-E72D297353CC}">
                  <c16:uniqueId val="{00000001-296F-48CB-B481-B9D6AF22C8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pt idx="1">
                  <c:v>0</c:v>
                </c:pt>
              </c:numCache>
            </c:numRef>
          </c:val>
          <c:extLst>
            <c:ext xmlns:c16="http://schemas.microsoft.com/office/drawing/2014/chart" uri="{C3380CC4-5D6E-409C-BE32-E72D297353CC}">
              <c16:uniqueId val="{00000002-296F-48CB-B481-B9D6AF22C89A}"/>
            </c:ext>
          </c:extLst>
        </c:ser>
        <c:dLbls>
          <c:showLegendKey val="0"/>
          <c:showVal val="0"/>
          <c:showCatName val="0"/>
          <c:showSerName val="0"/>
          <c:showPercent val="0"/>
          <c:showBubbleSize val="0"/>
        </c:dLbls>
        <c:gapWidth val="100"/>
        <c:overlap val="-24"/>
        <c:axId val="394066704"/>
        <c:axId val="394067096"/>
      </c:barChart>
      <c:catAx>
        <c:axId val="394066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4067096"/>
        <c:crosses val="autoZero"/>
        <c:auto val="1"/>
        <c:lblAlgn val="ctr"/>
        <c:lblOffset val="100"/>
        <c:noMultiLvlLbl val="0"/>
      </c:catAx>
      <c:valAx>
        <c:axId val="394067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4066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1E-4871-881A-F82350771736}"/>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1E-4871-881A-F823507717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63</c:v>
                </c:pt>
                <c:pt idx="1">
                  <c:v>37</c:v>
                </c:pt>
              </c:numCache>
            </c:numRef>
          </c:val>
          <c:extLst>
            <c:ext xmlns:c16="http://schemas.microsoft.com/office/drawing/2014/chart" uri="{C3380CC4-5D6E-409C-BE32-E72D297353CC}">
              <c16:uniqueId val="{00000002-9B1E-4871-881A-F82350771736}"/>
            </c:ext>
          </c:extLst>
        </c:ser>
        <c:dLbls>
          <c:showLegendKey val="0"/>
          <c:showVal val="0"/>
          <c:showCatName val="0"/>
          <c:showSerName val="0"/>
          <c:showPercent val="0"/>
          <c:showBubbleSize val="0"/>
        </c:dLbls>
        <c:gapWidth val="100"/>
        <c:overlap val="-24"/>
        <c:axId val="199619624"/>
        <c:axId val="199609824"/>
      </c:barChart>
      <c:catAx>
        <c:axId val="199619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609824"/>
        <c:crosses val="autoZero"/>
        <c:auto val="1"/>
        <c:lblAlgn val="ctr"/>
        <c:lblOffset val="100"/>
        <c:noMultiLvlLbl val="0"/>
      </c:catAx>
      <c:valAx>
        <c:axId val="199609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9619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28-4A39-8B3F-0FA7DF5D5D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28-4A39-8B3F-0FA7DF5D5D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57</c:v>
                </c:pt>
                <c:pt idx="1">
                  <c:v>43</c:v>
                </c:pt>
              </c:numCache>
            </c:numRef>
          </c:val>
          <c:extLst>
            <c:ext xmlns:c16="http://schemas.microsoft.com/office/drawing/2014/chart" uri="{C3380CC4-5D6E-409C-BE32-E72D297353CC}">
              <c16:uniqueId val="{00000002-C828-4A39-8B3F-0FA7DF5D5DCC}"/>
            </c:ext>
          </c:extLst>
        </c:ser>
        <c:dLbls>
          <c:showLegendKey val="0"/>
          <c:showVal val="0"/>
          <c:showCatName val="0"/>
          <c:showSerName val="0"/>
          <c:showPercent val="0"/>
          <c:showBubbleSize val="0"/>
        </c:dLbls>
        <c:gapWidth val="100"/>
        <c:overlap val="-24"/>
        <c:axId val="429017632"/>
        <c:axId val="429018416"/>
      </c:barChart>
      <c:catAx>
        <c:axId val="429017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9018416"/>
        <c:crosses val="autoZero"/>
        <c:auto val="1"/>
        <c:lblAlgn val="ctr"/>
        <c:lblOffset val="100"/>
        <c:noMultiLvlLbl val="0"/>
      </c:catAx>
      <c:valAx>
        <c:axId val="429018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9017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26-45B4-A297-0A0499FCA4CD}"/>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26-45B4-A297-0A0499FCA4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63</c:v>
                </c:pt>
                <c:pt idx="1">
                  <c:v>37</c:v>
                </c:pt>
              </c:numCache>
            </c:numRef>
          </c:val>
          <c:extLst>
            <c:ext xmlns:c16="http://schemas.microsoft.com/office/drawing/2014/chart" uri="{C3380CC4-5D6E-409C-BE32-E72D297353CC}">
              <c16:uniqueId val="{00000002-E326-45B4-A297-0A0499FCA4CD}"/>
            </c:ext>
          </c:extLst>
        </c:ser>
        <c:dLbls>
          <c:showLegendKey val="0"/>
          <c:showVal val="0"/>
          <c:showCatName val="0"/>
          <c:showSerName val="0"/>
          <c:showPercent val="0"/>
          <c:showBubbleSize val="0"/>
        </c:dLbls>
        <c:gapWidth val="100"/>
        <c:overlap val="-24"/>
        <c:axId val="394071408"/>
        <c:axId val="394072192"/>
      </c:barChart>
      <c:catAx>
        <c:axId val="394071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4072192"/>
        <c:crosses val="autoZero"/>
        <c:auto val="1"/>
        <c:lblAlgn val="ctr"/>
        <c:lblOffset val="100"/>
        <c:noMultiLvlLbl val="0"/>
      </c:catAx>
      <c:valAx>
        <c:axId val="394072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4071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A6-476D-BD4A-BC2C0D53365C}"/>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A6-476D-BD4A-BC2C0D5336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43</c:v>
                </c:pt>
                <c:pt idx="1">
                  <c:v>57</c:v>
                </c:pt>
              </c:numCache>
            </c:numRef>
          </c:val>
          <c:extLst>
            <c:ext xmlns:c16="http://schemas.microsoft.com/office/drawing/2014/chart" uri="{C3380CC4-5D6E-409C-BE32-E72D297353CC}">
              <c16:uniqueId val="{00000002-5FA6-476D-BD4A-BC2C0D53365C}"/>
            </c:ext>
          </c:extLst>
        </c:ser>
        <c:dLbls>
          <c:showLegendKey val="0"/>
          <c:showVal val="0"/>
          <c:showCatName val="0"/>
          <c:showSerName val="0"/>
          <c:showPercent val="0"/>
          <c:showBubbleSize val="0"/>
        </c:dLbls>
        <c:gapWidth val="100"/>
        <c:overlap val="-24"/>
        <c:axId val="394074936"/>
        <c:axId val="394088656"/>
      </c:barChart>
      <c:catAx>
        <c:axId val="394074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4088656"/>
        <c:crosses val="autoZero"/>
        <c:auto val="1"/>
        <c:lblAlgn val="ctr"/>
        <c:lblOffset val="100"/>
        <c:noMultiLvlLbl val="0"/>
      </c:catAx>
      <c:valAx>
        <c:axId val="394088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4074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43-4698-ABBA-42D51994AEA2}"/>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43-4698-ABBA-42D51994AE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80</c:v>
                </c:pt>
                <c:pt idx="1">
                  <c:v>20</c:v>
                </c:pt>
              </c:numCache>
            </c:numRef>
          </c:val>
          <c:extLst>
            <c:ext xmlns:c16="http://schemas.microsoft.com/office/drawing/2014/chart" uri="{C3380CC4-5D6E-409C-BE32-E72D297353CC}">
              <c16:uniqueId val="{00000002-BE43-4698-ABBA-42D51994AEA2}"/>
            </c:ext>
          </c:extLst>
        </c:ser>
        <c:dLbls>
          <c:showLegendKey val="0"/>
          <c:showVal val="0"/>
          <c:showCatName val="0"/>
          <c:showSerName val="0"/>
          <c:showPercent val="0"/>
          <c:showBubbleSize val="0"/>
        </c:dLbls>
        <c:gapWidth val="100"/>
        <c:overlap val="-24"/>
        <c:axId val="429015672"/>
        <c:axId val="429016456"/>
      </c:barChart>
      <c:catAx>
        <c:axId val="429015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9016456"/>
        <c:crosses val="autoZero"/>
        <c:auto val="1"/>
        <c:lblAlgn val="ctr"/>
        <c:lblOffset val="100"/>
        <c:noMultiLvlLbl val="0"/>
      </c:catAx>
      <c:valAx>
        <c:axId val="429016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9015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7A-486C-9A2B-CE76D03E16A6}"/>
                </c:ext>
              </c:extLst>
            </c:dLbl>
            <c:dLbl>
              <c:idx val="1"/>
              <c:layout>
                <c:manualLayout>
                  <c:x val="1.7636929230084252E-3"/>
                  <c:y val="3.2844556499561951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7A-486C-9A2B-CE76D03E16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100</c:v>
                </c:pt>
                <c:pt idx="1">
                  <c:v>0</c:v>
                </c:pt>
              </c:numCache>
            </c:numRef>
          </c:val>
          <c:extLst>
            <c:ext xmlns:c16="http://schemas.microsoft.com/office/drawing/2014/chart" uri="{C3380CC4-5D6E-409C-BE32-E72D297353CC}">
              <c16:uniqueId val="{00000002-F47A-486C-9A2B-CE76D03E16A6}"/>
            </c:ext>
          </c:extLst>
        </c:ser>
        <c:dLbls>
          <c:showLegendKey val="0"/>
          <c:showVal val="0"/>
          <c:showCatName val="0"/>
          <c:showSerName val="0"/>
          <c:showPercent val="0"/>
          <c:showBubbleSize val="0"/>
        </c:dLbls>
        <c:gapWidth val="100"/>
        <c:overlap val="-24"/>
        <c:axId val="428975296"/>
        <c:axId val="428972944"/>
      </c:barChart>
      <c:catAx>
        <c:axId val="428975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972944"/>
        <c:crosses val="autoZero"/>
        <c:auto val="1"/>
        <c:lblAlgn val="ctr"/>
        <c:lblOffset val="100"/>
        <c:noMultiLvlLbl val="0"/>
      </c:catAx>
      <c:valAx>
        <c:axId val="42897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97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E1-4F37-BDA1-09D21BC253B8}"/>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E1-4F37-BDA1-09D21BC253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97</c:v>
                </c:pt>
                <c:pt idx="1">
                  <c:v>3</c:v>
                </c:pt>
              </c:numCache>
            </c:numRef>
          </c:val>
          <c:extLst>
            <c:ext xmlns:c16="http://schemas.microsoft.com/office/drawing/2014/chart" uri="{C3380CC4-5D6E-409C-BE32-E72D297353CC}">
              <c16:uniqueId val="{00000002-18E1-4F37-BDA1-09D21BC253B8}"/>
            </c:ext>
          </c:extLst>
        </c:ser>
        <c:dLbls>
          <c:showLegendKey val="0"/>
          <c:showVal val="0"/>
          <c:showCatName val="0"/>
          <c:showSerName val="0"/>
          <c:showPercent val="0"/>
          <c:showBubbleSize val="0"/>
        </c:dLbls>
        <c:gapWidth val="100"/>
        <c:overlap val="-24"/>
        <c:axId val="431085192"/>
        <c:axId val="431083232"/>
      </c:barChart>
      <c:catAx>
        <c:axId val="431085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31083232"/>
        <c:crosses val="autoZero"/>
        <c:auto val="1"/>
        <c:lblAlgn val="ctr"/>
        <c:lblOffset val="100"/>
        <c:noMultiLvlLbl val="0"/>
      </c:catAx>
      <c:valAx>
        <c:axId val="431083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85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9975390459052966E-3"/>
                  <c:y val="9.22077480985638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r>
                      <a:rPr lang="en-US" sz="1800" baseline="0" dirty="0"/>
                      <a:t>75%</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124329415586756"/>
                      <c:h val="5.0323483496521007E-2"/>
                    </c:manualLayout>
                  </c15:layout>
                </c:ext>
                <c:ext xmlns:c16="http://schemas.microsoft.com/office/drawing/2014/chart" uri="{C3380CC4-5D6E-409C-BE32-E72D297353CC}">
                  <c16:uniqueId val="{00000000-774A-475C-AF34-0FF253B66D89}"/>
                </c:ext>
              </c:extLst>
            </c:dLbl>
            <c:dLbl>
              <c:idx val="1"/>
              <c:layout>
                <c:manualLayout>
                  <c:x val="-4.1081484639568198E-3"/>
                  <c:y val="0.11947846812943931"/>
                </c:manualLayout>
              </c:layout>
              <c:tx>
                <c:rich>
                  <a:bodyPr/>
                  <a:lstStyle/>
                  <a:p>
                    <a:fld id="{FFA06836-E0AE-4A80-BE31-41F3B58F1DC9}" type="VALUE">
                      <a:rPr lang="en-US" sz="1800" baseline="0" smtClean="0">
                        <a:solidFill>
                          <a:schemeClr val="tx1"/>
                        </a:solidFill>
                      </a:rPr>
                      <a:pPr/>
                      <a:t>[VALOR]</a:t>
                    </a:fld>
                    <a:r>
                      <a:rPr lang="en-US" sz="18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4A-475C-AF34-0FF253B66D89}"/>
                </c:ext>
              </c:extLst>
            </c:dLbl>
            <c:dLbl>
              <c:idx val="2"/>
              <c:layout>
                <c:manualLayout>
                  <c:x val="-4.1081484639569708E-3"/>
                  <c:y val="9.9953711276515922E-2"/>
                </c:manualLayout>
              </c:layout>
              <c:tx>
                <c:rich>
                  <a:bodyPr/>
                  <a:lstStyle/>
                  <a:p>
                    <a:fld id="{1EB62883-612A-4C49-B862-CA8977CE30FA}" type="VALUE">
                      <a:rPr lang="en-US" sz="1800" baseline="0" smtClean="0">
                        <a:solidFill>
                          <a:schemeClr val="tx1"/>
                        </a:solidFill>
                      </a:rPr>
                      <a:pPr/>
                      <a:t>[VALOR]</a:t>
                    </a:fld>
                    <a:r>
                      <a:rPr lang="en-US" sz="18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74A-475C-AF34-0FF253B66D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HISTORIA</c:v>
                </c:pt>
                <c:pt idx="1">
                  <c:v> ESCUDO</c:v>
                </c:pt>
                <c:pt idx="2">
                  <c:v>COLORES</c:v>
                </c:pt>
              </c:strCache>
            </c:strRef>
          </c:cat>
          <c:val>
            <c:numRef>
              <c:f>'ELEMENTO DE IDENTIFICACIÓN'!$B$4:$B$6</c:f>
              <c:numCache>
                <c:formatCode>General</c:formatCode>
                <c:ptCount val="3"/>
                <c:pt idx="0">
                  <c:v>75</c:v>
                </c:pt>
                <c:pt idx="1">
                  <c:v>50</c:v>
                </c:pt>
                <c:pt idx="2">
                  <c:v>50</c:v>
                </c:pt>
              </c:numCache>
            </c:numRef>
          </c:val>
          <c:extLst>
            <c:ext xmlns:c16="http://schemas.microsoft.com/office/drawing/2014/chart" uri="{C3380CC4-5D6E-409C-BE32-E72D297353CC}">
              <c16:uniqueId val="{00000003-774A-475C-AF34-0FF253B66D89}"/>
            </c:ext>
          </c:extLst>
        </c:ser>
        <c:dLbls>
          <c:showLegendKey val="0"/>
          <c:showVal val="0"/>
          <c:showCatName val="0"/>
          <c:showSerName val="0"/>
          <c:showPercent val="0"/>
          <c:showBubbleSize val="0"/>
        </c:dLbls>
        <c:gapWidth val="100"/>
        <c:overlap val="-24"/>
        <c:axId val="646552784"/>
        <c:axId val="646548472"/>
      </c:barChart>
      <c:catAx>
        <c:axId val="646552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646548472"/>
        <c:crosses val="autoZero"/>
        <c:auto val="1"/>
        <c:lblAlgn val="ctr"/>
        <c:lblOffset val="100"/>
        <c:noMultiLvlLbl val="0"/>
      </c:catAx>
      <c:valAx>
        <c:axId val="646548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52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04/05/2022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04/05/2022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04/05/2022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528409" y="4653137"/>
            <a:ext cx="6698757"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530) – SECRETARÍA ACADÉMICA</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6FCAA1DE-4B92-462C-9B2F-35D7DA35F35D}"/>
              </a:ext>
            </a:extLst>
          </p:cNvPr>
          <p:cNvGraphicFramePr>
            <a:graphicFrameLocks/>
          </p:cNvGraphicFramePr>
          <p:nvPr>
            <p:extLst>
              <p:ext uri="{D42A27DB-BD31-4B8C-83A1-F6EECF244321}">
                <p14:modId xmlns:p14="http://schemas.microsoft.com/office/powerpoint/2010/main" val="775561699"/>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oogle Shape;358;p15">
            <a:extLst>
              <a:ext uri="{FF2B5EF4-FFF2-40B4-BE49-F238E27FC236}">
                <a16:creationId xmlns:a16="http://schemas.microsoft.com/office/drawing/2014/main" id="{2B5B8123-1FBA-4C44-99FC-B1F57FC83A24}"/>
              </a:ext>
            </a:extLst>
          </p:cNvPr>
          <p:cNvGraphicFramePr/>
          <p:nvPr>
            <p:extLst>
              <p:ext uri="{D42A27DB-BD31-4B8C-83A1-F6EECF244321}">
                <p14:modId xmlns:p14="http://schemas.microsoft.com/office/powerpoint/2010/main" val="2897490823"/>
              </p:ext>
            </p:extLst>
          </p:nvPr>
        </p:nvGraphicFramePr>
        <p:xfrm>
          <a:off x="1808995" y="1343996"/>
          <a:ext cx="6353227" cy="40631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828D04CC-1E5A-4EC7-BFAB-E42F9A829DC4}"/>
              </a:ext>
            </a:extLst>
          </p:cNvPr>
          <p:cNvGraphicFramePr>
            <a:graphicFrameLocks/>
          </p:cNvGraphicFramePr>
          <p:nvPr>
            <p:extLst>
              <p:ext uri="{D42A27DB-BD31-4B8C-83A1-F6EECF244321}">
                <p14:modId xmlns:p14="http://schemas.microsoft.com/office/powerpoint/2010/main" val="335903356"/>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oogle Shape;400;p17">
            <a:extLst>
              <a:ext uri="{FF2B5EF4-FFF2-40B4-BE49-F238E27FC236}">
                <a16:creationId xmlns:a16="http://schemas.microsoft.com/office/drawing/2014/main" id="{8532941E-57CB-403C-B991-B98925FA79FB}"/>
              </a:ext>
            </a:extLst>
          </p:cNvPr>
          <p:cNvGraphicFramePr/>
          <p:nvPr>
            <p:extLst>
              <p:ext uri="{D42A27DB-BD31-4B8C-83A1-F6EECF244321}">
                <p14:modId xmlns:p14="http://schemas.microsoft.com/office/powerpoint/2010/main" val="3090116874"/>
              </p:ext>
            </p:extLst>
          </p:nvPr>
        </p:nvGraphicFramePr>
        <p:xfrm>
          <a:off x="1215891" y="1314479"/>
          <a:ext cx="7316549" cy="44858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4524315"/>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El 99% se siente orgulloso de su institución, además de la comunidad universitaria se siente identificada con los </a:t>
            </a:r>
            <a:r>
              <a:rPr lang="es-MX" b="1" dirty="0"/>
              <a:t>elementos:</a:t>
            </a:r>
            <a:endParaRPr lang="es-MX" dirty="0"/>
          </a:p>
          <a:p>
            <a:pPr marL="342900" indent="-342900">
              <a:buFont typeface="+mj-lt"/>
              <a:buAutoNum type="arabicPeriod"/>
            </a:pPr>
            <a:r>
              <a:rPr lang="es-MX" dirty="0"/>
              <a:t>Escudo</a:t>
            </a:r>
          </a:p>
          <a:p>
            <a:pPr marL="342900" indent="-342900">
              <a:buFont typeface="+mj-lt"/>
              <a:buAutoNum type="arabicPeriod"/>
            </a:pPr>
            <a:r>
              <a:rPr lang="es-MX" dirty="0"/>
              <a:t>Lema</a:t>
            </a:r>
          </a:p>
          <a:p>
            <a:endParaRPr lang="es-MX" dirty="0"/>
          </a:p>
          <a:p>
            <a:r>
              <a:rPr lang="es-MX" dirty="0"/>
              <a:t>Por otra parte el </a:t>
            </a:r>
            <a:r>
              <a:rPr lang="es-MX" b="1" dirty="0"/>
              <a:t>código de ética </a:t>
            </a:r>
            <a:r>
              <a:rPr lang="es-MX" dirty="0"/>
              <a:t>los trabajadores tienen un 80%, los </a:t>
            </a:r>
            <a:r>
              <a:rPr lang="es-MX" b="1" dirty="0"/>
              <a:t>valores </a:t>
            </a:r>
            <a:r>
              <a:rPr lang="es-MX" dirty="0"/>
              <a:t>que contemplan son:</a:t>
            </a:r>
          </a:p>
          <a:p>
            <a:pPr marL="342900" indent="-342900">
              <a:buFont typeface="+mj-lt"/>
              <a:buAutoNum type="arabicPeriod"/>
            </a:pPr>
            <a:r>
              <a:rPr lang="es-MX" dirty="0"/>
              <a:t>Lealtad y Compromiso</a:t>
            </a:r>
          </a:p>
          <a:p>
            <a:pPr marL="342900" indent="-342900">
              <a:buFont typeface="+mj-lt"/>
              <a:buAutoNum type="arabicPeriod"/>
            </a:pPr>
            <a:r>
              <a:rPr lang="es-MX" dirty="0"/>
              <a:t>Transparencia y Rendición de Cuentas</a:t>
            </a:r>
          </a:p>
          <a:p>
            <a:pPr marL="342900" indent="-342900">
              <a:buFont typeface="+mj-lt"/>
              <a:buAutoNum type="arabicPeriod"/>
            </a:pPr>
            <a:r>
              <a:rPr lang="es-MX" dirty="0"/>
              <a:t>Responsabilidad</a:t>
            </a:r>
          </a:p>
          <a:p>
            <a:pPr marL="342900" indent="-342900">
              <a:buFont typeface="+mj-lt"/>
              <a:buAutoNum type="arabicPeriod"/>
            </a:pPr>
            <a:r>
              <a:rPr lang="es-MX" dirty="0"/>
              <a:t>Equidad</a:t>
            </a:r>
          </a:p>
          <a:p>
            <a:pPr marL="342900" indent="-342900">
              <a:buFont typeface="+mj-lt"/>
              <a:buAutoNum type="arabicPeriod"/>
            </a:pPr>
            <a:r>
              <a:rPr lang="es-MX" dirty="0"/>
              <a:t>Justicia</a:t>
            </a:r>
          </a:p>
          <a:p>
            <a:pPr marL="342900" indent="-342900">
              <a:buFont typeface="+mj-lt"/>
              <a:buAutoNum type="arabicPeriod"/>
            </a:pPr>
            <a:r>
              <a:rPr lang="es-MX" dirty="0"/>
              <a:t>Conciencia Ecológica</a:t>
            </a:r>
          </a:p>
          <a:p>
            <a:pPr marL="342900" indent="-342900">
              <a:buFont typeface="+mj-lt"/>
              <a:buAutoNum type="arabicPeriod"/>
            </a:pPr>
            <a:r>
              <a:rPr lang="es-MX" dirty="0"/>
              <a:t>Profesionalismo e Integridad</a:t>
            </a:r>
          </a:p>
          <a:p>
            <a:pPr marL="342900" indent="-342900">
              <a:buFont typeface="+mj-lt"/>
              <a:buAutoNum type="arabicPeriod"/>
            </a:pPr>
            <a:r>
              <a:rPr lang="es-MX" dirty="0"/>
              <a:t>Tolerancia</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C8A7E192-2969-4B16-8F35-72B22B80249F}"/>
              </a:ext>
            </a:extLst>
          </p:cNvPr>
          <p:cNvGraphicFramePr>
            <a:graphicFrameLocks/>
          </p:cNvGraphicFramePr>
          <p:nvPr>
            <p:extLst>
              <p:ext uri="{D42A27DB-BD31-4B8C-83A1-F6EECF244321}">
                <p14:modId xmlns:p14="http://schemas.microsoft.com/office/powerpoint/2010/main" val="88825367"/>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oogle Shape;483;p21">
            <a:extLst>
              <a:ext uri="{FF2B5EF4-FFF2-40B4-BE49-F238E27FC236}">
                <a16:creationId xmlns:a16="http://schemas.microsoft.com/office/drawing/2014/main" id="{D0A5F321-3CE6-4ED0-9CA6-C26D9273F8D7}"/>
              </a:ext>
            </a:extLst>
          </p:cNvPr>
          <p:cNvGraphicFramePr/>
          <p:nvPr>
            <p:extLst>
              <p:ext uri="{D42A27DB-BD31-4B8C-83A1-F6EECF244321}">
                <p14:modId xmlns:p14="http://schemas.microsoft.com/office/powerpoint/2010/main" val="1844389462"/>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F9FE4263-652C-4C99-9DE9-E6292C33862C}"/>
              </a:ext>
            </a:extLst>
          </p:cNvPr>
          <p:cNvGraphicFramePr>
            <a:graphicFrameLocks/>
          </p:cNvGraphicFramePr>
          <p:nvPr>
            <p:extLst>
              <p:ext uri="{D42A27DB-BD31-4B8C-83A1-F6EECF244321}">
                <p14:modId xmlns:p14="http://schemas.microsoft.com/office/powerpoint/2010/main" val="1128104946"/>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oogle Shape;523;p23">
            <a:extLst>
              <a:ext uri="{FF2B5EF4-FFF2-40B4-BE49-F238E27FC236}">
                <a16:creationId xmlns:a16="http://schemas.microsoft.com/office/drawing/2014/main" id="{D5396490-3E1E-4C6A-8064-5B055EB988DE}"/>
              </a:ext>
            </a:extLst>
          </p:cNvPr>
          <p:cNvGraphicFramePr/>
          <p:nvPr>
            <p:extLst>
              <p:ext uri="{D42A27DB-BD31-4B8C-83A1-F6EECF244321}">
                <p14:modId xmlns:p14="http://schemas.microsoft.com/office/powerpoint/2010/main" val="2257000603"/>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5E3E7B6E-E1C1-4799-83EF-0FF9B83D3721}"/>
              </a:ext>
            </a:extLst>
          </p:cNvPr>
          <p:cNvGraphicFramePr>
            <a:graphicFrameLocks/>
          </p:cNvGraphicFramePr>
          <p:nvPr>
            <p:extLst>
              <p:ext uri="{D42A27DB-BD31-4B8C-83A1-F6EECF244321}">
                <p14:modId xmlns:p14="http://schemas.microsoft.com/office/powerpoint/2010/main" val="790864930"/>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oogle Shape;563;p25">
            <a:extLst>
              <a:ext uri="{FF2B5EF4-FFF2-40B4-BE49-F238E27FC236}">
                <a16:creationId xmlns:a16="http://schemas.microsoft.com/office/drawing/2014/main" id="{19520CFA-8D84-45D8-89A7-E3419D08B046}"/>
              </a:ext>
            </a:extLst>
          </p:cNvPr>
          <p:cNvGraphicFramePr/>
          <p:nvPr>
            <p:extLst>
              <p:ext uri="{D42A27DB-BD31-4B8C-83A1-F6EECF244321}">
                <p14:modId xmlns:p14="http://schemas.microsoft.com/office/powerpoint/2010/main" val="4162445730"/>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D5B94940-2E57-4339-B548-5C340DB41EBF}"/>
              </a:ext>
            </a:extLst>
          </p:cNvPr>
          <p:cNvGraphicFramePr>
            <a:graphicFrameLocks/>
          </p:cNvGraphicFramePr>
          <p:nvPr>
            <p:extLst>
              <p:ext uri="{D42A27DB-BD31-4B8C-83A1-F6EECF244321}">
                <p14:modId xmlns:p14="http://schemas.microsoft.com/office/powerpoint/2010/main" val="1575784379"/>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oogle Shape;603;p27">
            <a:extLst>
              <a:ext uri="{FF2B5EF4-FFF2-40B4-BE49-F238E27FC236}">
                <a16:creationId xmlns:a16="http://schemas.microsoft.com/office/drawing/2014/main" id="{31902B11-F1DE-430F-BA9B-4ED865D0D554}"/>
              </a:ext>
            </a:extLst>
          </p:cNvPr>
          <p:cNvGraphicFramePr/>
          <p:nvPr>
            <p:extLst>
              <p:ext uri="{D42A27DB-BD31-4B8C-83A1-F6EECF244321}">
                <p14:modId xmlns:p14="http://schemas.microsoft.com/office/powerpoint/2010/main" val="207437905"/>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C6676A74-A685-460C-B49F-A7D35EAF9BFF}"/>
              </a:ext>
            </a:extLst>
          </p:cNvPr>
          <p:cNvGraphicFramePr>
            <a:graphicFrameLocks/>
          </p:cNvGraphicFramePr>
          <p:nvPr>
            <p:extLst>
              <p:ext uri="{D42A27DB-BD31-4B8C-83A1-F6EECF244321}">
                <p14:modId xmlns:p14="http://schemas.microsoft.com/office/powerpoint/2010/main" val="3875244382"/>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oogle Shape;643;p29">
            <a:extLst>
              <a:ext uri="{FF2B5EF4-FFF2-40B4-BE49-F238E27FC236}">
                <a16:creationId xmlns:a16="http://schemas.microsoft.com/office/drawing/2014/main" id="{6D45CDFE-BB89-44E2-A015-1FFAC877F992}"/>
              </a:ext>
            </a:extLst>
          </p:cNvPr>
          <p:cNvGraphicFramePr/>
          <p:nvPr>
            <p:extLst>
              <p:ext uri="{D42A27DB-BD31-4B8C-83A1-F6EECF244321}">
                <p14:modId xmlns:p14="http://schemas.microsoft.com/office/powerpoint/2010/main" val="487063116"/>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ES" dirty="0"/>
              <a:t>Los resultados en lo que respecta al rubro de </a:t>
            </a:r>
            <a:r>
              <a:rPr lang="es-ES" b="1" dirty="0"/>
              <a:t>“Seguridad Ocupacional” </a:t>
            </a:r>
            <a:r>
              <a:rPr lang="es-ES" dirty="0"/>
              <a:t>obtenemos que la </a:t>
            </a:r>
            <a:r>
              <a:rPr lang="es-ES" b="1" dirty="0"/>
              <a:t>Iluminación </a:t>
            </a:r>
            <a:r>
              <a:rPr lang="es-ES" dirty="0"/>
              <a:t>en las áreas de trabajo es: Bueno(63%)</a:t>
            </a:r>
          </a:p>
          <a:p>
            <a:pPr algn="just"/>
            <a:r>
              <a:rPr lang="es-ES" dirty="0"/>
              <a:t>El </a:t>
            </a:r>
            <a:r>
              <a:rPr lang="es-ES" b="1" dirty="0"/>
              <a:t>Clima </a:t>
            </a:r>
            <a:r>
              <a:rPr lang="es-ES" dirty="0"/>
              <a:t>del entorno laboral es: Excelente(43%)</a:t>
            </a:r>
          </a:p>
          <a:p>
            <a:pPr algn="just"/>
            <a:r>
              <a:rPr lang="es-ES" dirty="0"/>
              <a:t>El </a:t>
            </a:r>
            <a:r>
              <a:rPr lang="es-ES" b="1" dirty="0"/>
              <a:t>Ruido </a:t>
            </a:r>
            <a:r>
              <a:rPr lang="es-ES" dirty="0"/>
              <a:t>del entorno laboral es: Medio(57%)</a:t>
            </a:r>
          </a:p>
          <a:p>
            <a:pPr algn="just"/>
            <a:r>
              <a:rPr lang="es-ES" dirty="0"/>
              <a:t>El </a:t>
            </a:r>
            <a:r>
              <a:rPr lang="es-ES" b="1" dirty="0"/>
              <a:t>Mobiliario </a:t>
            </a:r>
            <a:r>
              <a:rPr lang="es-ES" dirty="0"/>
              <a:t>en el que se labora es Excelente(43%)</a:t>
            </a:r>
          </a:p>
          <a:p>
            <a:pPr algn="just"/>
            <a:r>
              <a:rPr lang="es-ES" dirty="0"/>
              <a:t>El </a:t>
            </a:r>
            <a:r>
              <a:rPr lang="es-ES" b="1" dirty="0"/>
              <a:t>Espacio </a:t>
            </a:r>
            <a:r>
              <a:rPr lang="es-ES" dirty="0"/>
              <a:t>: Regular(49%)</a:t>
            </a:r>
            <a:endParaRPr lang="es-ES" b="1" dirty="0"/>
          </a:p>
          <a:p>
            <a:pPr algn="just"/>
            <a:r>
              <a:rPr lang="es-ES" dirty="0"/>
              <a:t>La </a:t>
            </a:r>
            <a:r>
              <a:rPr lang="es-ES" b="1" dirty="0"/>
              <a:t>Higiene </a:t>
            </a:r>
            <a:r>
              <a:rPr lang="es-ES" dirty="0"/>
              <a:t>: Bueno(57%)</a:t>
            </a:r>
            <a:endParaRPr lang="es-ES" b="1" dirty="0"/>
          </a:p>
          <a:p>
            <a:pPr algn="just"/>
            <a:r>
              <a:rPr lang="es-ES" dirty="0"/>
              <a:t>La </a:t>
            </a:r>
            <a:r>
              <a:rPr lang="es-ES" b="1" dirty="0"/>
              <a:t>Higiene en Sanitarios </a:t>
            </a:r>
            <a:r>
              <a:rPr lang="es-ES" dirty="0"/>
              <a:t>es: Malas (43%)</a:t>
            </a:r>
          </a:p>
          <a:p>
            <a:pPr algn="just"/>
            <a:r>
              <a:rPr lang="es-ES" dirty="0"/>
              <a:t>El </a:t>
            </a:r>
            <a:r>
              <a:rPr lang="es-ES" b="1" dirty="0"/>
              <a:t>Mantenimiento </a:t>
            </a:r>
            <a:r>
              <a:rPr lang="es-ES" dirty="0"/>
              <a:t>es: Regular(43%)</a:t>
            </a:r>
          </a:p>
          <a:p>
            <a:pPr algn="just"/>
            <a:r>
              <a:rPr lang="es-MX" dirty="0"/>
              <a:t>La </a:t>
            </a:r>
            <a:r>
              <a:rPr lang="es-MX" b="1" dirty="0"/>
              <a:t>Seguridad e Higiene </a:t>
            </a:r>
            <a:r>
              <a:rPr lang="es-MX" dirty="0"/>
              <a:t>es: (80%)</a:t>
            </a:r>
          </a:p>
          <a:p>
            <a:pPr algn="just"/>
            <a:r>
              <a:rPr lang="es-MX" b="1" dirty="0"/>
              <a:t>Comisión de Seguridad e Higiene </a:t>
            </a:r>
            <a:r>
              <a:rPr lang="es-MX" dirty="0"/>
              <a:t>es: (67%)</a:t>
            </a:r>
            <a:endParaRPr lang="es-MX" b="1" dirty="0"/>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A074E1F7-1CC6-456B-8088-B474BEECB1CA}"/>
              </a:ext>
            </a:extLst>
          </p:cNvPr>
          <p:cNvGraphicFramePr>
            <a:graphicFrameLocks/>
          </p:cNvGraphicFramePr>
          <p:nvPr>
            <p:extLst>
              <p:ext uri="{D42A27DB-BD31-4B8C-83A1-F6EECF244321}">
                <p14:modId xmlns:p14="http://schemas.microsoft.com/office/powerpoint/2010/main" val="2495120074"/>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AB5354C2-2C95-4943-AC1F-C87CAF683486}"/>
              </a:ext>
            </a:extLst>
          </p:cNvPr>
          <p:cNvGraphicFramePr>
            <a:graphicFrameLocks/>
          </p:cNvGraphicFramePr>
          <p:nvPr>
            <p:extLst>
              <p:ext uri="{D42A27DB-BD31-4B8C-83A1-F6EECF244321}">
                <p14:modId xmlns:p14="http://schemas.microsoft.com/office/powerpoint/2010/main" val="4056114905"/>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29E7FD6F-6204-46EF-A3CF-3DAAB7A120CF}"/>
              </a:ext>
            </a:extLst>
          </p:cNvPr>
          <p:cNvGraphicFramePr>
            <a:graphicFrameLocks/>
          </p:cNvGraphicFramePr>
          <p:nvPr>
            <p:extLst>
              <p:ext uri="{D42A27DB-BD31-4B8C-83A1-F6EECF244321}">
                <p14:modId xmlns:p14="http://schemas.microsoft.com/office/powerpoint/2010/main" val="3793257149"/>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oogle Shape;760;p35">
            <a:extLst>
              <a:ext uri="{FF2B5EF4-FFF2-40B4-BE49-F238E27FC236}">
                <a16:creationId xmlns:a16="http://schemas.microsoft.com/office/drawing/2014/main" id="{27A22F8E-89F8-49EC-A411-3AB46AD31C38}"/>
              </a:ext>
            </a:extLst>
          </p:cNvPr>
          <p:cNvGraphicFramePr/>
          <p:nvPr>
            <p:extLst>
              <p:ext uri="{D42A27DB-BD31-4B8C-83A1-F6EECF244321}">
                <p14:modId xmlns:p14="http://schemas.microsoft.com/office/powerpoint/2010/main" val="1589802176"/>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0DC80207-E4C1-4D82-B0B2-9B2E7D2CB94B}"/>
              </a:ext>
            </a:extLst>
          </p:cNvPr>
          <p:cNvGraphicFramePr>
            <a:graphicFrameLocks/>
          </p:cNvGraphicFramePr>
          <p:nvPr>
            <p:extLst>
              <p:ext uri="{D42A27DB-BD31-4B8C-83A1-F6EECF244321}">
                <p14:modId xmlns:p14="http://schemas.microsoft.com/office/powerpoint/2010/main" val="3848267338"/>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oogle Shape;802;p37">
            <a:extLst>
              <a:ext uri="{FF2B5EF4-FFF2-40B4-BE49-F238E27FC236}">
                <a16:creationId xmlns:a16="http://schemas.microsoft.com/office/drawing/2014/main" id="{F6DADFE6-16C5-4EB9-8F09-FD8A7723DC2B}"/>
              </a:ext>
            </a:extLst>
          </p:cNvPr>
          <p:cNvGraphicFramePr/>
          <p:nvPr>
            <p:extLst>
              <p:ext uri="{D42A27DB-BD31-4B8C-83A1-F6EECF244321}">
                <p14:modId xmlns:p14="http://schemas.microsoft.com/office/powerpoint/2010/main" val="1892669031"/>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707886"/>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SECRETARÍA ACADÉMICA</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358112C0-CA0F-41AA-AE05-2BD54A1FB470}"/>
              </a:ext>
            </a:extLst>
          </p:cNvPr>
          <p:cNvGraphicFramePr>
            <a:graphicFrameLocks/>
          </p:cNvGraphicFramePr>
          <p:nvPr>
            <p:extLst>
              <p:ext uri="{D42A27DB-BD31-4B8C-83A1-F6EECF244321}">
                <p14:modId xmlns:p14="http://schemas.microsoft.com/office/powerpoint/2010/main" val="2981371583"/>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DCFB7557-1969-4367-AB15-65F7957CA7B0}"/>
              </a:ext>
            </a:extLst>
          </p:cNvPr>
          <p:cNvGraphicFramePr>
            <a:graphicFrameLocks/>
          </p:cNvGraphicFramePr>
          <p:nvPr>
            <p:extLst>
              <p:ext uri="{D42A27DB-BD31-4B8C-83A1-F6EECF244321}">
                <p14:modId xmlns:p14="http://schemas.microsoft.com/office/powerpoint/2010/main" val="727302855"/>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 100% Siempre</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75% Siempre</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67%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57% Algunas veces</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70% Algunas Veces</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71% Algunas Veces</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 60% Algunas Veces</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 86% Algunas Veces</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oogle Shape;935;p44">
            <a:extLst>
              <a:ext uri="{FF2B5EF4-FFF2-40B4-BE49-F238E27FC236}">
                <a16:creationId xmlns:a16="http://schemas.microsoft.com/office/drawing/2014/main" id="{ECA6A750-5B46-4073-92FF-A30D60D67C84}"/>
              </a:ext>
            </a:extLst>
          </p:cNvPr>
          <p:cNvGraphicFramePr/>
          <p:nvPr>
            <p:extLst>
              <p:ext uri="{D42A27DB-BD31-4B8C-83A1-F6EECF244321}">
                <p14:modId xmlns:p14="http://schemas.microsoft.com/office/powerpoint/2010/main" val="237623286"/>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49C1754B-87DD-4196-93C8-8F0A9BB52915}"/>
              </a:ext>
            </a:extLst>
          </p:cNvPr>
          <p:cNvGraphicFramePr>
            <a:graphicFrameLocks/>
          </p:cNvGraphicFramePr>
          <p:nvPr>
            <p:extLst>
              <p:ext uri="{D42A27DB-BD31-4B8C-83A1-F6EECF244321}">
                <p14:modId xmlns:p14="http://schemas.microsoft.com/office/powerpoint/2010/main" val="554777703"/>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oogle Shape;955;p45">
            <a:extLst>
              <a:ext uri="{FF2B5EF4-FFF2-40B4-BE49-F238E27FC236}">
                <a16:creationId xmlns:a16="http://schemas.microsoft.com/office/drawing/2014/main" id="{242CB755-DB89-46E3-886B-9149B0AC8893}"/>
              </a:ext>
            </a:extLst>
          </p:cNvPr>
          <p:cNvGraphicFramePr/>
          <p:nvPr>
            <p:extLst>
              <p:ext uri="{D42A27DB-BD31-4B8C-83A1-F6EECF244321}">
                <p14:modId xmlns:p14="http://schemas.microsoft.com/office/powerpoint/2010/main" val="3867831597"/>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28BB34F9-BA1B-4E76-8657-A0DB753DCEDF}"/>
              </a:ext>
            </a:extLst>
          </p:cNvPr>
          <p:cNvGraphicFramePr>
            <a:graphicFrameLocks/>
          </p:cNvGraphicFramePr>
          <p:nvPr>
            <p:extLst>
              <p:ext uri="{D42A27DB-BD31-4B8C-83A1-F6EECF244321}">
                <p14:modId xmlns:p14="http://schemas.microsoft.com/office/powerpoint/2010/main" val="708185005"/>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2740729720"/>
              </p:ext>
            </p:extLst>
          </p:nvPr>
        </p:nvGraphicFramePr>
        <p:xfrm>
          <a:off x="1176030" y="388390"/>
          <a:ext cx="7403500" cy="592716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oogle Shape;1015;p48">
            <a:extLst>
              <a:ext uri="{FF2B5EF4-FFF2-40B4-BE49-F238E27FC236}">
                <a16:creationId xmlns:a16="http://schemas.microsoft.com/office/drawing/2014/main" id="{094F9620-2267-42C6-8CE2-75FA66E6B059}"/>
              </a:ext>
            </a:extLst>
          </p:cNvPr>
          <p:cNvGraphicFramePr/>
          <p:nvPr>
            <p:extLst>
              <p:ext uri="{D42A27DB-BD31-4B8C-83A1-F6EECF244321}">
                <p14:modId xmlns:p14="http://schemas.microsoft.com/office/powerpoint/2010/main" val="2946884190"/>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18F062EB-2131-4C27-A0B7-19159579C7F9}"/>
              </a:ext>
            </a:extLst>
          </p:cNvPr>
          <p:cNvGraphicFramePr>
            <a:graphicFrameLocks/>
          </p:cNvGraphicFramePr>
          <p:nvPr>
            <p:extLst>
              <p:ext uri="{D42A27DB-BD31-4B8C-83A1-F6EECF244321}">
                <p14:modId xmlns:p14="http://schemas.microsoft.com/office/powerpoint/2010/main" val="500103177"/>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oogle Shape;1058;p50">
            <a:extLst>
              <a:ext uri="{FF2B5EF4-FFF2-40B4-BE49-F238E27FC236}">
                <a16:creationId xmlns:a16="http://schemas.microsoft.com/office/drawing/2014/main" id="{585D8E09-BCF5-4E9B-A497-5D10EF667E22}"/>
              </a:ext>
            </a:extLst>
          </p:cNvPr>
          <p:cNvGraphicFramePr/>
          <p:nvPr>
            <p:extLst>
              <p:ext uri="{D42A27DB-BD31-4B8C-83A1-F6EECF244321}">
                <p14:modId xmlns:p14="http://schemas.microsoft.com/office/powerpoint/2010/main" val="1817631507"/>
              </p:ext>
            </p:extLst>
          </p:nvPr>
        </p:nvGraphicFramePr>
        <p:xfrm>
          <a:off x="1412145" y="984330"/>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862322"/>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56%, el </a:t>
            </a:r>
            <a:r>
              <a:rPr lang="es-MX" b="1" dirty="0"/>
              <a:t>trabajo en equipo</a:t>
            </a:r>
            <a:r>
              <a:rPr lang="es-MX" dirty="0"/>
              <a:t> es Siempre 51% su </a:t>
            </a:r>
            <a:r>
              <a:rPr lang="es-MX" b="1" dirty="0"/>
              <a:t>punto de vista </a:t>
            </a:r>
            <a:r>
              <a:rPr lang="es-MX" dirty="0"/>
              <a:t>Siempre 71%, se dice que no se presentan </a:t>
            </a:r>
            <a:r>
              <a:rPr lang="es-MX" b="1" dirty="0"/>
              <a:t>situaciones de conflicto </a:t>
            </a:r>
            <a:r>
              <a:rPr lang="es-MX" dirty="0"/>
              <a:t>51%, de </a:t>
            </a:r>
            <a:r>
              <a:rPr lang="es-MX" b="1" dirty="0"/>
              <a:t>conflicto afectan el ambiente </a:t>
            </a:r>
            <a:r>
              <a:rPr lang="es-MX" dirty="0"/>
              <a:t>de 43%, los encuestados clasificaron la siguiente </a:t>
            </a:r>
            <a:r>
              <a:rPr lang="es-MX" b="1" dirty="0"/>
              <a:t>tipificación</a:t>
            </a:r>
            <a:r>
              <a:rPr lang="es-MX" dirty="0"/>
              <a:t> de la siguiente manera: 1.-conflictos institucionales, 2.-conflictos con compañeros, 3.-conflictos usuario-cliente, también se externa que generalmente si </a:t>
            </a:r>
            <a:r>
              <a:rPr lang="es-MX" b="1" dirty="0"/>
              <a:t>se resuelven los conflictos</a:t>
            </a:r>
            <a:r>
              <a:rPr lang="es-MX" dirty="0"/>
              <a:t>. (86%)</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294EE0FB-3FBA-449E-B6C6-B322FCBB3BA5}"/>
              </a:ext>
            </a:extLst>
          </p:cNvPr>
          <p:cNvGraphicFramePr>
            <a:graphicFrameLocks/>
          </p:cNvGraphicFramePr>
          <p:nvPr>
            <p:extLst>
              <p:ext uri="{D42A27DB-BD31-4B8C-83A1-F6EECF244321}">
                <p14:modId xmlns:p14="http://schemas.microsoft.com/office/powerpoint/2010/main" val="3947576709"/>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oogle Shape;1115;p53">
            <a:extLst>
              <a:ext uri="{FF2B5EF4-FFF2-40B4-BE49-F238E27FC236}">
                <a16:creationId xmlns:a16="http://schemas.microsoft.com/office/drawing/2014/main" id="{CF4742A4-00F2-432C-88C1-8F97384D64E9}"/>
              </a:ext>
            </a:extLst>
          </p:cNvPr>
          <p:cNvGraphicFramePr/>
          <p:nvPr>
            <p:extLst>
              <p:ext uri="{D42A27DB-BD31-4B8C-83A1-F6EECF244321}">
                <p14:modId xmlns:p14="http://schemas.microsoft.com/office/powerpoint/2010/main" val="2449811567"/>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6EF3E634-E75E-4C57-86D2-CB7B252D1A9A}"/>
              </a:ext>
            </a:extLst>
          </p:cNvPr>
          <p:cNvGraphicFramePr>
            <a:graphicFrameLocks/>
          </p:cNvGraphicFramePr>
          <p:nvPr>
            <p:extLst>
              <p:ext uri="{D42A27DB-BD31-4B8C-83A1-F6EECF244321}">
                <p14:modId xmlns:p14="http://schemas.microsoft.com/office/powerpoint/2010/main" val="3209318081"/>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oogle Shape;1175;p56">
            <a:extLst>
              <a:ext uri="{FF2B5EF4-FFF2-40B4-BE49-F238E27FC236}">
                <a16:creationId xmlns:a16="http://schemas.microsoft.com/office/drawing/2014/main" id="{D8E671FF-6C23-4993-8396-954E396491E9}"/>
              </a:ext>
            </a:extLst>
          </p:cNvPr>
          <p:cNvGraphicFramePr/>
          <p:nvPr>
            <p:extLst>
              <p:ext uri="{D42A27DB-BD31-4B8C-83A1-F6EECF244321}">
                <p14:modId xmlns:p14="http://schemas.microsoft.com/office/powerpoint/2010/main" val="4141879262"/>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B3592A2C-AE55-4B1E-99AB-AE7C893CCD0E}"/>
              </a:ext>
            </a:extLst>
          </p:cNvPr>
          <p:cNvGraphicFramePr>
            <a:graphicFrameLocks/>
          </p:cNvGraphicFramePr>
          <p:nvPr>
            <p:extLst>
              <p:ext uri="{D42A27DB-BD31-4B8C-83A1-F6EECF244321}">
                <p14:modId xmlns:p14="http://schemas.microsoft.com/office/powerpoint/2010/main" val="566860398"/>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oogle Shape;1215;p58">
            <a:extLst>
              <a:ext uri="{FF2B5EF4-FFF2-40B4-BE49-F238E27FC236}">
                <a16:creationId xmlns:a16="http://schemas.microsoft.com/office/drawing/2014/main" id="{974A1FC8-C325-49CB-BAA9-B4BA290020C7}"/>
              </a:ext>
            </a:extLst>
          </p:cNvPr>
          <p:cNvGraphicFramePr/>
          <p:nvPr>
            <p:extLst>
              <p:ext uri="{D42A27DB-BD31-4B8C-83A1-F6EECF244321}">
                <p14:modId xmlns:p14="http://schemas.microsoft.com/office/powerpoint/2010/main" val="1212260964"/>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8610479E-D01F-4CAF-98C8-B6F70CB1EFB9}"/>
              </a:ext>
            </a:extLst>
          </p:cNvPr>
          <p:cNvGraphicFramePr>
            <a:graphicFrameLocks/>
          </p:cNvGraphicFramePr>
          <p:nvPr>
            <p:extLst>
              <p:ext uri="{D42A27DB-BD31-4B8C-83A1-F6EECF244321}">
                <p14:modId xmlns:p14="http://schemas.microsoft.com/office/powerpoint/2010/main" val="2468585528"/>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031325"/>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Siempre (57%), las </a:t>
            </a:r>
            <a:r>
              <a:rPr lang="es-MX" b="1" dirty="0"/>
              <a:t>instrucciones</a:t>
            </a:r>
            <a:r>
              <a:rPr lang="es-MX" dirty="0"/>
              <a:t> de Siempre (57%), Algunas Veces(49%) </a:t>
            </a:r>
            <a:r>
              <a:rPr lang="es-MX" b="1" dirty="0"/>
              <a:t>actividades de manera equilibrada</a:t>
            </a:r>
            <a:r>
              <a:rPr lang="es-MX" dirty="0"/>
              <a:t>, el a la </a:t>
            </a:r>
            <a:r>
              <a:rPr lang="es-MX" b="1" dirty="0"/>
              <a:t>carga de trabajo </a:t>
            </a:r>
            <a:r>
              <a:rPr lang="es-MX" dirty="0"/>
              <a:t>(57%),</a:t>
            </a:r>
            <a:r>
              <a:rPr lang="es-MX" b="1" dirty="0"/>
              <a:t> </a:t>
            </a:r>
            <a:r>
              <a:rPr lang="es-MX" dirty="0"/>
              <a:t>de en </a:t>
            </a:r>
            <a:r>
              <a:rPr lang="es-MX" b="1" dirty="0"/>
              <a:t>base a resultados (</a:t>
            </a:r>
            <a:r>
              <a:rPr lang="es-MX" dirty="0"/>
              <a:t>69%), se Siempre(100%) hacer </a:t>
            </a:r>
            <a:r>
              <a:rPr lang="es-MX" b="1" dirty="0"/>
              <a:t>propuestas de mejora</a:t>
            </a:r>
            <a:r>
              <a:rPr lang="es-MX" dirty="0"/>
              <a:t>,</a:t>
            </a:r>
            <a:r>
              <a:rPr lang="es-MX" b="1" dirty="0"/>
              <a:t> </a:t>
            </a:r>
            <a:r>
              <a:rPr lang="es-MX" dirty="0"/>
              <a:t>pero se expresa que Algunas Veces(51%)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oogle Shape;1293;p62">
            <a:extLst>
              <a:ext uri="{FF2B5EF4-FFF2-40B4-BE49-F238E27FC236}">
                <a16:creationId xmlns:a16="http://schemas.microsoft.com/office/drawing/2014/main" id="{E0B8A25E-7D54-4C3C-A618-303D88540B42}"/>
              </a:ext>
            </a:extLst>
          </p:cNvPr>
          <p:cNvGraphicFramePr/>
          <p:nvPr>
            <p:extLst>
              <p:ext uri="{D42A27DB-BD31-4B8C-83A1-F6EECF244321}">
                <p14:modId xmlns:p14="http://schemas.microsoft.com/office/powerpoint/2010/main" val="4029327114"/>
              </p:ext>
            </p:extLst>
          </p:nvPr>
        </p:nvGraphicFramePr>
        <p:xfrm>
          <a:off x="1584787" y="1144992"/>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746D7654-B82A-4198-AD99-524FF54FFAE1}"/>
              </a:ext>
            </a:extLst>
          </p:cNvPr>
          <p:cNvGraphicFramePr>
            <a:graphicFrameLocks/>
          </p:cNvGraphicFramePr>
          <p:nvPr>
            <p:extLst>
              <p:ext uri="{D42A27DB-BD31-4B8C-83A1-F6EECF244321}">
                <p14:modId xmlns:p14="http://schemas.microsoft.com/office/powerpoint/2010/main" val="1665174768"/>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oogle Shape;1333;p64">
            <a:extLst>
              <a:ext uri="{FF2B5EF4-FFF2-40B4-BE49-F238E27FC236}">
                <a16:creationId xmlns:a16="http://schemas.microsoft.com/office/drawing/2014/main" id="{17C8EDE3-E785-4EF1-83A8-33CCC142C07A}"/>
              </a:ext>
            </a:extLst>
          </p:cNvPr>
          <p:cNvGraphicFramePr/>
          <p:nvPr>
            <p:extLst>
              <p:ext uri="{D42A27DB-BD31-4B8C-83A1-F6EECF244321}">
                <p14:modId xmlns:p14="http://schemas.microsoft.com/office/powerpoint/2010/main" val="768587839"/>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89F04476-B7F6-49A1-B055-2720C7C27FCD}"/>
              </a:ext>
            </a:extLst>
          </p:cNvPr>
          <p:cNvGraphicFramePr>
            <a:graphicFrameLocks/>
          </p:cNvGraphicFramePr>
          <p:nvPr>
            <p:extLst>
              <p:ext uri="{D42A27DB-BD31-4B8C-83A1-F6EECF244321}">
                <p14:modId xmlns:p14="http://schemas.microsoft.com/office/powerpoint/2010/main" val="1688428265"/>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oogle Shape;1373;p66">
            <a:extLst>
              <a:ext uri="{FF2B5EF4-FFF2-40B4-BE49-F238E27FC236}">
                <a16:creationId xmlns:a16="http://schemas.microsoft.com/office/drawing/2014/main" id="{98508494-FCD4-4D58-A663-A5F2D5FC5418}"/>
              </a:ext>
            </a:extLst>
          </p:cNvPr>
          <p:cNvGraphicFramePr/>
          <p:nvPr>
            <p:extLst>
              <p:ext uri="{D42A27DB-BD31-4B8C-83A1-F6EECF244321}">
                <p14:modId xmlns:p14="http://schemas.microsoft.com/office/powerpoint/2010/main" val="1076144853"/>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A4AB844B-CF5C-41D3-BA9C-46DD7C5DB210}"/>
              </a:ext>
            </a:extLst>
          </p:cNvPr>
          <p:cNvGraphicFramePr>
            <a:graphicFrameLocks/>
          </p:cNvGraphicFramePr>
          <p:nvPr>
            <p:extLst>
              <p:ext uri="{D42A27DB-BD31-4B8C-83A1-F6EECF244321}">
                <p14:modId xmlns:p14="http://schemas.microsoft.com/office/powerpoint/2010/main" val="4198648111"/>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oogle Shape;1413;p68">
            <a:extLst>
              <a:ext uri="{FF2B5EF4-FFF2-40B4-BE49-F238E27FC236}">
                <a16:creationId xmlns:a16="http://schemas.microsoft.com/office/drawing/2014/main" id="{230B4F93-F75D-4079-B0D8-719225ED1A72}"/>
              </a:ext>
            </a:extLst>
          </p:cNvPr>
          <p:cNvGraphicFramePr/>
          <p:nvPr>
            <p:extLst>
              <p:ext uri="{D42A27DB-BD31-4B8C-83A1-F6EECF244321}">
                <p14:modId xmlns:p14="http://schemas.microsoft.com/office/powerpoint/2010/main" val="62651384"/>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7A1647FB-1AC1-4BF5-9FAA-3D85B100F98C}"/>
              </a:ext>
            </a:extLst>
          </p:cNvPr>
          <p:cNvGraphicFramePr>
            <a:graphicFrameLocks/>
          </p:cNvGraphicFramePr>
          <p:nvPr>
            <p:extLst>
              <p:ext uri="{D42A27DB-BD31-4B8C-83A1-F6EECF244321}">
                <p14:modId xmlns:p14="http://schemas.microsoft.com/office/powerpoint/2010/main" val="422021952"/>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oogle Shape;1453;p70">
            <a:extLst>
              <a:ext uri="{FF2B5EF4-FFF2-40B4-BE49-F238E27FC236}">
                <a16:creationId xmlns:a16="http://schemas.microsoft.com/office/drawing/2014/main" id="{6074E5A7-F369-490A-86F5-3173C87BBF23}"/>
              </a:ext>
            </a:extLst>
          </p:cNvPr>
          <p:cNvGraphicFramePr/>
          <p:nvPr>
            <p:extLst>
              <p:ext uri="{D42A27DB-BD31-4B8C-83A1-F6EECF244321}">
                <p14:modId xmlns:p14="http://schemas.microsoft.com/office/powerpoint/2010/main" val="2284885159"/>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585323"/>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Algunas Veces(57%) para su </a:t>
            </a:r>
            <a:r>
              <a:rPr lang="es-MX" b="1" dirty="0"/>
              <a:t>desarrollo integral</a:t>
            </a:r>
            <a:r>
              <a:rPr lang="es-MX" dirty="0"/>
              <a:t>, un la </a:t>
            </a:r>
            <a:r>
              <a:rPr lang="es-MX" b="1" dirty="0"/>
              <a:t>carga de trabajo de su jornada laboral</a:t>
            </a:r>
            <a:r>
              <a:rPr lang="es-MX" dirty="0"/>
              <a:t> 94%asignada es, se del </a:t>
            </a:r>
            <a:r>
              <a:rPr lang="es-MX" b="1" dirty="0"/>
              <a:t>puesto de trabajo con su preparación académica </a:t>
            </a:r>
            <a:r>
              <a:rPr lang="es-MX" dirty="0"/>
              <a:t>86%, se manifiesta se está </a:t>
            </a:r>
            <a:r>
              <a:rPr lang="es-MX" b="1" dirty="0"/>
              <a:t>capacitado para realizar sus funciones laborales </a:t>
            </a:r>
            <a:r>
              <a:rPr lang="es-MX" dirty="0"/>
              <a:t>80%, que un  mas recibido </a:t>
            </a:r>
            <a:r>
              <a:rPr lang="es-MX" b="1" dirty="0"/>
              <a:t>capacitación el ultimo año</a:t>
            </a:r>
            <a:r>
              <a:rPr lang="es-MX" dirty="0"/>
              <a:t>  por parte de la UAN 71%,  se enuncia que Siempre(60%) se les </a:t>
            </a:r>
            <a:r>
              <a:rPr lang="es-MX" b="1" dirty="0"/>
              <a:t>permite asistir a  los cursos de capacitación </a:t>
            </a:r>
            <a:r>
              <a:rPr lang="es-MX" dirty="0"/>
              <a:t>pero un 57%,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9737FF3C-BEB0-4D61-A244-B640A229EFE4}"/>
              </a:ext>
            </a:extLst>
          </p:cNvPr>
          <p:cNvGraphicFramePr>
            <a:graphicFrameLocks/>
          </p:cNvGraphicFramePr>
          <p:nvPr>
            <p:extLst>
              <p:ext uri="{D42A27DB-BD31-4B8C-83A1-F6EECF244321}">
                <p14:modId xmlns:p14="http://schemas.microsoft.com/office/powerpoint/2010/main" val="2259109789"/>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oogle Shape;1532;p74">
            <a:extLst>
              <a:ext uri="{FF2B5EF4-FFF2-40B4-BE49-F238E27FC236}">
                <a16:creationId xmlns:a16="http://schemas.microsoft.com/office/drawing/2014/main" id="{CB5F386A-18EA-4FA0-A7A5-3034EEC0567E}"/>
              </a:ext>
            </a:extLst>
          </p:cNvPr>
          <p:cNvGraphicFramePr/>
          <p:nvPr>
            <p:extLst>
              <p:ext uri="{D42A27DB-BD31-4B8C-83A1-F6EECF244321}">
                <p14:modId xmlns:p14="http://schemas.microsoft.com/office/powerpoint/2010/main" val="680523953"/>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7FF6EDBB-EC0F-4E12-9ACB-5B17E6EA722D}"/>
              </a:ext>
            </a:extLst>
          </p:cNvPr>
          <p:cNvGraphicFramePr>
            <a:graphicFrameLocks/>
          </p:cNvGraphicFramePr>
          <p:nvPr>
            <p:extLst>
              <p:ext uri="{D42A27DB-BD31-4B8C-83A1-F6EECF244321}">
                <p14:modId xmlns:p14="http://schemas.microsoft.com/office/powerpoint/2010/main" val="2103029938"/>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oogle Shape;1570;p76">
            <a:extLst>
              <a:ext uri="{FF2B5EF4-FFF2-40B4-BE49-F238E27FC236}">
                <a16:creationId xmlns:a16="http://schemas.microsoft.com/office/drawing/2014/main" id="{43B3E5F0-BB4F-4CE9-86DE-AC85900E26D0}"/>
              </a:ext>
            </a:extLst>
          </p:cNvPr>
          <p:cNvGraphicFramePr/>
          <p:nvPr>
            <p:extLst>
              <p:ext uri="{D42A27DB-BD31-4B8C-83A1-F6EECF244321}">
                <p14:modId xmlns:p14="http://schemas.microsoft.com/office/powerpoint/2010/main" val="3788307389"/>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89DB88C1-4ACB-46AF-B127-39E0ADA572C2}"/>
              </a:ext>
            </a:extLst>
          </p:cNvPr>
          <p:cNvGraphicFramePr>
            <a:graphicFrameLocks/>
          </p:cNvGraphicFramePr>
          <p:nvPr>
            <p:extLst>
              <p:ext uri="{D42A27DB-BD31-4B8C-83A1-F6EECF244321}">
                <p14:modId xmlns:p14="http://schemas.microsoft.com/office/powerpoint/2010/main" val="1638500685"/>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oogle Shape;1610;p78">
            <a:extLst>
              <a:ext uri="{FF2B5EF4-FFF2-40B4-BE49-F238E27FC236}">
                <a16:creationId xmlns:a16="http://schemas.microsoft.com/office/drawing/2014/main" id="{F9F7DF61-84FF-462D-BC43-447656D70C63}"/>
              </a:ext>
            </a:extLst>
          </p:cNvPr>
          <p:cNvGraphicFramePr/>
          <p:nvPr>
            <p:extLst>
              <p:ext uri="{D42A27DB-BD31-4B8C-83A1-F6EECF244321}">
                <p14:modId xmlns:p14="http://schemas.microsoft.com/office/powerpoint/2010/main" val="1114515423"/>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49E3BD4C-1806-44F9-AB29-4CA0DE88D08E}"/>
              </a:ext>
            </a:extLst>
          </p:cNvPr>
          <p:cNvGraphicFramePr>
            <a:graphicFrameLocks/>
          </p:cNvGraphicFramePr>
          <p:nvPr>
            <p:extLst>
              <p:ext uri="{D42A27DB-BD31-4B8C-83A1-F6EECF244321}">
                <p14:modId xmlns:p14="http://schemas.microsoft.com/office/powerpoint/2010/main" val="2843766873"/>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oogle Shape;1650;p80">
            <a:extLst>
              <a:ext uri="{FF2B5EF4-FFF2-40B4-BE49-F238E27FC236}">
                <a16:creationId xmlns:a16="http://schemas.microsoft.com/office/drawing/2014/main" id="{119AC1FD-F615-4F90-A753-78F5D4430F7B}"/>
              </a:ext>
            </a:extLst>
          </p:cNvPr>
          <p:cNvGraphicFramePr/>
          <p:nvPr>
            <p:extLst>
              <p:ext uri="{D42A27DB-BD31-4B8C-83A1-F6EECF244321}">
                <p14:modId xmlns:p14="http://schemas.microsoft.com/office/powerpoint/2010/main" val="3949254511"/>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13027D30-E2B3-43C3-B965-02F9F5BF0A5B}"/>
              </a:ext>
            </a:extLst>
          </p:cNvPr>
          <p:cNvGraphicFramePr>
            <a:graphicFrameLocks/>
          </p:cNvGraphicFramePr>
          <p:nvPr>
            <p:extLst>
              <p:ext uri="{D42A27DB-BD31-4B8C-83A1-F6EECF244321}">
                <p14:modId xmlns:p14="http://schemas.microsoft.com/office/powerpoint/2010/main" val="201788373"/>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oogle Shape;1690;p82">
            <a:extLst>
              <a:ext uri="{FF2B5EF4-FFF2-40B4-BE49-F238E27FC236}">
                <a16:creationId xmlns:a16="http://schemas.microsoft.com/office/drawing/2014/main" id="{242B6D2D-0964-43A4-90D8-82AFC91F2922}"/>
              </a:ext>
            </a:extLst>
          </p:cNvPr>
          <p:cNvGraphicFramePr/>
          <p:nvPr>
            <p:extLst>
              <p:ext uri="{D42A27DB-BD31-4B8C-83A1-F6EECF244321}">
                <p14:modId xmlns:p14="http://schemas.microsoft.com/office/powerpoint/2010/main" val="2971320827"/>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91%</a:t>
            </a:r>
          </a:p>
          <a:p>
            <a:pPr marL="742950" lvl="1" indent="-285750" algn="just">
              <a:buFont typeface="Arial" panose="020B0604020202020204" pitchFamily="34" charset="0"/>
              <a:buChar char="•"/>
            </a:pPr>
            <a:r>
              <a:rPr lang="es-MX" b="1" dirty="0"/>
              <a:t>Olores desagradables </a:t>
            </a:r>
            <a:r>
              <a:rPr lang="es-MX" dirty="0"/>
              <a:t>en un </a:t>
            </a:r>
            <a:r>
              <a:rPr lang="es-MX" b="1" dirty="0"/>
              <a:t>71%</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a:t>
            </a:r>
            <a:r>
              <a:rPr lang="es-MX"/>
              <a:t>un </a:t>
            </a:r>
            <a:r>
              <a:rPr lang="es-MX" b="1"/>
              <a:t>100%</a:t>
            </a:r>
            <a:endParaRPr lang="es-MX" b="1" dirty="0"/>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63%</a:t>
            </a:r>
          </a:p>
          <a:p>
            <a:pPr marL="742950" lvl="1" indent="-285750" algn="just">
              <a:buFont typeface="Arial" panose="020B0604020202020204" pitchFamily="34" charset="0"/>
              <a:buChar char="•"/>
            </a:pPr>
            <a:r>
              <a:rPr lang="es-MX" b="1" dirty="0"/>
              <a:t>Insumos</a:t>
            </a:r>
            <a:r>
              <a:rPr lang="es-MX" dirty="0"/>
              <a:t> en un </a:t>
            </a:r>
            <a:r>
              <a:rPr lang="es-MX" b="1" dirty="0"/>
              <a:t>57%</a:t>
            </a:r>
          </a:p>
          <a:p>
            <a:pPr marL="742950" lvl="1" indent="-285750" algn="just">
              <a:buFont typeface="Arial" panose="020B0604020202020204" pitchFamily="34" charset="0"/>
              <a:buChar char="•"/>
            </a:pPr>
            <a:r>
              <a:rPr lang="es-MX" b="1" dirty="0"/>
              <a:t>Energía eléctrica </a:t>
            </a:r>
            <a:r>
              <a:rPr lang="es-MX" dirty="0"/>
              <a:t>en un </a:t>
            </a:r>
            <a:r>
              <a:rPr lang="es-MX" b="1" dirty="0"/>
              <a:t>63%</a:t>
            </a:r>
          </a:p>
          <a:p>
            <a:pPr marL="742950" lvl="1" indent="-285750" algn="just">
              <a:buFont typeface="Arial" panose="020B0604020202020204" pitchFamily="34" charset="0"/>
              <a:buChar char="•"/>
            </a:pPr>
            <a:r>
              <a:rPr lang="es-MX" b="1" dirty="0"/>
              <a:t>Desechos</a:t>
            </a:r>
            <a:r>
              <a:rPr lang="es-MX" dirty="0"/>
              <a:t> en un </a:t>
            </a:r>
            <a:r>
              <a:rPr lang="es-MX" b="1" dirty="0"/>
              <a:t>43%</a:t>
            </a:r>
          </a:p>
          <a:p>
            <a:pPr marL="742950" lvl="1" indent="-285750" algn="just">
              <a:buFont typeface="Arial" panose="020B0604020202020204" pitchFamily="34" charset="0"/>
              <a:buChar char="•"/>
            </a:pPr>
            <a:r>
              <a:rPr lang="es-MX" b="1" dirty="0"/>
              <a:t>Áreas verdes </a:t>
            </a:r>
            <a:r>
              <a:rPr lang="es-MX" dirty="0"/>
              <a:t>en un </a:t>
            </a:r>
            <a:r>
              <a:rPr lang="es-MX" b="1" dirty="0"/>
              <a:t>80%</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5542</TotalTime>
  <Words>4116</Words>
  <Application>Microsoft Office PowerPoint</Application>
  <PresentationFormat>Presentación en pantalla (4:3)</PresentationFormat>
  <Paragraphs>696</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325</cp:revision>
  <dcterms:created xsi:type="dcterms:W3CDTF">2019-02-18T18:05:13Z</dcterms:created>
  <dcterms:modified xsi:type="dcterms:W3CDTF">2022-05-04T17:49:57Z</dcterms:modified>
</cp:coreProperties>
</file>