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theme/themeOverride3.xml" ContentType="application/vnd.openxmlformats-officedocument.themeOverride+xml"/>
  <Override PartName="/ppt/notesSlides/notesSlide35.xml" ContentType="application/vnd.openxmlformats-officedocument.presentationml.notesSlid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theme/themeOverride4.xml" ContentType="application/vnd.openxmlformats-officedocument.themeOverride+xml"/>
  <Override PartName="/ppt/notesSlides/notesSlide37.xml" ContentType="application/vnd.openxmlformats-officedocument.presentationml.notesSlide+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theme/themeOverride5.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4.xml" ContentType="application/vnd.openxmlformats-officedocument.presentationml.notesSlide+xml"/>
  <Override PartName="/ppt/charts/chart28.xml" ContentType="application/vnd.openxmlformats-officedocument.drawingml.chart+xml"/>
  <Override PartName="/ppt/notesSlides/notesSlide45.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6.xml" ContentType="application/vnd.openxmlformats-officedocument.presentationml.notesSlide+xml"/>
  <Override PartName="/ppt/charts/chart30.xml" ContentType="application/vnd.openxmlformats-officedocument.drawingml.chart+xml"/>
  <Override PartName="/ppt/notesSlides/notesSlide47.xml" ContentType="application/vnd.openxmlformats-officedocument.presentationml.notesSlide+xml"/>
  <Override PartName="/ppt/charts/chart3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notesSlides/notesSlide49.xml" ContentType="application/vnd.openxmlformats-officedocument.presentationml.notesSlide+xml"/>
  <Override PartName="/ppt/charts/chart33.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4.xml" ContentType="application/vnd.openxmlformats-officedocument.drawingml.chart+xml"/>
  <Override PartName="/ppt/notesSlides/notesSlide53.xml" ContentType="application/vnd.openxmlformats-officedocument.presentationml.notesSlide+xml"/>
  <Override PartName="/ppt/charts/chart3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54.xml" ContentType="application/vnd.openxmlformats-officedocument.presentationml.notesSlide+xml"/>
  <Override PartName="/ppt/charts/chart36.xml" ContentType="application/vnd.openxmlformats-officedocument.drawingml.chart+xml"/>
  <Override PartName="/ppt/notesSlides/notesSlide55.xml" ContentType="application/vnd.openxmlformats-officedocument.presentationml.notesSlide+xml"/>
  <Override PartName="/ppt/charts/chart37.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notesSlides/notesSlide57.xml" ContentType="application/vnd.openxmlformats-officedocument.presentationml.notesSlid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41.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62.xml" ContentType="application/vnd.openxmlformats-officedocument.presentationml.notesSlide+xml"/>
  <Override PartName="/ppt/charts/chart42.xml" ContentType="application/vnd.openxmlformats-officedocument.drawingml.chart+xml"/>
  <Override PartName="/ppt/notesSlides/notesSlide63.xml" ContentType="application/vnd.openxmlformats-officedocument.presentationml.notesSlide+xml"/>
  <Override PartName="/ppt/charts/chart43.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64.xml" ContentType="application/vnd.openxmlformats-officedocument.presentationml.notesSlide+xml"/>
  <Override PartName="/ppt/charts/chart44.xml" ContentType="application/vnd.openxmlformats-officedocument.drawingml.chart+xml"/>
  <Override PartName="/ppt/notesSlides/notesSlide65.xml" ContentType="application/vnd.openxmlformats-officedocument.presentationml.notesSlide+xml"/>
  <Override PartName="/ppt/charts/chart45.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notesSlides/notesSlide67.xml" ContentType="application/vnd.openxmlformats-officedocument.presentationml.notesSlide+xml"/>
  <Override PartName="/ppt/charts/chart4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notesSlides/notesSlide69.xml" ContentType="application/vnd.openxmlformats-officedocument.presentationml.notesSlide+xml"/>
  <Override PartName="/ppt/charts/chart4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50.xml" ContentType="application/vnd.openxmlformats-officedocument.drawingml.chart+xml"/>
  <Override PartName="/ppt/theme/themeOverride6.xml" ContentType="application/vnd.openxmlformats-officedocument.themeOverride+xml"/>
  <Override PartName="/ppt/notesSlides/notesSlide73.xml" ContentType="application/vnd.openxmlformats-officedocument.presentationml.notesSlide+xml"/>
  <Override PartName="/ppt/charts/chart51.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74.xml" ContentType="application/vnd.openxmlformats-officedocument.presentationml.notesSlide+xml"/>
  <Override PartName="/ppt/charts/chart52.xml" ContentType="application/vnd.openxmlformats-officedocument.drawingml.chart+xml"/>
  <Override PartName="/ppt/notesSlides/notesSlide75.xml" ContentType="application/vnd.openxmlformats-officedocument.presentationml.notesSlide+xml"/>
  <Override PartName="/ppt/charts/chart53.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notesSlides/notesSlide77.xml" ContentType="application/vnd.openxmlformats-officedocument.presentationml.notesSlide+xml"/>
  <Override PartName="/ppt/charts/chart55.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notesSlides/notesSlide79.xml" ContentType="application/vnd.openxmlformats-officedocument.presentationml.notesSlide+xml"/>
  <Override PartName="/ppt/charts/chart57.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notesSlides/notesSlide81.xml" ContentType="application/vnd.openxmlformats-officedocument.presentationml.notesSlide+xml"/>
  <Override PartName="/ppt/charts/chart59.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4"/>
  </p:notesMasterIdLst>
  <p:handoutMasterIdLst>
    <p:handoutMasterId r:id="rId85"/>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5" r:id="rId35"/>
    <p:sldId id="356" r:id="rId36"/>
    <p:sldId id="357" r:id="rId37"/>
    <p:sldId id="358" r:id="rId38"/>
    <p:sldId id="359" r:id="rId39"/>
    <p:sldId id="360" r:id="rId40"/>
    <p:sldId id="410" r:id="rId41"/>
    <p:sldId id="411" r:id="rId42"/>
    <p:sldId id="400" r:id="rId43"/>
    <p:sldId id="361" r:id="rId44"/>
    <p:sldId id="362" r:id="rId45"/>
    <p:sldId id="363" r:id="rId46"/>
    <p:sldId id="364" r:id="rId47"/>
    <p:sldId id="365" r:id="rId48"/>
    <p:sldId id="366" r:id="rId49"/>
    <p:sldId id="367" r:id="rId50"/>
    <p:sldId id="368" r:id="rId51"/>
    <p:sldId id="401" r:id="rId52"/>
    <p:sldId id="369" r:id="rId53"/>
    <p:sldId id="370" r:id="rId54"/>
    <p:sldId id="371" r:id="rId55"/>
    <p:sldId id="372" r:id="rId56"/>
    <p:sldId id="373" r:id="rId57"/>
    <p:sldId id="374" r:id="rId58"/>
    <p:sldId id="397" r:id="rId59"/>
    <p:sldId id="382" r:id="rId60"/>
    <p:sldId id="402" r:id="rId61"/>
    <p:sldId id="375" r:id="rId62"/>
    <p:sldId id="376" r:id="rId63"/>
    <p:sldId id="377" r:id="rId64"/>
    <p:sldId id="378" r:id="rId65"/>
    <p:sldId id="379" r:id="rId66"/>
    <p:sldId id="380" r:id="rId67"/>
    <p:sldId id="384" r:id="rId68"/>
    <p:sldId id="381" r:id="rId69"/>
    <p:sldId id="383" r:id="rId70"/>
    <p:sldId id="385" r:id="rId71"/>
    <p:sldId id="403" r:id="rId72"/>
    <p:sldId id="386" r:id="rId73"/>
    <p:sldId id="389" r:id="rId74"/>
    <p:sldId id="388" r:id="rId75"/>
    <p:sldId id="387" r:id="rId76"/>
    <p:sldId id="390" r:id="rId77"/>
    <p:sldId id="391" r:id="rId78"/>
    <p:sldId id="393" r:id="rId79"/>
    <p:sldId id="392" r:id="rId80"/>
    <p:sldId id="395" r:id="rId81"/>
    <p:sldId id="396" r:id="rId82"/>
    <p:sldId id="409" r:id="rId8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8.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23.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5.xml"/><Relationship Id="rId1" Type="http://schemas.microsoft.com/office/2011/relationships/chartStyle" Target="style15.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4.xml"/></Relationships>
</file>

<file path=ppt/charts/_rels/chart25.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6.xml"/><Relationship Id="rId1" Type="http://schemas.microsoft.com/office/2011/relationships/chartStyle" Target="style16.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17.xml"/><Relationship Id="rId1" Type="http://schemas.microsoft.com/office/2011/relationships/chartStyle" Target="style17.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9.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31.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19.xml"/><Relationship Id="rId1" Type="http://schemas.microsoft.com/office/2011/relationships/chartStyle" Target="style19.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3.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20.xml"/><Relationship Id="rId1" Type="http://schemas.microsoft.com/office/2011/relationships/chartStyle" Target="style20.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5.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1.xml"/><Relationship Id="rId1" Type="http://schemas.microsoft.com/office/2011/relationships/chartStyle" Target="style21.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7.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22.xml"/><Relationship Id="rId1" Type="http://schemas.microsoft.com/office/2011/relationships/chartStyle" Target="style22.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9.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41.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4.xml"/><Relationship Id="rId1" Type="http://schemas.microsoft.com/office/2011/relationships/chartStyle" Target="style24.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43.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25.xml"/><Relationship Id="rId1" Type="http://schemas.microsoft.com/office/2011/relationships/chartStyle" Target="style25.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45.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26.xml"/><Relationship Id="rId1" Type="http://schemas.microsoft.com/office/2011/relationships/chartStyle" Target="style26.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47.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27.xml"/><Relationship Id="rId1" Type="http://schemas.microsoft.com/office/2011/relationships/chartStyle" Target="style27.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49.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28.xml"/><Relationship Id="rId1" Type="http://schemas.microsoft.com/office/2011/relationships/chartStyle" Target="style2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6.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29.xml"/><Relationship Id="rId1" Type="http://schemas.microsoft.com/office/2011/relationships/chartStyle" Target="style29.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5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0.xml"/><Relationship Id="rId1" Type="http://schemas.microsoft.com/office/2011/relationships/chartStyle" Target="style30.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55.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1.xml"/><Relationship Id="rId1" Type="http://schemas.microsoft.com/office/2011/relationships/chartStyle" Target="style31.xml"/></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57.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2.xml"/><Relationship Id="rId1" Type="http://schemas.microsoft.com/office/2011/relationships/chartStyle" Target="style32.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59.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3.xml"/><Relationship Id="rId1" Type="http://schemas.microsoft.com/office/2011/relationships/chartStyle" Target="style3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Hoja1!$D$32</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A580E77-9F2A-4094-9C05-F26526E5EEA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80-43F0-9E49-5D2FC64B933E}"/>
                </c:ext>
              </c:extLst>
            </c:dLbl>
            <c:dLbl>
              <c:idx val="1"/>
              <c:tx>
                <c:rich>
                  <a:bodyPr/>
                  <a:lstStyle/>
                  <a:p>
                    <a:fld id="{BFD253E1-20D7-454C-A0BA-B68E1A9A10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80-43F0-9E49-5D2FC64B93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Hoja1!$B$33:$B$34</c:f>
              <c:strCache>
                <c:ptCount val="2"/>
                <c:pt idx="0">
                  <c:v>NO</c:v>
                </c:pt>
                <c:pt idx="1">
                  <c:v>SI</c:v>
                </c:pt>
              </c:strCache>
            </c:strRef>
          </c:cat>
          <c:val>
            <c:numRef>
              <c:f>Hoja1!$D$33:$D$34</c:f>
              <c:numCache>
                <c:formatCode>###0</c:formatCode>
                <c:ptCount val="2"/>
                <c:pt idx="0">
                  <c:v>20.481927710843372</c:v>
                </c:pt>
                <c:pt idx="1">
                  <c:v>79.518072289156621</c:v>
                </c:pt>
              </c:numCache>
            </c:numRef>
          </c:val>
          <c:extLst>
            <c:ext xmlns:c16="http://schemas.microsoft.com/office/drawing/2014/chart" uri="{C3380CC4-5D6E-409C-BE32-E72D297353CC}">
              <c16:uniqueId val="{00000000-D980-43F0-9E49-5D2FC64B933E}"/>
            </c:ext>
          </c:extLst>
        </c:ser>
        <c:dLbls>
          <c:dLblPos val="inEnd"/>
          <c:showLegendKey val="0"/>
          <c:showVal val="1"/>
          <c:showCatName val="0"/>
          <c:showSerName val="0"/>
          <c:showPercent val="0"/>
          <c:showBubbleSize val="0"/>
        </c:dLbls>
        <c:gapWidth val="150"/>
        <c:overlap val="100"/>
        <c:axId val="648136680"/>
        <c:axId val="648138248"/>
      </c:barChart>
      <c:catAx>
        <c:axId val="64813668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8248"/>
        <c:crosses val="autoZero"/>
        <c:auto val="1"/>
        <c:lblAlgn val="ctr"/>
        <c:lblOffset val="100"/>
        <c:noMultiLvlLbl val="0"/>
      </c:catAx>
      <c:valAx>
        <c:axId val="648138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668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92-46EB-94BD-1E6DC8D2B7B1}"/>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2FC-44F3-BD21-71AFA7D0F61F}"/>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1-F2FC-44F3-BD21-71AFA7D0F61F}"/>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A92-46EB-94BD-1E6DC8D2B7B1}"/>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F2FC-44F3-BD21-71AFA7D0F61F}"/>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A92-46EB-94BD-1E6DC8D2B7B1}"/>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i="0" u="none" strike="noStrike" kern="1200" baseline="0">
                          <a:solidFill>
                            <a:schemeClr val="tx1">
                              <a:lumMod val="75000"/>
                              <a:lumOff val="25000"/>
                            </a:schemeClr>
                          </a:solidFill>
                          <a:latin typeface="+mn-lt"/>
                          <a:ea typeface="+mn-ea"/>
                          <a:cs typeface="+mn-cs"/>
                        </a:defRPr>
                      </a:pPr>
                      <a:t>[VALOR]</a:t>
                    </a:fld>
                    <a:r>
                      <a:rPr lang="en-US" sz="16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A92-46EB-94BD-1E6DC8D2B7B1}"/>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92-46EB-94BD-1E6DC8D2B7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EQUIDAD</c:v>
                </c:pt>
                <c:pt idx="3">
                  <c:v>LEALTAD Y COMPROMISO</c:v>
                </c:pt>
                <c:pt idx="4">
                  <c:v>TOLERANCIA</c:v>
                </c:pt>
                <c:pt idx="5">
                  <c:v>PROFESIONALISMO E INTEGRIDAD</c:v>
                </c:pt>
                <c:pt idx="6">
                  <c:v>JUSTICIA</c:v>
                </c:pt>
                <c:pt idx="7">
                  <c:v> CONCIENCIA ECOLÓGICA</c:v>
                </c:pt>
              </c:strCache>
            </c:strRef>
          </c:cat>
          <c:val>
            <c:numRef>
              <c:f>VALORES!$B$4:$B$11</c:f>
              <c:numCache>
                <c:formatCode>General</c:formatCode>
                <c:ptCount val="8"/>
                <c:pt idx="0">
                  <c:v>50</c:v>
                </c:pt>
                <c:pt idx="1">
                  <c:v>38</c:v>
                </c:pt>
                <c:pt idx="2">
                  <c:v>37</c:v>
                </c:pt>
                <c:pt idx="3">
                  <c:v>37</c:v>
                </c:pt>
                <c:pt idx="4">
                  <c:v>25</c:v>
                </c:pt>
                <c:pt idx="5">
                  <c:v>25</c:v>
                </c:pt>
                <c:pt idx="6">
                  <c:v>12</c:v>
                </c:pt>
                <c:pt idx="7">
                  <c:v>12</c:v>
                </c:pt>
              </c:numCache>
            </c:numRef>
          </c:val>
          <c:extLst>
            <c:ext xmlns:c16="http://schemas.microsoft.com/office/drawing/2014/chart" uri="{C3380CC4-5D6E-409C-BE32-E72D297353CC}">
              <c16:uniqueId val="{00000000-6769-4198-9F33-BCC3A3B69497}"/>
            </c:ext>
          </c:extLst>
        </c:ser>
        <c:dLbls>
          <c:showLegendKey val="0"/>
          <c:showVal val="0"/>
          <c:showCatName val="0"/>
          <c:showSerName val="0"/>
          <c:showPercent val="0"/>
          <c:showBubbleSize val="0"/>
        </c:dLbls>
        <c:gapWidth val="100"/>
        <c:overlap val="-24"/>
        <c:axId val="648090816"/>
        <c:axId val="648091600"/>
      </c:barChart>
      <c:catAx>
        <c:axId val="648090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648091600"/>
        <c:crosses val="autoZero"/>
        <c:auto val="1"/>
        <c:lblAlgn val="ctr"/>
        <c:lblOffset val="100"/>
        <c:noMultiLvlLbl val="0"/>
      </c:catAx>
      <c:valAx>
        <c:axId val="648091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090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Hoja1!$D$134</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15370D5-52EF-4998-B54C-181DC5CAC5A3}"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0B-4471-940B-70D11E654756}"/>
                </c:ext>
              </c:extLst>
            </c:dLbl>
            <c:dLbl>
              <c:idx val="1"/>
              <c:tx>
                <c:rich>
                  <a:bodyPr/>
                  <a:lstStyle/>
                  <a:p>
                    <a:fld id="{371F25BF-8ADC-4235-B359-780D915068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0B-4471-940B-70D11E654756}"/>
                </c:ext>
              </c:extLst>
            </c:dLbl>
            <c:dLbl>
              <c:idx val="2"/>
              <c:tx>
                <c:rich>
                  <a:bodyPr/>
                  <a:lstStyle/>
                  <a:p>
                    <a:fld id="{76454D2D-1B62-4DF7-9065-BEAC2739BA2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B0B-4471-940B-70D11E654756}"/>
                </c:ext>
              </c:extLst>
            </c:dLbl>
            <c:dLbl>
              <c:idx val="3"/>
              <c:layout>
                <c:manualLayout>
                  <c:x val="-1.6707824484699686E-3"/>
                  <c:y val="-1.9221553574142809E-2"/>
                </c:manualLayout>
              </c:layout>
              <c:tx>
                <c:rich>
                  <a:bodyPr/>
                  <a:lstStyle/>
                  <a:p>
                    <a:fld id="{2C3B1D99-09EA-4255-A10E-45B546EAF09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65-4E19-97EF-02B8BCEF0AE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Hoja1!$B$135:$B$138</c:f>
              <c:strCache>
                <c:ptCount val="4"/>
                <c:pt idx="0">
                  <c:v>EXCELENTE</c:v>
                </c:pt>
                <c:pt idx="1">
                  <c:v>BUENA</c:v>
                </c:pt>
                <c:pt idx="2">
                  <c:v>REGULAR</c:v>
                </c:pt>
                <c:pt idx="3">
                  <c:v>MALA</c:v>
                </c:pt>
              </c:strCache>
            </c:strRef>
          </c:cat>
          <c:val>
            <c:numRef>
              <c:f>Hoja1!$D$135:$D$138</c:f>
              <c:numCache>
                <c:formatCode>###0</c:formatCode>
                <c:ptCount val="4"/>
                <c:pt idx="0">
                  <c:v>56.626506024096393</c:v>
                </c:pt>
                <c:pt idx="1">
                  <c:v>38.554216867469883</c:v>
                </c:pt>
                <c:pt idx="2">
                  <c:v>4.8192771084337354</c:v>
                </c:pt>
                <c:pt idx="3">
                  <c:v>0</c:v>
                </c:pt>
              </c:numCache>
            </c:numRef>
          </c:val>
          <c:extLst>
            <c:ext xmlns:c16="http://schemas.microsoft.com/office/drawing/2014/chart" uri="{C3380CC4-5D6E-409C-BE32-E72D297353CC}">
              <c16:uniqueId val="{00000000-3B0B-4471-940B-70D11E654756}"/>
            </c:ext>
          </c:extLst>
        </c:ser>
        <c:dLbls>
          <c:dLblPos val="inEnd"/>
          <c:showLegendKey val="0"/>
          <c:showVal val="1"/>
          <c:showCatName val="0"/>
          <c:showSerName val="0"/>
          <c:showPercent val="0"/>
          <c:showBubbleSize val="0"/>
        </c:dLbls>
        <c:gapWidth val="150"/>
        <c:overlap val="100"/>
        <c:axId val="486519040"/>
        <c:axId val="486516296"/>
      </c:barChart>
      <c:catAx>
        <c:axId val="486519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6516296"/>
        <c:crosses val="autoZero"/>
        <c:auto val="1"/>
        <c:lblAlgn val="ctr"/>
        <c:lblOffset val="100"/>
        <c:noMultiLvlLbl val="0"/>
      </c:catAx>
      <c:valAx>
        <c:axId val="486516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6519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18-433A-9224-61F2F8A18169}"/>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18-433A-9224-61F2F8A18169}"/>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518-433A-9224-61F2F8A181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3"/>
                <c:pt idx="0">
                  <c:v>EXCELENTE</c:v>
                </c:pt>
                <c:pt idx="1">
                  <c:v>BUENO</c:v>
                </c:pt>
                <c:pt idx="2">
                  <c:v>REGULAR</c:v>
                </c:pt>
              </c:strCache>
            </c:strRef>
          </c:cat>
          <c:val>
            <c:numRef>
              <c:f>CLIMA!$B$3:$B$6</c:f>
              <c:numCache>
                <c:formatCode>###0.0</c:formatCode>
                <c:ptCount val="3"/>
                <c:pt idx="0">
                  <c:v>75</c:v>
                </c:pt>
                <c:pt idx="1">
                  <c:v>13</c:v>
                </c:pt>
                <c:pt idx="2">
                  <c:v>12</c:v>
                </c:pt>
              </c:numCache>
            </c:numRef>
          </c:val>
          <c:extLst>
            <c:ext xmlns:c16="http://schemas.microsoft.com/office/drawing/2014/chart" uri="{C3380CC4-5D6E-409C-BE32-E72D297353CC}">
              <c16:uniqueId val="{00000000-B518-433A-9224-61F2F8A18169}"/>
            </c:ext>
          </c:extLst>
        </c:ser>
        <c:dLbls>
          <c:showLegendKey val="0"/>
          <c:showVal val="0"/>
          <c:showCatName val="0"/>
          <c:showSerName val="0"/>
          <c:showPercent val="0"/>
          <c:showBubbleSize val="0"/>
        </c:dLbls>
        <c:gapWidth val="100"/>
        <c:overlap val="-24"/>
        <c:axId val="648111200"/>
        <c:axId val="648101008"/>
      </c:barChart>
      <c:catAx>
        <c:axId val="648111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8101008"/>
        <c:crosses val="autoZero"/>
        <c:auto val="1"/>
        <c:lblAlgn val="ctr"/>
        <c:lblOffset val="100"/>
        <c:noMultiLvlLbl val="0"/>
      </c:catAx>
      <c:valAx>
        <c:axId val="648101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11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Hoja1!$D$148</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397151696306069E-3"/>
                  <c:y val="-3.3120134403749266E-2"/>
                </c:manualLayout>
              </c:layout>
              <c:tx>
                <c:rich>
                  <a:bodyPr/>
                  <a:lstStyle/>
                  <a:p>
                    <a:fld id="{7EA6242B-16D1-49BC-B4E8-C97D781C967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86-45FF-AE25-35997381CCD9}"/>
                </c:ext>
              </c:extLst>
            </c:dLbl>
            <c:dLbl>
              <c:idx val="1"/>
              <c:tx>
                <c:rich>
                  <a:bodyPr/>
                  <a:lstStyle/>
                  <a:p>
                    <a:fld id="{6D2A452D-F10C-4C0A-BD9A-31FD1CB1E53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B86-45FF-AE25-35997381CCD9}"/>
                </c:ext>
              </c:extLst>
            </c:dLbl>
            <c:dLbl>
              <c:idx val="2"/>
              <c:tx>
                <c:rich>
                  <a:bodyPr/>
                  <a:lstStyle/>
                  <a:p>
                    <a:fld id="{3F0785C8-A1F1-40B3-9BC2-DE37B3053FB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B86-45FF-AE25-35997381CCD9}"/>
                </c:ext>
              </c:extLst>
            </c:dLbl>
            <c:dLbl>
              <c:idx val="3"/>
              <c:tx>
                <c:rich>
                  <a:bodyPr/>
                  <a:lstStyle/>
                  <a:p>
                    <a:fld id="{AC74B99A-E0A7-4676-B01F-11EBC183C7D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B86-45FF-AE25-35997381CC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Hoja1!$B$149:$B$152</c:f>
              <c:strCache>
                <c:ptCount val="4"/>
                <c:pt idx="0">
                  <c:v>MUY ALTO</c:v>
                </c:pt>
                <c:pt idx="1">
                  <c:v>ALTO</c:v>
                </c:pt>
                <c:pt idx="2">
                  <c:v>MEDIO</c:v>
                </c:pt>
                <c:pt idx="3">
                  <c:v>BAJO</c:v>
                </c:pt>
              </c:strCache>
            </c:strRef>
          </c:cat>
          <c:val>
            <c:numRef>
              <c:f>Hoja1!$D$149:$D$152</c:f>
              <c:numCache>
                <c:formatCode>###0</c:formatCode>
                <c:ptCount val="4"/>
                <c:pt idx="0">
                  <c:v>1.2048192771084338</c:v>
                </c:pt>
                <c:pt idx="1">
                  <c:v>19.277108433734941</c:v>
                </c:pt>
                <c:pt idx="2">
                  <c:v>63.855421686746979</c:v>
                </c:pt>
                <c:pt idx="3">
                  <c:v>15.66265060240964</c:v>
                </c:pt>
              </c:numCache>
            </c:numRef>
          </c:val>
          <c:extLst>
            <c:ext xmlns:c16="http://schemas.microsoft.com/office/drawing/2014/chart" uri="{C3380CC4-5D6E-409C-BE32-E72D297353CC}">
              <c16:uniqueId val="{00000000-4B86-45FF-AE25-35997381CCD9}"/>
            </c:ext>
          </c:extLst>
        </c:ser>
        <c:dLbls>
          <c:dLblPos val="inEnd"/>
          <c:showLegendKey val="0"/>
          <c:showVal val="1"/>
          <c:showCatName val="0"/>
          <c:showSerName val="0"/>
          <c:showPercent val="0"/>
          <c:showBubbleSize val="0"/>
        </c:dLbls>
        <c:gapWidth val="150"/>
        <c:overlap val="100"/>
        <c:axId val="486519824"/>
        <c:axId val="486524920"/>
      </c:barChart>
      <c:catAx>
        <c:axId val="486519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6524920"/>
        <c:crosses val="autoZero"/>
        <c:auto val="1"/>
        <c:lblAlgn val="ctr"/>
        <c:lblOffset val="100"/>
        <c:noMultiLvlLbl val="0"/>
      </c:catAx>
      <c:valAx>
        <c:axId val="486524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651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0F-4C20-A09E-91D5F8B5005C}"/>
                </c:ext>
              </c:extLst>
            </c:dLbl>
            <c:dLbl>
              <c:idx val="1"/>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0F-4C20-A09E-91D5F8B500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2"/>
                <c:pt idx="0">
                  <c:v>BUENO</c:v>
                </c:pt>
                <c:pt idx="1">
                  <c:v>REGULAR</c:v>
                </c:pt>
              </c:strCache>
            </c:strRef>
          </c:cat>
          <c:val>
            <c:numRef>
              <c:f>MOBILIARIO!$B$3:$B$6</c:f>
              <c:numCache>
                <c:formatCode>###0.0</c:formatCode>
                <c:ptCount val="2"/>
                <c:pt idx="0">
                  <c:v>75</c:v>
                </c:pt>
                <c:pt idx="1">
                  <c:v>25</c:v>
                </c:pt>
              </c:numCache>
            </c:numRef>
          </c:val>
          <c:extLst>
            <c:ext xmlns:c16="http://schemas.microsoft.com/office/drawing/2014/chart" uri="{C3380CC4-5D6E-409C-BE32-E72D297353CC}">
              <c16:uniqueId val="{00000000-A90F-4C20-A09E-91D5F8B5005C}"/>
            </c:ext>
          </c:extLst>
        </c:ser>
        <c:dLbls>
          <c:showLegendKey val="0"/>
          <c:showVal val="0"/>
          <c:showCatName val="0"/>
          <c:showSerName val="0"/>
          <c:showPercent val="0"/>
          <c:showBubbleSize val="0"/>
        </c:dLbls>
        <c:gapWidth val="100"/>
        <c:overlap val="-24"/>
        <c:axId val="648102184"/>
        <c:axId val="648109240"/>
      </c:barChart>
      <c:catAx>
        <c:axId val="648102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09240"/>
        <c:crosses val="autoZero"/>
        <c:auto val="1"/>
        <c:lblAlgn val="ctr"/>
        <c:lblOffset val="100"/>
        <c:noMultiLvlLbl val="0"/>
      </c:catAx>
      <c:valAx>
        <c:axId val="648109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02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Hoja1!$D$163</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5D116E1-892E-410A-905A-75B20CCBA6D0}"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DF-4380-A160-5BA3024665AC}"/>
                </c:ext>
              </c:extLst>
            </c:dLbl>
            <c:dLbl>
              <c:idx val="1"/>
              <c:tx>
                <c:rich>
                  <a:bodyPr/>
                  <a:lstStyle/>
                  <a:p>
                    <a:fld id="{8D091867-EC4B-4D40-8D18-5993751BFF8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DF-4380-A160-5BA3024665AC}"/>
                </c:ext>
              </c:extLst>
            </c:dLbl>
            <c:dLbl>
              <c:idx val="2"/>
              <c:tx>
                <c:rich>
                  <a:bodyPr/>
                  <a:lstStyle/>
                  <a:p>
                    <a:fld id="{37A2EA8F-B9DC-4E67-851C-F37673073C5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DF-4380-A160-5BA3024665AC}"/>
                </c:ext>
              </c:extLst>
            </c:dLbl>
            <c:dLbl>
              <c:idx val="3"/>
              <c:layout>
                <c:manualLayout>
                  <c:x val="-4.9829820047648295E-3"/>
                  <c:y val="-1.889397984547727E-2"/>
                </c:manualLayout>
              </c:layout>
              <c:tx>
                <c:rich>
                  <a:bodyPr/>
                  <a:lstStyle/>
                  <a:p>
                    <a:fld id="{CD59DC3F-E4AC-4F63-98C5-837C15BA2B7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22-4879-9E65-327111DFD45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Hoja1!$B$164:$B$167</c:f>
              <c:strCache>
                <c:ptCount val="4"/>
                <c:pt idx="0">
                  <c:v>EXCELENTE</c:v>
                </c:pt>
                <c:pt idx="1">
                  <c:v>BUENA</c:v>
                </c:pt>
                <c:pt idx="2">
                  <c:v>REGULAR</c:v>
                </c:pt>
                <c:pt idx="3">
                  <c:v>MALA</c:v>
                </c:pt>
              </c:strCache>
            </c:strRef>
          </c:cat>
          <c:val>
            <c:numRef>
              <c:f>Hoja1!$D$164:$D$167</c:f>
              <c:numCache>
                <c:formatCode>###0</c:formatCode>
                <c:ptCount val="4"/>
                <c:pt idx="0">
                  <c:v>42.168674698795186</c:v>
                </c:pt>
                <c:pt idx="1">
                  <c:v>54.216867469879517</c:v>
                </c:pt>
                <c:pt idx="2">
                  <c:v>3.6144578313253009</c:v>
                </c:pt>
                <c:pt idx="3">
                  <c:v>0</c:v>
                </c:pt>
              </c:numCache>
            </c:numRef>
          </c:val>
          <c:extLst>
            <c:ext xmlns:c16="http://schemas.microsoft.com/office/drawing/2014/chart" uri="{C3380CC4-5D6E-409C-BE32-E72D297353CC}">
              <c16:uniqueId val="{00000000-E4DF-4380-A160-5BA3024665AC}"/>
            </c:ext>
          </c:extLst>
        </c:ser>
        <c:dLbls>
          <c:dLblPos val="inEnd"/>
          <c:showLegendKey val="0"/>
          <c:showVal val="1"/>
          <c:showCatName val="0"/>
          <c:showSerName val="0"/>
          <c:showPercent val="0"/>
          <c:showBubbleSize val="0"/>
        </c:dLbls>
        <c:gapWidth val="150"/>
        <c:overlap val="100"/>
        <c:axId val="777017464"/>
        <c:axId val="777021384"/>
      </c:barChart>
      <c:catAx>
        <c:axId val="777017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21384"/>
        <c:crosses val="autoZero"/>
        <c:auto val="1"/>
        <c:lblAlgn val="ctr"/>
        <c:lblOffset val="100"/>
        <c:noMultiLvlLbl val="0"/>
      </c:catAx>
      <c:valAx>
        <c:axId val="777021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17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64-4A57-81E9-3F413AED1130}"/>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864-4A57-81E9-3F413AED1130}"/>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64-4A57-81E9-3F413AED11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3"/>
                <c:pt idx="0">
                  <c:v>EXCELENTE</c:v>
                </c:pt>
                <c:pt idx="1">
                  <c:v>BUENAS</c:v>
                </c:pt>
                <c:pt idx="2">
                  <c:v>REGULAR</c:v>
                </c:pt>
              </c:strCache>
            </c:strRef>
          </c:cat>
          <c:val>
            <c:numRef>
              <c:f>'CONDICIONES DE HIGIENE'!$B$3:$B$6</c:f>
              <c:numCache>
                <c:formatCode>###0.0</c:formatCode>
                <c:ptCount val="3"/>
                <c:pt idx="0">
                  <c:v>62</c:v>
                </c:pt>
                <c:pt idx="1">
                  <c:v>25</c:v>
                </c:pt>
                <c:pt idx="2">
                  <c:v>13</c:v>
                </c:pt>
              </c:numCache>
            </c:numRef>
          </c:val>
          <c:extLst>
            <c:ext xmlns:c16="http://schemas.microsoft.com/office/drawing/2014/chart" uri="{C3380CC4-5D6E-409C-BE32-E72D297353CC}">
              <c16:uniqueId val="{00000000-C864-4A57-81E9-3F413AED1130}"/>
            </c:ext>
          </c:extLst>
        </c:ser>
        <c:dLbls>
          <c:showLegendKey val="0"/>
          <c:showVal val="0"/>
          <c:showCatName val="0"/>
          <c:showSerName val="0"/>
          <c:showPercent val="0"/>
          <c:showBubbleSize val="0"/>
        </c:dLbls>
        <c:gapWidth val="100"/>
        <c:overlap val="-24"/>
        <c:axId val="777016288"/>
        <c:axId val="777016680"/>
      </c:barChart>
      <c:catAx>
        <c:axId val="777016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16680"/>
        <c:crosses val="autoZero"/>
        <c:auto val="1"/>
        <c:lblAlgn val="ctr"/>
        <c:lblOffset val="100"/>
        <c:noMultiLvlLbl val="0"/>
      </c:catAx>
      <c:valAx>
        <c:axId val="777016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1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Hoja1!$D$177</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905629246315995E-3"/>
                  <c:y val="-4.2135986859156635E-2"/>
                </c:manualLayout>
              </c:layout>
              <c:tx>
                <c:rich>
                  <a:bodyPr/>
                  <a:lstStyle/>
                  <a:p>
                    <a:fld id="{DA85D828-0886-4D35-96AD-2975FF16F0E9}"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25-4A39-8BB6-CFFA57AE4E34}"/>
                </c:ext>
              </c:extLst>
            </c:dLbl>
            <c:dLbl>
              <c:idx val="1"/>
              <c:tx>
                <c:rich>
                  <a:bodyPr/>
                  <a:lstStyle/>
                  <a:p>
                    <a:fld id="{E9D6A280-4092-4750-88BC-1065D16626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25-4A39-8BB6-CFFA57AE4E34}"/>
                </c:ext>
              </c:extLst>
            </c:dLbl>
            <c:dLbl>
              <c:idx val="2"/>
              <c:layout>
                <c:manualLayout>
                  <c:x val="-1.6452814623157997E-3"/>
                  <c:y val="-2.6653510218800424E-2"/>
                </c:manualLayout>
              </c:layout>
              <c:tx>
                <c:rich>
                  <a:bodyPr/>
                  <a:lstStyle/>
                  <a:p>
                    <a:fld id="{EA37BA83-D644-49F3-800F-493A6F85597B}"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25-4A39-8BB6-CFFA57AE4E34}"/>
                </c:ext>
              </c:extLst>
            </c:dLbl>
            <c:dLbl>
              <c:idx val="3"/>
              <c:layout>
                <c:manualLayout>
                  <c:x val="-3.2905629246317201E-3"/>
                  <c:y val="-1.5867709917392978E-3"/>
                </c:manualLayout>
              </c:layout>
              <c:tx>
                <c:rich>
                  <a:bodyPr/>
                  <a:lstStyle/>
                  <a:p>
                    <a:fld id="{F5906785-E1F8-4698-B1FB-AE206E87090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24-446D-9EDA-7009152E786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Hoja1!$B$178:$B$181</c:f>
              <c:strCache>
                <c:ptCount val="4"/>
                <c:pt idx="0">
                  <c:v>EXCELENTE</c:v>
                </c:pt>
                <c:pt idx="1">
                  <c:v>BUENA</c:v>
                </c:pt>
                <c:pt idx="2">
                  <c:v>REGULAR</c:v>
                </c:pt>
                <c:pt idx="3">
                  <c:v>MALA</c:v>
                </c:pt>
              </c:strCache>
            </c:strRef>
          </c:cat>
          <c:val>
            <c:numRef>
              <c:f>Hoja1!$D$178:$D$181</c:f>
              <c:numCache>
                <c:formatCode>###0</c:formatCode>
                <c:ptCount val="4"/>
                <c:pt idx="0">
                  <c:v>56.626506024096393</c:v>
                </c:pt>
                <c:pt idx="1">
                  <c:v>39.75903614457831</c:v>
                </c:pt>
                <c:pt idx="2">
                  <c:v>3.6144578313253009</c:v>
                </c:pt>
                <c:pt idx="3">
                  <c:v>0</c:v>
                </c:pt>
              </c:numCache>
            </c:numRef>
          </c:val>
          <c:extLst>
            <c:ext xmlns:c16="http://schemas.microsoft.com/office/drawing/2014/chart" uri="{C3380CC4-5D6E-409C-BE32-E72D297353CC}">
              <c16:uniqueId val="{00000000-6925-4A39-8BB6-CFFA57AE4E34}"/>
            </c:ext>
          </c:extLst>
        </c:ser>
        <c:dLbls>
          <c:dLblPos val="inEnd"/>
          <c:showLegendKey val="0"/>
          <c:showVal val="1"/>
          <c:showCatName val="0"/>
          <c:showSerName val="0"/>
          <c:showPercent val="0"/>
          <c:showBubbleSize val="0"/>
        </c:dLbls>
        <c:gapWidth val="150"/>
        <c:overlap val="100"/>
        <c:axId val="777020600"/>
        <c:axId val="777022168"/>
      </c:barChart>
      <c:catAx>
        <c:axId val="777020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22168"/>
        <c:crosses val="autoZero"/>
        <c:auto val="1"/>
        <c:lblAlgn val="ctr"/>
        <c:lblOffset val="100"/>
        <c:noMultiLvlLbl val="0"/>
      </c:catAx>
      <c:valAx>
        <c:axId val="777022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20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B1-4CD8-B2ED-81B1A0CAAD39}"/>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B1-4CD8-B2ED-81B1A0CAAD39}"/>
                </c:ext>
              </c:extLst>
            </c:dLbl>
            <c:dLbl>
              <c:idx val="2"/>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4B1-4CD8-B2ED-81B1A0CAAD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3"/>
                <c:pt idx="0">
                  <c:v>REGULAR</c:v>
                </c:pt>
                <c:pt idx="1">
                  <c:v>BUENA</c:v>
                </c:pt>
                <c:pt idx="2">
                  <c:v>MALA</c:v>
                </c:pt>
              </c:strCache>
            </c:strRef>
          </c:cat>
          <c:val>
            <c:numRef>
              <c:f>'RESPUESTA DE MANTENIMIENTO'!$B$3:$B$6</c:f>
              <c:numCache>
                <c:formatCode>General</c:formatCode>
                <c:ptCount val="3"/>
                <c:pt idx="0" formatCode="###0.0">
                  <c:v>50</c:v>
                </c:pt>
                <c:pt idx="1">
                  <c:v>38</c:v>
                </c:pt>
                <c:pt idx="2" formatCode="###0.0">
                  <c:v>12</c:v>
                </c:pt>
              </c:numCache>
            </c:numRef>
          </c:val>
          <c:extLst>
            <c:ext xmlns:c16="http://schemas.microsoft.com/office/drawing/2014/chart" uri="{C3380CC4-5D6E-409C-BE32-E72D297353CC}">
              <c16:uniqueId val="{00000000-E4B1-4CD8-B2ED-81B1A0CAAD39}"/>
            </c:ext>
          </c:extLst>
        </c:ser>
        <c:dLbls>
          <c:showLegendKey val="0"/>
          <c:showVal val="0"/>
          <c:showCatName val="0"/>
          <c:showSerName val="0"/>
          <c:showPercent val="0"/>
          <c:showBubbleSize val="0"/>
        </c:dLbls>
        <c:gapWidth val="100"/>
        <c:overlap val="-24"/>
        <c:axId val="776975912"/>
        <c:axId val="776991200"/>
      </c:barChart>
      <c:catAx>
        <c:axId val="776975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776991200"/>
        <c:crosses val="autoZero"/>
        <c:auto val="1"/>
        <c:lblAlgn val="ctr"/>
        <c:lblOffset val="100"/>
        <c:noMultiLvlLbl val="0"/>
      </c:catAx>
      <c:valAx>
        <c:axId val="776991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75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Hoja1!$D$191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1354299254423074E-3"/>
                  <c:y val="-4.599347708855242E-2"/>
                </c:manualLayout>
              </c:layout>
              <c:tx>
                <c:rich>
                  <a:bodyPr/>
                  <a:lstStyle/>
                  <a:p>
                    <a:fld id="{EC3DB9AA-8526-497C-9184-561042BEBF4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7F-4D3F-8E34-F0C2757D469B}"/>
                </c:ext>
              </c:extLst>
            </c:dLbl>
            <c:dLbl>
              <c:idx val="1"/>
              <c:tx>
                <c:rich>
                  <a:bodyPr/>
                  <a:lstStyle/>
                  <a:p>
                    <a:fld id="{B8EF07A7-E438-44C1-9A72-D04833DCF25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07F-4D3F-8E34-F0C2757D46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Hoja1!$B$192:$B$193</c:f>
              <c:strCache>
                <c:ptCount val="2"/>
                <c:pt idx="0">
                  <c:v>NO</c:v>
                </c:pt>
                <c:pt idx="1">
                  <c:v>SI</c:v>
                </c:pt>
              </c:strCache>
            </c:strRef>
          </c:cat>
          <c:val>
            <c:numRef>
              <c:f>Hoja1!$D$192:$D$193</c:f>
              <c:numCache>
                <c:formatCode>###0</c:formatCode>
                <c:ptCount val="2"/>
                <c:pt idx="0">
                  <c:v>1.2048192771084338</c:v>
                </c:pt>
                <c:pt idx="1">
                  <c:v>98.795180722891558</c:v>
                </c:pt>
              </c:numCache>
            </c:numRef>
          </c:val>
          <c:extLst>
            <c:ext xmlns:c16="http://schemas.microsoft.com/office/drawing/2014/chart" uri="{C3380CC4-5D6E-409C-BE32-E72D297353CC}">
              <c16:uniqueId val="{00000000-007F-4D3F-8E34-F0C2757D469B}"/>
            </c:ext>
          </c:extLst>
        </c:ser>
        <c:dLbls>
          <c:dLblPos val="inEnd"/>
          <c:showLegendKey val="0"/>
          <c:showVal val="1"/>
          <c:showCatName val="0"/>
          <c:showSerName val="0"/>
          <c:showPercent val="0"/>
          <c:showBubbleSize val="0"/>
        </c:dLbls>
        <c:gapWidth val="150"/>
        <c:overlap val="100"/>
        <c:axId val="777008840"/>
        <c:axId val="777007664"/>
      </c:barChart>
      <c:catAx>
        <c:axId val="77700884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07664"/>
        <c:crosses val="autoZero"/>
        <c:auto val="1"/>
        <c:lblAlgn val="ctr"/>
        <c:lblOffset val="100"/>
        <c:noMultiLvlLbl val="0"/>
      </c:catAx>
      <c:valAx>
        <c:axId val="777007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0884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C3-4844-9FD2-4A08574578E9}"/>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C3-4844-9FD2-4A08574578E9}"/>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###0.0</c:formatCode>
                <c:ptCount val="2"/>
                <c:pt idx="0">
                  <c:v>88</c:v>
                </c:pt>
                <c:pt idx="1">
                  <c:v>12</c:v>
                </c:pt>
              </c:numCache>
            </c:numRef>
          </c:val>
          <c:extLst>
            <c:ext xmlns:c16="http://schemas.microsoft.com/office/drawing/2014/chart" uri="{C3380CC4-5D6E-409C-BE32-E72D297353CC}">
              <c16:uniqueId val="{00000000-A0C3-4844-9FD2-4A08574578E9}"/>
            </c:ext>
          </c:extLst>
        </c:ser>
        <c:dLbls>
          <c:showLegendKey val="0"/>
          <c:showVal val="0"/>
          <c:showCatName val="0"/>
          <c:showSerName val="0"/>
          <c:showPercent val="0"/>
          <c:showBubbleSize val="0"/>
        </c:dLbls>
        <c:gapWidth val="100"/>
        <c:overlap val="-24"/>
        <c:axId val="777019032"/>
        <c:axId val="777019424"/>
      </c:barChart>
      <c:catAx>
        <c:axId val="777019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777019424"/>
        <c:crosses val="autoZero"/>
        <c:auto val="1"/>
        <c:lblAlgn val="ctr"/>
        <c:lblOffset val="100"/>
        <c:noMultiLvlLbl val="0"/>
      </c:catAx>
      <c:valAx>
        <c:axId val="777019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19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tx>
                <c:rich>
                  <a:bodyPr/>
                  <a:lstStyle/>
                  <a:p>
                    <a:fld id="{A5D69D65-0DEF-4560-AA03-4F1ADF42D765}" type="VALUE">
                      <a:rPr lang="en-US" smtClean="0">
                        <a:solidFill>
                          <a:schemeClr val="tx1"/>
                        </a:solidFill>
                      </a:rPr>
                      <a:pPr/>
                      <a:t>[VALOR]</a:t>
                    </a:fld>
                    <a:r>
                      <a:rPr lang="en-US" dirty="0">
                        <a:solidFill>
                          <a:schemeClr val="tx1"/>
                        </a:solidFill>
                      </a:rPr>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97-488D-B470-95C30588330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1"/>
                <c:pt idx="0">
                  <c:v>SIEMPRE</c:v>
                </c:pt>
              </c:strCache>
            </c:strRef>
          </c:cat>
          <c:val>
            <c:numRef>
              <c:f>'MATERIAL PARA REALIZAR TUS FUNC'!$C$3:$C$5</c:f>
              <c:numCache>
                <c:formatCode>General</c:formatCode>
                <c:ptCount val="1"/>
                <c:pt idx="0">
                  <c:v>100</c:v>
                </c:pt>
              </c:numCache>
            </c:numRef>
          </c:val>
          <c:extLst>
            <c:ext xmlns:c16="http://schemas.microsoft.com/office/drawing/2014/chart" uri="{C3380CC4-5D6E-409C-BE32-E72D297353CC}">
              <c16:uniqueId val="{00000000-B997-488D-B470-95C305883307}"/>
            </c:ext>
          </c:extLst>
        </c:ser>
        <c:dLbls>
          <c:showLegendKey val="0"/>
          <c:showVal val="0"/>
          <c:showCatName val="0"/>
          <c:showSerName val="0"/>
          <c:showPercent val="0"/>
          <c:showBubbleSize val="0"/>
        </c:dLbls>
        <c:gapWidth val="100"/>
        <c:overlap val="-24"/>
        <c:axId val="566821000"/>
        <c:axId val="566842952"/>
      </c:barChart>
      <c:catAx>
        <c:axId val="566821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42952"/>
        <c:crosses val="autoZero"/>
        <c:auto val="1"/>
        <c:lblAlgn val="ctr"/>
        <c:lblOffset val="100"/>
        <c:noMultiLvlLbl val="0"/>
      </c:catAx>
      <c:valAx>
        <c:axId val="566842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21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Hoja1!$E$236</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26DA65E-C335-4CC9-8EDD-76834D5E274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20-4F36-9FED-454D43C8356C}"/>
                </c:ext>
              </c:extLst>
            </c:dLbl>
            <c:dLbl>
              <c:idx val="1"/>
              <c:tx>
                <c:rich>
                  <a:bodyPr/>
                  <a:lstStyle/>
                  <a:p>
                    <a:fld id="{CB0E9CB6-27ED-430E-9AAD-1C0782C049E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20-4F36-9FED-454D43C8356C}"/>
                </c:ext>
              </c:extLst>
            </c:dLbl>
            <c:dLbl>
              <c:idx val="2"/>
              <c:layout>
                <c:manualLayout>
                  <c:x val="-6.847281231723454E-3"/>
                  <c:y val="8.518509530473518E-3"/>
                </c:manualLayout>
              </c:layout>
              <c:tx>
                <c:rich>
                  <a:bodyPr/>
                  <a:lstStyle/>
                  <a:p>
                    <a:fld id="{4EAF14DF-0B2D-4181-96FC-311A8FA3FBA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82-4EA2-902A-84AF0DA9F2E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Hoja1!$B$237:$B$239</c:f>
              <c:strCache>
                <c:ptCount val="3"/>
                <c:pt idx="0">
                  <c:v>SIEMPRE</c:v>
                </c:pt>
                <c:pt idx="1">
                  <c:v>ALGUNAS VECES</c:v>
                </c:pt>
                <c:pt idx="2">
                  <c:v>NUNCA</c:v>
                </c:pt>
              </c:strCache>
            </c:strRef>
          </c:cat>
          <c:val>
            <c:numRef>
              <c:f>Hoja1!$E$237:$E$239</c:f>
              <c:numCache>
                <c:formatCode>###0</c:formatCode>
                <c:ptCount val="3"/>
                <c:pt idx="0">
                  <c:v>68.75</c:v>
                </c:pt>
                <c:pt idx="1">
                  <c:v>31.25</c:v>
                </c:pt>
                <c:pt idx="2" formatCode="General">
                  <c:v>0</c:v>
                </c:pt>
              </c:numCache>
            </c:numRef>
          </c:val>
          <c:extLst>
            <c:ext xmlns:c16="http://schemas.microsoft.com/office/drawing/2014/chart" uri="{C3380CC4-5D6E-409C-BE32-E72D297353CC}">
              <c16:uniqueId val="{00000000-4220-4F36-9FED-454D43C8356C}"/>
            </c:ext>
          </c:extLst>
        </c:ser>
        <c:dLbls>
          <c:dLblPos val="inEnd"/>
          <c:showLegendKey val="0"/>
          <c:showVal val="1"/>
          <c:showCatName val="0"/>
          <c:showSerName val="0"/>
          <c:showPercent val="0"/>
          <c:showBubbleSize val="0"/>
        </c:dLbls>
        <c:gapWidth val="150"/>
        <c:overlap val="100"/>
        <c:axId val="566840208"/>
        <c:axId val="566844128"/>
      </c:barChart>
      <c:catAx>
        <c:axId val="566840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44128"/>
        <c:crosses val="autoZero"/>
        <c:auto val="1"/>
        <c:lblAlgn val="ctr"/>
        <c:lblOffset val="100"/>
        <c:noMultiLvlLbl val="0"/>
      </c:catAx>
      <c:valAx>
        <c:axId val="566844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4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42-4BB6-8649-4966E96E275B}"/>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42-4BB6-8649-4966E96E27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2"/>
                <c:pt idx="0">
                  <c:v>SIEMPRE</c:v>
                </c:pt>
                <c:pt idx="1">
                  <c:v>ALGUNAS VECES</c:v>
                </c:pt>
              </c:strCache>
            </c:strRef>
          </c:cat>
          <c:val>
            <c:numRef>
              <c:f>'MATERIAL PARA REALIZAR TUS FUNC'!$C$3:$C$5</c:f>
              <c:numCache>
                <c:formatCode>###0.0</c:formatCode>
                <c:ptCount val="2"/>
                <c:pt idx="0">
                  <c:v>63</c:v>
                </c:pt>
                <c:pt idx="1">
                  <c:v>37</c:v>
                </c:pt>
              </c:numCache>
            </c:numRef>
          </c:val>
          <c:extLst>
            <c:ext xmlns:c16="http://schemas.microsoft.com/office/drawing/2014/chart" uri="{C3380CC4-5D6E-409C-BE32-E72D297353CC}">
              <c16:uniqueId val="{00000003-7942-4BB6-8649-4966E96E275B}"/>
            </c:ext>
          </c:extLst>
        </c:ser>
        <c:dLbls>
          <c:showLegendKey val="0"/>
          <c:showVal val="0"/>
          <c:showCatName val="0"/>
          <c:showSerName val="0"/>
          <c:showPercent val="0"/>
          <c:showBubbleSize val="0"/>
        </c:dLbls>
        <c:gapWidth val="100"/>
        <c:overlap val="-24"/>
        <c:axId val="431596016"/>
        <c:axId val="431606992"/>
      </c:barChart>
      <c:catAx>
        <c:axId val="431596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606992"/>
        <c:crosses val="autoZero"/>
        <c:auto val="1"/>
        <c:lblAlgn val="ctr"/>
        <c:lblOffset val="100"/>
        <c:noMultiLvlLbl val="0"/>
      </c:catAx>
      <c:valAx>
        <c:axId val="431606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596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Hoja1!$E$254</c:f>
              <c:strCache>
                <c:ptCount val="1"/>
                <c:pt idx="0">
                  <c:v>Porcentaje válido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46051B9-31B0-4F53-B189-D4A8803579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64-48AF-8F19-9B1CCD6CB544}"/>
                </c:ext>
              </c:extLst>
            </c:dLbl>
            <c:dLbl>
              <c:idx val="1"/>
              <c:layout>
                <c:manualLayout>
                  <c:x val="-5.0641034416896401E-3"/>
                  <c:y val="-1.8251288393715478E-2"/>
                </c:manualLayout>
              </c:layout>
              <c:tx>
                <c:rich>
                  <a:bodyPr/>
                  <a:lstStyle/>
                  <a:p>
                    <a:fld id="{FB717322-96F3-4BCC-A0CA-AE1B5325970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64-48AF-8F19-9B1CCD6CB544}"/>
                </c:ext>
              </c:extLst>
            </c:dLbl>
            <c:dLbl>
              <c:idx val="2"/>
              <c:layout>
                <c:manualLayout>
                  <c:x val="-1.6880344805632133E-3"/>
                  <c:y val="-1.4940361605345748E-2"/>
                </c:manualLayout>
              </c:layout>
              <c:tx>
                <c:rich>
                  <a:bodyPr/>
                  <a:lstStyle/>
                  <a:p>
                    <a:fld id="{555B1F57-5C07-49D6-9C3D-CF76A51BD59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D64-48AF-8F19-9B1CCD6CB5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Hoja1!$B$255:$B$257</c:f>
              <c:strCache>
                <c:ptCount val="3"/>
                <c:pt idx="0">
                  <c:v>SIEMPRE</c:v>
                </c:pt>
                <c:pt idx="1">
                  <c:v>ALGUNAS VECES</c:v>
                </c:pt>
                <c:pt idx="2">
                  <c:v>NUNCA</c:v>
                </c:pt>
              </c:strCache>
            </c:strRef>
          </c:cat>
          <c:val>
            <c:numRef>
              <c:f>Hoja1!$E$255:$E$257</c:f>
              <c:numCache>
                <c:formatCode>###0</c:formatCode>
                <c:ptCount val="3"/>
                <c:pt idx="0">
                  <c:v>100</c:v>
                </c:pt>
                <c:pt idx="1">
                  <c:v>0</c:v>
                </c:pt>
                <c:pt idx="2">
                  <c:v>0</c:v>
                </c:pt>
              </c:numCache>
            </c:numRef>
          </c:val>
          <c:extLst>
            <c:ext xmlns:c16="http://schemas.microsoft.com/office/drawing/2014/chart" uri="{C3380CC4-5D6E-409C-BE32-E72D297353CC}">
              <c16:uniqueId val="{00000000-AD64-48AF-8F19-9B1CCD6CB544}"/>
            </c:ext>
          </c:extLst>
        </c:ser>
        <c:dLbls>
          <c:dLblPos val="inEnd"/>
          <c:showLegendKey val="0"/>
          <c:showVal val="1"/>
          <c:showCatName val="0"/>
          <c:showSerName val="0"/>
          <c:showPercent val="0"/>
          <c:showBubbleSize val="0"/>
        </c:dLbls>
        <c:gapWidth val="150"/>
        <c:overlap val="100"/>
        <c:axId val="581174648"/>
        <c:axId val="581181312"/>
      </c:barChart>
      <c:catAx>
        <c:axId val="581174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81312"/>
        <c:crosses val="autoZero"/>
        <c:auto val="1"/>
        <c:lblAlgn val="ctr"/>
        <c:lblOffset val="100"/>
        <c:noMultiLvlLbl val="0"/>
      </c:catAx>
      <c:valAx>
        <c:axId val="581181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74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A5-4944-9490-F12B071E00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1"/>
                <c:pt idx="0">
                  <c:v>NUNCA</c:v>
                </c:pt>
              </c:strCache>
            </c:strRef>
          </c:cat>
          <c:val>
            <c:numRef>
              <c:f>EQUIPO!$C$3:$C$5</c:f>
              <c:numCache>
                <c:formatCode>General</c:formatCode>
                <c:ptCount val="1"/>
                <c:pt idx="0">
                  <c:v>100</c:v>
                </c:pt>
              </c:numCache>
            </c:numRef>
          </c:val>
          <c:extLst>
            <c:ext xmlns:c16="http://schemas.microsoft.com/office/drawing/2014/chart" uri="{C3380CC4-5D6E-409C-BE32-E72D297353CC}">
              <c16:uniqueId val="{00000000-E1A5-4944-9490-F12B071E0028}"/>
            </c:ext>
          </c:extLst>
        </c:ser>
        <c:dLbls>
          <c:showLegendKey val="0"/>
          <c:showVal val="0"/>
          <c:showCatName val="0"/>
          <c:showSerName val="0"/>
          <c:showPercent val="0"/>
          <c:showBubbleSize val="0"/>
        </c:dLbls>
        <c:gapWidth val="100"/>
        <c:overlap val="-24"/>
        <c:axId val="566833936"/>
        <c:axId val="566834328"/>
      </c:barChart>
      <c:catAx>
        <c:axId val="56683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34328"/>
        <c:crosses val="autoZero"/>
        <c:auto val="1"/>
        <c:lblAlgn val="ctr"/>
        <c:lblOffset val="100"/>
        <c:noMultiLvlLbl val="0"/>
      </c:catAx>
      <c:valAx>
        <c:axId val="566834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3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Hoja1!$D$268</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0718182289455382E-17"/>
                  <c:y val="-4.0194690831933347E-2"/>
                </c:manualLayout>
              </c:layout>
              <c:tx>
                <c:rich>
                  <a:bodyPr/>
                  <a:lstStyle/>
                  <a:p>
                    <a:fld id="{601F8C2B-9A97-4486-B43D-95C9580A2CA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98-4ED6-B156-8FD606F0930E}"/>
                </c:ext>
              </c:extLst>
            </c:dLbl>
            <c:dLbl>
              <c:idx val="1"/>
              <c:tx>
                <c:rich>
                  <a:bodyPr/>
                  <a:lstStyle/>
                  <a:p>
                    <a:fld id="{2A7AB05D-C921-4C8A-AD00-3AC5CD2303A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998-4ED6-B156-8FD606F0930E}"/>
                </c:ext>
              </c:extLst>
            </c:dLbl>
            <c:dLbl>
              <c:idx val="2"/>
              <c:tx>
                <c:rich>
                  <a:bodyPr/>
                  <a:lstStyle/>
                  <a:p>
                    <a:fld id="{C1813846-B129-417A-A2EF-4961F8099EF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98-4ED6-B156-8FD606F093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Hoja1!$B$269:$B$271</c:f>
              <c:strCache>
                <c:ptCount val="3"/>
                <c:pt idx="0">
                  <c:v>MALAS</c:v>
                </c:pt>
                <c:pt idx="1">
                  <c:v>BUENAS</c:v>
                </c:pt>
                <c:pt idx="2">
                  <c:v>EXCELENTE</c:v>
                </c:pt>
              </c:strCache>
            </c:strRef>
          </c:cat>
          <c:val>
            <c:numRef>
              <c:f>Hoja1!$D$269:$D$271</c:f>
              <c:numCache>
                <c:formatCode>###0</c:formatCode>
                <c:ptCount val="3"/>
                <c:pt idx="0">
                  <c:v>1.2048192771084338</c:v>
                </c:pt>
                <c:pt idx="1">
                  <c:v>87.951807228915655</c:v>
                </c:pt>
                <c:pt idx="2">
                  <c:v>10.843373493975903</c:v>
                </c:pt>
              </c:numCache>
            </c:numRef>
          </c:val>
          <c:extLst>
            <c:ext xmlns:c16="http://schemas.microsoft.com/office/drawing/2014/chart" uri="{C3380CC4-5D6E-409C-BE32-E72D297353CC}">
              <c16:uniqueId val="{00000000-F998-4ED6-B156-8FD606F0930E}"/>
            </c:ext>
          </c:extLst>
        </c:ser>
        <c:dLbls>
          <c:dLblPos val="inEnd"/>
          <c:showLegendKey val="0"/>
          <c:showVal val="1"/>
          <c:showCatName val="0"/>
          <c:showSerName val="0"/>
          <c:showPercent val="0"/>
          <c:showBubbleSize val="0"/>
        </c:dLbls>
        <c:gapWidth val="150"/>
        <c:overlap val="100"/>
        <c:axId val="431071472"/>
        <c:axId val="431071864"/>
      </c:barChart>
      <c:catAx>
        <c:axId val="4310714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1864"/>
        <c:crosses val="autoZero"/>
        <c:auto val="1"/>
        <c:lblAlgn val="ctr"/>
        <c:lblOffset val="100"/>
        <c:noMultiLvlLbl val="0"/>
      </c:catAx>
      <c:valAx>
        <c:axId val="431071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14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F9-4D3C-9D9F-3B290DDBC1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1"/>
                <c:pt idx="0">
                  <c:v>SIEMPRE</c:v>
                </c:pt>
              </c:strCache>
            </c:strRef>
          </c:cat>
          <c:val>
            <c:numRef>
              <c:f>'FOMENTO DEL TRABAJO EN EQUIPO'!$C$3:$C$5</c:f>
              <c:numCache>
                <c:formatCode>General</c:formatCode>
                <c:ptCount val="1"/>
                <c:pt idx="0">
                  <c:v>100</c:v>
                </c:pt>
              </c:numCache>
            </c:numRef>
          </c:val>
          <c:extLst>
            <c:ext xmlns:c16="http://schemas.microsoft.com/office/drawing/2014/chart" uri="{C3380CC4-5D6E-409C-BE32-E72D297353CC}">
              <c16:uniqueId val="{00000000-FDF9-4D3C-9D9F-3B290DDBC1B1}"/>
            </c:ext>
          </c:extLst>
        </c:ser>
        <c:dLbls>
          <c:showLegendKey val="0"/>
          <c:showVal val="0"/>
          <c:showCatName val="0"/>
          <c:showSerName val="0"/>
          <c:showPercent val="0"/>
          <c:showBubbleSize val="0"/>
        </c:dLbls>
        <c:gapWidth val="100"/>
        <c:overlap val="-24"/>
        <c:axId val="431068336"/>
        <c:axId val="431069904"/>
      </c:barChart>
      <c:catAx>
        <c:axId val="43106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69904"/>
        <c:crosses val="autoZero"/>
        <c:auto val="1"/>
        <c:lblAlgn val="ctr"/>
        <c:lblOffset val="100"/>
        <c:noMultiLvlLbl val="0"/>
      </c:catAx>
      <c:valAx>
        <c:axId val="431069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6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Hoja1!$D$281</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998588206070729E-3"/>
                  <c:y val="-3.8291547128040025E-2"/>
                </c:manualLayout>
              </c:layout>
              <c:tx>
                <c:rich>
                  <a:bodyPr/>
                  <a:lstStyle/>
                  <a:p>
                    <a:fld id="{63D2E6CF-697D-4752-A4A6-B8A8FBDB16E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D0-4903-9930-003BC5626C4D}"/>
                </c:ext>
              </c:extLst>
            </c:dLbl>
            <c:dLbl>
              <c:idx val="1"/>
              <c:tx>
                <c:rich>
                  <a:bodyPr/>
                  <a:lstStyle/>
                  <a:p>
                    <a:fld id="{AB5C8897-2CBB-4BCD-87D8-42F0A7F6BC1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D0-4903-9930-003BC5626C4D}"/>
                </c:ext>
              </c:extLst>
            </c:dLbl>
            <c:dLbl>
              <c:idx val="2"/>
              <c:tx>
                <c:rich>
                  <a:bodyPr/>
                  <a:lstStyle/>
                  <a:p>
                    <a:fld id="{65B41A40-D2BD-41C6-B2B9-952A41A088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1D0-4903-9930-003BC5626C4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Hoja1!$B$282:$B$284</c:f>
              <c:strCache>
                <c:ptCount val="3"/>
                <c:pt idx="0">
                  <c:v>NUNCA</c:v>
                </c:pt>
                <c:pt idx="1">
                  <c:v>ALGUNAS VECES</c:v>
                </c:pt>
                <c:pt idx="2">
                  <c:v>SIEMPRE</c:v>
                </c:pt>
              </c:strCache>
            </c:strRef>
          </c:cat>
          <c:val>
            <c:numRef>
              <c:f>Hoja1!$D$282:$D$284</c:f>
              <c:numCache>
                <c:formatCode>###0</c:formatCode>
                <c:ptCount val="3"/>
                <c:pt idx="0">
                  <c:v>3.6144578313253009</c:v>
                </c:pt>
                <c:pt idx="1">
                  <c:v>60.24096385542169</c:v>
                </c:pt>
                <c:pt idx="2">
                  <c:v>36.144578313253014</c:v>
                </c:pt>
              </c:numCache>
            </c:numRef>
          </c:val>
          <c:extLst>
            <c:ext xmlns:c16="http://schemas.microsoft.com/office/drawing/2014/chart" uri="{C3380CC4-5D6E-409C-BE32-E72D297353CC}">
              <c16:uniqueId val="{00000000-61D0-4903-9930-003BC5626C4D}"/>
            </c:ext>
          </c:extLst>
        </c:ser>
        <c:dLbls>
          <c:dLblPos val="inEnd"/>
          <c:showLegendKey val="0"/>
          <c:showVal val="1"/>
          <c:showCatName val="0"/>
          <c:showSerName val="0"/>
          <c:showPercent val="0"/>
          <c:showBubbleSize val="0"/>
        </c:dLbls>
        <c:gapWidth val="150"/>
        <c:overlap val="100"/>
        <c:axId val="431084016"/>
        <c:axId val="431085192"/>
      </c:barChart>
      <c:catAx>
        <c:axId val="4310840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85192"/>
        <c:crosses val="autoZero"/>
        <c:auto val="1"/>
        <c:lblAlgn val="ctr"/>
        <c:lblOffset val="100"/>
        <c:noMultiLvlLbl val="0"/>
      </c:catAx>
      <c:valAx>
        <c:axId val="431085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840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FE-4981-A6BA-515C26FE87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FE-4981-A6BA-515C26FE87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###0.0</c:formatCode>
                <c:ptCount val="2"/>
                <c:pt idx="0">
                  <c:v>37</c:v>
                </c:pt>
                <c:pt idx="1">
                  <c:v>63</c:v>
                </c:pt>
              </c:numCache>
            </c:numRef>
          </c:val>
          <c:extLst>
            <c:ext xmlns:c16="http://schemas.microsoft.com/office/drawing/2014/chart" uri="{C3380CC4-5D6E-409C-BE32-E72D297353CC}">
              <c16:uniqueId val="{00000000-F4FE-4981-A6BA-515C26FE879B}"/>
            </c:ext>
          </c:extLst>
        </c:ser>
        <c:dLbls>
          <c:showLegendKey val="0"/>
          <c:showVal val="0"/>
          <c:showCatName val="0"/>
          <c:showSerName val="0"/>
          <c:showPercent val="0"/>
          <c:showBubbleSize val="0"/>
        </c:dLbls>
        <c:gapWidth val="100"/>
        <c:overlap val="-24"/>
        <c:axId val="431038544"/>
        <c:axId val="431047952"/>
      </c:barChart>
      <c:catAx>
        <c:axId val="431038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47952"/>
        <c:crosses val="autoZero"/>
        <c:auto val="1"/>
        <c:lblAlgn val="ctr"/>
        <c:lblOffset val="100"/>
        <c:noMultiLvlLbl val="0"/>
      </c:catAx>
      <c:valAx>
        <c:axId val="431047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38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Hoja1!$D$294</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504CA51-D5EC-4C6D-AA36-F7E26553689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E1-4D81-BA80-7684BABF13FD}"/>
                </c:ext>
              </c:extLst>
            </c:dLbl>
            <c:dLbl>
              <c:idx val="1"/>
              <c:tx>
                <c:rich>
                  <a:bodyPr/>
                  <a:lstStyle/>
                  <a:p>
                    <a:fld id="{3F54E58E-74F7-4EA2-BDF0-906FBC338C2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E1-4D81-BA80-7684BABF13FD}"/>
                </c:ext>
              </c:extLst>
            </c:dLbl>
            <c:dLbl>
              <c:idx val="2"/>
              <c:tx>
                <c:rich>
                  <a:bodyPr/>
                  <a:lstStyle/>
                  <a:p>
                    <a:fld id="{F5C18B28-1AE7-4B4F-BF3E-22E11827E7D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AE1-4D81-BA80-7684BABF13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Hoja1!$B$295:$B$297</c:f>
              <c:strCache>
                <c:ptCount val="3"/>
                <c:pt idx="0">
                  <c:v>NUNCA</c:v>
                </c:pt>
                <c:pt idx="1">
                  <c:v>ALGUNAS VECES</c:v>
                </c:pt>
                <c:pt idx="2">
                  <c:v>SIEMPRE</c:v>
                </c:pt>
              </c:strCache>
            </c:strRef>
          </c:cat>
          <c:val>
            <c:numRef>
              <c:f>Hoja1!$D$295:$D$297</c:f>
              <c:numCache>
                <c:formatCode>###0</c:formatCode>
                <c:ptCount val="3"/>
                <c:pt idx="0">
                  <c:v>10.843373493975903</c:v>
                </c:pt>
                <c:pt idx="1">
                  <c:v>65.060240963855421</c:v>
                </c:pt>
                <c:pt idx="2">
                  <c:v>24.096385542168676</c:v>
                </c:pt>
              </c:numCache>
            </c:numRef>
          </c:val>
          <c:extLst>
            <c:ext xmlns:c16="http://schemas.microsoft.com/office/drawing/2014/chart" uri="{C3380CC4-5D6E-409C-BE32-E72D297353CC}">
              <c16:uniqueId val="{00000000-9AE1-4D81-BA80-7684BABF13FD}"/>
            </c:ext>
          </c:extLst>
        </c:ser>
        <c:dLbls>
          <c:dLblPos val="inEnd"/>
          <c:showLegendKey val="0"/>
          <c:showVal val="1"/>
          <c:showCatName val="0"/>
          <c:showSerName val="0"/>
          <c:showPercent val="0"/>
          <c:showBubbleSize val="0"/>
        </c:dLbls>
        <c:gapWidth val="150"/>
        <c:overlap val="100"/>
        <c:axId val="431047560"/>
        <c:axId val="431049128"/>
      </c:barChart>
      <c:catAx>
        <c:axId val="43104756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49128"/>
        <c:crosses val="autoZero"/>
        <c:auto val="1"/>
        <c:lblAlgn val="ctr"/>
        <c:lblOffset val="100"/>
        <c:noMultiLvlLbl val="0"/>
      </c:catAx>
      <c:valAx>
        <c:axId val="431049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4756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76-4C6F-9920-3BA46073EBBE}"/>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76-4C6F-9920-3BA46073EBBE}"/>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76-4C6F-9920-3BA46073E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PERSONALES</c:v>
                </c:pt>
                <c:pt idx="2">
                  <c:v>COMPAÑEROS</c:v>
                </c:pt>
              </c:strCache>
            </c:strRef>
          </c:cat>
          <c:val>
            <c:numRef>
              <c:f>'TIPOS DE CONFLICTO'!$C$3:$C$5</c:f>
              <c:numCache>
                <c:formatCode>General</c:formatCode>
                <c:ptCount val="3"/>
                <c:pt idx="0">
                  <c:v>50</c:v>
                </c:pt>
                <c:pt idx="1">
                  <c:v>75</c:v>
                </c:pt>
                <c:pt idx="2">
                  <c:v>25</c:v>
                </c:pt>
              </c:numCache>
            </c:numRef>
          </c:val>
          <c:extLst>
            <c:ext xmlns:c16="http://schemas.microsoft.com/office/drawing/2014/chart" uri="{C3380CC4-5D6E-409C-BE32-E72D297353CC}">
              <c16:uniqueId val="{00000000-9448-4682-A583-7092F80F21F6}"/>
            </c:ext>
          </c:extLst>
        </c:ser>
        <c:dLbls>
          <c:showLegendKey val="0"/>
          <c:showVal val="0"/>
          <c:showCatName val="0"/>
          <c:showSerName val="0"/>
          <c:showPercent val="0"/>
          <c:showBubbleSize val="0"/>
        </c:dLbls>
        <c:gapWidth val="100"/>
        <c:overlap val="-24"/>
        <c:axId val="431042856"/>
        <c:axId val="431045208"/>
      </c:barChart>
      <c:catAx>
        <c:axId val="431042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45208"/>
        <c:crosses val="autoZero"/>
        <c:auto val="1"/>
        <c:lblAlgn val="ctr"/>
        <c:lblOffset val="100"/>
        <c:noMultiLvlLbl val="0"/>
      </c:catAx>
      <c:valAx>
        <c:axId val="43104520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42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Hoja1!$D$326</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5612382474047E-3"/>
                  <c:y val="-2.0793467371311554E-2"/>
                </c:manualLayout>
              </c:layout>
              <c:tx>
                <c:rich>
                  <a:bodyPr/>
                  <a:lstStyle/>
                  <a:p>
                    <a:fld id="{1F76E584-AEB6-403E-99EA-15A6B46067AF}"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AE-4033-9DEA-6B853AAD5EC1}"/>
                </c:ext>
              </c:extLst>
            </c:dLbl>
            <c:dLbl>
              <c:idx val="1"/>
              <c:tx>
                <c:rich>
                  <a:bodyPr/>
                  <a:lstStyle/>
                  <a:p>
                    <a:fld id="{60DD556D-117C-4990-8C35-C4A6BAC1061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9AE-4033-9DEA-6B853AAD5EC1}"/>
                </c:ext>
              </c:extLst>
            </c:dLbl>
            <c:dLbl>
              <c:idx val="2"/>
              <c:layout>
                <c:manualLayout>
                  <c:x val="-5.0296837147423374E-3"/>
                  <c:y val="-0.19870476483278829"/>
                </c:manualLayout>
              </c:layout>
              <c:tx>
                <c:rich>
                  <a:bodyPr/>
                  <a:lstStyle/>
                  <a:p>
                    <a:fld id="{45494F61-92AC-4FA3-9B33-BF39D7472B6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AE-4033-9DEA-6B853AAD5E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Hoja1!$B$327:$B$329</c:f>
              <c:strCache>
                <c:ptCount val="3"/>
                <c:pt idx="0">
                  <c:v>NUNCA</c:v>
                </c:pt>
                <c:pt idx="1">
                  <c:v>ALGUNAS VECES</c:v>
                </c:pt>
                <c:pt idx="2">
                  <c:v>SIEMPRE</c:v>
                </c:pt>
              </c:strCache>
            </c:strRef>
          </c:cat>
          <c:val>
            <c:numRef>
              <c:f>Hoja1!$D$327:$D$329</c:f>
              <c:numCache>
                <c:formatCode>###0</c:formatCode>
                <c:ptCount val="3"/>
                <c:pt idx="0">
                  <c:v>1.2048192771084338</c:v>
                </c:pt>
                <c:pt idx="1">
                  <c:v>42.168674698795186</c:v>
                </c:pt>
                <c:pt idx="2">
                  <c:v>56.626506024096393</c:v>
                </c:pt>
              </c:numCache>
            </c:numRef>
          </c:val>
          <c:extLst>
            <c:ext xmlns:c16="http://schemas.microsoft.com/office/drawing/2014/chart" uri="{C3380CC4-5D6E-409C-BE32-E72D297353CC}">
              <c16:uniqueId val="{00000000-F9AE-4033-9DEA-6B853AAD5EC1}"/>
            </c:ext>
          </c:extLst>
        </c:ser>
        <c:dLbls>
          <c:dLblPos val="inEnd"/>
          <c:showLegendKey val="0"/>
          <c:showVal val="1"/>
          <c:showCatName val="0"/>
          <c:showSerName val="0"/>
          <c:showPercent val="0"/>
          <c:showBubbleSize val="0"/>
        </c:dLbls>
        <c:gapWidth val="150"/>
        <c:overlap val="100"/>
        <c:axId val="647216216"/>
        <c:axId val="647211120"/>
      </c:barChart>
      <c:catAx>
        <c:axId val="6472162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11120"/>
        <c:crosses val="autoZero"/>
        <c:auto val="1"/>
        <c:lblAlgn val="ctr"/>
        <c:lblOffset val="100"/>
        <c:noMultiLvlLbl val="0"/>
      </c:catAx>
      <c:valAx>
        <c:axId val="647211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162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72-47D6-8990-43601AFCFA14}"/>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72-47D6-8990-43601AFCFA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2"/>
                <c:pt idx="0">
                  <c:v>SIEMPRE</c:v>
                </c:pt>
                <c:pt idx="1">
                  <c:v>ALGUNAS VECES</c:v>
                </c:pt>
              </c:strCache>
            </c:strRef>
          </c:cat>
          <c:val>
            <c:numRef>
              <c:f>'FUNCIONAMIENTO DE LINEAS DE AUT'!$C$3:$C$5</c:f>
              <c:numCache>
                <c:formatCode>###0.0</c:formatCode>
                <c:ptCount val="2"/>
                <c:pt idx="0">
                  <c:v>87</c:v>
                </c:pt>
                <c:pt idx="1">
                  <c:v>13</c:v>
                </c:pt>
              </c:numCache>
            </c:numRef>
          </c:val>
          <c:extLst>
            <c:ext xmlns:c16="http://schemas.microsoft.com/office/drawing/2014/chart" uri="{C3380CC4-5D6E-409C-BE32-E72D297353CC}">
              <c16:uniqueId val="{00000000-A072-47D6-8990-43601AFCFA14}"/>
            </c:ext>
          </c:extLst>
        </c:ser>
        <c:dLbls>
          <c:showLegendKey val="0"/>
          <c:showVal val="0"/>
          <c:showCatName val="0"/>
          <c:showSerName val="0"/>
          <c:showPercent val="0"/>
          <c:showBubbleSize val="0"/>
        </c:dLbls>
        <c:gapWidth val="100"/>
        <c:overlap val="-24"/>
        <c:axId val="647162120"/>
        <c:axId val="647161336"/>
      </c:barChart>
      <c:catAx>
        <c:axId val="647162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61336"/>
        <c:crosses val="autoZero"/>
        <c:auto val="1"/>
        <c:lblAlgn val="ctr"/>
        <c:lblOffset val="100"/>
        <c:noMultiLvlLbl val="0"/>
      </c:catAx>
      <c:valAx>
        <c:axId val="647161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162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Hoja1!$D$339</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6D3A8FA-D903-46C1-9A1C-D82B7FF2510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F5-4DB7-A735-9CF714AAF004}"/>
                </c:ext>
              </c:extLst>
            </c:dLbl>
            <c:dLbl>
              <c:idx val="1"/>
              <c:tx>
                <c:rich>
                  <a:bodyPr/>
                  <a:lstStyle/>
                  <a:p>
                    <a:fld id="{E32F6F9F-946D-4338-A827-D83EFAAAD4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F5-4DB7-A735-9CF714AAF004}"/>
                </c:ext>
              </c:extLst>
            </c:dLbl>
            <c:dLbl>
              <c:idx val="2"/>
              <c:layout>
                <c:manualLayout>
                  <c:x val="0"/>
                  <c:y val="-7.2897497318433072E-3"/>
                </c:manualLayout>
              </c:layout>
              <c:tx>
                <c:rich>
                  <a:bodyPr/>
                  <a:lstStyle/>
                  <a:p>
                    <a:fld id="{FA15B0D8-7F23-4761-8EB4-0E646310270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66-45DF-850A-091AF708A3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Hoja1!$B$340:$B$342</c:f>
              <c:strCache>
                <c:ptCount val="3"/>
                <c:pt idx="0">
                  <c:v>SIEMPRE</c:v>
                </c:pt>
                <c:pt idx="1">
                  <c:v>ALGUNAS VECES</c:v>
                </c:pt>
                <c:pt idx="2">
                  <c:v>NUNCA</c:v>
                </c:pt>
              </c:strCache>
            </c:strRef>
          </c:cat>
          <c:val>
            <c:numRef>
              <c:f>Hoja1!$D$340:$D$342</c:f>
              <c:numCache>
                <c:formatCode>###0</c:formatCode>
                <c:ptCount val="3"/>
                <c:pt idx="0">
                  <c:v>50.602409638554214</c:v>
                </c:pt>
                <c:pt idx="1">
                  <c:v>49.397590361445779</c:v>
                </c:pt>
                <c:pt idx="2">
                  <c:v>0</c:v>
                </c:pt>
              </c:numCache>
            </c:numRef>
          </c:val>
          <c:extLst>
            <c:ext xmlns:c16="http://schemas.microsoft.com/office/drawing/2014/chart" uri="{C3380CC4-5D6E-409C-BE32-E72D297353CC}">
              <c16:uniqueId val="{00000000-F6F5-4DB7-A735-9CF714AAF004}"/>
            </c:ext>
          </c:extLst>
        </c:ser>
        <c:dLbls>
          <c:dLblPos val="inEnd"/>
          <c:showLegendKey val="0"/>
          <c:showVal val="1"/>
          <c:showCatName val="0"/>
          <c:showSerName val="0"/>
          <c:showPercent val="0"/>
          <c:showBubbleSize val="0"/>
        </c:dLbls>
        <c:gapWidth val="150"/>
        <c:overlap val="100"/>
        <c:axId val="572679912"/>
        <c:axId val="572684616"/>
      </c:barChart>
      <c:catAx>
        <c:axId val="572679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84616"/>
        <c:crosses val="autoZero"/>
        <c:auto val="1"/>
        <c:lblAlgn val="ctr"/>
        <c:lblOffset val="100"/>
        <c:noMultiLvlLbl val="0"/>
      </c:catAx>
      <c:valAx>
        <c:axId val="572684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79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1-FF6F-42A6-AB1B-AA4A223874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1"/>
                <c:pt idx="0">
                  <c:v>SIEMPRE</c:v>
                </c:pt>
              </c:strCache>
            </c:strRef>
          </c:cat>
          <c:val>
            <c:numRef>
              <c:f>'DISTRIBUCIÓN DE ACTIVIDADES DE '!$C$3:$C$5</c:f>
              <c:numCache>
                <c:formatCode>General</c:formatCode>
                <c:ptCount val="1"/>
                <c:pt idx="0">
                  <c:v>100</c:v>
                </c:pt>
              </c:numCache>
            </c:numRef>
          </c:val>
          <c:extLst>
            <c:ext xmlns:c16="http://schemas.microsoft.com/office/drawing/2014/chart" uri="{C3380CC4-5D6E-409C-BE32-E72D297353CC}">
              <c16:uniqueId val="{00000000-FF6F-42A6-AB1B-AA4A223874A2}"/>
            </c:ext>
          </c:extLst>
        </c:ser>
        <c:dLbls>
          <c:showLegendKey val="0"/>
          <c:showVal val="0"/>
          <c:showCatName val="0"/>
          <c:showSerName val="0"/>
          <c:showPercent val="0"/>
          <c:showBubbleSize val="0"/>
        </c:dLbls>
        <c:gapWidth val="100"/>
        <c:overlap val="-24"/>
        <c:axId val="776982968"/>
        <c:axId val="776983360"/>
      </c:barChart>
      <c:catAx>
        <c:axId val="776982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83360"/>
        <c:crosses val="autoZero"/>
        <c:auto val="1"/>
        <c:lblAlgn val="ctr"/>
        <c:lblOffset val="100"/>
        <c:noMultiLvlLbl val="0"/>
      </c:catAx>
      <c:valAx>
        <c:axId val="776983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82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Hoja1!$D$352</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ECAFB2E-37CF-44FC-8A9B-A6A62C30755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92-4714-A271-F97570E35934}"/>
                </c:ext>
              </c:extLst>
            </c:dLbl>
            <c:dLbl>
              <c:idx val="1"/>
              <c:tx>
                <c:rich>
                  <a:bodyPr/>
                  <a:lstStyle/>
                  <a:p>
                    <a:fld id="{8295C38A-146A-4FD5-A63F-A0CA860AFE4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92-4714-A271-F97570E3593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Hoja1!$B$353:$B$354</c:f>
              <c:strCache>
                <c:ptCount val="2"/>
                <c:pt idx="0">
                  <c:v>SI</c:v>
                </c:pt>
                <c:pt idx="1">
                  <c:v>NO</c:v>
                </c:pt>
              </c:strCache>
            </c:strRef>
          </c:cat>
          <c:val>
            <c:numRef>
              <c:f>Hoja1!$D$353:$D$354</c:f>
              <c:numCache>
                <c:formatCode>###0</c:formatCode>
                <c:ptCount val="2"/>
                <c:pt idx="0">
                  <c:v>85.542168674698786</c:v>
                </c:pt>
                <c:pt idx="1">
                  <c:v>14.457831325301203</c:v>
                </c:pt>
              </c:numCache>
            </c:numRef>
          </c:val>
          <c:extLst>
            <c:ext xmlns:c16="http://schemas.microsoft.com/office/drawing/2014/chart" uri="{C3380CC4-5D6E-409C-BE32-E72D297353CC}">
              <c16:uniqueId val="{00000000-5192-4714-A271-F97570E35934}"/>
            </c:ext>
          </c:extLst>
        </c:ser>
        <c:dLbls>
          <c:dLblPos val="inEnd"/>
          <c:showLegendKey val="0"/>
          <c:showVal val="1"/>
          <c:showCatName val="0"/>
          <c:showSerName val="0"/>
          <c:showPercent val="0"/>
          <c:showBubbleSize val="0"/>
        </c:dLbls>
        <c:gapWidth val="150"/>
        <c:overlap val="100"/>
        <c:axId val="776979048"/>
        <c:axId val="776979832"/>
      </c:barChart>
      <c:catAx>
        <c:axId val="776979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79832"/>
        <c:crosses val="autoZero"/>
        <c:auto val="1"/>
        <c:lblAlgn val="ctr"/>
        <c:lblOffset val="100"/>
        <c:noMultiLvlLbl val="0"/>
      </c:catAx>
      <c:valAx>
        <c:axId val="776979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79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31-4A01-BDCB-B47D1E8B5D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1"/>
                <c:pt idx="0">
                  <c:v>SIEMPRE</c:v>
                </c:pt>
              </c:strCache>
            </c:strRef>
          </c:cat>
          <c:val>
            <c:numRef>
              <c:f>'EVALUACIÓN DEL DESEMPEÑO EN BAS'!$C$3:$C$5</c:f>
              <c:numCache>
                <c:formatCode>General</c:formatCode>
                <c:ptCount val="1"/>
                <c:pt idx="0">
                  <c:v>100</c:v>
                </c:pt>
              </c:numCache>
            </c:numRef>
          </c:val>
          <c:extLst>
            <c:ext xmlns:c16="http://schemas.microsoft.com/office/drawing/2014/chart" uri="{C3380CC4-5D6E-409C-BE32-E72D297353CC}">
              <c16:uniqueId val="{00000000-C031-4A01-BDCB-B47D1E8B5DB1}"/>
            </c:ext>
          </c:extLst>
        </c:ser>
        <c:dLbls>
          <c:showLegendKey val="0"/>
          <c:showVal val="0"/>
          <c:showCatName val="0"/>
          <c:showSerName val="0"/>
          <c:showPercent val="0"/>
          <c:showBubbleSize val="0"/>
        </c:dLbls>
        <c:gapWidth val="100"/>
        <c:overlap val="-24"/>
        <c:axId val="777035888"/>
        <c:axId val="777037064"/>
      </c:barChart>
      <c:catAx>
        <c:axId val="777035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37064"/>
        <c:crosses val="autoZero"/>
        <c:auto val="1"/>
        <c:lblAlgn val="ctr"/>
        <c:lblOffset val="100"/>
        <c:noMultiLvlLbl val="0"/>
      </c:catAx>
      <c:valAx>
        <c:axId val="77703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35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Hoja1!$D$365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964374595731874E-3"/>
                  <c:y val="-2.5686983579673386E-2"/>
                </c:manualLayout>
              </c:layout>
              <c:tx>
                <c:rich>
                  <a:bodyPr/>
                  <a:lstStyle/>
                  <a:p>
                    <a:fld id="{DD7D35EE-B162-46FA-AC76-0A54674B68A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2E-4478-A876-FFB547C7240E}"/>
                </c:ext>
              </c:extLst>
            </c:dLbl>
            <c:dLbl>
              <c:idx val="1"/>
              <c:tx>
                <c:rich>
                  <a:bodyPr/>
                  <a:lstStyle/>
                  <a:p>
                    <a:fld id="{B478B607-CD2C-4205-B223-194FF77DE9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2E-4478-A876-FFB547C7240E}"/>
                </c:ext>
              </c:extLst>
            </c:dLbl>
            <c:dLbl>
              <c:idx val="2"/>
              <c:tx>
                <c:rich>
                  <a:bodyPr/>
                  <a:lstStyle/>
                  <a:p>
                    <a:fld id="{9702F942-6F8D-4CEC-9CE7-DAFC614323F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C2E-4478-A876-FFB547C724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Hoja1!$B$366:$B$368</c:f>
              <c:strCache>
                <c:ptCount val="3"/>
                <c:pt idx="0">
                  <c:v>NUNCA</c:v>
                </c:pt>
                <c:pt idx="1">
                  <c:v>ALGUNAS VECES</c:v>
                </c:pt>
                <c:pt idx="2">
                  <c:v>SIEMPRE</c:v>
                </c:pt>
              </c:strCache>
            </c:strRef>
          </c:cat>
          <c:val>
            <c:numRef>
              <c:f>Hoja1!$D$366:$D$368</c:f>
              <c:numCache>
                <c:formatCode>###0</c:formatCode>
                <c:ptCount val="3"/>
                <c:pt idx="0">
                  <c:v>4.8192771084337354</c:v>
                </c:pt>
                <c:pt idx="1">
                  <c:v>56.626506024096393</c:v>
                </c:pt>
                <c:pt idx="2">
                  <c:v>38.554216867469883</c:v>
                </c:pt>
              </c:numCache>
            </c:numRef>
          </c:val>
          <c:extLst>
            <c:ext xmlns:c16="http://schemas.microsoft.com/office/drawing/2014/chart" uri="{C3380CC4-5D6E-409C-BE32-E72D297353CC}">
              <c16:uniqueId val="{00000000-BC2E-4478-A876-FFB547C7240E}"/>
            </c:ext>
          </c:extLst>
        </c:ser>
        <c:dLbls>
          <c:dLblPos val="inEnd"/>
          <c:showLegendKey val="0"/>
          <c:showVal val="1"/>
          <c:showCatName val="0"/>
          <c:showSerName val="0"/>
          <c:showPercent val="0"/>
          <c:showBubbleSize val="0"/>
        </c:dLbls>
        <c:gapWidth val="150"/>
        <c:overlap val="100"/>
        <c:axId val="493987120"/>
        <c:axId val="493986728"/>
      </c:barChart>
      <c:catAx>
        <c:axId val="49398712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3986728"/>
        <c:crosses val="autoZero"/>
        <c:auto val="1"/>
        <c:lblAlgn val="ctr"/>
        <c:lblOffset val="100"/>
        <c:noMultiLvlLbl val="0"/>
      </c:catAx>
      <c:valAx>
        <c:axId val="493986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398712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CA-482D-883C-D14919A93D2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1"/>
                <c:pt idx="0">
                  <c:v>SIEMPRE</c:v>
                </c:pt>
              </c:strCache>
            </c:strRef>
          </c:cat>
          <c:val>
            <c:numRef>
              <c:f>'CONSIDERACIÓN DE PROPUESTAS DE '!$C$3:$C$5</c:f>
              <c:numCache>
                <c:formatCode>General</c:formatCode>
                <c:ptCount val="1"/>
                <c:pt idx="0">
                  <c:v>100</c:v>
                </c:pt>
              </c:numCache>
            </c:numRef>
          </c:val>
          <c:extLst>
            <c:ext xmlns:c16="http://schemas.microsoft.com/office/drawing/2014/chart" uri="{C3380CC4-5D6E-409C-BE32-E72D297353CC}">
              <c16:uniqueId val="{00000000-68CA-482D-883C-D14919A93D22}"/>
            </c:ext>
          </c:extLst>
        </c:ser>
        <c:dLbls>
          <c:showLegendKey val="0"/>
          <c:showVal val="0"/>
          <c:showCatName val="0"/>
          <c:showSerName val="0"/>
          <c:showPercent val="0"/>
          <c:showBubbleSize val="0"/>
        </c:dLbls>
        <c:gapWidth val="100"/>
        <c:overlap val="-24"/>
        <c:axId val="572687752"/>
        <c:axId val="572686184"/>
      </c:barChart>
      <c:catAx>
        <c:axId val="57268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86184"/>
        <c:crosses val="autoZero"/>
        <c:auto val="1"/>
        <c:lblAlgn val="ctr"/>
        <c:lblOffset val="100"/>
        <c:noMultiLvlLbl val="0"/>
      </c:catAx>
      <c:valAx>
        <c:axId val="572686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8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Hoja1!$D$379</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5A05912-DD0A-40D4-A323-B27D8C67DA2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6D-4A61-A36F-89FB0B905633}"/>
                </c:ext>
              </c:extLst>
            </c:dLbl>
            <c:dLbl>
              <c:idx val="1"/>
              <c:tx>
                <c:rich>
                  <a:bodyPr/>
                  <a:lstStyle/>
                  <a:p>
                    <a:fld id="{FAECD8DE-BF5E-4672-BA91-BF4A6BB1DBD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6D-4A61-A36F-89FB0B905633}"/>
                </c:ext>
              </c:extLst>
            </c:dLbl>
            <c:dLbl>
              <c:idx val="2"/>
              <c:layout>
                <c:manualLayout>
                  <c:x val="1.7112782534397704E-3"/>
                  <c:y val="-2.4648168304664278E-2"/>
                </c:manualLayout>
              </c:layout>
              <c:tx>
                <c:rich>
                  <a:bodyPr/>
                  <a:lstStyle/>
                  <a:p>
                    <a:fld id="{15BE4E7C-284E-47B1-96A2-E806123420A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5E-4948-9FF6-427ACBE73C2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Hoja1!$B$380:$B$382</c:f>
              <c:strCache>
                <c:ptCount val="3"/>
                <c:pt idx="0">
                  <c:v>SIEMPRE</c:v>
                </c:pt>
                <c:pt idx="1">
                  <c:v>ALGUNAS VECES</c:v>
                </c:pt>
                <c:pt idx="2">
                  <c:v>NUNCA</c:v>
                </c:pt>
              </c:strCache>
            </c:strRef>
          </c:cat>
          <c:val>
            <c:numRef>
              <c:f>Hoja1!$D$380:$D$382</c:f>
              <c:numCache>
                <c:formatCode>###0</c:formatCode>
                <c:ptCount val="3"/>
                <c:pt idx="0">
                  <c:v>89.156626506024097</c:v>
                </c:pt>
                <c:pt idx="1">
                  <c:v>10.843373493975903</c:v>
                </c:pt>
                <c:pt idx="2" formatCode="General">
                  <c:v>0</c:v>
                </c:pt>
              </c:numCache>
            </c:numRef>
          </c:val>
          <c:extLst>
            <c:ext xmlns:c16="http://schemas.microsoft.com/office/drawing/2014/chart" uri="{C3380CC4-5D6E-409C-BE32-E72D297353CC}">
              <c16:uniqueId val="{00000000-0A6D-4A61-A36F-89FB0B905633}"/>
            </c:ext>
          </c:extLst>
        </c:ser>
        <c:dLbls>
          <c:dLblPos val="inEnd"/>
          <c:showLegendKey val="0"/>
          <c:showVal val="1"/>
          <c:showCatName val="0"/>
          <c:showSerName val="0"/>
          <c:showPercent val="0"/>
          <c:showBubbleSize val="0"/>
        </c:dLbls>
        <c:gapWidth val="150"/>
        <c:overlap val="100"/>
        <c:axId val="572680696"/>
        <c:axId val="572683048"/>
      </c:barChart>
      <c:catAx>
        <c:axId val="572680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83048"/>
        <c:crosses val="autoZero"/>
        <c:auto val="1"/>
        <c:lblAlgn val="ctr"/>
        <c:lblOffset val="100"/>
        <c:noMultiLvlLbl val="0"/>
      </c:catAx>
      <c:valAx>
        <c:axId val="572683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8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C6-4D0A-8B8B-9232699FC59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C6-4D0A-8B8B-9232699FC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###0.0</c:formatCode>
                <c:ptCount val="2"/>
                <c:pt idx="0">
                  <c:v>13</c:v>
                </c:pt>
                <c:pt idx="1">
                  <c:v>87</c:v>
                </c:pt>
              </c:numCache>
            </c:numRef>
          </c:val>
          <c:extLst>
            <c:ext xmlns:c16="http://schemas.microsoft.com/office/drawing/2014/chart" uri="{C3380CC4-5D6E-409C-BE32-E72D297353CC}">
              <c16:uniqueId val="{00000000-F8C6-4D0A-8B8B-9232699FC59D}"/>
            </c:ext>
          </c:extLst>
        </c:ser>
        <c:dLbls>
          <c:showLegendKey val="0"/>
          <c:showVal val="0"/>
          <c:showCatName val="0"/>
          <c:showSerName val="0"/>
          <c:showPercent val="0"/>
          <c:showBubbleSize val="0"/>
        </c:dLbls>
        <c:gapWidth val="100"/>
        <c:overlap val="-24"/>
        <c:axId val="572700296"/>
        <c:axId val="572697160"/>
      </c:barChart>
      <c:catAx>
        <c:axId val="572700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97160"/>
        <c:crosses val="autoZero"/>
        <c:auto val="1"/>
        <c:lblAlgn val="ctr"/>
        <c:lblOffset val="100"/>
        <c:noMultiLvlLbl val="0"/>
      </c:catAx>
      <c:valAx>
        <c:axId val="572697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700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Hoja1!$D$391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452814623157997E-3"/>
                  <c:y val="-2.2612174735822953E-2"/>
                </c:manualLayout>
              </c:layout>
              <c:tx>
                <c:rich>
                  <a:bodyPr/>
                  <a:lstStyle/>
                  <a:p>
                    <a:fld id="{C292EE71-C9A9-4667-9BA7-395FF627158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00-4F52-984E-4E7E3C8AD426}"/>
                </c:ext>
              </c:extLst>
            </c:dLbl>
            <c:dLbl>
              <c:idx val="1"/>
              <c:tx>
                <c:rich>
                  <a:bodyPr/>
                  <a:lstStyle/>
                  <a:p>
                    <a:fld id="{5F4979A6-405F-4444-AAE2-5D35BF9DCB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500-4F52-984E-4E7E3C8AD426}"/>
                </c:ext>
              </c:extLst>
            </c:dLbl>
            <c:dLbl>
              <c:idx val="2"/>
              <c:tx>
                <c:rich>
                  <a:bodyPr/>
                  <a:lstStyle/>
                  <a:p>
                    <a:fld id="{8FE57EF1-28FF-4CE7-B4EA-FE622966C2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500-4F52-984E-4E7E3C8AD4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Hoja1!$B$392:$B$394</c:f>
              <c:strCache>
                <c:ptCount val="3"/>
                <c:pt idx="0">
                  <c:v>NUNCA</c:v>
                </c:pt>
                <c:pt idx="1">
                  <c:v>ALGUNAS VECES</c:v>
                </c:pt>
                <c:pt idx="2">
                  <c:v>SIEMPRE</c:v>
                </c:pt>
              </c:strCache>
            </c:strRef>
          </c:cat>
          <c:val>
            <c:numRef>
              <c:f>Hoja1!$D$392:$D$394</c:f>
              <c:numCache>
                <c:formatCode>###0</c:formatCode>
                <c:ptCount val="3"/>
                <c:pt idx="0">
                  <c:v>4.8192771084337354</c:v>
                </c:pt>
                <c:pt idx="1">
                  <c:v>49.397590361445779</c:v>
                </c:pt>
                <c:pt idx="2">
                  <c:v>45.783132530120483</c:v>
                </c:pt>
              </c:numCache>
            </c:numRef>
          </c:val>
          <c:extLst>
            <c:ext xmlns:c16="http://schemas.microsoft.com/office/drawing/2014/chart" uri="{C3380CC4-5D6E-409C-BE32-E72D297353CC}">
              <c16:uniqueId val="{00000000-1500-4F52-984E-4E7E3C8AD426}"/>
            </c:ext>
          </c:extLst>
        </c:ser>
        <c:dLbls>
          <c:dLblPos val="inEnd"/>
          <c:showLegendKey val="0"/>
          <c:showVal val="1"/>
          <c:showCatName val="0"/>
          <c:showSerName val="0"/>
          <c:showPercent val="0"/>
          <c:showBubbleSize val="0"/>
        </c:dLbls>
        <c:gapWidth val="150"/>
        <c:overlap val="100"/>
        <c:axId val="777021776"/>
        <c:axId val="777023344"/>
      </c:barChart>
      <c:catAx>
        <c:axId val="77702177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23344"/>
        <c:crosses val="autoZero"/>
        <c:auto val="1"/>
        <c:lblAlgn val="ctr"/>
        <c:lblOffset val="100"/>
        <c:noMultiLvlLbl val="0"/>
      </c:catAx>
      <c:valAx>
        <c:axId val="777023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2177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C6-4A79-A170-1730AC5950AE}"/>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C6-4A79-A170-1730AC5950A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###0.0</c:formatCode>
                <c:ptCount val="2"/>
                <c:pt idx="0">
                  <c:v>63</c:v>
                </c:pt>
                <c:pt idx="1">
                  <c:v>37</c:v>
                </c:pt>
              </c:numCache>
            </c:numRef>
          </c:val>
          <c:extLst>
            <c:ext xmlns:c16="http://schemas.microsoft.com/office/drawing/2014/chart" uri="{C3380CC4-5D6E-409C-BE32-E72D297353CC}">
              <c16:uniqueId val="{00000000-10C6-4A79-A170-1730AC5950AE}"/>
            </c:ext>
          </c:extLst>
        </c:ser>
        <c:dLbls>
          <c:showLegendKey val="0"/>
          <c:showVal val="0"/>
          <c:showCatName val="0"/>
          <c:showSerName val="0"/>
          <c:showPercent val="0"/>
          <c:showBubbleSize val="0"/>
        </c:dLbls>
        <c:gapWidth val="100"/>
        <c:overlap val="-24"/>
        <c:axId val="572710488"/>
        <c:axId val="572709704"/>
      </c:barChart>
      <c:catAx>
        <c:axId val="572710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709704"/>
        <c:crosses val="autoZero"/>
        <c:auto val="1"/>
        <c:lblAlgn val="ctr"/>
        <c:lblOffset val="100"/>
        <c:noMultiLvlLbl val="0"/>
      </c:catAx>
      <c:valAx>
        <c:axId val="5727097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710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Hoja1!$D$404</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9358443869473995E-3"/>
                  <c:y val="-1.9737359275524016E-2"/>
                </c:manualLayout>
              </c:layout>
              <c:tx>
                <c:rich>
                  <a:bodyPr/>
                  <a:lstStyle/>
                  <a:p>
                    <a:fld id="{9E434E31-FD8A-40CE-8F51-FD05BB9FA42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CC-489B-A6E7-3844FE1B0DA7}"/>
                </c:ext>
              </c:extLst>
            </c:dLbl>
            <c:dLbl>
              <c:idx val="1"/>
              <c:tx>
                <c:rich>
                  <a:bodyPr/>
                  <a:lstStyle/>
                  <a:p>
                    <a:fld id="{B03C1E75-92D9-4E00-B500-ECED596B6C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CC-489B-A6E7-3844FE1B0DA7}"/>
                </c:ext>
              </c:extLst>
            </c:dLbl>
            <c:dLbl>
              <c:idx val="2"/>
              <c:tx>
                <c:rich>
                  <a:bodyPr/>
                  <a:lstStyle/>
                  <a:p>
                    <a:fld id="{28CD40BE-BDF4-4671-B110-4560584DEBC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3CC-489B-A6E7-3844FE1B0D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Hoja1!$B$405:$B$407</c:f>
              <c:strCache>
                <c:ptCount val="3"/>
                <c:pt idx="0">
                  <c:v>NUNCA</c:v>
                </c:pt>
                <c:pt idx="1">
                  <c:v>ALGUNAS VECES</c:v>
                </c:pt>
                <c:pt idx="2">
                  <c:v>SIEMPRE</c:v>
                </c:pt>
              </c:strCache>
            </c:strRef>
          </c:cat>
          <c:val>
            <c:numRef>
              <c:f>Hoja1!$D$405:$D$407</c:f>
              <c:numCache>
                <c:formatCode>###0</c:formatCode>
                <c:ptCount val="3"/>
                <c:pt idx="0">
                  <c:v>4.8192771084337354</c:v>
                </c:pt>
                <c:pt idx="1">
                  <c:v>19.277108433734941</c:v>
                </c:pt>
                <c:pt idx="2">
                  <c:v>75.903614457831324</c:v>
                </c:pt>
              </c:numCache>
            </c:numRef>
          </c:val>
          <c:extLst>
            <c:ext xmlns:c16="http://schemas.microsoft.com/office/drawing/2014/chart" uri="{C3380CC4-5D6E-409C-BE32-E72D297353CC}">
              <c16:uniqueId val="{00000000-13CC-489B-A6E7-3844FE1B0DA7}"/>
            </c:ext>
          </c:extLst>
        </c:ser>
        <c:dLbls>
          <c:dLblPos val="inEnd"/>
          <c:showLegendKey val="0"/>
          <c:showVal val="1"/>
          <c:showCatName val="0"/>
          <c:showSerName val="0"/>
          <c:showPercent val="0"/>
          <c:showBubbleSize val="0"/>
        </c:dLbls>
        <c:gapWidth val="150"/>
        <c:overlap val="100"/>
        <c:axId val="647201712"/>
        <c:axId val="431076960"/>
      </c:barChart>
      <c:catAx>
        <c:axId val="64720171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6960"/>
        <c:crosses val="autoZero"/>
        <c:auto val="1"/>
        <c:lblAlgn val="ctr"/>
        <c:lblOffset val="100"/>
        <c:noMultiLvlLbl val="0"/>
      </c:catAx>
      <c:valAx>
        <c:axId val="43107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0171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A4-4D55-B1EA-F7925A65900A}"/>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A4-4D55-B1EA-F7925A65900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2"/>
                <c:pt idx="0">
                  <c:v>SIEMPRE</c:v>
                </c:pt>
                <c:pt idx="1">
                  <c:v>ALGUNAS VECES</c:v>
                </c:pt>
              </c:strCache>
            </c:strRef>
          </c:cat>
          <c:val>
            <c:numRef>
              <c:f>'CAPACITADO PARA FUNCIONES LABOR'!$C$3:$C$5</c:f>
              <c:numCache>
                <c:formatCode>###0.0</c:formatCode>
                <c:ptCount val="2"/>
                <c:pt idx="0">
                  <c:v>88</c:v>
                </c:pt>
                <c:pt idx="1">
                  <c:v>12</c:v>
                </c:pt>
              </c:numCache>
            </c:numRef>
          </c:val>
          <c:extLst>
            <c:ext xmlns:c16="http://schemas.microsoft.com/office/drawing/2014/chart" uri="{C3380CC4-5D6E-409C-BE32-E72D297353CC}">
              <c16:uniqueId val="{00000000-D7A4-4D55-B1EA-F7925A65900A}"/>
            </c:ext>
          </c:extLst>
        </c:ser>
        <c:dLbls>
          <c:showLegendKey val="0"/>
          <c:showVal val="0"/>
          <c:showCatName val="0"/>
          <c:showSerName val="0"/>
          <c:showPercent val="0"/>
          <c:showBubbleSize val="0"/>
        </c:dLbls>
        <c:gapWidth val="100"/>
        <c:overlap val="-24"/>
        <c:axId val="776980616"/>
        <c:axId val="776981008"/>
      </c:barChart>
      <c:catAx>
        <c:axId val="776980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81008"/>
        <c:crosses val="autoZero"/>
        <c:auto val="1"/>
        <c:lblAlgn val="ctr"/>
        <c:lblOffset val="100"/>
        <c:noMultiLvlLbl val="0"/>
      </c:catAx>
      <c:valAx>
        <c:axId val="776981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80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Hoja1!$D$417</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08D15E4-897A-42CF-BFB6-3891171BB0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49-4528-A97B-075415C0ED5C}"/>
                </c:ext>
              </c:extLst>
            </c:dLbl>
            <c:dLbl>
              <c:idx val="1"/>
              <c:tx>
                <c:rich>
                  <a:bodyPr/>
                  <a:lstStyle/>
                  <a:p>
                    <a:fld id="{C59DCEE2-A020-48E2-89CD-48657AB30B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49-4528-A97B-075415C0ED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Hoja1!$B$418:$B$419</c:f>
              <c:strCache>
                <c:ptCount val="2"/>
                <c:pt idx="0">
                  <c:v>NO</c:v>
                </c:pt>
                <c:pt idx="1">
                  <c:v>SI</c:v>
                </c:pt>
              </c:strCache>
            </c:strRef>
          </c:cat>
          <c:val>
            <c:numRef>
              <c:f>Hoja1!$D$418:$D$419</c:f>
              <c:numCache>
                <c:formatCode>###0</c:formatCode>
                <c:ptCount val="2"/>
                <c:pt idx="0">
                  <c:v>10.843373493975903</c:v>
                </c:pt>
                <c:pt idx="1">
                  <c:v>89.156626506024097</c:v>
                </c:pt>
              </c:numCache>
            </c:numRef>
          </c:val>
          <c:extLst>
            <c:ext xmlns:c16="http://schemas.microsoft.com/office/drawing/2014/chart" uri="{C3380CC4-5D6E-409C-BE32-E72D297353CC}">
              <c16:uniqueId val="{00000000-8B49-4528-A97B-075415C0ED5C}"/>
            </c:ext>
          </c:extLst>
        </c:ser>
        <c:dLbls>
          <c:dLblPos val="inEnd"/>
          <c:showLegendKey val="0"/>
          <c:showVal val="1"/>
          <c:showCatName val="0"/>
          <c:showSerName val="0"/>
          <c:showPercent val="0"/>
          <c:showBubbleSize val="0"/>
        </c:dLbls>
        <c:gapWidth val="150"/>
        <c:overlap val="100"/>
        <c:axId val="646552000"/>
        <c:axId val="646554352"/>
      </c:barChart>
      <c:catAx>
        <c:axId val="64655200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54352"/>
        <c:crosses val="autoZero"/>
        <c:auto val="1"/>
        <c:lblAlgn val="ctr"/>
        <c:lblOffset val="100"/>
        <c:noMultiLvlLbl val="0"/>
      </c:catAx>
      <c:valAx>
        <c:axId val="646554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5200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62-4B01-8AE0-BFF7584AE6B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62-4B01-8AE0-BFF7584AE6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2"/>
                <c:pt idx="0">
                  <c:v>SIEMPRE</c:v>
                </c:pt>
                <c:pt idx="1">
                  <c:v>ALGUNAS VECES</c:v>
                </c:pt>
              </c:strCache>
            </c:strRef>
          </c:cat>
          <c:val>
            <c:numRef>
              <c:f>'TE PERMITEN ASISTIR A CURSOS DE'!$C$3:$C$7</c:f>
              <c:numCache>
                <c:formatCode>###0.0</c:formatCode>
                <c:ptCount val="2"/>
                <c:pt idx="0">
                  <c:v>87</c:v>
                </c:pt>
                <c:pt idx="1">
                  <c:v>13</c:v>
                </c:pt>
              </c:numCache>
            </c:numRef>
          </c:val>
          <c:extLst>
            <c:ext xmlns:c16="http://schemas.microsoft.com/office/drawing/2014/chart" uri="{C3380CC4-5D6E-409C-BE32-E72D297353CC}">
              <c16:uniqueId val="{00000000-E562-4B01-8AE0-BFF7584AE6BC}"/>
            </c:ext>
          </c:extLst>
        </c:ser>
        <c:dLbls>
          <c:showLegendKey val="0"/>
          <c:showVal val="0"/>
          <c:showCatName val="0"/>
          <c:showSerName val="0"/>
          <c:showPercent val="0"/>
          <c:showBubbleSize val="0"/>
        </c:dLbls>
        <c:gapWidth val="100"/>
        <c:overlap val="-24"/>
        <c:axId val="646544552"/>
        <c:axId val="646533184"/>
      </c:barChart>
      <c:catAx>
        <c:axId val="646544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33184"/>
        <c:crosses val="autoZero"/>
        <c:auto val="1"/>
        <c:lblAlgn val="ctr"/>
        <c:lblOffset val="100"/>
        <c:noMultiLvlLbl val="0"/>
      </c:catAx>
      <c:valAx>
        <c:axId val="646533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44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Hoja1!$D$431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6627408102012038E-2"/>
                </c:manualLayout>
              </c:layout>
              <c:tx>
                <c:rich>
                  <a:bodyPr/>
                  <a:lstStyle/>
                  <a:p>
                    <a:fld id="{86552305-578B-4566-9386-3B826C226C5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F2-4E96-99BE-55024457B82C}"/>
                </c:ext>
              </c:extLst>
            </c:dLbl>
            <c:dLbl>
              <c:idx val="1"/>
              <c:tx>
                <c:rich>
                  <a:bodyPr/>
                  <a:lstStyle/>
                  <a:p>
                    <a:fld id="{FAB02196-9EE5-4F20-9CFC-1476CEB89D2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F2-4E96-99BE-55024457B82C}"/>
                </c:ext>
              </c:extLst>
            </c:dLbl>
            <c:dLbl>
              <c:idx val="2"/>
              <c:tx>
                <c:rich>
                  <a:bodyPr/>
                  <a:lstStyle/>
                  <a:p>
                    <a:fld id="{7A4BC30B-C954-4BA2-A41C-D506584A54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1F2-4E96-99BE-55024457B8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Hoja1!$B$432:$B$434</c:f>
              <c:strCache>
                <c:ptCount val="3"/>
                <c:pt idx="0">
                  <c:v>NUNCA</c:v>
                </c:pt>
                <c:pt idx="1">
                  <c:v>ALGUNAS VECES</c:v>
                </c:pt>
                <c:pt idx="2">
                  <c:v>SIEMPRE</c:v>
                </c:pt>
              </c:strCache>
            </c:strRef>
          </c:cat>
          <c:val>
            <c:numRef>
              <c:f>Hoja1!$D$432:$D$434</c:f>
              <c:numCache>
                <c:formatCode>###0</c:formatCode>
                <c:ptCount val="3"/>
                <c:pt idx="0">
                  <c:v>2.4096385542168677</c:v>
                </c:pt>
                <c:pt idx="1">
                  <c:v>38.554216867469883</c:v>
                </c:pt>
                <c:pt idx="2">
                  <c:v>59.036144578313255</c:v>
                </c:pt>
              </c:numCache>
            </c:numRef>
          </c:val>
          <c:extLst>
            <c:ext xmlns:c16="http://schemas.microsoft.com/office/drawing/2014/chart" uri="{C3380CC4-5D6E-409C-BE32-E72D297353CC}">
              <c16:uniqueId val="{00000000-31F2-4E96-99BE-55024457B82C}"/>
            </c:ext>
          </c:extLst>
        </c:ser>
        <c:dLbls>
          <c:dLblPos val="inEnd"/>
          <c:showLegendKey val="0"/>
          <c:showVal val="1"/>
          <c:showCatName val="0"/>
          <c:showSerName val="0"/>
          <c:showPercent val="0"/>
          <c:showBubbleSize val="0"/>
        </c:dLbls>
        <c:gapWidth val="150"/>
        <c:overlap val="100"/>
        <c:axId val="641023304"/>
        <c:axId val="641012720"/>
      </c:barChart>
      <c:catAx>
        <c:axId val="64102330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12720"/>
        <c:crosses val="autoZero"/>
        <c:auto val="1"/>
        <c:lblAlgn val="ctr"/>
        <c:lblOffset val="100"/>
        <c:noMultiLvlLbl val="0"/>
      </c:catAx>
      <c:valAx>
        <c:axId val="641012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2330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itle>
    <c:autoTitleDeleted val="0"/>
    <c:plotArea>
      <c:layout/>
      <c:barChart>
        <c:barDir val="col"/>
        <c:grouping val="clustered"/>
        <c:varyColors val="0"/>
        <c:ser>
          <c:idx val="0"/>
          <c:order val="0"/>
          <c:tx>
            <c:strRef>
              <c:f>'LIBRE DE BASURA'!$C$2</c:f>
              <c:strCache>
                <c:ptCount val="1"/>
                <c:pt idx="0">
                  <c:v>Columna2</c:v>
                </c:pt>
              </c:strCache>
            </c:strRef>
          </c:tx>
          <c:spPr>
            <a:solidFill>
              <a:sysClr val="window" lastClr="FFFFFF">
                <a:lumMod val="75000"/>
              </a:sysClr>
            </a:solidFill>
            <a:ln>
              <a:noFill/>
            </a:ln>
            <a:effectLst>
              <a:outerShdw blurRad="57150" dist="19050" dir="5400000" algn="ctr" rotWithShape="0">
                <a:srgbClr val="000000">
                  <a:alpha val="63000"/>
                </a:srgbClr>
              </a:outerShdw>
            </a:effectLst>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72-47B0-BAC7-48540EE156D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1"/>
                <c:pt idx="0">
                  <c:v>SI</c:v>
                </c:pt>
              </c:strCache>
            </c:strRef>
          </c:cat>
          <c:val>
            <c:numRef>
              <c:f>'LIBRE DE BASURA'!$C$3:$C$4</c:f>
              <c:numCache>
                <c:formatCode>General</c:formatCode>
                <c:ptCount val="1"/>
                <c:pt idx="0">
                  <c:v>100</c:v>
                </c:pt>
              </c:numCache>
            </c:numRef>
          </c:val>
          <c:extLst>
            <c:ext xmlns:c16="http://schemas.microsoft.com/office/drawing/2014/chart" uri="{C3380CC4-5D6E-409C-BE32-E72D297353CC}">
              <c16:uniqueId val="{00000000-C072-47B0-BAC7-48540EE156D1}"/>
            </c:ext>
          </c:extLst>
        </c:ser>
        <c:dLbls>
          <c:showLegendKey val="0"/>
          <c:showVal val="0"/>
          <c:showCatName val="0"/>
          <c:showSerName val="0"/>
          <c:showPercent val="0"/>
          <c:showBubbleSize val="0"/>
        </c:dLbls>
        <c:gapWidth val="100"/>
        <c:overlap val="-24"/>
        <c:axId val="566846480"/>
        <c:axId val="566846872"/>
      </c:barChart>
      <c:catAx>
        <c:axId val="566846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46872"/>
        <c:crosses val="autoZero"/>
        <c:auto val="1"/>
        <c:lblAlgn val="ctr"/>
        <c:lblOffset val="100"/>
        <c:noMultiLvlLbl val="0"/>
      </c:catAx>
      <c:valAx>
        <c:axId val="566846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46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Hoja1!$D$444</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99142681032192E-3"/>
                  <c:y val="-1.70063057139275E-2"/>
                </c:manualLayout>
              </c:layout>
              <c:tx>
                <c:rich>
                  <a:bodyPr/>
                  <a:lstStyle/>
                  <a:p>
                    <a:fld id="{1A3A6193-06C6-441B-BEA5-D0EB52BD64C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67-4A34-9DEA-02CC897C89E4}"/>
                </c:ext>
              </c:extLst>
            </c:dLbl>
            <c:dLbl>
              <c:idx val="1"/>
              <c:tx>
                <c:rich>
                  <a:bodyPr/>
                  <a:lstStyle/>
                  <a:p>
                    <a:fld id="{A3B3E0A8-8A7C-4C0E-87A0-39DE568271B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67-4A34-9DEA-02CC897C89E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Hoja1!$B$445:$B$446</c:f>
              <c:strCache>
                <c:ptCount val="2"/>
                <c:pt idx="0">
                  <c:v>NO</c:v>
                </c:pt>
                <c:pt idx="1">
                  <c:v>SI</c:v>
                </c:pt>
              </c:strCache>
            </c:strRef>
          </c:cat>
          <c:val>
            <c:numRef>
              <c:f>Hoja1!$D$445:$D$446</c:f>
              <c:numCache>
                <c:formatCode>###0</c:formatCode>
                <c:ptCount val="2"/>
                <c:pt idx="0">
                  <c:v>4.8192771084337354</c:v>
                </c:pt>
                <c:pt idx="1">
                  <c:v>95.180722891566262</c:v>
                </c:pt>
              </c:numCache>
            </c:numRef>
          </c:val>
          <c:extLst>
            <c:ext xmlns:c16="http://schemas.microsoft.com/office/drawing/2014/chart" uri="{C3380CC4-5D6E-409C-BE32-E72D297353CC}">
              <c16:uniqueId val="{00000000-3B67-4A34-9DEA-02CC897C89E4}"/>
            </c:ext>
          </c:extLst>
        </c:ser>
        <c:dLbls>
          <c:dLblPos val="inEnd"/>
          <c:showLegendKey val="0"/>
          <c:showVal val="1"/>
          <c:showCatName val="0"/>
          <c:showSerName val="0"/>
          <c:showPercent val="0"/>
          <c:showBubbleSize val="0"/>
        </c:dLbls>
        <c:gapWidth val="150"/>
        <c:overlap val="100"/>
        <c:axId val="498700984"/>
        <c:axId val="498698632"/>
      </c:barChart>
      <c:catAx>
        <c:axId val="49870098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8632"/>
        <c:crosses val="autoZero"/>
        <c:auto val="1"/>
        <c:lblAlgn val="ctr"/>
        <c:lblOffset val="100"/>
        <c:noMultiLvlLbl val="0"/>
      </c:catAx>
      <c:valAx>
        <c:axId val="498698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098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Pt>
            <c:idx val="0"/>
            <c:invertIfNegative val="0"/>
            <c:bubble3D val="0"/>
            <c:spPr>
              <a:solidFill>
                <a:schemeClr val="bg1">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05C2-409E-8EC5-DFCCE2BD0E6D}"/>
              </c:ext>
            </c:extLst>
          </c:dPt>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C2-409E-8EC5-DFCCE2BD0E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1"/>
                <c:pt idx="0">
                  <c:v>SI</c:v>
                </c:pt>
              </c:strCache>
            </c:strRef>
          </c:cat>
          <c:val>
            <c:numRef>
              <c:f>'LIBRE DE PLAGAS '!$C$3:$C$4</c:f>
              <c:numCache>
                <c:formatCode>General</c:formatCode>
                <c:ptCount val="1"/>
                <c:pt idx="0">
                  <c:v>100</c:v>
                </c:pt>
              </c:numCache>
            </c:numRef>
          </c:val>
          <c:extLst>
            <c:ext xmlns:c16="http://schemas.microsoft.com/office/drawing/2014/chart" uri="{C3380CC4-5D6E-409C-BE32-E72D297353CC}">
              <c16:uniqueId val="{00000000-05C2-409E-8EC5-DFCCE2BD0E6D}"/>
            </c:ext>
          </c:extLst>
        </c:ser>
        <c:dLbls>
          <c:showLegendKey val="0"/>
          <c:showVal val="0"/>
          <c:showCatName val="0"/>
          <c:showSerName val="0"/>
          <c:showPercent val="0"/>
          <c:showBubbleSize val="0"/>
        </c:dLbls>
        <c:gapWidth val="100"/>
        <c:overlap val="-24"/>
        <c:axId val="566866080"/>
        <c:axId val="566829624"/>
      </c:barChart>
      <c:catAx>
        <c:axId val="566866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29624"/>
        <c:crosses val="autoZero"/>
        <c:auto val="1"/>
        <c:lblAlgn val="ctr"/>
        <c:lblOffset val="100"/>
        <c:noMultiLvlLbl val="0"/>
      </c:catAx>
      <c:valAx>
        <c:axId val="566829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6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stacked"/>
        <c:varyColors val="0"/>
        <c:ser>
          <c:idx val="0"/>
          <c:order val="0"/>
          <c:tx>
            <c:strRef>
              <c:f>Hoja1!$D$171</c:f>
              <c:strCache>
                <c:ptCount val="1"/>
                <c:pt idx="0">
                  <c:v>DE AGUA ESTANCADA</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21-4359-AFDA-96DD63B7159E}"/>
                </c:ext>
              </c:extLst>
            </c:dLbl>
            <c:dLbl>
              <c:idx val="1"/>
              <c:tx>
                <c:rich>
                  <a:bodyPr rot="0" spcFirstLastPara="1" vertOverflow="ellipsis" vert="horz" wrap="square" lIns="38100" tIns="19050" rIns="38100" bIns="19050" anchor="ctr" anchorCtr="1">
                    <a:spAutoFit/>
                  </a:bodyPr>
                  <a:lstStyle/>
                  <a:p>
                    <a:pPr>
                      <a:defRPr lang="es-MX" sz="1800" b="1" i="0" u="none" strike="noStrike" kern="1200" baseline="0">
                        <a:solidFill>
                          <a:schemeClr val="tx1"/>
                        </a:solidFill>
                        <a:latin typeface="+mn-lt"/>
                        <a:ea typeface="+mn-ea"/>
                        <a:cs typeface="+mn-cs"/>
                      </a:defRPr>
                    </a:pPr>
                    <a:r>
                      <a:rPr lang="en-US" dirty="0"/>
                      <a:t>85%</a:t>
                    </a:r>
                  </a:p>
                </c:rich>
              </c:tx>
              <c:spPr>
                <a:noFill/>
                <a:ln>
                  <a:noFill/>
                </a:ln>
                <a:effectLst/>
              </c:spPr>
              <c:txPr>
                <a:bodyPr rot="0" spcFirstLastPara="1" vertOverflow="ellipsis" vert="horz" wrap="square" lIns="38100" tIns="19050" rIns="38100" bIns="19050" anchor="ctr" anchorCtr="1">
                  <a:spAutoFit/>
                </a:bodyPr>
                <a:lstStyle/>
                <a:p>
                  <a:pPr>
                    <a:defRPr lang="es-MX"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21-4359-AFDA-96DD63B715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Hoja1!$B$172:$B$173</c:f>
              <c:strCache>
                <c:ptCount val="2"/>
                <c:pt idx="0">
                  <c:v>NO</c:v>
                </c:pt>
                <c:pt idx="1">
                  <c:v>SI</c:v>
                </c:pt>
              </c:strCache>
            </c:strRef>
          </c:cat>
          <c:val>
            <c:numRef>
              <c:f>Hoja1!$D$172:$D$173</c:f>
              <c:numCache>
                <c:formatCode>###0.0</c:formatCode>
                <c:ptCount val="2"/>
                <c:pt idx="0">
                  <c:v>15.151515151515152</c:v>
                </c:pt>
                <c:pt idx="1">
                  <c:v>84.848484848484844</c:v>
                </c:pt>
              </c:numCache>
            </c:numRef>
          </c:val>
          <c:extLst>
            <c:ext xmlns:c16="http://schemas.microsoft.com/office/drawing/2014/chart" uri="{C3380CC4-5D6E-409C-BE32-E72D297353CC}">
              <c16:uniqueId val="{00000002-9D21-4359-AFDA-96DD63B7159E}"/>
            </c:ext>
          </c:extLst>
        </c:ser>
        <c:dLbls>
          <c:dLblPos val="inEnd"/>
          <c:showLegendKey val="0"/>
          <c:showVal val="1"/>
          <c:showCatName val="0"/>
          <c:showSerName val="0"/>
          <c:showPercent val="0"/>
          <c:showBubbleSize val="0"/>
        </c:dLbls>
        <c:gapWidth val="150"/>
        <c:overlap val="100"/>
        <c:axId val="289715088"/>
        <c:axId val="289715872"/>
      </c:barChart>
      <c:catAx>
        <c:axId val="2897150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15872"/>
        <c:crosses val="autoZero"/>
        <c:auto val="1"/>
        <c:lblAlgn val="ctr"/>
        <c:lblOffset val="100"/>
        <c:noMultiLvlLbl val="0"/>
      </c:catAx>
      <c:valAx>
        <c:axId val="289715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971508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20-4F66-9E07-C6AC9B82F8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1"/>
                <c:pt idx="0">
                  <c:v>SI</c:v>
                </c:pt>
              </c:strCache>
            </c:strRef>
          </c:cat>
          <c:val>
            <c:numRef>
              <c:f>'USO CORRECTO DE AGUA'!$C$3:$C$4</c:f>
              <c:numCache>
                <c:formatCode>General</c:formatCode>
                <c:ptCount val="1"/>
                <c:pt idx="0">
                  <c:v>100</c:v>
                </c:pt>
              </c:numCache>
            </c:numRef>
          </c:val>
          <c:extLst>
            <c:ext xmlns:c16="http://schemas.microsoft.com/office/drawing/2014/chart" uri="{C3380CC4-5D6E-409C-BE32-E72D297353CC}">
              <c16:uniqueId val="{00000000-EC20-4F66-9E07-C6AC9B82F813}"/>
            </c:ext>
          </c:extLst>
        </c:ser>
        <c:dLbls>
          <c:showLegendKey val="0"/>
          <c:showVal val="0"/>
          <c:showCatName val="0"/>
          <c:showSerName val="0"/>
          <c:showPercent val="0"/>
          <c:showBubbleSize val="0"/>
        </c:dLbls>
        <c:gapWidth val="100"/>
        <c:overlap val="-24"/>
        <c:axId val="635088008"/>
        <c:axId val="635089184"/>
      </c:barChart>
      <c:catAx>
        <c:axId val="635088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089184"/>
        <c:crosses val="autoZero"/>
        <c:auto val="1"/>
        <c:lblAlgn val="ctr"/>
        <c:lblOffset val="100"/>
        <c:noMultiLvlLbl val="0"/>
      </c:catAx>
      <c:valAx>
        <c:axId val="635089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088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Hoja1!$D$466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E564515-4B02-404B-99BE-3AB6EC1A99F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EE-4496-A02A-22EAEE18D47E}"/>
                </c:ext>
              </c:extLst>
            </c:dLbl>
            <c:dLbl>
              <c:idx val="1"/>
              <c:tx>
                <c:rich>
                  <a:bodyPr/>
                  <a:lstStyle/>
                  <a:p>
                    <a:fld id="{48BA3883-4F31-4074-AF17-284DAEE850A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EE-4496-A02A-22EAEE18D47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Hoja1!$B$467:$B$468</c:f>
              <c:strCache>
                <c:ptCount val="2"/>
                <c:pt idx="0">
                  <c:v>NO</c:v>
                </c:pt>
                <c:pt idx="1">
                  <c:v>SI</c:v>
                </c:pt>
              </c:strCache>
            </c:strRef>
          </c:cat>
          <c:val>
            <c:numRef>
              <c:f>Hoja1!$D$467:$D$468</c:f>
              <c:numCache>
                <c:formatCode>###0</c:formatCode>
                <c:ptCount val="2"/>
                <c:pt idx="0">
                  <c:v>8.4337349397590362</c:v>
                </c:pt>
                <c:pt idx="1">
                  <c:v>91.566265060240966</c:v>
                </c:pt>
              </c:numCache>
            </c:numRef>
          </c:val>
          <c:extLst>
            <c:ext xmlns:c16="http://schemas.microsoft.com/office/drawing/2014/chart" uri="{C3380CC4-5D6E-409C-BE32-E72D297353CC}">
              <c16:uniqueId val="{00000000-24EE-4496-A02A-22EAEE18D47E}"/>
            </c:ext>
          </c:extLst>
        </c:ser>
        <c:dLbls>
          <c:dLblPos val="inEnd"/>
          <c:showLegendKey val="0"/>
          <c:showVal val="1"/>
          <c:showCatName val="0"/>
          <c:showSerName val="0"/>
          <c:showPercent val="0"/>
          <c:showBubbleSize val="0"/>
        </c:dLbls>
        <c:gapWidth val="150"/>
        <c:overlap val="100"/>
        <c:axId val="651300920"/>
        <c:axId val="651308760"/>
      </c:barChart>
      <c:catAx>
        <c:axId val="65130092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08760"/>
        <c:crosses val="autoZero"/>
        <c:auto val="1"/>
        <c:lblAlgn val="ctr"/>
        <c:lblOffset val="100"/>
        <c:noMultiLvlLbl val="0"/>
      </c:catAx>
      <c:valAx>
        <c:axId val="651308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0092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C-4A32-8552-5D8DC4DA180F}"/>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EC-4A32-8552-5D8DC4DA18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75</c:v>
                </c:pt>
                <c:pt idx="1">
                  <c:v>25</c:v>
                </c:pt>
              </c:numCache>
            </c:numRef>
          </c:val>
          <c:extLst>
            <c:ext xmlns:c16="http://schemas.microsoft.com/office/drawing/2014/chart" uri="{C3380CC4-5D6E-409C-BE32-E72D297353CC}">
              <c16:uniqueId val="{00000000-21EC-4A32-8552-5D8DC4DA180F}"/>
            </c:ext>
          </c:extLst>
        </c:ser>
        <c:dLbls>
          <c:showLegendKey val="0"/>
          <c:showVal val="0"/>
          <c:showCatName val="0"/>
          <c:showSerName val="0"/>
          <c:showPercent val="0"/>
          <c:showBubbleSize val="0"/>
        </c:dLbls>
        <c:gapWidth val="100"/>
        <c:overlap val="-24"/>
        <c:axId val="635062528"/>
        <c:axId val="635071936"/>
      </c:barChart>
      <c:catAx>
        <c:axId val="635062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071936"/>
        <c:crosses val="autoZero"/>
        <c:auto val="1"/>
        <c:lblAlgn val="ctr"/>
        <c:lblOffset val="100"/>
        <c:noMultiLvlLbl val="0"/>
      </c:catAx>
      <c:valAx>
        <c:axId val="635071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062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Hoja1!$D$478</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517CC79-897F-4E2E-97D4-D7F53508D7A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C5E-49B9-94C5-7FD9A4008F29}"/>
                </c:ext>
              </c:extLst>
            </c:dLbl>
            <c:dLbl>
              <c:idx val="1"/>
              <c:tx>
                <c:rich>
                  <a:bodyPr/>
                  <a:lstStyle/>
                  <a:p>
                    <a:fld id="{D172A472-0E6E-405D-94C1-3268F885EA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C5E-49B9-94C5-7FD9A4008F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Hoja1!$B$479:$B$480</c:f>
              <c:strCache>
                <c:ptCount val="2"/>
                <c:pt idx="0">
                  <c:v>NO</c:v>
                </c:pt>
                <c:pt idx="1">
                  <c:v>SI</c:v>
                </c:pt>
              </c:strCache>
            </c:strRef>
          </c:cat>
          <c:val>
            <c:numRef>
              <c:f>Hoja1!$D$479:$D$480</c:f>
              <c:numCache>
                <c:formatCode>###0</c:formatCode>
                <c:ptCount val="2"/>
                <c:pt idx="0">
                  <c:v>13.253012048192772</c:v>
                </c:pt>
                <c:pt idx="1">
                  <c:v>86.746987951807228</c:v>
                </c:pt>
              </c:numCache>
            </c:numRef>
          </c:val>
          <c:extLst>
            <c:ext xmlns:c16="http://schemas.microsoft.com/office/drawing/2014/chart" uri="{C3380CC4-5D6E-409C-BE32-E72D297353CC}">
              <c16:uniqueId val="{00000000-3C5E-49B9-94C5-7FD9A4008F29}"/>
            </c:ext>
          </c:extLst>
        </c:ser>
        <c:dLbls>
          <c:dLblPos val="inEnd"/>
          <c:showLegendKey val="0"/>
          <c:showVal val="1"/>
          <c:showCatName val="0"/>
          <c:showSerName val="0"/>
          <c:showPercent val="0"/>
          <c:showBubbleSize val="0"/>
        </c:dLbls>
        <c:gapWidth val="150"/>
        <c:overlap val="100"/>
        <c:axId val="493996528"/>
        <c:axId val="494004368"/>
      </c:barChart>
      <c:catAx>
        <c:axId val="49399652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4004368"/>
        <c:crosses val="autoZero"/>
        <c:auto val="1"/>
        <c:lblAlgn val="ctr"/>
        <c:lblOffset val="100"/>
        <c:noMultiLvlLbl val="0"/>
      </c:catAx>
      <c:valAx>
        <c:axId val="494004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399652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51-4E56-8308-614CDED8A56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1"/>
                <c:pt idx="0">
                  <c:v>SI</c:v>
                </c:pt>
              </c:strCache>
            </c:strRef>
          </c:cat>
          <c:val>
            <c:numRef>
              <c:f>'USO CORRECTO DE ÁREAS VERDES'!$C$3:$C$4</c:f>
              <c:numCache>
                <c:formatCode>General</c:formatCode>
                <c:ptCount val="1"/>
                <c:pt idx="0">
                  <c:v>100</c:v>
                </c:pt>
              </c:numCache>
            </c:numRef>
          </c:val>
          <c:extLst>
            <c:ext xmlns:c16="http://schemas.microsoft.com/office/drawing/2014/chart" uri="{C3380CC4-5D6E-409C-BE32-E72D297353CC}">
              <c16:uniqueId val="{00000000-1A51-4E56-8308-614CDED8A561}"/>
            </c:ext>
          </c:extLst>
        </c:ser>
        <c:dLbls>
          <c:showLegendKey val="0"/>
          <c:showVal val="0"/>
          <c:showCatName val="0"/>
          <c:showSerName val="0"/>
          <c:showPercent val="0"/>
          <c:showBubbleSize val="0"/>
        </c:dLbls>
        <c:gapWidth val="100"/>
        <c:overlap val="-24"/>
        <c:axId val="635096240"/>
        <c:axId val="635091536"/>
      </c:barChart>
      <c:catAx>
        <c:axId val="635096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091536"/>
        <c:crosses val="autoZero"/>
        <c:auto val="1"/>
        <c:lblAlgn val="ctr"/>
        <c:lblOffset val="100"/>
        <c:noMultiLvlLbl val="0"/>
      </c:catAx>
      <c:valAx>
        <c:axId val="635091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096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Hoja1!$D$490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1D184C2-5EAA-4E6C-AD33-24475908235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5A-46FA-ACB0-EB4FBD225E95}"/>
                </c:ext>
              </c:extLst>
            </c:dLbl>
            <c:dLbl>
              <c:idx val="1"/>
              <c:tx>
                <c:rich>
                  <a:bodyPr/>
                  <a:lstStyle/>
                  <a:p>
                    <a:fld id="{30DEE2B4-24FC-4086-9535-7BBE0B82D42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5A-46FA-ACB0-EB4FBD225E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Hoja1!$B$491:$B$492</c:f>
              <c:strCache>
                <c:ptCount val="2"/>
                <c:pt idx="0">
                  <c:v>NO</c:v>
                </c:pt>
                <c:pt idx="1">
                  <c:v>SI</c:v>
                </c:pt>
              </c:strCache>
            </c:strRef>
          </c:cat>
          <c:val>
            <c:numRef>
              <c:f>Hoja1!$D$491:$D$492</c:f>
              <c:numCache>
                <c:formatCode>###0</c:formatCode>
                <c:ptCount val="2"/>
                <c:pt idx="0">
                  <c:v>8.4337349397590362</c:v>
                </c:pt>
                <c:pt idx="1">
                  <c:v>91.566265060240966</c:v>
                </c:pt>
              </c:numCache>
            </c:numRef>
          </c:val>
          <c:extLst>
            <c:ext xmlns:c16="http://schemas.microsoft.com/office/drawing/2014/chart" uri="{C3380CC4-5D6E-409C-BE32-E72D297353CC}">
              <c16:uniqueId val="{00000000-5F5A-46FA-ACB0-EB4FBD225E95}"/>
            </c:ext>
          </c:extLst>
        </c:ser>
        <c:dLbls>
          <c:dLblPos val="inEnd"/>
          <c:showLegendKey val="0"/>
          <c:showVal val="1"/>
          <c:showCatName val="0"/>
          <c:showSerName val="0"/>
          <c:showPercent val="0"/>
          <c:showBubbleSize val="0"/>
        </c:dLbls>
        <c:gapWidth val="150"/>
        <c:overlap val="100"/>
        <c:axId val="635101336"/>
        <c:axId val="635103688"/>
      </c:barChart>
      <c:catAx>
        <c:axId val="6351013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103688"/>
        <c:crosses val="autoZero"/>
        <c:auto val="1"/>
        <c:lblAlgn val="ctr"/>
        <c:lblOffset val="100"/>
        <c:noMultiLvlLbl val="0"/>
      </c:catAx>
      <c:valAx>
        <c:axId val="63510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1013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08035086853542E-3"/>
                  <c:y val="-3.2791684293656975E-2"/>
                </c:manualLayout>
              </c:layout>
              <c:tx>
                <c:rich>
                  <a:bodyPr/>
                  <a:lstStyle/>
                  <a:p>
                    <a:fld id="{6487FF69-A01F-4D6C-985A-8225946BAC8F}"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11-45DD-AE18-5BE20C71B796}"/>
                </c:ext>
              </c:extLst>
            </c:dLbl>
            <c:dLbl>
              <c:idx val="1"/>
              <c:tx>
                <c:rich>
                  <a:bodyPr/>
                  <a:lstStyle/>
                  <a:p>
                    <a:fld id="{6D4BFE1D-6C7D-41F9-9E9A-9F5CF85AA96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11-45DD-AE18-5BE20C71B7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NO</c:v>
                </c:pt>
                <c:pt idx="1">
                  <c:v>SI</c:v>
                </c:pt>
              </c:strCache>
            </c:strRef>
          </c:cat>
          <c:val>
            <c:numRef>
              <c:f>Hoja1!$D$3:$D$4</c:f>
              <c:numCache>
                <c:formatCode>###0</c:formatCode>
                <c:ptCount val="2"/>
                <c:pt idx="0">
                  <c:v>1.2048192771084338</c:v>
                </c:pt>
                <c:pt idx="1">
                  <c:v>98.795180722891558</c:v>
                </c:pt>
              </c:numCache>
            </c:numRef>
          </c:val>
          <c:extLst>
            <c:ext xmlns:c16="http://schemas.microsoft.com/office/drawing/2014/chart" uri="{C3380CC4-5D6E-409C-BE32-E72D297353CC}">
              <c16:uniqueId val="{00000000-1B11-45DD-AE18-5BE20C71B796}"/>
            </c:ext>
          </c:extLst>
        </c:ser>
        <c:dLbls>
          <c:dLblPos val="inEnd"/>
          <c:showLegendKey val="0"/>
          <c:showVal val="1"/>
          <c:showCatName val="0"/>
          <c:showSerName val="0"/>
          <c:showPercent val="0"/>
          <c:showBubbleSize val="0"/>
        </c:dLbls>
        <c:gapWidth val="150"/>
        <c:overlap val="100"/>
        <c:axId val="648134720"/>
        <c:axId val="648126880"/>
      </c:barChart>
      <c:catAx>
        <c:axId val="64813472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26880"/>
        <c:crosses val="autoZero"/>
        <c:auto val="1"/>
        <c:lblAlgn val="ctr"/>
        <c:lblOffset val="100"/>
        <c:noMultiLvlLbl val="0"/>
      </c:catAx>
      <c:valAx>
        <c:axId val="648126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472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A6-4BE2-BEC3-29C8366FF5AA}"/>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i="0" u="none" strike="noStrike" kern="1200" baseline="0">
                          <a:solidFill>
                            <a:schemeClr val="tx1">
                              <a:lumMod val="75000"/>
                              <a:lumOff val="25000"/>
                            </a:schemeClr>
                          </a:solidFill>
                          <a:latin typeface="+mn-lt"/>
                          <a:ea typeface="+mn-ea"/>
                          <a:cs typeface="+mn-cs"/>
                        </a:defRPr>
                      </a:pPr>
                      <a:t>[VALOR]</a:t>
                    </a:fld>
                    <a:r>
                      <a:rPr lang="en-US"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A6-4BE2-BEC3-29C8366FF5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2"/>
                <c:pt idx="0">
                  <c:v> ESCUDO</c:v>
                </c:pt>
                <c:pt idx="1">
                  <c:v> LEMA</c:v>
                </c:pt>
              </c:strCache>
            </c:strRef>
          </c:cat>
          <c:val>
            <c:numRef>
              <c:f>'ELEMENTO DE IDENTIFICACIÓN'!$B$4:$B$6</c:f>
              <c:numCache>
                <c:formatCode>General</c:formatCode>
                <c:ptCount val="2"/>
                <c:pt idx="0">
                  <c:v>87</c:v>
                </c:pt>
                <c:pt idx="1">
                  <c:v>13</c:v>
                </c:pt>
              </c:numCache>
            </c:numRef>
          </c:val>
          <c:extLst>
            <c:ext xmlns:c16="http://schemas.microsoft.com/office/drawing/2014/chart" uri="{C3380CC4-5D6E-409C-BE32-E72D297353CC}">
              <c16:uniqueId val="{00000000-D6CD-4ED0-AC92-E611CC98B3F0}"/>
            </c:ext>
          </c:extLst>
        </c:ser>
        <c:dLbls>
          <c:showLegendKey val="0"/>
          <c:showVal val="0"/>
          <c:showCatName val="0"/>
          <c:showSerName val="0"/>
          <c:showPercent val="0"/>
          <c:showBubbleSize val="0"/>
        </c:dLbls>
        <c:gapWidth val="100"/>
        <c:overlap val="-24"/>
        <c:axId val="648131192"/>
        <c:axId val="648132760"/>
      </c:barChart>
      <c:catAx>
        <c:axId val="648131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648132760"/>
        <c:crosses val="autoZero"/>
        <c:auto val="1"/>
        <c:lblAlgn val="ctr"/>
        <c:lblOffset val="100"/>
        <c:noMultiLvlLbl val="0"/>
      </c:catAx>
      <c:valAx>
        <c:axId val="648132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1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7">
  <a:schemeClr val="accent4"/>
</cs:colorStyle>
</file>

<file path=ppt/charts/colors18.xml><?xml version="1.0" encoding="utf-8"?>
<cs:colorStyle xmlns:cs="http://schemas.microsoft.com/office/drawing/2012/chartStyle" xmlns:a="http://schemas.openxmlformats.org/drawingml/2006/main" meth="withinLinear" id="17">
  <a:schemeClr val="accent4"/>
</cs:colorStyle>
</file>

<file path=ppt/charts/colors19.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7">
  <a:schemeClr val="accent4"/>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5">
  <a:schemeClr val="accent2"/>
</cs:colorStyle>
</file>

<file path=ppt/charts/colors25.xml><?xml version="1.0" encoding="utf-8"?>
<cs:colorStyle xmlns:cs="http://schemas.microsoft.com/office/drawing/2012/chartStyle" xmlns:a="http://schemas.openxmlformats.org/drawingml/2006/main" meth="withinLinear" id="15">
  <a:schemeClr val="accent2"/>
</cs:colorStyle>
</file>

<file path=ppt/charts/colors26.xml><?xml version="1.0" encoding="utf-8"?>
<cs:colorStyle xmlns:cs="http://schemas.microsoft.com/office/drawing/2012/chartStyle" xmlns:a="http://schemas.openxmlformats.org/drawingml/2006/main" meth="withinLinear" id="15">
  <a:schemeClr val="accent2"/>
</cs:colorStyle>
</file>

<file path=ppt/charts/colors27.xml><?xml version="1.0" encoding="utf-8"?>
<cs:colorStyle xmlns:cs="http://schemas.microsoft.com/office/drawing/2012/chartStyle" xmlns:a="http://schemas.openxmlformats.org/drawingml/2006/main" meth="withinLinear" id="15">
  <a:schemeClr val="accent2"/>
</cs:colorStyle>
</file>

<file path=ppt/charts/colors28.xml><?xml version="1.0" encoding="utf-8"?>
<cs:colorStyle xmlns:cs="http://schemas.microsoft.com/office/drawing/2012/chartStyle" xmlns:a="http://schemas.openxmlformats.org/drawingml/2006/main" meth="withinLinear" id="15">
  <a:schemeClr val="accent2"/>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04/05/2022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04/05/2022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04/05/2022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942945" y="4653137"/>
            <a:ext cx="5869685"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511) – CLINICA DENTAL</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EF9B87D4-BCBF-40E3-95EF-0FD5860C37A5}"/>
              </a:ext>
            </a:extLst>
          </p:cNvPr>
          <p:cNvGraphicFramePr>
            <a:graphicFrameLocks/>
          </p:cNvGraphicFramePr>
          <p:nvPr>
            <p:extLst>
              <p:ext uri="{D42A27DB-BD31-4B8C-83A1-F6EECF244321}">
                <p14:modId xmlns:p14="http://schemas.microsoft.com/office/powerpoint/2010/main" val="354369235"/>
              </p:ext>
            </p:extLst>
          </p:nvPr>
        </p:nvGraphicFramePr>
        <p:xfrm>
          <a:off x="1279882" y="1314514"/>
          <a:ext cx="7173513" cy="3921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5" name="Google Shape;347;p15"/>
          <p:cNvGraphicFramePr/>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FD693828-4EE7-4A51-BF94-FC7920CCFF64}"/>
              </a:ext>
            </a:extLst>
          </p:cNvPr>
          <p:cNvGraphicFramePr>
            <a:graphicFrameLocks/>
          </p:cNvGraphicFramePr>
          <p:nvPr>
            <p:extLst>
              <p:ext uri="{D42A27DB-BD31-4B8C-83A1-F6EECF244321}">
                <p14:modId xmlns:p14="http://schemas.microsoft.com/office/powerpoint/2010/main" val="2840667298"/>
              </p:ext>
            </p:extLst>
          </p:nvPr>
        </p:nvGraphicFramePr>
        <p:xfrm>
          <a:off x="984082" y="1187002"/>
          <a:ext cx="7548357" cy="43184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3" name="Google Shape;389;p17"/>
          <p:cNvGraphicFramePr/>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251105" y="1186606"/>
            <a:ext cx="7325386" cy="5909310"/>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El 99% se siente orgulloso de su institución, además de la comunidad universitaria se siente identificada con los </a:t>
            </a:r>
            <a:r>
              <a:rPr lang="es-MX" b="1" dirty="0"/>
              <a:t>elementos:</a:t>
            </a:r>
            <a:endParaRPr lang="es-MX" dirty="0"/>
          </a:p>
          <a:p>
            <a:pPr marL="342900" indent="-342900">
              <a:buFont typeface="+mj-lt"/>
              <a:buAutoNum type="arabicPeriod"/>
            </a:pPr>
            <a:r>
              <a:rPr lang="es-MX" dirty="0"/>
              <a:t>Escudo</a:t>
            </a:r>
          </a:p>
          <a:p>
            <a:pPr marL="342900" indent="-342900">
              <a:buFont typeface="+mj-lt"/>
              <a:buAutoNum type="arabicPeriod"/>
            </a:pPr>
            <a:r>
              <a:rPr lang="es-MX" dirty="0"/>
              <a:t>Lema</a:t>
            </a:r>
          </a:p>
          <a:p>
            <a:endParaRPr lang="es-MX" dirty="0"/>
          </a:p>
          <a:p>
            <a:r>
              <a:rPr lang="es-MX" dirty="0"/>
              <a:t>Por otra parte el </a:t>
            </a:r>
            <a:r>
              <a:rPr lang="es-MX" b="1" dirty="0"/>
              <a:t>código de ética </a:t>
            </a:r>
            <a:r>
              <a:rPr lang="es-MX" dirty="0"/>
              <a:t>los trabajadores tienen un 80%, los </a:t>
            </a:r>
            <a:r>
              <a:rPr lang="es-MX" b="1" dirty="0"/>
              <a:t>valores </a:t>
            </a:r>
            <a:r>
              <a:rPr lang="es-MX" dirty="0"/>
              <a:t>que contemplan son:</a:t>
            </a:r>
          </a:p>
          <a:p>
            <a:pPr marL="342900" indent="-342900">
              <a:buFont typeface="+mj-lt"/>
              <a:buAutoNum type="arabicPeriod"/>
            </a:pPr>
            <a:r>
              <a:rPr lang="es-MX" dirty="0"/>
              <a:t>Transparencia</a:t>
            </a:r>
          </a:p>
          <a:p>
            <a:pPr marL="342900" indent="-342900">
              <a:buFont typeface="+mj-lt"/>
              <a:buAutoNum type="arabicPeriod"/>
            </a:pPr>
            <a:r>
              <a:rPr lang="es-MX" dirty="0"/>
              <a:t>Responsabilidad </a:t>
            </a:r>
          </a:p>
          <a:p>
            <a:pPr marL="342900" indent="-342900">
              <a:buFont typeface="+mj-lt"/>
              <a:buAutoNum type="arabicPeriod"/>
            </a:pPr>
            <a:r>
              <a:rPr lang="es-MX" dirty="0"/>
              <a:t>Equidad</a:t>
            </a:r>
          </a:p>
          <a:p>
            <a:pPr marL="342900" indent="-342900">
              <a:buFont typeface="+mj-lt"/>
              <a:buAutoNum type="arabicPeriod"/>
            </a:pPr>
            <a:r>
              <a:rPr lang="es-MX" dirty="0"/>
              <a:t>Lealtad y Compromiso</a:t>
            </a:r>
          </a:p>
          <a:p>
            <a:pPr marL="342900" indent="-342900">
              <a:buFont typeface="+mj-lt"/>
              <a:buAutoNum type="arabicPeriod"/>
            </a:pPr>
            <a:r>
              <a:rPr lang="es-MX" dirty="0"/>
              <a:t>Tolerancia</a:t>
            </a:r>
          </a:p>
          <a:p>
            <a:pPr marL="342900" indent="-342900">
              <a:buFont typeface="+mj-lt"/>
              <a:buAutoNum type="arabicPeriod"/>
            </a:pPr>
            <a:r>
              <a:rPr lang="es-MX" dirty="0"/>
              <a:t>Profesionalismos e Integridad</a:t>
            </a:r>
          </a:p>
          <a:p>
            <a:pPr marL="342900" indent="-342900">
              <a:buFont typeface="+mj-lt"/>
              <a:buAutoNum type="arabicPeriod"/>
            </a:pPr>
            <a:r>
              <a:rPr lang="es-MX" dirty="0"/>
              <a:t>Justicia </a:t>
            </a:r>
          </a:p>
          <a:p>
            <a:pPr marL="342900" indent="-342900">
              <a:buFont typeface="+mj-lt"/>
              <a:buAutoNum type="arabicPeriod"/>
            </a:pPr>
            <a:r>
              <a:rPr lang="es-MX" dirty="0"/>
              <a:t>Conciencia Ecológica</a:t>
            </a:r>
          </a:p>
          <a:p>
            <a:pPr marL="342900" indent="-342900">
              <a:buFont typeface="+mj-lt"/>
              <a:buAutoNum type="arabicPeriod"/>
            </a:pPr>
            <a:endParaRPr lang="es-MX" dirty="0"/>
          </a:p>
          <a:p>
            <a:pPr marL="342900" indent="-342900">
              <a:buFont typeface="+mj-lt"/>
              <a:buAutoNum type="arabicPeriod"/>
            </a:pPr>
            <a:endParaRPr lang="es-MX" dirty="0"/>
          </a:p>
          <a:p>
            <a:pPr marL="342900" indent="-342900">
              <a:buFont typeface="+mj-lt"/>
              <a:buAutoNum type="arabicPeriod"/>
            </a:pPr>
            <a:endParaRPr lang="es-MX" dirty="0"/>
          </a:p>
          <a:p>
            <a:endParaRPr lang="es-MX" dirty="0"/>
          </a:p>
          <a:p>
            <a:endParaRPr lang="es-MX" dirty="0"/>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EB2B2FE6-F81B-424A-9C83-54D675F94BB5}"/>
              </a:ext>
            </a:extLst>
          </p:cNvPr>
          <p:cNvGraphicFramePr>
            <a:graphicFrameLocks/>
          </p:cNvGraphicFramePr>
          <p:nvPr>
            <p:extLst>
              <p:ext uri="{D42A27DB-BD31-4B8C-83A1-F6EECF244321}">
                <p14:modId xmlns:p14="http://schemas.microsoft.com/office/powerpoint/2010/main" val="81385668"/>
              </p:ext>
            </p:extLst>
          </p:nvPr>
        </p:nvGraphicFramePr>
        <p:xfrm>
          <a:off x="1127802" y="1248247"/>
          <a:ext cx="7601229" cy="4302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oogle Shape;472;p21"/>
          <p:cNvGraphicFramePr/>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521F629E-DE2E-4F81-B376-C25A5A38A412}"/>
              </a:ext>
            </a:extLst>
          </p:cNvPr>
          <p:cNvGraphicFramePr>
            <a:graphicFrameLocks/>
          </p:cNvGraphicFramePr>
          <p:nvPr>
            <p:extLst>
              <p:ext uri="{D42A27DB-BD31-4B8C-83A1-F6EECF244321}">
                <p14:modId xmlns:p14="http://schemas.microsoft.com/office/powerpoint/2010/main" val="2629565906"/>
              </p:ext>
            </p:extLst>
          </p:nvPr>
        </p:nvGraphicFramePr>
        <p:xfrm>
          <a:off x="986431" y="1208389"/>
          <a:ext cx="7605439" cy="4342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oogle Shape;512;p23"/>
          <p:cNvGraphicFramePr/>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DDFCDC3A-BF5E-49BA-A20F-00C936CBF9D0}"/>
              </a:ext>
            </a:extLst>
          </p:cNvPr>
          <p:cNvGraphicFramePr>
            <a:graphicFrameLocks/>
          </p:cNvGraphicFramePr>
          <p:nvPr>
            <p:extLst>
              <p:ext uri="{D42A27DB-BD31-4B8C-83A1-F6EECF244321}">
                <p14:modId xmlns:p14="http://schemas.microsoft.com/office/powerpoint/2010/main" val="4210613640"/>
              </p:ext>
            </p:extLst>
          </p:nvPr>
        </p:nvGraphicFramePr>
        <p:xfrm>
          <a:off x="1030432" y="1173645"/>
          <a:ext cx="7646024" cy="4377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oogle Shape;552;p25"/>
          <p:cNvGraphicFramePr/>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E848626D-1BDB-41F0-832A-DBF1646C1176}"/>
              </a:ext>
            </a:extLst>
          </p:cNvPr>
          <p:cNvGraphicFramePr>
            <a:graphicFrameLocks/>
          </p:cNvGraphicFramePr>
          <p:nvPr>
            <p:extLst>
              <p:ext uri="{D42A27DB-BD31-4B8C-83A1-F6EECF244321}">
                <p14:modId xmlns:p14="http://schemas.microsoft.com/office/powerpoint/2010/main" val="2306891339"/>
              </p:ext>
            </p:extLst>
          </p:nvPr>
        </p:nvGraphicFramePr>
        <p:xfrm>
          <a:off x="1101427" y="1449713"/>
          <a:ext cx="7719044" cy="41014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oogle Shape;592;p27"/>
          <p:cNvGraphicFramePr/>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BF2290F9-D406-4703-A8CE-53DA951B1832}"/>
              </a:ext>
            </a:extLst>
          </p:cNvPr>
          <p:cNvGraphicFramePr>
            <a:graphicFrameLocks/>
          </p:cNvGraphicFramePr>
          <p:nvPr>
            <p:extLst>
              <p:ext uri="{D42A27DB-BD31-4B8C-83A1-F6EECF244321}">
                <p14:modId xmlns:p14="http://schemas.microsoft.com/office/powerpoint/2010/main" val="3197829304"/>
              </p:ext>
            </p:extLst>
          </p:nvPr>
        </p:nvGraphicFramePr>
        <p:xfrm>
          <a:off x="1015105" y="1448748"/>
          <a:ext cx="7805365" cy="42149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oogle Shape;632;p29"/>
          <p:cNvGraphicFramePr/>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ES" dirty="0"/>
              <a:t>Los resultados en lo que respecta al rubro de </a:t>
            </a:r>
            <a:r>
              <a:rPr lang="es-ES" b="1" dirty="0"/>
              <a:t>“Seguridad Ocupacional” </a:t>
            </a:r>
            <a:r>
              <a:rPr lang="es-ES" dirty="0"/>
              <a:t>obtenemos que la </a:t>
            </a:r>
            <a:r>
              <a:rPr lang="es-ES" b="1" dirty="0"/>
              <a:t>Iluminación </a:t>
            </a:r>
            <a:r>
              <a:rPr lang="es-ES" dirty="0"/>
              <a:t>en las áreas de trabajo es: Excelente(57%)</a:t>
            </a:r>
          </a:p>
          <a:p>
            <a:pPr algn="just"/>
            <a:r>
              <a:rPr lang="es-ES" dirty="0"/>
              <a:t>El </a:t>
            </a:r>
            <a:r>
              <a:rPr lang="es-ES" b="1" dirty="0"/>
              <a:t>Clima </a:t>
            </a:r>
            <a:r>
              <a:rPr lang="es-ES" dirty="0"/>
              <a:t>del entorno laboral es: Excelente(75%)</a:t>
            </a:r>
          </a:p>
          <a:p>
            <a:pPr algn="just"/>
            <a:r>
              <a:rPr lang="es-ES" dirty="0"/>
              <a:t>El </a:t>
            </a:r>
            <a:r>
              <a:rPr lang="es-ES" b="1" dirty="0"/>
              <a:t>Ruido </a:t>
            </a:r>
            <a:r>
              <a:rPr lang="es-ES" dirty="0"/>
              <a:t>del entorno laboral es: Medio(64%)</a:t>
            </a:r>
          </a:p>
          <a:p>
            <a:pPr algn="just"/>
            <a:r>
              <a:rPr lang="es-ES" dirty="0"/>
              <a:t>El </a:t>
            </a:r>
            <a:r>
              <a:rPr lang="es-ES" b="1" dirty="0"/>
              <a:t>Mobiliario </a:t>
            </a:r>
            <a:r>
              <a:rPr lang="es-ES" dirty="0"/>
              <a:t>en el que se labora es Bueno(75%)</a:t>
            </a:r>
          </a:p>
          <a:p>
            <a:pPr algn="just"/>
            <a:r>
              <a:rPr lang="es-ES" dirty="0"/>
              <a:t>El </a:t>
            </a:r>
            <a:r>
              <a:rPr lang="es-ES" b="1" dirty="0"/>
              <a:t>Espacio </a:t>
            </a:r>
            <a:r>
              <a:rPr lang="es-ES" dirty="0"/>
              <a:t>: Bueno(54%)</a:t>
            </a:r>
            <a:endParaRPr lang="es-ES" b="1" dirty="0"/>
          </a:p>
          <a:p>
            <a:pPr algn="just"/>
            <a:r>
              <a:rPr lang="es-ES" dirty="0"/>
              <a:t>La </a:t>
            </a:r>
            <a:r>
              <a:rPr lang="es-ES" b="1" dirty="0"/>
              <a:t>Higiene </a:t>
            </a:r>
            <a:r>
              <a:rPr lang="es-ES" dirty="0"/>
              <a:t>: Excelente(62%)</a:t>
            </a:r>
            <a:endParaRPr lang="es-ES" b="1" dirty="0"/>
          </a:p>
          <a:p>
            <a:pPr algn="just"/>
            <a:r>
              <a:rPr lang="es-ES" dirty="0"/>
              <a:t>La </a:t>
            </a:r>
            <a:r>
              <a:rPr lang="es-ES" b="1" dirty="0"/>
              <a:t>Higiene en Sanitarios </a:t>
            </a:r>
            <a:r>
              <a:rPr lang="es-ES" dirty="0"/>
              <a:t>es: Excelente (57%)</a:t>
            </a:r>
          </a:p>
          <a:p>
            <a:pPr algn="just"/>
            <a:r>
              <a:rPr lang="es-ES" dirty="0"/>
              <a:t>El </a:t>
            </a:r>
            <a:r>
              <a:rPr lang="es-ES" b="1" dirty="0"/>
              <a:t>Mantenimiento </a:t>
            </a:r>
            <a:r>
              <a:rPr lang="es-ES" dirty="0"/>
              <a:t>es: Regular(50%)</a:t>
            </a:r>
          </a:p>
          <a:p>
            <a:pPr algn="just"/>
            <a:r>
              <a:rPr lang="es-MX" dirty="0"/>
              <a:t>La </a:t>
            </a:r>
            <a:r>
              <a:rPr lang="es-MX" b="1" dirty="0"/>
              <a:t>Seguridad e Higiene </a:t>
            </a:r>
            <a:r>
              <a:rPr lang="es-MX" dirty="0"/>
              <a:t>es: (99%)</a:t>
            </a:r>
          </a:p>
          <a:p>
            <a:pPr algn="just"/>
            <a:r>
              <a:rPr lang="es-MX" b="1" dirty="0"/>
              <a:t>Comisión de Seguridad e Higiene </a:t>
            </a:r>
            <a:r>
              <a:rPr lang="es-MX" dirty="0"/>
              <a:t>es: (88%)</a:t>
            </a:r>
            <a:endParaRPr lang="es-MX" b="1" dirty="0"/>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oogle Shape;749;p35"/>
          <p:cNvGraphicFramePr/>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8A065C0C-78EF-410C-85C3-EACADC964545}"/>
              </a:ext>
            </a:extLst>
          </p:cNvPr>
          <p:cNvGraphicFramePr>
            <a:graphicFrameLocks/>
          </p:cNvGraphicFramePr>
          <p:nvPr>
            <p:extLst>
              <p:ext uri="{D42A27DB-BD31-4B8C-83A1-F6EECF244321}">
                <p14:modId xmlns:p14="http://schemas.microsoft.com/office/powerpoint/2010/main" val="1403001405"/>
              </p:ext>
            </p:extLst>
          </p:nvPr>
        </p:nvGraphicFramePr>
        <p:xfrm>
          <a:off x="1166013" y="1796776"/>
          <a:ext cx="7419003" cy="370863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AF3CC8E-6411-45E6-9B28-EE9E0C21E73E}"/>
              </a:ext>
            </a:extLst>
          </p:cNvPr>
          <p:cNvSpPr txBox="1"/>
          <p:nvPr/>
        </p:nvSpPr>
        <p:spPr>
          <a:xfrm>
            <a:off x="2682690" y="1612110"/>
            <a:ext cx="4584030" cy="369332"/>
          </a:xfrm>
          <a:prstGeom prst="rect">
            <a:avLst/>
          </a:prstGeom>
          <a:noFill/>
        </p:spPr>
        <p:txBody>
          <a:bodyPr wrap="square">
            <a:spAutoFit/>
          </a:bodyPr>
          <a:lstStyle/>
          <a:p>
            <a:pPr algn="ctr" rtl="0">
              <a:defRPr sz="2128" b="1" i="0" u="none" strike="noStrike" kern="1200" baseline="0">
                <a:solidFill>
                  <a:srgbClr val="000000">
                    <a:lumMod val="65000"/>
                    <a:lumOff val="35000"/>
                  </a:srgbClr>
                </a:solidFill>
                <a:latin typeface="+mn-lt"/>
                <a:ea typeface="+mn-ea"/>
                <a:cs typeface="+mn-cs"/>
              </a:defRPr>
            </a:pPr>
            <a:r>
              <a:rPr lang="es-MX" sz="1800" b="1" dirty="0">
                <a:solidFill>
                  <a:schemeClr val="tx1"/>
                </a:solidFill>
              </a:rPr>
              <a:t>FUNCIÓN ADMINISTRATIVA</a:t>
            </a:r>
          </a:p>
        </p:txBody>
      </p:sp>
    </p:spTree>
    <p:extLst>
      <p:ext uri="{BB962C8B-B14F-4D97-AF65-F5344CB8AC3E}">
        <p14:creationId xmlns:p14="http://schemas.microsoft.com/office/powerpoint/2010/main" val="3954348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oogle Shape;791;p37"/>
          <p:cNvGraphicFramePr/>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709EABCB-862A-452B-BB87-3A0D07055C92}"/>
              </a:ext>
            </a:extLst>
          </p:cNvPr>
          <p:cNvGraphicFramePr>
            <a:graphicFrameLocks/>
          </p:cNvGraphicFramePr>
          <p:nvPr>
            <p:extLst>
              <p:ext uri="{D42A27DB-BD31-4B8C-83A1-F6EECF244321}">
                <p14:modId xmlns:p14="http://schemas.microsoft.com/office/powerpoint/2010/main" val="3642884061"/>
              </p:ext>
            </p:extLst>
          </p:nvPr>
        </p:nvGraphicFramePr>
        <p:xfrm>
          <a:off x="1061475" y="1836551"/>
          <a:ext cx="7523543" cy="383578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27C91AE8-90A7-45CB-96A3-CD6F28150032}"/>
              </a:ext>
            </a:extLst>
          </p:cNvPr>
          <p:cNvSpPr txBox="1"/>
          <p:nvPr/>
        </p:nvSpPr>
        <p:spPr>
          <a:xfrm>
            <a:off x="2698888" y="1332899"/>
            <a:ext cx="4584030" cy="369332"/>
          </a:xfrm>
          <a:prstGeom prst="rect">
            <a:avLst/>
          </a:prstGeom>
          <a:noFill/>
        </p:spPr>
        <p:txBody>
          <a:bodyPr wrap="square">
            <a:spAutoFit/>
          </a:bodyPr>
          <a:lstStyle/>
          <a:p>
            <a:pPr algn="ctr" rtl="0">
              <a:defRPr sz="2128" b="1" i="0" u="none" strike="noStrike" kern="1200" baseline="0">
                <a:solidFill>
                  <a:srgbClr val="000000">
                    <a:lumMod val="65000"/>
                    <a:lumOff val="35000"/>
                  </a:srgbClr>
                </a:solidFill>
                <a:latin typeface="+mn-lt"/>
                <a:ea typeface="+mn-ea"/>
                <a:cs typeface="+mn-cs"/>
              </a:defRPr>
            </a:pPr>
            <a:r>
              <a:rPr lang="es-MX" sz="1800" dirty="0">
                <a:solidFill>
                  <a:schemeClr val="tx1"/>
                </a:solidFill>
              </a:rPr>
              <a:t>FUNCIÓN MANUAL</a:t>
            </a:r>
          </a:p>
        </p:txBody>
      </p:sp>
    </p:spTree>
    <p:extLst>
      <p:ext uri="{BB962C8B-B14F-4D97-AF65-F5344CB8AC3E}">
        <p14:creationId xmlns:p14="http://schemas.microsoft.com/office/powerpoint/2010/main" val="646468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oogle Shape;831;p39"/>
          <p:cNvGraphicFramePr/>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 Si se proporciona la información oportuna (100%)</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(69%)</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707886"/>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CLINICA DENTAL</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(63%)</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(100%)</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 (100%)</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B7A554AD-C46E-41B3-B078-A91DE23052DF}"/>
              </a:ext>
            </a:extLst>
          </p:cNvPr>
          <p:cNvGraphicFramePr>
            <a:graphicFrameLocks/>
          </p:cNvGraphicFramePr>
          <p:nvPr>
            <p:extLst>
              <p:ext uri="{D42A27DB-BD31-4B8C-83A1-F6EECF244321}">
                <p14:modId xmlns:p14="http://schemas.microsoft.com/office/powerpoint/2010/main" val="2776029077"/>
              </p:ext>
            </p:extLst>
          </p:nvPr>
        </p:nvGraphicFramePr>
        <p:xfrm>
          <a:off x="1051164" y="1318460"/>
          <a:ext cx="7579571" cy="41869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oogle Shape;906;p43"/>
          <p:cNvGraphicFramePr/>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7EFB234B-DF9A-4469-8D82-5D2E770892A8}"/>
              </a:ext>
            </a:extLst>
          </p:cNvPr>
          <p:cNvGraphicFramePr>
            <a:graphicFrameLocks/>
          </p:cNvGraphicFramePr>
          <p:nvPr>
            <p:extLst>
              <p:ext uri="{D42A27DB-BD31-4B8C-83A1-F6EECF244321}">
                <p14:modId xmlns:p14="http://schemas.microsoft.com/office/powerpoint/2010/main" val="18402517"/>
              </p:ext>
            </p:extLst>
          </p:nvPr>
        </p:nvGraphicFramePr>
        <p:xfrm>
          <a:off x="1051164" y="1297967"/>
          <a:ext cx="7697299" cy="42531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oogle Shape;946;p45"/>
          <p:cNvGraphicFramePr/>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93AA2A6E-5383-4B58-AD5A-9140AAC9F839}"/>
              </a:ext>
            </a:extLst>
          </p:cNvPr>
          <p:cNvGraphicFramePr>
            <a:graphicFrameLocks/>
          </p:cNvGraphicFramePr>
          <p:nvPr>
            <p:extLst>
              <p:ext uri="{D42A27DB-BD31-4B8C-83A1-F6EECF244321}">
                <p14:modId xmlns:p14="http://schemas.microsoft.com/office/powerpoint/2010/main" val="1852708897"/>
              </p:ext>
            </p:extLst>
          </p:nvPr>
        </p:nvGraphicFramePr>
        <p:xfrm>
          <a:off x="1138408" y="1319862"/>
          <a:ext cx="7826080"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oogle Shape;986;p47"/>
          <p:cNvGraphicFramePr/>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A2EF5098-055F-413F-8719-8D6AF6507DF9}"/>
              </a:ext>
            </a:extLst>
          </p:cNvPr>
          <p:cNvGraphicFramePr>
            <a:graphicFrameLocks/>
          </p:cNvGraphicFramePr>
          <p:nvPr>
            <p:extLst>
              <p:ext uri="{D42A27DB-BD31-4B8C-83A1-F6EECF244321}">
                <p14:modId xmlns:p14="http://schemas.microsoft.com/office/powerpoint/2010/main" val="1805501714"/>
              </p:ext>
            </p:extLst>
          </p:nvPr>
        </p:nvGraphicFramePr>
        <p:xfrm>
          <a:off x="1101426" y="1023453"/>
          <a:ext cx="7575029" cy="45276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2021189778"/>
              </p:ext>
            </p:extLst>
          </p:nvPr>
        </p:nvGraphicFramePr>
        <p:xfrm>
          <a:off x="1456028" y="368556"/>
          <a:ext cx="7037353" cy="57824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buena(88%), el </a:t>
            </a:r>
            <a:r>
              <a:rPr lang="es-MX" b="1" dirty="0"/>
              <a:t>trabajo en equipo</a:t>
            </a:r>
            <a:r>
              <a:rPr lang="es-MX" dirty="0"/>
              <a:t> es(100%) su </a:t>
            </a:r>
            <a:r>
              <a:rPr lang="es-MX" b="1" dirty="0"/>
              <a:t>punto de vista</a:t>
            </a:r>
            <a:r>
              <a:rPr lang="es-MX" dirty="0"/>
              <a:t> Algunas veces (60%), se dice que se presentan </a:t>
            </a:r>
            <a:r>
              <a:rPr lang="es-MX" b="1" dirty="0"/>
              <a:t>situaciones de conflicto </a:t>
            </a:r>
            <a:r>
              <a:rPr lang="es-MX" dirty="0"/>
              <a:t>No(63%), de </a:t>
            </a:r>
            <a:r>
              <a:rPr lang="es-MX" b="1" dirty="0"/>
              <a:t>conflicto afectan el ambiente </a:t>
            </a:r>
            <a:r>
              <a:rPr lang="es-MX" dirty="0"/>
              <a:t>de Algunas veces (65%), los encuestados clasificaron la siguiente </a:t>
            </a:r>
            <a:r>
              <a:rPr lang="es-MX" b="1" dirty="0"/>
              <a:t>tipificación</a:t>
            </a:r>
            <a:r>
              <a:rPr lang="es-MX" dirty="0"/>
              <a:t> de la siguiente manera: 1.-Instituciones, 2.-Personales, 3.-Compañeros, también se externa que generalmente si </a:t>
            </a:r>
            <a:r>
              <a:rPr lang="es-MX" b="1" dirty="0"/>
              <a:t>se resuelven los conflictos</a:t>
            </a:r>
            <a:r>
              <a:rPr lang="es-MX" dirty="0"/>
              <a:t>. Siempre (57%)</a:t>
            </a:r>
          </a:p>
        </p:txBody>
      </p:sp>
    </p:spTree>
    <p:extLst>
      <p:ext uri="{BB962C8B-B14F-4D97-AF65-F5344CB8AC3E}">
        <p14:creationId xmlns:p14="http://schemas.microsoft.com/office/powerpoint/2010/main" val="3536856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oogle Shape;1066;p51"/>
          <p:cNvGraphicFramePr/>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2066F592-DC9A-4DA0-BFA0-3E4A6FE5BF49}"/>
              </a:ext>
            </a:extLst>
          </p:cNvPr>
          <p:cNvGraphicFramePr>
            <a:graphicFrameLocks/>
          </p:cNvGraphicFramePr>
          <p:nvPr>
            <p:extLst>
              <p:ext uri="{D42A27DB-BD31-4B8C-83A1-F6EECF244321}">
                <p14:modId xmlns:p14="http://schemas.microsoft.com/office/powerpoint/2010/main" val="858630597"/>
              </p:ext>
            </p:extLst>
          </p:nvPr>
        </p:nvGraphicFramePr>
        <p:xfrm>
          <a:off x="1061474" y="1128300"/>
          <a:ext cx="7425245" cy="43771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oogle Shape;1106;p53"/>
          <p:cNvGraphicFramePr/>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25728781-9623-4B19-8BEC-F1187F7E7B84}"/>
              </a:ext>
            </a:extLst>
          </p:cNvPr>
          <p:cNvGraphicFramePr>
            <a:graphicFrameLocks/>
          </p:cNvGraphicFramePr>
          <p:nvPr>
            <p:extLst>
              <p:ext uri="{D42A27DB-BD31-4B8C-83A1-F6EECF244321}">
                <p14:modId xmlns:p14="http://schemas.microsoft.com/office/powerpoint/2010/main" val="2731904936"/>
              </p:ext>
            </p:extLst>
          </p:nvPr>
        </p:nvGraphicFramePr>
        <p:xfrm>
          <a:off x="1061474" y="1323725"/>
          <a:ext cx="7765853" cy="4191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oogle Shape;1146;p55"/>
          <p:cNvGraphicFramePr/>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ADDD326A-C3C4-4CE9-8872-9F4AB296EACA}"/>
              </a:ext>
            </a:extLst>
          </p:cNvPr>
          <p:cNvGraphicFramePr>
            <a:graphicFrameLocks/>
          </p:cNvGraphicFramePr>
          <p:nvPr>
            <p:extLst>
              <p:ext uri="{D42A27DB-BD31-4B8C-83A1-F6EECF244321}">
                <p14:modId xmlns:p14="http://schemas.microsoft.com/office/powerpoint/2010/main" val="2871973602"/>
              </p:ext>
            </p:extLst>
          </p:nvPr>
        </p:nvGraphicFramePr>
        <p:xfrm>
          <a:off x="1115183" y="1319862"/>
          <a:ext cx="7705288"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oogle Shape;1186;p57"/>
          <p:cNvGraphicFramePr/>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031325"/>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 Es Siempre(87%) se </a:t>
            </a:r>
            <a:r>
              <a:rPr lang="es-MX" b="1" dirty="0"/>
              <a:t>líneas de autoridad </a:t>
            </a:r>
            <a:r>
              <a:rPr lang="es-MX" dirty="0"/>
              <a:t>en el desempeño del trabajo, las </a:t>
            </a:r>
            <a:r>
              <a:rPr lang="es-MX" b="1" dirty="0"/>
              <a:t>instrucciones</a:t>
            </a:r>
            <a:r>
              <a:rPr lang="es-MX" dirty="0"/>
              <a:t> de Siempre (51%), las </a:t>
            </a:r>
            <a:r>
              <a:rPr lang="es-MX" b="1" dirty="0"/>
              <a:t>actividades de manera equilibrada </a:t>
            </a:r>
            <a:r>
              <a:rPr lang="es-MX" dirty="0"/>
              <a:t>Siempre(100%), el a la </a:t>
            </a:r>
            <a:r>
              <a:rPr lang="es-MX" b="1" dirty="0"/>
              <a:t>carga de trabajo </a:t>
            </a:r>
            <a:r>
              <a:rPr lang="es-MX" dirty="0"/>
              <a:t>Si(86%),</a:t>
            </a:r>
            <a:r>
              <a:rPr lang="es-MX" b="1" dirty="0"/>
              <a:t> </a:t>
            </a:r>
            <a:r>
              <a:rPr lang="es-MX" dirty="0"/>
              <a:t>de en </a:t>
            </a:r>
            <a:r>
              <a:rPr lang="es-MX" b="1" dirty="0"/>
              <a:t>base a resultados </a:t>
            </a:r>
            <a:r>
              <a:rPr lang="es-MX" dirty="0"/>
              <a:t>Siempre(100%), se hacer </a:t>
            </a:r>
            <a:r>
              <a:rPr lang="es-MX" b="1" dirty="0"/>
              <a:t>propuestas de mejora </a:t>
            </a:r>
            <a:r>
              <a:rPr lang="es-MX" dirty="0"/>
              <a:t>Algunas Veces(57%),</a:t>
            </a:r>
            <a:r>
              <a:rPr lang="es-MX" b="1" dirty="0"/>
              <a:t> </a:t>
            </a:r>
            <a:r>
              <a:rPr lang="es-MX" dirty="0"/>
              <a:t>pero se expresa que no son </a:t>
            </a:r>
            <a:r>
              <a:rPr lang="es-MX" b="1" dirty="0"/>
              <a:t>consideradas esas propuestas de mejora. </a:t>
            </a:r>
            <a:r>
              <a:rPr lang="es-MX" dirty="0"/>
              <a:t>Siempre(100%)</a:t>
            </a:r>
            <a:endParaRPr lang="es-MX" b="1" dirty="0"/>
          </a:p>
        </p:txBody>
      </p:sp>
    </p:spTree>
    <p:extLst>
      <p:ext uri="{BB962C8B-B14F-4D97-AF65-F5344CB8AC3E}">
        <p14:creationId xmlns:p14="http://schemas.microsoft.com/office/powerpoint/2010/main" val="341858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3FCA0415-B1C7-4750-8C86-D91F0E769649}"/>
              </a:ext>
            </a:extLst>
          </p:cNvPr>
          <p:cNvGraphicFramePr>
            <a:graphicFrameLocks/>
          </p:cNvGraphicFramePr>
          <p:nvPr>
            <p:extLst>
              <p:ext uri="{D42A27DB-BD31-4B8C-83A1-F6EECF244321}">
                <p14:modId xmlns:p14="http://schemas.microsoft.com/office/powerpoint/2010/main" val="2012364093"/>
              </p:ext>
            </p:extLst>
          </p:nvPr>
        </p:nvGraphicFramePr>
        <p:xfrm>
          <a:off x="1137374" y="1119360"/>
          <a:ext cx="7421353" cy="43860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oogle Shape;1264;p61"/>
          <p:cNvGraphicFramePr/>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A86AC158-52BA-403C-B228-FF362ED2D377}"/>
              </a:ext>
            </a:extLst>
          </p:cNvPr>
          <p:cNvGraphicFramePr>
            <a:graphicFrameLocks/>
          </p:cNvGraphicFramePr>
          <p:nvPr>
            <p:extLst>
              <p:ext uri="{D42A27DB-BD31-4B8C-83A1-F6EECF244321}">
                <p14:modId xmlns:p14="http://schemas.microsoft.com/office/powerpoint/2010/main" val="3537810911"/>
              </p:ext>
            </p:extLst>
          </p:nvPr>
        </p:nvGraphicFramePr>
        <p:xfrm>
          <a:off x="1101427" y="1336071"/>
          <a:ext cx="7719044" cy="4071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oogle Shape;1304;p63"/>
          <p:cNvGraphicFramePr/>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C0C239E6-9055-420E-A881-31D207AF9863}"/>
              </a:ext>
            </a:extLst>
          </p:cNvPr>
          <p:cNvGraphicFramePr>
            <a:graphicFrameLocks/>
          </p:cNvGraphicFramePr>
          <p:nvPr>
            <p:extLst>
              <p:ext uri="{D42A27DB-BD31-4B8C-83A1-F6EECF244321}">
                <p14:modId xmlns:p14="http://schemas.microsoft.com/office/powerpoint/2010/main" val="78519166"/>
              </p:ext>
            </p:extLst>
          </p:nvPr>
        </p:nvGraphicFramePr>
        <p:xfrm>
          <a:off x="1101427" y="1251411"/>
          <a:ext cx="7719044" cy="42997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oogle Shape;1344;p65"/>
          <p:cNvGraphicFramePr/>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1E5BAE3B-B7B6-42B1-8273-881676FC17D5}"/>
              </a:ext>
            </a:extLst>
          </p:cNvPr>
          <p:cNvGraphicFramePr>
            <a:graphicFrameLocks/>
          </p:cNvGraphicFramePr>
          <p:nvPr>
            <p:extLst>
              <p:ext uri="{D42A27DB-BD31-4B8C-83A1-F6EECF244321}">
                <p14:modId xmlns:p14="http://schemas.microsoft.com/office/powerpoint/2010/main" val="4178731095"/>
              </p:ext>
            </p:extLst>
          </p:nvPr>
        </p:nvGraphicFramePr>
        <p:xfrm>
          <a:off x="1050671" y="1128300"/>
          <a:ext cx="7769800" cy="43965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oogle Shape;1384;p67"/>
          <p:cNvGraphicFramePr/>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3E0870DD-26B8-4551-91F1-ED35952A05A0}"/>
              </a:ext>
            </a:extLst>
          </p:cNvPr>
          <p:cNvGraphicFramePr>
            <a:graphicFrameLocks/>
          </p:cNvGraphicFramePr>
          <p:nvPr>
            <p:extLst>
              <p:ext uri="{D42A27DB-BD31-4B8C-83A1-F6EECF244321}">
                <p14:modId xmlns:p14="http://schemas.microsoft.com/office/powerpoint/2010/main" val="2941941497"/>
              </p:ext>
            </p:extLst>
          </p:nvPr>
        </p:nvGraphicFramePr>
        <p:xfrm>
          <a:off x="1115182" y="1362360"/>
          <a:ext cx="7515553" cy="4143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862322"/>
          </a:xfrm>
          <a:prstGeom prst="rect">
            <a:avLst/>
          </a:prstGeom>
          <a:noFill/>
        </p:spPr>
        <p:txBody>
          <a:bodyPr wrap="square" rtlCol="0">
            <a:spAutoFit/>
          </a:bodyPr>
          <a:lstStyle/>
          <a:p>
            <a:pPr algn="just"/>
            <a:r>
              <a:rPr lang="es-MX" dirty="0"/>
              <a:t>En el rubro de </a:t>
            </a:r>
            <a:r>
              <a:rPr lang="es-MX" b="1" dirty="0"/>
              <a:t>“Puesto de Trabajo”, </a:t>
            </a:r>
            <a:r>
              <a:rPr lang="es-MX" dirty="0"/>
              <a:t>El 89% Siempre  las </a:t>
            </a:r>
            <a:r>
              <a:rPr lang="es-MX" b="1" dirty="0"/>
              <a:t>actividades asignadas con agrado</a:t>
            </a:r>
            <a:r>
              <a:rPr lang="es-MX" dirty="0"/>
              <a:t>, </a:t>
            </a:r>
            <a:r>
              <a:rPr lang="es-MX" b="1" dirty="0"/>
              <a:t>cambio de área </a:t>
            </a:r>
            <a:r>
              <a:rPr lang="es-MX" dirty="0"/>
              <a:t>No mejora (87%), en general para su </a:t>
            </a:r>
            <a:r>
              <a:rPr lang="es-MX" b="1" dirty="0"/>
              <a:t>desarrollo integral </a:t>
            </a:r>
            <a:r>
              <a:rPr lang="es-MX" dirty="0"/>
              <a:t>Algunas Veces(49%), un la </a:t>
            </a:r>
            <a:r>
              <a:rPr lang="es-MX" b="1" dirty="0"/>
              <a:t>carga de trabajo de su jornada laboral</a:t>
            </a:r>
            <a:r>
              <a:rPr lang="es-MX" dirty="0"/>
              <a:t> Si(63%), asignada es, se del </a:t>
            </a:r>
            <a:r>
              <a:rPr lang="es-MX" b="1" dirty="0"/>
              <a:t>puesto de trabajo con su preparación académica </a:t>
            </a:r>
            <a:r>
              <a:rPr lang="es-MX" dirty="0"/>
              <a:t>Siempre(76%), se manifiesta se está </a:t>
            </a:r>
            <a:r>
              <a:rPr lang="es-MX" b="1" dirty="0"/>
              <a:t>capacitado para realizar sus funciones laborales </a:t>
            </a:r>
            <a:r>
              <a:rPr lang="es-MX" dirty="0"/>
              <a:t>Siempre(88%), que un  mas recibido </a:t>
            </a:r>
            <a:r>
              <a:rPr lang="es-MX" b="1" dirty="0"/>
              <a:t>capacitación el ultimo año</a:t>
            </a:r>
            <a:r>
              <a:rPr lang="es-MX" dirty="0"/>
              <a:t>  por parte de la UAN SI(89%),  se enuncia que se les </a:t>
            </a:r>
            <a:r>
              <a:rPr lang="es-MX" b="1" dirty="0"/>
              <a:t>permite asistir a  los cursos de capacitación </a:t>
            </a:r>
            <a:r>
              <a:rPr lang="es-MX" dirty="0"/>
              <a:t>pero un 87%, en cursos de </a:t>
            </a:r>
            <a:r>
              <a:rPr lang="es-MX" b="1" dirty="0"/>
              <a:t>capacitación fortalece su desempeño laboral</a:t>
            </a:r>
            <a:r>
              <a:rPr lang="es-MX" dirty="0"/>
              <a:t>. Siempre(59%)</a:t>
            </a:r>
          </a:p>
        </p:txBody>
      </p:sp>
    </p:spTree>
    <p:extLst>
      <p:ext uri="{BB962C8B-B14F-4D97-AF65-F5344CB8AC3E}">
        <p14:creationId xmlns:p14="http://schemas.microsoft.com/office/powerpoint/2010/main" val="3437792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oogle Shape;1463;p71"/>
          <p:cNvGraphicFramePr/>
          <p:nvPr>
            <p:extLst>
              <p:ext uri="{D42A27DB-BD31-4B8C-83A1-F6EECF244321}">
                <p14:modId xmlns:p14="http://schemas.microsoft.com/office/powerpoint/2010/main" val="4073002168"/>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47FD2A82-343C-4FBB-AC2B-84EACAAC1FA3}"/>
              </a:ext>
            </a:extLst>
          </p:cNvPr>
          <p:cNvGraphicFramePr>
            <a:graphicFrameLocks/>
          </p:cNvGraphicFramePr>
          <p:nvPr>
            <p:extLst>
              <p:ext uri="{D42A27DB-BD31-4B8C-83A1-F6EECF244321}">
                <p14:modId xmlns:p14="http://schemas.microsoft.com/office/powerpoint/2010/main" val="784949242"/>
              </p:ext>
            </p:extLst>
          </p:nvPr>
        </p:nvGraphicFramePr>
        <p:xfrm>
          <a:off x="1061474" y="1070698"/>
          <a:ext cx="7470965" cy="44347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oogle Shape;1503;p73"/>
          <p:cNvGraphicFramePr/>
          <p:nvPr>
            <p:extLst>
              <p:ext uri="{D42A27DB-BD31-4B8C-83A1-F6EECF244321}">
                <p14:modId xmlns:p14="http://schemas.microsoft.com/office/powerpoint/2010/main" val="3875075119"/>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7384"/>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9" name="Gráfico 28">
            <a:extLst>
              <a:ext uri="{FF2B5EF4-FFF2-40B4-BE49-F238E27FC236}">
                <a16:creationId xmlns:a16="http://schemas.microsoft.com/office/drawing/2014/main" id="{D4348BEB-4C53-44E7-8996-D10F26379778}"/>
              </a:ext>
            </a:extLst>
          </p:cNvPr>
          <p:cNvGraphicFramePr>
            <a:graphicFrameLocks/>
          </p:cNvGraphicFramePr>
          <p:nvPr>
            <p:extLst>
              <p:ext uri="{D42A27DB-BD31-4B8C-83A1-F6EECF244321}">
                <p14:modId xmlns:p14="http://schemas.microsoft.com/office/powerpoint/2010/main" val="2341300573"/>
              </p:ext>
            </p:extLst>
          </p:nvPr>
        </p:nvGraphicFramePr>
        <p:xfrm>
          <a:off x="1357064" y="1082581"/>
          <a:ext cx="7103368" cy="4468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oogle Shape;1541;p75"/>
          <p:cNvGraphicFramePr/>
          <p:nvPr>
            <p:extLst>
              <p:ext uri="{D42A27DB-BD31-4B8C-83A1-F6EECF244321}">
                <p14:modId xmlns:p14="http://schemas.microsoft.com/office/powerpoint/2010/main" val="413237261"/>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29D00D48-6530-4969-B5BA-E7DC50C802A5}"/>
              </a:ext>
            </a:extLst>
          </p:cNvPr>
          <p:cNvGraphicFramePr>
            <a:graphicFrameLocks/>
          </p:cNvGraphicFramePr>
          <p:nvPr>
            <p:extLst>
              <p:ext uri="{D42A27DB-BD31-4B8C-83A1-F6EECF244321}">
                <p14:modId xmlns:p14="http://schemas.microsoft.com/office/powerpoint/2010/main" val="707091273"/>
              </p:ext>
            </p:extLst>
          </p:nvPr>
        </p:nvGraphicFramePr>
        <p:xfrm>
          <a:off x="1072487" y="1322142"/>
          <a:ext cx="7702263"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oogle Shape;1581;p77"/>
          <p:cNvGraphicFramePr/>
          <p:nvPr>
            <p:extLst>
              <p:ext uri="{D42A27DB-BD31-4B8C-83A1-F6EECF244321}">
                <p14:modId xmlns:p14="http://schemas.microsoft.com/office/powerpoint/2010/main" val="1595992013"/>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A5F9291F-F765-4B26-8BF3-A3B546BA092B}"/>
              </a:ext>
            </a:extLst>
          </p:cNvPr>
          <p:cNvGraphicFramePr>
            <a:graphicFrameLocks/>
          </p:cNvGraphicFramePr>
          <p:nvPr>
            <p:extLst>
              <p:ext uri="{D42A27DB-BD31-4B8C-83A1-F6EECF244321}">
                <p14:modId xmlns:p14="http://schemas.microsoft.com/office/powerpoint/2010/main" val="2883743887"/>
              </p:ext>
            </p:extLst>
          </p:nvPr>
        </p:nvGraphicFramePr>
        <p:xfrm>
          <a:off x="1128940" y="1439870"/>
          <a:ext cx="7547516" cy="4111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oogle Shape;1623;p79"/>
          <p:cNvGraphicFramePr/>
          <p:nvPr>
            <p:extLst>
              <p:ext uri="{D42A27DB-BD31-4B8C-83A1-F6EECF244321}">
                <p14:modId xmlns:p14="http://schemas.microsoft.com/office/powerpoint/2010/main" val="2701786988"/>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DC9983B0-C317-426B-A244-4690D3678D51}"/>
              </a:ext>
            </a:extLst>
          </p:cNvPr>
          <p:cNvGraphicFramePr>
            <a:graphicFrameLocks/>
          </p:cNvGraphicFramePr>
          <p:nvPr>
            <p:extLst>
              <p:ext uri="{D42A27DB-BD31-4B8C-83A1-F6EECF244321}">
                <p14:modId xmlns:p14="http://schemas.microsoft.com/office/powerpoint/2010/main" val="690137595"/>
              </p:ext>
            </p:extLst>
          </p:nvPr>
        </p:nvGraphicFramePr>
        <p:xfrm>
          <a:off x="1183916" y="1318392"/>
          <a:ext cx="7348523" cy="41870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100%</a:t>
            </a:r>
          </a:p>
          <a:p>
            <a:pPr marL="742950" lvl="1" indent="-285750" algn="just">
              <a:buFont typeface="Arial" panose="020B0604020202020204" pitchFamily="34" charset="0"/>
              <a:buChar char="•"/>
            </a:pPr>
            <a:r>
              <a:rPr lang="es-MX" b="1" dirty="0"/>
              <a:t>Olores desagradables </a:t>
            </a:r>
            <a:r>
              <a:rPr lang="es-MX" dirty="0"/>
              <a:t>en un </a:t>
            </a:r>
            <a:r>
              <a:rPr lang="es-MX" b="1" dirty="0"/>
              <a:t>95%</a:t>
            </a:r>
          </a:p>
          <a:p>
            <a:pPr marL="742950" lvl="1" indent="-285750" algn="just">
              <a:buFont typeface="Arial" panose="020B0604020202020204" pitchFamily="34" charset="0"/>
              <a:buChar char="•"/>
            </a:pPr>
            <a:r>
              <a:rPr lang="es-MX" b="1" dirty="0"/>
              <a:t>Plagas</a:t>
            </a:r>
            <a:r>
              <a:rPr lang="es-MX" dirty="0"/>
              <a:t> en un </a:t>
            </a:r>
            <a:r>
              <a:rPr lang="es-MX" b="1" dirty="0"/>
              <a:t>100%</a:t>
            </a:r>
          </a:p>
          <a:p>
            <a:pPr marL="742950" lvl="1" indent="-285750" algn="just">
              <a:buFont typeface="Arial" panose="020B0604020202020204" pitchFamily="34" charset="0"/>
              <a:buChar char="•"/>
            </a:pPr>
            <a:r>
              <a:rPr lang="es-MX" b="1" dirty="0"/>
              <a:t>Agua estancada </a:t>
            </a:r>
            <a:r>
              <a:rPr lang="es-MX" dirty="0"/>
              <a:t>en un </a:t>
            </a:r>
            <a:r>
              <a:rPr lang="es-MX" b="1" dirty="0"/>
              <a:t>85%</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100%</a:t>
            </a:r>
          </a:p>
          <a:p>
            <a:pPr marL="742950" lvl="1" indent="-285750" algn="just">
              <a:buFont typeface="Arial" panose="020B0604020202020204" pitchFamily="34" charset="0"/>
              <a:buChar char="•"/>
            </a:pPr>
            <a:r>
              <a:rPr lang="es-MX" b="1" dirty="0"/>
              <a:t>Insumos</a:t>
            </a:r>
            <a:r>
              <a:rPr lang="es-MX" dirty="0"/>
              <a:t> en un </a:t>
            </a:r>
            <a:r>
              <a:rPr lang="es-MX" b="1" dirty="0"/>
              <a:t>92%</a:t>
            </a:r>
          </a:p>
          <a:p>
            <a:pPr marL="742950" lvl="1" indent="-285750" algn="just">
              <a:buFont typeface="Arial" panose="020B0604020202020204" pitchFamily="34" charset="0"/>
              <a:buChar char="•"/>
            </a:pPr>
            <a:r>
              <a:rPr lang="es-MX" b="1" dirty="0"/>
              <a:t>Energía eléctrica </a:t>
            </a:r>
            <a:r>
              <a:rPr lang="es-MX" dirty="0"/>
              <a:t>en un </a:t>
            </a:r>
            <a:r>
              <a:rPr lang="es-MX" b="1" dirty="0"/>
              <a:t>75%</a:t>
            </a:r>
          </a:p>
          <a:p>
            <a:pPr marL="742950" lvl="1" indent="-285750" algn="just">
              <a:buFont typeface="Arial" panose="020B0604020202020204" pitchFamily="34" charset="0"/>
              <a:buChar char="•"/>
            </a:pPr>
            <a:r>
              <a:rPr lang="es-MX" b="1" dirty="0"/>
              <a:t>Desechos</a:t>
            </a:r>
            <a:r>
              <a:rPr lang="es-MX" dirty="0"/>
              <a:t> en un </a:t>
            </a:r>
            <a:r>
              <a:rPr lang="es-MX" b="1" dirty="0"/>
              <a:t>87%</a:t>
            </a:r>
          </a:p>
          <a:p>
            <a:pPr marL="742950" lvl="1" indent="-285750" algn="just">
              <a:buFont typeface="Arial" panose="020B0604020202020204" pitchFamily="34" charset="0"/>
              <a:buChar char="•"/>
            </a:pPr>
            <a:r>
              <a:rPr lang="es-MX" b="1" dirty="0"/>
              <a:t>Áreas verdes </a:t>
            </a:r>
            <a:r>
              <a:rPr lang="es-MX" dirty="0"/>
              <a:t>en </a:t>
            </a:r>
            <a:r>
              <a:rPr lang="es-MX"/>
              <a:t>un </a:t>
            </a:r>
            <a:r>
              <a:rPr lang="es-MX" b="1"/>
              <a:t>100%</a:t>
            </a:r>
            <a:endParaRPr lang="es-MX" b="1" dirty="0"/>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5324</TotalTime>
  <Words>3907</Words>
  <Application>Microsoft Office PowerPoint</Application>
  <PresentationFormat>Presentación en pantalla (4:3)</PresentationFormat>
  <Paragraphs>643</Paragraphs>
  <Slides>82</Slides>
  <Notes>82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82</vt:i4>
      </vt:variant>
    </vt:vector>
  </HeadingPairs>
  <TitlesOfParts>
    <vt:vector size="85"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319</cp:revision>
  <dcterms:created xsi:type="dcterms:W3CDTF">2019-02-18T18:05:13Z</dcterms:created>
  <dcterms:modified xsi:type="dcterms:W3CDTF">2022-05-04T17:45:47Z</dcterms:modified>
</cp:coreProperties>
</file>