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theme/themeOverride4.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notesSlides/notesSlide44.xml" ContentType="application/vnd.openxmlformats-officedocument.presentationml.notesSlid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5.xml" ContentType="application/vnd.openxmlformats-officedocument.presentationml.notesSlide+xml"/>
  <Override PartName="/ppt/charts/chart29.xml" ContentType="application/vnd.openxmlformats-officedocument.drawingml.chart+xml"/>
  <Override PartName="/ppt/notesSlides/notesSlide46.xml" ContentType="application/vnd.openxmlformats-officedocument.presentationml.notesSlide+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3.xml" ContentType="application/vnd.openxmlformats-officedocument.presentationml.notesSlide+xml"/>
  <Override PartName="/ppt/charts/chart35.xml" ContentType="application/vnd.openxmlformats-officedocument.drawingml.chart+xml"/>
  <Override PartName="/ppt/notesSlides/notesSlide54.xml" ContentType="application/vnd.openxmlformats-officedocument.presentationml.notesSlide+xml"/>
  <Override PartName="/ppt/charts/chart3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1.xml" ContentType="application/vnd.openxmlformats-officedocument.drawingml.chart+xml"/>
  <Override PartName="/ppt/notesSlides/notesSlide62.xml" ContentType="application/vnd.openxmlformats-officedocument.presentationml.notesSlid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63.xml" ContentType="application/vnd.openxmlformats-officedocument.presentationml.notesSlide+xml"/>
  <Override PartName="/ppt/charts/chart43.xml" ContentType="application/vnd.openxmlformats-officedocument.drawingml.chart+xml"/>
  <Override PartName="/ppt/notesSlides/notesSlide64.xml" ContentType="application/vnd.openxmlformats-officedocument.presentationml.notesSlide+xml"/>
  <Override PartName="/ppt/charts/chart4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73.xml" ContentType="application/vnd.openxmlformats-officedocument.presentationml.notesSlide+xml"/>
  <Override PartName="/ppt/charts/chart5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74.xml" ContentType="application/vnd.openxmlformats-officedocument.presentationml.notesSlide+xml"/>
  <Override PartName="/ppt/charts/chart52.xml" ContentType="application/vnd.openxmlformats-officedocument.drawingml.chart+xml"/>
  <Override PartName="/ppt/notesSlides/notesSlide75.xml" ContentType="application/vnd.openxmlformats-officedocument.presentationml.notesSlide+xml"/>
  <Override PartName="/ppt/charts/chart5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5" r:id="rId35"/>
    <p:sldId id="356" r:id="rId36"/>
    <p:sldId id="357" r:id="rId37"/>
    <p:sldId id="358" r:id="rId38"/>
    <p:sldId id="359" r:id="rId39"/>
    <p:sldId id="360" r:id="rId40"/>
    <p:sldId id="41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0.xml"/><Relationship Id="rId1" Type="http://schemas.microsoft.com/office/2011/relationships/chartStyle" Target="style20.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2.xml"/><Relationship Id="rId1" Type="http://schemas.microsoft.com/office/2011/relationships/chartStyle" Target="style22.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3.xml"/><Relationship Id="rId1" Type="http://schemas.microsoft.com/office/2011/relationships/chartStyle" Target="style23.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4.xml"/><Relationship Id="rId1" Type="http://schemas.microsoft.com/office/2011/relationships/chartStyle" Target="style24.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5.xml"/><Relationship Id="rId1" Type="http://schemas.microsoft.com/office/2011/relationships/chartStyle" Target="style25.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7.xml"/><Relationship Id="rId1" Type="http://schemas.microsoft.com/office/2011/relationships/chartStyle" Target="style27.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8.xml"/><Relationship Id="rId1" Type="http://schemas.microsoft.com/office/2011/relationships/chartStyle" Target="style28.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29.xml"/><Relationship Id="rId1" Type="http://schemas.microsoft.com/office/2011/relationships/chartStyle" Target="style29.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0.xml"/><Relationship Id="rId1" Type="http://schemas.microsoft.com/office/2011/relationships/chartStyle" Target="style3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1.xml"/><Relationship Id="rId1" Type="http://schemas.microsoft.com/office/2011/relationships/chartStyle" Target="style31.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2.xml"/><Relationship Id="rId1" Type="http://schemas.microsoft.com/office/2011/relationships/chartStyle" Target="style32.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3.xml"/><Relationship Id="rId1" Type="http://schemas.microsoft.com/office/2011/relationships/chartStyle" Target="style33.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34.xml"/><Relationship Id="rId1" Type="http://schemas.microsoft.com/office/2011/relationships/chartStyle" Target="style34.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35.xml"/><Relationship Id="rId1" Type="http://schemas.microsoft.com/office/2011/relationships/chartStyle" Target="style3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F-4C00-9F16-DE43A1318F5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F-4C00-9F16-DE43A1318F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63</c:v>
                </c:pt>
                <c:pt idx="1">
                  <c:v>37</c:v>
                </c:pt>
              </c:numCache>
            </c:numRef>
          </c:val>
          <c:extLst>
            <c:ext xmlns:c16="http://schemas.microsoft.com/office/drawing/2014/chart" uri="{C3380CC4-5D6E-409C-BE32-E72D297353CC}">
              <c16:uniqueId val="{00000000-8ECF-4C00-9F16-DE43A1318F5E}"/>
            </c:ext>
          </c:extLst>
        </c:ser>
        <c:dLbls>
          <c:showLegendKey val="0"/>
          <c:showVal val="0"/>
          <c:showCatName val="0"/>
          <c:showSerName val="0"/>
          <c:showPercent val="0"/>
          <c:showBubbleSize val="0"/>
        </c:dLbls>
        <c:gapWidth val="100"/>
        <c:overlap val="-24"/>
        <c:axId val="648148832"/>
        <c:axId val="648140600"/>
      </c:barChart>
      <c:catAx>
        <c:axId val="648148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8140600"/>
        <c:crosses val="autoZero"/>
        <c:auto val="1"/>
        <c:lblAlgn val="ctr"/>
        <c:lblOffset val="100"/>
        <c:noMultiLvlLbl val="0"/>
      </c:catAx>
      <c:valAx>
        <c:axId val="648140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48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2-3B79-40C4-800E-EEA9EDF5DC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B79-40C4-800E-EEA9EDF5DC84}"/>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79-40C4-800E-EEA9EDF5DC84}"/>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TOLERANCIA</c:v>
                </c:pt>
                <c:pt idx="3">
                  <c:v> EQUIDAD</c:v>
                </c:pt>
                <c:pt idx="4">
                  <c:v> JUSTICIA</c:v>
                </c:pt>
                <c:pt idx="5">
                  <c:v> LEALTAD Y COMPROMISO</c:v>
                </c:pt>
                <c:pt idx="6">
                  <c:v> PROFESIONALISMO E INTEGRIDAD</c:v>
                </c:pt>
                <c:pt idx="7">
                  <c:v> CONCIENCIA ECOLÓGICA</c:v>
                </c:pt>
              </c:strCache>
            </c:strRef>
          </c:cat>
          <c:val>
            <c:numRef>
              <c:f>VALORES!$B$4:$B$11</c:f>
              <c:numCache>
                <c:formatCode>General</c:formatCode>
                <c:ptCount val="8"/>
                <c:pt idx="0">
                  <c:v>97</c:v>
                </c:pt>
                <c:pt idx="1">
                  <c:v>95</c:v>
                </c:pt>
                <c:pt idx="2">
                  <c:v>90</c:v>
                </c:pt>
                <c:pt idx="3">
                  <c:v>88</c:v>
                </c:pt>
                <c:pt idx="4">
                  <c:v>85</c:v>
                </c:pt>
                <c:pt idx="5">
                  <c:v>75</c:v>
                </c:pt>
                <c:pt idx="6">
                  <c:v>73</c:v>
                </c:pt>
                <c:pt idx="7">
                  <c:v>64</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646535928"/>
        <c:axId val="646540240"/>
      </c:barChart>
      <c:catAx>
        <c:axId val="646535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646540240"/>
        <c:crosses val="autoZero"/>
        <c:auto val="1"/>
        <c:lblAlgn val="ctr"/>
        <c:lblOffset val="100"/>
        <c:noMultiLvlLbl val="0"/>
      </c:catAx>
      <c:valAx>
        <c:axId val="64654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35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F-4C21-A196-7EEE74560C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2F-4C21-A196-7EEE74560C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F-4C21-A196-7EEE74560C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3"/>
                <c:pt idx="0">
                  <c:v>EXCELENTE</c:v>
                </c:pt>
                <c:pt idx="1">
                  <c:v>BUENA</c:v>
                </c:pt>
                <c:pt idx="2">
                  <c:v>REGULAR</c:v>
                </c:pt>
              </c:strCache>
            </c:strRef>
          </c:cat>
          <c:val>
            <c:numRef>
              <c:f>ILUMINACIÓN!$B$3:$B$6</c:f>
              <c:numCache>
                <c:formatCode>General</c:formatCode>
                <c:ptCount val="3"/>
                <c:pt idx="0">
                  <c:v>50</c:v>
                </c:pt>
                <c:pt idx="1">
                  <c:v>37</c:v>
                </c:pt>
                <c:pt idx="2">
                  <c:v>13</c:v>
                </c:pt>
              </c:numCache>
            </c:numRef>
          </c:val>
          <c:extLst>
            <c:ext xmlns:c16="http://schemas.microsoft.com/office/drawing/2014/chart" uri="{C3380CC4-5D6E-409C-BE32-E72D297353CC}">
              <c16:uniqueId val="{00000000-212F-4C21-A196-7EEE74560C04}"/>
            </c:ext>
          </c:extLst>
        </c:ser>
        <c:dLbls>
          <c:showLegendKey val="0"/>
          <c:showVal val="0"/>
          <c:showCatName val="0"/>
          <c:showSerName val="0"/>
          <c:showPercent val="0"/>
          <c:showBubbleSize val="0"/>
        </c:dLbls>
        <c:gapWidth val="100"/>
        <c:overlap val="-24"/>
        <c:axId val="646546904"/>
        <c:axId val="646548472"/>
      </c:barChart>
      <c:catAx>
        <c:axId val="64654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6548472"/>
        <c:crosses val="autoZero"/>
        <c:auto val="1"/>
        <c:lblAlgn val="ctr"/>
        <c:lblOffset val="100"/>
        <c:noMultiLvlLbl val="0"/>
      </c:catAx>
      <c:valAx>
        <c:axId val="646548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6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1.8350911917501237E-3"/>
                  <c:y val="7.5307545155581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3.6701823835002473E-3"/>
                  <c:y val="2.0452857405563159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25</c:v>
                </c:pt>
                <c:pt idx="1">
                  <c:v>66</c:v>
                </c:pt>
                <c:pt idx="2">
                  <c:v>9</c:v>
                </c:pt>
                <c:pt idx="3">
                  <c:v>0</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566830408"/>
        <c:axId val="566821784"/>
      </c:barChart>
      <c:catAx>
        <c:axId val="566830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21784"/>
        <c:crosses val="autoZero"/>
        <c:auto val="1"/>
        <c:lblAlgn val="ctr"/>
        <c:lblOffset val="100"/>
        <c:noMultiLvlLbl val="0"/>
      </c:catAx>
      <c:valAx>
        <c:axId val="566821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7D-4818-91CE-B5B56BAED9B1}"/>
                </c:ext>
              </c:extLst>
            </c:dLbl>
            <c:dLbl>
              <c:idx val="1"/>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D-4818-91CE-B5B56BAED9B1}"/>
                </c:ext>
              </c:extLst>
            </c:dLbl>
            <c:dLbl>
              <c:idx val="2"/>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7D-4818-91CE-B5B56BAED9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RUIDO!$A$3:$A$5</c:f>
              <c:strCache>
                <c:ptCount val="3"/>
                <c:pt idx="0">
                  <c:v>ALTO</c:v>
                </c:pt>
                <c:pt idx="1">
                  <c:v>MEDIO</c:v>
                </c:pt>
                <c:pt idx="2">
                  <c:v>BAJO</c:v>
                </c:pt>
              </c:strCache>
            </c:strRef>
          </c:cat>
          <c:val>
            <c:numRef>
              <c:f>RUIDO!$B$3:$B$5</c:f>
              <c:numCache>
                <c:formatCode>###0.0</c:formatCode>
                <c:ptCount val="3"/>
                <c:pt idx="0">
                  <c:v>25</c:v>
                </c:pt>
                <c:pt idx="1">
                  <c:v>50</c:v>
                </c:pt>
                <c:pt idx="2">
                  <c:v>25</c:v>
                </c:pt>
              </c:numCache>
            </c:numRef>
          </c:val>
          <c:extLst>
            <c:ext xmlns:c16="http://schemas.microsoft.com/office/drawing/2014/chart" uri="{C3380CC4-5D6E-409C-BE32-E72D297353CC}">
              <c16:uniqueId val="{00000000-FA7D-4818-91CE-B5B56BAED9B1}"/>
            </c:ext>
          </c:extLst>
        </c:ser>
        <c:dLbls>
          <c:showLegendKey val="0"/>
          <c:showVal val="0"/>
          <c:showCatName val="0"/>
          <c:showSerName val="0"/>
          <c:showPercent val="0"/>
          <c:showBubbleSize val="0"/>
        </c:dLbls>
        <c:gapWidth val="100"/>
        <c:overlap val="-24"/>
        <c:axId val="566857848"/>
        <c:axId val="566850792"/>
      </c:barChart>
      <c:catAx>
        <c:axId val="566857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50792"/>
        <c:crosses val="autoZero"/>
        <c:auto val="1"/>
        <c:lblAlgn val="ctr"/>
        <c:lblOffset val="100"/>
        <c:noMultiLvlLbl val="0"/>
      </c:catAx>
      <c:valAx>
        <c:axId val="566850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57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9.2825956885778313E-3"/>
                  <c:y val="1.097852429379785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35</c:v>
                </c:pt>
                <c:pt idx="1">
                  <c:v>56</c:v>
                </c:pt>
                <c:pt idx="2">
                  <c:v>9</c:v>
                </c:pt>
                <c:pt idx="3">
                  <c:v>0</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646555920"/>
        <c:axId val="646557488"/>
      </c:barChart>
      <c:catAx>
        <c:axId val="646555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7488"/>
        <c:crosses val="autoZero"/>
        <c:auto val="1"/>
        <c:lblAlgn val="ctr"/>
        <c:lblOffset val="100"/>
        <c:noMultiLvlLbl val="0"/>
      </c:catAx>
      <c:valAx>
        <c:axId val="646557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E-420B-8E3F-B8EDCAB01E9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8E-420B-8E3F-B8EDCAB01E9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8E-420B-8E3F-B8EDCAB01E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3"/>
                <c:pt idx="0">
                  <c:v>EXCELENTE</c:v>
                </c:pt>
                <c:pt idx="1">
                  <c:v>BUENO</c:v>
                </c:pt>
                <c:pt idx="2">
                  <c:v>REGULAR</c:v>
                </c:pt>
              </c:strCache>
            </c:strRef>
          </c:cat>
          <c:val>
            <c:numRef>
              <c:f>'ESPACIO PARA FUNCIONES'!$B$3:$B$6</c:f>
              <c:numCache>
                <c:formatCode>General</c:formatCode>
                <c:ptCount val="3"/>
                <c:pt idx="0" formatCode="###0.0">
                  <c:v>25</c:v>
                </c:pt>
                <c:pt idx="1">
                  <c:v>50</c:v>
                </c:pt>
                <c:pt idx="2" formatCode="###0.0">
                  <c:v>25</c:v>
                </c:pt>
              </c:numCache>
            </c:numRef>
          </c:val>
          <c:extLst>
            <c:ext xmlns:c16="http://schemas.microsoft.com/office/drawing/2014/chart" uri="{C3380CC4-5D6E-409C-BE32-E72D297353CC}">
              <c16:uniqueId val="{00000000-938E-420B-8E3F-B8EDCAB01E97}"/>
            </c:ext>
          </c:extLst>
        </c:ser>
        <c:dLbls>
          <c:showLegendKey val="0"/>
          <c:showVal val="0"/>
          <c:showCatName val="0"/>
          <c:showSerName val="0"/>
          <c:showPercent val="0"/>
          <c:showBubbleSize val="0"/>
        </c:dLbls>
        <c:gapWidth val="100"/>
        <c:overlap val="-24"/>
        <c:axId val="651317384"/>
        <c:axId val="651319344"/>
      </c:barChart>
      <c:catAx>
        <c:axId val="651317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51319344"/>
        <c:crosses val="autoZero"/>
        <c:auto val="1"/>
        <c:lblAlgn val="ctr"/>
        <c:lblOffset val="100"/>
        <c:noMultiLvlLbl val="0"/>
      </c:catAx>
      <c:valAx>
        <c:axId val="651319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17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1.7749624357851434E-3"/>
                  <c:y val="1.208731802399940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5859831635728511E-3"/>
                  <c:y val="1.20873180239995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31</c:v>
                </c:pt>
                <c:pt idx="1">
                  <c:v>63</c:v>
                </c:pt>
                <c:pt idx="2">
                  <c:v>6</c:v>
                </c:pt>
                <c:pt idx="3">
                  <c:v>0</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647201320"/>
        <c:axId val="647201712"/>
      </c:barChart>
      <c:catAx>
        <c:axId val="647201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01712"/>
        <c:crosses val="autoZero"/>
        <c:auto val="1"/>
        <c:lblAlgn val="ctr"/>
        <c:lblOffset val="100"/>
        <c:noMultiLvlLbl val="0"/>
      </c:catAx>
      <c:valAx>
        <c:axId val="647201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01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b="0" i="0" u="none" strike="noStrike" kern="1200" baseline="0">
                          <a:solidFill>
                            <a:schemeClr val="tx1"/>
                          </a:solidFill>
                          <a:latin typeface="+mn-lt"/>
                          <a:ea typeface="+mn-ea"/>
                          <a:cs typeface="+mn-cs"/>
                        </a:defRPr>
                      </a:pPr>
                      <a:t>[VALOR]</a:t>
                    </a:fld>
                    <a:r>
                      <a:rPr lang="en-US" sz="1800" b="1"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B7-494A-BAD3-B68B036ED5A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b="0" i="0" u="none" strike="noStrike" kern="1200" baseline="0">
                          <a:solidFill>
                            <a:schemeClr val="tx1"/>
                          </a:solidFill>
                          <a:latin typeface="+mn-lt"/>
                          <a:ea typeface="+mn-ea"/>
                          <a:cs typeface="+mn-cs"/>
                        </a:defRPr>
                      </a:pPr>
                      <a:t>[VALOR]</a:t>
                    </a:fld>
                    <a:r>
                      <a:rPr lang="en-US" sz="1800" b="1"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7-494A-BAD3-B68B036ED5A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b="0" i="0" u="none" strike="noStrike" kern="1200" baseline="0">
                          <a:solidFill>
                            <a:schemeClr val="tx1"/>
                          </a:solidFill>
                          <a:latin typeface="+mn-lt"/>
                          <a:ea typeface="+mn-ea"/>
                          <a:cs typeface="+mn-cs"/>
                        </a:defRPr>
                      </a:pPr>
                      <a:t>[VALOR]</a:t>
                    </a:fld>
                    <a:r>
                      <a:rPr lang="en-US" sz="1800" b="1"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7-494A-BAD3-B68B036ED5A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3"/>
                <c:pt idx="0">
                  <c:v>EXCELENTE</c:v>
                </c:pt>
                <c:pt idx="1">
                  <c:v>BUENAS</c:v>
                </c:pt>
                <c:pt idx="2">
                  <c:v>REGULAR</c:v>
                </c:pt>
              </c:strCache>
            </c:strRef>
          </c:cat>
          <c:val>
            <c:numRef>
              <c:f>'CONDICIONES DE HIGIENE EN SANIT'!$B$3:$B$6</c:f>
              <c:numCache>
                <c:formatCode>###0.0</c:formatCode>
                <c:ptCount val="3"/>
                <c:pt idx="0">
                  <c:v>63</c:v>
                </c:pt>
                <c:pt idx="1">
                  <c:v>12</c:v>
                </c:pt>
                <c:pt idx="2">
                  <c:v>25</c:v>
                </c:pt>
              </c:numCache>
            </c:numRef>
          </c:val>
          <c:extLst>
            <c:ext xmlns:c16="http://schemas.microsoft.com/office/drawing/2014/chart" uri="{C3380CC4-5D6E-409C-BE32-E72D297353CC}">
              <c16:uniqueId val="{00000000-92B7-494A-BAD3-B68B036ED5AD}"/>
            </c:ext>
          </c:extLst>
        </c:ser>
        <c:dLbls>
          <c:showLegendKey val="0"/>
          <c:showVal val="0"/>
          <c:showCatName val="0"/>
          <c:showSerName val="0"/>
          <c:showPercent val="0"/>
          <c:showBubbleSize val="0"/>
        </c:dLbls>
        <c:gapWidth val="100"/>
        <c:overlap val="-24"/>
        <c:axId val="652806968"/>
        <c:axId val="652806576"/>
      </c:barChart>
      <c:catAx>
        <c:axId val="652806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52806576"/>
        <c:crosses val="autoZero"/>
        <c:auto val="1"/>
        <c:lblAlgn val="ctr"/>
        <c:lblOffset val="100"/>
        <c:noMultiLvlLbl val="0"/>
      </c:catAx>
      <c:valAx>
        <c:axId val="65280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6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7177E-3"/>
                  <c:y val="1.33278621652994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22</c:v>
                </c:pt>
                <c:pt idx="1">
                  <c:v>62</c:v>
                </c:pt>
                <c:pt idx="2">
                  <c:v>16</c:v>
                </c:pt>
                <c:pt idx="3">
                  <c:v>0</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638405872"/>
        <c:axId val="638413712"/>
      </c:barChart>
      <c:catAx>
        <c:axId val="638405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38413712"/>
        <c:crosses val="autoZero"/>
        <c:auto val="1"/>
        <c:lblAlgn val="ctr"/>
        <c:lblOffset val="100"/>
        <c:noMultiLvlLbl val="0"/>
      </c:catAx>
      <c:valAx>
        <c:axId val="638413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840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88</c:v>
                </c:pt>
                <c:pt idx="1">
                  <c:v>12</c:v>
                </c:pt>
              </c:numCache>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651309544"/>
        <c:axId val="651313072"/>
      </c:barChart>
      <c:catAx>
        <c:axId val="65130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51313072"/>
        <c:crosses val="autoZero"/>
        <c:auto val="1"/>
        <c:lblAlgn val="ctr"/>
        <c:lblOffset val="100"/>
        <c:noMultiLvlLbl val="0"/>
      </c:catAx>
      <c:valAx>
        <c:axId val="651313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9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59</c:v>
                </c:pt>
                <c:pt idx="1">
                  <c:v>41</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651316992"/>
        <c:axId val="651310720"/>
      </c:barChart>
      <c:catAx>
        <c:axId val="65131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51310720"/>
        <c:crosses val="autoZero"/>
        <c:auto val="1"/>
        <c:lblAlgn val="ctr"/>
        <c:lblOffset val="100"/>
        <c:noMultiLvlLbl val="0"/>
      </c:catAx>
      <c:valAx>
        <c:axId val="651310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1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3.7380201237931505E-3"/>
                  <c:y val="8.1071217137395082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c:v>
                </c:pt>
                <c:pt idx="1">
                  <c:v>11</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647193088"/>
        <c:axId val="647181328"/>
      </c:barChart>
      <c:catAx>
        <c:axId val="647193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81328"/>
        <c:crosses val="autoZero"/>
        <c:auto val="1"/>
        <c:lblAlgn val="ctr"/>
        <c:lblOffset val="100"/>
        <c:noMultiLvlLbl val="0"/>
      </c:catAx>
      <c:valAx>
        <c:axId val="64718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9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D2-4985-8284-55677185A5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D2-4985-8284-55677185A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strRef>
          </c:cat>
          <c:val>
            <c:numRef>
              <c:f>'EQUIPO O HERRAMIENTAS PARA REAL'!$C$3:$C$5</c:f>
              <c:numCache>
                <c:formatCode>###0.0</c:formatCode>
                <c:ptCount val="2"/>
                <c:pt idx="0">
                  <c:v>88</c:v>
                </c:pt>
                <c:pt idx="1">
                  <c:v>12</c:v>
                </c:pt>
              </c:numCache>
            </c:numRef>
          </c:val>
          <c:extLst>
            <c:ext xmlns:c16="http://schemas.microsoft.com/office/drawing/2014/chart" uri="{C3380CC4-5D6E-409C-BE32-E72D297353CC}">
              <c16:uniqueId val="{00000000-FFD2-4985-8284-55677185A5B0}"/>
            </c:ext>
          </c:extLst>
        </c:ser>
        <c:dLbls>
          <c:showLegendKey val="0"/>
          <c:showVal val="0"/>
          <c:showCatName val="0"/>
          <c:showSerName val="0"/>
          <c:showPercent val="0"/>
          <c:showBubbleSize val="0"/>
        </c:dLbls>
        <c:gapWidth val="100"/>
        <c:overlap val="-24"/>
        <c:axId val="647188384"/>
        <c:axId val="647197008"/>
      </c:barChart>
      <c:catAx>
        <c:axId val="647188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97008"/>
        <c:crosses val="autoZero"/>
        <c:auto val="1"/>
        <c:lblAlgn val="ctr"/>
        <c:lblOffset val="100"/>
        <c:noMultiLvlLbl val="0"/>
      </c:catAx>
      <c:valAx>
        <c:axId val="647197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8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5.6070301856897603E-3"/>
                  <c:y val="0.10133696977074613"/>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86</c:v>
                </c:pt>
                <c:pt idx="1">
                  <c:v>14</c:v>
                </c:pt>
                <c:pt idx="2">
                  <c:v>0</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647171136"/>
        <c:axId val="647191912"/>
      </c:barChart>
      <c:catAx>
        <c:axId val="647171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91912"/>
        <c:crosses val="autoZero"/>
        <c:auto val="1"/>
        <c:lblAlgn val="ctr"/>
        <c:lblOffset val="100"/>
        <c:noMultiLvlLbl val="0"/>
      </c:catAx>
      <c:valAx>
        <c:axId val="647191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71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b="0" i="0" u="none" strike="noStrike" kern="1200" baseline="0">
                          <a:solidFill>
                            <a:schemeClr val="tx1">
                              <a:lumMod val="75000"/>
                              <a:lumOff val="25000"/>
                            </a:schemeClr>
                          </a:solidFill>
                          <a:latin typeface="+mn-lt"/>
                          <a:ea typeface="+mn-ea"/>
                          <a:cs typeface="+mn-cs"/>
                        </a:defRPr>
                      </a:pPr>
                      <a:t>[VALOR]</a:t>
                    </a:fld>
                    <a:r>
                      <a:rPr lang="en-US" b="1" dirty="0">
                        <a:solidFill>
                          <a:schemeClr val="tx1"/>
                        </a:solidFill>
                      </a:rPr>
                      <a:t> %</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6D-4E04-B23F-AA87658C47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1"/>
                <c:pt idx="0">
                  <c:v>NUNCA</c:v>
                </c:pt>
              </c:strCache>
            </c:strRef>
          </c:cat>
          <c:val>
            <c:numRef>
              <c:f>MATERIAL!$C$3:$C$5</c:f>
              <c:numCache>
                <c:formatCode>General</c:formatCode>
                <c:ptCount val="1"/>
                <c:pt idx="0">
                  <c:v>100</c:v>
                </c:pt>
              </c:numCache>
            </c:numRef>
          </c:val>
          <c:extLst>
            <c:ext xmlns:c16="http://schemas.microsoft.com/office/drawing/2014/chart" uri="{C3380CC4-5D6E-409C-BE32-E72D297353CC}">
              <c16:uniqueId val="{00000000-EC6D-4E04-B23F-AA87658C472E}"/>
            </c:ext>
          </c:extLst>
        </c:ser>
        <c:dLbls>
          <c:showLegendKey val="0"/>
          <c:showVal val="0"/>
          <c:showCatName val="0"/>
          <c:showSerName val="0"/>
          <c:showPercent val="0"/>
          <c:showBubbleSize val="0"/>
        </c:dLbls>
        <c:gapWidth val="100"/>
        <c:overlap val="-24"/>
        <c:axId val="275001632"/>
        <c:axId val="275004768"/>
      </c:barChart>
      <c:catAx>
        <c:axId val="275001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004768"/>
        <c:crosses val="autoZero"/>
        <c:auto val="1"/>
        <c:lblAlgn val="ctr"/>
        <c:lblOffset val="100"/>
        <c:noMultiLvlLbl val="0"/>
      </c:catAx>
      <c:valAx>
        <c:axId val="275004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001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5.301027134007358E-3"/>
                  <c:y val="1.9167572414763513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3.5339253353926007E-3"/>
                  <c:y val="2.06420010620529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574918400"/>
        <c:axId val="574918792"/>
      </c:barChart>
      <c:catAx>
        <c:axId val="574918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18792"/>
        <c:crosses val="autoZero"/>
        <c:auto val="1"/>
        <c:lblAlgn val="ctr"/>
        <c:lblOffset val="100"/>
        <c:noMultiLvlLbl val="0"/>
      </c:catAx>
      <c:valAx>
        <c:axId val="574918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18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EC-4764-8747-E041096A3F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1"/>
                <c:pt idx="0">
                  <c:v>EXCLENTE</c:v>
                </c:pt>
              </c:strCache>
            </c:strRef>
          </c:cat>
          <c:val>
            <c:numRef>
              <c:f>'RELACIONES ENTRE COMPAÑEROS - C'!$C$3:$C$6</c:f>
              <c:numCache>
                <c:formatCode>General</c:formatCode>
                <c:ptCount val="1"/>
                <c:pt idx="0">
                  <c:v>100</c:v>
                </c:pt>
              </c:numCache>
            </c:numRef>
          </c:val>
          <c:extLst>
            <c:ext xmlns:c16="http://schemas.microsoft.com/office/drawing/2014/chart" uri="{C3380CC4-5D6E-409C-BE32-E72D297353CC}">
              <c16:uniqueId val="{00000000-61EC-4764-8747-E041096A3F24}"/>
            </c:ext>
          </c:extLst>
        </c:ser>
        <c:dLbls>
          <c:showLegendKey val="0"/>
          <c:showVal val="0"/>
          <c:showCatName val="0"/>
          <c:showSerName val="0"/>
          <c:showPercent val="0"/>
          <c:showBubbleSize val="0"/>
        </c:dLbls>
        <c:gapWidth val="100"/>
        <c:overlap val="-24"/>
        <c:axId val="777010408"/>
        <c:axId val="777006880"/>
      </c:barChart>
      <c:catAx>
        <c:axId val="777010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6880"/>
        <c:crosses val="autoZero"/>
        <c:auto val="1"/>
        <c:lblAlgn val="ctr"/>
        <c:lblOffset val="100"/>
        <c:noMultiLvlLbl val="0"/>
      </c:catAx>
      <c:valAx>
        <c:axId val="777006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44</c:v>
                </c:pt>
                <c:pt idx="1">
                  <c:v>56</c:v>
                </c:pt>
                <c:pt idx="2">
                  <c:v>0</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777004920"/>
        <c:axId val="777004136"/>
      </c:barChart>
      <c:catAx>
        <c:axId val="777004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4136"/>
        <c:crosses val="autoZero"/>
        <c:auto val="1"/>
        <c:lblAlgn val="ctr"/>
        <c:lblOffset val="100"/>
        <c:noMultiLvlLbl val="0"/>
      </c:catAx>
      <c:valAx>
        <c:axId val="777004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4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AD-495E-B812-C10F051AFC21}"/>
                </c:ext>
              </c:extLst>
            </c:dLbl>
            <c:dLbl>
              <c:idx val="1"/>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D-495E-B812-C10F051AFC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2"/>
                <c:pt idx="0">
                  <c:v>SIEMPRE</c:v>
                </c:pt>
                <c:pt idx="1">
                  <c:v>NUNCA</c:v>
                </c:pt>
              </c:strCache>
            </c:strRef>
          </c:cat>
          <c:val>
            <c:numRef>
              <c:f>'EXPRESAR PUNTO DE VISTA'!$C$3:$C$5</c:f>
              <c:numCache>
                <c:formatCode>###0.0</c:formatCode>
                <c:ptCount val="2"/>
                <c:pt idx="0">
                  <c:v>88</c:v>
                </c:pt>
                <c:pt idx="1">
                  <c:v>12</c:v>
                </c:pt>
              </c:numCache>
            </c:numRef>
          </c:val>
          <c:extLst>
            <c:ext xmlns:c16="http://schemas.microsoft.com/office/drawing/2014/chart" uri="{C3380CC4-5D6E-409C-BE32-E72D297353CC}">
              <c16:uniqueId val="{00000000-B2AD-495E-B812-C10F051AFC21}"/>
            </c:ext>
          </c:extLst>
        </c:ser>
        <c:dLbls>
          <c:showLegendKey val="0"/>
          <c:showVal val="0"/>
          <c:showCatName val="0"/>
          <c:showSerName val="0"/>
          <c:showPercent val="0"/>
          <c:showBubbleSize val="0"/>
        </c:dLbls>
        <c:gapWidth val="100"/>
        <c:overlap val="-24"/>
        <c:axId val="777028832"/>
        <c:axId val="777033928"/>
      </c:barChart>
      <c:catAx>
        <c:axId val="777028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33928"/>
        <c:crosses val="autoZero"/>
        <c:auto val="1"/>
        <c:lblAlgn val="ctr"/>
        <c:lblOffset val="100"/>
        <c:noMultiLvlLbl val="0"/>
      </c:catAx>
      <c:valAx>
        <c:axId val="777033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28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62.5</c:v>
                </c:pt>
                <c:pt idx="1">
                  <c:v>37.5</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581158968"/>
        <c:axId val="581163280"/>
      </c:barChart>
      <c:catAx>
        <c:axId val="581158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63280"/>
        <c:crosses val="autoZero"/>
        <c:auto val="1"/>
        <c:lblAlgn val="ctr"/>
        <c:lblOffset val="100"/>
        <c:noMultiLvlLbl val="0"/>
      </c:catAx>
      <c:valAx>
        <c:axId val="581163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58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BC-4C24-A447-FD3419301D90}"/>
                </c:ext>
              </c:extLst>
            </c:dLbl>
            <c:dLbl>
              <c:idx val="1"/>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BC-4C24-A447-FD3419301D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2"/>
                <c:pt idx="0">
                  <c:v>ALGUNAS VECES</c:v>
                </c:pt>
                <c:pt idx="1">
                  <c:v>NUNCA</c:v>
                </c:pt>
              </c:strCache>
            </c:strRef>
          </c:cat>
          <c:val>
            <c:numRef>
              <c:f>'CONFLICTO QUE AFECTAN AL AMBIEN'!$C$3:$C$5</c:f>
              <c:numCache>
                <c:formatCode>General</c:formatCode>
                <c:ptCount val="2"/>
                <c:pt idx="0" formatCode="###0.0">
                  <c:v>75</c:v>
                </c:pt>
                <c:pt idx="1">
                  <c:v>25</c:v>
                </c:pt>
              </c:numCache>
            </c:numRef>
          </c:val>
          <c:extLst>
            <c:ext xmlns:c16="http://schemas.microsoft.com/office/drawing/2014/chart" uri="{C3380CC4-5D6E-409C-BE32-E72D297353CC}">
              <c16:uniqueId val="{00000000-9EBC-4C24-A447-FD3419301D90}"/>
            </c:ext>
          </c:extLst>
        </c:ser>
        <c:dLbls>
          <c:showLegendKey val="0"/>
          <c:showVal val="0"/>
          <c:showCatName val="0"/>
          <c:showSerName val="0"/>
          <c:showPercent val="0"/>
          <c:showBubbleSize val="0"/>
        </c:dLbls>
        <c:gapWidth val="100"/>
        <c:overlap val="-24"/>
        <c:axId val="776978656"/>
        <c:axId val="776979048"/>
      </c:barChart>
      <c:catAx>
        <c:axId val="776978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79048"/>
        <c:crosses val="autoZero"/>
        <c:auto val="1"/>
        <c:lblAlgn val="ctr"/>
        <c:lblOffset val="100"/>
        <c:noMultiLvlLbl val="0"/>
      </c:catAx>
      <c:valAx>
        <c:axId val="776979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78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INSTITUCIONALES</c:v>
                </c:pt>
                <c:pt idx="1">
                  <c:v>COMPAÑEROS</c:v>
                </c:pt>
                <c:pt idx="2">
                  <c:v>PERSONALES</c:v>
                </c:pt>
              </c:strCache>
            </c:strRef>
          </c:cat>
          <c:val>
            <c:numRef>
              <c:f>'TIPOS DE CONFLICTO'!$C$3:$C$5</c:f>
              <c:numCache>
                <c:formatCode>General</c:formatCode>
                <c:ptCount val="3"/>
                <c:pt idx="0">
                  <c:v>69</c:v>
                </c:pt>
                <c:pt idx="1">
                  <c:v>59</c:v>
                </c:pt>
                <c:pt idx="2">
                  <c:v>44</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581158184"/>
        <c:axId val="581173864"/>
      </c:barChart>
      <c:catAx>
        <c:axId val="581158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3864"/>
        <c:crosses val="autoZero"/>
        <c:auto val="1"/>
        <c:lblAlgn val="ctr"/>
        <c:lblOffset val="100"/>
        <c:noMultiLvlLbl val="0"/>
      </c:catAx>
      <c:valAx>
        <c:axId val="58117386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58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65-46A3-B6C3-BAF70085A60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65-46A3-B6C3-BAF70085A6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2"/>
                <c:pt idx="0">
                  <c:v>SIEMPRE</c:v>
                </c:pt>
                <c:pt idx="1">
                  <c:v>ALGUNAS VECES</c:v>
                </c:pt>
              </c:strCache>
            </c:strRef>
          </c:cat>
          <c:val>
            <c:numRef>
              <c:f>'RESOLUCIÓN DE CONFLICTOS'!$C$3:$C$5</c:f>
              <c:numCache>
                <c:formatCode>###0.0</c:formatCode>
                <c:ptCount val="2"/>
                <c:pt idx="0">
                  <c:v>88</c:v>
                </c:pt>
                <c:pt idx="1">
                  <c:v>12</c:v>
                </c:pt>
              </c:numCache>
            </c:numRef>
          </c:val>
          <c:extLst>
            <c:ext xmlns:c16="http://schemas.microsoft.com/office/drawing/2014/chart" uri="{C3380CC4-5D6E-409C-BE32-E72D297353CC}">
              <c16:uniqueId val="{00000000-3265-46A3-B6C3-BAF70085A604}"/>
            </c:ext>
          </c:extLst>
        </c:ser>
        <c:dLbls>
          <c:showLegendKey val="0"/>
          <c:showVal val="0"/>
          <c:showCatName val="0"/>
          <c:showSerName val="0"/>
          <c:showPercent val="0"/>
          <c:showBubbleSize val="0"/>
        </c:dLbls>
        <c:gapWidth val="100"/>
        <c:overlap val="-24"/>
        <c:axId val="431069904"/>
        <c:axId val="431065984"/>
      </c:barChart>
      <c:catAx>
        <c:axId val="431069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5984"/>
        <c:crosses val="autoZero"/>
        <c:auto val="1"/>
        <c:lblAlgn val="ctr"/>
        <c:lblOffset val="100"/>
        <c:noMultiLvlLbl val="0"/>
      </c:catAx>
      <c:valAx>
        <c:axId val="43106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87.5</c:v>
                </c:pt>
                <c:pt idx="1">
                  <c:v>12.5</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431072648"/>
        <c:axId val="431073432"/>
      </c:barChart>
      <c:catAx>
        <c:axId val="431072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3432"/>
        <c:crosses val="autoZero"/>
        <c:auto val="1"/>
        <c:lblAlgn val="ctr"/>
        <c:lblOffset val="100"/>
        <c:noMultiLvlLbl val="0"/>
      </c:catAx>
      <c:valAx>
        <c:axId val="431073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2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E-4D82-8964-96E9D3446B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1"/>
                <c:pt idx="0">
                  <c:v>SIEMPRE</c:v>
                </c:pt>
              </c:strCache>
            </c:strRef>
          </c:cat>
          <c:val>
            <c:numRef>
              <c:f>'RECIBIR INSTRUCCIONES DE TRABAJ'!$C$3:$C$5</c:f>
              <c:numCache>
                <c:formatCode>General</c:formatCode>
                <c:ptCount val="1"/>
                <c:pt idx="0">
                  <c:v>100</c:v>
                </c:pt>
              </c:numCache>
            </c:numRef>
          </c:val>
          <c:extLst>
            <c:ext xmlns:c16="http://schemas.microsoft.com/office/drawing/2014/chart" uri="{C3380CC4-5D6E-409C-BE32-E72D297353CC}">
              <c16:uniqueId val="{00000000-217E-4D82-8964-96E9D3446B30}"/>
            </c:ext>
          </c:extLst>
        </c:ser>
        <c:dLbls>
          <c:showLegendKey val="0"/>
          <c:showVal val="0"/>
          <c:showCatName val="0"/>
          <c:showSerName val="0"/>
          <c:showPercent val="0"/>
          <c:showBubbleSize val="0"/>
        </c:dLbls>
        <c:gapWidth val="100"/>
        <c:overlap val="-24"/>
        <c:axId val="429874048"/>
        <c:axId val="429869736"/>
      </c:barChart>
      <c:catAx>
        <c:axId val="42987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869736"/>
        <c:crosses val="autoZero"/>
        <c:auto val="1"/>
        <c:lblAlgn val="ctr"/>
        <c:lblOffset val="100"/>
        <c:noMultiLvlLbl val="0"/>
      </c:catAx>
      <c:valAx>
        <c:axId val="429869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87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84</c:v>
                </c:pt>
                <c:pt idx="1">
                  <c:v>16</c:v>
                </c:pt>
                <c:pt idx="2">
                  <c:v>0</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431085584"/>
        <c:axId val="431087544"/>
      </c:barChart>
      <c:catAx>
        <c:axId val="431085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7544"/>
        <c:crosses val="autoZero"/>
        <c:auto val="1"/>
        <c:lblAlgn val="ctr"/>
        <c:lblOffset val="100"/>
        <c:noMultiLvlLbl val="0"/>
      </c:catAx>
      <c:valAx>
        <c:axId val="431087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3-4259-A141-B620209BEFA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3-4259-A141-B620209BEF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75</c:v>
                </c:pt>
                <c:pt idx="1">
                  <c:v>25</c:v>
                </c:pt>
              </c:numCache>
            </c:numRef>
          </c:val>
          <c:extLst>
            <c:ext xmlns:c16="http://schemas.microsoft.com/office/drawing/2014/chart" uri="{C3380CC4-5D6E-409C-BE32-E72D297353CC}">
              <c16:uniqueId val="{00000000-AFC3-4259-A141-B620209BEFAD}"/>
            </c:ext>
          </c:extLst>
        </c:ser>
        <c:dLbls>
          <c:showLegendKey val="0"/>
          <c:showVal val="0"/>
          <c:showCatName val="0"/>
          <c:showSerName val="0"/>
          <c:showPercent val="0"/>
          <c:showBubbleSize val="0"/>
        </c:dLbls>
        <c:gapWidth val="100"/>
        <c:overlap val="-24"/>
        <c:axId val="431093032"/>
        <c:axId val="431100088"/>
      </c:barChart>
      <c:catAx>
        <c:axId val="431093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100088"/>
        <c:crosses val="autoZero"/>
        <c:auto val="1"/>
        <c:lblAlgn val="ctr"/>
        <c:lblOffset val="100"/>
        <c:noMultiLvlLbl val="0"/>
      </c:catAx>
      <c:valAx>
        <c:axId val="431100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93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5.1188280167833071E-3"/>
                  <c:y val="1.7832824988608758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78</c:v>
                </c:pt>
                <c:pt idx="1">
                  <c:v>19</c:v>
                </c:pt>
                <c:pt idx="2">
                  <c:v>3</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431039328"/>
        <c:axId val="431043640"/>
      </c:barChart>
      <c:catAx>
        <c:axId val="431039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3640"/>
        <c:crosses val="autoZero"/>
        <c:auto val="1"/>
        <c:lblAlgn val="ctr"/>
        <c:lblOffset val="100"/>
        <c:noMultiLvlLbl val="0"/>
      </c:catAx>
      <c:valAx>
        <c:axId val="431043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3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75-4ECF-ADC6-7CE630D5D7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1"/>
                <c:pt idx="0">
                  <c:v>SIEMPRE</c:v>
                </c:pt>
              </c:strCache>
            </c:strRef>
          </c:cat>
          <c:val>
            <c:numRef>
              <c:f>'OPORTUNIDAD DE HACER PROPUESTAS'!$C$3:$C$5</c:f>
              <c:numCache>
                <c:formatCode>General</c:formatCode>
                <c:ptCount val="1"/>
                <c:pt idx="0">
                  <c:v>100</c:v>
                </c:pt>
              </c:numCache>
            </c:numRef>
          </c:val>
          <c:extLst>
            <c:ext xmlns:c16="http://schemas.microsoft.com/office/drawing/2014/chart" uri="{C3380CC4-5D6E-409C-BE32-E72D297353CC}">
              <c16:uniqueId val="{00000000-9075-4ECF-ADC6-7CE630D5D7E2}"/>
            </c:ext>
          </c:extLst>
        </c:ser>
        <c:dLbls>
          <c:showLegendKey val="0"/>
          <c:showVal val="0"/>
          <c:showCatName val="0"/>
          <c:showSerName val="0"/>
          <c:showPercent val="0"/>
          <c:showBubbleSize val="0"/>
        </c:dLbls>
        <c:gapWidth val="100"/>
        <c:overlap val="-24"/>
        <c:axId val="487790616"/>
        <c:axId val="487791400"/>
      </c:barChart>
      <c:catAx>
        <c:axId val="487790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791400"/>
        <c:crosses val="autoZero"/>
        <c:auto val="1"/>
        <c:lblAlgn val="ctr"/>
        <c:lblOffset val="100"/>
        <c:noMultiLvlLbl val="0"/>
      </c:catAx>
      <c:valAx>
        <c:axId val="487791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790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5.9159839099605155E-3"/>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59</c:v>
                </c:pt>
                <c:pt idx="1">
                  <c:v>35</c:v>
                </c:pt>
                <c:pt idx="2">
                  <c:v>6</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496933656"/>
        <c:axId val="496934832"/>
      </c:barChart>
      <c:catAx>
        <c:axId val="496933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34832"/>
        <c:crosses val="autoZero"/>
        <c:auto val="1"/>
        <c:lblAlgn val="ctr"/>
        <c:lblOffset val="100"/>
        <c:noMultiLvlLbl val="0"/>
      </c:catAx>
      <c:valAx>
        <c:axId val="49693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33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64-4CF7-89B8-64F54FD5D77B}"/>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64-4CF7-89B8-64F54FD5D7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2"/>
                <c:pt idx="0">
                  <c:v>SIEMPRE</c:v>
                </c:pt>
                <c:pt idx="1">
                  <c:v>ALGUNAS VECES</c:v>
                </c:pt>
              </c:strCache>
            </c:strRef>
          </c:cat>
          <c:val>
            <c:numRef>
              <c:f>'REALIZACIÓN CON AGRADO DE ACTIV'!$C$3:$C$5</c:f>
              <c:numCache>
                <c:formatCode>###0.0</c:formatCode>
                <c:ptCount val="2"/>
                <c:pt idx="0">
                  <c:v>88</c:v>
                </c:pt>
                <c:pt idx="1">
                  <c:v>12</c:v>
                </c:pt>
              </c:numCache>
            </c:numRef>
          </c:val>
          <c:extLst>
            <c:ext xmlns:c16="http://schemas.microsoft.com/office/drawing/2014/chart" uri="{C3380CC4-5D6E-409C-BE32-E72D297353CC}">
              <c16:uniqueId val="{00000000-9264-4CF7-89B8-64F54FD5D77B}"/>
            </c:ext>
          </c:extLst>
        </c:ser>
        <c:dLbls>
          <c:showLegendKey val="0"/>
          <c:showVal val="0"/>
          <c:showCatName val="0"/>
          <c:showSerName val="0"/>
          <c:showPercent val="0"/>
          <c:showBubbleSize val="0"/>
        </c:dLbls>
        <c:gapWidth val="100"/>
        <c:overlap val="-24"/>
        <c:axId val="498706864"/>
        <c:axId val="498712744"/>
      </c:barChart>
      <c:catAx>
        <c:axId val="498706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2744"/>
        <c:crosses val="autoZero"/>
        <c:auto val="1"/>
        <c:lblAlgn val="ctr"/>
        <c:lblOffset val="100"/>
        <c:noMultiLvlLbl val="0"/>
      </c:catAx>
      <c:valAx>
        <c:axId val="498712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6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25</c:v>
                </c:pt>
                <c:pt idx="1">
                  <c:v>75</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498703728"/>
        <c:axId val="498704512"/>
      </c:barChart>
      <c:catAx>
        <c:axId val="49870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4512"/>
        <c:crosses val="autoZero"/>
        <c:auto val="1"/>
        <c:lblAlgn val="ctr"/>
        <c:lblOffset val="100"/>
        <c:noMultiLvlLbl val="0"/>
      </c:catAx>
      <c:valAx>
        <c:axId val="498704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6-40B7-BF21-C87476E738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1"/>
                <c:pt idx="0">
                  <c:v>SIEMPRE</c:v>
                </c:pt>
              </c:strCache>
            </c:strRef>
          </c:cat>
          <c:val>
            <c:numRef>
              <c:f>'DESESMPEÑO LABORAL PARA DESARRO'!$C$3:$C$5</c:f>
              <c:numCache>
                <c:formatCode>General</c:formatCode>
                <c:ptCount val="1"/>
                <c:pt idx="0">
                  <c:v>100</c:v>
                </c:pt>
              </c:numCache>
            </c:numRef>
          </c:val>
          <c:extLst>
            <c:ext xmlns:c16="http://schemas.microsoft.com/office/drawing/2014/chart" uri="{C3380CC4-5D6E-409C-BE32-E72D297353CC}">
              <c16:uniqueId val="{00000000-4536-40B7-BF21-C87476E73834}"/>
            </c:ext>
          </c:extLst>
        </c:ser>
        <c:dLbls>
          <c:showLegendKey val="0"/>
          <c:showVal val="0"/>
          <c:showCatName val="0"/>
          <c:showSerName val="0"/>
          <c:showPercent val="0"/>
          <c:showBubbleSize val="0"/>
        </c:dLbls>
        <c:gapWidth val="100"/>
        <c:overlap val="-24"/>
        <c:axId val="498692360"/>
        <c:axId val="498694712"/>
      </c:barChart>
      <c:catAx>
        <c:axId val="498692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4712"/>
        <c:crosses val="autoZero"/>
        <c:auto val="1"/>
        <c:lblAlgn val="ctr"/>
        <c:lblOffset val="100"/>
        <c:noMultiLvlLbl val="0"/>
      </c:catAx>
      <c:valAx>
        <c:axId val="498694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2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91</c:v>
                </c:pt>
                <c:pt idx="1">
                  <c:v>9</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429148904"/>
        <c:axId val="429152432"/>
      </c:barChart>
      <c:catAx>
        <c:axId val="42914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152432"/>
        <c:crosses val="autoZero"/>
        <c:auto val="1"/>
        <c:lblAlgn val="ctr"/>
        <c:lblOffset val="100"/>
        <c:noMultiLvlLbl val="0"/>
      </c:catAx>
      <c:valAx>
        <c:axId val="42915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148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68-4DC7-9471-D0662586E28C}"/>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68-4DC7-9471-D0662586E2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2"/>
                <c:pt idx="0">
                  <c:v>SIEMPRE</c:v>
                </c:pt>
                <c:pt idx="1">
                  <c:v>ALGUNAS VECES</c:v>
                </c:pt>
              </c:strCache>
            </c:strRef>
          </c:cat>
          <c:val>
            <c:numRef>
              <c:f>'RELACIÓN PUESTO DE TRABAJO CON '!$C$3:$C$5</c:f>
              <c:numCache>
                <c:formatCode>###0.0</c:formatCode>
                <c:ptCount val="2"/>
                <c:pt idx="0">
                  <c:v>88</c:v>
                </c:pt>
                <c:pt idx="1">
                  <c:v>12</c:v>
                </c:pt>
              </c:numCache>
            </c:numRef>
          </c:val>
          <c:extLst>
            <c:ext xmlns:c16="http://schemas.microsoft.com/office/drawing/2014/chart" uri="{C3380CC4-5D6E-409C-BE32-E72D297353CC}">
              <c16:uniqueId val="{00000000-9068-4DC7-9471-D0662586E28C}"/>
            </c:ext>
          </c:extLst>
        </c:ser>
        <c:dLbls>
          <c:showLegendKey val="0"/>
          <c:showVal val="0"/>
          <c:showCatName val="0"/>
          <c:showSerName val="0"/>
          <c:showPercent val="0"/>
          <c:showBubbleSize val="0"/>
        </c:dLbls>
        <c:gapWidth val="100"/>
        <c:overlap val="-24"/>
        <c:axId val="566864512"/>
        <c:axId val="566860592"/>
      </c:barChart>
      <c:catAx>
        <c:axId val="566864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60592"/>
        <c:crosses val="autoZero"/>
        <c:auto val="1"/>
        <c:lblAlgn val="ctr"/>
        <c:lblOffset val="100"/>
        <c:noMultiLvlLbl val="0"/>
      </c:catAx>
      <c:valAx>
        <c:axId val="566860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6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72</c:v>
                </c:pt>
                <c:pt idx="1">
                  <c:v>28</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496932480"/>
        <c:axId val="496932088"/>
      </c:barChart>
      <c:catAx>
        <c:axId val="496932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32088"/>
        <c:crosses val="autoZero"/>
        <c:auto val="1"/>
        <c:lblAlgn val="ctr"/>
        <c:lblOffset val="100"/>
        <c:noMultiLvlLbl val="0"/>
      </c:catAx>
      <c:valAx>
        <c:axId val="496932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3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89-4C48-8DB2-FA536139E8B7}"/>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89-4C48-8DB2-FA536139E8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75</c:v>
                </c:pt>
                <c:pt idx="1">
                  <c:v>25</c:v>
                </c:pt>
              </c:numCache>
            </c:numRef>
          </c:val>
          <c:extLst>
            <c:ext xmlns:c16="http://schemas.microsoft.com/office/drawing/2014/chart" uri="{C3380CC4-5D6E-409C-BE32-E72D297353CC}">
              <c16:uniqueId val="{00000000-4D89-4C48-8DB2-FA536139E8B7}"/>
            </c:ext>
          </c:extLst>
        </c:ser>
        <c:dLbls>
          <c:showLegendKey val="0"/>
          <c:showVal val="0"/>
          <c:showCatName val="0"/>
          <c:showSerName val="0"/>
          <c:showPercent val="0"/>
          <c:showBubbleSize val="0"/>
        </c:dLbls>
        <c:gapWidth val="100"/>
        <c:overlap val="-24"/>
        <c:axId val="648146480"/>
        <c:axId val="648147656"/>
      </c:barChart>
      <c:catAx>
        <c:axId val="648146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47656"/>
        <c:crosses val="autoZero"/>
        <c:auto val="1"/>
        <c:lblAlgn val="ctr"/>
        <c:lblOffset val="100"/>
        <c:noMultiLvlLbl val="0"/>
      </c:catAx>
      <c:valAx>
        <c:axId val="648147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4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5.1781923351881861E-3"/>
                  <c:y val="4.8594777654046972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75</c:v>
                </c:pt>
                <c:pt idx="1">
                  <c:v>16</c:v>
                </c:pt>
                <c:pt idx="2">
                  <c:v>3</c:v>
                </c:pt>
                <c:pt idx="4">
                  <c:v>6</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572710488"/>
        <c:axId val="572704216"/>
      </c:barChart>
      <c:catAx>
        <c:axId val="572710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04216"/>
        <c:crosses val="autoZero"/>
        <c:auto val="1"/>
        <c:lblAlgn val="ctr"/>
        <c:lblOffset val="100"/>
        <c:noMultiLvlLbl val="0"/>
      </c:catAx>
      <c:valAx>
        <c:axId val="572704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10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2-45C6-9BCE-64122307D76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2-45C6-9BCE-64122307D7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2"/>
                <c:pt idx="0">
                  <c:v>SIEMPRE</c:v>
                </c:pt>
                <c:pt idx="1">
                  <c:v>ALGUNAS VECES</c:v>
                </c:pt>
              </c:strCache>
            </c:strRef>
          </c:cat>
          <c:val>
            <c:numRef>
              <c:f>'CONTENIDO DE CURSOS FORTALECE E'!$C$3:$C$5</c:f>
              <c:numCache>
                <c:formatCode>###0.0</c:formatCode>
                <c:ptCount val="2"/>
                <c:pt idx="0">
                  <c:v>75</c:v>
                </c:pt>
                <c:pt idx="1">
                  <c:v>25</c:v>
                </c:pt>
              </c:numCache>
            </c:numRef>
          </c:val>
          <c:extLst>
            <c:ext xmlns:c16="http://schemas.microsoft.com/office/drawing/2014/chart" uri="{C3380CC4-5D6E-409C-BE32-E72D297353CC}">
              <c16:uniqueId val="{00000000-B932-45C6-9BCE-64122307D767}"/>
            </c:ext>
          </c:extLst>
        </c:ser>
        <c:dLbls>
          <c:showLegendKey val="0"/>
          <c:showVal val="0"/>
          <c:showCatName val="0"/>
          <c:showSerName val="0"/>
          <c:showPercent val="0"/>
          <c:showBubbleSize val="0"/>
        </c:dLbls>
        <c:gapWidth val="100"/>
        <c:overlap val="-24"/>
        <c:axId val="269992200"/>
        <c:axId val="269988672"/>
      </c:barChart>
      <c:catAx>
        <c:axId val="269992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88672"/>
        <c:crosses val="autoZero"/>
        <c:auto val="1"/>
        <c:lblAlgn val="ctr"/>
        <c:lblOffset val="100"/>
        <c:noMultiLvlLbl val="0"/>
      </c:catAx>
      <c:valAx>
        <c:axId val="26998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92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5.2047741004138974E-3"/>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486508848"/>
        <c:axId val="486514728"/>
      </c:barChart>
      <c:catAx>
        <c:axId val="486508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14728"/>
        <c:crosses val="autoZero"/>
        <c:auto val="1"/>
        <c:lblAlgn val="ctr"/>
        <c:lblOffset val="100"/>
        <c:noMultiLvlLbl val="0"/>
      </c:catAx>
      <c:valAx>
        <c:axId val="486514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08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5.2920051074342306E-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100</c:v>
                </c:pt>
                <c:pt idx="1">
                  <c:v>0</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273591472"/>
        <c:axId val="273591864"/>
      </c:barChart>
      <c:catAx>
        <c:axId val="273591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1864"/>
        <c:crosses val="autoZero"/>
        <c:auto val="1"/>
        <c:lblAlgn val="ctr"/>
        <c:lblOffset val="100"/>
        <c:noMultiLvlLbl val="0"/>
      </c:catAx>
      <c:valAx>
        <c:axId val="273591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bg1">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5C2-409E-8EC5-DFCCE2BD0E6D}"/>
              </c:ext>
            </c:extLst>
          </c:dPt>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1"/>
                <c:pt idx="0">
                  <c:v>SI</c:v>
                </c:pt>
              </c:strCache>
            </c:strRef>
          </c:cat>
          <c:val>
            <c:numRef>
              <c:f>'LIBRE DE PLAGAS '!$C$3:$C$4</c:f>
              <c:numCache>
                <c:formatCode>General</c:formatCode>
                <c:ptCount val="1"/>
                <c:pt idx="0">
                  <c:v>100</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647166824"/>
        <c:axId val="647168000"/>
      </c:barChart>
      <c:catAx>
        <c:axId val="647166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68000"/>
        <c:crosses val="autoZero"/>
        <c:auto val="1"/>
        <c:lblAlgn val="ctr"/>
        <c:lblOffset val="100"/>
        <c:noMultiLvlLbl val="0"/>
      </c:catAx>
      <c:valAx>
        <c:axId val="647168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6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1.7154048760721281E-3"/>
                  <c:y val="9.7920207925526956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94</c:v>
                </c:pt>
                <c:pt idx="1">
                  <c:v>6</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486524528"/>
        <c:axId val="486521784"/>
      </c:barChart>
      <c:catAx>
        <c:axId val="486524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21784"/>
        <c:crosses val="autoZero"/>
        <c:auto val="1"/>
        <c:lblAlgn val="ctr"/>
        <c:lblOffset val="100"/>
        <c:noMultiLvlLbl val="0"/>
      </c:catAx>
      <c:valAx>
        <c:axId val="486521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24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1"/>
                <c:pt idx="0">
                  <c:v>SI</c:v>
                </c:pt>
              </c:strCache>
            </c:strRef>
          </c:cat>
          <c:val>
            <c:numRef>
              <c:f>'USO CORRECTO DE AGUA'!$C$3:$C$4</c:f>
              <c:numCache>
                <c:formatCode>General</c:formatCode>
                <c:ptCount val="1"/>
                <c:pt idx="0">
                  <c:v>100</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581173080"/>
        <c:axId val="581174256"/>
      </c:barChart>
      <c:catAx>
        <c:axId val="581173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4256"/>
        <c:crosses val="autoZero"/>
        <c:auto val="1"/>
        <c:lblAlgn val="ctr"/>
        <c:lblOffset val="100"/>
        <c:noMultiLvlLbl val="0"/>
      </c:catAx>
      <c:valAx>
        <c:axId val="581174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3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87.5</c:v>
                </c:pt>
                <c:pt idx="1">
                  <c:v>12.5</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647195440"/>
        <c:axId val="647195832"/>
      </c:barChart>
      <c:catAx>
        <c:axId val="647195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95832"/>
        <c:crosses val="autoZero"/>
        <c:auto val="1"/>
        <c:lblAlgn val="ctr"/>
        <c:lblOffset val="100"/>
        <c:noMultiLvlLbl val="0"/>
      </c:catAx>
      <c:valAx>
        <c:axId val="647195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9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75</c:v>
                </c:pt>
                <c:pt idx="1">
                  <c:v>25</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777017856"/>
        <c:axId val="777019032"/>
      </c:barChart>
      <c:catAx>
        <c:axId val="777017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9032"/>
        <c:crosses val="autoZero"/>
        <c:auto val="1"/>
        <c:lblAlgn val="ctr"/>
        <c:lblOffset val="100"/>
        <c:noMultiLvlLbl val="0"/>
      </c:catAx>
      <c:valAx>
        <c:axId val="777019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81</c:v>
                </c:pt>
                <c:pt idx="1">
                  <c:v>19</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498699808"/>
        <c:axId val="498700984"/>
      </c:barChart>
      <c:catAx>
        <c:axId val="498699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0984"/>
        <c:crosses val="autoZero"/>
        <c:auto val="1"/>
        <c:lblAlgn val="ctr"/>
        <c:lblOffset val="100"/>
        <c:noMultiLvlLbl val="0"/>
      </c:catAx>
      <c:valAx>
        <c:axId val="498700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1"/>
                <c:pt idx="0">
                  <c:v>SI</c:v>
                </c:pt>
              </c:strCache>
            </c:strRef>
          </c:cat>
          <c:val>
            <c:numRef>
              <c:f>'USO CORRECTO DE ÁREAS VERDES'!$C$3:$C$4</c:f>
              <c:numCache>
                <c:formatCode>General</c:formatCode>
                <c:ptCount val="1"/>
                <c:pt idx="0">
                  <c:v>100</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647172312"/>
        <c:axId val="647169176"/>
      </c:barChart>
      <c:catAx>
        <c:axId val="647172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69176"/>
        <c:crosses val="autoZero"/>
        <c:auto val="1"/>
        <c:lblAlgn val="ctr"/>
        <c:lblOffset val="100"/>
        <c:noMultiLvlLbl val="0"/>
      </c:catAx>
      <c:valAx>
        <c:axId val="647169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72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3.5273858460171093E-3"/>
                  <c:y val="2.137102794007464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94</c:v>
                </c:pt>
                <c:pt idx="1">
                  <c:v>6</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651119016"/>
        <c:axId val="651120584"/>
      </c:barChart>
      <c:catAx>
        <c:axId val="651119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120584"/>
        <c:crosses val="autoZero"/>
        <c:auto val="1"/>
        <c:lblAlgn val="ctr"/>
        <c:lblOffset val="100"/>
        <c:noMultiLvlLbl val="0"/>
      </c:catAx>
      <c:valAx>
        <c:axId val="651120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11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8BD6-49EF-A939-C7A86D754F33}"/>
              </c:ext>
            </c:extLst>
          </c:dPt>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D6-49EF-A939-C7A86D754F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8BD6-49EF-A939-C7A86D754F33}"/>
            </c:ext>
          </c:extLst>
        </c:ser>
        <c:dLbls>
          <c:showLegendKey val="0"/>
          <c:showVal val="0"/>
          <c:showCatName val="0"/>
          <c:showSerName val="0"/>
          <c:showPercent val="0"/>
          <c:showBubbleSize val="0"/>
        </c:dLbls>
        <c:gapWidth val="100"/>
        <c:overlap val="-24"/>
        <c:axId val="646539456"/>
        <c:axId val="646536320"/>
      </c:barChart>
      <c:catAx>
        <c:axId val="646539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6536320"/>
        <c:crosses val="autoZero"/>
        <c:auto val="1"/>
        <c:lblAlgn val="ctr"/>
        <c:lblOffset val="100"/>
        <c:noMultiLvlLbl val="0"/>
      </c:catAx>
      <c:valAx>
        <c:axId val="646536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3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75</c:v>
                </c:pt>
                <c:pt idx="1">
                  <c:v>44</c:v>
                </c:pt>
                <c:pt idx="2">
                  <c:v>41</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646542984"/>
        <c:axId val="646537496"/>
      </c:barChart>
      <c:catAx>
        <c:axId val="646542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46537496"/>
        <c:crosses val="autoZero"/>
        <c:auto val="1"/>
        <c:lblAlgn val="ctr"/>
        <c:lblOffset val="100"/>
        <c:noMultiLvlLbl val="0"/>
      </c:catAx>
      <c:valAx>
        <c:axId val="646537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2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6">
  <a:schemeClr val="accent3"/>
</cs:colorStyle>
</file>

<file path=ppt/charts/colors17.xml><?xml version="1.0" encoding="utf-8"?>
<cs:colorStyle xmlns:cs="http://schemas.microsoft.com/office/drawing/2012/chartStyle" xmlns:a="http://schemas.openxmlformats.org/drawingml/2006/main" meth="withinLinear" id="16">
  <a:schemeClr val="accent3"/>
</cs:colorStyle>
</file>

<file path=ppt/charts/colors18.xml><?xml version="1.0" encoding="utf-8"?>
<cs:colorStyle xmlns:cs="http://schemas.microsoft.com/office/drawing/2012/chartStyle" xmlns:a="http://schemas.openxmlformats.org/drawingml/2006/main" meth="withinLinear" id="16">
  <a:schemeClr val="accent3"/>
</cs:colorStyle>
</file>

<file path=ppt/charts/colors19.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7">
  <a:schemeClr val="accent4"/>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withinLinear" id="15">
  <a:schemeClr val="accent2"/>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0.10234</cdr:x>
      <cdr:y>0.62386</cdr:y>
    </cdr:from>
    <cdr:to>
      <cdr:x>0.19646</cdr:x>
      <cdr:y>0.69389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48786" y="2532100"/>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0.33014</cdr:x>
      <cdr:y>0.62386</cdr:y>
    </cdr:from>
    <cdr:to>
      <cdr:x>0.42426</cdr:x>
      <cdr:y>0.6939</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15496" y="253210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76089" y="4653137"/>
            <a:ext cx="8003409"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503) – DEPARTAMENTO DE MANTENIMIENTO</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oogle Shape;328;p14"/>
          <p:cNvGraphicFramePr/>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8" name="Gráfico 27">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976533143"/>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oogle Shape;369;p16"/>
          <p:cNvGraphicFramePr/>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3358959706"/>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52;p20"/>
          <p:cNvGraphicFramePr/>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3470965034"/>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492;p22"/>
          <p:cNvGraphicFramePr/>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1205380873"/>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32;p24"/>
          <p:cNvGraphicFramePr/>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3392510371"/>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72;p26"/>
          <p:cNvGraphicFramePr/>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1388267597"/>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12;p28"/>
          <p:cNvGraphicFramePr/>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167259294"/>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2998904697"/>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oogle Shape;769;p36"/>
          <p:cNvGraphicFramePr/>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349325001"/>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oogle Shape;811;p38"/>
          <p:cNvGraphicFramePr/>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1120940623"/>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DEPARTAMENTO DE MANTENIMIENTO</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886;p42"/>
          <p:cNvGraphicFramePr/>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1979373121"/>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26;p44"/>
          <p:cNvGraphicFramePr/>
          <p:nvPr/>
        </p:nvGraphicFramePr>
        <p:xfrm>
          <a:off x="1593382" y="1386325"/>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2330963412"/>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966;p46"/>
          <p:cNvGraphicFramePr/>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3631223549"/>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09;p48"/>
          <p:cNvGraphicFramePr/>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909255075"/>
              </p:ext>
            </p:extLst>
          </p:nvPr>
        </p:nvGraphicFramePr>
        <p:xfrm>
          <a:off x="1479940" y="439818"/>
          <a:ext cx="7056784" cy="5356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2871548714"/>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086;p52"/>
          <p:cNvGraphicFramePr/>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3369909124"/>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26;p54"/>
          <p:cNvGraphicFramePr/>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4212473763"/>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66;p56"/>
          <p:cNvGraphicFramePr/>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1500187562"/>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44;p60"/>
          <p:cNvGraphicFramePr/>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3230963633"/>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284;p62"/>
          <p:cNvGraphicFramePr/>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3925814688"/>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24;p64"/>
          <p:cNvGraphicFramePr/>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1710456307"/>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364;p66"/>
          <p:cNvGraphicFramePr/>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3391361346"/>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04;p68"/>
          <p:cNvGraphicFramePr/>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3335838852"/>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6" name="Gráfico 25">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31514557"/>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03;p73"/>
          <p:cNvGraphicFramePr/>
          <p:nvPr>
            <p:extLst>
              <p:ext uri="{D42A27DB-BD31-4B8C-83A1-F6EECF244321}">
                <p14:modId xmlns:p14="http://schemas.microsoft.com/office/powerpoint/2010/main" val="3798343136"/>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3400717306"/>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41;p75"/>
          <p:cNvGraphicFramePr/>
          <p:nvPr>
            <p:extLst>
              <p:ext uri="{D42A27DB-BD31-4B8C-83A1-F6EECF244321}">
                <p14:modId xmlns:p14="http://schemas.microsoft.com/office/powerpoint/2010/main" val="1467430671"/>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2672919864"/>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581;p77"/>
          <p:cNvGraphicFramePr/>
          <p:nvPr>
            <p:extLst>
              <p:ext uri="{D42A27DB-BD31-4B8C-83A1-F6EECF244321}">
                <p14:modId xmlns:p14="http://schemas.microsoft.com/office/powerpoint/2010/main" val="2220606588"/>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4132075133"/>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23;p79"/>
          <p:cNvGraphicFramePr/>
          <p:nvPr>
            <p:extLst>
              <p:ext uri="{D42A27DB-BD31-4B8C-83A1-F6EECF244321}">
                <p14:modId xmlns:p14="http://schemas.microsoft.com/office/powerpoint/2010/main" val="1003810730"/>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2769299035"/>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5285</TotalTime>
  <Words>3727</Words>
  <Application>Microsoft Office PowerPoint</Application>
  <PresentationFormat>Presentación en pantalla (4:3)</PresentationFormat>
  <Paragraphs>622</Paragraphs>
  <Slides>82</Slides>
  <Notes>82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82</vt:i4>
      </vt:variant>
    </vt:vector>
  </HeadingPairs>
  <TitlesOfParts>
    <vt:vector size="8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315</cp:revision>
  <dcterms:created xsi:type="dcterms:W3CDTF">2019-02-18T18:05:13Z</dcterms:created>
  <dcterms:modified xsi:type="dcterms:W3CDTF">2022-04-26T18:29:49Z</dcterms:modified>
</cp:coreProperties>
</file>