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notesSlides/notesSlide3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7.xml" ContentType="application/vnd.openxmlformats-officedocument.themeOverrid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0.xml" ContentType="application/vnd.openxmlformats-officedocument.themeOverr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1.xml" ContentType="application/vnd.openxmlformats-officedocument.themeOverrid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2.xml" ContentType="application/vnd.openxmlformats-officedocument.themeOverrid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3.xml" ContentType="application/vnd.openxmlformats-officedocument.themeOverride+xml"/>
  <Override PartName="/ppt/notesSlides/notesSlide5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4.xml" ContentType="application/vnd.openxmlformats-officedocument.themeOverrid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5.xml" ContentType="application/vnd.openxmlformats-officedocument.themeOverrid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6.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7.xml" ContentType="application/vnd.openxmlformats-officedocument.themeOverr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8.xml" ContentType="application/vnd.openxmlformats-officedocument.themeOverrid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9.xml" ContentType="application/vnd.openxmlformats-officedocument.themeOverrid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0.xml" ContentType="application/vnd.openxmlformats-officedocument.themeOverrid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1.xml" ContentType="application/vnd.openxmlformats-officedocument.themeOverride+xml"/>
  <Override PartName="/ppt/notesSlides/notesSlide7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2.xml" ContentType="application/vnd.openxmlformats-officedocument.themeOverrid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3.xml" ContentType="application/vnd.openxmlformats-officedocument.themeOverrid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4.xml" ContentType="application/vnd.openxmlformats-officedocument.themeOverrid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5.xml" ContentType="application/vnd.openxmlformats-officedocument.themeOverrid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EGRESADOS</c:v>
                </c:pt>
              </c:strCache>
            </c:strRef>
          </c:cat>
          <c:val>
            <c:numRef>
              <c:f>'ELEMENTO DE IDENTIFICACIÓN'!$B$4:$B$6</c:f>
              <c:numCache>
                <c:formatCode>General</c:formatCode>
                <c:ptCount val="3"/>
                <c:pt idx="0">
                  <c:v>73</c:v>
                </c:pt>
                <c:pt idx="1">
                  <c:v>40</c:v>
                </c:pt>
                <c:pt idx="2">
                  <c:v>40</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648101008"/>
        <c:axId val="648108456"/>
      </c:barChart>
      <c:catAx>
        <c:axId val="648101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8108456"/>
        <c:crosses val="autoZero"/>
        <c:auto val="1"/>
        <c:lblAlgn val="ctr"/>
        <c:lblOffset val="100"/>
        <c:noMultiLvlLbl val="0"/>
      </c:catAx>
      <c:valAx>
        <c:axId val="648108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16-4126-98DF-CCFF79C9901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16-4126-98DF-CCFF79C990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FF16-4126-98DF-CCFF79C9901E}"/>
            </c:ext>
          </c:extLst>
        </c:ser>
        <c:dLbls>
          <c:showLegendKey val="0"/>
          <c:showVal val="0"/>
          <c:showCatName val="0"/>
          <c:showSerName val="0"/>
          <c:showPercent val="0"/>
          <c:showBubbleSize val="0"/>
        </c:dLbls>
        <c:gapWidth val="100"/>
        <c:overlap val="-24"/>
        <c:axId val="494416232"/>
        <c:axId val="494418584"/>
      </c:barChart>
      <c:catAx>
        <c:axId val="49441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4418584"/>
        <c:crosses val="autoZero"/>
        <c:auto val="1"/>
        <c:lblAlgn val="ctr"/>
        <c:lblOffset val="100"/>
        <c:noMultiLvlLbl val="0"/>
      </c:catAx>
      <c:valAx>
        <c:axId val="49441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41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4-3B79-40C4-800E-EEA9EDF5DC84}"/>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PROFESIONALISMO E INTEGRIDAD</c:v>
                </c:pt>
                <c:pt idx="3">
                  <c:v> EQUIDAD</c:v>
                </c:pt>
                <c:pt idx="4">
                  <c:v> TOLERANCIA</c:v>
                </c:pt>
                <c:pt idx="5">
                  <c:v> LEALTAD Y COMPROMISO</c:v>
                </c:pt>
                <c:pt idx="6">
                  <c:v> JUSTICIA</c:v>
                </c:pt>
                <c:pt idx="7">
                  <c:v> CONCIENCIA ECOLÓGICA</c:v>
                </c:pt>
              </c:strCache>
            </c:strRef>
          </c:cat>
          <c:val>
            <c:numRef>
              <c:f>VALORES!$B$4:$B$11</c:f>
              <c:numCache>
                <c:formatCode>General</c:formatCode>
                <c:ptCount val="8"/>
                <c:pt idx="0">
                  <c:v>93</c:v>
                </c:pt>
                <c:pt idx="1">
                  <c:v>93</c:v>
                </c:pt>
                <c:pt idx="2">
                  <c:v>93</c:v>
                </c:pt>
                <c:pt idx="3">
                  <c:v>85</c:v>
                </c:pt>
                <c:pt idx="4">
                  <c:v>85</c:v>
                </c:pt>
                <c:pt idx="5">
                  <c:v>85</c:v>
                </c:pt>
                <c:pt idx="6">
                  <c:v>77</c:v>
                </c:pt>
                <c:pt idx="7">
                  <c:v>60</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494429560"/>
        <c:axId val="494429952"/>
      </c:barChart>
      <c:catAx>
        <c:axId val="494429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494429952"/>
        <c:crosses val="autoZero"/>
        <c:auto val="1"/>
        <c:lblAlgn val="ctr"/>
        <c:lblOffset val="100"/>
        <c:noMultiLvlLbl val="0"/>
      </c:catAx>
      <c:valAx>
        <c:axId val="49442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42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58-4A78-A086-6B33CDFDA87C}"/>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58-4A78-A086-6B33CDFDA87C}"/>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58-4A78-A086-6B33CDFDA87C}"/>
                </c:ext>
              </c:extLst>
            </c:dLbl>
            <c:dLbl>
              <c:idx val="3"/>
              <c:layout>
                <c:manualLayout>
                  <c:x val="1.5753210713846732E-2"/>
                  <c:y val="7.063995627480224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721021276766839"/>
                      <c:h val="8.0026852974026286E-2"/>
                    </c:manualLayout>
                  </c15:layout>
                  <c15:dlblFieldTable/>
                  <c15:showDataLabelsRange val="0"/>
                </c:ext>
                <c:ext xmlns:c16="http://schemas.microsoft.com/office/drawing/2014/chart" uri="{C3380CC4-5D6E-409C-BE32-E72D297353CC}">
                  <c16:uniqueId val="{00000003-CE58-4A78-A086-6B33CDFDA8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58</c:v>
                </c:pt>
                <c:pt idx="2">
                  <c:v>21</c:v>
                </c:pt>
                <c:pt idx="3">
                  <c:v>2</c:v>
                </c:pt>
              </c:numCache>
            </c:numRef>
          </c:val>
          <c:extLst>
            <c:ext xmlns:c16="http://schemas.microsoft.com/office/drawing/2014/chart" uri="{C3380CC4-5D6E-409C-BE32-E72D297353CC}">
              <c16:uniqueId val="{00000004-CE58-4A78-A086-6B33CDFDA87C}"/>
            </c:ext>
          </c:extLst>
        </c:ser>
        <c:dLbls>
          <c:showLegendKey val="0"/>
          <c:showVal val="0"/>
          <c:showCatName val="0"/>
          <c:showSerName val="0"/>
          <c:showPercent val="0"/>
          <c:showBubbleSize val="0"/>
        </c:dLbls>
        <c:gapWidth val="100"/>
        <c:overlap val="-24"/>
        <c:axId val="777014720"/>
        <c:axId val="777020208"/>
      </c:barChart>
      <c:catAx>
        <c:axId val="777014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7020208"/>
        <c:crosses val="autoZero"/>
        <c:auto val="1"/>
        <c:lblAlgn val="ctr"/>
        <c:lblOffset val="100"/>
        <c:noMultiLvlLbl val="0"/>
      </c:catAx>
      <c:valAx>
        <c:axId val="77702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50911917501404E-3"/>
                  <c:y val="5.1767414423515533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0</c:v>
                </c:pt>
                <c:pt idx="1">
                  <c:v>33</c:v>
                </c:pt>
                <c:pt idx="2">
                  <c:v>54</c:v>
                </c:pt>
                <c:pt idx="3">
                  <c:v>13</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641008016"/>
        <c:axId val="641011152"/>
      </c:barChart>
      <c:catAx>
        <c:axId val="641008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1011152"/>
        <c:crosses val="autoZero"/>
        <c:auto val="1"/>
        <c:lblAlgn val="ctr"/>
        <c:lblOffset val="100"/>
        <c:noMultiLvlLbl val="0"/>
      </c:catAx>
      <c:valAx>
        <c:axId val="64101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0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021828786987957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A7-4326-8B0A-2D825AF18D46}"/>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A7-4326-8B0A-2D825AF18D46}"/>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A7-4326-8B0A-2D825AF18D46}"/>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A7-4326-8B0A-2D825AF18D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21</c:v>
                </c:pt>
                <c:pt idx="2">
                  <c:v>58</c:v>
                </c:pt>
                <c:pt idx="3">
                  <c:v>16</c:v>
                </c:pt>
              </c:numCache>
            </c:numRef>
          </c:val>
          <c:extLst>
            <c:ext xmlns:c16="http://schemas.microsoft.com/office/drawing/2014/chart" uri="{C3380CC4-5D6E-409C-BE32-E72D297353CC}">
              <c16:uniqueId val="{00000004-BAA7-4326-8B0A-2D825AF18D46}"/>
            </c:ext>
          </c:extLst>
        </c:ser>
        <c:dLbls>
          <c:showLegendKey val="0"/>
          <c:showVal val="0"/>
          <c:showCatName val="0"/>
          <c:showSerName val="0"/>
          <c:showPercent val="0"/>
          <c:showBubbleSize val="0"/>
        </c:dLbls>
        <c:gapWidth val="100"/>
        <c:overlap val="-24"/>
        <c:axId val="776982968"/>
        <c:axId val="776973952"/>
      </c:barChart>
      <c:catAx>
        <c:axId val="776982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3952"/>
        <c:crosses val="autoZero"/>
        <c:auto val="1"/>
        <c:lblAlgn val="ctr"/>
        <c:lblOffset val="100"/>
        <c:noMultiLvlLbl val="0"/>
      </c:catAx>
      <c:valAx>
        <c:axId val="776973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82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329E-3"/>
                  <c:y val="5.6501760257908883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47</c:v>
                </c:pt>
                <c:pt idx="3">
                  <c:v>33</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494383304"/>
        <c:axId val="494378600"/>
      </c:barChart>
      <c:catAx>
        <c:axId val="494383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378600"/>
        <c:crosses val="autoZero"/>
        <c:auto val="1"/>
        <c:lblAlgn val="ctr"/>
        <c:lblOffset val="100"/>
        <c:noMultiLvlLbl val="0"/>
      </c:catAx>
      <c:valAx>
        <c:axId val="494378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383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9F-4438-9E02-2EE876B5F1C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9F-4438-9E02-2EE876B5F1C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9F-4438-9E02-2EE876B5F1C7}"/>
                </c:ext>
              </c:extLst>
            </c:dLbl>
            <c:dLbl>
              <c:idx val="3"/>
              <c:layout>
                <c:manualLayout>
                  <c:x val="0"/>
                  <c:y val="6.110125632842919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9F-4438-9E02-2EE876B5F1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12</c:v>
                </c:pt>
                <c:pt idx="1">
                  <c:v>49</c:v>
                </c:pt>
                <c:pt idx="2">
                  <c:v>32</c:v>
                </c:pt>
                <c:pt idx="3">
                  <c:v>7</c:v>
                </c:pt>
              </c:numCache>
            </c:numRef>
          </c:val>
          <c:extLst>
            <c:ext xmlns:c16="http://schemas.microsoft.com/office/drawing/2014/chart" uri="{C3380CC4-5D6E-409C-BE32-E72D297353CC}">
              <c16:uniqueId val="{00000004-EF9F-4438-9E02-2EE876B5F1C7}"/>
            </c:ext>
          </c:extLst>
        </c:ser>
        <c:dLbls>
          <c:showLegendKey val="0"/>
          <c:showVal val="0"/>
          <c:showCatName val="0"/>
          <c:showSerName val="0"/>
          <c:showPercent val="0"/>
          <c:showBubbleSize val="0"/>
        </c:dLbls>
        <c:gapWidth val="100"/>
        <c:overlap val="-24"/>
        <c:axId val="776973168"/>
        <c:axId val="776980224"/>
      </c:barChart>
      <c:catAx>
        <c:axId val="776973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6980224"/>
        <c:crosses val="autoZero"/>
        <c:auto val="1"/>
        <c:lblAlgn val="ctr"/>
        <c:lblOffset val="100"/>
        <c:noMultiLvlLbl val="0"/>
      </c:catAx>
      <c:valAx>
        <c:axId val="776980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1.8110207277877077E-3"/>
                  <c:y val="7.25239081439969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40</c:v>
                </c:pt>
                <c:pt idx="1">
                  <c:v>33</c:v>
                </c:pt>
                <c:pt idx="2">
                  <c:v>20</c:v>
                </c:pt>
                <c:pt idx="3">
                  <c:v>7</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641034672"/>
        <c:axId val="641029576"/>
      </c:barChart>
      <c:catAx>
        <c:axId val="641034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9576"/>
        <c:crosses val="autoZero"/>
        <c:auto val="1"/>
        <c:lblAlgn val="ctr"/>
        <c:lblOffset val="100"/>
        <c:noMultiLvlLbl val="0"/>
      </c:catAx>
      <c:valAx>
        <c:axId val="64102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3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98-4405-B801-AC41E425DF34}"/>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98-4405-B801-AC41E425DF34}"/>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98-4405-B801-AC41E425DF34}"/>
                </c:ext>
              </c:extLst>
            </c:dLbl>
            <c:dLbl>
              <c:idx val="3"/>
              <c:layout>
                <c:manualLayout>
                  <c:x val="1.7826590507354593E-3"/>
                  <c:y val="1.4983861083797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98-4405-B801-AC41E425DF3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16</c:v>
                </c:pt>
                <c:pt idx="1">
                  <c:v>51</c:v>
                </c:pt>
                <c:pt idx="2">
                  <c:v>28</c:v>
                </c:pt>
                <c:pt idx="3">
                  <c:v>5</c:v>
                </c:pt>
              </c:numCache>
            </c:numRef>
          </c:val>
          <c:extLst>
            <c:ext xmlns:c16="http://schemas.microsoft.com/office/drawing/2014/chart" uri="{C3380CC4-5D6E-409C-BE32-E72D297353CC}">
              <c16:uniqueId val="{00000004-EA98-4405-B801-AC41E425DF34}"/>
            </c:ext>
          </c:extLst>
        </c:ser>
        <c:dLbls>
          <c:showLegendKey val="0"/>
          <c:showVal val="0"/>
          <c:showCatName val="0"/>
          <c:showSerName val="0"/>
          <c:showPercent val="0"/>
          <c:showBubbleSize val="0"/>
        </c:dLbls>
        <c:gapWidth val="100"/>
        <c:overlap val="-24"/>
        <c:axId val="494398592"/>
        <c:axId val="494391144"/>
      </c:barChart>
      <c:catAx>
        <c:axId val="494398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4391144"/>
        <c:crosses val="autoZero"/>
        <c:auto val="1"/>
        <c:lblAlgn val="ctr"/>
        <c:lblOffset val="100"/>
        <c:noMultiLvlLbl val="0"/>
      </c:catAx>
      <c:valAx>
        <c:axId val="49439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39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1.358350612298738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7177E-3"/>
                  <c:y val="7.481798077586476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0</c:v>
                </c:pt>
                <c:pt idx="1">
                  <c:v>40</c:v>
                </c:pt>
                <c:pt idx="2">
                  <c:v>53</c:v>
                </c:pt>
                <c:pt idx="3">
                  <c:v>7</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31041288"/>
        <c:axId val="431047560"/>
      </c:barChart>
      <c:catAx>
        <c:axId val="431041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1047560"/>
        <c:crosses val="autoZero"/>
        <c:auto val="1"/>
        <c:lblAlgn val="ctr"/>
        <c:lblOffset val="100"/>
        <c:noMultiLvlLbl val="0"/>
      </c:catAx>
      <c:valAx>
        <c:axId val="431047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2467291975630394E-2"/>
          <c:y val="3.5863654313039436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0A-443D-B438-5F6D4AC48BD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0A-443D-B438-5F6D4AC48B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63</c:v>
                </c:pt>
                <c:pt idx="1">
                  <c:v>37</c:v>
                </c:pt>
              </c:numCache>
            </c:numRef>
          </c:val>
          <c:extLst>
            <c:ext xmlns:c16="http://schemas.microsoft.com/office/drawing/2014/chart" uri="{C3380CC4-5D6E-409C-BE32-E72D297353CC}">
              <c16:uniqueId val="{00000002-000A-443D-B438-5F6D4AC48BDA}"/>
            </c:ext>
          </c:extLst>
        </c:ser>
        <c:dLbls>
          <c:showLegendKey val="0"/>
          <c:showVal val="0"/>
          <c:showCatName val="0"/>
          <c:showSerName val="0"/>
          <c:showPercent val="0"/>
          <c:showBubbleSize val="0"/>
        </c:dLbls>
        <c:gapWidth val="100"/>
        <c:overlap val="-24"/>
        <c:axId val="652748672"/>
        <c:axId val="652749064"/>
      </c:barChart>
      <c:catAx>
        <c:axId val="652748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2749064"/>
        <c:crosses val="autoZero"/>
        <c:auto val="1"/>
        <c:lblAlgn val="ctr"/>
        <c:lblOffset val="100"/>
        <c:noMultiLvlLbl val="0"/>
      </c:catAx>
      <c:valAx>
        <c:axId val="652749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53</c:v>
                </c:pt>
                <c:pt idx="1">
                  <c:v>47</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431047168"/>
        <c:axId val="431045600"/>
      </c:barChart>
      <c:catAx>
        <c:axId val="431047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1045600"/>
        <c:crosses val="autoZero"/>
        <c:auto val="1"/>
        <c:lblAlgn val="ctr"/>
        <c:lblOffset val="100"/>
        <c:noMultiLvlLbl val="0"/>
      </c:catAx>
      <c:valAx>
        <c:axId val="431045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79-48F3-9687-01006D91BFF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9-48F3-9687-01006D91BFF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79-48F3-9687-01006D91BF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2C79-48F3-9687-01006D91BFF0}"/>
            </c:ext>
          </c:extLst>
        </c:ser>
        <c:dLbls>
          <c:showLegendKey val="0"/>
          <c:showVal val="0"/>
          <c:showCatName val="0"/>
          <c:showSerName val="0"/>
          <c:showPercent val="0"/>
          <c:showBubbleSize val="0"/>
        </c:dLbls>
        <c:gapWidth val="100"/>
        <c:overlap val="-24"/>
        <c:axId val="572683048"/>
        <c:axId val="572686968"/>
      </c:barChart>
      <c:catAx>
        <c:axId val="572683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6968"/>
        <c:crosses val="autoZero"/>
        <c:auto val="1"/>
        <c:lblAlgn val="ctr"/>
        <c:lblOffset val="100"/>
        <c:noMultiLvlLbl val="0"/>
      </c:catAx>
      <c:valAx>
        <c:axId val="572686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3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45.5</c:v>
                </c:pt>
                <c:pt idx="1">
                  <c:v>45.5</c:v>
                </c:pt>
                <c:pt idx="2">
                  <c:v>9</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652747104"/>
        <c:axId val="652737696"/>
      </c:barChart>
      <c:catAx>
        <c:axId val="652747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7696"/>
        <c:crosses val="autoZero"/>
        <c:auto val="1"/>
        <c:lblAlgn val="ctr"/>
        <c:lblOffset val="100"/>
        <c:noMultiLvlLbl val="0"/>
      </c:catAx>
      <c:valAx>
        <c:axId val="65273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97-47F1-AF64-09043A40C10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7-47F1-AF64-09043A40C109}"/>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97-47F1-AF64-09043A40C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0197-47F1-AF64-09043A40C109}"/>
            </c:ext>
          </c:extLst>
        </c:ser>
        <c:dLbls>
          <c:showLegendKey val="0"/>
          <c:showVal val="0"/>
          <c:showCatName val="0"/>
          <c:showSerName val="0"/>
          <c:showPercent val="0"/>
          <c:showBubbleSize val="0"/>
        </c:dLbls>
        <c:gapWidth val="100"/>
        <c:overlap val="-24"/>
        <c:axId val="566875488"/>
        <c:axId val="566875880"/>
      </c:barChart>
      <c:catAx>
        <c:axId val="566875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5880"/>
        <c:crosses val="autoZero"/>
        <c:auto val="1"/>
        <c:lblAlgn val="ctr"/>
        <c:lblOffset val="100"/>
        <c:noMultiLvlLbl val="0"/>
      </c:catAx>
      <c:valAx>
        <c:axId val="566875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B938-4833-974D-A1F58F08DD8A}"/>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938-4833-974D-A1F58F08DD8A}"/>
              </c:ext>
            </c:extLst>
          </c:dPt>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652806968"/>
        <c:axId val="496436608"/>
      </c:barChart>
      <c:catAx>
        <c:axId val="652806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36608"/>
        <c:crosses val="autoZero"/>
        <c:auto val="1"/>
        <c:lblAlgn val="ctr"/>
        <c:lblOffset val="100"/>
        <c:noMultiLvlLbl val="0"/>
      </c:catAx>
      <c:valAx>
        <c:axId val="496436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6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CF6-4CAB-B1A7-2696788E7786}"/>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4CF6-4CAB-B1A7-2696788E7786}"/>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4CF6-4CAB-B1A7-2696788E77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38</c:v>
                </c:pt>
                <c:pt idx="1">
                  <c:v>54</c:v>
                </c:pt>
                <c:pt idx="2">
                  <c:v>8</c:v>
                </c:pt>
              </c:numCache>
            </c:numRef>
          </c:val>
          <c:extLst>
            <c:ext xmlns:c16="http://schemas.microsoft.com/office/drawing/2014/chart" uri="{C3380CC4-5D6E-409C-BE32-E72D297353CC}">
              <c16:uniqueId val="{00000003-4CF6-4CAB-B1A7-2696788E7786}"/>
            </c:ext>
          </c:extLst>
        </c:ser>
        <c:dLbls>
          <c:showLegendKey val="0"/>
          <c:showVal val="0"/>
          <c:showCatName val="0"/>
          <c:showSerName val="0"/>
          <c:showPercent val="0"/>
          <c:showBubbleSize val="0"/>
        </c:dLbls>
        <c:gapWidth val="100"/>
        <c:overlap val="-24"/>
        <c:axId val="284390304"/>
        <c:axId val="284396968"/>
      </c:barChart>
      <c:catAx>
        <c:axId val="284390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396968"/>
        <c:crosses val="autoZero"/>
        <c:auto val="1"/>
        <c:lblAlgn val="ctr"/>
        <c:lblOffset val="100"/>
        <c:noMultiLvlLbl val="0"/>
      </c:catAx>
      <c:valAx>
        <c:axId val="284396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39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53</c:v>
                </c:pt>
                <c:pt idx="1">
                  <c:v>47</c:v>
                </c:pt>
                <c:pt idx="2">
                  <c:v>0</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498695104"/>
        <c:axId val="498693536"/>
      </c:barChart>
      <c:catAx>
        <c:axId val="49869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3536"/>
        <c:crosses val="autoZero"/>
        <c:auto val="1"/>
        <c:lblAlgn val="ctr"/>
        <c:lblOffset val="100"/>
        <c:noMultiLvlLbl val="0"/>
      </c:catAx>
      <c:valAx>
        <c:axId val="498693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35-4E85-B02D-93C522FD9C9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35-4E85-B02D-93C522FD9C96}"/>
                </c:ext>
              </c:extLst>
            </c:dLbl>
            <c:dLbl>
              <c:idx val="2"/>
              <c:layout>
                <c:manualLayout>
                  <c:x val="-5.3990599683935341E-3"/>
                  <c:y val="5.6556820567224917E-3"/>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35-4E85-B02D-93C522FD9C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70</c:v>
                </c:pt>
                <c:pt idx="1">
                  <c:v>23</c:v>
                </c:pt>
                <c:pt idx="2">
                  <c:v>7</c:v>
                </c:pt>
              </c:numCache>
            </c:numRef>
          </c:val>
          <c:extLst>
            <c:ext xmlns:c16="http://schemas.microsoft.com/office/drawing/2014/chart" uri="{C3380CC4-5D6E-409C-BE32-E72D297353CC}">
              <c16:uniqueId val="{00000003-AB35-4E85-B02D-93C522FD9C96}"/>
            </c:ext>
          </c:extLst>
        </c:ser>
        <c:dLbls>
          <c:showLegendKey val="0"/>
          <c:showVal val="0"/>
          <c:showCatName val="0"/>
          <c:showSerName val="0"/>
          <c:showPercent val="0"/>
          <c:showBubbleSize val="0"/>
        </c:dLbls>
        <c:gapWidth val="100"/>
        <c:overlap val="-24"/>
        <c:axId val="498699416"/>
        <c:axId val="498700592"/>
      </c:barChart>
      <c:catAx>
        <c:axId val="498699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592"/>
        <c:crosses val="autoZero"/>
        <c:auto val="1"/>
        <c:lblAlgn val="ctr"/>
        <c:lblOffset val="100"/>
        <c:noMultiLvlLbl val="0"/>
      </c:catAx>
      <c:valAx>
        <c:axId val="49870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9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67</c:v>
                </c:pt>
                <c:pt idx="1">
                  <c:v>33</c:v>
                </c:pt>
                <c:pt idx="2">
                  <c:v>0</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648108848"/>
        <c:axId val="648105320"/>
      </c:barChart>
      <c:catAx>
        <c:axId val="64810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5320"/>
        <c:crosses val="autoZero"/>
        <c:auto val="1"/>
        <c:lblAlgn val="ctr"/>
        <c:lblOffset val="100"/>
        <c:noMultiLvlLbl val="0"/>
      </c:catAx>
      <c:valAx>
        <c:axId val="648105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BA-46D4-90DC-E087B38D65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BA-46D4-90DC-E087B38D65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72</c:v>
                </c:pt>
                <c:pt idx="1">
                  <c:v>28</c:v>
                </c:pt>
              </c:numCache>
            </c:numRef>
          </c:val>
          <c:extLst>
            <c:ext xmlns:c16="http://schemas.microsoft.com/office/drawing/2014/chart" uri="{C3380CC4-5D6E-409C-BE32-E72D297353CC}">
              <c16:uniqueId val="{00000002-06BA-46D4-90DC-E087B38D659B}"/>
            </c:ext>
          </c:extLst>
        </c:ser>
        <c:dLbls>
          <c:showLegendKey val="0"/>
          <c:showVal val="0"/>
          <c:showCatName val="0"/>
          <c:showSerName val="0"/>
          <c:showPercent val="0"/>
          <c:showBubbleSize val="0"/>
        </c:dLbls>
        <c:gapWidth val="100"/>
        <c:overlap val="-24"/>
        <c:axId val="648102184"/>
        <c:axId val="648102576"/>
      </c:barChart>
      <c:catAx>
        <c:axId val="64810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2576"/>
        <c:crosses val="autoZero"/>
        <c:auto val="1"/>
        <c:lblAlgn val="ctr"/>
        <c:lblOffset val="100"/>
        <c:noMultiLvlLbl val="0"/>
      </c:catAx>
      <c:valAx>
        <c:axId val="648102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2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1.7229438462752964E-3"/>
                  <c:y val="1.786730082297433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47</c:v>
                </c:pt>
                <c:pt idx="1">
                  <c:v>47</c:v>
                </c:pt>
                <c:pt idx="2">
                  <c:v>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777006880"/>
        <c:axId val="777009232"/>
      </c:barChart>
      <c:catAx>
        <c:axId val="777006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9232"/>
        <c:crosses val="autoZero"/>
        <c:auto val="1"/>
        <c:lblAlgn val="ctr"/>
        <c:lblOffset val="100"/>
        <c:noMultiLvlLbl val="0"/>
      </c:catAx>
      <c:valAx>
        <c:axId val="77700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2F-470D-826E-70E30D843C4A}"/>
                </c:ext>
              </c:extLst>
            </c:dLbl>
            <c:dLbl>
              <c:idx val="1"/>
              <c:layout>
                <c:manualLayout>
                  <c:x val="-1.7260641117293532E-3"/>
                  <c:y val="0.1143103521832280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2F-470D-826E-70E30D843C4A}"/>
                </c:ext>
              </c:extLst>
            </c:dLbl>
            <c:dLbl>
              <c:idx val="2"/>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2F-470D-826E-70E30D843C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USUARIO-CLIENTE</c:v>
                </c:pt>
              </c:strCache>
            </c:strRef>
          </c:cat>
          <c:val>
            <c:numRef>
              <c:f>'TIPOS DE CONFLICTO'!$C$3:$C$5</c:f>
              <c:numCache>
                <c:formatCode>General</c:formatCode>
                <c:ptCount val="3"/>
                <c:pt idx="0">
                  <c:v>67</c:v>
                </c:pt>
                <c:pt idx="1">
                  <c:v>42</c:v>
                </c:pt>
                <c:pt idx="2">
                  <c:v>37</c:v>
                </c:pt>
              </c:numCache>
            </c:numRef>
          </c:val>
          <c:extLst>
            <c:ext xmlns:c16="http://schemas.microsoft.com/office/drawing/2014/chart" uri="{C3380CC4-5D6E-409C-BE32-E72D297353CC}">
              <c16:uniqueId val="{00000003-E22F-470D-826E-70E30D843C4A}"/>
            </c:ext>
          </c:extLst>
        </c:ser>
        <c:dLbls>
          <c:showLegendKey val="0"/>
          <c:showVal val="0"/>
          <c:showCatName val="0"/>
          <c:showSerName val="0"/>
          <c:showPercent val="0"/>
          <c:showBubbleSize val="0"/>
        </c:dLbls>
        <c:gapWidth val="100"/>
        <c:overlap val="-24"/>
        <c:axId val="431065592"/>
        <c:axId val="431065200"/>
      </c:barChart>
      <c:catAx>
        <c:axId val="431065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200"/>
        <c:crosses val="autoZero"/>
        <c:auto val="1"/>
        <c:lblAlgn val="ctr"/>
        <c:lblOffset val="100"/>
        <c:noMultiLvlLbl val="0"/>
      </c:catAx>
      <c:valAx>
        <c:axId val="4310652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53</c:v>
                </c:pt>
                <c:pt idx="1">
                  <c:v>47</c:v>
                </c:pt>
                <c:pt idx="2">
                  <c:v>0</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498691968"/>
        <c:axId val="498697848"/>
      </c:barChart>
      <c:catAx>
        <c:axId val="49869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7848"/>
        <c:crosses val="autoZero"/>
        <c:auto val="1"/>
        <c:lblAlgn val="ctr"/>
        <c:lblOffset val="100"/>
        <c:noMultiLvlLbl val="0"/>
      </c:catAx>
      <c:valAx>
        <c:axId val="498697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75-4EF1-A6F4-A1F1BE82019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75-4EF1-A6F4-A1F1BE82019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75-4EF1-A6F4-A1F1BE8201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79</c:v>
                </c:pt>
                <c:pt idx="1">
                  <c:v>21</c:v>
                </c:pt>
                <c:pt idx="2">
                  <c:v>0</c:v>
                </c:pt>
              </c:numCache>
            </c:numRef>
          </c:val>
          <c:extLst>
            <c:ext xmlns:c16="http://schemas.microsoft.com/office/drawing/2014/chart" uri="{C3380CC4-5D6E-409C-BE32-E72D297353CC}">
              <c16:uniqueId val="{00000003-2775-4EF1-A6F4-A1F1BE820192}"/>
            </c:ext>
          </c:extLst>
        </c:ser>
        <c:dLbls>
          <c:showLegendKey val="0"/>
          <c:showVal val="0"/>
          <c:showCatName val="0"/>
          <c:showSerName val="0"/>
          <c:showPercent val="0"/>
          <c:showBubbleSize val="0"/>
        </c:dLbls>
        <c:gapWidth val="100"/>
        <c:overlap val="-24"/>
        <c:axId val="576158928"/>
        <c:axId val="576158144"/>
      </c:barChart>
      <c:catAx>
        <c:axId val="576158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158144"/>
        <c:crosses val="autoZero"/>
        <c:auto val="1"/>
        <c:lblAlgn val="ctr"/>
        <c:lblOffset val="100"/>
        <c:noMultiLvlLbl val="0"/>
      </c:catAx>
      <c:valAx>
        <c:axId val="576158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15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6955E-3"/>
                  <c:y val="7.2367964238955029E-2"/>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93</c:v>
                </c:pt>
                <c:pt idx="1">
                  <c:v>7</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487579928"/>
        <c:axId val="487590904"/>
      </c:barChart>
      <c:catAx>
        <c:axId val="487579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590904"/>
        <c:crosses val="autoZero"/>
        <c:auto val="1"/>
        <c:lblAlgn val="ctr"/>
        <c:lblOffset val="100"/>
        <c:noMultiLvlLbl val="0"/>
      </c:catAx>
      <c:valAx>
        <c:axId val="487590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57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27-4E7D-B5EA-B97B19871DBC}"/>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27-4E7D-B5EA-B97B19871DB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27-4E7D-B5EA-B97B19871D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63</c:v>
                </c:pt>
                <c:pt idx="1">
                  <c:v>30</c:v>
                </c:pt>
                <c:pt idx="2">
                  <c:v>7</c:v>
                </c:pt>
              </c:numCache>
            </c:numRef>
          </c:val>
          <c:extLst>
            <c:ext xmlns:c16="http://schemas.microsoft.com/office/drawing/2014/chart" uri="{C3380CC4-5D6E-409C-BE32-E72D297353CC}">
              <c16:uniqueId val="{00000003-9D27-4E7D-B5EA-B97B19871DBC}"/>
            </c:ext>
          </c:extLst>
        </c:ser>
        <c:dLbls>
          <c:showLegendKey val="0"/>
          <c:showVal val="0"/>
          <c:showCatName val="0"/>
          <c:showSerName val="0"/>
          <c:showPercent val="0"/>
          <c:showBubbleSize val="0"/>
        </c:dLbls>
        <c:gapWidth val="100"/>
        <c:overlap val="-24"/>
        <c:axId val="641015072"/>
        <c:axId val="641022128"/>
      </c:barChart>
      <c:catAx>
        <c:axId val="641015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2128"/>
        <c:crosses val="autoZero"/>
        <c:auto val="1"/>
        <c:lblAlgn val="ctr"/>
        <c:lblOffset val="100"/>
        <c:noMultiLvlLbl val="0"/>
      </c:catAx>
      <c:valAx>
        <c:axId val="64102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1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1.7572773768248875E-3"/>
                  <c:y val="2.616680815835748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93</c:v>
                </c:pt>
                <c:pt idx="1">
                  <c:v>7</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487585808"/>
        <c:axId val="487586592"/>
      </c:barChart>
      <c:catAx>
        <c:axId val="48758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586592"/>
        <c:crosses val="autoZero"/>
        <c:auto val="1"/>
        <c:lblAlgn val="ctr"/>
        <c:lblOffset val="100"/>
        <c:noMultiLvlLbl val="0"/>
      </c:catAx>
      <c:valAx>
        <c:axId val="48758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58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4432072077397748E-2"/>
          <c:y val="1.9868856188095581E-2"/>
          <c:w val="0.91850516786665792"/>
          <c:h val="0.88474518835511851"/>
        </c:manualLayout>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10-4507-9842-CCDCF66677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10-4507-9842-CCDCF666771B}"/>
                </c:ext>
              </c:extLst>
            </c:dLbl>
            <c:dLbl>
              <c:idx val="2"/>
              <c:layout>
                <c:manualLayout>
                  <c:x val="-5.1188280167833071E-3"/>
                  <c:y val="2.9721374981013502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10-4507-9842-CCDCF66677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79</c:v>
                </c:pt>
                <c:pt idx="1">
                  <c:v>21</c:v>
                </c:pt>
                <c:pt idx="2">
                  <c:v>0</c:v>
                </c:pt>
              </c:numCache>
            </c:numRef>
          </c:val>
          <c:extLst>
            <c:ext xmlns:c16="http://schemas.microsoft.com/office/drawing/2014/chart" uri="{C3380CC4-5D6E-409C-BE32-E72D297353CC}">
              <c16:uniqueId val="{00000003-1610-4507-9842-CCDCF666771B}"/>
            </c:ext>
          </c:extLst>
        </c:ser>
        <c:dLbls>
          <c:showLegendKey val="0"/>
          <c:showVal val="0"/>
          <c:showCatName val="0"/>
          <c:showSerName val="0"/>
          <c:showPercent val="0"/>
          <c:showBubbleSize val="0"/>
        </c:dLbls>
        <c:gapWidth val="100"/>
        <c:overlap val="-24"/>
        <c:axId val="581185624"/>
        <c:axId val="581186408"/>
      </c:barChart>
      <c:catAx>
        <c:axId val="581185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6408"/>
        <c:crosses val="autoZero"/>
        <c:auto val="1"/>
        <c:lblAlgn val="ctr"/>
        <c:lblOffset val="100"/>
        <c:noMultiLvlLbl val="0"/>
      </c:catAx>
      <c:valAx>
        <c:axId val="581186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5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3.3536648162534356E-3"/>
                  <c:y val="8.0044238596130024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93</c:v>
                </c:pt>
                <c:pt idx="1">
                  <c:v>7</c:v>
                </c:pt>
                <c:pt idx="2">
                  <c:v>0</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81182488"/>
        <c:axId val="581186016"/>
      </c:barChart>
      <c:catAx>
        <c:axId val="581182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6016"/>
        <c:crosses val="autoZero"/>
        <c:auto val="1"/>
        <c:lblAlgn val="ctr"/>
        <c:lblOffset val="100"/>
        <c:noMultiLvlLbl val="0"/>
      </c:catAx>
      <c:valAx>
        <c:axId val="581186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4E-4227-A58E-90593BA789B7}"/>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4E-4227-A58E-90593BA789B7}"/>
                </c:ext>
              </c:extLst>
            </c:dLbl>
            <c:dLbl>
              <c:idx val="2"/>
              <c:layout>
                <c:manualLayout>
                  <c:x val="6.8251040223777423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4E-4227-A58E-90593BA789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58</c:v>
                </c:pt>
                <c:pt idx="1">
                  <c:v>37</c:v>
                </c:pt>
                <c:pt idx="2">
                  <c:v>5</c:v>
                </c:pt>
              </c:numCache>
            </c:numRef>
          </c:val>
          <c:extLst>
            <c:ext xmlns:c16="http://schemas.microsoft.com/office/drawing/2014/chart" uri="{C3380CC4-5D6E-409C-BE32-E72D297353CC}">
              <c16:uniqueId val="{00000003-124E-4227-A58E-90593BA789B7}"/>
            </c:ext>
          </c:extLst>
        </c:ser>
        <c:dLbls>
          <c:showLegendKey val="0"/>
          <c:showVal val="0"/>
          <c:showCatName val="0"/>
          <c:showSerName val="0"/>
          <c:showPercent val="0"/>
          <c:showBubbleSize val="0"/>
        </c:dLbls>
        <c:gapWidth val="100"/>
        <c:overlap val="-24"/>
        <c:axId val="647188384"/>
        <c:axId val="647186424"/>
      </c:barChart>
      <c:catAx>
        <c:axId val="647188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86424"/>
        <c:crosses val="autoZero"/>
        <c:auto val="1"/>
        <c:lblAlgn val="ctr"/>
        <c:lblOffset val="100"/>
        <c:noMultiLvlLbl val="0"/>
      </c:catAx>
      <c:valAx>
        <c:axId val="647186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8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93</c:v>
                </c:pt>
                <c:pt idx="1">
                  <c:v>7</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576160104"/>
        <c:axId val="576167552"/>
      </c:barChart>
      <c:catAx>
        <c:axId val="576160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167552"/>
        <c:crosses val="autoZero"/>
        <c:auto val="1"/>
        <c:lblAlgn val="ctr"/>
        <c:lblOffset val="100"/>
        <c:noMultiLvlLbl val="0"/>
      </c:catAx>
      <c:valAx>
        <c:axId val="57616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160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98-4893-976B-D3754E2A5C1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98-4893-976B-D3754E2A5C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2-4E98-4893-976B-D3754E2A5C1D}"/>
            </c:ext>
          </c:extLst>
        </c:ser>
        <c:dLbls>
          <c:showLegendKey val="0"/>
          <c:showVal val="0"/>
          <c:showCatName val="0"/>
          <c:showSerName val="0"/>
          <c:showPercent val="0"/>
          <c:showBubbleSize val="0"/>
        </c:dLbls>
        <c:gapWidth val="100"/>
        <c:overlap val="-24"/>
        <c:axId val="485214048"/>
        <c:axId val="485215224"/>
      </c:barChart>
      <c:catAx>
        <c:axId val="48521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5215224"/>
        <c:crosses val="autoZero"/>
        <c:auto val="1"/>
        <c:lblAlgn val="ctr"/>
        <c:lblOffset val="100"/>
        <c:noMultiLvlLbl val="0"/>
      </c:catAx>
      <c:valAx>
        <c:axId val="48521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521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73</c:v>
                </c:pt>
                <c:pt idx="1">
                  <c:v>27</c:v>
                </c:pt>
                <c:pt idx="2">
                  <c:v>0</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647205632"/>
        <c:axId val="647194264"/>
      </c:barChart>
      <c:catAx>
        <c:axId val="64720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4264"/>
        <c:crosses val="autoZero"/>
        <c:auto val="1"/>
        <c:lblAlgn val="ctr"/>
        <c:lblOffset val="100"/>
        <c:noMultiLvlLbl val="0"/>
      </c:catAx>
      <c:valAx>
        <c:axId val="647194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0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1D-4F1A-8768-ADB79222D812}"/>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1D-4F1A-8768-ADB79222D8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88</c:v>
                </c:pt>
                <c:pt idx="1">
                  <c:v>12</c:v>
                </c:pt>
              </c:numCache>
            </c:numRef>
          </c:val>
          <c:extLst>
            <c:ext xmlns:c16="http://schemas.microsoft.com/office/drawing/2014/chart" uri="{C3380CC4-5D6E-409C-BE32-E72D297353CC}">
              <c16:uniqueId val="{00000002-531D-4F1A-8768-ADB79222D812}"/>
            </c:ext>
          </c:extLst>
        </c:ser>
        <c:dLbls>
          <c:showLegendKey val="0"/>
          <c:showVal val="0"/>
          <c:showCatName val="0"/>
          <c:showSerName val="0"/>
          <c:showPercent val="0"/>
          <c:showBubbleSize val="0"/>
        </c:dLbls>
        <c:gapWidth val="100"/>
        <c:overlap val="-24"/>
        <c:axId val="647193872"/>
        <c:axId val="647195832"/>
      </c:barChart>
      <c:catAx>
        <c:axId val="64719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5832"/>
        <c:crosses val="autoZero"/>
        <c:auto val="1"/>
        <c:lblAlgn val="ctr"/>
        <c:lblOffset val="100"/>
        <c:noMultiLvlLbl val="0"/>
      </c:catAx>
      <c:valAx>
        <c:axId val="64719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47</c:v>
                </c:pt>
                <c:pt idx="1">
                  <c:v>47</c:v>
                </c:pt>
                <c:pt idx="2">
                  <c:v>26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496939528"/>
        <c:axId val="496939136"/>
      </c:barChart>
      <c:catAx>
        <c:axId val="496939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39136"/>
        <c:crosses val="autoZero"/>
        <c:auto val="1"/>
        <c:lblAlgn val="ctr"/>
        <c:lblOffset val="100"/>
        <c:noMultiLvlLbl val="0"/>
      </c:catAx>
      <c:valAx>
        <c:axId val="496939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3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13-4196-810B-F5EC835FE12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13-4196-810B-F5EC835FE126}"/>
                </c:ext>
              </c:extLst>
            </c:dLbl>
            <c:dLbl>
              <c:idx val="2"/>
              <c:layout>
                <c:manualLayout>
                  <c:x val="-5.1781923351880595E-3"/>
                  <c:y val="-2.9776942564498149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13-4196-810B-F5EC835FE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84</c:v>
                </c:pt>
                <c:pt idx="1">
                  <c:v>14</c:v>
                </c:pt>
                <c:pt idx="2">
                  <c:v>2</c:v>
                </c:pt>
              </c:numCache>
            </c:numRef>
          </c:val>
          <c:extLst>
            <c:ext xmlns:c16="http://schemas.microsoft.com/office/drawing/2014/chart" uri="{C3380CC4-5D6E-409C-BE32-E72D297353CC}">
              <c16:uniqueId val="{00000003-FC13-4196-810B-F5EC835FE126}"/>
            </c:ext>
          </c:extLst>
        </c:ser>
        <c:dLbls>
          <c:showLegendKey val="0"/>
          <c:showVal val="0"/>
          <c:showCatName val="0"/>
          <c:showSerName val="0"/>
          <c:showPercent val="0"/>
          <c:showBubbleSize val="0"/>
        </c:dLbls>
        <c:gapWidth val="100"/>
        <c:overlap val="-24"/>
        <c:axId val="581180920"/>
        <c:axId val="581176608"/>
      </c:barChart>
      <c:catAx>
        <c:axId val="581180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6608"/>
        <c:crosses val="autoZero"/>
        <c:auto val="1"/>
        <c:lblAlgn val="ctr"/>
        <c:lblOffset val="100"/>
        <c:noMultiLvlLbl val="0"/>
      </c:catAx>
      <c:valAx>
        <c:axId val="581176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0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0582157538051327E-2"/>
                  <c:y val="7.9862654149538831E-2"/>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93</c:v>
                </c:pt>
                <c:pt idx="1">
                  <c:v>7</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647217784"/>
        <c:axId val="647207984"/>
      </c:barChart>
      <c:catAx>
        <c:axId val="647217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07984"/>
        <c:crosses val="autoZero"/>
        <c:auto val="1"/>
        <c:lblAlgn val="ctr"/>
        <c:lblOffset val="100"/>
        <c:noMultiLvlLbl val="0"/>
      </c:catAx>
      <c:valAx>
        <c:axId val="647207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17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8-44AC-8D37-47BA8D715F48}"/>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8-44AC-8D37-47BA8D715F48}"/>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8-44AC-8D37-47BA8D715F48}"/>
                </c:ext>
              </c:extLst>
            </c:dLbl>
            <c:dLbl>
              <c:idx val="4"/>
              <c:layout>
                <c:manualLayout>
                  <c:x val="0"/>
                  <c:y val="4.8594777654045896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8-44AC-8D37-47BA8D715F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14</c:v>
                </c:pt>
                <c:pt idx="2">
                  <c:v>2</c:v>
                </c:pt>
                <c:pt idx="4">
                  <c:v>7</c:v>
                </c:pt>
              </c:numCache>
            </c:numRef>
          </c:val>
          <c:extLst>
            <c:ext xmlns:c16="http://schemas.microsoft.com/office/drawing/2014/chart" uri="{C3380CC4-5D6E-409C-BE32-E72D297353CC}">
              <c16:uniqueId val="{00000004-08A8-44AC-8D37-47BA8D715F48}"/>
            </c:ext>
          </c:extLst>
        </c:ser>
        <c:dLbls>
          <c:showLegendKey val="0"/>
          <c:showVal val="0"/>
          <c:showCatName val="0"/>
          <c:showSerName val="0"/>
          <c:showPercent val="0"/>
          <c:showBubbleSize val="0"/>
        </c:dLbls>
        <c:gapWidth val="100"/>
        <c:overlap val="-24"/>
        <c:axId val="182034152"/>
        <c:axId val="182039248"/>
      </c:barChart>
      <c:catAx>
        <c:axId val="182034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9248"/>
        <c:crosses val="autoZero"/>
        <c:auto val="1"/>
        <c:lblAlgn val="ctr"/>
        <c:lblOffset val="100"/>
        <c:noMultiLvlLbl val="0"/>
      </c:catAx>
      <c:valAx>
        <c:axId val="182039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4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5.0787831235637182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80</c:v>
                </c:pt>
                <c:pt idx="1">
                  <c:v>20</c:v>
                </c:pt>
                <c:pt idx="2">
                  <c:v>0</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85214440"/>
        <c:axId val="641028792"/>
      </c:barChart>
      <c:catAx>
        <c:axId val="485214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8792"/>
        <c:crosses val="autoZero"/>
        <c:auto val="1"/>
        <c:lblAlgn val="ctr"/>
        <c:lblOffset val="100"/>
        <c:noMultiLvlLbl val="0"/>
      </c:catAx>
      <c:valAx>
        <c:axId val="641028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5214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E5-4CBB-BB9B-BEF404258812}"/>
                </c:ext>
              </c:extLst>
            </c:dLbl>
            <c:dLbl>
              <c:idx val="1"/>
              <c:layout>
                <c:manualLayout>
                  <c:x val="5.3248873073554305E-3"/>
                  <c:y val="-4.1972435539426611E-4"/>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E5-4CBB-BB9B-BEF404258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7CE5-4CBB-BB9B-BEF404258812}"/>
            </c:ext>
          </c:extLst>
        </c:ser>
        <c:dLbls>
          <c:showLegendKey val="0"/>
          <c:showVal val="0"/>
          <c:showCatName val="0"/>
          <c:showSerName val="0"/>
          <c:showPercent val="0"/>
          <c:showBubbleSize val="0"/>
        </c:dLbls>
        <c:gapWidth val="100"/>
        <c:overlap val="-24"/>
        <c:axId val="652731816"/>
        <c:axId val="641016640"/>
      </c:barChart>
      <c:catAx>
        <c:axId val="652731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16640"/>
        <c:crosses val="autoZero"/>
        <c:auto val="1"/>
        <c:lblAlgn val="ctr"/>
        <c:lblOffset val="100"/>
        <c:noMultiLvlLbl val="0"/>
      </c:catAx>
      <c:valAx>
        <c:axId val="641016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1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73</c:v>
                </c:pt>
                <c:pt idx="1">
                  <c:v>27</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428331912"/>
        <c:axId val="428336224"/>
      </c:barChart>
      <c:catAx>
        <c:axId val="428331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336224"/>
        <c:crosses val="autoZero"/>
        <c:auto val="1"/>
        <c:lblAlgn val="ctr"/>
        <c:lblOffset val="100"/>
        <c:noMultiLvlLbl val="0"/>
      </c:catAx>
      <c:valAx>
        <c:axId val="428336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33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90-4B6E-832A-AC9411AF2D6F}"/>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90-4B6E-832A-AC9411AF2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72</c:v>
                </c:pt>
                <c:pt idx="1">
                  <c:v>28</c:v>
                </c:pt>
              </c:numCache>
            </c:numRef>
          </c:val>
          <c:extLst>
            <c:ext xmlns:c16="http://schemas.microsoft.com/office/drawing/2014/chart" uri="{C3380CC4-5D6E-409C-BE32-E72D297353CC}">
              <c16:uniqueId val="{00000002-A690-4B6E-832A-AC9411AF2D6F}"/>
            </c:ext>
          </c:extLst>
        </c:ser>
        <c:dLbls>
          <c:showLegendKey val="0"/>
          <c:showVal val="0"/>
          <c:showCatName val="0"/>
          <c:showSerName val="0"/>
          <c:showPercent val="0"/>
          <c:showBubbleSize val="0"/>
        </c:dLbls>
        <c:gapWidth val="100"/>
        <c:overlap val="-24"/>
        <c:axId val="436769696"/>
        <c:axId val="436766168"/>
      </c:barChart>
      <c:catAx>
        <c:axId val="43676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6766168"/>
        <c:crosses val="autoZero"/>
        <c:auto val="1"/>
        <c:lblAlgn val="ctr"/>
        <c:lblOffset val="100"/>
        <c:noMultiLvlLbl val="0"/>
      </c:catAx>
      <c:valAx>
        <c:axId val="436766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676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87</c:v>
                </c:pt>
                <c:pt idx="1">
                  <c:v>13</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487803552"/>
        <c:axId val="487803944"/>
      </c:barChart>
      <c:catAx>
        <c:axId val="487803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803944"/>
        <c:crosses val="autoZero"/>
        <c:auto val="1"/>
        <c:lblAlgn val="ctr"/>
        <c:lblOffset val="100"/>
        <c:noMultiLvlLbl val="0"/>
      </c:catAx>
      <c:valAx>
        <c:axId val="487803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80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1-4374-98E8-60D13135EFF2}"/>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1-4374-98E8-60D13135EF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72</c:v>
                </c:pt>
                <c:pt idx="1">
                  <c:v>28</c:v>
                </c:pt>
              </c:numCache>
            </c:numRef>
          </c:val>
          <c:extLst>
            <c:ext xmlns:c16="http://schemas.microsoft.com/office/drawing/2014/chart" uri="{C3380CC4-5D6E-409C-BE32-E72D297353CC}">
              <c16:uniqueId val="{00000002-8E41-4374-98E8-60D13135EFF2}"/>
            </c:ext>
          </c:extLst>
        </c:ser>
        <c:dLbls>
          <c:showLegendKey val="0"/>
          <c:showVal val="0"/>
          <c:showCatName val="0"/>
          <c:showSerName val="0"/>
          <c:showPercent val="0"/>
          <c:showBubbleSize val="0"/>
        </c:dLbls>
        <c:gapWidth val="100"/>
        <c:overlap val="-24"/>
        <c:axId val="487790224"/>
        <c:axId val="487799632"/>
      </c:barChart>
      <c:catAx>
        <c:axId val="48779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99632"/>
        <c:crosses val="autoZero"/>
        <c:auto val="1"/>
        <c:lblAlgn val="ctr"/>
        <c:lblOffset val="100"/>
        <c:noMultiLvlLbl val="0"/>
      </c:catAx>
      <c:valAx>
        <c:axId val="487799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9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487795712"/>
        <c:axId val="487788656"/>
      </c:barChart>
      <c:catAx>
        <c:axId val="487795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88656"/>
        <c:crosses val="autoZero"/>
        <c:auto val="1"/>
        <c:lblAlgn val="ctr"/>
        <c:lblOffset val="100"/>
        <c:noMultiLvlLbl val="0"/>
      </c:catAx>
      <c:valAx>
        <c:axId val="487788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9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9D-4A88-BD30-E65F58230DA6}"/>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9D-4A88-BD30-E65F5823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72</c:v>
                </c:pt>
                <c:pt idx="1">
                  <c:v>28</c:v>
                </c:pt>
              </c:numCache>
            </c:numRef>
          </c:val>
          <c:extLst>
            <c:ext xmlns:c16="http://schemas.microsoft.com/office/drawing/2014/chart" uri="{C3380CC4-5D6E-409C-BE32-E72D297353CC}">
              <c16:uniqueId val="{00000002-299D-4A88-BD30-E65F58230DA6}"/>
            </c:ext>
          </c:extLst>
        </c:ser>
        <c:dLbls>
          <c:showLegendKey val="0"/>
          <c:showVal val="0"/>
          <c:showCatName val="0"/>
          <c:showSerName val="0"/>
          <c:showPercent val="0"/>
          <c:showBubbleSize val="0"/>
        </c:dLbls>
        <c:gapWidth val="100"/>
        <c:overlap val="-24"/>
        <c:axId val="428294672"/>
        <c:axId val="428292712"/>
      </c:barChart>
      <c:catAx>
        <c:axId val="428294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92712"/>
        <c:crosses val="autoZero"/>
        <c:auto val="1"/>
        <c:lblAlgn val="ctr"/>
        <c:lblOffset val="100"/>
        <c:noMultiLvlLbl val="0"/>
      </c:catAx>
      <c:valAx>
        <c:axId val="428292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9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47</c:v>
                </c:pt>
                <c:pt idx="1">
                  <c:v>53</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487797672"/>
        <c:axId val="487801200"/>
      </c:barChart>
      <c:catAx>
        <c:axId val="487797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801200"/>
        <c:crosses val="autoZero"/>
        <c:auto val="1"/>
        <c:lblAlgn val="ctr"/>
        <c:lblOffset val="100"/>
        <c:noMultiLvlLbl val="0"/>
      </c:catAx>
      <c:valAx>
        <c:axId val="48780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97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C6-4BFD-8537-A31193B0F6ED}"/>
                </c:ext>
              </c:extLst>
            </c:dLbl>
            <c:dLbl>
              <c:idx val="1"/>
              <c:layout>
                <c:manualLayout>
                  <c:x val="-1.7863771441624641E-3"/>
                  <c:y val="5.6767759937787687E-3"/>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C6-4BFD-8537-A31193B0F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85C6-4BFD-8537-A31193B0F6ED}"/>
            </c:ext>
          </c:extLst>
        </c:ser>
        <c:dLbls>
          <c:showLegendKey val="0"/>
          <c:showVal val="0"/>
          <c:showCatName val="0"/>
          <c:showSerName val="0"/>
          <c:showPercent val="0"/>
          <c:showBubbleSize val="0"/>
        </c:dLbls>
        <c:gapWidth val="100"/>
        <c:overlap val="-24"/>
        <c:axId val="428305256"/>
        <c:axId val="428311528"/>
      </c:barChart>
      <c:catAx>
        <c:axId val="428305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311528"/>
        <c:crosses val="autoZero"/>
        <c:auto val="1"/>
        <c:lblAlgn val="ctr"/>
        <c:lblOffset val="100"/>
        <c:noMultiLvlLbl val="0"/>
      </c:catAx>
      <c:valAx>
        <c:axId val="428311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305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0582157538051327E-2"/>
                  <c:y val="0.101685727856485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87</c:v>
                </c:pt>
                <c:pt idx="1">
                  <c:v>13</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638410576"/>
        <c:axId val="638410968"/>
      </c:barChart>
      <c:catAx>
        <c:axId val="63841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410968"/>
        <c:crosses val="autoZero"/>
        <c:auto val="1"/>
        <c:lblAlgn val="ctr"/>
        <c:lblOffset val="100"/>
        <c:noMultiLvlLbl val="0"/>
      </c:catAx>
      <c:valAx>
        <c:axId val="638410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4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00"/>
        <c:overlap val="-24"/>
        <c:axId val="566844520"/>
        <c:axId val="566858240"/>
      </c:barChart>
      <c:catAx>
        <c:axId val="566844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58240"/>
        <c:crosses val="autoZero"/>
        <c:auto val="1"/>
        <c:lblAlgn val="ctr"/>
        <c:lblOffset val="100"/>
        <c:noMultiLvlLbl val="0"/>
      </c:catAx>
      <c:valAx>
        <c:axId val="566858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4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494409960"/>
        <c:axId val="494401728"/>
      </c:barChart>
      <c:catAx>
        <c:axId val="494409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94401728"/>
        <c:crosses val="autoZero"/>
        <c:auto val="1"/>
        <c:lblAlgn val="ctr"/>
        <c:lblOffset val="100"/>
        <c:noMultiLvlLbl val="0"/>
      </c:catAx>
      <c:valAx>
        <c:axId val="494401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409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Reversed" id="22">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0.50609</cdr:y>
    </cdr:from>
    <cdr:to>
      <cdr:x>0.19316</cdr:x>
      <cdr:y>0.57612</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054069"/>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0.32523</cdr:x>
      <cdr:y>0.50608</cdr:y>
    </cdr:from>
    <cdr:to>
      <cdr:x>0.41935</cdr:x>
      <cdr:y>0.57612</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379562" y="2054028"/>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179150" y="4653137"/>
            <a:ext cx="7397281"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501) – DEPARTAMENTO DE VIGILANCIA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D6741B4-A78F-4C33-BD8D-B83AA33063CA}"/>
              </a:ext>
            </a:extLst>
          </p:cNvPr>
          <p:cNvGraphicFramePr>
            <a:graphicFrameLocks/>
          </p:cNvGraphicFramePr>
          <p:nvPr>
            <p:extLst>
              <p:ext uri="{D42A27DB-BD31-4B8C-83A1-F6EECF244321}">
                <p14:modId xmlns:p14="http://schemas.microsoft.com/office/powerpoint/2010/main" val="714103410"/>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486275616"/>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1128673577"/>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F093E414-BC62-4A5A-8B2F-2E0CC1B4C471}"/>
              </a:ext>
            </a:extLst>
          </p:cNvPr>
          <p:cNvGraphicFramePr/>
          <p:nvPr>
            <p:extLst>
              <p:ext uri="{D42A27DB-BD31-4B8C-83A1-F6EECF244321}">
                <p14:modId xmlns:p14="http://schemas.microsoft.com/office/powerpoint/2010/main" val="303038702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2888695906"/>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646331"/>
          </a:xfrm>
          <a:prstGeom prst="rect">
            <a:avLst/>
          </a:prstGeom>
          <a:noFill/>
        </p:spPr>
        <p:txBody>
          <a:bodyPr wrap="square" rtlCol="0">
            <a:spAutoFit/>
          </a:bodyPr>
          <a:lstStyle/>
          <a:p>
            <a:pPr algn="just"/>
            <a:r>
              <a:rPr lang="es-ES" dirty="0"/>
              <a:t>En su mayoría se sienten </a:t>
            </a:r>
            <a:r>
              <a:rPr lang="es-ES" b="1" dirty="0"/>
              <a:t>Orgullosos de las </a:t>
            </a:r>
            <a:r>
              <a:rPr lang="es-ES" b="1" dirty="0" err="1"/>
              <a:t>Institucion</a:t>
            </a:r>
            <a:r>
              <a:rPr lang="es-ES" b="1" dirty="0"/>
              <a:t>. </a:t>
            </a:r>
            <a:r>
              <a:rPr lang="es-ES" dirty="0"/>
              <a:t>De igual manera con el escudo y conocen la </a:t>
            </a:r>
            <a:r>
              <a:rPr lang="es-ES" b="1" dirty="0"/>
              <a:t>Ética </a:t>
            </a:r>
            <a:r>
              <a:rPr lang="es-ES" dirty="0"/>
              <a:t>de la institución.</a:t>
            </a:r>
            <a:endParaRPr lang="es-MX"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C0620354-B87A-4735-80DE-6DA12C30BC97}"/>
              </a:ext>
            </a:extLst>
          </p:cNvPr>
          <p:cNvGraphicFramePr/>
          <p:nvPr>
            <p:extLst>
              <p:ext uri="{D42A27DB-BD31-4B8C-83A1-F6EECF244321}">
                <p14:modId xmlns:p14="http://schemas.microsoft.com/office/powerpoint/2010/main" val="2088207061"/>
              </p:ext>
            </p:extLst>
          </p:nvPr>
        </p:nvGraphicFramePr>
        <p:xfrm>
          <a:off x="1050324" y="1178186"/>
          <a:ext cx="7958822"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4129937820"/>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C5295C1D-2733-40B8-BB40-F1D6F54B6E80}"/>
              </a:ext>
            </a:extLst>
          </p:cNvPr>
          <p:cNvGraphicFramePr/>
          <p:nvPr>
            <p:extLst>
              <p:ext uri="{D42A27DB-BD31-4B8C-83A1-F6EECF244321}">
                <p14:modId xmlns:p14="http://schemas.microsoft.com/office/powerpoint/2010/main" val="1352947229"/>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37691959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43;p24">
            <a:extLst>
              <a:ext uri="{FF2B5EF4-FFF2-40B4-BE49-F238E27FC236}">
                <a16:creationId xmlns:a16="http://schemas.microsoft.com/office/drawing/2014/main" id="{A2836B6A-04F4-4D79-9ED0-0FEA27FDABEF}"/>
              </a:ext>
            </a:extLst>
          </p:cNvPr>
          <p:cNvGraphicFramePr/>
          <p:nvPr>
            <p:extLst>
              <p:ext uri="{D42A27DB-BD31-4B8C-83A1-F6EECF244321}">
                <p14:modId xmlns:p14="http://schemas.microsoft.com/office/powerpoint/2010/main" val="315857593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3910050458"/>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83;p26">
            <a:extLst>
              <a:ext uri="{FF2B5EF4-FFF2-40B4-BE49-F238E27FC236}">
                <a16:creationId xmlns:a16="http://schemas.microsoft.com/office/drawing/2014/main" id="{F5E6F4B9-EF97-46B7-922E-5B0EADAED1D8}"/>
              </a:ext>
            </a:extLst>
          </p:cNvPr>
          <p:cNvGraphicFramePr/>
          <p:nvPr>
            <p:extLst>
              <p:ext uri="{D42A27DB-BD31-4B8C-83A1-F6EECF244321}">
                <p14:modId xmlns:p14="http://schemas.microsoft.com/office/powerpoint/2010/main" val="3745166029"/>
              </p:ext>
            </p:extLst>
          </p:nvPr>
        </p:nvGraphicFramePr>
        <p:xfrm>
          <a:off x="1505268" y="1174301"/>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1289758265"/>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647924DE-2AC3-4FE3-87AC-086B3E9D4856}"/>
              </a:ext>
            </a:extLst>
          </p:cNvPr>
          <p:cNvGraphicFramePr/>
          <p:nvPr>
            <p:extLst>
              <p:ext uri="{D42A27DB-BD31-4B8C-83A1-F6EECF244321}">
                <p14:modId xmlns:p14="http://schemas.microsoft.com/office/powerpoint/2010/main" val="292254156"/>
              </p:ext>
            </p:extLst>
          </p:nvPr>
        </p:nvGraphicFramePr>
        <p:xfrm>
          <a:off x="1603877" y="1374082"/>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3269662860"/>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92333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 mayoría de los resultados son </a:t>
            </a:r>
            <a:r>
              <a:rPr lang="es-MX" b="1" dirty="0"/>
              <a:t>“Buenos”. </a:t>
            </a:r>
            <a:r>
              <a:rPr lang="es-MX" dirty="0"/>
              <a:t>De los espacios Físicos donde realizan las Actividades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86504CB0-ABFB-4906-BBB9-FDDB7E486CC9}"/>
              </a:ext>
            </a:extLst>
          </p:cNvPr>
          <p:cNvGraphicFramePr/>
          <p:nvPr>
            <p:extLst>
              <p:ext uri="{D42A27DB-BD31-4B8C-83A1-F6EECF244321}">
                <p14:modId xmlns:p14="http://schemas.microsoft.com/office/powerpoint/2010/main" val="2500509316"/>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1103858037"/>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760;p35">
            <a:extLst>
              <a:ext uri="{FF2B5EF4-FFF2-40B4-BE49-F238E27FC236}">
                <a16:creationId xmlns:a16="http://schemas.microsoft.com/office/drawing/2014/main" id="{65B8AC2E-6BAA-47B5-90D3-B64341987795}"/>
              </a:ext>
            </a:extLst>
          </p:cNvPr>
          <p:cNvGraphicFramePr/>
          <p:nvPr>
            <p:extLst>
              <p:ext uri="{D42A27DB-BD31-4B8C-83A1-F6EECF244321}">
                <p14:modId xmlns:p14="http://schemas.microsoft.com/office/powerpoint/2010/main" val="346230425"/>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2874481907"/>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ráfico 25">
            <a:extLst>
              <a:ext uri="{FF2B5EF4-FFF2-40B4-BE49-F238E27FC236}">
                <a16:creationId xmlns:a16="http://schemas.microsoft.com/office/drawing/2014/main" id="{F60C714D-3774-49C0-A80F-E32DFB0C16A4}"/>
              </a:ext>
            </a:extLst>
          </p:cNvPr>
          <p:cNvGraphicFramePr>
            <a:graphicFrameLocks/>
          </p:cNvGraphicFramePr>
          <p:nvPr>
            <p:extLst>
              <p:ext uri="{D42A27DB-BD31-4B8C-83A1-F6EECF244321}">
                <p14:modId xmlns:p14="http://schemas.microsoft.com/office/powerpoint/2010/main" val="189507386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a:t>
            </a:r>
            <a:r>
              <a:rPr lang="es-MX" b="1" dirty="0"/>
              <a:t>39% </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DEPARTAMENTO DE VIGILANCIA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599629215"/>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32D1FCFE-2902-4A02-B79F-C38EB2B34027}"/>
              </a:ext>
            </a:extLst>
          </p:cNvPr>
          <p:cNvGraphicFramePr/>
          <p:nvPr>
            <p:extLst>
              <p:ext uri="{D42A27DB-BD31-4B8C-83A1-F6EECF244321}">
                <p14:modId xmlns:p14="http://schemas.microsoft.com/office/powerpoint/2010/main" val="1893843122"/>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3496179752"/>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2EAAB116-A219-4421-9515-83D4F57D4940}"/>
              </a:ext>
            </a:extLst>
          </p:cNvPr>
          <p:cNvGraphicFramePr/>
          <p:nvPr>
            <p:extLst>
              <p:ext uri="{D42A27DB-BD31-4B8C-83A1-F6EECF244321}">
                <p14:modId xmlns:p14="http://schemas.microsoft.com/office/powerpoint/2010/main" val="1049692948"/>
              </p:ext>
            </p:extLst>
          </p:nvPr>
        </p:nvGraphicFramePr>
        <p:xfrm>
          <a:off x="1522960" y="856009"/>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3528829348"/>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220846513"/>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2449074701"/>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042373499"/>
              </p:ext>
            </p:extLst>
          </p:nvPr>
        </p:nvGraphicFramePr>
        <p:xfrm>
          <a:off x="1399388" y="388390"/>
          <a:ext cx="7030616" cy="57162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Excelente, Siempre se fomenta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1428810F-54EC-4018-95CD-57B0788FF745}"/>
              </a:ext>
            </a:extLst>
          </p:cNvPr>
          <p:cNvGraphicFramePr/>
          <p:nvPr>
            <p:extLst>
              <p:ext uri="{D42A27DB-BD31-4B8C-83A1-F6EECF244321}">
                <p14:modId xmlns:p14="http://schemas.microsoft.com/office/powerpoint/2010/main" val="1795694167"/>
              </p:ext>
            </p:extLst>
          </p:nvPr>
        </p:nvGraphicFramePr>
        <p:xfrm>
          <a:off x="1517736" y="1170743"/>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125770536"/>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15;p53">
            <a:extLst>
              <a:ext uri="{FF2B5EF4-FFF2-40B4-BE49-F238E27FC236}">
                <a16:creationId xmlns:a16="http://schemas.microsoft.com/office/drawing/2014/main" id="{E1A3D646-1171-43FA-8DD9-84A1C45F07A4}"/>
              </a:ext>
            </a:extLst>
          </p:cNvPr>
          <p:cNvGraphicFramePr/>
          <p:nvPr>
            <p:extLst>
              <p:ext uri="{D42A27DB-BD31-4B8C-83A1-F6EECF244321}">
                <p14:modId xmlns:p14="http://schemas.microsoft.com/office/powerpoint/2010/main" val="3942075301"/>
              </p:ext>
            </p:extLst>
          </p:nvPr>
        </p:nvGraphicFramePr>
        <p:xfrm>
          <a:off x="1492690" y="1181714"/>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3639808761"/>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430E4CDC-6C89-4033-89A5-73C960D2AF35}"/>
              </a:ext>
            </a:extLst>
          </p:cNvPr>
          <p:cNvGraphicFramePr/>
          <p:nvPr>
            <p:extLst>
              <p:ext uri="{D42A27DB-BD31-4B8C-83A1-F6EECF244321}">
                <p14:modId xmlns:p14="http://schemas.microsoft.com/office/powerpoint/2010/main" val="274217060"/>
              </p:ext>
            </p:extLst>
          </p:nvPr>
        </p:nvGraphicFramePr>
        <p:xfrm>
          <a:off x="1541186" y="1382672"/>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84117952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D2D2E830-5962-4717-A03A-44C20509DABB}"/>
              </a:ext>
            </a:extLst>
          </p:cNvPr>
          <p:cNvGraphicFramePr/>
          <p:nvPr>
            <p:extLst>
              <p:ext uri="{D42A27DB-BD31-4B8C-83A1-F6EECF244321}">
                <p14:modId xmlns:p14="http://schemas.microsoft.com/office/powerpoint/2010/main" val="1175876913"/>
              </p:ext>
            </p:extLst>
          </p:nvPr>
        </p:nvGraphicFramePr>
        <p:xfrm>
          <a:off x="1334555" y="1022666"/>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295609"/>
            <a:ext cx="6336704" cy="1200329"/>
          </a:xfrm>
          <a:prstGeom prst="rect">
            <a:avLst/>
          </a:prstGeom>
          <a:noFill/>
        </p:spPr>
        <p:txBody>
          <a:bodyPr wrap="square" rtlCol="0">
            <a:spAutoFit/>
          </a:bodyPr>
          <a:lstStyle/>
          <a:p>
            <a:r>
              <a:rPr lang="es-ES" dirty="0"/>
              <a:t>En la mayoría de las encuestas son positivos los resultados siendo </a:t>
            </a:r>
            <a:r>
              <a:rPr lang="es-ES" b="1" dirty="0"/>
              <a:t>“Siempre” </a:t>
            </a:r>
            <a:r>
              <a:rPr lang="es-ES" dirty="0"/>
              <a:t>Teniendo una buena relación con compañeros brindando la ayuda de compañeros y para realizar mejoras en las actividades.</a:t>
            </a:r>
            <a:endParaRPr lang="es-MX" dirty="0"/>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2199907947"/>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1B591069-010D-49EC-9E4A-2DD35CCAC089}"/>
              </a:ext>
            </a:extLst>
          </p:cNvPr>
          <p:cNvGraphicFramePr/>
          <p:nvPr>
            <p:extLst>
              <p:ext uri="{D42A27DB-BD31-4B8C-83A1-F6EECF244321}">
                <p14:modId xmlns:p14="http://schemas.microsoft.com/office/powerpoint/2010/main" val="2446996886"/>
              </p:ext>
            </p:extLst>
          </p:nvPr>
        </p:nvGraphicFramePr>
        <p:xfrm>
          <a:off x="1526706" y="1084471"/>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2521556029"/>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EC49D374-1ED2-4C79-BA37-E8E9A3A9353E}"/>
              </a:ext>
            </a:extLst>
          </p:cNvPr>
          <p:cNvGraphicFramePr/>
          <p:nvPr>
            <p:extLst>
              <p:ext uri="{D42A27DB-BD31-4B8C-83A1-F6EECF244321}">
                <p14:modId xmlns:p14="http://schemas.microsoft.com/office/powerpoint/2010/main" val="3704315786"/>
              </p:ext>
            </p:extLst>
          </p:nvPr>
        </p:nvGraphicFramePr>
        <p:xfrm>
          <a:off x="1537766" y="1047062"/>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4245045534"/>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F712C1BB-C78E-492A-B39B-8FE7F65E54FE}"/>
              </a:ext>
            </a:extLst>
          </p:cNvPr>
          <p:cNvGraphicFramePr/>
          <p:nvPr>
            <p:extLst>
              <p:ext uri="{D42A27DB-BD31-4B8C-83A1-F6EECF244321}">
                <p14:modId xmlns:p14="http://schemas.microsoft.com/office/powerpoint/2010/main" val="2939932283"/>
              </p:ext>
            </p:extLst>
          </p:nvPr>
        </p:nvGraphicFramePr>
        <p:xfrm>
          <a:off x="1300454" y="98989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196878033"/>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D657CBA1-6B1F-490A-952F-E40E8EB2F73C}"/>
              </a:ext>
            </a:extLst>
          </p:cNvPr>
          <p:cNvGraphicFramePr/>
          <p:nvPr>
            <p:extLst>
              <p:ext uri="{D42A27DB-BD31-4B8C-83A1-F6EECF244321}">
                <p14:modId xmlns:p14="http://schemas.microsoft.com/office/powerpoint/2010/main" val="766219899"/>
              </p:ext>
            </p:extLst>
          </p:nvPr>
        </p:nvGraphicFramePr>
        <p:xfrm>
          <a:off x="1300454" y="1169368"/>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593238168"/>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77%,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333918FD-A8D5-46B7-8453-250456729B54}"/>
              </a:ext>
            </a:extLst>
          </p:cNvPr>
          <p:cNvGraphicFramePr/>
          <p:nvPr>
            <p:extLst>
              <p:ext uri="{D42A27DB-BD31-4B8C-83A1-F6EECF244321}">
                <p14:modId xmlns:p14="http://schemas.microsoft.com/office/powerpoint/2010/main" val="3582648848"/>
              </p:ext>
            </p:extLst>
          </p:nvPr>
        </p:nvGraphicFramePr>
        <p:xfrm>
          <a:off x="1601562" y="1094419"/>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1420988319"/>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F93DA7E0-A83C-4B04-8EC8-D36F96C58DD2}"/>
              </a:ext>
            </a:extLst>
          </p:cNvPr>
          <p:cNvGraphicFramePr/>
          <p:nvPr>
            <p:extLst>
              <p:ext uri="{D42A27DB-BD31-4B8C-83A1-F6EECF244321}">
                <p14:modId xmlns:p14="http://schemas.microsoft.com/office/powerpoint/2010/main" val="204803723"/>
              </p:ext>
            </p:extLst>
          </p:nvPr>
        </p:nvGraphicFramePr>
        <p:xfrm>
          <a:off x="1654775" y="1184219"/>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3125522832"/>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4552045E-F689-493B-8DE5-872154523117}"/>
              </a:ext>
            </a:extLst>
          </p:cNvPr>
          <p:cNvGraphicFramePr/>
          <p:nvPr>
            <p:extLst>
              <p:ext uri="{D42A27DB-BD31-4B8C-83A1-F6EECF244321}">
                <p14:modId xmlns:p14="http://schemas.microsoft.com/office/powerpoint/2010/main" val="4042921741"/>
              </p:ext>
            </p:extLst>
          </p:nvPr>
        </p:nvGraphicFramePr>
        <p:xfrm>
          <a:off x="1577188" y="1053247"/>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375037693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A7281F88-F3A9-44BA-8ABC-02124B4BB46A}"/>
              </a:ext>
            </a:extLst>
          </p:cNvPr>
          <p:cNvGraphicFramePr/>
          <p:nvPr>
            <p:extLst>
              <p:ext uri="{D42A27DB-BD31-4B8C-83A1-F6EECF244321}">
                <p14:modId xmlns:p14="http://schemas.microsoft.com/office/powerpoint/2010/main" val="3496179800"/>
              </p:ext>
            </p:extLst>
          </p:nvPr>
        </p:nvGraphicFramePr>
        <p:xfrm>
          <a:off x="1579234" y="104450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1181345947"/>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9E450ECE-8C8D-43FD-9F87-CC1B0CB48B23}"/>
              </a:ext>
            </a:extLst>
          </p:cNvPr>
          <p:cNvGraphicFramePr/>
          <p:nvPr>
            <p:extLst>
              <p:ext uri="{D42A27DB-BD31-4B8C-83A1-F6EECF244321}">
                <p14:modId xmlns:p14="http://schemas.microsoft.com/office/powerpoint/2010/main" val="3628002394"/>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1806604609"/>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93%</a:t>
            </a:r>
          </a:p>
          <a:p>
            <a:pPr marL="742950" lvl="1" indent="-285750" algn="just">
              <a:buFont typeface="Arial" panose="020B0604020202020204" pitchFamily="34" charset="0"/>
              <a:buChar char="•"/>
            </a:pPr>
            <a:r>
              <a:rPr lang="es-MX" b="1" dirty="0"/>
              <a:t>Olores desagradables </a:t>
            </a:r>
            <a:r>
              <a:rPr lang="es-MX" dirty="0"/>
              <a:t>en un </a:t>
            </a:r>
            <a:r>
              <a:rPr lang="es-MX" b="1" dirty="0"/>
              <a:t>73%</a:t>
            </a:r>
          </a:p>
          <a:p>
            <a:pPr marL="742950" lvl="1" indent="-285750" algn="just">
              <a:buFont typeface="Arial" panose="020B0604020202020204" pitchFamily="34" charset="0"/>
              <a:buChar char="•"/>
            </a:pPr>
            <a:r>
              <a:rPr lang="es-MX" b="1" dirty="0"/>
              <a:t>Plagas</a:t>
            </a:r>
            <a:r>
              <a:rPr lang="es-MX" dirty="0"/>
              <a:t> en un </a:t>
            </a:r>
            <a:r>
              <a:rPr lang="es-MX" b="1" dirty="0"/>
              <a:t>72%</a:t>
            </a:r>
          </a:p>
          <a:p>
            <a:pPr marL="742950" lvl="1" indent="-285750" algn="just">
              <a:buFont typeface="Arial" panose="020B0604020202020204" pitchFamily="34" charset="0"/>
              <a:buChar char="•"/>
            </a:pPr>
            <a:r>
              <a:rPr lang="es-MX" b="1" dirty="0"/>
              <a:t>Agua estancada </a:t>
            </a:r>
            <a:r>
              <a:rPr lang="es-MX" dirty="0"/>
              <a:t>en un </a:t>
            </a:r>
            <a:r>
              <a:rPr lang="es-MX" b="1" dirty="0"/>
              <a:t>87%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72%</a:t>
            </a:r>
          </a:p>
          <a:p>
            <a:pPr marL="742950" lvl="1" indent="-285750" algn="just">
              <a:buFont typeface="Arial" panose="020B0604020202020204" pitchFamily="34" charset="0"/>
              <a:buChar char="•"/>
            </a:pPr>
            <a:r>
              <a:rPr lang="es-MX" b="1" dirty="0"/>
              <a:t>Desechos</a:t>
            </a:r>
            <a:r>
              <a:rPr lang="es-MX" dirty="0"/>
              <a:t> en un </a:t>
            </a:r>
            <a:r>
              <a:rPr lang="es-MX" b="1" dirty="0"/>
              <a:t>47%</a:t>
            </a:r>
          </a:p>
          <a:p>
            <a:pPr marL="742950" lvl="1" indent="-285750" algn="just">
              <a:buFont typeface="Arial" panose="020B0604020202020204" pitchFamily="34" charset="0"/>
              <a:buChar char="•"/>
            </a:pPr>
            <a:r>
              <a:rPr lang="es-MX" b="1" dirty="0"/>
              <a:t>Áreas verdes </a:t>
            </a:r>
            <a:r>
              <a:rPr lang="es-MX" dirty="0"/>
              <a:t>en </a:t>
            </a:r>
            <a:r>
              <a:rPr lang="es-MX"/>
              <a:t>un </a:t>
            </a:r>
            <a:r>
              <a:rPr lang="es-MX" b="1"/>
              <a:t>91%</a:t>
            </a:r>
            <a:endParaRPr lang="es-MX" b="1" dirty="0"/>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5403</TotalTime>
  <Words>3729</Words>
  <Application>Microsoft Office PowerPoint</Application>
  <PresentationFormat>Presentación en pantalla (4:3)</PresentationFormat>
  <Paragraphs>648</Paragraphs>
  <Slides>82</Slides>
  <Notes>82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82</vt:i4>
      </vt:variant>
    </vt:vector>
  </HeadingPairs>
  <TitlesOfParts>
    <vt:vector size="8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320</cp:revision>
  <dcterms:created xsi:type="dcterms:W3CDTF">2019-02-18T18:05:13Z</dcterms:created>
  <dcterms:modified xsi:type="dcterms:W3CDTF">2022-04-26T18:28:47Z</dcterms:modified>
</cp:coreProperties>
</file>