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9.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0.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1.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2.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3.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5.xml" ContentType="application/vnd.openxmlformats-officedocument.themeOverrid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6.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7.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8.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9.xml" ContentType="application/vnd.openxmlformats-officedocument.themeOverride+xml"/>
  <Override PartName="/ppt/notesSlides/notesSlide5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0.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1.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2.xml" ContentType="application/vnd.openxmlformats-officedocument.themeOverride+xml"/>
  <Override PartName="/ppt/notesSlides/notesSlide6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3.xml" ContentType="application/vnd.openxmlformats-officedocument.themeOverr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24.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5.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6.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7.xml" ContentType="application/vnd.openxmlformats-officedocument.themeOverride+xml"/>
  <Override PartName="/ppt/notesSlides/notesSlide7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8.xml" ContentType="application/vnd.openxmlformats-officedocument.themeOverride+xml"/>
  <Override PartName="/ppt/notesSlides/notesSlide7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9.xml" ContentType="application/vnd.openxmlformats-officedocument.themeOverr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30.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31.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32.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33.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34.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35.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36.xml" ContentType="application/vnd.openxmlformats-officedocument.themeOverr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629" autoAdjust="0"/>
  </p:normalViewPr>
  <p:slideViewPr>
    <p:cSldViewPr>
      <p:cViewPr varScale="1">
        <p:scale>
          <a:sx n="101" d="100"/>
          <a:sy n="101" d="100"/>
        </p:scale>
        <p:origin x="4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19-498C-A886-748636BAF2A9}"/>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9-498C-A886-748636BAF2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1E19-498C-A886-748636BAF2A9}"/>
            </c:ext>
          </c:extLst>
        </c:ser>
        <c:dLbls>
          <c:showLegendKey val="0"/>
          <c:showVal val="0"/>
          <c:showCatName val="0"/>
          <c:showSerName val="0"/>
          <c:showPercent val="0"/>
          <c:showBubbleSize val="0"/>
        </c:dLbls>
        <c:gapWidth val="100"/>
        <c:overlap val="-24"/>
        <c:axId val="581171904"/>
        <c:axId val="581178960"/>
      </c:barChart>
      <c:catAx>
        <c:axId val="58117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1178960"/>
        <c:crosses val="autoZero"/>
        <c:auto val="1"/>
        <c:lblAlgn val="ctr"/>
        <c:lblOffset val="100"/>
        <c:noMultiLvlLbl val="0"/>
      </c:catAx>
      <c:valAx>
        <c:axId val="58117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39</c:v>
                </c:pt>
                <c:pt idx="1">
                  <c:v>27</c:v>
                </c:pt>
                <c:pt idx="2">
                  <c:v>26</c:v>
                </c:pt>
                <c:pt idx="3">
                  <c:v>25</c:v>
                </c:pt>
                <c:pt idx="4">
                  <c:v>8</c:v>
                </c:pt>
                <c:pt idx="5">
                  <c:v>12</c:v>
                </c:pt>
                <c:pt idx="6">
                  <c:v>25</c:v>
                </c:pt>
                <c:pt idx="7">
                  <c:v>18</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777011976"/>
        <c:axId val="777016288"/>
      </c:barChart>
      <c:catAx>
        <c:axId val="777011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777016288"/>
        <c:crosses val="autoZero"/>
        <c:auto val="1"/>
        <c:lblAlgn val="ctr"/>
        <c:lblOffset val="100"/>
        <c:noMultiLvlLbl val="0"/>
      </c:catAx>
      <c:valAx>
        <c:axId val="77701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38-4068-9E1D-D3E041654BC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8-4068-9E1D-D3E041654BC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38-4068-9E1D-D3E041654BCB}"/>
                </c:ext>
              </c:extLst>
            </c:dLbl>
            <c:dLbl>
              <c:idx val="3"/>
              <c:layout>
                <c:manualLayout>
                  <c:x val="-7.1986282928764751E-3"/>
                  <c:y val="1.008198474370845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3738-4068-9E1D-D3E041654B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24</c:v>
                </c:pt>
                <c:pt idx="1">
                  <c:v>55</c:v>
                </c:pt>
                <c:pt idx="2">
                  <c:v>17</c:v>
                </c:pt>
                <c:pt idx="3">
                  <c:v>4</c:v>
                </c:pt>
              </c:numCache>
            </c:numRef>
          </c:val>
          <c:extLst>
            <c:ext xmlns:c16="http://schemas.microsoft.com/office/drawing/2014/chart" uri="{C3380CC4-5D6E-409C-BE32-E72D297353CC}">
              <c16:uniqueId val="{00000004-3738-4068-9E1D-D3E041654BCB}"/>
            </c:ext>
          </c:extLst>
        </c:ser>
        <c:dLbls>
          <c:showLegendKey val="0"/>
          <c:showVal val="0"/>
          <c:showCatName val="0"/>
          <c:showSerName val="0"/>
          <c:showPercent val="0"/>
          <c:showBubbleSize val="0"/>
        </c:dLbls>
        <c:gapWidth val="100"/>
        <c:overlap val="-24"/>
        <c:axId val="777019032"/>
        <c:axId val="777020992"/>
      </c:barChart>
      <c:catAx>
        <c:axId val="777019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7020992"/>
        <c:crosses val="autoZero"/>
        <c:auto val="1"/>
        <c:lblAlgn val="ctr"/>
        <c:lblOffset val="100"/>
        <c:noMultiLvlLbl val="0"/>
      </c:catAx>
      <c:valAx>
        <c:axId val="777020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9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16</c:v>
                </c:pt>
                <c:pt idx="1">
                  <c:v>33</c:v>
                </c:pt>
                <c:pt idx="2">
                  <c:v>18</c:v>
                </c:pt>
                <c:pt idx="3" formatCode="General">
                  <c:v>33</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566864904"/>
        <c:axId val="566859808"/>
      </c:barChart>
      <c:catAx>
        <c:axId val="566864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59808"/>
        <c:crosses val="autoZero"/>
        <c:auto val="1"/>
        <c:lblAlgn val="ctr"/>
        <c:lblOffset val="100"/>
        <c:noMultiLvlLbl val="0"/>
      </c:catAx>
      <c:valAx>
        <c:axId val="56685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4469-A154-762C16B7829A}"/>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E5-4469-A154-762C16B7829A}"/>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E5-4469-A154-762C16B7829A}"/>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E5-4469-A154-762C16B78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92E5-4469-A154-762C16B7829A}"/>
            </c:ext>
          </c:extLst>
        </c:ser>
        <c:dLbls>
          <c:showLegendKey val="0"/>
          <c:showVal val="0"/>
          <c:showCatName val="0"/>
          <c:showSerName val="0"/>
          <c:showPercent val="0"/>
          <c:showBubbleSize val="0"/>
        </c:dLbls>
        <c:gapWidth val="100"/>
        <c:overlap val="-24"/>
        <c:axId val="566867256"/>
        <c:axId val="566870000"/>
      </c:barChart>
      <c:catAx>
        <c:axId val="566867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0000"/>
        <c:crosses val="autoZero"/>
        <c:auto val="1"/>
        <c:lblAlgn val="ctr"/>
        <c:lblOffset val="100"/>
        <c:noMultiLvlLbl val="0"/>
      </c:catAx>
      <c:valAx>
        <c:axId val="56687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4B2-48C6-A106-93DAED0CB0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4</c:v>
                </c:pt>
                <c:pt idx="1">
                  <c:v>33</c:v>
                </c:pt>
                <c:pt idx="2">
                  <c:v>35</c:v>
                </c:pt>
                <c:pt idx="3" formatCode="General">
                  <c:v>29</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66882936"/>
        <c:axId val="566883328"/>
      </c:barChart>
      <c:catAx>
        <c:axId val="566882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83328"/>
        <c:crosses val="autoZero"/>
        <c:auto val="1"/>
        <c:lblAlgn val="ctr"/>
        <c:lblOffset val="100"/>
        <c:noMultiLvlLbl val="0"/>
      </c:catAx>
      <c:valAx>
        <c:axId val="566883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8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86-45EF-8432-87E35B98F04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86-45EF-8432-87E35B98F04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86-45EF-8432-87E35B98F04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86-45EF-8432-87E35B98F0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15</c:v>
                </c:pt>
                <c:pt idx="1">
                  <c:v>45</c:v>
                </c:pt>
                <c:pt idx="2">
                  <c:v>29</c:v>
                </c:pt>
                <c:pt idx="3">
                  <c:v>11</c:v>
                </c:pt>
              </c:numCache>
            </c:numRef>
          </c:val>
          <c:extLst>
            <c:ext xmlns:c16="http://schemas.microsoft.com/office/drawing/2014/chart" uri="{C3380CC4-5D6E-409C-BE32-E72D297353CC}">
              <c16:uniqueId val="{00000004-C786-45EF-8432-87E35B98F04D}"/>
            </c:ext>
          </c:extLst>
        </c:ser>
        <c:dLbls>
          <c:showLegendKey val="0"/>
          <c:showVal val="0"/>
          <c:showCatName val="0"/>
          <c:showSerName val="0"/>
          <c:showPercent val="0"/>
          <c:showBubbleSize val="0"/>
        </c:dLbls>
        <c:gapWidth val="100"/>
        <c:overlap val="-24"/>
        <c:axId val="646556312"/>
        <c:axId val="646556704"/>
      </c:barChart>
      <c:catAx>
        <c:axId val="646556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6704"/>
        <c:crosses val="autoZero"/>
        <c:auto val="1"/>
        <c:lblAlgn val="ctr"/>
        <c:lblOffset val="100"/>
        <c:noMultiLvlLbl val="0"/>
      </c:catAx>
      <c:valAx>
        <c:axId val="646556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6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123-4B2C-8D81-8547F36EED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###0.0</c:formatCode>
                <c:ptCount val="4"/>
                <c:pt idx="0">
                  <c:v>12</c:v>
                </c:pt>
                <c:pt idx="1">
                  <c:v>43</c:v>
                </c:pt>
                <c:pt idx="2">
                  <c:v>31</c:v>
                </c:pt>
                <c:pt idx="3" formatCode="General">
                  <c:v>14</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646562976"/>
        <c:axId val="646563368"/>
      </c:barChart>
      <c:catAx>
        <c:axId val="646562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3368"/>
        <c:crosses val="autoZero"/>
        <c:auto val="1"/>
        <c:lblAlgn val="ctr"/>
        <c:lblOffset val="100"/>
        <c:noMultiLvlLbl val="0"/>
      </c:catAx>
      <c:valAx>
        <c:axId val="646563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295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D6-4A94-9D6C-828AA023DFB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D6-4A94-9D6C-828AA023DFB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6-4A94-9D6C-828AA023DFB2}"/>
                </c:ext>
              </c:extLst>
            </c:dLbl>
            <c:dLbl>
              <c:idx val="3"/>
              <c:layout>
                <c:manualLayout>
                  <c:x val="-3.5859831635728511E-3"/>
                  <c:y val="9.97203736979959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6-4A94-9D6C-828AA023DF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c:v>
                </c:pt>
                <c:pt idx="1">
                  <c:v>12</c:v>
                </c:pt>
                <c:pt idx="2">
                  <c:v>28</c:v>
                </c:pt>
                <c:pt idx="3">
                  <c:v>59</c:v>
                </c:pt>
              </c:numCache>
            </c:numRef>
          </c:val>
          <c:extLst>
            <c:ext xmlns:c16="http://schemas.microsoft.com/office/drawing/2014/chart" uri="{C3380CC4-5D6E-409C-BE32-E72D297353CC}">
              <c16:uniqueId val="{00000004-40D6-4A94-9D6C-828AA023DFB2}"/>
            </c:ext>
          </c:extLst>
        </c:ser>
        <c:dLbls>
          <c:showLegendKey val="0"/>
          <c:showVal val="0"/>
          <c:showCatName val="0"/>
          <c:showSerName val="0"/>
          <c:showPercent val="0"/>
          <c:showBubbleSize val="0"/>
        </c:dLbls>
        <c:gapWidth val="100"/>
        <c:overlap val="-24"/>
        <c:axId val="641013112"/>
        <c:axId val="641017816"/>
      </c:barChart>
      <c:catAx>
        <c:axId val="641013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17816"/>
        <c:crosses val="autoZero"/>
        <c:auto val="1"/>
        <c:lblAlgn val="ctr"/>
        <c:lblOffset val="100"/>
        <c:noMultiLvlLbl val="0"/>
      </c:catAx>
      <c:valAx>
        <c:axId val="641017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1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2BA-4FF0-B889-0EE94CA06D4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10</c:v>
                </c:pt>
                <c:pt idx="1">
                  <c:v>35</c:v>
                </c:pt>
                <c:pt idx="2" formatCode="General">
                  <c:v>35</c:v>
                </c:pt>
                <c:pt idx="3">
                  <c:v>20</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566837072"/>
        <c:axId val="566835896"/>
      </c:barChart>
      <c:catAx>
        <c:axId val="566837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35896"/>
        <c:crosses val="autoZero"/>
        <c:auto val="1"/>
        <c:lblAlgn val="ctr"/>
        <c:lblOffset val="100"/>
        <c:noMultiLvlLbl val="0"/>
      </c:catAx>
      <c:valAx>
        <c:axId val="566835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DF-4501-A8AF-E44754BD5776}"/>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DF-4501-A8AF-E44754BD57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62</c:v>
                </c:pt>
                <c:pt idx="1">
                  <c:v>38</c:v>
                </c:pt>
              </c:numCache>
            </c:numRef>
          </c:val>
          <c:extLst>
            <c:ext xmlns:c16="http://schemas.microsoft.com/office/drawing/2014/chart" uri="{C3380CC4-5D6E-409C-BE32-E72D297353CC}">
              <c16:uniqueId val="{00000002-95DF-4501-A8AF-E44754BD5776}"/>
            </c:ext>
          </c:extLst>
        </c:ser>
        <c:dLbls>
          <c:showLegendKey val="0"/>
          <c:showVal val="0"/>
          <c:showCatName val="0"/>
          <c:showSerName val="0"/>
          <c:showPercent val="0"/>
          <c:showBubbleSize val="0"/>
        </c:dLbls>
        <c:gapWidth val="100"/>
        <c:overlap val="-24"/>
        <c:axId val="566842952"/>
        <c:axId val="566844128"/>
      </c:barChart>
      <c:catAx>
        <c:axId val="566842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44128"/>
        <c:crosses val="autoZero"/>
        <c:auto val="1"/>
        <c:lblAlgn val="ctr"/>
        <c:lblOffset val="100"/>
        <c:noMultiLvlLbl val="0"/>
      </c:catAx>
      <c:valAx>
        <c:axId val="56684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2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55</c:v>
                </c:pt>
                <c:pt idx="1">
                  <c:v>45</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646534752"/>
        <c:axId val="646542200"/>
      </c:barChart>
      <c:catAx>
        <c:axId val="64653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6542200"/>
        <c:crosses val="autoZero"/>
        <c:auto val="1"/>
        <c:lblAlgn val="ctr"/>
        <c:lblOffset val="100"/>
        <c:noMultiLvlLbl val="0"/>
      </c:catAx>
      <c:valAx>
        <c:axId val="646542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8AF-4142-9D9F-5BBFA1AD97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14</c:v>
                </c:pt>
                <c:pt idx="1">
                  <c:v>67</c:v>
                </c:pt>
                <c:pt idx="2">
                  <c:v>19</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648110416"/>
        <c:axId val="648109632"/>
      </c:barChart>
      <c:catAx>
        <c:axId val="648110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9632"/>
        <c:crosses val="autoZero"/>
        <c:auto val="1"/>
        <c:lblAlgn val="ctr"/>
        <c:lblOffset val="100"/>
        <c:noMultiLvlLbl val="0"/>
      </c:catAx>
      <c:valAx>
        <c:axId val="648109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00-46E4-9AB2-93D616EABD5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00-46E4-9AB2-93D616EABD5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00-46E4-9AB2-93D616EABD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32</c:v>
                </c:pt>
                <c:pt idx="1">
                  <c:v>48</c:v>
                </c:pt>
                <c:pt idx="2">
                  <c:v>3</c:v>
                </c:pt>
              </c:numCache>
            </c:numRef>
          </c:val>
          <c:extLst>
            <c:ext xmlns:c16="http://schemas.microsoft.com/office/drawing/2014/chart" uri="{C3380CC4-5D6E-409C-BE32-E72D297353CC}">
              <c16:uniqueId val="{00000003-BE00-46E4-9AB2-93D616EABD50}"/>
            </c:ext>
          </c:extLst>
        </c:ser>
        <c:dLbls>
          <c:showLegendKey val="0"/>
          <c:showVal val="0"/>
          <c:showCatName val="0"/>
          <c:showSerName val="0"/>
          <c:showPercent val="0"/>
          <c:showBubbleSize val="0"/>
        </c:dLbls>
        <c:gapWidth val="100"/>
        <c:overlap val="-24"/>
        <c:axId val="269988280"/>
        <c:axId val="269990240"/>
      </c:barChart>
      <c:catAx>
        <c:axId val="26998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90240"/>
        <c:crosses val="autoZero"/>
        <c:auto val="1"/>
        <c:lblAlgn val="ctr"/>
        <c:lblOffset val="100"/>
        <c:noMultiLvlLbl val="0"/>
      </c:catAx>
      <c:valAx>
        <c:axId val="26999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6DA-4CC3-AF0E-8DCC8E5DC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###0.0</c:formatCode>
                <c:ptCount val="4"/>
                <c:pt idx="0">
                  <c:v>25</c:v>
                </c:pt>
                <c:pt idx="1">
                  <c:v>47</c:v>
                </c:pt>
                <c:pt idx="2" formatCode="General">
                  <c:v>22</c:v>
                </c:pt>
                <c:pt idx="3" formatCode="General">
                  <c:v>6</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641026440"/>
        <c:axId val="641033104"/>
      </c:barChart>
      <c:catAx>
        <c:axId val="641026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33104"/>
        <c:crosses val="autoZero"/>
        <c:auto val="1"/>
        <c:lblAlgn val="ctr"/>
        <c:lblOffset val="100"/>
        <c:noMultiLvlLbl val="0"/>
      </c:catAx>
      <c:valAx>
        <c:axId val="6410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6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00A-4D87-926F-A75E9CF63030}"/>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300A-4D87-926F-A75E9CF63030}"/>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0A-4D87-926F-A75E9CF630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7</c:v>
                </c:pt>
                <c:pt idx="1">
                  <c:v>86</c:v>
                </c:pt>
                <c:pt idx="2">
                  <c:v>7</c:v>
                </c:pt>
              </c:numCache>
            </c:numRef>
          </c:val>
          <c:extLst>
            <c:ext xmlns:c16="http://schemas.microsoft.com/office/drawing/2014/chart" uri="{C3380CC4-5D6E-409C-BE32-E72D297353CC}">
              <c16:uniqueId val="{00000003-300A-4D87-926F-A75E9CF63030}"/>
            </c:ext>
          </c:extLst>
        </c:ser>
        <c:dLbls>
          <c:showLegendKey val="0"/>
          <c:showVal val="0"/>
          <c:showCatName val="0"/>
          <c:showSerName val="0"/>
          <c:showPercent val="0"/>
          <c:showBubbleSize val="0"/>
        </c:dLbls>
        <c:gapWidth val="100"/>
        <c:overlap val="-24"/>
        <c:axId val="293917520"/>
        <c:axId val="293915952"/>
      </c:barChart>
      <c:catAx>
        <c:axId val="2939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5952"/>
        <c:crosses val="autoZero"/>
        <c:auto val="1"/>
        <c:lblAlgn val="ctr"/>
        <c:lblOffset val="100"/>
        <c:noMultiLvlLbl val="0"/>
      </c:catAx>
      <c:valAx>
        <c:axId val="29391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0-9E5A-4840-9D8B-8D7561536FCD}"/>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E5A-4840-9D8B-8D7561536F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38</c:v>
                </c:pt>
                <c:pt idx="1">
                  <c:v>54</c:v>
                </c:pt>
                <c:pt idx="2">
                  <c:v>8</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273593432"/>
        <c:axId val="273588728"/>
      </c:barChart>
      <c:catAx>
        <c:axId val="273593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88728"/>
        <c:crosses val="autoZero"/>
        <c:auto val="1"/>
        <c:lblAlgn val="ctr"/>
        <c:lblOffset val="100"/>
        <c:noMultiLvlLbl val="0"/>
      </c:catAx>
      <c:valAx>
        <c:axId val="27358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D7-48E8-97FE-FABB5FE0310E}"/>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D7-48E8-97FE-FABB5FE0310E}"/>
                </c:ext>
              </c:extLst>
            </c:dLbl>
            <c:dLbl>
              <c:idx val="2"/>
              <c:layout>
                <c:manualLayout>
                  <c:x val="1.7636929230085547E-3"/>
                  <c:y val="1.6517305538060533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D7-48E8-97FE-FABB5FE0310E}"/>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D7-48E8-97FE-FABB5FE031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64</c:v>
                </c:pt>
                <c:pt idx="2">
                  <c:v>2</c:v>
                </c:pt>
                <c:pt idx="3">
                  <c:v>1</c:v>
                </c:pt>
              </c:numCache>
            </c:numRef>
          </c:val>
          <c:extLst>
            <c:ext xmlns:c16="http://schemas.microsoft.com/office/drawing/2014/chart" uri="{C3380CC4-5D6E-409C-BE32-E72D297353CC}">
              <c16:uniqueId val="{00000004-1ED7-48E8-97FE-FABB5FE0310E}"/>
            </c:ext>
          </c:extLst>
        </c:ser>
        <c:dLbls>
          <c:showLegendKey val="0"/>
          <c:showVal val="0"/>
          <c:showCatName val="0"/>
          <c:showSerName val="0"/>
          <c:showPercent val="0"/>
          <c:showBubbleSize val="0"/>
        </c:dLbls>
        <c:gapWidth val="100"/>
        <c:overlap val="-24"/>
        <c:axId val="648130408"/>
        <c:axId val="648132760"/>
      </c:barChart>
      <c:catAx>
        <c:axId val="648130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2760"/>
        <c:crosses val="autoZero"/>
        <c:auto val="1"/>
        <c:lblAlgn val="ctr"/>
        <c:lblOffset val="100"/>
        <c:noMultiLvlLbl val="0"/>
      </c:catAx>
      <c:valAx>
        <c:axId val="648132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49</c:v>
                </c:pt>
                <c:pt idx="1">
                  <c:v>47</c:v>
                </c:pt>
                <c:pt idx="2">
                  <c:v>4</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648123352"/>
        <c:axId val="648124528"/>
      </c:barChart>
      <c:catAx>
        <c:axId val="648123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24528"/>
        <c:crosses val="autoZero"/>
        <c:auto val="1"/>
        <c:lblAlgn val="ctr"/>
        <c:lblOffset val="100"/>
        <c:noMultiLvlLbl val="0"/>
      </c:catAx>
      <c:valAx>
        <c:axId val="648124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2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73-4488-BA5D-AE9E215BA9D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6F73-4488-BA5D-AE9E215BA9D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73-4488-BA5D-AE9E215BA9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64</c:v>
                </c:pt>
                <c:pt idx="1">
                  <c:v>32</c:v>
                </c:pt>
                <c:pt idx="2">
                  <c:v>4</c:v>
                </c:pt>
              </c:numCache>
            </c:numRef>
          </c:val>
          <c:extLst>
            <c:ext xmlns:c16="http://schemas.microsoft.com/office/drawing/2014/chart" uri="{C3380CC4-5D6E-409C-BE32-E72D297353CC}">
              <c16:uniqueId val="{00000003-6F73-4488-BA5D-AE9E215BA9D7}"/>
            </c:ext>
          </c:extLst>
        </c:ser>
        <c:dLbls>
          <c:showLegendKey val="0"/>
          <c:showVal val="0"/>
          <c:showCatName val="0"/>
          <c:showSerName val="0"/>
          <c:showPercent val="0"/>
          <c:showBubbleSize val="0"/>
        </c:dLbls>
        <c:gapWidth val="100"/>
        <c:overlap val="-24"/>
        <c:axId val="652727112"/>
        <c:axId val="652723584"/>
      </c:barChart>
      <c:catAx>
        <c:axId val="65272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3584"/>
        <c:crosses val="autoZero"/>
        <c:auto val="1"/>
        <c:lblAlgn val="ctr"/>
        <c:lblOffset val="100"/>
        <c:noMultiLvlLbl val="0"/>
      </c:catAx>
      <c:valAx>
        <c:axId val="652723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63</c:v>
                </c:pt>
                <c:pt idx="1">
                  <c:v>37</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652728288"/>
        <c:axId val="652727896"/>
      </c:barChart>
      <c:catAx>
        <c:axId val="652728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7896"/>
        <c:crosses val="autoZero"/>
        <c:auto val="1"/>
        <c:lblAlgn val="ctr"/>
        <c:lblOffset val="100"/>
        <c:noMultiLvlLbl val="0"/>
      </c:catAx>
      <c:valAx>
        <c:axId val="652727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E8-4E5D-8066-D924F2E0D47D}"/>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E8-4E5D-8066-D924F2E0D47D}"/>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E8-4E5D-8066-D924F2E0D4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51</c:v>
                </c:pt>
                <c:pt idx="1">
                  <c:v>35</c:v>
                </c:pt>
                <c:pt idx="2">
                  <c:v>14</c:v>
                </c:pt>
              </c:numCache>
            </c:numRef>
          </c:val>
          <c:extLst>
            <c:ext xmlns:c16="http://schemas.microsoft.com/office/drawing/2014/chart" uri="{C3380CC4-5D6E-409C-BE32-E72D297353CC}">
              <c16:uniqueId val="{00000003-28E8-4E5D-8066-D924F2E0D47D}"/>
            </c:ext>
          </c:extLst>
        </c:ser>
        <c:dLbls>
          <c:showLegendKey val="0"/>
          <c:showVal val="0"/>
          <c:showCatName val="0"/>
          <c:showSerName val="0"/>
          <c:showPercent val="0"/>
          <c:showBubbleSize val="0"/>
        </c:dLbls>
        <c:gapWidth val="100"/>
        <c:overlap val="-24"/>
        <c:axId val="647287920"/>
        <c:axId val="647282040"/>
      </c:barChart>
      <c:catAx>
        <c:axId val="647287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82040"/>
        <c:crosses val="autoZero"/>
        <c:auto val="1"/>
        <c:lblAlgn val="ctr"/>
        <c:lblOffset val="100"/>
        <c:noMultiLvlLbl val="0"/>
      </c:catAx>
      <c:valAx>
        <c:axId val="647282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8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43</c:v>
                </c:pt>
                <c:pt idx="1">
                  <c:v>40</c:v>
                </c:pt>
                <c:pt idx="2">
                  <c:v>35</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639153936"/>
        <c:axId val="639159816"/>
      </c:barChart>
      <c:catAx>
        <c:axId val="63915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59816"/>
        <c:crosses val="autoZero"/>
        <c:auto val="1"/>
        <c:lblAlgn val="ctr"/>
        <c:lblOffset val="100"/>
        <c:noMultiLvlLbl val="0"/>
      </c:catAx>
      <c:valAx>
        <c:axId val="6391598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5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27-48AF-A316-5CD24C5EF92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27-48AF-A316-5CD24C5EF924}"/>
                </c:ext>
              </c:extLst>
            </c:dLbl>
            <c:dLbl>
              <c:idx val="2"/>
              <c:layout>
                <c:manualLayout>
                  <c:x val="-1.7930070747541357E-3"/>
                  <c:y val="9.9430061728153427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27-48AF-A316-5CD24C5EF9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38</c:v>
                </c:pt>
                <c:pt idx="1">
                  <c:v>48</c:v>
                </c:pt>
                <c:pt idx="2">
                  <c:v>14</c:v>
                </c:pt>
              </c:numCache>
            </c:numRef>
          </c:val>
          <c:extLst>
            <c:ext xmlns:c16="http://schemas.microsoft.com/office/drawing/2014/chart" uri="{C3380CC4-5D6E-409C-BE32-E72D297353CC}">
              <c16:uniqueId val="{00000003-9627-48AF-A316-5CD24C5EF924}"/>
            </c:ext>
          </c:extLst>
        </c:ser>
        <c:dLbls>
          <c:showLegendKey val="0"/>
          <c:showVal val="0"/>
          <c:showCatName val="0"/>
          <c:showSerName val="0"/>
          <c:showPercent val="0"/>
          <c:showBubbleSize val="0"/>
        </c:dLbls>
        <c:gapWidth val="100"/>
        <c:overlap val="-24"/>
        <c:axId val="652747104"/>
        <c:axId val="652739656"/>
      </c:barChart>
      <c:catAx>
        <c:axId val="652747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9656"/>
        <c:crosses val="autoZero"/>
        <c:auto val="1"/>
        <c:lblAlgn val="ctr"/>
        <c:lblOffset val="100"/>
        <c:noMultiLvlLbl val="0"/>
      </c:catAx>
      <c:valAx>
        <c:axId val="652739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53</c:v>
                </c:pt>
                <c:pt idx="1">
                  <c:v>47</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647234608"/>
        <c:axId val="647238528"/>
      </c:barChart>
      <c:catAx>
        <c:axId val="647234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8528"/>
        <c:crosses val="autoZero"/>
        <c:auto val="1"/>
        <c:lblAlgn val="ctr"/>
        <c:lblOffset val="100"/>
        <c:noMultiLvlLbl val="0"/>
      </c:catAx>
      <c:valAx>
        <c:axId val="647238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88-4788-ACC6-B08E62B0CEA8}"/>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88-4788-ACC6-B08E62B0CEA8}"/>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88-4788-ACC6-B08E62B0C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52</c:v>
                </c:pt>
                <c:pt idx="1">
                  <c:v>47</c:v>
                </c:pt>
                <c:pt idx="2">
                  <c:v>1</c:v>
                </c:pt>
              </c:numCache>
            </c:numRef>
          </c:val>
          <c:extLst>
            <c:ext xmlns:c16="http://schemas.microsoft.com/office/drawing/2014/chart" uri="{C3380CC4-5D6E-409C-BE32-E72D297353CC}">
              <c16:uniqueId val="{00000003-9888-4788-ACC6-B08E62B0CEA8}"/>
            </c:ext>
          </c:extLst>
        </c:ser>
        <c:dLbls>
          <c:showLegendKey val="0"/>
          <c:showVal val="0"/>
          <c:showCatName val="0"/>
          <c:showSerName val="0"/>
          <c:showPercent val="0"/>
          <c:showBubbleSize val="0"/>
        </c:dLbls>
        <c:gapWidth val="100"/>
        <c:overlap val="-24"/>
        <c:axId val="647241664"/>
        <c:axId val="647231864"/>
      </c:barChart>
      <c:catAx>
        <c:axId val="647241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1864"/>
        <c:crosses val="autoZero"/>
        <c:auto val="1"/>
        <c:lblAlgn val="ctr"/>
        <c:lblOffset val="100"/>
        <c:noMultiLvlLbl val="0"/>
      </c:catAx>
      <c:valAx>
        <c:axId val="647231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BE7-4AA1-B62A-9B3AF98035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59</c:v>
                </c:pt>
                <c:pt idx="1">
                  <c:v>31</c:v>
                </c:pt>
                <c:pt idx="2">
                  <c:v>10</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647247544"/>
        <c:axId val="647253424"/>
      </c:barChart>
      <c:catAx>
        <c:axId val="64724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3424"/>
        <c:crosses val="autoZero"/>
        <c:auto val="1"/>
        <c:lblAlgn val="ctr"/>
        <c:lblOffset val="100"/>
        <c:noMultiLvlLbl val="0"/>
      </c:catAx>
      <c:valAx>
        <c:axId val="647253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7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12-4621-AFC0-105434947B6F}"/>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12-4621-AFC0-105434947B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73</c:v>
                </c:pt>
                <c:pt idx="1">
                  <c:v>27</c:v>
                </c:pt>
              </c:numCache>
            </c:numRef>
          </c:val>
          <c:extLst>
            <c:ext xmlns:c16="http://schemas.microsoft.com/office/drawing/2014/chart" uri="{C3380CC4-5D6E-409C-BE32-E72D297353CC}">
              <c16:uniqueId val="{00000002-2312-4621-AFC0-105434947B6F}"/>
            </c:ext>
          </c:extLst>
        </c:ser>
        <c:dLbls>
          <c:showLegendKey val="0"/>
          <c:showVal val="0"/>
          <c:showCatName val="0"/>
          <c:showSerName val="0"/>
          <c:showPercent val="0"/>
          <c:showBubbleSize val="0"/>
        </c:dLbls>
        <c:gapWidth val="100"/>
        <c:overlap val="-24"/>
        <c:axId val="652747496"/>
        <c:axId val="652754160"/>
      </c:barChart>
      <c:catAx>
        <c:axId val="652747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4160"/>
        <c:crosses val="autoZero"/>
        <c:auto val="1"/>
        <c:lblAlgn val="ctr"/>
        <c:lblOffset val="100"/>
        <c:noMultiLvlLbl val="0"/>
      </c:catAx>
      <c:valAx>
        <c:axId val="65275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7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9FB-4D76-88C8-A5D4F3BE5A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29</c:v>
                </c:pt>
                <c:pt idx="2">
                  <c:v>6</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639160208"/>
        <c:axId val="639162168"/>
      </c:barChart>
      <c:catAx>
        <c:axId val="63916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62168"/>
        <c:crosses val="autoZero"/>
        <c:auto val="1"/>
        <c:lblAlgn val="ctr"/>
        <c:lblOffset val="100"/>
        <c:noMultiLvlLbl val="0"/>
      </c:catAx>
      <c:valAx>
        <c:axId val="639162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6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16-4994-BD92-1DEA4AAB7A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16-4994-BD92-1DEA4AAB7A1B}"/>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16-4994-BD92-1DEA4AAB7A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30</c:v>
                </c:pt>
                <c:pt idx="2">
                  <c:v>5</c:v>
                </c:pt>
              </c:numCache>
            </c:numRef>
          </c:val>
          <c:extLst>
            <c:ext xmlns:c16="http://schemas.microsoft.com/office/drawing/2014/chart" uri="{C3380CC4-5D6E-409C-BE32-E72D297353CC}">
              <c16:uniqueId val="{00000003-BD16-4994-BD92-1DEA4AAB7A1B}"/>
            </c:ext>
          </c:extLst>
        </c:ser>
        <c:dLbls>
          <c:showLegendKey val="0"/>
          <c:showVal val="0"/>
          <c:showCatName val="0"/>
          <c:showSerName val="0"/>
          <c:showPercent val="0"/>
          <c:showBubbleSize val="0"/>
        </c:dLbls>
        <c:gapWidth val="100"/>
        <c:overlap val="-24"/>
        <c:axId val="647256952"/>
        <c:axId val="647258128"/>
      </c:barChart>
      <c:catAx>
        <c:axId val="647256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8128"/>
        <c:crosses val="autoZero"/>
        <c:auto val="1"/>
        <c:lblAlgn val="ctr"/>
        <c:lblOffset val="100"/>
        <c:noMultiLvlLbl val="0"/>
      </c:catAx>
      <c:valAx>
        <c:axId val="647258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6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45</c:v>
                </c:pt>
                <c:pt idx="1">
                  <c:v>47</c:v>
                </c:pt>
                <c:pt idx="2">
                  <c:v>8</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652752592"/>
        <c:axId val="652750632"/>
      </c:barChart>
      <c:catAx>
        <c:axId val="652752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0632"/>
        <c:crosses val="autoZero"/>
        <c:auto val="1"/>
        <c:lblAlgn val="ctr"/>
        <c:lblOffset val="100"/>
        <c:noMultiLvlLbl val="0"/>
      </c:catAx>
      <c:valAx>
        <c:axId val="652750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FC-49F7-B512-D509073D8274}"/>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C-49F7-B512-D509073D827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FC-49F7-B512-D509073D82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82</c:v>
                </c:pt>
                <c:pt idx="1">
                  <c:v>18</c:v>
                </c:pt>
              </c:numCache>
            </c:numRef>
          </c:val>
          <c:extLst>
            <c:ext xmlns:c16="http://schemas.microsoft.com/office/drawing/2014/chart" uri="{C3380CC4-5D6E-409C-BE32-E72D297353CC}">
              <c16:uniqueId val="{00000003-A4FC-49F7-B512-D509073D8274}"/>
            </c:ext>
          </c:extLst>
        </c:ser>
        <c:dLbls>
          <c:showLegendKey val="0"/>
          <c:showVal val="0"/>
          <c:showCatName val="0"/>
          <c:showSerName val="0"/>
          <c:showPercent val="0"/>
          <c:showBubbleSize val="0"/>
        </c:dLbls>
        <c:gapWidth val="100"/>
        <c:overlap val="-24"/>
        <c:axId val="639158640"/>
        <c:axId val="639165696"/>
      </c:barChart>
      <c:catAx>
        <c:axId val="639158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65696"/>
        <c:crosses val="autoZero"/>
        <c:auto val="1"/>
        <c:lblAlgn val="ctr"/>
        <c:lblOffset val="100"/>
        <c:noMultiLvlLbl val="0"/>
      </c:catAx>
      <c:valAx>
        <c:axId val="639165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5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35</c:v>
                </c:pt>
                <c:pt idx="1">
                  <c:v>65</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74925064"/>
        <c:axId val="574923104"/>
      </c:barChart>
      <c:catAx>
        <c:axId val="574925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3104"/>
        <c:crosses val="autoZero"/>
        <c:auto val="1"/>
        <c:lblAlgn val="ctr"/>
        <c:lblOffset val="100"/>
        <c:noMultiLvlLbl val="0"/>
      </c:catAx>
      <c:valAx>
        <c:axId val="57492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5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6F-4F6A-B3F2-7F6074A9A89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6F-4F6A-B3F2-7F6074A9A894}"/>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6F-4F6A-B3F2-7F6074A9A8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71</c:v>
                </c:pt>
                <c:pt idx="1">
                  <c:v>27</c:v>
                </c:pt>
                <c:pt idx="2">
                  <c:v>2</c:v>
                </c:pt>
              </c:numCache>
            </c:numRef>
          </c:val>
          <c:extLst>
            <c:ext xmlns:c16="http://schemas.microsoft.com/office/drawing/2014/chart" uri="{C3380CC4-5D6E-409C-BE32-E72D297353CC}">
              <c16:uniqueId val="{00000003-A36F-4F6A-B3F2-7F6074A9A894}"/>
            </c:ext>
          </c:extLst>
        </c:ser>
        <c:dLbls>
          <c:showLegendKey val="0"/>
          <c:showVal val="0"/>
          <c:showCatName val="0"/>
          <c:showSerName val="0"/>
          <c:showPercent val="0"/>
          <c:showBubbleSize val="0"/>
        </c:dLbls>
        <c:gapWidth val="100"/>
        <c:overlap val="-24"/>
        <c:axId val="652753768"/>
        <c:axId val="652751416"/>
      </c:barChart>
      <c:catAx>
        <c:axId val="65275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1416"/>
        <c:crosses val="autoZero"/>
        <c:auto val="1"/>
        <c:lblAlgn val="ctr"/>
        <c:lblOffset val="100"/>
        <c:noMultiLvlLbl val="0"/>
      </c:catAx>
      <c:valAx>
        <c:axId val="65275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88</c:v>
                </c:pt>
                <c:pt idx="1">
                  <c:v>12</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431057752"/>
        <c:axId val="431060104"/>
      </c:barChart>
      <c:catAx>
        <c:axId val="43105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0104"/>
        <c:crosses val="autoZero"/>
        <c:auto val="1"/>
        <c:lblAlgn val="ctr"/>
        <c:lblOffset val="100"/>
        <c:noMultiLvlLbl val="0"/>
      </c:catAx>
      <c:valAx>
        <c:axId val="4310601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5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83-4AA0-B21C-D5EC2DD14D31}"/>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83-4AA0-B21C-D5EC2DD14D31}"/>
                </c:ext>
              </c:extLst>
            </c:dLbl>
            <c:dLbl>
              <c:idx val="2"/>
              <c:layout>
                <c:manualLayout>
                  <c:x val="-5.1781923351880595E-3"/>
                  <c:y val="1.488847128224907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83-4AA0-B21C-D5EC2DD14D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65</c:v>
                </c:pt>
                <c:pt idx="1">
                  <c:v>29</c:v>
                </c:pt>
                <c:pt idx="2">
                  <c:v>6</c:v>
                </c:pt>
              </c:numCache>
            </c:numRef>
          </c:val>
          <c:extLst>
            <c:ext xmlns:c16="http://schemas.microsoft.com/office/drawing/2014/chart" uri="{C3380CC4-5D6E-409C-BE32-E72D297353CC}">
              <c16:uniqueId val="{00000003-9283-4AA0-B21C-D5EC2DD14D31}"/>
            </c:ext>
          </c:extLst>
        </c:ser>
        <c:dLbls>
          <c:showLegendKey val="0"/>
          <c:showVal val="0"/>
          <c:showCatName val="0"/>
          <c:showSerName val="0"/>
          <c:showPercent val="0"/>
          <c:showBubbleSize val="0"/>
        </c:dLbls>
        <c:gapWidth val="100"/>
        <c:overlap val="-24"/>
        <c:axId val="431057360"/>
        <c:axId val="431059320"/>
      </c:barChart>
      <c:catAx>
        <c:axId val="4310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59320"/>
        <c:crosses val="autoZero"/>
        <c:auto val="1"/>
        <c:lblAlgn val="ctr"/>
        <c:lblOffset val="100"/>
        <c:noMultiLvlLbl val="0"/>
      </c:catAx>
      <c:valAx>
        <c:axId val="431059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76</c:v>
                </c:pt>
                <c:pt idx="1">
                  <c:v>24</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431088328"/>
        <c:axId val="431076176"/>
      </c:barChart>
      <c:catAx>
        <c:axId val="431088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6176"/>
        <c:crosses val="autoZero"/>
        <c:auto val="1"/>
        <c:lblAlgn val="ctr"/>
        <c:lblOffset val="100"/>
        <c:noMultiLvlLbl val="0"/>
      </c:catAx>
      <c:valAx>
        <c:axId val="431076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8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52-448A-A16B-0EF8232C6A0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52-448A-A16B-0EF8232C6A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45</c:v>
                </c:pt>
                <c:pt idx="1">
                  <c:v>55</c:v>
                </c:pt>
              </c:numCache>
            </c:numRef>
          </c:val>
          <c:extLst>
            <c:ext xmlns:c16="http://schemas.microsoft.com/office/drawing/2014/chart" uri="{C3380CC4-5D6E-409C-BE32-E72D297353CC}">
              <c16:uniqueId val="{00000002-8A52-448A-A16B-0EF8232C6A09}"/>
            </c:ext>
          </c:extLst>
        </c:ser>
        <c:dLbls>
          <c:showLegendKey val="0"/>
          <c:showVal val="0"/>
          <c:showCatName val="0"/>
          <c:showSerName val="0"/>
          <c:showPercent val="0"/>
          <c:showBubbleSize val="0"/>
        </c:dLbls>
        <c:gapWidth val="100"/>
        <c:overlap val="-24"/>
        <c:axId val="431071080"/>
        <c:axId val="431072256"/>
      </c:barChart>
      <c:catAx>
        <c:axId val="431071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2256"/>
        <c:crosses val="autoZero"/>
        <c:auto val="1"/>
        <c:lblAlgn val="ctr"/>
        <c:lblOffset val="100"/>
        <c:noMultiLvlLbl val="0"/>
      </c:catAx>
      <c:valAx>
        <c:axId val="431072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1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CB1-4A70-B845-BD1CA4664086}"/>
                </c:ext>
              </c:extLst>
            </c:dLbl>
            <c:dLbl>
              <c:idx val="3"/>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4"/>
                <c:pt idx="0">
                  <c:v>SIEMPRE</c:v>
                </c:pt>
                <c:pt idx="1">
                  <c:v>ALGUNAS VECES</c:v>
                </c:pt>
                <c:pt idx="2">
                  <c:v>NUNCA</c:v>
                </c:pt>
                <c:pt idx="3">
                  <c:v>NO HE SIDO CONVOCADO</c:v>
                </c:pt>
              </c:strCache>
            </c:strRef>
          </c:cat>
          <c:val>
            <c:numRef>
              <c:f>'TE PERMITEN ASISTIR A CURSOS DE'!$C$3:$C$7</c:f>
              <c:numCache>
                <c:formatCode>###0.0</c:formatCode>
                <c:ptCount val="4"/>
                <c:pt idx="0">
                  <c:v>80</c:v>
                </c:pt>
                <c:pt idx="1">
                  <c:v>12</c:v>
                </c:pt>
                <c:pt idx="2" formatCode="General">
                  <c:v>2</c:v>
                </c:pt>
                <c:pt idx="3" formatCode="General">
                  <c:v>6</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431085584"/>
        <c:axId val="431080096"/>
      </c:barChart>
      <c:catAx>
        <c:axId val="43108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0096"/>
        <c:crosses val="autoZero"/>
        <c:auto val="1"/>
        <c:lblAlgn val="ctr"/>
        <c:lblOffset val="100"/>
        <c:noMultiLvlLbl val="0"/>
      </c:catAx>
      <c:valAx>
        <c:axId val="431080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D6-4BC4-9785-B17CCFA401A6}"/>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D6-4BC4-9785-B17CCFA401A6}"/>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D6-4BC4-9785-B17CCFA401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41</c:v>
                </c:pt>
                <c:pt idx="1">
                  <c:v>45</c:v>
                </c:pt>
                <c:pt idx="2">
                  <c:v>14</c:v>
                </c:pt>
              </c:numCache>
            </c:numRef>
          </c:val>
          <c:extLst>
            <c:ext xmlns:c16="http://schemas.microsoft.com/office/drawing/2014/chart" uri="{C3380CC4-5D6E-409C-BE32-E72D297353CC}">
              <c16:uniqueId val="{00000003-E5D6-4BC4-9785-B17CCFA401A6}"/>
            </c:ext>
          </c:extLst>
        </c:ser>
        <c:dLbls>
          <c:showLegendKey val="0"/>
          <c:showVal val="0"/>
          <c:showCatName val="0"/>
          <c:showSerName val="0"/>
          <c:showPercent val="0"/>
          <c:showBubbleSize val="0"/>
        </c:dLbls>
        <c:gapWidth val="100"/>
        <c:overlap val="-24"/>
        <c:axId val="431075784"/>
        <c:axId val="431078136"/>
      </c:barChart>
      <c:catAx>
        <c:axId val="43107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8136"/>
        <c:crosses val="autoZero"/>
        <c:auto val="1"/>
        <c:lblAlgn val="ctr"/>
        <c:lblOffset val="100"/>
        <c:noMultiLvlLbl val="0"/>
      </c:catAx>
      <c:valAx>
        <c:axId val="431078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63</c:v>
                </c:pt>
                <c:pt idx="1">
                  <c:v>37</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498700592"/>
        <c:axId val="498699024"/>
      </c:barChart>
      <c:catAx>
        <c:axId val="498700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9024"/>
        <c:crosses val="autoZero"/>
        <c:auto val="1"/>
        <c:lblAlgn val="ctr"/>
        <c:lblOffset val="100"/>
        <c:noMultiLvlLbl val="0"/>
      </c:catAx>
      <c:valAx>
        <c:axId val="498699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85-4E1B-8D01-11AAF57ABAAA}"/>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5-4E1B-8D01-11AAF57AB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76</c:v>
                </c:pt>
                <c:pt idx="1">
                  <c:v>24</c:v>
                </c:pt>
              </c:numCache>
            </c:numRef>
          </c:val>
          <c:extLst>
            <c:ext xmlns:c16="http://schemas.microsoft.com/office/drawing/2014/chart" uri="{C3380CC4-5D6E-409C-BE32-E72D297353CC}">
              <c16:uniqueId val="{00000002-F785-4E1B-8D01-11AAF57ABAAA}"/>
            </c:ext>
          </c:extLst>
        </c:ser>
        <c:dLbls>
          <c:showLegendKey val="0"/>
          <c:showVal val="0"/>
          <c:showCatName val="0"/>
          <c:showSerName val="0"/>
          <c:showPercent val="0"/>
          <c:showBubbleSize val="0"/>
        </c:dLbls>
        <c:gapWidth val="100"/>
        <c:overlap val="-24"/>
        <c:axId val="635193016"/>
        <c:axId val="635181648"/>
      </c:barChart>
      <c:catAx>
        <c:axId val="635193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181648"/>
        <c:crosses val="autoZero"/>
        <c:auto val="1"/>
        <c:lblAlgn val="ctr"/>
        <c:lblOffset val="100"/>
        <c:noMultiLvlLbl val="0"/>
      </c:catAx>
      <c:valAx>
        <c:axId val="635181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193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59</c:v>
                </c:pt>
                <c:pt idx="1">
                  <c:v>41</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498706472"/>
        <c:axId val="498706864"/>
      </c:barChart>
      <c:catAx>
        <c:axId val="498706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6864"/>
        <c:crosses val="autoZero"/>
        <c:auto val="1"/>
        <c:lblAlgn val="ctr"/>
        <c:lblOffset val="100"/>
        <c:noMultiLvlLbl val="0"/>
      </c:catAx>
      <c:valAx>
        <c:axId val="498706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93-4132-88DF-29B2486C0519}"/>
                </c:ext>
              </c:extLst>
            </c:dLbl>
            <c:dLbl>
              <c:idx val="1"/>
              <c:layout>
                <c:manualLayout>
                  <c:x val="1.0292429256432768E-2"/>
                  <c:y val="2.75765991358375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93-4132-88DF-29B2486C05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91</c:v>
                </c:pt>
                <c:pt idx="1">
                  <c:v>9</c:v>
                </c:pt>
              </c:numCache>
            </c:numRef>
          </c:val>
          <c:extLst>
            <c:ext xmlns:c16="http://schemas.microsoft.com/office/drawing/2014/chart" uri="{C3380CC4-5D6E-409C-BE32-E72D297353CC}">
              <c16:uniqueId val="{00000002-E393-4132-88DF-29B2486C0519}"/>
            </c:ext>
          </c:extLst>
        </c:ser>
        <c:dLbls>
          <c:showLegendKey val="0"/>
          <c:showVal val="0"/>
          <c:showCatName val="0"/>
          <c:showSerName val="0"/>
          <c:showPercent val="0"/>
          <c:showBubbleSize val="0"/>
        </c:dLbls>
        <c:gapWidth val="100"/>
        <c:overlap val="-24"/>
        <c:axId val="639110816"/>
        <c:axId val="639113952"/>
      </c:barChart>
      <c:catAx>
        <c:axId val="63911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13952"/>
        <c:crosses val="autoZero"/>
        <c:auto val="1"/>
        <c:lblAlgn val="ctr"/>
        <c:lblOffset val="100"/>
        <c:noMultiLvlLbl val="0"/>
      </c:catAx>
      <c:valAx>
        <c:axId val="639113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911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566853536"/>
        <c:axId val="566857064"/>
      </c:barChart>
      <c:catAx>
        <c:axId val="566853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57064"/>
        <c:crosses val="autoZero"/>
        <c:auto val="1"/>
        <c:lblAlgn val="ctr"/>
        <c:lblOffset val="100"/>
        <c:noMultiLvlLbl val="0"/>
      </c:catAx>
      <c:valAx>
        <c:axId val="56685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5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A0-49F9-BF8E-410CC7CE8506}"/>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A0-49F9-BF8E-410CC7CE8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E6A0-49F9-BF8E-410CC7CE8506}"/>
            </c:ext>
          </c:extLst>
        </c:ser>
        <c:dLbls>
          <c:showLegendKey val="0"/>
          <c:showVal val="0"/>
          <c:showCatName val="0"/>
          <c:showSerName val="0"/>
          <c:showPercent val="0"/>
          <c:showBubbleSize val="0"/>
        </c:dLbls>
        <c:gapWidth val="100"/>
        <c:overlap val="-24"/>
        <c:axId val="182041600"/>
        <c:axId val="182036504"/>
      </c:barChart>
      <c:catAx>
        <c:axId val="182041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6504"/>
        <c:crosses val="autoZero"/>
        <c:auto val="1"/>
        <c:lblAlgn val="ctr"/>
        <c:lblOffset val="100"/>
        <c:noMultiLvlLbl val="0"/>
      </c:catAx>
      <c:valAx>
        <c:axId val="182036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4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63</c:v>
                </c:pt>
                <c:pt idx="1">
                  <c:v>37</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275004768"/>
        <c:axId val="275004376"/>
      </c:barChart>
      <c:catAx>
        <c:axId val="275004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4376"/>
        <c:crosses val="autoZero"/>
        <c:auto val="1"/>
        <c:lblAlgn val="ctr"/>
        <c:lblOffset val="100"/>
        <c:noMultiLvlLbl val="0"/>
      </c:catAx>
      <c:valAx>
        <c:axId val="275004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4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0575720945716763E-2"/>
          <c:y val="0.13120875766846252"/>
          <c:w val="0.91522457956800207"/>
          <c:h val="0.79006493525807653"/>
        </c:manualLayout>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EA-43C6-BDD1-AE516A45CFC8}"/>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EA-43C6-BDD1-AE516A45CF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55</c:v>
                </c:pt>
                <c:pt idx="1">
                  <c:v>45</c:v>
                </c:pt>
              </c:numCache>
            </c:numRef>
          </c:val>
          <c:extLst>
            <c:ext xmlns:c16="http://schemas.microsoft.com/office/drawing/2014/chart" uri="{C3380CC4-5D6E-409C-BE32-E72D297353CC}">
              <c16:uniqueId val="{00000002-72EA-43C6-BDD1-AE516A45CFC8}"/>
            </c:ext>
          </c:extLst>
        </c:ser>
        <c:dLbls>
          <c:showLegendKey val="0"/>
          <c:showVal val="0"/>
          <c:showCatName val="0"/>
          <c:showSerName val="0"/>
          <c:showPercent val="0"/>
          <c:showBubbleSize val="0"/>
        </c:dLbls>
        <c:gapWidth val="100"/>
        <c:overlap val="-24"/>
        <c:axId val="646537496"/>
        <c:axId val="270301936"/>
      </c:barChart>
      <c:catAx>
        <c:axId val="646537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0301936"/>
        <c:crosses val="autoZero"/>
        <c:auto val="1"/>
        <c:lblAlgn val="ctr"/>
        <c:lblOffset val="100"/>
        <c:noMultiLvlLbl val="0"/>
      </c:catAx>
      <c:valAx>
        <c:axId val="27030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7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78</c:v>
                </c:pt>
                <c:pt idx="1">
                  <c:v>22</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494400552"/>
        <c:axId val="494409568"/>
      </c:barChart>
      <c:catAx>
        <c:axId val="49440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409568"/>
        <c:crosses val="autoZero"/>
        <c:auto val="1"/>
        <c:lblAlgn val="ctr"/>
        <c:lblOffset val="100"/>
        <c:noMultiLvlLbl val="0"/>
      </c:catAx>
      <c:valAx>
        <c:axId val="494409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40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EA-418C-832A-5577BB951CEA}"/>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EA-418C-832A-5577BB951C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83</c:v>
                </c:pt>
                <c:pt idx="1">
                  <c:v>17</c:v>
                </c:pt>
              </c:numCache>
            </c:numRef>
          </c:val>
          <c:extLst>
            <c:ext xmlns:c16="http://schemas.microsoft.com/office/drawing/2014/chart" uri="{C3380CC4-5D6E-409C-BE32-E72D297353CC}">
              <c16:uniqueId val="{00000002-7DEA-418C-832A-5577BB951CEA}"/>
            </c:ext>
          </c:extLst>
        </c:ser>
        <c:dLbls>
          <c:showLegendKey val="0"/>
          <c:showVal val="0"/>
          <c:showCatName val="0"/>
          <c:showSerName val="0"/>
          <c:showPercent val="0"/>
          <c:showBubbleSize val="0"/>
        </c:dLbls>
        <c:gapWidth val="100"/>
        <c:overlap val="-24"/>
        <c:axId val="389854752"/>
        <c:axId val="389855928"/>
      </c:barChart>
      <c:catAx>
        <c:axId val="38985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9855928"/>
        <c:crosses val="autoZero"/>
        <c:auto val="1"/>
        <c:lblAlgn val="ctr"/>
        <c:lblOffset val="100"/>
        <c:noMultiLvlLbl val="0"/>
      </c:catAx>
      <c:valAx>
        <c:axId val="389855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985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0F-4F31-8A1B-109E5AA6E41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0F-4F31-8A1B-109E5AA6E4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680F-4F31-8A1B-109E5AA6E41F}"/>
            </c:ext>
          </c:extLst>
        </c:ser>
        <c:dLbls>
          <c:showLegendKey val="0"/>
          <c:showVal val="0"/>
          <c:showCatName val="0"/>
          <c:showSerName val="0"/>
          <c:showPercent val="0"/>
          <c:showBubbleSize val="0"/>
        </c:dLbls>
        <c:gapWidth val="100"/>
        <c:overlap val="-24"/>
        <c:axId val="776998256"/>
        <c:axId val="776999040"/>
      </c:barChart>
      <c:catAx>
        <c:axId val="7769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6999040"/>
        <c:crosses val="autoZero"/>
        <c:auto val="1"/>
        <c:lblAlgn val="ctr"/>
        <c:lblOffset val="100"/>
        <c:noMultiLvlLbl val="0"/>
      </c:catAx>
      <c:valAx>
        <c:axId val="776999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INSTALACIONES</c:v>
                </c:pt>
                <c:pt idx="2">
                  <c:v>LEMA</c:v>
                </c:pt>
              </c:strCache>
            </c:strRef>
          </c:cat>
          <c:val>
            <c:numRef>
              <c:f>'ELEMENTO DE IDENTIFICACIÓN'!$B$4:$B$6</c:f>
              <c:numCache>
                <c:formatCode>General</c:formatCode>
                <c:ptCount val="3"/>
                <c:pt idx="0">
                  <c:v>80</c:v>
                </c:pt>
                <c:pt idx="1">
                  <c:v>49</c:v>
                </c:pt>
                <c:pt idx="2">
                  <c:v>33</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581169160"/>
        <c:axId val="581168376"/>
      </c:barChart>
      <c:catAx>
        <c:axId val="581169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81168376"/>
        <c:crosses val="autoZero"/>
        <c:auto val="1"/>
        <c:lblAlgn val="ctr"/>
        <c:lblOffset val="100"/>
        <c:noMultiLvlLbl val="0"/>
      </c:catAx>
      <c:valAx>
        <c:axId val="581168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69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Reversed" id="22">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29817" y="4653137"/>
            <a:ext cx="7895944"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500) – DIRECCIÓN DE SERVICIOS GENERALES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9EA801E2-38CA-431E-9DBF-9CD6D28F0146}"/>
              </a:ext>
            </a:extLst>
          </p:cNvPr>
          <p:cNvGraphicFramePr/>
          <p:nvPr>
            <p:extLst>
              <p:ext uri="{D42A27DB-BD31-4B8C-83A1-F6EECF244321}">
                <p14:modId xmlns:p14="http://schemas.microsoft.com/office/powerpoint/2010/main" val="2286119272"/>
              </p:ext>
            </p:extLst>
          </p:nvPr>
        </p:nvGraphicFramePr>
        <p:xfrm>
          <a:off x="1715536" y="1425587"/>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ráfico 24">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1981979976"/>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008B338E-F943-4C34-B5D8-71611382E935}"/>
              </a:ext>
            </a:extLst>
          </p:cNvPr>
          <p:cNvGraphicFramePr/>
          <p:nvPr>
            <p:extLst>
              <p:ext uri="{D42A27DB-BD31-4B8C-83A1-F6EECF244321}">
                <p14:modId xmlns:p14="http://schemas.microsoft.com/office/powerpoint/2010/main" val="990446513"/>
              </p:ext>
            </p:extLst>
          </p:nvPr>
        </p:nvGraphicFramePr>
        <p:xfrm>
          <a:off x="1370505" y="1171068"/>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4110508600"/>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328210" y="1073948"/>
            <a:ext cx="7325386" cy="923330"/>
          </a:xfrm>
          <a:prstGeom prst="rect">
            <a:avLst/>
          </a:prstGeom>
          <a:noFill/>
        </p:spPr>
        <p:txBody>
          <a:bodyPr wrap="square" rtlCol="0">
            <a:spAutoFit/>
          </a:bodyPr>
          <a:lstStyle/>
          <a:p>
            <a:pPr algn="just"/>
            <a:r>
              <a:rPr lang="es-MX" dirty="0"/>
              <a:t>En el rubro correspondiente a “Identidad</a:t>
            </a:r>
            <a:r>
              <a:rPr lang="es-MX" b="1" dirty="0"/>
              <a:t> Institucional” </a:t>
            </a:r>
            <a:r>
              <a:rPr lang="es-MX" dirty="0"/>
              <a:t>Los resultados son muy positivos en los encuestados, Sintiendo el orgullo por la institución por el escudo y conocer el código de ética de la institución.</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848A22E3-C285-4CE3-8048-9468E33041BE}"/>
              </a:ext>
            </a:extLst>
          </p:cNvPr>
          <p:cNvGraphicFramePr/>
          <p:nvPr>
            <p:extLst>
              <p:ext uri="{D42A27DB-BD31-4B8C-83A1-F6EECF244321}">
                <p14:modId xmlns:p14="http://schemas.microsoft.com/office/powerpoint/2010/main" val="3761939500"/>
              </p:ext>
            </p:extLst>
          </p:nvPr>
        </p:nvGraphicFramePr>
        <p:xfrm>
          <a:off x="1303330" y="1094419"/>
          <a:ext cx="7056900"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1384485571"/>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7E92B7F1-A375-48D7-9DDE-E553D72E80F5}"/>
              </a:ext>
            </a:extLst>
          </p:cNvPr>
          <p:cNvGraphicFramePr/>
          <p:nvPr>
            <p:extLst>
              <p:ext uri="{D42A27DB-BD31-4B8C-83A1-F6EECF244321}">
                <p14:modId xmlns:p14="http://schemas.microsoft.com/office/powerpoint/2010/main" val="354427232"/>
              </p:ext>
            </p:extLst>
          </p:nvPr>
        </p:nvGraphicFramePr>
        <p:xfrm>
          <a:off x="1350989" y="112978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124399726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23;p23">
            <a:extLst>
              <a:ext uri="{FF2B5EF4-FFF2-40B4-BE49-F238E27FC236}">
                <a16:creationId xmlns:a16="http://schemas.microsoft.com/office/drawing/2014/main" id="{713C1F90-19E7-4039-BA4C-84CA8A200DD9}"/>
              </a:ext>
            </a:extLst>
          </p:cNvPr>
          <p:cNvGraphicFramePr/>
          <p:nvPr>
            <p:extLst>
              <p:ext uri="{D42A27DB-BD31-4B8C-83A1-F6EECF244321}">
                <p14:modId xmlns:p14="http://schemas.microsoft.com/office/powerpoint/2010/main" val="1451779933"/>
              </p:ext>
            </p:extLst>
          </p:nvPr>
        </p:nvGraphicFramePr>
        <p:xfrm>
          <a:off x="1475327" y="1128372"/>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172972728"/>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141CB603-49BD-4A79-B516-67A82FF4EBA6}"/>
              </a:ext>
            </a:extLst>
          </p:cNvPr>
          <p:cNvGraphicFramePr/>
          <p:nvPr>
            <p:extLst>
              <p:ext uri="{D42A27DB-BD31-4B8C-83A1-F6EECF244321}">
                <p14:modId xmlns:p14="http://schemas.microsoft.com/office/powerpoint/2010/main" val="2221114123"/>
              </p:ext>
            </p:extLst>
          </p:nvPr>
        </p:nvGraphicFramePr>
        <p:xfrm>
          <a:off x="1401803" y="1180996"/>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2845935510"/>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1AEDDC1D-D24E-4AF2-BE86-E148C66EBB41}"/>
              </a:ext>
            </a:extLst>
          </p:cNvPr>
          <p:cNvGraphicFramePr/>
          <p:nvPr>
            <p:extLst>
              <p:ext uri="{D42A27DB-BD31-4B8C-83A1-F6EECF244321}">
                <p14:modId xmlns:p14="http://schemas.microsoft.com/office/powerpoint/2010/main" val="149844514"/>
              </p:ext>
            </p:extLst>
          </p:nvPr>
        </p:nvGraphicFramePr>
        <p:xfrm>
          <a:off x="1532674" y="1356751"/>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283399405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200329"/>
          </a:xfrm>
          <a:prstGeom prst="rect">
            <a:avLst/>
          </a:prstGeom>
          <a:noFill/>
        </p:spPr>
        <p:txBody>
          <a:bodyPr wrap="square" rtlCol="0">
            <a:spAutoFit/>
          </a:bodyPr>
          <a:lstStyle/>
          <a:p>
            <a:pPr algn="just"/>
            <a:r>
              <a:rPr lang="es-ES" dirty="0"/>
              <a:t>La mayoría de los resultados salieron positivos, con algunas excepciones, Tienen una </a:t>
            </a:r>
            <a:r>
              <a:rPr lang="es-ES" b="1" dirty="0"/>
              <a:t>Buena Higiene </a:t>
            </a:r>
            <a:r>
              <a:rPr lang="es-ES" dirty="0"/>
              <a:t>en sus lugares de trabajos y también conocen al personal que lo realiza, El Nivel de Ruido no es excesivo se mantiene regular donde laboran.</a:t>
            </a:r>
            <a:endParaRPr lang="es-MX"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215760787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CC2E9733-6A1F-46C1-AA65-D832FA777E60}"/>
              </a:ext>
            </a:extLst>
          </p:cNvPr>
          <p:cNvGraphicFramePr/>
          <p:nvPr>
            <p:extLst>
              <p:ext uri="{D42A27DB-BD31-4B8C-83A1-F6EECF244321}">
                <p14:modId xmlns:p14="http://schemas.microsoft.com/office/powerpoint/2010/main" val="845659920"/>
              </p:ext>
            </p:extLst>
          </p:nvPr>
        </p:nvGraphicFramePr>
        <p:xfrm>
          <a:off x="1498186" y="113437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183296867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ráfico 25">
            <a:extLst>
              <a:ext uri="{FF2B5EF4-FFF2-40B4-BE49-F238E27FC236}">
                <a16:creationId xmlns:a16="http://schemas.microsoft.com/office/drawing/2014/main" id="{4DE89B11-5589-4557-A14A-E52C9DBEAFD4}"/>
              </a:ext>
            </a:extLst>
          </p:cNvPr>
          <p:cNvGraphicFramePr>
            <a:graphicFrameLocks/>
          </p:cNvGraphicFramePr>
          <p:nvPr>
            <p:extLst>
              <p:ext uri="{D42A27DB-BD31-4B8C-83A1-F6EECF244321}">
                <p14:modId xmlns:p14="http://schemas.microsoft.com/office/powerpoint/2010/main" val="1459432643"/>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2165340410"/>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1754326"/>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marL="285750" indent="-285750" algn="just">
              <a:buFont typeface="Arial" panose="020B0604020202020204" pitchFamily="34" charset="0"/>
              <a:buChar char="•"/>
            </a:pPr>
            <a:r>
              <a:rPr lang="es-MX" dirty="0"/>
              <a:t>Ah gran parte de los encuestados </a:t>
            </a:r>
            <a:r>
              <a:rPr lang="es-MX" b="1" dirty="0"/>
              <a:t>“Algunas Veces”. </a:t>
            </a:r>
            <a:r>
              <a:rPr lang="es-MX" dirty="0"/>
              <a:t>Se cuenta con el material necesario para trabajar, se realiza un mantenimiento al equipo de computación, Se proporciona herramientas para trabajar</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SERVICIOS GENERALES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CCF7EEBC-EC2F-4F8F-8DAD-7DD2052B7ED7}"/>
              </a:ext>
            </a:extLst>
          </p:cNvPr>
          <p:cNvGraphicFramePr/>
          <p:nvPr>
            <p:extLst>
              <p:ext uri="{D42A27DB-BD31-4B8C-83A1-F6EECF244321}">
                <p14:modId xmlns:p14="http://schemas.microsoft.com/office/powerpoint/2010/main" val="2094087102"/>
              </p:ext>
            </p:extLst>
          </p:nvPr>
        </p:nvGraphicFramePr>
        <p:xfrm>
          <a:off x="1400783" y="1192406"/>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2680221828"/>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75;p46">
            <a:extLst>
              <a:ext uri="{FF2B5EF4-FFF2-40B4-BE49-F238E27FC236}">
                <a16:creationId xmlns:a16="http://schemas.microsoft.com/office/drawing/2014/main" id="{CAC61E7B-1584-4FFB-8B14-259F80DC9F83}"/>
              </a:ext>
            </a:extLst>
          </p:cNvPr>
          <p:cNvGraphicFramePr/>
          <p:nvPr>
            <p:extLst>
              <p:ext uri="{D42A27DB-BD31-4B8C-83A1-F6EECF244321}">
                <p14:modId xmlns:p14="http://schemas.microsoft.com/office/powerpoint/2010/main" val="4215420316"/>
              </p:ext>
            </p:extLst>
          </p:nvPr>
        </p:nvGraphicFramePr>
        <p:xfrm>
          <a:off x="1565558" y="1188490"/>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645528076"/>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9C2A1F8A-E2C1-43E5-BAAD-7D1D9F316767}"/>
              </a:ext>
            </a:extLst>
          </p:cNvPr>
          <p:cNvGraphicFramePr/>
          <p:nvPr>
            <p:extLst>
              <p:ext uri="{D42A27DB-BD31-4B8C-83A1-F6EECF244321}">
                <p14:modId xmlns:p14="http://schemas.microsoft.com/office/powerpoint/2010/main" val="3739563042"/>
              </p:ext>
            </p:extLst>
          </p:nvPr>
        </p:nvGraphicFramePr>
        <p:xfrm>
          <a:off x="1380802" y="1094419"/>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47412793"/>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DDD7B530-356B-463A-94A7-F7A7BD9E034C}"/>
              </a:ext>
            </a:extLst>
          </p:cNvPr>
          <p:cNvGraphicFramePr/>
          <p:nvPr>
            <p:extLst>
              <p:ext uri="{D42A27DB-BD31-4B8C-83A1-F6EECF244321}">
                <p14:modId xmlns:p14="http://schemas.microsoft.com/office/powerpoint/2010/main" val="3894828346"/>
              </p:ext>
            </p:extLst>
          </p:nvPr>
        </p:nvGraphicFramePr>
        <p:xfrm>
          <a:off x="1437807" y="105979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462562386"/>
              </p:ext>
            </p:extLst>
          </p:nvPr>
        </p:nvGraphicFramePr>
        <p:xfrm>
          <a:off x="1362472" y="502824"/>
          <a:ext cx="7030616" cy="55722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035448" y="1484784"/>
            <a:ext cx="5930945" cy="1200329"/>
          </a:xfrm>
          <a:prstGeom prst="rect">
            <a:avLst/>
          </a:prstGeom>
          <a:noFill/>
        </p:spPr>
        <p:txBody>
          <a:bodyPr wrap="square" rtlCol="0">
            <a:spAutoFit/>
          </a:bodyPr>
          <a:lstStyle/>
          <a:p>
            <a:pPr algn="just"/>
            <a:r>
              <a:rPr lang="es-ES" dirty="0"/>
              <a:t>En Gran parte es </a:t>
            </a:r>
            <a:r>
              <a:rPr lang="es-ES" b="1" dirty="0"/>
              <a:t>“Buena” </a:t>
            </a:r>
            <a:r>
              <a:rPr lang="es-ES" dirty="0"/>
              <a:t>y </a:t>
            </a:r>
            <a:r>
              <a:rPr lang="es-ES" b="1" dirty="0"/>
              <a:t>“Siempre” </a:t>
            </a:r>
            <a:r>
              <a:rPr lang="es-ES" dirty="0"/>
              <a:t>donde como resultado la buena acción de los compañeros de trabajo, Los únicos problemas son </a:t>
            </a:r>
            <a:r>
              <a:rPr lang="es-ES" b="1" dirty="0"/>
              <a:t>Institucionales, </a:t>
            </a:r>
            <a:r>
              <a:rPr lang="es-ES" dirty="0"/>
              <a:t>Casi no hay problemas entre compañeros.</a:t>
            </a:r>
            <a:endParaRPr lang="es-MX" dirty="0"/>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2826719088"/>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8123A7B1-ED6B-4840-AFE1-18E552F0D2C4}"/>
              </a:ext>
            </a:extLst>
          </p:cNvPr>
          <p:cNvGraphicFramePr/>
          <p:nvPr>
            <p:extLst>
              <p:ext uri="{D42A27DB-BD31-4B8C-83A1-F6EECF244321}">
                <p14:modId xmlns:p14="http://schemas.microsoft.com/office/powerpoint/2010/main" val="449570272"/>
              </p:ext>
            </p:extLst>
          </p:nvPr>
        </p:nvGraphicFramePr>
        <p:xfrm>
          <a:off x="1273027" y="1015380"/>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3242331404"/>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5713F60B-DDA5-4A15-9489-A19E3C1BFC11}"/>
              </a:ext>
            </a:extLst>
          </p:cNvPr>
          <p:cNvGraphicFramePr/>
          <p:nvPr>
            <p:extLst>
              <p:ext uri="{D42A27DB-BD31-4B8C-83A1-F6EECF244321}">
                <p14:modId xmlns:p14="http://schemas.microsoft.com/office/powerpoint/2010/main" val="1432853288"/>
              </p:ext>
            </p:extLst>
          </p:nvPr>
        </p:nvGraphicFramePr>
        <p:xfrm>
          <a:off x="1565558" y="1170357"/>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2866700911"/>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6ED00A5E-E804-4FC5-B8CD-DE1FCB80A76A}"/>
              </a:ext>
            </a:extLst>
          </p:cNvPr>
          <p:cNvGraphicFramePr/>
          <p:nvPr>
            <p:extLst>
              <p:ext uri="{D42A27DB-BD31-4B8C-83A1-F6EECF244321}">
                <p14:modId xmlns:p14="http://schemas.microsoft.com/office/powerpoint/2010/main" val="3383152874"/>
              </p:ext>
            </p:extLst>
          </p:nvPr>
        </p:nvGraphicFramePr>
        <p:xfrm>
          <a:off x="1595144" y="115673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2492433169"/>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923330"/>
          </a:xfrm>
          <a:prstGeom prst="rect">
            <a:avLst/>
          </a:prstGeom>
          <a:noFill/>
        </p:spPr>
        <p:txBody>
          <a:bodyPr wrap="square" rtlCol="0">
            <a:spAutoFit/>
          </a:bodyPr>
          <a:lstStyle/>
          <a:p>
            <a:pPr algn="just"/>
            <a:r>
              <a:rPr lang="es-ES" dirty="0"/>
              <a:t>En la mayoría es </a:t>
            </a:r>
            <a:r>
              <a:rPr lang="es-ES" b="1" dirty="0"/>
              <a:t>“Siempre”. </a:t>
            </a:r>
            <a:r>
              <a:rPr lang="es-ES" dirty="0"/>
              <a:t>Tomándose en cuenta a todos los encuestados en el área para realizar actividades o de manera de apoyo.  </a:t>
            </a:r>
            <a:endParaRPr lang="es-MX" dirty="0"/>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A8DABB93-B730-4755-BCF2-4FAC3EFFB24A}"/>
              </a:ext>
            </a:extLst>
          </p:cNvPr>
          <p:cNvGraphicFramePr/>
          <p:nvPr>
            <p:extLst>
              <p:ext uri="{D42A27DB-BD31-4B8C-83A1-F6EECF244321}">
                <p14:modId xmlns:p14="http://schemas.microsoft.com/office/powerpoint/2010/main" val="1867671792"/>
              </p:ext>
            </p:extLst>
          </p:nvPr>
        </p:nvGraphicFramePr>
        <p:xfrm>
          <a:off x="1411520" y="1103843"/>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2408815482"/>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ECAE53D3-C5B2-4BD3-B2B1-9E9DC9F2E1BB}"/>
              </a:ext>
            </a:extLst>
          </p:cNvPr>
          <p:cNvGraphicFramePr/>
          <p:nvPr>
            <p:extLst>
              <p:ext uri="{D42A27DB-BD31-4B8C-83A1-F6EECF244321}">
                <p14:modId xmlns:p14="http://schemas.microsoft.com/office/powerpoint/2010/main" val="313532166"/>
              </p:ext>
            </p:extLst>
          </p:nvPr>
        </p:nvGraphicFramePr>
        <p:xfrm>
          <a:off x="1472561" y="1280538"/>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765628453"/>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F60320B3-E8E0-4D07-99A6-C5BB1240B60F}"/>
              </a:ext>
            </a:extLst>
          </p:cNvPr>
          <p:cNvGraphicFramePr/>
          <p:nvPr>
            <p:extLst>
              <p:ext uri="{D42A27DB-BD31-4B8C-83A1-F6EECF244321}">
                <p14:modId xmlns:p14="http://schemas.microsoft.com/office/powerpoint/2010/main" val="95279657"/>
              </p:ext>
            </p:extLst>
          </p:nvPr>
        </p:nvGraphicFramePr>
        <p:xfrm>
          <a:off x="1300454" y="106562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1120485228"/>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B1B2A022-ACA5-4C74-B22D-7C418C7AF61D}"/>
              </a:ext>
            </a:extLst>
          </p:cNvPr>
          <p:cNvGraphicFramePr/>
          <p:nvPr>
            <p:extLst>
              <p:ext uri="{D42A27DB-BD31-4B8C-83A1-F6EECF244321}">
                <p14:modId xmlns:p14="http://schemas.microsoft.com/office/powerpoint/2010/main" val="3687621896"/>
              </p:ext>
            </p:extLst>
          </p:nvPr>
        </p:nvGraphicFramePr>
        <p:xfrm>
          <a:off x="1533023" y="1133008"/>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1377496480"/>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A10068B2-6F08-4651-9F2C-45B84DB2B05F}"/>
              </a:ext>
            </a:extLst>
          </p:cNvPr>
          <p:cNvGraphicFramePr/>
          <p:nvPr>
            <p:extLst>
              <p:ext uri="{D42A27DB-BD31-4B8C-83A1-F6EECF244321}">
                <p14:modId xmlns:p14="http://schemas.microsoft.com/office/powerpoint/2010/main" val="2153744453"/>
              </p:ext>
            </p:extLst>
          </p:nvPr>
        </p:nvGraphicFramePr>
        <p:xfrm>
          <a:off x="1324298" y="1184593"/>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923330"/>
          </a:xfrm>
          <a:prstGeom prst="rect">
            <a:avLst/>
          </a:prstGeom>
          <a:noFill/>
        </p:spPr>
        <p:txBody>
          <a:bodyPr wrap="square" rtlCol="0">
            <a:spAutoFit/>
          </a:bodyPr>
          <a:lstStyle/>
          <a:p>
            <a:pPr algn="just"/>
            <a:r>
              <a:rPr lang="es-ES" dirty="0"/>
              <a:t>En la mayoría de las encuestas casi </a:t>
            </a:r>
            <a:r>
              <a:rPr lang="es-ES" b="1" dirty="0"/>
              <a:t>“Siempre”. </a:t>
            </a:r>
            <a:r>
              <a:rPr lang="es-ES" dirty="0"/>
              <a:t>Son los resultados de las encuestas, donde se les permite seguir creciendo las habilidades, asistir a cursos de capacitación para la mejora.</a:t>
            </a:r>
            <a:endParaRPr lang="es-MX" dirty="0"/>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2816099561"/>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8716F48A-64F9-4AE4-A242-141F0C2ECE74}"/>
              </a:ext>
            </a:extLst>
          </p:cNvPr>
          <p:cNvGraphicFramePr/>
          <p:nvPr>
            <p:extLst>
              <p:ext uri="{D42A27DB-BD31-4B8C-83A1-F6EECF244321}">
                <p14:modId xmlns:p14="http://schemas.microsoft.com/office/powerpoint/2010/main" val="3845179534"/>
              </p:ext>
            </p:extLst>
          </p:nvPr>
        </p:nvGraphicFramePr>
        <p:xfrm>
          <a:off x="1595144" y="1245253"/>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2171978135"/>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6ACAA3CA-9CE1-4A7D-8F15-64E6E3B4A7AC}"/>
              </a:ext>
            </a:extLst>
          </p:cNvPr>
          <p:cNvGraphicFramePr/>
          <p:nvPr>
            <p:extLst>
              <p:ext uri="{D42A27DB-BD31-4B8C-83A1-F6EECF244321}">
                <p14:modId xmlns:p14="http://schemas.microsoft.com/office/powerpoint/2010/main" val="333436871"/>
              </p:ext>
            </p:extLst>
          </p:nvPr>
        </p:nvGraphicFramePr>
        <p:xfrm>
          <a:off x="1477353" y="1021697"/>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985415062"/>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04B68EBB-3B4C-45FC-AE9B-D0F6AD43E73D}"/>
              </a:ext>
            </a:extLst>
          </p:cNvPr>
          <p:cNvGraphicFramePr/>
          <p:nvPr>
            <p:extLst>
              <p:ext uri="{D42A27DB-BD31-4B8C-83A1-F6EECF244321}">
                <p14:modId xmlns:p14="http://schemas.microsoft.com/office/powerpoint/2010/main" val="3609169882"/>
              </p:ext>
            </p:extLst>
          </p:nvPr>
        </p:nvGraphicFramePr>
        <p:xfrm>
          <a:off x="1365799" y="1150421"/>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370899454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762534EA-4010-4072-8338-FE4F92460D87}"/>
              </a:ext>
            </a:extLst>
          </p:cNvPr>
          <p:cNvGraphicFramePr/>
          <p:nvPr>
            <p:extLst>
              <p:ext uri="{D42A27DB-BD31-4B8C-83A1-F6EECF244321}">
                <p14:modId xmlns:p14="http://schemas.microsoft.com/office/powerpoint/2010/main" val="901041028"/>
              </p:ext>
            </p:extLst>
          </p:nvPr>
        </p:nvGraphicFramePr>
        <p:xfrm>
          <a:off x="1254239" y="114239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3142627767"/>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132DBE24-F31B-43D4-8D3B-74BF5F70A5C6}"/>
              </a:ext>
            </a:extLst>
          </p:cNvPr>
          <p:cNvGraphicFramePr/>
          <p:nvPr>
            <p:extLst>
              <p:ext uri="{D42A27DB-BD31-4B8C-83A1-F6EECF244321}">
                <p14:modId xmlns:p14="http://schemas.microsoft.com/office/powerpoint/2010/main" val="3019428341"/>
              </p:ext>
            </p:extLst>
          </p:nvPr>
        </p:nvGraphicFramePr>
        <p:xfrm>
          <a:off x="1388368" y="121190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63%</a:t>
            </a:r>
          </a:p>
          <a:p>
            <a:pPr marL="742950" lvl="1" indent="-285750" algn="just">
              <a:buFont typeface="Arial" panose="020B0604020202020204" pitchFamily="34" charset="0"/>
              <a:buChar char="•"/>
            </a:pPr>
            <a:r>
              <a:rPr lang="es-MX" b="1" dirty="0"/>
              <a:t>Olores desagradables </a:t>
            </a:r>
            <a:r>
              <a:rPr lang="es-MX" dirty="0"/>
              <a:t>en un </a:t>
            </a:r>
            <a:r>
              <a:rPr lang="es-MX" b="1" dirty="0"/>
              <a:t>76%</a:t>
            </a:r>
          </a:p>
          <a:p>
            <a:pPr marL="742950" lvl="1" indent="-285750" algn="just">
              <a:buFont typeface="Arial" panose="020B0604020202020204" pitchFamily="34" charset="0"/>
              <a:buChar char="•"/>
            </a:pPr>
            <a:r>
              <a:rPr lang="es-MX" b="1" dirty="0"/>
              <a:t>Plagas</a:t>
            </a:r>
            <a:r>
              <a:rPr lang="es-MX" dirty="0"/>
              <a:t> en un </a:t>
            </a:r>
            <a:r>
              <a:rPr lang="es-MX" b="1" dirty="0"/>
              <a:t>59%</a:t>
            </a:r>
          </a:p>
          <a:p>
            <a:pPr marL="742950" lvl="1" indent="-285750" algn="just">
              <a:buFont typeface="Arial" panose="020B0604020202020204" pitchFamily="34" charset="0"/>
              <a:buChar char="•"/>
            </a:pPr>
            <a:r>
              <a:rPr lang="es-MX" b="1" dirty="0"/>
              <a:t>Agua estancada </a:t>
            </a:r>
            <a:r>
              <a:rPr lang="es-MX" dirty="0"/>
              <a:t>en un </a:t>
            </a:r>
            <a:r>
              <a:rPr lang="es-MX" b="1" dirty="0"/>
              <a:t>91%</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71%</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63%</a:t>
            </a:r>
          </a:p>
          <a:p>
            <a:pPr marL="742950" lvl="1" indent="-285750" algn="just">
              <a:buFont typeface="Arial" panose="020B0604020202020204" pitchFamily="34" charset="0"/>
              <a:buChar char="•"/>
            </a:pPr>
            <a:r>
              <a:rPr lang="es-MX" b="1" dirty="0"/>
              <a:t>Desechos</a:t>
            </a:r>
            <a:r>
              <a:rPr lang="es-MX" dirty="0"/>
              <a:t> en un </a:t>
            </a:r>
            <a:r>
              <a:rPr lang="es-MX" b="1" dirty="0"/>
              <a:t>55%</a:t>
            </a:r>
          </a:p>
          <a:p>
            <a:pPr marL="742950" lvl="1" indent="-285750" algn="just">
              <a:buFont typeface="Arial" panose="020B0604020202020204" pitchFamily="34" charset="0"/>
              <a:buChar char="•"/>
            </a:pPr>
            <a:r>
              <a:rPr lang="es-MX" b="1" dirty="0"/>
              <a:t>Áreas verdes </a:t>
            </a:r>
            <a:r>
              <a:rPr lang="es-MX" dirty="0"/>
              <a:t>en </a:t>
            </a:r>
            <a:r>
              <a:rPr lang="es-MX"/>
              <a:t>un </a:t>
            </a:r>
            <a:r>
              <a:rPr lang="es-MX" b="1"/>
              <a:t>78%</a:t>
            </a:r>
            <a:endParaRPr lang="es-MX" b="1" dirty="0"/>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5446</TotalTime>
  <Words>3618</Words>
  <Application>Microsoft Office PowerPoint</Application>
  <PresentationFormat>Presentación en pantalla (4:3)</PresentationFormat>
  <Paragraphs>643</Paragraphs>
  <Slides>82</Slides>
  <Notes>82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82</vt:i4>
      </vt:variant>
    </vt:vector>
  </HeadingPairs>
  <TitlesOfParts>
    <vt:vector size="8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2022-04-26T18:27:17Z</dcterms:modified>
</cp:coreProperties>
</file>