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3.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8.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9.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0.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1.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5.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6.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7.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8.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9.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0.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1.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7.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8.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9.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0.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1.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2.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6.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7.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8.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59.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60.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1.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5.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6.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7.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8.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69.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70.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71.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2.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6.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7.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8.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79.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80.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81.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2.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83.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84.xml" ContentType="application/vnd.openxmlformats-officedocument.presentationml.notesSlid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7"/>
  </p:notesMasterIdLst>
  <p:handoutMasterIdLst>
    <p:handoutMasterId r:id="rId88"/>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336" r:id="rId17"/>
    <p:sldId id="337" r:id="rId18"/>
    <p:sldId id="338" r:id="rId19"/>
    <p:sldId id="340" r:id="rId20"/>
    <p:sldId id="339" r:id="rId21"/>
    <p:sldId id="398" r:id="rId22"/>
    <p:sldId id="341" r:id="rId23"/>
    <p:sldId id="342" r:id="rId24"/>
    <p:sldId id="343" r:id="rId25"/>
    <p:sldId id="344" r:id="rId26"/>
    <p:sldId id="345" r:id="rId27"/>
    <p:sldId id="346" r:id="rId28"/>
    <p:sldId id="347" r:id="rId29"/>
    <p:sldId id="349" r:id="rId30"/>
    <p:sldId id="350" r:id="rId31"/>
    <p:sldId id="351" r:id="rId32"/>
    <p:sldId id="348" r:id="rId33"/>
    <p:sldId id="399" r:id="rId34"/>
    <p:sldId id="352" r:id="rId35"/>
    <p:sldId id="353" r:id="rId36"/>
    <p:sldId id="354" r:id="rId37"/>
    <p:sldId id="355" r:id="rId38"/>
    <p:sldId id="356" r:id="rId39"/>
    <p:sldId id="357" r:id="rId40"/>
    <p:sldId id="358" r:id="rId41"/>
    <p:sldId id="359" r:id="rId42"/>
    <p:sldId id="360" r:id="rId43"/>
    <p:sldId id="410" r:id="rId44"/>
    <p:sldId id="411" r:id="rId45"/>
    <p:sldId id="400" r:id="rId46"/>
    <p:sldId id="361" r:id="rId47"/>
    <p:sldId id="362" r:id="rId48"/>
    <p:sldId id="363" r:id="rId49"/>
    <p:sldId id="364" r:id="rId50"/>
    <p:sldId id="365" r:id="rId51"/>
    <p:sldId id="366" r:id="rId52"/>
    <p:sldId id="367" r:id="rId53"/>
    <p:sldId id="368" r:id="rId54"/>
    <p:sldId id="401" r:id="rId55"/>
    <p:sldId id="369" r:id="rId56"/>
    <p:sldId id="370" r:id="rId57"/>
    <p:sldId id="371" r:id="rId58"/>
    <p:sldId id="372" r:id="rId59"/>
    <p:sldId id="373" r:id="rId60"/>
    <p:sldId id="374" r:id="rId61"/>
    <p:sldId id="397" r:id="rId62"/>
    <p:sldId id="382" r:id="rId63"/>
    <p:sldId id="402" r:id="rId64"/>
    <p:sldId id="375" r:id="rId65"/>
    <p:sldId id="376" r:id="rId66"/>
    <p:sldId id="377" r:id="rId67"/>
    <p:sldId id="378" r:id="rId68"/>
    <p:sldId id="379" r:id="rId69"/>
    <p:sldId id="380" r:id="rId70"/>
    <p:sldId id="384" r:id="rId71"/>
    <p:sldId id="381" r:id="rId72"/>
    <p:sldId id="383" r:id="rId73"/>
    <p:sldId id="385" r:id="rId74"/>
    <p:sldId id="403" r:id="rId75"/>
    <p:sldId id="386" r:id="rId76"/>
    <p:sldId id="389" r:id="rId77"/>
    <p:sldId id="388" r:id="rId78"/>
    <p:sldId id="387" r:id="rId79"/>
    <p:sldId id="390" r:id="rId80"/>
    <p:sldId id="391" r:id="rId81"/>
    <p:sldId id="393" r:id="rId82"/>
    <p:sldId id="392" r:id="rId83"/>
    <p:sldId id="395" r:id="rId84"/>
    <p:sldId id="396" r:id="rId85"/>
    <p:sldId id="409" r:id="rId8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4629" autoAdjust="0"/>
  </p:normalViewPr>
  <p:slideViewPr>
    <p:cSldViewPr>
      <p:cViewPr varScale="1">
        <p:scale>
          <a:sx n="101" d="100"/>
          <a:sy n="101" d="100"/>
        </p:scale>
        <p:origin x="43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'ELEMENTO DE IDENTIFICACIÓN'!$B$3</c:f>
              <c:strCache>
                <c:ptCount val="1"/>
                <c:pt idx="0">
                  <c:v>Columna2</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1081484639568198E-3"/>
                  <c:y val="0.1194784681294393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FFA06836-E0AE-4A80-BE31-41F3B58F1DC9}"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C28-4591-95CA-34BD60F247F8}"/>
                </c:ext>
              </c:extLst>
            </c:dLbl>
            <c:dLbl>
              <c:idx val="1"/>
              <c:layout>
                <c:manualLayout>
                  <c:x val="-4.1081484639568198E-3"/>
                  <c:y val="0.1104391704997738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98B5F1F-E432-4EC4-A171-1D7EDAE9C6E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C28-4591-95CA-34BD60F247F8}"/>
                </c:ext>
              </c:extLst>
            </c:dLbl>
            <c:dLbl>
              <c:idx val="2"/>
              <c:layout>
                <c:manualLayout>
                  <c:x val="-4.1081484639569708E-3"/>
                  <c:y val="9.99537112765159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1EB62883-612A-4C49-B862-CA8977CE30F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C28-4591-95CA-34BD60F247F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'ELEMENTO DE IDENTIFICACIÓN'!$A$4:$A$6</c:f>
              <c:strCache>
                <c:ptCount val="3"/>
                <c:pt idx="0">
                  <c:v> ESCUDO</c:v>
                </c:pt>
                <c:pt idx="1">
                  <c:v> LEMA</c:v>
                </c:pt>
                <c:pt idx="2">
                  <c:v> INSTALACIONES</c:v>
                </c:pt>
              </c:strCache>
            </c:strRef>
          </c:cat>
          <c:val>
            <c:numRef>
              <c:f>'ELEMENTO DE IDENTIFICACIÓN'!$B$4:$B$6</c:f>
              <c:numCache>
                <c:formatCode>General</c:formatCode>
                <c:ptCount val="3"/>
                <c:pt idx="0">
                  <c:v>64</c:v>
                </c:pt>
                <c:pt idx="1">
                  <c:v>57</c:v>
                </c:pt>
                <c:pt idx="2">
                  <c:v>43</c:v>
                </c:pt>
              </c:numCache>
            </c:numRef>
          </c:val>
          <c:extLst>
            <c:ext xmlns:c16="http://schemas.microsoft.com/office/drawing/2014/chart" uri="{C3380CC4-5D6E-409C-BE32-E72D297353CC}">
              <c16:uniqueId val="{00000003-FC28-4591-95CA-34BD60F247F8}"/>
            </c:ext>
          </c:extLst>
        </c:ser>
        <c:dLbls>
          <c:showLegendKey val="0"/>
          <c:showVal val="0"/>
          <c:showCatName val="0"/>
          <c:showSerName val="0"/>
          <c:showPercent val="0"/>
          <c:showBubbleSize val="0"/>
        </c:dLbls>
        <c:gapWidth val="100"/>
        <c:overlap val="-24"/>
        <c:axId val="641043296"/>
        <c:axId val="641048784"/>
      </c:barChart>
      <c:catAx>
        <c:axId val="6410432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crossAx val="641048784"/>
        <c:crosses val="autoZero"/>
        <c:auto val="1"/>
        <c:lblAlgn val="ctr"/>
        <c:lblOffset val="100"/>
        <c:noMultiLvlLbl val="0"/>
      </c:catAx>
      <c:valAx>
        <c:axId val="641048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1043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2556506590375"/>
          <c:y val="0.14287230298806519"/>
          <c:w val="0.82731733707218613"/>
          <c:h val="0.77038074804776768"/>
        </c:manualLayout>
      </c:layout>
      <c:barChart>
        <c:barDir val="col"/>
        <c:grouping val="clustered"/>
        <c:varyColors val="0"/>
        <c:ser>
          <c:idx val="0"/>
          <c:order val="0"/>
          <c:tx>
            <c:strRef>
              <c:f>'CÓDIGO DE ETICA'!$B$3</c:f>
              <c:strCache>
                <c:ptCount val="1"/>
                <c:pt idx="0">
                  <c:v>Columna2</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8076651185544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7CFCD58-2175-4118-AFF0-73D97FF4070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2B7-467D-B8EE-80E3D049096E}"/>
                </c:ext>
              </c:extLst>
            </c:dLbl>
            <c:dLbl>
              <c:idx val="1"/>
              <c:layout>
                <c:manualLayout>
                  <c:x val="-7.2052618836114758E-3"/>
                  <c:y val="0.1156454201945039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E31EB0D-901F-4968-8A8C-694D4D476E3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2B7-467D-B8EE-80E3D049096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'CÓDIGO DE ETICA'!$A$4:$A$5</c:f>
              <c:strCache>
                <c:ptCount val="2"/>
                <c:pt idx="0">
                  <c:v>SI LO CONOCE</c:v>
                </c:pt>
                <c:pt idx="1">
                  <c:v>NO LO CONOCE</c:v>
                </c:pt>
              </c:strCache>
            </c:strRef>
          </c:cat>
          <c:val>
            <c:numRef>
              <c:f>'CÓDIGO DE ETICA'!$B$4:$B$5</c:f>
              <c:numCache>
                <c:formatCode>General</c:formatCode>
                <c:ptCount val="2"/>
                <c:pt idx="0">
                  <c:v>71</c:v>
                </c:pt>
                <c:pt idx="1">
                  <c:v>29</c:v>
                </c:pt>
              </c:numCache>
            </c:numRef>
          </c:val>
          <c:extLst>
            <c:ext xmlns:c16="http://schemas.microsoft.com/office/drawing/2014/chart" uri="{C3380CC4-5D6E-409C-BE32-E72D297353CC}">
              <c16:uniqueId val="{00000002-D2B7-467D-B8EE-80E3D049096E}"/>
            </c:ext>
          </c:extLst>
        </c:ser>
        <c:dLbls>
          <c:showLegendKey val="0"/>
          <c:showVal val="0"/>
          <c:showCatName val="0"/>
          <c:showSerName val="0"/>
          <c:showPercent val="0"/>
          <c:showBubbleSize val="0"/>
        </c:dLbls>
        <c:gapWidth val="100"/>
        <c:overlap val="-24"/>
        <c:axId val="647253816"/>
        <c:axId val="647242840"/>
      </c:barChart>
      <c:catAx>
        <c:axId val="6472538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647242840"/>
        <c:crosses val="autoZero"/>
        <c:auto val="1"/>
        <c:lblAlgn val="ctr"/>
        <c:lblOffset val="100"/>
        <c:noMultiLvlLbl val="0"/>
      </c:catAx>
      <c:valAx>
        <c:axId val="6472428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53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VALORES!$B$3</c:f>
              <c:strCache>
                <c:ptCount val="1"/>
                <c:pt idx="0">
                  <c:v>Columna2</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264587974042171"/>
                </c:manualLayout>
              </c:layout>
              <c:tx>
                <c:rich>
                  <a:bodyPr/>
                  <a:lstStyle/>
                  <a:p>
                    <a:fld id="{95D367E2-7868-4810-9893-D63E30435605}"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B79-40C4-800E-EEA9EDF5DC84}"/>
                </c:ext>
              </c:extLst>
            </c:dLbl>
            <c:dLbl>
              <c:idx val="1"/>
              <c:layout>
                <c:manualLayout>
                  <c:x val="-8.9577750384778505E-4"/>
                  <c:y val="9.7000618665363109E-2"/>
                </c:manualLayout>
              </c:layout>
              <c:tx>
                <c:rich>
                  <a:bodyPr/>
                  <a:lstStyle/>
                  <a:p>
                    <a:fld id="{B4BE0162-4C3B-4DF8-80C3-FB4D473526B3}"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7.2278064426275282E-2"/>
                      <c:h val="7.8148202260949651E-2"/>
                    </c:manualLayout>
                  </c15:layout>
                  <c15:dlblFieldTable/>
                  <c15:showDataLabelsRange val="0"/>
                </c:ext>
                <c:ext xmlns:c16="http://schemas.microsoft.com/office/drawing/2014/chart" uri="{C3380CC4-5D6E-409C-BE32-E72D297353CC}">
                  <c16:uniqueId val="{00000001-3B79-40C4-800E-EEA9EDF5DC84}"/>
                </c:ext>
              </c:extLst>
            </c:dLbl>
            <c:dLbl>
              <c:idx val="2"/>
              <c:layout>
                <c:manualLayout>
                  <c:x val="-1.7636929230085547E-3"/>
                  <c:y val="9.7000618665363136E-2"/>
                </c:manualLayout>
              </c:layout>
              <c:tx>
                <c:rich>
                  <a:bodyPr/>
                  <a:lstStyle/>
                  <a:p>
                    <a:fld id="{95C10E7F-26E8-4697-A4B9-163961ABC6C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B79-40C4-800E-EEA9EDF5DC84}"/>
                </c:ext>
              </c:extLst>
            </c:dLbl>
            <c:dLbl>
              <c:idx val="3"/>
              <c:layout>
                <c:manualLayout>
                  <c:x val="0"/>
                  <c:y val="0.10325872309538654"/>
                </c:manualLayout>
              </c:layout>
              <c:tx>
                <c:rich>
                  <a:bodyPr/>
                  <a:lstStyle/>
                  <a:p>
                    <a:fld id="{9ACBB902-1D36-45C9-ADF4-19314DAF4DBD}"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B79-40C4-800E-EEA9EDF5DC84}"/>
                </c:ext>
              </c:extLst>
            </c:dLbl>
            <c:dLbl>
              <c:idx val="4"/>
              <c:layout>
                <c:manualLayout>
                  <c:x val="-1.7915550076955679E-3"/>
                  <c:y val="0.10012967088037486"/>
                </c:manualLayout>
              </c:layout>
              <c:tx>
                <c:rich>
                  <a:bodyPr/>
                  <a:lstStyle/>
                  <a:p>
                    <a:fld id="{5F40A0DD-81E8-4F4B-9329-F8CD420ECECE}"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7.4013855439224147E-2"/>
                      <c:h val="7.8148202260949651E-2"/>
                    </c:manualLayout>
                  </c15:layout>
                  <c15:dlblFieldTable/>
                  <c15:showDataLabelsRange val="0"/>
                </c:ext>
                <c:ext xmlns:c16="http://schemas.microsoft.com/office/drawing/2014/chart" uri="{C3380CC4-5D6E-409C-BE32-E72D297353CC}">
                  <c16:uniqueId val="{00000004-3B79-40C4-800E-EEA9EDF5DC84}"/>
                </c:ext>
              </c:extLst>
            </c:dLbl>
            <c:dLbl>
              <c:idx val="5"/>
              <c:layout>
                <c:manualLayout>
                  <c:x val="3.5273858460171093E-3"/>
                  <c:y val="9.7000618665363081E-2"/>
                </c:manualLayout>
              </c:layout>
              <c:tx>
                <c:rich>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fld id="{2F359B6B-E897-4CAD-90DC-89266E2D456C}" type="VALUE">
                      <a:rPr lang="en-US" sz="1600" smtClean="0">
                        <a:solidFill>
                          <a:schemeClr val="tx1"/>
                        </a:solidFill>
                      </a:rPr>
                      <a:pPr algn="r">
                        <a:defRPr sz="1800" b="1"/>
                      </a:pPr>
                      <a:t>[VALOR]</a:t>
                    </a:fld>
                    <a:r>
                      <a:rPr lang="en-US" sz="1600" dirty="0">
                        <a:solidFill>
                          <a:schemeClr val="tx1"/>
                        </a:solidFill>
                      </a:rPr>
                      <a:t> %</a:t>
                    </a:r>
                  </a:p>
                </c:rich>
              </c:tx>
              <c:spPr>
                <a:noFill/>
                <a:ln>
                  <a:noFill/>
                </a:ln>
                <a:effectLst/>
              </c:spPr>
              <c:txPr>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B79-40C4-800E-EEA9EDF5DC84}"/>
                </c:ext>
              </c:extLst>
            </c:dLbl>
            <c:dLbl>
              <c:idx val="6"/>
              <c:layout>
                <c:manualLayout>
                  <c:x val="1.8194370050689198E-3"/>
                  <c:y val="0.10951682752541"/>
                </c:manualLayout>
              </c:layout>
              <c:tx>
                <c:rich>
                  <a:bodyPr/>
                  <a:lstStyle/>
                  <a:p>
                    <a:fld id="{308E49A3-4F5B-4060-945C-4293A6CD21F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3B79-40C4-800E-EEA9EDF5DC84}"/>
                </c:ext>
              </c:extLst>
            </c:dLbl>
            <c:dLbl>
              <c:idx val="7"/>
              <c:layout>
                <c:manualLayout>
                  <c:x val="-1.2933598692026977E-16"/>
                  <c:y val="9.0742514235339661E-2"/>
                </c:manualLayout>
              </c:layout>
              <c:tx>
                <c:rich>
                  <a:bodyPr/>
                  <a:lstStyle/>
                  <a:p>
                    <a:fld id="{236CD0EA-6744-4E8D-878C-C91AFC772812}"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B79-40C4-800E-EEA9EDF5DC8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VALORES!$A$4:$A$11</c:f>
              <c:strCache>
                <c:ptCount val="8"/>
                <c:pt idx="0">
                  <c:v> TRANSPARENCIA Y RENDICIÓN DE CUENTAS</c:v>
                </c:pt>
                <c:pt idx="1">
                  <c:v> EQUIDAD</c:v>
                </c:pt>
                <c:pt idx="2">
                  <c:v> JUSTICIA</c:v>
                </c:pt>
                <c:pt idx="3">
                  <c:v> RESPONSABILIDAD</c:v>
                </c:pt>
                <c:pt idx="4">
                  <c:v> TOLERANCIA</c:v>
                </c:pt>
                <c:pt idx="5">
                  <c:v> PROFESIONALISMO E INTEGRIDAD</c:v>
                </c:pt>
                <c:pt idx="6">
                  <c:v> LEALTAD Y COMPROMISO</c:v>
                </c:pt>
                <c:pt idx="7">
                  <c:v> CONCIENCIA ECOLÓGICA</c:v>
                </c:pt>
              </c:strCache>
            </c:strRef>
          </c:cat>
          <c:val>
            <c:numRef>
              <c:f>VALORES!$B$4:$B$11</c:f>
              <c:numCache>
                <c:formatCode>General</c:formatCode>
                <c:ptCount val="8"/>
                <c:pt idx="0">
                  <c:v>96</c:v>
                </c:pt>
                <c:pt idx="1">
                  <c:v>87</c:v>
                </c:pt>
                <c:pt idx="2">
                  <c:v>87</c:v>
                </c:pt>
                <c:pt idx="3">
                  <c:v>87</c:v>
                </c:pt>
                <c:pt idx="4">
                  <c:v>74</c:v>
                </c:pt>
                <c:pt idx="5">
                  <c:v>70</c:v>
                </c:pt>
                <c:pt idx="6">
                  <c:v>64</c:v>
                </c:pt>
                <c:pt idx="7">
                  <c:v>64</c:v>
                </c:pt>
              </c:numCache>
            </c:numRef>
          </c:val>
          <c:extLst>
            <c:ext xmlns:c16="http://schemas.microsoft.com/office/drawing/2014/chart" uri="{C3380CC4-5D6E-409C-BE32-E72D297353CC}">
              <c16:uniqueId val="{00000008-3B79-40C4-800E-EEA9EDF5DC84}"/>
            </c:ext>
          </c:extLst>
        </c:ser>
        <c:dLbls>
          <c:showLegendKey val="0"/>
          <c:showVal val="0"/>
          <c:showCatName val="0"/>
          <c:showSerName val="0"/>
          <c:showPercent val="0"/>
          <c:showBubbleSize val="0"/>
        </c:dLbls>
        <c:gapWidth val="100"/>
        <c:overlap val="-24"/>
        <c:axId val="637683824"/>
        <c:axId val="637693624"/>
      </c:barChart>
      <c:catAx>
        <c:axId val="6376838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MX"/>
          </a:p>
        </c:txPr>
        <c:crossAx val="637693624"/>
        <c:crosses val="autoZero"/>
        <c:auto val="1"/>
        <c:lblAlgn val="ctr"/>
        <c:lblOffset val="100"/>
        <c:noMultiLvlLbl val="0"/>
      </c:catAx>
      <c:valAx>
        <c:axId val="6376936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7683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ILUMINACIÓN!$B$2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8223209877E-3"/>
                  <c:y val="9.6997834074973033E-2"/>
                </c:manualLayout>
              </c:layout>
              <c:tx>
                <c:rich>
                  <a:bodyPr/>
                  <a:lstStyle/>
                  <a:p>
                    <a:fld id="{0882D546-026A-43FE-9E1B-A42118AC841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D72-4389-9CFC-246B5AE66F0B}"/>
                </c:ext>
              </c:extLst>
            </c:dLbl>
            <c:dLbl>
              <c:idx val="1"/>
              <c:layout>
                <c:manualLayout>
                  <c:x val="-1.7996869111605103E-3"/>
                  <c:y val="0.10172666178721139"/>
                </c:manualLayout>
              </c:layout>
              <c:tx>
                <c:rich>
                  <a:bodyPr/>
                  <a:lstStyle/>
                  <a:p>
                    <a:fld id="{03D9DDA3-4B75-4BAD-960C-81928C1BE2E9}"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D72-4389-9CFC-246B5AE66F0B}"/>
                </c:ext>
              </c:extLst>
            </c:dLbl>
            <c:dLbl>
              <c:idx val="2"/>
              <c:layout>
                <c:manualLayout>
                  <c:x val="5.3990607334813995E-3"/>
                  <c:y val="9.0308328276699032E-2"/>
                </c:manualLayout>
              </c:layout>
              <c:tx>
                <c:rich>
                  <a:bodyPr/>
                  <a:lstStyle/>
                  <a:p>
                    <a:fld id="{5742EF57-D226-4B37-86B2-FBD6072459B0}"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D72-4389-9CFC-246B5AE66F0B}"/>
                </c:ext>
              </c:extLst>
            </c:dLbl>
            <c:dLbl>
              <c:idx val="3"/>
              <c:layout>
                <c:manualLayout>
                  <c:x val="-3.5691250721578984E-3"/>
                  <c:y val="1.3100386871096832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fld id="{23D6AE71-B3ED-4685-8AF0-E66A07668329}"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2104526949461234E-2"/>
                      <c:h val="8.0026947900725259E-2"/>
                    </c:manualLayout>
                  </c15:layout>
                  <c15:dlblFieldTable/>
                  <c15:showDataLabelsRange val="0"/>
                </c:ext>
                <c:ext xmlns:c16="http://schemas.microsoft.com/office/drawing/2014/chart" uri="{C3380CC4-5D6E-409C-BE32-E72D297353CC}">
                  <c16:uniqueId val="{00000003-5D72-4389-9CFC-246B5AE66F0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ILUMINACIÓN!$A$3:$A$6</c:f>
              <c:strCache>
                <c:ptCount val="4"/>
                <c:pt idx="0">
                  <c:v>EXCELENTE</c:v>
                </c:pt>
                <c:pt idx="1">
                  <c:v>BUENA</c:v>
                </c:pt>
                <c:pt idx="2">
                  <c:v>REGULAR</c:v>
                </c:pt>
                <c:pt idx="3">
                  <c:v>MALA</c:v>
                </c:pt>
              </c:strCache>
            </c:strRef>
          </c:cat>
          <c:val>
            <c:numRef>
              <c:f>ILUMINACIÓN!$B$3:$B$6</c:f>
              <c:numCache>
                <c:formatCode>General</c:formatCode>
                <c:ptCount val="4"/>
                <c:pt idx="0">
                  <c:v>20</c:v>
                </c:pt>
                <c:pt idx="1">
                  <c:v>63</c:v>
                </c:pt>
                <c:pt idx="2">
                  <c:v>14</c:v>
                </c:pt>
                <c:pt idx="3">
                  <c:v>3</c:v>
                </c:pt>
              </c:numCache>
            </c:numRef>
          </c:val>
          <c:extLst>
            <c:ext xmlns:c16="http://schemas.microsoft.com/office/drawing/2014/chart" uri="{C3380CC4-5D6E-409C-BE32-E72D297353CC}">
              <c16:uniqueId val="{00000004-5D72-4389-9CFC-246B5AE66F0B}"/>
            </c:ext>
          </c:extLst>
        </c:ser>
        <c:dLbls>
          <c:showLegendKey val="0"/>
          <c:showVal val="0"/>
          <c:showCatName val="0"/>
          <c:showSerName val="0"/>
          <c:showPercent val="0"/>
          <c:showBubbleSize val="0"/>
        </c:dLbls>
        <c:gapWidth val="100"/>
        <c:overlap val="-24"/>
        <c:axId val="641046824"/>
        <c:axId val="641049176"/>
      </c:barChart>
      <c:catAx>
        <c:axId val="6410468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641049176"/>
        <c:crosses val="autoZero"/>
        <c:auto val="1"/>
        <c:lblAlgn val="ctr"/>
        <c:lblOffset val="100"/>
        <c:noMultiLvlLbl val="0"/>
      </c:catAx>
      <c:valAx>
        <c:axId val="6410491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1046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CLIMA!$B$2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900644475544458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D9EA067-4E5F-471D-943B-7EB2EC1D736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419-485F-B693-1BD8F18F1ECF}"/>
                </c:ext>
              </c:extLst>
            </c:dLbl>
            <c:dLbl>
              <c:idx val="1"/>
              <c:layout>
                <c:manualLayout>
                  <c:x val="-1.8350911917501237E-3"/>
                  <c:y val="9.84546736166002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B6BAFFF6-F034-42FC-AB14-1D1A4A7B5EE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419-485F-B693-1BD8F18F1ECF}"/>
                </c:ext>
              </c:extLst>
            </c:dLbl>
            <c:dLbl>
              <c:idx val="2"/>
              <c:layout>
                <c:manualLayout>
                  <c:x val="3.6701823835002473E-3"/>
                  <c:y val="0.105638224667792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EE58617-50F4-4A29-A885-1825503C14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419-485F-B693-1BD8F18F1ECF}"/>
                </c:ext>
              </c:extLst>
            </c:dLbl>
            <c:dLbl>
              <c:idx val="3"/>
              <c:layout>
                <c:manualLayout>
                  <c:x val="5.5052735752503705E-3"/>
                  <c:y val="8.090497321070337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89512CA-5AD1-4C27-8D69-7DEDEF965B4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419-485F-B693-1BD8F18F1EC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CLIMA!$A$3:$A$6</c:f>
              <c:strCache>
                <c:ptCount val="4"/>
                <c:pt idx="0">
                  <c:v>EXCELENTE</c:v>
                </c:pt>
                <c:pt idx="1">
                  <c:v>BUENO</c:v>
                </c:pt>
                <c:pt idx="2">
                  <c:v>REGULAR</c:v>
                </c:pt>
                <c:pt idx="3">
                  <c:v>MALO</c:v>
                </c:pt>
              </c:strCache>
            </c:strRef>
          </c:cat>
          <c:val>
            <c:numRef>
              <c:f>CLIMA!$B$3:$B$6</c:f>
              <c:numCache>
                <c:formatCode>General</c:formatCode>
                <c:ptCount val="4"/>
                <c:pt idx="0">
                  <c:v>21</c:v>
                </c:pt>
                <c:pt idx="1">
                  <c:v>43</c:v>
                </c:pt>
                <c:pt idx="2">
                  <c:v>14</c:v>
                </c:pt>
                <c:pt idx="3">
                  <c:v>21</c:v>
                </c:pt>
              </c:numCache>
            </c:numRef>
          </c:val>
          <c:extLst>
            <c:ext xmlns:c16="http://schemas.microsoft.com/office/drawing/2014/chart" uri="{C3380CC4-5D6E-409C-BE32-E72D297353CC}">
              <c16:uniqueId val="{00000004-7419-485F-B693-1BD8F18F1ECF}"/>
            </c:ext>
          </c:extLst>
        </c:ser>
        <c:dLbls>
          <c:showLegendKey val="0"/>
          <c:showVal val="0"/>
          <c:showCatName val="0"/>
          <c:showSerName val="0"/>
          <c:showPercent val="0"/>
          <c:showBubbleSize val="0"/>
        </c:dLbls>
        <c:gapWidth val="100"/>
        <c:overlap val="-24"/>
        <c:axId val="640993512"/>
        <c:axId val="640993904"/>
      </c:barChart>
      <c:catAx>
        <c:axId val="640993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640993904"/>
        <c:crosses val="autoZero"/>
        <c:auto val="1"/>
        <c:lblAlgn val="ctr"/>
        <c:lblOffset val="100"/>
        <c:noMultiLvlLbl val="0"/>
      </c:catAx>
      <c:valAx>
        <c:axId val="6409939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0993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RUIDO!$B$2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501043861474414E-3"/>
                  <c:y val="1.813097272192774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0600644-EEBE-41B7-855C-3867DA9D76B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2C3-4297-8C68-3147CB9D3532}"/>
                </c:ext>
              </c:extLst>
            </c:dLbl>
            <c:dLbl>
              <c:idx val="1"/>
              <c:layout>
                <c:manualLayout>
                  <c:x val="0"/>
                  <c:y val="8.763303482265076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1097A5A-2931-4540-8769-DDFEFB23C2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2C3-4297-8C68-3147CB9D3532}"/>
                </c:ext>
              </c:extLst>
            </c:dLbl>
            <c:dLbl>
              <c:idx val="2"/>
              <c:layout>
                <c:manualLayout>
                  <c:x val="3.5002087722948829E-3"/>
                  <c:y val="9.972034997060265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339C72A-4E72-47ED-8D2D-547A54BBCFB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2C3-4297-8C68-3147CB9D3532}"/>
                </c:ext>
              </c:extLst>
            </c:dLbl>
            <c:dLbl>
              <c:idx val="3"/>
              <c:layout>
                <c:manualLayout>
                  <c:x val="0"/>
                  <c:y val="9.367669239662657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6B09EF-98A3-4AD6-8B2F-FC120BFD2AB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2C3-4297-8C68-3147CB9D353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RUIDO!$A$3:$A$6</c:f>
              <c:strCache>
                <c:ptCount val="4"/>
                <c:pt idx="0">
                  <c:v>MUY ALTO</c:v>
                </c:pt>
                <c:pt idx="1">
                  <c:v>ALTO</c:v>
                </c:pt>
                <c:pt idx="2">
                  <c:v>MEDIO</c:v>
                </c:pt>
                <c:pt idx="3">
                  <c:v>BAJO</c:v>
                </c:pt>
              </c:strCache>
            </c:strRef>
          </c:cat>
          <c:val>
            <c:numRef>
              <c:f>RUIDO!$B$3:$B$6</c:f>
              <c:numCache>
                <c:formatCode>General</c:formatCode>
                <c:ptCount val="4"/>
                <c:pt idx="0">
                  <c:v>3</c:v>
                </c:pt>
                <c:pt idx="1">
                  <c:v>17</c:v>
                </c:pt>
                <c:pt idx="2">
                  <c:v>57</c:v>
                </c:pt>
                <c:pt idx="3">
                  <c:v>23</c:v>
                </c:pt>
              </c:numCache>
            </c:numRef>
          </c:val>
          <c:extLst>
            <c:ext xmlns:c16="http://schemas.microsoft.com/office/drawing/2014/chart" uri="{C3380CC4-5D6E-409C-BE32-E72D297353CC}">
              <c16:uniqueId val="{00000004-C2C3-4297-8C68-3147CB9D3532}"/>
            </c:ext>
          </c:extLst>
        </c:ser>
        <c:dLbls>
          <c:showLegendKey val="0"/>
          <c:showVal val="0"/>
          <c:showCatName val="0"/>
          <c:showSerName val="0"/>
          <c:showPercent val="0"/>
          <c:showBubbleSize val="0"/>
        </c:dLbls>
        <c:gapWidth val="100"/>
        <c:overlap val="-24"/>
        <c:axId val="648144128"/>
        <c:axId val="648143344"/>
      </c:barChart>
      <c:catAx>
        <c:axId val="6481441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143344"/>
        <c:crosses val="autoZero"/>
        <c:auto val="1"/>
        <c:lblAlgn val="ctr"/>
        <c:lblOffset val="100"/>
        <c:noMultiLvlLbl val="0"/>
      </c:catAx>
      <c:valAx>
        <c:axId val="6481433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144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MOBILIARIO!$B$2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017895503544975E-17"/>
                  <c:y val="8.6119242314845346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355D8B5D-4AA2-4A43-8B38-3908426F65AD}"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23E-4EF7-8E40-6B8D24514F74}"/>
                </c:ext>
              </c:extLst>
            </c:dLbl>
            <c:dLbl>
              <c:idx val="1"/>
              <c:layout>
                <c:manualLayout>
                  <c:x val="3.7130382754310648E-3"/>
                  <c:y val="8.305884690513626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AB1C8C6-B12E-4610-9534-B7FFFA2749A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23E-4EF7-8E40-6B8D24514F74}"/>
                </c:ext>
              </c:extLst>
            </c:dLbl>
            <c:dLbl>
              <c:idx val="2"/>
              <c:layout>
                <c:manualLayout>
                  <c:x val="0"/>
                  <c:y val="8.93855608478342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01CD3BF-9A20-45D0-80CC-426D0A8EDFDE}"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23E-4EF7-8E40-6B8D24514F74}"/>
                </c:ext>
              </c:extLst>
            </c:dLbl>
            <c:dLbl>
              <c:idx val="3"/>
              <c:layout>
                <c:manualLayout>
                  <c:x val="-1.361431640283598E-16"/>
                  <c:y val="9.773302661748765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9145292-DB05-4364-8338-319FD6D1202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23E-4EF7-8E40-6B8D24514F7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MOBILIARIO!$A$3:$A$6</c:f>
              <c:strCache>
                <c:ptCount val="4"/>
                <c:pt idx="0">
                  <c:v>EXCELENTE</c:v>
                </c:pt>
                <c:pt idx="1">
                  <c:v>BUENO</c:v>
                </c:pt>
                <c:pt idx="2">
                  <c:v>REGULAR</c:v>
                </c:pt>
                <c:pt idx="3">
                  <c:v>MALO</c:v>
                </c:pt>
              </c:strCache>
            </c:strRef>
          </c:cat>
          <c:val>
            <c:numRef>
              <c:f>MOBILIARIO!$B$3:$B$6</c:f>
              <c:numCache>
                <c:formatCode>General</c:formatCode>
                <c:ptCount val="4"/>
                <c:pt idx="0">
                  <c:v>0</c:v>
                </c:pt>
                <c:pt idx="1">
                  <c:v>7</c:v>
                </c:pt>
                <c:pt idx="2">
                  <c:v>64</c:v>
                </c:pt>
                <c:pt idx="3">
                  <c:v>29</c:v>
                </c:pt>
              </c:numCache>
            </c:numRef>
          </c:val>
          <c:extLst>
            <c:ext xmlns:c16="http://schemas.microsoft.com/office/drawing/2014/chart" uri="{C3380CC4-5D6E-409C-BE32-E72D297353CC}">
              <c16:uniqueId val="{00000004-F23E-4EF7-8E40-6B8D24514F74}"/>
            </c:ext>
          </c:extLst>
        </c:ser>
        <c:dLbls>
          <c:showLegendKey val="0"/>
          <c:showVal val="0"/>
          <c:showCatName val="0"/>
          <c:showSerName val="0"/>
          <c:showPercent val="0"/>
          <c:showBubbleSize val="0"/>
        </c:dLbls>
        <c:gapWidth val="100"/>
        <c:overlap val="-24"/>
        <c:axId val="637682256"/>
        <c:axId val="637682648"/>
      </c:barChart>
      <c:catAx>
        <c:axId val="637682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7682648"/>
        <c:crosses val="autoZero"/>
        <c:auto val="1"/>
        <c:lblAlgn val="ctr"/>
        <c:lblOffset val="100"/>
        <c:noMultiLvlLbl val="0"/>
      </c:catAx>
      <c:valAx>
        <c:axId val="6376826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7682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'ESPACIO PARA FUNCIONES'!$B$2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164574188769401E-3"/>
                  <c:y val="9.165188449264548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B005566-1215-4B2F-8C06-B842AE7CF363}"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147-485A-97C3-CCC46809BD3D}"/>
                </c:ext>
              </c:extLst>
            </c:dLbl>
            <c:dLbl>
              <c:idx val="1"/>
              <c:layout>
                <c:manualLayout>
                  <c:x val="1.8164574188769401E-3"/>
                  <c:y val="8.859682167622390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47F1BB1-5459-46AF-8C26-62BAE458509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147-485A-97C3-CCC46809BD3D}"/>
                </c:ext>
              </c:extLst>
            </c:dLbl>
            <c:dLbl>
              <c:idx val="2"/>
              <c:layout>
                <c:manualLayout>
                  <c:x val="3.6329148377537471E-3"/>
                  <c:y val="0.1038721357583314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6D68AC3-666C-4BF5-A617-8E01FEF2627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147-485A-97C3-CCC46809BD3D}"/>
                </c:ext>
              </c:extLst>
            </c:dLbl>
            <c:dLbl>
              <c:idx val="3"/>
              <c:layout>
                <c:manualLayout>
                  <c:x val="1.8164574188769401E-3"/>
                  <c:y val="7.94316332269595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AD3BF7B-F84F-4873-A17F-C23A23F2BBC6}"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147-485A-97C3-CCC46809BD3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'ESPACIO PARA FUNCIONES'!$A$3:$A$6</c:f>
              <c:strCache>
                <c:ptCount val="4"/>
                <c:pt idx="0">
                  <c:v>EXCELENTE</c:v>
                </c:pt>
                <c:pt idx="1">
                  <c:v>BUENO</c:v>
                </c:pt>
                <c:pt idx="2">
                  <c:v>REGULAR</c:v>
                </c:pt>
                <c:pt idx="3">
                  <c:v>MALO</c:v>
                </c:pt>
              </c:strCache>
            </c:strRef>
          </c:cat>
          <c:val>
            <c:numRef>
              <c:f>'ESPACIO PARA FUNCIONES'!$B$3:$B$6</c:f>
              <c:numCache>
                <c:formatCode>General</c:formatCode>
                <c:ptCount val="4"/>
                <c:pt idx="0">
                  <c:v>11</c:v>
                </c:pt>
                <c:pt idx="1">
                  <c:v>31</c:v>
                </c:pt>
                <c:pt idx="2">
                  <c:v>49</c:v>
                </c:pt>
                <c:pt idx="3">
                  <c:v>9</c:v>
                </c:pt>
              </c:numCache>
            </c:numRef>
          </c:val>
          <c:extLst>
            <c:ext xmlns:c16="http://schemas.microsoft.com/office/drawing/2014/chart" uri="{C3380CC4-5D6E-409C-BE32-E72D297353CC}">
              <c16:uniqueId val="{00000004-A147-485A-97C3-CCC46809BD3D}"/>
            </c:ext>
          </c:extLst>
        </c:ser>
        <c:dLbls>
          <c:showLegendKey val="0"/>
          <c:showVal val="0"/>
          <c:showCatName val="0"/>
          <c:showSerName val="0"/>
          <c:showPercent val="0"/>
          <c:showBubbleSize val="0"/>
        </c:dLbls>
        <c:gapWidth val="100"/>
        <c:overlap val="-24"/>
        <c:axId val="648103752"/>
        <c:axId val="648111984"/>
      </c:barChart>
      <c:catAx>
        <c:axId val="6481037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648111984"/>
        <c:crosses val="autoZero"/>
        <c:auto val="1"/>
        <c:lblAlgn val="ctr"/>
        <c:lblOffset val="100"/>
        <c:noMultiLvlLbl val="0"/>
      </c:catAx>
      <c:valAx>
        <c:axId val="648111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103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9.0285490828126197E-5"/>
                  <c:y val="9.0654885179996345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F53-4627-80A7-794378FB457B}"/>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F53-4627-80A7-794378FB457B}"/>
                </c:ext>
              </c:extLst>
            </c:dLbl>
            <c:dLbl>
              <c:idx val="2"/>
              <c:layout>
                <c:manualLayout>
                  <c:x val="0"/>
                  <c:y val="0.1057640327099957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F53-4627-80A7-794378FB457B}"/>
                </c:ext>
              </c:extLst>
            </c:dLbl>
            <c:dLbl>
              <c:idx val="3"/>
              <c:layout>
                <c:manualLayout>
                  <c:x val="-3.6058292002694491E-5"/>
                  <c:y val="9.367671468599611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01476E4-A3EB-41EE-9D97-4072E9405877}" type="VALUE">
                      <a:rPr lang="en-US" smtClean="0"/>
                      <a:pPr>
                        <a:defRPr sz="1800" b="1">
                          <a:solidFill>
                            <a:schemeClr val="tx1"/>
                          </a:solidFill>
                        </a:defRPr>
                      </a:pPr>
                      <a:t>[VALOR]</a:t>
                    </a:fld>
                    <a:r>
                      <a:rPr lang="en-US" baseline="0"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F53-4627-80A7-794378FB457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4"/>
                <c:pt idx="0">
                  <c:v>EXCELENTE</c:v>
                </c:pt>
                <c:pt idx="1">
                  <c:v>BUENAS</c:v>
                </c:pt>
                <c:pt idx="2">
                  <c:v>REGULAR</c:v>
                </c:pt>
                <c:pt idx="3">
                  <c:v>MALAS</c:v>
                </c:pt>
              </c:strCache>
            </c:strRef>
          </c:cat>
          <c:val>
            <c:numRef>
              <c:f>'CONDICIONES DE HIGIENE'!$B$3:$B$6</c:f>
              <c:numCache>
                <c:formatCode>General</c:formatCode>
                <c:ptCount val="4"/>
                <c:pt idx="0">
                  <c:v>0</c:v>
                </c:pt>
                <c:pt idx="1">
                  <c:v>21</c:v>
                </c:pt>
                <c:pt idx="2">
                  <c:v>65</c:v>
                </c:pt>
                <c:pt idx="3">
                  <c:v>14</c:v>
                </c:pt>
              </c:numCache>
            </c:numRef>
          </c:val>
          <c:extLst>
            <c:ext xmlns:c16="http://schemas.microsoft.com/office/drawing/2014/chart" uri="{C3380CC4-5D6E-409C-BE32-E72D297353CC}">
              <c16:uniqueId val="{00000004-8F53-4627-80A7-794378FB457B}"/>
            </c:ext>
          </c:extLst>
        </c:ser>
        <c:dLbls>
          <c:showLegendKey val="0"/>
          <c:showVal val="0"/>
          <c:showCatName val="0"/>
          <c:showSerName val="0"/>
          <c:showPercent val="0"/>
          <c:showBubbleSize val="0"/>
        </c:dLbls>
        <c:gapWidth val="100"/>
        <c:overlap val="-24"/>
        <c:axId val="648111200"/>
        <c:axId val="648104144"/>
      </c:barChart>
      <c:catAx>
        <c:axId val="648111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104144"/>
        <c:crosses val="autoZero"/>
        <c:auto val="1"/>
        <c:lblAlgn val="ctr"/>
        <c:lblOffset val="100"/>
        <c:noMultiLvlLbl val="0"/>
      </c:catAx>
      <c:valAx>
        <c:axId val="6481041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111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 EN SANIT'!$B$2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189025536982636"/>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8E2279F-41F0-4748-90B9-7341B629DFD9}"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910-4453-86CF-FE1E884DBF18}"/>
                </c:ext>
              </c:extLst>
            </c:dLbl>
            <c:dLbl>
              <c:idx val="1"/>
              <c:layout>
                <c:manualLayout>
                  <c:x val="3.5653181014709185E-3"/>
                  <c:y val="9.5896710936307264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27075BD7-EE2F-4FAC-874C-AFB528693957}"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910-4453-86CF-FE1E884DBF18}"/>
                </c:ext>
              </c:extLst>
            </c:dLbl>
            <c:dLbl>
              <c:idx val="2"/>
              <c:layout>
                <c:manualLayout>
                  <c:x val="-1.7826590507354593E-3"/>
                  <c:y val="0.10189025536982647"/>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213F645-36F5-4508-9835-6023A21E4856}"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910-4453-86CF-FE1E884DBF18}"/>
                </c:ext>
              </c:extLst>
            </c:dLbl>
            <c:dLbl>
              <c:idx val="3"/>
              <c:layout>
                <c:manualLayout>
                  <c:x val="3.5653181014709185E-3"/>
                  <c:y val="8.9903166502788054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10DAD2B8-C669-46F8-B572-89ED4917C887}"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910-4453-86CF-FE1E884DBF18}"/>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 EN SANIT'!$A$3:$A$6</c:f>
              <c:strCache>
                <c:ptCount val="4"/>
                <c:pt idx="0">
                  <c:v>EXCELENTE</c:v>
                </c:pt>
                <c:pt idx="1">
                  <c:v>BUENAS</c:v>
                </c:pt>
                <c:pt idx="2">
                  <c:v>REGULAR</c:v>
                </c:pt>
                <c:pt idx="3">
                  <c:v>MALAS</c:v>
                </c:pt>
              </c:strCache>
            </c:strRef>
          </c:cat>
          <c:val>
            <c:numRef>
              <c:f>'CONDICIONES DE HIGIENE EN SANIT'!$B$3:$B$6</c:f>
              <c:numCache>
                <c:formatCode>General</c:formatCode>
                <c:ptCount val="4"/>
                <c:pt idx="0">
                  <c:v>14</c:v>
                </c:pt>
                <c:pt idx="1">
                  <c:v>26</c:v>
                </c:pt>
                <c:pt idx="2">
                  <c:v>17</c:v>
                </c:pt>
                <c:pt idx="3">
                  <c:v>43</c:v>
                </c:pt>
              </c:numCache>
            </c:numRef>
          </c:val>
          <c:extLst>
            <c:ext xmlns:c16="http://schemas.microsoft.com/office/drawing/2014/chart" uri="{C3380CC4-5D6E-409C-BE32-E72D297353CC}">
              <c16:uniqueId val="{00000004-3910-4453-86CF-FE1E884DBF18}"/>
            </c:ext>
          </c:extLst>
        </c:ser>
        <c:dLbls>
          <c:showLegendKey val="0"/>
          <c:showVal val="0"/>
          <c:showCatName val="0"/>
          <c:showSerName val="0"/>
          <c:showPercent val="0"/>
          <c:showBubbleSize val="0"/>
        </c:dLbls>
        <c:gapWidth val="100"/>
        <c:overlap val="-24"/>
        <c:axId val="572691672"/>
        <c:axId val="572692848"/>
      </c:barChart>
      <c:catAx>
        <c:axId val="572691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72692848"/>
        <c:crosses val="autoZero"/>
        <c:auto val="1"/>
        <c:lblAlgn val="ctr"/>
        <c:lblOffset val="100"/>
        <c:noMultiLvlLbl val="0"/>
      </c:catAx>
      <c:valAx>
        <c:axId val="5726928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2691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0373-478D-8BD5-69785C59908E}"/>
              </c:ext>
            </c:extLst>
          </c:dPt>
          <c:dLbls>
            <c:dLbl>
              <c:idx val="0"/>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'RESPUESTA DE MANTENIMIENTO'!$B$2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094806919176192E-3"/>
                  <c:y val="7.814813066408106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0025EBF-7120-48BF-B24E-2ABE8AA507A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AB6-4DDE-919C-961D011986EF}"/>
                </c:ext>
              </c:extLst>
            </c:dLbl>
            <c:dLbl>
              <c:idx val="1"/>
              <c:layout>
                <c:manualLayout>
                  <c:x val="-1.9094806919177593E-3"/>
                  <c:y val="9.62543076369999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8633B62-5D64-42E9-BC43-47BF90B38CF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AB6-4DDE-919C-961D011986EF}"/>
                </c:ext>
              </c:extLst>
            </c:dLbl>
            <c:dLbl>
              <c:idx val="2"/>
              <c:layout>
                <c:manualLayout>
                  <c:x val="1.9094806919176192E-3"/>
                  <c:y val="9.625430763700010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7E589B-19FC-4950-BE4B-8C957D4AD2A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AB6-4DDE-919C-961D011986EF}"/>
                </c:ext>
              </c:extLst>
            </c:dLbl>
            <c:dLbl>
              <c:idx val="3"/>
              <c:layout>
                <c:manualLayout>
                  <c:x val="5.7284420757528582E-3"/>
                  <c:y val="9.019051042850623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7EAB29B-3BDA-4C09-88A5-6A1949A80E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AB6-4DDE-919C-961D011986E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'RESPUESTA DE MANTENIMIENTO'!$A$3:$A$6</c:f>
              <c:strCache>
                <c:ptCount val="4"/>
                <c:pt idx="0">
                  <c:v>EXCELENTE</c:v>
                </c:pt>
                <c:pt idx="1">
                  <c:v>BUENA</c:v>
                </c:pt>
                <c:pt idx="2">
                  <c:v>REGULAR</c:v>
                </c:pt>
                <c:pt idx="3">
                  <c:v>MALA</c:v>
                </c:pt>
              </c:strCache>
            </c:strRef>
          </c:cat>
          <c:val>
            <c:numRef>
              <c:f>'RESPUESTA DE MANTENIMIENTO'!$B$3:$B$6</c:f>
              <c:numCache>
                <c:formatCode>General</c:formatCode>
                <c:ptCount val="4"/>
                <c:pt idx="0">
                  <c:v>7</c:v>
                </c:pt>
                <c:pt idx="1">
                  <c:v>36</c:v>
                </c:pt>
                <c:pt idx="2">
                  <c:v>43</c:v>
                </c:pt>
                <c:pt idx="3">
                  <c:v>14</c:v>
                </c:pt>
              </c:numCache>
            </c:numRef>
          </c:val>
          <c:extLst>
            <c:ext xmlns:c16="http://schemas.microsoft.com/office/drawing/2014/chart" uri="{C3380CC4-5D6E-409C-BE32-E72D297353CC}">
              <c16:uniqueId val="{00000004-6AB6-4DDE-919C-961D011986EF}"/>
            </c:ext>
          </c:extLst>
        </c:ser>
        <c:dLbls>
          <c:showLegendKey val="0"/>
          <c:showVal val="0"/>
          <c:showCatName val="0"/>
          <c:showSerName val="0"/>
          <c:showPercent val="0"/>
          <c:showBubbleSize val="0"/>
        </c:dLbls>
        <c:gapWidth val="100"/>
        <c:overlap val="-24"/>
        <c:axId val="648135896"/>
        <c:axId val="648126096"/>
      </c:barChart>
      <c:catAx>
        <c:axId val="6481358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648126096"/>
        <c:crosses val="autoZero"/>
        <c:auto val="1"/>
        <c:lblAlgn val="ctr"/>
        <c:lblOffset val="100"/>
        <c:noMultiLvlLbl val="0"/>
      </c:catAx>
      <c:valAx>
        <c:axId val="6481260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135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'INTEGRANTES DE LA COMISIÓN DE S'!$B$2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976277679075408E-3"/>
                  <c:y val="0.1086424640167196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2604940-9857-402F-8651-99D9C898145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690-4535-B0F8-B5F80DA3311A}"/>
                </c:ext>
              </c:extLst>
            </c:dLbl>
            <c:dLbl>
              <c:idx val="1"/>
              <c:layout>
                <c:manualLayout>
                  <c:x val="-7.6565217523757358E-3"/>
                  <c:y val="0.1158115698468833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2EC46A9-AE03-4BD0-B9AB-88F6CC9BBD2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690-4535-B0F8-B5F80DA3311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'INTEGRANTES DE LA COMISIÓN DE S'!$A$3:$A$4</c:f>
              <c:strCache>
                <c:ptCount val="2"/>
                <c:pt idx="0">
                  <c:v>SI LOS CONOCE</c:v>
                </c:pt>
                <c:pt idx="1">
                  <c:v>NO LOS CONOCE</c:v>
                </c:pt>
              </c:strCache>
            </c:strRef>
          </c:cat>
          <c:val>
            <c:numRef>
              <c:f>'INTEGRANTES DE LA COMISIÓN DE S'!$B$3:$B$4</c:f>
              <c:numCache>
                <c:formatCode>General</c:formatCode>
                <c:ptCount val="2"/>
                <c:pt idx="0">
                  <c:v>80</c:v>
                </c:pt>
                <c:pt idx="1">
                  <c:v>20</c:v>
                </c:pt>
              </c:numCache>
            </c:numRef>
          </c:val>
          <c:extLst>
            <c:ext xmlns:c16="http://schemas.microsoft.com/office/drawing/2014/chart" uri="{C3380CC4-5D6E-409C-BE32-E72D297353CC}">
              <c16:uniqueId val="{00000002-5690-4535-B0F8-B5F80DA3311A}"/>
            </c:ext>
          </c:extLst>
        </c:ser>
        <c:dLbls>
          <c:showLegendKey val="0"/>
          <c:showVal val="0"/>
          <c:showCatName val="0"/>
          <c:showSerName val="0"/>
          <c:showPercent val="0"/>
          <c:showBubbleSize val="0"/>
        </c:dLbls>
        <c:gapWidth val="100"/>
        <c:overlap val="-24"/>
        <c:axId val="648138248"/>
        <c:axId val="648127272"/>
      </c:barChart>
      <c:catAx>
        <c:axId val="6481382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648127272"/>
        <c:crosses val="autoZero"/>
        <c:auto val="1"/>
        <c:lblAlgn val="ctr"/>
        <c:lblOffset val="100"/>
        <c:noMultiLvlLbl val="0"/>
      </c:catAx>
      <c:valAx>
        <c:axId val="6481272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138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'INFORMACIÓN DE LA COMISIÓN DE S'!$B$2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010204865195137E-17"/>
                  <c:y val="0.1136276297169167"/>
                </c:manualLayout>
              </c:layout>
              <c:tx>
                <c:rich>
                  <a:bodyPr/>
                  <a:lstStyle/>
                  <a:p>
                    <a:fld id="{407E449F-BE47-4E8C-A94F-05C64666A5D6}"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1AC-439E-BD25-84E2A263E091}"/>
                </c:ext>
              </c:extLst>
            </c:dLbl>
            <c:dLbl>
              <c:idx val="1"/>
              <c:layout>
                <c:manualLayout>
                  <c:x val="-4.037523535662539E-3"/>
                  <c:y val="9.9061169888227246E-2"/>
                </c:manualLayout>
              </c:layout>
              <c:tx>
                <c:rich>
                  <a:bodyPr/>
                  <a:lstStyle/>
                  <a:p>
                    <a:fld id="{8F988163-A3DA-405C-B206-9B4E69CFA6E7}"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1AC-439E-BD25-84E2A263E091}"/>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DE LA COMISIÓN DE S'!$A$3:$A$4</c:f>
              <c:strCache>
                <c:ptCount val="2"/>
                <c:pt idx="0">
                  <c:v>SI RECIBE</c:v>
                </c:pt>
                <c:pt idx="1">
                  <c:v>NO RECIBE</c:v>
                </c:pt>
              </c:strCache>
            </c:strRef>
          </c:cat>
          <c:val>
            <c:numRef>
              <c:f>'INFORMACIÓN DE LA COMISIÓN DE S'!$B$3:$B$4</c:f>
              <c:numCache>
                <c:formatCode>General</c:formatCode>
                <c:ptCount val="2"/>
                <c:pt idx="0">
                  <c:v>57</c:v>
                </c:pt>
                <c:pt idx="1">
                  <c:v>43</c:v>
                </c:pt>
              </c:numCache>
            </c:numRef>
          </c:val>
          <c:extLst>
            <c:ext xmlns:c16="http://schemas.microsoft.com/office/drawing/2014/chart" uri="{C3380CC4-5D6E-409C-BE32-E72D297353CC}">
              <c16:uniqueId val="{00000002-41AC-439E-BD25-84E2A263E091}"/>
            </c:ext>
          </c:extLst>
        </c:ser>
        <c:dLbls>
          <c:showLegendKey val="0"/>
          <c:showVal val="0"/>
          <c:showCatName val="0"/>
          <c:showSerName val="0"/>
          <c:showPercent val="0"/>
          <c:showBubbleSize val="0"/>
        </c:dLbls>
        <c:gapWidth val="100"/>
        <c:overlap val="-24"/>
        <c:axId val="777037848"/>
        <c:axId val="777037456"/>
      </c:barChart>
      <c:catAx>
        <c:axId val="7770378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777037456"/>
        <c:crosses val="autoZero"/>
        <c:auto val="1"/>
        <c:lblAlgn val="ctr"/>
        <c:lblOffset val="100"/>
        <c:noMultiLvlLbl val="0"/>
      </c:catAx>
      <c:valAx>
        <c:axId val="7770374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77037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'INFORMACIÓN PARA PLANEACIÓN ACA'!$B$2</c:f>
              <c:strCache>
                <c:ptCount val="1"/>
                <c:pt idx="0">
                  <c:v>Columna2</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264788638342232E-17"/>
                  <c:y val="0.12067372631111163"/>
                </c:manualLayout>
              </c:layout>
              <c:tx>
                <c:rich>
                  <a:bodyPr/>
                  <a:lstStyle/>
                  <a:p>
                    <a:fld id="{DE880C49-1DCF-405E-B524-F3162B3D503E}"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0E8-485A-8BB0-643256F857D2}"/>
                </c:ext>
              </c:extLst>
            </c:dLbl>
            <c:dLbl>
              <c:idx val="1"/>
              <c:layout>
                <c:manualLayout>
                  <c:x val="-1.8690100618966095E-3"/>
                  <c:y val="1.1469485846601726E-2"/>
                </c:manualLayout>
              </c:layout>
              <c:tx>
                <c:rich>
                  <a:bodyPr/>
                  <a:lstStyle/>
                  <a:p>
                    <a:fld id="{9D568836-D202-4B99-B962-37DFC9BC129E}"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0E8-485A-8BB0-643256F857D2}"/>
                </c:ext>
              </c:extLst>
            </c:dLbl>
            <c:dLbl>
              <c:idx val="2"/>
              <c:layout>
                <c:manualLayout>
                  <c:x val="-5.6070301856898288E-3"/>
                  <c:y val="1.2376792442165295E-2"/>
                </c:manualLayout>
              </c:layout>
              <c:tx>
                <c:rich>
                  <a:bodyPr/>
                  <a:lstStyle/>
                  <a:p>
                    <a:fld id="{B31AE1BD-4362-43F5-A954-F0CAD7A2B73F}"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0E8-485A-8BB0-643256F857D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PARA PLANEACIÓN ACA'!$A$3:$A$5</c:f>
              <c:strCache>
                <c:ptCount val="3"/>
                <c:pt idx="0">
                  <c:v>SIEMPRE</c:v>
                </c:pt>
                <c:pt idx="1">
                  <c:v>ALGUNAS VECES</c:v>
                </c:pt>
                <c:pt idx="2">
                  <c:v>NUNCA</c:v>
                </c:pt>
              </c:strCache>
            </c:strRef>
          </c:cat>
          <c:val>
            <c:numRef>
              <c:f>'INFORMACIÓN PARA PLANEACIÓN ACA'!$B$3:$B$5</c:f>
              <c:numCache>
                <c:formatCode>General</c:formatCode>
                <c:ptCount val="3"/>
                <c:pt idx="0">
                  <c:v>100</c:v>
                </c:pt>
                <c:pt idx="1">
                  <c:v>0</c:v>
                </c:pt>
                <c:pt idx="2">
                  <c:v>0</c:v>
                </c:pt>
              </c:numCache>
            </c:numRef>
          </c:val>
          <c:extLst>
            <c:ext xmlns:c16="http://schemas.microsoft.com/office/drawing/2014/chart" uri="{C3380CC4-5D6E-409C-BE32-E72D297353CC}">
              <c16:uniqueId val="{00000003-90E8-485A-8BB0-643256F857D2}"/>
            </c:ext>
          </c:extLst>
        </c:ser>
        <c:dLbls>
          <c:showLegendKey val="0"/>
          <c:showVal val="0"/>
          <c:showCatName val="0"/>
          <c:showSerName val="0"/>
          <c:showPercent val="0"/>
          <c:showBubbleSize val="0"/>
        </c:dLbls>
        <c:gapWidth val="100"/>
        <c:overlap val="-24"/>
        <c:axId val="572711272"/>
        <c:axId val="572704216"/>
      </c:barChart>
      <c:catAx>
        <c:axId val="5727112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2704216"/>
        <c:crosses val="autoZero"/>
        <c:auto val="1"/>
        <c:lblAlgn val="ctr"/>
        <c:lblOffset val="100"/>
        <c:noMultiLvlLbl val="0"/>
      </c:catAx>
      <c:valAx>
        <c:axId val="572704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2711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s-MX" sz="1800"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tx>
            <c:strRef>
              <c:f>'ACCESO A EQUIPO DE COMPUTO, AUD'!$B$2</c:f>
              <c:strCache>
                <c:ptCount val="1"/>
                <c:pt idx="0">
                  <c:v>Columna2</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2.4623493956959452E-2"/>
                </c:manualLayout>
              </c:layout>
              <c:tx>
                <c:rich>
                  <a:bodyPr/>
                  <a:lstStyle/>
                  <a:p>
                    <a:fld id="{2F82C005-9291-414E-9694-ED09CB0A3053}"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04E-45D1-A6E5-CC421DB7D00A}"/>
                </c:ext>
              </c:extLst>
            </c:dLbl>
            <c:dLbl>
              <c:idx val="1"/>
              <c:layout>
                <c:manualLayout>
                  <c:x val="-3.8341150500185968E-3"/>
                  <c:y val="0.11742777119341026"/>
                </c:manualLayout>
              </c:layout>
              <c:tx>
                <c:rich>
                  <a:bodyPr/>
                  <a:lstStyle/>
                  <a:p>
                    <a:fld id="{970BAA87-556B-4BFB-B4C8-563F55805EB4}"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04E-45D1-A6E5-CC421DB7D00A}"/>
                </c:ext>
              </c:extLst>
            </c:dLbl>
            <c:dLbl>
              <c:idx val="2"/>
              <c:layout>
                <c:manualLayout>
                  <c:x val="3.8341150500185968E-3"/>
                  <c:y val="1.9079207719031131E-2"/>
                </c:manualLayout>
              </c:layout>
              <c:tx>
                <c:rich>
                  <a:bodyPr/>
                  <a:lstStyle/>
                  <a:p>
                    <a:fld id="{E48AF681-5DCB-407F-9503-F745D24C7277}"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04E-45D1-A6E5-CC421DB7D00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'ACCESO A EQUIPO DE COMPUTO, AUD'!$A$3:$A$5</c:f>
              <c:strCache>
                <c:ptCount val="3"/>
                <c:pt idx="0">
                  <c:v>SIEMPRE</c:v>
                </c:pt>
                <c:pt idx="1">
                  <c:v>ALGUNAS VECES</c:v>
                </c:pt>
                <c:pt idx="2">
                  <c:v>NUNCA</c:v>
                </c:pt>
              </c:strCache>
            </c:strRef>
          </c:cat>
          <c:val>
            <c:numRef>
              <c:f>'ACCESO A EQUIPO DE COMPUTO, AUD'!$B$3:$B$5</c:f>
              <c:numCache>
                <c:formatCode>General</c:formatCode>
                <c:ptCount val="3"/>
                <c:pt idx="0">
                  <c:v>0</c:v>
                </c:pt>
                <c:pt idx="1">
                  <c:v>100</c:v>
                </c:pt>
                <c:pt idx="2">
                  <c:v>0</c:v>
                </c:pt>
              </c:numCache>
            </c:numRef>
          </c:val>
          <c:extLst>
            <c:ext xmlns:c16="http://schemas.microsoft.com/office/drawing/2014/chart" uri="{C3380CC4-5D6E-409C-BE32-E72D297353CC}">
              <c16:uniqueId val="{00000003-D04E-45D1-A6E5-CC421DB7D00A}"/>
            </c:ext>
          </c:extLst>
        </c:ser>
        <c:dLbls>
          <c:showLegendKey val="0"/>
          <c:showVal val="0"/>
          <c:showCatName val="0"/>
          <c:showSerName val="0"/>
          <c:showPercent val="0"/>
          <c:showBubbleSize val="0"/>
        </c:dLbls>
        <c:gapWidth val="100"/>
        <c:overlap val="-24"/>
        <c:axId val="572679520"/>
        <c:axId val="572685792"/>
      </c:barChart>
      <c:catAx>
        <c:axId val="5726795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2685792"/>
        <c:crosses val="autoZero"/>
        <c:auto val="1"/>
        <c:lblAlgn val="ctr"/>
        <c:lblOffset val="100"/>
        <c:noMultiLvlLbl val="0"/>
      </c:catAx>
      <c:valAx>
        <c:axId val="5726857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2679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a:glow rad="127000">
            <a:schemeClr val="tx1"/>
          </a:glow>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'CONDICIONES DE LAS AULAS'!$B$2</c:f>
              <c:strCache>
                <c:ptCount val="1"/>
                <c:pt idx="0">
                  <c:v>Columna2</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381641721417504E-3"/>
                  <c:y val="-3.8543522334428103E-3"/>
                </c:manualLayout>
              </c:layout>
              <c:tx>
                <c:rich>
                  <a:bodyPr/>
                  <a:lstStyle/>
                  <a:p>
                    <a:fld id="{ADFED097-E066-4B1C-A16D-560B9B18323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26C-4C97-9983-50210A5DCBD8}"/>
                </c:ext>
              </c:extLst>
            </c:dLbl>
            <c:dLbl>
              <c:idx val="1"/>
              <c:layout>
                <c:manualLayout>
                  <c:x val="0"/>
                  <c:y val="0.10133773526767501"/>
                </c:manualLayout>
              </c:layout>
              <c:tx>
                <c:rich>
                  <a:bodyPr/>
                  <a:lstStyle/>
                  <a:p>
                    <a:fld id="{08664EF7-405E-4865-93C0-A6834EA14DCB}" type="VALUE">
                      <a:rPr lang="en-US" sz="1800" smtClean="0">
                        <a:solidFill>
                          <a:schemeClr val="tx1"/>
                        </a:solidFill>
                      </a:rPr>
                      <a:pPr/>
                      <a:t>[VALOR]</a:t>
                    </a:fld>
                    <a:r>
                      <a:rPr lang="en-US" sz="18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26C-4C97-9983-50210A5DCBD8}"/>
                </c:ext>
              </c:extLst>
            </c:dLbl>
            <c:dLbl>
              <c:idx val="2"/>
              <c:layout>
                <c:manualLayout>
                  <c:x val="-1.623424129882405E-3"/>
                  <c:y val="9.569584035509604E-2"/>
                </c:manualLayout>
              </c:layout>
              <c:tx>
                <c:rich>
                  <a:bodyPr/>
                  <a:lstStyle/>
                  <a:p>
                    <a:fld id="{58B215DF-EE6D-4933-B6E9-51531D717A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26C-4C97-9983-50210A5DCBD8}"/>
                </c:ext>
              </c:extLst>
            </c:dLbl>
            <c:dLbl>
              <c:idx val="3"/>
              <c:layout>
                <c:manualLayout>
                  <c:x val="1.6816873123576697E-3"/>
                  <c:y val="-2.9804111887922614E-3"/>
                </c:manualLayout>
              </c:layout>
              <c:tx>
                <c:rich>
                  <a:bodyPr/>
                  <a:lstStyle/>
                  <a:p>
                    <a:fld id="{4B229E42-43DD-4022-89D4-859B46CFB01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26C-4C97-9983-50210A5DCBD8}"/>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LAS AULAS'!$A$3:$A$6</c:f>
              <c:strCache>
                <c:ptCount val="4"/>
                <c:pt idx="0">
                  <c:v>EXCELENTE</c:v>
                </c:pt>
                <c:pt idx="1">
                  <c:v>BUENAS</c:v>
                </c:pt>
                <c:pt idx="2">
                  <c:v>MALAS</c:v>
                </c:pt>
                <c:pt idx="3">
                  <c:v>PESIMAS</c:v>
                </c:pt>
              </c:strCache>
            </c:strRef>
          </c:cat>
          <c:val>
            <c:numRef>
              <c:f>'CONDICIONES DE LAS AULAS'!$B$3:$B$6</c:f>
              <c:numCache>
                <c:formatCode>General</c:formatCode>
                <c:ptCount val="4"/>
                <c:pt idx="0">
                  <c:v>0</c:v>
                </c:pt>
                <c:pt idx="1">
                  <c:v>67</c:v>
                </c:pt>
                <c:pt idx="2">
                  <c:v>33</c:v>
                </c:pt>
                <c:pt idx="3">
                  <c:v>0</c:v>
                </c:pt>
              </c:numCache>
            </c:numRef>
          </c:val>
          <c:extLst>
            <c:ext xmlns:c16="http://schemas.microsoft.com/office/drawing/2014/chart" uri="{C3380CC4-5D6E-409C-BE32-E72D297353CC}">
              <c16:uniqueId val="{00000004-126C-4C97-9983-50210A5DCBD8}"/>
            </c:ext>
          </c:extLst>
        </c:ser>
        <c:dLbls>
          <c:showLegendKey val="0"/>
          <c:showVal val="0"/>
          <c:showCatName val="0"/>
          <c:showSerName val="0"/>
          <c:showPercent val="0"/>
          <c:showBubbleSize val="0"/>
        </c:dLbls>
        <c:gapWidth val="100"/>
        <c:overlap val="-24"/>
        <c:axId val="635202816"/>
        <c:axId val="635198896"/>
      </c:barChart>
      <c:catAx>
        <c:axId val="6352028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5198896"/>
        <c:crosses val="autoZero"/>
        <c:auto val="1"/>
        <c:lblAlgn val="ctr"/>
        <c:lblOffset val="100"/>
        <c:noMultiLvlLbl val="0"/>
      </c:catAx>
      <c:valAx>
        <c:axId val="635198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5202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D0E-46D3-AA46-7E6225DA0925}"/>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D0E-46D3-AA46-7E6225DA0925}"/>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D0E-46D3-AA46-7E6225DA092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54.5</c:v>
                </c:pt>
                <c:pt idx="1">
                  <c:v>45.5</c:v>
                </c:pt>
                <c:pt idx="2">
                  <c:v>0</c:v>
                </c:pt>
              </c:numCache>
            </c:numRef>
          </c:val>
          <c:extLst>
            <c:ext xmlns:c16="http://schemas.microsoft.com/office/drawing/2014/chart" uri="{C3380CC4-5D6E-409C-BE32-E72D297353CC}">
              <c16:uniqueId val="{00000003-4D0E-46D3-AA46-7E6225DA0925}"/>
            </c:ext>
          </c:extLst>
        </c:ser>
        <c:dLbls>
          <c:showLegendKey val="0"/>
          <c:showVal val="0"/>
          <c:showCatName val="0"/>
          <c:showSerName val="0"/>
          <c:showPercent val="0"/>
          <c:showBubbleSize val="0"/>
        </c:dLbls>
        <c:gapWidth val="100"/>
        <c:overlap val="-24"/>
        <c:axId val="776994336"/>
        <c:axId val="776996688"/>
      </c:barChart>
      <c:catAx>
        <c:axId val="776994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76996688"/>
        <c:crosses val="autoZero"/>
        <c:auto val="1"/>
        <c:lblAlgn val="ctr"/>
        <c:lblOffset val="100"/>
        <c:noMultiLvlLbl val="0"/>
      </c:catAx>
      <c:valAx>
        <c:axId val="776996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76994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 O HERRAMIENTAS PARA REAL'!$C$2</c:f>
              <c:strCache>
                <c:ptCount val="1"/>
                <c:pt idx="0">
                  <c:v>Columna2</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12549471833942"/>
                </c:manualLayout>
              </c:layout>
              <c:tx>
                <c:rich>
                  <a:bodyPr/>
                  <a:lstStyle/>
                  <a:p>
                    <a:fld id="{3C7DCA0E-2BC9-402C-B809-712ECF834369}" type="VALUE">
                      <a:rPr lang="en-US" b="1" smtClean="0">
                        <a:solidFill>
                          <a:schemeClr val="tx1"/>
                        </a:solidFill>
                      </a:rPr>
                      <a:pPr/>
                      <a:t>[VALOR]</a:t>
                    </a:fld>
                    <a:r>
                      <a:rPr lang="en-US"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FCA-4588-B998-7DA62C2D9D44}"/>
                </c:ext>
              </c:extLst>
            </c:dLbl>
            <c:dLbl>
              <c:idx val="1"/>
              <c:layout>
                <c:manualLayout>
                  <c:x val="3.6604266192644614E-3"/>
                  <c:y val="0.10887582079860275"/>
                </c:manualLayout>
              </c:layout>
              <c:tx>
                <c:rich>
                  <a:bodyPr/>
                  <a:lstStyle/>
                  <a:p>
                    <a:fld id="{FB6A9472-8526-497E-ADB2-2EC01E83682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FCA-4588-B998-7DA62C2D9D44}"/>
                </c:ext>
              </c:extLst>
            </c:dLbl>
            <c:dLbl>
              <c:idx val="2"/>
              <c:tx>
                <c:rich>
                  <a:bodyPr/>
                  <a:lstStyle/>
                  <a:p>
                    <a:fld id="{5DAD8400-8902-4BE4-836F-E70F5969EA0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FCA-4588-B998-7DA62C2D9D4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 O HERRAMIENTAS PARA REAL'!$B$3:$B$5</c:f>
              <c:strCache>
                <c:ptCount val="3"/>
                <c:pt idx="0">
                  <c:v>SIEMPRE </c:v>
                </c:pt>
                <c:pt idx="1">
                  <c:v>ALGUNAS VECES</c:v>
                </c:pt>
                <c:pt idx="2">
                  <c:v>NUNCA</c:v>
                </c:pt>
              </c:strCache>
            </c:strRef>
          </c:cat>
          <c:val>
            <c:numRef>
              <c:f>'EQUIPO O HERRAMIENTAS PARA REAL'!$C$3:$C$5</c:f>
              <c:numCache>
                <c:formatCode>General</c:formatCode>
                <c:ptCount val="3"/>
                <c:pt idx="0">
                  <c:v>30</c:v>
                </c:pt>
                <c:pt idx="1">
                  <c:v>70</c:v>
                </c:pt>
                <c:pt idx="2">
                  <c:v>0</c:v>
                </c:pt>
              </c:numCache>
            </c:numRef>
          </c:val>
          <c:extLst>
            <c:ext xmlns:c16="http://schemas.microsoft.com/office/drawing/2014/chart" uri="{C3380CC4-5D6E-409C-BE32-E72D297353CC}">
              <c16:uniqueId val="{00000003-EFCA-4588-B998-7DA62C2D9D44}"/>
            </c:ext>
          </c:extLst>
        </c:ser>
        <c:dLbls>
          <c:showLegendKey val="0"/>
          <c:showVal val="0"/>
          <c:showCatName val="0"/>
          <c:showSerName val="0"/>
          <c:showPercent val="0"/>
          <c:showBubbleSize val="0"/>
        </c:dLbls>
        <c:gapWidth val="100"/>
        <c:overlap val="-24"/>
        <c:axId val="776994728"/>
        <c:axId val="776996296"/>
      </c:barChart>
      <c:catAx>
        <c:axId val="7769947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76996296"/>
        <c:crosses val="autoZero"/>
        <c:auto val="1"/>
        <c:lblAlgn val="ctr"/>
        <c:lblOffset val="100"/>
        <c:noMultiLvlLbl val="0"/>
      </c:catAx>
      <c:valAx>
        <c:axId val="7769962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76994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261F8D06-B830-49AA-B221-4AA5D57A539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1BD-463E-96B9-1375F115735F}"/>
                </c:ext>
              </c:extLst>
            </c:dLbl>
            <c:dLbl>
              <c:idx val="1"/>
              <c:layout>
                <c:manualLayout>
                  <c:x val="1.8690100618966095E-3"/>
                  <c:y val="0.11002229232789669"/>
                </c:manualLayout>
              </c:layout>
              <c:tx>
                <c:rich>
                  <a:bodyPr/>
                  <a:lstStyle/>
                  <a:p>
                    <a:fld id="{8F33DC9C-A142-4AED-B2AF-4206B2A445E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1BD-463E-96B9-1375F115735F}"/>
                </c:ext>
              </c:extLst>
            </c:dLbl>
            <c:dLbl>
              <c:idx val="2"/>
              <c:layout>
                <c:manualLayout>
                  <c:x val="5.6070301856898288E-3"/>
                  <c:y val="5.7902150381002986E-3"/>
                </c:manualLayout>
              </c:layout>
              <c:tx>
                <c:rich>
                  <a:bodyPr/>
                  <a:lstStyle/>
                  <a:p>
                    <a:fld id="{5CCB25CC-AA26-4E07-93CD-75B5DFFF551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1BD-463E-96B9-1375F115735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82</c:v>
                </c:pt>
                <c:pt idx="1">
                  <c:v>18</c:v>
                </c:pt>
                <c:pt idx="2">
                  <c:v>0</c:v>
                </c:pt>
              </c:numCache>
            </c:numRef>
          </c:val>
          <c:extLst>
            <c:ext xmlns:c16="http://schemas.microsoft.com/office/drawing/2014/chart" uri="{C3380CC4-5D6E-409C-BE32-E72D297353CC}">
              <c16:uniqueId val="{00000003-61BD-463E-96B9-1375F115735F}"/>
            </c:ext>
          </c:extLst>
        </c:ser>
        <c:dLbls>
          <c:showLegendKey val="0"/>
          <c:showVal val="0"/>
          <c:showCatName val="0"/>
          <c:showSerName val="0"/>
          <c:showPercent val="0"/>
          <c:showBubbleSize val="0"/>
        </c:dLbls>
        <c:gapWidth val="100"/>
        <c:overlap val="-24"/>
        <c:axId val="182032192"/>
        <c:axId val="182032976"/>
      </c:barChart>
      <c:catAx>
        <c:axId val="182032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82032976"/>
        <c:crosses val="autoZero"/>
        <c:auto val="1"/>
        <c:lblAlgn val="ctr"/>
        <c:lblOffset val="100"/>
        <c:noMultiLvlLbl val="0"/>
      </c:catAx>
      <c:valAx>
        <c:axId val="182032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82032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MATERIAL!$C$2</c:f>
              <c:strCache>
                <c:ptCount val="1"/>
                <c:pt idx="0">
                  <c:v>Columna2</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1462146282164152E-3"/>
                  <c:y val="0.1014599092303302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87B5AB48-2183-42E8-978A-42D1566A5969}"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938-4833-974D-A1F58F08DD8A}"/>
                </c:ext>
              </c:extLst>
            </c:dLbl>
            <c:dLbl>
              <c:idx val="1"/>
              <c:layout>
                <c:manualLayout>
                  <c:x val="9.4347268183966916E-3"/>
                  <c:y val="0.1157277275711974"/>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30211B60-EF92-4905-B3C1-336680E29CCE}"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9.9862227324913871E-2"/>
                      <c:h val="7.8029048653154839E-2"/>
                    </c:manualLayout>
                  </c15:layout>
                  <c15:dlblFieldTable/>
                  <c15:showDataLabelsRange val="0"/>
                </c:ext>
                <c:ext xmlns:c16="http://schemas.microsoft.com/office/drawing/2014/chart" uri="{C3380CC4-5D6E-409C-BE32-E72D297353CC}">
                  <c16:uniqueId val="{00000001-B938-4833-974D-A1F58F08DD8A}"/>
                </c:ext>
              </c:extLst>
            </c:dLbl>
            <c:dLbl>
              <c:idx val="2"/>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0DDBAF95-E8D6-4311-80A6-50677874FF0D}" type="VALUE">
                      <a:rPr lang="en-US" b="1" smtClean="0">
                        <a:solidFill>
                          <a:schemeClr val="tx1"/>
                        </a:solidFill>
                      </a:rPr>
                      <a:pPr>
                        <a:defRPr sz="1800"/>
                      </a:pPr>
                      <a:t>[VALOR]</a:t>
                    </a:fld>
                    <a:r>
                      <a:rPr lang="en-US"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938-4833-974D-A1F58F08DD8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MATERIAL!$B$3:$B$5</c:f>
              <c:strCache>
                <c:ptCount val="3"/>
                <c:pt idx="0">
                  <c:v>SIEMPRE</c:v>
                </c:pt>
                <c:pt idx="1">
                  <c:v>ALGUNAS VECES</c:v>
                </c:pt>
                <c:pt idx="2">
                  <c:v>NUNCA</c:v>
                </c:pt>
              </c:strCache>
            </c:strRef>
          </c:cat>
          <c:val>
            <c:numRef>
              <c:f>MATERIAL!$C$3:$C$5</c:f>
              <c:numCache>
                <c:formatCode>General</c:formatCode>
                <c:ptCount val="3"/>
                <c:pt idx="0">
                  <c:v>20</c:v>
                </c:pt>
                <c:pt idx="1">
                  <c:v>60</c:v>
                </c:pt>
                <c:pt idx="2">
                  <c:v>20</c:v>
                </c:pt>
              </c:numCache>
            </c:numRef>
          </c:val>
          <c:extLst>
            <c:ext xmlns:c16="http://schemas.microsoft.com/office/drawing/2014/chart" uri="{C3380CC4-5D6E-409C-BE32-E72D297353CC}">
              <c16:uniqueId val="{00000003-B938-4833-974D-A1F58F08DD8A}"/>
            </c:ext>
          </c:extLst>
        </c:ser>
        <c:dLbls>
          <c:showLegendKey val="0"/>
          <c:showVal val="0"/>
          <c:showCatName val="0"/>
          <c:showSerName val="0"/>
          <c:showPercent val="0"/>
          <c:showBubbleSize val="0"/>
        </c:dLbls>
        <c:gapWidth val="100"/>
        <c:overlap val="-24"/>
        <c:axId val="777004920"/>
        <c:axId val="777005704"/>
      </c:barChart>
      <c:catAx>
        <c:axId val="7770049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77005704"/>
        <c:crosses val="autoZero"/>
        <c:auto val="1"/>
        <c:lblAlgn val="ctr"/>
        <c:lblOffset val="100"/>
        <c:noMultiLvlLbl val="0"/>
      </c:catAx>
      <c:valAx>
        <c:axId val="7770057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77004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EQUIPO!$C$2</c:f>
              <c:strCache>
                <c:ptCount val="1"/>
                <c:pt idx="0">
                  <c:v>Columna2</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141457613194906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66F517A0-5020-4931-8D0A-C78B4243E268}"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403-4BAA-9A68-DBE2611A6095}"/>
                </c:ext>
              </c:extLst>
            </c:dLbl>
            <c:dLbl>
              <c:idx val="1"/>
              <c:layout>
                <c:manualLayout>
                  <c:x val="7.0679898017035935E-3"/>
                  <c:y val="9.288900477923856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fld id="{04BF300F-461F-400B-A6DF-D96752378311}"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0816455013756569"/>
                      <c:h val="7.2571378019589239E-2"/>
                    </c:manualLayout>
                  </c15:layout>
                  <c15:dlblFieldTable/>
                  <c15:showDataLabelsRange val="0"/>
                </c:ext>
                <c:ext xmlns:c16="http://schemas.microsoft.com/office/drawing/2014/chart" uri="{C3380CC4-5D6E-409C-BE32-E72D297353CC}">
                  <c16:uniqueId val="{00000001-7403-4BAA-9A68-DBE2611A6095}"/>
                </c:ext>
              </c:extLst>
            </c:dLbl>
            <c:dLbl>
              <c:idx val="2"/>
              <c:layout>
                <c:manualLayout>
                  <c:x val="-7.067850670784942E-3"/>
                  <c:y val="5.8977145891580037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A4457E1B-DB7A-43D3-A18D-5C89F83B9ABB}"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403-4BAA-9A68-DBE2611A609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EQUIPO!$B$3:$B$5</c:f>
              <c:strCache>
                <c:ptCount val="3"/>
                <c:pt idx="0">
                  <c:v>SIEMPRE</c:v>
                </c:pt>
                <c:pt idx="1">
                  <c:v>ALGUNAS VECES</c:v>
                </c:pt>
                <c:pt idx="2">
                  <c:v>NUNCA</c:v>
                </c:pt>
              </c:strCache>
            </c:strRef>
          </c:cat>
          <c:val>
            <c:numRef>
              <c:f>EQUIPO!$C$3:$C$5</c:f>
              <c:numCache>
                <c:formatCode>General</c:formatCode>
                <c:ptCount val="3"/>
                <c:pt idx="0">
                  <c:v>50</c:v>
                </c:pt>
                <c:pt idx="1">
                  <c:v>50</c:v>
                </c:pt>
                <c:pt idx="2">
                  <c:v>0</c:v>
                </c:pt>
              </c:numCache>
            </c:numRef>
          </c:val>
          <c:extLst>
            <c:ext xmlns:c16="http://schemas.microsoft.com/office/drawing/2014/chart" uri="{C3380CC4-5D6E-409C-BE32-E72D297353CC}">
              <c16:uniqueId val="{00000003-7403-4BAA-9A68-DBE2611A6095}"/>
            </c:ext>
          </c:extLst>
        </c:ser>
        <c:dLbls>
          <c:showLegendKey val="0"/>
          <c:showVal val="0"/>
          <c:showCatName val="0"/>
          <c:showSerName val="0"/>
          <c:showPercent val="0"/>
          <c:showBubbleSize val="0"/>
        </c:dLbls>
        <c:gapWidth val="100"/>
        <c:overlap val="-24"/>
        <c:axId val="651304840"/>
        <c:axId val="651307192"/>
      </c:barChart>
      <c:catAx>
        <c:axId val="6513048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1307192"/>
        <c:crosses val="autoZero"/>
        <c:auto val="1"/>
        <c:lblAlgn val="ctr"/>
        <c:lblOffset val="100"/>
        <c:noMultiLvlLbl val="0"/>
      </c:catAx>
      <c:valAx>
        <c:axId val="6513071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1304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'RELACIONES ENTRE COMPAÑEROS - C'!$C$2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547E-3"/>
                  <c:y val="0.10911575647725677"/>
                </c:manualLayout>
              </c:layout>
              <c:tx>
                <c:rich>
                  <a:bodyPr/>
                  <a:lstStyle/>
                  <a:p>
                    <a:fld id="{B7851F75-1B38-4D90-98F7-EDE2A4A4EB1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47C-4060-8518-7E1C5D8B9016}"/>
                </c:ext>
              </c:extLst>
            </c:dLbl>
            <c:dLbl>
              <c:idx val="1"/>
              <c:layout>
                <c:manualLayout>
                  <c:x val="3.5273858460171093E-3"/>
                  <c:y val="0.11344250157454194"/>
                </c:manualLayout>
              </c:layout>
              <c:tx>
                <c:rich>
                  <a:bodyPr/>
                  <a:lstStyle/>
                  <a:p>
                    <a:fld id="{DE6C75FC-958E-4D56-9532-3ABC09FEB0E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47C-4060-8518-7E1C5D8B9016}"/>
                </c:ext>
              </c:extLst>
            </c:dLbl>
            <c:dLbl>
              <c:idx val="2"/>
              <c:layout>
                <c:manualLayout>
                  <c:x val="0"/>
                  <c:y val="1.3464376890051187E-2"/>
                </c:manualLayout>
              </c:layout>
              <c:tx>
                <c:rich>
                  <a:bodyPr/>
                  <a:lstStyle/>
                  <a:p>
                    <a:fld id="{95254DBA-278C-4079-9077-3B338D80195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47C-4060-8518-7E1C5D8B9016}"/>
                </c:ext>
              </c:extLst>
            </c:dLbl>
            <c:dLbl>
              <c:idx val="3"/>
              <c:layout>
                <c:manualLayout>
                  <c:x val="-5.2910787690256637E-3"/>
                  <c:y val="1.5264643240046619E-2"/>
                </c:manualLayout>
              </c:layout>
              <c:tx>
                <c:rich>
                  <a:bodyPr/>
                  <a:lstStyle/>
                  <a:p>
                    <a:fld id="{8FA45163-6B92-4A8D-BD63-1314EF758E7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47C-4060-8518-7E1C5D8B901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'RELACIONES ENTRE COMPAÑEROS - C'!$B$3:$B$6</c:f>
              <c:strCache>
                <c:ptCount val="4"/>
                <c:pt idx="0">
                  <c:v>EXCLENTE</c:v>
                </c:pt>
                <c:pt idx="1">
                  <c:v>BUENAS</c:v>
                </c:pt>
                <c:pt idx="2">
                  <c:v>MALAS</c:v>
                </c:pt>
                <c:pt idx="3">
                  <c:v>PESIMAS</c:v>
                </c:pt>
              </c:strCache>
            </c:strRef>
          </c:cat>
          <c:val>
            <c:numRef>
              <c:f>'RELACIONES ENTRE COMPAÑEROS - C'!$C$3:$C$6</c:f>
              <c:numCache>
                <c:formatCode>General</c:formatCode>
                <c:ptCount val="4"/>
                <c:pt idx="0">
                  <c:v>14</c:v>
                </c:pt>
                <c:pt idx="1">
                  <c:v>86</c:v>
                </c:pt>
                <c:pt idx="2">
                  <c:v>0</c:v>
                </c:pt>
                <c:pt idx="3">
                  <c:v>0</c:v>
                </c:pt>
              </c:numCache>
            </c:numRef>
          </c:val>
          <c:extLst>
            <c:ext xmlns:c16="http://schemas.microsoft.com/office/drawing/2014/chart" uri="{C3380CC4-5D6E-409C-BE32-E72D297353CC}">
              <c16:uniqueId val="{00000004-247C-4060-8518-7E1C5D8B9016}"/>
            </c:ext>
          </c:extLst>
        </c:ser>
        <c:dLbls>
          <c:showLegendKey val="0"/>
          <c:showVal val="0"/>
          <c:showCatName val="0"/>
          <c:showSerName val="0"/>
          <c:showPercent val="0"/>
          <c:showBubbleSize val="0"/>
        </c:dLbls>
        <c:gapWidth val="100"/>
        <c:overlap val="-24"/>
        <c:axId val="651300136"/>
        <c:axId val="651305232"/>
      </c:barChart>
      <c:catAx>
        <c:axId val="6513001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1305232"/>
        <c:crosses val="autoZero"/>
        <c:auto val="1"/>
        <c:lblAlgn val="ctr"/>
        <c:lblOffset val="100"/>
        <c:noMultiLvlLbl val="0"/>
      </c:catAx>
      <c:valAx>
        <c:axId val="6513052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13001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'FOMENTO DEL TRABAJO EN EQUIPO'!$C$2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75F-497D-B023-141E06AB2A76}"/>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75F-497D-B023-141E06AB2A76}"/>
                </c:ext>
              </c:extLst>
            </c:dLbl>
            <c:dLbl>
              <c:idx val="2"/>
              <c:layout>
                <c:manualLayout>
                  <c:x val="-5.3990599683935341E-3"/>
                  <c:y val="1.1899079172666423E-2"/>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75F-497D-B023-141E06AB2A7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50</c:v>
                </c:pt>
                <c:pt idx="1">
                  <c:v>50</c:v>
                </c:pt>
                <c:pt idx="2">
                  <c:v>0</c:v>
                </c:pt>
              </c:numCache>
            </c:numRef>
          </c:val>
          <c:extLst>
            <c:ext xmlns:c16="http://schemas.microsoft.com/office/drawing/2014/chart" uri="{C3380CC4-5D6E-409C-BE32-E72D297353CC}">
              <c16:uniqueId val="{00000003-E75F-497D-B023-141E06AB2A76}"/>
            </c:ext>
          </c:extLst>
        </c:ser>
        <c:dLbls>
          <c:showLegendKey val="0"/>
          <c:showVal val="0"/>
          <c:showCatName val="0"/>
          <c:showSerName val="0"/>
          <c:showPercent val="0"/>
          <c:showBubbleSize val="0"/>
        </c:dLbls>
        <c:gapWidth val="100"/>
        <c:overlap val="-24"/>
        <c:axId val="431100480"/>
        <c:axId val="431094208"/>
      </c:barChart>
      <c:catAx>
        <c:axId val="431100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94208"/>
        <c:crosses val="autoZero"/>
        <c:auto val="1"/>
        <c:lblAlgn val="ctr"/>
        <c:lblOffset val="100"/>
        <c:noMultiLvlLbl val="0"/>
      </c:catAx>
      <c:valAx>
        <c:axId val="4310942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100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'EXPRESAR PUNTO DE VISTA'!$C$2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572773768248875E-3"/>
                  <c:y val="0.1030847449573543"/>
                </c:manualLayout>
              </c:layout>
              <c:tx>
                <c:rich>
                  <a:bodyPr/>
                  <a:lstStyle/>
                  <a:p>
                    <a:fld id="{C8C86056-32FE-4FEB-9348-8A729A493D3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2CC-4621-AF5A-671659773937}"/>
                </c:ext>
              </c:extLst>
            </c:dLbl>
            <c:dLbl>
              <c:idx val="1"/>
              <c:layout>
                <c:manualLayout>
                  <c:x val="2.6361236176834129E-3"/>
                  <c:y val="8.1053275729129695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81019C74-79A9-4AAA-880F-4E39C020E1F7}"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0229983330771213"/>
                      <c:h val="4.1555558275300768E-2"/>
                    </c:manualLayout>
                  </c15:layout>
                  <c15:dlblFieldTable/>
                  <c15:showDataLabelsRange val="0"/>
                </c:ext>
                <c:ext xmlns:c16="http://schemas.microsoft.com/office/drawing/2014/chart" uri="{C3380CC4-5D6E-409C-BE32-E72D297353CC}">
                  <c16:uniqueId val="{00000001-32CC-4621-AF5A-671659773937}"/>
                </c:ext>
              </c:extLst>
            </c:dLbl>
            <c:dLbl>
              <c:idx val="2"/>
              <c:layout>
                <c:manualLayout>
                  <c:x val="-5.2718321304746629E-3"/>
                  <c:y val="1.8560710832609087E-2"/>
                </c:manualLayout>
              </c:layout>
              <c:tx>
                <c:rich>
                  <a:bodyPr/>
                  <a:lstStyle/>
                  <a:p>
                    <a:fld id="{95A43104-B98C-4A5C-8CA6-D558E634E65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2CC-4621-AF5A-67165977393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'EXPRESAR PUNTO DE VISTA'!$B$3:$B$5</c:f>
              <c:strCache>
                <c:ptCount val="3"/>
                <c:pt idx="0">
                  <c:v>SIEMPRE</c:v>
                </c:pt>
                <c:pt idx="1">
                  <c:v>ALGUNAS VECES</c:v>
                </c:pt>
                <c:pt idx="2">
                  <c:v>NUNCA</c:v>
                </c:pt>
              </c:strCache>
            </c:strRef>
          </c:cat>
          <c:val>
            <c:numRef>
              <c:f>'EXPRESAR PUNTO DE VISTA'!$C$3:$C$5</c:f>
              <c:numCache>
                <c:formatCode>General</c:formatCode>
                <c:ptCount val="3"/>
                <c:pt idx="0">
                  <c:v>37</c:v>
                </c:pt>
                <c:pt idx="1">
                  <c:v>57</c:v>
                </c:pt>
                <c:pt idx="2">
                  <c:v>6</c:v>
                </c:pt>
              </c:numCache>
            </c:numRef>
          </c:val>
          <c:extLst>
            <c:ext xmlns:c16="http://schemas.microsoft.com/office/drawing/2014/chart" uri="{C3380CC4-5D6E-409C-BE32-E72D297353CC}">
              <c16:uniqueId val="{00000003-32CC-4621-AF5A-671659773937}"/>
            </c:ext>
          </c:extLst>
        </c:ser>
        <c:dLbls>
          <c:showLegendKey val="0"/>
          <c:showVal val="0"/>
          <c:showCatName val="0"/>
          <c:showSerName val="0"/>
          <c:showPercent val="0"/>
          <c:showBubbleSize val="0"/>
        </c:dLbls>
        <c:gapWidth val="100"/>
        <c:overlap val="-24"/>
        <c:axId val="431092640"/>
        <c:axId val="431089896"/>
      </c:barChart>
      <c:catAx>
        <c:axId val="4310926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89896"/>
        <c:crosses val="autoZero"/>
        <c:auto val="1"/>
        <c:lblAlgn val="ctr"/>
        <c:lblOffset val="100"/>
        <c:noMultiLvlLbl val="0"/>
      </c:catAx>
      <c:valAx>
        <c:axId val="431089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92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7.8628560946931825E-2"/>
          <c:y val="0.18997990923541785"/>
          <c:w val="0.91402271854053252"/>
          <c:h val="0.71620123902180088"/>
        </c:manualLayout>
      </c:layout>
      <c:barChart>
        <c:barDir val="col"/>
        <c:grouping val="clustered"/>
        <c:varyColors val="0"/>
        <c:ser>
          <c:idx val="0"/>
          <c:order val="0"/>
          <c:tx>
            <c:strRef>
              <c:f>'SITUACIONES DE CONFLICTO EN TU '!$C$2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371801281339111E-3"/>
                  <c:y val="9.574492452821369E-2"/>
                </c:manualLayout>
              </c:layout>
              <c:tx>
                <c:rich>
                  <a:bodyPr/>
                  <a:lstStyle/>
                  <a:p>
                    <a:fld id="{BFDAA58F-AE53-4F39-AF26-82721BAEBC8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5D1-43ED-BDFB-855707E816FA}"/>
                </c:ext>
              </c:extLst>
            </c:dLbl>
            <c:dLbl>
              <c:idx val="1"/>
              <c:layout>
                <c:manualLayout>
                  <c:x val="3.6743602562678223E-3"/>
                  <c:y val="0.10465008110470687"/>
                </c:manualLayout>
              </c:layout>
              <c:tx>
                <c:rich>
                  <a:bodyPr/>
                  <a:lstStyle/>
                  <a:p>
                    <a:fld id="{0D351BC8-7E49-4E9B-9C44-F63D5B7EEC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5D1-43ED-BDFB-855707E816F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'SITUACIONES DE CONFLICTO EN TU '!$B$3:$B$4</c:f>
              <c:strCache>
                <c:ptCount val="2"/>
                <c:pt idx="0">
                  <c:v>SI</c:v>
                </c:pt>
                <c:pt idx="1">
                  <c:v>NO</c:v>
                </c:pt>
              </c:strCache>
            </c:strRef>
          </c:cat>
          <c:val>
            <c:numRef>
              <c:f>'SITUACIONES DE CONFLICTO EN TU '!$C$3:$C$4</c:f>
              <c:numCache>
                <c:formatCode>General</c:formatCode>
                <c:ptCount val="2"/>
                <c:pt idx="0">
                  <c:v>64</c:v>
                </c:pt>
                <c:pt idx="1">
                  <c:v>36</c:v>
                </c:pt>
              </c:numCache>
            </c:numRef>
          </c:val>
          <c:extLst>
            <c:ext xmlns:c16="http://schemas.microsoft.com/office/drawing/2014/chart" uri="{C3380CC4-5D6E-409C-BE32-E72D297353CC}">
              <c16:uniqueId val="{00000002-45D1-43ED-BDFB-855707E816FA}"/>
            </c:ext>
          </c:extLst>
        </c:ser>
        <c:dLbls>
          <c:showLegendKey val="0"/>
          <c:showVal val="0"/>
          <c:showCatName val="0"/>
          <c:showSerName val="0"/>
          <c:showPercent val="0"/>
          <c:showBubbleSize val="0"/>
        </c:dLbls>
        <c:gapWidth val="100"/>
        <c:overlap val="-24"/>
        <c:axId val="626205344"/>
        <c:axId val="626207304"/>
      </c:barChart>
      <c:catAx>
        <c:axId val="6262053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26207304"/>
        <c:crosses val="autoZero"/>
        <c:auto val="1"/>
        <c:lblAlgn val="ctr"/>
        <c:lblOffset val="100"/>
        <c:noMultiLvlLbl val="0"/>
      </c:catAx>
      <c:valAx>
        <c:axId val="6262073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26205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'CONFLICTO QUE AFECTAN AL AMBIEN'!$C$2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1688315388262679E-3"/>
                  <c:y val="0.10730041029137768"/>
                </c:manualLayout>
              </c:layout>
              <c:tx>
                <c:rich>
                  <a:bodyPr/>
                  <a:lstStyle/>
                  <a:p>
                    <a:fld id="{70B7C0BE-C660-43DE-9E05-89C8F936C02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1AF-4496-B084-D5C9C92DF9C1}"/>
                </c:ext>
              </c:extLst>
            </c:dLbl>
            <c:dLbl>
              <c:idx val="1"/>
              <c:layout>
                <c:manualLayout>
                  <c:x val="3.4458876925509085E-3"/>
                  <c:y val="0.10912559493187676"/>
                </c:manualLayout>
              </c:layout>
              <c:tx>
                <c:rich>
                  <a:bodyPr/>
                  <a:lstStyle/>
                  <a:p>
                    <a:fld id="{7673AF31-D064-4FBE-B09C-60BD08F055E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1AF-4496-B084-D5C9C92DF9C1}"/>
                </c:ext>
              </c:extLst>
            </c:dLbl>
            <c:dLbl>
              <c:idx val="2"/>
              <c:layout>
                <c:manualLayout>
                  <c:x val="0"/>
                  <c:y val="1.4889417352478592E-2"/>
                </c:manualLayout>
              </c:layout>
              <c:tx>
                <c:rich>
                  <a:bodyPr/>
                  <a:lstStyle/>
                  <a:p>
                    <a:fld id="{565D610F-DDDD-4405-AE12-141CF91A57A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1AF-4496-B084-D5C9C92DF9C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'CONFLICTO QUE AFECTAN AL AMBIEN'!$B$3:$B$5</c:f>
              <c:strCache>
                <c:ptCount val="3"/>
                <c:pt idx="0">
                  <c:v>SIEMPRE</c:v>
                </c:pt>
                <c:pt idx="1">
                  <c:v>ALGUNAS VECES</c:v>
                </c:pt>
                <c:pt idx="2">
                  <c:v>NUNCA</c:v>
                </c:pt>
              </c:strCache>
            </c:strRef>
          </c:cat>
          <c:val>
            <c:numRef>
              <c:f>'CONFLICTO QUE AFECTAN AL AMBIEN'!$C$3:$C$5</c:f>
              <c:numCache>
                <c:formatCode>General</c:formatCode>
                <c:ptCount val="3"/>
                <c:pt idx="0">
                  <c:v>49</c:v>
                </c:pt>
                <c:pt idx="1">
                  <c:v>48</c:v>
                </c:pt>
                <c:pt idx="2">
                  <c:v>3</c:v>
                </c:pt>
              </c:numCache>
            </c:numRef>
          </c:val>
          <c:extLst>
            <c:ext xmlns:c16="http://schemas.microsoft.com/office/drawing/2014/chart" uri="{C3380CC4-5D6E-409C-BE32-E72D297353CC}">
              <c16:uniqueId val="{00000003-31AF-4496-B084-D5C9C92DF9C1}"/>
            </c:ext>
          </c:extLst>
        </c:ser>
        <c:dLbls>
          <c:showLegendKey val="0"/>
          <c:showVal val="0"/>
          <c:showCatName val="0"/>
          <c:showSerName val="0"/>
          <c:showPercent val="0"/>
          <c:showBubbleSize val="0"/>
        </c:dLbls>
        <c:gapWidth val="100"/>
        <c:overlap val="-24"/>
        <c:axId val="581182096"/>
        <c:axId val="581170336"/>
      </c:barChart>
      <c:catAx>
        <c:axId val="5811820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170336"/>
        <c:crosses val="autoZero"/>
        <c:auto val="1"/>
        <c:lblAlgn val="ctr"/>
        <c:lblOffset val="100"/>
        <c:noMultiLvlLbl val="0"/>
      </c:catAx>
      <c:valAx>
        <c:axId val="5811703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182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'TIPOS DE CONFLICTO'!$C$2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132617038237315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0468C135-A7E9-462B-ABE9-77892EEAFEA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99C-4956-A4EA-C4BA9E3693BA}"/>
                </c:ext>
              </c:extLst>
            </c:dLbl>
            <c:dLbl>
              <c:idx val="1"/>
              <c:layout>
                <c:manualLayout>
                  <c:x val="3.4521282234587065E-3"/>
                  <c:y val="0.1016451188161693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78E33578-3940-4DC2-BEE9-D9C3FFC5499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99C-4956-A4EA-C4BA9E3693BA}"/>
                </c:ext>
              </c:extLst>
            </c:dLbl>
            <c:dLbl>
              <c:idx val="2"/>
              <c:layout>
                <c:manualLayout>
                  <c:x val="0"/>
                  <c:y val="9.874097256427881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2B36B61C-03F5-47F0-80C4-485090299CE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99C-4956-A4EA-C4BA9E3693B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'TIPOS DE CONFLICTO'!$B$3:$B$5</c:f>
              <c:strCache>
                <c:ptCount val="3"/>
                <c:pt idx="0">
                  <c:v>CON COMPAÑEROS</c:v>
                </c:pt>
                <c:pt idx="1">
                  <c:v>PERSONALES</c:v>
                </c:pt>
                <c:pt idx="2">
                  <c:v>OTRO(S)</c:v>
                </c:pt>
              </c:strCache>
            </c:strRef>
          </c:cat>
          <c:val>
            <c:numRef>
              <c:f>'TIPOS DE CONFLICTO'!$C$3:$C$5</c:f>
              <c:numCache>
                <c:formatCode>General</c:formatCode>
                <c:ptCount val="3"/>
                <c:pt idx="0">
                  <c:v>57</c:v>
                </c:pt>
                <c:pt idx="1">
                  <c:v>64</c:v>
                </c:pt>
                <c:pt idx="2">
                  <c:v>42</c:v>
                </c:pt>
              </c:numCache>
            </c:numRef>
          </c:val>
          <c:extLst>
            <c:ext xmlns:c16="http://schemas.microsoft.com/office/drawing/2014/chart" uri="{C3380CC4-5D6E-409C-BE32-E72D297353CC}">
              <c16:uniqueId val="{00000003-099C-4956-A4EA-C4BA9E3693BA}"/>
            </c:ext>
          </c:extLst>
        </c:ser>
        <c:dLbls>
          <c:showLegendKey val="0"/>
          <c:showVal val="0"/>
          <c:showCatName val="0"/>
          <c:showSerName val="0"/>
          <c:showPercent val="0"/>
          <c:showBubbleSize val="0"/>
        </c:dLbls>
        <c:gapWidth val="100"/>
        <c:overlap val="-24"/>
        <c:axId val="652743968"/>
        <c:axId val="652741224"/>
      </c:barChart>
      <c:catAx>
        <c:axId val="6527439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2741224"/>
        <c:crosses val="autoZero"/>
        <c:auto val="1"/>
        <c:lblAlgn val="ctr"/>
        <c:lblOffset val="100"/>
        <c:noMultiLvlLbl val="0"/>
      </c:catAx>
      <c:valAx>
        <c:axId val="652741224"/>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2743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'RESOLUCIÓN DE CONFLICTOS'!$C$2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990752175291653"/>
                </c:manualLayout>
              </c:layout>
              <c:tx>
                <c:rich>
                  <a:bodyPr/>
                  <a:lstStyle/>
                  <a:p>
                    <a:fld id="{A24AA924-A371-4C91-B57A-6F8A29D0307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65F-45A1-B8AF-A2B7098FFEF8}"/>
                </c:ext>
              </c:extLst>
            </c:dLbl>
            <c:dLbl>
              <c:idx val="1"/>
              <c:layout>
                <c:manualLayout>
                  <c:x val="-6.5742833274164937E-17"/>
                  <c:y val="0.10371421248881181"/>
                </c:manualLayout>
              </c:layout>
              <c:tx>
                <c:rich>
                  <a:bodyPr/>
                  <a:lstStyle/>
                  <a:p>
                    <a:fld id="{CC3D6E87-FA7D-47DB-AAA8-DE031E6E20D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65F-45A1-B8AF-A2B7098FFEF8}"/>
                </c:ext>
              </c:extLst>
            </c:dLbl>
            <c:dLbl>
              <c:idx val="2"/>
              <c:layout>
                <c:manualLayout>
                  <c:x val="0"/>
                  <c:y val="1.4622067901198925E-2"/>
                </c:manualLayout>
              </c:layout>
              <c:tx>
                <c:rich>
                  <a:bodyPr/>
                  <a:lstStyle/>
                  <a:p>
                    <a:fld id="{D10AD300-A977-494A-AADE-90DB18E50E9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65F-45A1-B8AF-A2B7098FFEF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'RESOLUCIÓN DE CONFLICTOS'!$B$3:$B$5</c:f>
              <c:strCache>
                <c:ptCount val="3"/>
                <c:pt idx="0">
                  <c:v>SIEMPRE</c:v>
                </c:pt>
                <c:pt idx="1">
                  <c:v>ALGUNAS VECES</c:v>
                </c:pt>
                <c:pt idx="2">
                  <c:v>NUNCA</c:v>
                </c:pt>
              </c:strCache>
            </c:strRef>
          </c:cat>
          <c:val>
            <c:numRef>
              <c:f>'RESOLUCIÓN DE CONFLICTOS'!$C$3:$C$5</c:f>
              <c:numCache>
                <c:formatCode>General</c:formatCode>
                <c:ptCount val="3"/>
                <c:pt idx="0">
                  <c:v>49</c:v>
                </c:pt>
                <c:pt idx="1">
                  <c:v>43</c:v>
                </c:pt>
                <c:pt idx="2">
                  <c:v>8</c:v>
                </c:pt>
              </c:numCache>
            </c:numRef>
          </c:val>
          <c:extLst>
            <c:ext xmlns:c16="http://schemas.microsoft.com/office/drawing/2014/chart" uri="{C3380CC4-5D6E-409C-BE32-E72D297353CC}">
              <c16:uniqueId val="{00000003-C65F-45A1-B8AF-A2B7098FFEF8}"/>
            </c:ext>
          </c:extLst>
        </c:ser>
        <c:dLbls>
          <c:showLegendKey val="0"/>
          <c:showVal val="0"/>
          <c:showCatName val="0"/>
          <c:showSerName val="0"/>
          <c:showPercent val="0"/>
          <c:showBubbleSize val="0"/>
        </c:dLbls>
        <c:gapWidth val="100"/>
        <c:overlap val="-24"/>
        <c:axId val="646546904"/>
        <c:axId val="646556704"/>
      </c:barChart>
      <c:catAx>
        <c:axId val="646546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6556704"/>
        <c:crosses val="autoZero"/>
        <c:auto val="1"/>
        <c:lblAlgn val="ctr"/>
        <c:lblOffset val="100"/>
        <c:noMultiLvlLbl val="0"/>
      </c:catAx>
      <c:valAx>
        <c:axId val="6465567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6546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'FUNCIONAMIENTO DE LINEAS DE AUT'!$C$2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0-4696-422C-B1AD-916E5C779802}"/>
              </c:ext>
            </c:extLst>
          </c:dPt>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696-422C-B1AD-916E5C779802}"/>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696-422C-B1AD-916E5C779802}"/>
                </c:ext>
              </c:extLst>
            </c:dLbl>
            <c:dLbl>
              <c:idx val="2"/>
              <c:layout>
                <c:manualLayout>
                  <c:x val="0"/>
                  <c:y val="2.9917486629592541E-3"/>
                </c:manualLayout>
              </c:layout>
              <c:tx>
                <c:rich>
                  <a:bodyPr/>
                  <a:lstStyle/>
                  <a:p>
                    <a:fld id="{7AD8A8A4-3BF2-4EFD-A263-5EFA82D6B9C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696-422C-B1AD-916E5C77980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3"/>
                <c:pt idx="0">
                  <c:v>SIEMPRE</c:v>
                </c:pt>
                <c:pt idx="1">
                  <c:v>ALGUNAS VECES</c:v>
                </c:pt>
                <c:pt idx="2">
                  <c:v>NUNCA</c:v>
                </c:pt>
              </c:strCache>
            </c:strRef>
          </c:cat>
          <c:val>
            <c:numRef>
              <c:f>'FUNCIONAMIENTO DE LINEAS DE AUT'!$C$3:$C$5</c:f>
              <c:numCache>
                <c:formatCode>General</c:formatCode>
                <c:ptCount val="3"/>
                <c:pt idx="0">
                  <c:v>64</c:v>
                </c:pt>
                <c:pt idx="1">
                  <c:v>36</c:v>
                </c:pt>
                <c:pt idx="2">
                  <c:v>0</c:v>
                </c:pt>
              </c:numCache>
            </c:numRef>
          </c:val>
          <c:extLst>
            <c:ext xmlns:c16="http://schemas.microsoft.com/office/drawing/2014/chart" uri="{C3380CC4-5D6E-409C-BE32-E72D297353CC}">
              <c16:uniqueId val="{00000003-4696-422C-B1AD-916E5C779802}"/>
            </c:ext>
          </c:extLst>
        </c:ser>
        <c:dLbls>
          <c:showLegendKey val="0"/>
          <c:showVal val="0"/>
          <c:showCatName val="0"/>
          <c:showSerName val="0"/>
          <c:showPercent val="0"/>
          <c:showBubbleSize val="0"/>
        </c:dLbls>
        <c:gapWidth val="100"/>
        <c:overlap val="-24"/>
        <c:axId val="635206736"/>
        <c:axId val="635207128"/>
      </c:barChart>
      <c:catAx>
        <c:axId val="6352067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5207128"/>
        <c:crosses val="autoZero"/>
        <c:auto val="1"/>
        <c:lblAlgn val="ctr"/>
        <c:lblOffset val="100"/>
        <c:noMultiLvlLbl val="0"/>
      </c:catAx>
      <c:valAx>
        <c:axId val="6352071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5206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'RECIBIR INSTRUCCIONES DE TRABAJ'!$C$2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0480184473938178E-3"/>
                  <c:y val="0.10848525470128455"/>
                </c:manualLayout>
              </c:layout>
              <c:tx>
                <c:rich>
                  <a:bodyPr/>
                  <a:lstStyle/>
                  <a:p>
                    <a:fld id="{68A775AD-0A32-4203-B7C0-DE21F4EEA23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068-42CF-B2F7-F383E7FB9B71}"/>
                </c:ext>
              </c:extLst>
            </c:dLbl>
            <c:dLbl>
              <c:idx val="1"/>
              <c:layout>
                <c:manualLayout>
                  <c:x val="6.730691263191757E-3"/>
                  <c:y val="0.12388398849038006"/>
                </c:manualLayout>
              </c:layout>
              <c:tx>
                <c:rich>
                  <a:bodyPr/>
                  <a:lstStyle/>
                  <a:p>
                    <a:fld id="{41BADFFF-DA13-4A8E-B6E9-A21BB39B4FE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068-42CF-B2F7-F383E7FB9B71}"/>
                </c:ext>
              </c:extLst>
            </c:dLbl>
            <c:dLbl>
              <c:idx val="2"/>
              <c:layout>
                <c:manualLayout>
                  <c:x val="5.0480184473938178E-3"/>
                  <c:y val="1.5151771838654278E-2"/>
                </c:manualLayout>
              </c:layout>
              <c:tx>
                <c:rich>
                  <a:bodyPr/>
                  <a:lstStyle/>
                  <a:p>
                    <a:fld id="{36CE31F2-19E2-4029-BFA8-704CF5AA261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068-42CF-B2F7-F383E7FB9B7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'RECIBIR INSTRUCCIONES DE TRABAJ'!$B$3:$B$5</c:f>
              <c:strCache>
                <c:ptCount val="3"/>
                <c:pt idx="0">
                  <c:v>SIEMPRE</c:v>
                </c:pt>
                <c:pt idx="1">
                  <c:v>ALGUNAS VECES</c:v>
                </c:pt>
                <c:pt idx="2">
                  <c:v>NUNCA</c:v>
                </c:pt>
              </c:strCache>
            </c:strRef>
          </c:cat>
          <c:val>
            <c:numRef>
              <c:f>'RECIBIR INSTRUCCIONES DE TRABAJ'!$C$3:$C$5</c:f>
              <c:numCache>
                <c:formatCode>General</c:formatCode>
                <c:ptCount val="3"/>
                <c:pt idx="0">
                  <c:v>71</c:v>
                </c:pt>
                <c:pt idx="1">
                  <c:v>29</c:v>
                </c:pt>
                <c:pt idx="2">
                  <c:v>0</c:v>
                </c:pt>
              </c:numCache>
            </c:numRef>
          </c:val>
          <c:extLst>
            <c:ext xmlns:c16="http://schemas.microsoft.com/office/drawing/2014/chart" uri="{C3380CC4-5D6E-409C-BE32-E72D297353CC}">
              <c16:uniqueId val="{00000003-A068-42CF-B2F7-F383E7FB9B71}"/>
            </c:ext>
          </c:extLst>
        </c:ser>
        <c:dLbls>
          <c:showLegendKey val="0"/>
          <c:showVal val="0"/>
          <c:showCatName val="0"/>
          <c:showSerName val="0"/>
          <c:showPercent val="0"/>
          <c:showBubbleSize val="0"/>
        </c:dLbls>
        <c:gapWidth val="100"/>
        <c:overlap val="-24"/>
        <c:axId val="652723192"/>
        <c:axId val="652732992"/>
      </c:barChart>
      <c:catAx>
        <c:axId val="652723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2732992"/>
        <c:crosses val="autoZero"/>
        <c:auto val="1"/>
        <c:lblAlgn val="ctr"/>
        <c:lblOffset val="100"/>
        <c:noMultiLvlLbl val="0"/>
      </c:catAx>
      <c:valAx>
        <c:axId val="6527329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2723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955-4177-986D-B356161E5D7C}"/>
              </c:ext>
            </c:extLst>
          </c:dPt>
          <c:dLbls>
            <c:dLbl>
              <c:idx val="0"/>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'DISTRIBUCIÓN DE ACTIVIDADES DE '!$C$2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370507212278592"/>
                </c:manualLayout>
              </c:layout>
              <c:tx>
                <c:rich>
                  <a:bodyPr/>
                  <a:lstStyle/>
                  <a:p>
                    <a:fld id="{88606B75-8F6F-45EA-973F-2A8090885A4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9.3684619655903592E-2"/>
                      <c:h val="7.3704781656471305E-2"/>
                    </c:manualLayout>
                  </c15:layout>
                  <c15:dlblFieldTable/>
                  <c15:showDataLabelsRange val="0"/>
                </c:ext>
                <c:ext xmlns:c16="http://schemas.microsoft.com/office/drawing/2014/chart" uri="{C3380CC4-5D6E-409C-BE32-E72D297353CC}">
                  <c16:uniqueId val="{00000000-9BA3-43DB-A0E8-6E5163869E24}"/>
                </c:ext>
              </c:extLst>
            </c:dLbl>
            <c:dLbl>
              <c:idx val="1"/>
              <c:layout>
                <c:manualLayout>
                  <c:x val="1.79300707475407E-3"/>
                  <c:y val="0.11593138023783371"/>
                </c:manualLayout>
              </c:layout>
              <c:tx>
                <c:rich>
                  <a:bodyPr/>
                  <a:lstStyle/>
                  <a:p>
                    <a:fld id="{C87B18F3-2CFA-4092-B207-1468AE1CCDA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BA3-43DB-A0E8-6E5163869E24}"/>
                </c:ext>
              </c:extLst>
            </c:dLbl>
            <c:dLbl>
              <c:idx val="2"/>
              <c:layout>
                <c:manualLayout>
                  <c:x val="-1.7930070747541357E-3"/>
                  <c:y val="0.10623607940187177"/>
                </c:manualLayout>
              </c:layout>
              <c:tx>
                <c:rich>
                  <a:bodyPr/>
                  <a:lstStyle/>
                  <a:p>
                    <a:fld id="{E78C3F18-B6E2-4250-84A2-ED8642AADD0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BA3-43DB-A0E8-6E5163869E2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'DISTRIBUCIÓN DE ACTIVIDADES DE '!$B$3:$B$5</c:f>
              <c:strCache>
                <c:ptCount val="3"/>
                <c:pt idx="0">
                  <c:v>SIEMPRE</c:v>
                </c:pt>
                <c:pt idx="1">
                  <c:v>ALGUNAS VECES</c:v>
                </c:pt>
                <c:pt idx="2">
                  <c:v>NUNCA</c:v>
                </c:pt>
              </c:strCache>
            </c:strRef>
          </c:cat>
          <c:val>
            <c:numRef>
              <c:f>'DISTRIBUCIÓN DE ACTIVIDADES DE '!$C$3:$C$5</c:f>
              <c:numCache>
                <c:formatCode>General</c:formatCode>
                <c:ptCount val="3"/>
                <c:pt idx="0">
                  <c:v>57</c:v>
                </c:pt>
                <c:pt idx="1">
                  <c:v>29</c:v>
                </c:pt>
                <c:pt idx="2">
                  <c:v>14</c:v>
                </c:pt>
              </c:numCache>
            </c:numRef>
          </c:val>
          <c:extLst>
            <c:ext xmlns:c16="http://schemas.microsoft.com/office/drawing/2014/chart" uri="{C3380CC4-5D6E-409C-BE32-E72D297353CC}">
              <c16:uniqueId val="{00000003-9BA3-43DB-A0E8-6E5163869E24}"/>
            </c:ext>
          </c:extLst>
        </c:ser>
        <c:dLbls>
          <c:showLegendKey val="0"/>
          <c:showVal val="0"/>
          <c:showCatName val="0"/>
          <c:showSerName val="0"/>
          <c:showPercent val="0"/>
          <c:showBubbleSize val="0"/>
        </c:dLbls>
        <c:gapWidth val="100"/>
        <c:overlap val="-24"/>
        <c:axId val="581177392"/>
        <c:axId val="581178960"/>
      </c:barChart>
      <c:catAx>
        <c:axId val="5811773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178960"/>
        <c:crosses val="autoZero"/>
        <c:auto val="1"/>
        <c:lblAlgn val="ctr"/>
        <c:lblOffset val="100"/>
        <c:noMultiLvlLbl val="0"/>
      </c:catAx>
      <c:valAx>
        <c:axId val="581178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177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'NUMERO DE COLABORADORES ADECUAD'!$C$2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0543664260949357E-2"/>
                  <c:y val="0.11966535187164189"/>
                </c:manualLayout>
              </c:layout>
              <c:tx>
                <c:rich>
                  <a:bodyPr/>
                  <a:lstStyle/>
                  <a:p>
                    <a:fld id="{0151CD28-8B48-40A7-BAED-37C7F81599D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1B2-4506-A226-D47B6448D38B}"/>
                </c:ext>
              </c:extLst>
            </c:dLbl>
            <c:dLbl>
              <c:idx val="1"/>
              <c:layout>
                <c:manualLayout>
                  <c:x val="0"/>
                  <c:y val="9.3864961998877797E-2"/>
                </c:manualLayout>
              </c:layout>
              <c:tx>
                <c:rich>
                  <a:bodyPr/>
                  <a:lstStyle/>
                  <a:p>
                    <a:fld id="{B6078ED7-637B-46B0-AD57-71F65D3FF4B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1B2-4506-A226-D47B6448D38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'NUMERO DE COLABORADORES ADECUAD'!$B$3:$B$4</c:f>
              <c:strCache>
                <c:ptCount val="2"/>
                <c:pt idx="0">
                  <c:v>SI</c:v>
                </c:pt>
                <c:pt idx="1">
                  <c:v>NO</c:v>
                </c:pt>
              </c:strCache>
            </c:strRef>
          </c:cat>
          <c:val>
            <c:numRef>
              <c:f>'NUMERO DE COLABORADORES ADECUAD'!$C$3:$C$4</c:f>
              <c:numCache>
                <c:formatCode>General</c:formatCode>
                <c:ptCount val="2"/>
                <c:pt idx="0">
                  <c:v>83</c:v>
                </c:pt>
                <c:pt idx="1">
                  <c:v>17</c:v>
                </c:pt>
              </c:numCache>
            </c:numRef>
          </c:val>
          <c:extLst>
            <c:ext xmlns:c16="http://schemas.microsoft.com/office/drawing/2014/chart" uri="{C3380CC4-5D6E-409C-BE32-E72D297353CC}">
              <c16:uniqueId val="{00000002-11B2-4506-A226-D47B6448D38B}"/>
            </c:ext>
          </c:extLst>
        </c:ser>
        <c:dLbls>
          <c:showLegendKey val="0"/>
          <c:showVal val="0"/>
          <c:showCatName val="0"/>
          <c:showSerName val="0"/>
          <c:showPercent val="0"/>
          <c:showBubbleSize val="0"/>
        </c:dLbls>
        <c:gapWidth val="100"/>
        <c:overlap val="-24"/>
        <c:axId val="637692056"/>
        <c:axId val="637693232"/>
      </c:barChart>
      <c:catAx>
        <c:axId val="6376920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7693232"/>
        <c:crosses val="autoZero"/>
        <c:auto val="1"/>
        <c:lblAlgn val="ctr"/>
        <c:lblOffset val="100"/>
        <c:noMultiLvlLbl val="0"/>
      </c:catAx>
      <c:valAx>
        <c:axId val="6376932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7692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'EVALUACIÓN DEL DESEMPEÑO EN BAS'!$C$2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937-4315-8B21-71E4ACBD85F4}"/>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937-4315-8B21-71E4ACBD85F4}"/>
                </c:ext>
              </c:extLst>
            </c:dLbl>
            <c:dLbl>
              <c:idx val="2"/>
              <c:layout>
                <c:manualLayout>
                  <c:x val="-3.4125520111888711E-3"/>
                  <c:y val="1.4860687490507297E-2"/>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937-4315-8B21-71E4ACBD85F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72</c:v>
                </c:pt>
                <c:pt idx="1">
                  <c:v>21</c:v>
                </c:pt>
                <c:pt idx="2">
                  <c:v>7</c:v>
                </c:pt>
              </c:numCache>
            </c:numRef>
          </c:val>
          <c:extLst>
            <c:ext xmlns:c16="http://schemas.microsoft.com/office/drawing/2014/chart" uri="{C3380CC4-5D6E-409C-BE32-E72D297353CC}">
              <c16:uniqueId val="{00000003-D937-4315-8B21-71E4ACBD85F4}"/>
            </c:ext>
          </c:extLst>
        </c:ser>
        <c:dLbls>
          <c:showLegendKey val="0"/>
          <c:showVal val="0"/>
          <c:showCatName val="0"/>
          <c:showSerName val="0"/>
          <c:showPercent val="0"/>
          <c:showBubbleSize val="0"/>
        </c:dLbls>
        <c:gapWidth val="100"/>
        <c:overlap val="-24"/>
        <c:axId val="272748768"/>
        <c:axId val="272747592"/>
      </c:barChart>
      <c:catAx>
        <c:axId val="2727487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2747592"/>
        <c:crosses val="autoZero"/>
        <c:auto val="1"/>
        <c:lblAlgn val="ctr"/>
        <c:lblOffset val="100"/>
        <c:noMultiLvlLbl val="0"/>
      </c:catAx>
      <c:valAx>
        <c:axId val="272747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2748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'OPORTUNIDAD DE HACER PROPUESTAS'!$C$2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768324081267484E-3"/>
                  <c:y val="0.10510825725851224"/>
                </c:manualLayout>
              </c:layout>
              <c:tx>
                <c:rich>
                  <a:bodyPr/>
                  <a:lstStyle/>
                  <a:p>
                    <a:fld id="{054D288F-BE44-4826-9136-95116F3BCB8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A62-4B06-82BD-6357F65D3E7D}"/>
                </c:ext>
              </c:extLst>
            </c:dLbl>
            <c:dLbl>
              <c:idx val="1"/>
              <c:layout>
                <c:manualLayout>
                  <c:x val="-1.67683240812681E-3"/>
                  <c:y val="8.5880828777422785E-2"/>
                </c:manualLayout>
              </c:layout>
              <c:tx>
                <c:rich>
                  <a:bodyPr/>
                  <a:lstStyle/>
                  <a:p>
                    <a:fld id="{782529F0-EB54-4EA6-8DEF-A8AFA089A80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A62-4B06-82BD-6357F65D3E7D}"/>
                </c:ext>
              </c:extLst>
            </c:dLbl>
            <c:dLbl>
              <c:idx val="2"/>
              <c:layout>
                <c:manualLayout>
                  <c:x val="-5.0304972243803685E-3"/>
                  <c:y val="7.8793967447452304E-2"/>
                </c:manualLayout>
              </c:layout>
              <c:tx>
                <c:rich>
                  <a:bodyPr/>
                  <a:lstStyle/>
                  <a:p>
                    <a:fld id="{135F003C-8B73-42FD-A169-BFEC2593D1B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A62-4B06-82BD-6357F65D3E7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'OPORTUNIDAD DE HACER PROPUESTAS'!$B$3:$B$5</c:f>
              <c:strCache>
                <c:ptCount val="3"/>
                <c:pt idx="0">
                  <c:v>SIEMPRE</c:v>
                </c:pt>
                <c:pt idx="1">
                  <c:v>ALGUNAS VECES</c:v>
                </c:pt>
                <c:pt idx="2">
                  <c:v>NUNCA</c:v>
                </c:pt>
              </c:strCache>
            </c:strRef>
          </c:cat>
          <c:val>
            <c:numRef>
              <c:f>'OPORTUNIDAD DE HACER PROPUESTAS'!$C$3:$C$5</c:f>
              <c:numCache>
                <c:formatCode>General</c:formatCode>
                <c:ptCount val="3"/>
                <c:pt idx="0">
                  <c:v>46</c:v>
                </c:pt>
                <c:pt idx="1">
                  <c:v>46</c:v>
                </c:pt>
                <c:pt idx="2">
                  <c:v>8</c:v>
                </c:pt>
              </c:numCache>
            </c:numRef>
          </c:val>
          <c:extLst>
            <c:ext xmlns:c16="http://schemas.microsoft.com/office/drawing/2014/chart" uri="{C3380CC4-5D6E-409C-BE32-E72D297353CC}">
              <c16:uniqueId val="{00000003-4A62-4B06-82BD-6357F65D3E7D}"/>
            </c:ext>
          </c:extLst>
        </c:ser>
        <c:dLbls>
          <c:showLegendKey val="0"/>
          <c:showVal val="0"/>
          <c:showCatName val="0"/>
          <c:showSerName val="0"/>
          <c:showPercent val="0"/>
          <c:showBubbleSize val="0"/>
        </c:dLbls>
        <c:gapWidth val="100"/>
        <c:overlap val="-24"/>
        <c:axId val="647293016"/>
        <c:axId val="647293800"/>
      </c:barChart>
      <c:catAx>
        <c:axId val="6472930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93800"/>
        <c:crosses val="autoZero"/>
        <c:auto val="1"/>
        <c:lblAlgn val="ctr"/>
        <c:lblOffset val="100"/>
        <c:noMultiLvlLbl val="0"/>
      </c:catAx>
      <c:valAx>
        <c:axId val="6472938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93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'CONSIDERACIÓN DE PROPUESTAS DE '!$C$2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65713902573868"/>
                </c:manualLayout>
              </c:layout>
              <c:tx>
                <c:rich>
                  <a:bodyPr/>
                  <a:lstStyle/>
                  <a:p>
                    <a:fld id="{6F7BB0D7-60B2-4F00-B506-6BF890F6862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962-45F1-A6A9-D7BD9D29EC0A}"/>
                </c:ext>
              </c:extLst>
            </c:dLbl>
            <c:dLbl>
              <c:idx val="1"/>
              <c:layout>
                <c:manualLayout>
                  <c:x val="1.7669624218570655E-3"/>
                  <c:y val="0.10527331768207002"/>
                </c:manualLayout>
              </c:layout>
              <c:tx>
                <c:rich>
                  <a:bodyPr/>
                  <a:lstStyle/>
                  <a:p>
                    <a:fld id="{B1DAD8FD-37B3-45AD-B203-3E0BEE0969D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962-45F1-A6A9-D7BD9D29EC0A}"/>
                </c:ext>
              </c:extLst>
            </c:dLbl>
            <c:dLbl>
              <c:idx val="2"/>
              <c:layout>
                <c:manualLayout>
                  <c:x val="-3.5339248437142607E-3"/>
                  <c:y val="1.4689103440145105E-2"/>
                </c:manualLayout>
              </c:layout>
              <c:tx>
                <c:rich>
                  <a:bodyPr/>
                  <a:lstStyle/>
                  <a:p>
                    <a:fld id="{CBD7F66D-0742-43A9-8C34-487C04AC971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962-45F1-A6A9-D7BD9D29EC0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PROPUESTAS DE '!$B$3:$B$5</c:f>
              <c:strCache>
                <c:ptCount val="3"/>
                <c:pt idx="0">
                  <c:v>SIEMPRE</c:v>
                </c:pt>
                <c:pt idx="1">
                  <c:v>ALGUNAS VECES</c:v>
                </c:pt>
                <c:pt idx="2">
                  <c:v>NUNCA</c:v>
                </c:pt>
              </c:strCache>
            </c:strRef>
          </c:cat>
          <c:val>
            <c:numRef>
              <c:f>'CONSIDERACIÓN DE PROPUESTAS DE '!$C$3:$C$5</c:f>
              <c:numCache>
                <c:formatCode>General</c:formatCode>
                <c:ptCount val="3"/>
                <c:pt idx="0">
                  <c:v>57</c:v>
                </c:pt>
                <c:pt idx="1">
                  <c:v>43</c:v>
                </c:pt>
                <c:pt idx="2">
                  <c:v>0</c:v>
                </c:pt>
              </c:numCache>
            </c:numRef>
          </c:val>
          <c:extLst>
            <c:ext xmlns:c16="http://schemas.microsoft.com/office/drawing/2014/chart" uri="{C3380CC4-5D6E-409C-BE32-E72D297353CC}">
              <c16:uniqueId val="{00000003-A962-45F1-A6A9-D7BD9D29EC0A}"/>
            </c:ext>
          </c:extLst>
        </c:ser>
        <c:dLbls>
          <c:showLegendKey val="0"/>
          <c:showVal val="0"/>
          <c:showCatName val="0"/>
          <c:showSerName val="0"/>
          <c:showPercent val="0"/>
          <c:showBubbleSize val="0"/>
        </c:dLbls>
        <c:gapWidth val="100"/>
        <c:overlap val="-24"/>
        <c:axId val="650100328"/>
        <c:axId val="650102680"/>
      </c:barChart>
      <c:catAx>
        <c:axId val="650100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0102680"/>
        <c:crosses val="autoZero"/>
        <c:auto val="1"/>
        <c:lblAlgn val="ctr"/>
        <c:lblOffset val="100"/>
        <c:noMultiLvlLbl val="0"/>
      </c:catAx>
      <c:valAx>
        <c:axId val="6501026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0100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'REALIZACIÓN CON AGRADO DE ACTIV'!$C$2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3393889384678169E-3"/>
                  <c:y val="0.10940564864328088"/>
                </c:manualLayout>
              </c:layout>
              <c:tx>
                <c:rich>
                  <a:bodyPr/>
                  <a:lstStyle/>
                  <a:p>
                    <a:fld id="{AF968CED-EBE2-4933-8453-F0445F37D61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F87-44C6-9BC3-E9262DFA1B90}"/>
                </c:ext>
              </c:extLst>
            </c:dLbl>
            <c:dLbl>
              <c:idx val="1"/>
              <c:layout>
                <c:manualLayout>
                  <c:x val="3.5595926256451458E-3"/>
                  <c:y val="0.11907285576901258"/>
                </c:manualLayout>
              </c:layout>
              <c:tx>
                <c:rich>
                  <a:bodyPr/>
                  <a:lstStyle/>
                  <a:p>
                    <a:fld id="{7765EAF5-7A94-4E9C-A69D-506A4C8E89D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F87-44C6-9BC3-E9262DFA1B90}"/>
                </c:ext>
              </c:extLst>
            </c:dLbl>
            <c:dLbl>
              <c:idx val="2"/>
              <c:layout>
                <c:manualLayout>
                  <c:x val="0"/>
                  <c:y val="1.4854631639055267E-2"/>
                </c:manualLayout>
              </c:layout>
              <c:tx>
                <c:rich>
                  <a:bodyPr/>
                  <a:lstStyle/>
                  <a:p>
                    <a:fld id="{2CA6D2DB-A8CF-4B1F-90A7-7621616AC6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F87-44C6-9BC3-E9262DFA1B9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'REALIZACIÓN CON AGRADO DE ACTIV'!$B$3:$B$5</c:f>
              <c:strCache>
                <c:ptCount val="3"/>
                <c:pt idx="0">
                  <c:v>SIEMPRE</c:v>
                </c:pt>
                <c:pt idx="1">
                  <c:v>ALGUNAS VECES</c:v>
                </c:pt>
                <c:pt idx="2">
                  <c:v>NUNCA</c:v>
                </c:pt>
              </c:strCache>
            </c:strRef>
          </c:cat>
          <c:val>
            <c:numRef>
              <c:f>'REALIZACIÓN CON AGRADO DE ACTIV'!$C$3:$C$5</c:f>
              <c:numCache>
                <c:formatCode>General</c:formatCode>
                <c:ptCount val="3"/>
                <c:pt idx="0">
                  <c:v>86</c:v>
                </c:pt>
                <c:pt idx="1">
                  <c:v>14</c:v>
                </c:pt>
                <c:pt idx="2">
                  <c:v>0</c:v>
                </c:pt>
              </c:numCache>
            </c:numRef>
          </c:val>
          <c:extLst>
            <c:ext xmlns:c16="http://schemas.microsoft.com/office/drawing/2014/chart" uri="{C3380CC4-5D6E-409C-BE32-E72D297353CC}">
              <c16:uniqueId val="{00000003-AF87-44C6-9BC3-E9262DFA1B90}"/>
            </c:ext>
          </c:extLst>
        </c:ser>
        <c:dLbls>
          <c:showLegendKey val="0"/>
          <c:showVal val="0"/>
          <c:showCatName val="0"/>
          <c:showSerName val="0"/>
          <c:showPercent val="0"/>
          <c:showBubbleSize val="0"/>
        </c:dLbls>
        <c:gapWidth val="100"/>
        <c:overlap val="-24"/>
        <c:axId val="498690400"/>
        <c:axId val="498695104"/>
      </c:barChart>
      <c:catAx>
        <c:axId val="4986904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8695104"/>
        <c:crosses val="autoZero"/>
        <c:auto val="1"/>
        <c:lblAlgn val="ctr"/>
        <c:lblOffset val="100"/>
        <c:noMultiLvlLbl val="0"/>
      </c:catAx>
      <c:valAx>
        <c:axId val="498695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8690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'CONSIDERACIÓN DE CAMBIO DE ÁREA'!$C$2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399412557471468E-3"/>
                  <c:y val="9.7689727159593398E-2"/>
                </c:manualLayout>
              </c:layout>
              <c:tx>
                <c:rich>
                  <a:bodyPr/>
                  <a:lstStyle/>
                  <a:p>
                    <a:fld id="{695C0888-4AC4-4B0F-B898-3A314A402E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E1A-42F6-A367-4579C86BEE5C}"/>
                </c:ext>
              </c:extLst>
            </c:dLbl>
            <c:dLbl>
              <c:idx val="1"/>
              <c:layout>
                <c:manualLayout>
                  <c:x val="-5.2198237672413453E-3"/>
                  <c:y val="0.10299928564590816"/>
                </c:manualLayout>
              </c:layout>
              <c:tx>
                <c:rich>
                  <a:bodyPr/>
                  <a:lstStyle/>
                  <a:p>
                    <a:fld id="{C2E420CC-BF62-4311-BE32-4DB36B9DBB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E1A-42F6-A367-4579C86BEE5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CAMBIO DE ÁREA'!$B$3:$B$4</c:f>
              <c:strCache>
                <c:ptCount val="2"/>
                <c:pt idx="0">
                  <c:v>SI</c:v>
                </c:pt>
                <c:pt idx="1">
                  <c:v>NO</c:v>
                </c:pt>
              </c:strCache>
            </c:strRef>
          </c:cat>
          <c:val>
            <c:numRef>
              <c:f>'CONSIDERACIÓN DE CAMBIO DE ÁREA'!$C$3:$C$4</c:f>
              <c:numCache>
                <c:formatCode>General</c:formatCode>
                <c:ptCount val="2"/>
                <c:pt idx="0">
                  <c:v>14</c:v>
                </c:pt>
                <c:pt idx="1">
                  <c:v>86</c:v>
                </c:pt>
              </c:numCache>
            </c:numRef>
          </c:val>
          <c:extLst>
            <c:ext xmlns:c16="http://schemas.microsoft.com/office/drawing/2014/chart" uri="{C3380CC4-5D6E-409C-BE32-E72D297353CC}">
              <c16:uniqueId val="{00000002-FE1A-42F6-A367-4579C86BEE5C}"/>
            </c:ext>
          </c:extLst>
        </c:ser>
        <c:dLbls>
          <c:showLegendKey val="0"/>
          <c:showVal val="0"/>
          <c:showCatName val="0"/>
          <c:showSerName val="0"/>
          <c:showPercent val="0"/>
          <c:showBubbleSize val="0"/>
        </c:dLbls>
        <c:gapWidth val="100"/>
        <c:overlap val="-24"/>
        <c:axId val="498698240"/>
        <c:axId val="498700592"/>
      </c:barChart>
      <c:catAx>
        <c:axId val="498698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8700592"/>
        <c:crosses val="autoZero"/>
        <c:auto val="1"/>
        <c:lblAlgn val="ctr"/>
        <c:lblOffset val="100"/>
        <c:noMultiLvlLbl val="0"/>
      </c:catAx>
      <c:valAx>
        <c:axId val="498700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8698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'DESESMPEÑO LABORAL PARA DESARRO'!$C$2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810359961879436"/>
                </c:manualLayout>
              </c:layout>
              <c:tx>
                <c:rich>
                  <a:bodyPr/>
                  <a:lstStyle/>
                  <a:p>
                    <a:fld id="{1A76B019-0146-4754-930B-53B5FDBA625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EAD-4387-B05F-5A2130B23689}"/>
                </c:ext>
              </c:extLst>
            </c:dLbl>
            <c:dLbl>
              <c:idx val="1"/>
              <c:layout>
                <c:manualLayout>
                  <c:x val="1.7636929230085547E-3"/>
                  <c:y val="9.988330339797645E-2"/>
                </c:manualLayout>
              </c:layout>
              <c:tx>
                <c:rich>
                  <a:bodyPr/>
                  <a:lstStyle/>
                  <a:p>
                    <a:fld id="{68DD8A3B-B00E-4C96-9775-2E6BD496860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EAD-4387-B05F-5A2130B23689}"/>
                </c:ext>
              </c:extLst>
            </c:dLbl>
            <c:dLbl>
              <c:idx val="2"/>
              <c:layout>
                <c:manualLayout>
                  <c:x val="-1.7636929230086839E-3"/>
                  <c:y val="1.5509071219120462E-2"/>
                </c:manualLayout>
              </c:layout>
              <c:tx>
                <c:rich>
                  <a:bodyPr/>
                  <a:lstStyle/>
                  <a:p>
                    <a:fld id="{C6211569-D7E7-4E52-A30A-5A3BC38FA3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EAD-4387-B05F-5A2130B2368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'DESESMPEÑO LABORAL PARA DESARRO'!$B$3:$B$5</c:f>
              <c:strCache>
                <c:ptCount val="3"/>
                <c:pt idx="0">
                  <c:v>SIEMPRE</c:v>
                </c:pt>
                <c:pt idx="1">
                  <c:v>ALGUNAS VECES</c:v>
                </c:pt>
                <c:pt idx="2">
                  <c:v>NUNCA</c:v>
                </c:pt>
              </c:strCache>
            </c:strRef>
          </c:cat>
          <c:val>
            <c:numRef>
              <c:f>'DESESMPEÑO LABORAL PARA DESARRO'!$C$3:$C$5</c:f>
              <c:numCache>
                <c:formatCode>General</c:formatCode>
                <c:ptCount val="3"/>
                <c:pt idx="0">
                  <c:v>54</c:v>
                </c:pt>
                <c:pt idx="1">
                  <c:v>40</c:v>
                </c:pt>
                <c:pt idx="2">
                  <c:v>6</c:v>
                </c:pt>
              </c:numCache>
            </c:numRef>
          </c:val>
          <c:extLst>
            <c:ext xmlns:c16="http://schemas.microsoft.com/office/drawing/2014/chart" uri="{C3380CC4-5D6E-409C-BE32-E72D297353CC}">
              <c16:uniqueId val="{00000003-1EAD-4387-B05F-5A2130B23689}"/>
            </c:ext>
          </c:extLst>
        </c:ser>
        <c:dLbls>
          <c:showLegendKey val="0"/>
          <c:showVal val="0"/>
          <c:showCatName val="0"/>
          <c:showSerName val="0"/>
          <c:showPercent val="0"/>
          <c:showBubbleSize val="0"/>
        </c:dLbls>
        <c:gapWidth val="100"/>
        <c:overlap val="-24"/>
        <c:axId val="637669080"/>
        <c:axId val="637669864"/>
      </c:barChart>
      <c:catAx>
        <c:axId val="6376690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7669864"/>
        <c:crosses val="autoZero"/>
        <c:auto val="1"/>
        <c:lblAlgn val="ctr"/>
        <c:lblOffset val="100"/>
        <c:noMultiLvlLbl val="0"/>
      </c:catAx>
      <c:valAx>
        <c:axId val="6376698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7669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'CARGA DE TRABAJO CORRESPONDIENT'!$C$2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063190686705094"/>
                </c:manualLayout>
              </c:layout>
              <c:tx>
                <c:rich>
                  <a:bodyPr/>
                  <a:lstStyle/>
                  <a:p>
                    <a:fld id="{8B59DFCF-B094-44FB-8FD3-D493F31D36C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0B0-48ED-9C9F-447919E4D355}"/>
                </c:ext>
              </c:extLst>
            </c:dLbl>
            <c:dLbl>
              <c:idx val="1"/>
              <c:layout>
                <c:manualLayout>
                  <c:x val="-3.4924612336803061E-3"/>
                  <c:y val="8.4281949092613967E-2"/>
                </c:manualLayout>
              </c:layout>
              <c:tx>
                <c:rich>
                  <a:bodyPr/>
                  <a:lstStyle/>
                  <a:p>
                    <a:fld id="{34E5D67D-E645-4C1C-9CED-3BE3AE90305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0B0-48ED-9C9F-447919E4D35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'CARGA DE TRABAJO CORRESPONDIENT'!$B$3:$B$4</c:f>
              <c:strCache>
                <c:ptCount val="2"/>
                <c:pt idx="0">
                  <c:v>SI</c:v>
                </c:pt>
                <c:pt idx="1">
                  <c:v>NO</c:v>
                </c:pt>
              </c:strCache>
            </c:strRef>
          </c:cat>
          <c:val>
            <c:numRef>
              <c:f>'CARGA DE TRABAJO CORRESPONDIENT'!$C$3:$C$4</c:f>
              <c:numCache>
                <c:formatCode>General</c:formatCode>
                <c:ptCount val="2"/>
                <c:pt idx="0">
                  <c:v>79</c:v>
                </c:pt>
                <c:pt idx="1">
                  <c:v>21</c:v>
                </c:pt>
              </c:numCache>
            </c:numRef>
          </c:val>
          <c:extLst>
            <c:ext xmlns:c16="http://schemas.microsoft.com/office/drawing/2014/chart" uri="{C3380CC4-5D6E-409C-BE32-E72D297353CC}">
              <c16:uniqueId val="{00000002-E0B0-48ED-9C9F-447919E4D355}"/>
            </c:ext>
          </c:extLst>
        </c:ser>
        <c:dLbls>
          <c:showLegendKey val="0"/>
          <c:showVal val="0"/>
          <c:showCatName val="0"/>
          <c:showSerName val="0"/>
          <c:showPercent val="0"/>
          <c:showBubbleSize val="0"/>
        </c:dLbls>
        <c:gapWidth val="100"/>
        <c:overlap val="-24"/>
        <c:axId val="498711960"/>
        <c:axId val="498712352"/>
      </c:barChart>
      <c:catAx>
        <c:axId val="4987119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8712352"/>
        <c:crosses val="autoZero"/>
        <c:auto val="1"/>
        <c:lblAlgn val="ctr"/>
        <c:lblOffset val="100"/>
        <c:noMultiLvlLbl val="0"/>
      </c:catAx>
      <c:valAx>
        <c:axId val="4987123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8711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'RELACIÓN PUESTO DE TRABAJO CON '!$C$2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384-46C4-B00E-43361AEA6496}"/>
                </c:ext>
              </c:extLst>
            </c:dLbl>
            <c:dLbl>
              <c:idx val="1"/>
              <c:layout>
                <c:manualLayout>
                  <c:x val="-6.3288286318392135E-17"/>
                  <c:y val="9.3880134910651586E-2"/>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384-46C4-B00E-43361AEA6496}"/>
                </c:ext>
              </c:extLst>
            </c:dLbl>
            <c:dLbl>
              <c:idx val="2"/>
              <c:layout>
                <c:manualLayout>
                  <c:x val="-1.7260641117293532E-3"/>
                  <c:y val="8.6353133437044732E-2"/>
                </c:manualLayout>
              </c:layout>
              <c:tx>
                <c:rich>
                  <a:bodyPr/>
                  <a:lstStyle/>
                  <a:p>
                    <a:fld id="{5BAD22B6-655B-4E11-97D1-4658C71F44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384-46C4-B00E-43361AEA649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3"/>
                <c:pt idx="0">
                  <c:v>SIEMPRE</c:v>
                </c:pt>
                <c:pt idx="1">
                  <c:v>ALGUNAS VECES</c:v>
                </c:pt>
                <c:pt idx="2">
                  <c:v>NUNCA</c:v>
                </c:pt>
              </c:strCache>
            </c:strRef>
          </c:cat>
          <c:val>
            <c:numRef>
              <c:f>'RELACIÓN PUESTO DE TRABAJO CON '!$C$3:$C$5</c:f>
              <c:numCache>
                <c:formatCode>General</c:formatCode>
                <c:ptCount val="3"/>
                <c:pt idx="0">
                  <c:v>57</c:v>
                </c:pt>
                <c:pt idx="1">
                  <c:v>29</c:v>
                </c:pt>
                <c:pt idx="2">
                  <c:v>14</c:v>
                </c:pt>
              </c:numCache>
            </c:numRef>
          </c:val>
          <c:extLst>
            <c:ext xmlns:c16="http://schemas.microsoft.com/office/drawing/2014/chart" uri="{C3380CC4-5D6E-409C-BE32-E72D297353CC}">
              <c16:uniqueId val="{00000003-A384-46C4-B00E-43361AEA6496}"/>
            </c:ext>
          </c:extLst>
        </c:ser>
        <c:dLbls>
          <c:showLegendKey val="0"/>
          <c:showVal val="0"/>
          <c:showCatName val="0"/>
          <c:showSerName val="0"/>
          <c:showPercent val="0"/>
          <c:showBubbleSize val="0"/>
        </c:dLbls>
        <c:gapWidth val="100"/>
        <c:overlap val="-24"/>
        <c:axId val="498711568"/>
        <c:axId val="498708824"/>
      </c:barChart>
      <c:catAx>
        <c:axId val="498711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8708824"/>
        <c:crosses val="autoZero"/>
        <c:auto val="1"/>
        <c:lblAlgn val="ctr"/>
        <c:lblOffset val="100"/>
        <c:noMultiLvlLbl val="0"/>
      </c:catAx>
      <c:valAx>
        <c:axId val="4987088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8711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FBA-49E6-9B3D-8A2F0FCBCF62}"/>
              </c:ext>
            </c:extLst>
          </c:dPt>
          <c:dLbls>
            <c:dLbl>
              <c:idx val="0"/>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'CAPACITADO PARA FUNCIONES LABOR'!$C$2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23232262218977E-3"/>
                  <c:y val="0.11276055256971967"/>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4FFF22C-F35A-4D66-BFF0-0BAD17885EF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FD6-4C02-9D7E-52F622E15371}"/>
                </c:ext>
              </c:extLst>
            </c:dLbl>
            <c:dLbl>
              <c:idx val="1"/>
              <c:layout>
                <c:manualLayout>
                  <c:x val="1.7123232262218349E-3"/>
                  <c:y val="9.90598104865854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3EAF3EAA-FC6A-4821-9A19-35E2C501AB30}"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FD6-4C02-9D7E-52F622E15371}"/>
                </c:ext>
              </c:extLst>
            </c:dLbl>
            <c:dLbl>
              <c:idx val="2"/>
              <c:layout>
                <c:manualLayout>
                  <c:x val="0"/>
                  <c:y val="1.201217959343501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B309A03A-0D61-4115-B9BD-6CDA9231D691}"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FD6-4C02-9D7E-52F622E1537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'CAPACITADO PARA FUNCIONES LABOR'!$B$3:$B$5</c:f>
              <c:strCache>
                <c:ptCount val="3"/>
                <c:pt idx="0">
                  <c:v>SIEMPRE</c:v>
                </c:pt>
                <c:pt idx="1">
                  <c:v>ALGUNAS VECES</c:v>
                </c:pt>
                <c:pt idx="2">
                  <c:v>NUNCA</c:v>
                </c:pt>
              </c:strCache>
            </c:strRef>
          </c:cat>
          <c:val>
            <c:numRef>
              <c:f>'CAPACITADO PARA FUNCIONES LABOR'!$C$3:$C$5</c:f>
              <c:numCache>
                <c:formatCode>General</c:formatCode>
                <c:ptCount val="3"/>
                <c:pt idx="0">
                  <c:v>86</c:v>
                </c:pt>
                <c:pt idx="1">
                  <c:v>14</c:v>
                </c:pt>
                <c:pt idx="2">
                  <c:v>0</c:v>
                </c:pt>
              </c:numCache>
            </c:numRef>
          </c:val>
          <c:extLst>
            <c:ext xmlns:c16="http://schemas.microsoft.com/office/drawing/2014/chart" uri="{C3380CC4-5D6E-409C-BE32-E72D297353CC}">
              <c16:uniqueId val="{00000003-EFD6-4C02-9D7E-52F622E15371}"/>
            </c:ext>
          </c:extLst>
        </c:ser>
        <c:dLbls>
          <c:showLegendKey val="0"/>
          <c:showVal val="0"/>
          <c:showCatName val="0"/>
          <c:showSerName val="0"/>
          <c:showPercent val="0"/>
          <c:showBubbleSize val="0"/>
        </c:dLbls>
        <c:gapWidth val="100"/>
        <c:overlap val="-24"/>
        <c:axId val="272749552"/>
        <c:axId val="272749944"/>
      </c:barChart>
      <c:catAx>
        <c:axId val="272749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2749944"/>
        <c:crosses val="autoZero"/>
        <c:auto val="1"/>
        <c:lblAlgn val="ctr"/>
        <c:lblOffset val="100"/>
        <c:noMultiLvlLbl val="0"/>
      </c:catAx>
      <c:valAx>
        <c:axId val="2727499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2749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'RECEPCIÓN DE CAPACITACIÓN POR P'!$C$2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2041763878087615"/>
                </c:manualLayout>
              </c:layout>
              <c:tx>
                <c:rich>
                  <a:bodyPr/>
                  <a:lstStyle/>
                  <a:p>
                    <a:fld id="{60FEF451-37CD-4CB9-AF40-8F899944A59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E5D-467D-9ECB-9167BEAE46C9}"/>
                </c:ext>
              </c:extLst>
            </c:dLbl>
            <c:dLbl>
              <c:idx val="1"/>
              <c:layout>
                <c:manualLayout>
                  <c:x val="1.7636929230085547E-3"/>
                  <c:y val="0.11807600081472429"/>
                </c:manualLayout>
              </c:layout>
              <c:tx>
                <c:rich>
                  <a:bodyPr/>
                  <a:lstStyle/>
                  <a:p>
                    <a:fld id="{7028EBF2-C279-4E2E-831B-5A40F6B8AF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E5D-467D-9ECB-9167BEAE46C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'RECEPCIÓN DE CAPACITACIÓN POR P'!$B$3:$B$4</c:f>
              <c:strCache>
                <c:ptCount val="2"/>
                <c:pt idx="0">
                  <c:v>SI</c:v>
                </c:pt>
                <c:pt idx="1">
                  <c:v>NO</c:v>
                </c:pt>
              </c:strCache>
            </c:strRef>
          </c:cat>
          <c:val>
            <c:numRef>
              <c:f>'RECEPCIÓN DE CAPACITACIÓN POR P'!$C$3:$C$4</c:f>
              <c:numCache>
                <c:formatCode>General</c:formatCode>
                <c:ptCount val="2"/>
                <c:pt idx="0">
                  <c:v>49</c:v>
                </c:pt>
                <c:pt idx="1">
                  <c:v>51</c:v>
                </c:pt>
              </c:numCache>
            </c:numRef>
          </c:val>
          <c:extLst>
            <c:ext xmlns:c16="http://schemas.microsoft.com/office/drawing/2014/chart" uri="{C3380CC4-5D6E-409C-BE32-E72D297353CC}">
              <c16:uniqueId val="{00000002-9E5D-467D-9ECB-9167BEAE46C9}"/>
            </c:ext>
          </c:extLst>
        </c:ser>
        <c:dLbls>
          <c:showLegendKey val="0"/>
          <c:showVal val="0"/>
          <c:showCatName val="0"/>
          <c:showSerName val="0"/>
          <c:showPercent val="0"/>
          <c:showBubbleSize val="0"/>
        </c:dLbls>
        <c:gapWidth val="100"/>
        <c:overlap val="-24"/>
        <c:axId val="395804728"/>
        <c:axId val="395809040"/>
      </c:barChart>
      <c:catAx>
        <c:axId val="3958047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5809040"/>
        <c:crosses val="autoZero"/>
        <c:auto val="1"/>
        <c:lblAlgn val="ctr"/>
        <c:lblOffset val="100"/>
        <c:noMultiLvlLbl val="0"/>
      </c:catAx>
      <c:valAx>
        <c:axId val="3958090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5804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'TE PERMITEN ASISTIR A CURSOS DE'!$C$2</c:f>
              <c:strCache>
                <c:ptCount val="1"/>
                <c:pt idx="0">
                  <c:v>Columna2</c:v>
                </c:pt>
              </c:strCache>
            </c:strRef>
          </c:tx>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0226447447702758"/>
                </c:manualLayout>
              </c:layout>
              <c:tx>
                <c:rich>
                  <a:bodyPr/>
                  <a:lstStyle/>
                  <a:p>
                    <a:fld id="{B10B7A50-EDAB-4411-975C-B96E79F871B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C56-4B2C-BD9A-1EFB85C70E2C}"/>
                </c:ext>
              </c:extLst>
            </c:dLbl>
            <c:dLbl>
              <c:idx val="1"/>
              <c:layout>
                <c:manualLayout>
                  <c:x val="-3.4521282234587698E-3"/>
                  <c:y val="8.7236857437326717E-2"/>
                </c:manualLayout>
              </c:layout>
              <c:tx>
                <c:rich>
                  <a:bodyPr/>
                  <a:lstStyle/>
                  <a:p>
                    <a:fld id="{D110A4A1-A172-4E33-9EC3-B0732794BA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C56-4B2C-BD9A-1EFB85C70E2C}"/>
                </c:ext>
              </c:extLst>
            </c:dLbl>
            <c:dLbl>
              <c:idx val="2"/>
              <c:layout>
                <c:manualLayout>
                  <c:x val="0"/>
                  <c:y val="5.8840985479943295E-3"/>
                </c:manualLayout>
              </c:layout>
              <c:tx>
                <c:rich>
                  <a:bodyPr/>
                  <a:lstStyle/>
                  <a:p>
                    <a:fld id="{C77523EB-05A8-42E7-8B6D-9421812CD0D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C56-4B2C-BD9A-1EFB85C70E2C}"/>
                </c:ext>
              </c:extLst>
            </c:dLbl>
            <c:dLbl>
              <c:idx val="4"/>
              <c:layout>
                <c:manualLayout>
                  <c:x val="5.1781923351880595E-3"/>
                  <c:y val="7.8015270394018081E-3"/>
                </c:manualLayout>
              </c:layout>
              <c:tx>
                <c:rich>
                  <a:bodyPr/>
                  <a:lstStyle/>
                  <a:p>
                    <a:fld id="{C012F167-3E29-48BB-BBB8-ADC1DD4F95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C56-4B2C-BD9A-1EFB85C70E2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 PERMITEN ASISTIR A CURSOS DE'!$B$3:$B$7</c:f>
              <c:strCache>
                <c:ptCount val="5"/>
                <c:pt idx="0">
                  <c:v>SIEMPRE</c:v>
                </c:pt>
                <c:pt idx="1">
                  <c:v>ALGUNAS VECES</c:v>
                </c:pt>
                <c:pt idx="2">
                  <c:v>NUNCA</c:v>
                </c:pt>
                <c:pt idx="4">
                  <c:v>NO HE SIDO CONVOCADO</c:v>
                </c:pt>
              </c:strCache>
            </c:strRef>
          </c:cat>
          <c:val>
            <c:numRef>
              <c:f>'TE PERMITEN ASISTIR A CURSOS DE'!$C$3:$C$7</c:f>
              <c:numCache>
                <c:formatCode>General</c:formatCode>
                <c:ptCount val="5"/>
                <c:pt idx="0">
                  <c:v>72</c:v>
                </c:pt>
                <c:pt idx="1">
                  <c:v>21</c:v>
                </c:pt>
                <c:pt idx="2">
                  <c:v>0</c:v>
                </c:pt>
                <c:pt idx="4">
                  <c:v>7</c:v>
                </c:pt>
              </c:numCache>
            </c:numRef>
          </c:val>
          <c:extLst>
            <c:ext xmlns:c16="http://schemas.microsoft.com/office/drawing/2014/chart" uri="{C3380CC4-5D6E-409C-BE32-E72D297353CC}">
              <c16:uniqueId val="{00000004-9C56-4B2C-BD9A-1EFB85C70E2C}"/>
            </c:ext>
          </c:extLst>
        </c:ser>
        <c:dLbls>
          <c:showLegendKey val="0"/>
          <c:showVal val="0"/>
          <c:showCatName val="0"/>
          <c:showSerName val="0"/>
          <c:showPercent val="0"/>
          <c:showBubbleSize val="0"/>
        </c:dLbls>
        <c:gapWidth val="100"/>
        <c:overlap val="-24"/>
        <c:axId val="637679272"/>
        <c:axId val="637679664"/>
      </c:barChart>
      <c:catAx>
        <c:axId val="6376792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7679664"/>
        <c:crosses val="autoZero"/>
        <c:auto val="1"/>
        <c:lblAlgn val="ctr"/>
        <c:lblOffset val="100"/>
        <c:noMultiLvlLbl val="0"/>
      </c:catAx>
      <c:valAx>
        <c:axId val="6376796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7679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'CONTENIDO DE CURSOS FORTALECE E'!$C$2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929277078545004E-3"/>
                  <c:y val="9.5883156933178518E-2"/>
                </c:manualLayout>
              </c:layout>
              <c:tx>
                <c:rich>
                  <a:bodyPr/>
                  <a:lstStyle/>
                  <a:p>
                    <a:fld id="{5D396707-5419-4A54-B470-6D105FB4944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469-4496-BBAC-3880F3D3590E}"/>
                </c:ext>
              </c:extLst>
            </c:dLbl>
            <c:dLbl>
              <c:idx val="1"/>
              <c:layout>
                <c:manualLayout>
                  <c:x val="3.3858554157090628E-3"/>
                  <c:y val="9.9732366280440757E-2"/>
                </c:manualLayout>
              </c:layout>
              <c:tx>
                <c:rich>
                  <a:bodyPr/>
                  <a:lstStyle/>
                  <a:p>
                    <a:fld id="{815F4791-BBE1-4A01-B4EF-F7DD248F7E8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469-4496-BBAC-3880F3D3590E}"/>
                </c:ext>
              </c:extLst>
            </c:dLbl>
            <c:dLbl>
              <c:idx val="2"/>
              <c:layout>
                <c:manualLayout>
                  <c:x val="-3.3858554157090628E-3"/>
                  <c:y val="8.2914941012978749E-2"/>
                </c:manualLayout>
              </c:layout>
              <c:tx>
                <c:rich>
                  <a:bodyPr/>
                  <a:lstStyle/>
                  <a:p>
                    <a:fld id="{CFA6C531-C2D7-42CB-A827-63C514A4428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469-4496-BBAC-3880F3D3590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'CONTENIDO DE CURSOS FORTALECE E'!$B$3:$B$5</c:f>
              <c:strCache>
                <c:ptCount val="3"/>
                <c:pt idx="0">
                  <c:v>SIEMPRE</c:v>
                </c:pt>
                <c:pt idx="1">
                  <c:v>ALGUNAS VECES</c:v>
                </c:pt>
                <c:pt idx="2">
                  <c:v>NUNCA</c:v>
                </c:pt>
              </c:strCache>
            </c:strRef>
          </c:cat>
          <c:val>
            <c:numRef>
              <c:f>'CONTENIDO DE CURSOS FORTALECE E'!$C$3:$C$5</c:f>
              <c:numCache>
                <c:formatCode>General</c:formatCode>
                <c:ptCount val="3"/>
                <c:pt idx="0">
                  <c:v>57</c:v>
                </c:pt>
                <c:pt idx="1">
                  <c:v>29</c:v>
                </c:pt>
                <c:pt idx="2">
                  <c:v>14</c:v>
                </c:pt>
              </c:numCache>
            </c:numRef>
          </c:val>
          <c:extLst>
            <c:ext xmlns:c16="http://schemas.microsoft.com/office/drawing/2014/chart" uri="{C3380CC4-5D6E-409C-BE32-E72D297353CC}">
              <c16:uniqueId val="{00000003-E469-4496-BBAC-3880F3D3590E}"/>
            </c:ext>
          </c:extLst>
        </c:ser>
        <c:dLbls>
          <c:showLegendKey val="0"/>
          <c:showVal val="0"/>
          <c:showCatName val="0"/>
          <c:showSerName val="0"/>
          <c:showPercent val="0"/>
          <c:showBubbleSize val="0"/>
        </c:dLbls>
        <c:gapWidth val="100"/>
        <c:overlap val="-24"/>
        <c:axId val="574921144"/>
        <c:axId val="574923888"/>
      </c:barChart>
      <c:catAx>
        <c:axId val="5749211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4923888"/>
        <c:crosses val="autoZero"/>
        <c:auto val="1"/>
        <c:lblAlgn val="ctr"/>
        <c:lblOffset val="100"/>
        <c:noMultiLvlLbl val="0"/>
      </c:catAx>
      <c:valAx>
        <c:axId val="5749238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4921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LIBRE DE BASURA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BASURA'!$C$2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0998497431406064E-3"/>
                  <c:y val="0.10688005614582"/>
                </c:manualLayout>
              </c:layout>
              <c:tx>
                <c:rich>
                  <a:bodyPr/>
                  <a:lstStyle/>
                  <a:p>
                    <a:fld id="{E83D8132-6C73-40DB-9368-B4804712FB70}"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A46-4B0E-ABA3-7F7A55EE2A11}"/>
                </c:ext>
              </c:extLst>
            </c:dLbl>
            <c:dLbl>
              <c:idx val="1"/>
              <c:layout>
                <c:manualLayout>
                  <c:x val="-5.3248873073554305E-3"/>
                  <c:y val="0.10936172603717287"/>
                </c:manualLayout>
              </c:layout>
              <c:tx>
                <c:rich>
                  <a:bodyPr/>
                  <a:lstStyle/>
                  <a:p>
                    <a:fld id="{3E6B1943-4E33-40DA-9D02-D77AA76616A2}"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A46-4B0E-ABA3-7F7A55EE2A1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BASURA'!$B$3:$B$4</c:f>
              <c:strCache>
                <c:ptCount val="2"/>
                <c:pt idx="0">
                  <c:v>SI</c:v>
                </c:pt>
                <c:pt idx="1">
                  <c:v>NO</c:v>
                </c:pt>
              </c:strCache>
            </c:strRef>
          </c:cat>
          <c:val>
            <c:numRef>
              <c:f>'LIBRE DE BASURA'!$C$3:$C$4</c:f>
              <c:numCache>
                <c:formatCode>General</c:formatCode>
                <c:ptCount val="2"/>
                <c:pt idx="0">
                  <c:v>79</c:v>
                </c:pt>
                <c:pt idx="1">
                  <c:v>21</c:v>
                </c:pt>
              </c:numCache>
            </c:numRef>
          </c:val>
          <c:extLst>
            <c:ext xmlns:c16="http://schemas.microsoft.com/office/drawing/2014/chart" uri="{C3380CC4-5D6E-409C-BE32-E72D297353CC}">
              <c16:uniqueId val="{00000002-EA46-4B0E-ABA3-7F7A55EE2A11}"/>
            </c:ext>
          </c:extLst>
        </c:ser>
        <c:dLbls>
          <c:showLegendKey val="0"/>
          <c:showVal val="0"/>
          <c:showCatName val="0"/>
          <c:showSerName val="0"/>
          <c:showPercent val="0"/>
          <c:showBubbleSize val="0"/>
        </c:dLbls>
        <c:gapWidth val="100"/>
        <c:overlap val="-24"/>
        <c:axId val="648132760"/>
        <c:axId val="648130016"/>
      </c:barChart>
      <c:catAx>
        <c:axId val="6481327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130016"/>
        <c:crosses val="autoZero"/>
        <c:auto val="1"/>
        <c:lblAlgn val="ctr"/>
        <c:lblOffset val="100"/>
        <c:noMultiLvlLbl val="0"/>
      </c:catAx>
      <c:valAx>
        <c:axId val="6481300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132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OLORES DESAGRADABLES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OLORES'!$C$2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776192492846664E-17"/>
                  <c:y val="0.11264351744122349"/>
                </c:manualLayout>
              </c:layout>
              <c:tx>
                <c:rich>
                  <a:bodyPr/>
                  <a:lstStyle/>
                  <a:p>
                    <a:fld id="{5BC415E7-16F5-4539-9BA9-5C81FE15094A}"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9EE-4A92-A580-B951409C7C06}"/>
                </c:ext>
              </c:extLst>
            </c:dLbl>
            <c:dLbl>
              <c:idx val="1"/>
              <c:layout>
                <c:manualLayout>
                  <c:x val="0"/>
                  <c:y val="0.12589569596372033"/>
                </c:manualLayout>
              </c:layout>
              <c:tx>
                <c:rich>
                  <a:bodyPr/>
                  <a:lstStyle/>
                  <a:p>
                    <a:fld id="{FE755B98-6017-44BA-84C9-F404DDA24E9F}"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9EE-4A92-A580-B951409C7C0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OLORES'!$B$3:$B$4</c:f>
              <c:strCache>
                <c:ptCount val="2"/>
                <c:pt idx="0">
                  <c:v>SI</c:v>
                </c:pt>
                <c:pt idx="1">
                  <c:v>NO</c:v>
                </c:pt>
              </c:strCache>
            </c:strRef>
          </c:cat>
          <c:val>
            <c:numRef>
              <c:f>'LIBRE DE OLORES'!$C$3:$C$4</c:f>
              <c:numCache>
                <c:formatCode>General</c:formatCode>
                <c:ptCount val="2"/>
                <c:pt idx="0">
                  <c:v>60</c:v>
                </c:pt>
                <c:pt idx="1">
                  <c:v>40</c:v>
                </c:pt>
              </c:numCache>
            </c:numRef>
          </c:val>
          <c:extLst>
            <c:ext xmlns:c16="http://schemas.microsoft.com/office/drawing/2014/chart" uri="{C3380CC4-5D6E-409C-BE32-E72D297353CC}">
              <c16:uniqueId val="{00000002-A9EE-4A92-A580-B951409C7C06}"/>
            </c:ext>
          </c:extLst>
        </c:ser>
        <c:dLbls>
          <c:showLegendKey val="0"/>
          <c:showVal val="0"/>
          <c:showCatName val="0"/>
          <c:showSerName val="0"/>
          <c:showPercent val="0"/>
          <c:showBubbleSize val="0"/>
        </c:dLbls>
        <c:gapWidth val="100"/>
        <c:overlap val="-24"/>
        <c:axId val="637676920"/>
        <c:axId val="637677312"/>
      </c:barChart>
      <c:catAx>
        <c:axId val="6376769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7677312"/>
        <c:crosses val="autoZero"/>
        <c:auto val="1"/>
        <c:lblAlgn val="ctr"/>
        <c:lblOffset val="100"/>
        <c:noMultiLvlLbl val="0"/>
      </c:catAx>
      <c:valAx>
        <c:axId val="6376773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7676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PLAGAS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PLAGAS '!$C$2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27115807123894"/>
                </c:manualLayout>
              </c:layout>
              <c:tx>
                <c:rich>
                  <a:bodyPr/>
                  <a:lstStyle/>
                  <a:p>
                    <a:fld id="{D5A46AA9-AB76-47F6-AC61-B5B633B530D3}"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8F1-4CF6-9D8A-26E920F63789}"/>
                </c:ext>
              </c:extLst>
            </c:dLbl>
            <c:dLbl>
              <c:idx val="1"/>
              <c:layout>
                <c:manualLayout>
                  <c:x val="0"/>
                  <c:y val="0.10383189489863569"/>
                </c:manualLayout>
              </c:layout>
              <c:tx>
                <c:rich>
                  <a:bodyPr/>
                  <a:lstStyle/>
                  <a:p>
                    <a:fld id="{DD970EC6-456E-4F55-8D14-E06DFC8676B6}"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8F1-4CF6-9D8A-26E920F6378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PLAGAS '!$B$3:$B$4</c:f>
              <c:strCache>
                <c:ptCount val="2"/>
                <c:pt idx="0">
                  <c:v>SI</c:v>
                </c:pt>
                <c:pt idx="1">
                  <c:v>NO</c:v>
                </c:pt>
              </c:strCache>
            </c:strRef>
          </c:cat>
          <c:val>
            <c:numRef>
              <c:f>'LIBRE DE PLAGAS '!$C$3:$C$4</c:f>
              <c:numCache>
                <c:formatCode>General</c:formatCode>
                <c:ptCount val="2"/>
                <c:pt idx="0">
                  <c:v>86</c:v>
                </c:pt>
                <c:pt idx="1">
                  <c:v>14</c:v>
                </c:pt>
              </c:numCache>
            </c:numRef>
          </c:val>
          <c:extLst>
            <c:ext xmlns:c16="http://schemas.microsoft.com/office/drawing/2014/chart" uri="{C3380CC4-5D6E-409C-BE32-E72D297353CC}">
              <c16:uniqueId val="{00000002-68F1-4CF6-9D8A-26E920F63789}"/>
            </c:ext>
          </c:extLst>
        </c:ser>
        <c:dLbls>
          <c:showLegendKey val="0"/>
          <c:showVal val="0"/>
          <c:showCatName val="0"/>
          <c:showSerName val="0"/>
          <c:showPercent val="0"/>
          <c:showBubbleSize val="0"/>
        </c:dLbls>
        <c:gapWidth val="100"/>
        <c:overlap val="-24"/>
        <c:axId val="637668296"/>
        <c:axId val="437701592"/>
      </c:barChart>
      <c:catAx>
        <c:axId val="6376682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7701592"/>
        <c:crosses val="autoZero"/>
        <c:auto val="1"/>
        <c:lblAlgn val="ctr"/>
        <c:lblOffset val="100"/>
        <c:noMultiLvlLbl val="0"/>
      </c:catAx>
      <c:valAx>
        <c:axId val="437701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7668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 ESTANCADA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AGUA ESTANCADA'!$C$2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54048760721595E-3"/>
                  <c:y val="0.1179397616259678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2C73E53D-C976-461C-B1E0-99BFE29833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2DB-47E0-85E2-24EA27494AAA}"/>
                </c:ext>
              </c:extLst>
            </c:dLbl>
            <c:dLbl>
              <c:idx val="1"/>
              <c:layout>
                <c:manualLayout>
                  <c:x val="8.5770243803606396E-3"/>
                  <c:y val="0.10167900889952437"/>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3F76179A-F546-44FA-B32C-3B5E8EE77DB6}"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2DB-47E0-85E2-24EA27494AA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AGUA ESTANCADA'!$B$3:$B$4</c:f>
              <c:strCache>
                <c:ptCount val="2"/>
                <c:pt idx="0">
                  <c:v>SI</c:v>
                </c:pt>
                <c:pt idx="1">
                  <c:v>NO</c:v>
                </c:pt>
              </c:strCache>
            </c:strRef>
          </c:cat>
          <c:val>
            <c:numRef>
              <c:f>'LIBRE DE AGUA ESTANCADA'!$C$3:$C$4</c:f>
              <c:numCache>
                <c:formatCode>General</c:formatCode>
                <c:ptCount val="2"/>
                <c:pt idx="0">
                  <c:v>77</c:v>
                </c:pt>
                <c:pt idx="1">
                  <c:v>23</c:v>
                </c:pt>
              </c:numCache>
            </c:numRef>
          </c:val>
          <c:extLst>
            <c:ext xmlns:c16="http://schemas.microsoft.com/office/drawing/2014/chart" uri="{C3380CC4-5D6E-409C-BE32-E72D297353CC}">
              <c16:uniqueId val="{00000002-12DB-47E0-85E2-24EA27494AAA}"/>
            </c:ext>
          </c:extLst>
        </c:ser>
        <c:dLbls>
          <c:showLegendKey val="0"/>
          <c:showVal val="0"/>
          <c:showCatName val="0"/>
          <c:showSerName val="0"/>
          <c:showPercent val="0"/>
          <c:showBubbleSize val="0"/>
        </c:dLbls>
        <c:gapWidth val="100"/>
        <c:overlap val="-24"/>
        <c:axId val="572701864"/>
        <c:axId val="572686184"/>
      </c:barChart>
      <c:catAx>
        <c:axId val="5727018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2686184"/>
        <c:crosses val="autoZero"/>
        <c:auto val="1"/>
        <c:lblAlgn val="ctr"/>
        <c:lblOffset val="100"/>
        <c:noMultiLvlLbl val="0"/>
      </c:catAx>
      <c:valAx>
        <c:axId val="5726861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2701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AGUA'!$C$2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29438462753911E-3"/>
                  <c:y val="0.105531269250232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09AD458C-E959-45B1-8AB2-E49B479B7E29}"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B1E-4871-881A-F82350771736}"/>
                </c:ext>
              </c:extLst>
            </c:dLbl>
            <c:dLbl>
              <c:idx val="1"/>
              <c:layout>
                <c:manualLayout>
                  <c:x val="-5.1688315388263946E-3"/>
                  <c:y val="0.110616597773270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B95E7E9-2725-486A-9115-C7AA8C860F5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B1E-4871-881A-F8235077173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AGUA'!$B$3:$B$4</c:f>
              <c:strCache>
                <c:ptCount val="2"/>
                <c:pt idx="0">
                  <c:v>SI</c:v>
                </c:pt>
                <c:pt idx="1">
                  <c:v>NO</c:v>
                </c:pt>
              </c:strCache>
            </c:strRef>
          </c:cat>
          <c:val>
            <c:numRef>
              <c:f>'USO CORRECTO DE AGUA'!$C$3:$C$4</c:f>
              <c:numCache>
                <c:formatCode>General</c:formatCode>
                <c:ptCount val="2"/>
                <c:pt idx="0">
                  <c:v>86</c:v>
                </c:pt>
                <c:pt idx="1">
                  <c:v>14</c:v>
                </c:pt>
              </c:numCache>
            </c:numRef>
          </c:val>
          <c:extLst>
            <c:ext xmlns:c16="http://schemas.microsoft.com/office/drawing/2014/chart" uri="{C3380CC4-5D6E-409C-BE32-E72D297353CC}">
              <c16:uniqueId val="{00000002-9B1E-4871-881A-F82350771736}"/>
            </c:ext>
          </c:extLst>
        </c:ser>
        <c:dLbls>
          <c:showLegendKey val="0"/>
          <c:showVal val="0"/>
          <c:showCatName val="0"/>
          <c:showSerName val="0"/>
          <c:showPercent val="0"/>
          <c:showBubbleSize val="0"/>
        </c:dLbls>
        <c:gapWidth val="100"/>
        <c:overlap val="-24"/>
        <c:axId val="386768816"/>
        <c:axId val="275001632"/>
      </c:barChart>
      <c:catAx>
        <c:axId val="3867688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5001632"/>
        <c:crosses val="autoZero"/>
        <c:auto val="1"/>
        <c:lblAlgn val="ctr"/>
        <c:lblOffset val="100"/>
        <c:noMultiLvlLbl val="0"/>
      </c:catAx>
      <c:valAx>
        <c:axId val="275001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676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INSUMOS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INSUMOS'!$C$2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145547536498075E-3"/>
                  <c:y val="0.11213177776227866"/>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90F07E6C-148F-4343-9631-05B07C2CD30B}"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D69-4559-98B1-EBA243B22ECC}"/>
                </c:ext>
              </c:extLst>
            </c:dLbl>
            <c:dLbl>
              <c:idx val="1"/>
              <c:layout>
                <c:manualLayout>
                  <c:x val="5.2718321304746629E-3"/>
                  <c:y val="9.5181573227251112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F6EF370A-BF09-4204-9D25-2A0885464E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D69-4559-98B1-EBA243B22EC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INSUMOS'!$B$3:$B$4</c:f>
              <c:strCache>
                <c:ptCount val="2"/>
                <c:pt idx="0">
                  <c:v>SI</c:v>
                </c:pt>
                <c:pt idx="1">
                  <c:v>NO</c:v>
                </c:pt>
              </c:strCache>
            </c:strRef>
          </c:cat>
          <c:val>
            <c:numRef>
              <c:f>'USO CORRECTO DE INSUMOS'!$C$3:$C$4</c:f>
              <c:numCache>
                <c:formatCode>General</c:formatCode>
                <c:ptCount val="2"/>
                <c:pt idx="0">
                  <c:v>66</c:v>
                </c:pt>
                <c:pt idx="1">
                  <c:v>34</c:v>
                </c:pt>
              </c:numCache>
            </c:numRef>
          </c:val>
          <c:extLst>
            <c:ext xmlns:c16="http://schemas.microsoft.com/office/drawing/2014/chart" uri="{C3380CC4-5D6E-409C-BE32-E72D297353CC}">
              <c16:uniqueId val="{00000002-2D69-4559-98B1-EBA243B22ECC}"/>
            </c:ext>
          </c:extLst>
        </c:ser>
        <c:dLbls>
          <c:showLegendKey val="0"/>
          <c:showVal val="0"/>
          <c:showCatName val="0"/>
          <c:showSerName val="0"/>
          <c:showPercent val="0"/>
          <c:showBubbleSize val="0"/>
        </c:dLbls>
        <c:gapWidth val="100"/>
        <c:overlap val="-24"/>
        <c:axId val="777021776"/>
        <c:axId val="777013544"/>
      </c:barChart>
      <c:catAx>
        <c:axId val="7770217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77013544"/>
        <c:crosses val="autoZero"/>
        <c:auto val="1"/>
        <c:lblAlgn val="ctr"/>
        <c:lblOffset val="100"/>
        <c:noMultiLvlLbl val="0"/>
      </c:catAx>
      <c:valAx>
        <c:axId val="7770135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777021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861-44E2-9FB8-AE23595E7008}"/>
              </c:ext>
            </c:extLst>
          </c:dPt>
          <c:dLbls>
            <c:dLbl>
              <c:idx val="0"/>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ENERGIA ELECTRICA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ENERGIA ELECTRI'!$C$2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7717117340967727E-3"/>
                  <c:y val="0.1107569168207178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CBC0158-F641-44BC-A1CE-FD75DEBC3F12}"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326-45B4-A297-0A0499FCA4CD}"/>
                </c:ext>
              </c:extLst>
            </c:dLbl>
            <c:dLbl>
              <c:idx val="1"/>
              <c:layout>
                <c:manualLayout>
                  <c:x val="6.7717117340967414E-3"/>
                  <c:y val="0.1089022478866903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D943DC2-B09D-41A8-869F-1B415CDD237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326-45B4-A297-0A0499FCA4C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ENERGIA ELECTRI'!$B$3:$B$4</c:f>
              <c:strCache>
                <c:ptCount val="2"/>
                <c:pt idx="0">
                  <c:v>SI</c:v>
                </c:pt>
                <c:pt idx="1">
                  <c:v>NO</c:v>
                </c:pt>
              </c:strCache>
            </c:strRef>
          </c:cat>
          <c:val>
            <c:numRef>
              <c:f>'USO CORRECTO DE ENERGIA ELECTRI'!$C$3:$C$4</c:f>
              <c:numCache>
                <c:formatCode>General</c:formatCode>
                <c:ptCount val="2"/>
                <c:pt idx="0">
                  <c:v>79</c:v>
                </c:pt>
                <c:pt idx="1">
                  <c:v>21</c:v>
                </c:pt>
              </c:numCache>
            </c:numRef>
          </c:val>
          <c:extLst>
            <c:ext xmlns:c16="http://schemas.microsoft.com/office/drawing/2014/chart" uri="{C3380CC4-5D6E-409C-BE32-E72D297353CC}">
              <c16:uniqueId val="{00000002-E326-45B4-A297-0A0499FCA4CD}"/>
            </c:ext>
          </c:extLst>
        </c:ser>
        <c:dLbls>
          <c:showLegendKey val="0"/>
          <c:showVal val="0"/>
          <c:showCatName val="0"/>
          <c:showSerName val="0"/>
          <c:showPercent val="0"/>
          <c:showBubbleSize val="0"/>
        </c:dLbls>
        <c:gapWidth val="100"/>
        <c:overlap val="-24"/>
        <c:axId val="391610048"/>
        <c:axId val="391610832"/>
      </c:barChart>
      <c:catAx>
        <c:axId val="391610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1610832"/>
        <c:crosses val="autoZero"/>
        <c:auto val="1"/>
        <c:lblAlgn val="ctr"/>
        <c:lblOffset val="100"/>
        <c:noMultiLvlLbl val="0"/>
      </c:catAx>
      <c:valAx>
        <c:axId val="3916108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1610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DESECHOS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DESECHOS'!$C$2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499248715702867E-3"/>
                  <c:y val="0.1297123196736744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1BB265F-4075-4820-957E-B38462D9956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A1C-42C8-8DB2-9F701A0EA891}"/>
                </c:ext>
              </c:extLst>
            </c:dLbl>
            <c:dLbl>
              <c:idx val="1"/>
              <c:layout>
                <c:manualLayout>
                  <c:x val="5.3248873073554305E-3"/>
                  <c:y val="0.11482264047239911"/>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6F8FC0F-72B8-49D4-AAC7-7FA6E022B914}"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A1C-42C8-8DB2-9F701A0EA89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DESECHOS'!$B$3:$B$4</c:f>
              <c:strCache>
                <c:ptCount val="2"/>
                <c:pt idx="0">
                  <c:v>SI</c:v>
                </c:pt>
                <c:pt idx="1">
                  <c:v>NO</c:v>
                </c:pt>
              </c:strCache>
            </c:strRef>
          </c:cat>
          <c:val>
            <c:numRef>
              <c:f>'USO CORRECTO DE DESECHOS'!$C$3:$C$4</c:f>
              <c:numCache>
                <c:formatCode>General</c:formatCode>
                <c:ptCount val="2"/>
                <c:pt idx="0">
                  <c:v>54</c:v>
                </c:pt>
                <c:pt idx="1">
                  <c:v>46</c:v>
                </c:pt>
              </c:numCache>
            </c:numRef>
          </c:val>
          <c:extLst>
            <c:ext xmlns:c16="http://schemas.microsoft.com/office/drawing/2014/chart" uri="{C3380CC4-5D6E-409C-BE32-E72D297353CC}">
              <c16:uniqueId val="{00000002-9A1C-42C8-8DB2-9F701A0EA891}"/>
            </c:ext>
          </c:extLst>
        </c:ser>
        <c:dLbls>
          <c:showLegendKey val="0"/>
          <c:showVal val="0"/>
          <c:showCatName val="0"/>
          <c:showSerName val="0"/>
          <c:showPercent val="0"/>
          <c:showBubbleSize val="0"/>
        </c:dLbls>
        <c:gapWidth val="100"/>
        <c:overlap val="-24"/>
        <c:axId val="647286744"/>
        <c:axId val="647287528"/>
      </c:barChart>
      <c:catAx>
        <c:axId val="6472867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87528"/>
        <c:crosses val="autoZero"/>
        <c:auto val="1"/>
        <c:lblAlgn val="ctr"/>
        <c:lblOffset val="100"/>
        <c:noMultiLvlLbl val="0"/>
      </c:catAx>
      <c:valAx>
        <c:axId val="6472875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86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ÁREAS VERDES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ÁREAS VERDES'!$C$2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1455085766498564E-3"/>
                  <c:y val="0.10913613908662172"/>
                </c:manualLayout>
              </c:layout>
              <c:tx>
                <c:rich>
                  <a:bodyPr/>
                  <a:lstStyle/>
                  <a:p>
                    <a:fld id="{CD4BF497-7E0C-40FE-A0B1-9F4CDB468387}"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E43-4698-ABBA-42D51994AEA2}"/>
                </c:ext>
              </c:extLst>
            </c:dLbl>
            <c:dLbl>
              <c:idx val="1"/>
              <c:layout>
                <c:manualLayout>
                  <c:x val="-1.7863771441625951E-3"/>
                  <c:y val="0.10443723746464699"/>
                </c:manualLayout>
              </c:layout>
              <c:tx>
                <c:rich>
                  <a:bodyPr/>
                  <a:lstStyle/>
                  <a:p>
                    <a:fld id="{D046E423-17F7-4C8F-85C8-DF04ABDA7AA8}"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E43-4698-ABBA-42D51994AEA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ÁREAS VERDES'!$B$3:$B$4</c:f>
              <c:strCache>
                <c:ptCount val="2"/>
                <c:pt idx="0">
                  <c:v>SI</c:v>
                </c:pt>
                <c:pt idx="1">
                  <c:v>NO</c:v>
                </c:pt>
              </c:strCache>
            </c:strRef>
          </c:cat>
          <c:val>
            <c:numRef>
              <c:f>'USO CORRECTO DE ÁREAS VERDES'!$C$3:$C$4</c:f>
              <c:numCache>
                <c:formatCode>General</c:formatCode>
                <c:ptCount val="2"/>
                <c:pt idx="0">
                  <c:v>79</c:v>
                </c:pt>
                <c:pt idx="1">
                  <c:v>21</c:v>
                </c:pt>
              </c:numCache>
            </c:numRef>
          </c:val>
          <c:extLst>
            <c:ext xmlns:c16="http://schemas.microsoft.com/office/drawing/2014/chart" uri="{C3380CC4-5D6E-409C-BE32-E72D297353CC}">
              <c16:uniqueId val="{00000002-BE43-4698-ABBA-42D51994AEA2}"/>
            </c:ext>
          </c:extLst>
        </c:ser>
        <c:dLbls>
          <c:showLegendKey val="0"/>
          <c:showVal val="0"/>
          <c:showCatName val="0"/>
          <c:showSerName val="0"/>
          <c:showPercent val="0"/>
          <c:showBubbleSize val="0"/>
        </c:dLbls>
        <c:gapWidth val="100"/>
        <c:overlap val="-24"/>
        <c:axId val="437714136"/>
        <c:axId val="437718056"/>
      </c:barChart>
      <c:catAx>
        <c:axId val="4377141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7718056"/>
        <c:crosses val="autoZero"/>
        <c:auto val="1"/>
        <c:lblAlgn val="ctr"/>
        <c:lblOffset val="100"/>
        <c:noMultiLvlLbl val="0"/>
      </c:catAx>
      <c:valAx>
        <c:axId val="437718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77141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CURSOS DE MEDIO AMBIENTE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'CURSOS DE MEDIO AMBIENTE'!$C$2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87E-3"/>
                  <c:y val="0.10349423125508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681BA96B-6E10-4562-B303-2DA1A6A5FA9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E44-40C3-B283-4D7DCDB12366}"/>
                </c:ext>
              </c:extLst>
            </c:dLbl>
            <c:dLbl>
              <c:idx val="1"/>
              <c:layout>
                <c:manualLayout>
                  <c:x val="0"/>
                  <c:y val="-1.3049557738386836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460B266B-D544-4383-971F-B6AB18B720A8}"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E44-40C3-B283-4D7DCDB1236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'CURSOS DE MEDIO AMBIENTE'!$B$3:$B$4</c:f>
              <c:strCache>
                <c:ptCount val="2"/>
                <c:pt idx="0">
                  <c:v>SI</c:v>
                </c:pt>
                <c:pt idx="1">
                  <c:v>NO</c:v>
                </c:pt>
              </c:strCache>
            </c:strRef>
          </c:cat>
          <c:val>
            <c:numRef>
              <c:f>'CURSOS DE MEDIO AMBIENTE'!$C$3:$C$4</c:f>
              <c:numCache>
                <c:formatCode>General</c:formatCode>
                <c:ptCount val="2"/>
                <c:pt idx="0">
                  <c:v>97</c:v>
                </c:pt>
                <c:pt idx="1">
                  <c:v>3</c:v>
                </c:pt>
              </c:numCache>
            </c:numRef>
          </c:val>
          <c:extLst>
            <c:ext xmlns:c16="http://schemas.microsoft.com/office/drawing/2014/chart" uri="{C3380CC4-5D6E-409C-BE32-E72D297353CC}">
              <c16:uniqueId val="{00000002-2E44-40C3-B283-4D7DCDB12366}"/>
            </c:ext>
          </c:extLst>
        </c:ser>
        <c:dLbls>
          <c:showLegendKey val="0"/>
          <c:showVal val="0"/>
          <c:showCatName val="0"/>
          <c:showSerName val="0"/>
          <c:showPercent val="0"/>
          <c:showBubbleSize val="0"/>
        </c:dLbls>
        <c:gapWidth val="100"/>
        <c:overlap val="-24"/>
        <c:axId val="390650248"/>
        <c:axId val="390652600"/>
      </c:barChart>
      <c:catAx>
        <c:axId val="3906502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0652600"/>
        <c:crosses val="autoZero"/>
        <c:auto val="1"/>
        <c:lblAlgn val="ctr"/>
        <c:lblOffset val="100"/>
        <c:noMultiLvlLbl val="0"/>
      </c:catAx>
      <c:valAx>
        <c:axId val="390652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065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DD3-4A44-849C-90C63E6E254B}"/>
              </c:ext>
            </c:extLst>
          </c:dPt>
          <c:dLbls>
            <c:dLbl>
              <c:idx val="0"/>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100"/>
        <c:overlap val="-24"/>
        <c:axId val="182049440"/>
        <c:axId val="182052576"/>
      </c:barChart>
      <c:catAx>
        <c:axId val="1820494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182052576"/>
        <c:crosses val="autoZero"/>
        <c:auto val="1"/>
        <c:lblAlgn val="ctr"/>
        <c:lblOffset val="100"/>
        <c:noMultiLvlLbl val="0"/>
      </c:catAx>
      <c:valAx>
        <c:axId val="182052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82049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'ORGULLO INSTITUCIONAL'!$B$2</c:f>
              <c:strCache>
                <c:ptCount val="1"/>
                <c:pt idx="0">
                  <c:v>Columna2</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1981766948881632E-3"/>
                  <c:y val="0.113142564872246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EA527E06-074F-45A1-997F-EFAEFF93F69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8E1-4F37-BDA1-09D21BC253B8}"/>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02A4EA-3A74-48E3-8838-7BA0EF8F5A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8E1-4F37-BDA1-09D21BC253B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'ORGULLO INSTITUCIONAL'!$A$3:$A$4</c:f>
              <c:strCache>
                <c:ptCount val="2"/>
                <c:pt idx="0">
                  <c:v>SI SE SIENTE ORGULLOSO</c:v>
                </c:pt>
                <c:pt idx="1">
                  <c:v>NO SE SIENTE ORGULLOSO</c:v>
                </c:pt>
              </c:strCache>
            </c:strRef>
          </c:cat>
          <c:val>
            <c:numRef>
              <c:f>'ORGULLO INSTITUCIONAL'!$B$3:$B$4</c:f>
              <c:numCache>
                <c:formatCode>General</c:formatCode>
                <c:ptCount val="2"/>
                <c:pt idx="0">
                  <c:v>97</c:v>
                </c:pt>
                <c:pt idx="1">
                  <c:v>3</c:v>
                </c:pt>
              </c:numCache>
            </c:numRef>
          </c:val>
          <c:extLst>
            <c:ext xmlns:c16="http://schemas.microsoft.com/office/drawing/2014/chart" uri="{C3380CC4-5D6E-409C-BE32-E72D297353CC}">
              <c16:uniqueId val="{00000002-18E1-4F37-BDA1-09D21BC253B8}"/>
            </c:ext>
          </c:extLst>
        </c:ser>
        <c:dLbls>
          <c:showLegendKey val="0"/>
          <c:showVal val="0"/>
          <c:showCatName val="0"/>
          <c:showSerName val="0"/>
          <c:showPercent val="0"/>
          <c:showBubbleSize val="0"/>
        </c:dLbls>
        <c:gapWidth val="100"/>
        <c:overlap val="-24"/>
        <c:axId val="647261264"/>
        <c:axId val="647261656"/>
      </c:barChart>
      <c:catAx>
        <c:axId val="647261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647261656"/>
        <c:crosses val="autoZero"/>
        <c:auto val="1"/>
        <c:lblAlgn val="ctr"/>
        <c:lblOffset val="100"/>
        <c:noMultiLvlLbl val="0"/>
      </c:catAx>
      <c:valAx>
        <c:axId val="647261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61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withinLinearReversed" id="23">
  <a:schemeClr val="accent3"/>
</cs:colorStyle>
</file>

<file path=ppt/charts/colors24.xml><?xml version="1.0" encoding="utf-8"?>
<cs:colorStyle xmlns:cs="http://schemas.microsoft.com/office/drawing/2012/chartStyle" xmlns:a="http://schemas.openxmlformats.org/drawingml/2006/main" meth="withinLinear" id="16">
  <a:schemeClr val="accent3"/>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6">
  <a:schemeClr val="accent3"/>
</cs:colorStyle>
</file>

<file path=ppt/charts/colors29.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6">
  <a:schemeClr val="accent3"/>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withinLinear" id="17">
  <a:schemeClr val="accent4"/>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 id="15">
  <a:schemeClr val="accent2"/>
</cs:colorStyle>
</file>

<file path=ppt/charts/colors51.xml><?xml version="1.0" encoding="utf-8"?>
<cs:colorStyle xmlns:cs="http://schemas.microsoft.com/office/drawing/2012/chartStyle" xmlns:a="http://schemas.openxmlformats.org/drawingml/2006/main" meth="withinLinearReversed" id="22">
  <a:schemeClr val="accent2"/>
</cs:colorStyle>
</file>

<file path=ppt/charts/colors52.xml><?xml version="1.0" encoding="utf-8"?>
<cs:colorStyle xmlns:cs="http://schemas.microsoft.com/office/drawing/2012/chartStyle" xmlns:a="http://schemas.openxmlformats.org/drawingml/2006/main" meth="withinLinear" id="15">
  <a:schemeClr val="accent2"/>
</cs:colorStyle>
</file>

<file path=ppt/charts/colors53.xml><?xml version="1.0" encoding="utf-8"?>
<cs:colorStyle xmlns:cs="http://schemas.microsoft.com/office/drawing/2012/chartStyle" xmlns:a="http://schemas.openxmlformats.org/drawingml/2006/main" meth="withinLinear" id="15">
  <a:schemeClr val="accent2"/>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8.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9.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0.09904</cdr:x>
      <cdr:y>0.59972</cdr:y>
    </cdr:from>
    <cdr:to>
      <cdr:x>0.19316</cdr:x>
      <cdr:y>0.66975</cdr:y>
    </cdr:to>
    <cdr:sp macro="" textlink="">
      <cdr:nvSpPr>
        <cdr:cNvPr id="2" name="CuadroTexto 1">
          <a:extLst xmlns:a="http://schemas.openxmlformats.org/drawingml/2006/main">
            <a:ext uri="{FF2B5EF4-FFF2-40B4-BE49-F238E27FC236}">
              <a16:creationId xmlns:a16="http://schemas.microsoft.com/office/drawing/2014/main" id="{EE587A25-57AD-4F07-B951-78CCEE5D3665}"/>
            </a:ext>
          </a:extLst>
        </cdr:cNvPr>
        <cdr:cNvSpPr txBox="1"/>
      </cdr:nvSpPr>
      <cdr:spPr>
        <a:xfrm xmlns:a="http://schemas.openxmlformats.org/drawingml/2006/main">
          <a:off x="724641" y="2434124"/>
          <a:ext cx="688633" cy="284233"/>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1</a:t>
          </a:r>
          <a:endParaRPr lang="es-MX" sz="1050" b="1" dirty="0">
            <a:solidFill>
              <a:schemeClr val="tx1"/>
            </a:solidFill>
          </a:endParaRPr>
        </a:p>
      </cdr:txBody>
    </cdr:sp>
  </cdr:relSizeAnchor>
  <cdr:relSizeAnchor xmlns:cdr="http://schemas.openxmlformats.org/drawingml/2006/chartDrawing">
    <cdr:from>
      <cdr:x>0.32931</cdr:x>
      <cdr:y>0.59972</cdr:y>
    </cdr:from>
    <cdr:to>
      <cdr:x>0.42343</cdr:x>
      <cdr:y>0.66976</cdr:y>
    </cdr:to>
    <cdr:sp macro="" textlink="">
      <cdr:nvSpPr>
        <cdr:cNvPr id="3" name="CuadroTexto 1">
          <a:extLst xmlns:a="http://schemas.openxmlformats.org/drawingml/2006/main">
            <a:ext uri="{FF2B5EF4-FFF2-40B4-BE49-F238E27FC236}">
              <a16:creationId xmlns:a16="http://schemas.microsoft.com/office/drawing/2014/main" id="{61066D4A-F9DB-48FD-8572-5DB924C9A144}"/>
            </a:ext>
          </a:extLst>
        </cdr:cNvPr>
        <cdr:cNvSpPr txBox="1"/>
      </cdr:nvSpPr>
      <cdr:spPr>
        <a:xfrm xmlns:a="http://schemas.openxmlformats.org/drawingml/2006/main">
          <a:off x="2409426" y="2434124"/>
          <a:ext cx="688634" cy="28427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3</a:t>
          </a:r>
          <a:endParaRPr lang="es-MX" sz="1050" b="1"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26/04/2022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26/04/2022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26/04/2022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chart" Target="../charts/chart9.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chart" Target="../charts/chart63.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1520714" y="4653137"/>
            <a:ext cx="6714147" cy="646331"/>
          </a:xfrm>
          <a:prstGeom prst="rect">
            <a:avLst/>
          </a:prstGeom>
          <a:noFill/>
        </p:spPr>
        <p:txBody>
          <a:bodyPr wrap="none" rtlCol="0">
            <a:spAutoFit/>
          </a:bodyPr>
          <a:lstStyle/>
          <a:p>
            <a:pPr algn="ctr"/>
            <a:r>
              <a:rPr lang="es-MX" b="1" dirty="0"/>
              <a:t>RESULTADOS EVALUACIÓN DE </a:t>
            </a:r>
          </a:p>
          <a:p>
            <a:pPr algn="ctr"/>
            <a:r>
              <a:rPr lang="es-MX" b="1" dirty="0"/>
              <a:t>AMBIENTE DE TRABAJO 2021 (ÁREA 481) – DIRECCIÓN DE INGRESOS</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id="{7D6741B4-A78F-4C33-BD8D-B83AA33063CA}"/>
              </a:ext>
            </a:extLst>
          </p:cNvPr>
          <p:cNvGraphicFramePr>
            <a:graphicFrameLocks/>
          </p:cNvGraphicFramePr>
          <p:nvPr>
            <p:extLst>
              <p:ext uri="{D42A27DB-BD31-4B8C-83A1-F6EECF244321}">
                <p14:modId xmlns:p14="http://schemas.microsoft.com/office/powerpoint/2010/main" val="714103410"/>
              </p:ext>
            </p:extLst>
          </p:nvPr>
        </p:nvGraphicFramePr>
        <p:xfrm>
          <a:off x="2097439" y="1625139"/>
          <a:ext cx="6101250" cy="3484785"/>
        </p:xfrm>
        <a:graphic>
          <a:graphicData uri="http://schemas.openxmlformats.org/drawingml/2006/chart">
            <c:chart xmlns:c="http://schemas.openxmlformats.org/drawingml/2006/chart" xmlns:r="http://schemas.openxmlformats.org/officeDocument/2006/relationships" r:id="rId5"/>
          </a:graphicData>
        </a:graphic>
      </p:graphicFrame>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ráfico 19">
            <a:extLst>
              <a:ext uri="{FF2B5EF4-FFF2-40B4-BE49-F238E27FC236}">
                <a16:creationId xmlns:a16="http://schemas.microsoft.com/office/drawing/2014/main" id="{6FCAA1DE-4B92-462C-9B2F-35D7DA35F35D}"/>
              </a:ext>
            </a:extLst>
          </p:cNvPr>
          <p:cNvGraphicFramePr>
            <a:graphicFrameLocks/>
          </p:cNvGraphicFramePr>
          <p:nvPr>
            <p:extLst>
              <p:ext uri="{D42A27DB-BD31-4B8C-83A1-F6EECF244321}">
                <p14:modId xmlns:p14="http://schemas.microsoft.com/office/powerpoint/2010/main" val="2044720866"/>
              </p:ext>
            </p:extLst>
          </p:nvPr>
        </p:nvGraphicFramePr>
        <p:xfrm>
          <a:off x="1696278" y="1625139"/>
          <a:ext cx="6502411" cy="348478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1728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graphicFrame>
        <p:nvGraphicFramePr>
          <p:cNvPr id="20" name="Gráfico 19">
            <a:extLst>
              <a:ext uri="{FF2B5EF4-FFF2-40B4-BE49-F238E27FC236}">
                <a16:creationId xmlns:a16="http://schemas.microsoft.com/office/drawing/2014/main" id="{0EE37F78-DCE7-4873-B03D-7239DB5E4AF7}"/>
              </a:ext>
            </a:extLst>
          </p:cNvPr>
          <p:cNvGraphicFramePr>
            <a:graphicFrameLocks/>
          </p:cNvGraphicFramePr>
          <p:nvPr>
            <p:extLst>
              <p:ext uri="{D42A27DB-BD31-4B8C-83A1-F6EECF244321}">
                <p14:modId xmlns:p14="http://schemas.microsoft.com/office/powerpoint/2010/main" val="1647017256"/>
              </p:ext>
            </p:extLst>
          </p:nvPr>
        </p:nvGraphicFramePr>
        <p:xfrm>
          <a:off x="1595144" y="1598406"/>
          <a:ext cx="6396686" cy="38087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id="{828D04CC-1E5A-4EC7-BFAB-E42F9A829DC4}"/>
              </a:ext>
            </a:extLst>
          </p:cNvPr>
          <p:cNvGraphicFramePr>
            <a:graphicFrameLocks/>
          </p:cNvGraphicFramePr>
          <p:nvPr>
            <p:extLst>
              <p:ext uri="{D42A27DB-BD31-4B8C-83A1-F6EECF244321}">
                <p14:modId xmlns:p14="http://schemas.microsoft.com/office/powerpoint/2010/main" val="3786406391"/>
              </p:ext>
            </p:extLst>
          </p:nvPr>
        </p:nvGraphicFramePr>
        <p:xfrm>
          <a:off x="1338020" y="1396239"/>
          <a:ext cx="7050403" cy="40655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0" name="Gráfico 19">
            <a:extLst>
              <a:ext uri="{FF2B5EF4-FFF2-40B4-BE49-F238E27FC236}">
                <a16:creationId xmlns:a16="http://schemas.microsoft.com/office/drawing/2014/main" id="{AF1C447D-1CBC-4AFC-8705-D7E601C35E7F}"/>
              </a:ext>
            </a:extLst>
          </p:cNvPr>
          <p:cNvGraphicFramePr>
            <a:graphicFrameLocks/>
          </p:cNvGraphicFramePr>
          <p:nvPr>
            <p:extLst>
              <p:ext uri="{D42A27DB-BD31-4B8C-83A1-F6EECF244321}">
                <p14:modId xmlns:p14="http://schemas.microsoft.com/office/powerpoint/2010/main" val="11754018"/>
              </p:ext>
            </p:extLst>
          </p:nvPr>
        </p:nvGraphicFramePr>
        <p:xfrm>
          <a:off x="1215891" y="1314479"/>
          <a:ext cx="7316549" cy="40587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1200329"/>
          </a:xfrm>
          <a:prstGeom prst="rect">
            <a:avLst/>
          </a:prstGeom>
          <a:noFill/>
        </p:spPr>
        <p:txBody>
          <a:bodyPr wrap="square" rtlCol="0">
            <a:spAutoFit/>
          </a:bodyPr>
          <a:lstStyle/>
          <a:p>
            <a:pPr algn="just"/>
            <a:r>
              <a:rPr lang="es-MX" dirty="0"/>
              <a:t>En el rubro correspondiente a “</a:t>
            </a:r>
            <a:r>
              <a:rPr lang="es-MX" b="1" dirty="0"/>
              <a:t>Identidad Institucional” </a:t>
            </a:r>
            <a:r>
              <a:rPr lang="es-MX" dirty="0"/>
              <a:t>Un </a:t>
            </a:r>
            <a:r>
              <a:rPr lang="es-MX" b="1" dirty="0"/>
              <a:t>97% </a:t>
            </a:r>
            <a:r>
              <a:rPr lang="es-MX" dirty="0"/>
              <a:t>se siente orgulloso de pertenecer a la institución, La mayor parte se siente identificado con el escudo con un </a:t>
            </a:r>
            <a:r>
              <a:rPr lang="es-MX" b="1" dirty="0"/>
              <a:t>64% </a:t>
            </a:r>
            <a:r>
              <a:rPr lang="es-MX" dirty="0"/>
              <a:t>Un </a:t>
            </a:r>
            <a:r>
              <a:rPr lang="es-MX" b="1" dirty="0"/>
              <a:t>71% </a:t>
            </a:r>
            <a:r>
              <a:rPr lang="es-MX" dirty="0"/>
              <a:t>conoce el Código de ética de la institución, La mayor parte de conoce los valores institucionales.</a:t>
            </a:r>
            <a:endParaRPr lang="es-MX" b="1" dirty="0"/>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id="{C8A7E192-2969-4B16-8F35-72B22B80249F}"/>
              </a:ext>
            </a:extLst>
          </p:cNvPr>
          <p:cNvGraphicFramePr>
            <a:graphicFrameLocks/>
          </p:cNvGraphicFramePr>
          <p:nvPr>
            <p:extLst>
              <p:ext uri="{D42A27DB-BD31-4B8C-83A1-F6EECF244321}">
                <p14:modId xmlns:p14="http://schemas.microsoft.com/office/powerpoint/2010/main" val="2048845141"/>
              </p:ext>
            </p:extLst>
          </p:nvPr>
        </p:nvGraphicFramePr>
        <p:xfrm>
          <a:off x="1427478" y="1297286"/>
          <a:ext cx="7176969" cy="42081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ráfico 19">
            <a:extLst>
              <a:ext uri="{FF2B5EF4-FFF2-40B4-BE49-F238E27FC236}">
                <a16:creationId xmlns:a16="http://schemas.microsoft.com/office/drawing/2014/main" id="{DEB226EE-73F4-4BD5-9AD2-107D8E667DEE}"/>
              </a:ext>
            </a:extLst>
          </p:cNvPr>
          <p:cNvGraphicFramePr>
            <a:graphicFrameLocks/>
          </p:cNvGraphicFramePr>
          <p:nvPr>
            <p:extLst>
              <p:ext uri="{D42A27DB-BD31-4B8C-83A1-F6EECF244321}">
                <p14:modId xmlns:p14="http://schemas.microsoft.com/office/powerpoint/2010/main" val="3823590715"/>
              </p:ext>
            </p:extLst>
          </p:nvPr>
        </p:nvGraphicFramePr>
        <p:xfrm>
          <a:off x="1543729" y="1308985"/>
          <a:ext cx="6920637" cy="41871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id="{F9FE4263-652C-4C99-9DE9-E6292C33862C}"/>
              </a:ext>
            </a:extLst>
          </p:cNvPr>
          <p:cNvGraphicFramePr>
            <a:graphicFrameLocks/>
          </p:cNvGraphicFramePr>
          <p:nvPr>
            <p:extLst>
              <p:ext uri="{D42A27DB-BD31-4B8C-83A1-F6EECF244321}">
                <p14:modId xmlns:p14="http://schemas.microsoft.com/office/powerpoint/2010/main" val="2462192011"/>
              </p:ext>
            </p:extLst>
          </p:nvPr>
        </p:nvGraphicFramePr>
        <p:xfrm>
          <a:off x="1529445" y="1291619"/>
          <a:ext cx="7256710" cy="4202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id="{9443999C-4136-49AC-9378-D48EB29D983D}"/>
              </a:ext>
            </a:extLst>
          </p:cNvPr>
          <p:cNvGraphicFramePr>
            <a:graphicFrameLocks/>
          </p:cNvGraphicFramePr>
          <p:nvPr>
            <p:extLst>
              <p:ext uri="{D42A27DB-BD31-4B8C-83A1-F6EECF244321}">
                <p14:modId xmlns:p14="http://schemas.microsoft.com/office/powerpoint/2010/main" val="3956652556"/>
              </p:ext>
            </p:extLst>
          </p:nvPr>
        </p:nvGraphicFramePr>
        <p:xfrm>
          <a:off x="1502461" y="1263117"/>
          <a:ext cx="6840759" cy="42880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id="{5E3E7B6E-E1C1-4799-83EF-0FF9B83D3721}"/>
              </a:ext>
            </a:extLst>
          </p:cNvPr>
          <p:cNvGraphicFramePr>
            <a:graphicFrameLocks/>
          </p:cNvGraphicFramePr>
          <p:nvPr>
            <p:extLst>
              <p:ext uri="{D42A27DB-BD31-4B8C-83A1-F6EECF244321}">
                <p14:modId xmlns:p14="http://schemas.microsoft.com/office/powerpoint/2010/main" val="3307064350"/>
              </p:ext>
            </p:extLst>
          </p:nvPr>
        </p:nvGraphicFramePr>
        <p:xfrm>
          <a:off x="1540809" y="1223997"/>
          <a:ext cx="6991631" cy="415703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id="{6D048D89-DC79-4E17-BE24-3AEC6B37D367}"/>
              </a:ext>
            </a:extLst>
          </p:cNvPr>
          <p:cNvGraphicFramePr>
            <a:graphicFrameLocks/>
          </p:cNvGraphicFramePr>
          <p:nvPr>
            <p:extLst>
              <p:ext uri="{D42A27DB-BD31-4B8C-83A1-F6EECF244321}">
                <p14:modId xmlns:p14="http://schemas.microsoft.com/office/powerpoint/2010/main" val="1464872786"/>
              </p:ext>
            </p:extLst>
          </p:nvPr>
        </p:nvGraphicFramePr>
        <p:xfrm>
          <a:off x="1547664" y="1246575"/>
          <a:ext cx="7155081" cy="42027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a:extLst>
              <a:ext uri="{FF2B5EF4-FFF2-40B4-BE49-F238E27FC236}">
                <a16:creationId xmlns:a16="http://schemas.microsoft.com/office/drawing/2014/main" id="{D5B94940-2E57-4339-B548-5C340DB41EBF}"/>
              </a:ext>
            </a:extLst>
          </p:cNvPr>
          <p:cNvGraphicFramePr>
            <a:graphicFrameLocks/>
          </p:cNvGraphicFramePr>
          <p:nvPr>
            <p:extLst>
              <p:ext uri="{D42A27DB-BD31-4B8C-83A1-F6EECF244321}">
                <p14:modId xmlns:p14="http://schemas.microsoft.com/office/powerpoint/2010/main" val="1643742680"/>
              </p:ext>
            </p:extLst>
          </p:nvPr>
        </p:nvGraphicFramePr>
        <p:xfrm>
          <a:off x="1468198" y="1344489"/>
          <a:ext cx="7124189" cy="42378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id="{189C2ECF-5860-47F7-8E35-792CC82D6F66}"/>
              </a:ext>
            </a:extLst>
          </p:cNvPr>
          <p:cNvGraphicFramePr>
            <a:graphicFrameLocks/>
          </p:cNvGraphicFramePr>
          <p:nvPr>
            <p:extLst>
              <p:ext uri="{D42A27DB-BD31-4B8C-83A1-F6EECF244321}">
                <p14:modId xmlns:p14="http://schemas.microsoft.com/office/powerpoint/2010/main" val="301271088"/>
              </p:ext>
            </p:extLst>
          </p:nvPr>
        </p:nvGraphicFramePr>
        <p:xfrm>
          <a:off x="1665393" y="1448749"/>
          <a:ext cx="6651023" cy="41307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id="{C6676A74-A685-460C-B49F-A7D35EAF9BFF}"/>
              </a:ext>
            </a:extLst>
          </p:cNvPr>
          <p:cNvGraphicFramePr>
            <a:graphicFrameLocks/>
          </p:cNvGraphicFramePr>
          <p:nvPr>
            <p:extLst>
              <p:ext uri="{D42A27DB-BD31-4B8C-83A1-F6EECF244321}">
                <p14:modId xmlns:p14="http://schemas.microsoft.com/office/powerpoint/2010/main" val="2995634933"/>
              </p:ext>
            </p:extLst>
          </p:nvPr>
        </p:nvGraphicFramePr>
        <p:xfrm>
          <a:off x="1620881" y="1494468"/>
          <a:ext cx="6893339" cy="41378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id="{58B61850-1291-43CA-BC4D-A56320C23C4A}"/>
              </a:ext>
            </a:extLst>
          </p:cNvPr>
          <p:cNvGraphicFramePr>
            <a:graphicFrameLocks/>
          </p:cNvGraphicFramePr>
          <p:nvPr>
            <p:extLst>
              <p:ext uri="{D42A27DB-BD31-4B8C-83A1-F6EECF244321}">
                <p14:modId xmlns:p14="http://schemas.microsoft.com/office/powerpoint/2010/main" val="1829033165"/>
              </p:ext>
            </p:extLst>
          </p:nvPr>
        </p:nvGraphicFramePr>
        <p:xfrm>
          <a:off x="1547664" y="1432203"/>
          <a:ext cx="6290985" cy="41570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684876"/>
            <a:ext cx="7155081" cy="3139321"/>
          </a:xfrm>
          <a:prstGeom prst="rect">
            <a:avLst/>
          </a:prstGeom>
          <a:noFill/>
        </p:spPr>
        <p:txBody>
          <a:bodyPr wrap="square" rtlCol="0">
            <a:spAutoFit/>
          </a:bodyPr>
          <a:lstStyle/>
          <a:p>
            <a:pPr algn="just"/>
            <a:r>
              <a:rPr lang="es-ES" dirty="0"/>
              <a:t>La mayoría tiene una </a:t>
            </a:r>
            <a:r>
              <a:rPr lang="es-ES" b="1" dirty="0"/>
              <a:t>Buena iluminación </a:t>
            </a:r>
            <a:r>
              <a:rPr lang="es-ES" dirty="0"/>
              <a:t>en su área de trabajo, En el área de trabajo la </a:t>
            </a:r>
            <a:r>
              <a:rPr lang="es-ES" b="1" dirty="0"/>
              <a:t>Temperatura es Buena, </a:t>
            </a:r>
            <a:r>
              <a:rPr lang="es-ES" dirty="0"/>
              <a:t>manejando una buena temperatura, </a:t>
            </a:r>
          </a:p>
          <a:p>
            <a:pPr algn="just"/>
            <a:r>
              <a:rPr lang="es-ES" dirty="0"/>
              <a:t>El nivel de ruido en el área laboral es </a:t>
            </a:r>
            <a:r>
              <a:rPr lang="es-ES" b="1" dirty="0"/>
              <a:t>Medio, </a:t>
            </a:r>
            <a:r>
              <a:rPr lang="es-ES" dirty="0"/>
              <a:t>Asumiendo que se puede mejorar el ruido que se produce, El </a:t>
            </a:r>
            <a:r>
              <a:rPr lang="es-ES" b="1" dirty="0"/>
              <a:t>Mobiliario</a:t>
            </a:r>
            <a:r>
              <a:rPr lang="es-ES" dirty="0"/>
              <a:t> con el que dispone el área de trabajo es </a:t>
            </a:r>
            <a:r>
              <a:rPr lang="es-ES" b="1" dirty="0"/>
              <a:t>Regular</a:t>
            </a:r>
            <a:r>
              <a:rPr lang="es-ES" dirty="0"/>
              <a:t>, Se puede mejorar para que tengan una mayor comodidad para realizar las actividades, El lugar para realizar las funciones es mayormente </a:t>
            </a:r>
            <a:r>
              <a:rPr lang="es-ES" b="1" dirty="0"/>
              <a:t>Regular, </a:t>
            </a:r>
            <a:r>
              <a:rPr lang="es-ES" dirty="0"/>
              <a:t>Las condiciones de </a:t>
            </a:r>
            <a:r>
              <a:rPr lang="es-ES" b="1" dirty="0"/>
              <a:t>Higiene </a:t>
            </a:r>
            <a:r>
              <a:rPr lang="es-ES" dirty="0"/>
              <a:t> es mayormente </a:t>
            </a:r>
            <a:r>
              <a:rPr lang="es-ES" b="1" dirty="0"/>
              <a:t>Regular </a:t>
            </a:r>
            <a:r>
              <a:rPr lang="es-ES" dirty="0"/>
              <a:t>se puede hace algunos ajustes para hacer mejoras y este en mejores condiciones, La </a:t>
            </a:r>
            <a:r>
              <a:rPr lang="es-ES" b="1" dirty="0"/>
              <a:t>Higiene Sanitarios </a:t>
            </a:r>
            <a:r>
              <a:rPr lang="es-ES" dirty="0"/>
              <a:t> es mayormente </a:t>
            </a:r>
            <a:r>
              <a:rPr lang="es-ES" b="1" dirty="0"/>
              <a:t>Mala, </a:t>
            </a:r>
            <a:r>
              <a:rPr lang="es-ES" dirty="0"/>
              <a:t>La mayoría de los encuestados conoce a la </a:t>
            </a:r>
            <a:r>
              <a:rPr lang="es-ES" b="1" dirty="0"/>
              <a:t>Comisión de Seguridad e Higiene en su Área de Trabajo </a:t>
            </a:r>
            <a:r>
              <a:rPr lang="es-ES" dirty="0"/>
              <a:t>y También recibe información.</a:t>
            </a:r>
            <a:endParaRPr lang="es-MX" dirty="0"/>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0" name="Gráfico 19">
            <a:extLst>
              <a:ext uri="{FF2B5EF4-FFF2-40B4-BE49-F238E27FC236}">
                <a16:creationId xmlns:a16="http://schemas.microsoft.com/office/drawing/2014/main" id="{A074E1F7-1CC6-456B-8088-B474BEECB1CA}"/>
              </a:ext>
            </a:extLst>
          </p:cNvPr>
          <p:cNvGraphicFramePr>
            <a:graphicFrameLocks/>
          </p:cNvGraphicFramePr>
          <p:nvPr>
            <p:extLst>
              <p:ext uri="{D42A27DB-BD31-4B8C-83A1-F6EECF244321}">
                <p14:modId xmlns:p14="http://schemas.microsoft.com/office/powerpoint/2010/main" val="1030572765"/>
              </p:ext>
            </p:extLst>
          </p:nvPr>
        </p:nvGraphicFramePr>
        <p:xfrm>
          <a:off x="1564665" y="1410665"/>
          <a:ext cx="6795041" cy="41044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0" name="Gráfico 19">
            <a:extLst>
              <a:ext uri="{FF2B5EF4-FFF2-40B4-BE49-F238E27FC236}">
                <a16:creationId xmlns:a16="http://schemas.microsoft.com/office/drawing/2014/main" id="{16FD446A-7BFE-419B-97B0-55A9242C25F7}"/>
              </a:ext>
            </a:extLst>
          </p:cNvPr>
          <p:cNvGraphicFramePr>
            <a:graphicFrameLocks/>
          </p:cNvGraphicFramePr>
          <p:nvPr>
            <p:extLst>
              <p:ext uri="{D42A27DB-BD31-4B8C-83A1-F6EECF244321}">
                <p14:modId xmlns:p14="http://schemas.microsoft.com/office/powerpoint/2010/main" val="2590158427"/>
              </p:ext>
            </p:extLst>
          </p:nvPr>
        </p:nvGraphicFramePr>
        <p:xfrm>
          <a:off x="1637420" y="1617155"/>
          <a:ext cx="6624736" cy="39749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a:extLst>
              <a:ext uri="{FF2B5EF4-FFF2-40B4-BE49-F238E27FC236}">
                <a16:creationId xmlns:a16="http://schemas.microsoft.com/office/drawing/2014/main" id="{29E7FD6F-6204-46EF-A3CF-3DAAB7A120CF}"/>
              </a:ext>
            </a:extLst>
          </p:cNvPr>
          <p:cNvGraphicFramePr>
            <a:graphicFrameLocks/>
          </p:cNvGraphicFramePr>
          <p:nvPr>
            <p:extLst>
              <p:ext uri="{D42A27DB-BD31-4B8C-83A1-F6EECF244321}">
                <p14:modId xmlns:p14="http://schemas.microsoft.com/office/powerpoint/2010/main" val="4178819642"/>
              </p:ext>
            </p:extLst>
          </p:nvPr>
        </p:nvGraphicFramePr>
        <p:xfrm>
          <a:off x="1412549" y="1319862"/>
          <a:ext cx="7551939" cy="42611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ráfico 19">
            <a:extLst>
              <a:ext uri="{FF2B5EF4-FFF2-40B4-BE49-F238E27FC236}">
                <a16:creationId xmlns:a16="http://schemas.microsoft.com/office/drawing/2014/main" id="{26E6F6AE-E765-407A-957A-203CE2F0C4E6}"/>
              </a:ext>
            </a:extLst>
          </p:cNvPr>
          <p:cNvGraphicFramePr>
            <a:graphicFrameLocks/>
          </p:cNvGraphicFramePr>
          <p:nvPr>
            <p:extLst>
              <p:ext uri="{D42A27DB-BD31-4B8C-83A1-F6EECF244321}">
                <p14:modId xmlns:p14="http://schemas.microsoft.com/office/powerpoint/2010/main" val="1491502227"/>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ráfico 19">
            <a:extLst>
              <a:ext uri="{FF2B5EF4-FFF2-40B4-BE49-F238E27FC236}">
                <a16:creationId xmlns:a16="http://schemas.microsoft.com/office/drawing/2014/main" id="{0DC80207-E4C1-4D82-B0B2-9B2E7D2CB94B}"/>
              </a:ext>
            </a:extLst>
          </p:cNvPr>
          <p:cNvGraphicFramePr>
            <a:graphicFrameLocks/>
          </p:cNvGraphicFramePr>
          <p:nvPr>
            <p:extLst>
              <p:ext uri="{D42A27DB-BD31-4B8C-83A1-F6EECF244321}">
                <p14:modId xmlns:p14="http://schemas.microsoft.com/office/powerpoint/2010/main" val="4190967331"/>
              </p:ext>
            </p:extLst>
          </p:nvPr>
        </p:nvGraphicFramePr>
        <p:xfrm>
          <a:off x="1390503" y="1308773"/>
          <a:ext cx="7200800" cy="42872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ráfico 19">
            <a:extLst>
              <a:ext uri="{FF2B5EF4-FFF2-40B4-BE49-F238E27FC236}">
                <a16:creationId xmlns:a16="http://schemas.microsoft.com/office/drawing/2014/main" id="{0C8E4EBD-DEF6-4128-9566-FEB0ADEF20F5}"/>
              </a:ext>
            </a:extLst>
          </p:cNvPr>
          <p:cNvGraphicFramePr>
            <a:graphicFrameLocks/>
          </p:cNvGraphicFramePr>
          <p:nvPr>
            <p:extLst>
              <p:ext uri="{D42A27DB-BD31-4B8C-83A1-F6EECF244321}">
                <p14:modId xmlns:p14="http://schemas.microsoft.com/office/powerpoint/2010/main" val="2932165086"/>
              </p:ext>
            </p:extLst>
          </p:nvPr>
        </p:nvGraphicFramePr>
        <p:xfrm>
          <a:off x="1810462"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707886"/>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DIRECCIÓN DE INGRESOS</a:t>
            </a: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a:extLst>
              <a:ext uri="{FF2B5EF4-FFF2-40B4-BE49-F238E27FC236}">
                <a16:creationId xmlns:a16="http://schemas.microsoft.com/office/drawing/2014/main" id="{358112C0-CA0F-41AA-AE05-2BD54A1FB470}"/>
              </a:ext>
            </a:extLst>
          </p:cNvPr>
          <p:cNvGraphicFramePr>
            <a:graphicFrameLocks/>
          </p:cNvGraphicFramePr>
          <p:nvPr>
            <p:extLst>
              <p:ext uri="{D42A27DB-BD31-4B8C-83A1-F6EECF244321}">
                <p14:modId xmlns:p14="http://schemas.microsoft.com/office/powerpoint/2010/main" val="3681173576"/>
              </p:ext>
            </p:extLst>
          </p:nvPr>
        </p:nvGraphicFramePr>
        <p:xfrm>
          <a:off x="1420584" y="1242471"/>
          <a:ext cx="7403500" cy="43423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0" name="Gráfico 19">
            <a:extLst>
              <a:ext uri="{FF2B5EF4-FFF2-40B4-BE49-F238E27FC236}">
                <a16:creationId xmlns:a16="http://schemas.microsoft.com/office/drawing/2014/main" id="{3B8DE31A-29D6-40B1-8158-FED7C1908050}"/>
              </a:ext>
            </a:extLst>
          </p:cNvPr>
          <p:cNvGraphicFramePr>
            <a:graphicFrameLocks/>
          </p:cNvGraphicFramePr>
          <p:nvPr>
            <p:extLst>
              <p:ext uri="{D42A27DB-BD31-4B8C-83A1-F6EECF244321}">
                <p14:modId xmlns:p14="http://schemas.microsoft.com/office/powerpoint/2010/main" val="1340846523"/>
              </p:ext>
            </p:extLst>
          </p:nvPr>
        </p:nvGraphicFramePr>
        <p:xfrm>
          <a:off x="1621495" y="1319862"/>
          <a:ext cx="7187475" cy="4306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416320"/>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a:t>
            </a:r>
            <a:r>
              <a:rPr lang="es-MX" dirty="0"/>
              <a:t>. Un </a:t>
            </a:r>
            <a:r>
              <a:rPr lang="es-MX" b="1" dirty="0"/>
              <a:t>100% </a:t>
            </a:r>
            <a:r>
              <a:rPr lang="es-MX" dirty="0"/>
              <a:t>Se le proporcionaba .</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 </a:t>
            </a:r>
            <a:r>
              <a:rPr lang="es-MX" b="1" dirty="0"/>
              <a:t>Un 100% Algunas veces,</a:t>
            </a:r>
            <a:r>
              <a:rPr lang="es-MX" dirty="0"/>
              <a:t> se le permite el acceso.</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 Son </a:t>
            </a:r>
            <a:r>
              <a:rPr lang="es-MX" b="1" dirty="0"/>
              <a:t>Buenas </a:t>
            </a:r>
            <a:r>
              <a:rPr lang="es-MX" dirty="0"/>
              <a:t>Las </a:t>
            </a:r>
            <a:r>
              <a:rPr lang="es-MX" dirty="0" err="1"/>
              <a:t>condiones</a:t>
            </a:r>
            <a:r>
              <a:rPr lang="es-MX" dirty="0"/>
              <a:t> con un </a:t>
            </a:r>
            <a:r>
              <a:rPr lang="es-MX" b="1" dirty="0"/>
              <a:t>67% </a:t>
            </a:r>
            <a:r>
              <a:rPr lang="es-MX" dirty="0"/>
              <a:t> </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4247317"/>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 </a:t>
            </a:r>
            <a:r>
              <a:rPr lang="es-MX" b="1" dirty="0"/>
              <a:t>54.5% </a:t>
            </a:r>
            <a:r>
              <a:rPr lang="es-MX" dirty="0"/>
              <a:t>Tiene el material necesario.</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 </a:t>
            </a:r>
            <a:r>
              <a:rPr lang="es-MX" b="1" dirty="0"/>
              <a:t>Algunas veces </a:t>
            </a:r>
            <a:r>
              <a:rPr lang="es-MX" dirty="0"/>
              <a:t>con un 70%</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 Al </a:t>
            </a:r>
            <a:r>
              <a:rPr lang="es-MX" b="1" dirty="0"/>
              <a:t>82% </a:t>
            </a:r>
            <a:r>
              <a:rPr lang="es-MX" dirty="0"/>
              <a:t>Se le atiende cuando hace la solicitud.</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693319"/>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No se cuenta con el </a:t>
            </a:r>
            <a:r>
              <a:rPr lang="es-MX" b="1" dirty="0"/>
              <a:t>material necesario para la realización de funciones</a:t>
            </a:r>
            <a:r>
              <a:rPr lang="es-MX" dirty="0"/>
              <a:t>,. </a:t>
            </a:r>
            <a:r>
              <a:rPr lang="es-MX" b="1" dirty="0"/>
              <a:t>60% </a:t>
            </a:r>
            <a:r>
              <a:rPr lang="es-MX" dirty="0"/>
              <a:t>Algunas Veces</a:t>
            </a:r>
          </a:p>
          <a:p>
            <a:pPr marL="285750" indent="-285750" algn="just">
              <a:buFont typeface="Arial" panose="020B0604020202020204" pitchFamily="34" charset="0"/>
              <a:buChar char="•"/>
            </a:pPr>
            <a:r>
              <a:rPr lang="es-MX" dirty="0"/>
              <a:t>No se proporciona en tiempo y forma el </a:t>
            </a:r>
            <a:r>
              <a:rPr lang="es-MX" b="1" dirty="0"/>
              <a:t>equipo o herramientas necesarias para realizar sus funciones</a:t>
            </a:r>
            <a:r>
              <a:rPr lang="es-MX" dirty="0"/>
              <a:t>,. Un </a:t>
            </a:r>
            <a:r>
              <a:rPr lang="es-MX" b="1" dirty="0"/>
              <a:t>50% </a:t>
            </a:r>
            <a:r>
              <a:rPr lang="es-MX" dirty="0"/>
              <a:t>en igualdad </a:t>
            </a:r>
            <a:r>
              <a:rPr lang="es-MX" b="1" dirty="0"/>
              <a:t>Siempre </a:t>
            </a:r>
            <a:r>
              <a:rPr lang="es-MX" dirty="0"/>
              <a:t>y </a:t>
            </a:r>
            <a:r>
              <a:rPr lang="es-MX" b="1" dirty="0"/>
              <a:t>Algunas Veces. </a:t>
            </a:r>
            <a:endParaRPr lang="es-MX" dirty="0"/>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id="{37BD8650-833E-4DC1-A995-BD36A3C83A91}"/>
              </a:ext>
            </a:extLst>
          </p:cNvPr>
          <p:cNvGraphicFramePr>
            <a:graphicFrameLocks/>
          </p:cNvGraphicFramePr>
          <p:nvPr>
            <p:extLst>
              <p:ext uri="{D42A27DB-BD31-4B8C-83A1-F6EECF244321}">
                <p14:modId xmlns:p14="http://schemas.microsoft.com/office/powerpoint/2010/main" val="3807321664"/>
              </p:ext>
            </p:extLst>
          </p:nvPr>
        </p:nvGraphicFramePr>
        <p:xfrm>
          <a:off x="1484589" y="1342722"/>
          <a:ext cx="7200800" cy="41599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a:extLst>
              <a:ext uri="{FF2B5EF4-FFF2-40B4-BE49-F238E27FC236}">
                <a16:creationId xmlns:a16="http://schemas.microsoft.com/office/drawing/2014/main" id="{49C1754B-87DD-4196-93C8-8F0A9BB52915}"/>
              </a:ext>
            </a:extLst>
          </p:cNvPr>
          <p:cNvGraphicFramePr>
            <a:graphicFrameLocks/>
          </p:cNvGraphicFramePr>
          <p:nvPr>
            <p:extLst>
              <p:ext uri="{D42A27DB-BD31-4B8C-83A1-F6EECF244321}">
                <p14:modId xmlns:p14="http://schemas.microsoft.com/office/powerpoint/2010/main" val="3419779152"/>
              </p:ext>
            </p:extLst>
          </p:nvPr>
        </p:nvGraphicFramePr>
        <p:xfrm>
          <a:off x="1556597" y="1308929"/>
          <a:ext cx="7056784" cy="40682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id="{F9205BFE-D84A-40B5-A2CE-E5EA8E10FE38}"/>
              </a:ext>
            </a:extLst>
          </p:cNvPr>
          <p:cNvGraphicFramePr>
            <a:graphicFrameLocks/>
          </p:cNvGraphicFramePr>
          <p:nvPr>
            <p:extLst>
              <p:ext uri="{D42A27DB-BD31-4B8C-83A1-F6EECF244321}">
                <p14:modId xmlns:p14="http://schemas.microsoft.com/office/powerpoint/2010/main" val="3546549920"/>
              </p:ext>
            </p:extLst>
          </p:nvPr>
        </p:nvGraphicFramePr>
        <p:xfrm>
          <a:off x="1585706" y="1321759"/>
          <a:ext cx="7227089" cy="40853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id="{28BB34F9-BA1B-4E76-8657-A0DB753DCEDF}"/>
              </a:ext>
            </a:extLst>
          </p:cNvPr>
          <p:cNvGraphicFramePr>
            <a:graphicFrameLocks/>
          </p:cNvGraphicFramePr>
          <p:nvPr>
            <p:extLst>
              <p:ext uri="{D42A27DB-BD31-4B8C-83A1-F6EECF244321}">
                <p14:modId xmlns:p14="http://schemas.microsoft.com/office/powerpoint/2010/main" val="2041256580"/>
              </p:ext>
            </p:extLst>
          </p:nvPr>
        </p:nvGraphicFramePr>
        <p:xfrm>
          <a:off x="1534519" y="1035477"/>
          <a:ext cx="6912768" cy="45327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B76D0940-7489-451C-B375-42690FCD5D94}"/>
              </a:ext>
            </a:extLst>
          </p:cNvPr>
          <p:cNvGraphicFramePr>
            <a:graphicFrameLocks/>
          </p:cNvGraphicFramePr>
          <p:nvPr>
            <p:extLst>
              <p:ext uri="{D42A27DB-BD31-4B8C-83A1-F6EECF244321}">
                <p14:modId xmlns:p14="http://schemas.microsoft.com/office/powerpoint/2010/main" val="4057537548"/>
              </p:ext>
            </p:extLst>
          </p:nvPr>
        </p:nvGraphicFramePr>
        <p:xfrm>
          <a:off x="1452796" y="426312"/>
          <a:ext cx="6840760" cy="550026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id="{D455D952-A999-475B-AD1D-CEDCA4BD0F64}"/>
              </a:ext>
            </a:extLst>
          </p:cNvPr>
          <p:cNvGraphicFramePr>
            <a:graphicFrameLocks/>
          </p:cNvGraphicFramePr>
          <p:nvPr>
            <p:extLst>
              <p:ext uri="{D42A27DB-BD31-4B8C-83A1-F6EECF244321}">
                <p14:modId xmlns:p14="http://schemas.microsoft.com/office/powerpoint/2010/main" val="4263563073"/>
              </p:ext>
            </p:extLst>
          </p:nvPr>
        </p:nvGraphicFramePr>
        <p:xfrm>
          <a:off x="1654123" y="1250347"/>
          <a:ext cx="7371105" cy="42647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id="{18F062EB-2131-4C27-A0B7-19159579C7F9}"/>
              </a:ext>
            </a:extLst>
          </p:cNvPr>
          <p:cNvGraphicFramePr>
            <a:graphicFrameLocks/>
          </p:cNvGraphicFramePr>
          <p:nvPr>
            <p:extLst>
              <p:ext uri="{D42A27DB-BD31-4B8C-83A1-F6EECF244321}">
                <p14:modId xmlns:p14="http://schemas.microsoft.com/office/powerpoint/2010/main" val="3443107031"/>
              </p:ext>
            </p:extLst>
          </p:nvPr>
        </p:nvGraphicFramePr>
        <p:xfrm>
          <a:off x="1606708" y="1311122"/>
          <a:ext cx="7357780" cy="40785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id="{808D37F7-7A35-44A5-AC9E-EBCB97D63679}"/>
              </a:ext>
            </a:extLst>
          </p:cNvPr>
          <p:cNvGraphicFramePr>
            <a:graphicFrameLocks/>
          </p:cNvGraphicFramePr>
          <p:nvPr>
            <p:extLst>
              <p:ext uri="{D42A27DB-BD31-4B8C-83A1-F6EECF244321}">
                <p14:modId xmlns:p14="http://schemas.microsoft.com/office/powerpoint/2010/main" val="467917647"/>
              </p:ext>
            </p:extLst>
          </p:nvPr>
        </p:nvGraphicFramePr>
        <p:xfrm>
          <a:off x="1619672" y="1257624"/>
          <a:ext cx="7083073" cy="43427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2585323"/>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que la </a:t>
            </a:r>
            <a:r>
              <a:rPr lang="es-MX" b="1" dirty="0"/>
              <a:t>relación</a:t>
            </a:r>
            <a:r>
              <a:rPr lang="es-MX" dirty="0"/>
              <a:t> </a:t>
            </a:r>
            <a:r>
              <a:rPr lang="es-MX" b="1" dirty="0"/>
              <a:t>entre compañeros y compañeras </a:t>
            </a:r>
            <a:r>
              <a:rPr lang="es-MX" dirty="0"/>
              <a:t>es </a:t>
            </a:r>
            <a:r>
              <a:rPr lang="es-MX" b="1" dirty="0"/>
              <a:t>86%</a:t>
            </a:r>
            <a:r>
              <a:rPr lang="es-MX" dirty="0"/>
              <a:t> buena, el </a:t>
            </a:r>
            <a:r>
              <a:rPr lang="es-MX" b="1" dirty="0"/>
              <a:t>trabajo en equipo 50%</a:t>
            </a:r>
            <a:r>
              <a:rPr lang="es-MX" dirty="0"/>
              <a:t> es su </a:t>
            </a:r>
            <a:r>
              <a:rPr lang="es-MX" b="1" dirty="0"/>
              <a:t>punto de vista</a:t>
            </a:r>
            <a:r>
              <a:rPr lang="es-MX" dirty="0"/>
              <a:t>, se dice que se presentan </a:t>
            </a:r>
            <a:r>
              <a:rPr lang="es-MX" b="1" dirty="0"/>
              <a:t>situaciones de conflicto 64% </a:t>
            </a:r>
            <a:r>
              <a:rPr lang="es-MX" dirty="0"/>
              <a:t>, de </a:t>
            </a:r>
            <a:r>
              <a:rPr lang="es-MX" b="1" dirty="0"/>
              <a:t>conflicto afectan el ambiente 49% </a:t>
            </a:r>
            <a:r>
              <a:rPr lang="es-MX" dirty="0"/>
              <a:t>de, los encuestados clasificaron la siguiente </a:t>
            </a:r>
            <a:r>
              <a:rPr lang="es-MX" b="1" dirty="0"/>
              <a:t>tipificación</a:t>
            </a:r>
            <a:r>
              <a:rPr lang="es-MX" dirty="0"/>
              <a:t> de la siguiente manera: 1.-conflictos institucionales, 2.-conflictos con compañeros, 3.-conflictos personales, también se externa que generalmente si </a:t>
            </a:r>
            <a:r>
              <a:rPr lang="es-MX" b="1" dirty="0"/>
              <a:t>se resuelven los conflictos</a:t>
            </a:r>
            <a:r>
              <a:rPr lang="es-MX" dirty="0"/>
              <a:t>. </a:t>
            </a:r>
            <a:r>
              <a:rPr lang="es-MX" b="1" dirty="0"/>
              <a:t>49% Siempre. </a:t>
            </a:r>
            <a:endParaRPr lang="es-MX" dirty="0"/>
          </a:p>
        </p:txBody>
      </p:sp>
    </p:spTree>
    <p:extLst>
      <p:ext uri="{BB962C8B-B14F-4D97-AF65-F5344CB8AC3E}">
        <p14:creationId xmlns:p14="http://schemas.microsoft.com/office/powerpoint/2010/main" val="3536856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id="{294EE0FB-3FBA-449E-B6C6-B322FCBB3BA5}"/>
              </a:ext>
            </a:extLst>
          </p:cNvPr>
          <p:cNvGraphicFramePr>
            <a:graphicFrameLocks/>
          </p:cNvGraphicFramePr>
          <p:nvPr>
            <p:extLst>
              <p:ext uri="{D42A27DB-BD31-4B8C-83A1-F6EECF244321}">
                <p14:modId xmlns:p14="http://schemas.microsoft.com/office/powerpoint/2010/main" val="4263820935"/>
              </p:ext>
            </p:extLst>
          </p:nvPr>
        </p:nvGraphicFramePr>
        <p:xfrm>
          <a:off x="1619672" y="1311528"/>
          <a:ext cx="7272808" cy="4245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id="{037CE7EB-FF8F-40BB-ADD6-D951B4FACF1A}"/>
              </a:ext>
            </a:extLst>
          </p:cNvPr>
          <p:cNvGraphicFramePr>
            <a:graphicFrameLocks/>
          </p:cNvGraphicFramePr>
          <p:nvPr>
            <p:extLst>
              <p:ext uri="{D42A27DB-BD31-4B8C-83A1-F6EECF244321}">
                <p14:modId xmlns:p14="http://schemas.microsoft.com/office/powerpoint/2010/main" val="16638562"/>
              </p:ext>
            </p:extLst>
          </p:nvPr>
        </p:nvGraphicFramePr>
        <p:xfrm>
          <a:off x="1612591" y="1312084"/>
          <a:ext cx="7547516" cy="41909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id="{6EF3E634-E75E-4C57-86D2-CB7B252D1A9A}"/>
              </a:ext>
            </a:extLst>
          </p:cNvPr>
          <p:cNvGraphicFramePr>
            <a:graphicFrameLocks/>
          </p:cNvGraphicFramePr>
          <p:nvPr>
            <p:extLst>
              <p:ext uri="{D42A27DB-BD31-4B8C-83A1-F6EECF244321}">
                <p14:modId xmlns:p14="http://schemas.microsoft.com/office/powerpoint/2010/main" val="2212946478"/>
              </p:ext>
            </p:extLst>
          </p:nvPr>
        </p:nvGraphicFramePr>
        <p:xfrm>
          <a:off x="1619672" y="1283781"/>
          <a:ext cx="7083073" cy="43034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id="{5352ED18-A698-44A5-B5A0-5AF433FBD051}"/>
              </a:ext>
            </a:extLst>
          </p:cNvPr>
          <p:cNvGraphicFramePr>
            <a:graphicFrameLocks/>
          </p:cNvGraphicFramePr>
          <p:nvPr>
            <p:extLst>
              <p:ext uri="{D42A27DB-BD31-4B8C-83A1-F6EECF244321}">
                <p14:modId xmlns:p14="http://schemas.microsoft.com/office/powerpoint/2010/main" val="3414021561"/>
              </p:ext>
            </p:extLst>
          </p:nvPr>
        </p:nvGraphicFramePr>
        <p:xfrm>
          <a:off x="1593382" y="1311875"/>
          <a:ext cx="7227089" cy="43147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id="{B3592A2C-AE55-4B1E-99AB-AE7C893CCD0E}"/>
              </a:ext>
            </a:extLst>
          </p:cNvPr>
          <p:cNvGraphicFramePr>
            <a:graphicFrameLocks/>
          </p:cNvGraphicFramePr>
          <p:nvPr>
            <p:extLst>
              <p:ext uri="{D42A27DB-BD31-4B8C-83A1-F6EECF244321}">
                <p14:modId xmlns:p14="http://schemas.microsoft.com/office/powerpoint/2010/main" val="2663205679"/>
              </p:ext>
            </p:extLst>
          </p:nvPr>
        </p:nvGraphicFramePr>
        <p:xfrm>
          <a:off x="1642574" y="1303748"/>
          <a:ext cx="7443110" cy="42730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id="{2196D358-1848-4A42-BDBB-5A2B89A86999}"/>
              </a:ext>
            </a:extLst>
          </p:cNvPr>
          <p:cNvGraphicFramePr>
            <a:graphicFrameLocks/>
          </p:cNvGraphicFramePr>
          <p:nvPr>
            <p:extLst>
              <p:ext uri="{D42A27DB-BD31-4B8C-83A1-F6EECF244321}">
                <p14:modId xmlns:p14="http://schemas.microsoft.com/office/powerpoint/2010/main" val="4223537680"/>
              </p:ext>
            </p:extLst>
          </p:nvPr>
        </p:nvGraphicFramePr>
        <p:xfrm>
          <a:off x="1570196" y="1302325"/>
          <a:ext cx="7573804" cy="43518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id="{8610479E-D01F-4CAF-98C8-B6F70CB1EFB9}"/>
              </a:ext>
            </a:extLst>
          </p:cNvPr>
          <p:cNvGraphicFramePr>
            <a:graphicFrameLocks/>
          </p:cNvGraphicFramePr>
          <p:nvPr>
            <p:extLst>
              <p:ext uri="{D42A27DB-BD31-4B8C-83A1-F6EECF244321}">
                <p14:modId xmlns:p14="http://schemas.microsoft.com/office/powerpoint/2010/main" val="2945321757"/>
              </p:ext>
            </p:extLst>
          </p:nvPr>
        </p:nvGraphicFramePr>
        <p:xfrm>
          <a:off x="1631672" y="1145649"/>
          <a:ext cx="7187476" cy="43428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1754326"/>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a:t>
            </a:r>
            <a:r>
              <a:rPr lang="es-MX" b="1" dirty="0"/>
              <a:t>líneas de autoridad </a:t>
            </a:r>
            <a:r>
              <a:rPr lang="es-MX" dirty="0"/>
              <a:t>en el desempeño del trabajo </a:t>
            </a:r>
            <a:r>
              <a:rPr lang="es-MX" b="1" dirty="0"/>
              <a:t>64% Siempre</a:t>
            </a:r>
            <a:r>
              <a:rPr lang="es-MX" dirty="0"/>
              <a:t>, las </a:t>
            </a:r>
            <a:r>
              <a:rPr lang="es-MX" b="1" dirty="0"/>
              <a:t>instrucciones</a:t>
            </a:r>
            <a:r>
              <a:rPr lang="es-MX" dirty="0"/>
              <a:t> de </a:t>
            </a:r>
            <a:r>
              <a:rPr lang="es-MX" b="1" dirty="0"/>
              <a:t>71</a:t>
            </a:r>
            <a:r>
              <a:rPr lang="es-MX" dirty="0"/>
              <a:t>%, las </a:t>
            </a:r>
            <a:r>
              <a:rPr lang="es-MX" b="1" dirty="0"/>
              <a:t>actividades de manera equilibrada 57%</a:t>
            </a:r>
            <a:r>
              <a:rPr lang="es-MX" dirty="0"/>
              <a:t>, el a la </a:t>
            </a:r>
            <a:r>
              <a:rPr lang="es-MX" b="1" dirty="0"/>
              <a:t>carga de trabajo 83%</a:t>
            </a:r>
            <a:r>
              <a:rPr lang="es-MX" dirty="0"/>
              <a:t>,</a:t>
            </a:r>
            <a:r>
              <a:rPr lang="es-MX" b="1" dirty="0"/>
              <a:t> </a:t>
            </a:r>
            <a:r>
              <a:rPr lang="es-MX" dirty="0"/>
              <a:t>de en </a:t>
            </a:r>
            <a:r>
              <a:rPr lang="es-MX" b="1" dirty="0"/>
              <a:t>base a resultados 72%</a:t>
            </a:r>
            <a:r>
              <a:rPr lang="es-MX" dirty="0"/>
              <a:t>, se hacer </a:t>
            </a:r>
            <a:r>
              <a:rPr lang="es-MX" b="1" dirty="0"/>
              <a:t>propuestas de mejora 46%</a:t>
            </a:r>
            <a:r>
              <a:rPr lang="es-MX" dirty="0"/>
              <a:t>,</a:t>
            </a:r>
            <a:r>
              <a:rPr lang="es-MX" b="1" dirty="0"/>
              <a:t> </a:t>
            </a:r>
            <a:r>
              <a:rPr lang="es-MX" dirty="0"/>
              <a:t>pero se expresa que no son </a:t>
            </a:r>
            <a:r>
              <a:rPr lang="es-MX" b="1" dirty="0"/>
              <a:t>consideradas esas propuestas de mejora 57%.</a:t>
            </a:r>
          </a:p>
        </p:txBody>
      </p:sp>
    </p:spTree>
    <p:extLst>
      <p:ext uri="{BB962C8B-B14F-4D97-AF65-F5344CB8AC3E}">
        <p14:creationId xmlns:p14="http://schemas.microsoft.com/office/powerpoint/2010/main" val="3418584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id="{2CE78667-7228-47DC-8AF1-CAC7703F113B}"/>
              </a:ext>
            </a:extLst>
          </p:cNvPr>
          <p:cNvGraphicFramePr>
            <a:graphicFrameLocks/>
          </p:cNvGraphicFramePr>
          <p:nvPr>
            <p:extLst>
              <p:ext uri="{D42A27DB-BD31-4B8C-83A1-F6EECF244321}">
                <p14:modId xmlns:p14="http://schemas.microsoft.com/office/powerpoint/2010/main" val="2203276701"/>
              </p:ext>
            </p:extLst>
          </p:nvPr>
        </p:nvGraphicFramePr>
        <p:xfrm>
          <a:off x="1684823" y="1276364"/>
          <a:ext cx="7135648" cy="42747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id="{746D7654-B82A-4198-AD99-524FF54FFAE1}"/>
              </a:ext>
            </a:extLst>
          </p:cNvPr>
          <p:cNvGraphicFramePr>
            <a:graphicFrameLocks/>
          </p:cNvGraphicFramePr>
          <p:nvPr>
            <p:extLst>
              <p:ext uri="{D42A27DB-BD31-4B8C-83A1-F6EECF244321}">
                <p14:modId xmlns:p14="http://schemas.microsoft.com/office/powerpoint/2010/main" val="4090498730"/>
              </p:ext>
            </p:extLst>
          </p:nvPr>
        </p:nvGraphicFramePr>
        <p:xfrm>
          <a:off x="1629128" y="1288799"/>
          <a:ext cx="7299097" cy="42933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id="{508DEE24-9FFF-4C80-901E-9449D8A1D798}"/>
              </a:ext>
            </a:extLst>
          </p:cNvPr>
          <p:cNvGraphicFramePr>
            <a:graphicFrameLocks/>
          </p:cNvGraphicFramePr>
          <p:nvPr>
            <p:extLst>
              <p:ext uri="{D42A27DB-BD31-4B8C-83A1-F6EECF244321}">
                <p14:modId xmlns:p14="http://schemas.microsoft.com/office/powerpoint/2010/main" val="3450332848"/>
              </p:ext>
            </p:extLst>
          </p:nvPr>
        </p:nvGraphicFramePr>
        <p:xfrm>
          <a:off x="1682625" y="1434646"/>
          <a:ext cx="7200800" cy="40943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id="{89F04476-B7F6-49A1-B055-2720C7C27FCD}"/>
              </a:ext>
            </a:extLst>
          </p:cNvPr>
          <p:cNvGraphicFramePr>
            <a:graphicFrameLocks/>
          </p:cNvGraphicFramePr>
          <p:nvPr>
            <p:extLst>
              <p:ext uri="{D42A27DB-BD31-4B8C-83A1-F6EECF244321}">
                <p14:modId xmlns:p14="http://schemas.microsoft.com/office/powerpoint/2010/main" val="1923503392"/>
              </p:ext>
            </p:extLst>
          </p:nvPr>
        </p:nvGraphicFramePr>
        <p:xfrm>
          <a:off x="1571445" y="1307344"/>
          <a:ext cx="7272808" cy="43682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id="{E17238E0-6089-408C-B071-0FA205B4DAC7}"/>
              </a:ext>
            </a:extLst>
          </p:cNvPr>
          <p:cNvGraphicFramePr>
            <a:graphicFrameLocks/>
          </p:cNvGraphicFramePr>
          <p:nvPr>
            <p:extLst>
              <p:ext uri="{D42A27DB-BD31-4B8C-83A1-F6EECF244321}">
                <p14:modId xmlns:p14="http://schemas.microsoft.com/office/powerpoint/2010/main" val="3193646422"/>
              </p:ext>
            </p:extLst>
          </p:nvPr>
        </p:nvGraphicFramePr>
        <p:xfrm>
          <a:off x="1660786" y="1296477"/>
          <a:ext cx="7357780" cy="42650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id="{A4AB844B-CF5C-41D3-BA9C-46DD7C5DB210}"/>
              </a:ext>
            </a:extLst>
          </p:cNvPr>
          <p:cNvGraphicFramePr>
            <a:graphicFrameLocks/>
          </p:cNvGraphicFramePr>
          <p:nvPr>
            <p:extLst>
              <p:ext uri="{D42A27DB-BD31-4B8C-83A1-F6EECF244321}">
                <p14:modId xmlns:p14="http://schemas.microsoft.com/office/powerpoint/2010/main" val="4253394212"/>
              </p:ext>
            </p:extLst>
          </p:nvPr>
        </p:nvGraphicFramePr>
        <p:xfrm>
          <a:off x="1631264" y="1197300"/>
          <a:ext cx="7416824" cy="42290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19">
            <a:extLst>
              <a:ext uri="{FF2B5EF4-FFF2-40B4-BE49-F238E27FC236}">
                <a16:creationId xmlns:a16="http://schemas.microsoft.com/office/drawing/2014/main" id="{7D7AAB8B-FA16-40E1-8D59-1AD536D51A3D}"/>
              </a:ext>
            </a:extLst>
          </p:cNvPr>
          <p:cNvGraphicFramePr>
            <a:graphicFrameLocks/>
          </p:cNvGraphicFramePr>
          <p:nvPr>
            <p:extLst>
              <p:ext uri="{D42A27DB-BD31-4B8C-83A1-F6EECF244321}">
                <p14:modId xmlns:p14="http://schemas.microsoft.com/office/powerpoint/2010/main" val="1059631260"/>
              </p:ext>
            </p:extLst>
          </p:nvPr>
        </p:nvGraphicFramePr>
        <p:xfrm>
          <a:off x="1654050" y="1204356"/>
          <a:ext cx="7200800" cy="43204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id="{7A1647FB-1AC1-4BF5-9FAA-3D85B100F98C}"/>
              </a:ext>
            </a:extLst>
          </p:cNvPr>
          <p:cNvGraphicFramePr>
            <a:graphicFrameLocks/>
          </p:cNvGraphicFramePr>
          <p:nvPr>
            <p:extLst>
              <p:ext uri="{D42A27DB-BD31-4B8C-83A1-F6EECF244321}">
                <p14:modId xmlns:p14="http://schemas.microsoft.com/office/powerpoint/2010/main" val="961554130"/>
              </p:ext>
            </p:extLst>
          </p:nvPr>
        </p:nvGraphicFramePr>
        <p:xfrm>
          <a:off x="1660786" y="1410077"/>
          <a:ext cx="7357780" cy="43167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id="{50F8EDB7-2C07-4393-BCCD-F43C6510AB36}"/>
              </a:ext>
            </a:extLst>
          </p:cNvPr>
          <p:cNvGraphicFramePr>
            <a:graphicFrameLocks/>
          </p:cNvGraphicFramePr>
          <p:nvPr>
            <p:extLst>
              <p:ext uri="{D42A27DB-BD31-4B8C-83A1-F6EECF244321}">
                <p14:modId xmlns:p14="http://schemas.microsoft.com/office/powerpoint/2010/main" val="1051756872"/>
              </p:ext>
            </p:extLst>
          </p:nvPr>
        </p:nvGraphicFramePr>
        <p:xfrm>
          <a:off x="1588777" y="1240916"/>
          <a:ext cx="7501797" cy="4367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2585323"/>
          </a:xfrm>
          <a:prstGeom prst="rect">
            <a:avLst/>
          </a:prstGeom>
          <a:noFill/>
        </p:spPr>
        <p:txBody>
          <a:bodyPr wrap="square" rtlCol="0">
            <a:spAutoFit/>
          </a:bodyPr>
          <a:lstStyle/>
          <a:p>
            <a:pPr algn="just"/>
            <a:r>
              <a:rPr lang="es-MX" dirty="0"/>
              <a:t>En el rubro de </a:t>
            </a:r>
            <a:r>
              <a:rPr lang="es-MX" b="1" dirty="0"/>
              <a:t>“Puesto de Trabajo” </a:t>
            </a:r>
            <a:r>
              <a:rPr lang="es-MX" dirty="0"/>
              <a:t>un las </a:t>
            </a:r>
            <a:r>
              <a:rPr lang="es-MX" b="1" dirty="0"/>
              <a:t>actividades asignadas con agrado 86%</a:t>
            </a:r>
            <a:r>
              <a:rPr lang="es-MX" dirty="0"/>
              <a:t>, </a:t>
            </a:r>
            <a:r>
              <a:rPr lang="es-MX" b="1" dirty="0"/>
              <a:t>cambio de área </a:t>
            </a:r>
            <a:r>
              <a:rPr lang="es-MX" dirty="0"/>
              <a:t>que mejore, en general para su </a:t>
            </a:r>
            <a:r>
              <a:rPr lang="es-MX" b="1" dirty="0"/>
              <a:t>desarrollo integral 86%</a:t>
            </a:r>
            <a:r>
              <a:rPr lang="es-MX" dirty="0"/>
              <a:t>, un la </a:t>
            </a:r>
            <a:r>
              <a:rPr lang="es-MX" b="1" dirty="0"/>
              <a:t>carga de trabajo de su jornada laboral</a:t>
            </a:r>
            <a:r>
              <a:rPr lang="es-MX" dirty="0"/>
              <a:t> asignada es </a:t>
            </a:r>
            <a:r>
              <a:rPr lang="es-MX" b="1" dirty="0"/>
              <a:t>79</a:t>
            </a:r>
            <a:r>
              <a:rPr lang="es-MX" dirty="0"/>
              <a:t>%, se del </a:t>
            </a:r>
            <a:r>
              <a:rPr lang="es-MX" b="1" dirty="0"/>
              <a:t>puesto de trabajo con su preparación académica 57%</a:t>
            </a:r>
            <a:r>
              <a:rPr lang="es-MX" dirty="0"/>
              <a:t>, se manifiesta se está </a:t>
            </a:r>
            <a:r>
              <a:rPr lang="es-MX" b="1" dirty="0"/>
              <a:t>capacitado para realizar sus funciones laborales 86%</a:t>
            </a:r>
            <a:r>
              <a:rPr lang="es-MX" dirty="0"/>
              <a:t>, que un  mas recibido </a:t>
            </a:r>
            <a:r>
              <a:rPr lang="es-MX" b="1" dirty="0"/>
              <a:t>capacitación el ultimo año</a:t>
            </a:r>
            <a:r>
              <a:rPr lang="es-MX" dirty="0"/>
              <a:t>  por parte de la UAN </a:t>
            </a:r>
            <a:r>
              <a:rPr lang="es-MX" b="1" dirty="0"/>
              <a:t>49%</a:t>
            </a:r>
            <a:r>
              <a:rPr lang="es-MX" dirty="0"/>
              <a:t>,  se enuncia que se les </a:t>
            </a:r>
            <a:r>
              <a:rPr lang="es-MX" b="1" dirty="0"/>
              <a:t>permite asistir a  los cursos de capacitación 72%</a:t>
            </a:r>
            <a:r>
              <a:rPr lang="es-MX" dirty="0"/>
              <a:t>, en cursos de </a:t>
            </a:r>
            <a:r>
              <a:rPr lang="es-MX" b="1" dirty="0"/>
              <a:t>capacitación fortalece su desempeño laboral</a:t>
            </a:r>
            <a:r>
              <a:rPr lang="es-MX" dirty="0"/>
              <a:t>. </a:t>
            </a:r>
            <a:r>
              <a:rPr lang="es-MX" b="1" dirty="0"/>
              <a:t>57%</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id="{9737FF3C-BEB0-4D61-A244-B640A229EFE4}"/>
              </a:ext>
            </a:extLst>
          </p:cNvPr>
          <p:cNvGraphicFramePr>
            <a:graphicFrameLocks/>
          </p:cNvGraphicFramePr>
          <p:nvPr>
            <p:extLst>
              <p:ext uri="{D42A27DB-BD31-4B8C-83A1-F6EECF244321}">
                <p14:modId xmlns:p14="http://schemas.microsoft.com/office/powerpoint/2010/main" val="1087634221"/>
              </p:ext>
            </p:extLst>
          </p:nvPr>
        </p:nvGraphicFramePr>
        <p:xfrm>
          <a:off x="1665390" y="1340768"/>
          <a:ext cx="7155081" cy="41646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3">
            <a:extLst>
              <a:ext uri="{FF2B5EF4-FFF2-40B4-BE49-F238E27FC236}">
                <a16:creationId xmlns:a16="http://schemas.microsoft.com/office/drawing/2014/main" id="{05E932A1-75AA-43EA-9777-9A5A589688B7}"/>
              </a:ext>
            </a:extLst>
          </p:cNvPr>
          <p:cNvGraphicFramePr>
            <a:graphicFrameLocks/>
          </p:cNvGraphicFramePr>
          <p:nvPr>
            <p:extLst>
              <p:ext uri="{D42A27DB-BD31-4B8C-83A1-F6EECF244321}">
                <p14:modId xmlns:p14="http://schemas.microsoft.com/office/powerpoint/2010/main" val="1020184378"/>
              </p:ext>
            </p:extLst>
          </p:nvPr>
        </p:nvGraphicFramePr>
        <p:xfrm>
          <a:off x="1656069" y="1327558"/>
          <a:ext cx="6893336" cy="40959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ráfico 23">
            <a:extLst>
              <a:ext uri="{FF2B5EF4-FFF2-40B4-BE49-F238E27FC236}">
                <a16:creationId xmlns:a16="http://schemas.microsoft.com/office/drawing/2014/main" id="{7FF6EDBB-EC0F-4E12-9ACB-5B17E6EA722D}"/>
              </a:ext>
            </a:extLst>
          </p:cNvPr>
          <p:cNvGraphicFramePr>
            <a:graphicFrameLocks/>
          </p:cNvGraphicFramePr>
          <p:nvPr>
            <p:extLst>
              <p:ext uri="{D42A27DB-BD31-4B8C-83A1-F6EECF244321}">
                <p14:modId xmlns:p14="http://schemas.microsoft.com/office/powerpoint/2010/main" val="1768320295"/>
              </p:ext>
            </p:extLst>
          </p:nvPr>
        </p:nvGraphicFramePr>
        <p:xfrm>
          <a:off x="1671640" y="1319861"/>
          <a:ext cx="7200800" cy="41763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id="{F91392DC-B901-43F4-BC1A-C5C631910807}"/>
              </a:ext>
            </a:extLst>
          </p:cNvPr>
          <p:cNvGraphicFramePr>
            <a:graphicFrameLocks/>
          </p:cNvGraphicFramePr>
          <p:nvPr>
            <p:extLst>
              <p:ext uri="{D42A27DB-BD31-4B8C-83A1-F6EECF244321}">
                <p14:modId xmlns:p14="http://schemas.microsoft.com/office/powerpoint/2010/main" val="2612421613"/>
              </p:ext>
            </p:extLst>
          </p:nvPr>
        </p:nvGraphicFramePr>
        <p:xfrm>
          <a:off x="1705004" y="1286694"/>
          <a:ext cx="7403500" cy="4284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89DB88C1-4ACB-46AF-B127-39E0ADA572C2}"/>
              </a:ext>
            </a:extLst>
          </p:cNvPr>
          <p:cNvGraphicFramePr>
            <a:graphicFrameLocks/>
          </p:cNvGraphicFramePr>
          <p:nvPr>
            <p:extLst>
              <p:ext uri="{D42A27DB-BD31-4B8C-83A1-F6EECF244321}">
                <p14:modId xmlns:p14="http://schemas.microsoft.com/office/powerpoint/2010/main" val="3299956093"/>
              </p:ext>
            </p:extLst>
          </p:nvPr>
        </p:nvGraphicFramePr>
        <p:xfrm>
          <a:off x="1654123" y="1206960"/>
          <a:ext cx="7371105" cy="44382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42D5ED1B-47C6-47E0-8B08-4CBE12A7FC5E}"/>
              </a:ext>
            </a:extLst>
          </p:cNvPr>
          <p:cNvGraphicFramePr>
            <a:graphicFrameLocks/>
          </p:cNvGraphicFramePr>
          <p:nvPr>
            <p:extLst>
              <p:ext uri="{D42A27DB-BD31-4B8C-83A1-F6EECF244321}">
                <p14:modId xmlns:p14="http://schemas.microsoft.com/office/powerpoint/2010/main" val="4088284810"/>
              </p:ext>
            </p:extLst>
          </p:nvPr>
        </p:nvGraphicFramePr>
        <p:xfrm>
          <a:off x="1607623" y="1268760"/>
          <a:ext cx="7227089" cy="44362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49E3BD4C-1806-44F9-AB29-4CA0DE88D08E}"/>
              </a:ext>
            </a:extLst>
          </p:cNvPr>
          <p:cNvGraphicFramePr>
            <a:graphicFrameLocks/>
          </p:cNvGraphicFramePr>
          <p:nvPr>
            <p:extLst>
              <p:ext uri="{D42A27DB-BD31-4B8C-83A1-F6EECF244321}">
                <p14:modId xmlns:p14="http://schemas.microsoft.com/office/powerpoint/2010/main" val="4002763472"/>
              </p:ext>
            </p:extLst>
          </p:nvPr>
        </p:nvGraphicFramePr>
        <p:xfrm>
          <a:off x="1642204" y="1196753"/>
          <a:ext cx="7501796" cy="44757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DCB1D09C-2179-4A57-8855-FB8624789933}"/>
              </a:ext>
            </a:extLst>
          </p:cNvPr>
          <p:cNvGraphicFramePr>
            <a:graphicFrameLocks/>
          </p:cNvGraphicFramePr>
          <p:nvPr>
            <p:extLst>
              <p:ext uri="{D42A27DB-BD31-4B8C-83A1-F6EECF244321}">
                <p14:modId xmlns:p14="http://schemas.microsoft.com/office/powerpoint/2010/main" val="3618277578"/>
              </p:ext>
            </p:extLst>
          </p:nvPr>
        </p:nvGraphicFramePr>
        <p:xfrm>
          <a:off x="1665390" y="1288189"/>
          <a:ext cx="7155081" cy="43706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13027D30-E2B3-43C3-B965-02F9F5BF0A5B}"/>
              </a:ext>
            </a:extLst>
          </p:cNvPr>
          <p:cNvGraphicFramePr>
            <a:graphicFrameLocks/>
          </p:cNvGraphicFramePr>
          <p:nvPr>
            <p:extLst>
              <p:ext uri="{D42A27DB-BD31-4B8C-83A1-F6EECF244321}">
                <p14:modId xmlns:p14="http://schemas.microsoft.com/office/powerpoint/2010/main" val="3344031530"/>
              </p:ext>
            </p:extLst>
          </p:nvPr>
        </p:nvGraphicFramePr>
        <p:xfrm>
          <a:off x="1547664" y="1242472"/>
          <a:ext cx="7109361" cy="4372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id="{BA588783-4BF3-4833-AFFF-AA9A937CDAC1}"/>
              </a:ext>
            </a:extLst>
          </p:cNvPr>
          <p:cNvGraphicFramePr>
            <a:graphicFrameLocks/>
          </p:cNvGraphicFramePr>
          <p:nvPr>
            <p:extLst>
              <p:ext uri="{D42A27DB-BD31-4B8C-83A1-F6EECF244321}">
                <p14:modId xmlns:p14="http://schemas.microsoft.com/office/powerpoint/2010/main" val="284620164"/>
              </p:ext>
            </p:extLst>
          </p:nvPr>
        </p:nvGraphicFramePr>
        <p:xfrm>
          <a:off x="1595771" y="1196752"/>
          <a:ext cx="7200800" cy="44275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79%</a:t>
            </a:r>
          </a:p>
          <a:p>
            <a:pPr marL="742950" lvl="1" indent="-285750" algn="just">
              <a:buFont typeface="Arial" panose="020B0604020202020204" pitchFamily="34" charset="0"/>
              <a:buChar char="•"/>
            </a:pPr>
            <a:r>
              <a:rPr lang="es-MX" b="1" dirty="0"/>
              <a:t>Olores desagradables </a:t>
            </a:r>
            <a:r>
              <a:rPr lang="es-MX" dirty="0"/>
              <a:t>en un </a:t>
            </a:r>
            <a:r>
              <a:rPr lang="es-MX" b="1" dirty="0"/>
              <a:t>60%</a:t>
            </a:r>
          </a:p>
          <a:p>
            <a:pPr marL="742950" lvl="1" indent="-285750" algn="just">
              <a:buFont typeface="Arial" panose="020B0604020202020204" pitchFamily="34" charset="0"/>
              <a:buChar char="•"/>
            </a:pPr>
            <a:r>
              <a:rPr lang="es-MX" b="1" dirty="0"/>
              <a:t>Plagas</a:t>
            </a:r>
            <a:r>
              <a:rPr lang="es-MX" dirty="0"/>
              <a:t> en un </a:t>
            </a:r>
            <a:r>
              <a:rPr lang="es-MX" b="1" dirty="0"/>
              <a:t>86%</a:t>
            </a:r>
          </a:p>
          <a:p>
            <a:pPr marL="742950" lvl="1" indent="-285750" algn="just">
              <a:buFont typeface="Arial" panose="020B0604020202020204" pitchFamily="34" charset="0"/>
              <a:buChar char="•"/>
            </a:pPr>
            <a:r>
              <a:rPr lang="es-MX" b="1" dirty="0"/>
              <a:t>Agua estancada </a:t>
            </a:r>
            <a:r>
              <a:rPr lang="es-MX" dirty="0"/>
              <a:t>en un </a:t>
            </a:r>
            <a:r>
              <a:rPr lang="es-MX" b="1" dirty="0"/>
              <a:t>77%</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86%</a:t>
            </a:r>
          </a:p>
          <a:p>
            <a:pPr marL="742950" lvl="1" indent="-285750" algn="just">
              <a:buFont typeface="Arial" panose="020B0604020202020204" pitchFamily="34" charset="0"/>
              <a:buChar char="•"/>
            </a:pPr>
            <a:r>
              <a:rPr lang="es-MX" b="1" dirty="0"/>
              <a:t>Insumos</a:t>
            </a:r>
            <a:r>
              <a:rPr lang="es-MX" dirty="0"/>
              <a:t> en un </a:t>
            </a:r>
            <a:r>
              <a:rPr lang="es-MX" b="1" dirty="0"/>
              <a:t>66%</a:t>
            </a:r>
          </a:p>
          <a:p>
            <a:pPr marL="742950" lvl="1" indent="-285750" algn="just">
              <a:buFont typeface="Arial" panose="020B0604020202020204" pitchFamily="34" charset="0"/>
              <a:buChar char="•"/>
            </a:pPr>
            <a:r>
              <a:rPr lang="es-MX" b="1" dirty="0"/>
              <a:t>Energía eléctrica </a:t>
            </a:r>
            <a:r>
              <a:rPr lang="es-MX" dirty="0"/>
              <a:t>en un </a:t>
            </a:r>
            <a:r>
              <a:rPr lang="es-MX" b="1" dirty="0"/>
              <a:t>79%</a:t>
            </a:r>
          </a:p>
          <a:p>
            <a:pPr marL="742950" lvl="1" indent="-285750" algn="just">
              <a:buFont typeface="Arial" panose="020B0604020202020204" pitchFamily="34" charset="0"/>
              <a:buChar char="•"/>
            </a:pPr>
            <a:r>
              <a:rPr lang="es-MX" b="1" dirty="0"/>
              <a:t>Desechos</a:t>
            </a:r>
            <a:r>
              <a:rPr lang="es-MX" dirty="0"/>
              <a:t> en un </a:t>
            </a:r>
            <a:r>
              <a:rPr lang="es-MX" b="1" dirty="0"/>
              <a:t>54%</a:t>
            </a:r>
          </a:p>
          <a:p>
            <a:pPr marL="742950" lvl="1" indent="-285750" algn="just">
              <a:buFont typeface="Arial" panose="020B0604020202020204" pitchFamily="34" charset="0"/>
              <a:buChar char="•"/>
            </a:pPr>
            <a:r>
              <a:rPr lang="es-MX" b="1" dirty="0"/>
              <a:t>Áreas verdes </a:t>
            </a:r>
            <a:r>
              <a:rPr lang="es-MX" dirty="0"/>
              <a:t>en </a:t>
            </a:r>
            <a:r>
              <a:rPr lang="es-MX"/>
              <a:t>un </a:t>
            </a:r>
            <a:r>
              <a:rPr lang="es-MX" b="1"/>
              <a:t>74%</a:t>
            </a:r>
            <a:endParaRPr lang="es-MX" b="1" dirty="0"/>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5443</TotalTime>
  <Words>4147</Words>
  <Application>Microsoft Office PowerPoint</Application>
  <PresentationFormat>Presentación en pantalla (4:3)</PresentationFormat>
  <Paragraphs>677</Paragraphs>
  <Slides>85</Slides>
  <Notes>85</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85</vt:i4>
      </vt:variant>
    </vt:vector>
  </HeadingPairs>
  <TitlesOfParts>
    <vt:vector size="88"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317</cp:revision>
  <dcterms:created xsi:type="dcterms:W3CDTF">2019-02-18T18:05:13Z</dcterms:created>
  <dcterms:modified xsi:type="dcterms:W3CDTF">2022-04-26T18:25:38Z</dcterms:modified>
</cp:coreProperties>
</file>