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7.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8.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9.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0.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2.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13.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5.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6.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17.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18.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19.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20.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21.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22.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23.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24.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25.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6.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7.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8.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9.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30.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31.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32.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16-4126-98DF-CCFF79C9901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16-4126-98DF-CCFF79C990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56</c:v>
                </c:pt>
                <c:pt idx="1">
                  <c:v>44</c:v>
                </c:pt>
              </c:numCache>
            </c:numRef>
          </c:val>
          <c:extLst>
            <c:ext xmlns:c16="http://schemas.microsoft.com/office/drawing/2014/chart" uri="{C3380CC4-5D6E-409C-BE32-E72D297353CC}">
              <c16:uniqueId val="{00000002-FF16-4126-98DF-CCFF79C9901E}"/>
            </c:ext>
          </c:extLst>
        </c:ser>
        <c:dLbls>
          <c:showLegendKey val="0"/>
          <c:showVal val="0"/>
          <c:showCatName val="0"/>
          <c:showSerName val="0"/>
          <c:showPercent val="0"/>
          <c:showBubbleSize val="0"/>
        </c:dLbls>
        <c:gapWidth val="100"/>
        <c:overlap val="-24"/>
        <c:axId val="431051872"/>
        <c:axId val="431061280"/>
      </c:barChart>
      <c:catAx>
        <c:axId val="431051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61280"/>
        <c:crosses val="autoZero"/>
        <c:auto val="1"/>
        <c:lblAlgn val="ctr"/>
        <c:lblOffset val="100"/>
        <c:noMultiLvlLbl val="0"/>
      </c:catAx>
      <c:valAx>
        <c:axId val="43106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5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92-46EB-94BD-1E6DC8D2B7B1}"/>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2FC-44F3-BD21-71AFA7D0F61F}"/>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2FC-44F3-BD21-71AFA7D0F61F}"/>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92-46EB-94BD-1E6DC8D2B7B1}"/>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2-F2FC-44F3-BD21-71AFA7D0F61F}"/>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A92-46EB-94BD-1E6DC8D2B7B1}"/>
                </c:ext>
              </c:extLst>
            </c:dLbl>
            <c:dLbl>
              <c:idx val="6"/>
              <c:layout>
                <c:manualLayout>
                  <c:x val="3.5273858460171093E-3"/>
                  <c:y val="9.7000618665363081E-2"/>
                </c:manualLayout>
              </c:layout>
              <c:tx>
                <c:rich>
                  <a:bodyPr/>
                  <a:lstStyle/>
                  <a:p>
                    <a:fld id="{2F359B6B-E897-4CAD-90DC-89266E2D456C}"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A92-46EB-94BD-1E6DC8D2B7B1}"/>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A92-46EB-94BD-1E6DC8D2B7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EQUIDAD</c:v>
                </c:pt>
                <c:pt idx="3">
                  <c:v>LEALTAD Y COMPROMISO</c:v>
                </c:pt>
                <c:pt idx="4">
                  <c:v>TOLERANCIA</c:v>
                </c:pt>
                <c:pt idx="5">
                  <c:v>PROFESIONALISMO E INTEGRIDAD</c:v>
                </c:pt>
                <c:pt idx="6">
                  <c:v>JUSTICIA</c:v>
                </c:pt>
                <c:pt idx="7">
                  <c:v> CONCIENCIA ECOLÓGICA</c:v>
                </c:pt>
              </c:strCache>
            </c:strRef>
          </c:cat>
          <c:val>
            <c:numRef>
              <c:f>VALORES!$B$4:$B$11</c:f>
              <c:numCache>
                <c:formatCode>General</c:formatCode>
                <c:ptCount val="8"/>
                <c:pt idx="0">
                  <c:v>39</c:v>
                </c:pt>
                <c:pt idx="1">
                  <c:v>27</c:v>
                </c:pt>
                <c:pt idx="2">
                  <c:v>26</c:v>
                </c:pt>
                <c:pt idx="3">
                  <c:v>25</c:v>
                </c:pt>
                <c:pt idx="4">
                  <c:v>8</c:v>
                </c:pt>
                <c:pt idx="5">
                  <c:v>12</c:v>
                </c:pt>
                <c:pt idx="6">
                  <c:v>25</c:v>
                </c:pt>
                <c:pt idx="7">
                  <c:v>18</c:v>
                </c:pt>
              </c:numCache>
            </c:numRef>
          </c:val>
          <c:extLst>
            <c:ext xmlns:c16="http://schemas.microsoft.com/office/drawing/2014/chart" uri="{C3380CC4-5D6E-409C-BE32-E72D297353CC}">
              <c16:uniqueId val="{00000000-6769-4198-9F33-BCC3A3B69497}"/>
            </c:ext>
          </c:extLst>
        </c:ser>
        <c:dLbls>
          <c:showLegendKey val="0"/>
          <c:showVal val="0"/>
          <c:showCatName val="0"/>
          <c:showSerName val="0"/>
          <c:showPercent val="0"/>
          <c:showBubbleSize val="0"/>
        </c:dLbls>
        <c:gapWidth val="100"/>
        <c:overlap val="-24"/>
        <c:axId val="431042856"/>
        <c:axId val="431043248"/>
      </c:barChart>
      <c:catAx>
        <c:axId val="431042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3248"/>
        <c:crosses val="autoZero"/>
        <c:auto val="1"/>
        <c:lblAlgn val="ctr"/>
        <c:lblOffset val="100"/>
        <c:noMultiLvlLbl val="0"/>
      </c:catAx>
      <c:valAx>
        <c:axId val="431043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2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E58-4A78-A086-6B33CDFDA87C}"/>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58-4A78-A086-6B33CDFDA87C}"/>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E58-4A78-A086-6B33CDFDA87C}"/>
                </c:ext>
              </c:extLst>
            </c:dLbl>
            <c:dLbl>
              <c:idx val="3"/>
              <c:layout>
                <c:manualLayout>
                  <c:x val="1.5753210713846732E-2"/>
                  <c:y val="7.0639956274802249E-3"/>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721021276766839"/>
                      <c:h val="8.0026852974026286E-2"/>
                    </c:manualLayout>
                  </c15:layout>
                  <c15:dlblFieldTable/>
                  <c15:showDataLabelsRange val="0"/>
                </c:ext>
                <c:ext xmlns:c16="http://schemas.microsoft.com/office/drawing/2014/chart" uri="{C3380CC4-5D6E-409C-BE32-E72D297353CC}">
                  <c16:uniqueId val="{00000003-CE58-4A78-A086-6B33CDFDA8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58</c:v>
                </c:pt>
                <c:pt idx="2">
                  <c:v>21</c:v>
                </c:pt>
                <c:pt idx="3">
                  <c:v>2</c:v>
                </c:pt>
              </c:numCache>
            </c:numRef>
          </c:val>
          <c:extLst>
            <c:ext xmlns:c16="http://schemas.microsoft.com/office/drawing/2014/chart" uri="{C3380CC4-5D6E-409C-BE32-E72D297353CC}">
              <c16:uniqueId val="{00000004-CE58-4A78-A086-6B33CDFDA87C}"/>
            </c:ext>
          </c:extLst>
        </c:ser>
        <c:dLbls>
          <c:showLegendKey val="0"/>
          <c:showVal val="0"/>
          <c:showCatName val="0"/>
          <c:showSerName val="0"/>
          <c:showPercent val="0"/>
          <c:showBubbleSize val="0"/>
        </c:dLbls>
        <c:gapWidth val="100"/>
        <c:overlap val="-24"/>
        <c:axId val="431045208"/>
        <c:axId val="431045992"/>
      </c:barChart>
      <c:catAx>
        <c:axId val="431045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45992"/>
        <c:crosses val="autoZero"/>
        <c:auto val="1"/>
        <c:lblAlgn val="ctr"/>
        <c:lblOffset val="100"/>
        <c:noMultiLvlLbl val="0"/>
      </c:catAx>
      <c:valAx>
        <c:axId val="4310459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45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18-433A-9224-61F2F8A181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18-433A-9224-61F2F8A18169}"/>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518-433A-9224-61F2F8A18169}"/>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518-433A-9224-61F2F8A181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###0.0</c:formatCode>
                <c:ptCount val="4"/>
                <c:pt idx="0">
                  <c:v>16</c:v>
                </c:pt>
                <c:pt idx="1">
                  <c:v>33</c:v>
                </c:pt>
                <c:pt idx="2">
                  <c:v>18</c:v>
                </c:pt>
                <c:pt idx="3" formatCode="General">
                  <c:v>33</c:v>
                </c:pt>
              </c:numCache>
            </c:numRef>
          </c:val>
          <c:extLst>
            <c:ext xmlns:c16="http://schemas.microsoft.com/office/drawing/2014/chart" uri="{C3380CC4-5D6E-409C-BE32-E72D297353CC}">
              <c16:uniqueId val="{00000000-B518-433A-9224-61F2F8A18169}"/>
            </c:ext>
          </c:extLst>
        </c:ser>
        <c:dLbls>
          <c:showLegendKey val="0"/>
          <c:showVal val="0"/>
          <c:showCatName val="0"/>
          <c:showSerName val="0"/>
          <c:showPercent val="0"/>
          <c:showBubbleSize val="0"/>
        </c:dLbls>
        <c:gapWidth val="100"/>
        <c:overlap val="-24"/>
        <c:axId val="395783272"/>
        <c:axId val="395777000"/>
      </c:barChart>
      <c:catAx>
        <c:axId val="395783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5777000"/>
        <c:crosses val="autoZero"/>
        <c:auto val="1"/>
        <c:lblAlgn val="ctr"/>
        <c:lblOffset val="100"/>
        <c:noMultiLvlLbl val="0"/>
      </c:catAx>
      <c:valAx>
        <c:axId val="395777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78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3.021828786987957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A7-4326-8B0A-2D825AF18D46}"/>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A7-4326-8B0A-2D825AF18D46}"/>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A7-4326-8B0A-2D825AF18D46}"/>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A7-4326-8B0A-2D825AF18D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5</c:v>
                </c:pt>
                <c:pt idx="1">
                  <c:v>21</c:v>
                </c:pt>
                <c:pt idx="2">
                  <c:v>58</c:v>
                </c:pt>
                <c:pt idx="3">
                  <c:v>16</c:v>
                </c:pt>
              </c:numCache>
            </c:numRef>
          </c:val>
          <c:extLst>
            <c:ext xmlns:c16="http://schemas.microsoft.com/office/drawing/2014/chart" uri="{C3380CC4-5D6E-409C-BE32-E72D297353CC}">
              <c16:uniqueId val="{00000004-BAA7-4326-8B0A-2D825AF18D46}"/>
            </c:ext>
          </c:extLst>
        </c:ser>
        <c:dLbls>
          <c:showLegendKey val="0"/>
          <c:showVal val="0"/>
          <c:showCatName val="0"/>
          <c:showSerName val="0"/>
          <c:showPercent val="0"/>
          <c:showBubbleSize val="0"/>
        </c:dLbls>
        <c:gapWidth val="100"/>
        <c:overlap val="-24"/>
        <c:axId val="650280048"/>
        <c:axId val="650286320"/>
      </c:barChart>
      <c:catAx>
        <c:axId val="650280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86320"/>
        <c:crosses val="autoZero"/>
        <c:auto val="1"/>
        <c:lblAlgn val="ctr"/>
        <c:lblOffset val="100"/>
        <c:noMultiLvlLbl val="0"/>
      </c:catAx>
      <c:valAx>
        <c:axId val="650286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80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F4B2-48C6-A106-93DAED0CB0E2}"/>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0F-4C20-A09E-91D5F8B5005C}"/>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0F-4C20-A09E-91D5F8B5005C}"/>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F4B2-48C6-A106-93DAED0CB0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###0.0</c:formatCode>
                <c:ptCount val="4"/>
                <c:pt idx="0" formatCode="General">
                  <c:v>4</c:v>
                </c:pt>
                <c:pt idx="1">
                  <c:v>33</c:v>
                </c:pt>
                <c:pt idx="2">
                  <c:v>35</c:v>
                </c:pt>
                <c:pt idx="3" formatCode="General">
                  <c:v>29</c:v>
                </c:pt>
              </c:numCache>
            </c:numRef>
          </c:val>
          <c:extLst>
            <c:ext xmlns:c16="http://schemas.microsoft.com/office/drawing/2014/chart" uri="{C3380CC4-5D6E-409C-BE32-E72D297353CC}">
              <c16:uniqueId val="{00000000-A90F-4C20-A09E-91D5F8B5005C}"/>
            </c:ext>
          </c:extLst>
        </c:ser>
        <c:dLbls>
          <c:showLegendKey val="0"/>
          <c:showVal val="0"/>
          <c:showCatName val="0"/>
          <c:showSerName val="0"/>
          <c:showPercent val="0"/>
          <c:showBubbleSize val="0"/>
        </c:dLbls>
        <c:gapWidth val="100"/>
        <c:overlap val="-24"/>
        <c:axId val="431070688"/>
        <c:axId val="431075392"/>
      </c:barChart>
      <c:catAx>
        <c:axId val="431070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5392"/>
        <c:crosses val="autoZero"/>
        <c:auto val="1"/>
        <c:lblAlgn val="ctr"/>
        <c:lblOffset val="100"/>
        <c:noMultiLvlLbl val="0"/>
      </c:catAx>
      <c:valAx>
        <c:axId val="431075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70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'ESPACIO PARA FUNCIONES'!$B$2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9F-4438-9E02-2EE876B5F1C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9F-4438-9E02-2EE876B5F1C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9F-4438-9E02-2EE876B5F1C7}"/>
                </c:ext>
              </c:extLst>
            </c:dLbl>
            <c:dLbl>
              <c:idx val="3"/>
              <c:layout>
                <c:manualLayout>
                  <c:x val="0"/>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9F-4438-9E02-2EE876B5F1C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12</c:v>
                </c:pt>
                <c:pt idx="1">
                  <c:v>49</c:v>
                </c:pt>
                <c:pt idx="2">
                  <c:v>32</c:v>
                </c:pt>
                <c:pt idx="3">
                  <c:v>7</c:v>
                </c:pt>
              </c:numCache>
            </c:numRef>
          </c:val>
          <c:extLst>
            <c:ext xmlns:c16="http://schemas.microsoft.com/office/drawing/2014/chart" uri="{C3380CC4-5D6E-409C-BE32-E72D297353CC}">
              <c16:uniqueId val="{00000004-EF9F-4438-9E02-2EE876B5F1C7}"/>
            </c:ext>
          </c:extLst>
        </c:ser>
        <c:dLbls>
          <c:showLegendKey val="0"/>
          <c:showVal val="0"/>
          <c:showCatName val="0"/>
          <c:showSerName val="0"/>
          <c:showPercent val="0"/>
          <c:showBubbleSize val="0"/>
        </c:dLbls>
        <c:gapWidth val="100"/>
        <c:overlap val="-24"/>
        <c:axId val="395772688"/>
        <c:axId val="395778176"/>
      </c:barChart>
      <c:catAx>
        <c:axId val="39577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95778176"/>
        <c:crosses val="autoZero"/>
        <c:auto val="1"/>
        <c:lblAlgn val="ctr"/>
        <c:lblOffset val="100"/>
        <c:noMultiLvlLbl val="0"/>
      </c:catAx>
      <c:valAx>
        <c:axId val="395778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77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64-4A57-81E9-3F413AED1130}"/>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864-4A57-81E9-3F413AED1130}"/>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64-4A57-81E9-3F413AED1130}"/>
                </c:ext>
              </c:extLst>
            </c:dLbl>
            <c:dLbl>
              <c:idx val="3"/>
              <c:layout>
                <c:manualLayout>
                  <c:x val="-3.5860141495082714E-3"/>
                  <c:y val="6.34584196259974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5123-4B2C-8D81-8547F36EEDD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###0.0</c:formatCode>
                <c:ptCount val="4"/>
                <c:pt idx="0">
                  <c:v>12</c:v>
                </c:pt>
                <c:pt idx="1">
                  <c:v>43</c:v>
                </c:pt>
                <c:pt idx="2">
                  <c:v>31</c:v>
                </c:pt>
                <c:pt idx="3" formatCode="General">
                  <c:v>14</c:v>
                </c:pt>
              </c:numCache>
            </c:numRef>
          </c:val>
          <c:extLst>
            <c:ext xmlns:c16="http://schemas.microsoft.com/office/drawing/2014/chart" uri="{C3380CC4-5D6E-409C-BE32-E72D297353CC}">
              <c16:uniqueId val="{00000000-C864-4A57-81E9-3F413AED1130}"/>
            </c:ext>
          </c:extLst>
        </c:ser>
        <c:dLbls>
          <c:showLegendKey val="0"/>
          <c:showVal val="0"/>
          <c:showCatName val="0"/>
          <c:showSerName val="0"/>
          <c:showPercent val="0"/>
          <c:showBubbleSize val="0"/>
        </c:dLbls>
        <c:gapWidth val="100"/>
        <c:overlap val="-24"/>
        <c:axId val="431083232"/>
        <c:axId val="431084800"/>
      </c:barChart>
      <c:catAx>
        <c:axId val="431083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4800"/>
        <c:crosses val="autoZero"/>
        <c:auto val="1"/>
        <c:lblAlgn val="ctr"/>
        <c:lblOffset val="100"/>
        <c:noMultiLvlLbl val="0"/>
      </c:catAx>
      <c:valAx>
        <c:axId val="431084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8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 EN SANIT'!$B$2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98-4405-B801-AC41E425DF34}"/>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98-4405-B801-AC41E425DF34}"/>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98-4405-B801-AC41E425DF34}"/>
                </c:ext>
              </c:extLst>
            </c:dLbl>
            <c:dLbl>
              <c:idx val="3"/>
              <c:layout>
                <c:manualLayout>
                  <c:x val="1.7826590507354593E-3"/>
                  <c:y val="1.4983861083797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A98-4405-B801-AC41E425DF3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16</c:v>
                </c:pt>
                <c:pt idx="1">
                  <c:v>51</c:v>
                </c:pt>
                <c:pt idx="2">
                  <c:v>28</c:v>
                </c:pt>
                <c:pt idx="3">
                  <c:v>5</c:v>
                </c:pt>
              </c:numCache>
            </c:numRef>
          </c:val>
          <c:extLst>
            <c:ext xmlns:c16="http://schemas.microsoft.com/office/drawing/2014/chart" uri="{C3380CC4-5D6E-409C-BE32-E72D297353CC}">
              <c16:uniqueId val="{00000004-EA98-4405-B801-AC41E425DF34}"/>
            </c:ext>
          </c:extLst>
        </c:ser>
        <c:dLbls>
          <c:showLegendKey val="0"/>
          <c:showVal val="0"/>
          <c:showCatName val="0"/>
          <c:showSerName val="0"/>
          <c:showPercent val="0"/>
          <c:showBubbleSize val="0"/>
        </c:dLbls>
        <c:gapWidth val="100"/>
        <c:overlap val="-24"/>
        <c:axId val="431093032"/>
        <c:axId val="431093816"/>
      </c:barChart>
      <c:catAx>
        <c:axId val="431093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31093816"/>
        <c:crosses val="autoZero"/>
        <c:auto val="1"/>
        <c:lblAlgn val="ctr"/>
        <c:lblOffset val="100"/>
        <c:noMultiLvlLbl val="0"/>
      </c:catAx>
      <c:valAx>
        <c:axId val="431093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3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2BA-4FF0-B889-0EE94CA06D46}"/>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B1-4CD8-B2ED-81B1A0CAAD39}"/>
                </c:ext>
              </c:extLst>
            </c:dLbl>
            <c:dLbl>
              <c:idx val="2"/>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1-4CD8-B2ED-81B1A0CAAD39}"/>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4B1-4CD8-B2ED-81B1A0CAAD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###0.0</c:formatCode>
                <c:ptCount val="4"/>
                <c:pt idx="0" formatCode="General">
                  <c:v>10</c:v>
                </c:pt>
                <c:pt idx="1">
                  <c:v>35</c:v>
                </c:pt>
                <c:pt idx="2" formatCode="General">
                  <c:v>35</c:v>
                </c:pt>
                <c:pt idx="3">
                  <c:v>20</c:v>
                </c:pt>
              </c:numCache>
            </c:numRef>
          </c:val>
          <c:extLst>
            <c:ext xmlns:c16="http://schemas.microsoft.com/office/drawing/2014/chart" uri="{C3380CC4-5D6E-409C-BE32-E72D297353CC}">
              <c16:uniqueId val="{00000000-E4B1-4CD8-B2ED-81B1A0CAAD39}"/>
            </c:ext>
          </c:extLst>
        </c:ser>
        <c:dLbls>
          <c:showLegendKey val="0"/>
          <c:showVal val="0"/>
          <c:showCatName val="0"/>
          <c:showSerName val="0"/>
          <c:showPercent val="0"/>
          <c:showBubbleSize val="0"/>
        </c:dLbls>
        <c:gapWidth val="100"/>
        <c:overlap val="-24"/>
        <c:axId val="566821392"/>
        <c:axId val="566821784"/>
      </c:barChart>
      <c:catAx>
        <c:axId val="566821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21784"/>
        <c:crosses val="autoZero"/>
        <c:auto val="1"/>
        <c:lblAlgn val="ctr"/>
        <c:lblOffset val="100"/>
        <c:noMultiLvlLbl val="0"/>
      </c:catAx>
      <c:valAx>
        <c:axId val="566821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2467291975630394E-2"/>
          <c:y val="3.5863654313039436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0A-443D-B438-5F6D4AC48BD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0A-443D-B438-5F6D4AC48B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63</c:v>
                </c:pt>
                <c:pt idx="1">
                  <c:v>37</c:v>
                </c:pt>
              </c:numCache>
            </c:numRef>
          </c:val>
          <c:extLst>
            <c:ext xmlns:c16="http://schemas.microsoft.com/office/drawing/2014/chart" uri="{C3380CC4-5D6E-409C-BE32-E72D297353CC}">
              <c16:uniqueId val="{00000002-000A-443D-B438-5F6D4AC48BDA}"/>
            </c:ext>
          </c:extLst>
        </c:ser>
        <c:dLbls>
          <c:showLegendKey val="0"/>
          <c:showVal val="0"/>
          <c:showCatName val="0"/>
          <c:showSerName val="0"/>
          <c:showPercent val="0"/>
          <c:showBubbleSize val="0"/>
        </c:dLbls>
        <c:gapWidth val="100"/>
        <c:overlap val="-24"/>
        <c:axId val="566828056"/>
        <c:axId val="566839032"/>
      </c:barChart>
      <c:catAx>
        <c:axId val="566828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39032"/>
        <c:crosses val="autoZero"/>
        <c:auto val="1"/>
        <c:lblAlgn val="ctr"/>
        <c:lblOffset val="100"/>
        <c:noMultiLvlLbl val="0"/>
      </c:catAx>
      <c:valAx>
        <c:axId val="566839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8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C3-4844-9FD2-4A08574578E9}"/>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C3-4844-9FD2-4A08574578E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###0.0</c:formatCode>
                <c:ptCount val="2"/>
                <c:pt idx="0">
                  <c:v>55</c:v>
                </c:pt>
                <c:pt idx="1">
                  <c:v>45</c:v>
                </c:pt>
              </c:numCache>
            </c:numRef>
          </c:val>
          <c:extLst>
            <c:ext xmlns:c16="http://schemas.microsoft.com/office/drawing/2014/chart" uri="{C3380CC4-5D6E-409C-BE32-E72D297353CC}">
              <c16:uniqueId val="{00000000-A0C3-4844-9FD2-4A08574578E9}"/>
            </c:ext>
          </c:extLst>
        </c:ser>
        <c:dLbls>
          <c:showLegendKey val="0"/>
          <c:showVal val="0"/>
          <c:showCatName val="0"/>
          <c:showSerName val="0"/>
          <c:showPercent val="0"/>
          <c:showBubbleSize val="0"/>
        </c:dLbls>
        <c:gapWidth val="100"/>
        <c:overlap val="-24"/>
        <c:axId val="566832368"/>
        <c:axId val="566839424"/>
      </c:barChart>
      <c:catAx>
        <c:axId val="566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66839424"/>
        <c:crosses val="autoZero"/>
        <c:auto val="1"/>
        <c:lblAlgn val="ctr"/>
        <c:lblOffset val="100"/>
        <c:noMultiLvlLbl val="0"/>
      </c:catAx>
      <c:valAx>
        <c:axId val="56683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38-409A-B582-7B2144B69D72}"/>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38-409A-B582-7B2144B69D7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38-409A-B582-7B2144B69D7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CD38-409A-B582-7B2144B69D72}"/>
            </c:ext>
          </c:extLst>
        </c:ser>
        <c:dLbls>
          <c:showLegendKey val="0"/>
          <c:showVal val="0"/>
          <c:showCatName val="0"/>
          <c:showSerName val="0"/>
          <c:showPercent val="0"/>
          <c:showBubbleSize val="0"/>
        </c:dLbls>
        <c:gapWidth val="100"/>
        <c:overlap val="-24"/>
        <c:axId val="298911288"/>
        <c:axId val="298914816"/>
      </c:barChart>
      <c:catAx>
        <c:axId val="298911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4816"/>
        <c:crosses val="autoZero"/>
        <c:auto val="1"/>
        <c:lblAlgn val="ctr"/>
        <c:lblOffset val="100"/>
        <c:noMultiLvlLbl val="0"/>
      </c:catAx>
      <c:valAx>
        <c:axId val="29891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0EA-40A3-B88C-2BC72DB8108D}"/>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A0EA-40A3-B88C-2BC72DB810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2"/>
                <c:pt idx="0">
                  <c:v>SIEMPRE</c:v>
                </c:pt>
                <c:pt idx="1">
                  <c:v>ALGUNAS VECES</c:v>
                </c:pt>
              </c:strCache>
            </c:strRef>
          </c:cat>
          <c:val>
            <c:numRef>
              <c:f>'ACCESO A EQUIPO DE COMPUTO, AUD'!$B$3:$B$5</c:f>
              <c:numCache>
                <c:formatCode>General</c:formatCode>
                <c:ptCount val="2"/>
                <c:pt idx="0">
                  <c:v>50</c:v>
                </c:pt>
                <c:pt idx="1">
                  <c:v>50</c:v>
                </c:pt>
              </c:numCache>
            </c:numRef>
          </c:val>
          <c:extLst>
            <c:ext xmlns:c16="http://schemas.microsoft.com/office/drawing/2014/chart" uri="{C3380CC4-5D6E-409C-BE32-E72D297353CC}">
              <c16:uniqueId val="{00000000-1B59-4D7F-9300-24F6F1E79FD2}"/>
            </c:ext>
          </c:extLst>
        </c:ser>
        <c:dLbls>
          <c:showLegendKey val="0"/>
          <c:showVal val="0"/>
          <c:showCatName val="0"/>
          <c:showSerName val="0"/>
          <c:showPercent val="0"/>
          <c:showBubbleSize val="0"/>
        </c:dLbls>
        <c:gapWidth val="100"/>
        <c:overlap val="-24"/>
        <c:axId val="572685400"/>
        <c:axId val="572682656"/>
      </c:barChart>
      <c:catAx>
        <c:axId val="572685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2656"/>
        <c:crosses val="autoZero"/>
        <c:auto val="1"/>
        <c:lblAlgn val="ctr"/>
        <c:lblOffset val="100"/>
        <c:noMultiLvlLbl val="0"/>
      </c:catAx>
      <c:valAx>
        <c:axId val="572682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85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38-40EC-BF29-E6575ACA8482}"/>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38-40EC-BF29-E6575ACA8482}"/>
                </c:ext>
              </c:extLst>
            </c:dLbl>
            <c:dLbl>
              <c:idx val="2"/>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38-40EC-BF29-E6575ACA8482}"/>
                </c:ext>
              </c:extLst>
            </c:dLbl>
            <c:dLbl>
              <c:idx val="3"/>
              <c:layout>
                <c:manualLayout>
                  <c:x val="1.6816873123576697E-3"/>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38-40EC-BF29-E6575ACA8482}"/>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67</c:v>
                </c:pt>
                <c:pt idx="2">
                  <c:v>33</c:v>
                </c:pt>
                <c:pt idx="3">
                  <c:v>0</c:v>
                </c:pt>
              </c:numCache>
            </c:numRef>
          </c:val>
          <c:extLst>
            <c:ext xmlns:c16="http://schemas.microsoft.com/office/drawing/2014/chart" uri="{C3380CC4-5D6E-409C-BE32-E72D297353CC}">
              <c16:uniqueId val="{00000004-B238-40EC-BF29-E6575ACA8482}"/>
            </c:ext>
          </c:extLst>
        </c:ser>
        <c:dLbls>
          <c:showLegendKey val="0"/>
          <c:showVal val="0"/>
          <c:showCatName val="0"/>
          <c:showSerName val="0"/>
          <c:showPercent val="0"/>
          <c:showBubbleSize val="0"/>
        </c:dLbls>
        <c:gapWidth val="100"/>
        <c:overlap val="-24"/>
        <c:axId val="298913248"/>
        <c:axId val="298913640"/>
      </c:barChart>
      <c:catAx>
        <c:axId val="298913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3640"/>
        <c:crosses val="autoZero"/>
        <c:auto val="1"/>
        <c:lblAlgn val="ctr"/>
        <c:lblOffset val="100"/>
        <c:noMultiLvlLbl val="0"/>
      </c:catAx>
      <c:valAx>
        <c:axId val="298913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3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97-488D-B470-95C305883307}"/>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C162-4BD3-A62E-BFD6B27D1886}"/>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8AF-4142-9D9F-5BBFA1AD97E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14</c:v>
                </c:pt>
                <c:pt idx="1">
                  <c:v>67</c:v>
                </c:pt>
                <c:pt idx="2">
                  <c:v>19</c:v>
                </c:pt>
              </c:numCache>
            </c:numRef>
          </c:val>
          <c:extLst>
            <c:ext xmlns:c16="http://schemas.microsoft.com/office/drawing/2014/chart" uri="{C3380CC4-5D6E-409C-BE32-E72D297353CC}">
              <c16:uniqueId val="{00000000-B997-488D-B470-95C305883307}"/>
            </c:ext>
          </c:extLst>
        </c:ser>
        <c:dLbls>
          <c:showLegendKey val="0"/>
          <c:showVal val="0"/>
          <c:showCatName val="0"/>
          <c:showSerName val="0"/>
          <c:showPercent val="0"/>
          <c:showBubbleSize val="0"/>
        </c:dLbls>
        <c:gapWidth val="100"/>
        <c:overlap val="-24"/>
        <c:axId val="572699904"/>
        <c:axId val="572699512"/>
      </c:barChart>
      <c:catAx>
        <c:axId val="572699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99512"/>
        <c:crosses val="autoZero"/>
        <c:auto val="1"/>
        <c:lblAlgn val="ctr"/>
        <c:lblOffset val="100"/>
        <c:noMultiLvlLbl val="0"/>
      </c:catAx>
      <c:valAx>
        <c:axId val="572699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269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D5-415B-9BE0-7142537788E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D5-415B-9BE0-7142537788E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D5-415B-9BE0-7142537788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47</c:v>
                </c:pt>
                <c:pt idx="1">
                  <c:v>40</c:v>
                </c:pt>
                <c:pt idx="2">
                  <c:v>2</c:v>
                </c:pt>
              </c:numCache>
            </c:numRef>
          </c:val>
          <c:extLst>
            <c:ext xmlns:c16="http://schemas.microsoft.com/office/drawing/2014/chart" uri="{C3380CC4-5D6E-409C-BE32-E72D297353CC}">
              <c16:uniqueId val="{00000003-35D5-415B-9BE0-7142537788E5}"/>
            </c:ext>
          </c:extLst>
        </c:ser>
        <c:dLbls>
          <c:showLegendKey val="0"/>
          <c:showVal val="0"/>
          <c:showCatName val="0"/>
          <c:showSerName val="0"/>
          <c:showPercent val="0"/>
          <c:showBubbleSize val="0"/>
        </c:dLbls>
        <c:gapWidth val="100"/>
        <c:overlap val="-24"/>
        <c:axId val="395789936"/>
        <c:axId val="395790328"/>
      </c:barChart>
      <c:catAx>
        <c:axId val="395789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790328"/>
        <c:crosses val="autoZero"/>
        <c:auto val="1"/>
        <c:lblAlgn val="ctr"/>
        <c:lblOffset val="100"/>
        <c:noMultiLvlLbl val="0"/>
      </c:catAx>
      <c:valAx>
        <c:axId val="395790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5789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942-4BB6-8649-4966E96E275B}"/>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942-4BB6-8649-4966E96E275B}"/>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16DA-4CC3-AF0E-8DCC8E5DC7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###0.0</c:formatCode>
                <c:ptCount val="4"/>
                <c:pt idx="0">
                  <c:v>25</c:v>
                </c:pt>
                <c:pt idx="1">
                  <c:v>47</c:v>
                </c:pt>
                <c:pt idx="2" formatCode="General">
                  <c:v>22</c:v>
                </c:pt>
                <c:pt idx="3" formatCode="General">
                  <c:v>6</c:v>
                </c:pt>
              </c:numCache>
            </c:numRef>
          </c:val>
          <c:extLst>
            <c:ext xmlns:c16="http://schemas.microsoft.com/office/drawing/2014/chart" uri="{C3380CC4-5D6E-409C-BE32-E72D297353CC}">
              <c16:uniqueId val="{00000003-7942-4BB6-8649-4966E96E275B}"/>
            </c:ext>
          </c:extLst>
        </c:ser>
        <c:dLbls>
          <c:showLegendKey val="0"/>
          <c:showVal val="0"/>
          <c:showCatName val="0"/>
          <c:showSerName val="0"/>
          <c:showPercent val="0"/>
          <c:showBubbleSize val="0"/>
        </c:dLbls>
        <c:gapWidth val="100"/>
        <c:overlap val="-24"/>
        <c:axId val="386768816"/>
        <c:axId val="386767640"/>
      </c:barChart>
      <c:catAx>
        <c:axId val="38676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6767640"/>
        <c:crosses val="autoZero"/>
        <c:auto val="1"/>
        <c:lblAlgn val="ctr"/>
        <c:lblOffset val="100"/>
        <c:noMultiLvlLbl val="0"/>
      </c:catAx>
      <c:valAx>
        <c:axId val="38676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8676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2B-4803-9553-7E0C7D4F65AB}"/>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22B-4803-9553-7E0C7D4F65AB}"/>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2B-4803-9553-7E0C7D4F65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B22B-4803-9553-7E0C7D4F65AB}"/>
            </c:ext>
          </c:extLst>
        </c:ser>
        <c:dLbls>
          <c:showLegendKey val="0"/>
          <c:showVal val="0"/>
          <c:showCatName val="0"/>
          <c:showSerName val="0"/>
          <c:showPercent val="0"/>
          <c:showBubbleSize val="0"/>
        </c:dLbls>
        <c:gapWidth val="100"/>
        <c:overlap val="-24"/>
        <c:axId val="300854008"/>
        <c:axId val="300851656"/>
      </c:barChart>
      <c:catAx>
        <c:axId val="300854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1656"/>
        <c:crosses val="autoZero"/>
        <c:auto val="1"/>
        <c:lblAlgn val="ctr"/>
        <c:lblOffset val="100"/>
        <c:noMultiLvlLbl val="0"/>
      </c:catAx>
      <c:valAx>
        <c:axId val="300851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0-9E5A-4840-9D8B-8D7561536FCD}"/>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9E5A-4840-9D8B-8D7561536F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38</c:v>
                </c:pt>
                <c:pt idx="1">
                  <c:v>54</c:v>
                </c:pt>
                <c:pt idx="2">
                  <c:v>8</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647249896"/>
        <c:axId val="647250288"/>
      </c:barChart>
      <c:catAx>
        <c:axId val="647249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50288"/>
        <c:crosses val="autoZero"/>
        <c:auto val="1"/>
        <c:lblAlgn val="ctr"/>
        <c:lblOffset val="100"/>
        <c:noMultiLvlLbl val="0"/>
      </c:catAx>
      <c:valAx>
        <c:axId val="647250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49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F7-4E47-9A80-1DFBAAFDBC3C}"/>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F7-4E47-9A80-1DFBAAFDBC3C}"/>
                </c:ext>
              </c:extLst>
            </c:dLbl>
            <c:dLbl>
              <c:idx val="2"/>
              <c:layout>
                <c:manualLayout>
                  <c:x val="1.7636929230084252E-3"/>
                  <c:y val="-7.9061236460142379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F7-4E47-9A80-1DFBAAFDBC3C}"/>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AF7-4E47-9A80-1DFBAAFDBC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33</c:v>
                </c:pt>
                <c:pt idx="1">
                  <c:v>65</c:v>
                </c:pt>
                <c:pt idx="2">
                  <c:v>0</c:v>
                </c:pt>
                <c:pt idx="3">
                  <c:v>2</c:v>
                </c:pt>
              </c:numCache>
            </c:numRef>
          </c:val>
          <c:extLst>
            <c:ext xmlns:c16="http://schemas.microsoft.com/office/drawing/2014/chart" uri="{C3380CC4-5D6E-409C-BE32-E72D297353CC}">
              <c16:uniqueId val="{00000004-9AF7-4E47-9A80-1DFBAAFDBC3C}"/>
            </c:ext>
          </c:extLst>
        </c:ser>
        <c:dLbls>
          <c:showLegendKey val="0"/>
          <c:showVal val="0"/>
          <c:showCatName val="0"/>
          <c:showSerName val="0"/>
          <c:showPercent val="0"/>
          <c:showBubbleSize val="0"/>
        </c:dLbls>
        <c:gapWidth val="100"/>
        <c:overlap val="-24"/>
        <c:axId val="646533184"/>
        <c:axId val="646533576"/>
      </c:barChart>
      <c:catAx>
        <c:axId val="64653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3576"/>
        <c:crosses val="autoZero"/>
        <c:auto val="1"/>
        <c:lblAlgn val="ctr"/>
        <c:lblOffset val="100"/>
        <c:noMultiLvlLbl val="0"/>
      </c:catAx>
      <c:valAx>
        <c:axId val="64653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653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49</c:v>
                </c:pt>
                <c:pt idx="1">
                  <c:v>47</c:v>
                </c:pt>
                <c:pt idx="2">
                  <c:v>4</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576453848"/>
        <c:axId val="576454632"/>
      </c:barChart>
      <c:catAx>
        <c:axId val="576453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4632"/>
        <c:crosses val="autoZero"/>
        <c:auto val="1"/>
        <c:lblAlgn val="ctr"/>
        <c:lblOffset val="100"/>
        <c:noMultiLvlLbl val="0"/>
      </c:catAx>
      <c:valAx>
        <c:axId val="57645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53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5B7-49BB-AFB6-A5528CE6F0D4}"/>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B7-49BB-AFB6-A5528CE6F0D4}"/>
                </c:ext>
              </c:extLst>
            </c:dLbl>
            <c:dLbl>
              <c:idx val="2"/>
              <c:layout>
                <c:manualLayout>
                  <c:x val="-5.3990599683935341E-3"/>
                  <c:y val="-5.8771505922132548E-4"/>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B7-49BB-AFB6-A5528CE6F0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65</c:v>
                </c:pt>
                <c:pt idx="1">
                  <c:v>33</c:v>
                </c:pt>
                <c:pt idx="2">
                  <c:v>2</c:v>
                </c:pt>
              </c:numCache>
            </c:numRef>
          </c:val>
          <c:extLst>
            <c:ext xmlns:c16="http://schemas.microsoft.com/office/drawing/2014/chart" uri="{C3380CC4-5D6E-409C-BE32-E72D297353CC}">
              <c16:uniqueId val="{00000003-15B7-49BB-AFB6-A5528CE6F0D4}"/>
            </c:ext>
          </c:extLst>
        </c:ser>
        <c:dLbls>
          <c:showLegendKey val="0"/>
          <c:showVal val="0"/>
          <c:showCatName val="0"/>
          <c:showSerName val="0"/>
          <c:showPercent val="0"/>
          <c:showBubbleSize val="0"/>
        </c:dLbls>
        <c:gapWidth val="100"/>
        <c:overlap val="-24"/>
        <c:axId val="640995080"/>
        <c:axId val="640990376"/>
      </c:barChart>
      <c:catAx>
        <c:axId val="640995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0376"/>
        <c:crosses val="autoZero"/>
        <c:auto val="1"/>
        <c:lblAlgn val="ctr"/>
        <c:lblOffset val="100"/>
        <c:noMultiLvlLbl val="0"/>
      </c:catAx>
      <c:valAx>
        <c:axId val="640990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0995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63</c:v>
                </c:pt>
                <c:pt idx="1">
                  <c:v>37</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576464040"/>
        <c:axId val="576460512"/>
      </c:barChart>
      <c:catAx>
        <c:axId val="576464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0512"/>
        <c:crosses val="autoZero"/>
        <c:auto val="1"/>
        <c:lblAlgn val="ctr"/>
        <c:lblOffset val="100"/>
        <c:noMultiLvlLbl val="0"/>
      </c:catAx>
      <c:valAx>
        <c:axId val="57646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6464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C94-43F6-AE16-0AACEF97348E}"/>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94-43F6-AE16-0AACEF97348E}"/>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94-43F6-AE16-0AACEF9734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BC94-43F6-AE16-0AACEF97348E}"/>
            </c:ext>
          </c:extLst>
        </c:ser>
        <c:dLbls>
          <c:showLegendKey val="0"/>
          <c:showVal val="0"/>
          <c:showCatName val="0"/>
          <c:showSerName val="0"/>
          <c:showPercent val="0"/>
          <c:showBubbleSize val="0"/>
        </c:dLbls>
        <c:gapWidth val="100"/>
        <c:overlap val="-24"/>
        <c:axId val="637712048"/>
        <c:axId val="637709696"/>
      </c:barChart>
      <c:catAx>
        <c:axId val="637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709696"/>
        <c:crosses val="autoZero"/>
        <c:auto val="1"/>
        <c:lblAlgn val="ctr"/>
        <c:lblOffset val="100"/>
        <c:noMultiLvlLbl val="0"/>
      </c:catAx>
      <c:valAx>
        <c:axId val="637709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712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43</c:v>
                </c:pt>
                <c:pt idx="1">
                  <c:v>40</c:v>
                </c:pt>
                <c:pt idx="2">
                  <c:v>35</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637714008"/>
        <c:axId val="637713224"/>
      </c:barChart>
      <c:catAx>
        <c:axId val="637714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713224"/>
        <c:crosses val="autoZero"/>
        <c:auto val="1"/>
        <c:lblAlgn val="ctr"/>
        <c:lblOffset val="100"/>
        <c:noMultiLvlLbl val="0"/>
      </c:catAx>
      <c:valAx>
        <c:axId val="63771322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71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AA-42CE-828C-37AD768CB38E}"/>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AA-42CE-828C-37AD768CB38E}"/>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AA-42CE-828C-37AD768CB3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49</c:v>
                </c:pt>
                <c:pt idx="1">
                  <c:v>49</c:v>
                </c:pt>
                <c:pt idx="2">
                  <c:v>2</c:v>
                </c:pt>
              </c:numCache>
            </c:numRef>
          </c:val>
          <c:extLst>
            <c:ext xmlns:c16="http://schemas.microsoft.com/office/drawing/2014/chart" uri="{C3380CC4-5D6E-409C-BE32-E72D297353CC}">
              <c16:uniqueId val="{00000003-F6AA-42CE-828C-37AD768CB38E}"/>
            </c:ext>
          </c:extLst>
        </c:ser>
        <c:dLbls>
          <c:showLegendKey val="0"/>
          <c:showVal val="0"/>
          <c:showCatName val="0"/>
          <c:showSerName val="0"/>
          <c:showPercent val="0"/>
          <c:showBubbleSize val="0"/>
        </c:dLbls>
        <c:gapWidth val="100"/>
        <c:overlap val="-24"/>
        <c:axId val="498712744"/>
        <c:axId val="498710784"/>
      </c:barChart>
      <c:catAx>
        <c:axId val="49871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0784"/>
        <c:crosses val="autoZero"/>
        <c:auto val="1"/>
        <c:lblAlgn val="ctr"/>
        <c:lblOffset val="100"/>
        <c:noMultiLvlLbl val="0"/>
      </c:catAx>
      <c:valAx>
        <c:axId val="498710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2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53</c:v>
                </c:pt>
                <c:pt idx="1">
                  <c:v>47</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498703336"/>
        <c:axId val="498719408"/>
      </c:barChart>
      <c:catAx>
        <c:axId val="498703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19408"/>
        <c:crosses val="autoZero"/>
        <c:auto val="1"/>
        <c:lblAlgn val="ctr"/>
        <c:lblOffset val="100"/>
        <c:noMultiLvlLbl val="0"/>
      </c:catAx>
      <c:valAx>
        <c:axId val="498719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98703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39-4251-90B4-961CDA67A081}"/>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39-4251-90B4-961CDA67A081}"/>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439-4251-90B4-961CDA67A0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65</c:v>
                </c:pt>
                <c:pt idx="1">
                  <c:v>33</c:v>
                </c:pt>
                <c:pt idx="2">
                  <c:v>2</c:v>
                </c:pt>
              </c:numCache>
            </c:numRef>
          </c:val>
          <c:extLst>
            <c:ext xmlns:c16="http://schemas.microsoft.com/office/drawing/2014/chart" uri="{C3380CC4-5D6E-409C-BE32-E72D297353CC}">
              <c16:uniqueId val="{00000003-8439-4251-90B4-961CDA67A081}"/>
            </c:ext>
          </c:extLst>
        </c:ser>
        <c:dLbls>
          <c:showLegendKey val="0"/>
          <c:showVal val="0"/>
          <c:showCatName val="0"/>
          <c:showSerName val="0"/>
          <c:showPercent val="0"/>
          <c:showBubbleSize val="0"/>
        </c:dLbls>
        <c:gapWidth val="100"/>
        <c:overlap val="-24"/>
        <c:axId val="637711656"/>
        <c:axId val="637689312"/>
      </c:barChart>
      <c:catAx>
        <c:axId val="637711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89312"/>
        <c:crosses val="autoZero"/>
        <c:auto val="1"/>
        <c:lblAlgn val="ctr"/>
        <c:lblOffset val="100"/>
        <c:noMultiLvlLbl val="0"/>
      </c:catAx>
      <c:valAx>
        <c:axId val="637689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711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BE7-4AA1-B62A-9B3AF980356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59</c:v>
                </c:pt>
                <c:pt idx="1">
                  <c:v>31</c:v>
                </c:pt>
                <c:pt idx="2">
                  <c:v>10</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648150008"/>
        <c:axId val="648139032"/>
      </c:barChart>
      <c:catAx>
        <c:axId val="648150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9032"/>
        <c:crosses val="autoZero"/>
        <c:auto val="1"/>
        <c:lblAlgn val="ctr"/>
        <c:lblOffset val="100"/>
        <c:noMultiLvlLbl val="0"/>
      </c:catAx>
      <c:valAx>
        <c:axId val="648139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50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9C-4D34-9350-24D0D79F594C}"/>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9C-4D34-9350-24D0D79F59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79</c:v>
                </c:pt>
                <c:pt idx="1">
                  <c:v>21</c:v>
                </c:pt>
              </c:numCache>
            </c:numRef>
          </c:val>
          <c:extLst>
            <c:ext xmlns:c16="http://schemas.microsoft.com/office/drawing/2014/chart" uri="{C3380CC4-5D6E-409C-BE32-E72D297353CC}">
              <c16:uniqueId val="{00000002-789C-4D34-9350-24D0D79F594C}"/>
            </c:ext>
          </c:extLst>
        </c:ser>
        <c:dLbls>
          <c:showLegendKey val="0"/>
          <c:showVal val="0"/>
          <c:showCatName val="0"/>
          <c:showSerName val="0"/>
          <c:showPercent val="0"/>
          <c:showBubbleSize val="0"/>
        </c:dLbls>
        <c:gapWidth val="100"/>
        <c:overlap val="-24"/>
        <c:axId val="566871176"/>
        <c:axId val="566882936"/>
      </c:barChart>
      <c:catAx>
        <c:axId val="566871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2936"/>
        <c:crosses val="autoZero"/>
        <c:auto val="1"/>
        <c:lblAlgn val="ctr"/>
        <c:lblOffset val="100"/>
        <c:noMultiLvlLbl val="0"/>
      </c:catAx>
      <c:valAx>
        <c:axId val="566882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1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r>
                      <a:rPr lang="en-US" dirty="0">
                        <a:solidFill>
                          <a:schemeClr val="tx1"/>
                        </a:solidFill>
                      </a:rPr>
                      <a:t>65 %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r>
                      <a:rPr lang="en-US" dirty="0">
                        <a:solidFill>
                          <a:schemeClr val="tx1"/>
                        </a:solidFill>
                      </a:rPr>
                      <a:t>29 %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r>
                      <a:rPr lang="en-US" dirty="0">
                        <a:solidFill>
                          <a:schemeClr val="tx1"/>
                        </a:solidFill>
                      </a:rPr>
                      <a:t>6 %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9FB-4D76-88C8-A5D4F3BE5A2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65</c:v>
                </c:pt>
                <c:pt idx="1">
                  <c:v>29</c:v>
                </c:pt>
                <c:pt idx="2">
                  <c:v>6</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566841776"/>
        <c:axId val="566838248"/>
      </c:barChart>
      <c:catAx>
        <c:axId val="566841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38248"/>
        <c:crosses val="autoZero"/>
        <c:auto val="1"/>
        <c:lblAlgn val="ctr"/>
        <c:lblOffset val="100"/>
        <c:noMultiLvlLbl val="0"/>
      </c:catAx>
      <c:valAx>
        <c:axId val="566838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1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3C6-4917-8C92-4357A58615C5}"/>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3C6-4917-8C92-4357A58615C5}"/>
                </c:ext>
              </c:extLst>
            </c:dLbl>
            <c:dLbl>
              <c:idx val="2"/>
              <c:layout>
                <c:manualLayout>
                  <c:x val="-5.118828016783307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3C6-4917-8C92-4357A58615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77</c:v>
                </c:pt>
                <c:pt idx="1">
                  <c:v>18</c:v>
                </c:pt>
                <c:pt idx="2">
                  <c:v>5</c:v>
                </c:pt>
              </c:numCache>
            </c:numRef>
          </c:val>
          <c:extLst>
            <c:ext xmlns:c16="http://schemas.microsoft.com/office/drawing/2014/chart" uri="{C3380CC4-5D6E-409C-BE32-E72D297353CC}">
              <c16:uniqueId val="{00000003-13C6-4917-8C92-4357A58615C5}"/>
            </c:ext>
          </c:extLst>
        </c:ser>
        <c:dLbls>
          <c:showLegendKey val="0"/>
          <c:showVal val="0"/>
          <c:showCatName val="0"/>
          <c:showSerName val="0"/>
          <c:showPercent val="0"/>
          <c:showBubbleSize val="0"/>
        </c:dLbls>
        <c:gapWidth val="100"/>
        <c:overlap val="-24"/>
        <c:axId val="566824920"/>
        <c:axId val="566843344"/>
      </c:barChart>
      <c:catAx>
        <c:axId val="566824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43344"/>
        <c:crosses val="autoZero"/>
        <c:auto val="1"/>
        <c:lblAlgn val="ctr"/>
        <c:lblOffset val="100"/>
        <c:noMultiLvlLbl val="0"/>
      </c:catAx>
      <c:valAx>
        <c:axId val="566843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24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45</c:v>
                </c:pt>
                <c:pt idx="1">
                  <c:v>47</c:v>
                </c:pt>
                <c:pt idx="2">
                  <c:v>8</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571482504"/>
        <c:axId val="571483680"/>
      </c:barChart>
      <c:catAx>
        <c:axId val="571482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3680"/>
        <c:crosses val="autoZero"/>
        <c:auto val="1"/>
        <c:lblAlgn val="ctr"/>
        <c:lblOffset val="100"/>
        <c:noMultiLvlLbl val="0"/>
      </c:catAx>
      <c:valAx>
        <c:axId val="571483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2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5428535712523939E-2"/>
          <c:y val="4.9570022745131254E-2"/>
          <c:w val="0.91499370484642739"/>
          <c:h val="0.86993752399256941"/>
        </c:manualLayout>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F8-4572-B27A-ADB0153F0A17}"/>
                </c:ext>
              </c:extLst>
            </c:dLbl>
            <c:dLbl>
              <c:idx val="1"/>
              <c:layout>
                <c:manualLayout>
                  <c:x val="3.5595926256452113E-3"/>
                  <c:y val="-2.7351236712415032E-3"/>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F8-4572-B27A-ADB0153F0A17}"/>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F8-4572-B27A-ADB0153F0A1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98</c:v>
                </c:pt>
                <c:pt idx="1">
                  <c:v>2</c:v>
                </c:pt>
                <c:pt idx="2">
                  <c:v>0</c:v>
                </c:pt>
              </c:numCache>
            </c:numRef>
          </c:val>
          <c:extLst>
            <c:ext xmlns:c16="http://schemas.microsoft.com/office/drawing/2014/chart" uri="{C3380CC4-5D6E-409C-BE32-E72D297353CC}">
              <c16:uniqueId val="{00000003-7DF8-4572-B27A-ADB0153F0A17}"/>
            </c:ext>
          </c:extLst>
        </c:ser>
        <c:dLbls>
          <c:showLegendKey val="0"/>
          <c:showVal val="0"/>
          <c:showCatName val="0"/>
          <c:showSerName val="0"/>
          <c:showPercent val="0"/>
          <c:showBubbleSize val="0"/>
        </c:dLbls>
        <c:gapWidth val="100"/>
        <c:overlap val="-24"/>
        <c:axId val="571478976"/>
        <c:axId val="571480152"/>
      </c:barChart>
      <c:catAx>
        <c:axId val="571478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80152"/>
        <c:crosses val="autoZero"/>
        <c:auto val="1"/>
        <c:lblAlgn val="ctr"/>
        <c:lblOffset val="100"/>
        <c:noMultiLvlLbl val="0"/>
      </c:catAx>
      <c:valAx>
        <c:axId val="571480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147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35</c:v>
                </c:pt>
                <c:pt idx="1">
                  <c:v>65</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570326280"/>
        <c:axId val="570328240"/>
      </c:barChart>
      <c:catAx>
        <c:axId val="570326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8240"/>
        <c:crosses val="autoZero"/>
        <c:auto val="1"/>
        <c:lblAlgn val="ctr"/>
        <c:lblOffset val="100"/>
        <c:noMultiLvlLbl val="0"/>
      </c:catAx>
      <c:valAx>
        <c:axId val="570328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6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FE-4510-B98D-4B0A90DE404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FE-4510-B98D-4B0A90DE404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FE-4510-B98D-4B0A90DE40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70</c:v>
                </c:pt>
                <c:pt idx="1">
                  <c:v>28</c:v>
                </c:pt>
                <c:pt idx="2">
                  <c:v>2</c:v>
                </c:pt>
              </c:numCache>
            </c:numRef>
          </c:val>
          <c:extLst>
            <c:ext xmlns:c16="http://schemas.microsoft.com/office/drawing/2014/chart" uri="{C3380CC4-5D6E-409C-BE32-E72D297353CC}">
              <c16:uniqueId val="{00000003-91FE-4510-B98D-4B0A90DE404C}"/>
            </c:ext>
          </c:extLst>
        </c:ser>
        <c:dLbls>
          <c:showLegendKey val="0"/>
          <c:showVal val="0"/>
          <c:showCatName val="0"/>
          <c:showSerName val="0"/>
          <c:showPercent val="0"/>
          <c:showBubbleSize val="0"/>
        </c:dLbls>
        <c:gapWidth val="100"/>
        <c:overlap val="-24"/>
        <c:axId val="570327064"/>
        <c:axId val="570325888"/>
      </c:barChart>
      <c:catAx>
        <c:axId val="570327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5888"/>
        <c:crosses val="autoZero"/>
        <c:auto val="1"/>
        <c:lblAlgn val="ctr"/>
        <c:lblOffset val="100"/>
        <c:noMultiLvlLbl val="0"/>
      </c:catAx>
      <c:valAx>
        <c:axId val="570325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27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88</c:v>
                </c:pt>
                <c:pt idx="1">
                  <c:v>12</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641012720"/>
        <c:axId val="641030752"/>
      </c:barChart>
      <c:catAx>
        <c:axId val="641012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30752"/>
        <c:crosses val="autoZero"/>
        <c:auto val="1"/>
        <c:lblAlgn val="ctr"/>
        <c:lblOffset val="100"/>
        <c:noMultiLvlLbl val="0"/>
      </c:catAx>
      <c:valAx>
        <c:axId val="641030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1012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3F-40E7-838C-3D839F589B5B}"/>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3F-40E7-838C-3D839F589B5B}"/>
                </c:ext>
              </c:extLst>
            </c:dLbl>
            <c:dLbl>
              <c:idx val="2"/>
              <c:layout>
                <c:manualLayout>
                  <c:x val="-1.7260641117293532E-3"/>
                  <c:y val="0"/>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13F-40E7-838C-3D839F589B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67</c:v>
                </c:pt>
                <c:pt idx="1">
                  <c:v>26</c:v>
                </c:pt>
                <c:pt idx="2">
                  <c:v>7</c:v>
                </c:pt>
              </c:numCache>
            </c:numRef>
          </c:val>
          <c:extLst>
            <c:ext xmlns:c16="http://schemas.microsoft.com/office/drawing/2014/chart" uri="{C3380CC4-5D6E-409C-BE32-E72D297353CC}">
              <c16:uniqueId val="{00000003-013F-40E7-838C-3D839F589B5B}"/>
            </c:ext>
          </c:extLst>
        </c:ser>
        <c:dLbls>
          <c:showLegendKey val="0"/>
          <c:showVal val="0"/>
          <c:showCatName val="0"/>
          <c:showSerName val="0"/>
          <c:showPercent val="0"/>
          <c:showBubbleSize val="0"/>
        </c:dLbls>
        <c:gapWidth val="100"/>
        <c:overlap val="-24"/>
        <c:axId val="651311112"/>
        <c:axId val="651312680"/>
      </c:barChart>
      <c:catAx>
        <c:axId val="651311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2680"/>
        <c:crosses val="autoZero"/>
        <c:auto val="1"/>
        <c:lblAlgn val="ctr"/>
        <c:lblOffset val="100"/>
        <c:noMultiLvlLbl val="0"/>
      </c:catAx>
      <c:valAx>
        <c:axId val="651312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11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2"/>
                <c:pt idx="0">
                  <c:v>SIEMPRE</c:v>
                </c:pt>
                <c:pt idx="1">
                  <c:v>ALGUNAS VECES</c:v>
                </c:pt>
              </c:strCache>
            </c:strRef>
          </c:cat>
          <c:val>
            <c:numRef>
              <c:f>'CAPACITADO PARA FUNCIONES LABOR'!$C$3:$C$5</c:f>
              <c:numCache>
                <c:formatCode>###0.0</c:formatCode>
                <c:ptCount val="2"/>
                <c:pt idx="0">
                  <c:v>76</c:v>
                </c:pt>
                <c:pt idx="1">
                  <c:v>24</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637692448"/>
        <c:axId val="637696760"/>
      </c:barChart>
      <c:catAx>
        <c:axId val="637692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96760"/>
        <c:crosses val="autoZero"/>
        <c:auto val="1"/>
        <c:lblAlgn val="ctr"/>
        <c:lblOffset val="100"/>
        <c:noMultiLvlLbl val="0"/>
      </c:catAx>
      <c:valAx>
        <c:axId val="637696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92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C1-4DCC-A41C-27A2658FC91A}"/>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C1-4DCC-A41C-27A2658FC9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56</c:v>
                </c:pt>
                <c:pt idx="1">
                  <c:v>44</c:v>
                </c:pt>
              </c:numCache>
            </c:numRef>
          </c:val>
          <c:extLst>
            <c:ext xmlns:c16="http://schemas.microsoft.com/office/drawing/2014/chart" uri="{C3380CC4-5D6E-409C-BE32-E72D297353CC}">
              <c16:uniqueId val="{00000002-94C1-4DCC-A41C-27A2658FC91A}"/>
            </c:ext>
          </c:extLst>
        </c:ser>
        <c:dLbls>
          <c:showLegendKey val="0"/>
          <c:showVal val="0"/>
          <c:showCatName val="0"/>
          <c:showSerName val="0"/>
          <c:showPercent val="0"/>
          <c:showBubbleSize val="0"/>
        </c:dLbls>
        <c:gapWidth val="100"/>
        <c:overlap val="-24"/>
        <c:axId val="651306800"/>
        <c:axId val="651320128"/>
      </c:barChart>
      <c:catAx>
        <c:axId val="65130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20128"/>
        <c:crosses val="autoZero"/>
        <c:auto val="1"/>
        <c:lblAlgn val="ctr"/>
        <c:lblOffset val="100"/>
        <c:noMultiLvlLbl val="0"/>
      </c:catAx>
      <c:valAx>
        <c:axId val="651320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1306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CB1-4A70-B845-BD1CA4664086}"/>
                </c:ext>
              </c:extLst>
            </c:dLbl>
            <c:dLbl>
              <c:idx val="3"/>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4"/>
                <c:pt idx="0">
                  <c:v>SIEMPRE</c:v>
                </c:pt>
                <c:pt idx="1">
                  <c:v>ALGUNAS VECES</c:v>
                </c:pt>
                <c:pt idx="2">
                  <c:v>NUNCA</c:v>
                </c:pt>
                <c:pt idx="3">
                  <c:v>NO HE SIDO CONVOCADO</c:v>
                </c:pt>
              </c:strCache>
            </c:strRef>
          </c:cat>
          <c:val>
            <c:numRef>
              <c:f>'TE PERMITEN ASISTIR A CURSOS DE'!$C$3:$C$7</c:f>
              <c:numCache>
                <c:formatCode>###0.0</c:formatCode>
                <c:ptCount val="4"/>
                <c:pt idx="0">
                  <c:v>80</c:v>
                </c:pt>
                <c:pt idx="1">
                  <c:v>12</c:v>
                </c:pt>
                <c:pt idx="2" formatCode="General">
                  <c:v>2</c:v>
                </c:pt>
                <c:pt idx="3" formatCode="General">
                  <c:v>6</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431065984"/>
        <c:axId val="431064808"/>
      </c:barChart>
      <c:catAx>
        <c:axId val="431065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4808"/>
        <c:crosses val="autoZero"/>
        <c:auto val="1"/>
        <c:lblAlgn val="ctr"/>
        <c:lblOffset val="100"/>
        <c:noMultiLvlLbl val="0"/>
      </c:catAx>
      <c:valAx>
        <c:axId val="431064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65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45-434C-80EB-367014162C19}"/>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45-434C-80EB-367014162C19}"/>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45-434C-80EB-367014162C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49</c:v>
                </c:pt>
                <c:pt idx="1">
                  <c:v>35</c:v>
                </c:pt>
                <c:pt idx="2">
                  <c:v>16</c:v>
                </c:pt>
              </c:numCache>
            </c:numRef>
          </c:val>
          <c:extLst>
            <c:ext xmlns:c16="http://schemas.microsoft.com/office/drawing/2014/chart" uri="{C3380CC4-5D6E-409C-BE32-E72D297353CC}">
              <c16:uniqueId val="{00000003-6145-434C-80EB-367014162C19}"/>
            </c:ext>
          </c:extLst>
        </c:ser>
        <c:dLbls>
          <c:showLegendKey val="0"/>
          <c:showVal val="0"/>
          <c:showCatName val="0"/>
          <c:showSerName val="0"/>
          <c:showPercent val="0"/>
          <c:showBubbleSize val="0"/>
        </c:dLbls>
        <c:gapWidth val="100"/>
        <c:overlap val="-24"/>
        <c:axId val="647276160"/>
        <c:axId val="647273024"/>
      </c:barChart>
      <c:catAx>
        <c:axId val="647276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3024"/>
        <c:crosses val="autoZero"/>
        <c:auto val="1"/>
        <c:lblAlgn val="ctr"/>
        <c:lblOffset val="100"/>
        <c:noMultiLvlLbl val="0"/>
      </c:catAx>
      <c:valAx>
        <c:axId val="647273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6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63</c:v>
                </c:pt>
                <c:pt idx="1">
                  <c:v>37</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648130800"/>
        <c:axId val="648133544"/>
      </c:barChart>
      <c:catAx>
        <c:axId val="648130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3544"/>
        <c:crosses val="autoZero"/>
        <c:auto val="1"/>
        <c:lblAlgn val="ctr"/>
        <c:lblOffset val="100"/>
        <c:noMultiLvlLbl val="0"/>
      </c:catAx>
      <c:valAx>
        <c:axId val="648133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3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C9-4B75-89F7-75493512AA27}"/>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C9-4B75-89F7-75493512AA2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72</c:v>
                </c:pt>
                <c:pt idx="1">
                  <c:v>28</c:v>
                </c:pt>
              </c:numCache>
            </c:numRef>
          </c:val>
          <c:extLst>
            <c:ext xmlns:c16="http://schemas.microsoft.com/office/drawing/2014/chart" uri="{C3380CC4-5D6E-409C-BE32-E72D297353CC}">
              <c16:uniqueId val="{00000002-5AC9-4B75-89F7-75493512AA27}"/>
            </c:ext>
          </c:extLst>
        </c:ser>
        <c:dLbls>
          <c:showLegendKey val="0"/>
          <c:showVal val="0"/>
          <c:showCatName val="0"/>
          <c:showSerName val="0"/>
          <c:showPercent val="0"/>
          <c:showBubbleSize val="0"/>
        </c:dLbls>
        <c:gapWidth val="100"/>
        <c:overlap val="-24"/>
        <c:axId val="637678880"/>
        <c:axId val="637679664"/>
      </c:barChart>
      <c:catAx>
        <c:axId val="637678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9664"/>
        <c:crosses val="autoZero"/>
        <c:auto val="1"/>
        <c:lblAlgn val="ctr"/>
        <c:lblOffset val="100"/>
        <c:noMultiLvlLbl val="0"/>
      </c:catAx>
      <c:valAx>
        <c:axId val="637679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78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59</c:v>
                </c:pt>
                <c:pt idx="1">
                  <c:v>41</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566875880"/>
        <c:axId val="566884896"/>
      </c:barChart>
      <c:catAx>
        <c:axId val="566875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84896"/>
        <c:crosses val="autoZero"/>
        <c:auto val="1"/>
        <c:lblAlgn val="ctr"/>
        <c:lblOffset val="100"/>
        <c:noMultiLvlLbl val="0"/>
      </c:catAx>
      <c:valAx>
        <c:axId val="566884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66875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6E-4487-974F-CEE4949B1F91}"/>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6E-4487-974F-CEE4949B1F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DE6E-4487-974F-CEE4949B1F91}"/>
            </c:ext>
          </c:extLst>
        </c:ser>
        <c:dLbls>
          <c:showLegendKey val="0"/>
          <c:showVal val="0"/>
          <c:showCatName val="0"/>
          <c:showSerName val="0"/>
          <c:showPercent val="0"/>
          <c:showBubbleSize val="0"/>
        </c:dLbls>
        <c:gapWidth val="100"/>
        <c:overlap val="-24"/>
        <c:axId val="581184840"/>
        <c:axId val="581185624"/>
      </c:barChart>
      <c:catAx>
        <c:axId val="581184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5624"/>
        <c:crosses val="autoZero"/>
        <c:auto val="1"/>
        <c:lblAlgn val="ctr"/>
        <c:lblOffset val="100"/>
        <c:noMultiLvlLbl val="0"/>
      </c:catAx>
      <c:valAx>
        <c:axId val="581185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118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71</c:v>
                </c:pt>
                <c:pt idx="1">
                  <c:v>29</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431099304"/>
        <c:axId val="431097344"/>
      </c:barChart>
      <c:catAx>
        <c:axId val="431099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7344"/>
        <c:crosses val="autoZero"/>
        <c:auto val="1"/>
        <c:lblAlgn val="ctr"/>
        <c:lblOffset val="100"/>
        <c:noMultiLvlLbl val="0"/>
      </c:catAx>
      <c:valAx>
        <c:axId val="431097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1099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91-4B37-9B3B-65125CF3139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91-4B37-9B3B-65125CF31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79</c:v>
                </c:pt>
                <c:pt idx="1">
                  <c:v>21</c:v>
                </c:pt>
              </c:numCache>
            </c:numRef>
          </c:val>
          <c:extLst>
            <c:ext xmlns:c16="http://schemas.microsoft.com/office/drawing/2014/chart" uri="{C3380CC4-5D6E-409C-BE32-E72D297353CC}">
              <c16:uniqueId val="{00000002-6091-4B37-9B3B-65125CF3139B}"/>
            </c:ext>
          </c:extLst>
        </c:ser>
        <c:dLbls>
          <c:showLegendKey val="0"/>
          <c:showVal val="0"/>
          <c:showCatName val="0"/>
          <c:showSerName val="0"/>
          <c:showPercent val="0"/>
          <c:showBubbleSize val="0"/>
        </c:dLbls>
        <c:gapWidth val="100"/>
        <c:overlap val="-24"/>
        <c:axId val="648103752"/>
        <c:axId val="648104144"/>
      </c:barChart>
      <c:catAx>
        <c:axId val="648103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4144"/>
        <c:crosses val="autoZero"/>
        <c:auto val="1"/>
        <c:lblAlgn val="ctr"/>
        <c:lblOffset val="100"/>
        <c:noMultiLvlLbl val="0"/>
      </c:catAx>
      <c:valAx>
        <c:axId val="648104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8103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63</c:v>
                </c:pt>
                <c:pt idx="1">
                  <c:v>37</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570336472"/>
        <c:axId val="570337256"/>
      </c:barChart>
      <c:catAx>
        <c:axId val="570336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7256"/>
        <c:crosses val="autoZero"/>
        <c:auto val="1"/>
        <c:lblAlgn val="ctr"/>
        <c:lblOffset val="100"/>
        <c:noMultiLvlLbl val="0"/>
      </c:catAx>
      <c:valAx>
        <c:axId val="570337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0336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AC-4CD5-9785-1CD3B098055A}"/>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AC-4CD5-9785-1CD3B09805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77</c:v>
                </c:pt>
                <c:pt idx="1">
                  <c:v>23</c:v>
                </c:pt>
              </c:numCache>
            </c:numRef>
          </c:val>
          <c:extLst>
            <c:ext xmlns:c16="http://schemas.microsoft.com/office/drawing/2014/chart" uri="{C3380CC4-5D6E-409C-BE32-E72D297353CC}">
              <c16:uniqueId val="{00000002-EBAC-4CD5-9785-1CD3B098055A}"/>
            </c:ext>
          </c:extLst>
        </c:ser>
        <c:dLbls>
          <c:showLegendKey val="0"/>
          <c:showVal val="0"/>
          <c:showCatName val="0"/>
          <c:showSerName val="0"/>
          <c:showPercent val="0"/>
          <c:showBubbleSize val="0"/>
        </c:dLbls>
        <c:gapWidth val="100"/>
        <c:overlap val="-24"/>
        <c:axId val="647238136"/>
        <c:axId val="647239704"/>
      </c:barChart>
      <c:catAx>
        <c:axId val="647238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9704"/>
        <c:crosses val="autoZero"/>
        <c:auto val="1"/>
        <c:lblAlgn val="ctr"/>
        <c:lblOffset val="100"/>
        <c:noMultiLvlLbl val="0"/>
      </c:catAx>
      <c:valAx>
        <c:axId val="647239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38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78</c:v>
                </c:pt>
                <c:pt idx="1">
                  <c:v>22</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637654184"/>
        <c:axId val="637654576"/>
      </c:barChart>
      <c:catAx>
        <c:axId val="637654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54576"/>
        <c:crosses val="autoZero"/>
        <c:auto val="1"/>
        <c:lblAlgn val="ctr"/>
        <c:lblOffset val="100"/>
        <c:noMultiLvlLbl val="0"/>
      </c:catAx>
      <c:valAx>
        <c:axId val="637654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37654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9B7-4B9D-832D-58B350AAD2E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9B7-4B9D-832D-58B350AAD2E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F9B7-4B9D-832D-58B350AAD2E6}"/>
            </c:ext>
          </c:extLst>
        </c:ser>
        <c:dLbls>
          <c:showLegendKey val="0"/>
          <c:showVal val="0"/>
          <c:showCatName val="0"/>
          <c:showSerName val="0"/>
          <c:showPercent val="0"/>
          <c:showBubbleSize val="0"/>
        </c:dLbls>
        <c:gapWidth val="100"/>
        <c:overlap val="-24"/>
        <c:axId val="272747200"/>
        <c:axId val="272745632"/>
      </c:barChart>
      <c:catAx>
        <c:axId val="27274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5632"/>
        <c:crosses val="autoZero"/>
        <c:auto val="1"/>
        <c:lblAlgn val="ctr"/>
        <c:lblOffset val="100"/>
        <c:noMultiLvlLbl val="0"/>
      </c:catAx>
      <c:valAx>
        <c:axId val="272745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74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C9-4F5F-ABB8-0CFFD2472E9E}"/>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C9-4F5F-ABB8-0CFFD2472E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CDC9-4F5F-ABB8-0CFFD2472E9E}"/>
            </c:ext>
          </c:extLst>
        </c:ser>
        <c:dLbls>
          <c:showLegendKey val="0"/>
          <c:showVal val="0"/>
          <c:showCatName val="0"/>
          <c:showSerName val="0"/>
          <c:showPercent val="0"/>
          <c:showBubbleSize val="0"/>
        </c:dLbls>
        <c:gapWidth val="100"/>
        <c:overlap val="-24"/>
        <c:axId val="647272632"/>
        <c:axId val="647279296"/>
      </c:barChart>
      <c:catAx>
        <c:axId val="647272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47279296"/>
        <c:crosses val="autoZero"/>
        <c:auto val="1"/>
        <c:lblAlgn val="ctr"/>
        <c:lblOffset val="100"/>
        <c:noMultiLvlLbl val="0"/>
      </c:catAx>
      <c:valAx>
        <c:axId val="6472792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47272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a:lstStyle/>
                  <a:p>
                    <a:fld id="{FFA06836-E0AE-4A80-BE31-41F3B58F1DC9}"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5A6-4BE2-BEC3-29C8366FF5AA}"/>
                </c:ext>
              </c:extLst>
            </c:dLbl>
            <c:dLbl>
              <c:idx val="1"/>
              <c:layout>
                <c:manualLayout>
                  <c:x val="-4.1081484639568198E-3"/>
                  <c:y val="0.11043917049977381"/>
                </c:manualLayout>
              </c:layout>
              <c:tx>
                <c:rich>
                  <a:bodyPr/>
                  <a:lstStyle/>
                  <a:p>
                    <a:fld id="{698B5F1F-E432-4EC4-A171-1D7EDAE9C6E2}"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5A6-4BE2-BEC3-29C8366FF5AA}"/>
                </c:ext>
              </c:extLst>
            </c:dLbl>
            <c:dLbl>
              <c:idx val="2"/>
              <c:layout>
                <c:manualLayout>
                  <c:x val="-4.1081484639569708E-3"/>
                  <c:y val="9.9953711276515922E-2"/>
                </c:manualLayout>
              </c:layout>
              <c:tx>
                <c:rich>
                  <a:bodyPr/>
                  <a:lstStyle/>
                  <a:p>
                    <a:fld id="{1EB62883-612A-4C49-B862-CA8977CE30FA}" type="VALUE">
                      <a:rPr lang="en-US"/>
                      <a:pPr/>
                      <a:t>[VALOR]</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5A6-4BE2-BEC3-29C8366FF5A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INSTALACIONES</c:v>
                </c:pt>
                <c:pt idx="2">
                  <c:v>LEMA</c:v>
                </c:pt>
              </c:strCache>
            </c:strRef>
          </c:cat>
          <c:val>
            <c:numRef>
              <c:f>'ELEMENTO DE IDENTIFICACIÓN'!$B$4:$B$6</c:f>
              <c:numCache>
                <c:formatCode>General</c:formatCode>
                <c:ptCount val="3"/>
                <c:pt idx="0">
                  <c:v>80</c:v>
                </c:pt>
                <c:pt idx="1">
                  <c:v>49</c:v>
                </c:pt>
                <c:pt idx="2">
                  <c:v>33</c:v>
                </c:pt>
              </c:numCache>
            </c:numRef>
          </c:val>
          <c:extLst>
            <c:ext xmlns:c16="http://schemas.microsoft.com/office/drawing/2014/chart" uri="{C3380CC4-5D6E-409C-BE32-E72D297353CC}">
              <c16:uniqueId val="{00000000-D6CD-4ED0-AC92-E611CC98B3F0}"/>
            </c:ext>
          </c:extLst>
        </c:ser>
        <c:dLbls>
          <c:showLegendKey val="0"/>
          <c:showVal val="0"/>
          <c:showCatName val="0"/>
          <c:showSerName val="0"/>
          <c:showPercent val="0"/>
          <c:showBubbleSize val="0"/>
        </c:dLbls>
        <c:gapWidth val="100"/>
        <c:overlap val="-24"/>
        <c:axId val="650269856"/>
        <c:axId val="650276912"/>
      </c:barChart>
      <c:catAx>
        <c:axId val="650269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76912"/>
        <c:crosses val="autoZero"/>
        <c:auto val="1"/>
        <c:lblAlgn val="ctr"/>
        <c:lblOffset val="100"/>
        <c:noMultiLvlLbl val="0"/>
      </c:catAx>
      <c:valAx>
        <c:axId val="650276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50269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7737" y="4653137"/>
            <a:ext cx="786010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470) – DIRECCIÓN DE RECURSOS HUMANOS</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9732ED20-4547-4F3F-A47A-94F5FAC6C7AD}"/>
              </a:ext>
            </a:extLst>
          </p:cNvPr>
          <p:cNvGraphicFramePr/>
          <p:nvPr>
            <p:extLst>
              <p:ext uri="{D42A27DB-BD31-4B8C-83A1-F6EECF244321}">
                <p14:modId xmlns:p14="http://schemas.microsoft.com/office/powerpoint/2010/main" val="1976202179"/>
              </p:ext>
            </p:extLst>
          </p:nvPr>
        </p:nvGraphicFramePr>
        <p:xfrm>
          <a:off x="1887464" y="1590726"/>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9" name="Gráfico 28">
            <a:extLst>
              <a:ext uri="{FF2B5EF4-FFF2-40B4-BE49-F238E27FC236}">
                <a16:creationId xmlns:a16="http://schemas.microsoft.com/office/drawing/2014/main" id="{093FF64F-818A-4829-8D42-E57CFC37FA51}"/>
              </a:ext>
            </a:extLst>
          </p:cNvPr>
          <p:cNvGraphicFramePr>
            <a:graphicFrameLocks/>
          </p:cNvGraphicFramePr>
          <p:nvPr>
            <p:extLst>
              <p:ext uri="{D42A27DB-BD31-4B8C-83A1-F6EECF244321}">
                <p14:modId xmlns:p14="http://schemas.microsoft.com/office/powerpoint/2010/main" val="2773086361"/>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F093E414-BC62-4A5A-8B2F-2E0CC1B4C471}"/>
              </a:ext>
            </a:extLst>
          </p:cNvPr>
          <p:cNvGraphicFramePr/>
          <p:nvPr>
            <p:extLst>
              <p:ext uri="{D42A27DB-BD31-4B8C-83A1-F6EECF244321}">
                <p14:modId xmlns:p14="http://schemas.microsoft.com/office/powerpoint/2010/main" val="331434025"/>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F218082C-ABB2-473F-B006-07BDE4FD740A}"/>
              </a:ext>
            </a:extLst>
          </p:cNvPr>
          <p:cNvGraphicFramePr>
            <a:graphicFrameLocks/>
          </p:cNvGraphicFramePr>
          <p:nvPr>
            <p:extLst>
              <p:ext uri="{D42A27DB-BD31-4B8C-83A1-F6EECF244321}">
                <p14:modId xmlns:p14="http://schemas.microsoft.com/office/powerpoint/2010/main" val="2293020078"/>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99%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Escudo</a:t>
            </a:r>
          </a:p>
          <a:p>
            <a:pPr marL="342900" indent="-342900">
              <a:buFont typeface="+mj-lt"/>
              <a:buAutoNum type="arabicPeriod"/>
            </a:pPr>
            <a:r>
              <a:rPr lang="es-MX" dirty="0"/>
              <a:t>Instalaciones</a:t>
            </a:r>
          </a:p>
          <a:p>
            <a:pPr marL="342900" indent="-342900">
              <a:buFont typeface="+mj-lt"/>
              <a:buAutoNum type="arabicPeriod"/>
            </a:pPr>
            <a:r>
              <a:rPr lang="es-MX" dirty="0"/>
              <a:t>Lema</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 </a:t>
            </a:r>
          </a:p>
          <a:p>
            <a:pPr marL="342900" indent="-342900">
              <a:buFont typeface="+mj-lt"/>
              <a:buAutoNum type="arabicPeriod"/>
            </a:pPr>
            <a:r>
              <a:rPr lang="es-MX" dirty="0"/>
              <a:t>Equidad</a:t>
            </a:r>
          </a:p>
          <a:p>
            <a:pPr marL="342900" indent="-342900">
              <a:buFont typeface="+mj-lt"/>
              <a:buAutoNum type="arabicPeriod"/>
            </a:pPr>
            <a:r>
              <a:rPr lang="es-MX" dirty="0"/>
              <a:t>Lealtad y Compromiso</a:t>
            </a:r>
          </a:p>
          <a:p>
            <a:pPr marL="342900" indent="-342900">
              <a:buFont typeface="+mj-lt"/>
              <a:buAutoNum type="arabicPeriod"/>
            </a:pPr>
            <a:r>
              <a:rPr lang="es-MX" dirty="0"/>
              <a:t>Tolerancia</a:t>
            </a:r>
          </a:p>
          <a:p>
            <a:pPr marL="342900" indent="-342900">
              <a:buFont typeface="+mj-lt"/>
              <a:buAutoNum type="arabicPeriod"/>
            </a:pPr>
            <a:r>
              <a:rPr lang="es-MX" dirty="0"/>
              <a:t>Profesionalismos e Integridad</a:t>
            </a:r>
          </a:p>
          <a:p>
            <a:pPr marL="342900" indent="-342900">
              <a:buFont typeface="+mj-lt"/>
              <a:buAutoNum type="arabicPeriod"/>
            </a:pPr>
            <a:r>
              <a:rPr lang="es-MX" dirty="0"/>
              <a:t>Justicia </a:t>
            </a:r>
          </a:p>
          <a:p>
            <a:pPr marL="342900" indent="-342900">
              <a:buFont typeface="+mj-lt"/>
              <a:buAutoNum type="arabicPeriod"/>
            </a:pPr>
            <a:r>
              <a:rPr lang="es-MX" dirty="0"/>
              <a:t>Conciencia Ecológica</a:t>
            </a:r>
          </a:p>
          <a:p>
            <a:pPr algn="just"/>
            <a:r>
              <a:rPr lang="es-MX" b="1" dirty="0"/>
              <a:t>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C0620354-B87A-4735-80DE-6DA12C30BC97}"/>
              </a:ext>
            </a:extLst>
          </p:cNvPr>
          <p:cNvGraphicFramePr/>
          <p:nvPr>
            <p:extLst>
              <p:ext uri="{D42A27DB-BD31-4B8C-83A1-F6EECF244321}">
                <p14:modId xmlns:p14="http://schemas.microsoft.com/office/powerpoint/2010/main" val="934954113"/>
              </p:ext>
            </p:extLst>
          </p:nvPr>
        </p:nvGraphicFramePr>
        <p:xfrm>
          <a:off x="1050324" y="1178186"/>
          <a:ext cx="7958822"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DBE4C558-E62F-4DF8-AB52-190A53C12C8C}"/>
              </a:ext>
            </a:extLst>
          </p:cNvPr>
          <p:cNvGraphicFramePr>
            <a:graphicFrameLocks/>
          </p:cNvGraphicFramePr>
          <p:nvPr>
            <p:extLst>
              <p:ext uri="{D42A27DB-BD31-4B8C-83A1-F6EECF244321}">
                <p14:modId xmlns:p14="http://schemas.microsoft.com/office/powerpoint/2010/main" val="378352170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C5295C1D-2733-40B8-BB40-F1D6F54B6E80}"/>
              </a:ext>
            </a:extLst>
          </p:cNvPr>
          <p:cNvGraphicFramePr/>
          <p:nvPr>
            <p:extLst>
              <p:ext uri="{D42A27DB-BD31-4B8C-83A1-F6EECF244321}">
                <p14:modId xmlns:p14="http://schemas.microsoft.com/office/powerpoint/2010/main" val="2334620268"/>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7071D756-505F-4746-9C73-D4CFDCADDC48}"/>
              </a:ext>
            </a:extLst>
          </p:cNvPr>
          <p:cNvGraphicFramePr>
            <a:graphicFrameLocks/>
          </p:cNvGraphicFramePr>
          <p:nvPr>
            <p:extLst>
              <p:ext uri="{D42A27DB-BD31-4B8C-83A1-F6EECF244321}">
                <p14:modId xmlns:p14="http://schemas.microsoft.com/office/powerpoint/2010/main" val="1343455380"/>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43;p24">
            <a:extLst>
              <a:ext uri="{FF2B5EF4-FFF2-40B4-BE49-F238E27FC236}">
                <a16:creationId xmlns:a16="http://schemas.microsoft.com/office/drawing/2014/main" id="{A2836B6A-04F4-4D79-9ED0-0FEA27FDABEF}"/>
              </a:ext>
            </a:extLst>
          </p:cNvPr>
          <p:cNvGraphicFramePr/>
          <p:nvPr>
            <p:extLst>
              <p:ext uri="{D42A27DB-BD31-4B8C-83A1-F6EECF244321}">
                <p14:modId xmlns:p14="http://schemas.microsoft.com/office/powerpoint/2010/main" val="158802699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C16BD116-A8B0-448F-BBDC-47EAAC4F7417}"/>
              </a:ext>
            </a:extLst>
          </p:cNvPr>
          <p:cNvGraphicFramePr>
            <a:graphicFrameLocks/>
          </p:cNvGraphicFramePr>
          <p:nvPr>
            <p:extLst>
              <p:ext uri="{D42A27DB-BD31-4B8C-83A1-F6EECF244321}">
                <p14:modId xmlns:p14="http://schemas.microsoft.com/office/powerpoint/2010/main" val="149322600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83;p26">
            <a:extLst>
              <a:ext uri="{FF2B5EF4-FFF2-40B4-BE49-F238E27FC236}">
                <a16:creationId xmlns:a16="http://schemas.microsoft.com/office/drawing/2014/main" id="{F5E6F4B9-EF97-46B7-922E-5B0EADAED1D8}"/>
              </a:ext>
            </a:extLst>
          </p:cNvPr>
          <p:cNvGraphicFramePr/>
          <p:nvPr>
            <p:extLst>
              <p:ext uri="{D42A27DB-BD31-4B8C-83A1-F6EECF244321}">
                <p14:modId xmlns:p14="http://schemas.microsoft.com/office/powerpoint/2010/main" val="1792819623"/>
              </p:ext>
            </p:extLst>
          </p:nvPr>
        </p:nvGraphicFramePr>
        <p:xfrm>
          <a:off x="1505268" y="1174301"/>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5192E464-6471-4D3D-AA5D-10BA1B2F72D1}"/>
              </a:ext>
            </a:extLst>
          </p:cNvPr>
          <p:cNvGraphicFramePr>
            <a:graphicFrameLocks/>
          </p:cNvGraphicFramePr>
          <p:nvPr>
            <p:extLst>
              <p:ext uri="{D42A27DB-BD31-4B8C-83A1-F6EECF244321}">
                <p14:modId xmlns:p14="http://schemas.microsoft.com/office/powerpoint/2010/main" val="3279566710"/>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647924DE-2AC3-4FE3-87AC-086B3E9D4856}"/>
              </a:ext>
            </a:extLst>
          </p:cNvPr>
          <p:cNvGraphicFramePr/>
          <p:nvPr>
            <p:extLst>
              <p:ext uri="{D42A27DB-BD31-4B8C-83A1-F6EECF244321}">
                <p14:modId xmlns:p14="http://schemas.microsoft.com/office/powerpoint/2010/main" val="401191167"/>
              </p:ext>
            </p:extLst>
          </p:nvPr>
        </p:nvGraphicFramePr>
        <p:xfrm>
          <a:off x="1603877" y="1374082"/>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5B4CD6DB-4822-4B6F-957E-65CE88C7C940}"/>
              </a:ext>
            </a:extLst>
          </p:cNvPr>
          <p:cNvGraphicFramePr>
            <a:graphicFrameLocks/>
          </p:cNvGraphicFramePr>
          <p:nvPr>
            <p:extLst>
              <p:ext uri="{D42A27DB-BD31-4B8C-83A1-F6EECF244321}">
                <p14:modId xmlns:p14="http://schemas.microsoft.com/office/powerpoint/2010/main" val="4066131209"/>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Buena(57%)</a:t>
            </a:r>
          </a:p>
          <a:p>
            <a:pPr algn="just"/>
            <a:r>
              <a:rPr lang="es-ES" dirty="0"/>
              <a:t>El </a:t>
            </a:r>
            <a:r>
              <a:rPr lang="es-ES" b="1" dirty="0"/>
              <a:t>Clima </a:t>
            </a:r>
            <a:r>
              <a:rPr lang="es-ES" dirty="0"/>
              <a:t>del entorno laboral es: Bueno(33%)</a:t>
            </a:r>
          </a:p>
          <a:p>
            <a:pPr algn="just"/>
            <a:r>
              <a:rPr lang="es-ES" dirty="0"/>
              <a:t>El </a:t>
            </a:r>
            <a:r>
              <a:rPr lang="es-ES" b="1" dirty="0"/>
              <a:t>Ruido </a:t>
            </a:r>
            <a:r>
              <a:rPr lang="es-ES" dirty="0"/>
              <a:t>del entorno laboral es: Medio(58%)</a:t>
            </a:r>
          </a:p>
          <a:p>
            <a:pPr algn="just"/>
            <a:r>
              <a:rPr lang="es-ES" dirty="0"/>
              <a:t>El </a:t>
            </a:r>
            <a:r>
              <a:rPr lang="es-ES" b="1" dirty="0"/>
              <a:t>Mobiliario </a:t>
            </a:r>
            <a:r>
              <a:rPr lang="es-ES" dirty="0"/>
              <a:t>en el que se labora es Regular(35%)</a:t>
            </a:r>
          </a:p>
          <a:p>
            <a:pPr algn="just"/>
            <a:r>
              <a:rPr lang="es-ES" dirty="0"/>
              <a:t>El </a:t>
            </a:r>
            <a:r>
              <a:rPr lang="es-ES" b="1" dirty="0"/>
              <a:t>Espacio </a:t>
            </a:r>
            <a:r>
              <a:rPr lang="es-ES" dirty="0"/>
              <a:t>: Bueno(49%)</a:t>
            </a:r>
            <a:endParaRPr lang="es-ES" b="1" dirty="0"/>
          </a:p>
          <a:p>
            <a:pPr algn="just"/>
            <a:r>
              <a:rPr lang="es-ES" dirty="0"/>
              <a:t>La </a:t>
            </a:r>
            <a:r>
              <a:rPr lang="es-ES" b="1" dirty="0"/>
              <a:t>Higiene </a:t>
            </a:r>
            <a:r>
              <a:rPr lang="es-ES" dirty="0"/>
              <a:t>: Buenas(43%)</a:t>
            </a:r>
            <a:endParaRPr lang="es-ES" b="1" dirty="0"/>
          </a:p>
          <a:p>
            <a:pPr algn="just"/>
            <a:r>
              <a:rPr lang="es-ES" dirty="0"/>
              <a:t>La </a:t>
            </a:r>
            <a:r>
              <a:rPr lang="es-ES" b="1" dirty="0"/>
              <a:t>Higiene en Sanitarios </a:t>
            </a:r>
            <a:r>
              <a:rPr lang="es-ES" dirty="0"/>
              <a:t>es: Bueno (51%)</a:t>
            </a:r>
          </a:p>
          <a:p>
            <a:pPr algn="just"/>
            <a:r>
              <a:rPr lang="es-ES" dirty="0"/>
              <a:t>El </a:t>
            </a:r>
            <a:r>
              <a:rPr lang="es-ES" b="1" dirty="0"/>
              <a:t>Mantenimiento </a:t>
            </a:r>
            <a:r>
              <a:rPr lang="es-ES" dirty="0"/>
              <a:t>es: Regular(35%)</a:t>
            </a:r>
          </a:p>
          <a:p>
            <a:pPr algn="just"/>
            <a:r>
              <a:rPr lang="es-MX" dirty="0"/>
              <a:t>La </a:t>
            </a:r>
            <a:r>
              <a:rPr lang="es-MX" b="1" dirty="0"/>
              <a:t>Seguridad e Higiene </a:t>
            </a:r>
            <a:r>
              <a:rPr lang="es-MX" dirty="0"/>
              <a:t>es: (63%)</a:t>
            </a:r>
          </a:p>
          <a:p>
            <a:pPr algn="just"/>
            <a:r>
              <a:rPr lang="es-MX" b="1" dirty="0"/>
              <a:t>Comisión de Seguridad e Higiene </a:t>
            </a:r>
            <a:r>
              <a:rPr lang="es-MX" dirty="0"/>
              <a:t>es: (55%)</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3" name="Gráfico 22">
            <a:extLst>
              <a:ext uri="{FF2B5EF4-FFF2-40B4-BE49-F238E27FC236}">
                <a16:creationId xmlns:a16="http://schemas.microsoft.com/office/drawing/2014/main" id="{8BA9A6DF-01EB-4994-A19B-1C4445193074}"/>
              </a:ext>
            </a:extLst>
          </p:cNvPr>
          <p:cNvGraphicFramePr>
            <a:graphicFrameLocks/>
          </p:cNvGraphicFramePr>
          <p:nvPr>
            <p:extLst>
              <p:ext uri="{D42A27DB-BD31-4B8C-83A1-F6EECF244321}">
                <p14:modId xmlns:p14="http://schemas.microsoft.com/office/powerpoint/2010/main" val="789766069"/>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AB5354C2-2C95-4943-AC1F-C87CAF683486}"/>
              </a:ext>
            </a:extLst>
          </p:cNvPr>
          <p:cNvGraphicFramePr>
            <a:graphicFrameLocks/>
          </p:cNvGraphicFramePr>
          <p:nvPr>
            <p:extLst>
              <p:ext uri="{D42A27DB-BD31-4B8C-83A1-F6EECF244321}">
                <p14:modId xmlns:p14="http://schemas.microsoft.com/office/powerpoint/2010/main" val="1500774278"/>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a:extLst>
              <a:ext uri="{FF2B5EF4-FFF2-40B4-BE49-F238E27FC236}">
                <a16:creationId xmlns:a16="http://schemas.microsoft.com/office/drawing/2014/main" id="{85032F7A-1B22-443C-AC1C-366357FF2D99}"/>
              </a:ext>
            </a:extLst>
          </p:cNvPr>
          <p:cNvGraphicFramePr>
            <a:graphicFrameLocks/>
          </p:cNvGraphicFramePr>
          <p:nvPr>
            <p:extLst>
              <p:ext uri="{D42A27DB-BD31-4B8C-83A1-F6EECF244321}">
                <p14:modId xmlns:p14="http://schemas.microsoft.com/office/powerpoint/2010/main" val="2213532495"/>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9149DACA-93F9-44AC-AE5D-568C9EF71599}"/>
              </a:ext>
            </a:extLst>
          </p:cNvPr>
          <p:cNvGraphicFramePr>
            <a:graphicFrameLocks/>
          </p:cNvGraphicFramePr>
          <p:nvPr>
            <p:extLst>
              <p:ext uri="{D42A27DB-BD31-4B8C-83A1-F6EECF244321}">
                <p14:modId xmlns:p14="http://schemas.microsoft.com/office/powerpoint/2010/main" val="99107038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C23DBA08-061F-459D-B381-27FFA672DE82}"/>
              </a:ext>
            </a:extLst>
          </p:cNvPr>
          <p:cNvGraphicFramePr/>
          <p:nvPr>
            <p:extLst>
              <p:ext uri="{D42A27DB-BD31-4B8C-83A1-F6EECF244321}">
                <p14:modId xmlns:p14="http://schemas.microsoft.com/office/powerpoint/2010/main" val="2659441693"/>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4" name="Gráfico 23">
            <a:extLst>
              <a:ext uri="{FF2B5EF4-FFF2-40B4-BE49-F238E27FC236}">
                <a16:creationId xmlns:a16="http://schemas.microsoft.com/office/drawing/2014/main" id="{CA0864F3-2344-416A-8DD7-DC38D64DF262}"/>
              </a:ext>
            </a:extLst>
          </p:cNvPr>
          <p:cNvGraphicFramePr>
            <a:graphicFrameLocks/>
          </p:cNvGraphicFramePr>
          <p:nvPr>
            <p:extLst>
              <p:ext uri="{D42A27DB-BD31-4B8C-83A1-F6EECF244321}">
                <p14:modId xmlns:p14="http://schemas.microsoft.com/office/powerpoint/2010/main" val="26167316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RECURSOS HUMANOS</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a:extLst>
              <a:ext uri="{FF2B5EF4-FFF2-40B4-BE49-F238E27FC236}">
                <a16:creationId xmlns:a16="http://schemas.microsoft.com/office/drawing/2014/main" id="{390A2B9E-6903-4FE3-B998-0CBA18A8C0D5}"/>
              </a:ext>
            </a:extLst>
          </p:cNvPr>
          <p:cNvGraphicFramePr>
            <a:graphicFrameLocks/>
          </p:cNvGraphicFramePr>
          <p:nvPr>
            <p:extLst>
              <p:ext uri="{D42A27DB-BD31-4B8C-83A1-F6EECF244321}">
                <p14:modId xmlns:p14="http://schemas.microsoft.com/office/powerpoint/2010/main" val="786240611"/>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3630981433"/>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Siempre(100%)</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Siempre(50%)</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Buenas(67%)</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Algunas Veces (67%)</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Siempre(47%)</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Algunas Veces(47%)</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Algunas Veces(60%)</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Algunas Veces(54%)</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D02DAE17-02DC-4F78-8871-6C03C2BDB2A0}"/>
              </a:ext>
            </a:extLst>
          </p:cNvPr>
          <p:cNvGraphicFramePr/>
          <p:nvPr>
            <p:extLst>
              <p:ext uri="{D42A27DB-BD31-4B8C-83A1-F6EECF244321}">
                <p14:modId xmlns:p14="http://schemas.microsoft.com/office/powerpoint/2010/main" val="1478915217"/>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3933938120"/>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55;p45">
            <a:extLst>
              <a:ext uri="{FF2B5EF4-FFF2-40B4-BE49-F238E27FC236}">
                <a16:creationId xmlns:a16="http://schemas.microsoft.com/office/drawing/2014/main" id="{C20AF0F1-6E2E-49BA-A86F-4B82A9A679CD}"/>
              </a:ext>
            </a:extLst>
          </p:cNvPr>
          <p:cNvGraphicFramePr/>
          <p:nvPr>
            <p:extLst>
              <p:ext uri="{D42A27DB-BD31-4B8C-83A1-F6EECF244321}">
                <p14:modId xmlns:p14="http://schemas.microsoft.com/office/powerpoint/2010/main" val="1597751652"/>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4073086985"/>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3940835400"/>
              </p:ext>
            </p:extLst>
          </p:nvPr>
        </p:nvGraphicFramePr>
        <p:xfrm>
          <a:off x="1338240" y="388390"/>
          <a:ext cx="7272929" cy="57367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C7F6F0C5-55BC-41F9-AF31-6F753B5D0991}"/>
              </a:ext>
            </a:extLst>
          </p:cNvPr>
          <p:cNvGraphicFramePr/>
          <p:nvPr>
            <p:extLst>
              <p:ext uri="{D42A27DB-BD31-4B8C-83A1-F6EECF244321}">
                <p14:modId xmlns:p14="http://schemas.microsoft.com/office/powerpoint/2010/main" val="2316004987"/>
              </p:ext>
            </p:extLst>
          </p:nvPr>
        </p:nvGraphicFramePr>
        <p:xfrm>
          <a:off x="1577188" y="1094419"/>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3982435023"/>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A39DC5CF-159E-44FB-975F-7849A0D82BAA}"/>
              </a:ext>
            </a:extLst>
          </p:cNvPr>
          <p:cNvGraphicFramePr/>
          <p:nvPr>
            <p:extLst>
              <p:ext uri="{D42A27DB-BD31-4B8C-83A1-F6EECF244321}">
                <p14:modId xmlns:p14="http://schemas.microsoft.com/office/powerpoint/2010/main" val="2975355716"/>
              </p:ext>
            </p:extLst>
          </p:nvPr>
        </p:nvGraphicFramePr>
        <p:xfrm>
          <a:off x="1595144" y="984330"/>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buena(65%), el </a:t>
            </a:r>
            <a:r>
              <a:rPr lang="es-MX" b="1" dirty="0"/>
              <a:t>trabajo en equipo </a:t>
            </a:r>
            <a:r>
              <a:rPr lang="es-MX" dirty="0"/>
              <a:t>Siempre(49%) es su </a:t>
            </a:r>
            <a:r>
              <a:rPr lang="es-MX" b="1" dirty="0"/>
              <a:t>punto de vista </a:t>
            </a:r>
            <a:r>
              <a:rPr lang="es-MX" dirty="0"/>
              <a:t>Siempre(65%), se dice que se presentan </a:t>
            </a:r>
            <a:r>
              <a:rPr lang="es-MX" b="1" dirty="0"/>
              <a:t>situaciones de conflicto </a:t>
            </a:r>
            <a:r>
              <a:rPr lang="es-MX" dirty="0"/>
              <a:t>(63%), de </a:t>
            </a:r>
            <a:r>
              <a:rPr lang="es-MX" b="1" dirty="0"/>
              <a:t>conflicto afectan el ambiente </a:t>
            </a:r>
            <a:r>
              <a:rPr lang="es-MX" dirty="0"/>
              <a:t>de Algunas Veces(47%),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 Siempre(49%)</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930968395"/>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15;p53">
            <a:extLst>
              <a:ext uri="{FF2B5EF4-FFF2-40B4-BE49-F238E27FC236}">
                <a16:creationId xmlns:a16="http://schemas.microsoft.com/office/drawing/2014/main" id="{6B03ED5A-B20B-4A0D-BBBE-956025561A6E}"/>
              </a:ext>
            </a:extLst>
          </p:cNvPr>
          <p:cNvGraphicFramePr/>
          <p:nvPr>
            <p:extLst>
              <p:ext uri="{D42A27DB-BD31-4B8C-83A1-F6EECF244321}">
                <p14:modId xmlns:p14="http://schemas.microsoft.com/office/powerpoint/2010/main" val="3563748909"/>
              </p:ext>
            </p:extLst>
          </p:nvPr>
        </p:nvGraphicFramePr>
        <p:xfrm>
          <a:off x="1545609" y="1149871"/>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3107832416"/>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60D02782-9A0A-41A1-81C8-F8D94B52BE7D}"/>
              </a:ext>
            </a:extLst>
          </p:cNvPr>
          <p:cNvGraphicFramePr/>
          <p:nvPr>
            <p:extLst>
              <p:ext uri="{D42A27DB-BD31-4B8C-83A1-F6EECF244321}">
                <p14:modId xmlns:p14="http://schemas.microsoft.com/office/powerpoint/2010/main" val="55706628"/>
              </p:ext>
            </p:extLst>
          </p:nvPr>
        </p:nvGraphicFramePr>
        <p:xfrm>
          <a:off x="1469815" y="1211177"/>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3353756498"/>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195;p57">
            <a:extLst>
              <a:ext uri="{FF2B5EF4-FFF2-40B4-BE49-F238E27FC236}">
                <a16:creationId xmlns:a16="http://schemas.microsoft.com/office/drawing/2014/main" id="{D99BC9D5-1CB0-4423-819A-77101A4E9965}"/>
              </a:ext>
            </a:extLst>
          </p:cNvPr>
          <p:cNvGraphicFramePr/>
          <p:nvPr>
            <p:extLst>
              <p:ext uri="{D42A27DB-BD31-4B8C-83A1-F6EECF244321}">
                <p14:modId xmlns:p14="http://schemas.microsoft.com/office/powerpoint/2010/main" val="1759078154"/>
              </p:ext>
            </p:extLst>
          </p:nvPr>
        </p:nvGraphicFramePr>
        <p:xfrm>
          <a:off x="1367464" y="1094419"/>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2197727996"/>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Siempre(53%)</a:t>
            </a:r>
            <a:r>
              <a:rPr lang="es-MX" b="1" dirty="0"/>
              <a:t> </a:t>
            </a:r>
            <a:r>
              <a:rPr lang="es-MX" dirty="0"/>
              <a:t>se </a:t>
            </a:r>
            <a:r>
              <a:rPr lang="es-MX" b="1" dirty="0"/>
              <a:t>líneas de autoridad </a:t>
            </a:r>
            <a:r>
              <a:rPr lang="es-MX" dirty="0"/>
              <a:t>en el desempeño del trabajo Siempre(65%), las </a:t>
            </a:r>
            <a:r>
              <a:rPr lang="es-MX" b="1" dirty="0"/>
              <a:t>instrucciones</a:t>
            </a:r>
            <a:r>
              <a:rPr lang="es-MX" dirty="0"/>
              <a:t> de Siempre(59%), las </a:t>
            </a:r>
            <a:r>
              <a:rPr lang="es-MX" b="1" dirty="0"/>
              <a:t>actividades de manera equilibrada </a:t>
            </a:r>
            <a:r>
              <a:rPr lang="es-MX" dirty="0"/>
              <a:t>Siempre(59%), el a la </a:t>
            </a:r>
            <a:r>
              <a:rPr lang="es-MX" b="1" dirty="0"/>
              <a:t>carga de trabajo</a:t>
            </a:r>
            <a:r>
              <a:rPr lang="es-MX" dirty="0"/>
              <a:t>(79%),</a:t>
            </a:r>
            <a:r>
              <a:rPr lang="es-MX" b="1" dirty="0"/>
              <a:t> </a:t>
            </a:r>
            <a:r>
              <a:rPr lang="es-MX" dirty="0"/>
              <a:t>de en </a:t>
            </a:r>
            <a:r>
              <a:rPr lang="es-MX" b="1" dirty="0"/>
              <a:t>base a resultados </a:t>
            </a:r>
            <a:r>
              <a:rPr lang="es-MX" dirty="0"/>
              <a:t>Siempre(65%), se hacer </a:t>
            </a:r>
            <a:r>
              <a:rPr lang="es-MX" b="1" dirty="0"/>
              <a:t>propuestas de mejora </a:t>
            </a:r>
            <a:r>
              <a:rPr lang="es-MX" dirty="0"/>
              <a:t>Siempre(77%),</a:t>
            </a:r>
            <a:r>
              <a:rPr lang="es-MX" b="1" dirty="0"/>
              <a:t> </a:t>
            </a:r>
            <a:r>
              <a:rPr lang="es-MX" dirty="0"/>
              <a:t>pero se expresa que no son </a:t>
            </a:r>
            <a:r>
              <a:rPr lang="es-MX" b="1" dirty="0"/>
              <a:t>consideradas esas propuestas de mejora. </a:t>
            </a:r>
            <a:r>
              <a:rPr lang="es-MX" dirty="0"/>
              <a:t>Algunas Veces(47%)</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1D643CD5-824E-449D-824A-8F5F33CD8C72}"/>
              </a:ext>
            </a:extLst>
          </p:cNvPr>
          <p:cNvGraphicFramePr/>
          <p:nvPr>
            <p:extLst>
              <p:ext uri="{D42A27DB-BD31-4B8C-83A1-F6EECF244321}">
                <p14:modId xmlns:p14="http://schemas.microsoft.com/office/powerpoint/2010/main" val="4243223961"/>
              </p:ext>
            </p:extLst>
          </p:nvPr>
        </p:nvGraphicFramePr>
        <p:xfrm>
          <a:off x="1411520" y="1395949"/>
          <a:ext cx="7135648" cy="39725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666327562"/>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495ED5C6-7EB6-4A55-8247-58B3A273FA8F}"/>
              </a:ext>
            </a:extLst>
          </p:cNvPr>
          <p:cNvGraphicFramePr/>
          <p:nvPr>
            <p:extLst>
              <p:ext uri="{D42A27DB-BD31-4B8C-83A1-F6EECF244321}">
                <p14:modId xmlns:p14="http://schemas.microsoft.com/office/powerpoint/2010/main" val="1023757470"/>
              </p:ext>
            </p:extLst>
          </p:nvPr>
        </p:nvGraphicFramePr>
        <p:xfrm>
          <a:off x="1231380" y="1333294"/>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168250868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745182E0-2FF4-4177-8A4C-3051256A9B40}"/>
              </a:ext>
            </a:extLst>
          </p:cNvPr>
          <p:cNvGraphicFramePr/>
          <p:nvPr>
            <p:extLst>
              <p:ext uri="{D42A27DB-BD31-4B8C-83A1-F6EECF244321}">
                <p14:modId xmlns:p14="http://schemas.microsoft.com/office/powerpoint/2010/main" val="1608835985"/>
              </p:ext>
            </p:extLst>
          </p:nvPr>
        </p:nvGraphicFramePr>
        <p:xfrm>
          <a:off x="1500213" y="1094419"/>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133735366"/>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74B9D713-0847-4579-B5EE-212FBC418934}"/>
              </a:ext>
            </a:extLst>
          </p:cNvPr>
          <p:cNvGraphicFramePr/>
          <p:nvPr>
            <p:extLst>
              <p:ext uri="{D42A27DB-BD31-4B8C-83A1-F6EECF244321}">
                <p14:modId xmlns:p14="http://schemas.microsoft.com/office/powerpoint/2010/main" val="3882431300"/>
              </p:ext>
            </p:extLst>
          </p:nvPr>
        </p:nvGraphicFramePr>
        <p:xfrm>
          <a:off x="1545380" y="995465"/>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3053150671"/>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CC8F118A-97B6-4F0E-BB5C-4E6BC0042E3D}"/>
              </a:ext>
            </a:extLst>
          </p:cNvPr>
          <p:cNvGraphicFramePr/>
          <p:nvPr>
            <p:extLst>
              <p:ext uri="{D42A27DB-BD31-4B8C-83A1-F6EECF244321}">
                <p14:modId xmlns:p14="http://schemas.microsoft.com/office/powerpoint/2010/main" val="1120857336"/>
              </p:ext>
            </p:extLst>
          </p:nvPr>
        </p:nvGraphicFramePr>
        <p:xfrm>
          <a:off x="1434374" y="1184593"/>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a:t>
            </a:r>
            <a:r>
              <a:rPr lang="es-MX" dirty="0"/>
              <a:t>Siempre(98%), </a:t>
            </a:r>
            <a:r>
              <a:rPr lang="es-MX" b="1" dirty="0"/>
              <a:t>cambio de área </a:t>
            </a:r>
            <a:r>
              <a:rPr lang="es-MX" dirty="0"/>
              <a:t>que mejore no(65%), en general para su </a:t>
            </a:r>
            <a:r>
              <a:rPr lang="es-MX" b="1" dirty="0"/>
              <a:t>desarrollo integral </a:t>
            </a:r>
            <a:r>
              <a:rPr lang="es-MX" dirty="0"/>
              <a:t>Siempre(70%), un la </a:t>
            </a:r>
            <a:r>
              <a:rPr lang="es-MX" b="1" dirty="0"/>
              <a:t>carga de trabajo de su jornada laboral</a:t>
            </a:r>
            <a:r>
              <a:rPr lang="es-MX" dirty="0"/>
              <a:t> asignada es (88%), se del </a:t>
            </a:r>
            <a:r>
              <a:rPr lang="es-MX" b="1" dirty="0"/>
              <a:t>puesto de trabajo con su preparación académica </a:t>
            </a:r>
            <a:r>
              <a:rPr lang="es-MX" dirty="0"/>
              <a:t>Siempre(67%), se manifiesta se está </a:t>
            </a:r>
            <a:r>
              <a:rPr lang="es-MX" b="1" dirty="0"/>
              <a:t>capacitado para realizar sus funciones laborales </a:t>
            </a:r>
            <a:r>
              <a:rPr lang="es-MX" dirty="0"/>
              <a:t>Siempre(76%), que un  mas recibido </a:t>
            </a:r>
            <a:r>
              <a:rPr lang="es-MX" b="1" dirty="0"/>
              <a:t>capacitación el ultimo año</a:t>
            </a:r>
            <a:r>
              <a:rPr lang="es-MX" dirty="0"/>
              <a:t>  por parte de la UAN(56%),  se enuncia que se les </a:t>
            </a:r>
            <a:r>
              <a:rPr lang="es-MX" b="1" dirty="0"/>
              <a:t>permite asistir a  los cursos de capacitación </a:t>
            </a:r>
            <a:r>
              <a:rPr lang="es-MX" dirty="0"/>
              <a:t>pero un 80%, en cursos de </a:t>
            </a:r>
            <a:r>
              <a:rPr lang="es-MX" b="1" dirty="0"/>
              <a:t>capacitación fortalece su desempeño laboral</a:t>
            </a:r>
            <a:r>
              <a:rPr lang="es-MX" dirty="0"/>
              <a:t>. Siempre(49%)</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3817260001"/>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56132E09-94F8-4583-B694-D6E2D29DBC11}"/>
              </a:ext>
            </a:extLst>
          </p:cNvPr>
          <p:cNvGraphicFramePr/>
          <p:nvPr>
            <p:extLst>
              <p:ext uri="{D42A27DB-BD31-4B8C-83A1-F6EECF244321}">
                <p14:modId xmlns:p14="http://schemas.microsoft.com/office/powerpoint/2010/main" val="1368955861"/>
              </p:ext>
            </p:extLst>
          </p:nvPr>
        </p:nvGraphicFramePr>
        <p:xfrm>
          <a:off x="1595144" y="1140600"/>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3240590208"/>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3116A626-E53B-45EF-8AC3-8A8F9117AEB4}"/>
              </a:ext>
            </a:extLst>
          </p:cNvPr>
          <p:cNvGraphicFramePr/>
          <p:nvPr>
            <p:extLst>
              <p:ext uri="{D42A27DB-BD31-4B8C-83A1-F6EECF244321}">
                <p14:modId xmlns:p14="http://schemas.microsoft.com/office/powerpoint/2010/main" val="3973072394"/>
              </p:ext>
            </p:extLst>
          </p:nvPr>
        </p:nvGraphicFramePr>
        <p:xfrm>
          <a:off x="1657514" y="1130070"/>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100845106"/>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65A785F8-D1A3-4DE1-9ED3-806F38A6ED85}"/>
              </a:ext>
            </a:extLst>
          </p:cNvPr>
          <p:cNvGraphicFramePr/>
          <p:nvPr>
            <p:extLst>
              <p:ext uri="{D42A27DB-BD31-4B8C-83A1-F6EECF244321}">
                <p14:modId xmlns:p14="http://schemas.microsoft.com/office/powerpoint/2010/main" val="221317699"/>
              </p:ext>
            </p:extLst>
          </p:nvPr>
        </p:nvGraphicFramePr>
        <p:xfrm>
          <a:off x="1471698" y="1094419"/>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112223947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8D6C7EC3-F03A-48A0-97D2-142502277D5C}"/>
              </a:ext>
            </a:extLst>
          </p:cNvPr>
          <p:cNvGraphicFramePr/>
          <p:nvPr>
            <p:extLst>
              <p:ext uri="{D42A27DB-BD31-4B8C-83A1-F6EECF244321}">
                <p14:modId xmlns:p14="http://schemas.microsoft.com/office/powerpoint/2010/main" val="1505026433"/>
              </p:ext>
            </p:extLst>
          </p:nvPr>
        </p:nvGraphicFramePr>
        <p:xfrm>
          <a:off x="1401803" y="1107917"/>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5" name="Gráfico 24">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158270896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A688AAFE-AD99-4A73-9B21-CACFF8183533}"/>
              </a:ext>
            </a:extLst>
          </p:cNvPr>
          <p:cNvGraphicFramePr/>
          <p:nvPr>
            <p:extLst>
              <p:ext uri="{D42A27DB-BD31-4B8C-83A1-F6EECF244321}">
                <p14:modId xmlns:p14="http://schemas.microsoft.com/office/powerpoint/2010/main" val="3126475056"/>
              </p:ext>
            </p:extLst>
          </p:nvPr>
        </p:nvGraphicFramePr>
        <p:xfrm>
          <a:off x="1388368" y="1154756"/>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a:t>
            </a:r>
            <a:r>
              <a:rPr lang="es-MX"/>
              <a:t>un </a:t>
            </a:r>
            <a:r>
              <a:rPr lang="es-MX" b="1"/>
              <a:t>63%</a:t>
            </a:r>
            <a:endParaRPr lang="es-MX" b="1" dirty="0"/>
          </a:p>
          <a:p>
            <a:pPr marL="742950" lvl="1" indent="-285750" algn="just">
              <a:buFont typeface="Arial" panose="020B0604020202020204" pitchFamily="34" charset="0"/>
              <a:buChar char="•"/>
            </a:pPr>
            <a:r>
              <a:rPr lang="es-MX" b="1" dirty="0"/>
              <a:t>Olores desagradables </a:t>
            </a:r>
            <a:r>
              <a:rPr lang="es-MX" dirty="0"/>
              <a:t>en un </a:t>
            </a:r>
            <a:r>
              <a:rPr lang="es-MX" b="1" dirty="0"/>
              <a:t>72%</a:t>
            </a:r>
          </a:p>
          <a:p>
            <a:pPr marL="742950" lvl="1" indent="-285750" algn="just">
              <a:buFont typeface="Arial" panose="020B0604020202020204" pitchFamily="34" charset="0"/>
              <a:buChar char="•"/>
            </a:pPr>
            <a:r>
              <a:rPr lang="es-MX" b="1" dirty="0"/>
              <a:t>Plagas</a:t>
            </a:r>
            <a:r>
              <a:rPr lang="es-MX" dirty="0"/>
              <a:t> en un </a:t>
            </a:r>
            <a:r>
              <a:rPr lang="es-MX" b="1" dirty="0"/>
              <a:t>59%</a:t>
            </a:r>
          </a:p>
          <a:p>
            <a:pPr marL="742950" lvl="1" indent="-285750" algn="just">
              <a:buFont typeface="Arial" panose="020B0604020202020204" pitchFamily="34" charset="0"/>
              <a:buChar char="•"/>
            </a:pPr>
            <a:r>
              <a:rPr lang="es-MX" b="1" dirty="0"/>
              <a:t>Agua estancada </a:t>
            </a:r>
            <a:r>
              <a:rPr lang="es-MX" dirty="0"/>
              <a:t>en un </a:t>
            </a:r>
            <a:r>
              <a:rPr lang="es-MX" b="1" dirty="0"/>
              <a:t>79%</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71%</a:t>
            </a:r>
          </a:p>
          <a:p>
            <a:pPr marL="742950" lvl="1" indent="-285750" algn="just">
              <a:buFont typeface="Arial" panose="020B0604020202020204" pitchFamily="34" charset="0"/>
              <a:buChar char="•"/>
            </a:pPr>
            <a:r>
              <a:rPr lang="es-MX" b="1" dirty="0"/>
              <a:t>Insumos</a:t>
            </a:r>
            <a:r>
              <a:rPr lang="es-MX" dirty="0"/>
              <a:t> en un </a:t>
            </a:r>
            <a:r>
              <a:rPr lang="es-MX" b="1" dirty="0"/>
              <a:t>79%</a:t>
            </a:r>
          </a:p>
          <a:p>
            <a:pPr marL="742950" lvl="1" indent="-285750" algn="just">
              <a:buFont typeface="Arial" panose="020B0604020202020204" pitchFamily="34" charset="0"/>
              <a:buChar char="•"/>
            </a:pPr>
            <a:r>
              <a:rPr lang="es-MX" b="1" dirty="0"/>
              <a:t>Energía eléctrica </a:t>
            </a:r>
            <a:r>
              <a:rPr lang="es-MX" dirty="0"/>
              <a:t>en un </a:t>
            </a:r>
            <a:r>
              <a:rPr lang="es-MX" b="1" dirty="0"/>
              <a:t>63%</a:t>
            </a:r>
          </a:p>
          <a:p>
            <a:pPr marL="742950" lvl="1" indent="-285750" algn="just">
              <a:buFont typeface="Arial" panose="020B0604020202020204" pitchFamily="34" charset="0"/>
              <a:buChar char="•"/>
            </a:pPr>
            <a:r>
              <a:rPr lang="es-MX" b="1" dirty="0"/>
              <a:t>Desechos</a:t>
            </a:r>
            <a:r>
              <a:rPr lang="es-MX" dirty="0"/>
              <a:t> en un </a:t>
            </a:r>
            <a:r>
              <a:rPr lang="es-MX" b="1" dirty="0"/>
              <a:t>77%</a:t>
            </a:r>
          </a:p>
          <a:p>
            <a:pPr marL="742950" lvl="1" indent="-285750" algn="just">
              <a:buFont typeface="Arial" panose="020B0604020202020204" pitchFamily="34" charset="0"/>
              <a:buChar char="•"/>
            </a:pPr>
            <a:r>
              <a:rPr lang="es-MX" b="1" dirty="0"/>
              <a:t>Áreas verdes </a:t>
            </a:r>
            <a:r>
              <a:rPr lang="es-MX" dirty="0"/>
              <a:t>en un </a:t>
            </a:r>
            <a:r>
              <a:rPr lang="es-MX" b="1" dirty="0"/>
              <a:t>78%</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5353</TotalTime>
  <Words>4147</Words>
  <Application>Microsoft Office PowerPoint</Application>
  <PresentationFormat>Presentación en pantalla (4:3)</PresentationFormat>
  <Paragraphs>696</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319</cp:revision>
  <dcterms:created xsi:type="dcterms:W3CDTF">2019-02-18T18:05:13Z</dcterms:created>
  <dcterms:modified xsi:type="dcterms:W3CDTF">2022-05-04T17:44:00Z</dcterms:modified>
</cp:coreProperties>
</file>