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0.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1.xml" ContentType="application/vnd.openxmlformats-officedocument.themeOverrid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3.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4.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5.xml" ContentType="application/vnd.openxmlformats-officedocument.themeOverrid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6.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7.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8.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9.xml" ContentType="application/vnd.openxmlformats-officedocument.themeOverrid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0.xml" ContentType="application/vnd.openxmlformats-officedocument.themeOverrid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1.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2.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3.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4.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5.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2D050"/>
    <a:srgbClr val="77933C"/>
    <a:srgbClr val="4F6228"/>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566881368"/>
        <c:axId val="566879016"/>
      </c:barChart>
      <c:catAx>
        <c:axId val="566881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79016"/>
        <c:crosses val="autoZero"/>
        <c:auto val="1"/>
        <c:lblAlgn val="ctr"/>
        <c:lblOffset val="100"/>
        <c:noMultiLvlLbl val="0"/>
      </c:catAx>
      <c:valAx>
        <c:axId val="566879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81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7913212909528795"/>
          <c:y val="3.6563098323443968E-2"/>
          <c:w val="0.80177416976227456"/>
          <c:h val="0.5246644461072496"/>
        </c:manualLayout>
      </c:layout>
      <c:barChart>
        <c:barDir val="col"/>
        <c:grouping val="clustered"/>
        <c:varyColors val="0"/>
        <c:ser>
          <c:idx val="0"/>
          <c:order val="0"/>
          <c:tx>
            <c:strRef>
              <c:f>VALORES!$B$3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70-4A96-94AC-FE1FBEBA5B50}"/>
                </c:ext>
              </c:extLst>
            </c:dLbl>
            <c:dLbl>
              <c:idx val="1"/>
              <c:layout>
                <c:manualLayout>
                  <c:x val="-1.2933598692026977E-16"/>
                  <c:y val="9.0742514235339661E-2"/>
                </c:manualLayout>
              </c:layout>
              <c:tx>
                <c:rich>
                  <a:bodyPr/>
                  <a:lstStyle/>
                  <a:p>
                    <a:fld id="{236CD0EA-6744-4E8D-878C-C91AFC772812}"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70-4A96-94AC-FE1FBEBA5B50}"/>
                </c:ext>
              </c:extLst>
            </c:dLbl>
            <c:dLbl>
              <c:idx val="2"/>
              <c:layout>
                <c:manualLayout>
                  <c:x val="0"/>
                  <c:y val="0.10325872309538654"/>
                </c:manualLayout>
              </c:layout>
              <c:tx>
                <c:rich>
                  <a:bodyPr/>
                  <a:lstStyle/>
                  <a:p>
                    <a:fld id="{9ACBB902-1D36-45C9-ADF4-19314DAF4DBD}"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70-4A96-94AC-FE1FBEBA5B50}"/>
                </c:ext>
              </c:extLst>
            </c:dLbl>
            <c:dLbl>
              <c:idx val="3"/>
              <c:layout>
                <c:manualLayout>
                  <c:x val="-8.9577750384778505E-4"/>
                  <c:y val="9.700061866536310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4A70-4A96-94AC-FE1FBEBA5B50}"/>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A70-4A96-94AC-FE1FBEBA5B50}"/>
                </c:ext>
              </c:extLst>
            </c:dLbl>
            <c:dLbl>
              <c:idx val="5"/>
              <c:layout>
                <c:manualLayout>
                  <c:x val="-1.7915550076955679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5-4A70-4A96-94AC-FE1FBEBA5B50}"/>
                </c:ext>
              </c:extLst>
            </c:dLbl>
            <c:dLbl>
              <c:idx val="6"/>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A70-4A96-94AC-FE1FBEBA5B50}"/>
                </c:ext>
              </c:extLst>
            </c:dLbl>
            <c:dLbl>
              <c:idx val="7"/>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A70-4A96-94AC-FE1FBEBA5B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PROFESIONALISMO E INTEGRIDAD</c:v>
                </c:pt>
                <c:pt idx="5">
                  <c:v> TOLERANCIA</c:v>
                </c:pt>
                <c:pt idx="6">
                  <c:v> LEALTAD Y COMPROMISO</c:v>
                </c:pt>
                <c:pt idx="7">
                  <c:v> JUSTICIA</c:v>
                </c:pt>
              </c:strCache>
            </c:strRef>
          </c:cat>
          <c:val>
            <c:numRef>
              <c:f>VALORES!$B$4:$B$11</c:f>
              <c:numCache>
                <c:formatCode>General</c:formatCode>
                <c:ptCount val="8"/>
                <c:pt idx="0">
                  <c:v>90</c:v>
                </c:pt>
                <c:pt idx="1">
                  <c:v>79</c:v>
                </c:pt>
                <c:pt idx="2">
                  <c:v>77</c:v>
                </c:pt>
                <c:pt idx="3">
                  <c:v>74</c:v>
                </c:pt>
                <c:pt idx="4">
                  <c:v>74</c:v>
                </c:pt>
                <c:pt idx="5">
                  <c:v>70</c:v>
                </c:pt>
                <c:pt idx="6">
                  <c:v>70</c:v>
                </c:pt>
                <c:pt idx="7">
                  <c:v>65</c:v>
                </c:pt>
              </c:numCache>
            </c:numRef>
          </c:val>
          <c:extLst>
            <c:ext xmlns:c16="http://schemas.microsoft.com/office/drawing/2014/chart" uri="{C3380CC4-5D6E-409C-BE32-E72D297353CC}">
              <c16:uniqueId val="{00000008-4A70-4A96-94AC-FE1FBEBA5B50}"/>
            </c:ext>
          </c:extLst>
        </c:ser>
        <c:dLbls>
          <c:showLegendKey val="0"/>
          <c:showVal val="0"/>
          <c:showCatName val="0"/>
          <c:showSerName val="0"/>
          <c:showPercent val="0"/>
          <c:showBubbleSize val="0"/>
        </c:dLbls>
        <c:gapWidth val="100"/>
        <c:overlap val="-24"/>
        <c:axId val="390159152"/>
        <c:axId val="390152880"/>
      </c:barChart>
      <c:catAx>
        <c:axId val="39015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90152880"/>
        <c:crosses val="autoZero"/>
        <c:auto val="1"/>
        <c:lblAlgn val="ctr"/>
        <c:lblOffset val="100"/>
        <c:noMultiLvlLbl val="0"/>
      </c:catAx>
      <c:valAx>
        <c:axId val="39015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5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310038687109683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20</c:v>
                </c:pt>
                <c:pt idx="1">
                  <c:v>63</c:v>
                </c:pt>
                <c:pt idx="2">
                  <c:v>14</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484307296"/>
        <c:axId val="484318272"/>
      </c:barChart>
      <c:catAx>
        <c:axId val="48430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84318272"/>
        <c:crosses val="autoZero"/>
        <c:auto val="1"/>
        <c:lblAlgn val="ctr"/>
        <c:lblOffset val="100"/>
        <c:noMultiLvlLbl val="0"/>
      </c:catAx>
      <c:valAx>
        <c:axId val="484318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0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7461275602231405E-2"/>
          <c:y val="3.2408369335998603E-2"/>
          <c:w val="0.91235272128851719"/>
          <c:h val="0.88238269579359907"/>
        </c:manualLayout>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A-499C-85A8-A8EBC4ABA1CA}"/>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A-499C-85A8-A8EBC4ABA1CA}"/>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DA-499C-85A8-A8EBC4ABA1CA}"/>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DA-499C-85A8-A8EBC4ABA1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12</c:v>
                </c:pt>
                <c:pt idx="1">
                  <c:v>33</c:v>
                </c:pt>
                <c:pt idx="2">
                  <c:v>44</c:v>
                </c:pt>
                <c:pt idx="3">
                  <c:v>11</c:v>
                </c:pt>
              </c:numCache>
            </c:numRef>
          </c:val>
          <c:extLst>
            <c:ext xmlns:c16="http://schemas.microsoft.com/office/drawing/2014/chart" uri="{C3380CC4-5D6E-409C-BE32-E72D297353CC}">
              <c16:uniqueId val="{00000004-39DA-499C-85A8-A8EBC4ABA1CA}"/>
            </c:ext>
          </c:extLst>
        </c:ser>
        <c:dLbls>
          <c:showLegendKey val="0"/>
          <c:showVal val="0"/>
          <c:showCatName val="0"/>
          <c:showSerName val="0"/>
          <c:showPercent val="0"/>
          <c:showBubbleSize val="0"/>
        </c:dLbls>
        <c:gapWidth val="100"/>
        <c:overlap val="-24"/>
        <c:axId val="647286352"/>
        <c:axId val="647287136"/>
      </c:barChart>
      <c:catAx>
        <c:axId val="64728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87136"/>
        <c:crosses val="autoZero"/>
        <c:auto val="1"/>
        <c:lblAlgn val="ctr"/>
        <c:lblOffset val="100"/>
        <c:noMultiLvlLbl val="0"/>
      </c:catAx>
      <c:valAx>
        <c:axId val="64728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17</c:v>
                </c:pt>
                <c:pt idx="2">
                  <c:v>57</c:v>
                </c:pt>
                <c:pt idx="3">
                  <c:v>23</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647233824"/>
        <c:axId val="647233040"/>
      </c:barChart>
      <c:catAx>
        <c:axId val="647233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3040"/>
        <c:crosses val="autoZero"/>
        <c:auto val="1"/>
        <c:lblAlgn val="ctr"/>
        <c:lblOffset val="100"/>
        <c:noMultiLvlLbl val="0"/>
      </c:catAx>
      <c:valAx>
        <c:axId val="647233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1.749716884856557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E-4756-B233-55E8E37D26F1}"/>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E-4756-B233-55E8E37D26F1}"/>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9E-4756-B233-55E8E37D26F1}"/>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9E-4756-B233-55E8E37D26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c:v>
                </c:pt>
                <c:pt idx="1">
                  <c:v>26</c:v>
                </c:pt>
                <c:pt idx="2">
                  <c:v>46</c:v>
                </c:pt>
                <c:pt idx="3">
                  <c:v>26</c:v>
                </c:pt>
              </c:numCache>
            </c:numRef>
          </c:val>
          <c:extLst>
            <c:ext xmlns:c16="http://schemas.microsoft.com/office/drawing/2014/chart" uri="{C3380CC4-5D6E-409C-BE32-E72D297353CC}">
              <c16:uniqueId val="{00000004-719E-4756-B233-55E8E37D26F1}"/>
            </c:ext>
          </c:extLst>
        </c:ser>
        <c:dLbls>
          <c:showLegendKey val="0"/>
          <c:showVal val="0"/>
          <c:showCatName val="0"/>
          <c:showSerName val="0"/>
          <c:showPercent val="0"/>
          <c:showBubbleSize val="0"/>
        </c:dLbls>
        <c:gapWidth val="100"/>
        <c:overlap val="-24"/>
        <c:axId val="640992336"/>
        <c:axId val="640992728"/>
      </c:barChart>
      <c:catAx>
        <c:axId val="640992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2728"/>
        <c:crosses val="autoZero"/>
        <c:auto val="1"/>
        <c:lblAlgn val="ctr"/>
        <c:lblOffset val="100"/>
        <c:noMultiLvlLbl val="0"/>
      </c:catAx>
      <c:valAx>
        <c:axId val="64099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11</c:v>
                </c:pt>
                <c:pt idx="1">
                  <c:v>31</c:v>
                </c:pt>
                <c:pt idx="2">
                  <c:v>49</c:v>
                </c:pt>
                <c:pt idx="3">
                  <c:v>9</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647245976"/>
        <c:axId val="647244408"/>
      </c:barChart>
      <c:catAx>
        <c:axId val="647245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44408"/>
        <c:crosses val="autoZero"/>
        <c:auto val="1"/>
        <c:lblAlgn val="ctr"/>
        <c:lblOffset val="100"/>
        <c:noMultiLvlLbl val="0"/>
      </c:catAx>
      <c:valAx>
        <c:axId val="647244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38-47B3-AA74-C0AFD6378BCF}"/>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38-47B3-AA74-C0AFD6378BCF}"/>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38-47B3-AA74-C0AFD6378BCF}"/>
                </c:ext>
              </c:extLst>
            </c:dLbl>
            <c:dLbl>
              <c:idx val="3"/>
              <c:layout>
                <c:manualLayout>
                  <c:x val="-1.8110207277877077E-3"/>
                  <c:y val="1.1079913525893016E-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38-47B3-AA74-C0AFD6378B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16</c:v>
                </c:pt>
                <c:pt idx="1">
                  <c:v>56</c:v>
                </c:pt>
                <c:pt idx="2">
                  <c:v>26</c:v>
                </c:pt>
                <c:pt idx="3">
                  <c:v>2</c:v>
                </c:pt>
              </c:numCache>
            </c:numRef>
          </c:val>
          <c:extLst>
            <c:ext xmlns:c16="http://schemas.microsoft.com/office/drawing/2014/chart" uri="{C3380CC4-5D6E-409C-BE32-E72D297353CC}">
              <c16:uniqueId val="{00000004-BB38-47B3-AA74-C0AFD6378BCF}"/>
            </c:ext>
          </c:extLst>
        </c:ser>
        <c:dLbls>
          <c:showLegendKey val="0"/>
          <c:showVal val="0"/>
          <c:showCatName val="0"/>
          <c:showSerName val="0"/>
          <c:showPercent val="0"/>
          <c:showBubbleSize val="0"/>
        </c:dLbls>
        <c:gapWidth val="100"/>
        <c:overlap val="-24"/>
        <c:axId val="647249112"/>
        <c:axId val="647253032"/>
      </c:barChart>
      <c:catAx>
        <c:axId val="647249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3032"/>
        <c:crosses val="autoZero"/>
        <c:auto val="1"/>
        <c:lblAlgn val="ctr"/>
        <c:lblOffset val="100"/>
        <c:noMultiLvlLbl val="0"/>
      </c:catAx>
      <c:valAx>
        <c:axId val="647253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9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14</c:v>
                </c:pt>
                <c:pt idx="1">
                  <c:v>26</c:v>
                </c:pt>
                <c:pt idx="2">
                  <c:v>17</c:v>
                </c:pt>
                <c:pt idx="3">
                  <c:v>43</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84326112"/>
        <c:axId val="484326896"/>
      </c:barChart>
      <c:catAx>
        <c:axId val="48432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84326896"/>
        <c:crosses val="autoZero"/>
        <c:auto val="1"/>
        <c:lblAlgn val="ctr"/>
        <c:lblOffset val="100"/>
        <c:noMultiLvlLbl val="0"/>
      </c:catAx>
      <c:valAx>
        <c:axId val="48432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432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1.05090001924592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92-4A88-B81D-F6251AA293D0}"/>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92-4A88-B81D-F6251AA293D0}"/>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92-4A88-B81D-F6251AA293D0}"/>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92-4A88-B81D-F6251AA293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7</c:v>
                </c:pt>
                <c:pt idx="1">
                  <c:v>51</c:v>
                </c:pt>
                <c:pt idx="2">
                  <c:v>28</c:v>
                </c:pt>
                <c:pt idx="3">
                  <c:v>14</c:v>
                </c:pt>
              </c:numCache>
            </c:numRef>
          </c:val>
          <c:extLst>
            <c:ext xmlns:c16="http://schemas.microsoft.com/office/drawing/2014/chart" uri="{C3380CC4-5D6E-409C-BE32-E72D297353CC}">
              <c16:uniqueId val="{00000004-5E92-4A88-B81D-F6251AA293D0}"/>
            </c:ext>
          </c:extLst>
        </c:ser>
        <c:dLbls>
          <c:showLegendKey val="0"/>
          <c:showVal val="0"/>
          <c:showCatName val="0"/>
          <c:showSerName val="0"/>
          <c:showPercent val="0"/>
          <c:showBubbleSize val="0"/>
        </c:dLbls>
        <c:gapWidth val="100"/>
        <c:overlap val="-24"/>
        <c:axId val="647256168"/>
        <c:axId val="647266752"/>
      </c:barChart>
      <c:catAx>
        <c:axId val="647256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66752"/>
        <c:crosses val="autoZero"/>
        <c:auto val="1"/>
        <c:lblAlgn val="ctr"/>
        <c:lblOffset val="100"/>
        <c:noMultiLvlLbl val="0"/>
      </c:catAx>
      <c:valAx>
        <c:axId val="64726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6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80</c:v>
                </c:pt>
                <c:pt idx="1">
                  <c:v>20</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647262048"/>
        <c:axId val="647258128"/>
      </c:barChart>
      <c:catAx>
        <c:axId val="64726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58128"/>
        <c:crosses val="autoZero"/>
        <c:auto val="1"/>
        <c:lblAlgn val="ctr"/>
        <c:lblOffset val="100"/>
        <c:noMultiLvlLbl val="0"/>
      </c:catAx>
      <c:valAx>
        <c:axId val="647258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6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0-45C4-9EE4-F4A0334D4C76}"/>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0-45C4-9EE4-F4A0334D4C7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49</c:v>
                </c:pt>
                <c:pt idx="1">
                  <c:v>51</c:v>
                </c:pt>
              </c:numCache>
            </c:numRef>
          </c:val>
          <c:extLst>
            <c:ext xmlns:c16="http://schemas.microsoft.com/office/drawing/2014/chart" uri="{C3380CC4-5D6E-409C-BE32-E72D297353CC}">
              <c16:uniqueId val="{00000002-7190-45C4-9EE4-F4A0334D4C76}"/>
            </c:ext>
          </c:extLst>
        </c:ser>
        <c:dLbls>
          <c:showLegendKey val="0"/>
          <c:showVal val="0"/>
          <c:showCatName val="0"/>
          <c:showSerName val="0"/>
          <c:showPercent val="0"/>
          <c:showBubbleSize val="0"/>
        </c:dLbls>
        <c:gapWidth val="100"/>
        <c:overlap val="-24"/>
        <c:axId val="641051920"/>
        <c:axId val="641050744"/>
      </c:barChart>
      <c:catAx>
        <c:axId val="641051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1050744"/>
        <c:crosses val="autoZero"/>
        <c:auto val="1"/>
        <c:lblAlgn val="ctr"/>
        <c:lblOffset val="100"/>
        <c:noMultiLvlLbl val="0"/>
      </c:catAx>
      <c:valAx>
        <c:axId val="641050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5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1.8690100618966095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628996472"/>
        <c:axId val="629000784"/>
      </c:barChart>
      <c:catAx>
        <c:axId val="628996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9000784"/>
        <c:crosses val="autoZero"/>
        <c:auto val="1"/>
        <c:lblAlgn val="ctr"/>
        <c:lblOffset val="100"/>
        <c:noMultiLvlLbl val="0"/>
      </c:catAx>
      <c:valAx>
        <c:axId val="62900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899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623493956959452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19-477C-98E3-352C11887B38}"/>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19-477C-98E3-352C11887B38}"/>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19-477C-98E3-352C11887B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100</c:v>
                </c:pt>
                <c:pt idx="2">
                  <c:v>0</c:v>
                </c:pt>
              </c:numCache>
            </c:numRef>
          </c:val>
          <c:extLst>
            <c:ext xmlns:c16="http://schemas.microsoft.com/office/drawing/2014/chart" uri="{C3380CC4-5D6E-409C-BE32-E72D297353CC}">
              <c16:uniqueId val="{00000003-AD19-477C-98E3-352C11887B38}"/>
            </c:ext>
          </c:extLst>
        </c:ser>
        <c:dLbls>
          <c:showLegendKey val="0"/>
          <c:showVal val="0"/>
          <c:showCatName val="0"/>
          <c:showSerName val="0"/>
          <c:showPercent val="0"/>
          <c:showBubbleSize val="0"/>
        </c:dLbls>
        <c:gapWidth val="100"/>
        <c:overlap val="-24"/>
        <c:axId val="281663880"/>
        <c:axId val="282893104"/>
      </c:barChart>
      <c:catAx>
        <c:axId val="281663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93104"/>
        <c:crosses val="autoZero"/>
        <c:auto val="1"/>
        <c:lblAlgn val="ctr"/>
        <c:lblOffset val="100"/>
        <c:noMultiLvlLbl val="0"/>
      </c:catAx>
      <c:valAx>
        <c:axId val="28289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63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81641721417504E-3"/>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67</c:v>
                </c:pt>
                <c:pt idx="2">
                  <c:v>33</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576464432"/>
        <c:axId val="576464040"/>
      </c:barChart>
      <c:catAx>
        <c:axId val="576464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4040"/>
        <c:crosses val="autoZero"/>
        <c:auto val="1"/>
        <c:lblAlgn val="ctr"/>
        <c:lblOffset val="100"/>
        <c:noMultiLvlLbl val="0"/>
      </c:catAx>
      <c:valAx>
        <c:axId val="576464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79-48F3-9687-01006D91BFF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9-48F3-9687-01006D91BFF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79-48F3-9687-01006D91BF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2C79-48F3-9687-01006D91BFF0}"/>
            </c:ext>
          </c:extLst>
        </c:ser>
        <c:dLbls>
          <c:showLegendKey val="0"/>
          <c:showVal val="0"/>
          <c:showCatName val="0"/>
          <c:showSerName val="0"/>
          <c:showPercent val="0"/>
          <c:showBubbleSize val="0"/>
        </c:dLbls>
        <c:gapWidth val="100"/>
        <c:overlap val="-24"/>
        <c:axId val="576477760"/>
        <c:axId val="576475800"/>
      </c:barChart>
      <c:catAx>
        <c:axId val="57647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75800"/>
        <c:crosses val="autoZero"/>
        <c:auto val="1"/>
        <c:lblAlgn val="ctr"/>
        <c:lblOffset val="100"/>
        <c:noMultiLvlLbl val="0"/>
      </c:catAx>
      <c:valAx>
        <c:axId val="57647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7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30</c:v>
                </c:pt>
                <c:pt idx="1">
                  <c:v>70</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182032192"/>
        <c:axId val="182022784"/>
      </c:barChart>
      <c:catAx>
        <c:axId val="182032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22784"/>
        <c:crosses val="autoZero"/>
        <c:auto val="1"/>
        <c:lblAlgn val="ctr"/>
        <c:lblOffset val="100"/>
        <c:noMultiLvlLbl val="0"/>
      </c:catAx>
      <c:valAx>
        <c:axId val="18202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97-47F1-AF64-09043A40C10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7-47F1-AF64-09043A40C109}"/>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97-47F1-AF64-09043A40C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0197-47F1-AF64-09043A40C109}"/>
            </c:ext>
          </c:extLst>
        </c:ser>
        <c:dLbls>
          <c:showLegendKey val="0"/>
          <c:showVal val="0"/>
          <c:showCatName val="0"/>
          <c:showSerName val="0"/>
          <c:showPercent val="0"/>
          <c:showBubbleSize val="0"/>
        </c:dLbls>
        <c:gapWidth val="100"/>
        <c:overlap val="-24"/>
        <c:axId val="581183664"/>
        <c:axId val="581187584"/>
      </c:barChart>
      <c:catAx>
        <c:axId val="581183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7584"/>
        <c:crosses val="autoZero"/>
        <c:auto val="1"/>
        <c:lblAlgn val="ctr"/>
        <c:lblOffset val="100"/>
        <c:noMultiLvlLbl val="0"/>
      </c:catAx>
      <c:valAx>
        <c:axId val="581187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3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20</c:v>
                </c:pt>
                <c:pt idx="1">
                  <c:v>60</c:v>
                </c:pt>
                <c:pt idx="2">
                  <c:v>20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629012544"/>
        <c:axId val="629007448"/>
      </c:barChart>
      <c:catAx>
        <c:axId val="629012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9007448"/>
        <c:crosses val="autoZero"/>
        <c:auto val="1"/>
        <c:lblAlgn val="ctr"/>
        <c:lblOffset val="100"/>
        <c:noMultiLvlLbl val="0"/>
      </c:catAx>
      <c:valAx>
        <c:axId val="629007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901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DF-4A6B-85CF-11FB61EB8076}"/>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52DF-4A6B-85CF-11FB61EB8076}"/>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DF-4A6B-85CF-11FB61EB80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52DF-4A6B-85CF-11FB61EB8076}"/>
            </c:ext>
          </c:extLst>
        </c:ser>
        <c:dLbls>
          <c:showLegendKey val="0"/>
          <c:showVal val="0"/>
          <c:showCatName val="0"/>
          <c:showSerName val="0"/>
          <c:showPercent val="0"/>
          <c:showBubbleSize val="0"/>
        </c:dLbls>
        <c:gapWidth val="100"/>
        <c:overlap val="-24"/>
        <c:axId val="282892320"/>
        <c:axId val="282891144"/>
      </c:barChart>
      <c:catAx>
        <c:axId val="282892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91144"/>
        <c:crosses val="autoZero"/>
        <c:auto val="1"/>
        <c:lblAlgn val="ctr"/>
        <c:lblOffset val="100"/>
        <c:noMultiLvlLbl val="0"/>
      </c:catAx>
      <c:valAx>
        <c:axId val="28289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892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14</c:v>
                </c:pt>
                <c:pt idx="1">
                  <c:v>86</c:v>
                </c:pt>
                <c:pt idx="2">
                  <c:v>0</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652804616"/>
        <c:axId val="652806184"/>
      </c:barChart>
      <c:catAx>
        <c:axId val="652804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6184"/>
        <c:crosses val="autoZero"/>
        <c:auto val="1"/>
        <c:lblAlgn val="ctr"/>
        <c:lblOffset val="100"/>
        <c:noMultiLvlLbl val="0"/>
      </c:catAx>
      <c:valAx>
        <c:axId val="652806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804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35-4E85-B02D-93C522FD9C9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35-4E85-B02D-93C522FD9C96}"/>
                </c:ext>
              </c:extLst>
            </c:dLbl>
            <c:dLbl>
              <c:idx val="2"/>
              <c:layout>
                <c:manualLayout>
                  <c:x val="-5.3990599683935341E-3"/>
                  <c:y val="5.6556820567224917E-3"/>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35-4E85-B02D-93C522FD9C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70</c:v>
                </c:pt>
                <c:pt idx="1">
                  <c:v>23</c:v>
                </c:pt>
                <c:pt idx="2">
                  <c:v>7</c:v>
                </c:pt>
              </c:numCache>
            </c:numRef>
          </c:val>
          <c:extLst>
            <c:ext xmlns:c16="http://schemas.microsoft.com/office/drawing/2014/chart" uri="{C3380CC4-5D6E-409C-BE32-E72D297353CC}">
              <c16:uniqueId val="{00000003-AB35-4E85-B02D-93C522FD9C96}"/>
            </c:ext>
          </c:extLst>
        </c:ser>
        <c:dLbls>
          <c:showLegendKey val="0"/>
          <c:showVal val="0"/>
          <c:showCatName val="0"/>
          <c:showSerName val="0"/>
          <c:showPercent val="0"/>
          <c:showBubbleSize val="0"/>
        </c:dLbls>
        <c:gapWidth val="100"/>
        <c:overlap val="-24"/>
        <c:axId val="648138248"/>
        <c:axId val="648133936"/>
      </c:barChart>
      <c:catAx>
        <c:axId val="648138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3936"/>
        <c:crosses val="autoZero"/>
        <c:auto val="1"/>
        <c:lblAlgn val="ctr"/>
        <c:lblOffset val="100"/>
        <c:noMultiLvlLbl val="0"/>
      </c:catAx>
      <c:valAx>
        <c:axId val="648133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8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37</c:v>
                </c:pt>
                <c:pt idx="1">
                  <c:v>57</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648140992"/>
        <c:axId val="648153144"/>
      </c:barChart>
      <c:catAx>
        <c:axId val="648140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53144"/>
        <c:crosses val="autoZero"/>
        <c:auto val="1"/>
        <c:lblAlgn val="ctr"/>
        <c:lblOffset val="100"/>
        <c:noMultiLvlLbl val="0"/>
      </c:catAx>
      <c:valAx>
        <c:axId val="648153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0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BA-46D4-90DC-E087B38D65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BA-46D4-90DC-E087B38D65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72</c:v>
                </c:pt>
                <c:pt idx="1">
                  <c:v>28</c:v>
                </c:pt>
              </c:numCache>
            </c:numRef>
          </c:val>
          <c:extLst>
            <c:ext xmlns:c16="http://schemas.microsoft.com/office/drawing/2014/chart" uri="{C3380CC4-5D6E-409C-BE32-E72D297353CC}">
              <c16:uniqueId val="{00000002-06BA-46D4-90DC-E087B38D659B}"/>
            </c:ext>
          </c:extLst>
        </c:ser>
        <c:dLbls>
          <c:showLegendKey val="0"/>
          <c:showVal val="0"/>
          <c:showCatName val="0"/>
          <c:showSerName val="0"/>
          <c:showPercent val="0"/>
          <c:showBubbleSize val="0"/>
        </c:dLbls>
        <c:gapWidth val="100"/>
        <c:overlap val="-24"/>
        <c:axId val="648139032"/>
        <c:axId val="648139424"/>
      </c:barChart>
      <c:catAx>
        <c:axId val="648139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9424"/>
        <c:crosses val="autoZero"/>
        <c:auto val="1"/>
        <c:lblAlgn val="ctr"/>
        <c:lblOffset val="100"/>
        <c:noMultiLvlLbl val="0"/>
      </c:catAx>
      <c:valAx>
        <c:axId val="64813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9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0"/>
                  <c:y val="1.4889417352478592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49</c:v>
                </c:pt>
                <c:pt idx="1">
                  <c:v>48</c:v>
                </c:pt>
                <c:pt idx="2">
                  <c:v>3</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571475448"/>
        <c:axId val="571468000"/>
      </c:barChart>
      <c:catAx>
        <c:axId val="571475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68000"/>
        <c:crosses val="autoZero"/>
        <c:auto val="1"/>
        <c:lblAlgn val="ctr"/>
        <c:lblOffset val="100"/>
        <c:noMultiLvlLbl val="0"/>
      </c:catAx>
      <c:valAx>
        <c:axId val="57146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75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2F-470D-826E-70E30D843C4A}"/>
                </c:ext>
              </c:extLst>
            </c:dLbl>
            <c:dLbl>
              <c:idx val="1"/>
              <c:layout>
                <c:manualLayout>
                  <c:x val="-1.7260641117293532E-3"/>
                  <c:y val="0.1143103521832280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2F-470D-826E-70E30D843C4A}"/>
                </c:ext>
              </c:extLst>
            </c:dLbl>
            <c:dLbl>
              <c:idx val="2"/>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2F-470D-826E-70E30D843C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USUARIO-CLIENTE</c:v>
                </c:pt>
              </c:strCache>
            </c:strRef>
          </c:cat>
          <c:val>
            <c:numRef>
              <c:f>'TIPOS DE CONFLICTO'!$C$3:$C$5</c:f>
              <c:numCache>
                <c:formatCode>General</c:formatCode>
                <c:ptCount val="3"/>
                <c:pt idx="0">
                  <c:v>67</c:v>
                </c:pt>
                <c:pt idx="1">
                  <c:v>42</c:v>
                </c:pt>
                <c:pt idx="2">
                  <c:v>37</c:v>
                </c:pt>
              </c:numCache>
            </c:numRef>
          </c:val>
          <c:extLst>
            <c:ext xmlns:c16="http://schemas.microsoft.com/office/drawing/2014/chart" uri="{C3380CC4-5D6E-409C-BE32-E72D297353CC}">
              <c16:uniqueId val="{00000003-E22F-470D-826E-70E30D843C4A}"/>
            </c:ext>
          </c:extLst>
        </c:ser>
        <c:dLbls>
          <c:showLegendKey val="0"/>
          <c:showVal val="0"/>
          <c:showCatName val="0"/>
          <c:showSerName val="0"/>
          <c:showPercent val="0"/>
          <c:showBubbleSize val="0"/>
        </c:dLbls>
        <c:gapWidth val="100"/>
        <c:overlap val="-24"/>
        <c:axId val="646543768"/>
        <c:axId val="646544160"/>
      </c:barChart>
      <c:catAx>
        <c:axId val="64654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4160"/>
        <c:crosses val="autoZero"/>
        <c:auto val="1"/>
        <c:lblAlgn val="ctr"/>
        <c:lblOffset val="100"/>
        <c:noMultiLvlLbl val="0"/>
      </c:catAx>
      <c:valAx>
        <c:axId val="64654416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43</c:v>
                </c:pt>
                <c:pt idx="2">
                  <c:v>8</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570320792"/>
        <c:axId val="570322360"/>
      </c:barChart>
      <c:catAx>
        <c:axId val="570320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2360"/>
        <c:crosses val="autoZero"/>
        <c:auto val="1"/>
        <c:lblAlgn val="ctr"/>
        <c:lblOffset val="100"/>
        <c:noMultiLvlLbl val="0"/>
      </c:catAx>
      <c:valAx>
        <c:axId val="570322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0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75-4EF1-A6F4-A1F1BE82019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75-4EF1-A6F4-A1F1BE82019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75-4EF1-A6F4-A1F1BE8201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79</c:v>
                </c:pt>
                <c:pt idx="1">
                  <c:v>21</c:v>
                </c:pt>
                <c:pt idx="2">
                  <c:v>0</c:v>
                </c:pt>
              </c:numCache>
            </c:numRef>
          </c:val>
          <c:extLst>
            <c:ext xmlns:c16="http://schemas.microsoft.com/office/drawing/2014/chart" uri="{C3380CC4-5D6E-409C-BE32-E72D297353CC}">
              <c16:uniqueId val="{00000003-2775-4EF1-A6F4-A1F1BE820192}"/>
            </c:ext>
          </c:extLst>
        </c:ser>
        <c:dLbls>
          <c:showLegendKey val="0"/>
          <c:showVal val="0"/>
          <c:showCatName val="0"/>
          <c:showSerName val="0"/>
          <c:showPercent val="0"/>
          <c:showBubbleSize val="0"/>
        </c:dLbls>
        <c:gapWidth val="100"/>
        <c:overlap val="-24"/>
        <c:axId val="570340392"/>
        <c:axId val="570319224"/>
      </c:barChart>
      <c:catAx>
        <c:axId val="570340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19224"/>
        <c:crosses val="autoZero"/>
        <c:auto val="1"/>
        <c:lblAlgn val="ctr"/>
        <c:lblOffset val="100"/>
        <c:noMultiLvlLbl val="0"/>
      </c:catAx>
      <c:valAx>
        <c:axId val="57031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40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71</c:v>
                </c:pt>
                <c:pt idx="1">
                  <c:v>29</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566862552"/>
        <c:axId val="566874704"/>
      </c:barChart>
      <c:catAx>
        <c:axId val="56686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4704"/>
        <c:crosses val="autoZero"/>
        <c:auto val="1"/>
        <c:lblAlgn val="ctr"/>
        <c:lblOffset val="100"/>
        <c:noMultiLvlLbl val="0"/>
      </c:catAx>
      <c:valAx>
        <c:axId val="566874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2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27-4E7D-B5EA-B97B19871DBC}"/>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27-4E7D-B5EA-B97B19871DB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27-4E7D-B5EA-B97B19871D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63</c:v>
                </c:pt>
                <c:pt idx="1">
                  <c:v>30</c:v>
                </c:pt>
                <c:pt idx="2">
                  <c:v>7</c:v>
                </c:pt>
              </c:numCache>
            </c:numRef>
          </c:val>
          <c:extLst>
            <c:ext xmlns:c16="http://schemas.microsoft.com/office/drawing/2014/chart" uri="{C3380CC4-5D6E-409C-BE32-E72D297353CC}">
              <c16:uniqueId val="{00000003-9D27-4E7D-B5EA-B97B19871DBC}"/>
            </c:ext>
          </c:extLst>
        </c:ser>
        <c:dLbls>
          <c:showLegendKey val="0"/>
          <c:showVal val="0"/>
          <c:showCatName val="0"/>
          <c:showSerName val="0"/>
          <c:showPercent val="0"/>
          <c:showBubbleSize val="0"/>
        </c:dLbls>
        <c:gapWidth val="100"/>
        <c:overlap val="-24"/>
        <c:axId val="396931528"/>
        <c:axId val="396940152"/>
      </c:barChart>
      <c:catAx>
        <c:axId val="396931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40152"/>
        <c:crosses val="autoZero"/>
        <c:auto val="1"/>
        <c:lblAlgn val="ctr"/>
        <c:lblOffset val="100"/>
        <c:noMultiLvlLbl val="0"/>
      </c:catAx>
      <c:valAx>
        <c:axId val="396940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3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83</c:v>
                </c:pt>
                <c:pt idx="1">
                  <c:v>17</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647239704"/>
        <c:axId val="647249504"/>
      </c:barChart>
      <c:catAx>
        <c:axId val="64723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9504"/>
        <c:crosses val="autoZero"/>
        <c:auto val="1"/>
        <c:lblAlgn val="ctr"/>
        <c:lblOffset val="100"/>
        <c:noMultiLvlLbl val="0"/>
      </c:catAx>
      <c:valAx>
        <c:axId val="64724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4432072077397748E-2"/>
          <c:y val="1.9868856188095581E-2"/>
          <c:w val="0.91850516786665792"/>
          <c:h val="0.88474518835511851"/>
        </c:manualLayout>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10-4507-9842-CCDCF66677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10-4507-9842-CCDCF666771B}"/>
                </c:ext>
              </c:extLst>
            </c:dLbl>
            <c:dLbl>
              <c:idx val="2"/>
              <c:layout>
                <c:manualLayout>
                  <c:x val="-5.1188280167833071E-3"/>
                  <c:y val="2.9721374981013502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10-4507-9842-CCDCF66677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79</c:v>
                </c:pt>
                <c:pt idx="1">
                  <c:v>21</c:v>
                </c:pt>
                <c:pt idx="2">
                  <c:v>0</c:v>
                </c:pt>
              </c:numCache>
            </c:numRef>
          </c:val>
          <c:extLst>
            <c:ext xmlns:c16="http://schemas.microsoft.com/office/drawing/2014/chart" uri="{C3380CC4-5D6E-409C-BE32-E72D297353CC}">
              <c16:uniqueId val="{00000003-1610-4507-9842-CCDCF666771B}"/>
            </c:ext>
          </c:extLst>
        </c:ser>
        <c:dLbls>
          <c:showLegendKey val="0"/>
          <c:showVal val="0"/>
          <c:showCatName val="0"/>
          <c:showSerName val="0"/>
          <c:showPercent val="0"/>
          <c:showBubbleSize val="0"/>
        </c:dLbls>
        <c:gapWidth val="100"/>
        <c:overlap val="-24"/>
        <c:axId val="637675744"/>
        <c:axId val="637676136"/>
      </c:barChart>
      <c:catAx>
        <c:axId val="63767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6136"/>
        <c:crosses val="autoZero"/>
        <c:auto val="1"/>
        <c:lblAlgn val="ctr"/>
        <c:lblOffset val="100"/>
        <c:noMultiLvlLbl val="0"/>
      </c:catAx>
      <c:valAx>
        <c:axId val="63767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46</c:v>
                </c:pt>
                <c:pt idx="1">
                  <c:v>46</c:v>
                </c:pt>
                <c:pt idx="2">
                  <c:v>8</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496945800"/>
        <c:axId val="496940312"/>
      </c:barChart>
      <c:catAx>
        <c:axId val="496945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40312"/>
        <c:crosses val="autoZero"/>
        <c:auto val="1"/>
        <c:lblAlgn val="ctr"/>
        <c:lblOffset val="100"/>
        <c:noMultiLvlLbl val="0"/>
      </c:catAx>
      <c:valAx>
        <c:axId val="496940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945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4E-4227-A58E-90593BA789B7}"/>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4E-4227-A58E-90593BA789B7}"/>
                </c:ext>
              </c:extLst>
            </c:dLbl>
            <c:dLbl>
              <c:idx val="2"/>
              <c:layout>
                <c:manualLayout>
                  <c:x val="6.8251040223777423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4E-4227-A58E-90593BA789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58</c:v>
                </c:pt>
                <c:pt idx="1">
                  <c:v>37</c:v>
                </c:pt>
                <c:pt idx="2">
                  <c:v>5</c:v>
                </c:pt>
              </c:numCache>
            </c:numRef>
          </c:val>
          <c:extLst>
            <c:ext xmlns:c16="http://schemas.microsoft.com/office/drawing/2014/chart" uri="{C3380CC4-5D6E-409C-BE32-E72D297353CC}">
              <c16:uniqueId val="{00000003-124E-4227-A58E-90593BA789B7}"/>
            </c:ext>
          </c:extLst>
        </c:ser>
        <c:dLbls>
          <c:showLegendKey val="0"/>
          <c:showVal val="0"/>
          <c:showCatName val="0"/>
          <c:showSerName val="0"/>
          <c:showPercent val="0"/>
          <c:showBubbleSize val="0"/>
        </c:dLbls>
        <c:gapWidth val="100"/>
        <c:overlap val="-24"/>
        <c:axId val="571484072"/>
        <c:axId val="571481720"/>
      </c:barChart>
      <c:catAx>
        <c:axId val="571484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1720"/>
        <c:crosses val="autoZero"/>
        <c:auto val="1"/>
        <c:lblAlgn val="ctr"/>
        <c:lblOffset val="100"/>
        <c:noMultiLvlLbl val="0"/>
      </c:catAx>
      <c:valAx>
        <c:axId val="571481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4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0.11907285576901258"/>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86</c:v>
                </c:pt>
                <c:pt idx="1">
                  <c:v>14</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651321304"/>
        <c:axId val="651311896"/>
      </c:barChart>
      <c:catAx>
        <c:axId val="65132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1896"/>
        <c:crosses val="autoZero"/>
        <c:auto val="1"/>
        <c:lblAlgn val="ctr"/>
        <c:lblOffset val="100"/>
        <c:noMultiLvlLbl val="0"/>
      </c:catAx>
      <c:valAx>
        <c:axId val="651311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21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98-4893-976B-D3754E2A5C1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98-4893-976B-D3754E2A5C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2-4E98-4893-976B-D3754E2A5C1D}"/>
            </c:ext>
          </c:extLst>
        </c:ser>
        <c:dLbls>
          <c:showLegendKey val="0"/>
          <c:showVal val="0"/>
          <c:showCatName val="0"/>
          <c:showSerName val="0"/>
          <c:showPercent val="0"/>
          <c:showBubbleSize val="0"/>
        </c:dLbls>
        <c:gapWidth val="100"/>
        <c:overlap val="-24"/>
        <c:axId val="486511592"/>
        <c:axId val="486508456"/>
      </c:barChart>
      <c:catAx>
        <c:axId val="486511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08456"/>
        <c:crosses val="autoZero"/>
        <c:auto val="1"/>
        <c:lblAlgn val="ctr"/>
        <c:lblOffset val="100"/>
        <c:noMultiLvlLbl val="0"/>
      </c:catAx>
      <c:valAx>
        <c:axId val="486508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1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43</c:v>
                </c:pt>
                <c:pt idx="1">
                  <c:v>57</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486524136"/>
        <c:axId val="486520216"/>
      </c:barChart>
      <c:catAx>
        <c:axId val="486524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20216"/>
        <c:crosses val="autoZero"/>
        <c:auto val="1"/>
        <c:lblAlgn val="ctr"/>
        <c:lblOffset val="100"/>
        <c:noMultiLvlLbl val="0"/>
      </c:catAx>
      <c:valAx>
        <c:axId val="486520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24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1D-4F1A-8768-ADB79222D812}"/>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1D-4F1A-8768-ADB79222D8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88</c:v>
                </c:pt>
                <c:pt idx="1">
                  <c:v>12</c:v>
                </c:pt>
              </c:numCache>
            </c:numRef>
          </c:val>
          <c:extLst>
            <c:ext xmlns:c16="http://schemas.microsoft.com/office/drawing/2014/chart" uri="{C3380CC4-5D6E-409C-BE32-E72D297353CC}">
              <c16:uniqueId val="{00000002-531D-4F1A-8768-ADB79222D812}"/>
            </c:ext>
          </c:extLst>
        </c:ser>
        <c:dLbls>
          <c:showLegendKey val="0"/>
          <c:showVal val="0"/>
          <c:showCatName val="0"/>
          <c:showSerName val="0"/>
          <c:showPercent val="0"/>
          <c:showBubbleSize val="0"/>
        </c:dLbls>
        <c:gapWidth val="100"/>
        <c:overlap val="-24"/>
        <c:axId val="646545336"/>
        <c:axId val="646557096"/>
      </c:barChart>
      <c:catAx>
        <c:axId val="646545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7096"/>
        <c:crosses val="autoZero"/>
        <c:auto val="1"/>
        <c:lblAlgn val="ctr"/>
        <c:lblOffset val="100"/>
        <c:noMultiLvlLbl val="0"/>
      </c:catAx>
      <c:valAx>
        <c:axId val="646557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5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57</c:v>
                </c:pt>
                <c:pt idx="1">
                  <c:v>29</c:v>
                </c:pt>
                <c:pt idx="2">
                  <c:v>14</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498706080"/>
        <c:axId val="498713528"/>
      </c:barChart>
      <c:catAx>
        <c:axId val="49870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3528"/>
        <c:crosses val="autoZero"/>
        <c:auto val="1"/>
        <c:lblAlgn val="ctr"/>
        <c:lblOffset val="100"/>
        <c:noMultiLvlLbl val="0"/>
      </c:catAx>
      <c:valAx>
        <c:axId val="498713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13-4196-810B-F5EC835FE12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13-4196-810B-F5EC835FE126}"/>
                </c:ext>
              </c:extLst>
            </c:dLbl>
            <c:dLbl>
              <c:idx val="2"/>
              <c:layout>
                <c:manualLayout>
                  <c:x val="-5.1781923351880595E-3"/>
                  <c:y val="-2.9776942564498149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13-4196-810B-F5EC835FE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84</c:v>
                </c:pt>
                <c:pt idx="1">
                  <c:v>14</c:v>
                </c:pt>
                <c:pt idx="2">
                  <c:v>2</c:v>
                </c:pt>
              </c:numCache>
            </c:numRef>
          </c:val>
          <c:extLst>
            <c:ext xmlns:c16="http://schemas.microsoft.com/office/drawing/2014/chart" uri="{C3380CC4-5D6E-409C-BE32-E72D297353CC}">
              <c16:uniqueId val="{00000003-FC13-4196-810B-F5EC835FE126}"/>
            </c:ext>
          </c:extLst>
        </c:ser>
        <c:dLbls>
          <c:showLegendKey val="0"/>
          <c:showVal val="0"/>
          <c:showCatName val="0"/>
          <c:showSerName val="0"/>
          <c:showPercent val="0"/>
          <c:showBubbleSize val="0"/>
        </c:dLbls>
        <c:gapWidth val="100"/>
        <c:overlap val="-24"/>
        <c:axId val="396936232"/>
        <c:axId val="396942112"/>
      </c:barChart>
      <c:catAx>
        <c:axId val="39693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42112"/>
        <c:crosses val="autoZero"/>
        <c:auto val="1"/>
        <c:lblAlgn val="ctr"/>
        <c:lblOffset val="100"/>
        <c:noMultiLvlLbl val="0"/>
      </c:catAx>
      <c:valAx>
        <c:axId val="39694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693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49</c:v>
                </c:pt>
                <c:pt idx="1">
                  <c:v>51</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566873920"/>
        <c:axId val="648120216"/>
      </c:barChart>
      <c:catAx>
        <c:axId val="56687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20216"/>
        <c:crosses val="autoZero"/>
        <c:auto val="1"/>
        <c:lblAlgn val="ctr"/>
        <c:lblOffset val="100"/>
        <c:noMultiLvlLbl val="0"/>
      </c:catAx>
      <c:valAx>
        <c:axId val="648120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8-44AC-8D37-47BA8D715F48}"/>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8-44AC-8D37-47BA8D715F48}"/>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8-44AC-8D37-47BA8D715F48}"/>
                </c:ext>
              </c:extLst>
            </c:dLbl>
            <c:dLbl>
              <c:idx val="4"/>
              <c:layout>
                <c:manualLayout>
                  <c:x val="0"/>
                  <c:y val="4.8594777654045896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8-44AC-8D37-47BA8D715F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14</c:v>
                </c:pt>
                <c:pt idx="2">
                  <c:v>2</c:v>
                </c:pt>
                <c:pt idx="4">
                  <c:v>7</c:v>
                </c:pt>
              </c:numCache>
            </c:numRef>
          </c:val>
          <c:extLst>
            <c:ext xmlns:c16="http://schemas.microsoft.com/office/drawing/2014/chart" uri="{C3380CC4-5D6E-409C-BE32-E72D297353CC}">
              <c16:uniqueId val="{00000004-08A8-44AC-8D37-47BA8D715F48}"/>
            </c:ext>
          </c:extLst>
        </c:ser>
        <c:dLbls>
          <c:showLegendKey val="0"/>
          <c:showVal val="0"/>
          <c:showCatName val="0"/>
          <c:showSerName val="0"/>
          <c:showPercent val="0"/>
          <c:showBubbleSize val="0"/>
        </c:dLbls>
        <c:gapWidth val="100"/>
        <c:overlap val="-24"/>
        <c:axId val="499200312"/>
        <c:axId val="499201880"/>
      </c:barChart>
      <c:catAx>
        <c:axId val="49920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9201880"/>
        <c:crosses val="autoZero"/>
        <c:auto val="1"/>
        <c:lblAlgn val="ctr"/>
        <c:lblOffset val="100"/>
        <c:noMultiLvlLbl val="0"/>
      </c:catAx>
      <c:valAx>
        <c:axId val="499201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920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57</c:v>
                </c:pt>
                <c:pt idx="1">
                  <c:v>29</c:v>
                </c:pt>
                <c:pt idx="2">
                  <c:v>14</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650266720"/>
        <c:axId val="650274560"/>
      </c:barChart>
      <c:catAx>
        <c:axId val="650266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74560"/>
        <c:crosses val="autoZero"/>
        <c:auto val="1"/>
        <c:lblAlgn val="ctr"/>
        <c:lblOffset val="100"/>
        <c:noMultiLvlLbl val="0"/>
      </c:catAx>
      <c:valAx>
        <c:axId val="650274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6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E5-4CBB-BB9B-BEF404258812}"/>
                </c:ext>
              </c:extLst>
            </c:dLbl>
            <c:dLbl>
              <c:idx val="1"/>
              <c:layout>
                <c:manualLayout>
                  <c:x val="5.3248873073554305E-3"/>
                  <c:y val="-4.1972435539426611E-4"/>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E5-4CBB-BB9B-BEF404258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7CE5-4CBB-BB9B-BEF404258812}"/>
            </c:ext>
          </c:extLst>
        </c:ser>
        <c:dLbls>
          <c:showLegendKey val="0"/>
          <c:showVal val="0"/>
          <c:showCatName val="0"/>
          <c:showSerName val="0"/>
          <c:showPercent val="0"/>
          <c:showBubbleSize val="0"/>
        </c:dLbls>
        <c:gapWidth val="100"/>
        <c:overlap val="-24"/>
        <c:axId val="273592256"/>
        <c:axId val="273589120"/>
      </c:barChart>
      <c:catAx>
        <c:axId val="273592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89120"/>
        <c:crosses val="autoZero"/>
        <c:auto val="1"/>
        <c:lblAlgn val="ctr"/>
        <c:lblOffset val="100"/>
        <c:noMultiLvlLbl val="0"/>
      </c:catAx>
      <c:valAx>
        <c:axId val="273589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9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60</c:v>
                </c:pt>
                <c:pt idx="1">
                  <c:v>40</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652731816"/>
        <c:axId val="652732600"/>
      </c:barChart>
      <c:catAx>
        <c:axId val="652731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2600"/>
        <c:crosses val="autoZero"/>
        <c:auto val="1"/>
        <c:lblAlgn val="ctr"/>
        <c:lblOffset val="100"/>
        <c:noMultiLvlLbl val="0"/>
      </c:catAx>
      <c:valAx>
        <c:axId val="652732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1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90-4B6E-832A-AC9411AF2D6F}"/>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90-4B6E-832A-AC9411AF2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72</c:v>
                </c:pt>
                <c:pt idx="1">
                  <c:v>28</c:v>
                </c:pt>
              </c:numCache>
            </c:numRef>
          </c:val>
          <c:extLst>
            <c:ext xmlns:c16="http://schemas.microsoft.com/office/drawing/2014/chart" uri="{C3380CC4-5D6E-409C-BE32-E72D297353CC}">
              <c16:uniqueId val="{00000002-A690-4B6E-832A-AC9411AF2D6F}"/>
            </c:ext>
          </c:extLst>
        </c:ser>
        <c:dLbls>
          <c:showLegendKey val="0"/>
          <c:showVal val="0"/>
          <c:showCatName val="0"/>
          <c:showSerName val="0"/>
          <c:showPercent val="0"/>
          <c:showBubbleSize val="0"/>
        </c:dLbls>
        <c:gapWidth val="100"/>
        <c:overlap val="-24"/>
        <c:axId val="650291024"/>
        <c:axId val="486521784"/>
      </c:barChart>
      <c:catAx>
        <c:axId val="65029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21784"/>
        <c:crosses val="autoZero"/>
        <c:auto val="1"/>
        <c:lblAlgn val="ctr"/>
        <c:lblOffset val="100"/>
        <c:noMultiLvlLbl val="0"/>
      </c:catAx>
      <c:valAx>
        <c:axId val="486521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9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77</c:v>
                </c:pt>
                <c:pt idx="1">
                  <c:v>23</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647229904"/>
        <c:axId val="647231080"/>
      </c:barChart>
      <c:catAx>
        <c:axId val="647229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1080"/>
        <c:crosses val="autoZero"/>
        <c:auto val="1"/>
        <c:lblAlgn val="ctr"/>
        <c:lblOffset val="100"/>
        <c:noMultiLvlLbl val="0"/>
      </c:catAx>
      <c:valAx>
        <c:axId val="647231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2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1-4374-98E8-60D13135EFF2}"/>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1-4374-98E8-60D13135EF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72</c:v>
                </c:pt>
                <c:pt idx="1">
                  <c:v>28</c:v>
                </c:pt>
              </c:numCache>
            </c:numRef>
          </c:val>
          <c:extLst>
            <c:ext xmlns:c16="http://schemas.microsoft.com/office/drawing/2014/chart" uri="{C3380CC4-5D6E-409C-BE32-E72D297353CC}">
              <c16:uniqueId val="{00000002-8E41-4374-98E8-60D13135EFF2}"/>
            </c:ext>
          </c:extLst>
        </c:ser>
        <c:dLbls>
          <c:showLegendKey val="0"/>
          <c:showVal val="0"/>
          <c:showCatName val="0"/>
          <c:showSerName val="0"/>
          <c:showPercent val="0"/>
          <c:showBubbleSize val="0"/>
        </c:dLbls>
        <c:gapWidth val="100"/>
        <c:overlap val="-24"/>
        <c:axId val="499203840"/>
        <c:axId val="499204232"/>
      </c:barChart>
      <c:catAx>
        <c:axId val="49920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9204232"/>
        <c:crosses val="autoZero"/>
        <c:auto val="1"/>
        <c:lblAlgn val="ctr"/>
        <c:lblOffset val="100"/>
        <c:noMultiLvlLbl val="0"/>
      </c:catAx>
      <c:valAx>
        <c:axId val="499204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920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66</c:v>
                </c:pt>
                <c:pt idx="1">
                  <c:v>34</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498707256"/>
        <c:axId val="498704904"/>
      </c:barChart>
      <c:catAx>
        <c:axId val="498707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4904"/>
        <c:crosses val="autoZero"/>
        <c:auto val="1"/>
        <c:lblAlgn val="ctr"/>
        <c:lblOffset val="100"/>
        <c:noMultiLvlLbl val="0"/>
      </c:catAx>
      <c:valAx>
        <c:axId val="498704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9D-4A88-BD30-E65F58230DA6}"/>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9D-4A88-BD30-E65F5823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72</c:v>
                </c:pt>
                <c:pt idx="1">
                  <c:v>28</c:v>
                </c:pt>
              </c:numCache>
            </c:numRef>
          </c:val>
          <c:extLst>
            <c:ext xmlns:c16="http://schemas.microsoft.com/office/drawing/2014/chart" uri="{C3380CC4-5D6E-409C-BE32-E72D297353CC}">
              <c16:uniqueId val="{00000002-299D-4A88-BD30-E65F58230DA6}"/>
            </c:ext>
          </c:extLst>
        </c:ser>
        <c:dLbls>
          <c:showLegendKey val="0"/>
          <c:showVal val="0"/>
          <c:showCatName val="0"/>
          <c:showSerName val="0"/>
          <c:showPercent val="0"/>
          <c:showBubbleSize val="0"/>
        </c:dLbls>
        <c:gapWidth val="100"/>
        <c:overlap val="-24"/>
        <c:axId val="431046384"/>
        <c:axId val="431039328"/>
      </c:barChart>
      <c:catAx>
        <c:axId val="431046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39328"/>
        <c:crosses val="autoZero"/>
        <c:auto val="1"/>
        <c:lblAlgn val="ctr"/>
        <c:lblOffset val="100"/>
        <c:noMultiLvlLbl val="0"/>
      </c:catAx>
      <c:valAx>
        <c:axId val="43103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54</c:v>
                </c:pt>
                <c:pt idx="1">
                  <c:v>46</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269987496"/>
        <c:axId val="269988672"/>
      </c:barChart>
      <c:catAx>
        <c:axId val="269987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8672"/>
        <c:crosses val="autoZero"/>
        <c:auto val="1"/>
        <c:lblAlgn val="ctr"/>
        <c:lblOffset val="100"/>
        <c:noMultiLvlLbl val="0"/>
      </c:catAx>
      <c:valAx>
        <c:axId val="26998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987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C6-4BFD-8537-A31193B0F6ED}"/>
                </c:ext>
              </c:extLst>
            </c:dLbl>
            <c:dLbl>
              <c:idx val="1"/>
              <c:layout>
                <c:manualLayout>
                  <c:x val="-1.7863771441624641E-3"/>
                  <c:y val="5.6767759937787687E-3"/>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C6-4BFD-8537-A31193B0F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85C6-4BFD-8537-A31193B0F6ED}"/>
            </c:ext>
          </c:extLst>
        </c:ser>
        <c:dLbls>
          <c:showLegendKey val="0"/>
          <c:showVal val="0"/>
          <c:showCatName val="0"/>
          <c:showSerName val="0"/>
          <c:showPercent val="0"/>
          <c:showBubbleSize val="0"/>
        </c:dLbls>
        <c:gapWidth val="100"/>
        <c:overlap val="-24"/>
        <c:axId val="576461688"/>
        <c:axId val="576462080"/>
      </c:barChart>
      <c:catAx>
        <c:axId val="576461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2080"/>
        <c:crosses val="autoZero"/>
        <c:auto val="1"/>
        <c:lblAlgn val="ctr"/>
        <c:lblOffset val="100"/>
        <c:noMultiLvlLbl val="0"/>
      </c:catAx>
      <c:valAx>
        <c:axId val="576462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1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0"/>
                  <c:y val="-1.30495577383868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97</c:v>
                </c:pt>
                <c:pt idx="1">
                  <c:v>3</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489098128"/>
        <c:axId val="489107928"/>
      </c:barChart>
      <c:catAx>
        <c:axId val="489098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9107928"/>
        <c:crosses val="autoZero"/>
        <c:auto val="1"/>
        <c:lblAlgn val="ctr"/>
        <c:lblOffset val="100"/>
        <c:noMultiLvlLbl val="0"/>
      </c:catAx>
      <c:valAx>
        <c:axId val="489107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909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97</c:v>
                </c:pt>
                <c:pt idx="1">
                  <c:v>3</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90160328"/>
        <c:axId val="390156408"/>
      </c:barChart>
      <c:catAx>
        <c:axId val="390160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90156408"/>
        <c:crosses val="autoZero"/>
        <c:auto val="1"/>
        <c:lblAlgn val="ctr"/>
        <c:lblOffset val="100"/>
        <c:noMultiLvlLbl val="0"/>
      </c:catAx>
      <c:valAx>
        <c:axId val="390156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160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6-425F-B67F-F8A172D6AEB9}"/>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6-425F-B67F-F8A172D6AEB9}"/>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6-425F-B67F-F8A172D6AE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HISTORIA</c:v>
                </c:pt>
              </c:strCache>
            </c:strRef>
          </c:cat>
          <c:val>
            <c:numRef>
              <c:f>'ELEMENTO DE IDENTIFICACIÓN'!$B$4:$B$6</c:f>
              <c:numCache>
                <c:formatCode>General</c:formatCode>
                <c:ptCount val="3"/>
                <c:pt idx="0">
                  <c:v>70</c:v>
                </c:pt>
                <c:pt idx="1">
                  <c:v>42</c:v>
                </c:pt>
                <c:pt idx="2">
                  <c:v>39</c:v>
                </c:pt>
              </c:numCache>
            </c:numRef>
          </c:val>
          <c:extLst>
            <c:ext xmlns:c16="http://schemas.microsoft.com/office/drawing/2014/chart" uri="{C3380CC4-5D6E-409C-BE32-E72D297353CC}">
              <c16:uniqueId val="{00000003-A066-425F-B67F-F8A172D6AEB9}"/>
            </c:ext>
          </c:extLst>
        </c:ser>
        <c:dLbls>
          <c:showLegendKey val="0"/>
          <c:showVal val="0"/>
          <c:showCatName val="0"/>
          <c:showSerName val="0"/>
          <c:showPercent val="0"/>
          <c:showBubbleSize val="0"/>
        </c:dLbls>
        <c:gapWidth val="100"/>
        <c:overlap val="-24"/>
        <c:axId val="640996648"/>
        <c:axId val="640997040"/>
      </c:barChart>
      <c:catAx>
        <c:axId val="640996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0997040"/>
        <c:crosses val="autoZero"/>
        <c:auto val="1"/>
        <c:lblAlgn val="ctr"/>
        <c:lblOffset val="100"/>
        <c:noMultiLvlLbl val="0"/>
      </c:catAx>
      <c:valAx>
        <c:axId val="640997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6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06/05/2022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06/05/2022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06/05/2022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06/05/2022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496399" y="4653137"/>
            <a:ext cx="8612105"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460) – SECRETARÍA DE FINANZAS Y ADMINISTRACIÓN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2213835131"/>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F7B63A56-B265-4814-B655-975A19C688B7}"/>
              </a:ext>
            </a:extLst>
          </p:cNvPr>
          <p:cNvGraphicFramePr/>
          <p:nvPr>
            <p:extLst>
              <p:ext uri="{D42A27DB-BD31-4B8C-83A1-F6EECF244321}">
                <p14:modId xmlns:p14="http://schemas.microsoft.com/office/powerpoint/2010/main" val="1885823718"/>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4024762414"/>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1160C476-4D4A-42A7-83C8-ECC6F41E8A00}"/>
              </a:ext>
            </a:extLst>
          </p:cNvPr>
          <p:cNvGraphicFramePr/>
          <p:nvPr>
            <p:extLst>
              <p:ext uri="{D42A27DB-BD31-4B8C-83A1-F6EECF244321}">
                <p14:modId xmlns:p14="http://schemas.microsoft.com/office/powerpoint/2010/main" val="2462893848"/>
              </p:ext>
            </p:extLst>
          </p:nvPr>
        </p:nvGraphicFramePr>
        <p:xfrm>
          <a:off x="948022" y="1314479"/>
          <a:ext cx="8080068" cy="46018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632311"/>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la gran mayoría de los encuestados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3.-Historia</a:t>
            </a:r>
          </a:p>
          <a:p>
            <a:pPr algn="just"/>
            <a:r>
              <a:rPr lang="es-MX" dirty="0"/>
              <a:t>Se manifiesta que 71%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2.-Conciencia ecológica</a:t>
            </a:r>
          </a:p>
          <a:p>
            <a:pPr marL="742950" lvl="1" indent="-285750" algn="just">
              <a:buFont typeface="Arial" panose="020B0604020202020204" pitchFamily="34" charset="0"/>
              <a:buChar char="•"/>
            </a:pPr>
            <a:r>
              <a:rPr lang="es-MX" dirty="0"/>
              <a:t> 3.-Responsabilidad </a:t>
            </a:r>
          </a:p>
          <a:p>
            <a:pPr marL="742950" lvl="1" indent="-285750" algn="just">
              <a:buFont typeface="Arial" panose="020B0604020202020204" pitchFamily="34" charset="0"/>
              <a:buChar char="•"/>
            </a:pPr>
            <a:r>
              <a:rPr lang="es-MX" dirty="0"/>
              <a:t> 4.- Equidad </a:t>
            </a:r>
          </a:p>
          <a:p>
            <a:pPr marL="742950" lvl="1" indent="-285750" algn="just">
              <a:buFont typeface="Arial" panose="020B0604020202020204" pitchFamily="34" charset="0"/>
              <a:buChar char="•"/>
            </a:pPr>
            <a:r>
              <a:rPr lang="es-MX" dirty="0"/>
              <a:t> 5.-Profesionalismo e integridad</a:t>
            </a:r>
          </a:p>
          <a:p>
            <a:pPr marL="742950" lvl="1" indent="-285750" algn="just">
              <a:buFont typeface="Arial" panose="020B0604020202020204" pitchFamily="34" charset="0"/>
              <a:buChar char="•"/>
            </a:pPr>
            <a:r>
              <a:rPr lang="es-MX" dirty="0"/>
              <a:t> 6.-Tolerancia </a:t>
            </a:r>
          </a:p>
          <a:p>
            <a:pPr marL="742950" lvl="1" indent="-285750" algn="just">
              <a:buFont typeface="Arial" panose="020B0604020202020204" pitchFamily="34" charset="0"/>
              <a:buChar char="•"/>
            </a:pPr>
            <a:r>
              <a:rPr lang="es-MX" dirty="0"/>
              <a:t> 7.- Lealtad y compromiso </a:t>
            </a:r>
          </a:p>
          <a:p>
            <a:pPr marL="742950" lvl="1" indent="-285750" algn="just">
              <a:buFont typeface="Arial" panose="020B0604020202020204" pitchFamily="34" charset="0"/>
              <a:buChar char="•"/>
            </a:pPr>
            <a:r>
              <a:rPr lang="es-MX" dirty="0"/>
              <a:t> 8.- Justicia </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3168225497"/>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69FA17A3-587D-402B-BF18-C5B2CC88B89B}"/>
              </a:ext>
            </a:extLst>
          </p:cNvPr>
          <p:cNvGraphicFramePr/>
          <p:nvPr>
            <p:extLst>
              <p:ext uri="{D42A27DB-BD31-4B8C-83A1-F6EECF244321}">
                <p14:modId xmlns:p14="http://schemas.microsoft.com/office/powerpoint/2010/main" val="3375103273"/>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181223993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33A23B4B-8937-4497-B8DA-B83602A4685B}"/>
              </a:ext>
            </a:extLst>
          </p:cNvPr>
          <p:cNvGraphicFramePr/>
          <p:nvPr>
            <p:extLst>
              <p:ext uri="{D42A27DB-BD31-4B8C-83A1-F6EECF244321}">
                <p14:modId xmlns:p14="http://schemas.microsoft.com/office/powerpoint/2010/main" val="38773078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1287898378"/>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CAB1F9F8-4509-4193-A2E4-79A73110AF00}"/>
              </a:ext>
            </a:extLst>
          </p:cNvPr>
          <p:cNvGraphicFramePr/>
          <p:nvPr>
            <p:extLst>
              <p:ext uri="{D42A27DB-BD31-4B8C-83A1-F6EECF244321}">
                <p14:modId xmlns:p14="http://schemas.microsoft.com/office/powerpoint/2010/main" val="4244449387"/>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715989602"/>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5FC82904-E7C0-4B90-A6EF-B190D2187759}"/>
              </a:ext>
            </a:extLst>
          </p:cNvPr>
          <p:cNvGraphicFramePr/>
          <p:nvPr>
            <p:extLst>
              <p:ext uri="{D42A27DB-BD31-4B8C-83A1-F6EECF244321}">
                <p14:modId xmlns:p14="http://schemas.microsoft.com/office/powerpoint/2010/main" val="3729293136"/>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2004159913"/>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1533879C-2421-4EB5-B543-48B33CE14828}"/>
              </a:ext>
            </a:extLst>
          </p:cNvPr>
          <p:cNvGraphicFramePr/>
          <p:nvPr>
            <p:extLst>
              <p:ext uri="{D42A27DB-BD31-4B8C-83A1-F6EECF244321}">
                <p14:modId xmlns:p14="http://schemas.microsoft.com/office/powerpoint/2010/main" val="174179198"/>
              </p:ext>
            </p:extLst>
          </p:nvPr>
        </p:nvGraphicFramePr>
        <p:xfrm>
          <a:off x="1750214" y="1347179"/>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2862322"/>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 </a:t>
            </a:r>
            <a:r>
              <a:rPr lang="es-MX" dirty="0"/>
              <a:t>se considera buena en un 63%</a:t>
            </a:r>
            <a:r>
              <a:rPr lang="es-MX" b="1" dirty="0"/>
              <a:t> </a:t>
            </a:r>
            <a:r>
              <a:rPr lang="es-MX" dirty="0"/>
              <a:t>, el </a:t>
            </a:r>
            <a:r>
              <a:rPr lang="es-MX" b="1" dirty="0"/>
              <a:t>clima </a:t>
            </a:r>
            <a:r>
              <a:rPr lang="es-MX" dirty="0"/>
              <a:t>se considera regular en un 44% , el </a:t>
            </a:r>
            <a:r>
              <a:rPr lang="es-MX" b="1" dirty="0"/>
              <a:t>ruido </a:t>
            </a:r>
            <a:r>
              <a:rPr lang="es-MX" dirty="0"/>
              <a:t>se considera medio por lo que podría resultar molesto, 46% consideran regular </a:t>
            </a:r>
            <a:r>
              <a:rPr lang="es-MX" b="1" dirty="0"/>
              <a:t>mobiliario</a:t>
            </a:r>
            <a:r>
              <a:rPr lang="es-MX" dirty="0"/>
              <a:t> con el que trabajan, se considera bueno el </a:t>
            </a:r>
            <a:r>
              <a:rPr lang="es-MX" b="1" dirty="0"/>
              <a:t>espacio</a:t>
            </a:r>
            <a:r>
              <a:rPr lang="es-MX" dirty="0"/>
              <a:t> para realizar sus funciones, la </a:t>
            </a:r>
            <a:r>
              <a:rPr lang="es-MX" b="1" dirty="0"/>
              <a:t>higiene en el lugar de trabajo</a:t>
            </a:r>
            <a:r>
              <a:rPr lang="es-MX" dirty="0"/>
              <a:t> se considera buena, la </a:t>
            </a:r>
            <a:r>
              <a:rPr lang="es-MX" b="1" dirty="0"/>
              <a:t>higiene en sanitarios </a:t>
            </a:r>
            <a:r>
              <a:rPr lang="es-MX" dirty="0"/>
              <a:t>es considerada mala por la mayoría de los encuestados, </a:t>
            </a:r>
            <a:r>
              <a:rPr lang="es-MX" b="1" dirty="0"/>
              <a:t>la respuesta de mantenimiento</a:t>
            </a:r>
            <a:r>
              <a:rPr lang="es-MX" dirty="0"/>
              <a:t> es regular,  80% de los encuestados si conocen a los </a:t>
            </a:r>
            <a:r>
              <a:rPr lang="es-MX" b="1" dirty="0"/>
              <a:t>integrantes</a:t>
            </a:r>
            <a:r>
              <a:rPr lang="es-MX" dirty="0"/>
              <a:t> </a:t>
            </a:r>
            <a:r>
              <a:rPr lang="es-MX" b="1" dirty="0"/>
              <a:t>de las comisiones de seguridad e higiene </a:t>
            </a:r>
            <a:r>
              <a:rPr lang="es-MX" dirty="0"/>
              <a:t>en, 49% expresa que si reciben la </a:t>
            </a:r>
            <a:r>
              <a:rPr lang="es-MX" b="1" dirty="0"/>
              <a:t>información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1113416002"/>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EB79A261-7CD3-4B95-AC3E-F35722F35976}"/>
              </a:ext>
            </a:extLst>
          </p:cNvPr>
          <p:cNvGraphicFramePr>
            <a:graphicFrameLocks/>
          </p:cNvGraphicFramePr>
          <p:nvPr>
            <p:extLst>
              <p:ext uri="{D42A27DB-BD31-4B8C-83A1-F6EECF244321}">
                <p14:modId xmlns:p14="http://schemas.microsoft.com/office/powerpoint/2010/main" val="475861288"/>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4284259147"/>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86504CB0-ABFB-4906-BBB9-FDDB7E486CC9}"/>
              </a:ext>
            </a:extLst>
          </p:cNvPr>
          <p:cNvGraphicFramePr/>
          <p:nvPr>
            <p:extLst>
              <p:ext uri="{D42A27DB-BD31-4B8C-83A1-F6EECF244321}">
                <p14:modId xmlns:p14="http://schemas.microsoft.com/office/powerpoint/2010/main" val="56183950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4223294809"/>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760;p35">
            <a:extLst>
              <a:ext uri="{FF2B5EF4-FFF2-40B4-BE49-F238E27FC236}">
                <a16:creationId xmlns:a16="http://schemas.microsoft.com/office/drawing/2014/main" id="{65B8AC2E-6BAA-47B5-90D3-B64341987795}"/>
              </a:ext>
            </a:extLst>
          </p:cNvPr>
          <p:cNvGraphicFramePr/>
          <p:nvPr>
            <p:extLst>
              <p:ext uri="{D42A27DB-BD31-4B8C-83A1-F6EECF244321}">
                <p14:modId xmlns:p14="http://schemas.microsoft.com/office/powerpoint/2010/main" val="370990604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SECRETARÍA DE FINANZAS Y ADMINISTRACIÓN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1632049589"/>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656EE55F-F630-4732-9A77-34B3AC5A00A3}"/>
              </a:ext>
            </a:extLst>
          </p:cNvPr>
          <p:cNvGraphicFramePr>
            <a:graphicFrameLocks/>
          </p:cNvGraphicFramePr>
          <p:nvPr>
            <p:extLst>
              <p:ext uri="{D42A27DB-BD31-4B8C-83A1-F6EECF244321}">
                <p14:modId xmlns:p14="http://schemas.microsoft.com/office/powerpoint/2010/main" val="783356662"/>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Todos están de acuerdo en que siempre es entregada de manera correcta y oportuna la </a:t>
            </a:r>
            <a:r>
              <a:rPr lang="es-MX" b="1" dirty="0"/>
              <a:t>información para la planeación y ejecución de actividades académicas </a:t>
            </a:r>
            <a:r>
              <a:rPr lang="es-MX" dirty="0"/>
              <a:t>.</a:t>
            </a:r>
          </a:p>
          <a:p>
            <a:pPr marL="285750" indent="-285750" algn="just">
              <a:buFont typeface="Arial" panose="020B0604020202020204" pitchFamily="34" charset="0"/>
              <a:buChar char="•"/>
            </a:pPr>
            <a:r>
              <a:rPr lang="es-MX" dirty="0"/>
              <a:t>Solo algunas veces 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se consideran de buenas por el 67% y el resto las considera malas.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51% comenta que siempre se</a:t>
            </a:r>
            <a:r>
              <a:rPr lang="es-MX" b="1" dirty="0"/>
              <a:t> </a:t>
            </a:r>
            <a:r>
              <a:rPr lang="es-MX" dirty="0"/>
              <a:t>cuenta con el </a:t>
            </a:r>
            <a:r>
              <a:rPr lang="es-MX" b="1" dirty="0"/>
              <a:t>material necesario para realizar sus funciones y</a:t>
            </a:r>
            <a:r>
              <a:rPr lang="es-MX" dirty="0"/>
              <a:t> el resto piensa que solo algunas veces es así.</a:t>
            </a:r>
          </a:p>
          <a:p>
            <a:pPr marL="285750" indent="-285750" algn="just">
              <a:buFont typeface="Arial" panose="020B0604020202020204" pitchFamily="34" charset="0"/>
              <a:buChar char="•"/>
            </a:pPr>
            <a:r>
              <a:rPr lang="es-MX" dirty="0"/>
              <a:t>70% dice que solo algunas veces 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39% considera que siempre los atienden de manera oportuna.</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60% mencionan que no siempre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La mitad dice que siempre se  proporciona en tiempo y forma el </a:t>
            </a:r>
            <a:r>
              <a:rPr lang="es-MX" b="1" dirty="0"/>
              <a:t>equipo o herramientas necesarias para realizar sus funciones, </a:t>
            </a:r>
            <a:r>
              <a:rPr lang="es-MX" dirty="0"/>
              <a:t>mientras que la otra mitad menciona que solo algunas veces sucede esto.</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3073420790"/>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32D1FCFE-2902-4A02-B79F-C38EB2B34027}"/>
              </a:ext>
            </a:extLst>
          </p:cNvPr>
          <p:cNvGraphicFramePr/>
          <p:nvPr>
            <p:extLst>
              <p:ext uri="{D42A27DB-BD31-4B8C-83A1-F6EECF244321}">
                <p14:modId xmlns:p14="http://schemas.microsoft.com/office/powerpoint/2010/main" val="2324701464"/>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886466066"/>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2EAAB116-A219-4421-9515-83D4F57D4940}"/>
              </a:ext>
            </a:extLst>
          </p:cNvPr>
          <p:cNvGraphicFramePr/>
          <p:nvPr>
            <p:extLst>
              <p:ext uri="{D42A27DB-BD31-4B8C-83A1-F6EECF244321}">
                <p14:modId xmlns:p14="http://schemas.microsoft.com/office/powerpoint/2010/main" val="1979313508"/>
              </p:ext>
            </p:extLst>
          </p:nvPr>
        </p:nvGraphicFramePr>
        <p:xfrm>
          <a:off x="1522960" y="856009"/>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282487185"/>
              </p:ext>
            </p:extLst>
          </p:nvPr>
        </p:nvGraphicFramePr>
        <p:xfrm>
          <a:off x="1358784" y="377006"/>
          <a:ext cx="7299096" cy="5861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1669755648"/>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561012269"/>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1472925416"/>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en su mayoría buena y excelente, si se fomenta el </a:t>
            </a:r>
            <a:r>
              <a:rPr lang="es-MX" b="1" dirty="0"/>
              <a:t>trabajo en equipo, </a:t>
            </a:r>
            <a:r>
              <a:rPr lang="es-MX" dirty="0"/>
              <a:t>algunas veces  se expresa</a:t>
            </a:r>
            <a:r>
              <a:rPr lang="es-MX" b="1" dirty="0"/>
              <a:t> </a:t>
            </a:r>
            <a:r>
              <a:rPr lang="es-MX" dirty="0"/>
              <a:t>su </a:t>
            </a:r>
            <a:r>
              <a:rPr lang="es-MX" b="1" dirty="0"/>
              <a:t>punto de vista</a:t>
            </a:r>
            <a:r>
              <a:rPr lang="es-MX" dirty="0"/>
              <a:t>, la mayoría dice que si se presentan </a:t>
            </a:r>
            <a:r>
              <a:rPr lang="es-MX" b="1" dirty="0"/>
              <a:t>situaciones de conflicto </a:t>
            </a:r>
            <a:r>
              <a:rPr lang="es-MX" dirty="0"/>
              <a:t>, las situaciones de </a:t>
            </a:r>
            <a:r>
              <a:rPr lang="es-MX" b="1" dirty="0"/>
              <a:t>conflicto afectan el ambiente laboral</a:t>
            </a:r>
            <a:r>
              <a:rPr lang="es-MX" dirty="0"/>
              <a:t>, los encuestados clasificaron la siguiente </a:t>
            </a:r>
            <a:r>
              <a:rPr lang="es-MX" b="1" dirty="0"/>
              <a:t>tipificación</a:t>
            </a:r>
            <a:r>
              <a:rPr lang="es-MX" dirty="0"/>
              <a:t> de la siguiente manera: 1.-conflictos institucionales, 2.-conflictos personales, 3.-conflictos usuario-cliente , también se externa que si se </a:t>
            </a:r>
            <a:r>
              <a:rPr lang="es-MX" b="1" dirty="0"/>
              <a:t>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1428810F-54EC-4018-95CD-57B0788FF745}"/>
              </a:ext>
            </a:extLst>
          </p:cNvPr>
          <p:cNvGraphicFramePr/>
          <p:nvPr>
            <p:extLst>
              <p:ext uri="{D42A27DB-BD31-4B8C-83A1-F6EECF244321}">
                <p14:modId xmlns:p14="http://schemas.microsoft.com/office/powerpoint/2010/main" val="3726603524"/>
              </p:ext>
            </p:extLst>
          </p:nvPr>
        </p:nvGraphicFramePr>
        <p:xfrm>
          <a:off x="1517736" y="1170743"/>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246871459"/>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15;p53">
            <a:extLst>
              <a:ext uri="{FF2B5EF4-FFF2-40B4-BE49-F238E27FC236}">
                <a16:creationId xmlns:a16="http://schemas.microsoft.com/office/drawing/2014/main" id="{E1A3D646-1171-43FA-8DD9-84A1C45F07A4}"/>
              </a:ext>
            </a:extLst>
          </p:cNvPr>
          <p:cNvGraphicFramePr/>
          <p:nvPr>
            <p:extLst>
              <p:ext uri="{D42A27DB-BD31-4B8C-83A1-F6EECF244321}">
                <p14:modId xmlns:p14="http://schemas.microsoft.com/office/powerpoint/2010/main" val="1740728880"/>
              </p:ext>
            </p:extLst>
          </p:nvPr>
        </p:nvGraphicFramePr>
        <p:xfrm>
          <a:off x="1492690" y="1181714"/>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2760338578"/>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430E4CDC-6C89-4033-89A5-73C960D2AF35}"/>
              </a:ext>
            </a:extLst>
          </p:cNvPr>
          <p:cNvGraphicFramePr/>
          <p:nvPr>
            <p:extLst>
              <p:ext uri="{D42A27DB-BD31-4B8C-83A1-F6EECF244321}">
                <p14:modId xmlns:p14="http://schemas.microsoft.com/office/powerpoint/2010/main" val="1389212049"/>
              </p:ext>
            </p:extLst>
          </p:nvPr>
        </p:nvGraphicFramePr>
        <p:xfrm>
          <a:off x="1541186" y="1382672"/>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1047447676"/>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D2D2E830-5962-4717-A03A-44C20509DABB}"/>
              </a:ext>
            </a:extLst>
          </p:cNvPr>
          <p:cNvGraphicFramePr/>
          <p:nvPr>
            <p:extLst>
              <p:ext uri="{D42A27DB-BD31-4B8C-83A1-F6EECF244321}">
                <p14:modId xmlns:p14="http://schemas.microsoft.com/office/powerpoint/2010/main" val="2377324942"/>
              </p:ext>
            </p:extLst>
          </p:nvPr>
        </p:nvGraphicFramePr>
        <p:xfrm>
          <a:off x="1334555" y="1022666"/>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en su mayoría </a:t>
            </a:r>
            <a:r>
              <a:rPr lang="es-MX" dirty="0"/>
              <a:t>expresa que </a:t>
            </a:r>
            <a:r>
              <a:rPr lang="es-MX" b="1" dirty="0"/>
              <a:t>líneas de autoridad </a:t>
            </a:r>
            <a:r>
              <a:rPr lang="es-MX" dirty="0"/>
              <a:t>en el desempeño del trabajo siempre funcionan, al igual que las </a:t>
            </a:r>
            <a:r>
              <a:rPr lang="es-MX" b="1" dirty="0"/>
              <a:t>instrucciones</a:t>
            </a:r>
            <a:r>
              <a:rPr lang="es-MX" dirty="0"/>
              <a:t> </a:t>
            </a:r>
            <a:r>
              <a:rPr lang="es-MX" b="1" dirty="0"/>
              <a:t>de trabajo</a:t>
            </a:r>
            <a:r>
              <a:rPr lang="es-MX" dirty="0"/>
              <a:t>, también la gran mayoría dice que si se reparten </a:t>
            </a:r>
            <a:r>
              <a:rPr lang="es-MX" b="1" dirty="0"/>
              <a:t>actividades de manera equilibrada</a:t>
            </a:r>
            <a:r>
              <a:rPr lang="es-MX" dirty="0"/>
              <a:t>, la mayoría externa la </a:t>
            </a:r>
            <a:r>
              <a:rPr lang="es-MX" b="1" dirty="0"/>
              <a:t>carga de trabajo </a:t>
            </a:r>
            <a:r>
              <a:rPr lang="es-MX" dirty="0"/>
              <a:t>es apropiada para el numero colaboradores,</a:t>
            </a:r>
            <a:r>
              <a:rPr lang="es-MX" b="1" dirty="0"/>
              <a:t> </a:t>
            </a:r>
            <a:r>
              <a:rPr lang="es-MX" dirty="0"/>
              <a:t>muchos de los encuestados</a:t>
            </a:r>
            <a:r>
              <a:rPr lang="es-MX" b="1" dirty="0"/>
              <a:t> </a:t>
            </a:r>
            <a:r>
              <a:rPr lang="es-MX" dirty="0"/>
              <a:t>de piensan que todo el tiempo la evaluación de desempeño se realiza en </a:t>
            </a:r>
            <a:r>
              <a:rPr lang="es-MX" b="1" dirty="0"/>
              <a:t>base a resultados</a:t>
            </a:r>
            <a:r>
              <a:rPr lang="es-MX" dirty="0"/>
              <a:t>, algunas veces se pueden hacer </a:t>
            </a:r>
            <a:r>
              <a:rPr lang="es-MX" b="1" dirty="0"/>
              <a:t>propuestas de mejora</a:t>
            </a:r>
            <a:r>
              <a:rPr lang="es-MX" dirty="0"/>
              <a:t>,</a:t>
            </a:r>
            <a:r>
              <a:rPr lang="es-MX" b="1" dirty="0"/>
              <a:t> </a:t>
            </a:r>
            <a:r>
              <a:rPr lang="es-MX" dirty="0"/>
              <a:t>y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1018097977"/>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1B591069-010D-49EC-9E4A-2DD35CCAC089}"/>
              </a:ext>
            </a:extLst>
          </p:cNvPr>
          <p:cNvGraphicFramePr/>
          <p:nvPr>
            <p:extLst>
              <p:ext uri="{D42A27DB-BD31-4B8C-83A1-F6EECF244321}">
                <p14:modId xmlns:p14="http://schemas.microsoft.com/office/powerpoint/2010/main" val="2375233555"/>
              </p:ext>
            </p:extLst>
          </p:nvPr>
        </p:nvGraphicFramePr>
        <p:xfrm>
          <a:off x="1526706" y="1084471"/>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3187486150"/>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EC49D374-1ED2-4C79-BA37-E8E9A3A9353E}"/>
              </a:ext>
            </a:extLst>
          </p:cNvPr>
          <p:cNvGraphicFramePr/>
          <p:nvPr>
            <p:extLst>
              <p:ext uri="{D42A27DB-BD31-4B8C-83A1-F6EECF244321}">
                <p14:modId xmlns:p14="http://schemas.microsoft.com/office/powerpoint/2010/main" val="43121276"/>
              </p:ext>
            </p:extLst>
          </p:nvPr>
        </p:nvGraphicFramePr>
        <p:xfrm>
          <a:off x="1537766" y="1047062"/>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931992804"/>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F712C1BB-C78E-492A-B39B-8FE7F65E54FE}"/>
              </a:ext>
            </a:extLst>
          </p:cNvPr>
          <p:cNvGraphicFramePr/>
          <p:nvPr>
            <p:extLst>
              <p:ext uri="{D42A27DB-BD31-4B8C-83A1-F6EECF244321}">
                <p14:modId xmlns:p14="http://schemas.microsoft.com/office/powerpoint/2010/main" val="3636964189"/>
              </p:ext>
            </p:extLst>
          </p:nvPr>
        </p:nvGraphicFramePr>
        <p:xfrm>
          <a:off x="1300454" y="98989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1147989430"/>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D657CBA1-6B1F-490A-952F-E40E8EB2F73C}"/>
              </a:ext>
            </a:extLst>
          </p:cNvPr>
          <p:cNvGraphicFramePr/>
          <p:nvPr>
            <p:extLst>
              <p:ext uri="{D42A27DB-BD31-4B8C-83A1-F6EECF244321}">
                <p14:modId xmlns:p14="http://schemas.microsoft.com/office/powerpoint/2010/main" val="4268941599"/>
              </p:ext>
            </p:extLst>
          </p:nvPr>
        </p:nvGraphicFramePr>
        <p:xfrm>
          <a:off x="1300454" y="1169368"/>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1375882041"/>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139321"/>
          </a:xfrm>
          <a:prstGeom prst="rect">
            <a:avLst/>
          </a:prstGeom>
          <a:noFill/>
        </p:spPr>
        <p:txBody>
          <a:bodyPr wrap="square" rtlCol="0">
            <a:spAutoFit/>
          </a:bodyPr>
          <a:lstStyle/>
          <a:p>
            <a:pPr algn="just"/>
            <a:r>
              <a:rPr lang="es-MX" dirty="0"/>
              <a:t>En el rubro de </a:t>
            </a:r>
            <a:r>
              <a:rPr lang="es-MX" b="1" dirty="0"/>
              <a:t>“Puesto de Trabajo” </a:t>
            </a:r>
            <a:r>
              <a:rPr lang="es-MX" dirty="0"/>
              <a:t>la gran mayoría de los encuestados realiza un las </a:t>
            </a:r>
            <a:r>
              <a:rPr lang="es-MX" b="1" dirty="0"/>
              <a:t>actividades asignadas con agrado</a:t>
            </a:r>
            <a:r>
              <a:rPr lang="es-MX" dirty="0"/>
              <a:t>, un 72% no considera un </a:t>
            </a:r>
            <a:r>
              <a:rPr lang="es-MX" b="1" dirty="0"/>
              <a:t>cambio de área </a:t>
            </a:r>
            <a:r>
              <a:rPr lang="es-MX" dirty="0"/>
              <a:t>que mejore su situación laboral, la mayoría expresa que no se tiene </a:t>
            </a:r>
            <a:r>
              <a:rPr lang="es-MX" b="1" dirty="0"/>
              <a:t>desarrollo integral</a:t>
            </a:r>
            <a:r>
              <a:rPr lang="es-MX" dirty="0"/>
              <a:t>,  la </a:t>
            </a:r>
            <a:r>
              <a:rPr lang="es-MX" b="1" dirty="0"/>
              <a:t>carga de trabajo de su jornada laboral</a:t>
            </a:r>
            <a:r>
              <a:rPr lang="es-MX" dirty="0"/>
              <a:t> asignada es la correcta, y en su mayoría el  </a:t>
            </a:r>
            <a:r>
              <a:rPr lang="es-MX" b="1" dirty="0"/>
              <a:t>puesto de trabajo </a:t>
            </a:r>
            <a:r>
              <a:rPr lang="es-MX" dirty="0"/>
              <a:t>tiene que ver con su preparación académica, se manifiesta se está </a:t>
            </a:r>
            <a:r>
              <a:rPr lang="es-MX" b="1" dirty="0"/>
              <a:t>capacitado para realizar sus funciones laborales</a:t>
            </a:r>
            <a:r>
              <a:rPr lang="es-MX" dirty="0"/>
              <a:t>, y 51% de los encuestados no han recibido </a:t>
            </a:r>
            <a:r>
              <a:rPr lang="es-MX" b="1" dirty="0"/>
              <a:t>capacitación el ultimo año</a:t>
            </a:r>
            <a:r>
              <a:rPr lang="es-MX" dirty="0"/>
              <a:t>  por parte de la UAN,  se enuncia que se les </a:t>
            </a:r>
            <a:r>
              <a:rPr lang="es-MX" b="1" dirty="0"/>
              <a:t>permite asistir a  los cursos de capacitación </a:t>
            </a:r>
            <a:r>
              <a:rPr lang="es-MX" dirty="0"/>
              <a:t>y consideran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333918FD-A8D5-46B7-8453-250456729B54}"/>
              </a:ext>
            </a:extLst>
          </p:cNvPr>
          <p:cNvGraphicFramePr/>
          <p:nvPr>
            <p:extLst>
              <p:ext uri="{D42A27DB-BD31-4B8C-83A1-F6EECF244321}">
                <p14:modId xmlns:p14="http://schemas.microsoft.com/office/powerpoint/2010/main" val="4241789649"/>
              </p:ext>
            </p:extLst>
          </p:nvPr>
        </p:nvGraphicFramePr>
        <p:xfrm>
          <a:off x="1601562" y="1094419"/>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1298961689"/>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F93DA7E0-A83C-4B04-8EC8-D36F96C58DD2}"/>
              </a:ext>
            </a:extLst>
          </p:cNvPr>
          <p:cNvGraphicFramePr/>
          <p:nvPr>
            <p:extLst>
              <p:ext uri="{D42A27DB-BD31-4B8C-83A1-F6EECF244321}">
                <p14:modId xmlns:p14="http://schemas.microsoft.com/office/powerpoint/2010/main" val="1409255176"/>
              </p:ext>
            </p:extLst>
          </p:nvPr>
        </p:nvGraphicFramePr>
        <p:xfrm>
          <a:off x="1654775" y="1184219"/>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161516506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4552045E-F689-493B-8DE5-872154523117}"/>
              </a:ext>
            </a:extLst>
          </p:cNvPr>
          <p:cNvGraphicFramePr/>
          <p:nvPr>
            <p:extLst>
              <p:ext uri="{D42A27DB-BD31-4B8C-83A1-F6EECF244321}">
                <p14:modId xmlns:p14="http://schemas.microsoft.com/office/powerpoint/2010/main" val="2055892983"/>
              </p:ext>
            </p:extLst>
          </p:nvPr>
        </p:nvGraphicFramePr>
        <p:xfrm>
          <a:off x="1577188" y="1053247"/>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252033788"/>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A7281F88-F3A9-44BA-8ABC-02124B4BB46A}"/>
              </a:ext>
            </a:extLst>
          </p:cNvPr>
          <p:cNvGraphicFramePr/>
          <p:nvPr>
            <p:extLst>
              <p:ext uri="{D42A27DB-BD31-4B8C-83A1-F6EECF244321}">
                <p14:modId xmlns:p14="http://schemas.microsoft.com/office/powerpoint/2010/main" val="3293127075"/>
              </p:ext>
            </p:extLst>
          </p:nvPr>
        </p:nvGraphicFramePr>
        <p:xfrm>
          <a:off x="1579234" y="104450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4178201346"/>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9E450ECE-8C8D-43FD-9F87-CC1B0CB48B23}"/>
              </a:ext>
            </a:extLst>
          </p:cNvPr>
          <p:cNvGraphicFramePr/>
          <p:nvPr>
            <p:extLst>
              <p:ext uri="{D42A27DB-BD31-4B8C-83A1-F6EECF244321}">
                <p14:modId xmlns:p14="http://schemas.microsoft.com/office/powerpoint/2010/main" val="4260749747"/>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1280155044"/>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93%</a:t>
            </a:r>
          </a:p>
          <a:p>
            <a:pPr marL="742950" lvl="1" indent="-285750" algn="just">
              <a:buFont typeface="Arial" panose="020B0604020202020204" pitchFamily="34" charset="0"/>
              <a:buChar char="•"/>
            </a:pPr>
            <a:r>
              <a:rPr lang="es-MX" b="1" dirty="0"/>
              <a:t>Olores desagradables </a:t>
            </a:r>
            <a:r>
              <a:rPr lang="es-MX" dirty="0"/>
              <a:t>en un </a:t>
            </a:r>
            <a:r>
              <a:rPr lang="es-MX" b="1" dirty="0"/>
              <a:t>60%</a:t>
            </a:r>
          </a:p>
          <a:p>
            <a:pPr marL="742950" lvl="1" indent="-285750" algn="just">
              <a:buFont typeface="Arial" panose="020B0604020202020204" pitchFamily="34" charset="0"/>
              <a:buChar char="•"/>
            </a:pPr>
            <a:r>
              <a:rPr lang="es-MX" b="1" dirty="0"/>
              <a:t>Plagas</a:t>
            </a:r>
            <a:r>
              <a:rPr lang="es-MX" dirty="0"/>
              <a:t> en un </a:t>
            </a:r>
            <a:r>
              <a:rPr lang="es-MX" b="1" dirty="0"/>
              <a:t>72%</a:t>
            </a:r>
          </a:p>
          <a:p>
            <a:pPr marL="742950" lvl="1" indent="-285750" algn="just">
              <a:buFont typeface="Arial" panose="020B0604020202020204" pitchFamily="34" charset="0"/>
              <a:buChar char="•"/>
            </a:pPr>
            <a:r>
              <a:rPr lang="es-MX" b="1" dirty="0"/>
              <a:t>Agua estancada </a:t>
            </a:r>
            <a:r>
              <a:rPr lang="es-MX" dirty="0"/>
              <a:t>en un </a:t>
            </a:r>
            <a:r>
              <a:rPr lang="es-MX" b="1" dirty="0"/>
              <a:t>77%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66%</a:t>
            </a:r>
          </a:p>
          <a:p>
            <a:pPr marL="742950" lvl="1" indent="-285750" algn="just">
              <a:buFont typeface="Arial" panose="020B0604020202020204" pitchFamily="34" charset="0"/>
              <a:buChar char="•"/>
            </a:pPr>
            <a:r>
              <a:rPr lang="es-MX" b="1" dirty="0"/>
              <a:t>Energía eléctrica </a:t>
            </a:r>
            <a:r>
              <a:rPr lang="es-MX" dirty="0"/>
              <a:t>en un </a:t>
            </a:r>
            <a:r>
              <a:rPr lang="es-MX" b="1" dirty="0"/>
              <a:t>72%</a:t>
            </a:r>
          </a:p>
          <a:p>
            <a:pPr marL="742950" lvl="1" indent="-285750" algn="just">
              <a:buFont typeface="Arial" panose="020B0604020202020204" pitchFamily="34" charset="0"/>
              <a:buChar char="•"/>
            </a:pPr>
            <a:r>
              <a:rPr lang="es-MX" b="1" dirty="0"/>
              <a:t>Desechos</a:t>
            </a:r>
            <a:r>
              <a:rPr lang="es-MX" dirty="0"/>
              <a:t> en un </a:t>
            </a:r>
            <a:r>
              <a:rPr lang="es-MX" b="1" dirty="0"/>
              <a:t>54%</a:t>
            </a:r>
          </a:p>
          <a:p>
            <a:pPr marL="742950" lvl="1" indent="-285750" algn="just">
              <a:buFont typeface="Arial" panose="020B0604020202020204" pitchFamily="34" charset="0"/>
              <a:buChar char="•"/>
            </a:pPr>
            <a:r>
              <a:rPr lang="es-MX" b="1" dirty="0"/>
              <a:t>Áreas verdes </a:t>
            </a:r>
            <a:r>
              <a:rPr lang="es-MX" dirty="0"/>
              <a:t>en un </a:t>
            </a:r>
            <a:r>
              <a:rPr lang="es-MX" b="1" dirty="0"/>
              <a:t>91%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5292</TotalTime>
  <Words>4299</Words>
  <Application>Microsoft Office PowerPoint</Application>
  <PresentationFormat>Presentación en pantalla (4:3)</PresentationFormat>
  <Paragraphs>686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318</cp:revision>
  <dcterms:created xsi:type="dcterms:W3CDTF">2019-02-18T18:05:13Z</dcterms:created>
  <dcterms:modified xsi:type="dcterms:W3CDTF">2022-05-06T18:53:06Z</dcterms:modified>
</cp:coreProperties>
</file>