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6.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8.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9.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1.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2.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3.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4.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5.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6.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7.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8.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9.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0.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1.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2.xml" ContentType="application/vnd.openxmlformats-officedocument.themeOverr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3.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4.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5.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6.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7.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8.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9.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0.xml" ContentType="application/vnd.openxmlformats-officedocument.themeOverrid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1.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2.xml" ContentType="application/vnd.openxmlformats-officedocument.themeOverrid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3.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4.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5.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6.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7.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8.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9.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0.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1.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2.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3.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2D050"/>
    <a:srgbClr val="77933C"/>
    <a:srgbClr val="4F6228"/>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9-498C-A886-748636BAF2A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9-498C-A886-748636BAF2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1E19-498C-A886-748636BAF2A9}"/>
            </c:ext>
          </c:extLst>
        </c:ser>
        <c:dLbls>
          <c:showLegendKey val="0"/>
          <c:showVal val="0"/>
          <c:showCatName val="0"/>
          <c:showSerName val="0"/>
          <c:showPercent val="0"/>
          <c:showBubbleSize val="0"/>
        </c:dLbls>
        <c:gapWidth val="100"/>
        <c:overlap val="-24"/>
        <c:axId val="647276160"/>
        <c:axId val="647277336"/>
      </c:barChart>
      <c:catAx>
        <c:axId val="64727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77336"/>
        <c:crosses val="autoZero"/>
        <c:auto val="1"/>
        <c:lblAlgn val="ctr"/>
        <c:lblOffset val="100"/>
        <c:noMultiLvlLbl val="0"/>
      </c:catAx>
      <c:valAx>
        <c:axId val="647277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913212909528795"/>
          <c:y val="3.6563098323443968E-2"/>
          <c:w val="0.80177416976227456"/>
          <c:h val="0.5246644461072496"/>
        </c:manualLayout>
      </c:layout>
      <c:barChart>
        <c:barDir val="col"/>
        <c:grouping val="clustered"/>
        <c:varyColors val="0"/>
        <c:ser>
          <c:idx val="0"/>
          <c:order val="0"/>
          <c:tx>
            <c:strRef>
              <c:f>VALORES!$B$3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70-4A96-94AC-FE1FBEBA5B50}"/>
                </c:ext>
              </c:extLst>
            </c:dLbl>
            <c:dLbl>
              <c:idx val="1"/>
              <c:layout>
                <c:manualLayout>
                  <c:x val="-1.2933598692026977E-16"/>
                  <c:y val="9.0742514235339661E-2"/>
                </c:manualLayout>
              </c:layout>
              <c:tx>
                <c:rich>
                  <a:bodyPr/>
                  <a:lstStyle/>
                  <a:p>
                    <a:fld id="{236CD0EA-6744-4E8D-878C-C91AFC772812}"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70-4A96-94AC-FE1FBEBA5B50}"/>
                </c:ext>
              </c:extLst>
            </c:dLbl>
            <c:dLbl>
              <c:idx val="2"/>
              <c:layout>
                <c:manualLayout>
                  <c:x val="0"/>
                  <c:y val="0.10325872309538654"/>
                </c:manualLayout>
              </c:layout>
              <c:tx>
                <c:rich>
                  <a:bodyPr/>
                  <a:lstStyle/>
                  <a:p>
                    <a:fld id="{9ACBB902-1D36-45C9-ADF4-19314DAF4DBD}"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70-4A96-94AC-FE1FBEBA5B50}"/>
                </c:ext>
              </c:extLst>
            </c:dLbl>
            <c:dLbl>
              <c:idx val="3"/>
              <c:layout>
                <c:manualLayout>
                  <c:x val="-8.9577750384778505E-4"/>
                  <c:y val="9.70006186653631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4A70-4A96-94AC-FE1FBEBA5B50}"/>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70-4A96-94AC-FE1FBEBA5B50}"/>
                </c:ext>
              </c:extLst>
            </c:dLbl>
            <c:dLbl>
              <c:idx val="5"/>
              <c:layout>
                <c:manualLayout>
                  <c:x val="-1.7915550076955679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4A70-4A96-94AC-FE1FBEBA5B50}"/>
                </c:ext>
              </c:extLst>
            </c:dLbl>
            <c:dLbl>
              <c:idx val="6"/>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A70-4A96-94AC-FE1FBEBA5B50}"/>
                </c:ext>
              </c:extLst>
            </c:dLbl>
            <c:dLbl>
              <c:idx val="7"/>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A70-4A96-94AC-FE1FBEBA5B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PROFESIONALISMO E INTEGRIDAD</c:v>
                </c:pt>
                <c:pt idx="5">
                  <c:v> TOLERANCIA</c:v>
                </c:pt>
                <c:pt idx="6">
                  <c:v> LEALTAD Y COMPROMISO</c:v>
                </c:pt>
                <c:pt idx="7">
                  <c:v> JUSTICIA</c:v>
                </c:pt>
              </c:strCache>
            </c:strRef>
          </c:cat>
          <c:val>
            <c:numRef>
              <c:f>VALORES!$B$4:$B$11</c:f>
              <c:numCache>
                <c:formatCode>General</c:formatCode>
                <c:ptCount val="8"/>
                <c:pt idx="0">
                  <c:v>90</c:v>
                </c:pt>
                <c:pt idx="1">
                  <c:v>79</c:v>
                </c:pt>
                <c:pt idx="2">
                  <c:v>77</c:v>
                </c:pt>
                <c:pt idx="3">
                  <c:v>74</c:v>
                </c:pt>
                <c:pt idx="4">
                  <c:v>74</c:v>
                </c:pt>
                <c:pt idx="5">
                  <c:v>70</c:v>
                </c:pt>
                <c:pt idx="6">
                  <c:v>70</c:v>
                </c:pt>
                <c:pt idx="7">
                  <c:v>65</c:v>
                </c:pt>
              </c:numCache>
            </c:numRef>
          </c:val>
          <c:extLst>
            <c:ext xmlns:c16="http://schemas.microsoft.com/office/drawing/2014/chart" uri="{C3380CC4-5D6E-409C-BE32-E72D297353CC}">
              <c16:uniqueId val="{00000008-4A70-4A96-94AC-FE1FBEBA5B50}"/>
            </c:ext>
          </c:extLst>
        </c:ser>
        <c:dLbls>
          <c:showLegendKey val="0"/>
          <c:showVal val="0"/>
          <c:showCatName val="0"/>
          <c:showSerName val="0"/>
          <c:showPercent val="0"/>
          <c:showBubbleSize val="0"/>
        </c:dLbls>
        <c:gapWidth val="100"/>
        <c:overlap val="-24"/>
        <c:axId val="647268320"/>
        <c:axId val="647269104"/>
      </c:barChart>
      <c:catAx>
        <c:axId val="64726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47269104"/>
        <c:crosses val="autoZero"/>
        <c:auto val="1"/>
        <c:lblAlgn val="ctr"/>
        <c:lblOffset val="100"/>
        <c:noMultiLvlLbl val="0"/>
      </c:catAx>
      <c:valAx>
        <c:axId val="64726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6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38-4068-9E1D-D3E041654BC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8-4068-9E1D-D3E041654BC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38-4068-9E1D-D3E041654BCB}"/>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3738-4068-9E1D-D3E041654B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3738-4068-9E1D-D3E041654BCB}"/>
            </c:ext>
          </c:extLst>
        </c:ser>
        <c:dLbls>
          <c:showLegendKey val="0"/>
          <c:showVal val="0"/>
          <c:showCatName val="0"/>
          <c:showSerName val="0"/>
          <c:showPercent val="0"/>
          <c:showBubbleSize val="0"/>
        </c:dLbls>
        <c:gapWidth val="100"/>
        <c:overlap val="-24"/>
        <c:axId val="576464432"/>
        <c:axId val="576464824"/>
      </c:barChart>
      <c:catAx>
        <c:axId val="576464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6464824"/>
        <c:crosses val="autoZero"/>
        <c:auto val="1"/>
        <c:lblAlgn val="ctr"/>
        <c:lblOffset val="100"/>
        <c:noMultiLvlLbl val="0"/>
      </c:catAx>
      <c:valAx>
        <c:axId val="576464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7461275602231405E-2"/>
          <c:y val="3.2408369335998603E-2"/>
          <c:w val="0.91235272128851719"/>
          <c:h val="0.88238269579359907"/>
        </c:manualLayout>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A-499C-85A8-A8EBC4ABA1CA}"/>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A-499C-85A8-A8EBC4ABA1CA}"/>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DA-499C-85A8-A8EBC4ABA1CA}"/>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DA-499C-85A8-A8EBC4ABA1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12</c:v>
                </c:pt>
                <c:pt idx="1">
                  <c:v>33</c:v>
                </c:pt>
                <c:pt idx="2">
                  <c:v>44</c:v>
                </c:pt>
                <c:pt idx="3">
                  <c:v>11</c:v>
                </c:pt>
              </c:numCache>
            </c:numRef>
          </c:val>
          <c:extLst>
            <c:ext xmlns:c16="http://schemas.microsoft.com/office/drawing/2014/chart" uri="{C3380CC4-5D6E-409C-BE32-E72D297353CC}">
              <c16:uniqueId val="{00000004-39DA-499C-85A8-A8EBC4ABA1CA}"/>
            </c:ext>
          </c:extLst>
        </c:ser>
        <c:dLbls>
          <c:showLegendKey val="0"/>
          <c:showVal val="0"/>
          <c:showCatName val="0"/>
          <c:showSerName val="0"/>
          <c:showPercent val="0"/>
          <c:showBubbleSize val="0"/>
        </c:dLbls>
        <c:gapWidth val="100"/>
        <c:overlap val="-24"/>
        <c:axId val="576460120"/>
        <c:axId val="576461688"/>
      </c:barChart>
      <c:catAx>
        <c:axId val="576460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6461688"/>
        <c:crosses val="autoZero"/>
        <c:auto val="1"/>
        <c:lblAlgn val="ctr"/>
        <c:lblOffset val="100"/>
        <c:noMultiLvlLbl val="0"/>
      </c:catAx>
      <c:valAx>
        <c:axId val="576461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0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4469-A154-762C16B7829A}"/>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5-4469-A154-762C16B7829A}"/>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5-4469-A154-762C16B7829A}"/>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E5-4469-A154-762C16B78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92E5-4469-A154-762C16B7829A}"/>
            </c:ext>
          </c:extLst>
        </c:ser>
        <c:dLbls>
          <c:showLegendKey val="0"/>
          <c:showVal val="0"/>
          <c:showCatName val="0"/>
          <c:showSerName val="0"/>
          <c:showPercent val="0"/>
          <c:showBubbleSize val="0"/>
        </c:dLbls>
        <c:gapWidth val="100"/>
        <c:overlap val="-24"/>
        <c:axId val="396941720"/>
        <c:axId val="396942112"/>
      </c:barChart>
      <c:catAx>
        <c:axId val="396941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42112"/>
        <c:crosses val="autoZero"/>
        <c:auto val="1"/>
        <c:lblAlgn val="ctr"/>
        <c:lblOffset val="100"/>
        <c:noMultiLvlLbl val="0"/>
      </c:catAx>
      <c:valAx>
        <c:axId val="39694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41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74971688485655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E-4756-B233-55E8E37D26F1}"/>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E-4756-B233-55E8E37D26F1}"/>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9E-4756-B233-55E8E37D26F1}"/>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9E-4756-B233-55E8E37D26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c:v>
                </c:pt>
                <c:pt idx="1">
                  <c:v>26</c:v>
                </c:pt>
                <c:pt idx="2">
                  <c:v>46</c:v>
                </c:pt>
                <c:pt idx="3">
                  <c:v>26</c:v>
                </c:pt>
              </c:numCache>
            </c:numRef>
          </c:val>
          <c:extLst>
            <c:ext xmlns:c16="http://schemas.microsoft.com/office/drawing/2014/chart" uri="{C3380CC4-5D6E-409C-BE32-E72D297353CC}">
              <c16:uniqueId val="{00000004-719E-4756-B233-55E8E37D26F1}"/>
            </c:ext>
          </c:extLst>
        </c:ser>
        <c:dLbls>
          <c:showLegendKey val="0"/>
          <c:showVal val="0"/>
          <c:showCatName val="0"/>
          <c:showSerName val="0"/>
          <c:showPercent val="0"/>
          <c:showBubbleSize val="0"/>
        </c:dLbls>
        <c:gapWidth val="100"/>
        <c:overlap val="-24"/>
        <c:axId val="576447576"/>
        <c:axId val="576448752"/>
      </c:barChart>
      <c:catAx>
        <c:axId val="576447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48752"/>
        <c:crosses val="autoZero"/>
        <c:auto val="1"/>
        <c:lblAlgn val="ctr"/>
        <c:lblOffset val="100"/>
        <c:noMultiLvlLbl val="0"/>
      </c:catAx>
      <c:valAx>
        <c:axId val="576448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47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86-45EF-8432-87E35B98F04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86-45EF-8432-87E35B98F04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86-45EF-8432-87E35B98F04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86-45EF-8432-87E35B98F0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C786-45EF-8432-87E35B98F04D}"/>
            </c:ext>
          </c:extLst>
        </c:ser>
        <c:dLbls>
          <c:showLegendKey val="0"/>
          <c:showVal val="0"/>
          <c:showCatName val="0"/>
          <c:showSerName val="0"/>
          <c:showPercent val="0"/>
          <c:showBubbleSize val="0"/>
        </c:dLbls>
        <c:gapWidth val="100"/>
        <c:overlap val="-24"/>
        <c:axId val="581177392"/>
        <c:axId val="581174648"/>
      </c:barChart>
      <c:catAx>
        <c:axId val="581177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4648"/>
        <c:crosses val="autoZero"/>
        <c:auto val="1"/>
        <c:lblAlgn val="ctr"/>
        <c:lblOffset val="100"/>
        <c:noMultiLvlLbl val="0"/>
      </c:catAx>
      <c:valAx>
        <c:axId val="58117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38-47B3-AA74-C0AFD6378BC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38-47B3-AA74-C0AFD6378BCF}"/>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38-47B3-AA74-C0AFD6378BCF}"/>
                </c:ext>
              </c:extLst>
            </c:dLbl>
            <c:dLbl>
              <c:idx val="3"/>
              <c:layout>
                <c:manualLayout>
                  <c:x val="-1.8110207277877077E-3"/>
                  <c:y val="1.1079913525893016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38-47B3-AA74-C0AFD6378B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16</c:v>
                </c:pt>
                <c:pt idx="1">
                  <c:v>56</c:v>
                </c:pt>
                <c:pt idx="2">
                  <c:v>26</c:v>
                </c:pt>
                <c:pt idx="3">
                  <c:v>2</c:v>
                </c:pt>
              </c:numCache>
            </c:numRef>
          </c:val>
          <c:extLst>
            <c:ext xmlns:c16="http://schemas.microsoft.com/office/drawing/2014/chart" uri="{C3380CC4-5D6E-409C-BE32-E72D297353CC}">
              <c16:uniqueId val="{00000004-BB38-47B3-AA74-C0AFD6378BCF}"/>
            </c:ext>
          </c:extLst>
        </c:ser>
        <c:dLbls>
          <c:showLegendKey val="0"/>
          <c:showVal val="0"/>
          <c:showCatName val="0"/>
          <c:showSerName val="0"/>
          <c:showPercent val="0"/>
          <c:showBubbleSize val="0"/>
        </c:dLbls>
        <c:gapWidth val="100"/>
        <c:overlap val="-24"/>
        <c:axId val="640989592"/>
        <c:axId val="640992336"/>
      </c:barChart>
      <c:catAx>
        <c:axId val="640989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2336"/>
        <c:crosses val="autoZero"/>
        <c:auto val="1"/>
        <c:lblAlgn val="ctr"/>
        <c:lblOffset val="100"/>
        <c:noMultiLvlLbl val="0"/>
      </c:catAx>
      <c:valAx>
        <c:axId val="640992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89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D6-4A94-9D6C-828AA023DFB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D6-4A94-9D6C-828AA023DFB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6-4A94-9D6C-828AA023DFB2}"/>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6-4A94-9D6C-828AA023D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40D6-4A94-9D6C-828AA023DFB2}"/>
            </c:ext>
          </c:extLst>
        </c:ser>
        <c:dLbls>
          <c:showLegendKey val="0"/>
          <c:showVal val="0"/>
          <c:showCatName val="0"/>
          <c:showSerName val="0"/>
          <c:showPercent val="0"/>
          <c:showBubbleSize val="0"/>
        </c:dLbls>
        <c:gapWidth val="100"/>
        <c:overlap val="-24"/>
        <c:axId val="640991160"/>
        <c:axId val="640996256"/>
      </c:barChart>
      <c:catAx>
        <c:axId val="640991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6256"/>
        <c:crosses val="autoZero"/>
        <c:auto val="1"/>
        <c:lblAlgn val="ctr"/>
        <c:lblOffset val="100"/>
        <c:noMultiLvlLbl val="0"/>
      </c:catAx>
      <c:valAx>
        <c:axId val="64099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1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1.05090001924592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92-4A88-B81D-F6251AA293D0}"/>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92-4A88-B81D-F6251AA293D0}"/>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92-4A88-B81D-F6251AA293D0}"/>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92-4A88-B81D-F6251AA293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7</c:v>
                </c:pt>
                <c:pt idx="1">
                  <c:v>51</c:v>
                </c:pt>
                <c:pt idx="2">
                  <c:v>28</c:v>
                </c:pt>
                <c:pt idx="3">
                  <c:v>14</c:v>
                </c:pt>
              </c:numCache>
            </c:numRef>
          </c:val>
          <c:extLst>
            <c:ext xmlns:c16="http://schemas.microsoft.com/office/drawing/2014/chart" uri="{C3380CC4-5D6E-409C-BE32-E72D297353CC}">
              <c16:uniqueId val="{00000004-5E92-4A88-B81D-F6251AA293D0}"/>
            </c:ext>
          </c:extLst>
        </c:ser>
        <c:dLbls>
          <c:showLegendKey val="0"/>
          <c:showVal val="0"/>
          <c:showCatName val="0"/>
          <c:showSerName val="0"/>
          <c:showPercent val="0"/>
          <c:showBubbleSize val="0"/>
        </c:dLbls>
        <c:gapWidth val="100"/>
        <c:overlap val="-24"/>
        <c:axId val="498706080"/>
        <c:axId val="498710000"/>
      </c:barChart>
      <c:catAx>
        <c:axId val="49870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8710000"/>
        <c:crosses val="autoZero"/>
        <c:auto val="1"/>
        <c:lblAlgn val="ctr"/>
        <c:lblOffset val="100"/>
        <c:noMultiLvlLbl val="0"/>
      </c:catAx>
      <c:valAx>
        <c:axId val="49871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DF-4501-A8AF-E44754BD5776}"/>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DF-4501-A8AF-E44754BD57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95DF-4501-A8AF-E44754BD5776}"/>
            </c:ext>
          </c:extLst>
        </c:ser>
        <c:dLbls>
          <c:showLegendKey val="0"/>
          <c:showVal val="0"/>
          <c:showCatName val="0"/>
          <c:showSerName val="0"/>
          <c:showPercent val="0"/>
          <c:showBubbleSize val="0"/>
        </c:dLbls>
        <c:gapWidth val="100"/>
        <c:overlap val="-24"/>
        <c:axId val="571466824"/>
        <c:axId val="571478192"/>
      </c:barChart>
      <c:catAx>
        <c:axId val="571466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1478192"/>
        <c:crosses val="autoZero"/>
        <c:auto val="1"/>
        <c:lblAlgn val="ctr"/>
        <c:lblOffset val="100"/>
        <c:noMultiLvlLbl val="0"/>
      </c:catAx>
      <c:valAx>
        <c:axId val="571478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0-45C4-9EE4-F4A0334D4C76}"/>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0-45C4-9EE4-F4A0334D4C7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49</c:v>
                </c:pt>
                <c:pt idx="1">
                  <c:v>51</c:v>
                </c:pt>
              </c:numCache>
            </c:numRef>
          </c:val>
          <c:extLst>
            <c:ext xmlns:c16="http://schemas.microsoft.com/office/drawing/2014/chart" uri="{C3380CC4-5D6E-409C-BE32-E72D297353CC}">
              <c16:uniqueId val="{00000002-7190-45C4-9EE4-F4A0334D4C76}"/>
            </c:ext>
          </c:extLst>
        </c:ser>
        <c:dLbls>
          <c:showLegendKey val="0"/>
          <c:showVal val="0"/>
          <c:showCatName val="0"/>
          <c:showSerName val="0"/>
          <c:showPercent val="0"/>
          <c:showBubbleSize val="0"/>
        </c:dLbls>
        <c:gapWidth val="100"/>
        <c:overlap val="-24"/>
        <c:axId val="571457416"/>
        <c:axId val="571460552"/>
      </c:barChart>
      <c:catAx>
        <c:axId val="571457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1460552"/>
        <c:crosses val="autoZero"/>
        <c:auto val="1"/>
        <c:lblAlgn val="ctr"/>
        <c:lblOffset val="100"/>
        <c:noMultiLvlLbl val="0"/>
      </c:catAx>
      <c:valAx>
        <c:axId val="571460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5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50-4A9B-91E6-3500125DAFEA}"/>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0-4A9B-91E6-3500125DAFEA}"/>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3050-4A9B-91E6-3500125DAF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3050-4A9B-91E6-3500125DAFEA}"/>
            </c:ext>
          </c:extLst>
        </c:ser>
        <c:dLbls>
          <c:showLegendKey val="0"/>
          <c:showVal val="0"/>
          <c:showCatName val="0"/>
          <c:showSerName val="0"/>
          <c:showPercent val="0"/>
          <c:showBubbleSize val="0"/>
        </c:dLbls>
        <c:gapWidth val="100"/>
        <c:overlap val="-24"/>
        <c:axId val="406745992"/>
        <c:axId val="406742856"/>
      </c:barChart>
      <c:catAx>
        <c:axId val="406745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2856"/>
        <c:crosses val="autoZero"/>
        <c:auto val="1"/>
        <c:lblAlgn val="ctr"/>
        <c:lblOffset val="100"/>
        <c:noMultiLvlLbl val="0"/>
      </c:catAx>
      <c:valAx>
        <c:axId val="406742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5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F6-49FB-89A4-4F128369CE2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F6-49FB-89A4-4F128369CE2A}"/>
                </c:ext>
              </c:extLst>
            </c:dLbl>
            <c:dLbl>
              <c:idx val="2"/>
              <c:layout>
                <c:manualLayout>
                  <c:x val="3.8341150500185968E-3"/>
                  <c:y val="9.4940681571349037E-3"/>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F6-49FB-89A4-4F128369CE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80</c:v>
                </c:pt>
                <c:pt idx="1">
                  <c:v>20</c:v>
                </c:pt>
                <c:pt idx="2">
                  <c:v>0</c:v>
                </c:pt>
              </c:numCache>
            </c:numRef>
          </c:val>
          <c:extLst>
            <c:ext xmlns:c16="http://schemas.microsoft.com/office/drawing/2014/chart" uri="{C3380CC4-5D6E-409C-BE32-E72D297353CC}">
              <c16:uniqueId val="{00000003-0FF6-49FB-89A4-4F128369CE2A}"/>
            </c:ext>
          </c:extLst>
        </c:ser>
        <c:dLbls>
          <c:showLegendKey val="0"/>
          <c:showVal val="0"/>
          <c:showCatName val="0"/>
          <c:showSerName val="0"/>
          <c:showPercent val="0"/>
          <c:showBubbleSize val="0"/>
        </c:dLbls>
        <c:gapWidth val="100"/>
        <c:overlap val="-24"/>
        <c:axId val="406744424"/>
        <c:axId val="406744816"/>
      </c:barChart>
      <c:catAx>
        <c:axId val="406744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4816"/>
        <c:crosses val="autoZero"/>
        <c:auto val="1"/>
        <c:lblAlgn val="ctr"/>
        <c:lblOffset val="100"/>
        <c:noMultiLvlLbl val="0"/>
      </c:catAx>
      <c:valAx>
        <c:axId val="40674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4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57150" dist="19050" dir="5400000" algn="ctr" rotWithShape="0">
                <a:srgbClr val="000000">
                  <a:alpha val="63000"/>
                </a:srgbClr>
              </a:outerShdw>
            </a:effectLst>
          </c:spPr>
          <c:invertIfNegative val="0"/>
          <c:dLbls>
            <c:dLbl>
              <c:idx val="0"/>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58-410E-B3BA-517F20D4A71C}"/>
                </c:ext>
              </c:extLst>
            </c:dLbl>
            <c:dLbl>
              <c:idx val="1"/>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58-410E-B3BA-517F20D4A71C}"/>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BUENAS</c:v>
                </c:pt>
                <c:pt idx="1">
                  <c:v>MALAS</c:v>
                </c:pt>
              </c:strCache>
            </c:strRef>
          </c:cat>
          <c:val>
            <c:numRef>
              <c:f>'CONDICIONES DE LAS AULAS'!$B$3:$B$6</c:f>
              <c:numCache>
                <c:formatCode>General</c:formatCode>
                <c:ptCount val="2"/>
                <c:pt idx="0">
                  <c:v>75</c:v>
                </c:pt>
                <c:pt idx="1">
                  <c:v>25</c:v>
                </c:pt>
              </c:numCache>
            </c:numRef>
          </c:val>
          <c:extLst>
            <c:ext xmlns:c16="http://schemas.microsoft.com/office/drawing/2014/chart" uri="{C3380CC4-5D6E-409C-BE32-E72D297353CC}">
              <c16:uniqueId val="{00000002-A558-410E-B3BA-517F20D4A71C}"/>
            </c:ext>
          </c:extLst>
        </c:ser>
        <c:dLbls>
          <c:showLegendKey val="0"/>
          <c:showVal val="0"/>
          <c:showCatName val="0"/>
          <c:showSerName val="0"/>
          <c:showPercent val="0"/>
          <c:showBubbleSize val="0"/>
        </c:dLbls>
        <c:gapWidth val="100"/>
        <c:overlap val="-24"/>
        <c:axId val="292105168"/>
        <c:axId val="292104776"/>
      </c:barChart>
      <c:catAx>
        <c:axId val="29210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4776"/>
        <c:crosses val="autoZero"/>
        <c:auto val="1"/>
        <c:lblAlgn val="ctr"/>
        <c:lblOffset val="100"/>
        <c:noMultiLvlLbl val="0"/>
      </c:catAx>
      <c:valAx>
        <c:axId val="292104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9-48F3-9687-01006D91BFF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9-48F3-9687-01006D91BFF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79-48F3-9687-01006D91BF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2C79-48F3-9687-01006D91BFF0}"/>
            </c:ext>
          </c:extLst>
        </c:ser>
        <c:dLbls>
          <c:showLegendKey val="0"/>
          <c:showVal val="0"/>
          <c:showCatName val="0"/>
          <c:showSerName val="0"/>
          <c:showPercent val="0"/>
          <c:showBubbleSize val="0"/>
        </c:dLbls>
        <c:gapWidth val="100"/>
        <c:overlap val="-24"/>
        <c:axId val="182036112"/>
        <c:axId val="182040424"/>
      </c:barChart>
      <c:catAx>
        <c:axId val="18203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40424"/>
        <c:crosses val="autoZero"/>
        <c:auto val="1"/>
        <c:lblAlgn val="ctr"/>
        <c:lblOffset val="100"/>
        <c:noMultiLvlLbl val="0"/>
      </c:catAx>
      <c:valAx>
        <c:axId val="182040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00-46E4-9AB2-93D616EABD5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00-46E4-9AB2-93D616EABD5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00-46E4-9AB2-93D616EABD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32</c:v>
                </c:pt>
                <c:pt idx="1">
                  <c:v>48</c:v>
                </c:pt>
                <c:pt idx="2">
                  <c:v>3</c:v>
                </c:pt>
              </c:numCache>
            </c:numRef>
          </c:val>
          <c:extLst>
            <c:ext xmlns:c16="http://schemas.microsoft.com/office/drawing/2014/chart" uri="{C3380CC4-5D6E-409C-BE32-E72D297353CC}">
              <c16:uniqueId val="{00000003-BE00-46E4-9AB2-93D616EABD50}"/>
            </c:ext>
          </c:extLst>
        </c:ser>
        <c:dLbls>
          <c:showLegendKey val="0"/>
          <c:showVal val="0"/>
          <c:showCatName val="0"/>
          <c:showSerName val="0"/>
          <c:showPercent val="0"/>
          <c:showBubbleSize val="0"/>
        </c:dLbls>
        <c:gapWidth val="100"/>
        <c:overlap val="-24"/>
        <c:axId val="182052968"/>
        <c:axId val="182051400"/>
      </c:barChart>
      <c:catAx>
        <c:axId val="182052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51400"/>
        <c:crosses val="autoZero"/>
        <c:auto val="1"/>
        <c:lblAlgn val="ctr"/>
        <c:lblOffset val="100"/>
        <c:noMultiLvlLbl val="0"/>
      </c:catAx>
      <c:valAx>
        <c:axId val="182051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52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7-47F1-AF64-09043A40C10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7-47F1-AF64-09043A40C109}"/>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7-47F1-AF64-09043A40C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0197-47F1-AF64-09043A40C109}"/>
            </c:ext>
          </c:extLst>
        </c:ser>
        <c:dLbls>
          <c:showLegendKey val="0"/>
          <c:showVal val="0"/>
          <c:showCatName val="0"/>
          <c:showSerName val="0"/>
          <c:showPercent val="0"/>
          <c:showBubbleSize val="0"/>
        </c:dLbls>
        <c:gapWidth val="100"/>
        <c:overlap val="-24"/>
        <c:axId val="269989848"/>
        <c:axId val="269990240"/>
      </c:barChart>
      <c:catAx>
        <c:axId val="269989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90240"/>
        <c:crosses val="autoZero"/>
        <c:auto val="1"/>
        <c:lblAlgn val="ctr"/>
        <c:lblOffset val="100"/>
        <c:noMultiLvlLbl val="0"/>
      </c:catAx>
      <c:valAx>
        <c:axId val="26999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9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BD2-48A7-9EB9-D63D4BD32CC1}"/>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5BD2-48A7-9EB9-D63D4BD32CC1}"/>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D2-48A7-9EB9-D63D4BD32C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3-5BD2-48A7-9EB9-D63D4BD32CC1}"/>
            </c:ext>
          </c:extLst>
        </c:ser>
        <c:dLbls>
          <c:showLegendKey val="0"/>
          <c:showVal val="0"/>
          <c:showCatName val="0"/>
          <c:showSerName val="0"/>
          <c:showPercent val="0"/>
          <c:showBubbleSize val="0"/>
        </c:dLbls>
        <c:gapWidth val="100"/>
        <c:overlap val="-24"/>
        <c:axId val="293917520"/>
        <c:axId val="293915952"/>
      </c:barChart>
      <c:catAx>
        <c:axId val="2939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5952"/>
        <c:crosses val="autoZero"/>
        <c:auto val="1"/>
        <c:lblAlgn val="ctr"/>
        <c:lblOffset val="100"/>
        <c:noMultiLvlLbl val="0"/>
      </c:catAx>
      <c:valAx>
        <c:axId val="2939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BA9-43F6-BFAB-EEFB1A1A1E89}"/>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4BA9-43F6-BFAB-EEFB1A1A1E89}"/>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A9-43F6-BFAB-EEFB1A1A1E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3-4BA9-43F6-BFAB-EEFB1A1A1E89}"/>
            </c:ext>
          </c:extLst>
        </c:ser>
        <c:dLbls>
          <c:showLegendKey val="0"/>
          <c:showVal val="0"/>
          <c:showCatName val="0"/>
          <c:showSerName val="0"/>
          <c:showPercent val="0"/>
          <c:showBubbleSize val="0"/>
        </c:dLbls>
        <c:gapWidth val="100"/>
        <c:overlap val="-24"/>
        <c:axId val="293916344"/>
        <c:axId val="293919480"/>
      </c:barChart>
      <c:catAx>
        <c:axId val="293916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9480"/>
        <c:crosses val="autoZero"/>
        <c:auto val="1"/>
        <c:lblAlgn val="ctr"/>
        <c:lblOffset val="100"/>
        <c:noMultiLvlLbl val="0"/>
      </c:catAx>
      <c:valAx>
        <c:axId val="293919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6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D7-48E8-97FE-FABB5FE0310E}"/>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D7-48E8-97FE-FABB5FE0310E}"/>
                </c:ext>
              </c:extLst>
            </c:dLbl>
            <c:dLbl>
              <c:idx val="2"/>
              <c:layout>
                <c:manualLayout>
                  <c:x val="1.7636929230085547E-3"/>
                  <c:y val="1.6517305538060533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D7-48E8-97FE-FABB5FE0310E}"/>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D7-48E8-97FE-FABB5FE031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64</c:v>
                </c:pt>
                <c:pt idx="2">
                  <c:v>2</c:v>
                </c:pt>
                <c:pt idx="3">
                  <c:v>1</c:v>
                </c:pt>
              </c:numCache>
            </c:numRef>
          </c:val>
          <c:extLst>
            <c:ext xmlns:c16="http://schemas.microsoft.com/office/drawing/2014/chart" uri="{C3380CC4-5D6E-409C-BE32-E72D297353CC}">
              <c16:uniqueId val="{00000004-1ED7-48E8-97FE-FABB5FE0310E}"/>
            </c:ext>
          </c:extLst>
        </c:ser>
        <c:dLbls>
          <c:showLegendKey val="0"/>
          <c:showVal val="0"/>
          <c:showCatName val="0"/>
          <c:showSerName val="0"/>
          <c:showPercent val="0"/>
          <c:showBubbleSize val="0"/>
        </c:dLbls>
        <c:gapWidth val="100"/>
        <c:overlap val="-24"/>
        <c:axId val="182044344"/>
        <c:axId val="182045128"/>
      </c:barChart>
      <c:catAx>
        <c:axId val="182044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45128"/>
        <c:crosses val="autoZero"/>
        <c:auto val="1"/>
        <c:lblAlgn val="ctr"/>
        <c:lblOffset val="100"/>
        <c:noMultiLvlLbl val="0"/>
      </c:catAx>
      <c:valAx>
        <c:axId val="182045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44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35-4E85-B02D-93C522FD9C9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35-4E85-B02D-93C522FD9C96}"/>
                </c:ext>
              </c:extLst>
            </c:dLbl>
            <c:dLbl>
              <c:idx val="2"/>
              <c:layout>
                <c:manualLayout>
                  <c:x val="-5.3990599683935341E-3"/>
                  <c:y val="5.6556820567224917E-3"/>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35-4E85-B02D-93C522FD9C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70</c:v>
                </c:pt>
                <c:pt idx="1">
                  <c:v>23</c:v>
                </c:pt>
                <c:pt idx="2">
                  <c:v>7</c:v>
                </c:pt>
              </c:numCache>
            </c:numRef>
          </c:val>
          <c:extLst>
            <c:ext xmlns:c16="http://schemas.microsoft.com/office/drawing/2014/chart" uri="{C3380CC4-5D6E-409C-BE32-E72D297353CC}">
              <c16:uniqueId val="{00000003-AB35-4E85-B02D-93C522FD9C96}"/>
            </c:ext>
          </c:extLst>
        </c:ser>
        <c:dLbls>
          <c:showLegendKey val="0"/>
          <c:showVal val="0"/>
          <c:showCatName val="0"/>
          <c:showSerName val="0"/>
          <c:showPercent val="0"/>
          <c:showBubbleSize val="0"/>
        </c:dLbls>
        <c:gapWidth val="100"/>
        <c:overlap val="-24"/>
        <c:axId val="498713920"/>
        <c:axId val="498704120"/>
      </c:barChart>
      <c:catAx>
        <c:axId val="49871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4120"/>
        <c:crosses val="autoZero"/>
        <c:auto val="1"/>
        <c:lblAlgn val="ctr"/>
        <c:lblOffset val="100"/>
        <c:noMultiLvlLbl val="0"/>
      </c:catAx>
      <c:valAx>
        <c:axId val="498704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73-4488-BA5D-AE9E215BA9D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6F73-4488-BA5D-AE9E215BA9D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73-4488-BA5D-AE9E215BA9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64</c:v>
                </c:pt>
                <c:pt idx="1">
                  <c:v>32</c:v>
                </c:pt>
                <c:pt idx="2">
                  <c:v>4</c:v>
                </c:pt>
              </c:numCache>
            </c:numRef>
          </c:val>
          <c:extLst>
            <c:ext xmlns:c16="http://schemas.microsoft.com/office/drawing/2014/chart" uri="{C3380CC4-5D6E-409C-BE32-E72D297353CC}">
              <c16:uniqueId val="{00000003-6F73-4488-BA5D-AE9E215BA9D7}"/>
            </c:ext>
          </c:extLst>
        </c:ser>
        <c:dLbls>
          <c:showLegendKey val="0"/>
          <c:showVal val="0"/>
          <c:showCatName val="0"/>
          <c:showSerName val="0"/>
          <c:showPercent val="0"/>
          <c:showBubbleSize val="0"/>
        </c:dLbls>
        <c:gapWidth val="100"/>
        <c:overlap val="-24"/>
        <c:axId val="498719408"/>
        <c:axId val="576460512"/>
      </c:barChart>
      <c:catAx>
        <c:axId val="49871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0512"/>
        <c:crosses val="autoZero"/>
        <c:auto val="1"/>
        <c:lblAlgn val="ctr"/>
        <c:lblOffset val="100"/>
        <c:noMultiLvlLbl val="0"/>
      </c:catAx>
      <c:valAx>
        <c:axId val="57646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A-46D4-90DC-E087B38D65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A-46D4-90DC-E087B38D65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72</c:v>
                </c:pt>
                <c:pt idx="1">
                  <c:v>28</c:v>
                </c:pt>
              </c:numCache>
            </c:numRef>
          </c:val>
          <c:extLst>
            <c:ext xmlns:c16="http://schemas.microsoft.com/office/drawing/2014/chart" uri="{C3380CC4-5D6E-409C-BE32-E72D297353CC}">
              <c16:uniqueId val="{00000002-06BA-46D4-90DC-E087B38D659B}"/>
            </c:ext>
          </c:extLst>
        </c:ser>
        <c:dLbls>
          <c:showLegendKey val="0"/>
          <c:showVal val="0"/>
          <c:showCatName val="0"/>
          <c:showSerName val="0"/>
          <c:showPercent val="0"/>
          <c:showBubbleSize val="0"/>
        </c:dLbls>
        <c:gapWidth val="100"/>
        <c:overlap val="-24"/>
        <c:axId val="576453456"/>
        <c:axId val="576451888"/>
      </c:barChart>
      <c:catAx>
        <c:axId val="57645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1888"/>
        <c:crosses val="autoZero"/>
        <c:auto val="1"/>
        <c:lblAlgn val="ctr"/>
        <c:lblOffset val="100"/>
        <c:noMultiLvlLbl val="0"/>
      </c:catAx>
      <c:valAx>
        <c:axId val="576451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3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E8-4E5D-8066-D924F2E0D47D}"/>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E8-4E5D-8066-D924F2E0D47D}"/>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E8-4E5D-8066-D924F2E0D4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51</c:v>
                </c:pt>
                <c:pt idx="1">
                  <c:v>35</c:v>
                </c:pt>
                <c:pt idx="2">
                  <c:v>14</c:v>
                </c:pt>
              </c:numCache>
            </c:numRef>
          </c:val>
          <c:extLst>
            <c:ext xmlns:c16="http://schemas.microsoft.com/office/drawing/2014/chart" uri="{C3380CC4-5D6E-409C-BE32-E72D297353CC}">
              <c16:uniqueId val="{00000003-28E8-4E5D-8066-D924F2E0D47D}"/>
            </c:ext>
          </c:extLst>
        </c:ser>
        <c:dLbls>
          <c:showLegendKey val="0"/>
          <c:showVal val="0"/>
          <c:showCatName val="0"/>
          <c:showSerName val="0"/>
          <c:showPercent val="0"/>
          <c:showBubbleSize val="0"/>
        </c:dLbls>
        <c:gapWidth val="100"/>
        <c:overlap val="-24"/>
        <c:axId val="647279296"/>
        <c:axId val="647273808"/>
      </c:barChart>
      <c:catAx>
        <c:axId val="647279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3808"/>
        <c:crosses val="autoZero"/>
        <c:auto val="1"/>
        <c:lblAlgn val="ctr"/>
        <c:lblOffset val="100"/>
        <c:noMultiLvlLbl val="0"/>
      </c:catAx>
      <c:valAx>
        <c:axId val="647273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2F-470D-826E-70E30D843C4A}"/>
                </c:ext>
              </c:extLst>
            </c:dLbl>
            <c:dLbl>
              <c:idx val="1"/>
              <c:layout>
                <c:manualLayout>
                  <c:x val="-1.7260641117293532E-3"/>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2F-470D-826E-70E30D843C4A}"/>
                </c:ext>
              </c:extLst>
            </c:dLbl>
            <c:dLbl>
              <c:idx val="2"/>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2F-470D-826E-70E30D843C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USUARIO-CLIENTE</c:v>
                </c:pt>
              </c:strCache>
            </c:strRef>
          </c:cat>
          <c:val>
            <c:numRef>
              <c:f>'TIPOS DE CONFLICTO'!$C$3:$C$5</c:f>
              <c:numCache>
                <c:formatCode>General</c:formatCode>
                <c:ptCount val="3"/>
                <c:pt idx="0">
                  <c:v>67</c:v>
                </c:pt>
                <c:pt idx="1">
                  <c:v>42</c:v>
                </c:pt>
                <c:pt idx="2">
                  <c:v>37</c:v>
                </c:pt>
              </c:numCache>
            </c:numRef>
          </c:val>
          <c:extLst>
            <c:ext xmlns:c16="http://schemas.microsoft.com/office/drawing/2014/chart" uri="{C3380CC4-5D6E-409C-BE32-E72D297353CC}">
              <c16:uniqueId val="{00000003-E22F-470D-826E-70E30D843C4A}"/>
            </c:ext>
          </c:extLst>
        </c:ser>
        <c:dLbls>
          <c:showLegendKey val="0"/>
          <c:showVal val="0"/>
          <c:showCatName val="0"/>
          <c:showSerName val="0"/>
          <c:showPercent val="0"/>
          <c:showBubbleSize val="0"/>
        </c:dLbls>
        <c:gapWidth val="100"/>
        <c:overlap val="-24"/>
        <c:axId val="652751416"/>
        <c:axId val="652727504"/>
      </c:barChart>
      <c:catAx>
        <c:axId val="65275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7504"/>
        <c:crosses val="autoZero"/>
        <c:auto val="1"/>
        <c:lblAlgn val="ctr"/>
        <c:lblOffset val="100"/>
        <c:noMultiLvlLbl val="0"/>
      </c:catAx>
      <c:valAx>
        <c:axId val="6527275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7-48AF-A316-5CD24C5EF92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27-48AF-A316-5CD24C5EF924}"/>
                </c:ext>
              </c:extLst>
            </c:dLbl>
            <c:dLbl>
              <c:idx val="2"/>
              <c:layout>
                <c:manualLayout>
                  <c:x val="-1.7930070747541357E-3"/>
                  <c:y val="9.9430061728153427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27-48AF-A316-5CD24C5EF9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38</c:v>
                </c:pt>
                <c:pt idx="1">
                  <c:v>48</c:v>
                </c:pt>
                <c:pt idx="2">
                  <c:v>14</c:v>
                </c:pt>
              </c:numCache>
            </c:numRef>
          </c:val>
          <c:extLst>
            <c:ext xmlns:c16="http://schemas.microsoft.com/office/drawing/2014/chart" uri="{C3380CC4-5D6E-409C-BE32-E72D297353CC}">
              <c16:uniqueId val="{00000003-9627-48AF-A316-5CD24C5EF924}"/>
            </c:ext>
          </c:extLst>
        </c:ser>
        <c:dLbls>
          <c:showLegendKey val="0"/>
          <c:showVal val="0"/>
          <c:showCatName val="0"/>
          <c:showSerName val="0"/>
          <c:showPercent val="0"/>
          <c:showBubbleSize val="0"/>
        </c:dLbls>
        <c:gapWidth val="100"/>
        <c:overlap val="-24"/>
        <c:axId val="273593432"/>
        <c:axId val="273593824"/>
      </c:barChart>
      <c:catAx>
        <c:axId val="273593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3824"/>
        <c:crosses val="autoZero"/>
        <c:auto val="1"/>
        <c:lblAlgn val="ctr"/>
        <c:lblOffset val="100"/>
        <c:noMultiLvlLbl val="0"/>
      </c:catAx>
      <c:valAx>
        <c:axId val="27359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5-4EF1-A6F4-A1F1BE82019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5-4EF1-A6F4-A1F1BE82019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5-4EF1-A6F4-A1F1BE8201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79</c:v>
                </c:pt>
                <c:pt idx="1">
                  <c:v>21</c:v>
                </c:pt>
                <c:pt idx="2">
                  <c:v>0</c:v>
                </c:pt>
              </c:numCache>
            </c:numRef>
          </c:val>
          <c:extLst>
            <c:ext xmlns:c16="http://schemas.microsoft.com/office/drawing/2014/chart" uri="{C3380CC4-5D6E-409C-BE32-E72D297353CC}">
              <c16:uniqueId val="{00000003-2775-4EF1-A6F4-A1F1BE820192}"/>
            </c:ext>
          </c:extLst>
        </c:ser>
        <c:dLbls>
          <c:showLegendKey val="0"/>
          <c:showVal val="0"/>
          <c:showCatName val="0"/>
          <c:showSerName val="0"/>
          <c:showPercent val="0"/>
          <c:showBubbleSize val="0"/>
        </c:dLbls>
        <c:gapWidth val="100"/>
        <c:overlap val="-24"/>
        <c:axId val="570321576"/>
        <c:axId val="570324712"/>
      </c:barChart>
      <c:catAx>
        <c:axId val="570321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4712"/>
        <c:crosses val="autoZero"/>
        <c:auto val="1"/>
        <c:lblAlgn val="ctr"/>
        <c:lblOffset val="100"/>
        <c:noMultiLvlLbl val="0"/>
      </c:catAx>
      <c:valAx>
        <c:axId val="57032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1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88-4788-ACC6-B08E62B0CEA8}"/>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88-4788-ACC6-B08E62B0CEA8}"/>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88-4788-ACC6-B08E62B0C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52</c:v>
                </c:pt>
                <c:pt idx="1">
                  <c:v>47</c:v>
                </c:pt>
                <c:pt idx="2">
                  <c:v>1</c:v>
                </c:pt>
              </c:numCache>
            </c:numRef>
          </c:val>
          <c:extLst>
            <c:ext xmlns:c16="http://schemas.microsoft.com/office/drawing/2014/chart" uri="{C3380CC4-5D6E-409C-BE32-E72D297353CC}">
              <c16:uniqueId val="{00000003-9888-4788-ACC6-B08E62B0CEA8}"/>
            </c:ext>
          </c:extLst>
        </c:ser>
        <c:dLbls>
          <c:showLegendKey val="0"/>
          <c:showVal val="0"/>
          <c:showCatName val="0"/>
          <c:showSerName val="0"/>
          <c:showPercent val="0"/>
          <c:showBubbleSize val="0"/>
        </c:dLbls>
        <c:gapWidth val="100"/>
        <c:overlap val="-24"/>
        <c:axId val="498699024"/>
        <c:axId val="498693144"/>
      </c:barChart>
      <c:catAx>
        <c:axId val="498699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3144"/>
        <c:crosses val="autoZero"/>
        <c:auto val="1"/>
        <c:lblAlgn val="ctr"/>
        <c:lblOffset val="100"/>
        <c:noMultiLvlLbl val="0"/>
      </c:catAx>
      <c:valAx>
        <c:axId val="498693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27-4E7D-B5EA-B97B19871DB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27-4E7D-B5EA-B97B19871DB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27-4E7D-B5EA-B97B19871D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63</c:v>
                </c:pt>
                <c:pt idx="1">
                  <c:v>30</c:v>
                </c:pt>
                <c:pt idx="2">
                  <c:v>7</c:v>
                </c:pt>
              </c:numCache>
            </c:numRef>
          </c:val>
          <c:extLst>
            <c:ext xmlns:c16="http://schemas.microsoft.com/office/drawing/2014/chart" uri="{C3380CC4-5D6E-409C-BE32-E72D297353CC}">
              <c16:uniqueId val="{00000003-9D27-4E7D-B5EA-B97B19871DBC}"/>
            </c:ext>
          </c:extLst>
        </c:ser>
        <c:dLbls>
          <c:showLegendKey val="0"/>
          <c:showVal val="0"/>
          <c:showCatName val="0"/>
          <c:showSerName val="0"/>
          <c:showPercent val="0"/>
          <c:showBubbleSize val="0"/>
        </c:dLbls>
        <c:gapWidth val="100"/>
        <c:overlap val="-24"/>
        <c:axId val="498703728"/>
        <c:axId val="498704904"/>
      </c:barChart>
      <c:catAx>
        <c:axId val="49870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4904"/>
        <c:crosses val="autoZero"/>
        <c:auto val="1"/>
        <c:lblAlgn val="ctr"/>
        <c:lblOffset val="100"/>
        <c:noMultiLvlLbl val="0"/>
      </c:catAx>
      <c:valAx>
        <c:axId val="498704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12-4621-AFC0-105434947B6F}"/>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12-4621-AFC0-105434947B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73</c:v>
                </c:pt>
                <c:pt idx="1">
                  <c:v>27</c:v>
                </c:pt>
              </c:numCache>
            </c:numRef>
          </c:val>
          <c:extLst>
            <c:ext xmlns:c16="http://schemas.microsoft.com/office/drawing/2014/chart" uri="{C3380CC4-5D6E-409C-BE32-E72D297353CC}">
              <c16:uniqueId val="{00000002-2312-4621-AFC0-105434947B6F}"/>
            </c:ext>
          </c:extLst>
        </c:ser>
        <c:dLbls>
          <c:showLegendKey val="0"/>
          <c:showVal val="0"/>
          <c:showCatName val="0"/>
          <c:showSerName val="0"/>
          <c:showPercent val="0"/>
          <c:showBubbleSize val="0"/>
        </c:dLbls>
        <c:gapWidth val="100"/>
        <c:overlap val="-24"/>
        <c:axId val="652731032"/>
        <c:axId val="652733384"/>
      </c:barChart>
      <c:catAx>
        <c:axId val="652731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3384"/>
        <c:crosses val="autoZero"/>
        <c:auto val="1"/>
        <c:lblAlgn val="ctr"/>
        <c:lblOffset val="100"/>
        <c:noMultiLvlLbl val="0"/>
      </c:catAx>
      <c:valAx>
        <c:axId val="652733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1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4432072077397748E-2"/>
          <c:y val="1.9868856188095581E-2"/>
          <c:w val="0.91850516786665792"/>
          <c:h val="0.88474518835511851"/>
        </c:manualLayout>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10-4507-9842-CCDCF66677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10-4507-9842-CCDCF666771B}"/>
                </c:ext>
              </c:extLst>
            </c:dLbl>
            <c:dLbl>
              <c:idx val="2"/>
              <c:layout>
                <c:manualLayout>
                  <c:x val="-5.1188280167833071E-3"/>
                  <c:y val="2.9721374981013502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10-4507-9842-CCDCF66677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79</c:v>
                </c:pt>
                <c:pt idx="1">
                  <c:v>21</c:v>
                </c:pt>
                <c:pt idx="2">
                  <c:v>0</c:v>
                </c:pt>
              </c:numCache>
            </c:numRef>
          </c:val>
          <c:extLst>
            <c:ext xmlns:c16="http://schemas.microsoft.com/office/drawing/2014/chart" uri="{C3380CC4-5D6E-409C-BE32-E72D297353CC}">
              <c16:uniqueId val="{00000003-1610-4507-9842-CCDCF666771B}"/>
            </c:ext>
          </c:extLst>
        </c:ser>
        <c:dLbls>
          <c:showLegendKey val="0"/>
          <c:showVal val="0"/>
          <c:showCatName val="0"/>
          <c:showSerName val="0"/>
          <c:showPercent val="0"/>
          <c:showBubbleSize val="0"/>
        </c:dLbls>
        <c:gapWidth val="100"/>
        <c:overlap val="-24"/>
        <c:axId val="431065200"/>
        <c:axId val="431065984"/>
      </c:barChart>
      <c:catAx>
        <c:axId val="431065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984"/>
        <c:crosses val="autoZero"/>
        <c:auto val="1"/>
        <c:lblAlgn val="ctr"/>
        <c:lblOffset val="100"/>
        <c:noMultiLvlLbl val="0"/>
      </c:catAx>
      <c:valAx>
        <c:axId val="43106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16-4994-BD92-1DEA4AAB7A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16-4994-BD92-1DEA4AAB7A1B}"/>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16-4994-BD92-1DEA4AAB7A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30</c:v>
                </c:pt>
                <c:pt idx="2">
                  <c:v>5</c:v>
                </c:pt>
              </c:numCache>
            </c:numRef>
          </c:val>
          <c:extLst>
            <c:ext xmlns:c16="http://schemas.microsoft.com/office/drawing/2014/chart" uri="{C3380CC4-5D6E-409C-BE32-E72D297353CC}">
              <c16:uniqueId val="{00000003-BD16-4994-BD92-1DEA4AAB7A1B}"/>
            </c:ext>
          </c:extLst>
        </c:ser>
        <c:dLbls>
          <c:showLegendKey val="0"/>
          <c:showVal val="0"/>
          <c:showCatName val="0"/>
          <c:showSerName val="0"/>
          <c:showPercent val="0"/>
          <c:showBubbleSize val="0"/>
        </c:dLbls>
        <c:gapWidth val="100"/>
        <c:overlap val="-24"/>
        <c:axId val="431075784"/>
        <c:axId val="431070688"/>
      </c:barChart>
      <c:catAx>
        <c:axId val="43107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0688"/>
        <c:crosses val="autoZero"/>
        <c:auto val="1"/>
        <c:lblAlgn val="ctr"/>
        <c:lblOffset val="100"/>
        <c:noMultiLvlLbl val="0"/>
      </c:catAx>
      <c:valAx>
        <c:axId val="431070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4E-4227-A58E-90593BA789B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4E-4227-A58E-90593BA789B7}"/>
                </c:ext>
              </c:extLst>
            </c:dLbl>
            <c:dLbl>
              <c:idx val="2"/>
              <c:layout>
                <c:manualLayout>
                  <c:x val="6.8251040223777423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E-4227-A58E-90593BA789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58</c:v>
                </c:pt>
                <c:pt idx="1">
                  <c:v>37</c:v>
                </c:pt>
                <c:pt idx="2">
                  <c:v>5</c:v>
                </c:pt>
              </c:numCache>
            </c:numRef>
          </c:val>
          <c:extLst>
            <c:ext xmlns:c16="http://schemas.microsoft.com/office/drawing/2014/chart" uri="{C3380CC4-5D6E-409C-BE32-E72D297353CC}">
              <c16:uniqueId val="{00000003-124E-4227-A58E-90593BA789B7}"/>
            </c:ext>
          </c:extLst>
        </c:ser>
        <c:dLbls>
          <c:showLegendKey val="0"/>
          <c:showVal val="0"/>
          <c:showCatName val="0"/>
          <c:showSerName val="0"/>
          <c:showPercent val="0"/>
          <c:showBubbleSize val="0"/>
        </c:dLbls>
        <c:gapWidth val="100"/>
        <c:overlap val="-24"/>
        <c:axId val="574921928"/>
        <c:axId val="574922320"/>
      </c:barChart>
      <c:catAx>
        <c:axId val="574921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2320"/>
        <c:crosses val="autoZero"/>
        <c:auto val="1"/>
        <c:lblAlgn val="ctr"/>
        <c:lblOffset val="100"/>
        <c:noMultiLvlLbl val="0"/>
      </c:catAx>
      <c:valAx>
        <c:axId val="57492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A4FC-49F7-B512-D509073D8274}"/>
              </c:ext>
            </c:extLst>
          </c:dPt>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FC-49F7-B512-D509073D8274}"/>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C-49F7-B512-D509073D827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FC-49F7-B512-D509073D82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82</c:v>
                </c:pt>
                <c:pt idx="1">
                  <c:v>18</c:v>
                </c:pt>
              </c:numCache>
            </c:numRef>
          </c:val>
          <c:extLst>
            <c:ext xmlns:c16="http://schemas.microsoft.com/office/drawing/2014/chart" uri="{C3380CC4-5D6E-409C-BE32-E72D297353CC}">
              <c16:uniqueId val="{00000003-A4FC-49F7-B512-D509073D8274}"/>
            </c:ext>
          </c:extLst>
        </c:ser>
        <c:dLbls>
          <c:showLegendKey val="0"/>
          <c:showVal val="0"/>
          <c:showCatName val="0"/>
          <c:showSerName val="0"/>
          <c:showPercent val="0"/>
          <c:showBubbleSize val="0"/>
        </c:dLbls>
        <c:gapWidth val="100"/>
        <c:overlap val="-24"/>
        <c:axId val="431082056"/>
        <c:axId val="431078920"/>
      </c:barChart>
      <c:catAx>
        <c:axId val="431082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8920"/>
        <c:crosses val="autoZero"/>
        <c:auto val="1"/>
        <c:lblAlgn val="ctr"/>
        <c:lblOffset val="100"/>
        <c:noMultiLvlLbl val="0"/>
      </c:catAx>
      <c:valAx>
        <c:axId val="431078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2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98-4893-976B-D3754E2A5C1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8-4893-976B-D3754E2A5C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4E98-4893-976B-D3754E2A5C1D}"/>
            </c:ext>
          </c:extLst>
        </c:ser>
        <c:dLbls>
          <c:showLegendKey val="0"/>
          <c:showVal val="0"/>
          <c:showCatName val="0"/>
          <c:showSerName val="0"/>
          <c:showPercent val="0"/>
          <c:showBubbleSize val="0"/>
        </c:dLbls>
        <c:gapWidth val="100"/>
        <c:overlap val="-24"/>
        <c:axId val="431099696"/>
        <c:axId val="431100480"/>
      </c:barChart>
      <c:catAx>
        <c:axId val="43109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100480"/>
        <c:crosses val="autoZero"/>
        <c:auto val="1"/>
        <c:lblAlgn val="ctr"/>
        <c:lblOffset val="100"/>
        <c:noMultiLvlLbl val="0"/>
      </c:catAx>
      <c:valAx>
        <c:axId val="43110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6F-4F6A-B3F2-7F6074A9A89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6F-4F6A-B3F2-7F6074A9A894}"/>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6F-4F6A-B3F2-7F6074A9A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71</c:v>
                </c:pt>
                <c:pt idx="1">
                  <c:v>27</c:v>
                </c:pt>
                <c:pt idx="2">
                  <c:v>2</c:v>
                </c:pt>
              </c:numCache>
            </c:numRef>
          </c:val>
          <c:extLst>
            <c:ext xmlns:c16="http://schemas.microsoft.com/office/drawing/2014/chart" uri="{C3380CC4-5D6E-409C-BE32-E72D297353CC}">
              <c16:uniqueId val="{00000003-A36F-4F6A-B3F2-7F6074A9A894}"/>
            </c:ext>
          </c:extLst>
        </c:ser>
        <c:dLbls>
          <c:showLegendKey val="0"/>
          <c:showVal val="0"/>
          <c:showCatName val="0"/>
          <c:showSerName val="0"/>
          <c:showPercent val="0"/>
          <c:showBubbleSize val="0"/>
        </c:dLbls>
        <c:gapWidth val="100"/>
        <c:overlap val="-24"/>
        <c:axId val="484324936"/>
        <c:axId val="484325328"/>
      </c:barChart>
      <c:catAx>
        <c:axId val="484324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25328"/>
        <c:crosses val="autoZero"/>
        <c:auto val="1"/>
        <c:lblAlgn val="ctr"/>
        <c:lblOffset val="100"/>
        <c:noMultiLvlLbl val="0"/>
      </c:catAx>
      <c:valAx>
        <c:axId val="48432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24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1D-4F1A-8768-ADB79222D812}"/>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D-4F1A-8768-ADB79222D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88</c:v>
                </c:pt>
                <c:pt idx="1">
                  <c:v>12</c:v>
                </c:pt>
              </c:numCache>
            </c:numRef>
          </c:val>
          <c:extLst>
            <c:ext xmlns:c16="http://schemas.microsoft.com/office/drawing/2014/chart" uri="{C3380CC4-5D6E-409C-BE32-E72D297353CC}">
              <c16:uniqueId val="{00000002-531D-4F1A-8768-ADB79222D812}"/>
            </c:ext>
          </c:extLst>
        </c:ser>
        <c:dLbls>
          <c:showLegendKey val="0"/>
          <c:showVal val="0"/>
          <c:showCatName val="0"/>
          <c:showSerName val="0"/>
          <c:showPercent val="0"/>
          <c:showBubbleSize val="0"/>
        </c:dLbls>
        <c:gapWidth val="100"/>
        <c:overlap val="-24"/>
        <c:axId val="571492152"/>
        <c:axId val="571488232"/>
      </c:barChart>
      <c:catAx>
        <c:axId val="571492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8232"/>
        <c:crosses val="autoZero"/>
        <c:auto val="1"/>
        <c:lblAlgn val="ctr"/>
        <c:lblOffset val="100"/>
        <c:noMultiLvlLbl val="0"/>
      </c:catAx>
      <c:valAx>
        <c:axId val="57148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9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83-4AA0-B21C-D5EC2DD14D31}"/>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83-4AA0-B21C-D5EC2DD14D31}"/>
                </c:ext>
              </c:extLst>
            </c:dLbl>
            <c:dLbl>
              <c:idx val="2"/>
              <c:layout>
                <c:manualLayout>
                  <c:x val="-5.1781923351880595E-3"/>
                  <c:y val="1.488847128224907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83-4AA0-B21C-D5EC2DD14D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65</c:v>
                </c:pt>
                <c:pt idx="1">
                  <c:v>29</c:v>
                </c:pt>
                <c:pt idx="2">
                  <c:v>6</c:v>
                </c:pt>
              </c:numCache>
            </c:numRef>
          </c:val>
          <c:extLst>
            <c:ext xmlns:c16="http://schemas.microsoft.com/office/drawing/2014/chart" uri="{C3380CC4-5D6E-409C-BE32-E72D297353CC}">
              <c16:uniqueId val="{00000003-9283-4AA0-B21C-D5EC2DD14D31}"/>
            </c:ext>
          </c:extLst>
        </c:ser>
        <c:dLbls>
          <c:showLegendKey val="0"/>
          <c:showVal val="0"/>
          <c:showCatName val="0"/>
          <c:showSerName val="0"/>
          <c:showPercent val="0"/>
          <c:showBubbleSize val="0"/>
        </c:dLbls>
        <c:gapWidth val="100"/>
        <c:overlap val="-24"/>
        <c:axId val="431084016"/>
        <c:axId val="431084408"/>
      </c:barChart>
      <c:catAx>
        <c:axId val="43108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4408"/>
        <c:crosses val="autoZero"/>
        <c:auto val="1"/>
        <c:lblAlgn val="ctr"/>
        <c:lblOffset val="100"/>
        <c:noMultiLvlLbl val="0"/>
      </c:catAx>
      <c:valAx>
        <c:axId val="431084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13-4196-810B-F5EC835FE12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13-4196-810B-F5EC835FE126}"/>
                </c:ext>
              </c:extLst>
            </c:dLbl>
            <c:dLbl>
              <c:idx val="2"/>
              <c:layout>
                <c:manualLayout>
                  <c:x val="-5.1781923351880595E-3"/>
                  <c:y val="-2.9776942564498149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13-4196-810B-F5EC835FE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84</c:v>
                </c:pt>
                <c:pt idx="1">
                  <c:v>14</c:v>
                </c:pt>
                <c:pt idx="2">
                  <c:v>2</c:v>
                </c:pt>
              </c:numCache>
            </c:numRef>
          </c:val>
          <c:extLst>
            <c:ext xmlns:c16="http://schemas.microsoft.com/office/drawing/2014/chart" uri="{C3380CC4-5D6E-409C-BE32-E72D297353CC}">
              <c16:uniqueId val="{00000003-FC13-4196-810B-F5EC835FE126}"/>
            </c:ext>
          </c:extLst>
        </c:ser>
        <c:dLbls>
          <c:showLegendKey val="0"/>
          <c:showVal val="0"/>
          <c:showCatName val="0"/>
          <c:showSerName val="0"/>
          <c:showPercent val="0"/>
          <c:showBubbleSize val="0"/>
        </c:dLbls>
        <c:gapWidth val="100"/>
        <c:overlap val="-24"/>
        <c:axId val="484299848"/>
        <c:axId val="484301024"/>
      </c:barChart>
      <c:catAx>
        <c:axId val="484299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01024"/>
        <c:crosses val="autoZero"/>
        <c:auto val="1"/>
        <c:lblAlgn val="ctr"/>
        <c:lblOffset val="100"/>
        <c:noMultiLvlLbl val="0"/>
      </c:catAx>
      <c:valAx>
        <c:axId val="484301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299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52-448A-A16B-0EF8232C6A0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52-448A-A16B-0EF8232C6A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45</c:v>
                </c:pt>
                <c:pt idx="1">
                  <c:v>55</c:v>
                </c:pt>
              </c:numCache>
            </c:numRef>
          </c:val>
          <c:extLst>
            <c:ext xmlns:c16="http://schemas.microsoft.com/office/drawing/2014/chart" uri="{C3380CC4-5D6E-409C-BE32-E72D297353CC}">
              <c16:uniqueId val="{00000002-8A52-448A-A16B-0EF8232C6A09}"/>
            </c:ext>
          </c:extLst>
        </c:ser>
        <c:dLbls>
          <c:showLegendKey val="0"/>
          <c:showVal val="0"/>
          <c:showCatName val="0"/>
          <c:showSerName val="0"/>
          <c:showPercent val="0"/>
          <c:showBubbleSize val="0"/>
        </c:dLbls>
        <c:gapWidth val="100"/>
        <c:overlap val="-24"/>
        <c:axId val="390147392"/>
        <c:axId val="390148568"/>
      </c:barChart>
      <c:catAx>
        <c:axId val="390147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48568"/>
        <c:crosses val="autoZero"/>
        <c:auto val="1"/>
        <c:lblAlgn val="ctr"/>
        <c:lblOffset val="100"/>
        <c:noMultiLvlLbl val="0"/>
      </c:catAx>
      <c:valAx>
        <c:axId val="390148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4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8-44AC-8D37-47BA8D715F48}"/>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4AC-8D37-47BA8D715F48}"/>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4AC-8D37-47BA8D715F48}"/>
                </c:ext>
              </c:extLst>
            </c:dLbl>
            <c:dLbl>
              <c:idx val="4"/>
              <c:layout>
                <c:manualLayout>
                  <c:x val="0"/>
                  <c:y val="4.8594777654045896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4AC-8D37-47BA8D715F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14</c:v>
                </c:pt>
                <c:pt idx="2">
                  <c:v>2</c:v>
                </c:pt>
                <c:pt idx="4">
                  <c:v>7</c:v>
                </c:pt>
              </c:numCache>
            </c:numRef>
          </c:val>
          <c:extLst>
            <c:ext xmlns:c16="http://schemas.microsoft.com/office/drawing/2014/chart" uri="{C3380CC4-5D6E-409C-BE32-E72D297353CC}">
              <c16:uniqueId val="{00000004-08A8-44AC-8D37-47BA8D715F48}"/>
            </c:ext>
          </c:extLst>
        </c:ser>
        <c:dLbls>
          <c:showLegendKey val="0"/>
          <c:showVal val="0"/>
          <c:showCatName val="0"/>
          <c:showSerName val="0"/>
          <c:showPercent val="0"/>
          <c:showBubbleSize val="0"/>
        </c:dLbls>
        <c:gapWidth val="100"/>
        <c:overlap val="-24"/>
        <c:axId val="484316312"/>
        <c:axId val="484309648"/>
      </c:barChart>
      <c:catAx>
        <c:axId val="484316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09648"/>
        <c:crosses val="autoZero"/>
        <c:auto val="1"/>
        <c:lblAlgn val="ctr"/>
        <c:lblOffset val="100"/>
        <c:noMultiLvlLbl val="0"/>
      </c:catAx>
      <c:valAx>
        <c:axId val="484309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16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D6-4BC4-9785-B17CCFA401A6}"/>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D6-4BC4-9785-B17CCFA401A6}"/>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D6-4BC4-9785-B17CCFA401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41</c:v>
                </c:pt>
                <c:pt idx="1">
                  <c:v>45</c:v>
                </c:pt>
                <c:pt idx="2">
                  <c:v>14</c:v>
                </c:pt>
              </c:numCache>
            </c:numRef>
          </c:val>
          <c:extLst>
            <c:ext xmlns:c16="http://schemas.microsoft.com/office/drawing/2014/chart" uri="{C3380CC4-5D6E-409C-BE32-E72D297353CC}">
              <c16:uniqueId val="{00000003-E5D6-4BC4-9785-B17CCFA401A6}"/>
            </c:ext>
          </c:extLst>
        </c:ser>
        <c:dLbls>
          <c:showLegendKey val="0"/>
          <c:showVal val="0"/>
          <c:showCatName val="0"/>
          <c:showSerName val="0"/>
          <c:showPercent val="0"/>
          <c:showBubbleSize val="0"/>
        </c:dLbls>
        <c:gapWidth val="100"/>
        <c:overlap val="-24"/>
        <c:axId val="431044032"/>
        <c:axId val="431040112"/>
      </c:barChart>
      <c:catAx>
        <c:axId val="43104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0112"/>
        <c:crosses val="autoZero"/>
        <c:auto val="1"/>
        <c:lblAlgn val="ctr"/>
        <c:lblOffset val="100"/>
        <c:noMultiLvlLbl val="0"/>
      </c:catAx>
      <c:valAx>
        <c:axId val="43104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5-4CBB-BB9B-BEF404258812}"/>
                </c:ext>
              </c:extLst>
            </c:dLbl>
            <c:dLbl>
              <c:idx val="1"/>
              <c:layout>
                <c:manualLayout>
                  <c:x val="5.3248873073554305E-3"/>
                  <c:y val="-4.1972435539426611E-4"/>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E5-4CBB-BB9B-BEF404258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CE5-4CBB-BB9B-BEF404258812}"/>
            </c:ext>
          </c:extLst>
        </c:ser>
        <c:dLbls>
          <c:showLegendKey val="0"/>
          <c:showVal val="0"/>
          <c:showCatName val="0"/>
          <c:showSerName val="0"/>
          <c:showPercent val="0"/>
          <c:showBubbleSize val="0"/>
        </c:dLbls>
        <c:gapWidth val="100"/>
        <c:overlap val="-24"/>
        <c:axId val="484315136"/>
        <c:axId val="484317488"/>
      </c:barChart>
      <c:catAx>
        <c:axId val="484315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17488"/>
        <c:crosses val="autoZero"/>
        <c:auto val="1"/>
        <c:lblAlgn val="ctr"/>
        <c:lblOffset val="100"/>
        <c:noMultiLvlLbl val="0"/>
      </c:catAx>
      <c:valAx>
        <c:axId val="48431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1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85-4E1B-8D01-11AAF57ABAAA}"/>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5-4E1B-8D01-11AAF57AB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76</c:v>
                </c:pt>
                <c:pt idx="1">
                  <c:v>24</c:v>
                </c:pt>
              </c:numCache>
            </c:numRef>
          </c:val>
          <c:extLst>
            <c:ext xmlns:c16="http://schemas.microsoft.com/office/drawing/2014/chart" uri="{C3380CC4-5D6E-409C-BE32-E72D297353CC}">
              <c16:uniqueId val="{00000002-F785-4E1B-8D01-11AAF57ABAAA}"/>
            </c:ext>
          </c:extLst>
        </c:ser>
        <c:dLbls>
          <c:showLegendKey val="0"/>
          <c:showVal val="0"/>
          <c:showCatName val="0"/>
          <c:showSerName val="0"/>
          <c:showPercent val="0"/>
          <c:showBubbleSize val="0"/>
        </c:dLbls>
        <c:gapWidth val="100"/>
        <c:overlap val="-24"/>
        <c:axId val="574918400"/>
        <c:axId val="574923496"/>
      </c:barChart>
      <c:catAx>
        <c:axId val="574918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3496"/>
        <c:crosses val="autoZero"/>
        <c:auto val="1"/>
        <c:lblAlgn val="ctr"/>
        <c:lblOffset val="100"/>
        <c:noMultiLvlLbl val="0"/>
      </c:catAx>
      <c:valAx>
        <c:axId val="574923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1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90-4B6E-832A-AC9411AF2D6F}"/>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0-4B6E-832A-AC9411AF2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72</c:v>
                </c:pt>
                <c:pt idx="1">
                  <c:v>28</c:v>
                </c:pt>
              </c:numCache>
            </c:numRef>
          </c:val>
          <c:extLst>
            <c:ext xmlns:c16="http://schemas.microsoft.com/office/drawing/2014/chart" uri="{C3380CC4-5D6E-409C-BE32-E72D297353CC}">
              <c16:uniqueId val="{00000002-A690-4B6E-832A-AC9411AF2D6F}"/>
            </c:ext>
          </c:extLst>
        </c:ser>
        <c:dLbls>
          <c:showLegendKey val="0"/>
          <c:showVal val="0"/>
          <c:showCatName val="0"/>
          <c:showSerName val="0"/>
          <c:showPercent val="0"/>
          <c:showBubbleSize val="0"/>
        </c:dLbls>
        <c:gapWidth val="100"/>
        <c:overlap val="-24"/>
        <c:axId val="484306904"/>
        <c:axId val="484295536"/>
      </c:barChart>
      <c:catAx>
        <c:axId val="48430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295536"/>
        <c:crosses val="autoZero"/>
        <c:auto val="1"/>
        <c:lblAlgn val="ctr"/>
        <c:lblOffset val="100"/>
        <c:noMultiLvlLbl val="0"/>
      </c:catAx>
      <c:valAx>
        <c:axId val="48429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06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93-4132-88DF-29B2486C0519}"/>
                </c:ext>
              </c:extLst>
            </c:dLbl>
            <c:dLbl>
              <c:idx val="1"/>
              <c:layout>
                <c:manualLayout>
                  <c:x val="1.0292429256432768E-2"/>
                  <c:y val="2.75765991358375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93-4132-88DF-29B2486C05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2-E393-4132-88DF-29B2486C0519}"/>
            </c:ext>
          </c:extLst>
        </c:ser>
        <c:dLbls>
          <c:showLegendKey val="0"/>
          <c:showVal val="0"/>
          <c:showCatName val="0"/>
          <c:showSerName val="0"/>
          <c:showPercent val="0"/>
          <c:showBubbleSize val="0"/>
        </c:dLbls>
        <c:gapWidth val="100"/>
        <c:overlap val="-24"/>
        <c:axId val="484314352"/>
        <c:axId val="273375392"/>
      </c:barChart>
      <c:catAx>
        <c:axId val="484314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375392"/>
        <c:crosses val="autoZero"/>
        <c:auto val="1"/>
        <c:lblAlgn val="ctr"/>
        <c:lblOffset val="100"/>
        <c:noMultiLvlLbl val="0"/>
      </c:catAx>
      <c:valAx>
        <c:axId val="27337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14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1-4374-98E8-60D13135EFF2}"/>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1-4374-98E8-60D13135E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2-8E41-4374-98E8-60D13135EFF2}"/>
            </c:ext>
          </c:extLst>
        </c:ser>
        <c:dLbls>
          <c:showLegendKey val="0"/>
          <c:showVal val="0"/>
          <c:showCatName val="0"/>
          <c:showSerName val="0"/>
          <c:showPercent val="0"/>
          <c:showBubbleSize val="0"/>
        </c:dLbls>
        <c:gapWidth val="100"/>
        <c:overlap val="-24"/>
        <c:axId val="570333728"/>
        <c:axId val="431071864"/>
      </c:barChart>
      <c:catAx>
        <c:axId val="57033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1864"/>
        <c:crosses val="autoZero"/>
        <c:auto val="1"/>
        <c:lblAlgn val="ctr"/>
        <c:lblOffset val="100"/>
        <c:noMultiLvlLbl val="0"/>
      </c:catAx>
      <c:valAx>
        <c:axId val="43107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A0-49F9-BF8E-410CC7CE8506}"/>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A0-49F9-BF8E-410CC7CE8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E6A0-49F9-BF8E-410CC7CE8506}"/>
            </c:ext>
          </c:extLst>
        </c:ser>
        <c:dLbls>
          <c:showLegendKey val="0"/>
          <c:showVal val="0"/>
          <c:showCatName val="0"/>
          <c:showSerName val="0"/>
          <c:showPercent val="0"/>
          <c:showBubbleSize val="0"/>
        </c:dLbls>
        <c:gapWidth val="100"/>
        <c:overlap val="-24"/>
        <c:axId val="647236176"/>
        <c:axId val="647244408"/>
      </c:barChart>
      <c:catAx>
        <c:axId val="64723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4408"/>
        <c:crosses val="autoZero"/>
        <c:auto val="1"/>
        <c:lblAlgn val="ctr"/>
        <c:lblOffset val="100"/>
        <c:noMultiLvlLbl val="0"/>
      </c:catAx>
      <c:valAx>
        <c:axId val="647244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9D-4A88-BD30-E65F58230DA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9D-4A88-BD30-E65F5823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72</c:v>
                </c:pt>
                <c:pt idx="1">
                  <c:v>28</c:v>
                </c:pt>
              </c:numCache>
            </c:numRef>
          </c:val>
          <c:extLst>
            <c:ext xmlns:c16="http://schemas.microsoft.com/office/drawing/2014/chart" uri="{C3380CC4-5D6E-409C-BE32-E72D297353CC}">
              <c16:uniqueId val="{00000002-299D-4A88-BD30-E65F58230DA6}"/>
            </c:ext>
          </c:extLst>
        </c:ser>
        <c:dLbls>
          <c:showLegendKey val="0"/>
          <c:showVal val="0"/>
          <c:showCatName val="0"/>
          <c:showSerName val="0"/>
          <c:showPercent val="0"/>
          <c:showBubbleSize val="0"/>
        </c:dLbls>
        <c:gapWidth val="100"/>
        <c:overlap val="-24"/>
        <c:axId val="486515512"/>
        <c:axId val="486510416"/>
      </c:barChart>
      <c:catAx>
        <c:axId val="486515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0416"/>
        <c:crosses val="autoZero"/>
        <c:auto val="1"/>
        <c:lblAlgn val="ctr"/>
        <c:lblOffset val="100"/>
        <c:noMultiLvlLbl val="0"/>
      </c:catAx>
      <c:valAx>
        <c:axId val="486510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5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0575720945716763E-2"/>
          <c:y val="0.13120875766846252"/>
          <c:w val="0.91522457956800207"/>
          <c:h val="0.79006493525807653"/>
        </c:manualLayout>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EA-43C6-BDD1-AE516A45CFC8}"/>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EA-43C6-BDD1-AE516A45CF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55</c:v>
                </c:pt>
                <c:pt idx="1">
                  <c:v>45</c:v>
                </c:pt>
              </c:numCache>
            </c:numRef>
          </c:val>
          <c:extLst>
            <c:ext xmlns:c16="http://schemas.microsoft.com/office/drawing/2014/chart" uri="{C3380CC4-5D6E-409C-BE32-E72D297353CC}">
              <c16:uniqueId val="{00000002-72EA-43C6-BDD1-AE516A45CFC8}"/>
            </c:ext>
          </c:extLst>
        </c:ser>
        <c:dLbls>
          <c:showLegendKey val="0"/>
          <c:showVal val="0"/>
          <c:showCatName val="0"/>
          <c:showSerName val="0"/>
          <c:showPercent val="0"/>
          <c:showBubbleSize val="0"/>
        </c:dLbls>
        <c:gapWidth val="100"/>
        <c:overlap val="-24"/>
        <c:axId val="431055400"/>
        <c:axId val="431057752"/>
      </c:barChart>
      <c:catAx>
        <c:axId val="43105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7752"/>
        <c:crosses val="autoZero"/>
        <c:auto val="1"/>
        <c:lblAlgn val="ctr"/>
        <c:lblOffset val="100"/>
        <c:noMultiLvlLbl val="0"/>
      </c:catAx>
      <c:valAx>
        <c:axId val="431057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C6-4BFD-8537-A31193B0F6ED}"/>
                </c:ext>
              </c:extLst>
            </c:dLbl>
            <c:dLbl>
              <c:idx val="1"/>
              <c:layout>
                <c:manualLayout>
                  <c:x val="-1.7863771441624641E-3"/>
                  <c:y val="5.6767759937787687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C6-4BFD-8537-A31193B0F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85C6-4BFD-8537-A31193B0F6ED}"/>
            </c:ext>
          </c:extLst>
        </c:ser>
        <c:dLbls>
          <c:showLegendKey val="0"/>
          <c:showVal val="0"/>
          <c:showCatName val="0"/>
          <c:showSerName val="0"/>
          <c:showPercent val="0"/>
          <c:showBubbleSize val="0"/>
        </c:dLbls>
        <c:gapWidth val="100"/>
        <c:overlap val="-24"/>
        <c:axId val="570333336"/>
        <c:axId val="570340392"/>
      </c:barChart>
      <c:catAx>
        <c:axId val="570333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0392"/>
        <c:crosses val="autoZero"/>
        <c:auto val="1"/>
        <c:lblAlgn val="ctr"/>
        <c:lblOffset val="100"/>
        <c:noMultiLvlLbl val="0"/>
      </c:catAx>
      <c:valAx>
        <c:axId val="570340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EA-418C-832A-5577BB951CEA}"/>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EA-418C-832A-5577BB951C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83</c:v>
                </c:pt>
                <c:pt idx="1">
                  <c:v>17</c:v>
                </c:pt>
              </c:numCache>
            </c:numRef>
          </c:val>
          <c:extLst>
            <c:ext xmlns:c16="http://schemas.microsoft.com/office/drawing/2014/chart" uri="{C3380CC4-5D6E-409C-BE32-E72D297353CC}">
              <c16:uniqueId val="{00000002-7DEA-418C-832A-5577BB951CEA}"/>
            </c:ext>
          </c:extLst>
        </c:ser>
        <c:dLbls>
          <c:showLegendKey val="0"/>
          <c:showVal val="0"/>
          <c:showCatName val="0"/>
          <c:showSerName val="0"/>
          <c:showPercent val="0"/>
          <c:showBubbleSize val="0"/>
        </c:dLbls>
        <c:gapWidth val="100"/>
        <c:overlap val="-24"/>
        <c:axId val="432400784"/>
        <c:axId val="432401568"/>
      </c:barChart>
      <c:catAx>
        <c:axId val="432400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401568"/>
        <c:crosses val="autoZero"/>
        <c:auto val="1"/>
        <c:lblAlgn val="ctr"/>
        <c:lblOffset val="100"/>
        <c:noMultiLvlLbl val="0"/>
      </c:catAx>
      <c:valAx>
        <c:axId val="43240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40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0F-4F31-8A1B-109E5AA6E41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0F-4F31-8A1B-109E5AA6E4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680F-4F31-8A1B-109E5AA6E41F}"/>
            </c:ext>
          </c:extLst>
        </c:ser>
        <c:dLbls>
          <c:showLegendKey val="0"/>
          <c:showVal val="0"/>
          <c:showCatName val="0"/>
          <c:showSerName val="0"/>
          <c:showPercent val="0"/>
          <c:showBubbleSize val="0"/>
        </c:dLbls>
        <c:gapWidth val="100"/>
        <c:overlap val="-24"/>
        <c:axId val="652808144"/>
        <c:axId val="652802656"/>
      </c:barChart>
      <c:catAx>
        <c:axId val="652808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2802656"/>
        <c:crosses val="autoZero"/>
        <c:auto val="1"/>
        <c:lblAlgn val="ctr"/>
        <c:lblOffset val="100"/>
        <c:noMultiLvlLbl val="0"/>
      </c:catAx>
      <c:valAx>
        <c:axId val="652802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6-425F-B67F-F8A172D6AEB9}"/>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6-425F-B67F-F8A172D6AEB9}"/>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6-425F-B67F-F8A172D6AE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HISTORIA</c:v>
                </c:pt>
              </c:strCache>
            </c:strRef>
          </c:cat>
          <c:val>
            <c:numRef>
              <c:f>'ELEMENTO DE IDENTIFICACIÓN'!$B$4:$B$6</c:f>
              <c:numCache>
                <c:formatCode>General</c:formatCode>
                <c:ptCount val="3"/>
                <c:pt idx="0">
                  <c:v>70</c:v>
                </c:pt>
                <c:pt idx="1">
                  <c:v>42</c:v>
                </c:pt>
                <c:pt idx="2">
                  <c:v>39</c:v>
                </c:pt>
              </c:numCache>
            </c:numRef>
          </c:val>
          <c:extLst>
            <c:ext xmlns:c16="http://schemas.microsoft.com/office/drawing/2014/chart" uri="{C3380CC4-5D6E-409C-BE32-E72D297353CC}">
              <c16:uniqueId val="{00000003-A066-425F-B67F-F8A172D6AEB9}"/>
            </c:ext>
          </c:extLst>
        </c:ser>
        <c:dLbls>
          <c:showLegendKey val="0"/>
          <c:showVal val="0"/>
          <c:showCatName val="0"/>
          <c:showSerName val="0"/>
          <c:showPercent val="0"/>
          <c:showBubbleSize val="0"/>
        </c:dLbls>
        <c:gapWidth val="100"/>
        <c:overlap val="-24"/>
        <c:axId val="652806576"/>
        <c:axId val="652807752"/>
      </c:barChart>
      <c:catAx>
        <c:axId val="65280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52807752"/>
        <c:crosses val="autoZero"/>
        <c:auto val="1"/>
        <c:lblAlgn val="ctr"/>
        <c:lblOffset val="100"/>
        <c:noMultiLvlLbl val="0"/>
      </c:catAx>
      <c:valAx>
        <c:axId val="652807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06/05/2022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06/05/2022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06/05/2022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7674" y="4653137"/>
            <a:ext cx="786023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440) – UNIDAD DE CONTROL Y EVALUACIÓN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9EA801E2-38CA-431E-9DBF-9CD6D28F0146}"/>
              </a:ext>
            </a:extLst>
          </p:cNvPr>
          <p:cNvGraphicFramePr/>
          <p:nvPr>
            <p:extLst>
              <p:ext uri="{D42A27DB-BD31-4B8C-83A1-F6EECF244321}">
                <p14:modId xmlns:p14="http://schemas.microsoft.com/office/powerpoint/2010/main" val="2112807642"/>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F7B63A56-B265-4814-B655-975A19C688B7}"/>
              </a:ext>
            </a:extLst>
          </p:cNvPr>
          <p:cNvGraphicFramePr/>
          <p:nvPr>
            <p:extLst>
              <p:ext uri="{D42A27DB-BD31-4B8C-83A1-F6EECF244321}">
                <p14:modId xmlns:p14="http://schemas.microsoft.com/office/powerpoint/2010/main" val="2617979293"/>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008B338E-F943-4C34-B5D8-71611382E935}"/>
              </a:ext>
            </a:extLst>
          </p:cNvPr>
          <p:cNvGraphicFramePr/>
          <p:nvPr>
            <p:extLst>
              <p:ext uri="{D42A27DB-BD31-4B8C-83A1-F6EECF244321}">
                <p14:modId xmlns:p14="http://schemas.microsoft.com/office/powerpoint/2010/main" val="3932459059"/>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1160C476-4D4A-42A7-83C8-ECC6F41E8A00}"/>
              </a:ext>
            </a:extLst>
          </p:cNvPr>
          <p:cNvGraphicFramePr/>
          <p:nvPr>
            <p:extLst>
              <p:ext uri="{D42A27DB-BD31-4B8C-83A1-F6EECF244321}">
                <p14:modId xmlns:p14="http://schemas.microsoft.com/office/powerpoint/2010/main" val="1342020165"/>
              </p:ext>
            </p:extLst>
          </p:nvPr>
        </p:nvGraphicFramePr>
        <p:xfrm>
          <a:off x="948022" y="1314479"/>
          <a:ext cx="8080068" cy="4601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los encuestados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3.-Historia</a:t>
            </a:r>
          </a:p>
          <a:p>
            <a:pPr algn="just"/>
            <a:r>
              <a:rPr lang="es-MX" dirty="0"/>
              <a:t>Se manifiesta que 80%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2.-Conciencia ecológica</a:t>
            </a:r>
          </a:p>
          <a:p>
            <a:pPr marL="742950" lvl="1" indent="-285750" algn="just">
              <a:buFont typeface="Arial" panose="020B0604020202020204" pitchFamily="34" charset="0"/>
              <a:buChar char="•"/>
            </a:pPr>
            <a:r>
              <a:rPr lang="es-MX" dirty="0"/>
              <a:t> 3.-Responsabilidad </a:t>
            </a:r>
          </a:p>
          <a:p>
            <a:pPr marL="742950" lvl="1" indent="-285750" algn="just">
              <a:buFont typeface="Arial" panose="020B0604020202020204" pitchFamily="34" charset="0"/>
              <a:buChar char="•"/>
            </a:pPr>
            <a:r>
              <a:rPr lang="es-MX" dirty="0"/>
              <a:t> 4.- Equidad </a:t>
            </a:r>
          </a:p>
          <a:p>
            <a:pPr marL="742950" lvl="1" indent="-285750" algn="just">
              <a:buFont typeface="Arial" panose="020B0604020202020204" pitchFamily="34" charset="0"/>
              <a:buChar char="•"/>
            </a:pPr>
            <a:r>
              <a:rPr lang="es-MX" dirty="0"/>
              <a:t> 5.-Profesionalismo e integridad</a:t>
            </a:r>
          </a:p>
          <a:p>
            <a:pPr marL="742950" lvl="1" indent="-285750" algn="just">
              <a:buFont typeface="Arial" panose="020B0604020202020204" pitchFamily="34" charset="0"/>
              <a:buChar char="•"/>
            </a:pPr>
            <a:r>
              <a:rPr lang="es-MX" dirty="0"/>
              <a:t> 6.-Tolerancia </a:t>
            </a:r>
          </a:p>
          <a:p>
            <a:pPr marL="742950" lvl="1" indent="-285750" algn="just">
              <a:buFont typeface="Arial" panose="020B0604020202020204" pitchFamily="34" charset="0"/>
              <a:buChar char="•"/>
            </a:pPr>
            <a:r>
              <a:rPr lang="es-MX" dirty="0"/>
              <a:t> 7.- Lealtad y compromiso </a:t>
            </a:r>
          </a:p>
          <a:p>
            <a:pPr marL="742950" lvl="1" indent="-285750" algn="just">
              <a:buFont typeface="Arial" panose="020B0604020202020204" pitchFamily="34" charset="0"/>
              <a:buChar char="•"/>
            </a:pPr>
            <a:r>
              <a:rPr lang="es-MX" dirty="0"/>
              <a:t> 8.- Justicia </a:t>
            </a:r>
            <a:endParaRPr lang="es-MX" b="1" dirty="0"/>
          </a:p>
          <a:p>
            <a:pPr algn="just"/>
            <a:r>
              <a:rPr lang="es-MX" b="1" dirty="0"/>
              <a:t>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848A22E3-C285-4CE3-8048-9468E33041BE}"/>
              </a:ext>
            </a:extLst>
          </p:cNvPr>
          <p:cNvGraphicFramePr/>
          <p:nvPr>
            <p:extLst>
              <p:ext uri="{D42A27DB-BD31-4B8C-83A1-F6EECF244321}">
                <p14:modId xmlns:p14="http://schemas.microsoft.com/office/powerpoint/2010/main" val="3342676119"/>
              </p:ext>
            </p:extLst>
          </p:nvPr>
        </p:nvGraphicFramePr>
        <p:xfrm>
          <a:off x="1303330" y="1094419"/>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69FA17A3-587D-402B-BF18-C5B2CC88B89B}"/>
              </a:ext>
            </a:extLst>
          </p:cNvPr>
          <p:cNvGraphicFramePr/>
          <p:nvPr>
            <p:extLst>
              <p:ext uri="{D42A27DB-BD31-4B8C-83A1-F6EECF244321}">
                <p14:modId xmlns:p14="http://schemas.microsoft.com/office/powerpoint/2010/main" val="203183240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7E92B7F1-A375-48D7-9DDE-E553D72E80F5}"/>
              </a:ext>
            </a:extLst>
          </p:cNvPr>
          <p:cNvGraphicFramePr/>
          <p:nvPr>
            <p:extLst>
              <p:ext uri="{D42A27DB-BD31-4B8C-83A1-F6EECF244321}">
                <p14:modId xmlns:p14="http://schemas.microsoft.com/office/powerpoint/2010/main" val="1130691943"/>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33A23B4B-8937-4497-B8DA-B83602A4685B}"/>
              </a:ext>
            </a:extLst>
          </p:cNvPr>
          <p:cNvGraphicFramePr/>
          <p:nvPr>
            <p:extLst>
              <p:ext uri="{D42A27DB-BD31-4B8C-83A1-F6EECF244321}">
                <p14:modId xmlns:p14="http://schemas.microsoft.com/office/powerpoint/2010/main" val="356610538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23;p23">
            <a:extLst>
              <a:ext uri="{FF2B5EF4-FFF2-40B4-BE49-F238E27FC236}">
                <a16:creationId xmlns:a16="http://schemas.microsoft.com/office/drawing/2014/main" id="{713C1F90-19E7-4039-BA4C-84CA8A200DD9}"/>
              </a:ext>
            </a:extLst>
          </p:cNvPr>
          <p:cNvGraphicFramePr/>
          <p:nvPr>
            <p:extLst>
              <p:ext uri="{D42A27DB-BD31-4B8C-83A1-F6EECF244321}">
                <p14:modId xmlns:p14="http://schemas.microsoft.com/office/powerpoint/2010/main" val="1819859108"/>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CAB1F9F8-4509-4193-A2E4-79A73110AF00}"/>
              </a:ext>
            </a:extLst>
          </p:cNvPr>
          <p:cNvGraphicFramePr/>
          <p:nvPr>
            <p:extLst>
              <p:ext uri="{D42A27DB-BD31-4B8C-83A1-F6EECF244321}">
                <p14:modId xmlns:p14="http://schemas.microsoft.com/office/powerpoint/2010/main" val="334313639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141CB603-49BD-4A79-B516-67A82FF4EBA6}"/>
              </a:ext>
            </a:extLst>
          </p:cNvPr>
          <p:cNvGraphicFramePr/>
          <p:nvPr>
            <p:extLst>
              <p:ext uri="{D42A27DB-BD31-4B8C-83A1-F6EECF244321}">
                <p14:modId xmlns:p14="http://schemas.microsoft.com/office/powerpoint/2010/main" val="2459441426"/>
              </p:ext>
            </p:extLst>
          </p:nvPr>
        </p:nvGraphicFramePr>
        <p:xfrm>
          <a:off x="1401803" y="1180996"/>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5FC82904-E7C0-4B90-A6EF-B190D2187759}"/>
              </a:ext>
            </a:extLst>
          </p:cNvPr>
          <p:cNvGraphicFramePr/>
          <p:nvPr>
            <p:extLst>
              <p:ext uri="{D42A27DB-BD31-4B8C-83A1-F6EECF244321}">
                <p14:modId xmlns:p14="http://schemas.microsoft.com/office/powerpoint/2010/main" val="4129386943"/>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1AEDDC1D-D24E-4AF2-BE86-E148C66EBB41}"/>
              </a:ext>
            </a:extLst>
          </p:cNvPr>
          <p:cNvGraphicFramePr/>
          <p:nvPr>
            <p:extLst>
              <p:ext uri="{D42A27DB-BD31-4B8C-83A1-F6EECF244321}">
                <p14:modId xmlns:p14="http://schemas.microsoft.com/office/powerpoint/2010/main" val="2090362901"/>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1533879C-2421-4EB5-B543-48B33CE14828}"/>
              </a:ext>
            </a:extLst>
          </p:cNvPr>
          <p:cNvGraphicFramePr/>
          <p:nvPr>
            <p:extLst>
              <p:ext uri="{D42A27DB-BD31-4B8C-83A1-F6EECF244321}">
                <p14:modId xmlns:p14="http://schemas.microsoft.com/office/powerpoint/2010/main" val="2316395718"/>
              </p:ext>
            </p:extLst>
          </p:nvPr>
        </p:nvGraphicFramePr>
        <p:xfrm>
          <a:off x="1750214" y="1347179"/>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862322"/>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se considera buena en un 55%</a:t>
            </a:r>
            <a:r>
              <a:rPr lang="es-MX" b="1" dirty="0"/>
              <a:t> </a:t>
            </a:r>
            <a:r>
              <a:rPr lang="es-MX" dirty="0"/>
              <a:t>, el </a:t>
            </a:r>
            <a:r>
              <a:rPr lang="es-MX" b="1" dirty="0"/>
              <a:t>clima </a:t>
            </a:r>
            <a:r>
              <a:rPr lang="es-MX" dirty="0"/>
              <a:t>se considera regular en un 44% , el </a:t>
            </a:r>
            <a:r>
              <a:rPr lang="es-MX" b="1" dirty="0"/>
              <a:t>ruido </a:t>
            </a:r>
            <a:r>
              <a:rPr lang="es-MX" dirty="0"/>
              <a:t>se considera medio por lo que podría resultar molesto, 46% consideran regular </a:t>
            </a:r>
            <a:r>
              <a:rPr lang="es-MX" b="1" dirty="0"/>
              <a:t>mobiliario</a:t>
            </a:r>
            <a:r>
              <a:rPr lang="es-MX" dirty="0"/>
              <a:t> con el que trabajan, se considera bueno el </a:t>
            </a:r>
            <a:r>
              <a:rPr lang="es-MX" b="1" dirty="0"/>
              <a:t>espacio</a:t>
            </a:r>
            <a:r>
              <a:rPr lang="es-MX" dirty="0"/>
              <a:t> para realizar sus funciones, la </a:t>
            </a:r>
            <a:r>
              <a:rPr lang="es-MX" b="1" dirty="0"/>
              <a:t>higiene en el lugar de trabajo</a:t>
            </a:r>
            <a:r>
              <a:rPr lang="es-MX" dirty="0"/>
              <a:t> se considera buena, la </a:t>
            </a:r>
            <a:r>
              <a:rPr lang="es-MX" b="1" dirty="0"/>
              <a:t>higiene en sanitarios </a:t>
            </a:r>
            <a:r>
              <a:rPr lang="es-MX" dirty="0"/>
              <a:t>es considerada mala por la mayoría de los encuestados, </a:t>
            </a:r>
            <a:r>
              <a:rPr lang="es-MX" b="1" dirty="0"/>
              <a:t>la respuesta de mantenimiento</a:t>
            </a:r>
            <a:r>
              <a:rPr lang="es-MX" dirty="0"/>
              <a:t> es regular,  62% de los encuestados si conocen a los </a:t>
            </a:r>
            <a:r>
              <a:rPr lang="es-MX" b="1" dirty="0"/>
              <a:t>integrantes</a:t>
            </a:r>
            <a:r>
              <a:rPr lang="es-MX" dirty="0"/>
              <a:t> </a:t>
            </a:r>
            <a:r>
              <a:rPr lang="es-MX" b="1" dirty="0"/>
              <a:t>de las comisiones de seguridad e higiene </a:t>
            </a:r>
            <a:r>
              <a:rPr lang="es-MX" dirty="0"/>
              <a:t>en, 49% expresa que si reciben la </a:t>
            </a:r>
            <a:r>
              <a:rPr lang="es-MX" b="1" dirty="0"/>
              <a:t>información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B7DE7BED-FDF4-40D2-BF26-F0057E886004}"/>
              </a:ext>
            </a:extLst>
          </p:cNvPr>
          <p:cNvGraphicFramePr>
            <a:graphicFrameLocks/>
          </p:cNvGraphicFramePr>
          <p:nvPr>
            <p:extLst>
              <p:ext uri="{D42A27DB-BD31-4B8C-83A1-F6EECF244321}">
                <p14:modId xmlns:p14="http://schemas.microsoft.com/office/powerpoint/2010/main" val="35587815"/>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4D7C9BBE-BFC8-4439-8A0C-4996965DB314}"/>
              </a:ext>
            </a:extLst>
          </p:cNvPr>
          <p:cNvGraphicFramePr>
            <a:graphicFrameLocks/>
          </p:cNvGraphicFramePr>
          <p:nvPr>
            <p:extLst>
              <p:ext uri="{D42A27DB-BD31-4B8C-83A1-F6EECF244321}">
                <p14:modId xmlns:p14="http://schemas.microsoft.com/office/powerpoint/2010/main" val="2483924017"/>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5" name="Gráfico 24">
            <a:extLst>
              <a:ext uri="{FF2B5EF4-FFF2-40B4-BE49-F238E27FC236}">
                <a16:creationId xmlns:a16="http://schemas.microsoft.com/office/drawing/2014/main" id="{A0E1B20A-9C49-447F-BB14-9E92E810A4DF}"/>
              </a:ext>
            </a:extLst>
          </p:cNvPr>
          <p:cNvGraphicFramePr>
            <a:graphicFrameLocks/>
          </p:cNvGraphicFramePr>
          <p:nvPr>
            <p:extLst>
              <p:ext uri="{D42A27DB-BD31-4B8C-83A1-F6EECF244321}">
                <p14:modId xmlns:p14="http://schemas.microsoft.com/office/powerpoint/2010/main" val="2835867986"/>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86504CB0-ABFB-4906-BBB9-FDDB7E486CC9}"/>
              </a:ext>
            </a:extLst>
          </p:cNvPr>
          <p:cNvGraphicFramePr/>
          <p:nvPr>
            <p:extLst>
              <p:ext uri="{D42A27DB-BD31-4B8C-83A1-F6EECF244321}">
                <p14:modId xmlns:p14="http://schemas.microsoft.com/office/powerpoint/2010/main" val="207219458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CC2E9733-6A1F-46C1-AA65-D832FA777E60}"/>
              </a:ext>
            </a:extLst>
          </p:cNvPr>
          <p:cNvGraphicFramePr/>
          <p:nvPr>
            <p:extLst>
              <p:ext uri="{D42A27DB-BD31-4B8C-83A1-F6EECF244321}">
                <p14:modId xmlns:p14="http://schemas.microsoft.com/office/powerpoint/2010/main" val="4079236337"/>
              </p:ext>
            </p:extLst>
          </p:nvPr>
        </p:nvGraphicFramePr>
        <p:xfrm>
          <a:off x="1498186" y="113437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65B8AC2E-6BAA-47B5-90D3-B64341987795}"/>
              </a:ext>
            </a:extLst>
          </p:cNvPr>
          <p:cNvGraphicFramePr/>
          <p:nvPr>
            <p:extLst>
              <p:ext uri="{D42A27DB-BD31-4B8C-83A1-F6EECF244321}">
                <p14:modId xmlns:p14="http://schemas.microsoft.com/office/powerpoint/2010/main" val="119867129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DE CONTROL Y EVALUACIÓN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E5319314-1D63-4896-9942-E6B9438FEB03}"/>
              </a:ext>
            </a:extLst>
          </p:cNvPr>
          <p:cNvGraphicFramePr>
            <a:graphicFrameLocks/>
          </p:cNvGraphicFramePr>
          <p:nvPr>
            <p:extLst>
              <p:ext uri="{D42A27DB-BD31-4B8C-83A1-F6EECF244321}">
                <p14:modId xmlns:p14="http://schemas.microsoft.com/office/powerpoint/2010/main" val="1984480097"/>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a:extLst>
              <a:ext uri="{FF2B5EF4-FFF2-40B4-BE49-F238E27FC236}">
                <a16:creationId xmlns:a16="http://schemas.microsoft.com/office/drawing/2014/main" id="{85EA44F0-E424-4026-A3C1-3BF903876647}"/>
              </a:ext>
            </a:extLst>
          </p:cNvPr>
          <p:cNvGraphicFramePr>
            <a:graphicFrameLocks/>
          </p:cNvGraphicFramePr>
          <p:nvPr>
            <p:extLst>
              <p:ext uri="{D42A27DB-BD31-4B8C-83A1-F6EECF244321}">
                <p14:modId xmlns:p14="http://schemas.microsoft.com/office/powerpoint/2010/main" val="372613373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Para la mayoría siempre es entregada de manera correcta y oportuna la </a:t>
            </a:r>
            <a:r>
              <a:rPr lang="es-MX" b="1" dirty="0"/>
              <a:t>información para la planeación y ejecución de actividades académicas </a:t>
            </a:r>
            <a:r>
              <a:rPr lang="es-MX" dirty="0"/>
              <a:t>.</a:t>
            </a:r>
          </a:p>
          <a:p>
            <a:pPr marL="285750" indent="-285750" algn="just">
              <a:buFont typeface="Arial" panose="020B0604020202020204" pitchFamily="34" charset="0"/>
              <a:buChar char="•"/>
            </a:pPr>
            <a:r>
              <a:rPr lang="es-MX" dirty="0"/>
              <a:t>Si 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se consideran de buenas por la mayoría.</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51% comenta que siempre se</a:t>
            </a:r>
            <a:r>
              <a:rPr lang="es-MX" b="1" dirty="0"/>
              <a:t> </a:t>
            </a:r>
            <a:r>
              <a:rPr lang="es-MX" dirty="0"/>
              <a:t>cuenta con el </a:t>
            </a:r>
            <a:r>
              <a:rPr lang="es-MX" b="1" dirty="0"/>
              <a:t>material necesario para realizar sus funciones y</a:t>
            </a:r>
            <a:r>
              <a:rPr lang="es-MX" dirty="0"/>
              <a:t> el resto piensa que solo algunas veces es así.</a:t>
            </a:r>
          </a:p>
          <a:p>
            <a:pPr marL="285750" indent="-285750" algn="just">
              <a:buFont typeface="Arial" panose="020B0604020202020204" pitchFamily="34" charset="0"/>
              <a:buChar char="•"/>
            </a:pPr>
            <a:r>
              <a:rPr lang="es-MX" dirty="0"/>
              <a:t>48% dice que solo algunas veces 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39% considera que siempre los atienden de manera oportuna.</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La gran mayoría dice que solo 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Al igual que el anterior se piensa que solo algunas veces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CCF7EEBC-EC2F-4F8F-8DAD-7DD2052B7ED7}"/>
              </a:ext>
            </a:extLst>
          </p:cNvPr>
          <p:cNvGraphicFramePr/>
          <p:nvPr>
            <p:extLst>
              <p:ext uri="{D42A27DB-BD31-4B8C-83A1-F6EECF244321}">
                <p14:modId xmlns:p14="http://schemas.microsoft.com/office/powerpoint/2010/main" val="752994050"/>
              </p:ext>
            </p:extLst>
          </p:nvPr>
        </p:nvGraphicFramePr>
        <p:xfrm>
          <a:off x="1400783" y="1192406"/>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32D1FCFE-2902-4A02-B79F-C38EB2B34027}"/>
              </a:ext>
            </a:extLst>
          </p:cNvPr>
          <p:cNvGraphicFramePr/>
          <p:nvPr>
            <p:extLst>
              <p:ext uri="{D42A27DB-BD31-4B8C-83A1-F6EECF244321}">
                <p14:modId xmlns:p14="http://schemas.microsoft.com/office/powerpoint/2010/main" val="253043594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CAC61E7B-1584-4FFB-8B14-259F80DC9F83}"/>
              </a:ext>
            </a:extLst>
          </p:cNvPr>
          <p:cNvGraphicFramePr/>
          <p:nvPr>
            <p:extLst>
              <p:ext uri="{D42A27DB-BD31-4B8C-83A1-F6EECF244321}">
                <p14:modId xmlns:p14="http://schemas.microsoft.com/office/powerpoint/2010/main" val="2822851083"/>
              </p:ext>
            </p:extLst>
          </p:nvPr>
        </p:nvGraphicFramePr>
        <p:xfrm>
          <a:off x="1565558" y="1188490"/>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2EAAB116-A219-4421-9515-83D4F57D4940}"/>
              </a:ext>
            </a:extLst>
          </p:cNvPr>
          <p:cNvGraphicFramePr/>
          <p:nvPr>
            <p:extLst>
              <p:ext uri="{D42A27DB-BD31-4B8C-83A1-F6EECF244321}">
                <p14:modId xmlns:p14="http://schemas.microsoft.com/office/powerpoint/2010/main" val="3661863031"/>
              </p:ext>
            </p:extLst>
          </p:nvPr>
        </p:nvGraphicFramePr>
        <p:xfrm>
          <a:off x="1522960"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014899198"/>
              </p:ext>
            </p:extLst>
          </p:nvPr>
        </p:nvGraphicFramePr>
        <p:xfrm>
          <a:off x="1362472" y="396840"/>
          <a:ext cx="7030616" cy="5861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9C2A1F8A-E2C1-43E5-BAAD-7D1D9F316767}"/>
              </a:ext>
            </a:extLst>
          </p:cNvPr>
          <p:cNvGraphicFramePr/>
          <p:nvPr>
            <p:extLst>
              <p:ext uri="{D42A27DB-BD31-4B8C-83A1-F6EECF244321}">
                <p14:modId xmlns:p14="http://schemas.microsoft.com/office/powerpoint/2010/main" val="2221544857"/>
              </p:ext>
            </p:extLst>
          </p:nvPr>
        </p:nvGraphicFramePr>
        <p:xfrm>
          <a:off x="1380802" y="1094419"/>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337774112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DDD7B530-356B-463A-94A7-F7A7BD9E034C}"/>
              </a:ext>
            </a:extLst>
          </p:cNvPr>
          <p:cNvGraphicFramePr/>
          <p:nvPr>
            <p:extLst>
              <p:ext uri="{D42A27DB-BD31-4B8C-83A1-F6EECF244321}">
                <p14:modId xmlns:p14="http://schemas.microsoft.com/office/powerpoint/2010/main" val="1396073029"/>
              </p:ext>
            </p:extLst>
          </p:nvPr>
        </p:nvGraphicFramePr>
        <p:xfrm>
          <a:off x="1437807" y="105979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en su mayoría buena y excelente, si se fomenta el </a:t>
            </a:r>
            <a:r>
              <a:rPr lang="es-MX" b="1" dirty="0"/>
              <a:t>trabajo en equipo, </a:t>
            </a:r>
            <a:r>
              <a:rPr lang="es-MX" dirty="0"/>
              <a:t>si se expresa</a:t>
            </a:r>
            <a:r>
              <a:rPr lang="es-MX" b="1" dirty="0"/>
              <a:t> </a:t>
            </a:r>
            <a:r>
              <a:rPr lang="es-MX" dirty="0"/>
              <a:t>su </a:t>
            </a:r>
            <a:r>
              <a:rPr lang="es-MX" b="1" dirty="0"/>
              <a:t>punto de vista</a:t>
            </a:r>
            <a:r>
              <a:rPr lang="es-MX" dirty="0"/>
              <a:t>, la mayoría dice que si se presentan </a:t>
            </a:r>
            <a:r>
              <a:rPr lang="es-MX" b="1" dirty="0"/>
              <a:t>situaciones de conflicto </a:t>
            </a:r>
            <a:r>
              <a:rPr lang="es-MX" dirty="0"/>
              <a:t>, las situaciones de </a:t>
            </a:r>
            <a:r>
              <a:rPr lang="es-MX" b="1" dirty="0"/>
              <a:t>conflicto afectan el ambiente laboral</a:t>
            </a:r>
            <a:r>
              <a:rPr lang="es-MX" dirty="0"/>
              <a:t>, los encuestados clasificaron la siguiente </a:t>
            </a:r>
            <a:r>
              <a:rPr lang="es-MX" b="1" dirty="0"/>
              <a:t>tipificación</a:t>
            </a:r>
            <a:r>
              <a:rPr lang="es-MX" dirty="0"/>
              <a:t> de la siguiente manera: 1.-conflictos institucionales, 2.-conflictos personales, 3.-conflictos usuario-cliente , también se externa que algunas veces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1428810F-54EC-4018-95CD-57B0788FF745}"/>
              </a:ext>
            </a:extLst>
          </p:cNvPr>
          <p:cNvGraphicFramePr/>
          <p:nvPr>
            <p:extLst>
              <p:ext uri="{D42A27DB-BD31-4B8C-83A1-F6EECF244321}">
                <p14:modId xmlns:p14="http://schemas.microsoft.com/office/powerpoint/2010/main" val="3296189520"/>
              </p:ext>
            </p:extLst>
          </p:nvPr>
        </p:nvGraphicFramePr>
        <p:xfrm>
          <a:off x="1517736" y="1170743"/>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8123A7B1-ED6B-4840-AFE1-18E552F0D2C4}"/>
              </a:ext>
            </a:extLst>
          </p:cNvPr>
          <p:cNvGraphicFramePr/>
          <p:nvPr>
            <p:extLst>
              <p:ext uri="{D42A27DB-BD31-4B8C-83A1-F6EECF244321}">
                <p14:modId xmlns:p14="http://schemas.microsoft.com/office/powerpoint/2010/main" val="1540130948"/>
              </p:ext>
            </p:extLst>
          </p:nvPr>
        </p:nvGraphicFramePr>
        <p:xfrm>
          <a:off x="1273027" y="1015380"/>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15;p53">
            <a:extLst>
              <a:ext uri="{FF2B5EF4-FFF2-40B4-BE49-F238E27FC236}">
                <a16:creationId xmlns:a16="http://schemas.microsoft.com/office/drawing/2014/main" id="{E1A3D646-1171-43FA-8DD9-84A1C45F07A4}"/>
              </a:ext>
            </a:extLst>
          </p:cNvPr>
          <p:cNvGraphicFramePr/>
          <p:nvPr>
            <p:extLst>
              <p:ext uri="{D42A27DB-BD31-4B8C-83A1-F6EECF244321}">
                <p14:modId xmlns:p14="http://schemas.microsoft.com/office/powerpoint/2010/main" val="1810624611"/>
              </p:ext>
            </p:extLst>
          </p:nvPr>
        </p:nvGraphicFramePr>
        <p:xfrm>
          <a:off x="1492690"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5713F60B-DDA5-4A15-9489-A19E3C1BFC11}"/>
              </a:ext>
            </a:extLst>
          </p:cNvPr>
          <p:cNvGraphicFramePr/>
          <p:nvPr>
            <p:extLst>
              <p:ext uri="{D42A27DB-BD31-4B8C-83A1-F6EECF244321}">
                <p14:modId xmlns:p14="http://schemas.microsoft.com/office/powerpoint/2010/main" val="3086631100"/>
              </p:ext>
            </p:extLst>
          </p:nvPr>
        </p:nvGraphicFramePr>
        <p:xfrm>
          <a:off x="1565558" y="117035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430E4CDC-6C89-4033-89A5-73C960D2AF35}"/>
              </a:ext>
            </a:extLst>
          </p:cNvPr>
          <p:cNvGraphicFramePr/>
          <p:nvPr>
            <p:extLst>
              <p:ext uri="{D42A27DB-BD31-4B8C-83A1-F6EECF244321}">
                <p14:modId xmlns:p14="http://schemas.microsoft.com/office/powerpoint/2010/main" val="221729570"/>
              </p:ext>
            </p:extLst>
          </p:nvPr>
        </p:nvGraphicFramePr>
        <p:xfrm>
          <a:off x="1541186" y="1382672"/>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6ED00A5E-E804-4FC5-B8CD-DE1FCB80A76A}"/>
              </a:ext>
            </a:extLst>
          </p:cNvPr>
          <p:cNvGraphicFramePr/>
          <p:nvPr>
            <p:extLst>
              <p:ext uri="{D42A27DB-BD31-4B8C-83A1-F6EECF244321}">
                <p14:modId xmlns:p14="http://schemas.microsoft.com/office/powerpoint/2010/main" val="1186953183"/>
              </p:ext>
            </p:extLst>
          </p:nvPr>
        </p:nvGraphicFramePr>
        <p:xfrm>
          <a:off x="1595144"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2D2E830-5962-4717-A03A-44C20509DABB}"/>
              </a:ext>
            </a:extLst>
          </p:cNvPr>
          <p:cNvGraphicFramePr/>
          <p:nvPr>
            <p:extLst>
              <p:ext uri="{D42A27DB-BD31-4B8C-83A1-F6EECF244321}">
                <p14:modId xmlns:p14="http://schemas.microsoft.com/office/powerpoint/2010/main" val="198425372"/>
              </p:ext>
            </p:extLst>
          </p:nvPr>
        </p:nvGraphicFramePr>
        <p:xfrm>
          <a:off x="1334555" y="1022666"/>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en su mayoría </a:t>
            </a:r>
            <a:r>
              <a:rPr lang="es-MX" dirty="0"/>
              <a:t>expresa que </a:t>
            </a:r>
            <a:r>
              <a:rPr lang="es-MX" b="1" dirty="0"/>
              <a:t>líneas de autoridad </a:t>
            </a:r>
            <a:r>
              <a:rPr lang="es-MX" dirty="0"/>
              <a:t>en el desempeño del trabajo siempre funcionan, al igual que las </a:t>
            </a:r>
            <a:r>
              <a:rPr lang="es-MX" b="1" dirty="0"/>
              <a:t>instrucciones</a:t>
            </a:r>
            <a:r>
              <a:rPr lang="es-MX" dirty="0"/>
              <a:t> </a:t>
            </a:r>
            <a:r>
              <a:rPr lang="es-MX" b="1" dirty="0"/>
              <a:t>de trabajo</a:t>
            </a:r>
            <a:r>
              <a:rPr lang="es-MX" dirty="0"/>
              <a:t>, también la gran mayoría dice que si se reparten </a:t>
            </a:r>
            <a:r>
              <a:rPr lang="es-MX" b="1" dirty="0"/>
              <a:t>actividades de manera equilibrada</a:t>
            </a:r>
            <a:r>
              <a:rPr lang="es-MX" dirty="0"/>
              <a:t>, la mayoría externa la </a:t>
            </a:r>
            <a:r>
              <a:rPr lang="es-MX" b="1" dirty="0"/>
              <a:t>carga de trabajo </a:t>
            </a:r>
            <a:r>
              <a:rPr lang="es-MX" dirty="0"/>
              <a:t>es apropiada para el numero colaboradores,</a:t>
            </a:r>
            <a:r>
              <a:rPr lang="es-MX" b="1" dirty="0"/>
              <a:t> </a:t>
            </a:r>
            <a:r>
              <a:rPr lang="es-MX" dirty="0"/>
              <a:t>muchos de los encuestados</a:t>
            </a:r>
            <a:r>
              <a:rPr lang="es-MX" b="1" dirty="0"/>
              <a:t> </a:t>
            </a:r>
            <a:r>
              <a:rPr lang="es-MX" dirty="0"/>
              <a:t>de piensan que todo el tiempo la evaluación de desempeño se realiza en </a:t>
            </a:r>
            <a:r>
              <a:rPr lang="es-MX" b="1" dirty="0"/>
              <a:t>base a resultados</a:t>
            </a:r>
            <a:r>
              <a:rPr lang="es-MX" dirty="0"/>
              <a:t>, si se pueden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A8DABB93-B730-4755-BCF2-4FAC3EFFB24A}"/>
              </a:ext>
            </a:extLst>
          </p:cNvPr>
          <p:cNvGraphicFramePr/>
          <p:nvPr>
            <p:extLst>
              <p:ext uri="{D42A27DB-BD31-4B8C-83A1-F6EECF244321}">
                <p14:modId xmlns:p14="http://schemas.microsoft.com/office/powerpoint/2010/main" val="1277893351"/>
              </p:ext>
            </p:extLst>
          </p:nvPr>
        </p:nvGraphicFramePr>
        <p:xfrm>
          <a:off x="1411520" y="1103843"/>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1B591069-010D-49EC-9E4A-2DD35CCAC089}"/>
              </a:ext>
            </a:extLst>
          </p:cNvPr>
          <p:cNvGraphicFramePr/>
          <p:nvPr>
            <p:extLst>
              <p:ext uri="{D42A27DB-BD31-4B8C-83A1-F6EECF244321}">
                <p14:modId xmlns:p14="http://schemas.microsoft.com/office/powerpoint/2010/main" val="85313356"/>
              </p:ext>
            </p:extLst>
          </p:nvPr>
        </p:nvGraphicFramePr>
        <p:xfrm>
          <a:off x="1526706" y="1084471"/>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ECAE53D3-C5B2-4BD3-B2B1-9E9DC9F2E1BB}"/>
              </a:ext>
            </a:extLst>
          </p:cNvPr>
          <p:cNvGraphicFramePr/>
          <p:nvPr>
            <p:extLst>
              <p:ext uri="{D42A27DB-BD31-4B8C-83A1-F6EECF244321}">
                <p14:modId xmlns:p14="http://schemas.microsoft.com/office/powerpoint/2010/main" val="3464418708"/>
              </p:ext>
            </p:extLst>
          </p:nvPr>
        </p:nvGraphicFramePr>
        <p:xfrm>
          <a:off x="1472561" y="1280538"/>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EC49D374-1ED2-4C79-BA37-E8E9A3A9353E}"/>
              </a:ext>
            </a:extLst>
          </p:cNvPr>
          <p:cNvGraphicFramePr/>
          <p:nvPr>
            <p:extLst>
              <p:ext uri="{D42A27DB-BD31-4B8C-83A1-F6EECF244321}">
                <p14:modId xmlns:p14="http://schemas.microsoft.com/office/powerpoint/2010/main" val="1050770560"/>
              </p:ext>
            </p:extLst>
          </p:nvPr>
        </p:nvGraphicFramePr>
        <p:xfrm>
          <a:off x="1537766" y="1047062"/>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F60320B3-E8E0-4D07-99A6-C5BB1240B60F}"/>
              </a:ext>
            </a:extLst>
          </p:cNvPr>
          <p:cNvGraphicFramePr/>
          <p:nvPr>
            <p:extLst>
              <p:ext uri="{D42A27DB-BD31-4B8C-83A1-F6EECF244321}">
                <p14:modId xmlns:p14="http://schemas.microsoft.com/office/powerpoint/2010/main" val="63674864"/>
              </p:ext>
            </p:extLst>
          </p:nvPr>
        </p:nvGraphicFramePr>
        <p:xfrm>
          <a:off x="1300454" y="106562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F712C1BB-C78E-492A-B39B-8FE7F65E54FE}"/>
              </a:ext>
            </a:extLst>
          </p:cNvPr>
          <p:cNvGraphicFramePr/>
          <p:nvPr>
            <p:extLst>
              <p:ext uri="{D42A27DB-BD31-4B8C-83A1-F6EECF244321}">
                <p14:modId xmlns:p14="http://schemas.microsoft.com/office/powerpoint/2010/main" val="436026252"/>
              </p:ext>
            </p:extLst>
          </p:nvPr>
        </p:nvGraphicFramePr>
        <p:xfrm>
          <a:off x="1300454" y="98989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B1B2A022-ACA5-4C74-B22D-7C418C7AF61D}"/>
              </a:ext>
            </a:extLst>
          </p:cNvPr>
          <p:cNvGraphicFramePr/>
          <p:nvPr>
            <p:extLst>
              <p:ext uri="{D42A27DB-BD31-4B8C-83A1-F6EECF244321}">
                <p14:modId xmlns:p14="http://schemas.microsoft.com/office/powerpoint/2010/main" val="1294263496"/>
              </p:ext>
            </p:extLst>
          </p:nvPr>
        </p:nvGraphicFramePr>
        <p:xfrm>
          <a:off x="1533023" y="1133008"/>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D657CBA1-6B1F-490A-952F-E40E8EB2F73C}"/>
              </a:ext>
            </a:extLst>
          </p:cNvPr>
          <p:cNvGraphicFramePr/>
          <p:nvPr>
            <p:extLst>
              <p:ext uri="{D42A27DB-BD31-4B8C-83A1-F6EECF244321}">
                <p14:modId xmlns:p14="http://schemas.microsoft.com/office/powerpoint/2010/main" val="4229959760"/>
              </p:ext>
            </p:extLst>
          </p:nvPr>
        </p:nvGraphicFramePr>
        <p:xfrm>
          <a:off x="1300454" y="1169368"/>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A10068B2-6F08-4651-9F2C-45B84DB2B05F}"/>
              </a:ext>
            </a:extLst>
          </p:cNvPr>
          <p:cNvGraphicFramePr/>
          <p:nvPr>
            <p:extLst>
              <p:ext uri="{D42A27DB-BD31-4B8C-83A1-F6EECF244321}">
                <p14:modId xmlns:p14="http://schemas.microsoft.com/office/powerpoint/2010/main" val="3265675976"/>
              </p:ext>
            </p:extLst>
          </p:nvPr>
        </p:nvGraphicFramePr>
        <p:xfrm>
          <a:off x="1324298"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139321"/>
          </a:xfrm>
          <a:prstGeom prst="rect">
            <a:avLst/>
          </a:prstGeom>
          <a:noFill/>
        </p:spPr>
        <p:txBody>
          <a:bodyPr wrap="square" rtlCol="0">
            <a:spAutoFit/>
          </a:bodyPr>
          <a:lstStyle/>
          <a:p>
            <a:pPr algn="just"/>
            <a:r>
              <a:rPr lang="es-MX" dirty="0"/>
              <a:t>En el rubro de </a:t>
            </a:r>
            <a:r>
              <a:rPr lang="es-MX" b="1" dirty="0"/>
              <a:t>“Puesto de Trabajo” </a:t>
            </a:r>
            <a:r>
              <a:rPr lang="es-MX" dirty="0"/>
              <a:t>la gran mayoría de los encuestados realiza un las </a:t>
            </a:r>
            <a:r>
              <a:rPr lang="es-MX" b="1" dirty="0"/>
              <a:t>actividades asignadas con agrado</a:t>
            </a:r>
            <a:r>
              <a:rPr lang="es-MX" dirty="0"/>
              <a:t>, un 72% no considera un </a:t>
            </a:r>
            <a:r>
              <a:rPr lang="es-MX" b="1" dirty="0"/>
              <a:t>cambio de área </a:t>
            </a:r>
            <a:r>
              <a:rPr lang="es-MX" dirty="0"/>
              <a:t>que mejore su situación laboral, en general se externa que tienen buen </a:t>
            </a:r>
            <a:r>
              <a:rPr lang="es-MX" b="1" dirty="0"/>
              <a:t>desarrollo integral</a:t>
            </a:r>
            <a:r>
              <a:rPr lang="es-MX" dirty="0"/>
              <a:t>,  la </a:t>
            </a:r>
            <a:r>
              <a:rPr lang="es-MX" b="1" dirty="0"/>
              <a:t>carga de trabajo de su jornada laboral</a:t>
            </a:r>
            <a:r>
              <a:rPr lang="es-MX" dirty="0"/>
              <a:t> asignada es la correcta, y en su mayoría el  </a:t>
            </a:r>
            <a:r>
              <a:rPr lang="es-MX" b="1" dirty="0"/>
              <a:t>puesto de trabajo </a:t>
            </a:r>
            <a:r>
              <a:rPr lang="es-MX" dirty="0"/>
              <a:t>tiene que ver con su preparación académica, se manifiesta se está </a:t>
            </a:r>
            <a:r>
              <a:rPr lang="es-MX" b="1" dirty="0"/>
              <a:t>capacitado para realizar sus funciones laborales</a:t>
            </a:r>
            <a:r>
              <a:rPr lang="es-MX" dirty="0"/>
              <a:t>, y 55% de los encuestados no han recibido </a:t>
            </a:r>
            <a:r>
              <a:rPr lang="es-MX" b="1" dirty="0"/>
              <a:t>capacitación el ultimo año</a:t>
            </a:r>
            <a:r>
              <a:rPr lang="es-MX" dirty="0"/>
              <a:t>  por parte de la UAN,  se enuncia que se les </a:t>
            </a:r>
            <a:r>
              <a:rPr lang="es-MX" b="1" dirty="0"/>
              <a:t>permite asistir a  los cursos de capacitación </a:t>
            </a:r>
            <a:r>
              <a:rPr lang="es-MX" dirty="0"/>
              <a:t>y consideran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333918FD-A8D5-46B7-8453-250456729B54}"/>
              </a:ext>
            </a:extLst>
          </p:cNvPr>
          <p:cNvGraphicFramePr/>
          <p:nvPr>
            <p:extLst>
              <p:ext uri="{D42A27DB-BD31-4B8C-83A1-F6EECF244321}">
                <p14:modId xmlns:p14="http://schemas.microsoft.com/office/powerpoint/2010/main" val="764806827"/>
              </p:ext>
            </p:extLst>
          </p:nvPr>
        </p:nvGraphicFramePr>
        <p:xfrm>
          <a:off x="1601562" y="1094419"/>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8716F48A-64F9-4AE4-A242-141F0C2ECE74}"/>
              </a:ext>
            </a:extLst>
          </p:cNvPr>
          <p:cNvGraphicFramePr/>
          <p:nvPr>
            <p:extLst>
              <p:ext uri="{D42A27DB-BD31-4B8C-83A1-F6EECF244321}">
                <p14:modId xmlns:p14="http://schemas.microsoft.com/office/powerpoint/2010/main" val="2085544244"/>
              </p:ext>
            </p:extLst>
          </p:nvPr>
        </p:nvGraphicFramePr>
        <p:xfrm>
          <a:off x="1595144" y="1245253"/>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F93DA7E0-A83C-4B04-8EC8-D36F96C58DD2}"/>
              </a:ext>
            </a:extLst>
          </p:cNvPr>
          <p:cNvGraphicFramePr/>
          <p:nvPr>
            <p:extLst>
              <p:ext uri="{D42A27DB-BD31-4B8C-83A1-F6EECF244321}">
                <p14:modId xmlns:p14="http://schemas.microsoft.com/office/powerpoint/2010/main" val="2022700907"/>
              </p:ext>
            </p:extLst>
          </p:nvPr>
        </p:nvGraphicFramePr>
        <p:xfrm>
          <a:off x="1654775" y="1184219"/>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6ACAA3CA-9CE1-4A7D-8F15-64E6E3B4A7AC}"/>
              </a:ext>
            </a:extLst>
          </p:cNvPr>
          <p:cNvGraphicFramePr/>
          <p:nvPr>
            <p:extLst>
              <p:ext uri="{D42A27DB-BD31-4B8C-83A1-F6EECF244321}">
                <p14:modId xmlns:p14="http://schemas.microsoft.com/office/powerpoint/2010/main" val="3174983257"/>
              </p:ext>
            </p:extLst>
          </p:nvPr>
        </p:nvGraphicFramePr>
        <p:xfrm>
          <a:off x="1477353" y="1021697"/>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4552045E-F689-493B-8DE5-872154523117}"/>
              </a:ext>
            </a:extLst>
          </p:cNvPr>
          <p:cNvGraphicFramePr/>
          <p:nvPr>
            <p:extLst>
              <p:ext uri="{D42A27DB-BD31-4B8C-83A1-F6EECF244321}">
                <p14:modId xmlns:p14="http://schemas.microsoft.com/office/powerpoint/2010/main" val="1038902962"/>
              </p:ext>
            </p:extLst>
          </p:nvPr>
        </p:nvGraphicFramePr>
        <p:xfrm>
          <a:off x="1577188" y="1053247"/>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04B68EBB-3B4C-45FC-AE9B-D0F6AD43E73D}"/>
              </a:ext>
            </a:extLst>
          </p:cNvPr>
          <p:cNvGraphicFramePr/>
          <p:nvPr>
            <p:extLst>
              <p:ext uri="{D42A27DB-BD31-4B8C-83A1-F6EECF244321}">
                <p14:modId xmlns:p14="http://schemas.microsoft.com/office/powerpoint/2010/main" val="1511705781"/>
              </p:ext>
            </p:extLst>
          </p:nvPr>
        </p:nvGraphicFramePr>
        <p:xfrm>
          <a:off x="1365799" y="1150421"/>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A7281F88-F3A9-44BA-8ABC-02124B4BB46A}"/>
              </a:ext>
            </a:extLst>
          </p:cNvPr>
          <p:cNvGraphicFramePr/>
          <p:nvPr>
            <p:extLst>
              <p:ext uri="{D42A27DB-BD31-4B8C-83A1-F6EECF244321}">
                <p14:modId xmlns:p14="http://schemas.microsoft.com/office/powerpoint/2010/main" val="1374259943"/>
              </p:ext>
            </p:extLst>
          </p:nvPr>
        </p:nvGraphicFramePr>
        <p:xfrm>
          <a:off x="1579234" y="104450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762534EA-4010-4072-8338-FE4F92460D87}"/>
              </a:ext>
            </a:extLst>
          </p:cNvPr>
          <p:cNvGraphicFramePr/>
          <p:nvPr>
            <p:extLst>
              <p:ext uri="{D42A27DB-BD31-4B8C-83A1-F6EECF244321}">
                <p14:modId xmlns:p14="http://schemas.microsoft.com/office/powerpoint/2010/main" val="3961945242"/>
              </p:ext>
            </p:extLst>
          </p:nvPr>
        </p:nvGraphicFramePr>
        <p:xfrm>
          <a:off x="1254239" y="114239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9E450ECE-8C8D-43FD-9F87-CC1B0CB48B23}"/>
              </a:ext>
            </a:extLst>
          </p:cNvPr>
          <p:cNvGraphicFramePr/>
          <p:nvPr>
            <p:extLst>
              <p:ext uri="{D42A27DB-BD31-4B8C-83A1-F6EECF244321}">
                <p14:modId xmlns:p14="http://schemas.microsoft.com/office/powerpoint/2010/main" val="3469736613"/>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132DBE24-F31B-43D4-8D3B-74BF5F70A5C6}"/>
              </a:ext>
            </a:extLst>
          </p:cNvPr>
          <p:cNvGraphicFramePr/>
          <p:nvPr>
            <p:extLst>
              <p:ext uri="{D42A27DB-BD31-4B8C-83A1-F6EECF244321}">
                <p14:modId xmlns:p14="http://schemas.microsoft.com/office/powerpoint/2010/main" val="2301319604"/>
              </p:ext>
            </p:extLst>
          </p:nvPr>
        </p:nvGraphicFramePr>
        <p:xfrm>
          <a:off x="1388368" y="121190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93%</a:t>
            </a:r>
          </a:p>
          <a:p>
            <a:pPr marL="742950" lvl="1" indent="-285750" algn="just">
              <a:buFont typeface="Arial" panose="020B0604020202020204" pitchFamily="34" charset="0"/>
              <a:buChar char="•"/>
            </a:pPr>
            <a:r>
              <a:rPr lang="es-MX" b="1" dirty="0"/>
              <a:t>Olores desagradables </a:t>
            </a:r>
            <a:r>
              <a:rPr lang="es-MX" dirty="0"/>
              <a:t>en un </a:t>
            </a:r>
            <a:r>
              <a:rPr lang="es-MX" b="1" dirty="0"/>
              <a:t>76%</a:t>
            </a:r>
          </a:p>
          <a:p>
            <a:pPr marL="742950" lvl="1" indent="-285750" algn="just">
              <a:buFont typeface="Arial" panose="020B0604020202020204" pitchFamily="34" charset="0"/>
              <a:buChar char="•"/>
            </a:pPr>
            <a:r>
              <a:rPr lang="es-MX" b="1" dirty="0"/>
              <a:t>Plagas</a:t>
            </a:r>
            <a:r>
              <a:rPr lang="es-MX" dirty="0"/>
              <a:t> en un </a:t>
            </a:r>
            <a:r>
              <a:rPr lang="es-MX" b="1" dirty="0"/>
              <a:t>72%</a:t>
            </a:r>
          </a:p>
          <a:p>
            <a:pPr marL="742950" lvl="1" indent="-285750" algn="just">
              <a:buFont typeface="Arial" panose="020B0604020202020204" pitchFamily="34" charset="0"/>
              <a:buChar char="•"/>
            </a:pPr>
            <a:r>
              <a:rPr lang="es-MX" b="1" dirty="0"/>
              <a:t>Agua estancada </a:t>
            </a:r>
            <a:r>
              <a:rPr lang="es-MX" dirty="0"/>
              <a:t>en un </a:t>
            </a:r>
            <a:r>
              <a:rPr lang="es-MX" b="1" dirty="0"/>
              <a:t>91%</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72%</a:t>
            </a:r>
          </a:p>
          <a:p>
            <a:pPr marL="742950" lvl="1" indent="-285750" algn="just">
              <a:buFont typeface="Arial" panose="020B0604020202020204" pitchFamily="34" charset="0"/>
              <a:buChar char="•"/>
            </a:pPr>
            <a:r>
              <a:rPr lang="es-MX" b="1" dirty="0"/>
              <a:t>Desechos</a:t>
            </a:r>
            <a:r>
              <a:rPr lang="es-MX" dirty="0"/>
              <a:t> en un </a:t>
            </a:r>
            <a:r>
              <a:rPr lang="es-MX" b="1" dirty="0"/>
              <a:t>55%</a:t>
            </a:r>
          </a:p>
          <a:p>
            <a:pPr marL="742950" lvl="1" indent="-285750" algn="just">
              <a:buFont typeface="Arial" panose="020B0604020202020204" pitchFamily="34" charset="0"/>
              <a:buChar char="•"/>
            </a:pPr>
            <a:r>
              <a:rPr lang="es-MX" b="1" dirty="0"/>
              <a:t>Áreas verdes </a:t>
            </a:r>
            <a:r>
              <a:rPr lang="es-MX" dirty="0"/>
              <a:t>en un </a:t>
            </a:r>
            <a:r>
              <a:rPr lang="es-MX" b="1" dirty="0"/>
              <a:t>91%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5303</TotalTime>
  <Words>4278</Words>
  <Application>Microsoft Office PowerPoint</Application>
  <PresentationFormat>Presentación en pantalla (4:3)</PresentationFormat>
  <Paragraphs>681</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2022-05-06T18:49:31Z</dcterms:modified>
</cp:coreProperties>
</file>