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6.xml" ContentType="application/vnd.openxmlformats-officedocument.themeOverrid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7.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8.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9.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0.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1.xml" ContentType="application/vnd.openxmlformats-officedocument.themeOverrid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2.xml" ContentType="application/vnd.openxmlformats-officedocument.themeOverrid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3.xml" ContentType="application/vnd.openxmlformats-officedocument.themeOverrid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4.xml" ContentType="application/vnd.openxmlformats-officedocument.themeOverrid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5.xml" ContentType="application/vnd.openxmlformats-officedocument.themeOverrid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6.xml" ContentType="application/vnd.openxmlformats-officedocument.themeOverrid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7.xml" ContentType="application/vnd.openxmlformats-officedocument.themeOverrid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8.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19.xml" ContentType="application/vnd.openxmlformats-officedocument.themeOverrid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20.xml" ContentType="application/vnd.openxmlformats-officedocument.themeOverrid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21.xml" ContentType="application/vnd.openxmlformats-officedocument.themeOverrid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22.xml" ContentType="application/vnd.openxmlformats-officedocument.themeOverrid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23.xml" ContentType="application/vnd.openxmlformats-officedocument.themeOverrid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4.xml" ContentType="application/vnd.openxmlformats-officedocument.themeOverrid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25.xml" ContentType="application/vnd.openxmlformats-officedocument.themeOverrid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6.xml" ContentType="application/vnd.openxmlformats-officedocument.themeOverrid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27.xml" ContentType="application/vnd.openxmlformats-officedocument.themeOverrid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4F6228"/>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B7-467D-B8EE-80E3D049096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B7-467D-B8EE-80E3D04909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56</c:v>
                </c:pt>
                <c:pt idx="1">
                  <c:v>44</c:v>
                </c:pt>
              </c:numCache>
            </c:numRef>
          </c:val>
          <c:extLst>
            <c:ext xmlns:c16="http://schemas.microsoft.com/office/drawing/2014/chart" uri="{C3380CC4-5D6E-409C-BE32-E72D297353CC}">
              <c16:uniqueId val="{00000002-D2B7-467D-B8EE-80E3D049096E}"/>
            </c:ext>
          </c:extLst>
        </c:ser>
        <c:dLbls>
          <c:showLegendKey val="0"/>
          <c:showVal val="0"/>
          <c:showCatName val="0"/>
          <c:showSerName val="0"/>
          <c:showPercent val="0"/>
          <c:showBubbleSize val="0"/>
        </c:dLbls>
        <c:gapWidth val="100"/>
        <c:overlap val="-24"/>
        <c:axId val="566862552"/>
        <c:axId val="566861768"/>
      </c:barChart>
      <c:catAx>
        <c:axId val="566862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66861768"/>
        <c:crosses val="autoZero"/>
        <c:auto val="1"/>
        <c:lblAlgn val="ctr"/>
        <c:lblOffset val="100"/>
        <c:noMultiLvlLbl val="0"/>
      </c:catAx>
      <c:valAx>
        <c:axId val="56686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62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7913212909528795"/>
          <c:y val="3.6563098323443968E-2"/>
          <c:w val="0.80177416976227456"/>
          <c:h val="0.5246644461072496"/>
        </c:manualLayout>
      </c:layout>
      <c:barChart>
        <c:barDir val="col"/>
        <c:grouping val="clustered"/>
        <c:varyColors val="0"/>
        <c:ser>
          <c:idx val="0"/>
          <c:order val="0"/>
          <c:tx>
            <c:strRef>
              <c:f>VALORES!$B$3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70-4A96-94AC-FE1FBEBA5B50}"/>
                </c:ext>
              </c:extLst>
            </c:dLbl>
            <c:dLbl>
              <c:idx val="1"/>
              <c:layout>
                <c:manualLayout>
                  <c:x val="-1.2933598692026977E-16"/>
                  <c:y val="9.0742514235339661E-2"/>
                </c:manualLayout>
              </c:layout>
              <c:tx>
                <c:rich>
                  <a:bodyPr/>
                  <a:lstStyle/>
                  <a:p>
                    <a:fld id="{236CD0EA-6744-4E8D-878C-C91AFC772812}"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70-4A96-94AC-FE1FBEBA5B50}"/>
                </c:ext>
              </c:extLst>
            </c:dLbl>
            <c:dLbl>
              <c:idx val="2"/>
              <c:layout>
                <c:manualLayout>
                  <c:x val="0"/>
                  <c:y val="0.10325872309538654"/>
                </c:manualLayout>
              </c:layout>
              <c:tx>
                <c:rich>
                  <a:bodyPr/>
                  <a:lstStyle/>
                  <a:p>
                    <a:fld id="{9ACBB902-1D36-45C9-ADF4-19314DAF4DBD}"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70-4A96-94AC-FE1FBEBA5B50}"/>
                </c:ext>
              </c:extLst>
            </c:dLbl>
            <c:dLbl>
              <c:idx val="3"/>
              <c:layout>
                <c:manualLayout>
                  <c:x val="-8.9577750384778505E-4"/>
                  <c:y val="9.7000618665363109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4A70-4A96-94AC-FE1FBEBA5B50}"/>
                </c:ext>
              </c:extLst>
            </c:dLbl>
            <c:dLbl>
              <c:idx val="4"/>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A70-4A96-94AC-FE1FBEBA5B50}"/>
                </c:ext>
              </c:extLst>
            </c:dLbl>
            <c:dLbl>
              <c:idx val="5"/>
              <c:layout>
                <c:manualLayout>
                  <c:x val="-1.7915550076955679E-3"/>
                  <c:y val="0.1001296708803748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5F40A0DD-81E8-4F4B-9329-F8CD420ECECE}"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5-4A70-4A96-94AC-FE1FBEBA5B50}"/>
                </c:ext>
              </c:extLst>
            </c:dLbl>
            <c:dLbl>
              <c:idx val="6"/>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A70-4A96-94AC-FE1FBEBA5B50}"/>
                </c:ext>
              </c:extLst>
            </c:dLbl>
            <c:dLbl>
              <c:idx val="7"/>
              <c:layout>
                <c:manualLayout>
                  <c:x val="-1.7636929230085547E-3"/>
                  <c:y val="9.700061866536313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A70-4A96-94AC-FE1FBEBA5B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CONCIENCIA ECOLÓGICA</c:v>
                </c:pt>
                <c:pt idx="2">
                  <c:v> RESPONSABILIDAD</c:v>
                </c:pt>
                <c:pt idx="3">
                  <c:v> EQUIDAD</c:v>
                </c:pt>
                <c:pt idx="4">
                  <c:v> PROFESIONALISMO E INTEGRIDAD</c:v>
                </c:pt>
                <c:pt idx="5">
                  <c:v> TOLERANCIA</c:v>
                </c:pt>
                <c:pt idx="6">
                  <c:v> LEALTAD Y COMPROMISO</c:v>
                </c:pt>
                <c:pt idx="7">
                  <c:v> JUSTICIA</c:v>
                </c:pt>
              </c:strCache>
            </c:strRef>
          </c:cat>
          <c:val>
            <c:numRef>
              <c:f>VALORES!$B$4:$B$11</c:f>
              <c:numCache>
                <c:formatCode>General</c:formatCode>
                <c:ptCount val="8"/>
                <c:pt idx="0">
                  <c:v>90</c:v>
                </c:pt>
                <c:pt idx="1">
                  <c:v>79</c:v>
                </c:pt>
                <c:pt idx="2">
                  <c:v>77</c:v>
                </c:pt>
                <c:pt idx="3">
                  <c:v>74</c:v>
                </c:pt>
                <c:pt idx="4">
                  <c:v>74</c:v>
                </c:pt>
                <c:pt idx="5">
                  <c:v>70</c:v>
                </c:pt>
                <c:pt idx="6">
                  <c:v>70</c:v>
                </c:pt>
                <c:pt idx="7">
                  <c:v>65</c:v>
                </c:pt>
              </c:numCache>
            </c:numRef>
          </c:val>
          <c:extLst>
            <c:ext xmlns:c16="http://schemas.microsoft.com/office/drawing/2014/chart" uri="{C3380CC4-5D6E-409C-BE32-E72D297353CC}">
              <c16:uniqueId val="{00000008-4A70-4A96-94AC-FE1FBEBA5B50}"/>
            </c:ext>
          </c:extLst>
        </c:ser>
        <c:dLbls>
          <c:showLegendKey val="0"/>
          <c:showVal val="0"/>
          <c:showCatName val="0"/>
          <c:showSerName val="0"/>
          <c:showPercent val="0"/>
          <c:showBubbleSize val="0"/>
        </c:dLbls>
        <c:gapWidth val="100"/>
        <c:overlap val="-24"/>
        <c:axId val="396934272"/>
        <c:axId val="432392160"/>
      </c:barChart>
      <c:catAx>
        <c:axId val="396934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432392160"/>
        <c:crosses val="autoZero"/>
        <c:auto val="1"/>
        <c:lblAlgn val="ctr"/>
        <c:lblOffset val="100"/>
        <c:noMultiLvlLbl val="0"/>
      </c:catAx>
      <c:valAx>
        <c:axId val="432392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693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72-4389-9CFC-246B5AE66F0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72-4389-9CFC-246B5AE66F0B}"/>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72-4389-9CFC-246B5AE66F0B}"/>
                </c:ext>
              </c:extLst>
            </c:dLbl>
            <c:dLbl>
              <c:idx val="3"/>
              <c:layout>
                <c:manualLayout>
                  <c:x val="-3.5691250721578984E-3"/>
                  <c:y val="1.913633641626189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5D72-4389-9CFC-246B5AE66F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31</c:v>
                </c:pt>
                <c:pt idx="1">
                  <c:v>41</c:v>
                </c:pt>
                <c:pt idx="2">
                  <c:v>25</c:v>
                </c:pt>
                <c:pt idx="3">
                  <c:v>3</c:v>
                </c:pt>
              </c:numCache>
            </c:numRef>
          </c:val>
          <c:extLst>
            <c:ext xmlns:c16="http://schemas.microsoft.com/office/drawing/2014/chart" uri="{C3380CC4-5D6E-409C-BE32-E72D297353CC}">
              <c16:uniqueId val="{00000004-5D72-4389-9CFC-246B5AE66F0B}"/>
            </c:ext>
          </c:extLst>
        </c:ser>
        <c:dLbls>
          <c:showLegendKey val="0"/>
          <c:showVal val="0"/>
          <c:showCatName val="0"/>
          <c:showSerName val="0"/>
          <c:showPercent val="0"/>
          <c:showBubbleSize val="0"/>
        </c:dLbls>
        <c:gapWidth val="100"/>
        <c:overlap val="-24"/>
        <c:axId val="390157584"/>
        <c:axId val="390161896"/>
      </c:barChart>
      <c:catAx>
        <c:axId val="390157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90161896"/>
        <c:crosses val="autoZero"/>
        <c:auto val="1"/>
        <c:lblAlgn val="ctr"/>
        <c:lblOffset val="100"/>
        <c:noMultiLvlLbl val="0"/>
      </c:catAx>
      <c:valAx>
        <c:axId val="390161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15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7461275602231405E-2"/>
          <c:y val="3.2408369335998603E-2"/>
          <c:w val="0.91235272128851719"/>
          <c:h val="0.88238269579359907"/>
        </c:manualLayout>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DA-499C-85A8-A8EBC4ABA1CA}"/>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DA-499C-85A8-A8EBC4ABA1CA}"/>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DA-499C-85A8-A8EBC4ABA1CA}"/>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DA-499C-85A8-A8EBC4ABA1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12</c:v>
                </c:pt>
                <c:pt idx="1">
                  <c:v>33</c:v>
                </c:pt>
                <c:pt idx="2">
                  <c:v>44</c:v>
                </c:pt>
                <c:pt idx="3">
                  <c:v>11</c:v>
                </c:pt>
              </c:numCache>
            </c:numRef>
          </c:val>
          <c:extLst>
            <c:ext xmlns:c16="http://schemas.microsoft.com/office/drawing/2014/chart" uri="{C3380CC4-5D6E-409C-BE32-E72D297353CC}">
              <c16:uniqueId val="{00000004-39DA-499C-85A8-A8EBC4ABA1CA}"/>
            </c:ext>
          </c:extLst>
        </c:ser>
        <c:dLbls>
          <c:showLegendKey val="0"/>
          <c:showVal val="0"/>
          <c:showCatName val="0"/>
          <c:showSerName val="0"/>
          <c:showPercent val="0"/>
          <c:showBubbleSize val="0"/>
        </c:dLbls>
        <c:gapWidth val="100"/>
        <c:overlap val="-24"/>
        <c:axId val="566828448"/>
        <c:axId val="566824528"/>
      </c:barChart>
      <c:catAx>
        <c:axId val="566828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66824528"/>
        <c:crosses val="autoZero"/>
        <c:auto val="1"/>
        <c:lblAlgn val="ctr"/>
        <c:lblOffset val="100"/>
        <c:noMultiLvlLbl val="0"/>
      </c:catAx>
      <c:valAx>
        <c:axId val="566824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2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C3-4297-8C68-3147CB9D3532}"/>
                </c:ext>
              </c:extLst>
            </c:dLbl>
            <c:dLbl>
              <c:idx val="1"/>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C3-4297-8C68-3147CB9D353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C3-4297-8C68-3147CB9D353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C3-4297-8C68-3147CB9D35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3</c:v>
                </c:pt>
                <c:pt idx="1">
                  <c:v>6</c:v>
                </c:pt>
                <c:pt idx="2">
                  <c:v>60</c:v>
                </c:pt>
                <c:pt idx="3">
                  <c:v>31</c:v>
                </c:pt>
              </c:numCache>
            </c:numRef>
          </c:val>
          <c:extLst>
            <c:ext xmlns:c16="http://schemas.microsoft.com/office/drawing/2014/chart" uri="{C3380CC4-5D6E-409C-BE32-E72D297353CC}">
              <c16:uniqueId val="{00000004-C2C3-4297-8C68-3147CB9D3532}"/>
            </c:ext>
          </c:extLst>
        </c:ser>
        <c:dLbls>
          <c:showLegendKey val="0"/>
          <c:showVal val="0"/>
          <c:showCatName val="0"/>
          <c:showSerName val="0"/>
          <c:showPercent val="0"/>
          <c:showBubbleSize val="0"/>
        </c:dLbls>
        <c:gapWidth val="100"/>
        <c:overlap val="-24"/>
        <c:axId val="390162680"/>
        <c:axId val="390163464"/>
      </c:barChart>
      <c:catAx>
        <c:axId val="390162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163464"/>
        <c:crosses val="autoZero"/>
        <c:auto val="1"/>
        <c:lblAlgn val="ctr"/>
        <c:lblOffset val="100"/>
        <c:noMultiLvlLbl val="0"/>
      </c:catAx>
      <c:valAx>
        <c:axId val="390163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162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1.749716884856557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9E-4756-B233-55E8E37D26F1}"/>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9E-4756-B233-55E8E37D26F1}"/>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19E-4756-B233-55E8E37D26F1}"/>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9E-4756-B233-55E8E37D26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2</c:v>
                </c:pt>
                <c:pt idx="1">
                  <c:v>26</c:v>
                </c:pt>
                <c:pt idx="2">
                  <c:v>46</c:v>
                </c:pt>
                <c:pt idx="3">
                  <c:v>26</c:v>
                </c:pt>
              </c:numCache>
            </c:numRef>
          </c:val>
          <c:extLst>
            <c:ext xmlns:c16="http://schemas.microsoft.com/office/drawing/2014/chart" uri="{C3380CC4-5D6E-409C-BE32-E72D297353CC}">
              <c16:uniqueId val="{00000004-719E-4756-B233-55E8E37D26F1}"/>
            </c:ext>
          </c:extLst>
        </c:ser>
        <c:dLbls>
          <c:showLegendKey val="0"/>
          <c:showVal val="0"/>
          <c:showCatName val="0"/>
          <c:showSerName val="0"/>
          <c:showPercent val="0"/>
          <c:showBubbleSize val="0"/>
        </c:dLbls>
        <c:gapWidth val="100"/>
        <c:overlap val="-24"/>
        <c:axId val="566836680"/>
        <c:axId val="566839424"/>
      </c:barChart>
      <c:catAx>
        <c:axId val="566836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39424"/>
        <c:crosses val="autoZero"/>
        <c:auto val="1"/>
        <c:lblAlgn val="ctr"/>
        <c:lblOffset val="100"/>
        <c:noMultiLvlLbl val="0"/>
      </c:catAx>
      <c:valAx>
        <c:axId val="566839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36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47-485A-97C3-CCC46809BD3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47-485A-97C3-CCC46809BD3D}"/>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47-485A-97C3-CCC46809BD3D}"/>
                </c:ext>
              </c:extLst>
            </c:dLbl>
            <c:dLbl>
              <c:idx val="3"/>
              <c:layout>
                <c:manualLayout>
                  <c:x val="3.6329148377538803E-3"/>
                  <c:y val="2.138543971495061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47-485A-97C3-CCC46809B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22</c:v>
                </c:pt>
                <c:pt idx="1">
                  <c:v>41</c:v>
                </c:pt>
                <c:pt idx="2">
                  <c:v>31</c:v>
                </c:pt>
                <c:pt idx="3">
                  <c:v>6</c:v>
                </c:pt>
              </c:numCache>
            </c:numRef>
          </c:val>
          <c:extLst>
            <c:ext xmlns:c16="http://schemas.microsoft.com/office/drawing/2014/chart" uri="{C3380CC4-5D6E-409C-BE32-E72D297353CC}">
              <c16:uniqueId val="{00000004-A147-485A-97C3-CCC46809BD3D}"/>
            </c:ext>
          </c:extLst>
        </c:ser>
        <c:dLbls>
          <c:showLegendKey val="0"/>
          <c:showVal val="0"/>
          <c:showCatName val="0"/>
          <c:showSerName val="0"/>
          <c:showPercent val="0"/>
          <c:showBubbleSize val="0"/>
        </c:dLbls>
        <c:gapWidth val="100"/>
        <c:overlap val="-24"/>
        <c:axId val="566835504"/>
        <c:axId val="566835896"/>
      </c:barChart>
      <c:catAx>
        <c:axId val="566835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66835896"/>
        <c:crosses val="autoZero"/>
        <c:auto val="1"/>
        <c:lblAlgn val="ctr"/>
        <c:lblOffset val="100"/>
        <c:noMultiLvlLbl val="0"/>
      </c:catAx>
      <c:valAx>
        <c:axId val="566835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35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38-47B3-AA74-C0AFD6378BCF}"/>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38-47B3-AA74-C0AFD6378BCF}"/>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B38-47B3-AA74-C0AFD6378BCF}"/>
                </c:ext>
              </c:extLst>
            </c:dLbl>
            <c:dLbl>
              <c:idx val="3"/>
              <c:layout>
                <c:manualLayout>
                  <c:x val="-1.8110207277877077E-3"/>
                  <c:y val="1.1079913525893016E-1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B38-47B3-AA74-C0AFD6378B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16</c:v>
                </c:pt>
                <c:pt idx="1">
                  <c:v>56</c:v>
                </c:pt>
                <c:pt idx="2">
                  <c:v>26</c:v>
                </c:pt>
                <c:pt idx="3">
                  <c:v>2</c:v>
                </c:pt>
              </c:numCache>
            </c:numRef>
          </c:val>
          <c:extLst>
            <c:ext xmlns:c16="http://schemas.microsoft.com/office/drawing/2014/chart" uri="{C3380CC4-5D6E-409C-BE32-E72D297353CC}">
              <c16:uniqueId val="{00000004-BB38-47B3-AA74-C0AFD6378BCF}"/>
            </c:ext>
          </c:extLst>
        </c:ser>
        <c:dLbls>
          <c:showLegendKey val="0"/>
          <c:showVal val="0"/>
          <c:showCatName val="0"/>
          <c:showSerName val="0"/>
          <c:showPercent val="0"/>
          <c:showBubbleSize val="0"/>
        </c:dLbls>
        <c:gapWidth val="100"/>
        <c:overlap val="-24"/>
        <c:axId val="652751024"/>
        <c:axId val="652751416"/>
      </c:barChart>
      <c:catAx>
        <c:axId val="652751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51416"/>
        <c:crosses val="autoZero"/>
        <c:auto val="1"/>
        <c:lblAlgn val="ctr"/>
        <c:lblOffset val="100"/>
        <c:noMultiLvlLbl val="0"/>
      </c:catAx>
      <c:valAx>
        <c:axId val="652751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51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10-4453-86CF-FE1E884DBF18}"/>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10-4453-86CF-FE1E884DBF18}"/>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10-4453-86CF-FE1E884DBF18}"/>
                </c:ext>
              </c:extLst>
            </c:dLbl>
            <c:dLbl>
              <c:idx val="3"/>
              <c:layout>
                <c:manualLayout>
                  <c:x val="1.7826590507353285E-3"/>
                  <c:y val="1.1987088867038408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10-4453-86CF-FE1E884DBF1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25</c:v>
                </c:pt>
                <c:pt idx="1">
                  <c:v>44</c:v>
                </c:pt>
                <c:pt idx="2">
                  <c:v>25</c:v>
                </c:pt>
                <c:pt idx="3">
                  <c:v>6</c:v>
                </c:pt>
              </c:numCache>
            </c:numRef>
          </c:val>
          <c:extLst>
            <c:ext xmlns:c16="http://schemas.microsoft.com/office/drawing/2014/chart" uri="{C3380CC4-5D6E-409C-BE32-E72D297353CC}">
              <c16:uniqueId val="{00000004-3910-4453-86CF-FE1E884DBF18}"/>
            </c:ext>
          </c:extLst>
        </c:ser>
        <c:dLbls>
          <c:showLegendKey val="0"/>
          <c:showVal val="0"/>
          <c:showCatName val="0"/>
          <c:showSerName val="0"/>
          <c:showPercent val="0"/>
          <c:showBubbleSize val="0"/>
        </c:dLbls>
        <c:gapWidth val="100"/>
        <c:overlap val="-24"/>
        <c:axId val="646562584"/>
        <c:axId val="646561800"/>
      </c:barChart>
      <c:catAx>
        <c:axId val="646562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6561800"/>
        <c:crosses val="autoZero"/>
        <c:auto val="1"/>
        <c:lblAlgn val="ctr"/>
        <c:lblOffset val="100"/>
        <c:noMultiLvlLbl val="0"/>
      </c:catAx>
      <c:valAx>
        <c:axId val="646561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62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018E-3"/>
                  <c:y val="1.05090001924592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92-4A88-B81D-F6251AA293D0}"/>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92-4A88-B81D-F6251AA293D0}"/>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92-4A88-B81D-F6251AA293D0}"/>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92-4A88-B81D-F6251AA293D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7</c:v>
                </c:pt>
                <c:pt idx="1">
                  <c:v>51</c:v>
                </c:pt>
                <c:pt idx="2">
                  <c:v>28</c:v>
                </c:pt>
                <c:pt idx="3">
                  <c:v>14</c:v>
                </c:pt>
              </c:numCache>
            </c:numRef>
          </c:val>
          <c:extLst>
            <c:ext xmlns:c16="http://schemas.microsoft.com/office/drawing/2014/chart" uri="{C3380CC4-5D6E-409C-BE32-E72D297353CC}">
              <c16:uniqueId val="{00000004-5E92-4A88-B81D-F6251AA293D0}"/>
            </c:ext>
          </c:extLst>
        </c:ser>
        <c:dLbls>
          <c:showLegendKey val="0"/>
          <c:showVal val="0"/>
          <c:showCatName val="0"/>
          <c:showSerName val="0"/>
          <c:showPercent val="0"/>
          <c:showBubbleSize val="0"/>
        </c:dLbls>
        <c:gapWidth val="100"/>
        <c:overlap val="-24"/>
        <c:axId val="571471528"/>
        <c:axId val="571474664"/>
      </c:barChart>
      <c:catAx>
        <c:axId val="571471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1474664"/>
        <c:crosses val="autoZero"/>
        <c:auto val="1"/>
        <c:lblAlgn val="ctr"/>
        <c:lblOffset val="100"/>
        <c:noMultiLvlLbl val="0"/>
      </c:catAx>
      <c:valAx>
        <c:axId val="571474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71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90-4535-B0F8-B5F80DA3311A}"/>
                </c:ext>
              </c:extLst>
            </c:dLbl>
            <c:dLbl>
              <c:idx val="1"/>
              <c:layout>
                <c:manualLayout>
                  <c:x val="-7.6565217523758703E-3"/>
                  <c:y val="1.759735749634959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90-4535-B0F8-B5F80DA331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94</c:v>
                </c:pt>
                <c:pt idx="1">
                  <c:v>6</c:v>
                </c:pt>
              </c:numCache>
            </c:numRef>
          </c:val>
          <c:extLst>
            <c:ext xmlns:c16="http://schemas.microsoft.com/office/drawing/2014/chart" uri="{C3380CC4-5D6E-409C-BE32-E72D297353CC}">
              <c16:uniqueId val="{00000002-5690-4535-B0F8-B5F80DA3311A}"/>
            </c:ext>
          </c:extLst>
        </c:ser>
        <c:dLbls>
          <c:showLegendKey val="0"/>
          <c:showVal val="0"/>
          <c:showCatName val="0"/>
          <c:showSerName val="0"/>
          <c:showPercent val="0"/>
          <c:showBubbleSize val="0"/>
        </c:dLbls>
        <c:gapWidth val="100"/>
        <c:overlap val="-24"/>
        <c:axId val="390167776"/>
        <c:axId val="390170520"/>
      </c:barChart>
      <c:catAx>
        <c:axId val="390167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90170520"/>
        <c:crosses val="autoZero"/>
        <c:auto val="1"/>
        <c:lblAlgn val="ctr"/>
        <c:lblOffset val="100"/>
        <c:noMultiLvlLbl val="0"/>
      </c:catAx>
      <c:valAx>
        <c:axId val="390170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16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90-45C4-9EE4-F4A0334D4C76}"/>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90-45C4-9EE4-F4A0334D4C76}"/>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49</c:v>
                </c:pt>
                <c:pt idx="1">
                  <c:v>51</c:v>
                </c:pt>
              </c:numCache>
            </c:numRef>
          </c:val>
          <c:extLst>
            <c:ext xmlns:c16="http://schemas.microsoft.com/office/drawing/2014/chart" uri="{C3380CC4-5D6E-409C-BE32-E72D297353CC}">
              <c16:uniqueId val="{00000002-7190-45C4-9EE4-F4A0334D4C76}"/>
            </c:ext>
          </c:extLst>
        </c:ser>
        <c:dLbls>
          <c:showLegendKey val="0"/>
          <c:showVal val="0"/>
          <c:showCatName val="0"/>
          <c:showSerName val="0"/>
          <c:showPercent val="0"/>
          <c:showBubbleSize val="0"/>
        </c:dLbls>
        <c:gapWidth val="100"/>
        <c:overlap val="-24"/>
        <c:axId val="646549648"/>
        <c:axId val="646555136"/>
      </c:barChart>
      <c:catAx>
        <c:axId val="646549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6555136"/>
        <c:crosses val="autoZero"/>
        <c:auto val="1"/>
        <c:lblAlgn val="ctr"/>
        <c:lblOffset val="100"/>
        <c:noMultiLvlLbl val="0"/>
      </c:catAx>
      <c:valAx>
        <c:axId val="646555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4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E8-485A-8BB0-643256F857D2}"/>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E8-485A-8BB0-643256F857D2}"/>
                </c:ext>
              </c:extLst>
            </c:dLbl>
            <c:dLbl>
              <c:idx val="2"/>
              <c:layout>
                <c:manualLayout>
                  <c:x val="3.738020123793219E-3"/>
                  <c:y val="1.237679244216529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layout>
                    <c:manualLayout>
                      <c:w val="6.0396986567115639E-2"/>
                      <c:h val="7.7277719629592817E-2"/>
                    </c:manualLayout>
                  </c15:layout>
                  <c15:dlblFieldTable/>
                  <c15:showDataLabelsRange val="0"/>
                </c:ext>
                <c:ext xmlns:c16="http://schemas.microsoft.com/office/drawing/2014/chart" uri="{C3380CC4-5D6E-409C-BE32-E72D297353CC}">
                  <c16:uniqueId val="{00000002-90E8-485A-8BB0-643256F857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80</c:v>
                </c:pt>
                <c:pt idx="1">
                  <c:v>20</c:v>
                </c:pt>
                <c:pt idx="2">
                  <c:v>0</c:v>
                </c:pt>
              </c:numCache>
            </c:numRef>
          </c:val>
          <c:extLst>
            <c:ext xmlns:c16="http://schemas.microsoft.com/office/drawing/2014/chart" uri="{C3380CC4-5D6E-409C-BE32-E72D297353CC}">
              <c16:uniqueId val="{00000003-90E8-485A-8BB0-643256F857D2}"/>
            </c:ext>
          </c:extLst>
        </c:ser>
        <c:dLbls>
          <c:showLegendKey val="0"/>
          <c:showVal val="0"/>
          <c:showCatName val="0"/>
          <c:showSerName val="0"/>
          <c:showPercent val="0"/>
          <c:showBubbleSize val="0"/>
        </c:dLbls>
        <c:gapWidth val="100"/>
        <c:overlap val="-24"/>
        <c:axId val="571479368"/>
        <c:axId val="571485248"/>
      </c:barChart>
      <c:catAx>
        <c:axId val="571479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85248"/>
        <c:crosses val="autoZero"/>
        <c:auto val="1"/>
        <c:lblAlgn val="ctr"/>
        <c:lblOffset val="100"/>
        <c:noMultiLvlLbl val="0"/>
      </c:catAx>
      <c:valAx>
        <c:axId val="571485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79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57150" dist="19050" dir="5400000" algn="ctr" rotWithShape="0">
                <a:srgbClr val="000000">
                  <a:alpha val="63000"/>
                </a:srgbClr>
              </a:outerShdw>
            </a:effectLst>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4E5A-48E3-955B-6843C0F4D02A}"/>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4E5A-48E3-955B-6843C0F4D02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2"/>
                <c:pt idx="0">
                  <c:v>SIEMPRE</c:v>
                </c:pt>
                <c:pt idx="1">
                  <c:v>ALGUNAS VECES</c:v>
                </c:pt>
              </c:strCache>
            </c:strRef>
          </c:cat>
          <c:val>
            <c:numRef>
              <c:f>'ACCESO A EQUIPO DE COMPUTO, AUD'!$B$3:$B$5</c:f>
              <c:numCache>
                <c:formatCode>General</c:formatCode>
                <c:ptCount val="2"/>
                <c:pt idx="0">
                  <c:v>75</c:v>
                </c:pt>
                <c:pt idx="1">
                  <c:v>25</c:v>
                </c:pt>
              </c:numCache>
            </c:numRef>
          </c:val>
          <c:extLst>
            <c:ext xmlns:c16="http://schemas.microsoft.com/office/drawing/2014/chart" uri="{C3380CC4-5D6E-409C-BE32-E72D297353CC}">
              <c16:uniqueId val="{00000002-4E5A-48E3-955B-6843C0F4D02A}"/>
            </c:ext>
          </c:extLst>
        </c:ser>
        <c:dLbls>
          <c:showLegendKey val="0"/>
          <c:showVal val="0"/>
          <c:showCatName val="0"/>
          <c:showSerName val="0"/>
          <c:showPercent val="0"/>
          <c:showBubbleSize val="0"/>
        </c:dLbls>
        <c:gapWidth val="100"/>
        <c:overlap val="-24"/>
        <c:axId val="292100464"/>
        <c:axId val="292102816"/>
      </c:barChart>
      <c:catAx>
        <c:axId val="292100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2102816"/>
        <c:crosses val="autoZero"/>
        <c:auto val="1"/>
        <c:lblAlgn val="ctr"/>
        <c:lblOffset val="100"/>
        <c:noMultiLvlLbl val="0"/>
      </c:catAx>
      <c:valAx>
        <c:axId val="292102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210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4768597839575E-3"/>
                  <c:y val="0.10453076476647059"/>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6C-4C97-9983-50210A5DCBD8}"/>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6C-4C97-9983-50210A5DCBD8}"/>
                </c:ext>
              </c:extLst>
            </c:dLbl>
            <c:dLbl>
              <c:idx val="2"/>
              <c:layout>
                <c:manualLayout>
                  <c:x val="-4.9867987545979915E-3"/>
                  <c:y val="1.4028114899310102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6C-4C97-9983-50210A5DCBD8}"/>
                </c:ext>
              </c:extLst>
            </c:dLbl>
            <c:dLbl>
              <c:idx val="3"/>
              <c:layout>
                <c:manualLayout>
                  <c:x val="1.6816873123576697E-3"/>
                  <c:y val="1.4902055943960869E-2"/>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6C-4C97-9983-50210A5DCBD8}"/>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40</c:v>
                </c:pt>
                <c:pt idx="1">
                  <c:v>60</c:v>
                </c:pt>
                <c:pt idx="2">
                  <c:v>0</c:v>
                </c:pt>
                <c:pt idx="3">
                  <c:v>0</c:v>
                </c:pt>
              </c:numCache>
            </c:numRef>
          </c:val>
          <c:extLst>
            <c:ext xmlns:c16="http://schemas.microsoft.com/office/drawing/2014/chart" uri="{C3380CC4-5D6E-409C-BE32-E72D297353CC}">
              <c16:uniqueId val="{00000004-126C-4C97-9983-50210A5DCBD8}"/>
            </c:ext>
          </c:extLst>
        </c:ser>
        <c:dLbls>
          <c:showLegendKey val="0"/>
          <c:showVal val="0"/>
          <c:showCatName val="0"/>
          <c:showSerName val="0"/>
          <c:showPercent val="0"/>
          <c:showBubbleSize val="0"/>
        </c:dLbls>
        <c:gapWidth val="100"/>
        <c:overlap val="-24"/>
        <c:axId val="576451496"/>
        <c:axId val="576453064"/>
      </c:barChart>
      <c:catAx>
        <c:axId val="576451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53064"/>
        <c:crosses val="autoZero"/>
        <c:auto val="1"/>
        <c:lblAlgn val="ctr"/>
        <c:lblOffset val="100"/>
        <c:noMultiLvlLbl val="0"/>
      </c:catAx>
      <c:valAx>
        <c:axId val="576453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51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79-48F3-9687-01006D91BFF0}"/>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79-48F3-9687-01006D91BFF0}"/>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C79-48F3-9687-01006D91BF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51</c:v>
                </c:pt>
                <c:pt idx="1">
                  <c:v>33</c:v>
                </c:pt>
                <c:pt idx="2">
                  <c:v>5</c:v>
                </c:pt>
              </c:numCache>
            </c:numRef>
          </c:val>
          <c:extLst>
            <c:ext xmlns:c16="http://schemas.microsoft.com/office/drawing/2014/chart" uri="{C3380CC4-5D6E-409C-BE32-E72D297353CC}">
              <c16:uniqueId val="{00000003-2C79-48F3-9687-01006D91BFF0}"/>
            </c:ext>
          </c:extLst>
        </c:ser>
        <c:dLbls>
          <c:showLegendKey val="0"/>
          <c:showVal val="0"/>
          <c:showCatName val="0"/>
          <c:showSerName val="0"/>
          <c:showPercent val="0"/>
          <c:showBubbleSize val="0"/>
        </c:dLbls>
        <c:gapWidth val="100"/>
        <c:overlap val="-24"/>
        <c:axId val="576469920"/>
        <c:axId val="576460120"/>
      </c:barChart>
      <c:catAx>
        <c:axId val="576469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60120"/>
        <c:crosses val="autoZero"/>
        <c:auto val="1"/>
        <c:lblAlgn val="ctr"/>
        <c:lblOffset val="100"/>
        <c:noMultiLvlLbl val="0"/>
      </c:catAx>
      <c:valAx>
        <c:axId val="5764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69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CA-4588-B998-7DA62C2D9D44}"/>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CA-4588-B998-7DA62C2D9D44}"/>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CA-4588-B998-7DA62C2D9D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78</c:v>
                </c:pt>
                <c:pt idx="1">
                  <c:v>18</c:v>
                </c:pt>
                <c:pt idx="2">
                  <c:v>4</c:v>
                </c:pt>
              </c:numCache>
            </c:numRef>
          </c:val>
          <c:extLst>
            <c:ext xmlns:c16="http://schemas.microsoft.com/office/drawing/2014/chart" uri="{C3380CC4-5D6E-409C-BE32-E72D297353CC}">
              <c16:uniqueId val="{00000003-EFCA-4588-B998-7DA62C2D9D44}"/>
            </c:ext>
          </c:extLst>
        </c:ser>
        <c:dLbls>
          <c:showLegendKey val="0"/>
          <c:showVal val="0"/>
          <c:showCatName val="0"/>
          <c:showSerName val="0"/>
          <c:showPercent val="0"/>
          <c:showBubbleSize val="0"/>
        </c:dLbls>
        <c:gapWidth val="100"/>
        <c:overlap val="-24"/>
        <c:axId val="651310328"/>
        <c:axId val="651315032"/>
      </c:barChart>
      <c:catAx>
        <c:axId val="651310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15032"/>
        <c:crosses val="autoZero"/>
        <c:auto val="1"/>
        <c:lblAlgn val="ctr"/>
        <c:lblOffset val="100"/>
        <c:noMultiLvlLbl val="0"/>
      </c:catAx>
      <c:valAx>
        <c:axId val="651315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10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97-47F1-AF64-09043A40C109}"/>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97-47F1-AF64-09043A40C109}"/>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97-47F1-AF64-09043A40C1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General</c:formatCode>
                <c:ptCount val="4"/>
                <c:pt idx="0">
                  <c:v>39</c:v>
                </c:pt>
                <c:pt idx="1">
                  <c:v>35</c:v>
                </c:pt>
                <c:pt idx="2">
                  <c:v>5</c:v>
                </c:pt>
                <c:pt idx="3">
                  <c:v>9</c:v>
                </c:pt>
              </c:numCache>
            </c:numRef>
          </c:val>
          <c:extLst>
            <c:ext xmlns:c16="http://schemas.microsoft.com/office/drawing/2014/chart" uri="{C3380CC4-5D6E-409C-BE32-E72D297353CC}">
              <c16:uniqueId val="{00000003-0197-47F1-AF64-09043A40C109}"/>
            </c:ext>
          </c:extLst>
        </c:ser>
        <c:dLbls>
          <c:showLegendKey val="0"/>
          <c:showVal val="0"/>
          <c:showCatName val="0"/>
          <c:showSerName val="0"/>
          <c:showPercent val="0"/>
          <c:showBubbleSize val="0"/>
        </c:dLbls>
        <c:gapWidth val="100"/>
        <c:overlap val="-24"/>
        <c:axId val="570338432"/>
        <c:axId val="570344704"/>
      </c:barChart>
      <c:catAx>
        <c:axId val="570338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44704"/>
        <c:crosses val="autoZero"/>
        <c:auto val="1"/>
        <c:lblAlgn val="ctr"/>
        <c:lblOffset val="100"/>
        <c:noMultiLvlLbl val="0"/>
      </c:catAx>
      <c:valAx>
        <c:axId val="570344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38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92D050"/>
            </a:solidFill>
            <a:ln>
              <a:noFill/>
            </a:ln>
            <a:effectLst>
              <a:outerShdw blurRad="57150" dist="19050" dir="5400000" algn="ctr" rotWithShape="0">
                <a:srgbClr val="000000">
                  <a:alpha val="63000"/>
                </a:srgbClr>
              </a:outerShdw>
            </a:effectLst>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46F9-4105-ADBF-CAB5ED620F1C}"/>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46F9-4105-ADBF-CAB5ED620F1C}"/>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F9-4105-ADBF-CAB5ED620F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7</c:v>
                </c:pt>
                <c:pt idx="1">
                  <c:v>86</c:v>
                </c:pt>
                <c:pt idx="2">
                  <c:v>7</c:v>
                </c:pt>
              </c:numCache>
            </c:numRef>
          </c:val>
          <c:extLst>
            <c:ext xmlns:c16="http://schemas.microsoft.com/office/drawing/2014/chart" uri="{C3380CC4-5D6E-409C-BE32-E72D297353CC}">
              <c16:uniqueId val="{00000003-46F9-4105-ADBF-CAB5ED620F1C}"/>
            </c:ext>
          </c:extLst>
        </c:ser>
        <c:dLbls>
          <c:showLegendKey val="0"/>
          <c:showVal val="0"/>
          <c:showCatName val="0"/>
          <c:showSerName val="0"/>
          <c:showPercent val="0"/>
          <c:showBubbleSize val="0"/>
        </c:dLbls>
        <c:gapWidth val="100"/>
        <c:overlap val="-24"/>
        <c:axId val="293917520"/>
        <c:axId val="293915952"/>
      </c:barChart>
      <c:catAx>
        <c:axId val="293917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3915952"/>
        <c:crosses val="autoZero"/>
        <c:auto val="1"/>
        <c:lblAlgn val="ctr"/>
        <c:lblOffset val="100"/>
        <c:noMultiLvlLbl val="0"/>
      </c:catAx>
      <c:valAx>
        <c:axId val="29391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391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62B-4486-985F-9DA9268A594C}"/>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162B-4486-985F-9DA9268A594C}"/>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2B-4486-985F-9DA9268A59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50</c:v>
                </c:pt>
                <c:pt idx="1">
                  <c:v>50</c:v>
                </c:pt>
                <c:pt idx="2">
                  <c:v>0</c:v>
                </c:pt>
              </c:numCache>
            </c:numRef>
          </c:val>
          <c:extLst>
            <c:ext xmlns:c16="http://schemas.microsoft.com/office/drawing/2014/chart" uri="{C3380CC4-5D6E-409C-BE32-E72D297353CC}">
              <c16:uniqueId val="{00000003-162B-4486-985F-9DA9268A594C}"/>
            </c:ext>
          </c:extLst>
        </c:ser>
        <c:dLbls>
          <c:showLegendKey val="0"/>
          <c:showVal val="0"/>
          <c:showCatName val="0"/>
          <c:showSerName val="0"/>
          <c:showPercent val="0"/>
          <c:showBubbleSize val="0"/>
        </c:dLbls>
        <c:gapWidth val="100"/>
        <c:overlap val="-24"/>
        <c:axId val="282892320"/>
        <c:axId val="282891144"/>
      </c:barChart>
      <c:catAx>
        <c:axId val="282892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891144"/>
        <c:crosses val="autoZero"/>
        <c:auto val="1"/>
        <c:lblAlgn val="ctr"/>
        <c:lblOffset val="100"/>
        <c:noMultiLvlLbl val="0"/>
      </c:catAx>
      <c:valAx>
        <c:axId val="282891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892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C-4060-8518-7E1C5D8B9016}"/>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C-4060-8518-7E1C5D8B9016}"/>
                </c:ext>
              </c:extLst>
            </c:dLbl>
            <c:dLbl>
              <c:idx val="2"/>
              <c:layout>
                <c:manualLayout>
                  <c:x val="0"/>
                  <c:y val="1.9570234186069881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7C-4060-8518-7E1C5D8B9016}"/>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7C-4060-8518-7E1C5D8B9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38</c:v>
                </c:pt>
                <c:pt idx="1">
                  <c:v>59</c:v>
                </c:pt>
                <c:pt idx="2">
                  <c:v>3</c:v>
                </c:pt>
                <c:pt idx="3">
                  <c:v>0</c:v>
                </c:pt>
              </c:numCache>
            </c:numRef>
          </c:val>
          <c:extLst>
            <c:ext xmlns:c16="http://schemas.microsoft.com/office/drawing/2014/chart" uri="{C3380CC4-5D6E-409C-BE32-E72D297353CC}">
              <c16:uniqueId val="{00000004-247C-4060-8518-7E1C5D8B9016}"/>
            </c:ext>
          </c:extLst>
        </c:ser>
        <c:dLbls>
          <c:showLegendKey val="0"/>
          <c:showVal val="0"/>
          <c:showCatName val="0"/>
          <c:showSerName val="0"/>
          <c:showPercent val="0"/>
          <c:showBubbleSize val="0"/>
        </c:dLbls>
        <c:gapWidth val="100"/>
        <c:overlap val="-24"/>
        <c:axId val="637659672"/>
        <c:axId val="637660064"/>
      </c:barChart>
      <c:catAx>
        <c:axId val="6376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60064"/>
        <c:crosses val="autoZero"/>
        <c:auto val="1"/>
        <c:lblAlgn val="ctr"/>
        <c:lblOffset val="100"/>
        <c:noMultiLvlLbl val="0"/>
      </c:catAx>
      <c:valAx>
        <c:axId val="637660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59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35-4E85-B02D-93C522FD9C9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35-4E85-B02D-93C522FD9C96}"/>
                </c:ext>
              </c:extLst>
            </c:dLbl>
            <c:dLbl>
              <c:idx val="2"/>
              <c:layout>
                <c:manualLayout>
                  <c:x val="-5.3990599683935341E-3"/>
                  <c:y val="5.6556820567224917E-3"/>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35-4E85-B02D-93C522FD9C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70</c:v>
                </c:pt>
                <c:pt idx="1">
                  <c:v>23</c:v>
                </c:pt>
                <c:pt idx="2">
                  <c:v>7</c:v>
                </c:pt>
              </c:numCache>
            </c:numRef>
          </c:val>
          <c:extLst>
            <c:ext xmlns:c16="http://schemas.microsoft.com/office/drawing/2014/chart" uri="{C3380CC4-5D6E-409C-BE32-E72D297353CC}">
              <c16:uniqueId val="{00000003-AB35-4E85-B02D-93C522FD9C96}"/>
            </c:ext>
          </c:extLst>
        </c:ser>
        <c:dLbls>
          <c:showLegendKey val="0"/>
          <c:showVal val="0"/>
          <c:showCatName val="0"/>
          <c:showSerName val="0"/>
          <c:showPercent val="0"/>
          <c:showBubbleSize val="0"/>
        </c:dLbls>
        <c:gapWidth val="100"/>
        <c:overlap val="-24"/>
        <c:axId val="269987104"/>
        <c:axId val="269988672"/>
      </c:barChart>
      <c:catAx>
        <c:axId val="269987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988672"/>
        <c:crosses val="autoZero"/>
        <c:auto val="1"/>
        <c:lblAlgn val="ctr"/>
        <c:lblOffset val="100"/>
        <c:noMultiLvlLbl val="0"/>
      </c:catAx>
      <c:valAx>
        <c:axId val="269988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98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32CC-4621-AF5A-671659773937}"/>
              </c:ext>
            </c:extLst>
          </c:dPt>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CC-4621-AF5A-67165977393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32CC-4621-AF5A-67165977393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CC-4621-AF5A-671659773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69</c:v>
                </c:pt>
                <c:pt idx="1">
                  <c:v>25</c:v>
                </c:pt>
                <c:pt idx="2">
                  <c:v>6</c:v>
                </c:pt>
              </c:numCache>
            </c:numRef>
          </c:val>
          <c:extLst>
            <c:ext xmlns:c16="http://schemas.microsoft.com/office/drawing/2014/chart" uri="{C3380CC4-5D6E-409C-BE32-E72D297353CC}">
              <c16:uniqueId val="{00000003-32CC-4621-AF5A-671659773937}"/>
            </c:ext>
          </c:extLst>
        </c:ser>
        <c:dLbls>
          <c:showLegendKey val="0"/>
          <c:showVal val="0"/>
          <c:showCatName val="0"/>
          <c:showSerName val="0"/>
          <c:showPercent val="0"/>
          <c:showBubbleSize val="0"/>
        </c:dLbls>
        <c:gapWidth val="100"/>
        <c:overlap val="-24"/>
        <c:axId val="570320792"/>
        <c:axId val="570321184"/>
      </c:barChart>
      <c:catAx>
        <c:axId val="570320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21184"/>
        <c:crosses val="autoZero"/>
        <c:auto val="1"/>
        <c:lblAlgn val="ctr"/>
        <c:lblOffset val="100"/>
        <c:noMultiLvlLbl val="0"/>
      </c:catAx>
      <c:valAx>
        <c:axId val="570321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20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BA-46D4-90DC-E087B38D65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BA-46D4-90DC-E087B38D65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72</c:v>
                </c:pt>
                <c:pt idx="1">
                  <c:v>28</c:v>
                </c:pt>
              </c:numCache>
            </c:numRef>
          </c:val>
          <c:extLst>
            <c:ext xmlns:c16="http://schemas.microsoft.com/office/drawing/2014/chart" uri="{C3380CC4-5D6E-409C-BE32-E72D297353CC}">
              <c16:uniqueId val="{00000002-06BA-46D4-90DC-E087B38D659B}"/>
            </c:ext>
          </c:extLst>
        </c:ser>
        <c:dLbls>
          <c:showLegendKey val="0"/>
          <c:showVal val="0"/>
          <c:showCatName val="0"/>
          <c:showSerName val="0"/>
          <c:showPercent val="0"/>
          <c:showBubbleSize val="0"/>
        </c:dLbls>
        <c:gapWidth val="100"/>
        <c:overlap val="-24"/>
        <c:axId val="390159152"/>
        <c:axId val="390159936"/>
      </c:barChart>
      <c:catAx>
        <c:axId val="390159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159936"/>
        <c:crosses val="autoZero"/>
        <c:auto val="1"/>
        <c:lblAlgn val="ctr"/>
        <c:lblOffset val="100"/>
        <c:noMultiLvlLbl val="0"/>
      </c:catAx>
      <c:valAx>
        <c:axId val="390159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15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AF-4496-B084-D5C9C92DF9C1}"/>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AF-4496-B084-D5C9C92DF9C1}"/>
                </c:ext>
              </c:extLst>
            </c:dLbl>
            <c:dLbl>
              <c:idx val="2"/>
              <c:layout>
                <c:manualLayout>
                  <c:x val="3.4458876925508456E-3"/>
                  <c:y val="0.10720380493784654"/>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F-4496-B084-D5C9C92DF9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37</c:v>
                </c:pt>
                <c:pt idx="1">
                  <c:v>47</c:v>
                </c:pt>
                <c:pt idx="2">
                  <c:v>16</c:v>
                </c:pt>
              </c:numCache>
            </c:numRef>
          </c:val>
          <c:extLst>
            <c:ext xmlns:c16="http://schemas.microsoft.com/office/drawing/2014/chart" uri="{C3380CC4-5D6E-409C-BE32-E72D297353CC}">
              <c16:uniqueId val="{00000003-31AF-4496-B084-D5C9C92DF9C1}"/>
            </c:ext>
          </c:extLst>
        </c:ser>
        <c:dLbls>
          <c:showLegendKey val="0"/>
          <c:showVal val="0"/>
          <c:showCatName val="0"/>
          <c:showSerName val="0"/>
          <c:showPercent val="0"/>
          <c:showBubbleSize val="0"/>
        </c:dLbls>
        <c:gapWidth val="100"/>
        <c:overlap val="-24"/>
        <c:axId val="273591864"/>
        <c:axId val="273590296"/>
      </c:barChart>
      <c:catAx>
        <c:axId val="273591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90296"/>
        <c:crosses val="autoZero"/>
        <c:auto val="1"/>
        <c:lblAlgn val="ctr"/>
        <c:lblOffset val="100"/>
        <c:noMultiLvlLbl val="0"/>
      </c:catAx>
      <c:valAx>
        <c:axId val="273590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91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2F-470D-826E-70E30D843C4A}"/>
                </c:ext>
              </c:extLst>
            </c:dLbl>
            <c:dLbl>
              <c:idx val="1"/>
              <c:layout>
                <c:manualLayout>
                  <c:x val="-1.7260641117293532E-3"/>
                  <c:y val="0.1143103521832280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2F-470D-826E-70E30D843C4A}"/>
                </c:ext>
              </c:extLst>
            </c:dLbl>
            <c:dLbl>
              <c:idx val="2"/>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22F-470D-826E-70E30D843C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PERSONALES</c:v>
                </c:pt>
                <c:pt idx="2">
                  <c:v>USUARIO-CLIENTE</c:v>
                </c:pt>
              </c:strCache>
            </c:strRef>
          </c:cat>
          <c:val>
            <c:numRef>
              <c:f>'TIPOS DE CONFLICTO'!$C$3:$C$5</c:f>
              <c:numCache>
                <c:formatCode>General</c:formatCode>
                <c:ptCount val="3"/>
                <c:pt idx="0">
                  <c:v>67</c:v>
                </c:pt>
                <c:pt idx="1">
                  <c:v>42</c:v>
                </c:pt>
                <c:pt idx="2">
                  <c:v>37</c:v>
                </c:pt>
              </c:numCache>
            </c:numRef>
          </c:val>
          <c:extLst>
            <c:ext xmlns:c16="http://schemas.microsoft.com/office/drawing/2014/chart" uri="{C3380CC4-5D6E-409C-BE32-E72D297353CC}">
              <c16:uniqueId val="{00000003-E22F-470D-826E-70E30D843C4A}"/>
            </c:ext>
          </c:extLst>
        </c:ser>
        <c:dLbls>
          <c:showLegendKey val="0"/>
          <c:showVal val="0"/>
          <c:showCatName val="0"/>
          <c:showSerName val="0"/>
          <c:showPercent val="0"/>
          <c:showBubbleSize val="0"/>
        </c:dLbls>
        <c:gapWidth val="100"/>
        <c:overlap val="-24"/>
        <c:axId val="270304288"/>
        <c:axId val="270304680"/>
      </c:barChart>
      <c:catAx>
        <c:axId val="270304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0304680"/>
        <c:crosses val="autoZero"/>
        <c:auto val="1"/>
        <c:lblAlgn val="ctr"/>
        <c:lblOffset val="100"/>
        <c:noMultiLvlLbl val="0"/>
      </c:catAx>
      <c:valAx>
        <c:axId val="27030468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0304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5F-45A1-B8AF-A2B7098FFEF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5F-45A1-B8AF-A2B7098FFEF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5F-45A1-B8AF-A2B7098FFE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60</c:v>
                </c:pt>
                <c:pt idx="1">
                  <c:v>34</c:v>
                </c:pt>
                <c:pt idx="2">
                  <c:v>6</c:v>
                </c:pt>
              </c:numCache>
            </c:numRef>
          </c:val>
          <c:extLst>
            <c:ext xmlns:c16="http://schemas.microsoft.com/office/drawing/2014/chart" uri="{C3380CC4-5D6E-409C-BE32-E72D297353CC}">
              <c16:uniqueId val="{00000003-C65F-45A1-B8AF-A2B7098FFEF8}"/>
            </c:ext>
          </c:extLst>
        </c:ser>
        <c:dLbls>
          <c:showLegendKey val="0"/>
          <c:showVal val="0"/>
          <c:showCatName val="0"/>
          <c:showSerName val="0"/>
          <c:showPercent val="0"/>
          <c:showBubbleSize val="0"/>
        </c:dLbls>
        <c:gapWidth val="100"/>
        <c:overlap val="-24"/>
        <c:axId val="390169736"/>
        <c:axId val="652803048"/>
      </c:barChart>
      <c:catAx>
        <c:axId val="390169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803048"/>
        <c:crosses val="autoZero"/>
        <c:auto val="1"/>
        <c:lblAlgn val="ctr"/>
        <c:lblOffset val="100"/>
        <c:noMultiLvlLbl val="0"/>
      </c:catAx>
      <c:valAx>
        <c:axId val="652803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16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75-4EF1-A6F4-A1F1BE82019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75-4EF1-A6F4-A1F1BE82019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75-4EF1-A6F4-A1F1BE8201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79</c:v>
                </c:pt>
                <c:pt idx="1">
                  <c:v>21</c:v>
                </c:pt>
                <c:pt idx="2">
                  <c:v>0</c:v>
                </c:pt>
              </c:numCache>
            </c:numRef>
          </c:val>
          <c:extLst>
            <c:ext xmlns:c16="http://schemas.microsoft.com/office/drawing/2014/chart" uri="{C3380CC4-5D6E-409C-BE32-E72D297353CC}">
              <c16:uniqueId val="{00000003-2775-4EF1-A6F4-A1F1BE820192}"/>
            </c:ext>
          </c:extLst>
        </c:ser>
        <c:dLbls>
          <c:showLegendKey val="0"/>
          <c:showVal val="0"/>
          <c:showCatName val="0"/>
          <c:showSerName val="0"/>
          <c:showPercent val="0"/>
          <c:showBubbleSize val="0"/>
        </c:dLbls>
        <c:gapWidth val="100"/>
        <c:overlap val="-24"/>
        <c:axId val="637680448"/>
        <c:axId val="637680056"/>
      </c:barChart>
      <c:catAx>
        <c:axId val="637680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80056"/>
        <c:crosses val="autoZero"/>
        <c:auto val="1"/>
        <c:lblAlgn val="ctr"/>
        <c:lblOffset val="100"/>
        <c:noMultiLvlLbl val="0"/>
      </c:catAx>
      <c:valAx>
        <c:axId val="637680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80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8-42CF-B2F7-F383E7FB9B71}"/>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8-42CF-B2F7-F383E7FB9B7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8-42CF-B2F7-F383E7FB9B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69</c:v>
                </c:pt>
                <c:pt idx="1">
                  <c:v>28</c:v>
                </c:pt>
                <c:pt idx="2">
                  <c:v>3</c:v>
                </c:pt>
              </c:numCache>
            </c:numRef>
          </c:val>
          <c:extLst>
            <c:ext xmlns:c16="http://schemas.microsoft.com/office/drawing/2014/chart" uri="{C3380CC4-5D6E-409C-BE32-E72D297353CC}">
              <c16:uniqueId val="{00000003-A068-42CF-B2F7-F383E7FB9B71}"/>
            </c:ext>
          </c:extLst>
        </c:ser>
        <c:dLbls>
          <c:showLegendKey val="0"/>
          <c:showVal val="0"/>
          <c:showCatName val="0"/>
          <c:showSerName val="0"/>
          <c:showPercent val="0"/>
          <c:showBubbleSize val="0"/>
        </c:dLbls>
        <c:gapWidth val="100"/>
        <c:overlap val="-24"/>
        <c:axId val="566853144"/>
        <c:axId val="566855496"/>
      </c:barChart>
      <c:catAx>
        <c:axId val="566853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55496"/>
        <c:crosses val="autoZero"/>
        <c:auto val="1"/>
        <c:lblAlgn val="ctr"/>
        <c:lblOffset val="100"/>
        <c:noMultiLvlLbl val="0"/>
      </c:catAx>
      <c:valAx>
        <c:axId val="566855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53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27-4E7D-B5EA-B97B19871DBC}"/>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27-4E7D-B5EA-B97B19871DBC}"/>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27-4E7D-B5EA-B97B19871D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63</c:v>
                </c:pt>
                <c:pt idx="1">
                  <c:v>30</c:v>
                </c:pt>
                <c:pt idx="2">
                  <c:v>7</c:v>
                </c:pt>
              </c:numCache>
            </c:numRef>
          </c:val>
          <c:extLst>
            <c:ext xmlns:c16="http://schemas.microsoft.com/office/drawing/2014/chart" uri="{C3380CC4-5D6E-409C-BE32-E72D297353CC}">
              <c16:uniqueId val="{00000003-9D27-4E7D-B5EA-B97B19871DBC}"/>
            </c:ext>
          </c:extLst>
        </c:ser>
        <c:dLbls>
          <c:showLegendKey val="0"/>
          <c:showVal val="0"/>
          <c:showCatName val="0"/>
          <c:showSerName val="0"/>
          <c:showPercent val="0"/>
          <c:showBubbleSize val="0"/>
        </c:dLbls>
        <c:gapWidth val="100"/>
        <c:overlap val="-24"/>
        <c:axId val="496945408"/>
        <c:axId val="496945800"/>
      </c:barChart>
      <c:catAx>
        <c:axId val="496945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945800"/>
        <c:crosses val="autoZero"/>
        <c:auto val="1"/>
        <c:lblAlgn val="ctr"/>
        <c:lblOffset val="100"/>
        <c:noMultiLvlLbl val="0"/>
      </c:catAx>
      <c:valAx>
        <c:axId val="49694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94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B2-4506-A226-D47B6448D38B}"/>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B2-4506-A226-D47B6448D3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84</c:v>
                </c:pt>
                <c:pt idx="1">
                  <c:v>16</c:v>
                </c:pt>
              </c:numCache>
            </c:numRef>
          </c:val>
          <c:extLst>
            <c:ext xmlns:c16="http://schemas.microsoft.com/office/drawing/2014/chart" uri="{C3380CC4-5D6E-409C-BE32-E72D297353CC}">
              <c16:uniqueId val="{00000002-11B2-4506-A226-D47B6448D38B}"/>
            </c:ext>
          </c:extLst>
        </c:ser>
        <c:dLbls>
          <c:showLegendKey val="0"/>
          <c:showVal val="0"/>
          <c:showCatName val="0"/>
          <c:showSerName val="0"/>
          <c:showPercent val="0"/>
          <c:showBubbleSize val="0"/>
        </c:dLbls>
        <c:gapWidth val="100"/>
        <c:overlap val="-24"/>
        <c:axId val="270299976"/>
        <c:axId val="269992200"/>
      </c:barChart>
      <c:catAx>
        <c:axId val="270299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992200"/>
        <c:crosses val="autoZero"/>
        <c:auto val="1"/>
        <c:lblAlgn val="ctr"/>
        <c:lblOffset val="100"/>
        <c:noMultiLvlLbl val="0"/>
      </c:catAx>
      <c:valAx>
        <c:axId val="269992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0299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4432072077397748E-2"/>
          <c:y val="1.9868856188095581E-2"/>
          <c:w val="0.91850516786665792"/>
          <c:h val="0.88474518835511851"/>
        </c:manualLayout>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610-4507-9842-CCDCF666771B}"/>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10-4507-9842-CCDCF666771B}"/>
                </c:ext>
              </c:extLst>
            </c:dLbl>
            <c:dLbl>
              <c:idx val="2"/>
              <c:layout>
                <c:manualLayout>
                  <c:x val="-5.1188280167833071E-3"/>
                  <c:y val="2.9721374981013502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10-4507-9842-CCDCF66677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79</c:v>
                </c:pt>
                <c:pt idx="1">
                  <c:v>21</c:v>
                </c:pt>
                <c:pt idx="2">
                  <c:v>0</c:v>
                </c:pt>
              </c:numCache>
            </c:numRef>
          </c:val>
          <c:extLst>
            <c:ext xmlns:c16="http://schemas.microsoft.com/office/drawing/2014/chart" uri="{C3380CC4-5D6E-409C-BE32-E72D297353CC}">
              <c16:uniqueId val="{00000003-1610-4507-9842-CCDCF666771B}"/>
            </c:ext>
          </c:extLst>
        </c:ser>
        <c:dLbls>
          <c:showLegendKey val="0"/>
          <c:showVal val="0"/>
          <c:showCatName val="0"/>
          <c:showSerName val="0"/>
          <c:showPercent val="0"/>
          <c:showBubbleSize val="0"/>
        </c:dLbls>
        <c:gapWidth val="100"/>
        <c:overlap val="-24"/>
        <c:axId val="273592648"/>
        <c:axId val="273588728"/>
      </c:barChart>
      <c:catAx>
        <c:axId val="273592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88728"/>
        <c:crosses val="autoZero"/>
        <c:auto val="1"/>
        <c:lblAlgn val="ctr"/>
        <c:lblOffset val="100"/>
        <c:noMultiLvlLbl val="0"/>
      </c:catAx>
      <c:valAx>
        <c:axId val="273588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92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62-4B06-82BD-6357F65D3E7D}"/>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62-4B06-82BD-6357F65D3E7D}"/>
                </c:ext>
              </c:extLst>
            </c:dLbl>
            <c:dLbl>
              <c:idx val="2"/>
              <c:layout>
                <c:manualLayout>
                  <c:x val="-5.0304972243802454E-3"/>
                  <c:y val="1.167318036258542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62-4B06-82BD-6357F65D3E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60</c:v>
                </c:pt>
                <c:pt idx="1">
                  <c:v>34</c:v>
                </c:pt>
                <c:pt idx="2">
                  <c:v>6</c:v>
                </c:pt>
              </c:numCache>
            </c:numRef>
          </c:val>
          <c:extLst>
            <c:ext xmlns:c16="http://schemas.microsoft.com/office/drawing/2014/chart" uri="{C3380CC4-5D6E-409C-BE32-E72D297353CC}">
              <c16:uniqueId val="{00000003-4A62-4B06-82BD-6357F65D3E7D}"/>
            </c:ext>
          </c:extLst>
        </c:ser>
        <c:dLbls>
          <c:showLegendKey val="0"/>
          <c:showVal val="0"/>
          <c:showCatName val="0"/>
          <c:showSerName val="0"/>
          <c:showPercent val="0"/>
          <c:showBubbleSize val="0"/>
        </c:dLbls>
        <c:gapWidth val="100"/>
        <c:overlap val="-24"/>
        <c:axId val="648104536"/>
        <c:axId val="648110024"/>
      </c:barChart>
      <c:catAx>
        <c:axId val="648104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10024"/>
        <c:crosses val="autoZero"/>
        <c:auto val="1"/>
        <c:lblAlgn val="ctr"/>
        <c:lblOffset val="100"/>
        <c:noMultiLvlLbl val="0"/>
      </c:catAx>
      <c:valAx>
        <c:axId val="648110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04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4E-4227-A58E-90593BA789B7}"/>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4E-4227-A58E-90593BA789B7}"/>
                </c:ext>
              </c:extLst>
            </c:dLbl>
            <c:dLbl>
              <c:idx val="2"/>
              <c:layout>
                <c:manualLayout>
                  <c:x val="6.8251040223777423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4E-4227-A58E-90593BA789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58</c:v>
                </c:pt>
                <c:pt idx="1">
                  <c:v>37</c:v>
                </c:pt>
                <c:pt idx="2">
                  <c:v>5</c:v>
                </c:pt>
              </c:numCache>
            </c:numRef>
          </c:val>
          <c:extLst>
            <c:ext xmlns:c16="http://schemas.microsoft.com/office/drawing/2014/chart" uri="{C3380CC4-5D6E-409C-BE32-E72D297353CC}">
              <c16:uniqueId val="{00000003-124E-4227-A58E-90593BA789B7}"/>
            </c:ext>
          </c:extLst>
        </c:ser>
        <c:dLbls>
          <c:showLegendKey val="0"/>
          <c:showVal val="0"/>
          <c:showCatName val="0"/>
          <c:showSerName val="0"/>
          <c:showPercent val="0"/>
          <c:showBubbleSize val="0"/>
        </c:dLbls>
        <c:gapWidth val="100"/>
        <c:overlap val="-24"/>
        <c:axId val="489104400"/>
        <c:axId val="489109104"/>
      </c:barChart>
      <c:catAx>
        <c:axId val="489104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9109104"/>
        <c:crosses val="autoZero"/>
        <c:auto val="1"/>
        <c:lblAlgn val="ctr"/>
        <c:lblOffset val="100"/>
        <c:noMultiLvlLbl val="0"/>
      </c:catAx>
      <c:valAx>
        <c:axId val="489109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9104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7-44C6-9BC3-E9262DFA1B90}"/>
                </c:ext>
              </c:extLst>
            </c:dLbl>
            <c:dLbl>
              <c:idx val="1"/>
              <c:layout>
                <c:manualLayout>
                  <c:x val="3.5595926256451458E-3"/>
                  <c:y val="1.5090434295624948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7-44C6-9BC3-E9262DFA1B9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7-44C6-9BC3-E9262DFA1B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94</c:v>
                </c:pt>
                <c:pt idx="1">
                  <c:v>6</c:v>
                </c:pt>
                <c:pt idx="2">
                  <c:v>0</c:v>
                </c:pt>
              </c:numCache>
            </c:numRef>
          </c:val>
          <c:extLst>
            <c:ext xmlns:c16="http://schemas.microsoft.com/office/drawing/2014/chart" uri="{C3380CC4-5D6E-409C-BE32-E72D297353CC}">
              <c16:uniqueId val="{00000003-AF87-44C6-9BC3-E9262DFA1B90}"/>
            </c:ext>
          </c:extLst>
        </c:ser>
        <c:dLbls>
          <c:showLegendKey val="0"/>
          <c:showVal val="0"/>
          <c:showCatName val="0"/>
          <c:showSerName val="0"/>
          <c:showPercent val="0"/>
          <c:showBubbleSize val="0"/>
        </c:dLbls>
        <c:gapWidth val="100"/>
        <c:overlap val="-24"/>
        <c:axId val="648146088"/>
        <c:axId val="648147656"/>
      </c:barChart>
      <c:catAx>
        <c:axId val="648146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47656"/>
        <c:crosses val="autoZero"/>
        <c:auto val="1"/>
        <c:lblAlgn val="ctr"/>
        <c:lblOffset val="100"/>
        <c:noMultiLvlLbl val="0"/>
      </c:catAx>
      <c:valAx>
        <c:axId val="648147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46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98-4893-976B-D3754E2A5C1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98-4893-976B-D3754E2A5C1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28</c:v>
                </c:pt>
                <c:pt idx="1">
                  <c:v>72</c:v>
                </c:pt>
              </c:numCache>
            </c:numRef>
          </c:val>
          <c:extLst>
            <c:ext xmlns:c16="http://schemas.microsoft.com/office/drawing/2014/chart" uri="{C3380CC4-5D6E-409C-BE32-E72D297353CC}">
              <c16:uniqueId val="{00000002-4E98-4893-976B-D3754E2A5C1D}"/>
            </c:ext>
          </c:extLst>
        </c:ser>
        <c:dLbls>
          <c:showLegendKey val="0"/>
          <c:showVal val="0"/>
          <c:showCatName val="0"/>
          <c:showSerName val="0"/>
          <c:showPercent val="0"/>
          <c:showBubbleSize val="0"/>
        </c:dLbls>
        <c:gapWidth val="100"/>
        <c:overlap val="-24"/>
        <c:axId val="650294552"/>
        <c:axId val="650295728"/>
      </c:barChart>
      <c:catAx>
        <c:axId val="650294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295728"/>
        <c:crosses val="autoZero"/>
        <c:auto val="1"/>
        <c:lblAlgn val="ctr"/>
        <c:lblOffset val="100"/>
        <c:noMultiLvlLbl val="0"/>
      </c:catAx>
      <c:valAx>
        <c:axId val="650295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294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AD-4387-B05F-5A2130B23689}"/>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AD-4387-B05F-5A2130B2368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AD-4387-B05F-5A2130B236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63</c:v>
                </c:pt>
                <c:pt idx="1">
                  <c:v>34</c:v>
                </c:pt>
                <c:pt idx="2">
                  <c:v>3</c:v>
                </c:pt>
              </c:numCache>
            </c:numRef>
          </c:val>
          <c:extLst>
            <c:ext xmlns:c16="http://schemas.microsoft.com/office/drawing/2014/chart" uri="{C3380CC4-5D6E-409C-BE32-E72D297353CC}">
              <c16:uniqueId val="{00000003-1EAD-4387-B05F-5A2130B23689}"/>
            </c:ext>
          </c:extLst>
        </c:ser>
        <c:dLbls>
          <c:showLegendKey val="0"/>
          <c:showVal val="0"/>
          <c:showCatName val="0"/>
          <c:showSerName val="0"/>
          <c:showPercent val="0"/>
          <c:showBubbleSize val="0"/>
        </c:dLbls>
        <c:gapWidth val="100"/>
        <c:overlap val="-24"/>
        <c:axId val="571501560"/>
        <c:axId val="571487840"/>
      </c:barChart>
      <c:catAx>
        <c:axId val="571501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87840"/>
        <c:crosses val="autoZero"/>
        <c:auto val="1"/>
        <c:lblAlgn val="ctr"/>
        <c:lblOffset val="100"/>
        <c:noMultiLvlLbl val="0"/>
      </c:catAx>
      <c:valAx>
        <c:axId val="571487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501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1D-4F1A-8768-ADB79222D812}"/>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1D-4F1A-8768-ADB79222D8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88</c:v>
                </c:pt>
                <c:pt idx="1">
                  <c:v>12</c:v>
                </c:pt>
              </c:numCache>
            </c:numRef>
          </c:val>
          <c:extLst>
            <c:ext xmlns:c16="http://schemas.microsoft.com/office/drawing/2014/chart" uri="{C3380CC4-5D6E-409C-BE32-E72D297353CC}">
              <c16:uniqueId val="{00000002-531D-4F1A-8768-ADB79222D812}"/>
            </c:ext>
          </c:extLst>
        </c:ser>
        <c:dLbls>
          <c:showLegendKey val="0"/>
          <c:showVal val="0"/>
          <c:showCatName val="0"/>
          <c:showSerName val="0"/>
          <c:showPercent val="0"/>
          <c:showBubbleSize val="0"/>
        </c:dLbls>
        <c:gapWidth val="100"/>
        <c:overlap val="-24"/>
        <c:axId val="650270640"/>
        <c:axId val="650276912"/>
      </c:barChart>
      <c:catAx>
        <c:axId val="650270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276912"/>
        <c:crosses val="autoZero"/>
        <c:auto val="1"/>
        <c:lblAlgn val="ctr"/>
        <c:lblOffset val="100"/>
        <c:noMultiLvlLbl val="0"/>
      </c:catAx>
      <c:valAx>
        <c:axId val="65027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270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84-46C4-B00E-43361AEA649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4-46C4-B00E-43361AEA6496}"/>
                </c:ext>
              </c:extLst>
            </c:dLbl>
            <c:dLbl>
              <c:idx val="2"/>
              <c:layout>
                <c:manualLayout>
                  <c:x val="-1.7260641117293532E-3"/>
                  <c:y val="2.0843859795148703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84-46C4-B00E-43361AEA64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81</c:v>
                </c:pt>
                <c:pt idx="1">
                  <c:v>13</c:v>
                </c:pt>
                <c:pt idx="2">
                  <c:v>6</c:v>
                </c:pt>
              </c:numCache>
            </c:numRef>
          </c:val>
          <c:extLst>
            <c:ext xmlns:c16="http://schemas.microsoft.com/office/drawing/2014/chart" uri="{C3380CC4-5D6E-409C-BE32-E72D297353CC}">
              <c16:uniqueId val="{00000003-A384-46C4-B00E-43361AEA6496}"/>
            </c:ext>
          </c:extLst>
        </c:ser>
        <c:dLbls>
          <c:showLegendKey val="0"/>
          <c:showVal val="0"/>
          <c:showCatName val="0"/>
          <c:showSerName val="0"/>
          <c:showPercent val="0"/>
          <c:showBubbleSize val="0"/>
        </c:dLbls>
        <c:gapWidth val="100"/>
        <c:overlap val="-24"/>
        <c:axId val="650274952"/>
        <c:axId val="650269072"/>
      </c:barChart>
      <c:catAx>
        <c:axId val="650274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269072"/>
        <c:crosses val="autoZero"/>
        <c:auto val="1"/>
        <c:lblAlgn val="ctr"/>
        <c:lblOffset val="100"/>
        <c:noMultiLvlLbl val="0"/>
      </c:catAx>
      <c:valAx>
        <c:axId val="650269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274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13-4196-810B-F5EC835FE12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13-4196-810B-F5EC835FE126}"/>
                </c:ext>
              </c:extLst>
            </c:dLbl>
            <c:dLbl>
              <c:idx val="2"/>
              <c:layout>
                <c:manualLayout>
                  <c:x val="-5.1781923351880595E-3"/>
                  <c:y val="-2.9776942564498149E-3"/>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13-4196-810B-F5EC835FE1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84</c:v>
                </c:pt>
                <c:pt idx="1">
                  <c:v>14</c:v>
                </c:pt>
                <c:pt idx="2">
                  <c:v>2</c:v>
                </c:pt>
              </c:numCache>
            </c:numRef>
          </c:val>
          <c:extLst>
            <c:ext xmlns:c16="http://schemas.microsoft.com/office/drawing/2014/chart" uri="{C3380CC4-5D6E-409C-BE32-E72D297353CC}">
              <c16:uniqueId val="{00000003-FC13-4196-810B-F5EC835FE126}"/>
            </c:ext>
          </c:extLst>
        </c:ser>
        <c:dLbls>
          <c:showLegendKey val="0"/>
          <c:showVal val="0"/>
          <c:showCatName val="0"/>
          <c:showSerName val="0"/>
          <c:showPercent val="0"/>
          <c:showBubbleSize val="0"/>
        </c:dLbls>
        <c:gapWidth val="100"/>
        <c:overlap val="-24"/>
        <c:axId val="651309152"/>
        <c:axId val="198070392"/>
      </c:barChart>
      <c:catAx>
        <c:axId val="651309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8070392"/>
        <c:crosses val="autoZero"/>
        <c:auto val="1"/>
        <c:lblAlgn val="ctr"/>
        <c:lblOffset val="100"/>
        <c:noMultiLvlLbl val="0"/>
      </c:catAx>
      <c:valAx>
        <c:axId val="198070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0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9E5D-467D-9ECB-9167BEAE46C9}"/>
              </c:ext>
            </c:extLst>
          </c:dPt>
          <c:dPt>
            <c:idx val="1"/>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E5D-467D-9ECB-9167BEAE46C9}"/>
              </c:ext>
            </c:extLst>
          </c:dPt>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5D-467D-9ECB-9167BEAE46C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5D-467D-9ECB-9167BEAE46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50</c:v>
                </c:pt>
                <c:pt idx="1">
                  <c:v>50</c:v>
                </c:pt>
              </c:numCache>
            </c:numRef>
          </c:val>
          <c:extLst>
            <c:ext xmlns:c16="http://schemas.microsoft.com/office/drawing/2014/chart" uri="{C3380CC4-5D6E-409C-BE32-E72D297353CC}">
              <c16:uniqueId val="{00000002-9E5D-467D-9ECB-9167BEAE46C9}"/>
            </c:ext>
          </c:extLst>
        </c:ser>
        <c:dLbls>
          <c:showLegendKey val="0"/>
          <c:showVal val="0"/>
          <c:showCatName val="0"/>
          <c:showSerName val="0"/>
          <c:showPercent val="0"/>
          <c:showBubbleSize val="0"/>
        </c:dLbls>
        <c:gapWidth val="100"/>
        <c:overlap val="-24"/>
        <c:axId val="571487448"/>
        <c:axId val="571492152"/>
      </c:barChart>
      <c:catAx>
        <c:axId val="571487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92152"/>
        <c:crosses val="autoZero"/>
        <c:auto val="1"/>
        <c:lblAlgn val="ctr"/>
        <c:lblOffset val="100"/>
        <c:noMultiLvlLbl val="0"/>
      </c:catAx>
      <c:valAx>
        <c:axId val="571492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87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A8-44AC-8D37-47BA8D715F48}"/>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A8-44AC-8D37-47BA8D715F48}"/>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A8-44AC-8D37-47BA8D715F48}"/>
                </c:ext>
              </c:extLst>
            </c:dLbl>
            <c:dLbl>
              <c:idx val="4"/>
              <c:layout>
                <c:manualLayout>
                  <c:x val="0"/>
                  <c:y val="4.8594777654045896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A8-44AC-8D37-47BA8D715F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77</c:v>
                </c:pt>
                <c:pt idx="1">
                  <c:v>14</c:v>
                </c:pt>
                <c:pt idx="2">
                  <c:v>2</c:v>
                </c:pt>
                <c:pt idx="4">
                  <c:v>7</c:v>
                </c:pt>
              </c:numCache>
            </c:numRef>
          </c:val>
          <c:extLst>
            <c:ext xmlns:c16="http://schemas.microsoft.com/office/drawing/2014/chart" uri="{C3380CC4-5D6E-409C-BE32-E72D297353CC}">
              <c16:uniqueId val="{00000004-08A8-44AC-8D37-47BA8D715F48}"/>
            </c:ext>
          </c:extLst>
        </c:ser>
        <c:dLbls>
          <c:showLegendKey val="0"/>
          <c:showVal val="0"/>
          <c:showCatName val="0"/>
          <c:showSerName val="0"/>
          <c:showPercent val="0"/>
          <c:showBubbleSize val="0"/>
        </c:dLbls>
        <c:gapWidth val="100"/>
        <c:overlap val="-24"/>
        <c:axId val="571496464"/>
        <c:axId val="571489408"/>
      </c:barChart>
      <c:catAx>
        <c:axId val="571496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89408"/>
        <c:crosses val="autoZero"/>
        <c:auto val="1"/>
        <c:lblAlgn val="ctr"/>
        <c:lblOffset val="100"/>
        <c:noMultiLvlLbl val="0"/>
      </c:catAx>
      <c:valAx>
        <c:axId val="571489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96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9-4496-BBAC-3880F3D3590E}"/>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9-4496-BBAC-3880F3D3590E}"/>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69-4496-BBAC-3880F3D359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53</c:v>
                </c:pt>
                <c:pt idx="1">
                  <c:v>38</c:v>
                </c:pt>
                <c:pt idx="2">
                  <c:v>9</c:v>
                </c:pt>
              </c:numCache>
            </c:numRef>
          </c:val>
          <c:extLst>
            <c:ext xmlns:c16="http://schemas.microsoft.com/office/drawing/2014/chart" uri="{C3380CC4-5D6E-409C-BE32-E72D297353CC}">
              <c16:uniqueId val="{00000003-E469-4496-BBAC-3880F3D3590E}"/>
            </c:ext>
          </c:extLst>
        </c:ser>
        <c:dLbls>
          <c:showLegendKey val="0"/>
          <c:showVal val="0"/>
          <c:showCatName val="0"/>
          <c:showSerName val="0"/>
          <c:showPercent val="0"/>
          <c:showBubbleSize val="0"/>
        </c:dLbls>
        <c:gapWidth val="100"/>
        <c:overlap val="-24"/>
        <c:axId val="647273808"/>
        <c:axId val="647268320"/>
      </c:barChart>
      <c:catAx>
        <c:axId val="647273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68320"/>
        <c:crosses val="autoZero"/>
        <c:auto val="1"/>
        <c:lblAlgn val="ctr"/>
        <c:lblOffset val="100"/>
        <c:noMultiLvlLbl val="0"/>
      </c:catAx>
      <c:valAx>
        <c:axId val="647268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7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E5-4CBB-BB9B-BEF404258812}"/>
                </c:ext>
              </c:extLst>
            </c:dLbl>
            <c:dLbl>
              <c:idx val="1"/>
              <c:layout>
                <c:manualLayout>
                  <c:x val="5.3248873073554305E-3"/>
                  <c:y val="-4.1972435539426611E-4"/>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E5-4CBB-BB9B-BEF4042588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93</c:v>
                </c:pt>
                <c:pt idx="1">
                  <c:v>7</c:v>
                </c:pt>
              </c:numCache>
            </c:numRef>
          </c:val>
          <c:extLst>
            <c:ext xmlns:c16="http://schemas.microsoft.com/office/drawing/2014/chart" uri="{C3380CC4-5D6E-409C-BE32-E72D297353CC}">
              <c16:uniqueId val="{00000002-7CE5-4CBB-BB9B-BEF404258812}"/>
            </c:ext>
          </c:extLst>
        </c:ser>
        <c:dLbls>
          <c:showLegendKey val="0"/>
          <c:showVal val="0"/>
          <c:showCatName val="0"/>
          <c:showSerName val="0"/>
          <c:showPercent val="0"/>
          <c:showBubbleSize val="0"/>
        </c:dLbls>
        <c:gapWidth val="100"/>
        <c:overlap val="-24"/>
        <c:axId val="647277336"/>
        <c:axId val="647273416"/>
      </c:barChart>
      <c:catAx>
        <c:axId val="64727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73416"/>
        <c:crosses val="autoZero"/>
        <c:auto val="1"/>
        <c:lblAlgn val="ctr"/>
        <c:lblOffset val="100"/>
        <c:noMultiLvlLbl val="0"/>
      </c:catAx>
      <c:valAx>
        <c:axId val="647273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7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EE-4A92-A580-B951409C7C0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EE-4A92-A580-B951409C7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81</c:v>
                </c:pt>
                <c:pt idx="1">
                  <c:v>19</c:v>
                </c:pt>
              </c:numCache>
            </c:numRef>
          </c:val>
          <c:extLst>
            <c:ext xmlns:c16="http://schemas.microsoft.com/office/drawing/2014/chart" uri="{C3380CC4-5D6E-409C-BE32-E72D297353CC}">
              <c16:uniqueId val="{00000002-A9EE-4A92-A580-B951409C7C06}"/>
            </c:ext>
          </c:extLst>
        </c:ser>
        <c:dLbls>
          <c:showLegendKey val="0"/>
          <c:showVal val="0"/>
          <c:showCatName val="0"/>
          <c:showSerName val="0"/>
          <c:showPercent val="0"/>
          <c:showBubbleSize val="0"/>
        </c:dLbls>
        <c:gapWidth val="100"/>
        <c:overlap val="-24"/>
        <c:axId val="629023520"/>
        <c:axId val="629023912"/>
      </c:barChart>
      <c:catAx>
        <c:axId val="629023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9023912"/>
        <c:crosses val="autoZero"/>
        <c:auto val="1"/>
        <c:lblAlgn val="ctr"/>
        <c:lblOffset val="100"/>
        <c:noMultiLvlLbl val="0"/>
      </c:catAx>
      <c:valAx>
        <c:axId val="629023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9023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90-4B6E-832A-AC9411AF2D6F}"/>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90-4B6E-832A-AC9411AF2D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72</c:v>
                </c:pt>
                <c:pt idx="1">
                  <c:v>28</c:v>
                </c:pt>
              </c:numCache>
            </c:numRef>
          </c:val>
          <c:extLst>
            <c:ext xmlns:c16="http://schemas.microsoft.com/office/drawing/2014/chart" uri="{C3380CC4-5D6E-409C-BE32-E72D297353CC}">
              <c16:uniqueId val="{00000002-A690-4B6E-832A-AC9411AF2D6F}"/>
            </c:ext>
          </c:extLst>
        </c:ser>
        <c:dLbls>
          <c:showLegendKey val="0"/>
          <c:showVal val="0"/>
          <c:showCatName val="0"/>
          <c:showSerName val="0"/>
          <c:showPercent val="0"/>
          <c:showBubbleSize val="0"/>
        </c:dLbls>
        <c:gapWidth val="100"/>
        <c:overlap val="-24"/>
        <c:axId val="637676920"/>
        <c:axId val="637678488"/>
      </c:barChart>
      <c:catAx>
        <c:axId val="637676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78488"/>
        <c:crosses val="autoZero"/>
        <c:auto val="1"/>
        <c:lblAlgn val="ctr"/>
        <c:lblOffset val="100"/>
        <c:noMultiLvlLbl val="0"/>
      </c:catAx>
      <c:valAx>
        <c:axId val="637678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76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DB-47E0-85E2-24EA27494AAA}"/>
                </c:ext>
              </c:extLst>
            </c:dLbl>
            <c:dLbl>
              <c:idx val="1"/>
              <c:layout>
                <c:manualLayout>
                  <c:x val="1.0292429256432768E-2"/>
                  <c:y val="1.0987228478851297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DB-47E0-85E2-24EA27494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pt idx="1">
                  <c:v>0</c:v>
                </c:pt>
              </c:numCache>
            </c:numRef>
          </c:val>
          <c:extLst>
            <c:ext xmlns:c16="http://schemas.microsoft.com/office/drawing/2014/chart" uri="{C3380CC4-5D6E-409C-BE32-E72D297353CC}">
              <c16:uniqueId val="{00000002-12DB-47E0-85E2-24EA27494AAA}"/>
            </c:ext>
          </c:extLst>
        </c:ser>
        <c:dLbls>
          <c:showLegendKey val="0"/>
          <c:showVal val="0"/>
          <c:showCatName val="0"/>
          <c:showSerName val="0"/>
          <c:showPercent val="0"/>
          <c:showBubbleSize val="0"/>
        </c:dLbls>
        <c:gapWidth val="100"/>
        <c:overlap val="-24"/>
        <c:axId val="572680304"/>
        <c:axId val="572687752"/>
      </c:barChart>
      <c:catAx>
        <c:axId val="572680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87752"/>
        <c:crosses val="autoZero"/>
        <c:auto val="1"/>
        <c:lblAlgn val="ctr"/>
        <c:lblOffset val="100"/>
        <c:noMultiLvlLbl val="0"/>
      </c:catAx>
      <c:valAx>
        <c:axId val="572687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80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7122086851292987E-2"/>
          <c:y val="0.12062593026363046"/>
          <c:w val="0.91770908160988074"/>
          <c:h val="0.79326235653718191"/>
        </c:manualLayout>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41-4374-98E8-60D13135EFF2}"/>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41-4374-98E8-60D13135EF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72</c:v>
                </c:pt>
                <c:pt idx="1">
                  <c:v>28</c:v>
                </c:pt>
              </c:numCache>
            </c:numRef>
          </c:val>
          <c:extLst>
            <c:ext xmlns:c16="http://schemas.microsoft.com/office/drawing/2014/chart" uri="{C3380CC4-5D6E-409C-BE32-E72D297353CC}">
              <c16:uniqueId val="{00000002-8E41-4374-98E8-60D13135EFF2}"/>
            </c:ext>
          </c:extLst>
        </c:ser>
        <c:dLbls>
          <c:showLegendKey val="0"/>
          <c:showVal val="0"/>
          <c:showCatName val="0"/>
          <c:showSerName val="0"/>
          <c:showPercent val="0"/>
          <c:showBubbleSize val="0"/>
        </c:dLbls>
        <c:gapWidth val="100"/>
        <c:overlap val="-24"/>
        <c:axId val="572699512"/>
        <c:axId val="572701080"/>
      </c:barChart>
      <c:catAx>
        <c:axId val="572699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701080"/>
        <c:crosses val="autoZero"/>
        <c:auto val="1"/>
        <c:lblAlgn val="ctr"/>
        <c:lblOffset val="100"/>
        <c:noMultiLvlLbl val="0"/>
      </c:catAx>
      <c:valAx>
        <c:axId val="572701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99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9-4559-98B1-EBA243B22E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9-4559-98B1-EBA243B22E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63</c:v>
                </c:pt>
                <c:pt idx="1">
                  <c:v>37</c:v>
                </c:pt>
              </c:numCache>
            </c:numRef>
          </c:val>
          <c:extLst>
            <c:ext xmlns:c16="http://schemas.microsoft.com/office/drawing/2014/chart" uri="{C3380CC4-5D6E-409C-BE32-E72D297353CC}">
              <c16:uniqueId val="{00000002-2D69-4559-98B1-EBA243B22ECC}"/>
            </c:ext>
          </c:extLst>
        </c:ser>
        <c:dLbls>
          <c:showLegendKey val="0"/>
          <c:showVal val="0"/>
          <c:showCatName val="0"/>
          <c:showSerName val="0"/>
          <c:showPercent val="0"/>
          <c:showBubbleSize val="0"/>
        </c:dLbls>
        <c:gapWidth val="100"/>
        <c:overlap val="-24"/>
        <c:axId val="572705784"/>
        <c:axId val="572708528"/>
      </c:barChart>
      <c:catAx>
        <c:axId val="5727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708528"/>
        <c:crosses val="autoZero"/>
        <c:auto val="1"/>
        <c:lblAlgn val="ctr"/>
        <c:lblOffset val="100"/>
        <c:noMultiLvlLbl val="0"/>
      </c:catAx>
      <c:valAx>
        <c:axId val="572708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7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9D-4A88-BD30-E65F58230DA6}"/>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9D-4A88-BD30-E65F58230D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72</c:v>
                </c:pt>
                <c:pt idx="1">
                  <c:v>28</c:v>
                </c:pt>
              </c:numCache>
            </c:numRef>
          </c:val>
          <c:extLst>
            <c:ext xmlns:c16="http://schemas.microsoft.com/office/drawing/2014/chart" uri="{C3380CC4-5D6E-409C-BE32-E72D297353CC}">
              <c16:uniqueId val="{00000002-299D-4A88-BD30-E65F58230DA6}"/>
            </c:ext>
          </c:extLst>
        </c:ser>
        <c:dLbls>
          <c:showLegendKey val="0"/>
          <c:showVal val="0"/>
          <c:showCatName val="0"/>
          <c:showSerName val="0"/>
          <c:showPercent val="0"/>
          <c:showBubbleSize val="0"/>
        </c:dLbls>
        <c:gapWidth val="100"/>
        <c:overlap val="-24"/>
        <c:axId val="647253816"/>
        <c:axId val="647253424"/>
      </c:barChart>
      <c:catAx>
        <c:axId val="647253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53424"/>
        <c:crosses val="autoZero"/>
        <c:auto val="1"/>
        <c:lblAlgn val="ctr"/>
        <c:lblOffset val="100"/>
        <c:noMultiLvlLbl val="0"/>
      </c:catAx>
      <c:valAx>
        <c:axId val="647253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53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9A1C-42C8-8DB2-9F701A0EA891}"/>
              </c:ext>
            </c:extLst>
          </c:dPt>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1C-42C8-8DB2-9F701A0EA89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1C-42C8-8DB2-9F701A0EA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66</c:v>
                </c:pt>
                <c:pt idx="1">
                  <c:v>34</c:v>
                </c:pt>
              </c:numCache>
            </c:numRef>
          </c:val>
          <c:extLst>
            <c:ext xmlns:c16="http://schemas.microsoft.com/office/drawing/2014/chart" uri="{C3380CC4-5D6E-409C-BE32-E72D297353CC}">
              <c16:uniqueId val="{00000002-9A1C-42C8-8DB2-9F701A0EA891}"/>
            </c:ext>
          </c:extLst>
        </c:ser>
        <c:dLbls>
          <c:showLegendKey val="0"/>
          <c:showVal val="0"/>
          <c:showCatName val="0"/>
          <c:showSerName val="0"/>
          <c:showPercent val="0"/>
          <c:showBubbleSize val="0"/>
        </c:dLbls>
        <c:gapWidth val="100"/>
        <c:overlap val="-24"/>
        <c:axId val="647251856"/>
        <c:axId val="647248720"/>
      </c:barChart>
      <c:catAx>
        <c:axId val="647251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48720"/>
        <c:crosses val="autoZero"/>
        <c:auto val="1"/>
        <c:lblAlgn val="ctr"/>
        <c:lblOffset val="100"/>
        <c:noMultiLvlLbl val="0"/>
      </c:catAx>
      <c:valAx>
        <c:axId val="647248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51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5C6-4BFD-8537-A31193B0F6ED}"/>
                </c:ext>
              </c:extLst>
            </c:dLbl>
            <c:dLbl>
              <c:idx val="1"/>
              <c:layout>
                <c:manualLayout>
                  <c:x val="-1.7863771441624641E-3"/>
                  <c:y val="5.6767759937787687E-3"/>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C6-4BFD-8537-A31193B0F6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91</c:v>
                </c:pt>
                <c:pt idx="1">
                  <c:v>9</c:v>
                </c:pt>
              </c:numCache>
            </c:numRef>
          </c:val>
          <c:extLst>
            <c:ext xmlns:c16="http://schemas.microsoft.com/office/drawing/2014/chart" uri="{C3380CC4-5D6E-409C-BE32-E72D297353CC}">
              <c16:uniqueId val="{00000002-85C6-4BFD-8537-A31193B0F6ED}"/>
            </c:ext>
          </c:extLst>
        </c:ser>
        <c:dLbls>
          <c:showLegendKey val="0"/>
          <c:showVal val="0"/>
          <c:showCatName val="0"/>
          <c:showSerName val="0"/>
          <c:showPercent val="0"/>
          <c:showBubbleSize val="0"/>
        </c:dLbls>
        <c:gapWidth val="100"/>
        <c:overlap val="-24"/>
        <c:axId val="390144648"/>
        <c:axId val="390149352"/>
      </c:barChart>
      <c:catAx>
        <c:axId val="390144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149352"/>
        <c:crosses val="autoZero"/>
        <c:auto val="1"/>
        <c:lblAlgn val="ctr"/>
        <c:lblOffset val="100"/>
        <c:noMultiLvlLbl val="0"/>
      </c:catAx>
      <c:valAx>
        <c:axId val="390149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144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44-40C3-B283-4D7DCDB12366}"/>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4-40C3-B283-4D7DCDB123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88</c:v>
                </c:pt>
                <c:pt idx="1">
                  <c:v>12</c:v>
                </c:pt>
              </c:numCache>
            </c:numRef>
          </c:val>
          <c:extLst>
            <c:ext xmlns:c16="http://schemas.microsoft.com/office/drawing/2014/chart" uri="{C3380CC4-5D6E-409C-BE32-E72D297353CC}">
              <c16:uniqueId val="{00000002-2E44-40C3-B283-4D7DCDB12366}"/>
            </c:ext>
          </c:extLst>
        </c:ser>
        <c:dLbls>
          <c:showLegendKey val="0"/>
          <c:showVal val="0"/>
          <c:showCatName val="0"/>
          <c:showSerName val="0"/>
          <c:showPercent val="0"/>
          <c:showBubbleSize val="0"/>
        </c:dLbls>
        <c:gapWidth val="100"/>
        <c:overlap val="-24"/>
        <c:axId val="647266752"/>
        <c:axId val="647256952"/>
      </c:barChart>
      <c:catAx>
        <c:axId val="647266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56952"/>
        <c:crosses val="autoZero"/>
        <c:auto val="1"/>
        <c:lblAlgn val="ctr"/>
        <c:lblOffset val="100"/>
        <c:noMultiLvlLbl val="0"/>
      </c:catAx>
      <c:valAx>
        <c:axId val="647256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6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fld id="{EA527E06-074F-45A1-997F-EFAEFF93F69C}" type="VALUE">
                      <a:rPr lang="en-US" smtClean="0">
                        <a:latin typeface="+mn-lt"/>
                        <a:cs typeface="Arial" panose="020B0604020202020204" pitchFamily="34" charset="0"/>
                      </a:rPr>
                      <a:pPr>
                        <a:defRPr sz="1800" b="1">
                          <a:solidFill>
                            <a:schemeClr val="tx1"/>
                          </a:solidFill>
                          <a:cs typeface="Arial" panose="020B0604020202020204" pitchFamily="34" charset="0"/>
                        </a:defRPr>
                      </a:pPr>
                      <a:t>[VALOR]</a:t>
                    </a:fld>
                    <a:r>
                      <a:rPr lang="en-US" dirty="0">
                        <a:latin typeface="+mn-lt"/>
                        <a:cs typeface="Arial" panose="020B0604020202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E1-4F37-BDA1-09D21BC253B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fld id="{0302A4EA-3A74-48E3-8838-7BA0EF8F5A50}" type="VALUE">
                      <a:rPr lang="en-US" smtClean="0">
                        <a:latin typeface="+mn-lt"/>
                        <a:cs typeface="Arial" panose="020B0604020202020204" pitchFamily="34" charset="0"/>
                      </a:rPr>
                      <a:pPr>
                        <a:defRPr sz="1800" b="1">
                          <a:solidFill>
                            <a:schemeClr val="tx1"/>
                          </a:solidFill>
                          <a:cs typeface="Arial" panose="020B0604020202020204" pitchFamily="34" charset="0"/>
                        </a:defRPr>
                      </a:pPr>
                      <a:t>[VALOR]</a:t>
                    </a:fld>
                    <a:r>
                      <a:rPr lang="en-US" dirty="0">
                        <a:latin typeface="+mn-lt"/>
                        <a:cs typeface="Arial" panose="020B0604020202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E1-4F37-BDA1-09D21BC253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18E1-4F37-BDA1-09D21BC253B8}"/>
            </c:ext>
          </c:extLst>
        </c:ser>
        <c:dLbls>
          <c:showLegendKey val="0"/>
          <c:showVal val="0"/>
          <c:showCatName val="0"/>
          <c:showSerName val="0"/>
          <c:showPercent val="0"/>
          <c:showBubbleSize val="0"/>
        </c:dLbls>
        <c:gapWidth val="100"/>
        <c:overlap val="-24"/>
        <c:axId val="652807752"/>
        <c:axId val="652810888"/>
      </c:barChart>
      <c:catAx>
        <c:axId val="65280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52810888"/>
        <c:crosses val="autoZero"/>
        <c:auto val="1"/>
        <c:lblAlgn val="ctr"/>
        <c:lblOffset val="100"/>
        <c:noMultiLvlLbl val="0"/>
      </c:catAx>
      <c:valAx>
        <c:axId val="652810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80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6-425F-B67F-F8A172D6AEB9}"/>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6-425F-B67F-F8A172D6AEB9}"/>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6-425F-B67F-F8A172D6AEB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HISTORIA</c:v>
                </c:pt>
              </c:strCache>
            </c:strRef>
          </c:cat>
          <c:val>
            <c:numRef>
              <c:f>'ELEMENTO DE IDENTIFICACIÓN'!$B$4:$B$6</c:f>
              <c:numCache>
                <c:formatCode>General</c:formatCode>
                <c:ptCount val="3"/>
                <c:pt idx="0">
                  <c:v>70</c:v>
                </c:pt>
                <c:pt idx="1">
                  <c:v>42</c:v>
                </c:pt>
                <c:pt idx="2">
                  <c:v>39</c:v>
                </c:pt>
              </c:numCache>
            </c:numRef>
          </c:val>
          <c:extLst>
            <c:ext xmlns:c16="http://schemas.microsoft.com/office/drawing/2014/chart" uri="{C3380CC4-5D6E-409C-BE32-E72D297353CC}">
              <c16:uniqueId val="{00000003-A066-425F-B67F-F8A172D6AEB9}"/>
            </c:ext>
          </c:extLst>
        </c:ser>
        <c:dLbls>
          <c:showLegendKey val="0"/>
          <c:showVal val="0"/>
          <c:showCatName val="0"/>
          <c:showSerName val="0"/>
          <c:showPercent val="0"/>
          <c:showBubbleSize val="0"/>
        </c:dLbls>
        <c:gapWidth val="100"/>
        <c:overlap val="-24"/>
        <c:axId val="648137072"/>
        <c:axId val="648131976"/>
      </c:barChart>
      <c:catAx>
        <c:axId val="648137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648131976"/>
        <c:crosses val="autoZero"/>
        <c:auto val="1"/>
        <c:lblAlgn val="ctr"/>
        <c:lblOffset val="100"/>
        <c:noMultiLvlLbl val="0"/>
      </c:catAx>
      <c:valAx>
        <c:axId val="648131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04/05/2022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04/05/2022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04/05/2022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672935" y="4653137"/>
            <a:ext cx="6409703"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410) – SECRETARIA GENERAL</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6FCAA1DE-4B92-462C-9B2F-35D7DA35F35D}"/>
              </a:ext>
            </a:extLst>
          </p:cNvPr>
          <p:cNvGraphicFramePr>
            <a:graphicFrameLocks/>
          </p:cNvGraphicFramePr>
          <p:nvPr>
            <p:extLst>
              <p:ext uri="{D42A27DB-BD31-4B8C-83A1-F6EECF244321}">
                <p14:modId xmlns:p14="http://schemas.microsoft.com/office/powerpoint/2010/main" val="3787146203"/>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oogle Shape;358;p15">
            <a:extLst>
              <a:ext uri="{FF2B5EF4-FFF2-40B4-BE49-F238E27FC236}">
                <a16:creationId xmlns:a16="http://schemas.microsoft.com/office/drawing/2014/main" id="{F7B63A56-B265-4814-B655-975A19C688B7}"/>
              </a:ext>
            </a:extLst>
          </p:cNvPr>
          <p:cNvGraphicFramePr/>
          <p:nvPr>
            <p:extLst>
              <p:ext uri="{D42A27DB-BD31-4B8C-83A1-F6EECF244321}">
                <p14:modId xmlns:p14="http://schemas.microsoft.com/office/powerpoint/2010/main" val="3952416761"/>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828D04CC-1E5A-4EC7-BFAB-E42F9A829DC4}"/>
              </a:ext>
            </a:extLst>
          </p:cNvPr>
          <p:cNvGraphicFramePr>
            <a:graphicFrameLocks/>
          </p:cNvGraphicFramePr>
          <p:nvPr>
            <p:extLst>
              <p:ext uri="{D42A27DB-BD31-4B8C-83A1-F6EECF244321}">
                <p14:modId xmlns:p14="http://schemas.microsoft.com/office/powerpoint/2010/main" val="3941409968"/>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oogle Shape;400;p17">
            <a:extLst>
              <a:ext uri="{FF2B5EF4-FFF2-40B4-BE49-F238E27FC236}">
                <a16:creationId xmlns:a16="http://schemas.microsoft.com/office/drawing/2014/main" id="{1160C476-4D4A-42A7-83C8-ECC6F41E8A00}"/>
              </a:ext>
            </a:extLst>
          </p:cNvPr>
          <p:cNvGraphicFramePr/>
          <p:nvPr>
            <p:extLst>
              <p:ext uri="{D42A27DB-BD31-4B8C-83A1-F6EECF244321}">
                <p14:modId xmlns:p14="http://schemas.microsoft.com/office/powerpoint/2010/main" val="318077209"/>
              </p:ext>
            </p:extLst>
          </p:nvPr>
        </p:nvGraphicFramePr>
        <p:xfrm>
          <a:off x="948022" y="1314479"/>
          <a:ext cx="8080068" cy="46018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todos los encuestados se sienten </a:t>
            </a:r>
            <a:r>
              <a:rPr lang="es-MX" b="1" dirty="0"/>
              <a:t>orgullosos</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3.-Historia</a:t>
            </a:r>
          </a:p>
          <a:p>
            <a:pPr algn="just"/>
            <a:r>
              <a:rPr lang="es-MX" dirty="0"/>
              <a:t>Se manifiesta que mas de 1/2 de los trabajadores que contestaron la encuesta si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2.-Conciencia ecológica</a:t>
            </a:r>
          </a:p>
          <a:p>
            <a:pPr marL="742950" lvl="1" indent="-285750" algn="just">
              <a:buFont typeface="Arial" panose="020B0604020202020204" pitchFamily="34" charset="0"/>
              <a:buChar char="•"/>
            </a:pPr>
            <a:r>
              <a:rPr lang="es-MX" dirty="0"/>
              <a:t> 3.-Responsabilidad </a:t>
            </a:r>
          </a:p>
          <a:p>
            <a:pPr marL="742950" lvl="1" indent="-285750" algn="just">
              <a:buFont typeface="Arial" panose="020B0604020202020204" pitchFamily="34" charset="0"/>
              <a:buChar char="•"/>
            </a:pPr>
            <a:r>
              <a:rPr lang="es-MX" dirty="0"/>
              <a:t> 4.- Equidad </a:t>
            </a:r>
          </a:p>
          <a:p>
            <a:pPr marL="742950" lvl="1" indent="-285750" algn="just">
              <a:buFont typeface="Arial" panose="020B0604020202020204" pitchFamily="34" charset="0"/>
              <a:buChar char="•"/>
            </a:pPr>
            <a:r>
              <a:rPr lang="es-MX" dirty="0"/>
              <a:t> 5.-Profesionalismo e integridad</a:t>
            </a:r>
          </a:p>
          <a:p>
            <a:pPr marL="742950" lvl="1" indent="-285750" algn="just">
              <a:buFont typeface="Arial" panose="020B0604020202020204" pitchFamily="34" charset="0"/>
              <a:buChar char="•"/>
            </a:pPr>
            <a:r>
              <a:rPr lang="es-MX" dirty="0"/>
              <a:t> 6.-Tolerancia </a:t>
            </a:r>
          </a:p>
          <a:p>
            <a:pPr marL="742950" lvl="1" indent="-285750" algn="just">
              <a:buFont typeface="Arial" panose="020B0604020202020204" pitchFamily="34" charset="0"/>
              <a:buChar char="•"/>
            </a:pPr>
            <a:r>
              <a:rPr lang="es-MX" dirty="0"/>
              <a:t> 7.- Lealtad y compromiso </a:t>
            </a:r>
          </a:p>
          <a:p>
            <a:pPr marL="742950" lvl="1" indent="-285750" algn="just">
              <a:buFont typeface="Arial" panose="020B0604020202020204" pitchFamily="34" charset="0"/>
              <a:buChar char="•"/>
            </a:pPr>
            <a:r>
              <a:rPr lang="es-MX" dirty="0"/>
              <a:t> 8.- Justicia </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C8A7E192-2969-4B16-8F35-72B22B80249F}"/>
              </a:ext>
            </a:extLst>
          </p:cNvPr>
          <p:cNvGraphicFramePr>
            <a:graphicFrameLocks/>
          </p:cNvGraphicFramePr>
          <p:nvPr>
            <p:extLst>
              <p:ext uri="{D42A27DB-BD31-4B8C-83A1-F6EECF244321}">
                <p14:modId xmlns:p14="http://schemas.microsoft.com/office/powerpoint/2010/main" val="3930382035"/>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oogle Shape;483;p21">
            <a:extLst>
              <a:ext uri="{FF2B5EF4-FFF2-40B4-BE49-F238E27FC236}">
                <a16:creationId xmlns:a16="http://schemas.microsoft.com/office/drawing/2014/main" id="{69FA17A3-587D-402B-BF18-C5B2CC88B89B}"/>
              </a:ext>
            </a:extLst>
          </p:cNvPr>
          <p:cNvGraphicFramePr/>
          <p:nvPr>
            <p:extLst>
              <p:ext uri="{D42A27DB-BD31-4B8C-83A1-F6EECF244321}">
                <p14:modId xmlns:p14="http://schemas.microsoft.com/office/powerpoint/2010/main" val="3945176293"/>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F9FE4263-652C-4C99-9DE9-E6292C33862C}"/>
              </a:ext>
            </a:extLst>
          </p:cNvPr>
          <p:cNvGraphicFramePr>
            <a:graphicFrameLocks/>
          </p:cNvGraphicFramePr>
          <p:nvPr>
            <p:extLst>
              <p:ext uri="{D42A27DB-BD31-4B8C-83A1-F6EECF244321}">
                <p14:modId xmlns:p14="http://schemas.microsoft.com/office/powerpoint/2010/main" val="2163436675"/>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oogle Shape;523;p23">
            <a:extLst>
              <a:ext uri="{FF2B5EF4-FFF2-40B4-BE49-F238E27FC236}">
                <a16:creationId xmlns:a16="http://schemas.microsoft.com/office/drawing/2014/main" id="{33A23B4B-8937-4497-B8DA-B83602A4685B}"/>
              </a:ext>
            </a:extLst>
          </p:cNvPr>
          <p:cNvGraphicFramePr/>
          <p:nvPr>
            <p:extLst>
              <p:ext uri="{D42A27DB-BD31-4B8C-83A1-F6EECF244321}">
                <p14:modId xmlns:p14="http://schemas.microsoft.com/office/powerpoint/2010/main" val="3066086549"/>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5E3E7B6E-E1C1-4799-83EF-0FF9B83D3721}"/>
              </a:ext>
            </a:extLst>
          </p:cNvPr>
          <p:cNvGraphicFramePr>
            <a:graphicFrameLocks/>
          </p:cNvGraphicFramePr>
          <p:nvPr>
            <p:extLst>
              <p:ext uri="{D42A27DB-BD31-4B8C-83A1-F6EECF244321}">
                <p14:modId xmlns:p14="http://schemas.microsoft.com/office/powerpoint/2010/main" val="262963329"/>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oogle Shape;563;p25">
            <a:extLst>
              <a:ext uri="{FF2B5EF4-FFF2-40B4-BE49-F238E27FC236}">
                <a16:creationId xmlns:a16="http://schemas.microsoft.com/office/drawing/2014/main" id="{CAB1F9F8-4509-4193-A2E4-79A73110AF00}"/>
              </a:ext>
            </a:extLst>
          </p:cNvPr>
          <p:cNvGraphicFramePr/>
          <p:nvPr>
            <p:extLst>
              <p:ext uri="{D42A27DB-BD31-4B8C-83A1-F6EECF244321}">
                <p14:modId xmlns:p14="http://schemas.microsoft.com/office/powerpoint/2010/main" val="3338615754"/>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D5B94940-2E57-4339-B548-5C340DB41EBF}"/>
              </a:ext>
            </a:extLst>
          </p:cNvPr>
          <p:cNvGraphicFramePr>
            <a:graphicFrameLocks/>
          </p:cNvGraphicFramePr>
          <p:nvPr>
            <p:extLst>
              <p:ext uri="{D42A27DB-BD31-4B8C-83A1-F6EECF244321}">
                <p14:modId xmlns:p14="http://schemas.microsoft.com/office/powerpoint/2010/main" val="710194914"/>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oogle Shape;603;p27">
            <a:extLst>
              <a:ext uri="{FF2B5EF4-FFF2-40B4-BE49-F238E27FC236}">
                <a16:creationId xmlns:a16="http://schemas.microsoft.com/office/drawing/2014/main" id="{5FC82904-E7C0-4B90-A6EF-B190D2187759}"/>
              </a:ext>
            </a:extLst>
          </p:cNvPr>
          <p:cNvGraphicFramePr/>
          <p:nvPr>
            <p:extLst>
              <p:ext uri="{D42A27DB-BD31-4B8C-83A1-F6EECF244321}">
                <p14:modId xmlns:p14="http://schemas.microsoft.com/office/powerpoint/2010/main" val="2557379394"/>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C6676A74-A685-460C-B49F-A7D35EAF9BFF}"/>
              </a:ext>
            </a:extLst>
          </p:cNvPr>
          <p:cNvGraphicFramePr>
            <a:graphicFrameLocks/>
          </p:cNvGraphicFramePr>
          <p:nvPr>
            <p:extLst>
              <p:ext uri="{D42A27DB-BD31-4B8C-83A1-F6EECF244321}">
                <p14:modId xmlns:p14="http://schemas.microsoft.com/office/powerpoint/2010/main" val="3811045577"/>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oogle Shape;643;p29">
            <a:extLst>
              <a:ext uri="{FF2B5EF4-FFF2-40B4-BE49-F238E27FC236}">
                <a16:creationId xmlns:a16="http://schemas.microsoft.com/office/drawing/2014/main" id="{1533879C-2421-4EB5-B543-48B33CE14828}"/>
              </a:ext>
            </a:extLst>
          </p:cNvPr>
          <p:cNvGraphicFramePr/>
          <p:nvPr>
            <p:extLst>
              <p:ext uri="{D42A27DB-BD31-4B8C-83A1-F6EECF244321}">
                <p14:modId xmlns:p14="http://schemas.microsoft.com/office/powerpoint/2010/main" val="2819595271"/>
              </p:ext>
            </p:extLst>
          </p:nvPr>
        </p:nvGraphicFramePr>
        <p:xfrm>
          <a:off x="1750214" y="1347179"/>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2862322"/>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 </a:t>
            </a:r>
            <a:r>
              <a:rPr lang="es-MX" dirty="0"/>
              <a:t>se considera buena en un 41%</a:t>
            </a:r>
            <a:r>
              <a:rPr lang="es-MX" b="1" dirty="0"/>
              <a:t> </a:t>
            </a:r>
            <a:r>
              <a:rPr lang="es-MX" dirty="0"/>
              <a:t>, el </a:t>
            </a:r>
            <a:r>
              <a:rPr lang="es-MX" b="1" dirty="0"/>
              <a:t>clima </a:t>
            </a:r>
            <a:r>
              <a:rPr lang="es-MX" dirty="0"/>
              <a:t>se considera regular en un 44% , el </a:t>
            </a:r>
            <a:r>
              <a:rPr lang="es-MX" b="1" dirty="0"/>
              <a:t>ruido </a:t>
            </a:r>
            <a:r>
              <a:rPr lang="es-MX" dirty="0"/>
              <a:t>se considera medio por lo que podría resultar molesto, 46% consideran regular </a:t>
            </a:r>
            <a:r>
              <a:rPr lang="es-MX" b="1" dirty="0"/>
              <a:t>mobiliario</a:t>
            </a:r>
            <a:r>
              <a:rPr lang="es-MX" dirty="0"/>
              <a:t> con el que trabajan, se considera bueno el </a:t>
            </a:r>
            <a:r>
              <a:rPr lang="es-MX" b="1" dirty="0"/>
              <a:t>espacio</a:t>
            </a:r>
            <a:r>
              <a:rPr lang="es-MX" dirty="0"/>
              <a:t> para realizar sus funciones, la </a:t>
            </a:r>
            <a:r>
              <a:rPr lang="es-MX" b="1" dirty="0"/>
              <a:t>higiene en el lugar de trabajo</a:t>
            </a:r>
            <a:r>
              <a:rPr lang="es-MX" dirty="0"/>
              <a:t> se considera buena, la </a:t>
            </a:r>
            <a:r>
              <a:rPr lang="es-MX" b="1" dirty="0"/>
              <a:t>higiene en sanitarios </a:t>
            </a:r>
            <a:r>
              <a:rPr lang="es-MX" dirty="0"/>
              <a:t>es considerada buena, </a:t>
            </a:r>
            <a:r>
              <a:rPr lang="es-MX" b="1" dirty="0"/>
              <a:t>la respuesta de mantenimiento</a:t>
            </a:r>
            <a:r>
              <a:rPr lang="es-MX" dirty="0"/>
              <a:t> es regular,  94% de los encuestados si conocen a los </a:t>
            </a:r>
            <a:r>
              <a:rPr lang="es-MX" b="1" dirty="0"/>
              <a:t>integrantes</a:t>
            </a:r>
            <a:r>
              <a:rPr lang="es-MX" dirty="0"/>
              <a:t> </a:t>
            </a:r>
            <a:r>
              <a:rPr lang="es-MX" b="1" dirty="0"/>
              <a:t>de las comisiones de seguridad e higiene </a:t>
            </a:r>
            <a:r>
              <a:rPr lang="es-MX" dirty="0"/>
              <a:t>en, 49% expresa que si reciben la </a:t>
            </a:r>
            <a:r>
              <a:rPr lang="es-MX" b="1" dirty="0"/>
              <a:t>información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A074E1F7-1CC6-456B-8088-B474BEECB1CA}"/>
              </a:ext>
            </a:extLst>
          </p:cNvPr>
          <p:cNvGraphicFramePr>
            <a:graphicFrameLocks/>
          </p:cNvGraphicFramePr>
          <p:nvPr>
            <p:extLst>
              <p:ext uri="{D42A27DB-BD31-4B8C-83A1-F6EECF244321}">
                <p14:modId xmlns:p14="http://schemas.microsoft.com/office/powerpoint/2010/main" val="2656651269"/>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6" name="Gráfico 25">
            <a:extLst>
              <a:ext uri="{FF2B5EF4-FFF2-40B4-BE49-F238E27FC236}">
                <a16:creationId xmlns:a16="http://schemas.microsoft.com/office/drawing/2014/main" id="{77024F5B-D1B1-4741-9E4A-2CE3236A99A7}"/>
              </a:ext>
            </a:extLst>
          </p:cNvPr>
          <p:cNvGraphicFramePr>
            <a:graphicFrameLocks/>
          </p:cNvGraphicFramePr>
          <p:nvPr>
            <p:extLst>
              <p:ext uri="{D42A27DB-BD31-4B8C-83A1-F6EECF244321}">
                <p14:modId xmlns:p14="http://schemas.microsoft.com/office/powerpoint/2010/main" val="3871337196"/>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29E7FD6F-6204-46EF-A3CF-3DAAB7A120CF}"/>
              </a:ext>
            </a:extLst>
          </p:cNvPr>
          <p:cNvGraphicFramePr>
            <a:graphicFrameLocks/>
          </p:cNvGraphicFramePr>
          <p:nvPr>
            <p:extLst>
              <p:ext uri="{D42A27DB-BD31-4B8C-83A1-F6EECF244321}">
                <p14:modId xmlns:p14="http://schemas.microsoft.com/office/powerpoint/2010/main" val="3906832684"/>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oogle Shape;760;p35">
            <a:extLst>
              <a:ext uri="{FF2B5EF4-FFF2-40B4-BE49-F238E27FC236}">
                <a16:creationId xmlns:a16="http://schemas.microsoft.com/office/drawing/2014/main" id="{86504CB0-ABFB-4906-BBB9-FDDB7E486CC9}"/>
              </a:ext>
            </a:extLst>
          </p:cNvPr>
          <p:cNvGraphicFramePr/>
          <p:nvPr>
            <p:extLst>
              <p:ext uri="{D42A27DB-BD31-4B8C-83A1-F6EECF244321}">
                <p14:modId xmlns:p14="http://schemas.microsoft.com/office/powerpoint/2010/main" val="1551098522"/>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0DC80207-E4C1-4D82-B0B2-9B2E7D2CB94B}"/>
              </a:ext>
            </a:extLst>
          </p:cNvPr>
          <p:cNvGraphicFramePr>
            <a:graphicFrameLocks/>
          </p:cNvGraphicFramePr>
          <p:nvPr>
            <p:extLst>
              <p:ext uri="{D42A27DB-BD31-4B8C-83A1-F6EECF244321}">
                <p14:modId xmlns:p14="http://schemas.microsoft.com/office/powerpoint/2010/main" val="246934737"/>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oogle Shape;760;p35">
            <a:extLst>
              <a:ext uri="{FF2B5EF4-FFF2-40B4-BE49-F238E27FC236}">
                <a16:creationId xmlns:a16="http://schemas.microsoft.com/office/drawing/2014/main" id="{65B8AC2E-6BAA-47B5-90D3-B64341987795}"/>
              </a:ext>
            </a:extLst>
          </p:cNvPr>
          <p:cNvGraphicFramePr/>
          <p:nvPr>
            <p:extLst>
              <p:ext uri="{D42A27DB-BD31-4B8C-83A1-F6EECF244321}">
                <p14:modId xmlns:p14="http://schemas.microsoft.com/office/powerpoint/2010/main" val="67620089"/>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707886"/>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SECRETARIA GENERAL</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6" name="Gráfico 25">
            <a:extLst>
              <a:ext uri="{FF2B5EF4-FFF2-40B4-BE49-F238E27FC236}">
                <a16:creationId xmlns:a16="http://schemas.microsoft.com/office/drawing/2014/main" id="{95BC1DFC-DBA9-4CBD-9B1F-6001780FF147}"/>
              </a:ext>
            </a:extLst>
          </p:cNvPr>
          <p:cNvGraphicFramePr>
            <a:graphicFrameLocks/>
          </p:cNvGraphicFramePr>
          <p:nvPr>
            <p:extLst>
              <p:ext uri="{D42A27DB-BD31-4B8C-83A1-F6EECF244321}">
                <p14:modId xmlns:p14="http://schemas.microsoft.com/office/powerpoint/2010/main" val="2381429958"/>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6" name="Gráfico 25">
            <a:extLst>
              <a:ext uri="{FF2B5EF4-FFF2-40B4-BE49-F238E27FC236}">
                <a16:creationId xmlns:a16="http://schemas.microsoft.com/office/drawing/2014/main" id="{62AED508-6193-4E40-A78D-72363D9EAF42}"/>
              </a:ext>
            </a:extLst>
          </p:cNvPr>
          <p:cNvGraphicFramePr>
            <a:graphicFrameLocks/>
          </p:cNvGraphicFramePr>
          <p:nvPr>
            <p:extLst>
              <p:ext uri="{D42A27DB-BD31-4B8C-83A1-F6EECF244321}">
                <p14:modId xmlns:p14="http://schemas.microsoft.com/office/powerpoint/2010/main" val="3700550709"/>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dirty="0"/>
              <a:t>Para la mayoría siempre es entregada de manera correcta y oportuna la </a:t>
            </a:r>
            <a:r>
              <a:rPr lang="es-MX" b="1" dirty="0"/>
              <a:t>información para la planeación y ejecución de actividades académicas </a:t>
            </a:r>
            <a:r>
              <a:rPr lang="es-MX" dirty="0"/>
              <a:t>.</a:t>
            </a:r>
          </a:p>
          <a:p>
            <a:pPr marL="285750" indent="-285750" algn="just">
              <a:buFont typeface="Arial" panose="020B0604020202020204" pitchFamily="34" charset="0"/>
              <a:buChar char="•"/>
            </a:pPr>
            <a:r>
              <a:rPr lang="es-MX" dirty="0"/>
              <a:t>Si 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se consideran de buenas a excelentes.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51% comenta que siempre se</a:t>
            </a:r>
            <a:r>
              <a:rPr lang="es-MX" b="1" dirty="0"/>
              <a:t> </a:t>
            </a:r>
            <a:r>
              <a:rPr lang="es-MX" dirty="0"/>
              <a:t>cuenta con el </a:t>
            </a:r>
            <a:r>
              <a:rPr lang="es-MX" b="1" dirty="0"/>
              <a:t>material necesario para realizar sus funciones y</a:t>
            </a:r>
            <a:r>
              <a:rPr lang="es-MX" dirty="0"/>
              <a:t> el resto piensa que solo algunas veces es así.</a:t>
            </a:r>
          </a:p>
          <a:p>
            <a:pPr marL="285750" indent="-285750" algn="just">
              <a:buFont typeface="Arial" panose="020B0604020202020204" pitchFamily="34" charset="0"/>
              <a:buChar char="•"/>
            </a:pPr>
            <a:r>
              <a:rPr lang="es-MX" dirty="0"/>
              <a:t>La mayoría esta de acuerdo en que siempre 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39% considera que siempre los atienden de manera oportuna.</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Si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La mitad considera que siempre se proporciona en tiempo y forma el </a:t>
            </a:r>
            <a:r>
              <a:rPr lang="es-MX" b="1" dirty="0"/>
              <a:t>equipo o herramientas necesarias para realizar sus funciones </a:t>
            </a:r>
            <a:r>
              <a:rPr lang="es-MX" dirty="0"/>
              <a:t>y la otra mitad considera que solo algunas veces.</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37BD8650-833E-4DC1-A995-BD36A3C83A91}"/>
              </a:ext>
            </a:extLst>
          </p:cNvPr>
          <p:cNvGraphicFramePr>
            <a:graphicFrameLocks/>
          </p:cNvGraphicFramePr>
          <p:nvPr>
            <p:extLst>
              <p:ext uri="{D42A27DB-BD31-4B8C-83A1-F6EECF244321}">
                <p14:modId xmlns:p14="http://schemas.microsoft.com/office/powerpoint/2010/main" val="4114104459"/>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oogle Shape;955;p45">
            <a:extLst>
              <a:ext uri="{FF2B5EF4-FFF2-40B4-BE49-F238E27FC236}">
                <a16:creationId xmlns:a16="http://schemas.microsoft.com/office/drawing/2014/main" id="{32D1FCFE-2902-4A02-B79F-C38EB2B34027}"/>
              </a:ext>
            </a:extLst>
          </p:cNvPr>
          <p:cNvGraphicFramePr/>
          <p:nvPr>
            <p:extLst>
              <p:ext uri="{D42A27DB-BD31-4B8C-83A1-F6EECF244321}">
                <p14:modId xmlns:p14="http://schemas.microsoft.com/office/powerpoint/2010/main" val="572554947"/>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F9205BFE-D84A-40B5-A2CE-E5EA8E10FE38}"/>
              </a:ext>
            </a:extLst>
          </p:cNvPr>
          <p:cNvGraphicFramePr>
            <a:graphicFrameLocks/>
          </p:cNvGraphicFramePr>
          <p:nvPr>
            <p:extLst>
              <p:ext uri="{D42A27DB-BD31-4B8C-83A1-F6EECF244321}">
                <p14:modId xmlns:p14="http://schemas.microsoft.com/office/powerpoint/2010/main" val="391037080"/>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oogle Shape;995;p47">
            <a:extLst>
              <a:ext uri="{FF2B5EF4-FFF2-40B4-BE49-F238E27FC236}">
                <a16:creationId xmlns:a16="http://schemas.microsoft.com/office/drawing/2014/main" id="{2EAAB116-A219-4421-9515-83D4F57D4940}"/>
              </a:ext>
            </a:extLst>
          </p:cNvPr>
          <p:cNvGraphicFramePr/>
          <p:nvPr>
            <p:extLst>
              <p:ext uri="{D42A27DB-BD31-4B8C-83A1-F6EECF244321}">
                <p14:modId xmlns:p14="http://schemas.microsoft.com/office/powerpoint/2010/main" val="1822411057"/>
              </p:ext>
            </p:extLst>
          </p:nvPr>
        </p:nvGraphicFramePr>
        <p:xfrm>
          <a:off x="1522960" y="856009"/>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3854474794"/>
              </p:ext>
            </p:extLst>
          </p:nvPr>
        </p:nvGraphicFramePr>
        <p:xfrm>
          <a:off x="1272470" y="422725"/>
          <a:ext cx="7403500" cy="573677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D455D952-A999-475B-AD1D-CEDCA4BD0F64}"/>
              </a:ext>
            </a:extLst>
          </p:cNvPr>
          <p:cNvGraphicFramePr>
            <a:graphicFrameLocks/>
          </p:cNvGraphicFramePr>
          <p:nvPr>
            <p:extLst>
              <p:ext uri="{D42A27DB-BD31-4B8C-83A1-F6EECF244321}">
                <p14:modId xmlns:p14="http://schemas.microsoft.com/office/powerpoint/2010/main" val="1981283495"/>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oogle Shape;1035;p49">
            <a:extLst>
              <a:ext uri="{FF2B5EF4-FFF2-40B4-BE49-F238E27FC236}">
                <a16:creationId xmlns:a16="http://schemas.microsoft.com/office/drawing/2014/main" id="{E3FC9F95-4256-4AF6-B37D-72CE385B12BB}"/>
              </a:ext>
            </a:extLst>
          </p:cNvPr>
          <p:cNvGraphicFramePr/>
          <p:nvPr>
            <p:extLst>
              <p:ext uri="{D42A27DB-BD31-4B8C-83A1-F6EECF244321}">
                <p14:modId xmlns:p14="http://schemas.microsoft.com/office/powerpoint/2010/main" val="2614981408"/>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808D37F7-7A35-44A5-AC9E-EBCB97D63679}"/>
              </a:ext>
            </a:extLst>
          </p:cNvPr>
          <p:cNvGraphicFramePr>
            <a:graphicFrameLocks/>
          </p:cNvGraphicFramePr>
          <p:nvPr>
            <p:extLst>
              <p:ext uri="{D42A27DB-BD31-4B8C-83A1-F6EECF244321}">
                <p14:modId xmlns:p14="http://schemas.microsoft.com/office/powerpoint/2010/main" val="2040038257"/>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862322"/>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en su mayoría buena y excelente, si se fomenta el </a:t>
            </a:r>
            <a:r>
              <a:rPr lang="es-MX" b="1" dirty="0"/>
              <a:t>trabajo en equipo, </a:t>
            </a:r>
            <a:r>
              <a:rPr lang="es-MX" dirty="0"/>
              <a:t>si se expresa</a:t>
            </a:r>
            <a:r>
              <a:rPr lang="es-MX" b="1" dirty="0"/>
              <a:t> </a:t>
            </a:r>
            <a:r>
              <a:rPr lang="es-MX" dirty="0"/>
              <a:t>su </a:t>
            </a:r>
            <a:r>
              <a:rPr lang="es-MX" b="1" dirty="0"/>
              <a:t>punto de vista</a:t>
            </a:r>
            <a:r>
              <a:rPr lang="es-MX" dirty="0"/>
              <a:t>, la mayoría dice que si se presentan </a:t>
            </a:r>
            <a:r>
              <a:rPr lang="es-MX" b="1" dirty="0"/>
              <a:t>situaciones de conflicto </a:t>
            </a:r>
            <a:r>
              <a:rPr lang="es-MX" dirty="0"/>
              <a:t>, algunas veces las situaciones de </a:t>
            </a:r>
            <a:r>
              <a:rPr lang="es-MX" b="1" dirty="0"/>
              <a:t>conflicto afectan el ambiente laboral</a:t>
            </a:r>
            <a:r>
              <a:rPr lang="es-MX" dirty="0"/>
              <a:t>, los encuestados clasificaron la siguiente </a:t>
            </a:r>
            <a:r>
              <a:rPr lang="es-MX" b="1" dirty="0"/>
              <a:t>tipificación</a:t>
            </a:r>
            <a:r>
              <a:rPr lang="es-MX" dirty="0"/>
              <a:t> de la siguiente manera: 1.-conflictos institucionales, 2.-conflictos personales, 3.-conflictos usuario-cliente ,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oogle Shape;1115;p53">
            <a:extLst>
              <a:ext uri="{FF2B5EF4-FFF2-40B4-BE49-F238E27FC236}">
                <a16:creationId xmlns:a16="http://schemas.microsoft.com/office/drawing/2014/main" id="{1428810F-54EC-4018-95CD-57B0788FF745}"/>
              </a:ext>
            </a:extLst>
          </p:cNvPr>
          <p:cNvGraphicFramePr/>
          <p:nvPr>
            <p:extLst>
              <p:ext uri="{D42A27DB-BD31-4B8C-83A1-F6EECF244321}">
                <p14:modId xmlns:p14="http://schemas.microsoft.com/office/powerpoint/2010/main" val="1608755499"/>
              </p:ext>
            </p:extLst>
          </p:nvPr>
        </p:nvGraphicFramePr>
        <p:xfrm>
          <a:off x="1517736" y="1170743"/>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037CE7EB-FF8F-40BB-ADD6-D951B4FACF1A}"/>
              </a:ext>
            </a:extLst>
          </p:cNvPr>
          <p:cNvGraphicFramePr>
            <a:graphicFrameLocks/>
          </p:cNvGraphicFramePr>
          <p:nvPr>
            <p:extLst>
              <p:ext uri="{D42A27DB-BD31-4B8C-83A1-F6EECF244321}">
                <p14:modId xmlns:p14="http://schemas.microsoft.com/office/powerpoint/2010/main" val="4271615392"/>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oogle Shape;1115;p53">
            <a:extLst>
              <a:ext uri="{FF2B5EF4-FFF2-40B4-BE49-F238E27FC236}">
                <a16:creationId xmlns:a16="http://schemas.microsoft.com/office/drawing/2014/main" id="{E1A3D646-1171-43FA-8DD9-84A1C45F07A4}"/>
              </a:ext>
            </a:extLst>
          </p:cNvPr>
          <p:cNvGraphicFramePr/>
          <p:nvPr>
            <p:extLst>
              <p:ext uri="{D42A27DB-BD31-4B8C-83A1-F6EECF244321}">
                <p14:modId xmlns:p14="http://schemas.microsoft.com/office/powerpoint/2010/main" val="3511111809"/>
              </p:ext>
            </p:extLst>
          </p:nvPr>
        </p:nvGraphicFramePr>
        <p:xfrm>
          <a:off x="1492690" y="1181714"/>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5352ED18-A698-44A5-B5A0-5AF433FBD051}"/>
              </a:ext>
            </a:extLst>
          </p:cNvPr>
          <p:cNvGraphicFramePr>
            <a:graphicFrameLocks/>
          </p:cNvGraphicFramePr>
          <p:nvPr>
            <p:extLst>
              <p:ext uri="{D42A27DB-BD31-4B8C-83A1-F6EECF244321}">
                <p14:modId xmlns:p14="http://schemas.microsoft.com/office/powerpoint/2010/main" val="2851205340"/>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oogle Shape;1195;p57">
            <a:extLst>
              <a:ext uri="{FF2B5EF4-FFF2-40B4-BE49-F238E27FC236}">
                <a16:creationId xmlns:a16="http://schemas.microsoft.com/office/drawing/2014/main" id="{430E4CDC-6C89-4033-89A5-73C960D2AF35}"/>
              </a:ext>
            </a:extLst>
          </p:cNvPr>
          <p:cNvGraphicFramePr/>
          <p:nvPr>
            <p:extLst>
              <p:ext uri="{D42A27DB-BD31-4B8C-83A1-F6EECF244321}">
                <p14:modId xmlns:p14="http://schemas.microsoft.com/office/powerpoint/2010/main" val="2338033126"/>
              </p:ext>
            </p:extLst>
          </p:nvPr>
        </p:nvGraphicFramePr>
        <p:xfrm>
          <a:off x="1541186" y="1382672"/>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2196D358-1848-4A42-BDBB-5A2B89A86999}"/>
              </a:ext>
            </a:extLst>
          </p:cNvPr>
          <p:cNvGraphicFramePr>
            <a:graphicFrameLocks/>
          </p:cNvGraphicFramePr>
          <p:nvPr>
            <p:extLst>
              <p:ext uri="{D42A27DB-BD31-4B8C-83A1-F6EECF244321}">
                <p14:modId xmlns:p14="http://schemas.microsoft.com/office/powerpoint/2010/main" val="1640176609"/>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oogle Shape;1195;p57">
            <a:extLst>
              <a:ext uri="{FF2B5EF4-FFF2-40B4-BE49-F238E27FC236}">
                <a16:creationId xmlns:a16="http://schemas.microsoft.com/office/drawing/2014/main" id="{D2D2E830-5962-4717-A03A-44C20509DABB}"/>
              </a:ext>
            </a:extLst>
          </p:cNvPr>
          <p:cNvGraphicFramePr/>
          <p:nvPr>
            <p:extLst>
              <p:ext uri="{D42A27DB-BD31-4B8C-83A1-F6EECF244321}">
                <p14:modId xmlns:p14="http://schemas.microsoft.com/office/powerpoint/2010/main" val="181718510"/>
              </p:ext>
            </p:extLst>
          </p:nvPr>
        </p:nvGraphicFramePr>
        <p:xfrm>
          <a:off x="1334555" y="1022666"/>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en su mayoría </a:t>
            </a:r>
            <a:r>
              <a:rPr lang="es-MX" dirty="0"/>
              <a:t>expresa que </a:t>
            </a:r>
            <a:r>
              <a:rPr lang="es-MX" b="1" dirty="0"/>
              <a:t>líneas de autoridad </a:t>
            </a:r>
            <a:r>
              <a:rPr lang="es-MX" dirty="0"/>
              <a:t>en el desempeño del trabajo siempre funcionan, al igual que las </a:t>
            </a:r>
            <a:r>
              <a:rPr lang="es-MX" b="1" dirty="0"/>
              <a:t>instrucciones</a:t>
            </a:r>
            <a:r>
              <a:rPr lang="es-MX" dirty="0"/>
              <a:t> </a:t>
            </a:r>
            <a:r>
              <a:rPr lang="es-MX" b="1" dirty="0"/>
              <a:t>de trabajo</a:t>
            </a:r>
            <a:r>
              <a:rPr lang="es-MX" dirty="0"/>
              <a:t>, también la gran mayoría dice que si se reparten </a:t>
            </a:r>
            <a:r>
              <a:rPr lang="es-MX" b="1" dirty="0"/>
              <a:t>actividades de manera equilibrada</a:t>
            </a:r>
            <a:r>
              <a:rPr lang="es-MX" dirty="0"/>
              <a:t>, la mayoría externa la </a:t>
            </a:r>
            <a:r>
              <a:rPr lang="es-MX" b="1" dirty="0"/>
              <a:t>carga de trabajo </a:t>
            </a:r>
            <a:r>
              <a:rPr lang="es-MX" dirty="0"/>
              <a:t>es apropiada para el numero colaboradores,</a:t>
            </a:r>
            <a:r>
              <a:rPr lang="es-MX" b="1" dirty="0"/>
              <a:t> </a:t>
            </a:r>
            <a:r>
              <a:rPr lang="es-MX" dirty="0"/>
              <a:t>muchos de los encuestados</a:t>
            </a:r>
            <a:r>
              <a:rPr lang="es-MX" b="1" dirty="0"/>
              <a:t> </a:t>
            </a:r>
            <a:r>
              <a:rPr lang="es-MX" dirty="0"/>
              <a:t>de piensan que todo el tiempo la evaluación de desempeño se realiza en </a:t>
            </a:r>
            <a:r>
              <a:rPr lang="es-MX" b="1" dirty="0"/>
              <a:t>base a resultados</a:t>
            </a:r>
            <a:r>
              <a:rPr lang="es-MX" dirty="0"/>
              <a:t>, si se pueden hacer </a:t>
            </a:r>
            <a:r>
              <a:rPr lang="es-MX" b="1" dirty="0"/>
              <a:t>propuestas de mejora</a:t>
            </a:r>
            <a:r>
              <a:rPr lang="es-MX" dirty="0"/>
              <a:t>,</a:t>
            </a:r>
            <a:r>
              <a:rPr lang="es-MX" b="1" dirty="0"/>
              <a:t> </a:t>
            </a:r>
            <a:r>
              <a:rPr lang="es-MX" dirty="0"/>
              <a:t>y se expresa que si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2CE78667-7228-47DC-8AF1-CAC7703F113B}"/>
              </a:ext>
            </a:extLst>
          </p:cNvPr>
          <p:cNvGraphicFramePr>
            <a:graphicFrameLocks/>
          </p:cNvGraphicFramePr>
          <p:nvPr>
            <p:extLst>
              <p:ext uri="{D42A27DB-BD31-4B8C-83A1-F6EECF244321}">
                <p14:modId xmlns:p14="http://schemas.microsoft.com/office/powerpoint/2010/main" val="2085865265"/>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oogle Shape;1313;p63">
            <a:extLst>
              <a:ext uri="{FF2B5EF4-FFF2-40B4-BE49-F238E27FC236}">
                <a16:creationId xmlns:a16="http://schemas.microsoft.com/office/drawing/2014/main" id="{1B591069-010D-49EC-9E4A-2DD35CCAC089}"/>
              </a:ext>
            </a:extLst>
          </p:cNvPr>
          <p:cNvGraphicFramePr/>
          <p:nvPr>
            <p:extLst>
              <p:ext uri="{D42A27DB-BD31-4B8C-83A1-F6EECF244321}">
                <p14:modId xmlns:p14="http://schemas.microsoft.com/office/powerpoint/2010/main" val="3354108729"/>
              </p:ext>
            </p:extLst>
          </p:nvPr>
        </p:nvGraphicFramePr>
        <p:xfrm>
          <a:off x="1526706" y="1084471"/>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508DEE24-9FFF-4C80-901E-9449D8A1D798}"/>
              </a:ext>
            </a:extLst>
          </p:cNvPr>
          <p:cNvGraphicFramePr>
            <a:graphicFrameLocks/>
          </p:cNvGraphicFramePr>
          <p:nvPr>
            <p:extLst>
              <p:ext uri="{D42A27DB-BD31-4B8C-83A1-F6EECF244321}">
                <p14:modId xmlns:p14="http://schemas.microsoft.com/office/powerpoint/2010/main" val="167947109"/>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oogle Shape;1353;p65">
            <a:extLst>
              <a:ext uri="{FF2B5EF4-FFF2-40B4-BE49-F238E27FC236}">
                <a16:creationId xmlns:a16="http://schemas.microsoft.com/office/drawing/2014/main" id="{EC49D374-1ED2-4C79-BA37-E8E9A3A9353E}"/>
              </a:ext>
            </a:extLst>
          </p:cNvPr>
          <p:cNvGraphicFramePr/>
          <p:nvPr>
            <p:extLst>
              <p:ext uri="{D42A27DB-BD31-4B8C-83A1-F6EECF244321}">
                <p14:modId xmlns:p14="http://schemas.microsoft.com/office/powerpoint/2010/main" val="2168335142"/>
              </p:ext>
            </p:extLst>
          </p:nvPr>
        </p:nvGraphicFramePr>
        <p:xfrm>
          <a:off x="1537766" y="1047062"/>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E17238E0-6089-408C-B071-0FA205B4DAC7}"/>
              </a:ext>
            </a:extLst>
          </p:cNvPr>
          <p:cNvGraphicFramePr>
            <a:graphicFrameLocks/>
          </p:cNvGraphicFramePr>
          <p:nvPr>
            <p:extLst>
              <p:ext uri="{D42A27DB-BD31-4B8C-83A1-F6EECF244321}">
                <p14:modId xmlns:p14="http://schemas.microsoft.com/office/powerpoint/2010/main" val="2849202528"/>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oogle Shape;1373;p66">
            <a:extLst>
              <a:ext uri="{FF2B5EF4-FFF2-40B4-BE49-F238E27FC236}">
                <a16:creationId xmlns:a16="http://schemas.microsoft.com/office/drawing/2014/main" id="{F712C1BB-C78E-492A-B39B-8FE7F65E54FE}"/>
              </a:ext>
            </a:extLst>
          </p:cNvPr>
          <p:cNvGraphicFramePr/>
          <p:nvPr>
            <p:extLst>
              <p:ext uri="{D42A27DB-BD31-4B8C-83A1-F6EECF244321}">
                <p14:modId xmlns:p14="http://schemas.microsoft.com/office/powerpoint/2010/main" val="2006272659"/>
              </p:ext>
            </p:extLst>
          </p:nvPr>
        </p:nvGraphicFramePr>
        <p:xfrm>
          <a:off x="1300454" y="989895"/>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7D7AAB8B-FA16-40E1-8D59-1AD536D51A3D}"/>
              </a:ext>
            </a:extLst>
          </p:cNvPr>
          <p:cNvGraphicFramePr>
            <a:graphicFrameLocks/>
          </p:cNvGraphicFramePr>
          <p:nvPr>
            <p:extLst>
              <p:ext uri="{D42A27DB-BD31-4B8C-83A1-F6EECF244321}">
                <p14:modId xmlns:p14="http://schemas.microsoft.com/office/powerpoint/2010/main" val="2598693789"/>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oogle Shape;1433;p69">
            <a:extLst>
              <a:ext uri="{FF2B5EF4-FFF2-40B4-BE49-F238E27FC236}">
                <a16:creationId xmlns:a16="http://schemas.microsoft.com/office/drawing/2014/main" id="{D657CBA1-6B1F-490A-952F-E40E8EB2F73C}"/>
              </a:ext>
            </a:extLst>
          </p:cNvPr>
          <p:cNvGraphicFramePr/>
          <p:nvPr>
            <p:extLst>
              <p:ext uri="{D42A27DB-BD31-4B8C-83A1-F6EECF244321}">
                <p14:modId xmlns:p14="http://schemas.microsoft.com/office/powerpoint/2010/main" val="150158609"/>
              </p:ext>
            </p:extLst>
          </p:nvPr>
        </p:nvGraphicFramePr>
        <p:xfrm>
          <a:off x="1300454" y="1169368"/>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50F8EDB7-2C07-4393-BCCD-F43C6510AB36}"/>
              </a:ext>
            </a:extLst>
          </p:cNvPr>
          <p:cNvGraphicFramePr>
            <a:graphicFrameLocks/>
          </p:cNvGraphicFramePr>
          <p:nvPr>
            <p:extLst>
              <p:ext uri="{D42A27DB-BD31-4B8C-83A1-F6EECF244321}">
                <p14:modId xmlns:p14="http://schemas.microsoft.com/office/powerpoint/2010/main" val="2427217623"/>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139321"/>
          </a:xfrm>
          <a:prstGeom prst="rect">
            <a:avLst/>
          </a:prstGeom>
          <a:noFill/>
        </p:spPr>
        <p:txBody>
          <a:bodyPr wrap="square" rtlCol="0">
            <a:spAutoFit/>
          </a:bodyPr>
          <a:lstStyle/>
          <a:p>
            <a:pPr algn="just"/>
            <a:r>
              <a:rPr lang="es-MX" dirty="0"/>
              <a:t>En el rubro de </a:t>
            </a:r>
            <a:r>
              <a:rPr lang="es-MX" b="1" dirty="0"/>
              <a:t>“Puesto de Trabajo” </a:t>
            </a:r>
            <a:r>
              <a:rPr lang="es-MX" dirty="0"/>
              <a:t>la gran mayoría de los encuestados realiza un las </a:t>
            </a:r>
            <a:r>
              <a:rPr lang="es-MX" b="1" dirty="0"/>
              <a:t>actividades asignadas con agrado</a:t>
            </a:r>
            <a:r>
              <a:rPr lang="es-MX" dirty="0"/>
              <a:t>, un 72% no considera un </a:t>
            </a:r>
            <a:r>
              <a:rPr lang="es-MX" b="1" dirty="0"/>
              <a:t>cambio de área </a:t>
            </a:r>
            <a:r>
              <a:rPr lang="es-MX" dirty="0"/>
              <a:t>que mejore su situación laboral, en general se externa que tienen buen </a:t>
            </a:r>
            <a:r>
              <a:rPr lang="es-MX" b="1" dirty="0"/>
              <a:t>desarrollo integral</a:t>
            </a:r>
            <a:r>
              <a:rPr lang="es-MX" dirty="0"/>
              <a:t>,  la </a:t>
            </a:r>
            <a:r>
              <a:rPr lang="es-MX" b="1" dirty="0"/>
              <a:t>carga de trabajo de su jornada laboral</a:t>
            </a:r>
            <a:r>
              <a:rPr lang="es-MX" dirty="0"/>
              <a:t> asignada es la correcta, y en su mayoría el  </a:t>
            </a:r>
            <a:r>
              <a:rPr lang="es-MX" b="1" dirty="0"/>
              <a:t>puesto de trabajo </a:t>
            </a:r>
            <a:r>
              <a:rPr lang="es-MX" dirty="0"/>
              <a:t>tiene que ver con su preparación académica, se manifiesta se está </a:t>
            </a:r>
            <a:r>
              <a:rPr lang="es-MX" b="1" dirty="0"/>
              <a:t>capacitado para realizar sus funciones laborales</a:t>
            </a:r>
            <a:r>
              <a:rPr lang="es-MX" dirty="0"/>
              <a:t>, y la mitad de los encuestados si han recibido </a:t>
            </a:r>
            <a:r>
              <a:rPr lang="es-MX" b="1" dirty="0"/>
              <a:t>capacitación el ultimo año</a:t>
            </a:r>
            <a:r>
              <a:rPr lang="es-MX" dirty="0"/>
              <a:t>  por parte de la UAN,  se enuncia que se les </a:t>
            </a:r>
            <a:r>
              <a:rPr lang="es-MX" b="1" dirty="0"/>
              <a:t>permite asistir a  los cursos de capacitación </a:t>
            </a:r>
            <a:r>
              <a:rPr lang="es-MX" dirty="0"/>
              <a:t>y consideran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oogle Shape;1512;p73">
            <a:extLst>
              <a:ext uri="{FF2B5EF4-FFF2-40B4-BE49-F238E27FC236}">
                <a16:creationId xmlns:a16="http://schemas.microsoft.com/office/drawing/2014/main" id="{333918FD-A8D5-46B7-8453-250456729B54}"/>
              </a:ext>
            </a:extLst>
          </p:cNvPr>
          <p:cNvGraphicFramePr/>
          <p:nvPr>
            <p:extLst>
              <p:ext uri="{D42A27DB-BD31-4B8C-83A1-F6EECF244321}">
                <p14:modId xmlns:p14="http://schemas.microsoft.com/office/powerpoint/2010/main" val="1182529100"/>
              </p:ext>
            </p:extLst>
          </p:nvPr>
        </p:nvGraphicFramePr>
        <p:xfrm>
          <a:off x="1601562" y="1094419"/>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05E932A1-75AA-43EA-9777-9A5A589688B7}"/>
              </a:ext>
            </a:extLst>
          </p:cNvPr>
          <p:cNvGraphicFramePr>
            <a:graphicFrameLocks/>
          </p:cNvGraphicFramePr>
          <p:nvPr>
            <p:extLst>
              <p:ext uri="{D42A27DB-BD31-4B8C-83A1-F6EECF244321}">
                <p14:modId xmlns:p14="http://schemas.microsoft.com/office/powerpoint/2010/main" val="3764775995"/>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oogle Shape;1552;p75">
            <a:extLst>
              <a:ext uri="{FF2B5EF4-FFF2-40B4-BE49-F238E27FC236}">
                <a16:creationId xmlns:a16="http://schemas.microsoft.com/office/drawing/2014/main" id="{F93DA7E0-A83C-4B04-8EC8-D36F96C58DD2}"/>
              </a:ext>
            </a:extLst>
          </p:cNvPr>
          <p:cNvGraphicFramePr/>
          <p:nvPr>
            <p:extLst>
              <p:ext uri="{D42A27DB-BD31-4B8C-83A1-F6EECF244321}">
                <p14:modId xmlns:p14="http://schemas.microsoft.com/office/powerpoint/2010/main" val="3679762515"/>
              </p:ext>
            </p:extLst>
          </p:nvPr>
        </p:nvGraphicFramePr>
        <p:xfrm>
          <a:off x="1654775" y="1184219"/>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F91392DC-B901-43F4-BC1A-C5C631910807}"/>
              </a:ext>
            </a:extLst>
          </p:cNvPr>
          <p:cNvGraphicFramePr>
            <a:graphicFrameLocks/>
          </p:cNvGraphicFramePr>
          <p:nvPr>
            <p:extLst>
              <p:ext uri="{D42A27DB-BD31-4B8C-83A1-F6EECF244321}">
                <p14:modId xmlns:p14="http://schemas.microsoft.com/office/powerpoint/2010/main" val="3325177908"/>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oogle Shape;1590;p77">
            <a:extLst>
              <a:ext uri="{FF2B5EF4-FFF2-40B4-BE49-F238E27FC236}">
                <a16:creationId xmlns:a16="http://schemas.microsoft.com/office/drawing/2014/main" id="{4552045E-F689-493B-8DE5-872154523117}"/>
              </a:ext>
            </a:extLst>
          </p:cNvPr>
          <p:cNvGraphicFramePr/>
          <p:nvPr>
            <p:extLst>
              <p:ext uri="{D42A27DB-BD31-4B8C-83A1-F6EECF244321}">
                <p14:modId xmlns:p14="http://schemas.microsoft.com/office/powerpoint/2010/main" val="3078946495"/>
              </p:ext>
            </p:extLst>
          </p:nvPr>
        </p:nvGraphicFramePr>
        <p:xfrm>
          <a:off x="1577188" y="1053247"/>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2D5ED1B-47C6-47E0-8B08-4CBE12A7FC5E}"/>
              </a:ext>
            </a:extLst>
          </p:cNvPr>
          <p:cNvGraphicFramePr>
            <a:graphicFrameLocks/>
          </p:cNvGraphicFramePr>
          <p:nvPr>
            <p:extLst>
              <p:ext uri="{D42A27DB-BD31-4B8C-83A1-F6EECF244321}">
                <p14:modId xmlns:p14="http://schemas.microsoft.com/office/powerpoint/2010/main" val="411564170"/>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oogle Shape;1630;p79">
            <a:extLst>
              <a:ext uri="{FF2B5EF4-FFF2-40B4-BE49-F238E27FC236}">
                <a16:creationId xmlns:a16="http://schemas.microsoft.com/office/drawing/2014/main" id="{A7281F88-F3A9-44BA-8ABC-02124B4BB46A}"/>
              </a:ext>
            </a:extLst>
          </p:cNvPr>
          <p:cNvGraphicFramePr/>
          <p:nvPr>
            <p:extLst>
              <p:ext uri="{D42A27DB-BD31-4B8C-83A1-F6EECF244321}">
                <p14:modId xmlns:p14="http://schemas.microsoft.com/office/powerpoint/2010/main" val="4211473669"/>
              </p:ext>
            </p:extLst>
          </p:nvPr>
        </p:nvGraphicFramePr>
        <p:xfrm>
          <a:off x="1579234" y="104450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CB1D09C-2179-4A57-8855-FB8624789933}"/>
              </a:ext>
            </a:extLst>
          </p:cNvPr>
          <p:cNvGraphicFramePr>
            <a:graphicFrameLocks/>
          </p:cNvGraphicFramePr>
          <p:nvPr>
            <p:extLst>
              <p:ext uri="{D42A27DB-BD31-4B8C-83A1-F6EECF244321}">
                <p14:modId xmlns:p14="http://schemas.microsoft.com/office/powerpoint/2010/main" val="1625930007"/>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oogle Shape;1672;p81">
            <a:extLst>
              <a:ext uri="{FF2B5EF4-FFF2-40B4-BE49-F238E27FC236}">
                <a16:creationId xmlns:a16="http://schemas.microsoft.com/office/drawing/2014/main" id="{9E450ECE-8C8D-43FD-9F87-CC1B0CB48B23}"/>
              </a:ext>
            </a:extLst>
          </p:cNvPr>
          <p:cNvGraphicFramePr/>
          <p:nvPr>
            <p:extLst>
              <p:ext uri="{D42A27DB-BD31-4B8C-83A1-F6EECF244321}">
                <p14:modId xmlns:p14="http://schemas.microsoft.com/office/powerpoint/2010/main" val="2676092516"/>
              </p:ext>
            </p:extLst>
          </p:nvPr>
        </p:nvGraphicFramePr>
        <p:xfrm>
          <a:off x="1595144" y="106740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BA588783-4BF3-4833-AFFF-AA9A937CDAC1}"/>
              </a:ext>
            </a:extLst>
          </p:cNvPr>
          <p:cNvGraphicFramePr>
            <a:graphicFrameLocks/>
          </p:cNvGraphicFramePr>
          <p:nvPr>
            <p:extLst>
              <p:ext uri="{D42A27DB-BD31-4B8C-83A1-F6EECF244321}">
                <p14:modId xmlns:p14="http://schemas.microsoft.com/office/powerpoint/2010/main" val="2584697701"/>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93%</a:t>
            </a:r>
          </a:p>
          <a:p>
            <a:pPr marL="742950" lvl="1" indent="-285750" algn="just">
              <a:buFont typeface="Arial" panose="020B0604020202020204" pitchFamily="34" charset="0"/>
              <a:buChar char="•"/>
            </a:pPr>
            <a:r>
              <a:rPr lang="es-MX" b="1" dirty="0"/>
              <a:t>Olores desagradables </a:t>
            </a:r>
            <a:r>
              <a:rPr lang="es-MX" dirty="0"/>
              <a:t>en un </a:t>
            </a:r>
            <a:r>
              <a:rPr lang="es-MX" b="1" dirty="0"/>
              <a:t>81%</a:t>
            </a:r>
          </a:p>
          <a:p>
            <a:pPr marL="742950" lvl="1" indent="-285750" algn="just">
              <a:buFont typeface="Arial" panose="020B0604020202020204" pitchFamily="34" charset="0"/>
              <a:buChar char="•"/>
            </a:pPr>
            <a:r>
              <a:rPr lang="es-MX" b="1" dirty="0"/>
              <a:t>Plagas</a:t>
            </a:r>
            <a:r>
              <a:rPr lang="es-MX" dirty="0"/>
              <a:t> en un </a:t>
            </a:r>
            <a:r>
              <a:rPr lang="es-MX" b="1" dirty="0"/>
              <a:t>72%</a:t>
            </a:r>
          </a:p>
          <a:p>
            <a:pPr marL="742950" lvl="1" indent="-285750" algn="just">
              <a:buFont typeface="Arial" panose="020B0604020202020204" pitchFamily="34" charset="0"/>
              <a:buChar char="•"/>
            </a:pPr>
            <a:r>
              <a:rPr lang="es-MX" b="1" dirty="0"/>
              <a:t>Agua estancada </a:t>
            </a:r>
            <a:r>
              <a:rPr lang="es-MX" dirty="0"/>
              <a:t>en un </a:t>
            </a:r>
            <a:r>
              <a:rPr lang="es-MX" b="1" dirty="0"/>
              <a:t>100%</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63%</a:t>
            </a:r>
          </a:p>
          <a:p>
            <a:pPr marL="742950" lvl="1" indent="-285750" algn="just">
              <a:buFont typeface="Arial" panose="020B0604020202020204" pitchFamily="34" charset="0"/>
              <a:buChar char="•"/>
            </a:pPr>
            <a:r>
              <a:rPr lang="es-MX" b="1" dirty="0"/>
              <a:t>Energía eléctrica </a:t>
            </a:r>
            <a:r>
              <a:rPr lang="es-MX" dirty="0"/>
              <a:t>en un </a:t>
            </a:r>
            <a:r>
              <a:rPr lang="es-MX" b="1" dirty="0"/>
              <a:t>72%</a:t>
            </a:r>
          </a:p>
          <a:p>
            <a:pPr marL="742950" lvl="1" indent="-285750" algn="just">
              <a:buFont typeface="Arial" panose="020B0604020202020204" pitchFamily="34" charset="0"/>
              <a:buChar char="•"/>
            </a:pPr>
            <a:r>
              <a:rPr lang="es-MX" b="1" dirty="0"/>
              <a:t>Desechos</a:t>
            </a:r>
            <a:r>
              <a:rPr lang="es-MX" dirty="0"/>
              <a:t> en un </a:t>
            </a:r>
            <a:r>
              <a:rPr lang="es-MX" b="1" dirty="0"/>
              <a:t>66%</a:t>
            </a:r>
          </a:p>
          <a:p>
            <a:pPr marL="742950" lvl="1" indent="-285750" algn="just">
              <a:buFont typeface="Arial" panose="020B0604020202020204" pitchFamily="34" charset="0"/>
              <a:buChar char="•"/>
            </a:pPr>
            <a:r>
              <a:rPr lang="es-MX" b="1" dirty="0"/>
              <a:t>Áreas verdes </a:t>
            </a:r>
            <a:r>
              <a:rPr lang="es-MX" dirty="0"/>
              <a:t>en un </a:t>
            </a:r>
            <a:r>
              <a:rPr lang="es-MX" b="1" dirty="0"/>
              <a:t>91%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5298</TotalTime>
  <Words>4266</Words>
  <Application>Microsoft Office PowerPoint</Application>
  <PresentationFormat>Presentación en pantalla (4:3)</PresentationFormat>
  <Paragraphs>686</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317</cp:revision>
  <dcterms:created xsi:type="dcterms:W3CDTF">2019-02-18T18:05:13Z</dcterms:created>
  <dcterms:modified xsi:type="dcterms:W3CDTF">2022-05-04T17:17:16Z</dcterms:modified>
</cp:coreProperties>
</file>