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0.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1.xml" ContentType="application/vnd.openxmlformats-officedocument.themeOverrid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3.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4.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5.xml" ContentType="application/vnd.openxmlformats-officedocument.themeOverrid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6.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7.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8.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9.xml" ContentType="application/vnd.openxmlformats-officedocument.themeOverrid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0.xml" ContentType="application/vnd.openxmlformats-officedocument.themeOverrid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1.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2.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3.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4.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5.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19-498C-A886-748636BAF2A9}"/>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9-498C-A886-748636BAF2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1E19-498C-A886-748636BAF2A9}"/>
            </c:ext>
          </c:extLst>
        </c:ser>
        <c:dLbls>
          <c:showLegendKey val="0"/>
          <c:showVal val="0"/>
          <c:showCatName val="0"/>
          <c:showSerName val="0"/>
          <c:showPercent val="0"/>
          <c:showBubbleSize val="0"/>
        </c:dLbls>
        <c:gapWidth val="100"/>
        <c:overlap val="-24"/>
        <c:axId val="488783784"/>
        <c:axId val="433174864"/>
      </c:barChart>
      <c:catAx>
        <c:axId val="488783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3174864"/>
        <c:crosses val="autoZero"/>
        <c:auto val="1"/>
        <c:lblAlgn val="ctr"/>
        <c:lblOffset val="100"/>
        <c:noMultiLvlLbl val="0"/>
      </c:catAx>
      <c:valAx>
        <c:axId val="433174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8783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LEALTAD Y COMPROMISO</c:v>
                </c:pt>
                <c:pt idx="3">
                  <c:v> EQUIDAD</c:v>
                </c:pt>
                <c:pt idx="4">
                  <c:v> JUSTICIA</c:v>
                </c:pt>
                <c:pt idx="5">
                  <c:v> PROFESIONALISMO E INTEGRIDAD</c:v>
                </c:pt>
                <c:pt idx="6">
                  <c:v> TOLERANCIA</c:v>
                </c:pt>
                <c:pt idx="7">
                  <c:v> CONCIENCIA ECOLÓGICA</c:v>
                </c:pt>
              </c:strCache>
            </c:strRef>
          </c:cat>
          <c:val>
            <c:numRef>
              <c:f>VALORES!$B$4:$B$11</c:f>
              <c:numCache>
                <c:formatCode>General</c:formatCode>
                <c:ptCount val="8"/>
                <c:pt idx="0">
                  <c:v>90</c:v>
                </c:pt>
                <c:pt idx="1">
                  <c:v>86</c:v>
                </c:pt>
                <c:pt idx="2">
                  <c:v>83</c:v>
                </c:pt>
                <c:pt idx="3">
                  <c:v>76</c:v>
                </c:pt>
                <c:pt idx="4">
                  <c:v>76</c:v>
                </c:pt>
                <c:pt idx="5">
                  <c:v>70</c:v>
                </c:pt>
                <c:pt idx="6">
                  <c:v>65</c:v>
                </c:pt>
                <c:pt idx="7">
                  <c:v>60</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491394584"/>
        <c:axId val="491393800"/>
      </c:barChart>
      <c:catAx>
        <c:axId val="491394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491393800"/>
        <c:crosses val="autoZero"/>
        <c:auto val="1"/>
        <c:lblAlgn val="ctr"/>
        <c:lblOffset val="100"/>
        <c:noMultiLvlLbl val="0"/>
      </c:catAx>
      <c:valAx>
        <c:axId val="491393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139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38-4068-9E1D-D3E041654BC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8-4068-9E1D-D3E041654BC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38-4068-9E1D-D3E041654BCB}"/>
                </c:ext>
              </c:extLst>
            </c:dLbl>
            <c:dLbl>
              <c:idx val="3"/>
              <c:layout>
                <c:manualLayout>
                  <c:x val="-7.1986282928764751E-3"/>
                  <c:y val="1.008198474370845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3738-4068-9E1D-D3E041654B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24</c:v>
                </c:pt>
                <c:pt idx="1">
                  <c:v>55</c:v>
                </c:pt>
                <c:pt idx="2">
                  <c:v>17</c:v>
                </c:pt>
                <c:pt idx="3">
                  <c:v>4</c:v>
                </c:pt>
              </c:numCache>
            </c:numRef>
          </c:val>
          <c:extLst>
            <c:ext xmlns:c16="http://schemas.microsoft.com/office/drawing/2014/chart" uri="{C3380CC4-5D6E-409C-BE32-E72D297353CC}">
              <c16:uniqueId val="{00000004-3738-4068-9E1D-D3E041654BCB}"/>
            </c:ext>
          </c:extLst>
        </c:ser>
        <c:dLbls>
          <c:showLegendKey val="0"/>
          <c:showVal val="0"/>
          <c:showCatName val="0"/>
          <c:showSerName val="0"/>
          <c:showPercent val="0"/>
          <c:showBubbleSize val="0"/>
        </c:dLbls>
        <c:gapWidth val="100"/>
        <c:overlap val="-24"/>
        <c:axId val="498918552"/>
        <c:axId val="498917768"/>
      </c:barChart>
      <c:catAx>
        <c:axId val="498918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8917768"/>
        <c:crosses val="autoZero"/>
        <c:auto val="1"/>
        <c:lblAlgn val="ctr"/>
        <c:lblOffset val="100"/>
        <c:noMultiLvlLbl val="0"/>
      </c:catAx>
      <c:valAx>
        <c:axId val="49891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918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28</c:v>
                </c:pt>
                <c:pt idx="1">
                  <c:v>34</c:v>
                </c:pt>
                <c:pt idx="2">
                  <c:v>25</c:v>
                </c:pt>
                <c:pt idx="3">
                  <c:v>13</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276612752"/>
        <c:axId val="498689224"/>
      </c:barChart>
      <c:catAx>
        <c:axId val="276612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8689224"/>
        <c:crosses val="autoZero"/>
        <c:auto val="1"/>
        <c:lblAlgn val="ctr"/>
        <c:lblOffset val="100"/>
        <c:noMultiLvlLbl val="0"/>
      </c:catAx>
      <c:valAx>
        <c:axId val="49868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61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4469-A154-762C16B7829A}"/>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E5-4469-A154-762C16B7829A}"/>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E5-4469-A154-762C16B7829A}"/>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E5-4469-A154-762C16B78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92E5-4469-A154-762C16B7829A}"/>
            </c:ext>
          </c:extLst>
        </c:ser>
        <c:dLbls>
          <c:showLegendKey val="0"/>
          <c:showVal val="0"/>
          <c:showCatName val="0"/>
          <c:showSerName val="0"/>
          <c:showPercent val="0"/>
          <c:showBubbleSize val="0"/>
        </c:dLbls>
        <c:gapWidth val="100"/>
        <c:overlap val="-24"/>
        <c:axId val="498700200"/>
        <c:axId val="498700984"/>
      </c:barChart>
      <c:catAx>
        <c:axId val="49870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984"/>
        <c:crosses val="autoZero"/>
        <c:auto val="1"/>
        <c:lblAlgn val="ctr"/>
        <c:lblOffset val="100"/>
        <c:noMultiLvlLbl val="0"/>
      </c:catAx>
      <c:valAx>
        <c:axId val="498700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8565191377155664E-3"/>
                  <c:y val="1.776582506375910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31</c:v>
                </c:pt>
                <c:pt idx="1">
                  <c:v>47</c:v>
                </c:pt>
                <c:pt idx="2">
                  <c:v>16</c:v>
                </c:pt>
                <c:pt idx="3">
                  <c:v>6</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496422576"/>
        <c:axId val="496427672"/>
      </c:barChart>
      <c:catAx>
        <c:axId val="49642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27672"/>
        <c:crosses val="autoZero"/>
        <c:auto val="1"/>
        <c:lblAlgn val="ctr"/>
        <c:lblOffset val="100"/>
        <c:noMultiLvlLbl val="0"/>
      </c:catAx>
      <c:valAx>
        <c:axId val="496427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86-45EF-8432-87E35B98F04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86-45EF-8432-87E35B98F04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86-45EF-8432-87E35B98F04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86-45EF-8432-87E35B98F0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15</c:v>
                </c:pt>
                <c:pt idx="1">
                  <c:v>45</c:v>
                </c:pt>
                <c:pt idx="2">
                  <c:v>29</c:v>
                </c:pt>
                <c:pt idx="3">
                  <c:v>11</c:v>
                </c:pt>
              </c:numCache>
            </c:numRef>
          </c:val>
          <c:extLst>
            <c:ext xmlns:c16="http://schemas.microsoft.com/office/drawing/2014/chart" uri="{C3380CC4-5D6E-409C-BE32-E72D297353CC}">
              <c16:uniqueId val="{00000004-C786-45EF-8432-87E35B98F04D}"/>
            </c:ext>
          </c:extLst>
        </c:ser>
        <c:dLbls>
          <c:showLegendKey val="0"/>
          <c:showVal val="0"/>
          <c:showCatName val="0"/>
          <c:showSerName val="0"/>
          <c:showPercent val="0"/>
          <c:showBubbleSize val="0"/>
        </c:dLbls>
        <c:gapWidth val="100"/>
        <c:overlap val="-24"/>
        <c:axId val="491394192"/>
        <c:axId val="397504568"/>
      </c:barChart>
      <c:catAx>
        <c:axId val="491394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504568"/>
        <c:crosses val="autoZero"/>
        <c:auto val="1"/>
        <c:lblAlgn val="ctr"/>
        <c:lblOffset val="100"/>
        <c:noMultiLvlLbl val="0"/>
      </c:catAx>
      <c:valAx>
        <c:axId val="397504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139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813097703599915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34</c:v>
                </c:pt>
                <c:pt idx="1">
                  <c:v>38</c:v>
                </c:pt>
                <c:pt idx="2">
                  <c:v>25</c:v>
                </c:pt>
                <c:pt idx="3">
                  <c:v>3</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498717448"/>
        <c:axId val="498715096"/>
      </c:barChart>
      <c:catAx>
        <c:axId val="498717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5096"/>
        <c:crosses val="autoZero"/>
        <c:auto val="1"/>
        <c:lblAlgn val="ctr"/>
        <c:lblOffset val="100"/>
        <c:noMultiLvlLbl val="0"/>
      </c:catAx>
      <c:valAx>
        <c:axId val="498715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7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295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D6-4A94-9D6C-828AA023DFB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D6-4A94-9D6C-828AA023DFB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6-4A94-9D6C-828AA023DFB2}"/>
                </c:ext>
              </c:extLst>
            </c:dLbl>
            <c:dLbl>
              <c:idx val="3"/>
              <c:layout>
                <c:manualLayout>
                  <c:x val="-3.5859831635728511E-3"/>
                  <c:y val="9.97203736979959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6-4A94-9D6C-828AA023DF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c:v>
                </c:pt>
                <c:pt idx="1">
                  <c:v>12</c:v>
                </c:pt>
                <c:pt idx="2">
                  <c:v>28</c:v>
                </c:pt>
                <c:pt idx="3">
                  <c:v>59</c:v>
                </c:pt>
              </c:numCache>
            </c:numRef>
          </c:val>
          <c:extLst>
            <c:ext xmlns:c16="http://schemas.microsoft.com/office/drawing/2014/chart" uri="{C3380CC4-5D6E-409C-BE32-E72D297353CC}">
              <c16:uniqueId val="{00000004-40D6-4A94-9D6C-828AA023DFB2}"/>
            </c:ext>
          </c:extLst>
        </c:ser>
        <c:dLbls>
          <c:showLegendKey val="0"/>
          <c:showVal val="0"/>
          <c:showCatName val="0"/>
          <c:showSerName val="0"/>
          <c:showPercent val="0"/>
          <c:showBubbleSize val="0"/>
        </c:dLbls>
        <c:gapWidth val="100"/>
        <c:overlap val="-24"/>
        <c:axId val="496429240"/>
        <c:axId val="496429632"/>
      </c:barChart>
      <c:catAx>
        <c:axId val="496429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29632"/>
        <c:crosses val="autoZero"/>
        <c:auto val="1"/>
        <c:lblAlgn val="ctr"/>
        <c:lblOffset val="100"/>
        <c:noMultiLvlLbl val="0"/>
      </c:catAx>
      <c:valAx>
        <c:axId val="496429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29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22</c:v>
                </c:pt>
                <c:pt idx="1">
                  <c:v>56</c:v>
                </c:pt>
                <c:pt idx="2">
                  <c:v>13</c:v>
                </c:pt>
                <c:pt idx="3">
                  <c:v>9</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98691968"/>
        <c:axId val="498692752"/>
      </c:barChart>
      <c:catAx>
        <c:axId val="49869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8692752"/>
        <c:crosses val="autoZero"/>
        <c:auto val="1"/>
        <c:lblAlgn val="ctr"/>
        <c:lblOffset val="100"/>
        <c:noMultiLvlLbl val="0"/>
      </c:catAx>
      <c:valAx>
        <c:axId val="498692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DF-4501-A8AF-E44754BD5776}"/>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DF-4501-A8AF-E44754BD57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62</c:v>
                </c:pt>
                <c:pt idx="1">
                  <c:v>38</c:v>
                </c:pt>
              </c:numCache>
            </c:numRef>
          </c:val>
          <c:extLst>
            <c:ext xmlns:c16="http://schemas.microsoft.com/office/drawing/2014/chart" uri="{C3380CC4-5D6E-409C-BE32-E72D297353CC}">
              <c16:uniqueId val="{00000002-95DF-4501-A8AF-E44754BD5776}"/>
            </c:ext>
          </c:extLst>
        </c:ser>
        <c:dLbls>
          <c:showLegendKey val="0"/>
          <c:showVal val="0"/>
          <c:showCatName val="0"/>
          <c:showSerName val="0"/>
          <c:showPercent val="0"/>
          <c:showBubbleSize val="0"/>
        </c:dLbls>
        <c:gapWidth val="100"/>
        <c:overlap val="-24"/>
        <c:axId val="571464472"/>
        <c:axId val="571460944"/>
      </c:barChart>
      <c:catAx>
        <c:axId val="571464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1460944"/>
        <c:crosses val="autoZero"/>
        <c:auto val="1"/>
        <c:lblAlgn val="ctr"/>
        <c:lblOffset val="100"/>
        <c:noMultiLvlLbl val="0"/>
      </c:catAx>
      <c:valAx>
        <c:axId val="571460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64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1.0464424540844838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94</c:v>
                </c:pt>
                <c:pt idx="1">
                  <c:v>6</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571471528"/>
        <c:axId val="571468784"/>
      </c:barChart>
      <c:catAx>
        <c:axId val="571471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1468784"/>
        <c:crosses val="autoZero"/>
        <c:auto val="1"/>
        <c:lblAlgn val="ctr"/>
        <c:lblOffset val="100"/>
        <c:noMultiLvlLbl val="0"/>
      </c:catAx>
      <c:valAx>
        <c:axId val="571468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7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274695768"/>
        <c:axId val="496946192"/>
      </c:barChart>
      <c:catAx>
        <c:axId val="274695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46192"/>
        <c:crosses val="autoZero"/>
        <c:auto val="1"/>
        <c:lblAlgn val="ctr"/>
        <c:lblOffset val="100"/>
        <c:noMultiLvlLbl val="0"/>
      </c:catAx>
      <c:valAx>
        <c:axId val="496946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695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623493956959452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76-4468-9589-70F3EB390720}"/>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76-4468-9589-70F3EB390720}"/>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76-4468-9589-70F3EB3907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100</c:v>
                </c:pt>
                <c:pt idx="2">
                  <c:v>0</c:v>
                </c:pt>
              </c:numCache>
            </c:numRef>
          </c:val>
          <c:extLst>
            <c:ext xmlns:c16="http://schemas.microsoft.com/office/drawing/2014/chart" uri="{C3380CC4-5D6E-409C-BE32-E72D297353CC}">
              <c16:uniqueId val="{00000003-8F76-4468-9589-70F3EB390720}"/>
            </c:ext>
          </c:extLst>
        </c:ser>
        <c:dLbls>
          <c:showLegendKey val="0"/>
          <c:showVal val="0"/>
          <c:showCatName val="0"/>
          <c:showSerName val="0"/>
          <c:showPercent val="0"/>
          <c:showBubbleSize val="0"/>
        </c:dLbls>
        <c:gapWidth val="100"/>
        <c:overlap val="-24"/>
        <c:axId val="281663880"/>
        <c:axId val="282893104"/>
      </c:barChart>
      <c:catAx>
        <c:axId val="281663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93104"/>
        <c:crosses val="autoZero"/>
        <c:auto val="1"/>
        <c:lblAlgn val="ctr"/>
        <c:lblOffset val="100"/>
        <c:noMultiLvlLbl val="0"/>
      </c:catAx>
      <c:valAx>
        <c:axId val="28289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63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4.9867987545979915E-3"/>
                  <c:y val="1.4028114899310102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40</c:v>
                </c:pt>
                <c:pt idx="1">
                  <c:v>60</c:v>
                </c:pt>
                <c:pt idx="2">
                  <c:v>0</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572142768"/>
        <c:axId val="572136496"/>
      </c:barChart>
      <c:catAx>
        <c:axId val="572142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136496"/>
        <c:crosses val="autoZero"/>
        <c:auto val="1"/>
        <c:lblAlgn val="ctr"/>
        <c:lblOffset val="100"/>
        <c:noMultiLvlLbl val="0"/>
      </c:catAx>
      <c:valAx>
        <c:axId val="572136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14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A3-43EB-9C85-44876A6806B4}"/>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A3-43EB-9C85-44876A6806B4}"/>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A3-43EB-9C85-44876A6806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47</c:v>
                </c:pt>
                <c:pt idx="2">
                  <c:v>3</c:v>
                </c:pt>
              </c:numCache>
            </c:numRef>
          </c:val>
          <c:extLst>
            <c:ext xmlns:c16="http://schemas.microsoft.com/office/drawing/2014/chart" uri="{C3380CC4-5D6E-409C-BE32-E72D297353CC}">
              <c16:uniqueId val="{00000003-FDA3-43EB-9C85-44876A6806B4}"/>
            </c:ext>
          </c:extLst>
        </c:ser>
        <c:dLbls>
          <c:showLegendKey val="0"/>
          <c:showVal val="0"/>
          <c:showCatName val="0"/>
          <c:showSerName val="0"/>
          <c:showPercent val="0"/>
          <c:showBubbleSize val="0"/>
        </c:dLbls>
        <c:gapWidth val="100"/>
        <c:overlap val="-24"/>
        <c:axId val="488792408"/>
        <c:axId val="488793192"/>
      </c:barChart>
      <c:catAx>
        <c:axId val="488792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8793192"/>
        <c:crosses val="autoZero"/>
        <c:auto val="1"/>
        <c:lblAlgn val="ctr"/>
        <c:lblOffset val="100"/>
        <c:noMultiLvlLbl val="0"/>
      </c:catAx>
      <c:valAx>
        <c:axId val="488793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8792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78</c:v>
                </c:pt>
                <c:pt idx="1">
                  <c:v>18</c:v>
                </c:pt>
                <c:pt idx="2">
                  <c:v>4</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570339608"/>
        <c:axId val="570341960"/>
      </c:barChart>
      <c:catAx>
        <c:axId val="570339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41960"/>
        <c:crosses val="autoZero"/>
        <c:auto val="1"/>
        <c:lblAlgn val="ctr"/>
        <c:lblOffset val="100"/>
        <c:noMultiLvlLbl val="0"/>
      </c:catAx>
      <c:valAx>
        <c:axId val="570341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3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AA-4F50-9A88-1D0A50E65B75}"/>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AA-4F50-9A88-1D0A50E65B75}"/>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AA-4F50-9A88-1D0A50E65B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NO APLICA</c:v>
                </c:pt>
              </c:strCache>
            </c:strRef>
          </c:cat>
          <c:val>
            <c:numRef>
              <c:f>'MATERIAL PARA REALIZAR TUS FUNC'!$C$3:$C$5</c:f>
              <c:numCache>
                <c:formatCode>General</c:formatCode>
                <c:ptCount val="3"/>
                <c:pt idx="0">
                  <c:v>64</c:v>
                </c:pt>
                <c:pt idx="1">
                  <c:v>15</c:v>
                </c:pt>
                <c:pt idx="2">
                  <c:v>5</c:v>
                </c:pt>
              </c:numCache>
            </c:numRef>
          </c:val>
          <c:extLst>
            <c:ext xmlns:c16="http://schemas.microsoft.com/office/drawing/2014/chart" uri="{C3380CC4-5D6E-409C-BE32-E72D297353CC}">
              <c16:uniqueId val="{00000003-57AA-4F50-9A88-1D0A50E65B75}"/>
            </c:ext>
          </c:extLst>
        </c:ser>
        <c:dLbls>
          <c:showLegendKey val="0"/>
          <c:showVal val="0"/>
          <c:showCatName val="0"/>
          <c:showSerName val="0"/>
          <c:showPercent val="0"/>
          <c:showBubbleSize val="0"/>
        </c:dLbls>
        <c:gapWidth val="100"/>
        <c:overlap val="-24"/>
        <c:axId val="570343136"/>
        <c:axId val="570341568"/>
      </c:barChart>
      <c:catAx>
        <c:axId val="570343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41568"/>
        <c:crosses val="autoZero"/>
        <c:auto val="1"/>
        <c:lblAlgn val="ctr"/>
        <c:lblOffset val="100"/>
        <c:noMultiLvlLbl val="0"/>
      </c:catAx>
      <c:valAx>
        <c:axId val="57034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4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B9-41D9-B548-F42764EB856F}"/>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9CB9-41D9-B548-F42764EB856F}"/>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B9-41D9-B548-F42764EB85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3-9CB9-41D9-B548-F42764EB856F}"/>
            </c:ext>
          </c:extLst>
        </c:ser>
        <c:dLbls>
          <c:showLegendKey val="0"/>
          <c:showVal val="0"/>
          <c:showCatName val="0"/>
          <c:showSerName val="0"/>
          <c:showPercent val="0"/>
          <c:showBubbleSize val="0"/>
        </c:dLbls>
        <c:gapWidth val="100"/>
        <c:overlap val="-24"/>
        <c:axId val="282889576"/>
        <c:axId val="282889184"/>
      </c:barChart>
      <c:catAx>
        <c:axId val="282889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89184"/>
        <c:crosses val="autoZero"/>
        <c:auto val="1"/>
        <c:lblAlgn val="ctr"/>
        <c:lblOffset val="100"/>
        <c:noMultiLvlLbl val="0"/>
      </c:catAx>
      <c:valAx>
        <c:axId val="28288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89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576479720"/>
        <c:axId val="576475016"/>
      </c:barChart>
      <c:catAx>
        <c:axId val="576479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75016"/>
        <c:crosses val="autoZero"/>
        <c:auto val="1"/>
        <c:lblAlgn val="ctr"/>
        <c:lblOffset val="100"/>
        <c:noMultiLvlLbl val="0"/>
      </c:catAx>
      <c:valAx>
        <c:axId val="576475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79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38</c:v>
                </c:pt>
                <c:pt idx="1">
                  <c:v>59</c:v>
                </c:pt>
                <c:pt idx="2">
                  <c:v>3</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566912696"/>
        <c:axId val="566913088"/>
      </c:barChart>
      <c:catAx>
        <c:axId val="566912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913088"/>
        <c:crosses val="autoZero"/>
        <c:auto val="1"/>
        <c:lblAlgn val="ctr"/>
        <c:lblOffset val="100"/>
        <c:noMultiLvlLbl val="0"/>
      </c:catAx>
      <c:valAx>
        <c:axId val="566913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912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BE-46EC-961A-04CB60FB2527}"/>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BE-46EC-961A-04CB60FB2527}"/>
                </c:ext>
              </c:extLst>
            </c:dLbl>
            <c:dLbl>
              <c:idx val="2"/>
              <c:layout>
                <c:manualLayout>
                  <c:x val="-5.3990599683935341E-3"/>
                  <c:y val="1.814247628861012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BE-46EC-961A-04CB60FB25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56</c:v>
                </c:pt>
                <c:pt idx="1">
                  <c:v>38</c:v>
                </c:pt>
                <c:pt idx="2">
                  <c:v>6</c:v>
                </c:pt>
              </c:numCache>
            </c:numRef>
          </c:val>
          <c:extLst>
            <c:ext xmlns:c16="http://schemas.microsoft.com/office/drawing/2014/chart" uri="{C3380CC4-5D6E-409C-BE32-E72D297353CC}">
              <c16:uniqueId val="{00000003-CDBE-46EC-961A-04CB60FB2527}"/>
            </c:ext>
          </c:extLst>
        </c:ser>
        <c:dLbls>
          <c:showLegendKey val="0"/>
          <c:showVal val="0"/>
          <c:showCatName val="0"/>
          <c:showSerName val="0"/>
          <c:showPercent val="0"/>
          <c:showBubbleSize val="0"/>
        </c:dLbls>
        <c:gapWidth val="100"/>
        <c:overlap val="-24"/>
        <c:axId val="576453064"/>
        <c:axId val="576456200"/>
      </c:barChart>
      <c:catAx>
        <c:axId val="576453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6200"/>
        <c:crosses val="autoZero"/>
        <c:auto val="1"/>
        <c:lblAlgn val="ctr"/>
        <c:lblOffset val="100"/>
        <c:noMultiLvlLbl val="0"/>
      </c:catAx>
      <c:valAx>
        <c:axId val="576456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32CC-4621-AF5A-671659773937}"/>
              </c:ext>
            </c:extLst>
          </c:dPt>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69</c:v>
                </c:pt>
                <c:pt idx="1">
                  <c:v>25</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638393400"/>
        <c:axId val="638393792"/>
      </c:barChart>
      <c:catAx>
        <c:axId val="638393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393792"/>
        <c:crosses val="autoZero"/>
        <c:auto val="1"/>
        <c:lblAlgn val="ctr"/>
        <c:lblOffset val="100"/>
        <c:noMultiLvlLbl val="0"/>
      </c:catAx>
      <c:valAx>
        <c:axId val="638393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393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67-4445-A77C-033B13532490}"/>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67-4445-A77C-033B135324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c:v>
                </c:pt>
                <c:pt idx="1">
                  <c:v>38</c:v>
                </c:pt>
              </c:numCache>
            </c:numRef>
          </c:val>
          <c:extLst>
            <c:ext xmlns:c16="http://schemas.microsoft.com/office/drawing/2014/chart" uri="{C3380CC4-5D6E-409C-BE32-E72D297353CC}">
              <c16:uniqueId val="{00000002-FC67-4445-A77C-033B13532490}"/>
            </c:ext>
          </c:extLst>
        </c:ser>
        <c:dLbls>
          <c:showLegendKey val="0"/>
          <c:showVal val="0"/>
          <c:showCatName val="0"/>
          <c:showSerName val="0"/>
          <c:showPercent val="0"/>
          <c:showBubbleSize val="0"/>
        </c:dLbls>
        <c:gapWidth val="100"/>
        <c:overlap val="-24"/>
        <c:axId val="638395752"/>
        <c:axId val="638390656"/>
      </c:barChart>
      <c:catAx>
        <c:axId val="638395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390656"/>
        <c:crosses val="autoZero"/>
        <c:auto val="1"/>
        <c:lblAlgn val="ctr"/>
        <c:lblOffset val="100"/>
        <c:noMultiLvlLbl val="0"/>
      </c:catAx>
      <c:valAx>
        <c:axId val="63839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39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0.10720380493784654"/>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488792800"/>
        <c:axId val="488794368"/>
      </c:barChart>
      <c:catAx>
        <c:axId val="48879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8794368"/>
        <c:crosses val="autoZero"/>
        <c:auto val="1"/>
        <c:lblAlgn val="ctr"/>
        <c:lblOffset val="100"/>
        <c:noMultiLvlLbl val="0"/>
      </c:catAx>
      <c:valAx>
        <c:axId val="488794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879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2B-42D8-BA2A-35B0485DE571}"/>
                </c:ext>
              </c:extLst>
            </c:dLbl>
            <c:dLbl>
              <c:idx val="1"/>
              <c:layout>
                <c:manualLayout>
                  <c:x val="1.0356384670376119E-2"/>
                  <c:y val="7.362016740460089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2B-42D8-BA2A-35B0485DE571}"/>
                </c:ext>
              </c:extLst>
            </c:dLbl>
            <c:dLbl>
              <c:idx val="2"/>
              <c:layout>
                <c:manualLayout>
                  <c:x val="6.0412243910527358E-3"/>
                  <c:y val="0.1089860934235167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D5E741AB-4D22-48F9-927F-3631BB3A1454}" type="VALUE">
                      <a:rPr lang="en-US" sz="1800" baseline="0" smtClean="0"/>
                      <a:pPr>
                        <a:defRPr sz="1800"/>
                      </a:pPr>
                      <a:t>[VALOR]</a:t>
                    </a:fld>
                    <a:r>
                      <a:rPr lang="en-US" sz="1800" baseline="0" dirty="0"/>
                      <a:t>%</a:t>
                    </a:r>
                  </a:p>
                  <a:p>
                    <a:pPr>
                      <a:defRPr sz="1800"/>
                    </a:pPr>
                    <a:endParaRPr lang="es-MX"/>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5351260842264942E-2"/>
                      <c:h val="6.464432284206309E-2"/>
                    </c:manualLayout>
                  </c15:layout>
                  <c15:dlblFieldTable/>
                  <c15:showDataLabelsRange val="0"/>
                </c:ext>
                <c:ext xmlns:c16="http://schemas.microsoft.com/office/drawing/2014/chart" uri="{C3380CC4-5D6E-409C-BE32-E72D297353CC}">
                  <c16:uniqueId val="{00000002-D72B-42D8-BA2A-35B0485DE5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DIRECTIVOS</c:v>
                </c:pt>
              </c:strCache>
            </c:strRef>
          </c:cat>
          <c:val>
            <c:numRef>
              <c:f>'TIPOS DE CONFLICTO'!$C$3:$C$5</c:f>
              <c:numCache>
                <c:formatCode>General</c:formatCode>
                <c:ptCount val="3"/>
                <c:pt idx="0">
                  <c:v>53</c:v>
                </c:pt>
                <c:pt idx="1">
                  <c:v>41</c:v>
                </c:pt>
                <c:pt idx="2">
                  <c:v>38</c:v>
                </c:pt>
              </c:numCache>
            </c:numRef>
          </c:val>
          <c:extLst>
            <c:ext xmlns:c16="http://schemas.microsoft.com/office/drawing/2014/chart" uri="{C3380CC4-5D6E-409C-BE32-E72D297353CC}">
              <c16:uniqueId val="{00000004-D72B-42D8-BA2A-35B0485DE571}"/>
            </c:ext>
          </c:extLst>
        </c:ser>
        <c:dLbls>
          <c:showLegendKey val="0"/>
          <c:showVal val="0"/>
          <c:showCatName val="0"/>
          <c:showSerName val="0"/>
          <c:showPercent val="0"/>
          <c:showBubbleSize val="0"/>
        </c:dLbls>
        <c:gapWidth val="100"/>
        <c:overlap val="-24"/>
        <c:axId val="432495592"/>
        <c:axId val="432495200"/>
      </c:barChart>
      <c:catAx>
        <c:axId val="432495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495200"/>
        <c:crosses val="autoZero"/>
        <c:auto val="1"/>
        <c:lblAlgn val="ctr"/>
        <c:lblOffset val="100"/>
        <c:noMultiLvlLbl val="0"/>
      </c:catAx>
      <c:valAx>
        <c:axId val="4324952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495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60</c:v>
                </c:pt>
                <c:pt idx="1">
                  <c:v>34</c:v>
                </c:pt>
                <c:pt idx="2">
                  <c:v>6</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570319616"/>
        <c:axId val="570316872"/>
      </c:barChart>
      <c:catAx>
        <c:axId val="57031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16872"/>
        <c:crosses val="autoZero"/>
        <c:auto val="1"/>
        <c:lblAlgn val="ctr"/>
        <c:lblOffset val="100"/>
        <c:noMultiLvlLbl val="0"/>
      </c:catAx>
      <c:valAx>
        <c:axId val="570316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19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AD-4263-B1AB-78132EFE8A30}"/>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AD-4263-B1AB-78132EFE8A30}"/>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AD-4263-B1AB-78132EFE8A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41</c:v>
                </c:pt>
                <c:pt idx="1">
                  <c:v>55</c:v>
                </c:pt>
                <c:pt idx="2">
                  <c:v>4</c:v>
                </c:pt>
              </c:numCache>
            </c:numRef>
          </c:val>
          <c:extLst>
            <c:ext xmlns:c16="http://schemas.microsoft.com/office/drawing/2014/chart" uri="{C3380CC4-5D6E-409C-BE32-E72D297353CC}">
              <c16:uniqueId val="{00000003-1BAD-4263-B1AB-78132EFE8A30}"/>
            </c:ext>
          </c:extLst>
        </c:ser>
        <c:dLbls>
          <c:showLegendKey val="0"/>
          <c:showVal val="0"/>
          <c:showCatName val="0"/>
          <c:showSerName val="0"/>
          <c:showPercent val="0"/>
          <c:showBubbleSize val="0"/>
        </c:dLbls>
        <c:gapWidth val="100"/>
        <c:overlap val="-24"/>
        <c:axId val="648097088"/>
        <c:axId val="648096696"/>
      </c:barChart>
      <c:catAx>
        <c:axId val="648097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096696"/>
        <c:crosses val="autoZero"/>
        <c:auto val="1"/>
        <c:lblAlgn val="ctr"/>
        <c:lblOffset val="100"/>
        <c:noMultiLvlLbl val="0"/>
      </c:catAx>
      <c:valAx>
        <c:axId val="648096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09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28</c:v>
                </c:pt>
                <c:pt idx="2">
                  <c:v>3</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648094344"/>
        <c:axId val="648088856"/>
      </c:barChart>
      <c:catAx>
        <c:axId val="648094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088856"/>
        <c:crosses val="autoZero"/>
        <c:auto val="1"/>
        <c:lblAlgn val="ctr"/>
        <c:lblOffset val="100"/>
        <c:noMultiLvlLbl val="0"/>
      </c:catAx>
      <c:valAx>
        <c:axId val="648088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094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2.8581885358754944E-2"/>
          <c:w val="0.9143627349315756"/>
          <c:h val="0.88555952526185533"/>
        </c:manualLayout>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65454598590185E-2"/>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0.11699371162770736"/>
                      <c:h val="7.3704781656471305E-2"/>
                    </c:manualLayout>
                  </c15:layout>
                  <c15:dlblFieldTable/>
                  <c15:showDataLabelsRange val="0"/>
                </c:ext>
                <c:ext xmlns:c16="http://schemas.microsoft.com/office/drawing/2014/chart" uri="{C3380CC4-5D6E-409C-BE32-E72D297353CC}">
                  <c16:uniqueId val="{00000000-DB37-41F4-83C5-B7B7463A97F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37-41F4-83C5-B7B7463A97F4}"/>
                </c:ext>
              </c:extLst>
            </c:dLbl>
            <c:dLbl>
              <c:idx val="2"/>
              <c:layout>
                <c:manualLayout>
                  <c:x val="-1.3148566654832987E-16"/>
                  <c:y val="1.475080894868622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37-41F4-83C5-B7B7463A97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58</c:v>
                </c:pt>
                <c:pt idx="1">
                  <c:v>39</c:v>
                </c:pt>
                <c:pt idx="2">
                  <c:v>3</c:v>
                </c:pt>
              </c:numCache>
            </c:numRef>
          </c:val>
          <c:extLst>
            <c:ext xmlns:c16="http://schemas.microsoft.com/office/drawing/2014/chart" uri="{C3380CC4-5D6E-409C-BE32-E72D297353CC}">
              <c16:uniqueId val="{00000003-DB37-41F4-83C5-B7B7463A97F4}"/>
            </c:ext>
          </c:extLst>
        </c:ser>
        <c:dLbls>
          <c:showLegendKey val="0"/>
          <c:showVal val="0"/>
          <c:showCatName val="0"/>
          <c:showSerName val="0"/>
          <c:showPercent val="0"/>
          <c:showBubbleSize val="0"/>
        </c:dLbls>
        <c:gapWidth val="100"/>
        <c:overlap val="-24"/>
        <c:axId val="648111984"/>
        <c:axId val="648107672"/>
      </c:barChart>
      <c:catAx>
        <c:axId val="648111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7672"/>
        <c:crosses val="autoZero"/>
        <c:auto val="1"/>
        <c:lblAlgn val="ctr"/>
        <c:lblOffset val="100"/>
        <c:noMultiLvlLbl val="0"/>
      </c:catAx>
      <c:valAx>
        <c:axId val="648107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11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84</c:v>
                </c:pt>
                <c:pt idx="1">
                  <c:v>16</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646562584"/>
        <c:axId val="646564936"/>
      </c:barChart>
      <c:catAx>
        <c:axId val="646562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4936"/>
        <c:crosses val="autoZero"/>
        <c:auto val="1"/>
        <c:lblAlgn val="ctr"/>
        <c:lblOffset val="100"/>
        <c:noMultiLvlLbl val="0"/>
      </c:catAx>
      <c:valAx>
        <c:axId val="646564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2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D7-4464-92C3-ABD6CD20941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D7-4464-92C3-ABD6CD209414}"/>
                </c:ext>
              </c:extLst>
            </c:dLbl>
            <c:dLbl>
              <c:idx val="2"/>
              <c:layout>
                <c:manualLayout>
                  <c:x val="-3.412552011188871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D7-4464-92C3-ABD6CD2094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64</c:v>
                </c:pt>
                <c:pt idx="1">
                  <c:v>33</c:v>
                </c:pt>
                <c:pt idx="2">
                  <c:v>3</c:v>
                </c:pt>
              </c:numCache>
            </c:numRef>
          </c:val>
          <c:extLst>
            <c:ext xmlns:c16="http://schemas.microsoft.com/office/drawing/2014/chart" uri="{C3380CC4-5D6E-409C-BE32-E72D297353CC}">
              <c16:uniqueId val="{00000003-A1D7-4464-92C3-ABD6CD209414}"/>
            </c:ext>
          </c:extLst>
        </c:ser>
        <c:dLbls>
          <c:showLegendKey val="0"/>
          <c:showVal val="0"/>
          <c:showCatName val="0"/>
          <c:showSerName val="0"/>
          <c:showPercent val="0"/>
          <c:showBubbleSize val="0"/>
        </c:dLbls>
        <c:gapWidth val="100"/>
        <c:overlap val="-24"/>
        <c:axId val="572670168"/>
        <c:axId val="572665072"/>
      </c:barChart>
      <c:catAx>
        <c:axId val="572670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65072"/>
        <c:crosses val="autoZero"/>
        <c:auto val="1"/>
        <c:lblAlgn val="ctr"/>
        <c:lblOffset val="100"/>
        <c:noMultiLvlLbl val="0"/>
      </c:catAx>
      <c:valAx>
        <c:axId val="572665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70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1.167318036258542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60</c:v>
                </c:pt>
                <c:pt idx="1">
                  <c:v>34</c:v>
                </c:pt>
                <c:pt idx="2">
                  <c:v>6</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646562976"/>
        <c:axId val="646565328"/>
      </c:barChart>
      <c:catAx>
        <c:axId val="646562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5328"/>
        <c:crosses val="autoZero"/>
        <c:auto val="1"/>
        <c:lblAlgn val="ctr"/>
        <c:lblOffset val="100"/>
        <c:noMultiLvlLbl val="0"/>
      </c:catAx>
      <c:valAx>
        <c:axId val="646565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77-44BE-901C-D2CD4CE08BFD}"/>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77-44BE-901C-D2CD4CE08BFD}"/>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77-44BE-901C-D2CD4CE08B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53</c:v>
                </c:pt>
                <c:pt idx="1">
                  <c:v>39</c:v>
                </c:pt>
                <c:pt idx="2">
                  <c:v>8</c:v>
                </c:pt>
              </c:numCache>
            </c:numRef>
          </c:val>
          <c:extLst>
            <c:ext xmlns:c16="http://schemas.microsoft.com/office/drawing/2014/chart" uri="{C3380CC4-5D6E-409C-BE32-E72D297353CC}">
              <c16:uniqueId val="{00000003-1877-44BE-901C-D2CD4CE08BFD}"/>
            </c:ext>
          </c:extLst>
        </c:ser>
        <c:dLbls>
          <c:showLegendKey val="0"/>
          <c:showVal val="0"/>
          <c:showCatName val="0"/>
          <c:showSerName val="0"/>
          <c:showPercent val="0"/>
          <c:showBubbleSize val="0"/>
        </c:dLbls>
        <c:gapWidth val="100"/>
        <c:overlap val="-24"/>
        <c:axId val="652731816"/>
        <c:axId val="652722408"/>
      </c:barChart>
      <c:catAx>
        <c:axId val="652731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2408"/>
        <c:crosses val="autoZero"/>
        <c:auto val="1"/>
        <c:lblAlgn val="ctr"/>
        <c:lblOffset val="100"/>
        <c:noMultiLvlLbl val="0"/>
      </c:catAx>
      <c:valAx>
        <c:axId val="652722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1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648137072"/>
        <c:axId val="648126096"/>
      </c:barChart>
      <c:catAx>
        <c:axId val="648137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26096"/>
        <c:crosses val="autoZero"/>
        <c:auto val="1"/>
        <c:lblAlgn val="ctr"/>
        <c:lblOffset val="100"/>
        <c:noMultiLvlLbl val="0"/>
      </c:catAx>
      <c:valAx>
        <c:axId val="64812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B5-41F9-AB33-18D1E1CC9DDF}"/>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B5-41F9-AB33-18D1E1CC9D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41</c:v>
                </c:pt>
                <c:pt idx="1">
                  <c:v>59</c:v>
                </c:pt>
              </c:numCache>
            </c:numRef>
          </c:val>
          <c:extLst>
            <c:ext xmlns:c16="http://schemas.microsoft.com/office/drawing/2014/chart" uri="{C3380CC4-5D6E-409C-BE32-E72D297353CC}">
              <c16:uniqueId val="{00000002-3EB5-41F9-AB33-18D1E1CC9DDF}"/>
            </c:ext>
          </c:extLst>
        </c:ser>
        <c:dLbls>
          <c:showLegendKey val="0"/>
          <c:showVal val="0"/>
          <c:showCatName val="0"/>
          <c:showSerName val="0"/>
          <c:showPercent val="0"/>
          <c:showBubbleSize val="0"/>
        </c:dLbls>
        <c:gapWidth val="100"/>
        <c:overlap val="-24"/>
        <c:axId val="581160928"/>
        <c:axId val="581165240"/>
      </c:barChart>
      <c:catAx>
        <c:axId val="581160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65240"/>
        <c:crosses val="autoZero"/>
        <c:auto val="1"/>
        <c:lblAlgn val="ctr"/>
        <c:lblOffset val="100"/>
        <c:noMultiLvlLbl val="0"/>
      </c:catAx>
      <c:valAx>
        <c:axId val="581165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6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645444808"/>
        <c:axId val="645445592"/>
      </c:barChart>
      <c:catAx>
        <c:axId val="645444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5445592"/>
        <c:crosses val="autoZero"/>
        <c:auto val="1"/>
        <c:lblAlgn val="ctr"/>
        <c:lblOffset val="100"/>
        <c:noMultiLvlLbl val="0"/>
      </c:catAx>
      <c:valAx>
        <c:axId val="645445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544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C7-446F-9B48-E40261395E12}"/>
                </c:ext>
              </c:extLst>
            </c:dLbl>
            <c:dLbl>
              <c:idx val="1"/>
              <c:layout>
                <c:manualLayout>
                  <c:x val="-3.4924612336803061E-3"/>
                  <c:y val="1.7412407424831286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C7-446F-9B48-E40261395E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92</c:v>
                </c:pt>
                <c:pt idx="1">
                  <c:v>8</c:v>
                </c:pt>
              </c:numCache>
            </c:numRef>
          </c:val>
          <c:extLst>
            <c:ext xmlns:c16="http://schemas.microsoft.com/office/drawing/2014/chart" uri="{C3380CC4-5D6E-409C-BE32-E72D297353CC}">
              <c16:uniqueId val="{00000002-F0C7-446F-9B48-E40261395E12}"/>
            </c:ext>
          </c:extLst>
        </c:ser>
        <c:dLbls>
          <c:showLegendKey val="0"/>
          <c:showVal val="0"/>
          <c:showCatName val="0"/>
          <c:showSerName val="0"/>
          <c:showPercent val="0"/>
          <c:showBubbleSize val="0"/>
        </c:dLbls>
        <c:gapWidth val="100"/>
        <c:overlap val="-24"/>
        <c:axId val="648151968"/>
        <c:axId val="648153536"/>
      </c:barChart>
      <c:catAx>
        <c:axId val="64815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53536"/>
        <c:crosses val="autoZero"/>
        <c:auto val="1"/>
        <c:lblAlgn val="ctr"/>
        <c:lblOffset val="100"/>
        <c:noMultiLvlLbl val="0"/>
      </c:catAx>
      <c:valAx>
        <c:axId val="64815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5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2.084385979514870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13</c:v>
                </c:pt>
                <c:pt idx="2">
                  <c:v>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571480544"/>
        <c:axId val="571482112"/>
      </c:barChart>
      <c:catAx>
        <c:axId val="571480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2112"/>
        <c:crosses val="autoZero"/>
        <c:auto val="1"/>
        <c:lblAlgn val="ctr"/>
        <c:lblOffset val="100"/>
        <c:noMultiLvlLbl val="0"/>
      </c:catAx>
      <c:valAx>
        <c:axId val="57148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16-499C-91AC-EB0043083857}"/>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16-499C-91AC-EB0043083857}"/>
                </c:ext>
              </c:extLst>
            </c:dLbl>
            <c:dLbl>
              <c:idx val="2"/>
              <c:layout>
                <c:manualLayout>
                  <c:x val="0"/>
                  <c:y val="8.9330827693494437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16-499C-91AC-EB00430838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85</c:v>
                </c:pt>
                <c:pt idx="1">
                  <c:v>11</c:v>
                </c:pt>
                <c:pt idx="2">
                  <c:v>4</c:v>
                </c:pt>
              </c:numCache>
            </c:numRef>
          </c:val>
          <c:extLst>
            <c:ext xmlns:c16="http://schemas.microsoft.com/office/drawing/2014/chart" uri="{C3380CC4-5D6E-409C-BE32-E72D297353CC}">
              <c16:uniqueId val="{00000003-3216-499C-91AC-EB0043083857}"/>
            </c:ext>
          </c:extLst>
        </c:ser>
        <c:dLbls>
          <c:showLegendKey val="0"/>
          <c:showVal val="0"/>
          <c:showCatName val="0"/>
          <c:showSerName val="0"/>
          <c:showPercent val="0"/>
          <c:showBubbleSize val="0"/>
        </c:dLbls>
        <c:gapWidth val="100"/>
        <c:overlap val="-24"/>
        <c:axId val="652742792"/>
        <c:axId val="652743184"/>
      </c:barChart>
      <c:catAx>
        <c:axId val="65274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3184"/>
        <c:crosses val="autoZero"/>
        <c:auto val="1"/>
        <c:lblAlgn val="ctr"/>
        <c:lblOffset val="100"/>
        <c:noMultiLvlLbl val="0"/>
      </c:catAx>
      <c:valAx>
        <c:axId val="65274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E5D-467D-9ECB-9167BEAE46C9}"/>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5D-467D-9ECB-9167BEAE46C9}"/>
              </c:ext>
            </c:extLst>
          </c:dPt>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50</c:v>
                </c:pt>
                <c:pt idx="1">
                  <c:v>50</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581167200"/>
        <c:axId val="581158576"/>
      </c:barChart>
      <c:catAx>
        <c:axId val="58116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58576"/>
        <c:crosses val="autoZero"/>
        <c:auto val="1"/>
        <c:lblAlgn val="ctr"/>
        <c:lblOffset val="100"/>
        <c:noMultiLvlLbl val="0"/>
      </c:catAx>
      <c:valAx>
        <c:axId val="58115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6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AD-4AB8-9A28-D2DB0795C34F}"/>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AD-4AB8-9A28-D2DB0795C34F}"/>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AD-4AB8-9A28-D2DB0795C34F}"/>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AD-4AB8-9A28-D2DB0795C3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11</c:v>
                </c:pt>
                <c:pt idx="2">
                  <c:v>1</c:v>
                </c:pt>
                <c:pt idx="4">
                  <c:v>11</c:v>
                </c:pt>
              </c:numCache>
            </c:numRef>
          </c:val>
          <c:extLst>
            <c:ext xmlns:c16="http://schemas.microsoft.com/office/drawing/2014/chart" uri="{C3380CC4-5D6E-409C-BE32-E72D297353CC}">
              <c16:uniqueId val="{00000004-E9AD-4AB8-9A28-D2DB0795C34F}"/>
            </c:ext>
          </c:extLst>
        </c:ser>
        <c:dLbls>
          <c:showLegendKey val="0"/>
          <c:showVal val="0"/>
          <c:showCatName val="0"/>
          <c:showSerName val="0"/>
          <c:showPercent val="0"/>
          <c:showBubbleSize val="0"/>
        </c:dLbls>
        <c:gapWidth val="100"/>
        <c:overlap val="-24"/>
        <c:axId val="645446768"/>
        <c:axId val="645451864"/>
      </c:barChart>
      <c:catAx>
        <c:axId val="64544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5451864"/>
        <c:crosses val="autoZero"/>
        <c:auto val="1"/>
        <c:lblAlgn val="ctr"/>
        <c:lblOffset val="100"/>
        <c:noMultiLvlLbl val="0"/>
      </c:catAx>
      <c:valAx>
        <c:axId val="645451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544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53</c:v>
                </c:pt>
                <c:pt idx="1">
                  <c:v>38</c:v>
                </c:pt>
                <c:pt idx="2">
                  <c:v>9</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566834720"/>
        <c:axId val="566838640"/>
      </c:barChart>
      <c:catAx>
        <c:axId val="566834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8640"/>
        <c:crosses val="autoZero"/>
        <c:auto val="1"/>
        <c:lblAlgn val="ctr"/>
        <c:lblOffset val="100"/>
        <c:noMultiLvlLbl val="0"/>
      </c:catAx>
      <c:valAx>
        <c:axId val="566838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FB-47EE-B4AA-B1FF0E017BEC}"/>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FB-47EE-B4AA-B1FF0E017B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68</c:v>
                </c:pt>
                <c:pt idx="1">
                  <c:v>32</c:v>
                </c:pt>
              </c:numCache>
            </c:numRef>
          </c:val>
          <c:extLst>
            <c:ext xmlns:c16="http://schemas.microsoft.com/office/drawing/2014/chart" uri="{C3380CC4-5D6E-409C-BE32-E72D297353CC}">
              <c16:uniqueId val="{00000002-C6FB-47EE-B4AA-B1FF0E017BEC}"/>
            </c:ext>
          </c:extLst>
        </c:ser>
        <c:dLbls>
          <c:showLegendKey val="0"/>
          <c:showVal val="0"/>
          <c:showCatName val="0"/>
          <c:showSerName val="0"/>
          <c:showPercent val="0"/>
          <c:showBubbleSize val="0"/>
        </c:dLbls>
        <c:gapWidth val="100"/>
        <c:overlap val="-24"/>
        <c:axId val="645442848"/>
        <c:axId val="645448336"/>
      </c:barChart>
      <c:catAx>
        <c:axId val="64544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5448336"/>
        <c:crosses val="autoZero"/>
        <c:auto val="1"/>
        <c:lblAlgn val="ctr"/>
        <c:lblOffset val="100"/>
        <c:noMultiLvlLbl val="0"/>
      </c:catAx>
      <c:valAx>
        <c:axId val="645448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544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566876272"/>
        <c:axId val="566877448"/>
      </c:barChart>
      <c:catAx>
        <c:axId val="566876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7448"/>
        <c:crosses val="autoZero"/>
        <c:auto val="1"/>
        <c:lblAlgn val="ctr"/>
        <c:lblOffset val="100"/>
        <c:noMultiLvlLbl val="0"/>
      </c:catAx>
      <c:valAx>
        <c:axId val="566877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6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0C-47A8-BE6D-CC2B22488C84}"/>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0C-47A8-BE6D-CC2B22488C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82</c:v>
                </c:pt>
                <c:pt idx="1">
                  <c:v>18</c:v>
                </c:pt>
              </c:numCache>
            </c:numRef>
          </c:val>
          <c:extLst>
            <c:ext xmlns:c16="http://schemas.microsoft.com/office/drawing/2014/chart" uri="{C3380CC4-5D6E-409C-BE32-E72D297353CC}">
              <c16:uniqueId val="{00000002-AF0C-47A8-BE6D-CC2B22488C84}"/>
            </c:ext>
          </c:extLst>
        </c:ser>
        <c:dLbls>
          <c:showLegendKey val="0"/>
          <c:showVal val="0"/>
          <c:showCatName val="0"/>
          <c:showSerName val="0"/>
          <c:showPercent val="0"/>
          <c:showBubbleSize val="0"/>
        </c:dLbls>
        <c:gapWidth val="100"/>
        <c:overlap val="-24"/>
        <c:axId val="652734952"/>
        <c:axId val="652745536"/>
      </c:barChart>
      <c:catAx>
        <c:axId val="652734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5536"/>
        <c:crosses val="autoZero"/>
        <c:auto val="1"/>
        <c:lblAlgn val="ctr"/>
        <c:lblOffset val="100"/>
        <c:noMultiLvlLbl val="0"/>
      </c:catAx>
      <c:valAx>
        <c:axId val="65274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4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0292429256432768E-2"/>
                  <c:y val="1.098722847885129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566872352"/>
        <c:axId val="566880976"/>
      </c:barChart>
      <c:catAx>
        <c:axId val="566872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80976"/>
        <c:crosses val="autoZero"/>
        <c:auto val="1"/>
        <c:lblAlgn val="ctr"/>
        <c:lblOffset val="100"/>
        <c:noMultiLvlLbl val="0"/>
      </c:catAx>
      <c:valAx>
        <c:axId val="56688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2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1A-46F3-85C7-0C9D3E190249}"/>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1A-46F3-85C7-0C9D3E1902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56</c:v>
                </c:pt>
                <c:pt idx="1">
                  <c:v>44</c:v>
                </c:pt>
              </c:numCache>
            </c:numRef>
          </c:val>
          <c:extLst>
            <c:ext xmlns:c16="http://schemas.microsoft.com/office/drawing/2014/chart" uri="{C3380CC4-5D6E-409C-BE32-E72D297353CC}">
              <c16:uniqueId val="{00000002-2A1A-46F3-85C7-0C9D3E190249}"/>
            </c:ext>
          </c:extLst>
        </c:ser>
        <c:dLbls>
          <c:showLegendKey val="0"/>
          <c:showVal val="0"/>
          <c:showCatName val="0"/>
          <c:showSerName val="0"/>
          <c:showPercent val="0"/>
          <c:showBubbleSize val="0"/>
        </c:dLbls>
        <c:gapWidth val="100"/>
        <c:overlap val="-24"/>
        <c:axId val="566871960"/>
        <c:axId val="566879800"/>
      </c:barChart>
      <c:catAx>
        <c:axId val="566871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9800"/>
        <c:crosses val="autoZero"/>
        <c:auto val="1"/>
        <c:lblAlgn val="ctr"/>
        <c:lblOffset val="100"/>
        <c:noMultiLvlLbl val="0"/>
      </c:catAx>
      <c:valAx>
        <c:axId val="566879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1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63</c:v>
                </c:pt>
                <c:pt idx="1">
                  <c:v>37</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66831584"/>
        <c:axId val="566824920"/>
      </c:barChart>
      <c:catAx>
        <c:axId val="566831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4920"/>
        <c:crosses val="autoZero"/>
        <c:auto val="1"/>
        <c:lblAlgn val="ctr"/>
        <c:lblOffset val="100"/>
        <c:noMultiLvlLbl val="0"/>
      </c:catAx>
      <c:valAx>
        <c:axId val="566824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84-465D-9301-ED590CE5392E}"/>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84-465D-9301-ED590CE539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B484-465D-9301-ED590CE5392E}"/>
            </c:ext>
          </c:extLst>
        </c:ser>
        <c:dLbls>
          <c:showLegendKey val="0"/>
          <c:showVal val="0"/>
          <c:showCatName val="0"/>
          <c:showSerName val="0"/>
          <c:showPercent val="0"/>
          <c:showBubbleSize val="0"/>
        </c:dLbls>
        <c:gapWidth val="100"/>
        <c:overlap val="-24"/>
        <c:axId val="652805792"/>
        <c:axId val="652811672"/>
      </c:barChart>
      <c:catAx>
        <c:axId val="652805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11672"/>
        <c:crosses val="autoZero"/>
        <c:auto val="1"/>
        <c:lblAlgn val="ctr"/>
        <c:lblOffset val="100"/>
        <c:noMultiLvlLbl val="0"/>
      </c:catAx>
      <c:valAx>
        <c:axId val="652811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A1C-42C8-8DB2-9F701A0EA891}"/>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66</c:v>
                </c:pt>
                <c:pt idx="1">
                  <c:v>34</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566911912"/>
        <c:axId val="637654576"/>
      </c:barChart>
      <c:catAx>
        <c:axId val="566911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54576"/>
        <c:crosses val="autoZero"/>
        <c:auto val="1"/>
        <c:lblAlgn val="ctr"/>
        <c:lblOffset val="100"/>
        <c:noMultiLvlLbl val="0"/>
      </c:catAx>
      <c:valAx>
        <c:axId val="63765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91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B1-40DD-81CB-BB84EBB01869}"/>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B1-40DD-81CB-BB84EBB018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77</c:v>
                </c:pt>
                <c:pt idx="1">
                  <c:v>23</c:v>
                </c:pt>
              </c:numCache>
            </c:numRef>
          </c:val>
          <c:extLst>
            <c:ext xmlns:c16="http://schemas.microsoft.com/office/drawing/2014/chart" uri="{C3380CC4-5D6E-409C-BE32-E72D297353CC}">
              <c16:uniqueId val="{00000002-6EB1-40DD-81CB-BB84EBB01869}"/>
            </c:ext>
          </c:extLst>
        </c:ser>
        <c:dLbls>
          <c:showLegendKey val="0"/>
          <c:showVal val="0"/>
          <c:showCatName val="0"/>
          <c:showSerName val="0"/>
          <c:showPercent val="0"/>
          <c:showBubbleSize val="0"/>
        </c:dLbls>
        <c:gapWidth val="100"/>
        <c:overlap val="-24"/>
        <c:axId val="576469528"/>
        <c:axId val="489099696"/>
      </c:barChart>
      <c:catAx>
        <c:axId val="576469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9099696"/>
        <c:crosses val="autoZero"/>
        <c:auto val="1"/>
        <c:lblAlgn val="ctr"/>
        <c:lblOffset val="100"/>
        <c:noMultiLvlLbl val="0"/>
      </c:catAx>
      <c:valAx>
        <c:axId val="48909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641024872"/>
        <c:axId val="641029576"/>
      </c:barChart>
      <c:catAx>
        <c:axId val="64102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9576"/>
        <c:crosses val="autoZero"/>
        <c:auto val="1"/>
        <c:lblAlgn val="ctr"/>
        <c:lblOffset val="100"/>
        <c:noMultiLvlLbl val="0"/>
      </c:catAx>
      <c:valAx>
        <c:axId val="641029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0F-4F31-8A1B-109E5AA6E41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0F-4F31-8A1B-109E5AA6E4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680F-4F31-8A1B-109E5AA6E41F}"/>
            </c:ext>
          </c:extLst>
        </c:ser>
        <c:dLbls>
          <c:showLegendKey val="0"/>
          <c:showVal val="0"/>
          <c:showCatName val="0"/>
          <c:showSerName val="0"/>
          <c:showPercent val="0"/>
          <c:showBubbleSize val="0"/>
        </c:dLbls>
        <c:gapWidth val="100"/>
        <c:overlap val="-24"/>
        <c:axId val="495664752"/>
        <c:axId val="495670240"/>
      </c:barChart>
      <c:catAx>
        <c:axId val="49566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5670240"/>
        <c:crosses val="autoZero"/>
        <c:auto val="1"/>
        <c:lblAlgn val="ctr"/>
        <c:lblOffset val="100"/>
        <c:noMultiLvlLbl val="0"/>
      </c:catAx>
      <c:valAx>
        <c:axId val="49567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566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75</c:v>
                </c:pt>
                <c:pt idx="1">
                  <c:v>44</c:v>
                </c:pt>
                <c:pt idx="2">
                  <c:v>44</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491386744"/>
        <c:axId val="491387136"/>
      </c:barChart>
      <c:catAx>
        <c:axId val="491386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491387136"/>
        <c:crosses val="autoZero"/>
        <c:auto val="1"/>
        <c:lblAlgn val="ctr"/>
        <c:lblOffset val="100"/>
        <c:noMultiLvlLbl val="0"/>
      </c:catAx>
      <c:valAx>
        <c:axId val="49138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138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0.10101</cdr:x>
      <cdr:y>0.52435</cdr:y>
    </cdr:from>
    <cdr:to>
      <cdr:x>0.19513</cdr:x>
      <cdr:y>0.59438</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39054" y="2128182"/>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0.33365</cdr:x>
      <cdr:y>0.52434</cdr:y>
    </cdr:from>
    <cdr:to>
      <cdr:x>0.42777</cdr:x>
      <cdr:y>0.59438</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41181" y="212814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98969" y="4653137"/>
            <a:ext cx="8709536"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396) – SECRETARIA DE PLANEACIÓN Y PROGRAMACIÓN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9EA801E2-38CA-431E-9DBF-9CD6D28F0146}"/>
              </a:ext>
            </a:extLst>
          </p:cNvPr>
          <p:cNvGraphicFramePr/>
          <p:nvPr>
            <p:extLst>
              <p:ext uri="{D42A27DB-BD31-4B8C-83A1-F6EECF244321}">
                <p14:modId xmlns:p14="http://schemas.microsoft.com/office/powerpoint/2010/main" val="945376079"/>
              </p:ext>
            </p:extLst>
          </p:nvPr>
        </p:nvGraphicFramePr>
        <p:xfrm>
          <a:off x="1715536" y="1425587"/>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1392098536"/>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008B338E-F943-4C34-B5D8-71611382E935}"/>
              </a:ext>
            </a:extLst>
          </p:cNvPr>
          <p:cNvGraphicFramePr/>
          <p:nvPr>
            <p:extLst>
              <p:ext uri="{D42A27DB-BD31-4B8C-83A1-F6EECF244321}">
                <p14:modId xmlns:p14="http://schemas.microsoft.com/office/powerpoint/2010/main" val="4087977605"/>
              </p:ext>
            </p:extLst>
          </p:nvPr>
        </p:nvGraphicFramePr>
        <p:xfrm>
          <a:off x="1370505" y="1171068"/>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239994544"/>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los encuestados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3.-Instalaciones</a:t>
            </a:r>
          </a:p>
          <a:p>
            <a:pPr algn="just"/>
            <a:r>
              <a:rPr lang="es-MX" dirty="0"/>
              <a:t>Se manifiesta que 80%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 </a:t>
            </a:r>
          </a:p>
          <a:p>
            <a:pPr marL="742950" lvl="1" indent="-285750" algn="just">
              <a:buFont typeface="Arial" panose="020B0604020202020204" pitchFamily="34" charset="0"/>
              <a:buChar char="•"/>
            </a:pPr>
            <a:r>
              <a:rPr lang="es-MX" dirty="0"/>
              <a:t> 3.-Lealtad y compromiso </a:t>
            </a:r>
          </a:p>
          <a:p>
            <a:pPr marL="742950" lvl="1" indent="-285750" algn="just">
              <a:buFont typeface="Arial" panose="020B0604020202020204" pitchFamily="34" charset="0"/>
              <a:buChar char="•"/>
            </a:pPr>
            <a:r>
              <a:rPr lang="es-MX" dirty="0"/>
              <a:t> 4.-Equidad </a:t>
            </a:r>
          </a:p>
          <a:p>
            <a:pPr marL="742950" lvl="1" indent="-285750" algn="just">
              <a:buFont typeface="Arial" panose="020B0604020202020204" pitchFamily="34" charset="0"/>
              <a:buChar char="•"/>
            </a:pPr>
            <a:r>
              <a:rPr lang="es-MX" dirty="0"/>
              <a:t> 5.-Justicia </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7.-Tolerancia </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848A22E3-C285-4CE3-8048-9468E33041BE}"/>
              </a:ext>
            </a:extLst>
          </p:cNvPr>
          <p:cNvGraphicFramePr/>
          <p:nvPr>
            <p:extLst>
              <p:ext uri="{D42A27DB-BD31-4B8C-83A1-F6EECF244321}">
                <p14:modId xmlns:p14="http://schemas.microsoft.com/office/powerpoint/2010/main" val="474075627"/>
              </p:ext>
            </p:extLst>
          </p:nvPr>
        </p:nvGraphicFramePr>
        <p:xfrm>
          <a:off x="1303330" y="1412775"/>
          <a:ext cx="7013086" cy="38897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3208739642"/>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7E92B7F1-A375-48D7-9DDE-E553D72E80F5}"/>
              </a:ext>
            </a:extLst>
          </p:cNvPr>
          <p:cNvGraphicFramePr/>
          <p:nvPr>
            <p:extLst>
              <p:ext uri="{D42A27DB-BD31-4B8C-83A1-F6EECF244321}">
                <p14:modId xmlns:p14="http://schemas.microsoft.com/office/powerpoint/2010/main" val="434800258"/>
              </p:ext>
            </p:extLst>
          </p:nvPr>
        </p:nvGraphicFramePr>
        <p:xfrm>
          <a:off x="1350989" y="112978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401426694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23;p23">
            <a:extLst>
              <a:ext uri="{FF2B5EF4-FFF2-40B4-BE49-F238E27FC236}">
                <a16:creationId xmlns:a16="http://schemas.microsoft.com/office/drawing/2014/main" id="{713C1F90-19E7-4039-BA4C-84CA8A200DD9}"/>
              </a:ext>
            </a:extLst>
          </p:cNvPr>
          <p:cNvGraphicFramePr/>
          <p:nvPr>
            <p:extLst>
              <p:ext uri="{D42A27DB-BD31-4B8C-83A1-F6EECF244321}">
                <p14:modId xmlns:p14="http://schemas.microsoft.com/office/powerpoint/2010/main" val="1944284363"/>
              </p:ext>
            </p:extLst>
          </p:nvPr>
        </p:nvGraphicFramePr>
        <p:xfrm>
          <a:off x="1475327" y="1128372"/>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2848562636"/>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141CB603-49BD-4A79-B516-67A82FF4EBA6}"/>
              </a:ext>
            </a:extLst>
          </p:cNvPr>
          <p:cNvGraphicFramePr/>
          <p:nvPr>
            <p:extLst>
              <p:ext uri="{D42A27DB-BD31-4B8C-83A1-F6EECF244321}">
                <p14:modId xmlns:p14="http://schemas.microsoft.com/office/powerpoint/2010/main" val="1749566229"/>
              </p:ext>
            </p:extLst>
          </p:nvPr>
        </p:nvGraphicFramePr>
        <p:xfrm>
          <a:off x="1401803" y="1180996"/>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3107081567"/>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1AEDDC1D-D24E-4AF2-BE86-E148C66EBB41}"/>
              </a:ext>
            </a:extLst>
          </p:cNvPr>
          <p:cNvGraphicFramePr/>
          <p:nvPr>
            <p:extLst>
              <p:ext uri="{D42A27DB-BD31-4B8C-83A1-F6EECF244321}">
                <p14:modId xmlns:p14="http://schemas.microsoft.com/office/powerpoint/2010/main" val="3581975474"/>
              </p:ext>
            </p:extLst>
          </p:nvPr>
        </p:nvGraphicFramePr>
        <p:xfrm>
          <a:off x="1532674" y="1356751"/>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2217606848"/>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2585323"/>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 </a:t>
            </a:r>
            <a:r>
              <a:rPr lang="es-MX" dirty="0"/>
              <a:t>se considera buena en un 55%</a:t>
            </a:r>
            <a:r>
              <a:rPr lang="es-MX" b="1" dirty="0"/>
              <a:t> </a:t>
            </a:r>
            <a:r>
              <a:rPr lang="es-MX" dirty="0"/>
              <a:t>, el </a:t>
            </a:r>
            <a:r>
              <a:rPr lang="es-MX" b="1" dirty="0"/>
              <a:t>clima </a:t>
            </a:r>
            <a:r>
              <a:rPr lang="es-MX" dirty="0"/>
              <a:t>se considera bueno en un 34% , el </a:t>
            </a:r>
            <a:r>
              <a:rPr lang="es-MX" b="1" dirty="0"/>
              <a:t>ruido </a:t>
            </a:r>
            <a:r>
              <a:rPr lang="es-MX" dirty="0"/>
              <a:t>se considera medio por lo que podría resultar molesto, 47% consideran regular </a:t>
            </a:r>
            <a:r>
              <a:rPr lang="es-MX" b="1" dirty="0"/>
              <a:t>mobiliario</a:t>
            </a:r>
            <a:r>
              <a:rPr lang="es-MX" dirty="0"/>
              <a:t> con el que trabajan, la </a:t>
            </a:r>
            <a:r>
              <a:rPr lang="es-MX" b="1" dirty="0"/>
              <a:t>higiene en el lugar de trabajo</a:t>
            </a:r>
            <a:r>
              <a:rPr lang="es-MX" dirty="0"/>
              <a:t> se considera buena,  la </a:t>
            </a:r>
            <a:r>
              <a:rPr lang="es-MX" b="1" dirty="0"/>
              <a:t>higiene en sanitarios </a:t>
            </a:r>
            <a:r>
              <a:rPr lang="es-MX" dirty="0"/>
              <a:t>es considerada mala por la gran mayoría, </a:t>
            </a:r>
            <a:r>
              <a:rPr lang="es-MX" b="1" dirty="0"/>
              <a:t>la respuesta de mantenimiento</a:t>
            </a:r>
            <a:r>
              <a:rPr lang="es-MX" dirty="0"/>
              <a:t> es buena,  62% de los encuestados si conocen a los </a:t>
            </a:r>
            <a:r>
              <a:rPr lang="es-MX" b="1" dirty="0"/>
              <a:t>integrantes</a:t>
            </a:r>
            <a:r>
              <a:rPr lang="es-MX" dirty="0"/>
              <a:t> </a:t>
            </a:r>
            <a:r>
              <a:rPr lang="es-MX" b="1" dirty="0"/>
              <a:t>de las comisiones de seguridad e higiene </a:t>
            </a:r>
            <a:r>
              <a:rPr lang="es-MX" dirty="0"/>
              <a:t>en, 94% expresa que si reciben la </a:t>
            </a:r>
            <a:r>
              <a:rPr lang="es-MX" b="1" dirty="0"/>
              <a:t>información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2769560980"/>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6" name="Gráfico 25">
            <a:extLst>
              <a:ext uri="{FF2B5EF4-FFF2-40B4-BE49-F238E27FC236}">
                <a16:creationId xmlns:a16="http://schemas.microsoft.com/office/drawing/2014/main" id="{7FF11570-ECB4-4B35-AAC7-FC427B070B28}"/>
              </a:ext>
            </a:extLst>
          </p:cNvPr>
          <p:cNvGraphicFramePr>
            <a:graphicFrameLocks/>
          </p:cNvGraphicFramePr>
          <p:nvPr>
            <p:extLst>
              <p:ext uri="{D42A27DB-BD31-4B8C-83A1-F6EECF244321}">
                <p14:modId xmlns:p14="http://schemas.microsoft.com/office/powerpoint/2010/main" val="2162607629"/>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2238556266"/>
              </p:ext>
            </p:extLst>
          </p:nvPr>
        </p:nvGraphicFramePr>
        <p:xfrm>
          <a:off x="1412549" y="1328083"/>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DE44D386-DCD1-4678-9784-661F43565068}"/>
              </a:ext>
            </a:extLst>
          </p:cNvPr>
          <p:cNvGraphicFramePr/>
          <p:nvPr>
            <p:extLst>
              <p:ext uri="{D42A27DB-BD31-4B8C-83A1-F6EECF244321}">
                <p14:modId xmlns:p14="http://schemas.microsoft.com/office/powerpoint/2010/main" val="1909607748"/>
              </p:ext>
            </p:extLst>
          </p:nvPr>
        </p:nvGraphicFramePr>
        <p:xfrm>
          <a:off x="1447321" y="117519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2600736386"/>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43CB7092-6954-4A06-AC39-7D4A4EE4EA00}"/>
              </a:ext>
            </a:extLst>
          </p:cNvPr>
          <p:cNvGraphicFramePr/>
          <p:nvPr>
            <p:extLst>
              <p:ext uri="{D42A27DB-BD31-4B8C-83A1-F6EECF244321}">
                <p14:modId xmlns:p14="http://schemas.microsoft.com/office/powerpoint/2010/main" val="23439534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SECRETARIA DE PLANEACIÓN Y PROGRAMACIÓN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07A2B147-1C78-4829-A763-A5540FAEC668}"/>
              </a:ext>
            </a:extLst>
          </p:cNvPr>
          <p:cNvGraphicFramePr>
            <a:graphicFrameLocks/>
          </p:cNvGraphicFramePr>
          <p:nvPr>
            <p:extLst>
              <p:ext uri="{D42A27DB-BD31-4B8C-83A1-F6EECF244321}">
                <p14:modId xmlns:p14="http://schemas.microsoft.com/office/powerpoint/2010/main" val="234348002"/>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3811686250"/>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Para la mayoría siempre es entregada de manera correcta y oportuna la </a:t>
            </a:r>
            <a:r>
              <a:rPr lang="es-MX" b="1" dirty="0"/>
              <a:t>información para la planeación y ejecución de actividades académicas </a:t>
            </a:r>
            <a:r>
              <a:rPr lang="es-MX" dirty="0"/>
              <a:t>.</a:t>
            </a:r>
          </a:p>
          <a:p>
            <a:pPr marL="285750" indent="-285750" algn="just">
              <a:buFont typeface="Arial" panose="020B0604020202020204" pitchFamily="34" charset="0"/>
              <a:buChar char="•"/>
            </a:pPr>
            <a:r>
              <a:rPr lang="es-MX" dirty="0"/>
              <a:t>Solo algunas veces 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se consideran de buenas a excelentes.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47% comenta que solo algunas veces se</a:t>
            </a:r>
            <a:r>
              <a:rPr lang="es-MX" b="1" dirty="0"/>
              <a:t> </a:t>
            </a:r>
            <a:r>
              <a:rPr lang="es-MX" dirty="0"/>
              <a:t>cuenta con el </a:t>
            </a:r>
            <a:r>
              <a:rPr lang="es-MX" b="1" dirty="0"/>
              <a:t>material necesario para realizar sus funciones.</a:t>
            </a:r>
          </a:p>
          <a:p>
            <a:pPr marL="285750" indent="-285750" algn="just">
              <a:buFont typeface="Arial" panose="020B0604020202020204" pitchFamily="34" charset="0"/>
              <a:buChar char="•"/>
            </a:pPr>
            <a:r>
              <a:rPr lang="es-MX" dirty="0"/>
              <a:t>La mayoría esta de acuerdo en que siempre 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considera que siempre los atienden de manera oportuna.</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La mitad de los encuestados dice que si se cuenta con el </a:t>
            </a:r>
            <a:r>
              <a:rPr lang="es-MX" b="1" dirty="0"/>
              <a:t>material necesario para la realización de funciones </a:t>
            </a:r>
            <a:r>
              <a:rPr lang="es-MX" dirty="0"/>
              <a:t>y la otra mitad piensa que no siempre es así.</a:t>
            </a:r>
          </a:p>
          <a:p>
            <a:pPr marL="285750" indent="-285750" algn="just">
              <a:buFont typeface="Arial" panose="020B0604020202020204" pitchFamily="34" charset="0"/>
              <a:buChar char="•"/>
            </a:pPr>
            <a:r>
              <a:rPr lang="es-MX" dirty="0"/>
              <a:t>De igual manera que el anterior respecto a proporcionar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2715212019"/>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909CFEE4-D7DC-4E15-972C-5068CF75DCDF}"/>
              </a:ext>
            </a:extLst>
          </p:cNvPr>
          <p:cNvGraphicFramePr/>
          <p:nvPr>
            <p:extLst>
              <p:ext uri="{D42A27DB-BD31-4B8C-83A1-F6EECF244321}">
                <p14:modId xmlns:p14="http://schemas.microsoft.com/office/powerpoint/2010/main" val="1354009385"/>
              </p:ext>
            </p:extLst>
          </p:nvPr>
        </p:nvGraphicFramePr>
        <p:xfrm>
          <a:off x="1440432" y="1123414"/>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364755389"/>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CAC9C8ED-B499-47B9-B1A3-E4FB92660E85}"/>
              </a:ext>
            </a:extLst>
          </p:cNvPr>
          <p:cNvGraphicFramePr/>
          <p:nvPr>
            <p:extLst>
              <p:ext uri="{D42A27DB-BD31-4B8C-83A1-F6EECF244321}">
                <p14:modId xmlns:p14="http://schemas.microsoft.com/office/powerpoint/2010/main" val="4266361463"/>
              </p:ext>
            </p:extLst>
          </p:nvPr>
        </p:nvGraphicFramePr>
        <p:xfrm>
          <a:off x="1402848" y="856009"/>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536613728"/>
              </p:ext>
            </p:extLst>
          </p:nvPr>
        </p:nvGraphicFramePr>
        <p:xfrm>
          <a:off x="1263001" y="388390"/>
          <a:ext cx="7220350" cy="57824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167098946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1741288799"/>
              </p:ext>
            </p:extLst>
          </p:nvPr>
        </p:nvGraphicFramePr>
        <p:xfrm>
          <a:off x="1216817" y="1191914"/>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1386001325"/>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en su mayoría buena y excelente, Si se fomenta el </a:t>
            </a:r>
            <a:r>
              <a:rPr lang="es-MX" b="1" dirty="0"/>
              <a:t>trabajo en equipo, </a:t>
            </a:r>
            <a:r>
              <a:rPr lang="es-MX" dirty="0"/>
              <a:t>si se expresa</a:t>
            </a:r>
            <a:r>
              <a:rPr lang="es-MX" b="1" dirty="0"/>
              <a:t> </a:t>
            </a:r>
            <a:r>
              <a:rPr lang="es-MX" dirty="0"/>
              <a:t>su </a:t>
            </a:r>
            <a:r>
              <a:rPr lang="es-MX" b="1" dirty="0"/>
              <a:t>punto de vista</a:t>
            </a:r>
            <a:r>
              <a:rPr lang="es-MX" dirty="0"/>
              <a:t>, la mayoría dice que si se presentan </a:t>
            </a:r>
            <a:r>
              <a:rPr lang="es-MX" b="1" dirty="0"/>
              <a:t>situaciones de conflicto </a:t>
            </a:r>
            <a:r>
              <a:rPr lang="es-MX" dirty="0"/>
              <a:t>, algunas veces las situaciones de </a:t>
            </a:r>
            <a:r>
              <a:rPr lang="es-MX" b="1" dirty="0"/>
              <a:t>conflicto afectan el ambiente laboral</a:t>
            </a:r>
            <a:r>
              <a:rPr lang="es-MX" dirty="0"/>
              <a:t>, los encuestados clasificaron la siguiente </a:t>
            </a:r>
            <a:r>
              <a:rPr lang="es-MX" b="1" dirty="0"/>
              <a:t>tipificación</a:t>
            </a:r>
            <a:r>
              <a:rPr lang="es-MX" dirty="0"/>
              <a:t> de la siguiente manera: 1.-conflictos institucionales, 2.-conflictos con compañeros, 3.-conflictos con directivos,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51C135BB-3B67-4A47-9DC8-3DF8EFC0D302}"/>
              </a:ext>
            </a:extLst>
          </p:cNvPr>
          <p:cNvGraphicFramePr/>
          <p:nvPr>
            <p:extLst>
              <p:ext uri="{D42A27DB-BD31-4B8C-83A1-F6EECF244321}">
                <p14:modId xmlns:p14="http://schemas.microsoft.com/office/powerpoint/2010/main" val="4531064"/>
              </p:ext>
            </p:extLst>
          </p:nvPr>
        </p:nvGraphicFramePr>
        <p:xfrm>
          <a:off x="1517736" y="1181714"/>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406931212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55;p55">
            <a:extLst>
              <a:ext uri="{FF2B5EF4-FFF2-40B4-BE49-F238E27FC236}">
                <a16:creationId xmlns:a16="http://schemas.microsoft.com/office/drawing/2014/main" id="{70364A6F-2CBD-408E-A5AB-B1D3F4B6C5F7}"/>
              </a:ext>
            </a:extLst>
          </p:cNvPr>
          <p:cNvGraphicFramePr/>
          <p:nvPr>
            <p:extLst>
              <p:ext uri="{D42A27DB-BD31-4B8C-83A1-F6EECF244321}">
                <p14:modId xmlns:p14="http://schemas.microsoft.com/office/powerpoint/2010/main" val="1456976352"/>
              </p:ext>
            </p:extLst>
          </p:nvPr>
        </p:nvGraphicFramePr>
        <p:xfrm>
          <a:off x="1414143" y="1216835"/>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369721505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B7653C3D-A8D8-4DA2-A21E-5F132F1263CB}"/>
              </a:ext>
            </a:extLst>
          </p:cNvPr>
          <p:cNvGraphicFramePr/>
          <p:nvPr>
            <p:extLst>
              <p:ext uri="{D42A27DB-BD31-4B8C-83A1-F6EECF244321}">
                <p14:modId xmlns:p14="http://schemas.microsoft.com/office/powerpoint/2010/main" val="1966781994"/>
              </p:ext>
            </p:extLst>
          </p:nvPr>
        </p:nvGraphicFramePr>
        <p:xfrm>
          <a:off x="1311526" y="115673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1837833791"/>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D87B7B2E-04F1-428B-B56E-59F451705BD8}"/>
              </a:ext>
            </a:extLst>
          </p:cNvPr>
          <p:cNvGraphicFramePr/>
          <p:nvPr>
            <p:extLst>
              <p:ext uri="{D42A27DB-BD31-4B8C-83A1-F6EECF244321}">
                <p14:modId xmlns:p14="http://schemas.microsoft.com/office/powerpoint/2010/main" val="959619794"/>
              </p:ext>
            </p:extLst>
          </p:nvPr>
        </p:nvGraphicFramePr>
        <p:xfrm>
          <a:off x="1457548" y="1094419"/>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en su mayoría </a:t>
            </a:r>
            <a:r>
              <a:rPr lang="es-MX" dirty="0"/>
              <a:t>expresan que </a:t>
            </a:r>
            <a:r>
              <a:rPr lang="es-MX" b="1" dirty="0"/>
              <a:t>líneas de autoridad </a:t>
            </a:r>
            <a:r>
              <a:rPr lang="es-MX" dirty="0"/>
              <a:t>en el desempeño del trabajo funcionan algunas veces, al igual que las </a:t>
            </a:r>
            <a:r>
              <a:rPr lang="es-MX" b="1" dirty="0"/>
              <a:t>instrucciones</a:t>
            </a:r>
            <a:r>
              <a:rPr lang="es-MX" dirty="0"/>
              <a:t> </a:t>
            </a:r>
            <a:r>
              <a:rPr lang="es-MX" b="1" dirty="0"/>
              <a:t>de trabajo</a:t>
            </a:r>
            <a:r>
              <a:rPr lang="es-MX" dirty="0"/>
              <a:t>, también la gran mayoría dice que si se reparten </a:t>
            </a:r>
            <a:r>
              <a:rPr lang="es-MX" b="1" dirty="0"/>
              <a:t>actividades de manera equilibrada</a:t>
            </a:r>
            <a:r>
              <a:rPr lang="es-MX" dirty="0"/>
              <a:t>, la mayoría externa la </a:t>
            </a:r>
            <a:r>
              <a:rPr lang="es-MX" b="1" dirty="0"/>
              <a:t>carga de trabajo </a:t>
            </a:r>
            <a:r>
              <a:rPr lang="es-MX" dirty="0"/>
              <a:t>es apropiada para el numero colaboradores,</a:t>
            </a:r>
            <a:r>
              <a:rPr lang="es-MX" b="1" dirty="0"/>
              <a:t> </a:t>
            </a:r>
            <a:r>
              <a:rPr lang="es-MX" dirty="0"/>
              <a:t>muchos de los encuestados</a:t>
            </a:r>
            <a:r>
              <a:rPr lang="es-MX" b="1" dirty="0"/>
              <a:t> </a:t>
            </a:r>
            <a:r>
              <a:rPr lang="es-MX" dirty="0"/>
              <a:t>de piensan que todo el tiempo la evaluación de desempeño se realiza en </a:t>
            </a:r>
            <a:r>
              <a:rPr lang="es-MX" b="1" dirty="0"/>
              <a:t>base a resultados</a:t>
            </a:r>
            <a:r>
              <a:rPr lang="es-MX" dirty="0"/>
              <a:t>, si se pueden hacer </a:t>
            </a:r>
            <a:r>
              <a:rPr lang="es-MX" b="1" dirty="0"/>
              <a:t>propuestas de mejora</a:t>
            </a:r>
            <a:r>
              <a:rPr lang="es-MX" dirty="0"/>
              <a:t>,</a:t>
            </a:r>
            <a:r>
              <a:rPr lang="es-MX" b="1" dirty="0"/>
              <a:t> </a:t>
            </a:r>
            <a:r>
              <a:rPr lang="es-MX" dirty="0"/>
              <a:t>y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1017463434"/>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1DCD7C76-E14B-4763-884A-7D8C7C2D085A}"/>
              </a:ext>
            </a:extLst>
          </p:cNvPr>
          <p:cNvGraphicFramePr/>
          <p:nvPr>
            <p:extLst>
              <p:ext uri="{D42A27DB-BD31-4B8C-83A1-F6EECF244321}">
                <p14:modId xmlns:p14="http://schemas.microsoft.com/office/powerpoint/2010/main" val="463687348"/>
              </p:ext>
            </p:extLst>
          </p:nvPr>
        </p:nvGraphicFramePr>
        <p:xfrm>
          <a:off x="1526706" y="1181033"/>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323410470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57264EB0-5A62-4154-AE79-8FED0A77CE40}"/>
              </a:ext>
            </a:extLst>
          </p:cNvPr>
          <p:cNvGraphicFramePr/>
          <p:nvPr>
            <p:extLst>
              <p:ext uri="{D42A27DB-BD31-4B8C-83A1-F6EECF244321}">
                <p14:modId xmlns:p14="http://schemas.microsoft.com/office/powerpoint/2010/main" val="3464438084"/>
              </p:ext>
            </p:extLst>
          </p:nvPr>
        </p:nvGraphicFramePr>
        <p:xfrm>
          <a:off x="1342940" y="114362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10825652"/>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1BFA4F95-DE1F-412E-87B8-5EA44FEE8375}"/>
              </a:ext>
            </a:extLst>
          </p:cNvPr>
          <p:cNvGraphicFramePr/>
          <p:nvPr>
            <p:extLst>
              <p:ext uri="{D42A27DB-BD31-4B8C-83A1-F6EECF244321}">
                <p14:modId xmlns:p14="http://schemas.microsoft.com/office/powerpoint/2010/main" val="1283173734"/>
              </p:ext>
            </p:extLst>
          </p:nvPr>
        </p:nvGraphicFramePr>
        <p:xfrm>
          <a:off x="1583851" y="1026768"/>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349810105"/>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2EF0F2DB-FBBB-4954-8305-5A878C7F9ED6}"/>
              </a:ext>
            </a:extLst>
          </p:cNvPr>
          <p:cNvGraphicFramePr/>
          <p:nvPr>
            <p:extLst>
              <p:ext uri="{D42A27DB-BD31-4B8C-83A1-F6EECF244321}">
                <p14:modId xmlns:p14="http://schemas.microsoft.com/office/powerpoint/2010/main" val="736503704"/>
              </p:ext>
            </p:extLst>
          </p:nvPr>
        </p:nvGraphicFramePr>
        <p:xfrm>
          <a:off x="1216817" y="1094419"/>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218723747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139321"/>
          </a:xfrm>
          <a:prstGeom prst="rect">
            <a:avLst/>
          </a:prstGeom>
          <a:noFill/>
        </p:spPr>
        <p:txBody>
          <a:bodyPr wrap="square" rtlCol="0">
            <a:spAutoFit/>
          </a:bodyPr>
          <a:lstStyle/>
          <a:p>
            <a:pPr algn="just"/>
            <a:r>
              <a:rPr lang="es-MX" dirty="0"/>
              <a:t>En el rubro de </a:t>
            </a:r>
            <a:r>
              <a:rPr lang="es-MX" b="1" dirty="0"/>
              <a:t>“Puesto de Trabajo” </a:t>
            </a:r>
            <a:r>
              <a:rPr lang="es-MX" dirty="0"/>
              <a:t>la gran mayoría de los encuestados realiza un las </a:t>
            </a:r>
            <a:r>
              <a:rPr lang="es-MX" b="1" dirty="0"/>
              <a:t>actividades asignadas con agrado</a:t>
            </a:r>
            <a:r>
              <a:rPr lang="es-MX" dirty="0"/>
              <a:t>, un 59% no considera un </a:t>
            </a:r>
            <a:r>
              <a:rPr lang="es-MX" b="1" dirty="0"/>
              <a:t>cambio de área </a:t>
            </a:r>
            <a:r>
              <a:rPr lang="es-MX" dirty="0"/>
              <a:t>que mejore su situación laboral, en general se externa que tienen buen </a:t>
            </a:r>
            <a:r>
              <a:rPr lang="es-MX" b="1" dirty="0"/>
              <a:t>desarrollo integral</a:t>
            </a:r>
            <a:r>
              <a:rPr lang="es-MX" dirty="0"/>
              <a:t>,  la </a:t>
            </a:r>
            <a:r>
              <a:rPr lang="es-MX" b="1" dirty="0"/>
              <a:t>carga de trabajo de su jornada laboral</a:t>
            </a:r>
            <a:r>
              <a:rPr lang="es-MX" dirty="0"/>
              <a:t> asignada es la correcta, y en su mayoría el  </a:t>
            </a:r>
            <a:r>
              <a:rPr lang="es-MX" b="1" dirty="0"/>
              <a:t>puesto de trabajo </a:t>
            </a:r>
            <a:r>
              <a:rPr lang="es-MX" dirty="0"/>
              <a:t>tiene que ver con su preparación académica, se manifiesta se está </a:t>
            </a:r>
            <a:r>
              <a:rPr lang="es-MX" b="1" dirty="0"/>
              <a:t>capacitado para realizar sus funciones laborales</a:t>
            </a:r>
            <a:r>
              <a:rPr lang="es-MX" dirty="0"/>
              <a:t>, y la mitad de los encuestados si han recibido </a:t>
            </a:r>
            <a:r>
              <a:rPr lang="es-MX" b="1" dirty="0"/>
              <a:t>capacitación el ultimo año</a:t>
            </a:r>
            <a:r>
              <a:rPr lang="es-MX" dirty="0"/>
              <a:t>  por parte de la UAN,  se enuncia que se les </a:t>
            </a:r>
            <a:r>
              <a:rPr lang="es-MX" b="1" dirty="0"/>
              <a:t>permite asistir a  los cursos de capacitación </a:t>
            </a:r>
            <a:r>
              <a:rPr lang="es-MX" dirty="0"/>
              <a:t>y consideran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1A2A8612-5777-425A-8C8A-9F133962B95E}"/>
              </a:ext>
            </a:extLst>
          </p:cNvPr>
          <p:cNvGraphicFramePr/>
          <p:nvPr>
            <p:extLst>
              <p:ext uri="{D42A27DB-BD31-4B8C-83A1-F6EECF244321}">
                <p14:modId xmlns:p14="http://schemas.microsoft.com/office/powerpoint/2010/main" val="3292168176"/>
              </p:ext>
            </p:extLst>
          </p:nvPr>
        </p:nvGraphicFramePr>
        <p:xfrm>
          <a:off x="1601562" y="1081683"/>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554801009"/>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8A787D00-3737-4550-B0AC-1E4ECC4E072F}"/>
              </a:ext>
            </a:extLst>
          </p:cNvPr>
          <p:cNvGraphicFramePr/>
          <p:nvPr>
            <p:extLst>
              <p:ext uri="{D42A27DB-BD31-4B8C-83A1-F6EECF244321}">
                <p14:modId xmlns:p14="http://schemas.microsoft.com/office/powerpoint/2010/main" val="3371749652"/>
              </p:ext>
            </p:extLst>
          </p:nvPr>
        </p:nvGraphicFramePr>
        <p:xfrm>
          <a:off x="1378944" y="1194216"/>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422670192"/>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7C0C7E95-ED1C-462C-ACDC-8C3685A601CD}"/>
              </a:ext>
            </a:extLst>
          </p:cNvPr>
          <p:cNvGraphicFramePr/>
          <p:nvPr>
            <p:extLst>
              <p:ext uri="{D42A27DB-BD31-4B8C-83A1-F6EECF244321}">
                <p14:modId xmlns:p14="http://schemas.microsoft.com/office/powerpoint/2010/main" val="292801322"/>
              </p:ext>
            </p:extLst>
          </p:nvPr>
        </p:nvGraphicFramePr>
        <p:xfrm>
          <a:off x="1293791" y="1074119"/>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1207311979"/>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2D026CD0-1986-4694-BE9D-AF8FF84CBDDC}"/>
              </a:ext>
            </a:extLst>
          </p:cNvPr>
          <p:cNvGraphicFramePr/>
          <p:nvPr>
            <p:extLst>
              <p:ext uri="{D42A27DB-BD31-4B8C-83A1-F6EECF244321}">
                <p14:modId xmlns:p14="http://schemas.microsoft.com/office/powerpoint/2010/main" val="3546987618"/>
              </p:ext>
            </p:extLst>
          </p:nvPr>
        </p:nvGraphicFramePr>
        <p:xfrm>
          <a:off x="1511843" y="1130679"/>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185823580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C1966E61-4537-4140-A2BD-6078A47444B1}"/>
              </a:ext>
            </a:extLst>
          </p:cNvPr>
          <p:cNvGraphicFramePr/>
          <p:nvPr>
            <p:extLst>
              <p:ext uri="{D42A27DB-BD31-4B8C-83A1-F6EECF244321}">
                <p14:modId xmlns:p14="http://schemas.microsoft.com/office/powerpoint/2010/main" val="1764133829"/>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2313454327"/>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68%</a:t>
            </a:r>
          </a:p>
          <a:p>
            <a:pPr marL="742950" lvl="1" indent="-285750" algn="just">
              <a:buFont typeface="Arial" panose="020B0604020202020204" pitchFamily="34" charset="0"/>
              <a:buChar char="•"/>
            </a:pPr>
            <a:r>
              <a:rPr lang="es-MX" b="1" dirty="0"/>
              <a:t>Olores desagradables </a:t>
            </a:r>
            <a:r>
              <a:rPr lang="es-MX" dirty="0"/>
              <a:t>en un </a:t>
            </a:r>
            <a:r>
              <a:rPr lang="es-MX" b="1" dirty="0"/>
              <a:t>81%</a:t>
            </a:r>
          </a:p>
          <a:p>
            <a:pPr marL="742950" lvl="1" indent="-285750" algn="just">
              <a:buFont typeface="Arial" panose="020B0604020202020204" pitchFamily="34" charset="0"/>
              <a:buChar char="•"/>
            </a:pPr>
            <a:r>
              <a:rPr lang="es-MX" b="1" dirty="0"/>
              <a:t>Plagas</a:t>
            </a:r>
            <a:r>
              <a:rPr lang="es-MX" dirty="0"/>
              <a:t> en un </a:t>
            </a:r>
            <a:r>
              <a:rPr lang="es-MX" b="1" dirty="0"/>
              <a:t>82%</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56%</a:t>
            </a:r>
          </a:p>
          <a:p>
            <a:pPr marL="742950" lvl="1" indent="-285750" algn="just">
              <a:buFont typeface="Arial" panose="020B0604020202020204" pitchFamily="34" charset="0"/>
              <a:buChar char="•"/>
            </a:pPr>
            <a:r>
              <a:rPr lang="es-MX" b="1" dirty="0"/>
              <a:t>Insumos</a:t>
            </a:r>
            <a:r>
              <a:rPr lang="es-MX" dirty="0"/>
              <a:t> en un </a:t>
            </a:r>
            <a:r>
              <a:rPr lang="es-MX" b="1" dirty="0"/>
              <a:t>63%</a:t>
            </a:r>
          </a:p>
          <a:p>
            <a:pPr marL="742950" lvl="1" indent="-285750" algn="just">
              <a:buFont typeface="Arial" panose="020B0604020202020204" pitchFamily="34" charset="0"/>
              <a:buChar char="•"/>
            </a:pPr>
            <a:r>
              <a:rPr lang="es-MX" b="1" dirty="0"/>
              <a:t>Energía eléctrica </a:t>
            </a:r>
            <a:r>
              <a:rPr lang="es-MX" dirty="0"/>
              <a:t>en un </a:t>
            </a:r>
            <a:r>
              <a:rPr lang="es-MX" b="1" dirty="0"/>
              <a:t>52%</a:t>
            </a:r>
          </a:p>
          <a:p>
            <a:pPr marL="742950" lvl="1" indent="-285750" algn="just">
              <a:buFont typeface="Arial" panose="020B0604020202020204" pitchFamily="34" charset="0"/>
              <a:buChar char="•"/>
            </a:pPr>
            <a:r>
              <a:rPr lang="es-MX" b="1" dirty="0"/>
              <a:t>Desechos</a:t>
            </a:r>
            <a:r>
              <a:rPr lang="es-MX" dirty="0"/>
              <a:t> en un </a:t>
            </a:r>
            <a:r>
              <a:rPr lang="es-MX" b="1" dirty="0"/>
              <a:t>66%</a:t>
            </a:r>
          </a:p>
          <a:p>
            <a:pPr marL="742950" lvl="1" indent="-285750" algn="just">
              <a:buFont typeface="Arial" panose="020B0604020202020204" pitchFamily="34" charset="0"/>
              <a:buChar char="•"/>
            </a:pPr>
            <a:r>
              <a:rPr lang="es-MX" b="1" dirty="0"/>
              <a:t>Áreas verdes </a:t>
            </a:r>
            <a:r>
              <a:rPr lang="es-MX" dirty="0"/>
              <a:t>en un </a:t>
            </a:r>
            <a:r>
              <a:rPr lang="es-MX" b="1" dirty="0"/>
              <a:t>77%</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5303</TotalTime>
  <Words>4275</Words>
  <Application>Microsoft Office PowerPoint</Application>
  <PresentationFormat>Presentación en pantalla (4:3)</PresentationFormat>
  <Paragraphs>690</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2022-05-04T17:13:04Z</dcterms:modified>
</cp:coreProperties>
</file>