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52960776"/>
        <c:axId val="352957640"/>
      </c:barChart>
      <c:catAx>
        <c:axId val="352960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2957640"/>
        <c:crosses val="autoZero"/>
        <c:auto val="1"/>
        <c:lblAlgn val="ctr"/>
        <c:lblOffset val="100"/>
        <c:noMultiLvlLbl val="0"/>
      </c:catAx>
      <c:valAx>
        <c:axId val="352957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2960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3B79-40C4-800E-EEA9EDF5DC84}"/>
                </c:ext>
              </c:extLst>
            </c:dLbl>
            <c:dLbl>
              <c:idx val="2"/>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79-40C4-800E-EEA9EDF5DC84}"/>
                </c:ext>
              </c:extLst>
            </c:dLbl>
            <c:dLbl>
              <c:idx val="4"/>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EQUIDAD</c:v>
                </c:pt>
                <c:pt idx="2">
                  <c:v> JUSTICIA</c:v>
                </c:pt>
                <c:pt idx="3">
                  <c:v> RESPONSABILIDAD</c:v>
                </c:pt>
                <c:pt idx="4">
                  <c:v> TOLERANCIA</c:v>
                </c:pt>
                <c:pt idx="5">
                  <c:v> PROFESIONALISMO E INTEGRIDAD</c:v>
                </c:pt>
                <c:pt idx="6">
                  <c:v> LEALTAD Y COMPROMISO</c:v>
                </c:pt>
                <c:pt idx="7">
                  <c:v> CONCIENCIA ECOLÓGICA</c:v>
                </c:pt>
              </c:strCache>
            </c:strRef>
          </c:cat>
          <c:val>
            <c:numRef>
              <c:f>VALORES!$B$4:$B$11</c:f>
              <c:numCache>
                <c:formatCode>General</c:formatCode>
                <c:ptCount val="8"/>
                <c:pt idx="0">
                  <c:v>96</c:v>
                </c:pt>
                <c:pt idx="1">
                  <c:v>87</c:v>
                </c:pt>
                <c:pt idx="2">
                  <c:v>87</c:v>
                </c:pt>
                <c:pt idx="3">
                  <c:v>87</c:v>
                </c:pt>
                <c:pt idx="4">
                  <c:v>74</c:v>
                </c:pt>
                <c:pt idx="5">
                  <c:v>70</c:v>
                </c:pt>
                <c:pt idx="6">
                  <c:v>64</c:v>
                </c:pt>
                <c:pt idx="7">
                  <c:v>64</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52962736"/>
        <c:axId val="352963128"/>
      </c:barChart>
      <c:catAx>
        <c:axId val="352962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52963128"/>
        <c:crosses val="autoZero"/>
        <c:auto val="1"/>
        <c:lblAlgn val="ctr"/>
        <c:lblOffset val="100"/>
        <c:noMultiLvlLbl val="0"/>
      </c:catAx>
      <c:valAx>
        <c:axId val="352963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296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913633641626189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31</c:v>
                </c:pt>
                <c:pt idx="1">
                  <c:v>41</c:v>
                </c:pt>
                <c:pt idx="2">
                  <c:v>25</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351600712"/>
        <c:axId val="354522544"/>
      </c:barChart>
      <c:catAx>
        <c:axId val="351600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4522544"/>
        <c:crosses val="autoZero"/>
        <c:auto val="1"/>
        <c:lblAlgn val="ctr"/>
        <c:lblOffset val="100"/>
        <c:noMultiLvlLbl val="0"/>
      </c:catAx>
      <c:valAx>
        <c:axId val="354522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0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21</c:v>
                </c:pt>
                <c:pt idx="1">
                  <c:v>43</c:v>
                </c:pt>
                <c:pt idx="2">
                  <c:v>14</c:v>
                </c:pt>
                <c:pt idx="3">
                  <c:v>21</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354520976"/>
        <c:axId val="354519016"/>
      </c:barChart>
      <c:catAx>
        <c:axId val="35452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4519016"/>
        <c:crosses val="autoZero"/>
        <c:auto val="1"/>
        <c:lblAlgn val="ctr"/>
        <c:lblOffset val="100"/>
        <c:noMultiLvlLbl val="0"/>
      </c:catAx>
      <c:valAx>
        <c:axId val="354519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2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6</c:v>
                </c:pt>
                <c:pt idx="2">
                  <c:v>60</c:v>
                </c:pt>
                <c:pt idx="3">
                  <c:v>31</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354522936"/>
        <c:axId val="354520192"/>
      </c:barChart>
      <c:catAx>
        <c:axId val="354522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20192"/>
        <c:crosses val="autoZero"/>
        <c:auto val="1"/>
        <c:lblAlgn val="ctr"/>
        <c:lblOffset val="100"/>
        <c:noMultiLvlLbl val="0"/>
      </c:catAx>
      <c:valAx>
        <c:axId val="354520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2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017895503544975E-17"/>
                  <c:y val="8.611924231484534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3.7130382754310648E-3"/>
                  <c:y val="8.305884690513626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7</c:v>
                </c:pt>
                <c:pt idx="2">
                  <c:v>64</c:v>
                </c:pt>
                <c:pt idx="3">
                  <c:v>29</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354519408"/>
        <c:axId val="354523720"/>
      </c:barChart>
      <c:catAx>
        <c:axId val="35451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23720"/>
        <c:crosses val="autoZero"/>
        <c:auto val="1"/>
        <c:lblAlgn val="ctr"/>
        <c:lblOffset val="100"/>
        <c:noMultiLvlLbl val="0"/>
      </c:catAx>
      <c:valAx>
        <c:axId val="354523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1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3.6329148377538803E-3"/>
                  <c:y val="2.13854397149506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41</c:v>
                </c:pt>
                <c:pt idx="2">
                  <c:v>31</c:v>
                </c:pt>
                <c:pt idx="3">
                  <c:v>6</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354521368"/>
        <c:axId val="354517840"/>
      </c:barChart>
      <c:catAx>
        <c:axId val="354521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4517840"/>
        <c:crosses val="autoZero"/>
        <c:auto val="1"/>
        <c:lblAlgn val="ctr"/>
        <c:lblOffset val="100"/>
        <c:noMultiLvlLbl val="0"/>
      </c:catAx>
      <c:valAx>
        <c:axId val="354517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21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0285490828126197E-5"/>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6058292002694491E-5"/>
                  <c:y val="9.367671468599611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21</c:v>
                </c:pt>
                <c:pt idx="2">
                  <c:v>65</c:v>
                </c:pt>
                <c:pt idx="3">
                  <c:v>14</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354518624"/>
        <c:axId val="350567624"/>
      </c:barChart>
      <c:catAx>
        <c:axId val="354518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0567624"/>
        <c:crosses val="autoZero"/>
        <c:auto val="1"/>
        <c:lblAlgn val="ctr"/>
        <c:lblOffset val="100"/>
        <c:noMultiLvlLbl val="0"/>
      </c:catAx>
      <c:valAx>
        <c:axId val="350567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518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1.7826590507353285E-3"/>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25</c:v>
                </c:pt>
                <c:pt idx="1">
                  <c:v>44</c:v>
                </c:pt>
                <c:pt idx="2">
                  <c:v>25</c:v>
                </c:pt>
                <c:pt idx="3">
                  <c:v>6</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350569976"/>
        <c:axId val="350568016"/>
      </c:barChart>
      <c:catAx>
        <c:axId val="35056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0568016"/>
        <c:crosses val="autoZero"/>
        <c:auto val="1"/>
        <c:lblAlgn val="ctr"/>
        <c:lblOffset val="100"/>
        <c:noMultiLvlLbl val="0"/>
      </c:catAx>
      <c:valAx>
        <c:axId val="3505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056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7</c:v>
                </c:pt>
                <c:pt idx="1">
                  <c:v>36</c:v>
                </c:pt>
                <c:pt idx="2">
                  <c:v>43</c:v>
                </c:pt>
                <c:pt idx="3">
                  <c:v>14</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350569192"/>
        <c:axId val="350569584"/>
      </c:barChart>
      <c:catAx>
        <c:axId val="350569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0569584"/>
        <c:crosses val="autoZero"/>
        <c:auto val="1"/>
        <c:lblAlgn val="ctr"/>
        <c:lblOffset val="100"/>
        <c:noMultiLvlLbl val="0"/>
      </c:catAx>
      <c:valAx>
        <c:axId val="35056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0569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8703E-3"/>
                  <c:y val="1.759735749634959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94</c:v>
                </c:pt>
                <c:pt idx="1">
                  <c:v>6</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355707184"/>
        <c:axId val="355706008"/>
      </c:barChart>
      <c:catAx>
        <c:axId val="355707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5706008"/>
        <c:crosses val="autoZero"/>
        <c:auto val="1"/>
        <c:lblAlgn val="ctr"/>
        <c:lblOffset val="100"/>
        <c:noMultiLvlLbl val="0"/>
      </c:catAx>
      <c:valAx>
        <c:axId val="355706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355707576"/>
        <c:axId val="355708752"/>
      </c:barChart>
      <c:catAx>
        <c:axId val="355707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5708752"/>
        <c:crosses val="autoZero"/>
        <c:auto val="1"/>
        <c:lblAlgn val="ctr"/>
        <c:lblOffset val="100"/>
        <c:noMultiLvlLbl val="0"/>
      </c:catAx>
      <c:valAx>
        <c:axId val="355708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707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355711496"/>
        <c:axId val="355704048"/>
      </c:barChart>
      <c:catAx>
        <c:axId val="355711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704048"/>
        <c:crosses val="autoZero"/>
        <c:auto val="1"/>
        <c:lblAlgn val="ctr"/>
        <c:lblOffset val="100"/>
        <c:noMultiLvlLbl val="0"/>
      </c:catAx>
      <c:valAx>
        <c:axId val="35570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711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623493956959452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4E-45D1-A6E5-CC421DB7D00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4E-45D1-A6E5-CC421DB7D00A}"/>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E-45D1-A6E5-CC421DB7D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100</c:v>
                </c:pt>
                <c:pt idx="2">
                  <c:v>0</c:v>
                </c:pt>
              </c:numCache>
            </c:numRef>
          </c:val>
          <c:extLst>
            <c:ext xmlns:c16="http://schemas.microsoft.com/office/drawing/2014/chart" uri="{C3380CC4-5D6E-409C-BE32-E72D297353CC}">
              <c16:uniqueId val="{00000003-D04E-45D1-A6E5-CC421DB7D00A}"/>
            </c:ext>
          </c:extLst>
        </c:ser>
        <c:dLbls>
          <c:showLegendKey val="0"/>
          <c:showVal val="0"/>
          <c:showCatName val="0"/>
          <c:showSerName val="0"/>
          <c:showPercent val="0"/>
          <c:showBubbleSize val="0"/>
        </c:dLbls>
        <c:gapWidth val="100"/>
        <c:overlap val="-24"/>
        <c:axId val="353415360"/>
        <c:axId val="353418496"/>
      </c:barChart>
      <c:catAx>
        <c:axId val="35341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8496"/>
        <c:crosses val="autoZero"/>
        <c:auto val="1"/>
        <c:lblAlgn val="ctr"/>
        <c:lblOffset val="100"/>
        <c:noMultiLvlLbl val="0"/>
      </c:catAx>
      <c:valAx>
        <c:axId val="353418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4.9867987545979915E-3"/>
                  <c:y val="1.4028114899310102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40</c:v>
                </c:pt>
                <c:pt idx="1">
                  <c:v>60</c:v>
                </c:pt>
                <c:pt idx="2">
                  <c:v>0</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353414576"/>
        <c:axId val="353417712"/>
      </c:barChart>
      <c:catAx>
        <c:axId val="353414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7712"/>
        <c:crosses val="autoZero"/>
        <c:auto val="1"/>
        <c:lblAlgn val="ctr"/>
        <c:lblOffset val="100"/>
        <c:noMultiLvlLbl val="0"/>
      </c:catAx>
      <c:valAx>
        <c:axId val="35341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54.5</c:v>
                </c:pt>
                <c:pt idx="1">
                  <c:v>45.5</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353414968"/>
        <c:axId val="353416144"/>
      </c:barChart>
      <c:catAx>
        <c:axId val="35341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6144"/>
        <c:crosses val="autoZero"/>
        <c:auto val="1"/>
        <c:lblAlgn val="ctr"/>
        <c:lblOffset val="100"/>
        <c:noMultiLvlLbl val="0"/>
      </c:catAx>
      <c:valAx>
        <c:axId val="353416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4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78</c:v>
                </c:pt>
                <c:pt idx="1">
                  <c:v>18</c:v>
                </c:pt>
                <c:pt idx="2">
                  <c:v>4</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53418104"/>
        <c:axId val="353419280"/>
      </c:barChart>
      <c:catAx>
        <c:axId val="353418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9280"/>
        <c:crosses val="autoZero"/>
        <c:auto val="1"/>
        <c:lblAlgn val="ctr"/>
        <c:lblOffset val="100"/>
        <c:noMultiLvlLbl val="0"/>
      </c:catAx>
      <c:valAx>
        <c:axId val="353419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82</c:v>
                </c:pt>
                <c:pt idx="1">
                  <c:v>18</c:v>
                </c:pt>
                <c:pt idx="2">
                  <c:v>0</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352956856"/>
        <c:axId val="356151216"/>
      </c:barChart>
      <c:catAx>
        <c:axId val="352956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51216"/>
        <c:crosses val="autoZero"/>
        <c:auto val="1"/>
        <c:lblAlgn val="ctr"/>
        <c:lblOffset val="100"/>
        <c:noMultiLvlLbl val="0"/>
      </c:catAx>
      <c:valAx>
        <c:axId val="356151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2956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a:t>
            </a:r>
            <a:r>
              <a:rPr lang="es-MX" sz="1800" b="1" baseline="0" dirty="0">
                <a:solidFill>
                  <a:schemeClr val="tx1"/>
                </a:solidFill>
              </a:rPr>
              <a:t>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74</c:v>
                </c:pt>
                <c:pt idx="1">
                  <c:v>26</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356153960"/>
        <c:axId val="356150432"/>
      </c:barChart>
      <c:catAx>
        <c:axId val="356153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50432"/>
        <c:crosses val="autoZero"/>
        <c:auto val="1"/>
        <c:lblAlgn val="ctr"/>
        <c:lblOffset val="100"/>
        <c:noMultiLvlLbl val="0"/>
      </c:catAx>
      <c:valAx>
        <c:axId val="356150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5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356152784"/>
        <c:axId val="356152000"/>
      </c:barChart>
      <c:catAx>
        <c:axId val="356152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52000"/>
        <c:crosses val="autoZero"/>
        <c:auto val="1"/>
        <c:lblAlgn val="ctr"/>
        <c:lblOffset val="100"/>
        <c:noMultiLvlLbl val="0"/>
      </c:catAx>
      <c:valAx>
        <c:axId val="35615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5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38</c:v>
                </c:pt>
                <c:pt idx="1">
                  <c:v>59</c:v>
                </c:pt>
                <c:pt idx="2">
                  <c:v>3</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6148472"/>
        <c:axId val="356147296"/>
      </c:barChart>
      <c:catAx>
        <c:axId val="356148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47296"/>
        <c:crosses val="autoZero"/>
        <c:auto val="1"/>
        <c:lblAlgn val="ctr"/>
        <c:lblOffset val="100"/>
        <c:noMultiLvlLbl val="0"/>
      </c:catAx>
      <c:valAx>
        <c:axId val="356147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48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50</c:v>
                </c:pt>
                <c:pt idx="1">
                  <c:v>50</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356153176"/>
        <c:axId val="356870120"/>
      </c:barChart>
      <c:catAx>
        <c:axId val="356153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0120"/>
        <c:crosses val="autoZero"/>
        <c:auto val="1"/>
        <c:lblAlgn val="ctr"/>
        <c:lblOffset val="100"/>
        <c:noMultiLvlLbl val="0"/>
      </c:catAx>
      <c:valAx>
        <c:axId val="35687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153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32CC-4621-AF5A-671659773937}"/>
              </c:ext>
            </c:extLst>
          </c:dPt>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69</c:v>
                </c:pt>
                <c:pt idx="1">
                  <c:v>25</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56869336"/>
        <c:axId val="356876392"/>
      </c:barChart>
      <c:catAx>
        <c:axId val="356869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6392"/>
        <c:crosses val="autoZero"/>
        <c:auto val="1"/>
        <c:lblAlgn val="ctr"/>
        <c:lblOffset val="100"/>
        <c:noMultiLvlLbl val="0"/>
      </c:catAx>
      <c:valAx>
        <c:axId val="356876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6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64</c:v>
                </c:pt>
                <c:pt idx="1">
                  <c:v>36</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56869728"/>
        <c:axId val="356878744"/>
      </c:barChart>
      <c:catAx>
        <c:axId val="356869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8744"/>
        <c:crosses val="autoZero"/>
        <c:auto val="1"/>
        <c:lblAlgn val="ctr"/>
        <c:lblOffset val="100"/>
        <c:noMultiLvlLbl val="0"/>
      </c:catAx>
      <c:valAx>
        <c:axId val="356878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6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0.10720380493784654"/>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6874432"/>
        <c:axId val="356875216"/>
      </c:barChart>
      <c:catAx>
        <c:axId val="356874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5216"/>
        <c:crosses val="autoZero"/>
        <c:auto val="1"/>
        <c:lblAlgn val="ctr"/>
        <c:lblOffset val="100"/>
        <c:noMultiLvlLbl val="0"/>
      </c:catAx>
      <c:valAx>
        <c:axId val="35687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CON COMPAÑEROS</c:v>
                </c:pt>
                <c:pt idx="1">
                  <c:v>PERSONALES</c:v>
                </c:pt>
                <c:pt idx="2">
                  <c:v>OTRO(S)</c:v>
                </c:pt>
              </c:strCache>
            </c:strRef>
          </c:cat>
          <c:val>
            <c:numRef>
              <c:f>'TIPOS DE CONFLICTO'!$C$3:$C$5</c:f>
              <c:numCache>
                <c:formatCode>General</c:formatCode>
                <c:ptCount val="3"/>
                <c:pt idx="0">
                  <c:v>57</c:v>
                </c:pt>
                <c:pt idx="1">
                  <c:v>64</c:v>
                </c:pt>
                <c:pt idx="2">
                  <c:v>42</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356870512"/>
        <c:axId val="356874040"/>
      </c:barChart>
      <c:catAx>
        <c:axId val="356870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4040"/>
        <c:crosses val="autoZero"/>
        <c:auto val="1"/>
        <c:lblAlgn val="ctr"/>
        <c:lblOffset val="100"/>
        <c:noMultiLvlLbl val="0"/>
      </c:catAx>
      <c:valAx>
        <c:axId val="35687404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60</c:v>
                </c:pt>
                <c:pt idx="1">
                  <c:v>34</c:v>
                </c:pt>
                <c:pt idx="2">
                  <c:v>6</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356871688"/>
        <c:axId val="356879528"/>
      </c:barChart>
      <c:catAx>
        <c:axId val="356871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9528"/>
        <c:crosses val="autoZero"/>
        <c:auto val="1"/>
        <c:lblAlgn val="ctr"/>
        <c:lblOffset val="100"/>
        <c:noMultiLvlLbl val="0"/>
      </c:catAx>
      <c:valAx>
        <c:axId val="356879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1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64</c:v>
                </c:pt>
                <c:pt idx="1">
                  <c:v>36</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6877176"/>
        <c:axId val="356873256"/>
      </c:barChart>
      <c:catAx>
        <c:axId val="356877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3256"/>
        <c:crosses val="autoZero"/>
        <c:auto val="1"/>
        <c:lblAlgn val="ctr"/>
        <c:lblOffset val="100"/>
        <c:noMultiLvlLbl val="0"/>
      </c:catAx>
      <c:valAx>
        <c:axId val="356873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7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28</c:v>
                </c:pt>
                <c:pt idx="2">
                  <c:v>3</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6877568"/>
        <c:axId val="356879920"/>
      </c:barChart>
      <c:catAx>
        <c:axId val="356877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9920"/>
        <c:crosses val="autoZero"/>
        <c:auto val="1"/>
        <c:lblAlgn val="ctr"/>
        <c:lblOffset val="100"/>
        <c:noMultiLvlLbl val="0"/>
      </c:catAx>
      <c:valAx>
        <c:axId val="356879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7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1.7930070747541357E-3"/>
                  <c:y val="0.10623607940187177"/>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57</c:v>
                </c:pt>
                <c:pt idx="1">
                  <c:v>29</c:v>
                </c:pt>
                <c:pt idx="2">
                  <c:v>14</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356882272"/>
        <c:axId val="356880704"/>
      </c:barChart>
      <c:catAx>
        <c:axId val="356882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80704"/>
        <c:crosses val="autoZero"/>
        <c:auto val="1"/>
        <c:lblAlgn val="ctr"/>
        <c:lblOffset val="100"/>
        <c:noMultiLvlLbl val="0"/>
      </c:catAx>
      <c:valAx>
        <c:axId val="356880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8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84</c:v>
                </c:pt>
                <c:pt idx="1">
                  <c:v>16</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356883448"/>
        <c:axId val="356881488"/>
      </c:barChart>
      <c:catAx>
        <c:axId val="356883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81488"/>
        <c:crosses val="autoZero"/>
        <c:auto val="1"/>
        <c:lblAlgn val="ctr"/>
        <c:lblOffset val="100"/>
        <c:noMultiLvlLbl val="0"/>
      </c:catAx>
      <c:valAx>
        <c:axId val="35688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6883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3.412552011188871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21</c:v>
                </c:pt>
                <c:pt idx="2">
                  <c:v>7</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9948248"/>
        <c:axId val="359952560"/>
      </c:barChart>
      <c:catAx>
        <c:axId val="359948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52560"/>
        <c:crosses val="autoZero"/>
        <c:auto val="1"/>
        <c:lblAlgn val="ctr"/>
        <c:lblOffset val="100"/>
        <c:noMultiLvlLbl val="0"/>
      </c:catAx>
      <c:valAx>
        <c:axId val="359952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8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1.167318036258542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60</c:v>
                </c:pt>
                <c:pt idx="1">
                  <c:v>34</c:v>
                </c:pt>
                <c:pt idx="2">
                  <c:v>6</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359947464"/>
        <c:axId val="359949816"/>
      </c:barChart>
      <c:catAx>
        <c:axId val="359947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9816"/>
        <c:crosses val="autoZero"/>
        <c:auto val="1"/>
        <c:lblAlgn val="ctr"/>
        <c:lblOffset val="100"/>
        <c:noMultiLvlLbl val="0"/>
      </c:catAx>
      <c:valAx>
        <c:axId val="359949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7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4689103440145105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57</c:v>
                </c:pt>
                <c:pt idx="1">
                  <c:v>43</c:v>
                </c:pt>
                <c:pt idx="2">
                  <c:v>0</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9949424"/>
        <c:axId val="359945504"/>
      </c:barChart>
      <c:catAx>
        <c:axId val="359949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5504"/>
        <c:crosses val="autoZero"/>
        <c:auto val="1"/>
        <c:lblAlgn val="ctr"/>
        <c:lblOffset val="100"/>
        <c:noMultiLvlLbl val="0"/>
      </c:catAx>
      <c:valAx>
        <c:axId val="359945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9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359942760"/>
        <c:axId val="359950600"/>
      </c:barChart>
      <c:catAx>
        <c:axId val="359942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50600"/>
        <c:crosses val="autoZero"/>
        <c:auto val="1"/>
        <c:lblAlgn val="ctr"/>
        <c:lblOffset val="100"/>
        <c:noMultiLvlLbl val="0"/>
      </c:catAx>
      <c:valAx>
        <c:axId val="359950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2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14</c:v>
                </c:pt>
                <c:pt idx="1">
                  <c:v>86</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359943936"/>
        <c:axId val="359950992"/>
      </c:barChart>
      <c:catAx>
        <c:axId val="3599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50992"/>
        <c:crosses val="autoZero"/>
        <c:auto val="1"/>
        <c:lblAlgn val="ctr"/>
        <c:lblOffset val="100"/>
        <c:noMultiLvlLbl val="0"/>
      </c:catAx>
      <c:valAx>
        <c:axId val="359950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359951776"/>
        <c:axId val="359953736"/>
      </c:barChart>
      <c:catAx>
        <c:axId val="359951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53736"/>
        <c:crosses val="autoZero"/>
        <c:auto val="1"/>
        <c:lblAlgn val="ctr"/>
        <c:lblOffset val="100"/>
        <c:noMultiLvlLbl val="0"/>
      </c:catAx>
      <c:valAx>
        <c:axId val="359953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5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79</c:v>
                </c:pt>
                <c:pt idx="1">
                  <c:v>21</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59946680"/>
        <c:axId val="359947072"/>
      </c:barChart>
      <c:catAx>
        <c:axId val="359946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7072"/>
        <c:crosses val="autoZero"/>
        <c:auto val="1"/>
        <c:lblAlgn val="ctr"/>
        <c:lblOffset val="100"/>
        <c:noMultiLvlLbl val="0"/>
      </c:catAx>
      <c:valAx>
        <c:axId val="359947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946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2.084385979514870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13</c:v>
                </c:pt>
                <c:pt idx="2">
                  <c:v>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49198312"/>
        <c:axId val="349199488"/>
      </c:barChart>
      <c:catAx>
        <c:axId val="349198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49199488"/>
        <c:crosses val="autoZero"/>
        <c:auto val="1"/>
        <c:lblAlgn val="ctr"/>
        <c:lblOffset val="100"/>
        <c:noMultiLvlLbl val="0"/>
      </c:catAx>
      <c:valAx>
        <c:axId val="349199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49198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360820888"/>
        <c:axId val="353415752"/>
      </c:barChart>
      <c:catAx>
        <c:axId val="360820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3415752"/>
        <c:crosses val="autoZero"/>
        <c:auto val="1"/>
        <c:lblAlgn val="ctr"/>
        <c:lblOffset val="100"/>
        <c:noMultiLvlLbl val="0"/>
      </c:catAx>
      <c:valAx>
        <c:axId val="353415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0820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E5D-467D-9ECB-9167BEAE46C9}"/>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5D-467D-9ECB-9167BEAE46C9}"/>
              </c:ext>
            </c:extLst>
          </c:dPt>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50</c:v>
                </c:pt>
                <c:pt idx="1">
                  <c:v>50</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553801024"/>
        <c:axId val="553805336"/>
      </c:barChart>
      <c:catAx>
        <c:axId val="55380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805336"/>
        <c:crosses val="autoZero"/>
        <c:auto val="1"/>
        <c:lblAlgn val="ctr"/>
        <c:lblOffset val="100"/>
        <c:noMultiLvlLbl val="0"/>
      </c:catAx>
      <c:valAx>
        <c:axId val="553805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80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0595E-3"/>
                  <c:y val="7.8015270394018081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72</c:v>
                </c:pt>
                <c:pt idx="1">
                  <c:v>21</c:v>
                </c:pt>
                <c:pt idx="2">
                  <c:v>0</c:v>
                </c:pt>
                <c:pt idx="4">
                  <c:v>7</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553799456"/>
        <c:axId val="553797496"/>
      </c:barChart>
      <c:catAx>
        <c:axId val="55379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797496"/>
        <c:crosses val="autoZero"/>
        <c:auto val="1"/>
        <c:lblAlgn val="ctr"/>
        <c:lblOffset val="100"/>
        <c:noMultiLvlLbl val="0"/>
      </c:catAx>
      <c:valAx>
        <c:axId val="553797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79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53</c:v>
                </c:pt>
                <c:pt idx="1">
                  <c:v>38</c:v>
                </c:pt>
                <c:pt idx="2">
                  <c:v>9</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553752416"/>
        <c:axId val="553758688"/>
      </c:barChart>
      <c:catAx>
        <c:axId val="553752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758688"/>
        <c:crosses val="autoZero"/>
        <c:auto val="1"/>
        <c:lblAlgn val="ctr"/>
        <c:lblOffset val="100"/>
        <c:noMultiLvlLbl val="0"/>
      </c:catAx>
      <c:valAx>
        <c:axId val="553758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752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79</c:v>
                </c:pt>
                <c:pt idx="1">
                  <c:v>21</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487134480"/>
        <c:axId val="487134872"/>
      </c:barChart>
      <c:catAx>
        <c:axId val="48713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134872"/>
        <c:crosses val="autoZero"/>
        <c:auto val="1"/>
        <c:lblAlgn val="ctr"/>
        <c:lblOffset val="100"/>
        <c:noMultiLvlLbl val="0"/>
      </c:catAx>
      <c:valAx>
        <c:axId val="487134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134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553748888"/>
        <c:axId val="553770840"/>
      </c:barChart>
      <c:catAx>
        <c:axId val="553748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770840"/>
        <c:crosses val="autoZero"/>
        <c:auto val="1"/>
        <c:lblAlgn val="ctr"/>
        <c:lblOffset val="100"/>
        <c:noMultiLvlLbl val="0"/>
      </c:catAx>
      <c:valAx>
        <c:axId val="553770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748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86</c:v>
                </c:pt>
                <c:pt idx="1">
                  <c:v>14</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497276152"/>
        <c:axId val="497285168"/>
      </c:barChart>
      <c:catAx>
        <c:axId val="497276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85168"/>
        <c:crosses val="autoZero"/>
        <c:auto val="1"/>
        <c:lblAlgn val="ctr"/>
        <c:lblOffset val="100"/>
        <c:noMultiLvlLbl val="0"/>
      </c:catAx>
      <c:valAx>
        <c:axId val="49728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7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0292429256432768E-2"/>
                  <c:y val="1.098722847885129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497282816"/>
        <c:axId val="497283992"/>
      </c:barChart>
      <c:catAx>
        <c:axId val="49728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83992"/>
        <c:crosses val="autoZero"/>
        <c:auto val="1"/>
        <c:lblAlgn val="ctr"/>
        <c:lblOffset val="100"/>
        <c:noMultiLvlLbl val="0"/>
      </c:catAx>
      <c:valAx>
        <c:axId val="497283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28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497305160"/>
        <c:axId val="497305552"/>
      </c:barChart>
      <c:catAx>
        <c:axId val="497305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305552"/>
        <c:crosses val="autoZero"/>
        <c:auto val="1"/>
        <c:lblAlgn val="ctr"/>
        <c:lblOffset val="100"/>
        <c:noMultiLvlLbl val="0"/>
      </c:catAx>
      <c:valAx>
        <c:axId val="49730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305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63</c:v>
                </c:pt>
                <c:pt idx="1">
                  <c:v>37</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497320056"/>
        <c:axId val="497315352"/>
      </c:barChart>
      <c:catAx>
        <c:axId val="497320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315352"/>
        <c:crosses val="autoZero"/>
        <c:auto val="1"/>
        <c:lblAlgn val="ctr"/>
        <c:lblOffset val="100"/>
        <c:noMultiLvlLbl val="0"/>
      </c:catAx>
      <c:valAx>
        <c:axId val="497315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320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79</c:v>
                </c:pt>
                <c:pt idx="1">
                  <c:v>21</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497322408"/>
        <c:axId val="497313000"/>
      </c:barChart>
      <c:catAx>
        <c:axId val="497322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313000"/>
        <c:crosses val="autoZero"/>
        <c:auto val="1"/>
        <c:lblAlgn val="ctr"/>
        <c:lblOffset val="100"/>
        <c:noMultiLvlLbl val="0"/>
      </c:catAx>
      <c:valAx>
        <c:axId val="497313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322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A1C-42C8-8DB2-9F701A0EA891}"/>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66</c:v>
                </c:pt>
                <c:pt idx="1">
                  <c:v>34</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487125464"/>
        <c:axId val="487128992"/>
      </c:barChart>
      <c:catAx>
        <c:axId val="487125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128992"/>
        <c:crosses val="autoZero"/>
        <c:auto val="1"/>
        <c:lblAlgn val="ctr"/>
        <c:lblOffset val="100"/>
        <c:noMultiLvlLbl val="0"/>
      </c:catAx>
      <c:valAx>
        <c:axId val="487128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125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79</c:v>
                </c:pt>
                <c:pt idx="1">
                  <c:v>21</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487136048"/>
        <c:axId val="487131736"/>
      </c:barChart>
      <c:catAx>
        <c:axId val="48713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131736"/>
        <c:crosses val="autoZero"/>
        <c:auto val="1"/>
        <c:lblAlgn val="ctr"/>
        <c:lblOffset val="100"/>
        <c:noMultiLvlLbl val="0"/>
      </c:catAx>
      <c:valAx>
        <c:axId val="48713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713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553082592"/>
        <c:axId val="553077888"/>
      </c:barChart>
      <c:catAx>
        <c:axId val="553082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077888"/>
        <c:crosses val="autoZero"/>
        <c:auto val="1"/>
        <c:lblAlgn val="ctr"/>
        <c:lblOffset val="100"/>
        <c:noMultiLvlLbl val="0"/>
      </c:catAx>
      <c:valAx>
        <c:axId val="55307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308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EA527E06-074F-45A1-997F-EFAEFF93F69C}"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0302A4EA-3A74-48E3-8838-7BA0EF8F5A50}"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49195960"/>
        <c:axId val="268504648"/>
      </c:barChart>
      <c:catAx>
        <c:axId val="349195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8504648"/>
        <c:crosses val="autoZero"/>
        <c:auto val="1"/>
        <c:lblAlgn val="ctr"/>
        <c:lblOffset val="100"/>
        <c:noMultiLvlLbl val="0"/>
      </c:catAx>
      <c:valAx>
        <c:axId val="268504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49195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64</c:v>
                </c:pt>
                <c:pt idx="1">
                  <c:v>57</c:v>
                </c:pt>
                <c:pt idx="2">
                  <c:v>43</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52962344"/>
        <c:axId val="352959208"/>
      </c:barChart>
      <c:catAx>
        <c:axId val="352962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52959208"/>
        <c:crosses val="autoZero"/>
        <c:auto val="1"/>
        <c:lblAlgn val="ctr"/>
        <c:lblOffset val="100"/>
        <c:noMultiLvlLbl val="0"/>
      </c:catAx>
      <c:valAx>
        <c:axId val="352959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2962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0.59972</cdr:y>
    </cdr:from>
    <cdr:to>
      <cdr:x>0.19316</cdr:x>
      <cdr:y>0.66975</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434124"/>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0.32931</cdr:x>
      <cdr:y>0.59972</cdr:y>
    </cdr:from>
    <cdr:to>
      <cdr:x>0.42343</cdr:x>
      <cdr:y>0.66976</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9426" y="2434124"/>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50443" y="4653137"/>
            <a:ext cx="8176753"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395) – UNIDAD DE TRANSPARENCIA Y ARCHIVOS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1906530982"/>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2739404905"/>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2686045392"/>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1124887772"/>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4" name="CuadroTexto 23">
            <a:extLst>
              <a:ext uri="{FF2B5EF4-FFF2-40B4-BE49-F238E27FC236}">
                <a16:creationId xmlns:a16="http://schemas.microsoft.com/office/drawing/2014/main" id="{0BB28AEA-EE8D-4D65-841F-84B02806BFA6}"/>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los encuestados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3.-Instalaciones</a:t>
            </a:r>
          </a:p>
          <a:p>
            <a:pPr algn="just"/>
            <a:r>
              <a:rPr lang="es-MX" dirty="0"/>
              <a:t>Se manifiesta que mas de 1/2 de los trabajadores que contestaron la encuesta si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2.-Equidad</a:t>
            </a:r>
          </a:p>
          <a:p>
            <a:pPr marL="742950" lvl="1" indent="-285750" algn="just">
              <a:buFont typeface="Arial" panose="020B0604020202020204" pitchFamily="34" charset="0"/>
              <a:buChar char="•"/>
            </a:pPr>
            <a:r>
              <a:rPr lang="es-MX" dirty="0"/>
              <a:t> 3.-Justicia</a:t>
            </a:r>
          </a:p>
          <a:p>
            <a:pPr marL="742950" lvl="1" indent="-285750" algn="just">
              <a:buFont typeface="Arial" panose="020B0604020202020204" pitchFamily="34" charset="0"/>
              <a:buChar char="•"/>
            </a:pPr>
            <a:r>
              <a:rPr lang="es-MX" dirty="0"/>
              <a:t> 4.-Responsabilidad </a:t>
            </a:r>
          </a:p>
          <a:p>
            <a:pPr marL="742950" lvl="1" indent="-285750" algn="just">
              <a:buFont typeface="Arial" panose="020B0604020202020204" pitchFamily="34" charset="0"/>
              <a:buChar char="•"/>
            </a:pPr>
            <a:r>
              <a:rPr lang="es-MX" dirty="0"/>
              <a:t> 5.-Tolerancia </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 Lealtad y compromiso </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1635077798"/>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350857706"/>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1532673844"/>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3239758788"/>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237263366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1272281839"/>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4216120693"/>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751883719"/>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1898153603"/>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230103564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2585323"/>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 </a:t>
            </a:r>
            <a:r>
              <a:rPr lang="es-MX" dirty="0"/>
              <a:t>se considera buena en un 41%</a:t>
            </a:r>
            <a:r>
              <a:rPr lang="es-MX" b="1" dirty="0"/>
              <a:t> </a:t>
            </a:r>
            <a:r>
              <a:rPr lang="es-MX" dirty="0"/>
              <a:t>, el </a:t>
            </a:r>
            <a:r>
              <a:rPr lang="es-MX" b="1" dirty="0"/>
              <a:t>clima </a:t>
            </a:r>
            <a:r>
              <a:rPr lang="es-MX" dirty="0"/>
              <a:t>se considera bueno en un 43% , el </a:t>
            </a:r>
            <a:r>
              <a:rPr lang="es-MX" b="1" dirty="0"/>
              <a:t>ruido </a:t>
            </a:r>
            <a:r>
              <a:rPr lang="es-MX" dirty="0"/>
              <a:t>se considera medio por lo que podría resultar molesto, 64% consideran regular </a:t>
            </a:r>
            <a:r>
              <a:rPr lang="es-MX" b="1" dirty="0"/>
              <a:t>mobiliario</a:t>
            </a:r>
            <a:r>
              <a:rPr lang="es-MX" dirty="0"/>
              <a:t> con el que trabajan, la </a:t>
            </a:r>
            <a:r>
              <a:rPr lang="es-MX" b="1" dirty="0"/>
              <a:t>higiene en el lugar de trabajo</a:t>
            </a:r>
            <a:r>
              <a:rPr lang="es-MX" dirty="0"/>
              <a:t> se considera regular,  la </a:t>
            </a:r>
            <a:r>
              <a:rPr lang="es-MX" b="1" dirty="0"/>
              <a:t>higiene en sanitarios </a:t>
            </a:r>
            <a:r>
              <a:rPr lang="es-MX" dirty="0"/>
              <a:t>es considerada buena, </a:t>
            </a:r>
            <a:r>
              <a:rPr lang="es-MX" b="1" dirty="0"/>
              <a:t>la respuesta de mantenimiento</a:t>
            </a:r>
            <a:r>
              <a:rPr lang="es-MX" dirty="0"/>
              <a:t> es regular,  94% de los encuestados si conocen a los </a:t>
            </a:r>
            <a:r>
              <a:rPr lang="es-MX" b="1" dirty="0"/>
              <a:t>integrantes</a:t>
            </a:r>
            <a:r>
              <a:rPr lang="es-MX" dirty="0"/>
              <a:t> </a:t>
            </a:r>
            <a:r>
              <a:rPr lang="es-MX" b="1" dirty="0"/>
              <a:t>de las comisiones de seguridad e higiene </a:t>
            </a:r>
            <a:r>
              <a:rPr lang="es-MX" dirty="0"/>
              <a:t>en, 57% expresa que si reciben la </a:t>
            </a:r>
            <a:r>
              <a:rPr lang="es-MX" b="1" dirty="0"/>
              <a:t>información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2789599726"/>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16FD446A-7BFE-419B-97B0-55A9242C25F7}"/>
              </a:ext>
            </a:extLst>
          </p:cNvPr>
          <p:cNvGraphicFramePr>
            <a:graphicFrameLocks/>
          </p:cNvGraphicFramePr>
          <p:nvPr>
            <p:extLst>
              <p:ext uri="{D42A27DB-BD31-4B8C-83A1-F6EECF244321}">
                <p14:modId xmlns:p14="http://schemas.microsoft.com/office/powerpoint/2010/main" val="3317451889"/>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1323828478"/>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3125526353"/>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281966718"/>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1937769486"/>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DE TRANSPARENCIA Y ARCHIVOS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230752348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1551783503"/>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Para la mayoría siempre es entregada de manera correcta y oportuna la </a:t>
            </a:r>
            <a:r>
              <a:rPr lang="es-MX" b="1" dirty="0"/>
              <a:t>información para la planeación y ejecución de actividades académicas </a:t>
            </a:r>
            <a:r>
              <a:rPr lang="es-MX" dirty="0"/>
              <a:t>.</a:t>
            </a:r>
          </a:p>
          <a:p>
            <a:pPr marL="285750" indent="-285750" algn="just">
              <a:buFont typeface="Arial" panose="020B0604020202020204" pitchFamily="34" charset="0"/>
              <a:buChar char="•"/>
            </a:pPr>
            <a:r>
              <a:rPr lang="es-MX" dirty="0"/>
              <a:t>Solo algunas veces 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se consideran de buenas a excelentes.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54% </a:t>
            </a:r>
            <a:r>
              <a:rPr lang="es-MX"/>
              <a:t>comenta que siempre </a:t>
            </a:r>
            <a:r>
              <a:rPr lang="es-MX" dirty="0"/>
              <a:t>se</a:t>
            </a:r>
            <a:r>
              <a:rPr lang="es-MX" b="1" dirty="0"/>
              <a:t> </a:t>
            </a:r>
            <a:r>
              <a:rPr lang="es-MX" dirty="0"/>
              <a:t>cuenta con el </a:t>
            </a:r>
            <a:r>
              <a:rPr lang="es-MX" b="1" dirty="0"/>
              <a:t>material necesario para realizar sus funciones y</a:t>
            </a:r>
            <a:r>
              <a:rPr lang="es-MX" dirty="0"/>
              <a:t> el resto piensa que solo algunas veces es así.</a:t>
            </a:r>
          </a:p>
          <a:p>
            <a:pPr marL="285750" indent="-285750" algn="just">
              <a:buFont typeface="Arial" panose="020B0604020202020204" pitchFamily="34" charset="0"/>
              <a:buChar char="•"/>
            </a:pPr>
            <a:r>
              <a:rPr lang="es-MX" dirty="0"/>
              <a:t>La mayoría esta de acuerdo en que siempre 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considera que siempre los atienden de manera oportuna.</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La mitad dice que solo algunas veces se proporciona en tiempo y forma el </a:t>
            </a:r>
            <a:r>
              <a:rPr lang="es-MX" b="1" dirty="0"/>
              <a:t>equipo o herramientas necesarias para realizar sus funciones </a:t>
            </a:r>
            <a:r>
              <a:rPr lang="es-MX" dirty="0"/>
              <a:t>y la otra mitad piensa que siempre es así.</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425819467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196658164"/>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1258722142"/>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594862085"/>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4263944094"/>
              </p:ext>
            </p:extLst>
          </p:nvPr>
        </p:nvGraphicFramePr>
        <p:xfrm>
          <a:off x="1331640" y="377005"/>
          <a:ext cx="7200800" cy="5861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3280536087"/>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807273500"/>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564003723"/>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en su mayoría buena y excelente, La mitad esta de acuerdo en que siempre se fomenta el </a:t>
            </a:r>
            <a:r>
              <a:rPr lang="es-MX" b="1" dirty="0"/>
              <a:t>trabajo en equipo, </a:t>
            </a:r>
            <a:r>
              <a:rPr lang="es-MX" dirty="0"/>
              <a:t>si se expresa</a:t>
            </a:r>
            <a:r>
              <a:rPr lang="es-MX" b="1" dirty="0"/>
              <a:t> </a:t>
            </a:r>
            <a:r>
              <a:rPr lang="es-MX" dirty="0"/>
              <a:t>su </a:t>
            </a:r>
            <a:r>
              <a:rPr lang="es-MX" b="1" dirty="0"/>
              <a:t>punto de vista</a:t>
            </a:r>
            <a:r>
              <a:rPr lang="es-MX" dirty="0"/>
              <a:t>, la mayoría dice que si se presentan </a:t>
            </a:r>
            <a:r>
              <a:rPr lang="es-MX" b="1" dirty="0"/>
              <a:t>situaciones de conflicto </a:t>
            </a:r>
            <a:r>
              <a:rPr lang="es-MX" dirty="0"/>
              <a:t>, algunas veces las situaciones de </a:t>
            </a:r>
            <a:r>
              <a:rPr lang="es-MX" b="1" dirty="0"/>
              <a:t>conflicto afectan el ambiente laboral</a:t>
            </a:r>
            <a:r>
              <a:rPr lang="es-MX" dirty="0"/>
              <a:t>, los encuestados clasificaron la siguiente </a:t>
            </a:r>
            <a:r>
              <a:rPr lang="es-MX" b="1" dirty="0"/>
              <a:t>tipificación</a:t>
            </a:r>
            <a:r>
              <a:rPr lang="es-MX" dirty="0"/>
              <a:t> de la siguiente manera: 1.-conflictos con compañeros, 2.-conflictos personales, 3.-conflictos de otra naturaleza,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2261916898"/>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4275566157"/>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4261631895"/>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136621770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1605794691"/>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547876442"/>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326113466"/>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en su mayoría </a:t>
            </a:r>
            <a:r>
              <a:rPr lang="es-MX" dirty="0"/>
              <a:t>expresa que </a:t>
            </a:r>
            <a:r>
              <a:rPr lang="es-MX" b="1" dirty="0"/>
              <a:t>líneas de autoridad </a:t>
            </a:r>
            <a:r>
              <a:rPr lang="es-MX" dirty="0"/>
              <a:t>en el desempeño del trabajo siempre funcionan, al igual que las </a:t>
            </a:r>
            <a:r>
              <a:rPr lang="es-MX" b="1" dirty="0"/>
              <a:t>instrucciones</a:t>
            </a:r>
            <a:r>
              <a:rPr lang="es-MX" dirty="0"/>
              <a:t> </a:t>
            </a:r>
            <a:r>
              <a:rPr lang="es-MX" b="1" dirty="0"/>
              <a:t>de trabajo</a:t>
            </a:r>
            <a:r>
              <a:rPr lang="es-MX" dirty="0"/>
              <a:t>, también la gran mayoría dice que si se reparten </a:t>
            </a:r>
            <a:r>
              <a:rPr lang="es-MX" b="1" dirty="0"/>
              <a:t>actividades de manera equilibrada</a:t>
            </a:r>
            <a:r>
              <a:rPr lang="es-MX" dirty="0"/>
              <a:t>, la mayoría externa la </a:t>
            </a:r>
            <a:r>
              <a:rPr lang="es-MX" b="1" dirty="0"/>
              <a:t>carga de trabajo </a:t>
            </a:r>
            <a:r>
              <a:rPr lang="es-MX" dirty="0"/>
              <a:t>es apropiada para el numero colaboradores,</a:t>
            </a:r>
            <a:r>
              <a:rPr lang="es-MX" b="1" dirty="0"/>
              <a:t> </a:t>
            </a:r>
            <a:r>
              <a:rPr lang="es-MX" dirty="0"/>
              <a:t>muchos de los encuestados</a:t>
            </a:r>
            <a:r>
              <a:rPr lang="es-MX" b="1" dirty="0"/>
              <a:t> </a:t>
            </a:r>
            <a:r>
              <a:rPr lang="es-MX" dirty="0"/>
              <a:t>de piensan que todo el tiempo la evaluación de desempeño se realiza en </a:t>
            </a:r>
            <a:r>
              <a:rPr lang="es-MX" b="1" dirty="0"/>
              <a:t>base a resultados</a:t>
            </a:r>
            <a:r>
              <a:rPr lang="es-MX" dirty="0"/>
              <a:t>, si se pueden hacer </a:t>
            </a:r>
            <a:r>
              <a:rPr lang="es-MX" b="1" dirty="0"/>
              <a:t>propuestas de mejora</a:t>
            </a:r>
            <a:r>
              <a:rPr lang="es-MX" dirty="0"/>
              <a:t>,</a:t>
            </a:r>
            <a:r>
              <a:rPr lang="es-MX" b="1" dirty="0"/>
              <a:t> </a:t>
            </a:r>
            <a:r>
              <a:rPr lang="es-MX" dirty="0"/>
              <a:t>y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3209320813"/>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2013074135"/>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1945615052"/>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963809795"/>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4073296545"/>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3434955533"/>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3554077898"/>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630048217"/>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2742433929"/>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139321"/>
          </a:xfrm>
          <a:prstGeom prst="rect">
            <a:avLst/>
          </a:prstGeom>
          <a:noFill/>
        </p:spPr>
        <p:txBody>
          <a:bodyPr wrap="square" rtlCol="0">
            <a:spAutoFit/>
          </a:bodyPr>
          <a:lstStyle/>
          <a:p>
            <a:pPr algn="just"/>
            <a:r>
              <a:rPr lang="es-MX" dirty="0"/>
              <a:t>En el rubro de </a:t>
            </a:r>
            <a:r>
              <a:rPr lang="es-MX" b="1" dirty="0"/>
              <a:t>“Puesto de Trabajo” </a:t>
            </a:r>
            <a:r>
              <a:rPr lang="es-MX" dirty="0"/>
              <a:t>la gran mayoría de los encuestados realiza un las </a:t>
            </a:r>
            <a:r>
              <a:rPr lang="es-MX" b="1" dirty="0"/>
              <a:t>actividades asignadas con agrado</a:t>
            </a:r>
            <a:r>
              <a:rPr lang="es-MX" dirty="0"/>
              <a:t>, un 86% no considera un </a:t>
            </a:r>
            <a:r>
              <a:rPr lang="es-MX" b="1" dirty="0"/>
              <a:t>cambio de área </a:t>
            </a:r>
            <a:r>
              <a:rPr lang="es-MX" dirty="0"/>
              <a:t>que mejore su situación laboral, en general se externa que tienen buen </a:t>
            </a:r>
            <a:r>
              <a:rPr lang="es-MX" b="1" dirty="0"/>
              <a:t>desarrollo integral</a:t>
            </a:r>
            <a:r>
              <a:rPr lang="es-MX" dirty="0"/>
              <a:t>,  la </a:t>
            </a:r>
            <a:r>
              <a:rPr lang="es-MX" b="1" dirty="0"/>
              <a:t>carga de trabajo de su jornada laboral</a:t>
            </a:r>
            <a:r>
              <a:rPr lang="es-MX" dirty="0"/>
              <a:t> asignada es la correcta, y en su mayoría el  </a:t>
            </a:r>
            <a:r>
              <a:rPr lang="es-MX" b="1" dirty="0"/>
              <a:t>puesto de trabajo </a:t>
            </a:r>
            <a:r>
              <a:rPr lang="es-MX" dirty="0"/>
              <a:t>tiene que ver con su preparación académica, se manifiesta se está </a:t>
            </a:r>
            <a:r>
              <a:rPr lang="es-MX" b="1" dirty="0"/>
              <a:t>capacitado para realizar sus funciones laborales</a:t>
            </a:r>
            <a:r>
              <a:rPr lang="es-MX" dirty="0"/>
              <a:t>, y la mitad de los encuestados si han recibido </a:t>
            </a:r>
            <a:r>
              <a:rPr lang="es-MX" b="1" dirty="0"/>
              <a:t>capacitación el ultimo año</a:t>
            </a:r>
            <a:r>
              <a:rPr lang="es-MX" dirty="0"/>
              <a:t>  por parte de la UAN,  se enuncia que se les </a:t>
            </a:r>
            <a:r>
              <a:rPr lang="es-MX" b="1" dirty="0"/>
              <a:t>permite asistir a  los cursos de capacitación </a:t>
            </a:r>
            <a:r>
              <a:rPr lang="es-MX" dirty="0"/>
              <a:t>y consideran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1477547140"/>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099486650"/>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1175715253"/>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862590797"/>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276543737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3359493696"/>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7363148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1003340231"/>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3952347431"/>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331880729"/>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79%</a:t>
            </a:r>
          </a:p>
          <a:p>
            <a:pPr marL="742950" lvl="1" indent="-285750" algn="just">
              <a:buFont typeface="Arial" panose="020B0604020202020204" pitchFamily="34" charset="0"/>
              <a:buChar char="•"/>
            </a:pPr>
            <a:r>
              <a:rPr lang="es-MX" b="1" dirty="0"/>
              <a:t>Olores desagradables </a:t>
            </a:r>
            <a:r>
              <a:rPr lang="es-MX" dirty="0"/>
              <a:t>en un </a:t>
            </a:r>
            <a:r>
              <a:rPr lang="es-MX" b="1" dirty="0"/>
              <a:t>81%</a:t>
            </a:r>
          </a:p>
          <a:p>
            <a:pPr marL="742950" lvl="1" indent="-285750" algn="just">
              <a:buFont typeface="Arial" panose="020B0604020202020204" pitchFamily="34" charset="0"/>
              <a:buChar char="•"/>
            </a:pPr>
            <a:r>
              <a:rPr lang="es-MX" b="1" dirty="0"/>
              <a:t>Plagas</a:t>
            </a:r>
            <a:r>
              <a:rPr lang="es-MX" dirty="0"/>
              <a:t> en un </a:t>
            </a:r>
            <a:r>
              <a:rPr lang="es-MX" b="1" dirty="0"/>
              <a:t>86%</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86%</a:t>
            </a:r>
          </a:p>
          <a:p>
            <a:pPr marL="742950" lvl="1" indent="-285750" algn="just">
              <a:buFont typeface="Arial" panose="020B0604020202020204" pitchFamily="34" charset="0"/>
              <a:buChar char="•"/>
            </a:pPr>
            <a:r>
              <a:rPr lang="es-MX" b="1" dirty="0"/>
              <a:t>Insumos</a:t>
            </a:r>
            <a:r>
              <a:rPr lang="es-MX" dirty="0"/>
              <a:t> en un </a:t>
            </a:r>
            <a:r>
              <a:rPr lang="es-MX" b="1" dirty="0"/>
              <a:t>63%</a:t>
            </a:r>
          </a:p>
          <a:p>
            <a:pPr marL="742950" lvl="1" indent="-285750" algn="just">
              <a:buFont typeface="Arial" panose="020B0604020202020204" pitchFamily="34" charset="0"/>
              <a:buChar char="•"/>
            </a:pPr>
            <a:r>
              <a:rPr lang="es-MX" b="1" dirty="0"/>
              <a:t>Energía eléctrica </a:t>
            </a:r>
            <a:r>
              <a:rPr lang="es-MX" dirty="0"/>
              <a:t>en un </a:t>
            </a:r>
            <a:r>
              <a:rPr lang="es-MX" b="1" dirty="0"/>
              <a:t>79%</a:t>
            </a:r>
          </a:p>
          <a:p>
            <a:pPr marL="742950" lvl="1" indent="-285750" algn="just">
              <a:buFont typeface="Arial" panose="020B0604020202020204" pitchFamily="34" charset="0"/>
              <a:buChar char="•"/>
            </a:pPr>
            <a:r>
              <a:rPr lang="es-MX" b="1" dirty="0"/>
              <a:t>Desechos</a:t>
            </a:r>
            <a:r>
              <a:rPr lang="es-MX" dirty="0"/>
              <a:t> en un </a:t>
            </a:r>
            <a:r>
              <a:rPr lang="es-MX" b="1" dirty="0"/>
              <a:t>66%</a:t>
            </a:r>
          </a:p>
          <a:p>
            <a:pPr marL="742950" lvl="1" indent="-285750" algn="just">
              <a:buFont typeface="Arial" panose="020B0604020202020204" pitchFamily="34" charset="0"/>
              <a:buChar char="•"/>
            </a:pPr>
            <a:r>
              <a:rPr lang="es-MX" b="1" dirty="0"/>
              <a:t>Áreas verdes </a:t>
            </a:r>
            <a:r>
              <a:rPr lang="es-MX" dirty="0"/>
              <a:t>en un </a:t>
            </a:r>
            <a:r>
              <a:rPr lang="es-MX" b="1" dirty="0"/>
              <a:t>79%</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5346</TotalTime>
  <Words>4279</Words>
  <Application>Microsoft Office PowerPoint</Application>
  <PresentationFormat>Presentación en pantalla (4:3)</PresentationFormat>
  <Paragraphs>689</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322</cp:revision>
  <dcterms:created xsi:type="dcterms:W3CDTF">2019-02-18T18:05:13Z</dcterms:created>
  <dcterms:modified xsi:type="dcterms:W3CDTF">2022-05-04T16:54:44Z</dcterms:modified>
</cp:coreProperties>
</file>