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3.xml" ContentType="application/vnd.openxmlformats-officedocument.themeOverrid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xml" ContentType="application/vnd.openxmlformats-officedocument.themeOverrid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5.xml" ContentType="application/vnd.openxmlformats-officedocument.themeOverrid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6.xml" ContentType="application/vnd.openxmlformats-officedocument.themeOverrid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7.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8.xml" ContentType="application/vnd.openxmlformats-officedocument.themeOverrid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9.xml" ContentType="application/vnd.openxmlformats-officedocument.themeOverrid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0.xml" ContentType="application/vnd.openxmlformats-officedocument.themeOverrid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1.xml" ContentType="application/vnd.openxmlformats-officedocument.themeOverrid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2.xml" ContentType="application/vnd.openxmlformats-officedocument.themeOverrid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3.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4.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14.xml" ContentType="application/vnd.openxmlformats-officedocument.themeOverride+xml"/>
  <Override PartName="/ppt/notesSlides/notesSlide45.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6.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15.xml" ContentType="application/vnd.openxmlformats-officedocument.themeOverride+xml"/>
  <Override PartName="/ppt/notesSlides/notesSlide47.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8.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16.xml" ContentType="application/vnd.openxmlformats-officedocument.themeOverride+xml"/>
  <Override PartName="/ppt/notesSlides/notesSlide49.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17.xml" ContentType="application/vnd.openxmlformats-officedocument.themeOverride+xml"/>
  <Override PartName="/ppt/notesSlides/notesSlide53.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4.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18.xml" ContentType="application/vnd.openxmlformats-officedocument.themeOverride+xml"/>
  <Override PartName="/ppt/notesSlides/notesSlide55.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6.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19.xml" ContentType="application/vnd.openxmlformats-officedocument.themeOverride+xml"/>
  <Override PartName="/ppt/notesSlides/notesSlide57.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8.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20.xml" ContentType="application/vnd.openxmlformats-officedocument.themeOverr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2.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21.xml" ContentType="application/vnd.openxmlformats-officedocument.themeOverride+xml"/>
  <Override PartName="/ppt/notesSlides/notesSlide63.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4.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22.xml" ContentType="application/vnd.openxmlformats-officedocument.themeOverride+xml"/>
  <Override PartName="/ppt/notesSlides/notesSlide65.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6.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23.xml" ContentType="application/vnd.openxmlformats-officedocument.themeOverride+xml"/>
  <Override PartName="/ppt/notesSlides/notesSlide67.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8.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24.xml" ContentType="application/vnd.openxmlformats-officedocument.themeOverride+xml"/>
  <Override PartName="/ppt/notesSlides/notesSlide69.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25.xml" ContentType="application/vnd.openxmlformats-officedocument.themeOverride+xml"/>
  <Override PartName="/ppt/notesSlides/notesSlide73.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4.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26.xml" ContentType="application/vnd.openxmlformats-officedocument.themeOverride+xml"/>
  <Override PartName="/ppt/notesSlides/notesSlide75.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6.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27.xml" ContentType="application/vnd.openxmlformats-officedocument.themeOverride+xml"/>
  <Override PartName="/ppt/notesSlides/notesSlide77.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8.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28.xml" ContentType="application/vnd.openxmlformats-officedocument.themeOverride+xml"/>
  <Override PartName="/ppt/notesSlides/notesSlide79.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0.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29.xml" ContentType="application/vnd.openxmlformats-officedocument.themeOverride+xml"/>
  <Override PartName="/ppt/notesSlides/notesSlide81.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4"/>
  </p:notesMasterIdLst>
  <p:handoutMasterIdLst>
    <p:handoutMasterId r:id="rId85"/>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60" r:id="rId41"/>
    <p:sldId id="410" r:id="rId42"/>
    <p:sldId id="400" r:id="rId43"/>
    <p:sldId id="361" r:id="rId44"/>
    <p:sldId id="362" r:id="rId45"/>
    <p:sldId id="363" r:id="rId46"/>
    <p:sldId id="364" r:id="rId47"/>
    <p:sldId id="365" r:id="rId48"/>
    <p:sldId id="366" r:id="rId49"/>
    <p:sldId id="367" r:id="rId50"/>
    <p:sldId id="368" r:id="rId51"/>
    <p:sldId id="401" r:id="rId52"/>
    <p:sldId id="369" r:id="rId53"/>
    <p:sldId id="370" r:id="rId54"/>
    <p:sldId id="371" r:id="rId55"/>
    <p:sldId id="372" r:id="rId56"/>
    <p:sldId id="373" r:id="rId57"/>
    <p:sldId id="374" r:id="rId58"/>
    <p:sldId id="397" r:id="rId59"/>
    <p:sldId id="382" r:id="rId60"/>
    <p:sldId id="402" r:id="rId61"/>
    <p:sldId id="375" r:id="rId62"/>
    <p:sldId id="376" r:id="rId63"/>
    <p:sldId id="377" r:id="rId64"/>
    <p:sldId id="378" r:id="rId65"/>
    <p:sldId id="379" r:id="rId66"/>
    <p:sldId id="380" r:id="rId67"/>
    <p:sldId id="384" r:id="rId68"/>
    <p:sldId id="381" r:id="rId69"/>
    <p:sldId id="383" r:id="rId70"/>
    <p:sldId id="385" r:id="rId71"/>
    <p:sldId id="403" r:id="rId72"/>
    <p:sldId id="386" r:id="rId73"/>
    <p:sldId id="389" r:id="rId74"/>
    <p:sldId id="388" r:id="rId75"/>
    <p:sldId id="387" r:id="rId76"/>
    <p:sldId id="390" r:id="rId77"/>
    <p:sldId id="391" r:id="rId78"/>
    <p:sldId id="393" r:id="rId79"/>
    <p:sldId id="392" r:id="rId80"/>
    <p:sldId id="395" r:id="rId81"/>
    <p:sldId id="396" r:id="rId82"/>
    <p:sldId id="409" r:id="rId8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0.xlsx"/></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1.xlsx"/></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2.xlsx"/></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14.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15.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16.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17.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18.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19.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0.xlsx"/></Relationships>
</file>

<file path=ppt/charts/_rels/chart28.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22.xlsx"/></Relationships>
</file>

<file path=ppt/charts/_rels/chart32.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23.xlsx"/></Relationships>
</file>

<file path=ppt/charts/_rels/chart34.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24.xlsx"/></Relationships>
</file>

<file path=ppt/charts/_rels/chart36.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25.xlsx"/></Relationships>
</file>

<file path=ppt/charts/_rels/chart38.xml.rels><?xml version="1.0" encoding="UTF-8" standalone="yes"?>
<Relationships xmlns="http://schemas.openxmlformats.org/package/2006/relationships"><Relationship Id="rId3" Type="http://schemas.openxmlformats.org/officeDocument/2006/relationships/oleObject" Target="../embeddings/oleObject12.bin"/><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26.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embeddings/oleObject13.bin"/><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27.xlsx"/></Relationships>
</file>

<file path=ppt/charts/_rels/chart42.xml.rels><?xml version="1.0" encoding="UTF-8" standalone="yes"?>
<Relationships xmlns="http://schemas.openxmlformats.org/package/2006/relationships"><Relationship Id="rId3" Type="http://schemas.openxmlformats.org/officeDocument/2006/relationships/oleObject" Target="../embeddings/oleObject14.bin"/><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28.xlsx"/></Relationships>
</file>

<file path=ppt/charts/_rels/chart44.xml.rels><?xml version="1.0" encoding="UTF-8" standalone="yes"?>
<Relationships xmlns="http://schemas.openxmlformats.org/package/2006/relationships"><Relationship Id="rId3" Type="http://schemas.openxmlformats.org/officeDocument/2006/relationships/oleObject" Target="../embeddings/oleObject15.bin"/><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29.xlsx"/></Relationships>
</file>

<file path=ppt/charts/_rels/chart46.xml.rels><?xml version="1.0" encoding="UTF-8" standalone="yes"?>
<Relationships xmlns="http://schemas.openxmlformats.org/package/2006/relationships"><Relationship Id="rId3" Type="http://schemas.openxmlformats.org/officeDocument/2006/relationships/oleObject" Target="../embeddings/oleObject16.bin"/><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30.xlsx"/></Relationships>
</file>

<file path=ppt/charts/_rels/chart48.xml.rels><?xml version="1.0" encoding="UTF-8" standalone="yes"?>
<Relationships xmlns="http://schemas.openxmlformats.org/package/2006/relationships"><Relationship Id="rId3" Type="http://schemas.openxmlformats.org/officeDocument/2006/relationships/oleObject" Target="../embeddings/oleObject17.bin"/><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31.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embeddings/oleObject18.bin"/><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Microsoft_Excel_Worksheet32.xlsx"/></Relationships>
</file>

<file path=ppt/charts/_rels/chart52.xml.rels><?xml version="1.0" encoding="UTF-8" standalone="yes"?>
<Relationships xmlns="http://schemas.openxmlformats.org/package/2006/relationships"><Relationship Id="rId3" Type="http://schemas.openxmlformats.org/officeDocument/2006/relationships/oleObject" Target="../embeddings/oleObject19.bin"/><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33.xlsx"/></Relationships>
</file>

<file path=ppt/charts/_rels/chart54.xml.rels><?xml version="1.0" encoding="UTF-8" standalone="yes"?>
<Relationships xmlns="http://schemas.openxmlformats.org/package/2006/relationships"><Relationship Id="rId3" Type="http://schemas.openxmlformats.org/officeDocument/2006/relationships/oleObject" Target="../embeddings/oleObject20.bin"/><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34.xlsx"/></Relationships>
</file>

<file path=ppt/charts/_rels/chart56.xml.rels><?xml version="1.0" encoding="UTF-8" standalone="yes"?>
<Relationships xmlns="http://schemas.openxmlformats.org/package/2006/relationships"><Relationship Id="rId3" Type="http://schemas.openxmlformats.org/officeDocument/2006/relationships/oleObject" Target="../embeddings/oleObject21.bin"/><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Microsoft_Excel_Worksheet35.xlsx"/></Relationships>
</file>

<file path=ppt/charts/_rels/chart58.xml.rels><?xml version="1.0" encoding="UTF-8" standalone="yes"?>
<Relationships xmlns="http://schemas.openxmlformats.org/package/2006/relationships"><Relationship Id="rId3" Type="http://schemas.openxmlformats.org/officeDocument/2006/relationships/oleObject" Target="../embeddings/oleObject22.bin"/><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package" Target="../embeddings/Microsoft_Excel_Worksheet36.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embeddings/oleObject23.bin"/><Relationship Id="rId2" Type="http://schemas.microsoft.com/office/2011/relationships/chartColorStyle" Target="colors60.xml"/><Relationship Id="rId1" Type="http://schemas.microsoft.com/office/2011/relationships/chartStyle" Target="style60.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A3C-4A98-9C0B-86D6E7AA5C80}"/>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3C-4A98-9C0B-86D6E7AA5C8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71</c:v>
                </c:pt>
                <c:pt idx="1">
                  <c:v>29</c:v>
                </c:pt>
              </c:numCache>
            </c:numRef>
          </c:val>
          <c:extLst>
            <c:ext xmlns:c16="http://schemas.microsoft.com/office/drawing/2014/chart" uri="{C3380CC4-5D6E-409C-BE32-E72D297353CC}">
              <c16:uniqueId val="{00000002-DA3C-4A98-9C0B-86D6E7AA5C80}"/>
            </c:ext>
          </c:extLst>
        </c:ser>
        <c:dLbls>
          <c:showLegendKey val="0"/>
          <c:showVal val="0"/>
          <c:showCatName val="0"/>
          <c:showSerName val="0"/>
          <c:showPercent val="0"/>
          <c:showBubbleSize val="0"/>
        </c:dLbls>
        <c:gapWidth val="100"/>
        <c:overlap val="-24"/>
        <c:axId val="368472000"/>
        <c:axId val="374587064"/>
      </c:barChart>
      <c:catAx>
        <c:axId val="368472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74587064"/>
        <c:crosses val="autoZero"/>
        <c:auto val="1"/>
        <c:lblAlgn val="ctr"/>
        <c:lblOffset val="100"/>
        <c:noMultiLvlLbl val="0"/>
      </c:catAx>
      <c:valAx>
        <c:axId val="374587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8472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VALORES!$B$3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4E0-46C7-A00C-1C1FAC9923CC}"/>
                </c:ext>
              </c:extLst>
            </c:dLbl>
            <c:dLbl>
              <c:idx val="1"/>
              <c:layout>
                <c:manualLayout>
                  <c:x val="0"/>
                  <c:y val="0.11264587974042171"/>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5D367E2-7868-4810-9893-D63E30435605}"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4E0-46C7-A00C-1C1FAC9923CC}"/>
                </c:ext>
              </c:extLst>
            </c:dLbl>
            <c:dLbl>
              <c:idx val="2"/>
              <c:layout>
                <c:manualLayout>
                  <c:x val="0"/>
                  <c:y val="0.10325872309538654"/>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ACBB902-1D36-45C9-ADF4-19314DAF4DBD}"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4E0-46C7-A00C-1C1FAC9923CC}"/>
                </c:ext>
              </c:extLst>
            </c:dLbl>
            <c:dLbl>
              <c:idx val="3"/>
              <c:layout>
                <c:manualLayout>
                  <c:x val="8.6510730673709704E-3"/>
                  <c:y val="0.10159005974136091"/>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fld id="{B4BE0162-4C3B-4DF8-80C3-FB4D473526B3}"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9.1371765568712793E-2"/>
                      <c:h val="8.7327084412945261E-2"/>
                    </c:manualLayout>
                  </c15:layout>
                  <c15:dlblFieldTable/>
                  <c15:showDataLabelsRange val="0"/>
                </c:ext>
                <c:ext xmlns:c16="http://schemas.microsoft.com/office/drawing/2014/chart" uri="{C3380CC4-5D6E-409C-BE32-E72D297353CC}">
                  <c16:uniqueId val="{00000003-14E0-46C7-A00C-1C1FAC9923CC}"/>
                </c:ext>
              </c:extLst>
            </c:dLbl>
            <c:dLbl>
              <c:idx val="4"/>
              <c:layout>
                <c:manualLayout>
                  <c:x val="-1.7636929230085547E-3"/>
                  <c:y val="9.7000618665363136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5C10E7F-26E8-4697-A4B9-163961ABC6C9}"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4E0-46C7-A00C-1C1FAC9923CC}"/>
                </c:ext>
              </c:extLst>
            </c:dLbl>
            <c:dLbl>
              <c:idx val="5"/>
              <c:layout>
                <c:manualLayout>
                  <c:x val="-1.7357910129488642E-3"/>
                  <c:y val="7.516554999604308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236CD0EA-6744-4E8D-878C-C91AFC772812}"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4E0-46C7-A00C-1C1FAC9923CC}"/>
                </c:ext>
              </c:extLst>
            </c:dLbl>
            <c:dLbl>
              <c:idx val="6"/>
              <c:layout>
                <c:manualLayout>
                  <c:x val="6.9989280465421605E-3"/>
                  <c:y val="8.8000035668068494E-2"/>
                </c:manualLayout>
              </c:layout>
              <c:tx>
                <c:rich>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fld id="{2F359B6B-E897-4CAD-90DC-89266E2D456C}" type="VALUE">
                      <a:rPr lang="en-US" sz="1400" smtClean="0">
                        <a:solidFill>
                          <a:schemeClr val="tx1"/>
                        </a:solidFill>
                      </a:rPr>
                      <a:pPr algn="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4E0-46C7-A00C-1C1FAC9923CC}"/>
                </c:ext>
              </c:extLst>
            </c:dLbl>
            <c:dLbl>
              <c:idx val="7"/>
              <c:layout>
                <c:manualLayout>
                  <c:x val="6.8874000570486264E-3"/>
                  <c:y val="9.4645777067884143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5F40A0DD-81E8-4F4B-9329-F8CD420ECECE}"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7-14E0-46C7-A00C-1C1FAC9923C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LEALTAD Y COMPROMISO</c:v>
                </c:pt>
                <c:pt idx="1">
                  <c:v> TRANSPARENCIA Y RENDICIÓN DE CUENTAS</c:v>
                </c:pt>
                <c:pt idx="2">
                  <c:v> RESPONSABILIDAD</c:v>
                </c:pt>
                <c:pt idx="3">
                  <c:v> EQUIDAD</c:v>
                </c:pt>
                <c:pt idx="4">
                  <c:v> JUSTICIA</c:v>
                </c:pt>
                <c:pt idx="5">
                  <c:v> CONCIENCIA ECOLÓGICA</c:v>
                </c:pt>
                <c:pt idx="6">
                  <c:v> PROFESIONALISMO E INTEGRIDAD</c:v>
                </c:pt>
                <c:pt idx="7">
                  <c:v> TOLERANCIA</c:v>
                </c:pt>
              </c:strCache>
            </c:strRef>
          </c:cat>
          <c:val>
            <c:numRef>
              <c:f>VALORES!$B$4:$B$11</c:f>
              <c:numCache>
                <c:formatCode>General</c:formatCode>
                <c:ptCount val="8"/>
                <c:pt idx="0">
                  <c:v>90</c:v>
                </c:pt>
                <c:pt idx="1">
                  <c:v>61</c:v>
                </c:pt>
                <c:pt idx="2">
                  <c:v>61</c:v>
                </c:pt>
                <c:pt idx="3">
                  <c:v>61</c:v>
                </c:pt>
                <c:pt idx="4">
                  <c:v>61</c:v>
                </c:pt>
                <c:pt idx="5">
                  <c:v>60</c:v>
                </c:pt>
                <c:pt idx="6">
                  <c:v>58</c:v>
                </c:pt>
                <c:pt idx="7">
                  <c:v>56</c:v>
                </c:pt>
              </c:numCache>
            </c:numRef>
          </c:val>
          <c:extLst>
            <c:ext xmlns:c16="http://schemas.microsoft.com/office/drawing/2014/chart" uri="{C3380CC4-5D6E-409C-BE32-E72D297353CC}">
              <c16:uniqueId val="{00000008-14E0-46C7-A00C-1C1FAC9923CC}"/>
            </c:ext>
          </c:extLst>
        </c:ser>
        <c:dLbls>
          <c:showLegendKey val="0"/>
          <c:showVal val="0"/>
          <c:showCatName val="0"/>
          <c:showSerName val="0"/>
          <c:showPercent val="0"/>
          <c:showBubbleSize val="0"/>
        </c:dLbls>
        <c:gapWidth val="100"/>
        <c:overlap val="-24"/>
        <c:axId val="373983208"/>
        <c:axId val="373992064"/>
      </c:barChart>
      <c:catAx>
        <c:axId val="373983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373992064"/>
        <c:crosses val="autoZero"/>
        <c:auto val="1"/>
        <c:lblAlgn val="ctr"/>
        <c:lblOffset val="100"/>
        <c:noMultiLvlLbl val="0"/>
      </c:catAx>
      <c:valAx>
        <c:axId val="373992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3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stacked"/>
        <c:varyColors val="0"/>
        <c:ser>
          <c:idx val="0"/>
          <c:order val="0"/>
          <c:tx>
            <c:strRef>
              <c:f>Hoja1!$D$35</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6C-4536-801D-79DB42AF1119}"/>
                </c:ext>
              </c:extLst>
            </c:dLbl>
            <c:dLbl>
              <c:idx val="1"/>
              <c:tx>
                <c:rich>
                  <a:bodyPr/>
                  <a:lstStyle/>
                  <a:p>
                    <a:r>
                      <a:rPr lang="en-US" dirty="0"/>
                      <a:t>30%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6C-4536-801D-79DB42AF1119}"/>
                </c:ext>
              </c:extLst>
            </c:dLbl>
            <c:dLbl>
              <c:idx val="2"/>
              <c:tx>
                <c:rich>
                  <a:bodyPr/>
                  <a:lstStyle/>
                  <a:p>
                    <a:r>
                      <a:rPr lang="en-US" dirty="0"/>
                      <a:t>48%</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6C-4536-801D-79DB42AF1119}"/>
                </c:ext>
              </c:extLst>
            </c:dLbl>
            <c:dLbl>
              <c:idx val="3"/>
              <c:tx>
                <c:rich>
                  <a:bodyPr/>
                  <a:lstStyle/>
                  <a:p>
                    <a:r>
                      <a:rPr lang="en-US" dirty="0"/>
                      <a:t>15%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56C-4536-801D-79DB42AF111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Hoja1!$B$36:$B$39</c:f>
              <c:strCache>
                <c:ptCount val="4"/>
                <c:pt idx="0">
                  <c:v>MALA</c:v>
                </c:pt>
                <c:pt idx="1">
                  <c:v>REGULAR</c:v>
                </c:pt>
                <c:pt idx="2">
                  <c:v>BUENA</c:v>
                </c:pt>
                <c:pt idx="3">
                  <c:v>EXCELENTE</c:v>
                </c:pt>
              </c:strCache>
            </c:strRef>
          </c:cat>
          <c:val>
            <c:numRef>
              <c:f>Hoja1!$D$36:$D$39</c:f>
              <c:numCache>
                <c:formatCode>###0.0</c:formatCode>
                <c:ptCount val="4"/>
                <c:pt idx="0">
                  <c:v>7.4074074074074066</c:v>
                </c:pt>
                <c:pt idx="1">
                  <c:v>29.629629629629626</c:v>
                </c:pt>
                <c:pt idx="2">
                  <c:v>48.148148148148145</c:v>
                </c:pt>
                <c:pt idx="3">
                  <c:v>14.814814814814813</c:v>
                </c:pt>
              </c:numCache>
            </c:numRef>
          </c:val>
          <c:extLst>
            <c:ext xmlns:c16="http://schemas.microsoft.com/office/drawing/2014/chart" uri="{C3380CC4-5D6E-409C-BE32-E72D297353CC}">
              <c16:uniqueId val="{00000004-156C-4536-801D-79DB42AF1119}"/>
            </c:ext>
          </c:extLst>
        </c:ser>
        <c:dLbls>
          <c:dLblPos val="inEnd"/>
          <c:showLegendKey val="0"/>
          <c:showVal val="1"/>
          <c:showCatName val="0"/>
          <c:showSerName val="0"/>
          <c:showPercent val="0"/>
          <c:showBubbleSize val="0"/>
        </c:dLbls>
        <c:gapWidth val="150"/>
        <c:overlap val="100"/>
        <c:axId val="1881534000"/>
        <c:axId val="1881536496"/>
      </c:barChart>
      <c:catAx>
        <c:axId val="1881534000"/>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81536496"/>
        <c:crosses val="autoZero"/>
        <c:auto val="1"/>
        <c:lblAlgn val="ctr"/>
        <c:lblOffset val="100"/>
        <c:noMultiLvlLbl val="0"/>
      </c:catAx>
      <c:valAx>
        <c:axId val="1881536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81534000"/>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CLIMA!$B$2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9F6-4696-B555-E9E04BDED9B2}"/>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9F6-4696-B555-E9E04BDED9B2}"/>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9F6-4696-B555-E9E04BDED9B2}"/>
                </c:ext>
              </c:extLst>
            </c:dLbl>
            <c:dLbl>
              <c:idx val="3"/>
              <c:layout>
                <c:manualLayout>
                  <c:x val="5.5052735752503705E-3"/>
                  <c:y val="8.090497321070337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9F6-4696-B555-E9E04BDED9B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43</c:v>
                </c:pt>
                <c:pt idx="1">
                  <c:v>29</c:v>
                </c:pt>
                <c:pt idx="2">
                  <c:v>14</c:v>
                </c:pt>
                <c:pt idx="3">
                  <c:v>14</c:v>
                </c:pt>
              </c:numCache>
            </c:numRef>
          </c:val>
          <c:extLst>
            <c:ext xmlns:c16="http://schemas.microsoft.com/office/drawing/2014/chart" uri="{C3380CC4-5D6E-409C-BE32-E72D297353CC}">
              <c16:uniqueId val="{00000004-99F6-4696-B555-E9E04BDED9B2}"/>
            </c:ext>
          </c:extLst>
        </c:ser>
        <c:dLbls>
          <c:showLegendKey val="0"/>
          <c:showVal val="0"/>
          <c:showCatName val="0"/>
          <c:showSerName val="0"/>
          <c:showPercent val="0"/>
          <c:showBubbleSize val="0"/>
        </c:dLbls>
        <c:gapWidth val="100"/>
        <c:overlap val="-24"/>
        <c:axId val="409206568"/>
        <c:axId val="409206896"/>
      </c:barChart>
      <c:catAx>
        <c:axId val="409206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06896"/>
        <c:crosses val="autoZero"/>
        <c:auto val="1"/>
        <c:lblAlgn val="ctr"/>
        <c:lblOffset val="100"/>
        <c:noMultiLvlLbl val="0"/>
      </c:catAx>
      <c:valAx>
        <c:axId val="409206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206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Hoja1!$D$51</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3B-4AB0-8F97-877FB12A8F96}"/>
                </c:ext>
              </c:extLst>
            </c:dLbl>
            <c:dLbl>
              <c:idx val="1"/>
              <c:tx>
                <c:rich>
                  <a:bodyPr/>
                  <a:lstStyle/>
                  <a:p>
                    <a:r>
                      <a:rPr lang="en-US" dirty="0"/>
                      <a:t>44%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3B-4AB0-8F97-877FB12A8F96}"/>
                </c:ext>
              </c:extLst>
            </c:dLbl>
            <c:dLbl>
              <c:idx val="2"/>
              <c:tx>
                <c:rich>
                  <a:bodyPr/>
                  <a:lstStyle/>
                  <a:p>
                    <a:r>
                      <a:rPr lang="en-US" dirty="0"/>
                      <a:t>30%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3B-4AB0-8F97-877FB12A8F96}"/>
                </c:ext>
              </c:extLst>
            </c:dLbl>
            <c:dLbl>
              <c:idx val="3"/>
              <c:layout>
                <c:manualLayout>
                  <c:x val="3.3827066447544166E-3"/>
                  <c:y val="-2.0767436599208794E-2"/>
                </c:manualLayout>
              </c:layout>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3B-4AB0-8F97-877FB12A8F9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Hoja1!$B$52:$B$55</c:f>
              <c:strCache>
                <c:ptCount val="4"/>
                <c:pt idx="0">
                  <c:v>MUY ALTO</c:v>
                </c:pt>
                <c:pt idx="1">
                  <c:v>ALTO</c:v>
                </c:pt>
                <c:pt idx="2">
                  <c:v>MEDIO</c:v>
                </c:pt>
                <c:pt idx="3">
                  <c:v>BAJO</c:v>
                </c:pt>
              </c:strCache>
            </c:strRef>
          </c:cat>
          <c:val>
            <c:numRef>
              <c:f>Hoja1!$D$52:$D$55</c:f>
              <c:numCache>
                <c:formatCode>###0.0</c:formatCode>
                <c:ptCount val="4"/>
                <c:pt idx="0">
                  <c:v>22.222222222222221</c:v>
                </c:pt>
                <c:pt idx="1">
                  <c:v>44.444444444444443</c:v>
                </c:pt>
                <c:pt idx="2">
                  <c:v>29.629629629629626</c:v>
                </c:pt>
                <c:pt idx="3">
                  <c:v>3.7037037037037033</c:v>
                </c:pt>
              </c:numCache>
            </c:numRef>
          </c:val>
          <c:extLst>
            <c:ext xmlns:c16="http://schemas.microsoft.com/office/drawing/2014/chart" uri="{C3380CC4-5D6E-409C-BE32-E72D297353CC}">
              <c16:uniqueId val="{00000004-543B-4AB0-8F97-877FB12A8F96}"/>
            </c:ext>
          </c:extLst>
        </c:ser>
        <c:dLbls>
          <c:dLblPos val="inEnd"/>
          <c:showLegendKey val="0"/>
          <c:showVal val="1"/>
          <c:showCatName val="0"/>
          <c:showSerName val="0"/>
          <c:showPercent val="0"/>
          <c:showBubbleSize val="0"/>
        </c:dLbls>
        <c:gapWidth val="150"/>
        <c:overlap val="100"/>
        <c:axId val="1797972496"/>
        <c:axId val="1797970000"/>
      </c:barChart>
      <c:catAx>
        <c:axId val="1797972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97970000"/>
        <c:crosses val="autoZero"/>
        <c:auto val="1"/>
        <c:lblAlgn val="ctr"/>
        <c:lblOffset val="100"/>
        <c:noMultiLvlLbl val="0"/>
      </c:catAx>
      <c:valAx>
        <c:axId val="1797970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97972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MOBILIARIO!$B$2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4AE-4946-BF0A-9E3EB8DF1A32}"/>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4AE-4946-BF0A-9E3EB8DF1A32}"/>
                </c:ext>
              </c:extLst>
            </c:dLbl>
            <c:dLbl>
              <c:idx val="2"/>
              <c:layout>
                <c:manualLayout>
                  <c:x val="-3.7130382754311329E-3"/>
                  <c:y val="2.397057095042733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4AE-4946-BF0A-9E3EB8DF1A32}"/>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4AE-4946-BF0A-9E3EB8DF1A3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43</c:v>
                </c:pt>
                <c:pt idx="1">
                  <c:v>43</c:v>
                </c:pt>
                <c:pt idx="2">
                  <c:v>0</c:v>
                </c:pt>
                <c:pt idx="3">
                  <c:v>14</c:v>
                </c:pt>
              </c:numCache>
            </c:numRef>
          </c:val>
          <c:extLst>
            <c:ext xmlns:c16="http://schemas.microsoft.com/office/drawing/2014/chart" uri="{C3380CC4-5D6E-409C-BE32-E72D297353CC}">
              <c16:uniqueId val="{00000004-C4AE-4946-BF0A-9E3EB8DF1A32}"/>
            </c:ext>
          </c:extLst>
        </c:ser>
        <c:dLbls>
          <c:showLegendKey val="0"/>
          <c:showVal val="0"/>
          <c:showCatName val="0"/>
          <c:showSerName val="0"/>
          <c:showPercent val="0"/>
          <c:showBubbleSize val="0"/>
        </c:dLbls>
        <c:gapWidth val="100"/>
        <c:overlap val="-24"/>
        <c:axId val="505719176"/>
        <c:axId val="505719504"/>
      </c:barChart>
      <c:catAx>
        <c:axId val="505719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504"/>
        <c:crosses val="autoZero"/>
        <c:auto val="1"/>
        <c:lblAlgn val="ctr"/>
        <c:lblOffset val="100"/>
        <c:noMultiLvlLbl val="0"/>
      </c:catAx>
      <c:valAx>
        <c:axId val="505719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Hoja1!$D$67</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2E-4E2C-B23C-5D1F7F78AE88}"/>
                </c:ext>
              </c:extLst>
            </c:dLbl>
            <c:dLbl>
              <c:idx val="1"/>
              <c:tx>
                <c:rich>
                  <a:bodyPr/>
                  <a:lstStyle/>
                  <a:p>
                    <a:r>
                      <a:rPr lang="en-US" dirty="0"/>
                      <a:t>26%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F2E-4E2C-B23C-5D1F7F78AE88}"/>
                </c:ext>
              </c:extLst>
            </c:dLbl>
            <c:dLbl>
              <c:idx val="2"/>
              <c:tx>
                <c:rich>
                  <a:bodyPr/>
                  <a:lstStyle/>
                  <a:p>
                    <a:r>
                      <a:rPr lang="en-US" dirty="0"/>
                      <a:t>41%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2E-4E2C-B23C-5D1F7F78AE88}"/>
                </c:ext>
              </c:extLst>
            </c:dLbl>
            <c:dLbl>
              <c:idx val="3"/>
              <c:tx>
                <c:rich>
                  <a:bodyPr/>
                  <a:lstStyle/>
                  <a:p>
                    <a:r>
                      <a:rPr lang="en-US" dirty="0"/>
                      <a:t>11%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F2E-4E2C-B23C-5D1F7F78AE8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Hoja1!$B$68:$B$71</c:f>
              <c:strCache>
                <c:ptCount val="4"/>
                <c:pt idx="0">
                  <c:v>MALO</c:v>
                </c:pt>
                <c:pt idx="1">
                  <c:v>REGULAR</c:v>
                </c:pt>
                <c:pt idx="2">
                  <c:v>BUENA</c:v>
                </c:pt>
                <c:pt idx="3">
                  <c:v>EXCELENTE</c:v>
                </c:pt>
              </c:strCache>
            </c:strRef>
          </c:cat>
          <c:val>
            <c:numRef>
              <c:f>Hoja1!$D$68:$D$71</c:f>
              <c:numCache>
                <c:formatCode>###0.0</c:formatCode>
                <c:ptCount val="4"/>
                <c:pt idx="0">
                  <c:v>22.222222222222221</c:v>
                </c:pt>
                <c:pt idx="1">
                  <c:v>25.925925925925924</c:v>
                </c:pt>
                <c:pt idx="2">
                  <c:v>40.74074074074074</c:v>
                </c:pt>
                <c:pt idx="3">
                  <c:v>11.111111111111111</c:v>
                </c:pt>
              </c:numCache>
            </c:numRef>
          </c:val>
          <c:extLst>
            <c:ext xmlns:c16="http://schemas.microsoft.com/office/drawing/2014/chart" uri="{C3380CC4-5D6E-409C-BE32-E72D297353CC}">
              <c16:uniqueId val="{00000004-4F2E-4E2C-B23C-5D1F7F78AE88}"/>
            </c:ext>
          </c:extLst>
        </c:ser>
        <c:dLbls>
          <c:dLblPos val="inEnd"/>
          <c:showLegendKey val="0"/>
          <c:showVal val="1"/>
          <c:showCatName val="0"/>
          <c:showSerName val="0"/>
          <c:showPercent val="0"/>
          <c:showBubbleSize val="0"/>
        </c:dLbls>
        <c:gapWidth val="150"/>
        <c:overlap val="100"/>
        <c:axId val="1801870864"/>
        <c:axId val="1801875024"/>
      </c:barChart>
      <c:catAx>
        <c:axId val="180187086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01875024"/>
        <c:crosses val="autoZero"/>
        <c:auto val="1"/>
        <c:lblAlgn val="ctr"/>
        <c:lblOffset val="100"/>
        <c:noMultiLvlLbl val="0"/>
      </c:catAx>
      <c:valAx>
        <c:axId val="1801875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0187086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3475871202576181E-2"/>
          <c:y val="3.8332026253274053E-2"/>
          <c:w val="0.91522457956800207"/>
          <c:h val="0.88281821054394838"/>
        </c:manualLayout>
      </c:layout>
      <c:barChart>
        <c:barDir val="col"/>
        <c:grouping val="clustered"/>
        <c:varyColors val="0"/>
        <c:ser>
          <c:idx val="0"/>
          <c:order val="0"/>
          <c:tx>
            <c:strRef>
              <c:f>'CONDICIONES DE HIGIENE'!$B$2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E4C-45D6-996F-BABABDEE5C42}"/>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E4C-45D6-996F-BABABDEE5C42}"/>
                </c:ext>
              </c:extLst>
            </c:dLbl>
            <c:dLbl>
              <c:idx val="2"/>
              <c:layout>
                <c:manualLayout>
                  <c:x val="0"/>
                  <c:y val="6.3258550587804215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E4C-45D6-996F-BABABDEE5C42}"/>
                </c:ext>
              </c:extLst>
            </c:dLbl>
            <c:dLbl>
              <c:idx val="3"/>
              <c:layout>
                <c:manualLayout>
                  <c:x val="-3.5860141495082714E-3"/>
                  <c:y val="6.34584196259974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E4C-45D6-996F-BABABDEE5C4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29</c:v>
                </c:pt>
                <c:pt idx="1">
                  <c:v>57</c:v>
                </c:pt>
                <c:pt idx="3">
                  <c:v>14</c:v>
                </c:pt>
              </c:numCache>
            </c:numRef>
          </c:val>
          <c:extLst>
            <c:ext xmlns:c16="http://schemas.microsoft.com/office/drawing/2014/chart" uri="{C3380CC4-5D6E-409C-BE32-E72D297353CC}">
              <c16:uniqueId val="{00000004-9E4C-45D6-996F-BABABDEE5C42}"/>
            </c:ext>
          </c:extLst>
        </c:ser>
        <c:dLbls>
          <c:showLegendKey val="0"/>
          <c:showVal val="0"/>
          <c:showCatName val="0"/>
          <c:showSerName val="0"/>
          <c:showPercent val="0"/>
          <c:showBubbleSize val="0"/>
        </c:dLbls>
        <c:gapWidth val="100"/>
        <c:overlap val="-24"/>
        <c:axId val="505712616"/>
        <c:axId val="505712944"/>
      </c:barChart>
      <c:catAx>
        <c:axId val="505712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944"/>
        <c:crosses val="autoZero"/>
        <c:auto val="1"/>
        <c:lblAlgn val="ctr"/>
        <c:lblOffset val="100"/>
        <c:noMultiLvlLbl val="0"/>
      </c:catAx>
      <c:valAx>
        <c:axId val="505712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Hoja1!$D$82</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4FD22F88-43D4-483F-9B70-48851C79CF4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9BE-4178-85F0-36E4AA0A4D1D}"/>
                </c:ext>
              </c:extLst>
            </c:dLbl>
            <c:dLbl>
              <c:idx val="1"/>
              <c:tx>
                <c:rich>
                  <a:bodyPr/>
                  <a:lstStyle/>
                  <a:p>
                    <a:fld id="{3BB19C41-8F73-46B1-9DA5-D3B4E96AA3C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9BE-4178-85F0-36E4AA0A4D1D}"/>
                </c:ext>
              </c:extLst>
            </c:dLbl>
            <c:dLbl>
              <c:idx val="2"/>
              <c:tx>
                <c:rich>
                  <a:bodyPr/>
                  <a:lstStyle/>
                  <a:p>
                    <a:fld id="{F09F7D6F-75E5-454A-B50C-6E9AD78B4B5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9BE-4178-85F0-36E4AA0A4D1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Hoja1!$B$83:$B$85</c:f>
              <c:strCache>
                <c:ptCount val="3"/>
                <c:pt idx="0">
                  <c:v>REGULAR</c:v>
                </c:pt>
                <c:pt idx="1">
                  <c:v>BUENA</c:v>
                </c:pt>
                <c:pt idx="2">
                  <c:v>EXCELENTE</c:v>
                </c:pt>
              </c:strCache>
            </c:strRef>
          </c:cat>
          <c:val>
            <c:numRef>
              <c:f>Hoja1!$D$83:$D$85</c:f>
              <c:numCache>
                <c:formatCode>###0.0</c:formatCode>
                <c:ptCount val="3"/>
                <c:pt idx="0">
                  <c:v>22.222222222222221</c:v>
                </c:pt>
                <c:pt idx="1">
                  <c:v>62.962962962962962</c:v>
                </c:pt>
                <c:pt idx="2">
                  <c:v>14.814814814814813</c:v>
                </c:pt>
              </c:numCache>
            </c:numRef>
          </c:val>
          <c:extLst>
            <c:ext xmlns:c16="http://schemas.microsoft.com/office/drawing/2014/chart" uri="{C3380CC4-5D6E-409C-BE32-E72D297353CC}">
              <c16:uniqueId val="{00000003-E9BE-4178-85F0-36E4AA0A4D1D}"/>
            </c:ext>
          </c:extLst>
        </c:ser>
        <c:dLbls>
          <c:dLblPos val="inEnd"/>
          <c:showLegendKey val="0"/>
          <c:showVal val="1"/>
          <c:showCatName val="0"/>
          <c:showSerName val="0"/>
          <c:showPercent val="0"/>
          <c:showBubbleSize val="0"/>
        </c:dLbls>
        <c:gapWidth val="150"/>
        <c:overlap val="100"/>
        <c:axId val="1705855712"/>
        <c:axId val="1705860288"/>
      </c:barChart>
      <c:catAx>
        <c:axId val="170585571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05860288"/>
        <c:crosses val="autoZero"/>
        <c:auto val="1"/>
        <c:lblAlgn val="ctr"/>
        <c:lblOffset val="100"/>
        <c:noMultiLvlLbl val="0"/>
      </c:catAx>
      <c:valAx>
        <c:axId val="1705860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05855712"/>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'RESPUESTA DE MANTENIMIENTO'!$B$2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192E-3"/>
                  <c:y val="7.814813066408106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772-4615-8DDB-E23A032668CE}"/>
                </c:ext>
              </c:extLst>
            </c:dLbl>
            <c:dLbl>
              <c:idx val="1"/>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72-4615-8DDB-E23A032668CE}"/>
                </c:ext>
              </c:extLst>
            </c:dLbl>
            <c:dLbl>
              <c:idx val="2"/>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772-4615-8DDB-E23A032668CE}"/>
                </c:ext>
              </c:extLst>
            </c:dLbl>
            <c:dLbl>
              <c:idx val="3"/>
              <c:layout>
                <c:manualLayout>
                  <c:x val="1.7185326227258435E-2"/>
                  <c:y val="4.407292147058218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772-4615-8DDB-E23A032668C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REGULAR</c:v>
                </c:pt>
                <c:pt idx="2">
                  <c:v>BUENA</c:v>
                </c:pt>
                <c:pt idx="3">
                  <c:v>MALA</c:v>
                </c:pt>
              </c:strCache>
            </c:strRef>
          </c:cat>
          <c:val>
            <c:numRef>
              <c:f>'RESPUESTA DE MANTENIMIENTO'!$B$3:$B$6</c:f>
              <c:numCache>
                <c:formatCode>General</c:formatCode>
                <c:ptCount val="4"/>
                <c:pt idx="0">
                  <c:v>14</c:v>
                </c:pt>
                <c:pt idx="1">
                  <c:v>43</c:v>
                </c:pt>
                <c:pt idx="2">
                  <c:v>43</c:v>
                </c:pt>
              </c:numCache>
            </c:numRef>
          </c:val>
          <c:extLst>
            <c:ext xmlns:c16="http://schemas.microsoft.com/office/drawing/2014/chart" uri="{C3380CC4-5D6E-409C-BE32-E72D297353CC}">
              <c16:uniqueId val="{00000004-D772-4615-8DDB-E23A032668CE}"/>
            </c:ext>
          </c:extLst>
        </c:ser>
        <c:dLbls>
          <c:showLegendKey val="0"/>
          <c:showVal val="0"/>
          <c:showCatName val="0"/>
          <c:showSerName val="0"/>
          <c:showPercent val="0"/>
          <c:showBubbleSize val="0"/>
        </c:dLbls>
        <c:gapWidth val="100"/>
        <c:overlap val="-24"/>
        <c:axId val="413098112"/>
        <c:axId val="413094504"/>
      </c:barChart>
      <c:catAx>
        <c:axId val="413098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4504"/>
        <c:crosses val="autoZero"/>
        <c:auto val="1"/>
        <c:lblAlgn val="ctr"/>
        <c:lblOffset val="100"/>
        <c:noMultiLvlLbl val="0"/>
      </c:catAx>
      <c:valAx>
        <c:axId val="413094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8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Hoja1!$D$97</c:f>
              <c:strCache>
                <c:ptCount val="1"/>
                <c:pt idx="0">
                  <c:v>Porcentaje</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A4-4973-B9D8-866393CECD46}"/>
                </c:ext>
              </c:extLst>
            </c:dLbl>
            <c:dLbl>
              <c:idx val="1"/>
              <c:tx>
                <c:rich>
                  <a:bodyPr/>
                  <a:lstStyle/>
                  <a:p>
                    <a:r>
                      <a:rPr lang="en-US" dirty="0"/>
                      <a:t>67%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A4-4973-B9D8-866393CECD4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Hoja1!$B$98:$B$99</c:f>
              <c:strCache>
                <c:ptCount val="2"/>
                <c:pt idx="0">
                  <c:v>NO LOS CONOCE</c:v>
                </c:pt>
                <c:pt idx="1">
                  <c:v>SI LOS CONOCE</c:v>
                </c:pt>
              </c:strCache>
            </c:strRef>
          </c:cat>
          <c:val>
            <c:numRef>
              <c:f>Hoja1!$D$98:$D$99</c:f>
              <c:numCache>
                <c:formatCode>###0.0</c:formatCode>
                <c:ptCount val="2"/>
                <c:pt idx="0">
                  <c:v>33.333333333333329</c:v>
                </c:pt>
                <c:pt idx="1">
                  <c:v>66.666666666666657</c:v>
                </c:pt>
              </c:numCache>
            </c:numRef>
          </c:val>
          <c:extLst>
            <c:ext xmlns:c16="http://schemas.microsoft.com/office/drawing/2014/chart" uri="{C3380CC4-5D6E-409C-BE32-E72D297353CC}">
              <c16:uniqueId val="{00000002-F5A4-4973-B9D8-866393CECD46}"/>
            </c:ext>
          </c:extLst>
        </c:ser>
        <c:dLbls>
          <c:dLblPos val="inEnd"/>
          <c:showLegendKey val="0"/>
          <c:showVal val="1"/>
          <c:showCatName val="0"/>
          <c:showSerName val="0"/>
          <c:showPercent val="0"/>
          <c:showBubbleSize val="0"/>
        </c:dLbls>
        <c:gapWidth val="150"/>
        <c:overlap val="100"/>
        <c:axId val="1705854464"/>
        <c:axId val="1705846560"/>
      </c:barChart>
      <c:catAx>
        <c:axId val="170585446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05846560"/>
        <c:crosses val="autoZero"/>
        <c:auto val="1"/>
        <c:lblAlgn val="ctr"/>
        <c:lblOffset val="100"/>
        <c:noMultiLvlLbl val="0"/>
      </c:catAx>
      <c:valAx>
        <c:axId val="17058465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05854464"/>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'INFORMACIÓN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59E-452A-A2A1-DC6646F7D70C}"/>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59E-452A-A2A1-DC6646F7D70C}"/>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57</c:v>
                </c:pt>
                <c:pt idx="1">
                  <c:v>43</c:v>
                </c:pt>
              </c:numCache>
            </c:numRef>
          </c:val>
          <c:extLst>
            <c:ext xmlns:c16="http://schemas.microsoft.com/office/drawing/2014/chart" uri="{C3380CC4-5D6E-409C-BE32-E72D297353CC}">
              <c16:uniqueId val="{00000002-659E-452A-A2A1-DC6646F7D70C}"/>
            </c:ext>
          </c:extLst>
        </c:ser>
        <c:dLbls>
          <c:showLegendKey val="0"/>
          <c:showVal val="0"/>
          <c:showCatName val="0"/>
          <c:showSerName val="0"/>
          <c:showPercent val="0"/>
          <c:showBubbleSize val="0"/>
        </c:dLbls>
        <c:gapWidth val="100"/>
        <c:overlap val="-24"/>
        <c:axId val="263477528"/>
        <c:axId val="263482120"/>
      </c:barChart>
      <c:catAx>
        <c:axId val="263477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82120"/>
        <c:crosses val="autoZero"/>
        <c:auto val="1"/>
        <c:lblAlgn val="ctr"/>
        <c:lblOffset val="100"/>
        <c:noMultiLvlLbl val="0"/>
      </c:catAx>
      <c:valAx>
        <c:axId val="263482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9BB-453C-9F43-989D9014EAFE}"/>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BB-453C-9F43-989D9014EAFE}"/>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9BB-453C-9F43-989D9014EAF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43</c:v>
                </c:pt>
                <c:pt idx="1">
                  <c:v>57</c:v>
                </c:pt>
              </c:numCache>
            </c:numRef>
          </c:val>
          <c:extLst>
            <c:ext xmlns:c16="http://schemas.microsoft.com/office/drawing/2014/chart" uri="{C3380CC4-5D6E-409C-BE32-E72D297353CC}">
              <c16:uniqueId val="{00000003-A9BB-453C-9F43-989D9014EAFE}"/>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C24-4DD3-993D-740BD7AD19F7}"/>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C24-4DD3-993D-740BD7AD19F7}"/>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C24-4DD3-993D-740BD7AD19F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57</c:v>
                </c:pt>
                <c:pt idx="1">
                  <c:v>43</c:v>
                </c:pt>
              </c:numCache>
            </c:numRef>
          </c:val>
          <c:extLst>
            <c:ext xmlns:c16="http://schemas.microsoft.com/office/drawing/2014/chart" uri="{C3380CC4-5D6E-409C-BE32-E72D297353CC}">
              <c16:uniqueId val="{00000003-6C24-4DD3-993D-740BD7AD19F7}"/>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5BB-4242-B698-85BBF2357449}"/>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BB-4242-B698-85BBF2357449}"/>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5BB-4242-B698-85BBF235744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29</c:v>
                </c:pt>
                <c:pt idx="1">
                  <c:v>71</c:v>
                </c:pt>
              </c:numCache>
            </c:numRef>
          </c:val>
          <c:extLst>
            <c:ext xmlns:c16="http://schemas.microsoft.com/office/drawing/2014/chart" uri="{C3380CC4-5D6E-409C-BE32-E72D297353CC}">
              <c16:uniqueId val="{00000003-35BB-4242-B698-85BBF2357449}"/>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6FA-48F5-8632-6FC52A94C4ED}"/>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6FA-48F5-8632-6FC52A94C4ED}"/>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6FA-48F5-8632-6FC52A94C4E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43</c:v>
                </c:pt>
                <c:pt idx="1">
                  <c:v>57</c:v>
                </c:pt>
              </c:numCache>
            </c:numRef>
          </c:val>
          <c:extLst>
            <c:ext xmlns:c16="http://schemas.microsoft.com/office/drawing/2014/chart" uri="{C3380CC4-5D6E-409C-BE32-E72D297353CC}">
              <c16:uniqueId val="{00000003-66FA-48F5-8632-6FC52A94C4ED}"/>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2CF-44E5-ABCD-4FBD31235AFD}"/>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CF-44E5-ABCD-4FBD31235AFD}"/>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2CF-44E5-ABCD-4FBD31235AF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57</c:v>
                </c:pt>
                <c:pt idx="1">
                  <c:v>43</c:v>
                </c:pt>
              </c:numCache>
            </c:numRef>
          </c:val>
          <c:extLst>
            <c:ext xmlns:c16="http://schemas.microsoft.com/office/drawing/2014/chart" uri="{C3380CC4-5D6E-409C-BE32-E72D297353CC}">
              <c16:uniqueId val="{00000003-42CF-44E5-ABCD-4FBD31235AFD}"/>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828-4C83-8A51-BFFEBDDEFBAD}"/>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828-4C83-8A51-BFFEBDDEFBAD}"/>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828-4C83-8A51-BFFEBDDEFBA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29</c:v>
                </c:pt>
                <c:pt idx="1">
                  <c:v>71</c:v>
                </c:pt>
              </c:numCache>
            </c:numRef>
          </c:val>
          <c:extLst>
            <c:ext xmlns:c16="http://schemas.microsoft.com/office/drawing/2014/chart" uri="{C3380CC4-5D6E-409C-BE32-E72D297353CC}">
              <c16:uniqueId val="{00000003-9828-4C83-8A51-BFFEBDDEFBAD}"/>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Hoja1!$D$109</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895091856086808E-3"/>
                  <c:y val="-2.983163378413619E-2"/>
                </c:manualLayout>
              </c:layout>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2E-42CD-AAD1-EC8587A9195C}"/>
                </c:ext>
              </c:extLst>
            </c:dLbl>
            <c:dLbl>
              <c:idx val="1"/>
              <c:layout>
                <c:manualLayout>
                  <c:x val="-1.6895091856086808E-3"/>
                  <c:y val="-2.983163378413619E-2"/>
                </c:manualLayout>
              </c:layout>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2E-42CD-AAD1-EC8587A9195C}"/>
                </c:ext>
              </c:extLst>
            </c:dLbl>
            <c:dLbl>
              <c:idx val="2"/>
              <c:tx>
                <c:rich>
                  <a:bodyPr/>
                  <a:lstStyle/>
                  <a:p>
                    <a:r>
                      <a:rPr lang="en-US" dirty="0"/>
                      <a:t>85%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2E-42CD-AAD1-EC8587A9195C}"/>
                </c:ext>
              </c:extLst>
            </c:dLbl>
            <c:dLbl>
              <c:idx val="3"/>
              <c:tx>
                <c:rich>
                  <a:bodyPr/>
                  <a:lstStyle/>
                  <a:p>
                    <a:r>
                      <a:rPr lang="en-US" dirty="0"/>
                      <a:t>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2E-42CD-AAD1-EC8587A919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Hoja1!$B$110:$B$113</c:f>
              <c:strCache>
                <c:ptCount val="4"/>
                <c:pt idx="0">
                  <c:v>PESIMAS</c:v>
                </c:pt>
                <c:pt idx="1">
                  <c:v>MALAS</c:v>
                </c:pt>
                <c:pt idx="2">
                  <c:v>BUENAS</c:v>
                </c:pt>
                <c:pt idx="3">
                  <c:v>EXCELENTE</c:v>
                </c:pt>
              </c:strCache>
            </c:strRef>
          </c:cat>
          <c:val>
            <c:numRef>
              <c:f>Hoja1!$D$110:$D$113</c:f>
              <c:numCache>
                <c:formatCode>###0.0</c:formatCode>
                <c:ptCount val="4"/>
                <c:pt idx="0">
                  <c:v>3.7037037037037033</c:v>
                </c:pt>
                <c:pt idx="1">
                  <c:v>3.7037037037037033</c:v>
                </c:pt>
                <c:pt idx="2">
                  <c:v>85.18518518518519</c:v>
                </c:pt>
                <c:pt idx="3">
                  <c:v>7.4074074074074066</c:v>
                </c:pt>
              </c:numCache>
            </c:numRef>
          </c:val>
          <c:extLst>
            <c:ext xmlns:c16="http://schemas.microsoft.com/office/drawing/2014/chart" uri="{C3380CC4-5D6E-409C-BE32-E72D297353CC}">
              <c16:uniqueId val="{00000004-722E-42CD-AAD1-EC8587A9195C}"/>
            </c:ext>
          </c:extLst>
        </c:ser>
        <c:dLbls>
          <c:dLblPos val="inEnd"/>
          <c:showLegendKey val="0"/>
          <c:showVal val="1"/>
          <c:showCatName val="0"/>
          <c:showSerName val="0"/>
          <c:showPercent val="0"/>
          <c:showBubbleSize val="0"/>
        </c:dLbls>
        <c:gapWidth val="150"/>
        <c:overlap val="100"/>
        <c:axId val="1759274991"/>
        <c:axId val="1759277071"/>
      </c:barChart>
      <c:catAx>
        <c:axId val="1759274991"/>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59277071"/>
        <c:crosses val="autoZero"/>
        <c:auto val="1"/>
        <c:lblAlgn val="ctr"/>
        <c:lblOffset val="100"/>
        <c:noMultiLvlLbl val="0"/>
      </c:catAx>
      <c:valAx>
        <c:axId val="175927707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59274991"/>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'FOMENTO DEL TRABAJO EN EQUIPO'!$C$2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C83-4F08-9382-C0D3FFD781DA}"/>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C83-4F08-9382-C0D3FFD781DA}"/>
                </c:ext>
              </c:extLst>
            </c:dLbl>
            <c:dLbl>
              <c:idx val="2"/>
              <c:layout>
                <c:manualLayout>
                  <c:x val="-5.3990599683935341E-3"/>
                  <c:y val="2.1264174846582034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C83-4F08-9382-C0D3FFD781D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71</c:v>
                </c:pt>
                <c:pt idx="1">
                  <c:v>29</c:v>
                </c:pt>
              </c:numCache>
            </c:numRef>
          </c:val>
          <c:extLst>
            <c:ext xmlns:c16="http://schemas.microsoft.com/office/drawing/2014/chart" uri="{C3380CC4-5D6E-409C-BE32-E72D297353CC}">
              <c16:uniqueId val="{00000003-6C83-4F08-9382-C0D3FFD781DA}"/>
            </c:ext>
          </c:extLst>
        </c:ser>
        <c:dLbls>
          <c:showLegendKey val="0"/>
          <c:showVal val="0"/>
          <c:showCatName val="0"/>
          <c:showSerName val="0"/>
          <c:showPercent val="0"/>
          <c:showBubbleSize val="0"/>
        </c:dLbls>
        <c:gapWidth val="100"/>
        <c:overlap val="-24"/>
        <c:axId val="508102688"/>
        <c:axId val="361943216"/>
      </c:barChart>
      <c:catAx>
        <c:axId val="508102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3216"/>
        <c:crosses val="autoZero"/>
        <c:auto val="1"/>
        <c:lblAlgn val="ctr"/>
        <c:lblOffset val="100"/>
        <c:noMultiLvlLbl val="0"/>
      </c:catAx>
      <c:valAx>
        <c:axId val="361943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2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Hoja1!$D$125</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2157174E-CC39-41FA-9E67-0C98BEF12B2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72E-4E74-A808-9E574F7D3C23}"/>
                </c:ext>
              </c:extLst>
            </c:dLbl>
            <c:dLbl>
              <c:idx val="1"/>
              <c:tx>
                <c:rich>
                  <a:bodyPr/>
                  <a:lstStyle/>
                  <a:p>
                    <a:fld id="{4FEDD4CB-1B07-46BA-9FCF-79DC51DFB72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72E-4E74-A808-9E574F7D3C23}"/>
                </c:ext>
              </c:extLst>
            </c:dLbl>
            <c:dLbl>
              <c:idx val="2"/>
              <c:tx>
                <c:rich>
                  <a:bodyPr/>
                  <a:lstStyle/>
                  <a:p>
                    <a:fld id="{1FC5541F-41AB-4241-AFF5-0816263E443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72E-4E74-A808-9E574F7D3C2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Hoja1!$B$126:$B$128</c:f>
              <c:strCache>
                <c:ptCount val="3"/>
                <c:pt idx="0">
                  <c:v>NUNCA</c:v>
                </c:pt>
                <c:pt idx="1">
                  <c:v>ALGUNAS VECES</c:v>
                </c:pt>
                <c:pt idx="2">
                  <c:v>SIEMPRE</c:v>
                </c:pt>
              </c:strCache>
            </c:strRef>
          </c:cat>
          <c:val>
            <c:numRef>
              <c:f>Hoja1!$D$126:$D$128</c:f>
              <c:numCache>
                <c:formatCode>###0</c:formatCode>
                <c:ptCount val="3"/>
                <c:pt idx="0">
                  <c:v>7.4074074074074066</c:v>
                </c:pt>
                <c:pt idx="1">
                  <c:v>40.74074074074074</c:v>
                </c:pt>
                <c:pt idx="2">
                  <c:v>51.851851851851848</c:v>
                </c:pt>
              </c:numCache>
            </c:numRef>
          </c:val>
          <c:extLst>
            <c:ext xmlns:c16="http://schemas.microsoft.com/office/drawing/2014/chart" uri="{C3380CC4-5D6E-409C-BE32-E72D297353CC}">
              <c16:uniqueId val="{00000003-172E-4E74-A808-9E574F7D3C23}"/>
            </c:ext>
          </c:extLst>
        </c:ser>
        <c:dLbls>
          <c:dLblPos val="inEnd"/>
          <c:showLegendKey val="0"/>
          <c:showVal val="1"/>
          <c:showCatName val="0"/>
          <c:showSerName val="0"/>
          <c:showPercent val="0"/>
          <c:showBubbleSize val="0"/>
        </c:dLbls>
        <c:gapWidth val="100"/>
        <c:overlap val="-24"/>
        <c:axId val="690811136"/>
        <c:axId val="912824832"/>
      </c:barChart>
      <c:catAx>
        <c:axId val="69081113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12824832"/>
        <c:crosses val="autoZero"/>
        <c:auto val="1"/>
        <c:lblAlgn val="ctr"/>
        <c:lblOffset val="100"/>
        <c:noMultiLvlLbl val="0"/>
      </c:catAx>
      <c:valAx>
        <c:axId val="912824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081113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3.4104369262429428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3F4-4712-91C5-242D0877C1E5}"/>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F4-4712-91C5-242D0877C1E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0</c:v>
                </c:pt>
                <c:pt idx="1">
                  <c:v>100</c:v>
                </c:pt>
              </c:numCache>
            </c:numRef>
          </c:val>
          <c:extLst>
            <c:ext xmlns:c16="http://schemas.microsoft.com/office/drawing/2014/chart" uri="{C3380CC4-5D6E-409C-BE32-E72D297353CC}">
              <c16:uniqueId val="{00000002-23F4-4712-91C5-242D0877C1E5}"/>
            </c:ext>
          </c:extLst>
        </c:ser>
        <c:dLbls>
          <c:showLegendKey val="0"/>
          <c:showVal val="0"/>
          <c:showCatName val="0"/>
          <c:showSerName val="0"/>
          <c:showPercent val="0"/>
          <c:showBubbleSize val="0"/>
        </c:dLbls>
        <c:gapWidth val="100"/>
        <c:overlap val="-24"/>
        <c:axId val="361936000"/>
        <c:axId val="361937312"/>
      </c:barChart>
      <c:catAx>
        <c:axId val="361936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7312"/>
        <c:crosses val="autoZero"/>
        <c:auto val="1"/>
        <c:lblAlgn val="ctr"/>
        <c:lblOffset val="100"/>
        <c:noMultiLvlLbl val="0"/>
      </c:catAx>
      <c:valAx>
        <c:axId val="361937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6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Hoja1!$D$138</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72D0CA6F-C5AA-484B-9765-9A973FE1C50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E0D-4485-BCC1-CC8577D4656E}"/>
                </c:ext>
              </c:extLst>
            </c:dLbl>
            <c:dLbl>
              <c:idx val="1"/>
              <c:tx>
                <c:rich>
                  <a:bodyPr/>
                  <a:lstStyle/>
                  <a:p>
                    <a:fld id="{3D534E3F-84A9-4551-AA6E-DF9B04E1433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0D-4485-BCC1-CC8577D4656E}"/>
                </c:ext>
              </c:extLst>
            </c:dLbl>
            <c:dLbl>
              <c:idx val="2"/>
              <c:tx>
                <c:rich>
                  <a:bodyPr/>
                  <a:lstStyle/>
                  <a:p>
                    <a:fld id="{261BF8B9-75C6-4E48-90A0-065167F40ED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E0D-4485-BCC1-CC8577D4656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Hoja1!$B$139:$B$141</c:f>
              <c:strCache>
                <c:ptCount val="3"/>
                <c:pt idx="0">
                  <c:v>NUNCA</c:v>
                </c:pt>
                <c:pt idx="1">
                  <c:v>ALGUNAS VECES</c:v>
                </c:pt>
                <c:pt idx="2">
                  <c:v>SIEMPRE</c:v>
                </c:pt>
              </c:strCache>
            </c:strRef>
          </c:cat>
          <c:val>
            <c:numRef>
              <c:f>Hoja1!$D$139:$D$141</c:f>
              <c:numCache>
                <c:formatCode>###0</c:formatCode>
                <c:ptCount val="3"/>
                <c:pt idx="0">
                  <c:v>11.111111111111111</c:v>
                </c:pt>
                <c:pt idx="1">
                  <c:v>51.851851851851848</c:v>
                </c:pt>
                <c:pt idx="2">
                  <c:v>37.037037037037038</c:v>
                </c:pt>
              </c:numCache>
            </c:numRef>
          </c:val>
          <c:extLst>
            <c:ext xmlns:c16="http://schemas.microsoft.com/office/drawing/2014/chart" uri="{C3380CC4-5D6E-409C-BE32-E72D297353CC}">
              <c16:uniqueId val="{00000003-2E0D-4485-BCC1-CC8577D4656E}"/>
            </c:ext>
          </c:extLst>
        </c:ser>
        <c:dLbls>
          <c:dLblPos val="inEnd"/>
          <c:showLegendKey val="0"/>
          <c:showVal val="1"/>
          <c:showCatName val="0"/>
          <c:showSerName val="0"/>
          <c:showPercent val="0"/>
          <c:showBubbleSize val="0"/>
        </c:dLbls>
        <c:gapWidth val="150"/>
        <c:overlap val="100"/>
        <c:axId val="996502032"/>
        <c:axId val="986451616"/>
      </c:barChart>
      <c:catAx>
        <c:axId val="996502032"/>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86451616"/>
        <c:crosses val="autoZero"/>
        <c:auto val="1"/>
        <c:lblAlgn val="ctr"/>
        <c:lblOffset val="100"/>
        <c:noMultiLvlLbl val="0"/>
      </c:catAx>
      <c:valAx>
        <c:axId val="9864516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96502032"/>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'TIPOS DE CONFLICTO'!$C$2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39A-46EC-9536-071DC8B494D3}"/>
                </c:ext>
              </c:extLst>
            </c:dLbl>
            <c:dLbl>
              <c:idx val="1"/>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9A-46EC-9536-071DC8B494D3}"/>
                </c:ext>
              </c:extLst>
            </c:dLbl>
            <c:dLbl>
              <c:idx val="2"/>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39A-46EC-9536-071DC8B494D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USUARIO-CLIENTE</c:v>
                </c:pt>
                <c:pt idx="1">
                  <c:v>DIRECTIVOS</c:v>
                </c:pt>
                <c:pt idx="2">
                  <c:v>ESTUDIANTES</c:v>
                </c:pt>
              </c:strCache>
            </c:strRef>
          </c:cat>
          <c:val>
            <c:numRef>
              <c:f>'TIPOS DE CONFLICTO'!$C$3:$C$5</c:f>
              <c:numCache>
                <c:formatCode>General</c:formatCode>
                <c:ptCount val="3"/>
                <c:pt idx="0">
                  <c:v>57</c:v>
                </c:pt>
                <c:pt idx="1">
                  <c:v>57</c:v>
                </c:pt>
                <c:pt idx="2">
                  <c:v>43</c:v>
                </c:pt>
              </c:numCache>
            </c:numRef>
          </c:val>
          <c:extLst>
            <c:ext xmlns:c16="http://schemas.microsoft.com/office/drawing/2014/chart" uri="{C3380CC4-5D6E-409C-BE32-E72D297353CC}">
              <c16:uniqueId val="{00000003-239A-46EC-9536-071DC8B494D3}"/>
            </c:ext>
          </c:extLst>
        </c:ser>
        <c:dLbls>
          <c:showLegendKey val="0"/>
          <c:showVal val="0"/>
          <c:showCatName val="0"/>
          <c:showSerName val="0"/>
          <c:showPercent val="0"/>
          <c:showBubbleSize val="0"/>
        </c:dLbls>
        <c:gapWidth val="100"/>
        <c:overlap val="-24"/>
        <c:axId val="508095144"/>
        <c:axId val="508100392"/>
      </c:barChart>
      <c:catAx>
        <c:axId val="508095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0392"/>
        <c:crosses val="autoZero"/>
        <c:auto val="1"/>
        <c:lblAlgn val="ctr"/>
        <c:lblOffset val="100"/>
        <c:noMultiLvlLbl val="0"/>
      </c:catAx>
      <c:valAx>
        <c:axId val="508100392"/>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Hoja1!$D$181</c:f>
              <c:strCache>
                <c:ptCount val="1"/>
                <c:pt idx="0">
                  <c:v>Porcentaje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270408680300083E-17"/>
                  <c:y val="-1.4935890634822964E-2"/>
                </c:manualLayout>
              </c:layout>
              <c:tx>
                <c:rich>
                  <a:bodyPr/>
                  <a:lstStyle/>
                  <a:p>
                    <a:fld id="{DF45DDAD-85D9-4643-8BE3-E2FF1D429C29}"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38E-46A9-B3D3-18D26CDDF831}"/>
                </c:ext>
              </c:extLst>
            </c:dLbl>
            <c:dLbl>
              <c:idx val="1"/>
              <c:tx>
                <c:rich>
                  <a:bodyPr/>
                  <a:lstStyle/>
                  <a:p>
                    <a:fld id="{C6F11622-D2F2-4831-851D-CB86723096A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38E-46A9-B3D3-18D26CDDF831}"/>
                </c:ext>
              </c:extLst>
            </c:dLbl>
            <c:dLbl>
              <c:idx val="2"/>
              <c:tx>
                <c:rich>
                  <a:bodyPr/>
                  <a:lstStyle/>
                  <a:p>
                    <a:fld id="{064CFB65-1106-4D5F-8458-59979E78260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38E-46A9-B3D3-18D26CDDF83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Hoja1!$B$182:$B$184</c:f>
              <c:strCache>
                <c:ptCount val="3"/>
                <c:pt idx="0">
                  <c:v>NUNCA</c:v>
                </c:pt>
                <c:pt idx="1">
                  <c:v>ALGUNAS VECES</c:v>
                </c:pt>
                <c:pt idx="2">
                  <c:v>SIEMPRE</c:v>
                </c:pt>
              </c:strCache>
            </c:strRef>
          </c:cat>
          <c:val>
            <c:numRef>
              <c:f>Hoja1!$D$182:$D$184</c:f>
              <c:numCache>
                <c:formatCode>###0</c:formatCode>
                <c:ptCount val="3"/>
                <c:pt idx="0">
                  <c:v>3.7037037037037033</c:v>
                </c:pt>
                <c:pt idx="1">
                  <c:v>44.444444444444443</c:v>
                </c:pt>
                <c:pt idx="2">
                  <c:v>51.851851851851848</c:v>
                </c:pt>
              </c:numCache>
            </c:numRef>
          </c:val>
          <c:extLst>
            <c:ext xmlns:c16="http://schemas.microsoft.com/office/drawing/2014/chart" uri="{C3380CC4-5D6E-409C-BE32-E72D297353CC}">
              <c16:uniqueId val="{00000003-E38E-46A9-B3D3-18D26CDDF831}"/>
            </c:ext>
          </c:extLst>
        </c:ser>
        <c:dLbls>
          <c:dLblPos val="inEnd"/>
          <c:showLegendKey val="0"/>
          <c:showVal val="1"/>
          <c:showCatName val="0"/>
          <c:showSerName val="0"/>
          <c:showPercent val="0"/>
          <c:showBubbleSize val="0"/>
        </c:dLbls>
        <c:gapWidth val="150"/>
        <c:overlap val="100"/>
        <c:axId val="1152648016"/>
        <c:axId val="1084426800"/>
      </c:barChart>
      <c:catAx>
        <c:axId val="115264801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84426800"/>
        <c:crosses val="autoZero"/>
        <c:auto val="1"/>
        <c:lblAlgn val="ctr"/>
        <c:lblOffset val="100"/>
        <c:noMultiLvlLbl val="0"/>
      </c:catAx>
      <c:valAx>
        <c:axId val="1084426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5264801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EE9-4354-811F-9B34E37B7DA7}"/>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EE9-4354-811F-9B34E37B7DA7}"/>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EE9-4354-811F-9B34E37B7DA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86</c:v>
                </c:pt>
                <c:pt idx="1">
                  <c:v>14</c:v>
                </c:pt>
              </c:numCache>
            </c:numRef>
          </c:val>
          <c:extLst>
            <c:ext xmlns:c16="http://schemas.microsoft.com/office/drawing/2014/chart" uri="{C3380CC4-5D6E-409C-BE32-E72D297353CC}">
              <c16:uniqueId val="{00000003-4EE9-4354-811F-9B34E37B7DA7}"/>
            </c:ext>
          </c:extLst>
        </c:ser>
        <c:dLbls>
          <c:showLegendKey val="0"/>
          <c:showVal val="0"/>
          <c:showCatName val="0"/>
          <c:showSerName val="0"/>
          <c:showPercent val="0"/>
          <c:showBubbleSize val="0"/>
        </c:dLbls>
        <c:gapWidth val="100"/>
        <c:overlap val="-24"/>
        <c:axId val="351248240"/>
        <c:axId val="351244632"/>
      </c:barChart>
      <c:catAx>
        <c:axId val="351248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632"/>
        <c:crosses val="autoZero"/>
        <c:auto val="1"/>
        <c:lblAlgn val="ctr"/>
        <c:lblOffset val="100"/>
        <c:noMultiLvlLbl val="0"/>
      </c:catAx>
      <c:valAx>
        <c:axId val="351244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8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Hoja1!$D$262</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52C78E7-0B26-46FC-9C08-00F73D57C87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784-42A9-8C09-D906D69C9279}"/>
                </c:ext>
              </c:extLst>
            </c:dLbl>
            <c:dLbl>
              <c:idx val="1"/>
              <c:tx>
                <c:rich>
                  <a:bodyPr/>
                  <a:lstStyle/>
                  <a:p>
                    <a:fld id="{DB5B07AD-CFFF-4676-A2D8-54A289B93FA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784-42A9-8C09-D906D69C9279}"/>
                </c:ext>
              </c:extLst>
            </c:dLbl>
            <c:dLbl>
              <c:idx val="2"/>
              <c:layout>
                <c:manualLayout>
                  <c:x val="0"/>
                  <c:y val="-1.2900658089339436E-2"/>
                </c:manualLayout>
              </c:layout>
              <c:tx>
                <c:rich>
                  <a:bodyPr/>
                  <a:lstStyle/>
                  <a:p>
                    <a:fld id="{A4194A8C-DA74-495F-A8F9-C49E3F7DE3CC}"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784-42A9-8C09-D906D69C927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Hoja1!$B$263:$B$265</c:f>
              <c:strCache>
                <c:ptCount val="3"/>
                <c:pt idx="0">
                  <c:v>SIEMPRE</c:v>
                </c:pt>
                <c:pt idx="1">
                  <c:v>ALGUNAS VECES</c:v>
                </c:pt>
                <c:pt idx="2">
                  <c:v>NUNCA</c:v>
                </c:pt>
              </c:strCache>
            </c:strRef>
          </c:cat>
          <c:val>
            <c:numRef>
              <c:f>Hoja1!$D$263:$D$265</c:f>
              <c:numCache>
                <c:formatCode>###0</c:formatCode>
                <c:ptCount val="3"/>
                <c:pt idx="0">
                  <c:v>70.370370370370367</c:v>
                </c:pt>
                <c:pt idx="1">
                  <c:v>29.629629629629626</c:v>
                </c:pt>
                <c:pt idx="2" formatCode="General">
                  <c:v>0</c:v>
                </c:pt>
              </c:numCache>
            </c:numRef>
          </c:val>
          <c:extLst>
            <c:ext xmlns:c16="http://schemas.microsoft.com/office/drawing/2014/chart" uri="{C3380CC4-5D6E-409C-BE32-E72D297353CC}">
              <c16:uniqueId val="{00000003-E784-42A9-8C09-D906D69C9279}"/>
            </c:ext>
          </c:extLst>
        </c:ser>
        <c:dLbls>
          <c:dLblPos val="inEnd"/>
          <c:showLegendKey val="0"/>
          <c:showVal val="1"/>
          <c:showCatName val="0"/>
          <c:showSerName val="0"/>
          <c:showPercent val="0"/>
          <c:showBubbleSize val="0"/>
        </c:dLbls>
        <c:gapWidth val="150"/>
        <c:overlap val="100"/>
        <c:axId val="1085026080"/>
        <c:axId val="986341984"/>
      </c:barChart>
      <c:catAx>
        <c:axId val="1085026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86341984"/>
        <c:crosses val="autoZero"/>
        <c:auto val="1"/>
        <c:lblAlgn val="ctr"/>
        <c:lblOffset val="100"/>
        <c:noMultiLvlLbl val="0"/>
      </c:catAx>
      <c:valAx>
        <c:axId val="986341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8502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'DISTRIBUCIÓN DE ACTIVIDADES DE '!$C$2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0-229C-417F-A73C-C35970BE733A}"/>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29C-417F-A73C-C35970BE733A}"/>
                </c:ext>
              </c:extLst>
            </c:dLbl>
            <c:dLbl>
              <c:idx val="2"/>
              <c:layout>
                <c:manualLayout>
                  <c:x val="7.172028299016411E-3"/>
                  <c:y val="3.8359911001121197E-2"/>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29C-417F-A73C-C35970BE733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86</c:v>
                </c:pt>
                <c:pt idx="1">
                  <c:v>14</c:v>
                </c:pt>
              </c:numCache>
            </c:numRef>
          </c:val>
          <c:extLst>
            <c:ext xmlns:c16="http://schemas.microsoft.com/office/drawing/2014/chart" uri="{C3380CC4-5D6E-409C-BE32-E72D297353CC}">
              <c16:uniqueId val="{00000003-229C-417F-A73C-C35970BE733A}"/>
            </c:ext>
          </c:extLst>
        </c:ser>
        <c:dLbls>
          <c:showLegendKey val="0"/>
          <c:showVal val="0"/>
          <c:showCatName val="0"/>
          <c:showSerName val="0"/>
          <c:showPercent val="0"/>
          <c:showBubbleSize val="0"/>
        </c:dLbls>
        <c:gapWidth val="100"/>
        <c:overlap val="-24"/>
        <c:axId val="505330952"/>
        <c:axId val="505331280"/>
      </c:barChart>
      <c:catAx>
        <c:axId val="505330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31280"/>
        <c:crosses val="autoZero"/>
        <c:auto val="1"/>
        <c:lblAlgn val="ctr"/>
        <c:lblOffset val="100"/>
        <c:noMultiLvlLbl val="0"/>
      </c:catAx>
      <c:valAx>
        <c:axId val="505331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30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Hoja1!$D$275</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656704E0-F052-4221-B9FA-C68134C65E5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717-48B8-BC08-AF95911EB965}"/>
                </c:ext>
              </c:extLst>
            </c:dLbl>
            <c:dLbl>
              <c:idx val="1"/>
              <c:tx>
                <c:rich>
                  <a:bodyPr/>
                  <a:lstStyle/>
                  <a:p>
                    <a:fld id="{F594D1FB-2C32-4954-8024-BBA6C4ED8A8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717-48B8-BC08-AF95911EB96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Hoja1!$B$276:$B$277</c:f>
              <c:strCache>
                <c:ptCount val="2"/>
                <c:pt idx="0">
                  <c:v>SI</c:v>
                </c:pt>
                <c:pt idx="1">
                  <c:v>NO</c:v>
                </c:pt>
              </c:strCache>
            </c:strRef>
          </c:cat>
          <c:val>
            <c:numRef>
              <c:f>Hoja1!$D$276:$D$277</c:f>
              <c:numCache>
                <c:formatCode>###0</c:formatCode>
                <c:ptCount val="2"/>
                <c:pt idx="0">
                  <c:v>81.481481481481481</c:v>
                </c:pt>
                <c:pt idx="1">
                  <c:v>18.518518518518519</c:v>
                </c:pt>
              </c:numCache>
            </c:numRef>
          </c:val>
          <c:extLst>
            <c:ext xmlns:c16="http://schemas.microsoft.com/office/drawing/2014/chart" uri="{C3380CC4-5D6E-409C-BE32-E72D297353CC}">
              <c16:uniqueId val="{00000002-9717-48B8-BC08-AF95911EB965}"/>
            </c:ext>
          </c:extLst>
        </c:ser>
        <c:dLbls>
          <c:dLblPos val="inEnd"/>
          <c:showLegendKey val="0"/>
          <c:showVal val="1"/>
          <c:showCatName val="0"/>
          <c:showSerName val="0"/>
          <c:showPercent val="0"/>
          <c:showBubbleSize val="0"/>
        </c:dLbls>
        <c:gapWidth val="150"/>
        <c:overlap val="100"/>
        <c:axId val="908936368"/>
        <c:axId val="986342400"/>
      </c:barChart>
      <c:catAx>
        <c:axId val="908936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86342400"/>
        <c:crosses val="autoZero"/>
        <c:auto val="1"/>
        <c:lblAlgn val="ctr"/>
        <c:lblOffset val="100"/>
        <c:noMultiLvlLbl val="0"/>
      </c:catAx>
      <c:valAx>
        <c:axId val="9863424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089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4FD-4574-A48F-0081C78652C2}"/>
                </c:ext>
              </c:extLst>
            </c:dLbl>
            <c:dLbl>
              <c:idx val="1"/>
              <c:layout>
                <c:manualLayout>
                  <c:x val="0"/>
                  <c:y val="3.594320549475674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4FD-4574-A48F-0081C78652C2}"/>
                </c:ext>
              </c:extLst>
            </c:dLbl>
            <c:dLbl>
              <c:idx val="2"/>
              <c:layout>
                <c:manualLayout>
                  <c:x val="-5.1188280167833071E-3"/>
                  <c:y val="4.1609924973420323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4FD-4574-A48F-0081C78652C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100</c:v>
                </c:pt>
              </c:numCache>
            </c:numRef>
          </c:val>
          <c:extLst>
            <c:ext xmlns:c16="http://schemas.microsoft.com/office/drawing/2014/chart" uri="{C3380CC4-5D6E-409C-BE32-E72D297353CC}">
              <c16:uniqueId val="{00000003-34FD-4574-A48F-0081C78652C2}"/>
            </c:ext>
          </c:extLst>
        </c:ser>
        <c:dLbls>
          <c:showLegendKey val="0"/>
          <c:showVal val="0"/>
          <c:showCatName val="0"/>
          <c:showSerName val="0"/>
          <c:showPercent val="0"/>
          <c:showBubbleSize val="0"/>
        </c:dLbls>
        <c:gapWidth val="100"/>
        <c:overlap val="-24"/>
        <c:axId val="354945528"/>
        <c:axId val="354948808"/>
      </c:barChart>
      <c:catAx>
        <c:axId val="354945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8808"/>
        <c:crosses val="autoZero"/>
        <c:auto val="1"/>
        <c:lblAlgn val="ctr"/>
        <c:lblOffset val="100"/>
        <c:noMultiLvlLbl val="0"/>
      </c:catAx>
      <c:valAx>
        <c:axId val="354948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5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Hoja1!$D$288</c:f>
              <c:strCache>
                <c:ptCount val="1"/>
                <c:pt idx="0">
                  <c:v>Porcentaje</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57EEB5EF-A71B-4FC3-82A1-3C1DF1A94ED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3B9-41BF-9F99-577E14423F76}"/>
                </c:ext>
              </c:extLst>
            </c:dLbl>
            <c:dLbl>
              <c:idx val="1"/>
              <c:tx>
                <c:rich>
                  <a:bodyPr/>
                  <a:lstStyle/>
                  <a:p>
                    <a:fld id="{41D26FE5-9155-4496-8E02-1FA4DAB9B5D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B9-41BF-9F99-577E14423F76}"/>
                </c:ext>
              </c:extLst>
            </c:dLbl>
            <c:dLbl>
              <c:idx val="2"/>
              <c:tx>
                <c:rich>
                  <a:bodyPr/>
                  <a:lstStyle/>
                  <a:p>
                    <a:fld id="{58D6BE14-056D-4DEA-8424-818922A81D7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3B9-41BF-9F99-577E14423F7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Hoja1!$B$289:$B$291</c:f>
              <c:strCache>
                <c:ptCount val="3"/>
                <c:pt idx="0">
                  <c:v>NUNCA</c:v>
                </c:pt>
                <c:pt idx="1">
                  <c:v>ALGUNAS VECES</c:v>
                </c:pt>
                <c:pt idx="2">
                  <c:v>SIEMPRE</c:v>
                </c:pt>
              </c:strCache>
            </c:strRef>
          </c:cat>
          <c:val>
            <c:numRef>
              <c:f>Hoja1!$D$289:$D$291</c:f>
              <c:numCache>
                <c:formatCode>###0</c:formatCode>
                <c:ptCount val="3"/>
                <c:pt idx="0">
                  <c:v>11.111111111111111</c:v>
                </c:pt>
                <c:pt idx="1">
                  <c:v>22.222222222222221</c:v>
                </c:pt>
                <c:pt idx="2">
                  <c:v>66.666666666666657</c:v>
                </c:pt>
              </c:numCache>
            </c:numRef>
          </c:val>
          <c:extLst>
            <c:ext xmlns:c16="http://schemas.microsoft.com/office/drawing/2014/chart" uri="{C3380CC4-5D6E-409C-BE32-E72D297353CC}">
              <c16:uniqueId val="{00000003-23B9-41BF-9F99-577E14423F76}"/>
            </c:ext>
          </c:extLst>
        </c:ser>
        <c:dLbls>
          <c:dLblPos val="inEnd"/>
          <c:showLegendKey val="0"/>
          <c:showVal val="1"/>
          <c:showCatName val="0"/>
          <c:showSerName val="0"/>
          <c:showPercent val="0"/>
          <c:showBubbleSize val="0"/>
        </c:dLbls>
        <c:gapWidth val="150"/>
        <c:overlap val="100"/>
        <c:axId val="1153018896"/>
        <c:axId val="986343648"/>
      </c:barChart>
      <c:catAx>
        <c:axId val="115301889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86343648"/>
        <c:crosses val="autoZero"/>
        <c:auto val="1"/>
        <c:lblAlgn val="ctr"/>
        <c:lblOffset val="100"/>
        <c:noMultiLvlLbl val="0"/>
      </c:catAx>
      <c:valAx>
        <c:axId val="9863436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530188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'OPORTUNIDAD DE HACER PROPUESTAS'!$C$2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38F-4D59-965C-2636D4228DB0}"/>
                </c:ext>
              </c:extLst>
            </c:dLbl>
            <c:dLbl>
              <c:idx val="1"/>
              <c:layout>
                <c:manualLayout>
                  <c:x val="-1.67683240812681E-3"/>
                  <c:y val="8.5880828777422785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38F-4D59-965C-2636D4228DB0}"/>
                </c:ext>
              </c:extLst>
            </c:dLbl>
            <c:dLbl>
              <c:idx val="2"/>
              <c:layout>
                <c:manualLayout>
                  <c:x val="-5.0304972243802454E-3"/>
                  <c:y val="2.6264655815817328E-2"/>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38F-4D59-965C-2636D4228DB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86</c:v>
                </c:pt>
                <c:pt idx="1">
                  <c:v>14</c:v>
                </c:pt>
              </c:numCache>
            </c:numRef>
          </c:val>
          <c:extLst>
            <c:ext xmlns:c16="http://schemas.microsoft.com/office/drawing/2014/chart" uri="{C3380CC4-5D6E-409C-BE32-E72D297353CC}">
              <c16:uniqueId val="{00000003-638F-4D59-965C-2636D4228DB0}"/>
            </c:ext>
          </c:extLst>
        </c:ser>
        <c:dLbls>
          <c:showLegendKey val="0"/>
          <c:showVal val="0"/>
          <c:showCatName val="0"/>
          <c:showSerName val="0"/>
          <c:showPercent val="0"/>
          <c:showBubbleSize val="0"/>
        </c:dLbls>
        <c:gapWidth val="100"/>
        <c:overlap val="-24"/>
        <c:axId val="505327016"/>
        <c:axId val="505325376"/>
      </c:barChart>
      <c:catAx>
        <c:axId val="505327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376"/>
        <c:crosses val="autoZero"/>
        <c:auto val="1"/>
        <c:lblAlgn val="ctr"/>
        <c:lblOffset val="100"/>
        <c:noMultiLvlLbl val="0"/>
      </c:catAx>
      <c:valAx>
        <c:axId val="505325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7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Hoja1!$D$302</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D6F25AC-1F49-4888-8825-0667540B7EF2}" type="VALUE">
                      <a:rPr lang="en-US" b="1" smtClean="0"/>
                      <a:pPr>
                        <a:defRPr sz="1800" b="1">
                          <a:solidFill>
                            <a:schemeClr val="tx1"/>
                          </a:solidFill>
                        </a:defRPr>
                      </a:pPr>
                      <a:t>[VALOR]</a:t>
                    </a:fld>
                    <a:r>
                      <a:rPr lang="en-US" b="1"/>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152-494D-B836-51E85EB7819F}"/>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352EF19-6A6C-4D52-A8CC-4910BCBAFC35}" type="VALUE">
                      <a:rPr lang="en-US" b="1" smtClean="0"/>
                      <a:pPr>
                        <a:defRPr sz="1800" b="1">
                          <a:solidFill>
                            <a:schemeClr val="tx1"/>
                          </a:solidFill>
                        </a:defRPr>
                      </a:pPr>
                      <a:t>[VALOR]</a:t>
                    </a:fld>
                    <a:r>
                      <a:rPr lang="en-US" b="1"/>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152-494D-B836-51E85EB7819F}"/>
                </c:ext>
              </c:extLst>
            </c:dLbl>
            <c:dLbl>
              <c:idx val="2"/>
              <c:layout>
                <c:manualLayout>
                  <c:x val="-3.418670435997577E-3"/>
                  <c:y val="-1.9408371778686286E-2"/>
                </c:manualLayout>
              </c:layout>
              <c:tx>
                <c:rich>
                  <a:bodyPr/>
                  <a:lstStyle/>
                  <a:p>
                    <a:fld id="{6EDE64A4-5CC1-4BF9-8F84-B3624C6811D7}"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152-494D-B836-51E85EB7819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Hoja1!$B$303:$B$305</c:f>
              <c:strCache>
                <c:ptCount val="3"/>
                <c:pt idx="0">
                  <c:v>SIEMPRE</c:v>
                </c:pt>
                <c:pt idx="1">
                  <c:v>ALGUNAS VECES</c:v>
                </c:pt>
                <c:pt idx="2">
                  <c:v>NUNCA</c:v>
                </c:pt>
              </c:strCache>
            </c:strRef>
          </c:cat>
          <c:val>
            <c:numRef>
              <c:f>Hoja1!$D$303:$D$305</c:f>
              <c:numCache>
                <c:formatCode>###0</c:formatCode>
                <c:ptCount val="3"/>
                <c:pt idx="0">
                  <c:v>88.888888888888886</c:v>
                </c:pt>
                <c:pt idx="1">
                  <c:v>11.111111111111111</c:v>
                </c:pt>
                <c:pt idx="2" formatCode="General">
                  <c:v>0</c:v>
                </c:pt>
              </c:numCache>
            </c:numRef>
          </c:val>
          <c:extLst>
            <c:ext xmlns:c16="http://schemas.microsoft.com/office/drawing/2014/chart" uri="{C3380CC4-5D6E-409C-BE32-E72D297353CC}">
              <c16:uniqueId val="{00000003-D152-494D-B836-51E85EB7819F}"/>
            </c:ext>
          </c:extLst>
        </c:ser>
        <c:dLbls>
          <c:dLblPos val="inEnd"/>
          <c:showLegendKey val="0"/>
          <c:showVal val="1"/>
          <c:showCatName val="0"/>
          <c:showSerName val="0"/>
          <c:showPercent val="0"/>
          <c:showBubbleSize val="0"/>
        </c:dLbls>
        <c:gapWidth val="150"/>
        <c:overlap val="100"/>
        <c:axId val="1145540912"/>
        <c:axId val="1084425552"/>
      </c:barChart>
      <c:catAx>
        <c:axId val="11455409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84425552"/>
        <c:crosses val="autoZero"/>
        <c:auto val="1"/>
        <c:lblAlgn val="ctr"/>
        <c:lblOffset val="100"/>
        <c:noMultiLvlLbl val="0"/>
      </c:catAx>
      <c:valAx>
        <c:axId val="1084425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45540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'CONSIDERACIÓN DE CAMBIO DE ÁREA'!$C$2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8E0-4497-A9B4-57D8E18B6029}"/>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8E0-4497-A9B4-57D8E18B602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57</c:v>
                </c:pt>
                <c:pt idx="1">
                  <c:v>43</c:v>
                </c:pt>
              </c:numCache>
            </c:numRef>
          </c:val>
          <c:extLst>
            <c:ext xmlns:c16="http://schemas.microsoft.com/office/drawing/2014/chart" uri="{C3380CC4-5D6E-409C-BE32-E72D297353CC}">
              <c16:uniqueId val="{00000002-D8E0-4497-A9B4-57D8E18B6029}"/>
            </c:ext>
          </c:extLst>
        </c:ser>
        <c:dLbls>
          <c:showLegendKey val="0"/>
          <c:showVal val="0"/>
          <c:showCatName val="0"/>
          <c:showSerName val="0"/>
          <c:showPercent val="0"/>
          <c:showBubbleSize val="0"/>
        </c:dLbls>
        <c:gapWidth val="100"/>
        <c:overlap val="-24"/>
        <c:axId val="508090552"/>
        <c:axId val="508095472"/>
      </c:barChart>
      <c:catAx>
        <c:axId val="508090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472"/>
        <c:crosses val="autoZero"/>
        <c:auto val="1"/>
        <c:lblAlgn val="ctr"/>
        <c:lblOffset val="100"/>
        <c:noMultiLvlLbl val="0"/>
      </c:catAx>
      <c:valAx>
        <c:axId val="508095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0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Hoja1!$D$314</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496627998310849E-3"/>
                  <c:y val="-3.3153716255123332E-2"/>
                </c:manualLayout>
              </c:layout>
              <c:tx>
                <c:rich>
                  <a:bodyPr/>
                  <a:lstStyle/>
                  <a:p>
                    <a:fld id="{10470D3F-55DC-45A7-B2CC-2F7DC01AA5CC}"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B0C-4895-A8BF-915D2159BC64}"/>
                </c:ext>
              </c:extLst>
            </c:dLbl>
            <c:dLbl>
              <c:idx val="1"/>
              <c:tx>
                <c:rich>
                  <a:bodyPr/>
                  <a:lstStyle/>
                  <a:p>
                    <a:fld id="{0819AC93-80BD-43BE-B202-8673FB8CA93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0C-4895-A8BF-915D2159BC64}"/>
                </c:ext>
              </c:extLst>
            </c:dLbl>
            <c:dLbl>
              <c:idx val="2"/>
              <c:tx>
                <c:rich>
                  <a:bodyPr/>
                  <a:lstStyle/>
                  <a:p>
                    <a:fld id="{0EBC6659-6D0D-4FEE-8727-7C6BC410963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B0C-4895-A8BF-915D2159BC6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Hoja1!$B$315:$B$317</c:f>
              <c:strCache>
                <c:ptCount val="3"/>
                <c:pt idx="0">
                  <c:v>NUNCA</c:v>
                </c:pt>
                <c:pt idx="1">
                  <c:v>ALGUNAS VECES</c:v>
                </c:pt>
                <c:pt idx="2">
                  <c:v>SIEMPRE</c:v>
                </c:pt>
              </c:strCache>
            </c:strRef>
          </c:cat>
          <c:val>
            <c:numRef>
              <c:f>Hoja1!$D$315:$D$317</c:f>
              <c:numCache>
                <c:formatCode>###0</c:formatCode>
                <c:ptCount val="3"/>
                <c:pt idx="0">
                  <c:v>3.7037037037037033</c:v>
                </c:pt>
                <c:pt idx="1">
                  <c:v>29.629629629629626</c:v>
                </c:pt>
                <c:pt idx="2">
                  <c:v>66.666666666666657</c:v>
                </c:pt>
              </c:numCache>
            </c:numRef>
          </c:val>
          <c:extLst>
            <c:ext xmlns:c16="http://schemas.microsoft.com/office/drawing/2014/chart" uri="{C3380CC4-5D6E-409C-BE32-E72D297353CC}">
              <c16:uniqueId val="{00000003-3B0C-4895-A8BF-915D2159BC64}"/>
            </c:ext>
          </c:extLst>
        </c:ser>
        <c:dLbls>
          <c:dLblPos val="inEnd"/>
          <c:showLegendKey val="0"/>
          <c:showVal val="1"/>
          <c:showCatName val="0"/>
          <c:showSerName val="0"/>
          <c:showPercent val="0"/>
          <c:showBubbleSize val="0"/>
        </c:dLbls>
        <c:gapWidth val="150"/>
        <c:overlap val="100"/>
        <c:axId val="690059824"/>
        <c:axId val="908934800"/>
      </c:barChart>
      <c:catAx>
        <c:axId val="69005982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08934800"/>
        <c:crosses val="autoZero"/>
        <c:auto val="1"/>
        <c:lblAlgn val="ctr"/>
        <c:lblOffset val="100"/>
        <c:noMultiLvlLbl val="0"/>
      </c:catAx>
      <c:valAx>
        <c:axId val="908934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9005982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5940830556780822E-2"/>
          <c:y val="3.9787491755770732E-2"/>
          <c:w val="0.9165968632748176"/>
          <c:h val="0.88725671654296601"/>
        </c:manualLayout>
      </c:layout>
      <c:barChart>
        <c:barDir val="col"/>
        <c:grouping val="clustered"/>
        <c:varyColors val="0"/>
        <c:ser>
          <c:idx val="0"/>
          <c:order val="0"/>
          <c:tx>
            <c:strRef>
              <c:f>'CARGA DE TRABAJO CORRESPONDIENT'!$C$2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5AA-425C-9A2F-531678B163BD}"/>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5AA-425C-9A2F-531678B163B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76</c:v>
                </c:pt>
                <c:pt idx="1">
                  <c:v>24</c:v>
                </c:pt>
              </c:numCache>
            </c:numRef>
          </c:val>
          <c:extLst>
            <c:ext xmlns:c16="http://schemas.microsoft.com/office/drawing/2014/chart" uri="{C3380CC4-5D6E-409C-BE32-E72D297353CC}">
              <c16:uniqueId val="{00000002-85AA-425C-9A2F-531678B163BD}"/>
            </c:ext>
          </c:extLst>
        </c:ser>
        <c:dLbls>
          <c:showLegendKey val="0"/>
          <c:showVal val="0"/>
          <c:showCatName val="0"/>
          <c:showSerName val="0"/>
          <c:showPercent val="0"/>
          <c:showBubbleSize val="0"/>
        </c:dLbls>
        <c:gapWidth val="100"/>
        <c:overlap val="-24"/>
        <c:axId val="398505808"/>
        <c:axId val="398506136"/>
      </c:barChart>
      <c:catAx>
        <c:axId val="398505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6136"/>
        <c:crosses val="autoZero"/>
        <c:auto val="1"/>
        <c:lblAlgn val="ctr"/>
        <c:lblOffset val="100"/>
        <c:noMultiLvlLbl val="0"/>
      </c:catAx>
      <c:valAx>
        <c:axId val="398506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5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7.4919024268921122E-2"/>
          <c:y val="2.1576783944234429E-2"/>
          <c:w val="0.90236952885921962"/>
          <c:h val="0.87886403607309693"/>
        </c:manualLayout>
      </c:layout>
      <c:barChart>
        <c:barDir val="col"/>
        <c:grouping val="stacked"/>
        <c:varyColors val="0"/>
        <c:ser>
          <c:idx val="0"/>
          <c:order val="0"/>
          <c:tx>
            <c:strRef>
              <c:f>Hoja1!$D$327</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AC8D6F4-7D49-41EB-9270-75D2556D93C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2FB-4007-995B-2556BB9BCAAB}"/>
                </c:ext>
              </c:extLst>
            </c:dLbl>
            <c:dLbl>
              <c:idx val="1"/>
              <c:tx>
                <c:rich>
                  <a:bodyPr/>
                  <a:lstStyle/>
                  <a:p>
                    <a:fld id="{CC719777-D2DE-4C32-B430-39F30966099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FB-4007-995B-2556BB9BCAAB}"/>
                </c:ext>
              </c:extLst>
            </c:dLbl>
            <c:dLbl>
              <c:idx val="2"/>
              <c:tx>
                <c:rich>
                  <a:bodyPr/>
                  <a:lstStyle/>
                  <a:p>
                    <a:fld id="{A8E04829-A3FC-4EEE-8D98-27A59425BAC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2FB-4007-995B-2556BB9BCAA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Hoja1!$B$328:$B$330</c:f>
              <c:strCache>
                <c:ptCount val="3"/>
                <c:pt idx="0">
                  <c:v>NUNCA</c:v>
                </c:pt>
                <c:pt idx="1">
                  <c:v>ALGUNAS VECES</c:v>
                </c:pt>
                <c:pt idx="2">
                  <c:v>SIEMPRE</c:v>
                </c:pt>
              </c:strCache>
            </c:strRef>
          </c:cat>
          <c:val>
            <c:numRef>
              <c:f>Hoja1!$D$328:$D$330</c:f>
              <c:numCache>
                <c:formatCode>###0</c:formatCode>
                <c:ptCount val="3"/>
                <c:pt idx="0">
                  <c:v>11.111111111111111</c:v>
                </c:pt>
                <c:pt idx="1">
                  <c:v>11.111111111111111</c:v>
                </c:pt>
                <c:pt idx="2">
                  <c:v>77.777777777777786</c:v>
                </c:pt>
              </c:numCache>
            </c:numRef>
          </c:val>
          <c:extLst>
            <c:ext xmlns:c16="http://schemas.microsoft.com/office/drawing/2014/chart" uri="{C3380CC4-5D6E-409C-BE32-E72D297353CC}">
              <c16:uniqueId val="{00000003-42FB-4007-995B-2556BB9BCAAB}"/>
            </c:ext>
          </c:extLst>
        </c:ser>
        <c:dLbls>
          <c:dLblPos val="inEnd"/>
          <c:showLegendKey val="0"/>
          <c:showVal val="1"/>
          <c:showCatName val="0"/>
          <c:showSerName val="0"/>
          <c:showPercent val="0"/>
          <c:showBubbleSize val="0"/>
        </c:dLbls>
        <c:gapWidth val="150"/>
        <c:overlap val="100"/>
        <c:axId val="687722544"/>
        <c:axId val="909667712"/>
      </c:barChart>
      <c:catAx>
        <c:axId val="687722544"/>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09667712"/>
        <c:crosses val="autoZero"/>
        <c:auto val="1"/>
        <c:lblAlgn val="ctr"/>
        <c:lblOffset val="100"/>
        <c:noMultiLvlLbl val="0"/>
      </c:catAx>
      <c:valAx>
        <c:axId val="909667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87722544"/>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'CAPACITADO PARA FUNCIONES LABOR'!$C$2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253-401D-A413-D7CF59682F64}"/>
                </c:ext>
              </c:extLst>
            </c:dLbl>
            <c:dLbl>
              <c:idx val="1"/>
              <c:layout>
                <c:manualLayout>
                  <c:x val="1.7123232262218349E-3"/>
                  <c:y val="2.430480101753554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253-401D-A413-D7CF59682F64}"/>
                </c:ext>
              </c:extLst>
            </c:dLbl>
            <c:dLbl>
              <c:idx val="2"/>
              <c:layout>
                <c:manualLayout>
                  <c:x val="0"/>
                  <c:y val="1.201217959343501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B309A03A-0D61-4115-B9BD-6CDA9231D691}"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253-401D-A413-D7CF59682F6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3"/>
                <c:pt idx="0">
                  <c:v>SIEMPRE</c:v>
                </c:pt>
                <c:pt idx="1">
                  <c:v>ALGUNAS VECES</c:v>
                </c:pt>
                <c:pt idx="2">
                  <c:v>NUNCA</c:v>
                </c:pt>
              </c:strCache>
            </c:strRef>
          </c:cat>
          <c:val>
            <c:numRef>
              <c:f>'CAPACITADO PARA FUNCIONES LABOR'!$C$3:$C$5</c:f>
              <c:numCache>
                <c:formatCode>General</c:formatCode>
                <c:ptCount val="3"/>
                <c:pt idx="0">
                  <c:v>100</c:v>
                </c:pt>
              </c:numCache>
            </c:numRef>
          </c:val>
          <c:extLst>
            <c:ext xmlns:c16="http://schemas.microsoft.com/office/drawing/2014/chart" uri="{C3380CC4-5D6E-409C-BE32-E72D297353CC}">
              <c16:uniqueId val="{00000003-C253-401D-A413-D7CF59682F64}"/>
            </c:ext>
          </c:extLst>
        </c:ser>
        <c:dLbls>
          <c:showLegendKey val="0"/>
          <c:showVal val="0"/>
          <c:showCatName val="0"/>
          <c:showSerName val="0"/>
          <c:showPercent val="0"/>
          <c:showBubbleSize val="0"/>
        </c:dLbls>
        <c:gapWidth val="100"/>
        <c:overlap val="-24"/>
        <c:axId val="224148336"/>
        <c:axId val="224150304"/>
      </c:barChart>
      <c:catAx>
        <c:axId val="224148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50304"/>
        <c:crosses val="autoZero"/>
        <c:auto val="1"/>
        <c:lblAlgn val="ctr"/>
        <c:lblOffset val="100"/>
        <c:noMultiLvlLbl val="0"/>
      </c:catAx>
      <c:valAx>
        <c:axId val="224150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Hoja1!$D$340</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A16A8B2-A659-4189-A6AF-D993D9F00E6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1A2-4E95-8FDB-2A021A76CFC5}"/>
                </c:ext>
              </c:extLst>
            </c:dLbl>
            <c:dLbl>
              <c:idx val="1"/>
              <c:tx>
                <c:rich>
                  <a:bodyPr/>
                  <a:lstStyle/>
                  <a:p>
                    <a:fld id="{3C4968F8-C6F4-426C-913A-CB362BD8D7E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1A2-4E95-8FDB-2A021A76CFC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Hoja1!$B$341:$B$342</c:f>
              <c:strCache>
                <c:ptCount val="2"/>
                <c:pt idx="0">
                  <c:v>NO</c:v>
                </c:pt>
                <c:pt idx="1">
                  <c:v>SI</c:v>
                </c:pt>
              </c:strCache>
            </c:strRef>
          </c:cat>
          <c:val>
            <c:numRef>
              <c:f>Hoja1!$D$341:$D$342</c:f>
              <c:numCache>
                <c:formatCode>###0</c:formatCode>
                <c:ptCount val="2"/>
                <c:pt idx="0">
                  <c:v>44.444444444444443</c:v>
                </c:pt>
                <c:pt idx="1">
                  <c:v>55.555555555555557</c:v>
                </c:pt>
              </c:numCache>
            </c:numRef>
          </c:val>
          <c:extLst>
            <c:ext xmlns:c16="http://schemas.microsoft.com/office/drawing/2014/chart" uri="{C3380CC4-5D6E-409C-BE32-E72D297353CC}">
              <c16:uniqueId val="{00000002-91A2-4E95-8FDB-2A021A76CFC5}"/>
            </c:ext>
          </c:extLst>
        </c:ser>
        <c:dLbls>
          <c:dLblPos val="inEnd"/>
          <c:showLegendKey val="0"/>
          <c:showVal val="1"/>
          <c:showCatName val="0"/>
          <c:showSerName val="0"/>
          <c:showPercent val="0"/>
          <c:showBubbleSize val="0"/>
        </c:dLbls>
        <c:gapWidth val="150"/>
        <c:overlap val="100"/>
        <c:axId val="906888256"/>
        <c:axId val="986339072"/>
      </c:barChart>
      <c:catAx>
        <c:axId val="906888256"/>
        <c:scaling>
          <c:orientation val="maxMin"/>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86339072"/>
        <c:crosses val="autoZero"/>
        <c:auto val="1"/>
        <c:lblAlgn val="ctr"/>
        <c:lblOffset val="100"/>
        <c:noMultiLvlLbl val="0"/>
      </c:catAx>
      <c:valAx>
        <c:axId val="9863390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0688825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'TE PERMITEN ASISTIR A CURSOS DE'!$C$2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E61-4495-B814-8E1E23DD6D92}"/>
                </c:ext>
              </c:extLst>
            </c:dLbl>
            <c:dLbl>
              <c:idx val="1"/>
              <c:layout>
                <c:manualLayout>
                  <c:x val="-5.1781923351881228E-3"/>
                  <c:y val="3.1337921231379559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E61-4495-B814-8E1E23DD6D92}"/>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E61-4495-B814-8E1E23DD6D92}"/>
                </c:ext>
              </c:extLst>
            </c:dLbl>
            <c:dLbl>
              <c:idx val="4"/>
              <c:layout>
                <c:manualLayout>
                  <c:x val="-1.3808512893834952E-2"/>
                  <c:y val="2.839587195738234E-2"/>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E61-4495-B814-8E1E23DD6D9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100</c:v>
                </c:pt>
              </c:numCache>
            </c:numRef>
          </c:val>
          <c:extLst>
            <c:ext xmlns:c16="http://schemas.microsoft.com/office/drawing/2014/chart" uri="{C3380CC4-5D6E-409C-BE32-E72D297353CC}">
              <c16:uniqueId val="{00000004-7E61-4495-B814-8E1E23DD6D92}"/>
            </c:ext>
          </c:extLst>
        </c:ser>
        <c:dLbls>
          <c:showLegendKey val="0"/>
          <c:showVal val="0"/>
          <c:showCatName val="0"/>
          <c:showSerName val="0"/>
          <c:showPercent val="0"/>
          <c:showBubbleSize val="0"/>
        </c:dLbls>
        <c:gapWidth val="100"/>
        <c:overlap val="-24"/>
        <c:axId val="397466192"/>
        <c:axId val="298411160"/>
      </c:barChart>
      <c:catAx>
        <c:axId val="397466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8411160"/>
        <c:crosses val="autoZero"/>
        <c:auto val="1"/>
        <c:lblAlgn val="ctr"/>
        <c:lblOffset val="100"/>
        <c:noMultiLvlLbl val="0"/>
      </c:catAx>
      <c:valAx>
        <c:axId val="298411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6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Hoja1!$D$354</c:f>
              <c:strCache>
                <c:ptCount val="1"/>
                <c:pt idx="0">
                  <c:v>Porcentaje</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77A0977B-A8EA-4688-B6EF-0D1FBA2CE39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974-44C1-9CCB-614265E84A77}"/>
                </c:ext>
              </c:extLst>
            </c:dLbl>
            <c:dLbl>
              <c:idx val="1"/>
              <c:tx>
                <c:rich>
                  <a:bodyPr/>
                  <a:lstStyle/>
                  <a:p>
                    <a:fld id="{A2DD4B03-7584-4029-A4DF-84EA0596550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74-44C1-9CCB-614265E84A77}"/>
                </c:ext>
              </c:extLst>
            </c:dLbl>
            <c:dLbl>
              <c:idx val="2"/>
              <c:layout>
                <c:manualLayout>
                  <c:x val="-1.7019919336303555E-3"/>
                  <c:y val="-7.8196088676148641E-3"/>
                </c:manualLayout>
              </c:layout>
              <c:tx>
                <c:rich>
                  <a:bodyPr/>
                  <a:lstStyle/>
                  <a:p>
                    <a:fld id="{87687CDB-4A35-4615-8721-DD8633FA9546}"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974-44C1-9CCB-614265E84A7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Hoja1!$B$355:$B$357</c:f>
              <c:strCache>
                <c:ptCount val="3"/>
                <c:pt idx="0">
                  <c:v>SIEMPRE</c:v>
                </c:pt>
                <c:pt idx="1">
                  <c:v>ALGUNAS VECES</c:v>
                </c:pt>
                <c:pt idx="2">
                  <c:v>NUNCA</c:v>
                </c:pt>
              </c:strCache>
            </c:strRef>
          </c:cat>
          <c:val>
            <c:numRef>
              <c:f>Hoja1!$D$355:$D$357</c:f>
              <c:numCache>
                <c:formatCode>###0</c:formatCode>
                <c:ptCount val="3"/>
                <c:pt idx="0">
                  <c:v>74.074074074074076</c:v>
                </c:pt>
                <c:pt idx="1">
                  <c:v>25.925925925925924</c:v>
                </c:pt>
                <c:pt idx="2">
                  <c:v>0</c:v>
                </c:pt>
              </c:numCache>
            </c:numRef>
          </c:val>
          <c:extLst>
            <c:ext xmlns:c16="http://schemas.microsoft.com/office/drawing/2014/chart" uri="{C3380CC4-5D6E-409C-BE32-E72D297353CC}">
              <c16:uniqueId val="{00000003-B974-44C1-9CCB-614265E84A77}"/>
            </c:ext>
          </c:extLst>
        </c:ser>
        <c:dLbls>
          <c:dLblPos val="inEnd"/>
          <c:showLegendKey val="0"/>
          <c:showVal val="1"/>
          <c:showCatName val="0"/>
          <c:showSerName val="0"/>
          <c:showPercent val="0"/>
          <c:showBubbleSize val="0"/>
        </c:dLbls>
        <c:gapWidth val="150"/>
        <c:overlap val="100"/>
        <c:axId val="1145522672"/>
        <c:axId val="1143653456"/>
      </c:barChart>
      <c:catAx>
        <c:axId val="1145522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43653456"/>
        <c:crosses val="autoZero"/>
        <c:auto val="1"/>
        <c:lblAlgn val="ctr"/>
        <c:lblOffset val="100"/>
        <c:noMultiLvlLbl val="0"/>
      </c:catAx>
      <c:valAx>
        <c:axId val="1143653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45522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7A8-4204-939A-7D6CC370BECF}"/>
                </c:ext>
              </c:extLst>
            </c:dLbl>
            <c:dLbl>
              <c:idx val="1"/>
              <c:layout>
                <c:manualLayout>
                  <c:x val="-5.3248873073554305E-3"/>
                  <c:y val="0.10936172603717287"/>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7A8-4204-939A-7D6CC370BEC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86</c:v>
                </c:pt>
                <c:pt idx="1">
                  <c:v>14</c:v>
                </c:pt>
              </c:numCache>
            </c:numRef>
          </c:val>
          <c:extLst>
            <c:ext xmlns:c16="http://schemas.microsoft.com/office/drawing/2014/chart" uri="{C3380CC4-5D6E-409C-BE32-E72D297353CC}">
              <c16:uniqueId val="{00000002-67A8-4204-939A-7D6CC370BECF}"/>
            </c:ext>
          </c:extLst>
        </c:ser>
        <c:dLbls>
          <c:showLegendKey val="0"/>
          <c:showVal val="0"/>
          <c:showCatName val="0"/>
          <c:showSerName val="0"/>
          <c:showPercent val="0"/>
          <c:showBubbleSize val="0"/>
        </c:dLbls>
        <c:gapWidth val="100"/>
        <c:overlap val="-24"/>
        <c:axId val="397404832"/>
        <c:axId val="397396960"/>
      </c:barChart>
      <c:catAx>
        <c:axId val="397404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6960"/>
        <c:crosses val="autoZero"/>
        <c:auto val="1"/>
        <c:lblAlgn val="ctr"/>
        <c:lblOffset val="100"/>
        <c:noMultiLvlLbl val="0"/>
      </c:catAx>
      <c:valAx>
        <c:axId val="397396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4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ES" dirty="0"/>
              <a:t>DE</a:t>
            </a:r>
            <a:r>
              <a:rPr lang="es-ES" baseline="0" dirty="0"/>
              <a:t> OLORES DESAGRADABLES</a:t>
            </a:r>
            <a:endParaRPr lang="es-MX"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Hoja1!$D$366</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A93DE54-9DA2-469C-93CF-6AABAC4AF17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992-41DF-97A9-F7BADFE6E873}"/>
                </c:ext>
              </c:extLst>
            </c:dLbl>
            <c:dLbl>
              <c:idx val="1"/>
              <c:tx>
                <c:rich>
                  <a:bodyPr/>
                  <a:lstStyle/>
                  <a:p>
                    <a:fld id="{C6A669EA-6EAD-48DC-9F85-F72FA3D039F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92-41DF-97A9-F7BADFE6E87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Hoja1!$B$367:$B$368</c:f>
              <c:strCache>
                <c:ptCount val="2"/>
                <c:pt idx="0">
                  <c:v>NO</c:v>
                </c:pt>
                <c:pt idx="1">
                  <c:v>SI</c:v>
                </c:pt>
              </c:strCache>
            </c:strRef>
          </c:cat>
          <c:val>
            <c:numRef>
              <c:f>Hoja1!$D$367:$D$368</c:f>
              <c:numCache>
                <c:formatCode>###0</c:formatCode>
                <c:ptCount val="2"/>
                <c:pt idx="0">
                  <c:v>40.74074074074074</c:v>
                </c:pt>
                <c:pt idx="1">
                  <c:v>59.259259259259252</c:v>
                </c:pt>
              </c:numCache>
            </c:numRef>
          </c:val>
          <c:extLst>
            <c:ext xmlns:c16="http://schemas.microsoft.com/office/drawing/2014/chart" uri="{C3380CC4-5D6E-409C-BE32-E72D297353CC}">
              <c16:uniqueId val="{00000002-D992-41DF-97A9-F7BADFE6E873}"/>
            </c:ext>
          </c:extLst>
        </c:ser>
        <c:dLbls>
          <c:dLblPos val="inEnd"/>
          <c:showLegendKey val="0"/>
          <c:showVal val="1"/>
          <c:showCatName val="0"/>
          <c:showSerName val="0"/>
          <c:showPercent val="0"/>
          <c:showBubbleSize val="0"/>
        </c:dLbls>
        <c:gapWidth val="150"/>
        <c:overlap val="100"/>
        <c:axId val="1080215632"/>
        <c:axId val="912778704"/>
      </c:barChart>
      <c:catAx>
        <c:axId val="1080215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12778704"/>
        <c:crosses val="autoZero"/>
        <c:auto val="1"/>
        <c:lblAlgn val="ctr"/>
        <c:lblOffset val="100"/>
        <c:noMultiLvlLbl val="0"/>
      </c:catAx>
      <c:valAx>
        <c:axId val="912778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80215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14E-4552-9D1F-2120AF51EF27}"/>
                </c:ext>
              </c:extLst>
            </c:dLbl>
            <c:dLbl>
              <c:idx val="1"/>
              <c:layout>
                <c:manualLayout>
                  <c:x val="3.5273858460171093E-3"/>
                  <c:y val="2.7652620864384334E-2"/>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14E-4552-9D1F-2120AF51EF2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100</c:v>
                </c:pt>
                <c:pt idx="1">
                  <c:v>0</c:v>
                </c:pt>
              </c:numCache>
            </c:numRef>
          </c:val>
          <c:extLst>
            <c:ext xmlns:c16="http://schemas.microsoft.com/office/drawing/2014/chart" uri="{C3380CC4-5D6E-409C-BE32-E72D297353CC}">
              <c16:uniqueId val="{00000002-F14E-4552-9D1F-2120AF51EF27}"/>
            </c:ext>
          </c:extLst>
        </c:ser>
        <c:dLbls>
          <c:showLegendKey val="0"/>
          <c:showVal val="0"/>
          <c:showCatName val="0"/>
          <c:showSerName val="0"/>
          <c:showPercent val="0"/>
          <c:showBubbleSize val="0"/>
        </c:dLbls>
        <c:gapWidth val="100"/>
        <c:overlap val="-24"/>
        <c:axId val="398512040"/>
        <c:axId val="398512696"/>
      </c:barChart>
      <c:catAx>
        <c:axId val="398512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696"/>
        <c:crosses val="autoZero"/>
        <c:auto val="1"/>
        <c:lblAlgn val="ctr"/>
        <c:lblOffset val="100"/>
        <c:noMultiLvlLbl val="0"/>
      </c:catAx>
      <c:valAx>
        <c:axId val="39851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Hoja1!$D$379</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1EE3F78-449B-401E-BE2D-6F96A87AC20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2C0-4C2A-BDAC-8EAD15F1F965}"/>
                </c:ext>
              </c:extLst>
            </c:dLbl>
            <c:dLbl>
              <c:idx val="1"/>
              <c:tx>
                <c:rich>
                  <a:bodyPr/>
                  <a:lstStyle/>
                  <a:p>
                    <a:fld id="{4EB2B57A-08EE-4B6B-B98B-849A2185B47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2C0-4C2A-BDAC-8EAD15F1F96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Hoja1!$B$380:$B$381</c:f>
              <c:strCache>
                <c:ptCount val="2"/>
                <c:pt idx="0">
                  <c:v>NO</c:v>
                </c:pt>
                <c:pt idx="1">
                  <c:v>SI</c:v>
                </c:pt>
              </c:strCache>
            </c:strRef>
          </c:cat>
          <c:val>
            <c:numRef>
              <c:f>Hoja1!$D$380:$D$381</c:f>
              <c:numCache>
                <c:formatCode>###0</c:formatCode>
                <c:ptCount val="2"/>
                <c:pt idx="0">
                  <c:v>22.222222222222221</c:v>
                </c:pt>
                <c:pt idx="1">
                  <c:v>77.777777777777786</c:v>
                </c:pt>
              </c:numCache>
            </c:numRef>
          </c:val>
          <c:extLst>
            <c:ext xmlns:c16="http://schemas.microsoft.com/office/drawing/2014/chart" uri="{C3380CC4-5D6E-409C-BE32-E72D297353CC}">
              <c16:uniqueId val="{00000002-62C0-4C2A-BDAC-8EAD15F1F965}"/>
            </c:ext>
          </c:extLst>
        </c:ser>
        <c:dLbls>
          <c:dLblPos val="inEnd"/>
          <c:showLegendKey val="0"/>
          <c:showVal val="1"/>
          <c:showCatName val="0"/>
          <c:showSerName val="0"/>
          <c:showPercent val="0"/>
          <c:showBubbleSize val="0"/>
        </c:dLbls>
        <c:gapWidth val="150"/>
        <c:overlap val="100"/>
        <c:axId val="992186896"/>
        <c:axId val="995317488"/>
      </c:barChart>
      <c:catAx>
        <c:axId val="992186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95317488"/>
        <c:crosses val="autoZero"/>
        <c:auto val="1"/>
        <c:lblAlgn val="ctr"/>
        <c:lblOffset val="100"/>
        <c:noMultiLvlLbl val="0"/>
      </c:catAx>
      <c:valAx>
        <c:axId val="995317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92186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0F2-447A-988B-E7DB8564B4CD}"/>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0F2-447A-988B-E7DB8564B4C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71</c:v>
                </c:pt>
                <c:pt idx="1">
                  <c:v>29</c:v>
                </c:pt>
              </c:numCache>
            </c:numRef>
          </c:val>
          <c:extLst>
            <c:ext xmlns:c16="http://schemas.microsoft.com/office/drawing/2014/chart" uri="{C3380CC4-5D6E-409C-BE32-E72D297353CC}">
              <c16:uniqueId val="{00000002-D0F2-447A-988B-E7DB8564B4CD}"/>
            </c:ext>
          </c:extLst>
        </c:ser>
        <c:dLbls>
          <c:showLegendKey val="0"/>
          <c:showVal val="0"/>
          <c:showCatName val="0"/>
          <c:showSerName val="0"/>
          <c:showPercent val="0"/>
          <c:showBubbleSize val="0"/>
        </c:dLbls>
        <c:gapWidth val="100"/>
        <c:overlap val="-24"/>
        <c:axId val="397196032"/>
        <c:axId val="397194392"/>
      </c:barChart>
      <c:catAx>
        <c:axId val="397196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4392"/>
        <c:crosses val="autoZero"/>
        <c:auto val="1"/>
        <c:lblAlgn val="ctr"/>
        <c:lblOffset val="100"/>
        <c:noMultiLvlLbl val="0"/>
      </c:catAx>
      <c:valAx>
        <c:axId val="397194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6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Hoja1!$D$391</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0BDB66CB-46C5-4364-ADF5-68D93EB88C9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0E5-45B5-93AD-6EAD79E565C4}"/>
                </c:ext>
              </c:extLst>
            </c:dLbl>
            <c:dLbl>
              <c:idx val="1"/>
              <c:tx>
                <c:rich>
                  <a:bodyPr/>
                  <a:lstStyle/>
                  <a:p>
                    <a:fld id="{D9963BA4-90BA-4315-8F7F-1FA098D8ACC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0E5-45B5-93AD-6EAD79E565C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Hoja1!$B$392:$B$393</c:f>
              <c:strCache>
                <c:ptCount val="2"/>
                <c:pt idx="0">
                  <c:v>NO</c:v>
                </c:pt>
                <c:pt idx="1">
                  <c:v>SI</c:v>
                </c:pt>
              </c:strCache>
            </c:strRef>
          </c:cat>
          <c:val>
            <c:numRef>
              <c:f>Hoja1!$D$392:$D$393</c:f>
              <c:numCache>
                <c:formatCode>###0</c:formatCode>
                <c:ptCount val="2"/>
                <c:pt idx="0">
                  <c:v>18.518518518518519</c:v>
                </c:pt>
                <c:pt idx="1">
                  <c:v>81.481481481481481</c:v>
                </c:pt>
              </c:numCache>
            </c:numRef>
          </c:val>
          <c:extLst>
            <c:ext xmlns:c16="http://schemas.microsoft.com/office/drawing/2014/chart" uri="{C3380CC4-5D6E-409C-BE32-E72D297353CC}">
              <c16:uniqueId val="{00000002-B0E5-45B5-93AD-6EAD79E565C4}"/>
            </c:ext>
          </c:extLst>
        </c:ser>
        <c:dLbls>
          <c:dLblPos val="inEnd"/>
          <c:showLegendKey val="0"/>
          <c:showVal val="1"/>
          <c:showCatName val="0"/>
          <c:showSerName val="0"/>
          <c:showPercent val="0"/>
          <c:showBubbleSize val="0"/>
        </c:dLbls>
        <c:gapWidth val="150"/>
        <c:overlap val="100"/>
        <c:axId val="1149348432"/>
        <c:axId val="1151331568"/>
      </c:barChart>
      <c:catAx>
        <c:axId val="11493484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51331568"/>
        <c:crosses val="autoZero"/>
        <c:auto val="1"/>
        <c:lblAlgn val="ctr"/>
        <c:lblOffset val="100"/>
        <c:noMultiLvlLbl val="0"/>
      </c:catAx>
      <c:valAx>
        <c:axId val="1151331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49348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CD8-4A8F-BF9F-CF54ADC667FC}"/>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CD8-4A8F-BF9F-CF54ADC667F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29</c:v>
                </c:pt>
                <c:pt idx="1">
                  <c:v>71</c:v>
                </c:pt>
              </c:numCache>
            </c:numRef>
          </c:val>
          <c:extLst>
            <c:ext xmlns:c16="http://schemas.microsoft.com/office/drawing/2014/chart" uri="{C3380CC4-5D6E-409C-BE32-E72D297353CC}">
              <c16:uniqueId val="{00000002-0CD8-4A8F-BF9F-CF54ADC667FC}"/>
            </c:ext>
          </c:extLst>
        </c:ser>
        <c:dLbls>
          <c:showLegendKey val="0"/>
          <c:showVal val="0"/>
          <c:showCatName val="0"/>
          <c:showSerName val="0"/>
          <c:showPercent val="0"/>
          <c:showBubbleSize val="0"/>
        </c:dLbls>
        <c:gapWidth val="100"/>
        <c:overlap val="-24"/>
        <c:axId val="397399584"/>
        <c:axId val="397406472"/>
      </c:barChart>
      <c:catAx>
        <c:axId val="397399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6472"/>
        <c:crosses val="autoZero"/>
        <c:auto val="1"/>
        <c:lblAlgn val="ctr"/>
        <c:lblOffset val="100"/>
        <c:noMultiLvlLbl val="0"/>
      </c:catAx>
      <c:valAx>
        <c:axId val="397406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Hoja1!$D$403</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37BC8A66-555B-48FD-9C13-F21FDE782A6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6B3-4040-A7F6-D1F48D21E5B9}"/>
                </c:ext>
              </c:extLst>
            </c:dLbl>
            <c:dLbl>
              <c:idx val="1"/>
              <c:tx>
                <c:rich>
                  <a:bodyPr/>
                  <a:lstStyle/>
                  <a:p>
                    <a:fld id="{EB49DEF7-6BC6-49E2-BE29-DBF721E3A00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6B3-4040-A7F6-D1F48D21E5B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Hoja1!$B$404:$B$405</c:f>
              <c:strCache>
                <c:ptCount val="2"/>
                <c:pt idx="0">
                  <c:v>NO</c:v>
                </c:pt>
                <c:pt idx="1">
                  <c:v>SI</c:v>
                </c:pt>
              </c:strCache>
            </c:strRef>
          </c:cat>
          <c:val>
            <c:numRef>
              <c:f>Hoja1!$D$404:$D$405</c:f>
              <c:numCache>
                <c:formatCode>###0</c:formatCode>
                <c:ptCount val="2"/>
                <c:pt idx="0">
                  <c:v>25.925925925925924</c:v>
                </c:pt>
                <c:pt idx="1">
                  <c:v>74.074074074074076</c:v>
                </c:pt>
              </c:numCache>
            </c:numRef>
          </c:val>
          <c:extLst>
            <c:ext xmlns:c16="http://schemas.microsoft.com/office/drawing/2014/chart" uri="{C3380CC4-5D6E-409C-BE32-E72D297353CC}">
              <c16:uniqueId val="{00000002-B6B3-4040-A7F6-D1F48D21E5B9}"/>
            </c:ext>
          </c:extLst>
        </c:ser>
        <c:dLbls>
          <c:dLblPos val="inEnd"/>
          <c:showLegendKey val="0"/>
          <c:showVal val="1"/>
          <c:showCatName val="0"/>
          <c:showSerName val="0"/>
          <c:showPercent val="0"/>
          <c:showBubbleSize val="0"/>
        </c:dLbls>
        <c:gapWidth val="150"/>
        <c:overlap val="100"/>
        <c:axId val="1146443040"/>
        <c:axId val="995319152"/>
      </c:barChart>
      <c:catAx>
        <c:axId val="1146443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95319152"/>
        <c:crosses val="autoZero"/>
        <c:auto val="1"/>
        <c:lblAlgn val="ctr"/>
        <c:lblOffset val="100"/>
        <c:noMultiLvlLbl val="0"/>
      </c:catAx>
      <c:valAx>
        <c:axId val="9953191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146443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29C-4A29-A413-14327A22D0F7}"/>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29C-4A29-A413-14327A22D0F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71</c:v>
                </c:pt>
                <c:pt idx="1">
                  <c:v>29</c:v>
                </c:pt>
              </c:numCache>
            </c:numRef>
          </c:val>
          <c:extLst>
            <c:ext xmlns:c16="http://schemas.microsoft.com/office/drawing/2014/chart" uri="{C3380CC4-5D6E-409C-BE32-E72D297353CC}">
              <c16:uniqueId val="{00000002-229C-4A29-A413-14327A22D0F7}"/>
            </c:ext>
          </c:extLst>
        </c:ser>
        <c:dLbls>
          <c:showLegendKey val="0"/>
          <c:showVal val="0"/>
          <c:showCatName val="0"/>
          <c:showSerName val="0"/>
          <c:showPercent val="0"/>
          <c:showBubbleSize val="0"/>
        </c:dLbls>
        <c:gapWidth val="100"/>
        <c:overlap val="-24"/>
        <c:axId val="397399256"/>
        <c:axId val="397398928"/>
      </c:barChart>
      <c:catAx>
        <c:axId val="397399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8928"/>
        <c:crosses val="autoZero"/>
        <c:auto val="1"/>
        <c:lblAlgn val="ctr"/>
        <c:lblOffset val="100"/>
        <c:noMultiLvlLbl val="0"/>
      </c:catAx>
      <c:valAx>
        <c:axId val="39739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Hoja1!$D$415</c:f>
              <c:strCache>
                <c:ptCount val="1"/>
                <c:pt idx="0">
                  <c:v>Porcentaje</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1107998239832964E-17"/>
                  <c:y val="-6.6581995920410612E-3"/>
                </c:manualLayout>
              </c:layout>
              <c:tx>
                <c:rich>
                  <a:bodyPr/>
                  <a:lstStyle/>
                  <a:p>
                    <a:fld id="{79823F09-D3A4-4690-B4C5-4E9D9D1A43F2}"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A35-4F91-BF64-17EC76975AE0}"/>
                </c:ext>
              </c:extLst>
            </c:dLbl>
            <c:dLbl>
              <c:idx val="1"/>
              <c:tx>
                <c:rich>
                  <a:bodyPr/>
                  <a:lstStyle/>
                  <a:p>
                    <a:fld id="{2D1FFF3D-00ED-44AD-9A6F-928C6F05F2D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A35-4F91-BF64-17EC76975AE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Hoja1!$B$416:$B$417</c:f>
              <c:strCache>
                <c:ptCount val="2"/>
                <c:pt idx="0">
                  <c:v>NO</c:v>
                </c:pt>
                <c:pt idx="1">
                  <c:v>SI</c:v>
                </c:pt>
              </c:strCache>
            </c:strRef>
          </c:cat>
          <c:val>
            <c:numRef>
              <c:f>Hoja1!$D$416:$D$417</c:f>
              <c:numCache>
                <c:formatCode>###0</c:formatCode>
                <c:ptCount val="2"/>
                <c:pt idx="0">
                  <c:v>7.4074074074074066</c:v>
                </c:pt>
                <c:pt idx="1">
                  <c:v>92.592592592592595</c:v>
                </c:pt>
              </c:numCache>
            </c:numRef>
          </c:val>
          <c:extLst>
            <c:ext xmlns:c16="http://schemas.microsoft.com/office/drawing/2014/chart" uri="{C3380CC4-5D6E-409C-BE32-E72D297353CC}">
              <c16:uniqueId val="{00000002-5A35-4F91-BF64-17EC76975AE0}"/>
            </c:ext>
          </c:extLst>
        </c:ser>
        <c:dLbls>
          <c:dLblPos val="inEnd"/>
          <c:showLegendKey val="0"/>
          <c:showVal val="1"/>
          <c:showCatName val="0"/>
          <c:showSerName val="0"/>
          <c:showPercent val="0"/>
          <c:showBubbleSize val="0"/>
        </c:dLbls>
        <c:gapWidth val="150"/>
        <c:overlap val="100"/>
        <c:axId val="1085028480"/>
        <c:axId val="993498432"/>
      </c:barChart>
      <c:catAx>
        <c:axId val="1085028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93498432"/>
        <c:crosses val="autoZero"/>
        <c:auto val="1"/>
        <c:lblAlgn val="ctr"/>
        <c:lblOffset val="100"/>
        <c:noMultiLvlLbl val="0"/>
      </c:catAx>
      <c:valAx>
        <c:axId val="9934984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085028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'ORGULLO INSTITUCIONAL'!$B$2</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EF-4E57-BA26-66C2F611449E}"/>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AEF-4E57-BA26-66C2F611449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98.7</c:v>
                </c:pt>
                <c:pt idx="1">
                  <c:v>1.3</c:v>
                </c:pt>
              </c:numCache>
            </c:numRef>
          </c:val>
          <c:extLst>
            <c:ext xmlns:c16="http://schemas.microsoft.com/office/drawing/2014/chart" uri="{C3380CC4-5D6E-409C-BE32-E72D297353CC}">
              <c16:uniqueId val="{00000000-9AEF-4E57-BA26-66C2F611449E}"/>
            </c:ext>
          </c:extLst>
        </c:ser>
        <c:dLbls>
          <c:showLegendKey val="0"/>
          <c:showVal val="0"/>
          <c:showCatName val="0"/>
          <c:showSerName val="0"/>
          <c:showPercent val="0"/>
          <c:showBubbleSize val="0"/>
        </c:dLbls>
        <c:gapWidth val="100"/>
        <c:overlap val="-24"/>
        <c:axId val="309042032"/>
        <c:axId val="368470032"/>
      </c:barChart>
      <c:catAx>
        <c:axId val="309042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68470032"/>
        <c:crosses val="autoZero"/>
        <c:auto val="1"/>
        <c:lblAlgn val="ctr"/>
        <c:lblOffset val="100"/>
        <c:noMultiLvlLbl val="0"/>
      </c:catAx>
      <c:valAx>
        <c:axId val="368470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904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tx>
            <c:strRef>
              <c:f>Hoja1!$E$7</c:f>
              <c:strCache>
                <c:ptCount val="1"/>
                <c:pt idx="0">
                  <c:v>porcentaje</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31-4611-BE7F-276AC8EC2A19}"/>
                </c:ext>
              </c:extLst>
            </c:dLbl>
            <c:dLbl>
              <c:idx val="1"/>
              <c:tx>
                <c:rich>
                  <a:bodyPr/>
                  <a:lstStyle/>
                  <a:p>
                    <a:r>
                      <a:rPr lang="en-US" dirty="0"/>
                      <a:t>74%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31-4611-BE7F-276AC8EC2A19}"/>
                </c:ext>
              </c:extLst>
            </c:dLbl>
            <c:dLbl>
              <c:idx val="2"/>
              <c:tx>
                <c:rich>
                  <a:bodyPr/>
                  <a:lstStyle/>
                  <a:p>
                    <a:r>
                      <a:rPr lang="en-US" dirty="0"/>
                      <a:t>63%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31-4611-BE7F-276AC8EC2A1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(Hoja1!$B$8:$B$9,Hoja1!$B$11)</c:f>
              <c:strCache>
                <c:ptCount val="3"/>
                <c:pt idx="0">
                  <c:v>ESCUDO</c:v>
                </c:pt>
                <c:pt idx="1">
                  <c:v>LEMA</c:v>
                </c:pt>
                <c:pt idx="2">
                  <c:v>HISTORIA</c:v>
                </c:pt>
              </c:strCache>
            </c:strRef>
          </c:cat>
          <c:val>
            <c:numRef>
              <c:f>(Hoja1!$E$8:$E$9,Hoja1!$E$11)</c:f>
              <c:numCache>
                <c:formatCode>General</c:formatCode>
                <c:ptCount val="3"/>
                <c:pt idx="0" formatCode="###0.0">
                  <c:v>81.5</c:v>
                </c:pt>
                <c:pt idx="1">
                  <c:v>74.099999999999994</c:v>
                </c:pt>
                <c:pt idx="2">
                  <c:v>62.9</c:v>
                </c:pt>
              </c:numCache>
            </c:numRef>
          </c:val>
          <c:extLst>
            <c:ext xmlns:c16="http://schemas.microsoft.com/office/drawing/2014/chart" uri="{C3380CC4-5D6E-409C-BE32-E72D297353CC}">
              <c16:uniqueId val="{00000003-6531-4611-BE7F-276AC8EC2A19}"/>
            </c:ext>
          </c:extLst>
        </c:ser>
        <c:dLbls>
          <c:dLblPos val="inEnd"/>
          <c:showLegendKey val="0"/>
          <c:showVal val="1"/>
          <c:showCatName val="0"/>
          <c:showSerName val="0"/>
          <c:showPercent val="0"/>
          <c:showBubbleSize val="0"/>
        </c:dLbls>
        <c:gapWidth val="150"/>
        <c:overlap val="100"/>
        <c:axId val="1797974992"/>
        <c:axId val="1797963344"/>
      </c:barChart>
      <c:catAx>
        <c:axId val="1797974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97963344"/>
        <c:crosses val="autoZero"/>
        <c:auto val="1"/>
        <c:lblAlgn val="ctr"/>
        <c:lblOffset val="100"/>
        <c:noMultiLvlLbl val="0"/>
      </c:catAx>
      <c:valAx>
        <c:axId val="1797963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797974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4">
  <a:schemeClr val="accent1"/>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6">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7">
  <a:schemeClr val="accent4"/>
</cs:colorStyle>
</file>

<file path=ppt/charts/colors29.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withinLinear" id="15">
  <a:schemeClr val="accent2"/>
</cs:colorStyle>
</file>

<file path=ppt/charts/colors43.xml><?xml version="1.0" encoding="utf-8"?>
<cs:colorStyle xmlns:cs="http://schemas.microsoft.com/office/drawing/2012/chartStyle" xmlns:a="http://schemas.openxmlformats.org/drawingml/2006/main" meth="withinLinear" id="15">
  <a:schemeClr val="accent2"/>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5">
  <a:schemeClr val="accent2"/>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0.10273</cdr:x>
      <cdr:y>0.48046</cdr:y>
    </cdr:from>
    <cdr:to>
      <cdr:x>0.19685</cdr:x>
      <cdr:y>0.55049</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51645" y="1950063"/>
          <a:ext cx="688633" cy="28423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0.33156</cdr:x>
      <cdr:y>0.48769</cdr:y>
    </cdr:from>
    <cdr:to>
      <cdr:x>0.42568</cdr:x>
      <cdr:y>0.55773</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25840" y="1979411"/>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05/04/2022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05/04/2022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05/04/2022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05/04/2022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919020" y="4653137"/>
            <a:ext cx="8189484" cy="923330"/>
          </a:xfrm>
          <a:prstGeom prst="rect">
            <a:avLst/>
          </a:prstGeom>
          <a:noFill/>
        </p:spPr>
        <p:txBody>
          <a:bodyPr wrap="square" rtlCol="0">
            <a:spAutoFit/>
          </a:bodyPr>
          <a:lstStyle/>
          <a:p>
            <a:pPr algn="ctr"/>
            <a:r>
              <a:rPr lang="es-MX" b="1" dirty="0"/>
              <a:t>RESULTADOS EVALUACIÓN DE </a:t>
            </a:r>
          </a:p>
          <a:p>
            <a:pPr algn="ctr"/>
            <a:r>
              <a:rPr lang="es-MX" b="1" dirty="0"/>
              <a:t>AMBIENTE DE TRABAJO 2021 (ÁREA 370) ÁREA DE CIENCIAS ECONÓMICAS Y ADMINISTRATIVAS</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7D6741B4-A78F-4C33-BD8D-B83AA33063CA}"/>
              </a:ext>
            </a:extLst>
          </p:cNvPr>
          <p:cNvGraphicFramePr>
            <a:graphicFrameLocks/>
          </p:cNvGraphicFramePr>
          <p:nvPr>
            <p:extLst>
              <p:ext uri="{D42A27DB-BD31-4B8C-83A1-F6EECF244321}">
                <p14:modId xmlns:p14="http://schemas.microsoft.com/office/powerpoint/2010/main" val="714103410"/>
              </p:ext>
            </p:extLst>
          </p:nvPr>
        </p:nvGraphicFramePr>
        <p:xfrm>
          <a:off x="2097439" y="1625139"/>
          <a:ext cx="6101250" cy="3484785"/>
        </p:xfrm>
        <a:graphic>
          <a:graphicData uri="http://schemas.openxmlformats.org/drawingml/2006/chart">
            <c:chart xmlns:c="http://schemas.openxmlformats.org/drawingml/2006/chart" xmlns:r="http://schemas.openxmlformats.org/officeDocument/2006/relationships" r:id="rId5"/>
          </a:graphicData>
        </a:graphic>
      </p:graphicFrame>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id="{4F28FCCE-318E-46DA-8F09-7440923BF921}"/>
              </a:ext>
            </a:extLst>
          </p:cNvPr>
          <p:cNvGraphicFramePr>
            <a:graphicFrameLocks/>
          </p:cNvGraphicFramePr>
          <p:nvPr>
            <p:extLst>
              <p:ext uri="{D42A27DB-BD31-4B8C-83A1-F6EECF244321}">
                <p14:modId xmlns:p14="http://schemas.microsoft.com/office/powerpoint/2010/main" val="2210413980"/>
              </p:ext>
            </p:extLst>
          </p:nvPr>
        </p:nvGraphicFramePr>
        <p:xfrm>
          <a:off x="1062827" y="1507255"/>
          <a:ext cx="7757643" cy="39904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oogle Shape;380;p16">
            <a:extLst>
              <a:ext uri="{FF2B5EF4-FFF2-40B4-BE49-F238E27FC236}">
                <a16:creationId xmlns:a16="http://schemas.microsoft.com/office/drawing/2014/main" id="{52712CCE-000B-4FFB-B5C2-0B02E66101C4}"/>
              </a:ext>
            </a:extLst>
          </p:cNvPr>
          <p:cNvGraphicFramePr/>
          <p:nvPr>
            <p:extLst>
              <p:ext uri="{D42A27DB-BD31-4B8C-83A1-F6EECF244321}">
                <p14:modId xmlns:p14="http://schemas.microsoft.com/office/powerpoint/2010/main" val="925225587"/>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oogle Shape;400;p17">
            <a:extLst>
              <a:ext uri="{FF2B5EF4-FFF2-40B4-BE49-F238E27FC236}">
                <a16:creationId xmlns:a16="http://schemas.microsoft.com/office/drawing/2014/main" id="{B0B980D1-C3C1-4C89-9862-AC2F67F85ADC}"/>
              </a:ext>
            </a:extLst>
          </p:cNvPr>
          <p:cNvGraphicFramePr/>
          <p:nvPr>
            <p:extLst>
              <p:ext uri="{D42A27DB-BD31-4B8C-83A1-F6EECF244321}">
                <p14:modId xmlns:p14="http://schemas.microsoft.com/office/powerpoint/2010/main" val="3624845205"/>
              </p:ext>
            </p:extLst>
          </p:nvPr>
        </p:nvGraphicFramePr>
        <p:xfrm>
          <a:off x="1215891" y="1314479"/>
          <a:ext cx="7316549" cy="44858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369332"/>
          </a:xfrm>
          <a:prstGeom prst="rect">
            <a:avLst/>
          </a:prstGeom>
          <a:noFill/>
        </p:spPr>
        <p:txBody>
          <a:bodyPr wrap="square" rtlCol="0">
            <a:spAutoFit/>
          </a:bodyPr>
          <a:lstStyle/>
          <a:p>
            <a:pPr algn="just"/>
            <a:r>
              <a:rPr lang="es-MX" dirty="0"/>
              <a:t>En el rubro correspondiente a “</a:t>
            </a:r>
            <a:r>
              <a:rPr lang="es-MX" b="1" dirty="0"/>
              <a:t>Identidad Institucional” </a:t>
            </a: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BCD47D6B-6962-429A-A03F-95CAC6D4530A}"/>
              </a:ext>
            </a:extLst>
          </p:cNvPr>
          <p:cNvGraphicFramePr>
            <a:graphicFrameLocks/>
          </p:cNvGraphicFramePr>
          <p:nvPr>
            <p:extLst>
              <p:ext uri="{D42A27DB-BD31-4B8C-83A1-F6EECF244321}">
                <p14:modId xmlns:p14="http://schemas.microsoft.com/office/powerpoint/2010/main" val="1314069822"/>
              </p:ext>
            </p:extLst>
          </p:nvPr>
        </p:nvGraphicFramePr>
        <p:xfrm>
          <a:off x="1076312" y="1269498"/>
          <a:ext cx="7528136" cy="42428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oogle Shape;483;p21">
            <a:extLst>
              <a:ext uri="{FF2B5EF4-FFF2-40B4-BE49-F238E27FC236}">
                <a16:creationId xmlns:a16="http://schemas.microsoft.com/office/drawing/2014/main" id="{C9FAB860-CD4F-43E9-80FB-243E5C93B9E8}"/>
              </a:ext>
            </a:extLst>
          </p:cNvPr>
          <p:cNvGraphicFramePr/>
          <p:nvPr>
            <p:extLst>
              <p:ext uri="{D42A27DB-BD31-4B8C-83A1-F6EECF244321}">
                <p14:modId xmlns:p14="http://schemas.microsoft.com/office/powerpoint/2010/main" val="4024560103"/>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AADFCA02-3733-489C-92C9-20F496DC9F9B}"/>
              </a:ext>
            </a:extLst>
          </p:cNvPr>
          <p:cNvGraphicFramePr>
            <a:graphicFrameLocks/>
          </p:cNvGraphicFramePr>
          <p:nvPr>
            <p:extLst>
              <p:ext uri="{D42A27DB-BD31-4B8C-83A1-F6EECF244321}">
                <p14:modId xmlns:p14="http://schemas.microsoft.com/office/powerpoint/2010/main" val="3711431543"/>
              </p:ext>
            </p:extLst>
          </p:nvPr>
        </p:nvGraphicFramePr>
        <p:xfrm>
          <a:off x="1095668" y="1298891"/>
          <a:ext cx="7508780" cy="42522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oogle Shape;523;p23">
            <a:extLst>
              <a:ext uri="{FF2B5EF4-FFF2-40B4-BE49-F238E27FC236}">
                <a16:creationId xmlns:a16="http://schemas.microsoft.com/office/drawing/2014/main" id="{24529A05-643A-492F-8A65-2D920BAD4C56}"/>
              </a:ext>
            </a:extLst>
          </p:cNvPr>
          <p:cNvGraphicFramePr/>
          <p:nvPr>
            <p:extLst>
              <p:ext uri="{D42A27DB-BD31-4B8C-83A1-F6EECF244321}">
                <p14:modId xmlns:p14="http://schemas.microsoft.com/office/powerpoint/2010/main" val="1866907183"/>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04041803-B88D-4AE4-917E-56F556E95BCE}"/>
              </a:ext>
            </a:extLst>
          </p:cNvPr>
          <p:cNvGraphicFramePr>
            <a:graphicFrameLocks/>
          </p:cNvGraphicFramePr>
          <p:nvPr>
            <p:extLst>
              <p:ext uri="{D42A27DB-BD31-4B8C-83A1-F6EECF244321}">
                <p14:modId xmlns:p14="http://schemas.microsoft.com/office/powerpoint/2010/main" val="1138242430"/>
              </p:ext>
            </p:extLst>
          </p:nvPr>
        </p:nvGraphicFramePr>
        <p:xfrm>
          <a:off x="1144217" y="1306504"/>
          <a:ext cx="7676254" cy="41989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oogle Shape;563;p25">
            <a:extLst>
              <a:ext uri="{FF2B5EF4-FFF2-40B4-BE49-F238E27FC236}">
                <a16:creationId xmlns:a16="http://schemas.microsoft.com/office/drawing/2014/main" id="{82155C6D-1245-4E62-A0C6-CBFFB3CAC63C}"/>
              </a:ext>
            </a:extLst>
          </p:cNvPr>
          <p:cNvGraphicFramePr/>
          <p:nvPr>
            <p:extLst>
              <p:ext uri="{D42A27DB-BD31-4B8C-83A1-F6EECF244321}">
                <p14:modId xmlns:p14="http://schemas.microsoft.com/office/powerpoint/2010/main" val="4179476132"/>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A7C5D8A8-6CDC-4EF7-9428-D7A9B238B151}"/>
              </a:ext>
            </a:extLst>
          </p:cNvPr>
          <p:cNvGraphicFramePr>
            <a:graphicFrameLocks/>
          </p:cNvGraphicFramePr>
          <p:nvPr>
            <p:extLst>
              <p:ext uri="{D42A27DB-BD31-4B8C-83A1-F6EECF244321}">
                <p14:modId xmlns:p14="http://schemas.microsoft.com/office/powerpoint/2010/main" val="1324816648"/>
              </p:ext>
            </p:extLst>
          </p:nvPr>
        </p:nvGraphicFramePr>
        <p:xfrm>
          <a:off x="1023313" y="1493597"/>
          <a:ext cx="7797158" cy="40575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oogle Shape;603;p27">
            <a:extLst>
              <a:ext uri="{FF2B5EF4-FFF2-40B4-BE49-F238E27FC236}">
                <a16:creationId xmlns:a16="http://schemas.microsoft.com/office/drawing/2014/main" id="{3DA05395-DF36-451B-BCFF-620DF4FFA445}"/>
              </a:ext>
            </a:extLst>
          </p:cNvPr>
          <p:cNvGraphicFramePr/>
          <p:nvPr>
            <p:extLst>
              <p:ext uri="{D42A27DB-BD31-4B8C-83A1-F6EECF244321}">
                <p14:modId xmlns:p14="http://schemas.microsoft.com/office/powerpoint/2010/main" val="294956473"/>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15925489-452C-41FD-A2F7-D4BD87E152D9}"/>
              </a:ext>
            </a:extLst>
          </p:cNvPr>
          <p:cNvGraphicFramePr>
            <a:graphicFrameLocks/>
          </p:cNvGraphicFramePr>
          <p:nvPr>
            <p:extLst>
              <p:ext uri="{D42A27DB-BD31-4B8C-83A1-F6EECF244321}">
                <p14:modId xmlns:p14="http://schemas.microsoft.com/office/powerpoint/2010/main" val="1544171466"/>
              </p:ext>
            </p:extLst>
          </p:nvPr>
        </p:nvGraphicFramePr>
        <p:xfrm>
          <a:off x="945311" y="1495964"/>
          <a:ext cx="7875160" cy="41677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oogle Shape;643;p29">
            <a:extLst>
              <a:ext uri="{FF2B5EF4-FFF2-40B4-BE49-F238E27FC236}">
                <a16:creationId xmlns:a16="http://schemas.microsoft.com/office/drawing/2014/main" id="{F6DE03C9-286B-4DC6-BAB2-7F7046204DFC}"/>
              </a:ext>
            </a:extLst>
          </p:cNvPr>
          <p:cNvGraphicFramePr/>
          <p:nvPr>
            <p:extLst>
              <p:ext uri="{D42A27DB-BD31-4B8C-83A1-F6EECF244321}">
                <p14:modId xmlns:p14="http://schemas.microsoft.com/office/powerpoint/2010/main" val="257353462"/>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147732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a:t>
            </a:r>
            <a:r>
              <a:rPr lang="es-MX" dirty="0"/>
              <a:t>, el </a:t>
            </a:r>
            <a:r>
              <a:rPr lang="es-MX" b="1" dirty="0"/>
              <a:t>clima</a:t>
            </a:r>
            <a:r>
              <a:rPr lang="es-MX" dirty="0"/>
              <a:t>, el </a:t>
            </a:r>
            <a:r>
              <a:rPr lang="es-MX" b="1" dirty="0"/>
              <a:t>ruido</a:t>
            </a:r>
            <a:r>
              <a:rPr lang="es-MX" dirty="0"/>
              <a:t>, a </a:t>
            </a:r>
            <a:r>
              <a:rPr lang="es-MX" b="1" dirty="0"/>
              <a:t>mobiliario</a:t>
            </a:r>
            <a:r>
              <a:rPr lang="es-MX" dirty="0"/>
              <a:t> se, la </a:t>
            </a:r>
            <a:r>
              <a:rPr lang="es-MX" b="1" dirty="0"/>
              <a:t>higiene</a:t>
            </a:r>
            <a:r>
              <a:rPr lang="es-MX" dirty="0"/>
              <a:t>, pero la </a:t>
            </a:r>
            <a:r>
              <a:rPr lang="es-MX" b="1" dirty="0"/>
              <a:t>higiene en sanitarios </a:t>
            </a:r>
            <a:r>
              <a:rPr lang="es-MX" dirty="0"/>
              <a:t>es, de </a:t>
            </a:r>
            <a:r>
              <a:rPr lang="es-MX" b="1" dirty="0"/>
              <a:t>mantenimiento</a:t>
            </a:r>
            <a:r>
              <a:rPr lang="es-MX" dirty="0"/>
              <a:t> de, se conoce a los </a:t>
            </a:r>
            <a:r>
              <a:rPr lang="es-MX" b="1" dirty="0"/>
              <a:t>integrantes</a:t>
            </a:r>
            <a:r>
              <a:rPr lang="es-MX" dirty="0"/>
              <a:t> </a:t>
            </a:r>
            <a:r>
              <a:rPr lang="es-MX" b="1" dirty="0"/>
              <a:t>de las comisiones de seguridad e higiene </a:t>
            </a:r>
            <a:r>
              <a:rPr lang="es-MX" dirty="0"/>
              <a:t>en,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oogle Shape;760;p35">
            <a:extLst>
              <a:ext uri="{FF2B5EF4-FFF2-40B4-BE49-F238E27FC236}">
                <a16:creationId xmlns:a16="http://schemas.microsoft.com/office/drawing/2014/main" id="{0805F8A4-BD14-411A-A1AB-0AB0117510B6}"/>
              </a:ext>
            </a:extLst>
          </p:cNvPr>
          <p:cNvGraphicFramePr/>
          <p:nvPr>
            <p:extLst>
              <p:ext uri="{D42A27DB-BD31-4B8C-83A1-F6EECF244321}">
                <p14:modId xmlns:p14="http://schemas.microsoft.com/office/powerpoint/2010/main" val="4146901094"/>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oogle Shape;760;p35">
            <a:extLst>
              <a:ext uri="{FF2B5EF4-FFF2-40B4-BE49-F238E27FC236}">
                <a16:creationId xmlns:a16="http://schemas.microsoft.com/office/drawing/2014/main" id="{94F3E8AB-C306-46AC-BC51-9AF3BFF0F6CD}"/>
              </a:ext>
            </a:extLst>
          </p:cNvPr>
          <p:cNvGraphicFramePr/>
          <p:nvPr>
            <p:extLst>
              <p:ext uri="{D42A27DB-BD31-4B8C-83A1-F6EECF244321}">
                <p14:modId xmlns:p14="http://schemas.microsoft.com/office/powerpoint/2010/main" val="1454894450"/>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oogle Shape;802;p37">
            <a:extLst>
              <a:ext uri="{FF2B5EF4-FFF2-40B4-BE49-F238E27FC236}">
                <a16:creationId xmlns:a16="http://schemas.microsoft.com/office/drawing/2014/main" id="{4D5ED01F-6FFE-423C-9641-61A12179749B}"/>
              </a:ext>
            </a:extLst>
          </p:cNvPr>
          <p:cNvGraphicFramePr/>
          <p:nvPr>
            <p:extLst>
              <p:ext uri="{D42A27DB-BD31-4B8C-83A1-F6EECF244321}">
                <p14:modId xmlns:p14="http://schemas.microsoft.com/office/powerpoint/2010/main" val="3803960478"/>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3" name="Google Shape;760;p35">
            <a:extLst>
              <a:ext uri="{FF2B5EF4-FFF2-40B4-BE49-F238E27FC236}">
                <a16:creationId xmlns:a16="http://schemas.microsoft.com/office/drawing/2014/main" id="{65985207-610F-4802-B0DA-4C6A74B3CF64}"/>
              </a:ext>
            </a:extLst>
          </p:cNvPr>
          <p:cNvGraphicFramePr/>
          <p:nvPr>
            <p:extLst>
              <p:ext uri="{D42A27DB-BD31-4B8C-83A1-F6EECF244321}">
                <p14:modId xmlns:p14="http://schemas.microsoft.com/office/powerpoint/2010/main" val="570154820"/>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oogle Shape;760;p35">
            <a:extLst>
              <a:ext uri="{FF2B5EF4-FFF2-40B4-BE49-F238E27FC236}">
                <a16:creationId xmlns:a16="http://schemas.microsoft.com/office/drawing/2014/main" id="{E7EB4410-4C7A-4BEB-BA07-FFB0B98649A5}"/>
              </a:ext>
            </a:extLst>
          </p:cNvPr>
          <p:cNvGraphicFramePr/>
          <p:nvPr>
            <p:extLst>
              <p:ext uri="{D42A27DB-BD31-4B8C-83A1-F6EECF244321}">
                <p14:modId xmlns:p14="http://schemas.microsoft.com/office/powerpoint/2010/main" val="3614005008"/>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oogle Shape;802;p37">
            <a:extLst>
              <a:ext uri="{FF2B5EF4-FFF2-40B4-BE49-F238E27FC236}">
                <a16:creationId xmlns:a16="http://schemas.microsoft.com/office/drawing/2014/main" id="{FA1B8F2F-2E74-4676-B740-7BE32FB9B085}"/>
              </a:ext>
            </a:extLst>
          </p:cNvPr>
          <p:cNvGraphicFramePr/>
          <p:nvPr>
            <p:extLst>
              <p:ext uri="{D42A27DB-BD31-4B8C-83A1-F6EECF244321}">
                <p14:modId xmlns:p14="http://schemas.microsoft.com/office/powerpoint/2010/main" val="3254859111"/>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938992"/>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ÁREA DE CIENCIAS ECONÓMICAS Y ADMINISTRATIVAS</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5FE0FA0F-866F-4526-A0F6-2AA0BC34DBEB}"/>
              </a:ext>
            </a:extLst>
          </p:cNvPr>
          <p:cNvGraphicFramePr>
            <a:graphicFrameLocks/>
          </p:cNvGraphicFramePr>
          <p:nvPr>
            <p:extLst>
              <p:ext uri="{D42A27DB-BD31-4B8C-83A1-F6EECF244321}">
                <p14:modId xmlns:p14="http://schemas.microsoft.com/office/powerpoint/2010/main" val="2518107159"/>
              </p:ext>
            </p:extLst>
          </p:nvPr>
        </p:nvGraphicFramePr>
        <p:xfrm>
          <a:off x="1159480" y="1292328"/>
          <a:ext cx="7516976" cy="42130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oogle Shape;955;p45">
            <a:extLst>
              <a:ext uri="{FF2B5EF4-FFF2-40B4-BE49-F238E27FC236}">
                <a16:creationId xmlns:a16="http://schemas.microsoft.com/office/drawing/2014/main" id="{76BA9540-A9E1-4B06-A3A2-B8F3AE7542DC}"/>
              </a:ext>
            </a:extLst>
          </p:cNvPr>
          <p:cNvGraphicFramePr/>
          <p:nvPr>
            <p:extLst>
              <p:ext uri="{D42A27DB-BD31-4B8C-83A1-F6EECF244321}">
                <p14:modId xmlns:p14="http://schemas.microsoft.com/office/powerpoint/2010/main" val="358583304"/>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8EF71689-C881-45B7-B7E4-F9D1A2FFBE33}"/>
              </a:ext>
            </a:extLst>
          </p:cNvPr>
          <p:cNvGraphicFramePr>
            <a:graphicFrameLocks/>
          </p:cNvGraphicFramePr>
          <p:nvPr>
            <p:extLst>
              <p:ext uri="{D42A27DB-BD31-4B8C-83A1-F6EECF244321}">
                <p14:modId xmlns:p14="http://schemas.microsoft.com/office/powerpoint/2010/main" val="638868780"/>
              </p:ext>
            </p:extLst>
          </p:nvPr>
        </p:nvGraphicFramePr>
        <p:xfrm>
          <a:off x="1095024" y="1342721"/>
          <a:ext cx="7581431" cy="4208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oogle Shape;995;p47">
            <a:extLst>
              <a:ext uri="{FF2B5EF4-FFF2-40B4-BE49-F238E27FC236}">
                <a16:creationId xmlns:a16="http://schemas.microsoft.com/office/drawing/2014/main" id="{794E8918-0A58-472A-B8C0-F90AD59274A8}"/>
              </a:ext>
            </a:extLst>
          </p:cNvPr>
          <p:cNvGraphicFramePr/>
          <p:nvPr>
            <p:extLst>
              <p:ext uri="{D42A27DB-BD31-4B8C-83A1-F6EECF244321}">
                <p14:modId xmlns:p14="http://schemas.microsoft.com/office/powerpoint/2010/main" val="3883814841"/>
              </p:ext>
            </p:extLst>
          </p:nvPr>
        </p:nvGraphicFramePr>
        <p:xfrm>
          <a:off x="1522960" y="614932"/>
          <a:ext cx="6912768" cy="45327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5CA685C7-631B-4157-AB38-A575B0AEAD32}"/>
              </a:ext>
            </a:extLst>
          </p:cNvPr>
          <p:cNvGraphicFramePr>
            <a:graphicFrameLocks/>
          </p:cNvGraphicFramePr>
          <p:nvPr>
            <p:extLst>
              <p:ext uri="{D42A27DB-BD31-4B8C-83A1-F6EECF244321}">
                <p14:modId xmlns:p14="http://schemas.microsoft.com/office/powerpoint/2010/main" val="175448974"/>
              </p:ext>
            </p:extLst>
          </p:nvPr>
        </p:nvGraphicFramePr>
        <p:xfrm>
          <a:off x="1101426" y="1342721"/>
          <a:ext cx="7817341" cy="4208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oogle Shape;1035;p49">
            <a:extLst>
              <a:ext uri="{FF2B5EF4-FFF2-40B4-BE49-F238E27FC236}">
                <a16:creationId xmlns:a16="http://schemas.microsoft.com/office/drawing/2014/main" id="{2E28987F-38B2-4DBA-ABE8-8A263A1BDC57}"/>
              </a:ext>
            </a:extLst>
          </p:cNvPr>
          <p:cNvGraphicFramePr/>
          <p:nvPr>
            <p:extLst>
              <p:ext uri="{D42A27DB-BD31-4B8C-83A1-F6EECF244321}">
                <p14:modId xmlns:p14="http://schemas.microsoft.com/office/powerpoint/2010/main" val="3597531868"/>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C2022C96-51CD-4E54-9BA2-F09D882E509A}"/>
              </a:ext>
            </a:extLst>
          </p:cNvPr>
          <p:cNvGraphicFramePr>
            <a:graphicFrameLocks/>
          </p:cNvGraphicFramePr>
          <p:nvPr>
            <p:extLst>
              <p:ext uri="{D42A27DB-BD31-4B8C-83A1-F6EECF244321}">
                <p14:modId xmlns:p14="http://schemas.microsoft.com/office/powerpoint/2010/main" val="1699088346"/>
              </p:ext>
            </p:extLst>
          </p:nvPr>
        </p:nvGraphicFramePr>
        <p:xfrm>
          <a:off x="1101426" y="1104342"/>
          <a:ext cx="7214989" cy="44204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54514316"/>
              </p:ext>
            </p:extLst>
          </p:nvPr>
        </p:nvGraphicFramePr>
        <p:xfrm>
          <a:off x="2580580" y="377006"/>
          <a:ext cx="4670805" cy="28989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su </a:t>
            </a:r>
            <a:r>
              <a:rPr lang="es-MX" b="1" dirty="0"/>
              <a:t>punto de vista</a:t>
            </a:r>
            <a:r>
              <a:rPr lang="es-MX" dirty="0"/>
              <a:t>, se dice que se presentan </a:t>
            </a:r>
            <a:r>
              <a:rPr lang="es-MX" b="1" dirty="0"/>
              <a:t>situaciones de conflicto </a:t>
            </a:r>
            <a:r>
              <a:rPr lang="es-MX" dirty="0"/>
              <a:t>, de </a:t>
            </a:r>
            <a:r>
              <a:rPr lang="es-MX" b="1" dirty="0"/>
              <a:t>conflicto afectan el ambiente </a:t>
            </a:r>
            <a:r>
              <a:rPr lang="es-MX" dirty="0"/>
              <a:t>de,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oogle Shape;1115;p53">
            <a:extLst>
              <a:ext uri="{FF2B5EF4-FFF2-40B4-BE49-F238E27FC236}">
                <a16:creationId xmlns:a16="http://schemas.microsoft.com/office/drawing/2014/main" id="{AB61E1F8-6BDF-46D3-B0C5-6EE818BC0263}"/>
              </a:ext>
            </a:extLst>
          </p:cNvPr>
          <p:cNvGraphicFramePr/>
          <p:nvPr>
            <p:extLst>
              <p:ext uri="{D42A27DB-BD31-4B8C-83A1-F6EECF244321}">
                <p14:modId xmlns:p14="http://schemas.microsoft.com/office/powerpoint/2010/main" val="2513156391"/>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605FF49A-4989-4B56-A986-5E2900502BC9}"/>
              </a:ext>
            </a:extLst>
          </p:cNvPr>
          <p:cNvGraphicFramePr>
            <a:graphicFrameLocks/>
          </p:cNvGraphicFramePr>
          <p:nvPr>
            <p:extLst>
              <p:ext uri="{D42A27DB-BD31-4B8C-83A1-F6EECF244321}">
                <p14:modId xmlns:p14="http://schemas.microsoft.com/office/powerpoint/2010/main" val="4203822706"/>
              </p:ext>
            </p:extLst>
          </p:nvPr>
        </p:nvGraphicFramePr>
        <p:xfrm>
          <a:off x="1061474" y="1082582"/>
          <a:ext cx="7667557" cy="44422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oogle Shape;1155;p55">
            <a:extLst>
              <a:ext uri="{FF2B5EF4-FFF2-40B4-BE49-F238E27FC236}">
                <a16:creationId xmlns:a16="http://schemas.microsoft.com/office/drawing/2014/main" id="{CECE3101-AD32-47B0-896D-EEC46141B89B}"/>
              </a:ext>
            </a:extLst>
          </p:cNvPr>
          <p:cNvGraphicFramePr/>
          <p:nvPr>
            <p:extLst>
              <p:ext uri="{D42A27DB-BD31-4B8C-83A1-F6EECF244321}">
                <p14:modId xmlns:p14="http://schemas.microsoft.com/office/powerpoint/2010/main" val="757992779"/>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229C9280-F3CF-468E-80F3-881519404BDE}"/>
              </a:ext>
            </a:extLst>
          </p:cNvPr>
          <p:cNvGraphicFramePr>
            <a:graphicFrameLocks/>
          </p:cNvGraphicFramePr>
          <p:nvPr>
            <p:extLst>
              <p:ext uri="{D42A27DB-BD31-4B8C-83A1-F6EECF244321}">
                <p14:modId xmlns:p14="http://schemas.microsoft.com/office/powerpoint/2010/main" val="2557997854"/>
              </p:ext>
            </p:extLst>
          </p:nvPr>
        </p:nvGraphicFramePr>
        <p:xfrm>
          <a:off x="1115183" y="1449249"/>
          <a:ext cx="7705288" cy="406587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oogle Shape;1195;p57">
            <a:extLst>
              <a:ext uri="{FF2B5EF4-FFF2-40B4-BE49-F238E27FC236}">
                <a16:creationId xmlns:a16="http://schemas.microsoft.com/office/drawing/2014/main" id="{2DD0D0E1-1ED8-4860-A140-8EA46A748768}"/>
              </a:ext>
            </a:extLst>
          </p:cNvPr>
          <p:cNvGraphicFramePr/>
          <p:nvPr>
            <p:extLst>
              <p:ext uri="{D42A27DB-BD31-4B8C-83A1-F6EECF244321}">
                <p14:modId xmlns:p14="http://schemas.microsoft.com/office/powerpoint/2010/main" val="3490734847"/>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06586AE2-9F01-4146-B2E3-781314C99E76}"/>
              </a:ext>
            </a:extLst>
          </p:cNvPr>
          <p:cNvGraphicFramePr>
            <a:graphicFrameLocks/>
          </p:cNvGraphicFramePr>
          <p:nvPr>
            <p:extLst>
              <p:ext uri="{D42A27DB-BD31-4B8C-83A1-F6EECF244321}">
                <p14:modId xmlns:p14="http://schemas.microsoft.com/office/powerpoint/2010/main" val="838347716"/>
              </p:ext>
            </p:extLst>
          </p:nvPr>
        </p:nvGraphicFramePr>
        <p:xfrm>
          <a:off x="1094196" y="1342722"/>
          <a:ext cx="7438243" cy="41626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oogle Shape;1215;p58">
            <a:extLst>
              <a:ext uri="{FF2B5EF4-FFF2-40B4-BE49-F238E27FC236}">
                <a16:creationId xmlns:a16="http://schemas.microsoft.com/office/drawing/2014/main" id="{A8E9299F-DB66-406B-A698-AB217874374C}"/>
              </a:ext>
            </a:extLst>
          </p:cNvPr>
          <p:cNvGraphicFramePr/>
          <p:nvPr>
            <p:extLst>
              <p:ext uri="{D42A27DB-BD31-4B8C-83A1-F6EECF244321}">
                <p14:modId xmlns:p14="http://schemas.microsoft.com/office/powerpoint/2010/main" val="1811143343"/>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1754326"/>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las </a:t>
            </a:r>
            <a:r>
              <a:rPr lang="es-MX" b="1" dirty="0"/>
              <a:t>instrucciones</a:t>
            </a:r>
            <a:r>
              <a:rPr lang="es-MX" dirty="0"/>
              <a:t> de, las </a:t>
            </a:r>
            <a:r>
              <a:rPr lang="es-MX" b="1" dirty="0"/>
              <a:t>actividades de manera equilibrada</a:t>
            </a:r>
            <a:r>
              <a:rPr lang="es-MX" dirty="0"/>
              <a:t>, el a la </a:t>
            </a:r>
            <a:r>
              <a:rPr lang="es-MX" b="1" dirty="0"/>
              <a:t>carga de trabajo</a:t>
            </a:r>
            <a:r>
              <a:rPr lang="es-MX" dirty="0"/>
              <a:t>,</a:t>
            </a:r>
            <a:r>
              <a:rPr lang="es-MX" b="1" dirty="0"/>
              <a:t> </a:t>
            </a:r>
            <a:r>
              <a:rPr lang="es-MX" dirty="0"/>
              <a:t>de en </a:t>
            </a:r>
            <a:r>
              <a:rPr lang="es-MX" b="1" dirty="0"/>
              <a:t>base a resultados</a:t>
            </a:r>
            <a:r>
              <a:rPr lang="es-MX" dirty="0"/>
              <a:t>, se hacer </a:t>
            </a:r>
            <a:r>
              <a:rPr lang="es-MX" b="1" dirty="0"/>
              <a:t>propuestas de mejora</a:t>
            </a:r>
            <a:r>
              <a:rPr lang="es-MX" dirty="0"/>
              <a:t>,</a:t>
            </a:r>
            <a:r>
              <a:rPr lang="es-MX" b="1" dirty="0"/>
              <a:t> </a:t>
            </a:r>
            <a:r>
              <a:rPr lang="es-MX" dirty="0"/>
              <a:t>pero se expresa que no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68CDF1E5-894D-4E22-A62A-EF5014C56D0F}"/>
              </a:ext>
            </a:extLst>
          </p:cNvPr>
          <p:cNvGraphicFramePr>
            <a:graphicFrameLocks/>
          </p:cNvGraphicFramePr>
          <p:nvPr>
            <p:extLst>
              <p:ext uri="{D42A27DB-BD31-4B8C-83A1-F6EECF244321}">
                <p14:modId xmlns:p14="http://schemas.microsoft.com/office/powerpoint/2010/main" val="1276239908"/>
              </p:ext>
            </p:extLst>
          </p:nvPr>
        </p:nvGraphicFramePr>
        <p:xfrm>
          <a:off x="1128939" y="1145649"/>
          <a:ext cx="7429789" cy="42614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oogle Shape;1313;p63">
            <a:extLst>
              <a:ext uri="{FF2B5EF4-FFF2-40B4-BE49-F238E27FC236}">
                <a16:creationId xmlns:a16="http://schemas.microsoft.com/office/drawing/2014/main" id="{ED956718-57FF-40CC-A3D8-D61E41F5B079}"/>
              </a:ext>
            </a:extLst>
          </p:cNvPr>
          <p:cNvGraphicFramePr/>
          <p:nvPr>
            <p:extLst>
              <p:ext uri="{D42A27DB-BD31-4B8C-83A1-F6EECF244321}">
                <p14:modId xmlns:p14="http://schemas.microsoft.com/office/powerpoint/2010/main" val="3651644784"/>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B48ADFA8-1145-4389-95D9-97B9497E5E39}"/>
              </a:ext>
            </a:extLst>
          </p:cNvPr>
          <p:cNvGraphicFramePr>
            <a:graphicFrameLocks/>
          </p:cNvGraphicFramePr>
          <p:nvPr>
            <p:extLst>
              <p:ext uri="{D42A27DB-BD31-4B8C-83A1-F6EECF244321}">
                <p14:modId xmlns:p14="http://schemas.microsoft.com/office/powerpoint/2010/main" val="3886941781"/>
              </p:ext>
            </p:extLst>
          </p:nvPr>
        </p:nvGraphicFramePr>
        <p:xfrm>
          <a:off x="1076207" y="1400320"/>
          <a:ext cx="7698543" cy="412451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oogle Shape;1353;p65">
            <a:extLst>
              <a:ext uri="{FF2B5EF4-FFF2-40B4-BE49-F238E27FC236}">
                <a16:creationId xmlns:a16="http://schemas.microsoft.com/office/drawing/2014/main" id="{2D232E26-A1D2-4F38-8EB9-C74F6AC75ACF}"/>
              </a:ext>
            </a:extLst>
          </p:cNvPr>
          <p:cNvGraphicFramePr/>
          <p:nvPr>
            <p:extLst>
              <p:ext uri="{D42A27DB-BD31-4B8C-83A1-F6EECF244321}">
                <p14:modId xmlns:p14="http://schemas.microsoft.com/office/powerpoint/2010/main" val="1278140349"/>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4EDD9562-751B-4F50-96FD-30511721632D}"/>
              </a:ext>
            </a:extLst>
          </p:cNvPr>
          <p:cNvGraphicFramePr>
            <a:graphicFrameLocks/>
          </p:cNvGraphicFramePr>
          <p:nvPr>
            <p:extLst>
              <p:ext uri="{D42A27DB-BD31-4B8C-83A1-F6EECF244321}">
                <p14:modId xmlns:p14="http://schemas.microsoft.com/office/powerpoint/2010/main" val="669620223"/>
              </p:ext>
            </p:extLst>
          </p:nvPr>
        </p:nvGraphicFramePr>
        <p:xfrm>
          <a:off x="1262978" y="1251411"/>
          <a:ext cx="7269462" cy="42997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oogle Shape;1393;p67">
            <a:extLst>
              <a:ext uri="{FF2B5EF4-FFF2-40B4-BE49-F238E27FC236}">
                <a16:creationId xmlns:a16="http://schemas.microsoft.com/office/drawing/2014/main" id="{19D50E0E-D7F4-4987-9708-BDCAF970E08E}"/>
              </a:ext>
            </a:extLst>
          </p:cNvPr>
          <p:cNvGraphicFramePr/>
          <p:nvPr>
            <p:extLst>
              <p:ext uri="{D42A27DB-BD31-4B8C-83A1-F6EECF244321}">
                <p14:modId xmlns:p14="http://schemas.microsoft.com/office/powerpoint/2010/main" val="2237280273"/>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8FEC2712-8DEC-460B-B9D8-9AD5EE985EBD}"/>
              </a:ext>
            </a:extLst>
          </p:cNvPr>
          <p:cNvGraphicFramePr>
            <a:graphicFrameLocks/>
          </p:cNvGraphicFramePr>
          <p:nvPr>
            <p:extLst>
              <p:ext uri="{D42A27DB-BD31-4B8C-83A1-F6EECF244321}">
                <p14:modId xmlns:p14="http://schemas.microsoft.com/office/powerpoint/2010/main" val="1652045158"/>
              </p:ext>
            </p:extLst>
          </p:nvPr>
        </p:nvGraphicFramePr>
        <p:xfrm>
          <a:off x="1081318" y="1128301"/>
          <a:ext cx="7451122" cy="42788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oogle Shape;1433;p69">
            <a:extLst>
              <a:ext uri="{FF2B5EF4-FFF2-40B4-BE49-F238E27FC236}">
                <a16:creationId xmlns:a16="http://schemas.microsoft.com/office/drawing/2014/main" id="{09A24791-3AE6-4FCE-B088-5BE0AB9609B8}"/>
              </a:ext>
            </a:extLst>
          </p:cNvPr>
          <p:cNvGraphicFramePr/>
          <p:nvPr>
            <p:extLst>
              <p:ext uri="{D42A27DB-BD31-4B8C-83A1-F6EECF244321}">
                <p14:modId xmlns:p14="http://schemas.microsoft.com/office/powerpoint/2010/main" val="1937083115"/>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4855A694-C795-46B2-9E37-5284FCD023DC}"/>
              </a:ext>
            </a:extLst>
          </p:cNvPr>
          <p:cNvGraphicFramePr>
            <a:graphicFrameLocks/>
          </p:cNvGraphicFramePr>
          <p:nvPr>
            <p:extLst>
              <p:ext uri="{D42A27DB-BD31-4B8C-83A1-F6EECF244321}">
                <p14:modId xmlns:p14="http://schemas.microsoft.com/office/powerpoint/2010/main" val="2978660759"/>
              </p:ext>
            </p:extLst>
          </p:nvPr>
        </p:nvGraphicFramePr>
        <p:xfrm>
          <a:off x="1168891" y="1424894"/>
          <a:ext cx="7461845" cy="40805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2308324"/>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a:t>
            </a:r>
            <a:r>
              <a:rPr lang="es-MX" dirty="0"/>
              <a:t>, </a:t>
            </a:r>
            <a:r>
              <a:rPr lang="es-MX" b="1" dirty="0"/>
              <a:t>cambio de área </a:t>
            </a:r>
            <a:r>
              <a:rPr lang="es-MX" dirty="0"/>
              <a:t>que mejore, en general para su </a:t>
            </a:r>
            <a:r>
              <a:rPr lang="es-MX" b="1" dirty="0"/>
              <a:t>desarrollo integral</a:t>
            </a:r>
            <a:r>
              <a:rPr lang="es-MX" dirty="0"/>
              <a:t>, un la </a:t>
            </a:r>
            <a:r>
              <a:rPr lang="es-MX" b="1" dirty="0"/>
              <a:t>carga de trabajo de su jornada laboral</a:t>
            </a:r>
            <a:r>
              <a:rPr lang="es-MX" dirty="0"/>
              <a:t> asignada es, se del </a:t>
            </a:r>
            <a:r>
              <a:rPr lang="es-MX" b="1" dirty="0"/>
              <a:t>puesto de trabajo con su preparación académica</a:t>
            </a:r>
            <a:r>
              <a:rPr lang="es-MX" dirty="0"/>
              <a:t>, se manifiesta se está </a:t>
            </a:r>
            <a:r>
              <a:rPr lang="es-MX" b="1" dirty="0"/>
              <a:t>capacitado para realizar sus funciones laborales</a:t>
            </a:r>
            <a:r>
              <a:rPr lang="es-MX" dirty="0"/>
              <a:t>, que un  mas recibido </a:t>
            </a:r>
            <a:r>
              <a:rPr lang="es-MX" b="1" dirty="0"/>
              <a:t>capacitación el ultimo año</a:t>
            </a:r>
            <a:r>
              <a:rPr lang="es-MX" dirty="0"/>
              <a:t>  por parte de la UAN,  se enuncia que se les </a:t>
            </a:r>
            <a:r>
              <a:rPr lang="es-MX" b="1" dirty="0"/>
              <a:t>permite asistir a  los cursos de capacitación </a:t>
            </a:r>
            <a:r>
              <a:rPr lang="es-MX" dirty="0"/>
              <a:t>pero un 10%, en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oogle Shape;1512;p73">
            <a:extLst>
              <a:ext uri="{FF2B5EF4-FFF2-40B4-BE49-F238E27FC236}">
                <a16:creationId xmlns:a16="http://schemas.microsoft.com/office/drawing/2014/main" id="{DD9F5DC8-ABD9-4A19-87D5-9BE17DFAEE0A}"/>
              </a:ext>
            </a:extLst>
          </p:cNvPr>
          <p:cNvGraphicFramePr/>
          <p:nvPr>
            <p:extLst>
              <p:ext uri="{D42A27DB-BD31-4B8C-83A1-F6EECF244321}">
                <p14:modId xmlns:p14="http://schemas.microsoft.com/office/powerpoint/2010/main" val="481755428"/>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84E2E7F4-4B9E-454C-81E5-88A786A930EA}"/>
              </a:ext>
            </a:extLst>
          </p:cNvPr>
          <p:cNvGraphicFramePr>
            <a:graphicFrameLocks/>
          </p:cNvGraphicFramePr>
          <p:nvPr>
            <p:extLst>
              <p:ext uri="{D42A27DB-BD31-4B8C-83A1-F6EECF244321}">
                <p14:modId xmlns:p14="http://schemas.microsoft.com/office/powerpoint/2010/main" val="1226555355"/>
              </p:ext>
            </p:extLst>
          </p:nvPr>
        </p:nvGraphicFramePr>
        <p:xfrm>
          <a:off x="1051164" y="1087576"/>
          <a:ext cx="7435557" cy="44178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oogle Shape;1552;p75">
            <a:extLst>
              <a:ext uri="{FF2B5EF4-FFF2-40B4-BE49-F238E27FC236}">
                <a16:creationId xmlns:a16="http://schemas.microsoft.com/office/drawing/2014/main" id="{E133770C-063D-4C32-B685-9D3ED5D7F2D7}"/>
              </a:ext>
            </a:extLst>
          </p:cNvPr>
          <p:cNvGraphicFramePr/>
          <p:nvPr>
            <p:extLst>
              <p:ext uri="{D42A27DB-BD31-4B8C-83A1-F6EECF244321}">
                <p14:modId xmlns:p14="http://schemas.microsoft.com/office/powerpoint/2010/main" val="609019506"/>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2A224A31-F455-4F5A-8E85-FCBC129832D8}"/>
              </a:ext>
            </a:extLst>
          </p:cNvPr>
          <p:cNvGraphicFramePr>
            <a:graphicFrameLocks/>
          </p:cNvGraphicFramePr>
          <p:nvPr>
            <p:extLst>
              <p:ext uri="{D42A27DB-BD31-4B8C-83A1-F6EECF244321}">
                <p14:modId xmlns:p14="http://schemas.microsoft.com/office/powerpoint/2010/main" val="2234384776"/>
              </p:ext>
            </p:extLst>
          </p:nvPr>
        </p:nvGraphicFramePr>
        <p:xfrm>
          <a:off x="1115182" y="1087575"/>
          <a:ext cx="7515553" cy="43195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oogle Shape;1590;p77">
            <a:extLst>
              <a:ext uri="{FF2B5EF4-FFF2-40B4-BE49-F238E27FC236}">
                <a16:creationId xmlns:a16="http://schemas.microsoft.com/office/drawing/2014/main" id="{B7719E1F-47BA-48A1-8A15-77D68D678852}"/>
              </a:ext>
            </a:extLst>
          </p:cNvPr>
          <p:cNvGraphicFramePr/>
          <p:nvPr>
            <p:extLst>
              <p:ext uri="{D42A27DB-BD31-4B8C-83A1-F6EECF244321}">
                <p14:modId xmlns:p14="http://schemas.microsoft.com/office/powerpoint/2010/main" val="2413309409"/>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6954045D-4340-4732-9AFA-BF2FDA6717BC}"/>
              </a:ext>
            </a:extLst>
          </p:cNvPr>
          <p:cNvGraphicFramePr>
            <a:graphicFrameLocks/>
          </p:cNvGraphicFramePr>
          <p:nvPr>
            <p:extLst>
              <p:ext uri="{D42A27DB-BD31-4B8C-83A1-F6EECF244321}">
                <p14:modId xmlns:p14="http://schemas.microsoft.com/office/powerpoint/2010/main" val="3299910241"/>
              </p:ext>
            </p:extLst>
          </p:nvPr>
        </p:nvGraphicFramePr>
        <p:xfrm>
          <a:off x="1056190" y="1300247"/>
          <a:ext cx="7692273" cy="41594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oogle Shape;1630;p79">
            <a:extLst>
              <a:ext uri="{FF2B5EF4-FFF2-40B4-BE49-F238E27FC236}">
                <a16:creationId xmlns:a16="http://schemas.microsoft.com/office/drawing/2014/main" id="{5CDD5B4A-C276-4A5A-9153-668537530C8F}"/>
              </a:ext>
            </a:extLst>
          </p:cNvPr>
          <p:cNvGraphicFramePr/>
          <p:nvPr>
            <p:extLst>
              <p:ext uri="{D42A27DB-BD31-4B8C-83A1-F6EECF244321}">
                <p14:modId xmlns:p14="http://schemas.microsoft.com/office/powerpoint/2010/main" val="3431746377"/>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5C4BA685-3ACD-402C-A7B4-10D08A61EE94}"/>
              </a:ext>
            </a:extLst>
          </p:cNvPr>
          <p:cNvGraphicFramePr>
            <a:graphicFrameLocks/>
          </p:cNvGraphicFramePr>
          <p:nvPr>
            <p:extLst>
              <p:ext uri="{D42A27DB-BD31-4B8C-83A1-F6EECF244321}">
                <p14:modId xmlns:p14="http://schemas.microsoft.com/office/powerpoint/2010/main" val="1463076318"/>
              </p:ext>
            </p:extLst>
          </p:nvPr>
        </p:nvGraphicFramePr>
        <p:xfrm>
          <a:off x="1043244" y="1322143"/>
          <a:ext cx="7731507" cy="417403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oogle Shape;1672;p81">
            <a:extLst>
              <a:ext uri="{FF2B5EF4-FFF2-40B4-BE49-F238E27FC236}">
                <a16:creationId xmlns:a16="http://schemas.microsoft.com/office/drawing/2014/main" id="{BE4D2260-DB20-4EEA-9269-C9308ED84B16}"/>
              </a:ext>
            </a:extLst>
          </p:cNvPr>
          <p:cNvGraphicFramePr/>
          <p:nvPr>
            <p:extLst>
              <p:ext uri="{D42A27DB-BD31-4B8C-83A1-F6EECF244321}">
                <p14:modId xmlns:p14="http://schemas.microsoft.com/office/powerpoint/2010/main" val="317390314"/>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4EC8E6F2-0134-49B2-9045-9DAA98752197}"/>
              </a:ext>
            </a:extLst>
          </p:cNvPr>
          <p:cNvGraphicFramePr>
            <a:graphicFrameLocks/>
          </p:cNvGraphicFramePr>
          <p:nvPr>
            <p:extLst>
              <p:ext uri="{D42A27DB-BD31-4B8C-83A1-F6EECF244321}">
                <p14:modId xmlns:p14="http://schemas.microsoft.com/office/powerpoint/2010/main" val="3064127054"/>
              </p:ext>
            </p:extLst>
          </p:nvPr>
        </p:nvGraphicFramePr>
        <p:xfrm>
          <a:off x="1074136" y="1322142"/>
          <a:ext cx="7484591"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77.9%</a:t>
            </a:r>
          </a:p>
          <a:p>
            <a:pPr marL="742950" lvl="1" indent="-285750" algn="just">
              <a:buFont typeface="Arial" panose="020B0604020202020204" pitchFamily="34" charset="0"/>
              <a:buChar char="•"/>
            </a:pPr>
            <a:r>
              <a:rPr lang="es-MX" b="1" dirty="0"/>
              <a:t>Olores desagradables </a:t>
            </a:r>
            <a:r>
              <a:rPr lang="es-MX" dirty="0"/>
              <a:t>en un </a:t>
            </a:r>
            <a:r>
              <a:rPr lang="es-MX" b="1" dirty="0"/>
              <a:t>73.8%</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81.7%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72.8%</a:t>
            </a:r>
          </a:p>
          <a:p>
            <a:pPr marL="742950" lvl="1" indent="-285750" algn="just">
              <a:buFont typeface="Arial" panose="020B0604020202020204" pitchFamily="34" charset="0"/>
              <a:buChar char="•"/>
            </a:pPr>
            <a:r>
              <a:rPr lang="es-MX" b="1" dirty="0"/>
              <a:t>Energía eléctrica </a:t>
            </a:r>
            <a:r>
              <a:rPr lang="es-MX" dirty="0"/>
              <a:t>en un </a:t>
            </a:r>
            <a:r>
              <a:rPr lang="es-MX" b="1" dirty="0"/>
              <a:t>66%</a:t>
            </a:r>
          </a:p>
          <a:p>
            <a:pPr marL="742950" lvl="1" indent="-285750" algn="just">
              <a:buFont typeface="Arial" panose="020B0604020202020204" pitchFamily="34" charset="0"/>
              <a:buChar char="•"/>
            </a:pPr>
            <a:r>
              <a:rPr lang="es-MX" b="1" dirty="0"/>
              <a:t>Desechos</a:t>
            </a:r>
            <a:r>
              <a:rPr lang="es-MX" dirty="0"/>
              <a:t> en un </a:t>
            </a:r>
            <a:r>
              <a:rPr lang="es-MX" b="1" dirty="0"/>
              <a:t>68.5%</a:t>
            </a:r>
          </a:p>
          <a:p>
            <a:pPr marL="742950" lvl="1" indent="-285750" algn="just">
              <a:buFont typeface="Arial" panose="020B0604020202020204" pitchFamily="34" charset="0"/>
              <a:buChar char="•"/>
            </a:pPr>
            <a:r>
              <a:rPr lang="es-MX" b="1" dirty="0"/>
              <a:t>Áreas verdes </a:t>
            </a:r>
            <a:r>
              <a:rPr lang="es-MX" dirty="0"/>
              <a:t>en un </a:t>
            </a:r>
            <a:r>
              <a:rPr lang="es-MX" b="1" dirty="0"/>
              <a:t>82.1%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5281</TotalTime>
  <Words>3778</Words>
  <Application>Microsoft Office PowerPoint</Application>
  <PresentationFormat>Presentación en pantalla (4:3)</PresentationFormat>
  <Paragraphs>642</Paragraphs>
  <Slides>82</Slides>
  <Notes>82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82</vt:i4>
      </vt:variant>
    </vt:vector>
  </HeadingPairs>
  <TitlesOfParts>
    <vt:vector size="85"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312</cp:revision>
  <dcterms:created xsi:type="dcterms:W3CDTF">2019-02-18T18:05:13Z</dcterms:created>
  <dcterms:modified xsi:type="dcterms:W3CDTF">2022-04-05T19:15:01Z</dcterms:modified>
</cp:coreProperties>
</file>