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9.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1.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35.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3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7.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38.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9.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40.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1.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7.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48.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49.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50.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51.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notesSlides/notesSlide52.xml" ContentType="application/vnd.openxmlformats-officedocument.presentationml.notesSl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56.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notesSlides/notesSlide57.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58.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59.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6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61.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65.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66.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67.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notesSlides/notesSlide68.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69.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70.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71.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72.xml" ContentType="application/vnd.openxmlformats-officedocument.presentationml.notesSlid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notesSlides/notesSlide76.xml" ContentType="application/vnd.openxmlformats-officedocument.presentationml.notesSlid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77.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notesSlides/notesSlide78.xml" ContentType="application/vnd.openxmlformats-officedocument.presentationml.notesSlid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79.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80.xml" ContentType="application/vnd.openxmlformats-officedocument.presentationml.notesSlid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81.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notesSlides/notesSlide82.xml" ContentType="application/vnd.openxmlformats-officedocument.presentationml.notesSlid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83.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notesSlides/notesSlide84.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87"/>
  </p:notesMasterIdLst>
  <p:handoutMasterIdLst>
    <p:handoutMasterId r:id="rId88"/>
  </p:handoutMasterIdLst>
  <p:sldIdLst>
    <p:sldId id="262" r:id="rId2"/>
    <p:sldId id="269" r:id="rId3"/>
    <p:sldId id="328" r:id="rId4"/>
    <p:sldId id="327" r:id="rId5"/>
    <p:sldId id="326" r:id="rId6"/>
    <p:sldId id="415" r:id="rId7"/>
    <p:sldId id="408" r:id="rId8"/>
    <p:sldId id="332" r:id="rId9"/>
    <p:sldId id="333" r:id="rId10"/>
    <p:sldId id="404" r:id="rId11"/>
    <p:sldId id="335" r:id="rId12"/>
    <p:sldId id="412" r:id="rId13"/>
    <p:sldId id="413" r:id="rId14"/>
    <p:sldId id="414" r:id="rId15"/>
    <p:sldId id="321" r:id="rId16"/>
    <p:sldId id="336" r:id="rId17"/>
    <p:sldId id="337" r:id="rId18"/>
    <p:sldId id="338" r:id="rId19"/>
    <p:sldId id="340" r:id="rId20"/>
    <p:sldId id="339" r:id="rId21"/>
    <p:sldId id="398" r:id="rId22"/>
    <p:sldId id="341" r:id="rId23"/>
    <p:sldId id="342" r:id="rId24"/>
    <p:sldId id="343" r:id="rId25"/>
    <p:sldId id="344" r:id="rId26"/>
    <p:sldId id="345" r:id="rId27"/>
    <p:sldId id="346" r:id="rId28"/>
    <p:sldId id="347" r:id="rId29"/>
    <p:sldId id="349" r:id="rId30"/>
    <p:sldId id="350" r:id="rId31"/>
    <p:sldId id="351" r:id="rId32"/>
    <p:sldId id="348" r:id="rId33"/>
    <p:sldId id="399" r:id="rId34"/>
    <p:sldId id="352" r:id="rId35"/>
    <p:sldId id="353" r:id="rId36"/>
    <p:sldId id="354" r:id="rId37"/>
    <p:sldId id="355" r:id="rId38"/>
    <p:sldId id="356" r:id="rId39"/>
    <p:sldId id="357" r:id="rId40"/>
    <p:sldId id="358" r:id="rId41"/>
    <p:sldId id="359" r:id="rId42"/>
    <p:sldId id="360" r:id="rId43"/>
    <p:sldId id="410" r:id="rId44"/>
    <p:sldId id="411" r:id="rId45"/>
    <p:sldId id="400" r:id="rId46"/>
    <p:sldId id="361" r:id="rId47"/>
    <p:sldId id="362" r:id="rId48"/>
    <p:sldId id="363" r:id="rId49"/>
    <p:sldId id="364" r:id="rId50"/>
    <p:sldId id="365" r:id="rId51"/>
    <p:sldId id="366" r:id="rId52"/>
    <p:sldId id="367" r:id="rId53"/>
    <p:sldId id="368" r:id="rId54"/>
    <p:sldId id="401" r:id="rId55"/>
    <p:sldId id="369" r:id="rId56"/>
    <p:sldId id="370" r:id="rId57"/>
    <p:sldId id="371" r:id="rId58"/>
    <p:sldId id="372" r:id="rId59"/>
    <p:sldId id="373" r:id="rId60"/>
    <p:sldId id="374" r:id="rId61"/>
    <p:sldId id="397" r:id="rId62"/>
    <p:sldId id="382" r:id="rId63"/>
    <p:sldId id="402" r:id="rId64"/>
    <p:sldId id="375" r:id="rId65"/>
    <p:sldId id="376" r:id="rId66"/>
    <p:sldId id="377" r:id="rId67"/>
    <p:sldId id="378" r:id="rId68"/>
    <p:sldId id="379" r:id="rId69"/>
    <p:sldId id="380" r:id="rId70"/>
    <p:sldId id="384" r:id="rId71"/>
    <p:sldId id="381" r:id="rId72"/>
    <p:sldId id="383" r:id="rId73"/>
    <p:sldId id="385" r:id="rId74"/>
    <p:sldId id="403" r:id="rId75"/>
    <p:sldId id="386" r:id="rId76"/>
    <p:sldId id="389" r:id="rId77"/>
    <p:sldId id="388" r:id="rId78"/>
    <p:sldId id="387" r:id="rId79"/>
    <p:sldId id="390" r:id="rId80"/>
    <p:sldId id="391" r:id="rId81"/>
    <p:sldId id="393" r:id="rId82"/>
    <p:sldId id="392" r:id="rId83"/>
    <p:sldId id="395" r:id="rId84"/>
    <p:sldId id="396" r:id="rId85"/>
    <p:sldId id="409" r:id="rId86"/>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AFB"/>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629" autoAdjust="0"/>
  </p:normalViewPr>
  <p:slideViewPr>
    <p:cSldViewPr>
      <p:cViewPr varScale="1">
        <p:scale>
          <a:sx n="101" d="100"/>
          <a:sy n="101" d="100"/>
        </p:scale>
        <p:origin x="43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embeddings/oleObject3.bin"/><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embeddings/oleObject6.bin"/><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embeddings/oleObject7.bin"/><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embeddings/oleObject8.bin"/><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embeddings/oleObject9.bin"/><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embeddings/oleObject10.bin"/><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embeddings/oleObject11.bin"/><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embeddings/oleObject12.bin"/><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embeddings/oleObject13.bin"/><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embeddings/oleObject14.bin"/><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embeddings/oleObject15.bin"/><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embeddings/oleObject16.bin"/><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embeddings/oleObject17.bin"/><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embeddings/oleObject18.bin"/><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embeddings/oleObject19.bin"/><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embeddings/oleObject20.bin"/><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embeddings/oleObject21.bin"/><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embeddings/oleObject22.bin"/><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embeddings/oleObject23.bin"/><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embeddings/oleObject24.bin"/><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embeddings/oleObject25.bin"/><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embeddings/oleObject26.bin"/><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embeddings/oleObject27.bin"/><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embeddings/oleObject28.bin"/><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embeddings/oleObject29.bin"/><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embeddings/oleObject30.bin"/><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embeddings/oleObject31.bin"/><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embeddings/oleObject32.bin"/><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embeddings/oleObject33.bin"/><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embeddings/oleObject34.bin"/><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embeddings/oleObject35.bin"/><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oleObject" Target="../embeddings/oleObject36.bin"/><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oleObject" Target="../embeddings/oleObject37.bin"/><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oleObject" Target="../embeddings/oleObject38.bin"/><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oleObject" Target="../embeddings/oleObject39.bin"/><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oleObject" Target="../embeddings/oleObject40.bin"/><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oleObject" Target="../embeddings/oleObject41.bin"/><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oleObject" Target="../embeddings/oleObject42.bin"/><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oleObject" Target="../embeddings/oleObject43.bin"/><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oleObject" Target="../embeddings/oleObject44.bin"/><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oleObject" Target="../embeddings/oleObject45.bin"/><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oleObject" Target="../embeddings/oleObject46.bin"/><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oleObject" Target="../embeddings/oleObject47.bin"/><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oleObject" Target="../embeddings/oleObject48.bin"/><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oleObject" Target="../embeddings/oleObject49.bin"/><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oleObject" Target="../embeddings/oleObject50.bin"/><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oleObject" Target="../embeddings/oleObject51.bin"/><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oleObject" Target="../embeddings/oleObject52.bin"/><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oleObject" Target="../embeddings/oleObject53.bin"/><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oleObject" Target="../embeddings/oleObject54.bin"/><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oleObject" Target="../embeddings/oleObject55.bin"/><Relationship Id="rId2" Type="http://schemas.microsoft.com/office/2011/relationships/chartColorStyle" Target="colors62.xml"/><Relationship Id="rId1" Type="http://schemas.microsoft.com/office/2011/relationships/chartStyle" Target="style62.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9.5853557504873288E-2"/>
                </c:manualLayout>
              </c:layout>
              <c:tx>
                <c:rich>
                  <a:bodyPr/>
                  <a:lstStyle/>
                  <a:p>
                    <a:fld id="{414801AA-A211-4F87-9926-794E9A2A7A6C}"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59E-4CD4-AB63-8E6BA2E46D42}"/>
                </c:ext>
              </c:extLst>
            </c:dLbl>
            <c:dLbl>
              <c:idx val="1"/>
              <c:tx>
                <c:rich>
                  <a:bodyPr/>
                  <a:lstStyle/>
                  <a:p>
                    <a:fld id="{A028A486-5286-4BEF-AD87-C65F1DC60BE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59E-4CD4-AB63-8E6BA2E46D42}"/>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[UASALUD.xlsx]IDENTIDAD!$C$9:$C$10</c:f>
              <c:strCache>
                <c:ptCount val="2"/>
                <c:pt idx="0">
                  <c:v>NO LO CONOCE</c:v>
                </c:pt>
                <c:pt idx="1">
                  <c:v>SI LO CONOCE</c:v>
                </c:pt>
              </c:strCache>
            </c:strRef>
          </c:cat>
          <c:val>
            <c:numRef>
              <c:f>[UASALUD.xlsx]IDENTIDAD!$F$9:$F$10</c:f>
              <c:numCache>
                <c:formatCode>###0</c:formatCode>
                <c:ptCount val="2"/>
                <c:pt idx="0">
                  <c:v>36.19047619047619</c:v>
                </c:pt>
                <c:pt idx="1">
                  <c:v>63.809523809523803</c:v>
                </c:pt>
              </c:numCache>
            </c:numRef>
          </c:val>
          <c:extLst>
            <c:ext xmlns:c16="http://schemas.microsoft.com/office/drawing/2014/chart" uri="{C3380CC4-5D6E-409C-BE32-E72D297353CC}">
              <c16:uniqueId val="{00000002-B59E-4CD4-AB63-8E6BA2E46D42}"/>
            </c:ext>
          </c:extLst>
        </c:ser>
        <c:dLbls>
          <c:showLegendKey val="0"/>
          <c:showVal val="0"/>
          <c:showCatName val="0"/>
          <c:showSerName val="0"/>
          <c:showPercent val="0"/>
          <c:showBubbleSize val="0"/>
        </c:dLbls>
        <c:gapWidth val="100"/>
        <c:overlap val="-24"/>
        <c:axId val="487938488"/>
        <c:axId val="487941768"/>
      </c:barChart>
      <c:catAx>
        <c:axId val="487938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87941768"/>
        <c:crosses val="autoZero"/>
        <c:auto val="1"/>
        <c:lblAlgn val="ctr"/>
        <c:lblOffset val="100"/>
        <c:noMultiLvlLbl val="0"/>
      </c:catAx>
      <c:valAx>
        <c:axId val="487941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87938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1F4CF6C-7310-4B54-B512-C4A959FE91C1}"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DA8-4AC2-868D-C8667D793E45}"/>
                </c:ext>
              </c:extLst>
            </c:dLbl>
            <c:dLbl>
              <c:idx val="1"/>
              <c:tx>
                <c:rich>
                  <a:bodyPr/>
                  <a:lstStyle/>
                  <a:p>
                    <a:fld id="{D57BE22F-BF15-417D-B1C1-4DE2C6D05E68}"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DA8-4AC2-868D-C8667D793E45}"/>
                </c:ext>
              </c:extLst>
            </c:dLbl>
            <c:dLbl>
              <c:idx val="2"/>
              <c:tx>
                <c:rich>
                  <a:bodyPr/>
                  <a:lstStyle/>
                  <a:p>
                    <a:fld id="{8D31DF7C-C397-4091-8FC0-80A4F8DBDD5E}"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DA8-4AC2-868D-C8667D793E45}"/>
                </c:ext>
              </c:extLst>
            </c:dLbl>
            <c:dLbl>
              <c:idx val="3"/>
              <c:tx>
                <c:rich>
                  <a:bodyPr/>
                  <a:lstStyle/>
                  <a:p>
                    <a:fld id="{4CB14958-5799-4D33-89F3-046AE970A315}"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DA8-4AC2-868D-C8667D793E45}"/>
                </c:ext>
              </c:extLst>
            </c:dLbl>
            <c:dLbl>
              <c:idx val="4"/>
              <c:tx>
                <c:rich>
                  <a:bodyPr/>
                  <a:lstStyle/>
                  <a:p>
                    <a:fld id="{E1A4CAFB-8A42-4B4B-B04E-A6DF0A4E371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5DA8-4AC2-868D-C8667D793E45}"/>
                </c:ext>
              </c:extLst>
            </c:dLbl>
            <c:dLbl>
              <c:idx val="5"/>
              <c:tx>
                <c:rich>
                  <a:bodyPr/>
                  <a:lstStyle/>
                  <a:p>
                    <a:fld id="{3619B5E8-811D-4459-9008-ED32619F7023}"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DA8-4AC2-868D-C8667D793E45}"/>
                </c:ext>
              </c:extLst>
            </c:dLbl>
            <c:dLbl>
              <c:idx val="6"/>
              <c:tx>
                <c:rich>
                  <a:bodyPr/>
                  <a:lstStyle/>
                  <a:p>
                    <a:fld id="{B5E99405-A1B2-408F-8822-BC8F3E54557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5DA8-4AC2-868D-C8667D793E45}"/>
                </c:ext>
              </c:extLst>
            </c:dLbl>
            <c:dLbl>
              <c:idx val="7"/>
              <c:tx>
                <c:rich>
                  <a:bodyPr/>
                  <a:lstStyle/>
                  <a:p>
                    <a:fld id="{B2CE3780-1BD2-494C-AF9C-15EDCE5F9C74}" type="VALUE">
                      <a:rPr lang="en-US"/>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5DA8-4AC2-868D-C8667D793E45}"/>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Hoja1!$C$3:$C$10</c:f>
              <c:strCache>
                <c:ptCount val="8"/>
                <c:pt idx="0">
                  <c:v>TRANSPARENCIA Y RENDICIÓN DE CUENTAS</c:v>
                </c:pt>
                <c:pt idx="1">
                  <c:v>PROFESIONALISMO E INTEGRIDAD</c:v>
                </c:pt>
                <c:pt idx="2">
                  <c:v>RESPONSABILIDAD</c:v>
                </c:pt>
                <c:pt idx="3">
                  <c:v>LEALTAD Y COMPROMISO</c:v>
                </c:pt>
                <c:pt idx="4">
                  <c:v>JUSTICIA</c:v>
                </c:pt>
                <c:pt idx="5">
                  <c:v>TOLERANCIA</c:v>
                </c:pt>
                <c:pt idx="6">
                  <c:v>EQUIDAD</c:v>
                </c:pt>
                <c:pt idx="7">
                  <c:v>CONSCIENCIA ECOLOGICA</c:v>
                </c:pt>
              </c:strCache>
            </c:strRef>
          </c:cat>
          <c:val>
            <c:numRef>
              <c:f>Hoja1!$D$3:$D$10</c:f>
              <c:numCache>
                <c:formatCode>General</c:formatCode>
                <c:ptCount val="8"/>
                <c:pt idx="0">
                  <c:v>90</c:v>
                </c:pt>
                <c:pt idx="1">
                  <c:v>85</c:v>
                </c:pt>
                <c:pt idx="2">
                  <c:v>80</c:v>
                </c:pt>
                <c:pt idx="3">
                  <c:v>75</c:v>
                </c:pt>
                <c:pt idx="4">
                  <c:v>70</c:v>
                </c:pt>
                <c:pt idx="5">
                  <c:v>65</c:v>
                </c:pt>
                <c:pt idx="6">
                  <c:v>60</c:v>
                </c:pt>
                <c:pt idx="7">
                  <c:v>55</c:v>
                </c:pt>
              </c:numCache>
            </c:numRef>
          </c:val>
          <c:extLst>
            <c:ext xmlns:c16="http://schemas.microsoft.com/office/drawing/2014/chart" uri="{C3380CC4-5D6E-409C-BE32-E72D297353CC}">
              <c16:uniqueId val="{00000008-5DA8-4AC2-868D-C8667D793E45}"/>
            </c:ext>
          </c:extLst>
        </c:ser>
        <c:dLbls>
          <c:dLblPos val="inEnd"/>
          <c:showLegendKey val="0"/>
          <c:showVal val="1"/>
          <c:showCatName val="0"/>
          <c:showSerName val="0"/>
          <c:showPercent val="0"/>
          <c:showBubbleSize val="0"/>
        </c:dLbls>
        <c:gapWidth val="100"/>
        <c:overlap val="-24"/>
        <c:axId val="399762928"/>
        <c:axId val="399753416"/>
      </c:barChart>
      <c:catAx>
        <c:axId val="39976292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MX"/>
          </a:p>
        </c:txPr>
        <c:crossAx val="399753416"/>
        <c:crosses val="autoZero"/>
        <c:auto val="1"/>
        <c:lblAlgn val="ctr"/>
        <c:lblOffset val="100"/>
        <c:noMultiLvlLbl val="0"/>
      </c:catAx>
      <c:valAx>
        <c:axId val="399753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99762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330947E-2C27-483A-98C5-DCFD69C8986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5E2-4E32-AA29-3EC9ED6B7E50}"/>
                </c:ext>
              </c:extLst>
            </c:dLbl>
            <c:dLbl>
              <c:idx val="1"/>
              <c:tx>
                <c:rich>
                  <a:bodyPr/>
                  <a:lstStyle/>
                  <a:p>
                    <a:fld id="{E2750FED-9CA3-4AE8-AA0B-9091D1DCFC8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5E2-4E32-AA29-3EC9ED6B7E50}"/>
                </c:ext>
              </c:extLst>
            </c:dLbl>
            <c:dLbl>
              <c:idx val="2"/>
              <c:tx>
                <c:rich>
                  <a:bodyPr/>
                  <a:lstStyle/>
                  <a:p>
                    <a:fld id="{69511B2B-9298-4912-ABA0-4E7C588EDB5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5E2-4E32-AA29-3EC9ED6B7E50}"/>
                </c:ext>
              </c:extLst>
            </c:dLbl>
            <c:dLbl>
              <c:idx val="3"/>
              <c:tx>
                <c:rich>
                  <a:bodyPr/>
                  <a:lstStyle/>
                  <a:p>
                    <a:fld id="{83EF8F3A-52F6-402B-81F1-44A5A80FA30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5E2-4E32-AA29-3EC9ED6B7E50}"/>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[UASALUD.xlsx]SEGURIDAD!$C$4:$C$7</c:f>
              <c:strCache>
                <c:ptCount val="4"/>
                <c:pt idx="0">
                  <c:v>MALA</c:v>
                </c:pt>
                <c:pt idx="1">
                  <c:v>REGULAR</c:v>
                </c:pt>
                <c:pt idx="2">
                  <c:v>BUENA</c:v>
                </c:pt>
                <c:pt idx="3">
                  <c:v>EXCELENTE</c:v>
                </c:pt>
              </c:strCache>
            </c:strRef>
          </c:cat>
          <c:val>
            <c:numRef>
              <c:f>[UASALUD.xlsx]SEGURIDAD!$F$4:$F$7</c:f>
              <c:numCache>
                <c:formatCode>###0</c:formatCode>
                <c:ptCount val="4"/>
                <c:pt idx="0" formatCode="General">
                  <c:v>0</c:v>
                </c:pt>
                <c:pt idx="1">
                  <c:v>11.428571428571429</c:v>
                </c:pt>
                <c:pt idx="2">
                  <c:v>56.19047619047619</c:v>
                </c:pt>
                <c:pt idx="3">
                  <c:v>32.38095238095238</c:v>
                </c:pt>
              </c:numCache>
            </c:numRef>
          </c:val>
          <c:extLst>
            <c:ext xmlns:c16="http://schemas.microsoft.com/office/drawing/2014/chart" uri="{C3380CC4-5D6E-409C-BE32-E72D297353CC}">
              <c16:uniqueId val="{00000004-C5E2-4E32-AA29-3EC9ED6B7E50}"/>
            </c:ext>
          </c:extLst>
        </c:ser>
        <c:dLbls>
          <c:dLblPos val="inEnd"/>
          <c:showLegendKey val="0"/>
          <c:showVal val="1"/>
          <c:showCatName val="0"/>
          <c:showSerName val="0"/>
          <c:showPercent val="0"/>
          <c:showBubbleSize val="0"/>
        </c:dLbls>
        <c:gapWidth val="100"/>
        <c:overlap val="-24"/>
        <c:axId val="677000000"/>
        <c:axId val="677000656"/>
      </c:barChart>
      <c:catAx>
        <c:axId val="67700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656"/>
        <c:crosses val="autoZero"/>
        <c:auto val="1"/>
        <c:lblAlgn val="ctr"/>
        <c:lblOffset val="100"/>
        <c:noMultiLvlLbl val="0"/>
      </c:catAx>
      <c:valAx>
        <c:axId val="67700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4BB37AF6-1DE9-4543-BE3B-2AAB384A0F7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807-4C61-BB26-8D5C4D980AAA}"/>
                </c:ext>
              </c:extLst>
            </c:dLbl>
            <c:dLbl>
              <c:idx val="1"/>
              <c:tx>
                <c:rich>
                  <a:bodyPr/>
                  <a:lstStyle/>
                  <a:p>
                    <a:fld id="{0073823D-EEE0-43FE-8EBF-8BF34BB1B65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07-4C61-BB26-8D5C4D980AAA}"/>
                </c:ext>
              </c:extLst>
            </c:dLbl>
            <c:dLbl>
              <c:idx val="2"/>
              <c:tx>
                <c:rich>
                  <a:bodyPr/>
                  <a:lstStyle/>
                  <a:p>
                    <a:fld id="{D50BAA47-C397-4587-990F-418D6D3D017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807-4C61-BB26-8D5C4D980AAA}"/>
                </c:ext>
              </c:extLst>
            </c:dLbl>
            <c:dLbl>
              <c:idx val="3"/>
              <c:tx>
                <c:rich>
                  <a:bodyPr/>
                  <a:lstStyle/>
                  <a:p>
                    <a:fld id="{EFE36635-0ED5-4191-A96E-67036B47D08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07-4C61-BB26-8D5C4D980AA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SEGURIDAD!$C$12:$C$15</c:f>
              <c:strCache>
                <c:ptCount val="4"/>
                <c:pt idx="0">
                  <c:v>MALO</c:v>
                </c:pt>
                <c:pt idx="1">
                  <c:v>REGULAR</c:v>
                </c:pt>
                <c:pt idx="2">
                  <c:v>BUENA</c:v>
                </c:pt>
                <c:pt idx="3">
                  <c:v>EXCELENTE</c:v>
                </c:pt>
              </c:strCache>
            </c:strRef>
          </c:cat>
          <c:val>
            <c:numRef>
              <c:f>SEGURIDAD!$F$12:$F$15</c:f>
              <c:numCache>
                <c:formatCode>###0</c:formatCode>
                <c:ptCount val="4"/>
                <c:pt idx="0">
                  <c:v>24.431818181818183</c:v>
                </c:pt>
                <c:pt idx="1">
                  <c:v>35.795454545454547</c:v>
                </c:pt>
                <c:pt idx="2">
                  <c:v>30.113636363636363</c:v>
                </c:pt>
                <c:pt idx="3">
                  <c:v>9.6590909090909083</c:v>
                </c:pt>
              </c:numCache>
            </c:numRef>
          </c:val>
          <c:extLst>
            <c:ext xmlns:c16="http://schemas.microsoft.com/office/drawing/2014/chart" uri="{C3380CC4-5D6E-409C-BE32-E72D297353CC}">
              <c16:uniqueId val="{00000004-B807-4C61-BB26-8D5C4D980AAA}"/>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85263653483992E-3"/>
                  <c:y val="9.5853557504873177E-2"/>
                </c:manualLayout>
              </c:layout>
              <c:tx>
                <c:rich>
                  <a:bodyPr/>
                  <a:lstStyle/>
                  <a:p>
                    <a:fld id="{6CEF4562-4CDB-4536-8046-45C6159AAF65}"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92E-4607-A163-FDCC2A9FCD9E}"/>
                </c:ext>
              </c:extLst>
            </c:dLbl>
            <c:dLbl>
              <c:idx val="1"/>
              <c:tx>
                <c:rich>
                  <a:bodyPr/>
                  <a:lstStyle/>
                  <a:p>
                    <a:fld id="{B0A5CBB8-1F0C-47C7-A8D7-EC692602BCF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2E-4607-A163-FDCC2A9FCD9E}"/>
                </c:ext>
              </c:extLst>
            </c:dLbl>
            <c:dLbl>
              <c:idx val="2"/>
              <c:tx>
                <c:rich>
                  <a:bodyPr/>
                  <a:lstStyle/>
                  <a:p>
                    <a:fld id="{B15EA7F1-883B-4A75-BFBB-4E9F4904CFF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92E-4607-A163-FDCC2A9FCD9E}"/>
                </c:ext>
              </c:extLst>
            </c:dLbl>
            <c:dLbl>
              <c:idx val="3"/>
              <c:tx>
                <c:rich>
                  <a:bodyPr/>
                  <a:lstStyle/>
                  <a:p>
                    <a:fld id="{49BEB076-95F6-45A4-839E-D75EA778AAF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2E-4607-A163-FDCC2A9FCD9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[UASALUD.xlsx]SEGURIDAD!$C$20:$C$23</c:f>
              <c:strCache>
                <c:ptCount val="4"/>
                <c:pt idx="0">
                  <c:v>MUY ALTO</c:v>
                </c:pt>
                <c:pt idx="1">
                  <c:v>ALTO</c:v>
                </c:pt>
                <c:pt idx="2">
                  <c:v>MEDIO</c:v>
                </c:pt>
                <c:pt idx="3">
                  <c:v>BAJO</c:v>
                </c:pt>
              </c:strCache>
            </c:strRef>
          </c:cat>
          <c:val>
            <c:numRef>
              <c:f>[UASALUD.xlsx]SEGURIDAD!$F$20:$F$23</c:f>
              <c:numCache>
                <c:formatCode>###0</c:formatCode>
                <c:ptCount val="4"/>
                <c:pt idx="0">
                  <c:v>18.095238095238095</c:v>
                </c:pt>
                <c:pt idx="1">
                  <c:v>23.809523809523807</c:v>
                </c:pt>
                <c:pt idx="2">
                  <c:v>44.761904761904766</c:v>
                </c:pt>
                <c:pt idx="3">
                  <c:v>13.333333333333334</c:v>
                </c:pt>
              </c:numCache>
            </c:numRef>
          </c:val>
          <c:extLst>
            <c:ext xmlns:c16="http://schemas.microsoft.com/office/drawing/2014/chart" uri="{C3380CC4-5D6E-409C-BE32-E72D297353CC}">
              <c16:uniqueId val="{00000004-892E-4607-A163-FDCC2A9FCD9E}"/>
            </c:ext>
          </c:extLst>
        </c:ser>
        <c:dLbls>
          <c:dLblPos val="inEnd"/>
          <c:showLegendKey val="0"/>
          <c:showVal val="1"/>
          <c:showCatName val="0"/>
          <c:showSerName val="0"/>
          <c:showPercent val="0"/>
          <c:showBubbleSize val="0"/>
        </c:dLbls>
        <c:gapWidth val="100"/>
        <c:overlap val="-24"/>
        <c:axId val="677000000"/>
        <c:axId val="677000656"/>
      </c:barChart>
      <c:catAx>
        <c:axId val="67700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656"/>
        <c:crosses val="autoZero"/>
        <c:auto val="1"/>
        <c:lblAlgn val="ctr"/>
        <c:lblOffset val="100"/>
        <c:noMultiLvlLbl val="0"/>
      </c:catAx>
      <c:valAx>
        <c:axId val="67700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85263653483992E-3"/>
                  <c:y val="8.9267787524366468E-2"/>
                </c:manualLayout>
              </c:layout>
              <c:tx>
                <c:rich>
                  <a:bodyPr/>
                  <a:lstStyle/>
                  <a:p>
                    <a:fld id="{25ECFE37-4445-4B2A-ADFE-4D585BA9C3CD}"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A2C-4663-9F48-0AE56A209566}"/>
                </c:ext>
              </c:extLst>
            </c:dLbl>
            <c:dLbl>
              <c:idx val="1"/>
              <c:tx>
                <c:rich>
                  <a:bodyPr/>
                  <a:lstStyle/>
                  <a:p>
                    <a:fld id="{82FA9D8E-195C-4381-A2A6-E4D832DE615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A2C-4663-9F48-0AE56A209566}"/>
                </c:ext>
              </c:extLst>
            </c:dLbl>
            <c:dLbl>
              <c:idx val="2"/>
              <c:tx>
                <c:rich>
                  <a:bodyPr/>
                  <a:lstStyle/>
                  <a:p>
                    <a:fld id="{B820407B-EA5C-4D1A-A02A-F2B81D1D255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A2C-4663-9F48-0AE56A209566}"/>
                </c:ext>
              </c:extLst>
            </c:dLbl>
            <c:dLbl>
              <c:idx val="3"/>
              <c:tx>
                <c:rich>
                  <a:bodyPr/>
                  <a:lstStyle/>
                  <a:p>
                    <a:fld id="{0DDAD514-3A38-4B6C-A571-E55BEC22B01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A2C-4663-9F48-0AE56A20956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SEGURIDAD!$C$28:$C$31</c:f>
              <c:strCache>
                <c:ptCount val="4"/>
                <c:pt idx="0">
                  <c:v>MALO</c:v>
                </c:pt>
                <c:pt idx="1">
                  <c:v>REGULAR</c:v>
                </c:pt>
                <c:pt idx="2">
                  <c:v>BUENA</c:v>
                </c:pt>
                <c:pt idx="3">
                  <c:v>EXCELENTE</c:v>
                </c:pt>
              </c:strCache>
            </c:strRef>
          </c:cat>
          <c:val>
            <c:numRef>
              <c:f>SEGURIDAD!$F$28:$F$31</c:f>
              <c:numCache>
                <c:formatCode>###0</c:formatCode>
                <c:ptCount val="4"/>
                <c:pt idx="0">
                  <c:v>10.227272727272728</c:v>
                </c:pt>
                <c:pt idx="1">
                  <c:v>36.363636363636367</c:v>
                </c:pt>
                <c:pt idx="2">
                  <c:v>44.31818181818182</c:v>
                </c:pt>
                <c:pt idx="3">
                  <c:v>9.0909090909090917</c:v>
                </c:pt>
              </c:numCache>
            </c:numRef>
          </c:val>
          <c:extLst>
            <c:ext xmlns:c16="http://schemas.microsoft.com/office/drawing/2014/chart" uri="{C3380CC4-5D6E-409C-BE32-E72D297353CC}">
              <c16:uniqueId val="{00000004-6A2C-4663-9F48-0AE56A209566}"/>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85263653483992E-3"/>
                  <c:y val="9.5853557504873177E-2"/>
                </c:manualLayout>
              </c:layout>
              <c:tx>
                <c:rich>
                  <a:bodyPr/>
                  <a:lstStyle/>
                  <a:p>
                    <a:fld id="{B358750C-F673-4DEF-9A8F-8BBA50513641}"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0E6-4D2A-B280-8E884697525E}"/>
                </c:ext>
              </c:extLst>
            </c:dLbl>
            <c:dLbl>
              <c:idx val="1"/>
              <c:layout>
                <c:manualLayout>
                  <c:x val="0"/>
                  <c:y val="8.9695419103313731E-2"/>
                </c:manualLayout>
              </c:layout>
              <c:tx>
                <c:rich>
                  <a:bodyPr/>
                  <a:lstStyle/>
                  <a:p>
                    <a:fld id="{9D563FD0-85E4-4452-8121-F6F19F2153BC}"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0E6-4D2A-B280-8E884697525E}"/>
                </c:ext>
              </c:extLst>
            </c:dLbl>
            <c:dLbl>
              <c:idx val="2"/>
              <c:layout>
                <c:manualLayout>
                  <c:x val="-6.851184194146352E-17"/>
                  <c:y val="9.5853557504873288E-2"/>
                </c:manualLayout>
              </c:layout>
              <c:tx>
                <c:rich>
                  <a:bodyPr/>
                  <a:lstStyle/>
                  <a:p>
                    <a:fld id="{981193FC-8884-4251-874E-98D7A01784A3}"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0E6-4D2A-B280-8E884697525E}"/>
                </c:ext>
              </c:extLst>
            </c:dLbl>
            <c:dLbl>
              <c:idx val="3"/>
              <c:tx>
                <c:rich>
                  <a:bodyPr/>
                  <a:lstStyle/>
                  <a:p>
                    <a:fld id="{02A3499A-ECF0-4562-915F-B1AC06AC6B0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0E6-4D2A-B280-8E884697525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SEGURIDAD!$C$36:$C$39</c:f>
              <c:strCache>
                <c:ptCount val="4"/>
                <c:pt idx="0">
                  <c:v>MALO</c:v>
                </c:pt>
                <c:pt idx="1">
                  <c:v>REGULAR</c:v>
                </c:pt>
                <c:pt idx="2">
                  <c:v>BUENA</c:v>
                </c:pt>
                <c:pt idx="3">
                  <c:v>EXCELENTE</c:v>
                </c:pt>
              </c:strCache>
            </c:strRef>
          </c:cat>
          <c:val>
            <c:numRef>
              <c:f>SEGURIDAD!$F$36:$F$39</c:f>
              <c:numCache>
                <c:formatCode>###0</c:formatCode>
                <c:ptCount val="4"/>
                <c:pt idx="0">
                  <c:v>13.068181818181818</c:v>
                </c:pt>
                <c:pt idx="1">
                  <c:v>37.5</c:v>
                </c:pt>
                <c:pt idx="2">
                  <c:v>38.636363636363633</c:v>
                </c:pt>
                <c:pt idx="3">
                  <c:v>10.795454545454545</c:v>
                </c:pt>
              </c:numCache>
            </c:numRef>
          </c:val>
          <c:extLst>
            <c:ext xmlns:c16="http://schemas.microsoft.com/office/drawing/2014/chart" uri="{C3380CC4-5D6E-409C-BE32-E72D297353CC}">
              <c16:uniqueId val="{00000004-C0E6-4D2A-B280-8E884697525E}"/>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EF35F33-83B6-4D16-809F-970857D57D3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B8F-40E8-954E-354C68B0411E}"/>
                </c:ext>
              </c:extLst>
            </c:dLbl>
            <c:dLbl>
              <c:idx val="1"/>
              <c:tx>
                <c:rich>
                  <a:bodyPr/>
                  <a:lstStyle/>
                  <a:p>
                    <a:fld id="{B9E3DEC2-D993-4026-B6CD-73C752F836B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B8F-40E8-954E-354C68B0411E}"/>
                </c:ext>
              </c:extLst>
            </c:dLbl>
            <c:dLbl>
              <c:idx val="2"/>
              <c:tx>
                <c:rich>
                  <a:bodyPr/>
                  <a:lstStyle/>
                  <a:p>
                    <a:fld id="{F8C3CAA8-CE42-4269-8E7C-B02F3C78464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B8F-40E8-954E-354C68B0411E}"/>
                </c:ext>
              </c:extLst>
            </c:dLbl>
            <c:dLbl>
              <c:idx val="3"/>
              <c:tx>
                <c:rich>
                  <a:bodyPr/>
                  <a:lstStyle/>
                  <a:p>
                    <a:fld id="{5AD28E47-CCA6-437D-9196-5DE67E6800F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B8F-40E8-954E-354C68B0411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[UASALUD.xlsx]SEGURIDAD!$C$44:$C$47</c:f>
              <c:strCache>
                <c:ptCount val="4"/>
                <c:pt idx="0">
                  <c:v>MALO</c:v>
                </c:pt>
                <c:pt idx="1">
                  <c:v>REGULAR</c:v>
                </c:pt>
                <c:pt idx="2">
                  <c:v>BUENA</c:v>
                </c:pt>
                <c:pt idx="3">
                  <c:v>EXCELENTE</c:v>
                </c:pt>
              </c:strCache>
            </c:strRef>
          </c:cat>
          <c:val>
            <c:numRef>
              <c:f>[UASALUD.xlsx]SEGURIDAD!$F$44:$F$47</c:f>
              <c:numCache>
                <c:formatCode>###0</c:formatCode>
                <c:ptCount val="4"/>
                <c:pt idx="0">
                  <c:v>3.8095238095238098</c:v>
                </c:pt>
                <c:pt idx="1">
                  <c:v>22.857142857142858</c:v>
                </c:pt>
                <c:pt idx="2">
                  <c:v>54.285714285714285</c:v>
                </c:pt>
                <c:pt idx="3">
                  <c:v>19.047619047619047</c:v>
                </c:pt>
              </c:numCache>
            </c:numRef>
          </c:val>
          <c:extLst>
            <c:ext xmlns:c16="http://schemas.microsoft.com/office/drawing/2014/chart" uri="{C3380CC4-5D6E-409C-BE32-E72D297353CC}">
              <c16:uniqueId val="{00000004-BB8F-40E8-954E-354C68B0411E}"/>
            </c:ext>
          </c:extLst>
        </c:ser>
        <c:dLbls>
          <c:dLblPos val="inEnd"/>
          <c:showLegendKey val="0"/>
          <c:showVal val="1"/>
          <c:showCatName val="0"/>
          <c:showSerName val="0"/>
          <c:showPercent val="0"/>
          <c:showBubbleSize val="0"/>
        </c:dLbls>
        <c:gapWidth val="100"/>
        <c:overlap val="-24"/>
        <c:axId val="677000000"/>
        <c:axId val="677000656"/>
      </c:barChart>
      <c:catAx>
        <c:axId val="67700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656"/>
        <c:crosses val="autoZero"/>
        <c:auto val="1"/>
        <c:lblAlgn val="ctr"/>
        <c:lblOffset val="100"/>
        <c:noMultiLvlLbl val="0"/>
      </c:catAx>
      <c:valAx>
        <c:axId val="67700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6C451A12-F084-4A49-A897-78B487B83A7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B5E-4635-B1F6-04D72420728D}"/>
                </c:ext>
              </c:extLst>
            </c:dLbl>
            <c:dLbl>
              <c:idx val="1"/>
              <c:tx>
                <c:rich>
                  <a:bodyPr/>
                  <a:lstStyle/>
                  <a:p>
                    <a:fld id="{34983759-98CE-4EE1-B538-90B852ADEFD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B5E-4635-B1F6-04D72420728D}"/>
                </c:ext>
              </c:extLst>
            </c:dLbl>
            <c:dLbl>
              <c:idx val="2"/>
              <c:tx>
                <c:rich>
                  <a:bodyPr/>
                  <a:lstStyle/>
                  <a:p>
                    <a:fld id="{18942288-A404-40B0-AF67-C2AA388F4E3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B5E-4635-B1F6-04D72420728D}"/>
                </c:ext>
              </c:extLst>
            </c:dLbl>
            <c:dLbl>
              <c:idx val="3"/>
              <c:tx>
                <c:rich>
                  <a:bodyPr/>
                  <a:lstStyle/>
                  <a:p>
                    <a:fld id="{DAF21A88-856F-4C22-8ADF-8169ECCE261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B5E-4635-B1F6-04D72420728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SEGURIDAD!$C$52:$C$55</c:f>
              <c:strCache>
                <c:ptCount val="4"/>
                <c:pt idx="0">
                  <c:v>MALO</c:v>
                </c:pt>
                <c:pt idx="1">
                  <c:v>REGULAR</c:v>
                </c:pt>
                <c:pt idx="2">
                  <c:v>BUENA</c:v>
                </c:pt>
                <c:pt idx="3">
                  <c:v>EXCELENTE</c:v>
                </c:pt>
              </c:strCache>
            </c:strRef>
          </c:cat>
          <c:val>
            <c:numRef>
              <c:f>SEGURIDAD!$F$52:$F$55</c:f>
              <c:numCache>
                <c:formatCode>###0</c:formatCode>
                <c:ptCount val="4"/>
                <c:pt idx="0">
                  <c:v>11.363636363636363</c:v>
                </c:pt>
                <c:pt idx="1">
                  <c:v>42.613636363636367</c:v>
                </c:pt>
                <c:pt idx="2">
                  <c:v>38.636363636363633</c:v>
                </c:pt>
                <c:pt idx="3">
                  <c:v>7.3863636363636367</c:v>
                </c:pt>
              </c:numCache>
            </c:numRef>
          </c:val>
          <c:extLst>
            <c:ext xmlns:c16="http://schemas.microsoft.com/office/drawing/2014/chart" uri="{C3380CC4-5D6E-409C-BE32-E72D297353CC}">
              <c16:uniqueId val="{00000004-0B5E-4635-B1F6-04D72420728D}"/>
            </c:ext>
          </c:extLst>
        </c:ser>
        <c:dLbls>
          <c:dLblPos val="inEnd"/>
          <c:showLegendKey val="0"/>
          <c:showVal val="1"/>
          <c:showCatName val="0"/>
          <c:showSerName val="0"/>
          <c:showPercent val="0"/>
          <c:showBubbleSize val="0"/>
        </c:dLbls>
        <c:gapWidth val="100"/>
        <c:overlap val="-24"/>
        <c:axId val="683032800"/>
        <c:axId val="683031488"/>
      </c:barChart>
      <c:catAx>
        <c:axId val="683032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1488"/>
        <c:crosses val="autoZero"/>
        <c:auto val="1"/>
        <c:lblAlgn val="ctr"/>
        <c:lblOffset val="100"/>
        <c:noMultiLvlLbl val="0"/>
      </c:catAx>
      <c:valAx>
        <c:axId val="6830314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83032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CE73CF21-D5D2-405A-9215-EE622445C57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470-46B8-987C-75E58529E8F7}"/>
                </c:ext>
              </c:extLst>
            </c:dLbl>
            <c:dLbl>
              <c:idx val="1"/>
              <c:tx>
                <c:rich>
                  <a:bodyPr/>
                  <a:lstStyle/>
                  <a:p>
                    <a:fld id="{821059BA-F5EF-4D79-B0E1-1B78901FC51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470-46B8-987C-75E58529E8F7}"/>
                </c:ext>
              </c:extLst>
            </c:dLbl>
            <c:dLbl>
              <c:idx val="2"/>
              <c:tx>
                <c:rich>
                  <a:bodyPr/>
                  <a:lstStyle/>
                  <a:p>
                    <a:fld id="{5D6C1C58-724B-4A6C-B195-FDCF43099ED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470-46B8-987C-75E58529E8F7}"/>
                </c:ext>
              </c:extLst>
            </c:dLbl>
            <c:dLbl>
              <c:idx val="3"/>
              <c:tx>
                <c:rich>
                  <a:bodyPr/>
                  <a:lstStyle/>
                  <a:p>
                    <a:fld id="{1EFFC5C5-3708-4771-BE51-97B93819CDC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470-46B8-987C-75E58529E8F7}"/>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[UASALUD.xlsx]SEGURIDAD!$C$60:$C$63</c:f>
              <c:strCache>
                <c:ptCount val="4"/>
                <c:pt idx="0">
                  <c:v>MALO</c:v>
                </c:pt>
                <c:pt idx="1">
                  <c:v>REGULAR</c:v>
                </c:pt>
                <c:pt idx="2">
                  <c:v>BUENA</c:v>
                </c:pt>
                <c:pt idx="3">
                  <c:v>EXCELENTE</c:v>
                </c:pt>
              </c:strCache>
            </c:strRef>
          </c:cat>
          <c:val>
            <c:numRef>
              <c:f>[UASALUD.xlsx]SEGURIDAD!$F$60:$F$63</c:f>
              <c:numCache>
                <c:formatCode>###0</c:formatCode>
                <c:ptCount val="4"/>
                <c:pt idx="0" formatCode="General">
                  <c:v>0</c:v>
                </c:pt>
                <c:pt idx="1">
                  <c:v>23.809523809523807</c:v>
                </c:pt>
                <c:pt idx="2">
                  <c:v>60.952380952380956</c:v>
                </c:pt>
                <c:pt idx="3">
                  <c:v>15.238095238095239</c:v>
                </c:pt>
              </c:numCache>
            </c:numRef>
          </c:val>
          <c:extLst>
            <c:ext xmlns:c16="http://schemas.microsoft.com/office/drawing/2014/chart" uri="{C3380CC4-5D6E-409C-BE32-E72D297353CC}">
              <c16:uniqueId val="{00000004-9470-46B8-987C-75E58529E8F7}"/>
            </c:ext>
          </c:extLst>
        </c:ser>
        <c:dLbls>
          <c:dLblPos val="inEnd"/>
          <c:showLegendKey val="0"/>
          <c:showVal val="1"/>
          <c:showCatName val="0"/>
          <c:showSerName val="0"/>
          <c:showPercent val="0"/>
          <c:showBubbleSize val="0"/>
        </c:dLbls>
        <c:gapWidth val="100"/>
        <c:overlap val="-24"/>
        <c:axId val="677000000"/>
        <c:axId val="677000656"/>
      </c:barChart>
      <c:catAx>
        <c:axId val="67700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656"/>
        <c:crosses val="autoZero"/>
        <c:auto val="1"/>
        <c:lblAlgn val="ctr"/>
        <c:lblOffset val="100"/>
        <c:noMultiLvlLbl val="0"/>
      </c:catAx>
      <c:valAx>
        <c:axId val="67700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0373-478D-8BD5-69785C59908E}"/>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0373-478D-8BD5-69785C59908E}"/>
              </c:ext>
            </c:extLst>
          </c:dPt>
          <c:dLbls>
            <c:dLbl>
              <c:idx val="0"/>
              <c:tx>
                <c:rich>
                  <a:bodyPr/>
                  <a:lstStyle/>
                  <a:p>
                    <a:fld id="{44B81853-896B-4D57-800B-90D8693F510B}"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373-478D-8BD5-69785C59908E}"/>
                </c:ext>
              </c:extLst>
            </c:dLbl>
            <c:dLbl>
              <c:idx val="1"/>
              <c:tx>
                <c:rich>
                  <a:bodyPr/>
                  <a:lstStyle/>
                  <a:p>
                    <a:fld id="{59D68943-A0EE-4A8C-9000-EBCCB29FEEF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373-478D-8BD5-69785C59908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GENERAL'!$B$3:$B$4</c:f>
              <c:strCache>
                <c:ptCount val="2"/>
                <c:pt idx="0">
                  <c:v>ENCUESTADOS</c:v>
                </c:pt>
                <c:pt idx="1">
                  <c:v>NO ENCUESTADOS</c:v>
                </c:pt>
              </c:strCache>
            </c:strRef>
          </c:cat>
          <c:val>
            <c:numRef>
              <c:f>'PARTICIPACIÓN GENERAL'!$C$3:$C$4</c:f>
              <c:numCache>
                <c:formatCode>General</c:formatCode>
                <c:ptCount val="2"/>
                <c:pt idx="0">
                  <c:v>3804</c:v>
                </c:pt>
                <c:pt idx="1">
                  <c:v>570</c:v>
                </c:pt>
              </c:numCache>
            </c:numRef>
          </c:val>
          <c:extLst>
            <c:ext xmlns:c16="http://schemas.microsoft.com/office/drawing/2014/chart" uri="{C3380CC4-5D6E-409C-BE32-E72D297353CC}">
              <c16:uniqueId val="{00000004-0373-478D-8BD5-69785C59908E}"/>
            </c:ext>
          </c:extLst>
        </c:ser>
        <c:dLbls>
          <c:dLblPos val="inEnd"/>
          <c:showLegendKey val="0"/>
          <c:showVal val="0"/>
          <c:showCatName val="0"/>
          <c:showSerName val="0"/>
          <c:showPercent val="1"/>
          <c:showBubbleSize val="0"/>
          <c:showLeaderLines val="1"/>
        </c:dLbls>
      </c:pie3DChart>
      <c:spPr>
        <a:noFill/>
        <a:ln>
          <a:noFill/>
        </a:ln>
        <a:effectLst/>
      </c:spPr>
    </c:plotArea>
    <c:legend>
      <c:legendPos val="b"/>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5D5FD28D-6327-424D-B4E6-347DFFC35A1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442-4477-87C0-15DD751C455F}"/>
                </c:ext>
              </c:extLst>
            </c:dLbl>
            <c:dLbl>
              <c:idx val="1"/>
              <c:tx>
                <c:rich>
                  <a:bodyPr/>
                  <a:lstStyle/>
                  <a:p>
                    <a:fld id="{31CDEF7F-490E-434F-8C9B-9B82742A8A4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442-4477-87C0-15DD751C455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[UASALUD.xlsx]SEGURIDAD!$C$68:$C$69</c:f>
              <c:strCache>
                <c:ptCount val="2"/>
                <c:pt idx="0">
                  <c:v>NO</c:v>
                </c:pt>
                <c:pt idx="1">
                  <c:v>SI</c:v>
                </c:pt>
              </c:strCache>
            </c:strRef>
          </c:cat>
          <c:val>
            <c:numRef>
              <c:f>[UASALUD.xlsx]SEGURIDAD!$F$68:$F$69</c:f>
              <c:numCache>
                <c:formatCode>###0</c:formatCode>
                <c:ptCount val="2"/>
                <c:pt idx="0">
                  <c:v>20</c:v>
                </c:pt>
                <c:pt idx="1">
                  <c:v>80</c:v>
                </c:pt>
              </c:numCache>
            </c:numRef>
          </c:val>
          <c:extLst>
            <c:ext xmlns:c16="http://schemas.microsoft.com/office/drawing/2014/chart" uri="{C3380CC4-5D6E-409C-BE32-E72D297353CC}">
              <c16:uniqueId val="{00000002-4442-4477-87C0-15DD751C455F}"/>
            </c:ext>
          </c:extLst>
        </c:ser>
        <c:dLbls>
          <c:dLblPos val="inEnd"/>
          <c:showLegendKey val="0"/>
          <c:showVal val="1"/>
          <c:showCatName val="0"/>
          <c:showSerName val="0"/>
          <c:showPercent val="0"/>
          <c:showBubbleSize val="0"/>
        </c:dLbls>
        <c:gapWidth val="100"/>
        <c:overlap val="-24"/>
        <c:axId val="677000000"/>
        <c:axId val="677000656"/>
      </c:barChart>
      <c:catAx>
        <c:axId val="67700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656"/>
        <c:crosses val="autoZero"/>
        <c:auto val="1"/>
        <c:lblAlgn val="ctr"/>
        <c:lblOffset val="100"/>
        <c:noMultiLvlLbl val="0"/>
      </c:catAx>
      <c:valAx>
        <c:axId val="67700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3A71B2"/>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52FBD35-5357-4D14-9816-4AFE552F142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FE0-47DC-ABA1-1D4FBABD3E3E}"/>
                </c:ext>
              </c:extLst>
            </c:dLbl>
            <c:dLbl>
              <c:idx val="1"/>
              <c:tx>
                <c:rich>
                  <a:bodyPr/>
                  <a:lstStyle/>
                  <a:p>
                    <a:fld id="{35C41211-40AF-4F71-B0A1-A720D2549B8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FE0-47DC-ABA1-1D4FBABD3E3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[UASALUD.xlsx]SEGURIDAD!$C$74:$C$75</c:f>
              <c:strCache>
                <c:ptCount val="2"/>
                <c:pt idx="0">
                  <c:v>NO</c:v>
                </c:pt>
                <c:pt idx="1">
                  <c:v>SI</c:v>
                </c:pt>
              </c:strCache>
            </c:strRef>
          </c:cat>
          <c:val>
            <c:numRef>
              <c:f>[UASALUD.xlsx]SEGURIDAD!$F$74:$F$75</c:f>
              <c:numCache>
                <c:formatCode>###0</c:formatCode>
                <c:ptCount val="2"/>
                <c:pt idx="0">
                  <c:v>35.238095238095241</c:v>
                </c:pt>
                <c:pt idx="1">
                  <c:v>64.761904761904759</c:v>
                </c:pt>
              </c:numCache>
            </c:numRef>
          </c:val>
          <c:extLst>
            <c:ext xmlns:c16="http://schemas.microsoft.com/office/drawing/2014/chart" uri="{C3380CC4-5D6E-409C-BE32-E72D297353CC}">
              <c16:uniqueId val="{00000002-5FE0-47DC-ABA1-1D4FBABD3E3E}"/>
            </c:ext>
          </c:extLst>
        </c:ser>
        <c:dLbls>
          <c:dLblPos val="inEnd"/>
          <c:showLegendKey val="0"/>
          <c:showVal val="1"/>
          <c:showCatName val="0"/>
          <c:showSerName val="0"/>
          <c:showPercent val="0"/>
          <c:showBubbleSize val="0"/>
        </c:dLbls>
        <c:gapWidth val="100"/>
        <c:overlap val="-24"/>
        <c:axId val="677000000"/>
        <c:axId val="677000656"/>
      </c:barChart>
      <c:catAx>
        <c:axId val="6770000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656"/>
        <c:crosses val="autoZero"/>
        <c:auto val="1"/>
        <c:lblAlgn val="ctr"/>
        <c:lblOffset val="100"/>
        <c:noMultiLvlLbl val="0"/>
      </c:catAx>
      <c:valAx>
        <c:axId val="6770006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70000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s-MX"/>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DOCENTE</a:t>
            </a:r>
          </a:p>
        </c:rich>
      </c:tx>
      <c:layout>
        <c:manualLayout>
          <c:xMode val="edge"/>
          <c:yMode val="edge"/>
          <c:x val="0.38552009769303203"/>
          <c:y val="9.2836257309941526E-3"/>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03661F9-6FFE-4939-91D4-A4FC566AB4B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430-4A09-BD99-A1DBE914A828}"/>
                </c:ext>
              </c:extLst>
            </c:dLbl>
            <c:dLbl>
              <c:idx val="1"/>
              <c:tx>
                <c:rich>
                  <a:bodyPr/>
                  <a:lstStyle/>
                  <a:p>
                    <a:fld id="{6DDC3A39-5DDB-468D-B4AF-DFEBA590853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430-4A09-BD99-A1DBE914A828}"/>
                </c:ext>
              </c:extLst>
            </c:dLbl>
            <c:dLbl>
              <c:idx val="2"/>
              <c:tx>
                <c:rich>
                  <a:bodyPr/>
                  <a:lstStyle/>
                  <a:p>
                    <a:fld id="{F8ADC135-320C-4484-8244-699F691B8F5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4430-4A09-BD99-A1DBE914A82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[UASALUD.xlsx]RECURSOS!$C$4:$C$6</c:f>
              <c:strCache>
                <c:ptCount val="3"/>
                <c:pt idx="0">
                  <c:v>NUNCA</c:v>
                </c:pt>
                <c:pt idx="1">
                  <c:v>ALGUNAS VECES</c:v>
                </c:pt>
                <c:pt idx="2">
                  <c:v>SIEMPRE</c:v>
                </c:pt>
              </c:strCache>
            </c:strRef>
          </c:cat>
          <c:val>
            <c:numRef>
              <c:f>[UASALUD.xlsx]RECURSOS!$F$4:$F$6</c:f>
              <c:numCache>
                <c:formatCode>###0</c:formatCode>
                <c:ptCount val="3"/>
                <c:pt idx="0">
                  <c:v>1.6129032258064515</c:v>
                </c:pt>
                <c:pt idx="1">
                  <c:v>50</c:v>
                </c:pt>
                <c:pt idx="2">
                  <c:v>48.387096774193552</c:v>
                </c:pt>
              </c:numCache>
            </c:numRef>
          </c:val>
          <c:extLst>
            <c:ext xmlns:c16="http://schemas.microsoft.com/office/drawing/2014/chart" uri="{C3380CC4-5D6E-409C-BE32-E72D297353CC}">
              <c16:uniqueId val="{00000003-4430-4A09-BD99-A1DBE914A828}"/>
            </c:ext>
          </c:extLst>
        </c:ser>
        <c:dLbls>
          <c:dLblPos val="inEnd"/>
          <c:showLegendKey val="0"/>
          <c:showVal val="1"/>
          <c:showCatName val="0"/>
          <c:showSerName val="0"/>
          <c:showPercent val="0"/>
          <c:showBubbleSize val="0"/>
        </c:dLbls>
        <c:gapWidth val="100"/>
        <c:overlap val="-24"/>
        <c:axId val="573712048"/>
        <c:axId val="573713688"/>
      </c:barChart>
      <c:catAx>
        <c:axId val="57371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3688"/>
        <c:crosses val="autoZero"/>
        <c:auto val="1"/>
        <c:lblAlgn val="ctr"/>
        <c:lblOffset val="100"/>
        <c:noMultiLvlLbl val="0"/>
      </c:catAx>
      <c:valAx>
        <c:axId val="57371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20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DOCENTE</a:t>
            </a:r>
          </a:p>
        </c:rich>
      </c:tx>
      <c:layout>
        <c:manualLayout>
          <c:xMode val="edge"/>
          <c:yMode val="edge"/>
          <c:x val="0.38552009769303203"/>
          <c:y val="2.1661793372319688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7.4590643274853805E-2"/>
                </c:manualLayout>
              </c:layout>
              <c:tx>
                <c:rich>
                  <a:bodyPr/>
                  <a:lstStyle/>
                  <a:p>
                    <a:fld id="{3D83D108-83F6-4402-BDCB-9E3792352315}"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196-4E5F-834C-AA2856F77686}"/>
                </c:ext>
              </c:extLst>
            </c:dLbl>
            <c:dLbl>
              <c:idx val="1"/>
              <c:tx>
                <c:rich>
                  <a:bodyPr/>
                  <a:lstStyle/>
                  <a:p>
                    <a:fld id="{D8FA084D-560F-4146-8514-4B3E68AAC82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196-4E5F-834C-AA2856F77686}"/>
                </c:ext>
              </c:extLst>
            </c:dLbl>
            <c:dLbl>
              <c:idx val="2"/>
              <c:tx>
                <c:rich>
                  <a:bodyPr/>
                  <a:lstStyle/>
                  <a:p>
                    <a:fld id="{A8EF3477-8201-4AF1-A386-23237FC2C76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196-4E5F-834C-AA2856F77686}"/>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RECURSOS!$C$13:$C$15</c:f>
              <c:strCache>
                <c:ptCount val="3"/>
                <c:pt idx="0">
                  <c:v>NUNCA</c:v>
                </c:pt>
                <c:pt idx="1">
                  <c:v>ALGUNAS VECES</c:v>
                </c:pt>
                <c:pt idx="2">
                  <c:v>SIEMPRE</c:v>
                </c:pt>
              </c:strCache>
            </c:strRef>
          </c:cat>
          <c:val>
            <c:numRef>
              <c:f>RECURSOS!$F$13:$F$15</c:f>
              <c:numCache>
                <c:formatCode>###0</c:formatCode>
                <c:ptCount val="3"/>
                <c:pt idx="0">
                  <c:v>9.6</c:v>
                </c:pt>
                <c:pt idx="1">
                  <c:v>60.8</c:v>
                </c:pt>
                <c:pt idx="2">
                  <c:v>29.599999999999998</c:v>
                </c:pt>
              </c:numCache>
            </c:numRef>
          </c:val>
          <c:extLst>
            <c:ext xmlns:c16="http://schemas.microsoft.com/office/drawing/2014/chart" uri="{C3380CC4-5D6E-409C-BE32-E72D297353CC}">
              <c16:uniqueId val="{00000003-6196-4E5F-834C-AA2856F77686}"/>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DOCENTE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4F6228"/>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F2EE430-F7D8-4732-9DD7-0331775167C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D7B-40FA-8E64-7137FE65C49C}"/>
                </c:ext>
              </c:extLst>
            </c:dLbl>
            <c:dLbl>
              <c:idx val="1"/>
              <c:tx>
                <c:rich>
                  <a:bodyPr/>
                  <a:lstStyle/>
                  <a:p>
                    <a:fld id="{04126596-202A-42F1-A52F-C3BE4A4D818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D7B-40FA-8E64-7137FE65C49C}"/>
                </c:ext>
              </c:extLst>
            </c:dLbl>
            <c:dLbl>
              <c:idx val="2"/>
              <c:tx>
                <c:rich>
                  <a:bodyPr/>
                  <a:lstStyle/>
                  <a:p>
                    <a:fld id="{1F7F6F95-B2B0-466E-8024-9C054782976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D7B-40FA-8E64-7137FE65C49C}"/>
                </c:ext>
              </c:extLst>
            </c:dLbl>
            <c:dLbl>
              <c:idx val="3"/>
              <c:tx>
                <c:rich>
                  <a:bodyPr/>
                  <a:lstStyle/>
                  <a:p>
                    <a:fld id="{369EF492-FDA8-4F4F-85F1-2F05044CB6C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D7B-40FA-8E64-7137FE65C49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[UASALUD.xlsx]RECURSOS!$C$22:$C$25</c:f>
              <c:strCache>
                <c:ptCount val="4"/>
                <c:pt idx="0">
                  <c:v>PESIMAS</c:v>
                </c:pt>
                <c:pt idx="1">
                  <c:v>MALAS</c:v>
                </c:pt>
                <c:pt idx="2">
                  <c:v>BUENAS</c:v>
                </c:pt>
                <c:pt idx="3">
                  <c:v>EXCELENTE</c:v>
                </c:pt>
              </c:strCache>
            </c:strRef>
          </c:cat>
          <c:val>
            <c:numRef>
              <c:f>[UASALUD.xlsx]RECURSOS!$F$22:$F$25</c:f>
              <c:numCache>
                <c:formatCode>###0</c:formatCode>
                <c:ptCount val="4"/>
                <c:pt idx="0">
                  <c:v>3.225806451612903</c:v>
                </c:pt>
                <c:pt idx="1">
                  <c:v>1.6129032258064515</c:v>
                </c:pt>
                <c:pt idx="2">
                  <c:v>80.645161290322577</c:v>
                </c:pt>
                <c:pt idx="3">
                  <c:v>14.516129032258066</c:v>
                </c:pt>
              </c:numCache>
            </c:numRef>
          </c:val>
          <c:extLst>
            <c:ext xmlns:c16="http://schemas.microsoft.com/office/drawing/2014/chart" uri="{C3380CC4-5D6E-409C-BE32-E72D297353CC}">
              <c16:uniqueId val="{00000004-8D7B-40FA-8E64-7137FE65C49C}"/>
            </c:ext>
          </c:extLst>
        </c:ser>
        <c:dLbls>
          <c:dLblPos val="inEnd"/>
          <c:showLegendKey val="0"/>
          <c:showVal val="1"/>
          <c:showCatName val="0"/>
          <c:showSerName val="0"/>
          <c:showPercent val="0"/>
          <c:showBubbleSize val="0"/>
        </c:dLbls>
        <c:gapWidth val="100"/>
        <c:overlap val="-24"/>
        <c:axId val="573712048"/>
        <c:axId val="573713688"/>
      </c:barChart>
      <c:catAx>
        <c:axId val="57371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3688"/>
        <c:crosses val="autoZero"/>
        <c:auto val="1"/>
        <c:lblAlgn val="ctr"/>
        <c:lblOffset val="100"/>
        <c:noMultiLvlLbl val="0"/>
      </c:catAx>
      <c:valAx>
        <c:axId val="57371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20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CEEC5EC-57BF-417C-8FA7-7A59F68297D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15C-45D1-B484-9D4F55B99D0E}"/>
                </c:ext>
              </c:extLst>
            </c:dLbl>
            <c:dLbl>
              <c:idx val="1"/>
              <c:tx>
                <c:rich>
                  <a:bodyPr/>
                  <a:lstStyle/>
                  <a:p>
                    <a:fld id="{E5349A74-F052-481F-812D-1E309B33C93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15C-45D1-B484-9D4F55B99D0E}"/>
                </c:ext>
              </c:extLst>
            </c:dLbl>
            <c:dLbl>
              <c:idx val="2"/>
              <c:layout>
                <c:manualLayout>
                  <c:x val="-1.3702368388292704E-16"/>
                  <c:y val="8.8287280701754386E-2"/>
                </c:manualLayout>
              </c:layout>
              <c:tx>
                <c:rich>
                  <a:bodyPr/>
                  <a:lstStyle/>
                  <a:p>
                    <a:fld id="{B6E083F1-20D9-4E04-AF11-E53759F80873}"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15C-45D1-B484-9D4F55B99D0E}"/>
                </c:ext>
              </c:extLst>
            </c:dLbl>
            <c:spPr>
              <a:noFill/>
              <a:ln>
                <a:noFill/>
              </a:ln>
              <a:effectLst/>
            </c:spPr>
            <c:txPr>
              <a:bodyPr rot="0" spcFirstLastPara="1" vertOverflow="ellipsis" vert="horz" wrap="square" anchor="ctr" anchorCtr="1"/>
              <a:lstStyle/>
              <a:p>
                <a:pPr>
                  <a:defRPr sz="16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RECURSOS!$C$31:$C$33</c:f>
              <c:strCache>
                <c:ptCount val="3"/>
                <c:pt idx="0">
                  <c:v>NUNCA</c:v>
                </c:pt>
                <c:pt idx="1">
                  <c:v>ALGUNAS VECES</c:v>
                </c:pt>
                <c:pt idx="2">
                  <c:v>SIEMPRE</c:v>
                </c:pt>
              </c:strCache>
            </c:strRef>
          </c:cat>
          <c:val>
            <c:numRef>
              <c:f>RECURSOS!$F$31:$F$33</c:f>
              <c:numCache>
                <c:formatCode>###0</c:formatCode>
                <c:ptCount val="3"/>
                <c:pt idx="0">
                  <c:v>4.4444444444444446</c:v>
                </c:pt>
                <c:pt idx="1">
                  <c:v>35.555555555555557</c:v>
                </c:pt>
                <c:pt idx="2">
                  <c:v>60</c:v>
                </c:pt>
              </c:numCache>
            </c:numRef>
          </c:val>
          <c:extLst>
            <c:ext xmlns:c16="http://schemas.microsoft.com/office/drawing/2014/chart" uri="{C3380CC4-5D6E-409C-BE32-E72D297353CC}">
              <c16:uniqueId val="{00000003-215C-45D1-B484-9D4F55B99D0E}"/>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ADMINISTRATIVA</a:t>
            </a:r>
          </a:p>
        </c:rich>
      </c:tx>
      <c:layout>
        <c:manualLayout>
          <c:xMode val="edge"/>
          <c:yMode val="edge"/>
          <c:x val="0.33937205743879473"/>
          <c:y val="1.856725146198830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1.4171783625730993E-2"/>
                </c:manualLayout>
              </c:layout>
              <c:tx>
                <c:rich>
                  <a:bodyPr/>
                  <a:lstStyle/>
                  <a:p>
                    <a:fld id="{6FFFCEF6-B4E7-46D7-B5CA-4B0ACEA13080}"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6F5-479A-AA63-24460CCFA583}"/>
                </c:ext>
              </c:extLst>
            </c:dLbl>
            <c:dLbl>
              <c:idx val="1"/>
              <c:tx>
                <c:rich>
                  <a:bodyPr/>
                  <a:lstStyle/>
                  <a:p>
                    <a:fld id="{FC061608-1DE5-42F5-8833-55C83DE6D7D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6F5-479A-AA63-24460CCFA583}"/>
                </c:ext>
              </c:extLst>
            </c:dLbl>
            <c:dLbl>
              <c:idx val="2"/>
              <c:tx>
                <c:rich>
                  <a:bodyPr/>
                  <a:lstStyle/>
                  <a:p>
                    <a:fld id="{26623037-090D-495B-B083-8A3912F9AD3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6F5-479A-AA63-24460CCFA583}"/>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RECURSOS!$C$40:$C$42</c:f>
              <c:strCache>
                <c:ptCount val="3"/>
                <c:pt idx="0">
                  <c:v>NUNCA</c:v>
                </c:pt>
                <c:pt idx="1">
                  <c:v>ALGUNAS VECES</c:v>
                </c:pt>
                <c:pt idx="2">
                  <c:v>SIEMPRE</c:v>
                </c:pt>
              </c:strCache>
            </c:strRef>
          </c:cat>
          <c:val>
            <c:numRef>
              <c:f>RECURSOS!$F$40:$F$42</c:f>
              <c:numCache>
                <c:formatCode>###0</c:formatCode>
                <c:ptCount val="3"/>
                <c:pt idx="0">
                  <c:v>2.2222222222222223</c:v>
                </c:pt>
                <c:pt idx="1">
                  <c:v>35.555555555555557</c:v>
                </c:pt>
                <c:pt idx="2">
                  <c:v>62.222222222222221</c:v>
                </c:pt>
              </c:numCache>
            </c:numRef>
          </c:val>
          <c:extLst>
            <c:ext xmlns:c16="http://schemas.microsoft.com/office/drawing/2014/chart" uri="{C3380CC4-5D6E-409C-BE32-E72D297353CC}">
              <c16:uniqueId val="{00000003-F6F5-479A-AA63-24460CCFA583}"/>
            </c:ext>
          </c:extLst>
        </c:ser>
        <c:dLbls>
          <c:dLblPos val="inEnd"/>
          <c:showLegendKey val="0"/>
          <c:showVal val="1"/>
          <c:showCatName val="0"/>
          <c:showSerName val="0"/>
          <c:showPercent val="0"/>
          <c:showBubbleSize val="0"/>
        </c:dLbls>
        <c:gapWidth val="100"/>
        <c:overlap val="-24"/>
        <c:axId val="304832368"/>
        <c:axId val="304832696"/>
      </c:barChart>
      <c:catAx>
        <c:axId val="3048323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696"/>
        <c:crosses val="autoZero"/>
        <c:auto val="1"/>
        <c:lblAlgn val="ctr"/>
        <c:lblOffset val="100"/>
        <c:noMultiLvlLbl val="0"/>
      </c:catAx>
      <c:valAx>
        <c:axId val="3048326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3048323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ADMINISTRATIVA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77933C"/>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9CC5BA7-1D30-44A4-AC32-9C5EB257104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02B-4662-9350-02E40CB53EBB}"/>
                </c:ext>
              </c:extLst>
            </c:dLbl>
            <c:dLbl>
              <c:idx val="1"/>
              <c:tx>
                <c:rich>
                  <a:bodyPr/>
                  <a:lstStyle/>
                  <a:p>
                    <a:fld id="{6A9B2985-F3B2-43F3-9C83-F79368334D1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02B-4662-9350-02E40CB53EBB}"/>
                </c:ext>
              </c:extLst>
            </c:dLbl>
            <c:dLbl>
              <c:idx val="2"/>
              <c:tx>
                <c:rich>
                  <a:bodyPr/>
                  <a:lstStyle/>
                  <a:p>
                    <a:fld id="{9ACDBF73-550B-4088-A190-C1FDA47F26A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02B-4662-9350-02E40CB53EBB}"/>
                </c:ext>
              </c:extLst>
            </c:dLbl>
            <c:dLbl>
              <c:idx val="3"/>
              <c:tx>
                <c:rich>
                  <a:bodyPr/>
                  <a:lstStyle/>
                  <a:p>
                    <a:fld id="{D9BB7625-8213-426D-A95C-129754D778F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02B-4662-9350-02E40CB53EB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[UASALUD.xlsx]RECURSOS!$C$50:$C$53</c:f>
              <c:strCache>
                <c:ptCount val="4"/>
                <c:pt idx="0">
                  <c:v>NUNCA</c:v>
                </c:pt>
                <c:pt idx="1">
                  <c:v>ALGUNAS VECES</c:v>
                </c:pt>
                <c:pt idx="2">
                  <c:v>SIEMPRE</c:v>
                </c:pt>
                <c:pt idx="3">
                  <c:v>NO APLICA</c:v>
                </c:pt>
              </c:strCache>
            </c:strRef>
          </c:cat>
          <c:val>
            <c:numRef>
              <c:f>[UASALUD.xlsx]RECURSOS!$F$50:$F$53</c:f>
              <c:numCache>
                <c:formatCode>###0</c:formatCode>
                <c:ptCount val="4"/>
                <c:pt idx="0" formatCode="General">
                  <c:v>0</c:v>
                </c:pt>
                <c:pt idx="1">
                  <c:v>35</c:v>
                </c:pt>
                <c:pt idx="2">
                  <c:v>60</c:v>
                </c:pt>
                <c:pt idx="3">
                  <c:v>5</c:v>
                </c:pt>
              </c:numCache>
            </c:numRef>
          </c:val>
          <c:extLst>
            <c:ext xmlns:c16="http://schemas.microsoft.com/office/drawing/2014/chart" uri="{C3380CC4-5D6E-409C-BE32-E72D297353CC}">
              <c16:uniqueId val="{00000004-902B-4662-9350-02E40CB53EBB}"/>
            </c:ext>
          </c:extLst>
        </c:ser>
        <c:dLbls>
          <c:dLblPos val="inEnd"/>
          <c:showLegendKey val="0"/>
          <c:showVal val="1"/>
          <c:showCatName val="0"/>
          <c:showSerName val="0"/>
          <c:showPercent val="0"/>
          <c:showBubbleSize val="0"/>
        </c:dLbls>
        <c:gapWidth val="100"/>
        <c:overlap val="-24"/>
        <c:axId val="573712048"/>
        <c:axId val="573713688"/>
      </c:barChart>
      <c:catAx>
        <c:axId val="57371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3688"/>
        <c:crosses val="autoZero"/>
        <c:auto val="1"/>
        <c:lblAlgn val="ctr"/>
        <c:lblOffset val="100"/>
        <c:noMultiLvlLbl val="0"/>
      </c:catAx>
      <c:valAx>
        <c:axId val="57371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20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DCF5799-BB8E-4FE4-AB8C-6DB798C1E9E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9E6-489D-A7DF-F59F2C69DDD4}"/>
                </c:ext>
              </c:extLst>
            </c:dLbl>
            <c:dLbl>
              <c:idx val="1"/>
              <c:tx>
                <c:rich>
                  <a:bodyPr/>
                  <a:lstStyle/>
                  <a:p>
                    <a:fld id="{60F7AE9C-28E6-4CF2-9A73-0453A42708E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9E6-489D-A7DF-F59F2C69DDD4}"/>
                </c:ext>
              </c:extLst>
            </c:dLbl>
            <c:dLbl>
              <c:idx val="2"/>
              <c:tx>
                <c:rich>
                  <a:bodyPr/>
                  <a:lstStyle/>
                  <a:p>
                    <a:fld id="{62600A55-A388-4785-92BD-1CCB1CE8AAF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9E6-489D-A7DF-F59F2C69DDD4}"/>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[UASALUD.xlsx]RECURSOS!$C$60:$C$62</c:f>
              <c:strCache>
                <c:ptCount val="3"/>
                <c:pt idx="0">
                  <c:v>NUNCA</c:v>
                </c:pt>
                <c:pt idx="1">
                  <c:v>ALGUNAS VECES</c:v>
                </c:pt>
                <c:pt idx="2">
                  <c:v>SIEMPRE</c:v>
                </c:pt>
              </c:strCache>
            </c:strRef>
          </c:cat>
          <c:val>
            <c:numRef>
              <c:f>[UASALUD.xlsx]RECURSOS!$F$60:$F$62</c:f>
              <c:numCache>
                <c:formatCode>###0</c:formatCode>
                <c:ptCount val="3"/>
                <c:pt idx="0" formatCode="General">
                  <c:v>0</c:v>
                </c:pt>
                <c:pt idx="1">
                  <c:v>33.333333333333329</c:v>
                </c:pt>
                <c:pt idx="2">
                  <c:v>66.666666666666657</c:v>
                </c:pt>
              </c:numCache>
            </c:numRef>
          </c:val>
          <c:extLst>
            <c:ext xmlns:c16="http://schemas.microsoft.com/office/drawing/2014/chart" uri="{C3380CC4-5D6E-409C-BE32-E72D297353CC}">
              <c16:uniqueId val="{00000003-29E6-489D-A7DF-F59F2C69DDD4}"/>
            </c:ext>
          </c:extLst>
        </c:ser>
        <c:dLbls>
          <c:dLblPos val="inEnd"/>
          <c:showLegendKey val="0"/>
          <c:showVal val="1"/>
          <c:showCatName val="0"/>
          <c:showSerName val="0"/>
          <c:showPercent val="0"/>
          <c:showBubbleSize val="0"/>
        </c:dLbls>
        <c:gapWidth val="100"/>
        <c:overlap val="-24"/>
        <c:axId val="573712048"/>
        <c:axId val="573713688"/>
      </c:barChart>
      <c:catAx>
        <c:axId val="57371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3688"/>
        <c:crosses val="autoZero"/>
        <c:auto val="1"/>
        <c:lblAlgn val="ctr"/>
        <c:lblOffset val="100"/>
        <c:noMultiLvlLbl val="0"/>
      </c:catAx>
      <c:valAx>
        <c:axId val="57371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20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FUNCIÓN MANUAL</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92D05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4CEC1D2-72A0-4EF9-8DB7-9EEAF502376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F7D-44EE-BA7C-CD0AA584B2B1}"/>
                </c:ext>
              </c:extLst>
            </c:dLbl>
            <c:dLbl>
              <c:idx val="1"/>
              <c:tx>
                <c:rich>
                  <a:bodyPr/>
                  <a:lstStyle/>
                  <a:p>
                    <a:fld id="{DEEFA883-128F-464A-9096-7724321B4AE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F7D-44EE-BA7C-CD0AA584B2B1}"/>
                </c:ext>
              </c:extLst>
            </c:dLbl>
            <c:dLbl>
              <c:idx val="2"/>
              <c:tx>
                <c:rich>
                  <a:bodyPr/>
                  <a:lstStyle/>
                  <a:p>
                    <a:fld id="{83E6031F-57C1-42B5-9C5E-CAB9DDFB79E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F7D-44EE-BA7C-CD0AA584B2B1}"/>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[UASALUD.xlsx]RECURSOS!$C$69:$C$71</c:f>
              <c:strCache>
                <c:ptCount val="3"/>
                <c:pt idx="0">
                  <c:v>NUNCA</c:v>
                </c:pt>
                <c:pt idx="1">
                  <c:v>ALGUNAS VECES</c:v>
                </c:pt>
                <c:pt idx="2">
                  <c:v>SIEMPRE</c:v>
                </c:pt>
              </c:strCache>
            </c:strRef>
          </c:cat>
          <c:val>
            <c:numRef>
              <c:f>[UASALUD.xlsx]RECURSOS!$F$69:$F$71</c:f>
              <c:numCache>
                <c:formatCode>###0</c:formatCode>
                <c:ptCount val="3"/>
                <c:pt idx="0" formatCode="General">
                  <c:v>0</c:v>
                </c:pt>
                <c:pt idx="1">
                  <c:v>33.333333333333329</c:v>
                </c:pt>
                <c:pt idx="2">
                  <c:v>66.666666666666657</c:v>
                </c:pt>
              </c:numCache>
            </c:numRef>
          </c:val>
          <c:extLst>
            <c:ext xmlns:c16="http://schemas.microsoft.com/office/drawing/2014/chart" uri="{C3380CC4-5D6E-409C-BE32-E72D297353CC}">
              <c16:uniqueId val="{00000003-DF7D-44EE-BA7C-CD0AA584B2B1}"/>
            </c:ext>
          </c:extLst>
        </c:ser>
        <c:dLbls>
          <c:dLblPos val="inEnd"/>
          <c:showLegendKey val="0"/>
          <c:showVal val="1"/>
          <c:showCatName val="0"/>
          <c:showSerName val="0"/>
          <c:showPercent val="0"/>
          <c:showBubbleSize val="0"/>
        </c:dLbls>
        <c:gapWidth val="100"/>
        <c:overlap val="-24"/>
        <c:axId val="573712048"/>
        <c:axId val="573713688"/>
      </c:barChart>
      <c:catAx>
        <c:axId val="5737120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3688"/>
        <c:crosses val="autoZero"/>
        <c:auto val="1"/>
        <c:lblAlgn val="ctr"/>
        <c:lblOffset val="100"/>
        <c:noMultiLvlLbl val="0"/>
      </c:catAx>
      <c:valAx>
        <c:axId val="57371368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7371204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PARTICIPACIÓN DOCENTE</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dLbls>
          <c:dLblPos val="inEnd"/>
          <c:showLegendKey val="0"/>
          <c:showVal val="0"/>
          <c:showCatName val="0"/>
          <c:showSerName val="0"/>
          <c:showPercent val="1"/>
          <c:showBubbleSize val="0"/>
          <c:showLeaderLines val="0"/>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1F053EB-AC19-4E62-A3F4-83F4DEE3439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666-4612-BF5F-719A0C94A98C}"/>
                </c:ext>
              </c:extLst>
            </c:dLbl>
            <c:dLbl>
              <c:idx val="1"/>
              <c:tx>
                <c:rich>
                  <a:bodyPr/>
                  <a:lstStyle/>
                  <a:p>
                    <a:fld id="{F0AE48CF-5D71-4B02-8B34-2056BCF3EF5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666-4612-BF5F-719A0C94A98C}"/>
                </c:ext>
              </c:extLst>
            </c:dLbl>
            <c:dLbl>
              <c:idx val="2"/>
              <c:tx>
                <c:rich>
                  <a:bodyPr/>
                  <a:lstStyle/>
                  <a:p>
                    <a:fld id="{841F6BC4-86C5-4042-8B18-42F5BDEC8FA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5666-4612-BF5F-719A0C94A98C}"/>
                </c:ext>
              </c:extLst>
            </c:dLbl>
            <c:dLbl>
              <c:idx val="3"/>
              <c:tx>
                <c:rich>
                  <a:bodyPr/>
                  <a:lstStyle/>
                  <a:p>
                    <a:fld id="{A063980B-F1B0-414D-B3F5-534A81EA4EF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666-4612-BF5F-719A0C94A98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[UASALUD.xlsx]CONVIVENCIA!$C$4:$C$7</c:f>
              <c:strCache>
                <c:ptCount val="4"/>
                <c:pt idx="0">
                  <c:v>PESIMAS</c:v>
                </c:pt>
                <c:pt idx="1">
                  <c:v>MALAS</c:v>
                </c:pt>
                <c:pt idx="2">
                  <c:v>BUENAS</c:v>
                </c:pt>
                <c:pt idx="3">
                  <c:v>EXCELENTE</c:v>
                </c:pt>
              </c:strCache>
            </c:strRef>
          </c:cat>
          <c:val>
            <c:numRef>
              <c:f>[UASALUD.xlsx]CONVIVENCIA!$F$4:$F$7</c:f>
              <c:numCache>
                <c:formatCode>###0</c:formatCode>
                <c:ptCount val="4"/>
                <c:pt idx="0" formatCode="General">
                  <c:v>0</c:v>
                </c:pt>
                <c:pt idx="1">
                  <c:v>1.9047619047619049</c:v>
                </c:pt>
                <c:pt idx="2">
                  <c:v>65.714285714285708</c:v>
                </c:pt>
                <c:pt idx="3">
                  <c:v>32.38095238095238</c:v>
                </c:pt>
              </c:numCache>
            </c:numRef>
          </c:val>
          <c:extLst>
            <c:ext xmlns:c16="http://schemas.microsoft.com/office/drawing/2014/chart" uri="{C3380CC4-5D6E-409C-BE32-E72D297353CC}">
              <c16:uniqueId val="{00000004-5666-4612-BF5F-719A0C94A98C}"/>
            </c:ext>
          </c:extLst>
        </c:ser>
        <c:dLbls>
          <c:dLblPos val="inEnd"/>
          <c:showLegendKey val="0"/>
          <c:showVal val="1"/>
          <c:showCatName val="0"/>
          <c:showSerName val="0"/>
          <c:showPercent val="0"/>
          <c:showBubbleSize val="0"/>
        </c:dLbls>
        <c:gapWidth val="100"/>
        <c:overlap val="-24"/>
        <c:axId val="670166800"/>
        <c:axId val="670161224"/>
      </c:barChart>
      <c:catAx>
        <c:axId val="6701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1224"/>
        <c:crosses val="autoZero"/>
        <c:auto val="1"/>
        <c:lblAlgn val="ctr"/>
        <c:lblOffset val="100"/>
        <c:noMultiLvlLbl val="0"/>
      </c:catAx>
      <c:valAx>
        <c:axId val="670161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680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927AA3F9-0B6E-4AD4-9556-C80D472ECA6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EDE-4381-8C3B-4C7B12B7F9E1}"/>
                </c:ext>
              </c:extLst>
            </c:dLbl>
            <c:dLbl>
              <c:idx val="1"/>
              <c:tx>
                <c:rich>
                  <a:bodyPr/>
                  <a:lstStyle/>
                  <a:p>
                    <a:fld id="{AE38876E-2523-452A-90C0-784C609CDE9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EDE-4381-8C3B-4C7B12B7F9E1}"/>
                </c:ext>
              </c:extLst>
            </c:dLbl>
            <c:dLbl>
              <c:idx val="2"/>
              <c:tx>
                <c:rich>
                  <a:bodyPr/>
                  <a:lstStyle/>
                  <a:p>
                    <a:fld id="{F02841CA-DD5C-4F4A-AB92-D90D49044FB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7EDE-4381-8C3B-4C7B12B7F9E1}"/>
                </c:ext>
              </c:extLst>
            </c:dLbl>
            <c:dLbl>
              <c:idx val="3"/>
              <c:tx>
                <c:rich>
                  <a:bodyPr/>
                  <a:lstStyle/>
                  <a:p>
                    <a:fld id="{D91F9899-E2B4-49AA-BADB-B5782496EE6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7EDE-4381-8C3B-4C7B12B7F9E1}"/>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CONVIVENCIA!$C$4:$C$7</c:f>
              <c:strCache>
                <c:ptCount val="4"/>
                <c:pt idx="0">
                  <c:v>PESIMAS</c:v>
                </c:pt>
                <c:pt idx="1">
                  <c:v>MALAS</c:v>
                </c:pt>
                <c:pt idx="2">
                  <c:v>BUENAS</c:v>
                </c:pt>
                <c:pt idx="3">
                  <c:v>EXCELENTE</c:v>
                </c:pt>
              </c:strCache>
            </c:strRef>
          </c:cat>
          <c:val>
            <c:numRef>
              <c:f>CONVIVENCIA!$F$4:$F$7</c:f>
              <c:numCache>
                <c:formatCode>###0</c:formatCode>
                <c:ptCount val="4"/>
                <c:pt idx="0">
                  <c:v>2.2727272727272729</c:v>
                </c:pt>
                <c:pt idx="1">
                  <c:v>13.068181818181818</c:v>
                </c:pt>
                <c:pt idx="2">
                  <c:v>71.022727272727266</c:v>
                </c:pt>
                <c:pt idx="3">
                  <c:v>13.636363636363635</c:v>
                </c:pt>
              </c:numCache>
            </c:numRef>
          </c:val>
          <c:extLst>
            <c:ext xmlns:c16="http://schemas.microsoft.com/office/drawing/2014/chart" uri="{C3380CC4-5D6E-409C-BE32-E72D297353CC}">
              <c16:uniqueId val="{00000004-7EDE-4381-8C3B-4C7B12B7F9E1}"/>
            </c:ext>
          </c:extLst>
        </c:ser>
        <c:dLbls>
          <c:dLblPos val="inEnd"/>
          <c:showLegendKey val="0"/>
          <c:showVal val="1"/>
          <c:showCatName val="0"/>
          <c:showSerName val="0"/>
          <c:showPercent val="0"/>
          <c:showBubbleSize val="0"/>
        </c:dLbls>
        <c:gapWidth val="100"/>
        <c:overlap val="-24"/>
        <c:axId val="678359464"/>
        <c:axId val="678360120"/>
      </c:barChart>
      <c:catAx>
        <c:axId val="67835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60120"/>
        <c:crosses val="autoZero"/>
        <c:auto val="1"/>
        <c:lblAlgn val="ctr"/>
        <c:lblOffset val="100"/>
        <c:noMultiLvlLbl val="0"/>
      </c:catAx>
      <c:valAx>
        <c:axId val="6783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59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8FC9FF5-2113-4334-8C34-01F6091A5CD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BF8-480C-9B5D-F7ABB55DEEAD}"/>
                </c:ext>
              </c:extLst>
            </c:dLbl>
            <c:dLbl>
              <c:idx val="1"/>
              <c:tx>
                <c:rich>
                  <a:bodyPr/>
                  <a:lstStyle/>
                  <a:p>
                    <a:fld id="{779FAA37-E758-4413-96DA-A5BE9FBC468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BF8-480C-9B5D-F7ABB55DEEAD}"/>
                </c:ext>
              </c:extLst>
            </c:dLbl>
            <c:dLbl>
              <c:idx val="2"/>
              <c:tx>
                <c:rich>
                  <a:bodyPr/>
                  <a:lstStyle/>
                  <a:p>
                    <a:fld id="{F3B534B4-E2AC-4A47-A4BC-8BD2C1C5BE3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BF8-480C-9B5D-F7ABB55DEEAD}"/>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[UASALUD.xlsx]CONVIVENCIA!$C$19:$C$21</c:f>
              <c:strCache>
                <c:ptCount val="3"/>
                <c:pt idx="0">
                  <c:v>NUNCA</c:v>
                </c:pt>
                <c:pt idx="1">
                  <c:v>ALGUNAS VECES</c:v>
                </c:pt>
                <c:pt idx="2">
                  <c:v>SIEMPRE</c:v>
                </c:pt>
              </c:strCache>
            </c:strRef>
          </c:cat>
          <c:val>
            <c:numRef>
              <c:f>[UASALUD.xlsx]CONVIVENCIA!$F$19:$F$21</c:f>
              <c:numCache>
                <c:formatCode>###0</c:formatCode>
                <c:ptCount val="3"/>
                <c:pt idx="0">
                  <c:v>2.8571428571428572</c:v>
                </c:pt>
                <c:pt idx="1">
                  <c:v>42.857142857142854</c:v>
                </c:pt>
                <c:pt idx="2">
                  <c:v>54.285714285714285</c:v>
                </c:pt>
              </c:numCache>
            </c:numRef>
          </c:val>
          <c:extLst>
            <c:ext xmlns:c16="http://schemas.microsoft.com/office/drawing/2014/chart" uri="{C3380CC4-5D6E-409C-BE32-E72D297353CC}">
              <c16:uniqueId val="{00000003-CBF8-480C-9B5D-F7ABB55DEEAD}"/>
            </c:ext>
          </c:extLst>
        </c:ser>
        <c:dLbls>
          <c:dLblPos val="inEnd"/>
          <c:showLegendKey val="0"/>
          <c:showVal val="1"/>
          <c:showCatName val="0"/>
          <c:showSerName val="0"/>
          <c:showPercent val="0"/>
          <c:showBubbleSize val="0"/>
        </c:dLbls>
        <c:gapWidth val="100"/>
        <c:overlap val="-24"/>
        <c:axId val="670166800"/>
        <c:axId val="670161224"/>
      </c:barChart>
      <c:catAx>
        <c:axId val="6701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1224"/>
        <c:crosses val="autoZero"/>
        <c:auto val="1"/>
        <c:lblAlgn val="ctr"/>
        <c:lblOffset val="100"/>
        <c:noMultiLvlLbl val="0"/>
      </c:catAx>
      <c:valAx>
        <c:axId val="670161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680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D785C7FE-05BE-4AC0-9A39-D450625FAA7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4B35-4FCB-8768-9D87E6BD1318}"/>
                </c:ext>
              </c:extLst>
            </c:dLbl>
            <c:dLbl>
              <c:idx val="1"/>
              <c:tx>
                <c:rich>
                  <a:bodyPr/>
                  <a:lstStyle/>
                  <a:p>
                    <a:fld id="{6D37E6DE-4A23-4DD5-BBF8-A976AE22CFF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4B35-4FCB-8768-9D87E6BD131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CONVIVENCIA!$C$26:$C$27</c:f>
              <c:strCache>
                <c:ptCount val="2"/>
                <c:pt idx="0">
                  <c:v>NO</c:v>
                </c:pt>
                <c:pt idx="1">
                  <c:v>SI</c:v>
                </c:pt>
              </c:strCache>
            </c:strRef>
          </c:cat>
          <c:val>
            <c:numRef>
              <c:f>CONVIVENCIA!$F$26:$F$27</c:f>
              <c:numCache>
                <c:formatCode>###0</c:formatCode>
                <c:ptCount val="2"/>
                <c:pt idx="0">
                  <c:v>25</c:v>
                </c:pt>
                <c:pt idx="1">
                  <c:v>75</c:v>
                </c:pt>
              </c:numCache>
            </c:numRef>
          </c:val>
          <c:extLst>
            <c:ext xmlns:c16="http://schemas.microsoft.com/office/drawing/2014/chart" uri="{C3380CC4-5D6E-409C-BE32-E72D297353CC}">
              <c16:uniqueId val="{00000002-4B35-4FCB-8768-9D87E6BD1318}"/>
            </c:ext>
          </c:extLst>
        </c:ser>
        <c:dLbls>
          <c:dLblPos val="inEnd"/>
          <c:showLegendKey val="0"/>
          <c:showVal val="1"/>
          <c:showCatName val="0"/>
          <c:showSerName val="0"/>
          <c:showPercent val="0"/>
          <c:showBubbleSize val="0"/>
        </c:dLbls>
        <c:gapWidth val="100"/>
        <c:overlap val="-24"/>
        <c:axId val="678359464"/>
        <c:axId val="678360120"/>
      </c:barChart>
      <c:catAx>
        <c:axId val="67835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60120"/>
        <c:crosses val="autoZero"/>
        <c:auto val="1"/>
        <c:lblAlgn val="ctr"/>
        <c:lblOffset val="100"/>
        <c:noMultiLvlLbl val="0"/>
      </c:catAx>
      <c:valAx>
        <c:axId val="6783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59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65490887713109E-3"/>
                  <c:y val="5.4552387914230019E-2"/>
                </c:manualLayout>
              </c:layout>
              <c:tx>
                <c:rich>
                  <a:bodyPr/>
                  <a:lstStyle/>
                  <a:p>
                    <a:r>
                      <a:rPr lang="en-US" dirty="0"/>
                      <a:t>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A9-46B8-BB25-4B4DDDD348FF}"/>
                </c:ext>
              </c:extLst>
            </c:dLbl>
            <c:dLbl>
              <c:idx val="1"/>
              <c:tx>
                <c:rich>
                  <a:bodyPr/>
                  <a:lstStyle/>
                  <a:p>
                    <a:fld id="{A78D7E57-BC22-43AB-AF41-C46C2DE8F9F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4A9-46B8-BB25-4B4DDDD348FF}"/>
                </c:ext>
              </c:extLst>
            </c:dLbl>
            <c:dLbl>
              <c:idx val="2"/>
              <c:tx>
                <c:rich>
                  <a:bodyPr/>
                  <a:lstStyle/>
                  <a:p>
                    <a:fld id="{D66FA90A-9BC0-4077-B64F-D15F8AEFC13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C4A9-46B8-BB25-4B4DDDD348F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CONVIVENCIA!$C$32:$C$34</c:f>
              <c:strCache>
                <c:ptCount val="3"/>
                <c:pt idx="0">
                  <c:v>NUNCA</c:v>
                </c:pt>
                <c:pt idx="1">
                  <c:v>ALGUNAS VECES</c:v>
                </c:pt>
                <c:pt idx="2">
                  <c:v>SIEMPRE</c:v>
                </c:pt>
              </c:strCache>
            </c:strRef>
          </c:cat>
          <c:val>
            <c:numRef>
              <c:f>CONVIVENCIA!$F$32:$F$34</c:f>
              <c:numCache>
                <c:formatCode>###0</c:formatCode>
                <c:ptCount val="3"/>
                <c:pt idx="0">
                  <c:v>6.25</c:v>
                </c:pt>
                <c:pt idx="1">
                  <c:v>44.31818181818182</c:v>
                </c:pt>
                <c:pt idx="2">
                  <c:v>49.43181818181818</c:v>
                </c:pt>
              </c:numCache>
            </c:numRef>
          </c:val>
          <c:extLst>
            <c:ext xmlns:c16="http://schemas.microsoft.com/office/drawing/2014/chart" uri="{C3380CC4-5D6E-409C-BE32-E72D297353CC}">
              <c16:uniqueId val="{00000003-C4A9-46B8-BB25-4B4DDDD348FF}"/>
            </c:ext>
          </c:extLst>
        </c:ser>
        <c:dLbls>
          <c:dLblPos val="inEnd"/>
          <c:showLegendKey val="0"/>
          <c:showVal val="1"/>
          <c:showCatName val="0"/>
          <c:showSerName val="0"/>
          <c:showPercent val="0"/>
          <c:showBubbleSize val="0"/>
        </c:dLbls>
        <c:gapWidth val="100"/>
        <c:overlap val="-24"/>
        <c:axId val="678359464"/>
        <c:axId val="678360120"/>
      </c:barChart>
      <c:catAx>
        <c:axId val="67835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60120"/>
        <c:crosses val="autoZero"/>
        <c:auto val="1"/>
        <c:lblAlgn val="ctr"/>
        <c:lblOffset val="100"/>
        <c:noMultiLvlLbl val="0"/>
      </c:catAx>
      <c:valAx>
        <c:axId val="6783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59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31EF930-2355-4D17-9C2D-E212BD912DB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AA67-4157-A473-7918D21F1D7F}"/>
                </c:ext>
              </c:extLst>
            </c:dLbl>
            <c:dLbl>
              <c:idx val="1"/>
              <c:tx>
                <c:rich>
                  <a:bodyPr/>
                  <a:lstStyle/>
                  <a:p>
                    <a:fld id="{3AE1B7CD-B12C-41A3-B02B-C401193EBE4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A67-4157-A473-7918D21F1D7F}"/>
                </c:ext>
              </c:extLst>
            </c:dLbl>
            <c:dLbl>
              <c:idx val="2"/>
              <c:tx>
                <c:rich>
                  <a:bodyPr/>
                  <a:lstStyle/>
                  <a:p>
                    <a:fld id="{1B5D6D88-F190-4F4A-AB60-47435FB6221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A67-4157-A473-7918D21F1D7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[UASALUD.xlsx]CONVIVENCIA!$D$44:$D$46</c:f>
              <c:strCache>
                <c:ptCount val="3"/>
                <c:pt idx="0">
                  <c:v>INSTITUCIONALES</c:v>
                </c:pt>
                <c:pt idx="1">
                  <c:v>CON LOS ESTUDIANTES</c:v>
                </c:pt>
                <c:pt idx="2">
                  <c:v>PERSONALES</c:v>
                </c:pt>
              </c:strCache>
            </c:strRef>
          </c:cat>
          <c:val>
            <c:numRef>
              <c:f>[UASALUD.xlsx]CONVIVENCIA!$F$44:$F$46</c:f>
              <c:numCache>
                <c:formatCode>###0</c:formatCode>
                <c:ptCount val="3"/>
                <c:pt idx="0">
                  <c:v>61.9</c:v>
                </c:pt>
                <c:pt idx="1">
                  <c:v>51.4</c:v>
                </c:pt>
                <c:pt idx="2">
                  <c:v>40</c:v>
                </c:pt>
              </c:numCache>
            </c:numRef>
          </c:val>
          <c:extLst>
            <c:ext xmlns:c16="http://schemas.microsoft.com/office/drawing/2014/chart" uri="{C3380CC4-5D6E-409C-BE32-E72D297353CC}">
              <c16:uniqueId val="{00000003-AA67-4157-A473-7918D21F1D7F}"/>
            </c:ext>
          </c:extLst>
        </c:ser>
        <c:dLbls>
          <c:dLblPos val="inEnd"/>
          <c:showLegendKey val="0"/>
          <c:showVal val="1"/>
          <c:showCatName val="0"/>
          <c:showSerName val="0"/>
          <c:showPercent val="0"/>
          <c:showBubbleSize val="0"/>
        </c:dLbls>
        <c:gapWidth val="100"/>
        <c:overlap val="-24"/>
        <c:axId val="670166800"/>
        <c:axId val="670161224"/>
      </c:barChart>
      <c:catAx>
        <c:axId val="67016680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1224"/>
        <c:crosses val="autoZero"/>
        <c:auto val="1"/>
        <c:lblAlgn val="ctr"/>
        <c:lblOffset val="100"/>
        <c:noMultiLvlLbl val="0"/>
      </c:catAx>
      <c:valAx>
        <c:axId val="67016122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6680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7030A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84005A1-E47C-4D74-9A89-CE2BA999DB3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D8B-49EE-B13C-758B50F4F4D3}"/>
                </c:ext>
              </c:extLst>
            </c:dLbl>
            <c:dLbl>
              <c:idx val="1"/>
              <c:tx>
                <c:rich>
                  <a:bodyPr/>
                  <a:lstStyle/>
                  <a:p>
                    <a:fld id="{5DC7C0B8-1FA8-4623-A738-2F307E30F86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D8B-49EE-B13C-758B50F4F4D3}"/>
                </c:ext>
              </c:extLst>
            </c:dLbl>
            <c:dLbl>
              <c:idx val="2"/>
              <c:tx>
                <c:rich>
                  <a:bodyPr/>
                  <a:lstStyle/>
                  <a:p>
                    <a:fld id="{DF066FC7-101E-45A0-BC21-4E8CA41A838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D8B-49EE-B13C-758B50F4F4D3}"/>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CONVIVENCIA!$C$39:$C$41</c:f>
              <c:strCache>
                <c:ptCount val="3"/>
                <c:pt idx="0">
                  <c:v>NUNCA</c:v>
                </c:pt>
                <c:pt idx="1">
                  <c:v>ALGUNAS VECES</c:v>
                </c:pt>
                <c:pt idx="2">
                  <c:v>SIEMPRE</c:v>
                </c:pt>
              </c:strCache>
            </c:strRef>
          </c:cat>
          <c:val>
            <c:numRef>
              <c:f>CONVIVENCIA!$F$39:$F$41</c:f>
              <c:numCache>
                <c:formatCode>###0</c:formatCode>
                <c:ptCount val="3"/>
                <c:pt idx="0">
                  <c:v>17.613636363636363</c:v>
                </c:pt>
                <c:pt idx="1">
                  <c:v>55.68181818181818</c:v>
                </c:pt>
                <c:pt idx="2">
                  <c:v>26.704545454545453</c:v>
                </c:pt>
              </c:numCache>
            </c:numRef>
          </c:val>
          <c:extLst>
            <c:ext xmlns:c16="http://schemas.microsoft.com/office/drawing/2014/chart" uri="{C3380CC4-5D6E-409C-BE32-E72D297353CC}">
              <c16:uniqueId val="{00000003-FD8B-49EE-B13C-758B50F4F4D3}"/>
            </c:ext>
          </c:extLst>
        </c:ser>
        <c:dLbls>
          <c:dLblPos val="inEnd"/>
          <c:showLegendKey val="0"/>
          <c:showVal val="1"/>
          <c:showCatName val="0"/>
          <c:showSerName val="0"/>
          <c:showPercent val="0"/>
          <c:showBubbleSize val="0"/>
        </c:dLbls>
        <c:gapWidth val="100"/>
        <c:overlap val="-24"/>
        <c:axId val="678359464"/>
        <c:axId val="678360120"/>
      </c:barChart>
      <c:catAx>
        <c:axId val="67835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60120"/>
        <c:crosses val="autoZero"/>
        <c:auto val="1"/>
        <c:lblAlgn val="ctr"/>
        <c:lblOffset val="100"/>
        <c:noMultiLvlLbl val="0"/>
      </c:catAx>
      <c:valAx>
        <c:axId val="6783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59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8526365348365E-3"/>
                  <c:y val="9.5853557504873288E-2"/>
                </c:manualLayout>
              </c:layout>
              <c:tx>
                <c:rich>
                  <a:bodyPr/>
                  <a:lstStyle/>
                  <a:p>
                    <a:r>
                      <a:rPr lang="en-US" dirty="0"/>
                      <a:t>17%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D3-4A35-913B-2F5E3AEBA58D}"/>
                </c:ext>
              </c:extLst>
            </c:dLbl>
            <c:dLbl>
              <c:idx val="1"/>
              <c:layout>
                <c:manualLayout>
                  <c:x val="-6.851184194146352E-17"/>
                  <c:y val="9.5853557504873232E-2"/>
                </c:manualLayout>
              </c:layout>
              <c:tx>
                <c:rich>
                  <a:bodyPr/>
                  <a:lstStyle/>
                  <a:p>
                    <a:fld id="{14296655-0FEE-4359-B057-F4CF7F9B7D0C}"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D3-4A35-913B-2F5E3AEBA58D}"/>
                </c:ext>
              </c:extLst>
            </c:dLbl>
            <c:dLbl>
              <c:idx val="2"/>
              <c:tx>
                <c:rich>
                  <a:bodyPr/>
                  <a:lstStyle/>
                  <a:p>
                    <a:fld id="{1DED3749-3BE8-404B-B409-AF96ADD29B9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20D3-4A35-913B-2F5E3AEBA58D}"/>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CONVIVENCIA!$C$39:$C$41</c:f>
              <c:strCache>
                <c:ptCount val="3"/>
                <c:pt idx="0">
                  <c:v>NUNCA</c:v>
                </c:pt>
                <c:pt idx="1">
                  <c:v>ALGUNAS VECES</c:v>
                </c:pt>
                <c:pt idx="2">
                  <c:v>SIEMPRE</c:v>
                </c:pt>
              </c:strCache>
            </c:strRef>
          </c:cat>
          <c:val>
            <c:numRef>
              <c:f>CONVIVENCIA!$F$39:$F$41</c:f>
              <c:numCache>
                <c:formatCode>###0</c:formatCode>
                <c:ptCount val="3"/>
                <c:pt idx="0">
                  <c:v>17.613636363636363</c:v>
                </c:pt>
                <c:pt idx="1">
                  <c:v>55.68181818181818</c:v>
                </c:pt>
                <c:pt idx="2">
                  <c:v>26.704545454545453</c:v>
                </c:pt>
              </c:numCache>
            </c:numRef>
          </c:val>
          <c:extLst>
            <c:ext xmlns:c16="http://schemas.microsoft.com/office/drawing/2014/chart" uri="{C3380CC4-5D6E-409C-BE32-E72D297353CC}">
              <c16:uniqueId val="{00000003-20D3-4A35-913B-2F5E3AEBA58D}"/>
            </c:ext>
          </c:extLst>
        </c:ser>
        <c:dLbls>
          <c:dLblPos val="inEnd"/>
          <c:showLegendKey val="0"/>
          <c:showVal val="1"/>
          <c:showCatName val="0"/>
          <c:showSerName val="0"/>
          <c:showPercent val="0"/>
          <c:showBubbleSize val="0"/>
        </c:dLbls>
        <c:gapWidth val="100"/>
        <c:overlap val="-24"/>
        <c:axId val="678359464"/>
        <c:axId val="678360120"/>
      </c:barChart>
      <c:catAx>
        <c:axId val="6783594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60120"/>
        <c:crosses val="autoZero"/>
        <c:auto val="1"/>
        <c:lblAlgn val="ctr"/>
        <c:lblOffset val="100"/>
        <c:noMultiLvlLbl val="0"/>
      </c:catAx>
      <c:valAx>
        <c:axId val="6783601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35946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5.6055790960451981E-3"/>
                  <c:y val="7.1295321637426898E-2"/>
                </c:manualLayout>
              </c:layout>
              <c:tx>
                <c:rich>
                  <a:bodyPr/>
                  <a:lstStyle/>
                  <a:p>
                    <a:r>
                      <a:rPr lang="en-US" dirty="0"/>
                      <a:t>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6ED-44FF-B2B6-525455D2BE76}"/>
                </c:ext>
              </c:extLst>
            </c:dLbl>
            <c:dLbl>
              <c:idx val="1"/>
              <c:tx>
                <c:rich>
                  <a:bodyPr/>
                  <a:lstStyle/>
                  <a:p>
                    <a:fld id="{3124A12F-BAE4-4EDA-84E2-A4B7EA8F13B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6ED-44FF-B2B6-525455D2BE76}"/>
                </c:ext>
              </c:extLst>
            </c:dLbl>
            <c:dLbl>
              <c:idx val="2"/>
              <c:tx>
                <c:rich>
                  <a:bodyPr/>
                  <a:lstStyle/>
                  <a:p>
                    <a:fld id="{D59A039C-5786-4EC0-8755-6A4F67C5941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6ED-44FF-B2B6-525455D2BE76}"/>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RELACION!$C$11:$C$13</c:f>
              <c:strCache>
                <c:ptCount val="3"/>
                <c:pt idx="0">
                  <c:v>NUNCA</c:v>
                </c:pt>
                <c:pt idx="1">
                  <c:v>ALGUNAS VECES</c:v>
                </c:pt>
                <c:pt idx="2">
                  <c:v>SIEMPRE</c:v>
                </c:pt>
              </c:strCache>
            </c:strRef>
          </c:cat>
          <c:val>
            <c:numRef>
              <c:f>RELACION!$F$11:$F$13</c:f>
              <c:numCache>
                <c:formatCode>###0</c:formatCode>
                <c:ptCount val="3"/>
                <c:pt idx="0">
                  <c:v>8.5227272727272716</c:v>
                </c:pt>
                <c:pt idx="1">
                  <c:v>57.95454545454546</c:v>
                </c:pt>
                <c:pt idx="2">
                  <c:v>33.522727272727273</c:v>
                </c:pt>
              </c:numCache>
            </c:numRef>
          </c:val>
          <c:extLst>
            <c:ext xmlns:c16="http://schemas.microsoft.com/office/drawing/2014/chart" uri="{C3380CC4-5D6E-409C-BE32-E72D297353CC}">
              <c16:uniqueId val="{00000003-16ED-44FF-B2B6-525455D2BE76}"/>
            </c:ext>
          </c:extLst>
        </c:ser>
        <c:dLbls>
          <c:dLblPos val="inEnd"/>
          <c:showLegendKey val="0"/>
          <c:showVal val="1"/>
          <c:showCatName val="0"/>
          <c:showSerName val="0"/>
          <c:showPercent val="0"/>
          <c:showBubbleSize val="0"/>
        </c:dLbls>
        <c:gapWidth val="100"/>
        <c:overlap val="-24"/>
        <c:axId val="670145480"/>
        <c:axId val="670139576"/>
      </c:barChart>
      <c:catAx>
        <c:axId val="670145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39576"/>
        <c:crosses val="autoZero"/>
        <c:auto val="1"/>
        <c:lblAlgn val="ctr"/>
        <c:lblOffset val="100"/>
        <c:noMultiLvlLbl val="0"/>
      </c:catAx>
      <c:valAx>
        <c:axId val="670139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548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AB3D3676-8695-4097-9421-748D7884556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256-4853-8976-66BB9136E6F9}"/>
                </c:ext>
              </c:extLst>
            </c:dLbl>
            <c:dLbl>
              <c:idx val="1"/>
              <c:tx>
                <c:rich>
                  <a:bodyPr/>
                  <a:lstStyle/>
                  <a:p>
                    <a:fld id="{E933BCB3-4E52-4400-BA0E-23862ABE164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256-4853-8976-66BB9136E6F9}"/>
                </c:ext>
              </c:extLst>
            </c:dLbl>
            <c:dLbl>
              <c:idx val="2"/>
              <c:tx>
                <c:rich>
                  <a:bodyPr/>
                  <a:lstStyle/>
                  <a:p>
                    <a:fld id="{3C7CB4AF-CF0E-4E13-BF44-ED3F081285B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256-4853-8976-66BB9136E6F9}"/>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[UASALUD.xlsx]RELACION!$C$18:$C$20</c:f>
              <c:strCache>
                <c:ptCount val="3"/>
                <c:pt idx="0">
                  <c:v>NUNCA</c:v>
                </c:pt>
                <c:pt idx="1">
                  <c:v>ALGUNAS VECES</c:v>
                </c:pt>
                <c:pt idx="2">
                  <c:v>SIEMPRE</c:v>
                </c:pt>
              </c:strCache>
            </c:strRef>
          </c:cat>
          <c:val>
            <c:numRef>
              <c:f>[UASALUD.xlsx]RELACION!$F$18:$F$20</c:f>
              <c:numCache>
                <c:formatCode>###0</c:formatCode>
                <c:ptCount val="3"/>
                <c:pt idx="0">
                  <c:v>4.7619047619047619</c:v>
                </c:pt>
                <c:pt idx="1">
                  <c:v>44.761904761904766</c:v>
                </c:pt>
                <c:pt idx="2">
                  <c:v>50.476190476190474</c:v>
                </c:pt>
              </c:numCache>
            </c:numRef>
          </c:val>
          <c:extLst>
            <c:ext xmlns:c16="http://schemas.microsoft.com/office/drawing/2014/chart" uri="{C3380CC4-5D6E-409C-BE32-E72D297353CC}">
              <c16:uniqueId val="{00000003-0256-4853-8976-66BB9136E6F9}"/>
            </c:ext>
          </c:extLst>
        </c:ser>
        <c:dLbls>
          <c:dLblPos val="inEnd"/>
          <c:showLegendKey val="0"/>
          <c:showVal val="1"/>
          <c:showCatName val="0"/>
          <c:showSerName val="0"/>
          <c:showPercent val="0"/>
          <c:showBubbleSize val="0"/>
        </c:dLbls>
        <c:gapWidth val="100"/>
        <c:overlap val="-24"/>
        <c:axId val="659737544"/>
        <c:axId val="659737872"/>
      </c:barChart>
      <c:catAx>
        <c:axId val="659737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872"/>
        <c:crosses val="autoZero"/>
        <c:auto val="1"/>
        <c:lblAlgn val="ctr"/>
        <c:lblOffset val="100"/>
        <c:noMultiLvlLbl val="0"/>
      </c:catAx>
      <c:valAx>
        <c:axId val="659737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54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MEDIA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955-4177-986D-B356161E5D7C}"/>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955-4177-986D-B356161E5D7C}"/>
              </c:ext>
            </c:extLst>
          </c:dPt>
          <c:dLbls>
            <c:dLbl>
              <c:idx val="0"/>
              <c:tx>
                <c:rich>
                  <a:bodyPr/>
                  <a:lstStyle/>
                  <a:p>
                    <a:fld id="{C07E4BAF-72CA-4DFA-A2A2-9393F53D165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55-4177-986D-B356161E5D7C}"/>
                </c:ext>
              </c:extLst>
            </c:dLbl>
            <c:dLbl>
              <c:idx val="1"/>
              <c:tx>
                <c:rich>
                  <a:bodyPr/>
                  <a:lstStyle/>
                  <a:p>
                    <a:fld id="{C83B9F91-E7BB-429E-8538-5092A1E7071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955-4177-986D-B356161E5D7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MEDIA SUPERIOR'!$B$3:$B$4</c:f>
              <c:strCache>
                <c:ptCount val="2"/>
                <c:pt idx="0">
                  <c:v>SI</c:v>
                </c:pt>
                <c:pt idx="1">
                  <c:v>NO</c:v>
                </c:pt>
              </c:strCache>
            </c:strRef>
          </c:cat>
          <c:val>
            <c:numRef>
              <c:f>'PARTICIPACIÓN MEDIA SUPERIOR'!$C$3:$C$4</c:f>
              <c:numCache>
                <c:formatCode>General</c:formatCode>
                <c:ptCount val="2"/>
                <c:pt idx="0">
                  <c:v>12</c:v>
                </c:pt>
                <c:pt idx="1">
                  <c:v>3</c:v>
                </c:pt>
              </c:numCache>
            </c:numRef>
          </c:val>
          <c:extLst>
            <c:ext xmlns:c16="http://schemas.microsoft.com/office/drawing/2014/chart" uri="{C3380CC4-5D6E-409C-BE32-E72D297353CC}">
              <c16:uniqueId val="{00000004-8955-4177-986D-B356161E5D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B252FA8-770B-412C-AAF4-20AED399673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DD1-43A9-9660-C29B0D6B6075}"/>
                </c:ext>
              </c:extLst>
            </c:dLbl>
            <c:dLbl>
              <c:idx val="1"/>
              <c:tx>
                <c:rich>
                  <a:bodyPr/>
                  <a:lstStyle/>
                  <a:p>
                    <a:fld id="{B1E492C1-3266-44ED-8F45-4AB18DE8923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DD1-43A9-9660-C29B0D6B6075}"/>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[UASALUD.xlsx]RELACION!$C$25:$C$26</c:f>
              <c:strCache>
                <c:ptCount val="2"/>
                <c:pt idx="0">
                  <c:v>SI</c:v>
                </c:pt>
                <c:pt idx="1">
                  <c:v>NO</c:v>
                </c:pt>
              </c:strCache>
            </c:strRef>
          </c:cat>
          <c:val>
            <c:numRef>
              <c:f>[UASALUD.xlsx]RELACION!$F$25:$F$26</c:f>
              <c:numCache>
                <c:formatCode>###0</c:formatCode>
                <c:ptCount val="2"/>
                <c:pt idx="0">
                  <c:v>70.476190476190482</c:v>
                </c:pt>
                <c:pt idx="1">
                  <c:v>29.523809523809526</c:v>
                </c:pt>
              </c:numCache>
            </c:numRef>
          </c:val>
          <c:extLst>
            <c:ext xmlns:c16="http://schemas.microsoft.com/office/drawing/2014/chart" uri="{C3380CC4-5D6E-409C-BE32-E72D297353CC}">
              <c16:uniqueId val="{00000002-DDD1-43A9-9660-C29B0D6B6075}"/>
            </c:ext>
          </c:extLst>
        </c:ser>
        <c:dLbls>
          <c:dLblPos val="inEnd"/>
          <c:showLegendKey val="0"/>
          <c:showVal val="1"/>
          <c:showCatName val="0"/>
          <c:showSerName val="0"/>
          <c:showPercent val="0"/>
          <c:showBubbleSize val="0"/>
        </c:dLbls>
        <c:gapWidth val="100"/>
        <c:overlap val="-24"/>
        <c:axId val="659737544"/>
        <c:axId val="659737872"/>
      </c:barChart>
      <c:catAx>
        <c:axId val="659737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872"/>
        <c:crosses val="autoZero"/>
        <c:auto val="1"/>
        <c:lblAlgn val="ctr"/>
        <c:lblOffset val="100"/>
        <c:noMultiLvlLbl val="0"/>
      </c:catAx>
      <c:valAx>
        <c:axId val="659737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54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0780099-FD83-46C1-ABED-6D5718EE3AE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F78-4372-A4CB-7188252BC38E}"/>
                </c:ext>
              </c:extLst>
            </c:dLbl>
            <c:dLbl>
              <c:idx val="1"/>
              <c:tx>
                <c:rich>
                  <a:bodyPr/>
                  <a:lstStyle/>
                  <a:p>
                    <a:fld id="{91F2C8EE-6F70-478C-8787-2B20488B6F8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F78-4372-A4CB-7188252BC38E}"/>
                </c:ext>
              </c:extLst>
            </c:dLbl>
            <c:dLbl>
              <c:idx val="2"/>
              <c:tx>
                <c:rich>
                  <a:bodyPr/>
                  <a:lstStyle/>
                  <a:p>
                    <a:fld id="{3E58023E-72AF-4DCC-808F-A53E6080AE4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F78-4372-A4CB-7188252BC38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RELACION!$C$31:$C$33</c:f>
              <c:strCache>
                <c:ptCount val="3"/>
                <c:pt idx="0">
                  <c:v>NUNCA</c:v>
                </c:pt>
                <c:pt idx="1">
                  <c:v>ALGUNAS VECES</c:v>
                </c:pt>
                <c:pt idx="2">
                  <c:v>SIEMPRE</c:v>
                </c:pt>
              </c:strCache>
            </c:strRef>
          </c:cat>
          <c:val>
            <c:numRef>
              <c:f>RELACION!$F$31:$F$33</c:f>
              <c:numCache>
                <c:formatCode>###0</c:formatCode>
                <c:ptCount val="3"/>
                <c:pt idx="0">
                  <c:v>17.613636363636363</c:v>
                </c:pt>
                <c:pt idx="1">
                  <c:v>43.75</c:v>
                </c:pt>
                <c:pt idx="2">
                  <c:v>38.636363636363633</c:v>
                </c:pt>
              </c:numCache>
            </c:numRef>
          </c:val>
          <c:extLst>
            <c:ext xmlns:c16="http://schemas.microsoft.com/office/drawing/2014/chart" uri="{C3380CC4-5D6E-409C-BE32-E72D297353CC}">
              <c16:uniqueId val="{00000003-DF78-4372-A4CB-7188252BC38E}"/>
            </c:ext>
          </c:extLst>
        </c:ser>
        <c:dLbls>
          <c:dLblPos val="inEnd"/>
          <c:showLegendKey val="0"/>
          <c:showVal val="1"/>
          <c:showCatName val="0"/>
          <c:showSerName val="0"/>
          <c:showPercent val="0"/>
          <c:showBubbleSize val="0"/>
        </c:dLbls>
        <c:gapWidth val="100"/>
        <c:overlap val="-24"/>
        <c:axId val="670145480"/>
        <c:axId val="670139576"/>
      </c:barChart>
      <c:catAx>
        <c:axId val="670145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39576"/>
        <c:crosses val="autoZero"/>
        <c:auto val="1"/>
        <c:lblAlgn val="ctr"/>
        <c:lblOffset val="100"/>
        <c:noMultiLvlLbl val="0"/>
      </c:catAx>
      <c:valAx>
        <c:axId val="670139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548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C24568E5-94EA-431F-A3F6-FFE2D18E017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C89-44AB-BF95-2B3A0B6D1484}"/>
                </c:ext>
              </c:extLst>
            </c:dLbl>
            <c:dLbl>
              <c:idx val="1"/>
              <c:tx>
                <c:rich>
                  <a:bodyPr/>
                  <a:lstStyle/>
                  <a:p>
                    <a:fld id="{F541CF61-9B12-44EF-8D4A-C699FB54528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C89-44AB-BF95-2B3A0B6D1484}"/>
                </c:ext>
              </c:extLst>
            </c:dLbl>
            <c:dLbl>
              <c:idx val="2"/>
              <c:tx>
                <c:rich>
                  <a:bodyPr/>
                  <a:lstStyle/>
                  <a:p>
                    <a:fld id="{BB7D8D27-C048-4818-848F-8FF1D5A7EDD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C89-44AB-BF95-2B3A0B6D1484}"/>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[UASALUD.xlsx]RELACION!$C$38:$C$40</c:f>
              <c:strCache>
                <c:ptCount val="3"/>
                <c:pt idx="0">
                  <c:v>NUNCA</c:v>
                </c:pt>
                <c:pt idx="1">
                  <c:v>ALGUNAS VECES</c:v>
                </c:pt>
                <c:pt idx="2">
                  <c:v>SIEMPRE</c:v>
                </c:pt>
              </c:strCache>
            </c:strRef>
          </c:cat>
          <c:val>
            <c:numRef>
              <c:f>[UASALUD.xlsx]RELACION!$F$38:$F$40</c:f>
              <c:numCache>
                <c:formatCode>###0</c:formatCode>
                <c:ptCount val="3"/>
                <c:pt idx="0">
                  <c:v>1.9047619047619049</c:v>
                </c:pt>
                <c:pt idx="1">
                  <c:v>34.285714285714285</c:v>
                </c:pt>
                <c:pt idx="2">
                  <c:v>63.809523809523803</c:v>
                </c:pt>
              </c:numCache>
            </c:numRef>
          </c:val>
          <c:extLst>
            <c:ext xmlns:c16="http://schemas.microsoft.com/office/drawing/2014/chart" uri="{C3380CC4-5D6E-409C-BE32-E72D297353CC}">
              <c16:uniqueId val="{00000003-3C89-44AB-BF95-2B3A0B6D1484}"/>
            </c:ext>
          </c:extLst>
        </c:ser>
        <c:dLbls>
          <c:dLblPos val="inEnd"/>
          <c:showLegendKey val="0"/>
          <c:showVal val="1"/>
          <c:showCatName val="0"/>
          <c:showSerName val="0"/>
          <c:showPercent val="0"/>
          <c:showBubbleSize val="0"/>
        </c:dLbls>
        <c:gapWidth val="100"/>
        <c:overlap val="-24"/>
        <c:axId val="659737544"/>
        <c:axId val="659737872"/>
      </c:barChart>
      <c:catAx>
        <c:axId val="659737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872"/>
        <c:crosses val="autoZero"/>
        <c:auto val="1"/>
        <c:lblAlgn val="ctr"/>
        <c:lblOffset val="100"/>
        <c:noMultiLvlLbl val="0"/>
      </c:catAx>
      <c:valAx>
        <c:axId val="6597378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5973754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558ED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AA87116E-656C-4897-B6C8-AD394F6A3DA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D47-4C82-BBDF-F8ACE39B2E8B}"/>
                </c:ext>
              </c:extLst>
            </c:dLbl>
            <c:dLbl>
              <c:idx val="1"/>
              <c:tx>
                <c:rich>
                  <a:bodyPr/>
                  <a:lstStyle/>
                  <a:p>
                    <a:fld id="{6C9E5536-72EE-4F4C-B84A-0D51CD224A7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D47-4C82-BBDF-F8ACE39B2E8B}"/>
                </c:ext>
              </c:extLst>
            </c:dLbl>
            <c:dLbl>
              <c:idx val="2"/>
              <c:tx>
                <c:rich>
                  <a:bodyPr/>
                  <a:lstStyle/>
                  <a:p>
                    <a:fld id="{F46260A4-E33A-4319-A7C4-60C0406507B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D47-4C82-BBDF-F8ACE39B2E8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RELACION!$C$45:$C$47</c:f>
              <c:strCache>
                <c:ptCount val="3"/>
                <c:pt idx="0">
                  <c:v>NUNCA</c:v>
                </c:pt>
                <c:pt idx="1">
                  <c:v>ALGUNAS VECES</c:v>
                </c:pt>
                <c:pt idx="2">
                  <c:v>SIEMPRE</c:v>
                </c:pt>
              </c:strCache>
            </c:strRef>
          </c:cat>
          <c:val>
            <c:numRef>
              <c:f>RELACION!$F$45:$F$47</c:f>
              <c:numCache>
                <c:formatCode>###0</c:formatCode>
                <c:ptCount val="3"/>
                <c:pt idx="0">
                  <c:v>18.75</c:v>
                </c:pt>
                <c:pt idx="1">
                  <c:v>49.43181818181818</c:v>
                </c:pt>
                <c:pt idx="2">
                  <c:v>31.818181818181817</c:v>
                </c:pt>
              </c:numCache>
            </c:numRef>
          </c:val>
          <c:extLst>
            <c:ext xmlns:c16="http://schemas.microsoft.com/office/drawing/2014/chart" uri="{C3380CC4-5D6E-409C-BE32-E72D297353CC}">
              <c16:uniqueId val="{00000003-3D47-4C82-BBDF-F8ACE39B2E8B}"/>
            </c:ext>
          </c:extLst>
        </c:ser>
        <c:dLbls>
          <c:dLblPos val="inEnd"/>
          <c:showLegendKey val="0"/>
          <c:showVal val="1"/>
          <c:showCatName val="0"/>
          <c:showSerName val="0"/>
          <c:showPercent val="0"/>
          <c:showBubbleSize val="0"/>
        </c:dLbls>
        <c:gapWidth val="100"/>
        <c:overlap val="-24"/>
        <c:axId val="670145480"/>
        <c:axId val="670139576"/>
      </c:barChart>
      <c:catAx>
        <c:axId val="670145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39576"/>
        <c:crosses val="autoZero"/>
        <c:auto val="1"/>
        <c:lblAlgn val="ctr"/>
        <c:lblOffset val="100"/>
        <c:noMultiLvlLbl val="0"/>
      </c:catAx>
      <c:valAx>
        <c:axId val="6701395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5480"/>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3.7370527306967985E-3"/>
                  <c:y val="4.9593079922027293E-3"/>
                </c:manualLayout>
              </c:layout>
              <c:tx>
                <c:rich>
                  <a:bodyPr/>
                  <a:lstStyle/>
                  <a:p>
                    <a:fld id="{96CD33A0-FDB5-45E2-A234-D3EEE103B418}"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A93-49E6-8635-D63F9732B510}"/>
                </c:ext>
              </c:extLst>
            </c:dLbl>
            <c:dLbl>
              <c:idx val="1"/>
              <c:tx>
                <c:rich>
                  <a:bodyPr/>
                  <a:lstStyle/>
                  <a:p>
                    <a:fld id="{071F4803-DECD-431A-8027-236B906D40B3}"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A93-49E6-8635-D63F9732B510}"/>
                </c:ext>
              </c:extLst>
            </c:dLbl>
            <c:dLbl>
              <c:idx val="2"/>
              <c:tx>
                <c:rich>
                  <a:bodyPr/>
                  <a:lstStyle/>
                  <a:p>
                    <a:fld id="{810F7172-D463-4686-8663-0BBADB7F066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A93-49E6-8635-D63F9732B510}"/>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PUESTO!$C$4:$C$6</c:f>
              <c:strCache>
                <c:ptCount val="3"/>
                <c:pt idx="0">
                  <c:v>NUNCA</c:v>
                </c:pt>
                <c:pt idx="1">
                  <c:v>ALGUNAS VECES</c:v>
                </c:pt>
                <c:pt idx="2">
                  <c:v>SIEMPRE</c:v>
                </c:pt>
              </c:strCache>
            </c:strRef>
          </c:cat>
          <c:val>
            <c:numRef>
              <c:f>PUESTO!$F$4:$F$6</c:f>
              <c:numCache>
                <c:formatCode>###0</c:formatCode>
                <c:ptCount val="3"/>
                <c:pt idx="0">
                  <c:v>0.56818181818181823</c:v>
                </c:pt>
                <c:pt idx="1">
                  <c:v>11.363636363636363</c:v>
                </c:pt>
                <c:pt idx="2">
                  <c:v>88.068181818181827</c:v>
                </c:pt>
              </c:numCache>
            </c:numRef>
          </c:val>
          <c:extLst>
            <c:ext xmlns:c16="http://schemas.microsoft.com/office/drawing/2014/chart" uri="{C3380CC4-5D6E-409C-BE32-E72D297353CC}">
              <c16:uniqueId val="{00000003-8A93-49E6-8635-D63F9732B510}"/>
            </c:ext>
          </c:extLst>
        </c:ser>
        <c:dLbls>
          <c:dLblPos val="inEnd"/>
          <c:showLegendKey val="0"/>
          <c:showVal val="1"/>
          <c:showCatName val="0"/>
          <c:showSerName val="0"/>
          <c:showPercent val="0"/>
          <c:showBubbleSize val="0"/>
        </c:dLbls>
        <c:gapWidth val="100"/>
        <c:overlap val="-24"/>
        <c:axId val="582412512"/>
        <c:axId val="582405952"/>
      </c:barChart>
      <c:catAx>
        <c:axId val="58241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05952"/>
        <c:crosses val="autoZero"/>
        <c:auto val="1"/>
        <c:lblAlgn val="ctr"/>
        <c:lblOffset val="100"/>
        <c:noMultiLvlLbl val="0"/>
      </c:catAx>
      <c:valAx>
        <c:axId val="5824059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12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78CDBC7-9144-4E61-AD94-7144BFBBAF0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0C4-439D-A706-12114F2D85DA}"/>
                </c:ext>
              </c:extLst>
            </c:dLbl>
            <c:dLbl>
              <c:idx val="1"/>
              <c:tx>
                <c:rich>
                  <a:bodyPr/>
                  <a:lstStyle/>
                  <a:p>
                    <a:fld id="{2F703F87-5788-43DF-BD36-1F190DAA9DB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0C4-439D-A706-12114F2D85DA}"/>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[UASALUD.xlsx]PUESTO!$C$11:$C$12</c:f>
              <c:strCache>
                <c:ptCount val="2"/>
                <c:pt idx="0">
                  <c:v>NO</c:v>
                </c:pt>
                <c:pt idx="1">
                  <c:v>SI</c:v>
                </c:pt>
              </c:strCache>
            </c:strRef>
          </c:cat>
          <c:val>
            <c:numRef>
              <c:f>[UASALUD.xlsx]PUESTO!$F$11:$F$12</c:f>
              <c:numCache>
                <c:formatCode>###0</c:formatCode>
                <c:ptCount val="2"/>
                <c:pt idx="0">
                  <c:v>69.523809523809518</c:v>
                </c:pt>
                <c:pt idx="1">
                  <c:v>30.476190476190478</c:v>
                </c:pt>
              </c:numCache>
            </c:numRef>
          </c:val>
          <c:extLst>
            <c:ext xmlns:c16="http://schemas.microsoft.com/office/drawing/2014/chart" uri="{C3380CC4-5D6E-409C-BE32-E72D297353CC}">
              <c16:uniqueId val="{00000002-20C4-439D-A706-12114F2D85DA}"/>
            </c:ext>
          </c:extLst>
        </c:ser>
        <c:dLbls>
          <c:dLblPos val="inEnd"/>
          <c:showLegendKey val="0"/>
          <c:showVal val="1"/>
          <c:showCatName val="0"/>
          <c:showSerName val="0"/>
          <c:showPercent val="0"/>
          <c:showBubbleSize val="0"/>
        </c:dLbls>
        <c:gapWidth val="100"/>
        <c:overlap val="-24"/>
        <c:axId val="678113104"/>
        <c:axId val="678120976"/>
      </c:barChart>
      <c:catAx>
        <c:axId val="678113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20976"/>
        <c:crosses val="autoZero"/>
        <c:auto val="1"/>
        <c:lblAlgn val="ctr"/>
        <c:lblOffset val="100"/>
        <c:noMultiLvlLbl val="0"/>
      </c:catAx>
      <c:valAx>
        <c:axId val="67812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131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r>
                      <a:rPr lang="en-US" dirty="0"/>
                      <a:t>1%</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298-4D87-AE6D-E777E4D0D645}"/>
                </c:ext>
              </c:extLst>
            </c:dLbl>
            <c:dLbl>
              <c:idx val="1"/>
              <c:tx>
                <c:rich>
                  <a:bodyPr/>
                  <a:lstStyle/>
                  <a:p>
                    <a:fld id="{E29BE1FE-F974-45B1-B2CB-A2697F3B85F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298-4D87-AE6D-E777E4D0D645}"/>
                </c:ext>
              </c:extLst>
            </c:dLbl>
            <c:dLbl>
              <c:idx val="2"/>
              <c:tx>
                <c:rich>
                  <a:bodyPr/>
                  <a:lstStyle/>
                  <a:p>
                    <a:fld id="{6532541F-DBDC-487F-AA3F-BE9CEB89B76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298-4D87-AE6D-E777E4D0D645}"/>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[UASALUD.xlsx]PUESTO!$C$17:$C$19</c:f>
              <c:strCache>
                <c:ptCount val="3"/>
                <c:pt idx="0">
                  <c:v>NUNCA</c:v>
                </c:pt>
                <c:pt idx="1">
                  <c:v>ALGUNAS VECES</c:v>
                </c:pt>
                <c:pt idx="2">
                  <c:v>SIEMPRE</c:v>
                </c:pt>
              </c:strCache>
            </c:strRef>
          </c:cat>
          <c:val>
            <c:numRef>
              <c:f>[UASALUD.xlsx]PUESTO!$F$17:$F$19</c:f>
              <c:numCache>
                <c:formatCode>###0</c:formatCode>
                <c:ptCount val="3"/>
                <c:pt idx="0">
                  <c:v>1.9047619047619049</c:v>
                </c:pt>
                <c:pt idx="1">
                  <c:v>28.571428571428569</c:v>
                </c:pt>
                <c:pt idx="2">
                  <c:v>69.523809523809518</c:v>
                </c:pt>
              </c:numCache>
            </c:numRef>
          </c:val>
          <c:extLst>
            <c:ext xmlns:c16="http://schemas.microsoft.com/office/drawing/2014/chart" uri="{C3380CC4-5D6E-409C-BE32-E72D297353CC}">
              <c16:uniqueId val="{00000003-A298-4D87-AE6D-E777E4D0D645}"/>
            </c:ext>
          </c:extLst>
        </c:ser>
        <c:dLbls>
          <c:dLblPos val="inEnd"/>
          <c:showLegendKey val="0"/>
          <c:showVal val="1"/>
          <c:showCatName val="0"/>
          <c:showSerName val="0"/>
          <c:showPercent val="0"/>
          <c:showBubbleSize val="0"/>
        </c:dLbls>
        <c:gapWidth val="100"/>
        <c:overlap val="-24"/>
        <c:axId val="678113104"/>
        <c:axId val="678120976"/>
      </c:barChart>
      <c:catAx>
        <c:axId val="678113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20976"/>
        <c:crosses val="autoZero"/>
        <c:auto val="1"/>
        <c:lblAlgn val="ctr"/>
        <c:lblOffset val="100"/>
        <c:noMultiLvlLbl val="0"/>
      </c:catAx>
      <c:valAx>
        <c:axId val="67812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131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3.7370527306967985E-3"/>
                  <c:y val="5.4552387914230019E-2"/>
                </c:manualLayout>
              </c:layout>
              <c:tx>
                <c:rich>
                  <a:bodyPr/>
                  <a:lstStyle/>
                  <a:p>
                    <a:fld id="{99A07A6A-7177-4EB3-98FE-A20391253FEC}"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A7F-4D3C-9192-01140CAB496E}"/>
                </c:ext>
              </c:extLst>
            </c:dLbl>
            <c:dLbl>
              <c:idx val="1"/>
              <c:tx>
                <c:rich>
                  <a:bodyPr/>
                  <a:lstStyle/>
                  <a:p>
                    <a:fld id="{00ABF609-8050-4147-B93B-7B1982D5FB0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A7F-4D3C-9192-01140CAB496E}"/>
                </c:ext>
              </c:extLst>
            </c:dLbl>
            <c:dLbl>
              <c:idx val="2"/>
              <c:tx>
                <c:rich>
                  <a:bodyPr/>
                  <a:lstStyle/>
                  <a:p>
                    <a:fld id="{F0371C9E-AF93-4077-B0FB-BBF9D662F74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A7F-4D3C-9192-01140CAB496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PUESTO!$C$24:$C$26</c:f>
              <c:strCache>
                <c:ptCount val="3"/>
                <c:pt idx="0">
                  <c:v>NUNCA</c:v>
                </c:pt>
                <c:pt idx="1">
                  <c:v>ALGUNAS VECES</c:v>
                </c:pt>
                <c:pt idx="2">
                  <c:v>SIEMPRE</c:v>
                </c:pt>
              </c:strCache>
            </c:strRef>
          </c:cat>
          <c:val>
            <c:numRef>
              <c:f>PUESTO!$F$24:$F$26</c:f>
              <c:numCache>
                <c:formatCode>###0</c:formatCode>
                <c:ptCount val="3"/>
                <c:pt idx="0">
                  <c:v>6.25</c:v>
                </c:pt>
                <c:pt idx="1">
                  <c:v>36.93181818181818</c:v>
                </c:pt>
                <c:pt idx="2">
                  <c:v>56.81818181818182</c:v>
                </c:pt>
              </c:numCache>
            </c:numRef>
          </c:val>
          <c:extLst>
            <c:ext xmlns:c16="http://schemas.microsoft.com/office/drawing/2014/chart" uri="{C3380CC4-5D6E-409C-BE32-E72D297353CC}">
              <c16:uniqueId val="{00000003-FA7F-4D3C-9192-01140CAB496E}"/>
            </c:ext>
          </c:extLst>
        </c:ser>
        <c:dLbls>
          <c:dLblPos val="inEnd"/>
          <c:showLegendKey val="0"/>
          <c:showVal val="1"/>
          <c:showCatName val="0"/>
          <c:showSerName val="0"/>
          <c:showPercent val="0"/>
          <c:showBubbleSize val="0"/>
        </c:dLbls>
        <c:gapWidth val="100"/>
        <c:overlap val="-24"/>
        <c:axId val="582412512"/>
        <c:axId val="582405952"/>
      </c:barChart>
      <c:catAx>
        <c:axId val="58241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05952"/>
        <c:crosses val="autoZero"/>
        <c:auto val="1"/>
        <c:lblAlgn val="ctr"/>
        <c:lblOffset val="100"/>
        <c:noMultiLvlLbl val="0"/>
      </c:catAx>
      <c:valAx>
        <c:axId val="58240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12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1F8D9995-87FC-46BA-893B-F70F5A3D22D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286-45F5-AF4D-A347214DBDDB}"/>
                </c:ext>
              </c:extLst>
            </c:dLbl>
            <c:dLbl>
              <c:idx val="1"/>
              <c:tx>
                <c:rich>
                  <a:bodyPr/>
                  <a:lstStyle/>
                  <a:p>
                    <a:fld id="{F1F8D2FA-016C-4256-A086-B16F29ADA4F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86-45F5-AF4D-A347214DBDDB}"/>
                </c:ext>
              </c:extLst>
            </c:dLbl>
            <c:dLbl>
              <c:idx val="2"/>
              <c:tx>
                <c:rich>
                  <a:bodyPr/>
                  <a:lstStyle/>
                  <a:p>
                    <a:fld id="{1463A494-EEFC-417A-A27E-1840F1E7FD3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286-45F5-AF4D-A347214DBDD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[UASALUD.xlsx]PUESTO!$C$30:$C$32</c:f>
              <c:strCache>
                <c:ptCount val="3"/>
                <c:pt idx="0">
                  <c:v>NUNCA</c:v>
                </c:pt>
                <c:pt idx="1">
                  <c:v>ALGUNAS VECES</c:v>
                </c:pt>
                <c:pt idx="2">
                  <c:v>SIEMPRE</c:v>
                </c:pt>
              </c:strCache>
            </c:strRef>
          </c:cat>
          <c:val>
            <c:numRef>
              <c:f>[UASALUD.xlsx]PUESTO!$F$30:$F$32</c:f>
              <c:numCache>
                <c:formatCode>###0</c:formatCode>
                <c:ptCount val="3"/>
                <c:pt idx="0">
                  <c:v>5.7142857142857144</c:v>
                </c:pt>
                <c:pt idx="1">
                  <c:v>19.047619047619047</c:v>
                </c:pt>
                <c:pt idx="2">
                  <c:v>75.238095238095241</c:v>
                </c:pt>
              </c:numCache>
            </c:numRef>
          </c:val>
          <c:extLst>
            <c:ext xmlns:c16="http://schemas.microsoft.com/office/drawing/2014/chart" uri="{C3380CC4-5D6E-409C-BE32-E72D297353CC}">
              <c16:uniqueId val="{00000003-D286-45F5-AF4D-A347214DBDDB}"/>
            </c:ext>
          </c:extLst>
        </c:ser>
        <c:dLbls>
          <c:dLblPos val="inEnd"/>
          <c:showLegendKey val="0"/>
          <c:showVal val="1"/>
          <c:showCatName val="0"/>
          <c:showSerName val="0"/>
          <c:showPercent val="0"/>
          <c:showBubbleSize val="0"/>
        </c:dLbls>
        <c:gapWidth val="100"/>
        <c:overlap val="-24"/>
        <c:axId val="678113104"/>
        <c:axId val="678120976"/>
      </c:barChart>
      <c:catAx>
        <c:axId val="678113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20976"/>
        <c:crosses val="autoZero"/>
        <c:auto val="1"/>
        <c:lblAlgn val="ctr"/>
        <c:lblOffset val="100"/>
        <c:noMultiLvlLbl val="0"/>
      </c:catAx>
      <c:valAx>
        <c:axId val="67812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131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BA6F96DE-BCF7-43A1-B905-D430388F8C2B}"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190-4E71-A9EA-8DE5E34478CE}"/>
                </c:ext>
              </c:extLst>
            </c:dLbl>
            <c:dLbl>
              <c:idx val="1"/>
              <c:tx>
                <c:rich>
                  <a:bodyPr/>
                  <a:lstStyle/>
                  <a:p>
                    <a:fld id="{16210CB2-723C-4AAE-B51C-E3BED07BC98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190-4E71-A9EA-8DE5E34478CE}"/>
                </c:ext>
              </c:extLst>
            </c:dLbl>
            <c:dLbl>
              <c:idx val="2"/>
              <c:layout>
                <c:manualLayout>
                  <c:x val="0"/>
                  <c:y val="9.5853557504873232E-2"/>
                </c:manualLayout>
              </c:layout>
              <c:tx>
                <c:rich>
                  <a:bodyPr/>
                  <a:lstStyle/>
                  <a:p>
                    <a:fld id="{8A38C132-0F36-4056-9925-3CA5F0093F41}"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190-4E71-A9EA-8DE5E34478CE}"/>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PUESTO!$C$37:$C$39</c:f>
              <c:strCache>
                <c:ptCount val="3"/>
                <c:pt idx="0">
                  <c:v>NUNCA</c:v>
                </c:pt>
                <c:pt idx="1">
                  <c:v>ALGUNAS VECES</c:v>
                </c:pt>
                <c:pt idx="2">
                  <c:v>SIEMPRE</c:v>
                </c:pt>
              </c:strCache>
            </c:strRef>
          </c:cat>
          <c:val>
            <c:numRef>
              <c:f>PUESTO!$F$37:$F$39</c:f>
              <c:numCache>
                <c:formatCode>###0</c:formatCode>
                <c:ptCount val="3"/>
                <c:pt idx="0">
                  <c:v>6.8181818181818175</c:v>
                </c:pt>
                <c:pt idx="1">
                  <c:v>20.454545454545457</c:v>
                </c:pt>
                <c:pt idx="2">
                  <c:v>72.727272727272734</c:v>
                </c:pt>
              </c:numCache>
            </c:numRef>
          </c:val>
          <c:extLst>
            <c:ext xmlns:c16="http://schemas.microsoft.com/office/drawing/2014/chart" uri="{C3380CC4-5D6E-409C-BE32-E72D297353CC}">
              <c16:uniqueId val="{00000003-E190-4E71-A9EA-8DE5E34478CE}"/>
            </c:ext>
          </c:extLst>
        </c:ser>
        <c:dLbls>
          <c:dLblPos val="inEnd"/>
          <c:showLegendKey val="0"/>
          <c:showVal val="1"/>
          <c:showCatName val="0"/>
          <c:showSerName val="0"/>
          <c:showPercent val="0"/>
          <c:showBubbleSize val="0"/>
        </c:dLbls>
        <c:gapWidth val="100"/>
        <c:overlap val="-24"/>
        <c:axId val="582412512"/>
        <c:axId val="582405952"/>
      </c:barChart>
      <c:catAx>
        <c:axId val="58241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05952"/>
        <c:crosses val="autoZero"/>
        <c:auto val="1"/>
        <c:lblAlgn val="ctr"/>
        <c:lblOffset val="100"/>
        <c:noMultiLvlLbl val="0"/>
      </c:catAx>
      <c:valAx>
        <c:axId val="58240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12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r>
              <a:rPr lang="es-MX"/>
              <a:t>PARTICIPACIÓN GENERAL DE ÁREAS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65000"/>
                  <a:lumOff val="35000"/>
                </a:schemeClr>
              </a:solidFill>
              <a:latin typeface="+mn-lt"/>
              <a:ea typeface="+mn-ea"/>
              <a:cs typeface="+mn-cs"/>
            </a:defRPr>
          </a:pPr>
          <a:endParaRPr lang="es-MX"/>
        </a:p>
      </c:txPr>
    </c:title>
    <c:autoTitleDeleted val="0"/>
    <c:view3D>
      <c:rotX val="50"/>
      <c:rotY val="0"/>
      <c:depthPercent val="100"/>
      <c:rAngAx val="0"/>
      <c:perspective val="6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0187390875931336E-2"/>
          <c:y val="0.28106481481481477"/>
          <c:w val="0.96981260912406864"/>
          <c:h val="0.60567621755613876"/>
        </c:manualLayout>
      </c:layout>
      <c:pie3DChart>
        <c:varyColors val="1"/>
        <c:ser>
          <c:idx val="0"/>
          <c:order val="0"/>
          <c:dPt>
            <c:idx val="0"/>
            <c:bubble3D val="0"/>
            <c:spPr>
              <a:solidFill>
                <a:schemeClr val="accent1"/>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1-3FBA-49E6-9B3D-8A2F0FCBCF62}"/>
              </c:ext>
            </c:extLst>
          </c:dPt>
          <c:dPt>
            <c:idx val="1"/>
            <c:bubble3D val="0"/>
            <c:spPr>
              <a:solidFill>
                <a:schemeClr val="accent2"/>
              </a:solidFill>
              <a:ln>
                <a:noFill/>
              </a:ln>
              <a:effectLst>
                <a:outerShdw blurRad="88900" sx="102000" sy="102000" algn="ctr" rotWithShape="0">
                  <a:prstClr val="black">
                    <a:alpha val="20000"/>
                  </a:prstClr>
                </a:outerShdw>
              </a:effectLst>
              <a:scene3d>
                <a:camera prst="orthographicFront"/>
                <a:lightRig rig="threePt" dir="t"/>
              </a:scene3d>
              <a:sp3d prstMaterial="matte"/>
            </c:spPr>
            <c:extLst>
              <c:ext xmlns:c16="http://schemas.microsoft.com/office/drawing/2014/chart" uri="{C3380CC4-5D6E-409C-BE32-E72D297353CC}">
                <c16:uniqueId val="{00000003-3FBA-49E6-9B3D-8A2F0FCBCF62}"/>
              </c:ext>
            </c:extLst>
          </c:dPt>
          <c:dLbls>
            <c:dLbl>
              <c:idx val="0"/>
              <c:tx>
                <c:rich>
                  <a:bodyPr/>
                  <a:lstStyle/>
                  <a:p>
                    <a:fld id="{D97DE49A-E3AA-410E-B8BA-0DF137E10420}"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FBA-49E6-9B3D-8A2F0FCBCF62}"/>
                </c:ext>
              </c:extLst>
            </c:dLbl>
            <c:dLbl>
              <c:idx val="1"/>
              <c:tx>
                <c:rich>
                  <a:bodyPr/>
                  <a:lstStyle/>
                  <a:p>
                    <a:fld id="{742014B9-B830-4341-AD16-9548C5E9DCF2}"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FBA-49E6-9B3D-8A2F0FCBCF6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'PARTICIPACIÓN GENERAL DE ÁREAS'!$B$4:$B$5</c:f>
              <c:strCache>
                <c:ptCount val="2"/>
                <c:pt idx="0">
                  <c:v>SI ACREDITÓ</c:v>
                </c:pt>
                <c:pt idx="1">
                  <c:v>NO ACREDITÓ</c:v>
                </c:pt>
              </c:strCache>
            </c:strRef>
          </c:cat>
          <c:val>
            <c:numRef>
              <c:f>'PARTICIPACIÓN GENERAL DE ÁREAS'!$C$4:$C$5</c:f>
              <c:numCache>
                <c:formatCode>General</c:formatCode>
                <c:ptCount val="2"/>
                <c:pt idx="0">
                  <c:v>67</c:v>
                </c:pt>
                <c:pt idx="1">
                  <c:v>18</c:v>
                </c:pt>
              </c:numCache>
            </c:numRef>
          </c:val>
          <c:extLst>
            <c:ext xmlns:c16="http://schemas.microsoft.com/office/drawing/2014/chart" uri="{C3380CC4-5D6E-409C-BE32-E72D297353CC}">
              <c16:uniqueId val="{00000004-3FBA-49E6-9B3D-8A2F0FCBCF62}"/>
            </c:ext>
          </c:extLst>
        </c:ser>
        <c:dLbls>
          <c:dLblPos val="inEnd"/>
          <c:showLegendKey val="0"/>
          <c:showVal val="0"/>
          <c:showCatName val="0"/>
          <c:showSerName val="0"/>
          <c:showPercent val="1"/>
          <c:showBubbleSize val="0"/>
          <c:showLeaderLines val="1"/>
        </c:dLbls>
      </c:pie3DChart>
      <c:spPr>
        <a:noFill/>
        <a:ln>
          <a:noFill/>
        </a:ln>
        <a:effectLst/>
      </c:spPr>
    </c:plotArea>
    <c:legend>
      <c:legendPos val="b"/>
      <c:layout>
        <c:manualLayout>
          <c:xMode val="edge"/>
          <c:yMode val="edge"/>
          <c:x val="0.2551948605102885"/>
          <c:y val="0.857106688844126"/>
          <c:w val="0.47461419668483684"/>
          <c:h val="0.11727289874792843"/>
        </c:manualLayout>
      </c:layout>
      <c:overlay val="0"/>
      <c:spPr>
        <a:solidFill>
          <a:schemeClr val="lt1">
            <a:alpha val="78000"/>
          </a:schemeClr>
        </a:solid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s-MX"/>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1.8685263653483992E-3"/>
                  <c:y val="9.5853557504873288E-2"/>
                </c:manualLayout>
              </c:layout>
              <c:tx>
                <c:rich>
                  <a:bodyPr/>
                  <a:lstStyle/>
                  <a:p>
                    <a:fld id="{1DDB0FEA-41FB-46C2-9753-D6EF146C56DB}"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37B-4973-A4C2-8275BFA81768}"/>
                </c:ext>
              </c:extLst>
            </c:dLbl>
            <c:dLbl>
              <c:idx val="1"/>
              <c:tx>
                <c:rich>
                  <a:bodyPr/>
                  <a:lstStyle/>
                  <a:p>
                    <a:fld id="{6769BED1-B949-436B-A803-5053C586F97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37B-4973-A4C2-8275BFA81768}"/>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PUESTO!$C$44:$C$45</c:f>
              <c:strCache>
                <c:ptCount val="2"/>
                <c:pt idx="0">
                  <c:v>NO</c:v>
                </c:pt>
                <c:pt idx="1">
                  <c:v>SI</c:v>
                </c:pt>
              </c:strCache>
            </c:strRef>
          </c:cat>
          <c:val>
            <c:numRef>
              <c:f>PUESTO!$F$44:$F$45</c:f>
              <c:numCache>
                <c:formatCode>###0</c:formatCode>
                <c:ptCount val="2"/>
                <c:pt idx="0">
                  <c:v>43.75</c:v>
                </c:pt>
                <c:pt idx="1">
                  <c:v>56.25</c:v>
                </c:pt>
              </c:numCache>
            </c:numRef>
          </c:val>
          <c:extLst>
            <c:ext xmlns:c16="http://schemas.microsoft.com/office/drawing/2014/chart" uri="{C3380CC4-5D6E-409C-BE32-E72D297353CC}">
              <c16:uniqueId val="{00000002-737B-4973-A4C2-8275BFA81768}"/>
            </c:ext>
          </c:extLst>
        </c:ser>
        <c:dLbls>
          <c:dLblPos val="inEnd"/>
          <c:showLegendKey val="0"/>
          <c:showVal val="1"/>
          <c:showCatName val="0"/>
          <c:showSerName val="0"/>
          <c:showPercent val="0"/>
          <c:showBubbleSize val="0"/>
        </c:dLbls>
        <c:gapWidth val="100"/>
        <c:overlap val="-24"/>
        <c:axId val="582412512"/>
        <c:axId val="582405952"/>
      </c:barChart>
      <c:catAx>
        <c:axId val="582412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05952"/>
        <c:crosses val="autoZero"/>
        <c:auto val="1"/>
        <c:lblAlgn val="ctr"/>
        <c:lblOffset val="100"/>
        <c:noMultiLvlLbl val="0"/>
      </c:catAx>
      <c:valAx>
        <c:axId val="58240595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2412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3E574C20-6002-491A-81B3-357B52B9C19F}"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D20E-4E54-8F55-38E28D507363}"/>
                </c:ext>
              </c:extLst>
            </c:dLbl>
            <c:dLbl>
              <c:idx val="1"/>
              <c:tx>
                <c:rich>
                  <a:bodyPr/>
                  <a:lstStyle/>
                  <a:p>
                    <a:fld id="{43B16148-9191-4BB6-A4F3-0843312B159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D20E-4E54-8F55-38E28D507363}"/>
                </c:ext>
              </c:extLst>
            </c:dLbl>
            <c:dLbl>
              <c:idx val="2"/>
              <c:tx>
                <c:rich>
                  <a:bodyPr/>
                  <a:lstStyle/>
                  <a:p>
                    <a:fld id="{1A9D5CD7-A63F-4F0E-AA2F-A6E49DA4C6C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D20E-4E54-8F55-38E28D507363}"/>
                </c:ext>
              </c:extLst>
            </c:dLbl>
            <c:dLbl>
              <c:idx val="3"/>
              <c:tx>
                <c:rich>
                  <a:bodyPr/>
                  <a:lstStyle/>
                  <a:p>
                    <a:r>
                      <a:rPr lang="en-US"/>
                      <a:t>4%</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20E-4E54-8F55-38E28D507363}"/>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[UASALUD.xlsx]PUESTO!$C$49:$C$52</c:f>
              <c:strCache>
                <c:ptCount val="4"/>
                <c:pt idx="0">
                  <c:v>NUNCA</c:v>
                </c:pt>
                <c:pt idx="1">
                  <c:v>ALGUNAS VECES</c:v>
                </c:pt>
                <c:pt idx="2">
                  <c:v>SIEMPRE</c:v>
                </c:pt>
                <c:pt idx="3">
                  <c:v>NO HE SIDO CONVOCADO</c:v>
                </c:pt>
              </c:strCache>
            </c:strRef>
          </c:cat>
          <c:val>
            <c:numRef>
              <c:f>[UASALUD.xlsx]PUESTO!$F$49:$F$52</c:f>
              <c:numCache>
                <c:formatCode>###0</c:formatCode>
                <c:ptCount val="4"/>
                <c:pt idx="0">
                  <c:v>0.95238095238095244</c:v>
                </c:pt>
                <c:pt idx="1">
                  <c:v>24.761904761904763</c:v>
                </c:pt>
                <c:pt idx="2">
                  <c:v>69.523809523809518</c:v>
                </c:pt>
                <c:pt idx="3">
                  <c:v>4.7619047619047619</c:v>
                </c:pt>
              </c:numCache>
            </c:numRef>
          </c:val>
          <c:extLst>
            <c:ext xmlns:c16="http://schemas.microsoft.com/office/drawing/2014/chart" uri="{C3380CC4-5D6E-409C-BE32-E72D297353CC}">
              <c16:uniqueId val="{00000004-D20E-4E54-8F55-38E28D507363}"/>
            </c:ext>
          </c:extLst>
        </c:ser>
        <c:dLbls>
          <c:dLblPos val="inEnd"/>
          <c:showLegendKey val="0"/>
          <c:showVal val="1"/>
          <c:showCatName val="0"/>
          <c:showSerName val="0"/>
          <c:showPercent val="0"/>
          <c:showBubbleSize val="0"/>
        </c:dLbls>
        <c:gapWidth val="100"/>
        <c:overlap val="-24"/>
        <c:axId val="678113104"/>
        <c:axId val="678120976"/>
      </c:barChart>
      <c:catAx>
        <c:axId val="678113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20976"/>
        <c:crosses val="autoZero"/>
        <c:auto val="1"/>
        <c:lblAlgn val="ctr"/>
        <c:lblOffset val="100"/>
        <c:noMultiLvlLbl val="0"/>
      </c:catAx>
      <c:valAx>
        <c:axId val="67812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131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C0000"/>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r>
                      <a:rPr lang="en-US" dirty="0"/>
                      <a:t>6%</a:t>
                    </a:r>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FF-40C7-98F2-69500CD974BB}"/>
                </c:ext>
              </c:extLst>
            </c:dLbl>
            <c:dLbl>
              <c:idx val="1"/>
              <c:tx>
                <c:rich>
                  <a:bodyPr/>
                  <a:lstStyle/>
                  <a:p>
                    <a:fld id="{1935305A-E698-4912-B9C2-AF025AECD59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FFF-40C7-98F2-69500CD974BB}"/>
                </c:ext>
              </c:extLst>
            </c:dLbl>
            <c:dLbl>
              <c:idx val="2"/>
              <c:tx>
                <c:rich>
                  <a:bodyPr/>
                  <a:lstStyle/>
                  <a:p>
                    <a:fld id="{A2CE7D1B-3896-48CC-A346-4C2EEC8AA47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FFF-40C7-98F2-69500CD974BB}"/>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[UASALUD.xlsx]PUESTO!$C$57:$C$59</c:f>
              <c:strCache>
                <c:ptCount val="3"/>
                <c:pt idx="0">
                  <c:v>NUNCA</c:v>
                </c:pt>
                <c:pt idx="1">
                  <c:v>ALGUNAS VECES</c:v>
                </c:pt>
                <c:pt idx="2">
                  <c:v>SIEMPRE</c:v>
                </c:pt>
              </c:strCache>
            </c:strRef>
          </c:cat>
          <c:val>
            <c:numRef>
              <c:f>[UASALUD.xlsx]PUESTO!$F$57:$F$59</c:f>
              <c:numCache>
                <c:formatCode>###0</c:formatCode>
                <c:ptCount val="3"/>
                <c:pt idx="0">
                  <c:v>6.666666666666667</c:v>
                </c:pt>
                <c:pt idx="1">
                  <c:v>23.809523809523807</c:v>
                </c:pt>
                <c:pt idx="2">
                  <c:v>69.523809523809518</c:v>
                </c:pt>
              </c:numCache>
            </c:numRef>
          </c:val>
          <c:extLst>
            <c:ext xmlns:c16="http://schemas.microsoft.com/office/drawing/2014/chart" uri="{C3380CC4-5D6E-409C-BE32-E72D297353CC}">
              <c16:uniqueId val="{00000003-BFFF-40C7-98F2-69500CD974BB}"/>
            </c:ext>
          </c:extLst>
        </c:ser>
        <c:dLbls>
          <c:dLblPos val="inEnd"/>
          <c:showLegendKey val="0"/>
          <c:showVal val="1"/>
          <c:showCatName val="0"/>
          <c:showSerName val="0"/>
          <c:showPercent val="0"/>
          <c:showBubbleSize val="0"/>
        </c:dLbls>
        <c:gapWidth val="100"/>
        <c:overlap val="-24"/>
        <c:axId val="678113104"/>
        <c:axId val="678120976"/>
      </c:barChart>
      <c:catAx>
        <c:axId val="6781131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20976"/>
        <c:crosses val="autoZero"/>
        <c:auto val="1"/>
        <c:lblAlgn val="ctr"/>
        <c:lblOffset val="100"/>
        <c:noMultiLvlLbl val="0"/>
      </c:catAx>
      <c:valAx>
        <c:axId val="67812097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8113104"/>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BASURA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828C44EE-98C6-4393-88DC-41A1994AE7A5}"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66D-4714-9E25-137665A170BF}"/>
                </c:ext>
              </c:extLst>
            </c:dLbl>
            <c:dLbl>
              <c:idx val="1"/>
              <c:tx>
                <c:rich>
                  <a:bodyPr/>
                  <a:lstStyle/>
                  <a:p>
                    <a:fld id="{7E1DBB77-785D-4A41-86D5-18D2938DDE2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766D-4714-9E25-137665A170BF}"/>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MEDIO!$C$4:$C$5</c:f>
              <c:strCache>
                <c:ptCount val="2"/>
                <c:pt idx="0">
                  <c:v>NO</c:v>
                </c:pt>
                <c:pt idx="1">
                  <c:v>SI</c:v>
                </c:pt>
              </c:strCache>
            </c:strRef>
          </c:cat>
          <c:val>
            <c:numRef>
              <c:f>MEDIO!$F$4:$F$5</c:f>
              <c:numCache>
                <c:formatCode>###0</c:formatCode>
                <c:ptCount val="2"/>
                <c:pt idx="0">
                  <c:v>29.545454545454547</c:v>
                </c:pt>
                <c:pt idx="1">
                  <c:v>70.454545454545453</c:v>
                </c:pt>
              </c:numCache>
            </c:numRef>
          </c:val>
          <c:extLst>
            <c:ext xmlns:c16="http://schemas.microsoft.com/office/drawing/2014/chart" uri="{C3380CC4-5D6E-409C-BE32-E72D297353CC}">
              <c16:uniqueId val="{00000002-766D-4714-9E25-137665A170BF}"/>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OLORES DESAGRADABLES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053D75F4-D90E-4918-B0B0-66DCAE2CF921}"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445-4FE5-8DBB-B9723CDF195D}"/>
                </c:ext>
              </c:extLst>
            </c:dLbl>
            <c:dLbl>
              <c:idx val="1"/>
              <c:tx>
                <c:rich>
                  <a:bodyPr/>
                  <a:lstStyle/>
                  <a:p>
                    <a:fld id="{2563E627-93FC-409E-9B80-40C0EAAE5EA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445-4FE5-8DBB-B9723CDF195D}"/>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[UASALUD.xlsx]MEDIO!$C$10:$C$11</c:f>
              <c:strCache>
                <c:ptCount val="2"/>
                <c:pt idx="0">
                  <c:v>NO</c:v>
                </c:pt>
                <c:pt idx="1">
                  <c:v>SI</c:v>
                </c:pt>
              </c:strCache>
            </c:strRef>
          </c:cat>
          <c:val>
            <c:numRef>
              <c:f>[UASALUD.xlsx]MEDIO!$F$10:$F$11</c:f>
              <c:numCache>
                <c:formatCode>###0</c:formatCode>
                <c:ptCount val="2"/>
                <c:pt idx="0">
                  <c:v>19.047619047619047</c:v>
                </c:pt>
                <c:pt idx="1">
                  <c:v>80.952380952380949</c:v>
                </c:pt>
              </c:numCache>
            </c:numRef>
          </c:val>
          <c:extLst>
            <c:ext xmlns:c16="http://schemas.microsoft.com/office/drawing/2014/chart" uri="{C3380CC4-5D6E-409C-BE32-E72D297353CC}">
              <c16:uniqueId val="{00000002-6445-4FE5-8DBB-B9723CDF195D}"/>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PLAGAS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200B2C7-CF6F-4C9F-9A25-1CF981EE68E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A75-411E-83CD-C12BC5417083}"/>
                </c:ext>
              </c:extLst>
            </c:dLbl>
            <c:dLbl>
              <c:idx val="1"/>
              <c:tx>
                <c:rich>
                  <a:bodyPr/>
                  <a:lstStyle/>
                  <a:p>
                    <a:fld id="{218C43B4-6E40-4660-8970-34D76FFB793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A75-411E-83CD-C12BC5417083}"/>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[UASALUD.xlsx]MEDIO!$C$16:$C$17</c:f>
              <c:strCache>
                <c:ptCount val="2"/>
                <c:pt idx="0">
                  <c:v>NO</c:v>
                </c:pt>
                <c:pt idx="1">
                  <c:v>SI</c:v>
                </c:pt>
              </c:strCache>
            </c:strRef>
          </c:cat>
          <c:val>
            <c:numRef>
              <c:f>[UASALUD.xlsx]MEDIO!$F$16:$F$17</c:f>
              <c:numCache>
                <c:formatCode>###0</c:formatCode>
                <c:ptCount val="2"/>
                <c:pt idx="0">
                  <c:v>15.238095238095239</c:v>
                </c:pt>
                <c:pt idx="1">
                  <c:v>84.761904761904759</c:v>
                </c:pt>
              </c:numCache>
            </c:numRef>
          </c:val>
          <c:extLst>
            <c:ext xmlns:c16="http://schemas.microsoft.com/office/drawing/2014/chart" uri="{C3380CC4-5D6E-409C-BE32-E72D297353CC}">
              <c16:uniqueId val="{00000002-EA75-411E-83CD-C12BC5417083}"/>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AGUA ESTANCADA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3.7370527306967985E-3"/>
                  <c:y val="9.5853557504873288E-2"/>
                </c:manualLayout>
              </c:layout>
              <c:tx>
                <c:rich>
                  <a:bodyPr/>
                  <a:lstStyle/>
                  <a:p>
                    <a:fld id="{807B1D92-EB9D-4F1A-9D0C-3180227A3865}"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0A65-4383-A130-346422CEEB8F}"/>
                </c:ext>
              </c:extLst>
            </c:dLbl>
            <c:dLbl>
              <c:idx val="1"/>
              <c:tx>
                <c:rich>
                  <a:bodyPr/>
                  <a:lstStyle/>
                  <a:p>
                    <a:fld id="{AEB8BFA7-BCD4-434C-83ED-A765630B588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A65-4383-A130-346422CEEB8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MEDIO!$C$22:$C$23</c:f>
              <c:strCache>
                <c:ptCount val="2"/>
                <c:pt idx="0">
                  <c:v>NO</c:v>
                </c:pt>
                <c:pt idx="1">
                  <c:v>SI</c:v>
                </c:pt>
              </c:strCache>
            </c:strRef>
          </c:cat>
          <c:val>
            <c:numRef>
              <c:f>MEDIO!$F$22:$F$23</c:f>
              <c:numCache>
                <c:formatCode>###0</c:formatCode>
                <c:ptCount val="2"/>
                <c:pt idx="0">
                  <c:v>16.477272727272727</c:v>
                </c:pt>
                <c:pt idx="1">
                  <c:v>83.522727272727266</c:v>
                </c:pt>
              </c:numCache>
            </c:numRef>
          </c:val>
          <c:extLst>
            <c:ext xmlns:c16="http://schemas.microsoft.com/office/drawing/2014/chart" uri="{C3380CC4-5D6E-409C-BE32-E72D297353CC}">
              <c16:uniqueId val="{00000002-0A65-4383-A130-346422CEEB8F}"/>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AGUA</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989F189-0DA7-43E8-B5BC-585FDF1D28BA}"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2CE-428E-A326-E47DCFCB3F5C}"/>
                </c:ext>
              </c:extLst>
            </c:dLbl>
            <c:dLbl>
              <c:idx val="1"/>
              <c:tx>
                <c:rich>
                  <a:bodyPr/>
                  <a:lstStyle/>
                  <a:p>
                    <a:fld id="{4892F87C-AEA9-426B-B355-0C28B729BDB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2CE-428E-A326-E47DCFCB3F5C}"/>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[UASALUD.xlsx]MEDIO!$C$28:$C$29</c:f>
              <c:strCache>
                <c:ptCount val="2"/>
                <c:pt idx="0">
                  <c:v>NO</c:v>
                </c:pt>
                <c:pt idx="1">
                  <c:v>SI</c:v>
                </c:pt>
              </c:strCache>
            </c:strRef>
          </c:cat>
          <c:val>
            <c:numRef>
              <c:f>[UASALUD.xlsx]MEDIO!$F$28:$F$29</c:f>
              <c:numCache>
                <c:formatCode>###0</c:formatCode>
                <c:ptCount val="2"/>
                <c:pt idx="0">
                  <c:v>26.666666666666668</c:v>
                </c:pt>
                <c:pt idx="1">
                  <c:v>73.333333333333329</c:v>
                </c:pt>
              </c:numCache>
            </c:numRef>
          </c:val>
          <c:extLst>
            <c:ext xmlns:c16="http://schemas.microsoft.com/office/drawing/2014/chart" uri="{C3380CC4-5D6E-409C-BE32-E72D297353CC}">
              <c16:uniqueId val="{00000002-62CE-428E-A326-E47DCFCB3F5C}"/>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INSUMOS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92E80800-24AC-4FD7-8FB3-6E007B0E8D59}"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2D2-4115-BB4C-D56886381CB1}"/>
                </c:ext>
              </c:extLst>
            </c:dLbl>
            <c:dLbl>
              <c:idx val="1"/>
              <c:tx>
                <c:rich>
                  <a:bodyPr/>
                  <a:lstStyle/>
                  <a:p>
                    <a:fld id="{ED2D1F69-3F45-4E51-B3E2-0EAE678EC3F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22D2-4115-BB4C-D56886381CB1}"/>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MEDIO!$C$34:$C$35</c:f>
              <c:strCache>
                <c:ptCount val="2"/>
                <c:pt idx="0">
                  <c:v>NO</c:v>
                </c:pt>
                <c:pt idx="1">
                  <c:v>SI</c:v>
                </c:pt>
              </c:strCache>
            </c:strRef>
          </c:cat>
          <c:val>
            <c:numRef>
              <c:f>MEDIO!$F$34:$F$35</c:f>
              <c:numCache>
                <c:formatCode>###0</c:formatCode>
                <c:ptCount val="2"/>
                <c:pt idx="0">
                  <c:v>44.886363636363633</c:v>
                </c:pt>
                <c:pt idx="1">
                  <c:v>55.113636363636367</c:v>
                </c:pt>
              </c:numCache>
            </c:numRef>
          </c:val>
          <c:extLst>
            <c:ext xmlns:c16="http://schemas.microsoft.com/office/drawing/2014/chart" uri="{C3380CC4-5D6E-409C-BE32-E72D297353CC}">
              <c16:uniqueId val="{00000002-22D2-4115-BB4C-D56886381CB1}"/>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ENERGIA</a:t>
            </a:r>
            <a:r>
              <a:rPr lang="es-MX" sz="1800" baseline="0" dirty="0"/>
              <a:t> ELECTRICA</a:t>
            </a:r>
            <a:endParaRPr lang="es-MX" sz="1800" dirty="0"/>
          </a:p>
        </c:rich>
      </c:tx>
      <c:layout>
        <c:manualLayout>
          <c:xMode val="edge"/>
          <c:yMode val="edge"/>
          <c:x val="0.35018155602636536"/>
          <c:y val="1.8567251461988305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799F6C78-2530-45DA-B8A9-B954F7FC74E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BC9-451C-AD3F-D89210B3347B}"/>
                </c:ext>
              </c:extLst>
            </c:dLbl>
            <c:dLbl>
              <c:idx val="1"/>
              <c:tx>
                <c:rich>
                  <a:bodyPr/>
                  <a:lstStyle/>
                  <a:p>
                    <a:fld id="{FF4B77E6-265B-4CE6-B639-D476B430AEC4}"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BC9-451C-AD3F-D89210B3347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MEDIO!$C$40:$C$41</c:f>
              <c:strCache>
                <c:ptCount val="2"/>
                <c:pt idx="0">
                  <c:v>NO</c:v>
                </c:pt>
                <c:pt idx="1">
                  <c:v>SI</c:v>
                </c:pt>
              </c:strCache>
            </c:strRef>
          </c:cat>
          <c:val>
            <c:numRef>
              <c:f>MEDIO!$F$40:$F$41</c:f>
              <c:numCache>
                <c:formatCode>###0</c:formatCode>
                <c:ptCount val="2"/>
                <c:pt idx="0">
                  <c:v>50.56818181818182</c:v>
                </c:pt>
                <c:pt idx="1">
                  <c:v>49.43181818181818</c:v>
                </c:pt>
              </c:numCache>
            </c:numRef>
          </c:val>
          <c:extLst>
            <c:ext xmlns:c16="http://schemas.microsoft.com/office/drawing/2014/chart" uri="{C3380CC4-5D6E-409C-BE32-E72D297353CC}">
              <c16:uniqueId val="{00000002-3BC9-451C-AD3F-D89210B3347B}"/>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dirty="0"/>
              <a:t> NIVEL SUPERIOR</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B861-44E2-9FB8-AE23595E7008}"/>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B861-44E2-9FB8-AE23595E7008}"/>
              </c:ext>
            </c:extLst>
          </c:dPt>
          <c:dLbls>
            <c:dLbl>
              <c:idx val="0"/>
              <c:tx>
                <c:rich>
                  <a:bodyPr/>
                  <a:lstStyle/>
                  <a:p>
                    <a:fld id="{5C5240B8-4A84-4558-B5F2-28BF87D0D06F}"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861-44E2-9FB8-AE23595E7008}"/>
                </c:ext>
              </c:extLst>
            </c:dLbl>
            <c:dLbl>
              <c:idx val="1"/>
              <c:tx>
                <c:rich>
                  <a:bodyPr/>
                  <a:lstStyle/>
                  <a:p>
                    <a:fld id="{3C8FD223-B406-445A-A0BF-2DC7F149E325}"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861-44E2-9FB8-AE23595E700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NIVEL SUPERIOR'!$B$4:$B$5</c:f>
              <c:strCache>
                <c:ptCount val="2"/>
                <c:pt idx="0">
                  <c:v>SI</c:v>
                </c:pt>
                <c:pt idx="1">
                  <c:v>NO</c:v>
                </c:pt>
              </c:strCache>
            </c:strRef>
          </c:cat>
          <c:val>
            <c:numRef>
              <c:f>'PARTICIPACIÓN NIVEL SUPERIOR'!$C$4:$C$5</c:f>
              <c:numCache>
                <c:formatCode>General</c:formatCode>
                <c:ptCount val="2"/>
                <c:pt idx="0">
                  <c:v>17</c:v>
                </c:pt>
                <c:pt idx="1">
                  <c:v>4</c:v>
                </c:pt>
              </c:numCache>
            </c:numRef>
          </c:val>
          <c:extLst>
            <c:ext xmlns:c16="http://schemas.microsoft.com/office/drawing/2014/chart" uri="{C3380CC4-5D6E-409C-BE32-E72D297353CC}">
              <c16:uniqueId val="{00000004-B861-44E2-9FB8-AE23595E7008}"/>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a:t>DE DESECHOS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002CF9E-502B-492B-AF62-695EACA70C0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E88-42FB-80BF-174A02F43DAA}"/>
                </c:ext>
              </c:extLst>
            </c:dLbl>
            <c:dLbl>
              <c:idx val="1"/>
              <c:tx>
                <c:rich>
                  <a:bodyPr/>
                  <a:lstStyle/>
                  <a:p>
                    <a:fld id="{1111675C-BE91-4A50-A1FB-940251396CFE}"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E88-42FB-80BF-174A02F43DAA}"/>
                </c:ext>
              </c:extLst>
            </c:dLbl>
            <c:spPr>
              <a:noFill/>
              <a:ln>
                <a:noFill/>
              </a:ln>
              <a:effectLst/>
            </c:spPr>
            <c:txPr>
              <a:bodyPr rot="0" spcFirstLastPara="1" vertOverflow="ellipsis" vert="horz" wrap="square" anchor="ctr" anchorCtr="1"/>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[UASALUD.xlsx]MEDIO!$C$46:$C$47</c:f>
              <c:strCache>
                <c:ptCount val="2"/>
                <c:pt idx="0">
                  <c:v>NO</c:v>
                </c:pt>
                <c:pt idx="1">
                  <c:v>SI</c:v>
                </c:pt>
              </c:strCache>
            </c:strRef>
          </c:cat>
          <c:val>
            <c:numRef>
              <c:f>[UASALUD.xlsx]MEDIO!$F$46:$F$47</c:f>
              <c:numCache>
                <c:formatCode>###0</c:formatCode>
                <c:ptCount val="2"/>
                <c:pt idx="0">
                  <c:v>37.142857142857146</c:v>
                </c:pt>
                <c:pt idx="1">
                  <c:v>62.857142857142854</c:v>
                </c:pt>
              </c:numCache>
            </c:numRef>
          </c:val>
          <c:extLst>
            <c:ext xmlns:c16="http://schemas.microsoft.com/office/drawing/2014/chart" uri="{C3380CC4-5D6E-409C-BE32-E72D297353CC}">
              <c16:uniqueId val="{00000002-FE88-42FB-80BF-174A02F43DAA}"/>
            </c:ext>
          </c:extLst>
        </c:ser>
        <c:dLbls>
          <c:dLblPos val="inEnd"/>
          <c:showLegendKey val="0"/>
          <c:showVal val="1"/>
          <c:showCatName val="0"/>
          <c:showSerName val="0"/>
          <c:showPercent val="0"/>
          <c:showBubbleSize val="0"/>
        </c:dLbls>
        <c:gapWidth val="100"/>
        <c:overlap val="-24"/>
        <c:axId val="584159672"/>
        <c:axId val="584152784"/>
      </c:barChart>
      <c:catAx>
        <c:axId val="5841596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2784"/>
        <c:crosses val="autoZero"/>
        <c:auto val="1"/>
        <c:lblAlgn val="ctr"/>
        <c:lblOffset val="100"/>
        <c:noMultiLvlLbl val="0"/>
      </c:catAx>
      <c:valAx>
        <c:axId val="5841527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584159672"/>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es-MX"/>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DE ÁREAS VERDES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9.5853557504873288E-2"/>
                </c:manualLayout>
              </c:layout>
              <c:tx>
                <c:rich>
                  <a:bodyPr/>
                  <a:lstStyle/>
                  <a:p>
                    <a:fld id="{0349CE92-3D33-4B1A-BB4E-4B8DB287A854}"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50A0-474A-A681-E9DDEFCE76A7}"/>
                </c:ext>
              </c:extLst>
            </c:dLbl>
            <c:dLbl>
              <c:idx val="1"/>
              <c:tx>
                <c:rich>
                  <a:bodyPr/>
                  <a:lstStyle/>
                  <a:p>
                    <a:fld id="{D5AD861C-828A-4129-8C69-F377F54B467D}"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0A0-474A-A681-E9DDEFCE76A7}"/>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MEDIO!$C$52:$C$53</c:f>
              <c:strCache>
                <c:ptCount val="2"/>
                <c:pt idx="0">
                  <c:v>NO</c:v>
                </c:pt>
                <c:pt idx="1">
                  <c:v>SI</c:v>
                </c:pt>
              </c:strCache>
            </c:strRef>
          </c:cat>
          <c:val>
            <c:numRef>
              <c:f>MEDIO!$F$52:$F$53</c:f>
              <c:numCache>
                <c:formatCode>###0</c:formatCode>
                <c:ptCount val="2"/>
                <c:pt idx="0">
                  <c:v>30.681818181818183</c:v>
                </c:pt>
                <c:pt idx="1">
                  <c:v>69.318181818181827</c:v>
                </c:pt>
              </c:numCache>
            </c:numRef>
          </c:val>
          <c:extLst>
            <c:ext xmlns:c16="http://schemas.microsoft.com/office/drawing/2014/chart" uri="{C3380CC4-5D6E-409C-BE32-E72D297353CC}">
              <c16:uniqueId val="{00000002-50A0-474A-A681-E9DDEFCE76A7}"/>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s-MX" sz="1800" dirty="0"/>
              <a:t>CURSOS DE MEDIO AMBIENTE</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s-MX"/>
        </a:p>
      </c:txPr>
    </c:title>
    <c:autoTitleDeleted val="0"/>
    <c:plotArea>
      <c:layout/>
      <c:barChart>
        <c:barDir val="col"/>
        <c:grouping val="clustered"/>
        <c:varyColors val="0"/>
        <c:ser>
          <c:idx val="0"/>
          <c:order val="0"/>
          <c:spPr>
            <a:solidFill>
              <a:srgbClr val="BFBFBF"/>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layout>
                <c:manualLayout>
                  <c:x val="0"/>
                  <c:y val="8.8293859649122813E-2"/>
                </c:manualLayout>
              </c:layout>
              <c:tx>
                <c:rich>
                  <a:bodyPr/>
                  <a:lstStyle/>
                  <a:p>
                    <a:fld id="{9B4A10F0-76AB-4C52-AA16-21C067AAFEF4}" type="VALUE">
                      <a:rPr lang="en-US" smtClean="0"/>
                      <a:pPr/>
                      <a:t>[VALOR]</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F58B-4CC4-89A9-82AF35A088B3}"/>
                </c:ext>
              </c:extLst>
            </c:dLbl>
            <c:dLbl>
              <c:idx val="1"/>
              <c:tx>
                <c:rich>
                  <a:bodyPr/>
                  <a:lstStyle/>
                  <a:p>
                    <a:fld id="{430FAC92-913B-4A32-852C-37EF943D7920}"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58B-4CC4-89A9-82AF35A088B3}"/>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MEDIO!$C$58:$C$59</c:f>
              <c:strCache>
                <c:ptCount val="2"/>
                <c:pt idx="0">
                  <c:v>NO</c:v>
                </c:pt>
                <c:pt idx="1">
                  <c:v>SI</c:v>
                </c:pt>
              </c:strCache>
            </c:strRef>
          </c:cat>
          <c:val>
            <c:numRef>
              <c:f>MEDIO!$F$58:$F$59</c:f>
              <c:numCache>
                <c:formatCode>###0</c:formatCode>
                <c:ptCount val="2"/>
                <c:pt idx="0">
                  <c:v>11.363636363636363</c:v>
                </c:pt>
                <c:pt idx="1">
                  <c:v>88.63636363636364</c:v>
                </c:pt>
              </c:numCache>
            </c:numRef>
          </c:val>
          <c:extLst>
            <c:ext xmlns:c16="http://schemas.microsoft.com/office/drawing/2014/chart" uri="{C3380CC4-5D6E-409C-BE32-E72D297353CC}">
              <c16:uniqueId val="{00000002-F58B-4CC4-89A9-82AF35A088B3}"/>
            </c:ext>
          </c:extLst>
        </c:ser>
        <c:dLbls>
          <c:dLblPos val="inEnd"/>
          <c:showLegendKey val="0"/>
          <c:showVal val="1"/>
          <c:showCatName val="0"/>
          <c:showSerName val="0"/>
          <c:showPercent val="0"/>
          <c:showBubbleSize val="0"/>
        </c:dLbls>
        <c:gapWidth val="100"/>
        <c:overlap val="-24"/>
        <c:axId val="670143512"/>
        <c:axId val="670158928"/>
      </c:barChart>
      <c:catAx>
        <c:axId val="670143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58928"/>
        <c:crosses val="autoZero"/>
        <c:auto val="1"/>
        <c:lblAlgn val="ctr"/>
        <c:lblOffset val="100"/>
        <c:noMultiLvlLbl val="0"/>
      </c:catAx>
      <c:valAx>
        <c:axId val="670158928"/>
        <c:scaling>
          <c:orientation val="minMax"/>
          <c:max val="100"/>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7014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s-MX"/>
              <a:t>DEPENDENCIAS</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s-MX"/>
        </a:p>
      </c:txPr>
    </c:title>
    <c:autoTitleDeleted val="0"/>
    <c:plotArea>
      <c:layout/>
      <c:pieChart>
        <c:varyColors val="1"/>
        <c:ser>
          <c:idx val="0"/>
          <c:order val="0"/>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DD3-4A44-849C-90C63E6E254B}"/>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DD3-4A44-849C-90C63E6E254B}"/>
              </c:ext>
            </c:extLst>
          </c:dPt>
          <c:dLbls>
            <c:dLbl>
              <c:idx val="0"/>
              <c:tx>
                <c:rich>
                  <a:bodyPr/>
                  <a:lstStyle/>
                  <a:p>
                    <a:fld id="{F03DA340-7094-4777-ADDB-C8FBACE4BAF6}"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DD3-4A44-849C-90C63E6E254B}"/>
                </c:ext>
              </c:extLst>
            </c:dLbl>
            <c:dLbl>
              <c:idx val="1"/>
              <c:tx>
                <c:rich>
                  <a:bodyPr/>
                  <a:lstStyle/>
                  <a:p>
                    <a:fld id="{AE015E0B-B4A3-49DD-BE67-9905C8933F34}" type="PERCENTAGE">
                      <a:rPr lang="en-US" sz="1800"/>
                      <a:pPr/>
                      <a:t>[PORCENTAJE]</a:t>
                    </a:fld>
                    <a:endParaRPr lang="es-MX"/>
                  </a:p>
                </c:rich>
              </c:tx>
              <c:dLblPos val="inEnd"/>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DD3-4A44-849C-90C63E6E254B}"/>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s-MX"/>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'PARTICIPACIÓN OFICINAS - DEPEND'!$B$3:$B$4</c:f>
              <c:strCache>
                <c:ptCount val="2"/>
                <c:pt idx="0">
                  <c:v>SI</c:v>
                </c:pt>
                <c:pt idx="1">
                  <c:v>NO</c:v>
                </c:pt>
              </c:strCache>
            </c:strRef>
          </c:cat>
          <c:val>
            <c:numRef>
              <c:f>'PARTICIPACIÓN OFICINAS - DEPEND'!$C$3:$C$4</c:f>
              <c:numCache>
                <c:formatCode>General</c:formatCode>
                <c:ptCount val="2"/>
                <c:pt idx="0">
                  <c:v>39</c:v>
                </c:pt>
                <c:pt idx="1">
                  <c:v>11</c:v>
                </c:pt>
              </c:numCache>
            </c:numRef>
          </c:val>
          <c:extLst>
            <c:ext xmlns:c16="http://schemas.microsoft.com/office/drawing/2014/chart" uri="{C3380CC4-5D6E-409C-BE32-E72D297353CC}">
              <c16:uniqueId val="{00000004-ADD3-4A44-849C-90C63E6E254B}"/>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MX"/>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MX"/>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Pt>
            <c:idx val="1"/>
            <c:invertIfNegative val="0"/>
            <c:bubble3D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extLst>
              <c:ext xmlns:c16="http://schemas.microsoft.com/office/drawing/2014/chart" uri="{C3380CC4-5D6E-409C-BE32-E72D297353CC}">
                <c16:uniqueId val="{00000001-F3CA-41A5-BA69-520663FD9BEA}"/>
              </c:ext>
            </c:extLst>
          </c:dPt>
          <c:dLbls>
            <c:dLbl>
              <c:idx val="0"/>
              <c:tx>
                <c:rich>
                  <a:bodyPr/>
                  <a:lstStyle/>
                  <a:p>
                    <a:fld id="{E0EC4ADC-6093-4890-91E0-353142D48117}"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F3CA-41A5-BA69-520663FD9BEA}"/>
                </c:ext>
              </c:extLst>
            </c:dLbl>
            <c:dLbl>
              <c:idx val="1"/>
              <c:tx>
                <c:rich>
                  <a:bodyPr/>
                  <a:lstStyle/>
                  <a:p>
                    <a:fld id="{33FB3C64-5DA8-4CA3-8028-B8DDD18FB06C}"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3CA-41A5-BA69-520663FD9BEA}"/>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[UASALUD.xlsx]IDENTIDAD!$C$4:$C$5</c:f>
              <c:strCache>
                <c:ptCount val="2"/>
                <c:pt idx="0">
                  <c:v>NO SE SIENTE ORGULLOSO</c:v>
                </c:pt>
                <c:pt idx="1">
                  <c:v>SI SE SIENTE ORGULLOSO</c:v>
                </c:pt>
              </c:strCache>
            </c:strRef>
          </c:cat>
          <c:val>
            <c:numRef>
              <c:f>[UASALUD.xlsx]IDENTIDAD!$F$4:$F$5</c:f>
              <c:numCache>
                <c:formatCode>###0</c:formatCode>
                <c:ptCount val="2"/>
                <c:pt idx="0" formatCode="General">
                  <c:v>0</c:v>
                </c:pt>
                <c:pt idx="1">
                  <c:v>100</c:v>
                </c:pt>
              </c:numCache>
            </c:numRef>
          </c:val>
          <c:extLst>
            <c:ext xmlns:c16="http://schemas.microsoft.com/office/drawing/2014/chart" uri="{C3380CC4-5D6E-409C-BE32-E72D297353CC}">
              <c16:uniqueId val="{00000003-F3CA-41A5-BA69-520663FD9BEA}"/>
            </c:ext>
          </c:extLst>
        </c:ser>
        <c:dLbls>
          <c:showLegendKey val="0"/>
          <c:showVal val="0"/>
          <c:showCatName val="0"/>
          <c:showSerName val="0"/>
          <c:showPercent val="0"/>
          <c:showBubbleSize val="0"/>
        </c:dLbls>
        <c:gapWidth val="100"/>
        <c:overlap val="-24"/>
        <c:axId val="487938488"/>
        <c:axId val="487941768"/>
      </c:barChart>
      <c:catAx>
        <c:axId val="48793848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87941768"/>
        <c:crosses val="autoZero"/>
        <c:auto val="1"/>
        <c:lblAlgn val="ctr"/>
        <c:lblOffset val="100"/>
        <c:noMultiLvlLbl val="0"/>
      </c:catAx>
      <c:valAx>
        <c:axId val="4879417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4879384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FFA405"/>
            </a:solidFill>
            <a:ln>
              <a:noFill/>
            </a:ln>
            <a:effectLst>
              <a:outerShdw blurRad="57150" dist="19050" dir="5400000" algn="ctr" rotWithShape="0">
                <a:srgbClr val="000000">
                  <a:alpha val="63000"/>
                </a:srgbClr>
              </a:outerShdw>
            </a:effectLst>
            <a:scene3d>
              <a:camera prst="orthographicFront"/>
              <a:lightRig rig="threePt" dir="t"/>
            </a:scene3d>
            <a:sp3d>
              <a:bevelT/>
            </a:sp3d>
          </c:spPr>
          <c:invertIfNegative val="0"/>
          <c:dLbls>
            <c:dLbl>
              <c:idx val="0"/>
              <c:tx>
                <c:rich>
                  <a:bodyPr/>
                  <a:lstStyle/>
                  <a:p>
                    <a:fld id="{21390993-E2EA-488E-9F18-E92FA600AF88}"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BB39-477E-9FC6-E6072AABB4CE}"/>
                </c:ext>
              </c:extLst>
            </c:dLbl>
            <c:dLbl>
              <c:idx val="1"/>
              <c:tx>
                <c:rich>
                  <a:bodyPr/>
                  <a:lstStyle/>
                  <a:p>
                    <a:fld id="{5936AD68-BD10-4328-B094-4C45FD515212}"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B39-477E-9FC6-E6072AABB4CE}"/>
                </c:ext>
              </c:extLst>
            </c:dLbl>
            <c:dLbl>
              <c:idx val="2"/>
              <c:tx>
                <c:rich>
                  <a:bodyPr/>
                  <a:lstStyle/>
                  <a:p>
                    <a:fld id="{B1C4CF3B-D000-41DF-AE06-C309E3F96D56}" type="VALUE">
                      <a:rPr lang="en-US" smtClean="0"/>
                      <a:pPr/>
                      <a:t>[VALOR]</a:t>
                    </a:fld>
                    <a:r>
                      <a:rPr lang="en-US"/>
                      <a:t>%</a:t>
                    </a:r>
                  </a:p>
                </c:rich>
              </c:tx>
              <c:dLblPos val="in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B39-477E-9FC6-E6072AABB4C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s-MX"/>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IDENTIDAD!$C$23:$C$25</c:f>
              <c:strCache>
                <c:ptCount val="3"/>
                <c:pt idx="0">
                  <c:v>ESCUDO</c:v>
                </c:pt>
                <c:pt idx="1">
                  <c:v>EGRESADOS</c:v>
                </c:pt>
                <c:pt idx="2">
                  <c:v>HISTORIA</c:v>
                </c:pt>
              </c:strCache>
            </c:strRef>
          </c:cat>
          <c:val>
            <c:numRef>
              <c:f>IDENTIDAD!$D$23:$D$25</c:f>
              <c:numCache>
                <c:formatCode>###0</c:formatCode>
                <c:ptCount val="3"/>
                <c:pt idx="0">
                  <c:v>60.8</c:v>
                </c:pt>
                <c:pt idx="1">
                  <c:v>52.2</c:v>
                </c:pt>
                <c:pt idx="2">
                  <c:v>66.5</c:v>
                </c:pt>
              </c:numCache>
            </c:numRef>
          </c:val>
          <c:extLst>
            <c:ext xmlns:c16="http://schemas.microsoft.com/office/drawing/2014/chart" uri="{C3380CC4-5D6E-409C-BE32-E72D297353CC}">
              <c16:uniqueId val="{00000003-BB39-477E-9FC6-E6072AABB4CE}"/>
            </c:ext>
          </c:extLst>
        </c:ser>
        <c:dLbls>
          <c:dLblPos val="inEnd"/>
          <c:showLegendKey val="0"/>
          <c:showVal val="1"/>
          <c:showCatName val="0"/>
          <c:showSerName val="0"/>
          <c:showPercent val="0"/>
          <c:showBubbleSize val="0"/>
        </c:dLbls>
        <c:gapWidth val="100"/>
        <c:overlap val="-24"/>
        <c:axId val="693541608"/>
        <c:axId val="693543904"/>
      </c:barChart>
      <c:catAx>
        <c:axId val="69354160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93543904"/>
        <c:crosses val="autoZero"/>
        <c:auto val="1"/>
        <c:lblAlgn val="ctr"/>
        <c:lblOffset val="100"/>
        <c:noMultiLvlLbl val="0"/>
      </c:catAx>
      <c:valAx>
        <c:axId val="6935439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MX"/>
          </a:p>
        </c:txPr>
        <c:crossAx val="693541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MX"/>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5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91647F-E90C-400F-B2C3-0DE9BEEBECCA}" type="datetimeFigureOut">
              <a:rPr lang="es-MX" smtClean="0"/>
              <a:t>04/04/2022</a:t>
            </a:fld>
            <a:endParaRPr lang="es-MX"/>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725229-4F92-43A5-BD1F-282A5FF14365}" type="slidenum">
              <a:rPr lang="es-MX" smtClean="0"/>
              <a:t>‹Nº›</a:t>
            </a:fld>
            <a:endParaRPr lang="es-MX"/>
          </a:p>
        </p:txBody>
      </p:sp>
    </p:spTree>
    <p:extLst>
      <p:ext uri="{BB962C8B-B14F-4D97-AF65-F5344CB8AC3E}">
        <p14:creationId xmlns:p14="http://schemas.microsoft.com/office/powerpoint/2010/main" val="733877318"/>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3C525F-67CF-47FA-9735-30BD468026DD}" type="datetimeFigureOut">
              <a:rPr lang="es-MX" smtClean="0"/>
              <a:t>04/04/2022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s-MX"/>
              <a:t>DIRECCION DE RECURSOS HUMANOS </a:t>
            </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A1711D-6AD1-4578-9533-446B548F6FA8}" type="slidenum">
              <a:rPr lang="es-MX" smtClean="0"/>
              <a:t>‹Nº›</a:t>
            </a:fld>
            <a:endParaRPr lang="es-MX"/>
          </a:p>
        </p:txBody>
      </p:sp>
    </p:spTree>
    <p:extLst>
      <p:ext uri="{BB962C8B-B14F-4D97-AF65-F5344CB8AC3E}">
        <p14:creationId xmlns:p14="http://schemas.microsoft.com/office/powerpoint/2010/main" val="926691047"/>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01835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460381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29928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1429015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0467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8020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15499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38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94504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89304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82918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68998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285144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797542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944122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84066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2055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963126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307534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1940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305883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968204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943461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40702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743535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143723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6958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616001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96134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14685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491004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54485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581811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228738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0031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40064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277744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712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69826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7406091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210542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7462840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013231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2416398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9321430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602217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680779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362573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1643128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507184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7058796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09089411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454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26633577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33307194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5379726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276837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654415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915628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084251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66504213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0032452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71046546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782611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84371179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24339033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0611600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6338444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0460501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196594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5091201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206835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9622430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81533724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151073618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425561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
        <p:nvSpPr>
          <p:cNvPr id="5" name="4 Marcador de pie de página"/>
          <p:cNvSpPr>
            <a:spLocks noGrp="1"/>
          </p:cNvSpPr>
          <p:nvPr>
            <p:ph type="ftr" sz="quarter" idx="11"/>
          </p:nvPr>
        </p:nvSpPr>
        <p:spPr/>
        <p:txBody>
          <a:bodyPr/>
          <a:lstStyle/>
          <a:p>
            <a:r>
              <a:rPr lang="es-MX"/>
              <a:t>DIRECCION DE RECURSOS HUMANOS </a:t>
            </a:r>
          </a:p>
        </p:txBody>
      </p:sp>
    </p:spTree>
    <p:extLst>
      <p:ext uri="{BB962C8B-B14F-4D97-AF65-F5344CB8AC3E}">
        <p14:creationId xmlns:p14="http://schemas.microsoft.com/office/powerpoint/2010/main" val="3405237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6"/>
            <a:ext cx="7772400" cy="1470025"/>
          </a:xfrm>
        </p:spPr>
        <p:txBody>
          <a:bodyPr/>
          <a:lstStyle/>
          <a:p>
            <a:r>
              <a:rPr lang="es-ES"/>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7026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962284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4039747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10"/>
          </p:nvPr>
        </p:nvSpPr>
        <p:spPr/>
        <p:txBody>
          <a:bodyPr/>
          <a:lstStyle/>
          <a:p>
            <a:fld id="{163C5A08-1780-4746-9D19-22F098FC27DC}" type="datetimeFigureOut">
              <a:rPr lang="es-MX" smtClean="0"/>
              <a:t>04/04/2022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5381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MX"/>
          </a:p>
        </p:txBody>
      </p:sp>
      <p:sp>
        <p:nvSpPr>
          <p:cNvPr id="3" name="2 Marcador de texto"/>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163C5A08-1780-4746-9D19-22F098FC27DC}" type="datetimeFigureOut">
              <a:rPr lang="es-MX" smtClean="0"/>
              <a:t>04/04/2022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40012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contenido"/>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fecha"/>
          <p:cNvSpPr>
            <a:spLocks noGrp="1"/>
          </p:cNvSpPr>
          <p:nvPr>
            <p:ph type="dt" sz="half" idx="10"/>
          </p:nvPr>
        </p:nvSpPr>
        <p:spPr/>
        <p:txBody>
          <a:bodyPr/>
          <a:lstStyle/>
          <a:p>
            <a:fld id="{163C5A08-1780-4746-9D19-22F098FC27DC}" type="datetimeFigureOut">
              <a:rPr lang="es-MX" smtClean="0"/>
              <a:t>04/04/2022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497805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MX"/>
          </a:p>
        </p:txBody>
      </p:sp>
      <p:sp>
        <p:nvSpPr>
          <p:cNvPr id="3" name="2 Marcador de texto"/>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6 Marcador de fecha"/>
          <p:cNvSpPr>
            <a:spLocks noGrp="1"/>
          </p:cNvSpPr>
          <p:nvPr>
            <p:ph type="dt" sz="half" idx="10"/>
          </p:nvPr>
        </p:nvSpPr>
        <p:spPr/>
        <p:txBody>
          <a:bodyPr/>
          <a:lstStyle/>
          <a:p>
            <a:fld id="{163C5A08-1780-4746-9D19-22F098FC27DC}" type="datetimeFigureOut">
              <a:rPr lang="es-MX" smtClean="0"/>
              <a:t>04/04/2022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71729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fecha"/>
          <p:cNvSpPr>
            <a:spLocks noGrp="1"/>
          </p:cNvSpPr>
          <p:nvPr>
            <p:ph type="dt" sz="half" idx="10"/>
          </p:nvPr>
        </p:nvSpPr>
        <p:spPr/>
        <p:txBody>
          <a:bodyPr/>
          <a:lstStyle/>
          <a:p>
            <a:fld id="{163C5A08-1780-4746-9D19-22F098FC27DC}" type="datetimeFigureOut">
              <a:rPr lang="es-MX" smtClean="0"/>
              <a:t>04/04/2022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412919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3C5A08-1780-4746-9D19-22F098FC27DC}" type="datetimeFigureOut">
              <a:rPr lang="es-MX" smtClean="0"/>
              <a:t>04/04/2022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1599287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04/04/2022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372993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1"/>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163C5A08-1780-4746-9D19-22F098FC27DC}" type="datetimeFigureOut">
              <a:rPr lang="es-MX" smtClean="0"/>
              <a:t>04/04/2022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45D3A783-1FDA-4945-8853-C427AD4A7D57}" type="slidenum">
              <a:rPr lang="es-MX" smtClean="0"/>
              <a:t>‹Nº›</a:t>
            </a:fld>
            <a:endParaRPr lang="es-MX"/>
          </a:p>
        </p:txBody>
      </p:sp>
    </p:spTree>
    <p:extLst>
      <p:ext uri="{BB962C8B-B14F-4D97-AF65-F5344CB8AC3E}">
        <p14:creationId xmlns:p14="http://schemas.microsoft.com/office/powerpoint/2010/main" val="23494374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2 Marcador de texto"/>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fecha"/>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3C5A08-1780-4746-9D19-22F098FC27DC}" type="datetimeFigureOut">
              <a:rPr lang="es-MX" smtClean="0"/>
              <a:t>04/04/2022</a:t>
            </a:fld>
            <a:endParaRPr lang="es-MX"/>
          </a:p>
        </p:txBody>
      </p:sp>
      <p:sp>
        <p:nvSpPr>
          <p:cNvPr id="5" name="4 Marcador de pie de página"/>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3A783-1FDA-4945-8853-C427AD4A7D57}" type="slidenum">
              <a:rPr lang="es-MX" smtClean="0"/>
              <a:t>‹Nº›</a:t>
            </a:fld>
            <a:endParaRPr lang="es-MX"/>
          </a:p>
        </p:txBody>
      </p:sp>
    </p:spTree>
    <p:extLst>
      <p:ext uri="{BB962C8B-B14F-4D97-AF65-F5344CB8AC3E}">
        <p14:creationId xmlns:p14="http://schemas.microsoft.com/office/powerpoint/2010/main" val="390883883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1.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chart" Target="../charts/chart8.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chart" Target="../charts/chart9.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chart" Target="../charts/chart10.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chart" Target="../charts/chart1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chart" Target="../charts/chart1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chart" Target="../charts/chart13.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chart" Target="../charts/chart14.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chart" Target="../charts/chart15.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16.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chart" Target="../charts/chart17.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18.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chart" Target="../charts/chart19.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chart" Target="../charts/chart20.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chart" Target="../charts/chart21.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chart" Target="../charts/chart2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chart" Target="../charts/chart23.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chart" Target="../charts/chart24.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chart" Target="../charts/chart25.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chart" Target="../charts/chart26.xml"/><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chart" Target="../charts/chart2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chart" Target="../charts/chart28.xml"/><Relationship Id="rId4" Type="http://schemas.microsoft.com/office/2007/relationships/hdphoto" Target="../media/hdphoto1.wdp"/></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chart" Target="../charts/chart29.xml"/><Relationship Id="rId4" Type="http://schemas.microsoft.com/office/2007/relationships/hdphoto" Target="../media/hdphoto1.wdp"/></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microsoft.com/office/2007/relationships/hdphoto" Target="../media/hdphoto1.wdp"/></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microsoft.com/office/2007/relationships/hdphoto" Target="../media/hdphoto1.wdp"/></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microsoft.com/office/2007/relationships/hdphoto" Target="../media/hdphoto1.wdp"/></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chart" Target="../charts/chart30.xml"/><Relationship Id="rId4" Type="http://schemas.microsoft.com/office/2007/relationships/hdphoto" Target="../media/hdphoto1.wdp"/></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chart" Target="../charts/chart31.xml"/><Relationship Id="rId4" Type="http://schemas.microsoft.com/office/2007/relationships/hdphoto" Target="../media/hdphoto1.wdp"/></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chart" Target="../charts/chart32.xml"/><Relationship Id="rId4" Type="http://schemas.microsoft.com/office/2007/relationships/hdphoto" Target="../media/hdphoto1.wdp"/></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chart" Target="../charts/chart3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hart" Target="../charts/chart2.xml"/><Relationship Id="rId5" Type="http://schemas.openxmlformats.org/officeDocument/2006/relationships/chart" Target="../charts/chart1.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chart" Target="../charts/chart34.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chart" Target="../charts/chart35.xml"/><Relationship Id="rId4" Type="http://schemas.microsoft.com/office/2007/relationships/hdphoto" Target="../media/hdphoto1.wdp"/></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chart" Target="../charts/chart36.xml"/><Relationship Id="rId4" Type="http://schemas.microsoft.com/office/2007/relationships/hdphoto" Target="../media/hdphoto1.wdp"/></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microsoft.com/office/2007/relationships/hdphoto" Target="../media/hdphoto1.wdp"/></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chart" Target="../charts/chart37.xml"/><Relationship Id="rId4" Type="http://schemas.microsoft.com/office/2007/relationships/hdphoto" Target="../media/hdphoto1.wdp"/></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chart" Target="../charts/chart38.xml"/><Relationship Id="rId4" Type="http://schemas.microsoft.com/office/2007/relationships/hdphoto" Target="../media/hdphoto1.wdp"/></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chart" Target="../charts/chart39.xml"/><Relationship Id="rId4" Type="http://schemas.microsoft.com/office/2007/relationships/hdphoto" Target="../media/hdphoto1.wdp"/></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chart" Target="../charts/chart40.xml"/><Relationship Id="rId4" Type="http://schemas.microsoft.com/office/2007/relationships/hdphoto" Target="../media/hdphoto1.wdp"/></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chart" Target="../charts/chart4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2.png"/><Relationship Id="rId7"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microsoft.com/office/2007/relationships/hdphoto" Target="../media/hdphoto1.wdp"/><Relationship Id="rId9" Type="http://schemas.openxmlformats.org/officeDocument/2006/relationships/chart" Target="../charts/char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chart" Target="../charts/chart42.xml"/><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chart" Target="../charts/chart43.xml"/><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chart" Target="../charts/chart44.xml"/><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1.xml"/><Relationship Id="rId5" Type="http://schemas.openxmlformats.org/officeDocument/2006/relationships/chart" Target="../charts/chart45.xml"/><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1.xml"/><Relationship Id="rId5" Type="http://schemas.openxmlformats.org/officeDocument/2006/relationships/chart" Target="../charts/chart46.xml"/><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chart" Target="../charts/chart47.xml"/><Relationship Id="rId4" Type="http://schemas.microsoft.com/office/2007/relationships/hdphoto" Target="../media/hdphoto1.wdp"/></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1.xml"/><Relationship Id="rId5" Type="http://schemas.openxmlformats.org/officeDocument/2006/relationships/chart" Target="../charts/chart48.xml"/><Relationship Id="rId4" Type="http://schemas.microsoft.com/office/2007/relationships/hdphoto" Target="../media/hdphoto1.wdp"/></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1.xml"/><Relationship Id="rId5" Type="http://schemas.openxmlformats.org/officeDocument/2006/relationships/chart" Target="../charts/chart49.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chart" Target="../charts/chart50.xml"/><Relationship Id="rId4"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5" Type="http://schemas.openxmlformats.org/officeDocument/2006/relationships/chart" Target="../charts/chart51.xml"/><Relationship Id="rId4" Type="http://schemas.microsoft.com/office/2007/relationships/hdphoto" Target="../media/hdphoto1.wdp"/></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1.xml"/><Relationship Id="rId5" Type="http://schemas.openxmlformats.org/officeDocument/2006/relationships/chart" Target="../charts/chart52.xml"/><Relationship Id="rId4" Type="http://schemas.microsoft.com/office/2007/relationships/hdphoto" Target="../media/hdphoto1.wdp"/></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microsoft.com/office/2007/relationships/hdphoto" Target="../media/hdphoto1.wdp"/></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microsoft.com/office/2007/relationships/hdphoto" Target="../media/hdphoto1.wdp"/></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chart" Target="../charts/chart53.xml"/><Relationship Id="rId4" Type="http://schemas.microsoft.com/office/2007/relationships/hdphoto" Target="../media/hdphoto1.wdp"/></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1.xml"/><Relationship Id="rId5" Type="http://schemas.openxmlformats.org/officeDocument/2006/relationships/chart" Target="../charts/chart54.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1.xml"/><Relationship Id="rId5" Type="http://schemas.openxmlformats.org/officeDocument/2006/relationships/chart" Target="../charts/chart55.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1.xml"/><Relationship Id="rId5" Type="http://schemas.openxmlformats.org/officeDocument/2006/relationships/chart" Target="../charts/chart56.xml"/><Relationship Id="rId4" Type="http://schemas.microsoft.com/office/2007/relationships/hdphoto" Target="../media/hdphoto1.wdp"/></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chart" Target="../charts/chart5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5.png"/><Relationship Id="rId4" Type="http://schemas.microsoft.com/office/2007/relationships/hdphoto" Target="../media/hdphoto1.wdp"/></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 Id="rId5" Type="http://schemas.openxmlformats.org/officeDocument/2006/relationships/chart" Target="../charts/chart58.xml"/><Relationship Id="rId4" Type="http://schemas.microsoft.com/office/2007/relationships/hdphoto" Target="../media/hdphoto1.wdp"/></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chart" Target="../charts/chart59.xml"/><Relationship Id="rId4" Type="http://schemas.microsoft.com/office/2007/relationships/hdphoto" Target="../media/hdphoto1.wdp"/></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1.xml"/><Relationship Id="rId5" Type="http://schemas.openxmlformats.org/officeDocument/2006/relationships/chart" Target="../charts/chart60.xml"/><Relationship Id="rId4" Type="http://schemas.microsoft.com/office/2007/relationships/hdphoto" Target="../media/hdphoto1.wdp"/></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chart" Target="../charts/chart61.xml"/><Relationship Id="rId4" Type="http://schemas.microsoft.com/office/2007/relationships/hdphoto" Target="../media/hdphoto1.wdp"/></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1.xml"/><Relationship Id="rId5" Type="http://schemas.openxmlformats.org/officeDocument/2006/relationships/chart" Target="../charts/chart62.xml"/><Relationship Id="rId4" Type="http://schemas.microsoft.com/office/2007/relationships/hdphoto" Target="../media/hdphoto1.wdp"/></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3"/>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3" name="22 CuadroTexto"/>
          <p:cNvSpPr txBox="1"/>
          <p:nvPr/>
        </p:nvSpPr>
        <p:spPr>
          <a:xfrm>
            <a:off x="1920305" y="2492897"/>
            <a:ext cx="6110454" cy="1200329"/>
          </a:xfrm>
          <a:prstGeom prst="rect">
            <a:avLst/>
          </a:prstGeom>
          <a:noFill/>
        </p:spPr>
        <p:txBody>
          <a:bodyPr wrap="none" rtlCol="0">
            <a:spAutoFit/>
          </a:bodyPr>
          <a:lstStyle/>
          <a:p>
            <a:pPr algn="ctr"/>
            <a:r>
              <a:rPr lang="es-MX" sz="2400" b="1" dirty="0"/>
              <a:t>SECRETARÍA DE FINANZAS Y ADMINISTRACIÓN</a:t>
            </a:r>
          </a:p>
          <a:p>
            <a:pPr algn="ctr"/>
            <a:endParaRPr lang="es-MX" sz="2400" b="1" dirty="0"/>
          </a:p>
          <a:p>
            <a:pPr algn="ctr"/>
            <a:r>
              <a:rPr lang="es-MX" sz="2400" b="1" dirty="0"/>
              <a:t>DIRECCIÓN DE RECURSOS HUMANOS</a:t>
            </a:r>
          </a:p>
        </p:txBody>
      </p:sp>
      <p:sp>
        <p:nvSpPr>
          <p:cNvPr id="24" name="23 CuadroTexto"/>
          <p:cNvSpPr txBox="1"/>
          <p:nvPr/>
        </p:nvSpPr>
        <p:spPr>
          <a:xfrm>
            <a:off x="827584" y="4653137"/>
            <a:ext cx="8221668" cy="923330"/>
          </a:xfrm>
          <a:prstGeom prst="rect">
            <a:avLst/>
          </a:prstGeom>
          <a:noFill/>
        </p:spPr>
        <p:txBody>
          <a:bodyPr wrap="square" rtlCol="0">
            <a:spAutoFit/>
          </a:bodyPr>
          <a:lstStyle/>
          <a:p>
            <a:pPr algn="ctr"/>
            <a:r>
              <a:rPr lang="es-MX" b="1" dirty="0"/>
              <a:t>RESULTADOS EVALUACIÓN DE </a:t>
            </a:r>
          </a:p>
          <a:p>
            <a:pPr algn="ctr"/>
            <a:r>
              <a:rPr lang="es-MX" b="1" dirty="0"/>
              <a:t>AMBIENTE DE TRABAJO 2021 (ÁREA 281) – UNIDAD ACADÉMICA DE SALUD INTEGRAL</a:t>
            </a:r>
          </a:p>
        </p:txBody>
      </p:sp>
      <p:sp>
        <p:nvSpPr>
          <p:cNvPr id="25" name="24 CuadroTexto"/>
          <p:cNvSpPr txBox="1"/>
          <p:nvPr/>
        </p:nvSpPr>
        <p:spPr>
          <a:xfrm>
            <a:off x="7033681" y="6021288"/>
            <a:ext cx="601447" cy="338554"/>
          </a:xfrm>
          <a:prstGeom prst="rect">
            <a:avLst/>
          </a:prstGeom>
          <a:noFill/>
        </p:spPr>
        <p:txBody>
          <a:bodyPr wrap="none" rtlCol="0">
            <a:spAutoFit/>
          </a:bodyPr>
          <a:lstStyle/>
          <a:p>
            <a:r>
              <a:rPr lang="es-MX" sz="1600" b="1" dirty="0"/>
              <a:t>2022</a:t>
            </a:r>
          </a:p>
        </p:txBody>
      </p:sp>
      <p:sp>
        <p:nvSpPr>
          <p:cNvPr id="3" name="AutoShape 2">
            <a:extLst>
              <a:ext uri="{FF2B5EF4-FFF2-40B4-BE49-F238E27FC236}">
                <a16:creationId xmlns:a16="http://schemas.microsoft.com/office/drawing/2014/main" id="{4138F56E-D9BB-4DE9-B35F-E87A1F51B6FA}"/>
              </a:ext>
            </a:extLst>
          </p:cNvPr>
          <p:cNvSpPr>
            <a:spLocks noChangeAspect="1" noChangeArrowheads="1"/>
          </p:cNvSpPr>
          <p:nvPr/>
        </p:nvSpPr>
        <p:spPr bwMode="auto">
          <a:xfrm>
            <a:off x="4419600" y="3276600"/>
            <a:ext cx="3896816"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 name="Imagen 4">
            <a:extLst>
              <a:ext uri="{FF2B5EF4-FFF2-40B4-BE49-F238E27FC236}">
                <a16:creationId xmlns:a16="http://schemas.microsoft.com/office/drawing/2014/main" id="{76C076BC-74DB-4A60-B56C-777562C0A416}"/>
              </a:ext>
            </a:extLst>
          </p:cNvPr>
          <p:cNvPicPr>
            <a:picLocks noChangeAspect="1"/>
          </p:cNvPicPr>
          <p:nvPr/>
        </p:nvPicPr>
        <p:blipFill>
          <a:blip r:embed="rId3"/>
          <a:stretch>
            <a:fillRect/>
          </a:stretch>
        </p:blipFill>
        <p:spPr>
          <a:xfrm>
            <a:off x="1194700" y="164835"/>
            <a:ext cx="7510175" cy="2216236"/>
          </a:xfrm>
          <a:prstGeom prst="rect">
            <a:avLst/>
          </a:prstGeom>
        </p:spPr>
      </p:pic>
    </p:spTree>
    <p:extLst>
      <p:ext uri="{BB962C8B-B14F-4D97-AF65-F5344CB8AC3E}">
        <p14:creationId xmlns:p14="http://schemas.microsoft.com/office/powerpoint/2010/main" val="4143281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2A59A324-B924-4CD9-A605-15691583148C}"/>
              </a:ext>
            </a:extLst>
          </p:cNvPr>
          <p:cNvPicPr>
            <a:picLocks noChangeAspect="1"/>
          </p:cNvPicPr>
          <p:nvPr/>
        </p:nvPicPr>
        <p:blipFill>
          <a:blip r:embed="rId5"/>
          <a:stretch>
            <a:fillRect/>
          </a:stretch>
        </p:blipFill>
        <p:spPr>
          <a:xfrm>
            <a:off x="6595493" y="5435371"/>
            <a:ext cx="2505075" cy="1263566"/>
          </a:xfrm>
          <a:prstGeom prst="rect">
            <a:avLst/>
          </a:prstGeom>
        </p:spPr>
      </p:pic>
      <p:pic>
        <p:nvPicPr>
          <p:cNvPr id="7" name="Imagen 6">
            <a:extLst>
              <a:ext uri="{FF2B5EF4-FFF2-40B4-BE49-F238E27FC236}">
                <a16:creationId xmlns:a16="http://schemas.microsoft.com/office/drawing/2014/main" id="{58009716-B86C-4628-928D-B4DDEA0B6C00}"/>
              </a:ext>
            </a:extLst>
          </p:cNvPr>
          <p:cNvPicPr>
            <a:picLocks noChangeAspect="1"/>
          </p:cNvPicPr>
          <p:nvPr/>
        </p:nvPicPr>
        <p:blipFill>
          <a:blip r:embed="rId6"/>
          <a:stretch>
            <a:fillRect/>
          </a:stretch>
        </p:blipFill>
        <p:spPr>
          <a:xfrm>
            <a:off x="941946" y="375274"/>
            <a:ext cx="8143760" cy="5060097"/>
          </a:xfrm>
          <a:prstGeom prst="rect">
            <a:avLst/>
          </a:prstGeom>
        </p:spPr>
      </p:pic>
    </p:spTree>
    <p:extLst>
      <p:ext uri="{BB962C8B-B14F-4D97-AF65-F5344CB8AC3E}">
        <p14:creationId xmlns:p14="http://schemas.microsoft.com/office/powerpoint/2010/main" val="20091055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7" name="Imagen 6">
            <a:extLst>
              <a:ext uri="{FF2B5EF4-FFF2-40B4-BE49-F238E27FC236}">
                <a16:creationId xmlns:a16="http://schemas.microsoft.com/office/drawing/2014/main" id="{B1C766B6-FB1F-4F50-9723-2114CF129223}"/>
              </a:ext>
            </a:extLst>
          </p:cNvPr>
          <p:cNvPicPr>
            <a:picLocks noChangeAspect="1"/>
          </p:cNvPicPr>
          <p:nvPr/>
        </p:nvPicPr>
        <p:blipFill>
          <a:blip r:embed="rId5"/>
          <a:stretch>
            <a:fillRect/>
          </a:stretch>
        </p:blipFill>
        <p:spPr>
          <a:xfrm>
            <a:off x="873303" y="323085"/>
            <a:ext cx="8189483" cy="5010949"/>
          </a:xfrm>
          <a:prstGeom prst="rect">
            <a:avLst/>
          </a:prstGeom>
        </p:spPr>
      </p:pic>
      <p:pic>
        <p:nvPicPr>
          <p:cNvPr id="20" name="Imagen 19">
            <a:extLst>
              <a:ext uri="{FF2B5EF4-FFF2-40B4-BE49-F238E27FC236}">
                <a16:creationId xmlns:a16="http://schemas.microsoft.com/office/drawing/2014/main" id="{810CBF51-EEBA-44F9-B0B5-54D045133970}"/>
              </a:ext>
            </a:extLst>
          </p:cNvPr>
          <p:cNvPicPr>
            <a:picLocks noChangeAspect="1"/>
          </p:cNvPicPr>
          <p:nvPr/>
        </p:nvPicPr>
        <p:blipFill>
          <a:blip r:embed="rId6"/>
          <a:stretch>
            <a:fillRect/>
          </a:stretch>
        </p:blipFill>
        <p:spPr>
          <a:xfrm>
            <a:off x="6557711" y="5334034"/>
            <a:ext cx="2505075" cy="1263566"/>
          </a:xfrm>
          <a:prstGeom prst="rect">
            <a:avLst/>
          </a:prstGeom>
        </p:spPr>
      </p:pic>
    </p:spTree>
    <p:extLst>
      <p:ext uri="{BB962C8B-B14F-4D97-AF65-F5344CB8AC3E}">
        <p14:creationId xmlns:p14="http://schemas.microsoft.com/office/powerpoint/2010/main" val="381563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5E1784C3-FDE9-4CA3-A6F7-B7CCE31D90CD}"/>
              </a:ext>
            </a:extLst>
          </p:cNvPr>
          <p:cNvPicPr>
            <a:picLocks noChangeAspect="1"/>
          </p:cNvPicPr>
          <p:nvPr/>
        </p:nvPicPr>
        <p:blipFill>
          <a:blip r:embed="rId5"/>
          <a:stretch>
            <a:fillRect/>
          </a:stretch>
        </p:blipFill>
        <p:spPr>
          <a:xfrm>
            <a:off x="6580906" y="5350109"/>
            <a:ext cx="2505075" cy="1263566"/>
          </a:xfrm>
          <a:prstGeom prst="rect">
            <a:avLst/>
          </a:prstGeom>
        </p:spPr>
      </p:pic>
      <p:pic>
        <p:nvPicPr>
          <p:cNvPr id="6" name="Imagen 5">
            <a:extLst>
              <a:ext uri="{FF2B5EF4-FFF2-40B4-BE49-F238E27FC236}">
                <a16:creationId xmlns:a16="http://schemas.microsoft.com/office/drawing/2014/main" id="{F8F44FF7-6329-4E3E-9020-898FDFD90371}"/>
              </a:ext>
            </a:extLst>
          </p:cNvPr>
          <p:cNvPicPr>
            <a:picLocks noChangeAspect="1"/>
          </p:cNvPicPr>
          <p:nvPr/>
        </p:nvPicPr>
        <p:blipFill>
          <a:blip r:embed="rId6"/>
          <a:stretch>
            <a:fillRect/>
          </a:stretch>
        </p:blipFill>
        <p:spPr>
          <a:xfrm>
            <a:off x="873303" y="323085"/>
            <a:ext cx="8199705" cy="5016810"/>
          </a:xfrm>
          <a:prstGeom prst="rect">
            <a:avLst/>
          </a:prstGeom>
        </p:spPr>
      </p:pic>
    </p:spTree>
    <p:extLst>
      <p:ext uri="{BB962C8B-B14F-4D97-AF65-F5344CB8AC3E}">
        <p14:creationId xmlns:p14="http://schemas.microsoft.com/office/powerpoint/2010/main" val="1375351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C33DA578-4095-490D-B306-BCC0F32753FB}"/>
              </a:ext>
            </a:extLst>
          </p:cNvPr>
          <p:cNvPicPr>
            <a:picLocks noChangeAspect="1"/>
          </p:cNvPicPr>
          <p:nvPr/>
        </p:nvPicPr>
        <p:blipFill>
          <a:blip r:embed="rId5"/>
          <a:stretch>
            <a:fillRect/>
          </a:stretch>
        </p:blipFill>
        <p:spPr>
          <a:xfrm>
            <a:off x="6603429" y="5370038"/>
            <a:ext cx="2505075" cy="1263566"/>
          </a:xfrm>
          <a:prstGeom prst="rect">
            <a:avLst/>
          </a:prstGeom>
        </p:spPr>
      </p:pic>
      <p:pic>
        <p:nvPicPr>
          <p:cNvPr id="6" name="Imagen 5">
            <a:extLst>
              <a:ext uri="{FF2B5EF4-FFF2-40B4-BE49-F238E27FC236}">
                <a16:creationId xmlns:a16="http://schemas.microsoft.com/office/drawing/2014/main" id="{FF8F3313-4D48-45F9-84D7-54177B61E993}"/>
              </a:ext>
            </a:extLst>
          </p:cNvPr>
          <p:cNvPicPr>
            <a:picLocks noChangeAspect="1"/>
          </p:cNvPicPr>
          <p:nvPr/>
        </p:nvPicPr>
        <p:blipFill>
          <a:blip r:embed="rId6"/>
          <a:stretch>
            <a:fillRect/>
          </a:stretch>
        </p:blipFill>
        <p:spPr>
          <a:xfrm>
            <a:off x="945310" y="323085"/>
            <a:ext cx="8163193" cy="5039490"/>
          </a:xfrm>
          <a:prstGeom prst="rect">
            <a:avLst/>
          </a:prstGeom>
        </p:spPr>
      </p:pic>
    </p:spTree>
    <p:extLst>
      <p:ext uri="{BB962C8B-B14F-4D97-AF65-F5344CB8AC3E}">
        <p14:creationId xmlns:p14="http://schemas.microsoft.com/office/powerpoint/2010/main" val="13816636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248"/>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78534" y="6343436"/>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4C5F08C3-B27F-4A33-8F02-8ACD15A6C75C}"/>
              </a:ext>
            </a:extLst>
          </p:cNvPr>
          <p:cNvPicPr>
            <a:picLocks noChangeAspect="1"/>
          </p:cNvPicPr>
          <p:nvPr/>
        </p:nvPicPr>
        <p:blipFill>
          <a:blip r:embed="rId5"/>
          <a:stretch>
            <a:fillRect/>
          </a:stretch>
        </p:blipFill>
        <p:spPr>
          <a:xfrm>
            <a:off x="945311" y="323086"/>
            <a:ext cx="8163193" cy="5037238"/>
          </a:xfrm>
          <a:prstGeom prst="rect">
            <a:avLst/>
          </a:prstGeom>
        </p:spPr>
      </p:pic>
      <p:pic>
        <p:nvPicPr>
          <p:cNvPr id="20" name="Imagen 19">
            <a:extLst>
              <a:ext uri="{FF2B5EF4-FFF2-40B4-BE49-F238E27FC236}">
                <a16:creationId xmlns:a16="http://schemas.microsoft.com/office/drawing/2014/main" id="{308F3B80-4EEA-4E96-B331-44D5BFC56227}"/>
              </a:ext>
            </a:extLst>
          </p:cNvPr>
          <p:cNvPicPr>
            <a:picLocks noChangeAspect="1"/>
          </p:cNvPicPr>
          <p:nvPr/>
        </p:nvPicPr>
        <p:blipFill>
          <a:blip r:embed="rId6"/>
          <a:stretch>
            <a:fillRect/>
          </a:stretch>
        </p:blipFill>
        <p:spPr>
          <a:xfrm>
            <a:off x="6603429" y="5370038"/>
            <a:ext cx="2505075" cy="1263566"/>
          </a:xfrm>
          <a:prstGeom prst="rect">
            <a:avLst/>
          </a:prstGeom>
        </p:spPr>
      </p:pic>
    </p:spTree>
    <p:extLst>
      <p:ext uri="{BB962C8B-B14F-4D97-AF65-F5344CB8AC3E}">
        <p14:creationId xmlns:p14="http://schemas.microsoft.com/office/powerpoint/2010/main" val="125976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C6FF5609-8E36-42DB-A204-74AAF55B3196}"/>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IDENTIDAD INSTITUCIONAL</a:t>
            </a:r>
          </a:p>
          <a:p>
            <a:pPr algn="ctr"/>
            <a:r>
              <a:rPr lang="es-MX" sz="4000" b="1" dirty="0">
                <a:effectLst>
                  <a:outerShdw blurRad="38100" dist="38100" dir="2700000" algn="tl">
                    <a:srgbClr val="000000">
                      <a:alpha val="43137"/>
                    </a:srgbClr>
                  </a:outerShdw>
                </a:effectLst>
              </a:rPr>
              <a:t>(II)</a:t>
            </a:r>
          </a:p>
        </p:txBody>
      </p:sp>
    </p:spTree>
    <p:extLst>
      <p:ext uri="{BB962C8B-B14F-4D97-AF65-F5344CB8AC3E}">
        <p14:creationId xmlns:p14="http://schemas.microsoft.com/office/powerpoint/2010/main" val="4235223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1283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CuadroTexto 6">
            <a:extLst>
              <a:ext uri="{FF2B5EF4-FFF2-40B4-BE49-F238E27FC236}">
                <a16:creationId xmlns:a16="http://schemas.microsoft.com/office/drawing/2014/main" id="{930E5806-2D64-40EF-91D0-33093C14F9C3}"/>
              </a:ext>
            </a:extLst>
          </p:cNvPr>
          <p:cNvSpPr txBox="1"/>
          <p:nvPr/>
        </p:nvSpPr>
        <p:spPr>
          <a:xfrm>
            <a:off x="2097438" y="537321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8" name="CuadroTexto 7">
            <a:extLst>
              <a:ext uri="{FF2B5EF4-FFF2-40B4-BE49-F238E27FC236}">
                <a16:creationId xmlns:a16="http://schemas.microsoft.com/office/drawing/2014/main" id="{7F71E537-73F3-4476-A51C-CFE3E6388ABC}"/>
              </a:ext>
            </a:extLst>
          </p:cNvPr>
          <p:cNvSpPr txBox="1"/>
          <p:nvPr/>
        </p:nvSpPr>
        <p:spPr>
          <a:xfrm>
            <a:off x="1155137" y="954503"/>
            <a:ext cx="6833726" cy="338554"/>
          </a:xfrm>
          <a:prstGeom prst="rect">
            <a:avLst/>
          </a:prstGeom>
          <a:noFill/>
        </p:spPr>
        <p:txBody>
          <a:bodyPr wrap="square" rtlCol="0">
            <a:spAutoFit/>
          </a:bodyPr>
          <a:lstStyle/>
          <a:p>
            <a:r>
              <a:rPr lang="es-MX" sz="1600" b="1" dirty="0">
                <a:solidFill>
                  <a:schemeClr val="tx2"/>
                </a:solidFill>
              </a:rPr>
              <a:t>CUADRO II-1</a:t>
            </a:r>
            <a:r>
              <a:rPr lang="es-MX" sz="1600" dirty="0">
                <a:solidFill>
                  <a:schemeClr val="tx2"/>
                </a:solidFill>
              </a:rPr>
              <a:t>. ¿TE SIENTES ORGULLOSO DE FORMAR PARTE DE LA INSTITUCIÓN? </a:t>
            </a:r>
          </a:p>
        </p:txBody>
      </p:sp>
      <p:graphicFrame>
        <p:nvGraphicFramePr>
          <p:cNvPr id="20" name="Gráfico 19">
            <a:extLst>
              <a:ext uri="{FF2B5EF4-FFF2-40B4-BE49-F238E27FC236}">
                <a16:creationId xmlns:a16="http://schemas.microsoft.com/office/drawing/2014/main" id="{F49D935C-C87A-4CEF-A9C3-FED15F8E2FCA}"/>
              </a:ext>
            </a:extLst>
          </p:cNvPr>
          <p:cNvGraphicFramePr>
            <a:graphicFrameLocks/>
          </p:cNvGraphicFramePr>
          <p:nvPr>
            <p:extLst>
              <p:ext uri="{D42A27DB-BD31-4B8C-83A1-F6EECF244321}">
                <p14:modId xmlns:p14="http://schemas.microsoft.com/office/powerpoint/2010/main" val="469076584"/>
              </p:ext>
            </p:extLst>
          </p:nvPr>
        </p:nvGraphicFramePr>
        <p:xfrm>
          <a:off x="1625827" y="133877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72837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1">
            <a:extLst>
              <a:ext uri="{FF2B5EF4-FFF2-40B4-BE49-F238E27FC236}">
                <a16:creationId xmlns:a16="http://schemas.microsoft.com/office/drawing/2014/main" id="{D71BB9D3-D960-4C01-A5C0-5E2E15F9EF81}"/>
              </a:ext>
            </a:extLst>
          </p:cNvPr>
          <p:cNvSpPr txBox="1"/>
          <p:nvPr/>
        </p:nvSpPr>
        <p:spPr>
          <a:xfrm>
            <a:off x="4896008" y="3861048"/>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4" name="CuadroTexto 1">
            <a:extLst>
              <a:ext uri="{FF2B5EF4-FFF2-40B4-BE49-F238E27FC236}">
                <a16:creationId xmlns:a16="http://schemas.microsoft.com/office/drawing/2014/main" id="{D71BB9D3-D960-4C01-A5C0-5E2E15F9EF81}"/>
              </a:ext>
            </a:extLst>
          </p:cNvPr>
          <p:cNvSpPr txBox="1"/>
          <p:nvPr/>
        </p:nvSpPr>
        <p:spPr>
          <a:xfrm>
            <a:off x="6660232" y="4293096"/>
            <a:ext cx="677739" cy="28423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s-MX" sz="1050" b="1" dirty="0">
              <a:solidFill>
                <a:schemeClr val="tx1"/>
              </a:solidFill>
            </a:endParaRPr>
          </a:p>
        </p:txBody>
      </p:sp>
      <p:sp>
        <p:nvSpPr>
          <p:cNvPr id="26" name="CuadroTexto 25">
            <a:extLst>
              <a:ext uri="{FF2B5EF4-FFF2-40B4-BE49-F238E27FC236}">
                <a16:creationId xmlns:a16="http://schemas.microsoft.com/office/drawing/2014/main" id="{1252FE93-5FE8-4F37-B81F-70D3BD4AD944}"/>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II-2</a:t>
            </a:r>
            <a:r>
              <a:rPr lang="es-MX" sz="1600" dirty="0">
                <a:solidFill>
                  <a:schemeClr val="tx2"/>
                </a:solidFill>
              </a:rPr>
              <a:t>. SELECCIONA 3 DE LOS SIGUIENTES ELEMENTOS DE LA UAN CON LOS QUE TE         DENTIFICAS MÁS</a:t>
            </a:r>
          </a:p>
        </p:txBody>
      </p:sp>
      <p:sp>
        <p:nvSpPr>
          <p:cNvPr id="27" name="CuadroTexto 26">
            <a:extLst>
              <a:ext uri="{FF2B5EF4-FFF2-40B4-BE49-F238E27FC236}">
                <a16:creationId xmlns:a16="http://schemas.microsoft.com/office/drawing/2014/main" id="{AA5F62D9-EAA4-45FB-80A5-DDF4BDD5E8C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graphicFrame>
        <p:nvGraphicFramePr>
          <p:cNvPr id="20" name="Gráfico 19">
            <a:extLst>
              <a:ext uri="{FF2B5EF4-FFF2-40B4-BE49-F238E27FC236}">
                <a16:creationId xmlns:a16="http://schemas.microsoft.com/office/drawing/2014/main" id="{D8C91398-3B87-470D-B7F6-DAB0842CB486}"/>
              </a:ext>
            </a:extLst>
          </p:cNvPr>
          <p:cNvGraphicFramePr>
            <a:graphicFrameLocks/>
          </p:cNvGraphicFramePr>
          <p:nvPr>
            <p:extLst>
              <p:ext uri="{D42A27DB-BD31-4B8C-83A1-F6EECF244321}">
                <p14:modId xmlns:p14="http://schemas.microsoft.com/office/powerpoint/2010/main" val="2511671936"/>
              </p:ext>
            </p:extLst>
          </p:nvPr>
        </p:nvGraphicFramePr>
        <p:xfrm>
          <a:off x="1474776" y="144793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75284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3EF6BE6-9F94-4EB8-AE3A-72936C7F6A95}"/>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E2357FB-0EF5-470F-B88D-CD668DF13711}"/>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II-3</a:t>
            </a:r>
            <a:r>
              <a:rPr lang="es-MX" sz="1600" dirty="0">
                <a:solidFill>
                  <a:schemeClr val="tx2"/>
                </a:solidFill>
              </a:rPr>
              <a:t>. ¿CONOCES EL CÓDIGO DE ÉTICA DE LA INSTITUCIÓN?</a:t>
            </a:r>
          </a:p>
        </p:txBody>
      </p:sp>
      <p:graphicFrame>
        <p:nvGraphicFramePr>
          <p:cNvPr id="20" name="Gráfico 19">
            <a:extLst>
              <a:ext uri="{FF2B5EF4-FFF2-40B4-BE49-F238E27FC236}">
                <a16:creationId xmlns:a16="http://schemas.microsoft.com/office/drawing/2014/main" id="{E0DF6890-88E9-4405-B6BA-8B400E0788E4}"/>
              </a:ext>
            </a:extLst>
          </p:cNvPr>
          <p:cNvGraphicFramePr>
            <a:graphicFrameLocks/>
          </p:cNvGraphicFramePr>
          <p:nvPr>
            <p:extLst>
              <p:ext uri="{D42A27DB-BD31-4B8C-83A1-F6EECF244321}">
                <p14:modId xmlns:p14="http://schemas.microsoft.com/office/powerpoint/2010/main" val="1187343302"/>
              </p:ext>
            </p:extLst>
          </p:nvPr>
        </p:nvGraphicFramePr>
        <p:xfrm>
          <a:off x="1576305"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47428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5025"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966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9" name="CuadroTexto 28">
            <a:extLst>
              <a:ext uri="{FF2B5EF4-FFF2-40B4-BE49-F238E27FC236}">
                <a16:creationId xmlns:a16="http://schemas.microsoft.com/office/drawing/2014/main" id="{DA775932-1740-476A-9BD2-E2529C581AC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30" name="CuadroTexto 29">
            <a:extLst>
              <a:ext uri="{FF2B5EF4-FFF2-40B4-BE49-F238E27FC236}">
                <a16:creationId xmlns:a16="http://schemas.microsoft.com/office/drawing/2014/main" id="{62701ED4-F1C1-4586-A5A2-316A8D055F9E}"/>
              </a:ext>
            </a:extLst>
          </p:cNvPr>
          <p:cNvSpPr txBox="1"/>
          <p:nvPr/>
        </p:nvSpPr>
        <p:spPr>
          <a:xfrm>
            <a:off x="940824" y="855327"/>
            <a:ext cx="8117474" cy="584775"/>
          </a:xfrm>
          <a:prstGeom prst="rect">
            <a:avLst/>
          </a:prstGeom>
          <a:noFill/>
        </p:spPr>
        <p:txBody>
          <a:bodyPr wrap="square" rtlCol="0">
            <a:spAutoFit/>
          </a:bodyPr>
          <a:lstStyle/>
          <a:p>
            <a:r>
              <a:rPr lang="es-MX" sz="1600" b="1" dirty="0">
                <a:solidFill>
                  <a:schemeClr val="tx2"/>
                </a:solidFill>
              </a:rPr>
              <a:t>CUADRO II-4</a:t>
            </a:r>
            <a:r>
              <a:rPr lang="es-MX" sz="1600" dirty="0">
                <a:solidFill>
                  <a:schemeClr val="tx2"/>
                </a:solidFill>
              </a:rPr>
              <a:t>. ENUMERA DEL 1 AL 8 LOS SIGUIENTES VALORES INSTITUCIONALES (SIENDO EL 1 EL MÁS IMPORTANTE)</a:t>
            </a:r>
          </a:p>
        </p:txBody>
      </p:sp>
      <p:graphicFrame>
        <p:nvGraphicFramePr>
          <p:cNvPr id="20" name="Gráfico 19">
            <a:extLst>
              <a:ext uri="{FF2B5EF4-FFF2-40B4-BE49-F238E27FC236}">
                <a16:creationId xmlns:a16="http://schemas.microsoft.com/office/drawing/2014/main" id="{BDAD7AFA-83CC-4452-A925-3DF9ACCC6734}"/>
              </a:ext>
            </a:extLst>
          </p:cNvPr>
          <p:cNvGraphicFramePr>
            <a:graphicFrameLocks/>
          </p:cNvGraphicFramePr>
          <p:nvPr>
            <p:extLst>
              <p:ext uri="{D42A27DB-BD31-4B8C-83A1-F6EECF244321}">
                <p14:modId xmlns:p14="http://schemas.microsoft.com/office/powerpoint/2010/main" val="2768340827"/>
              </p:ext>
            </p:extLst>
          </p:nvPr>
        </p:nvGraphicFramePr>
        <p:xfrm>
          <a:off x="1546901" y="156585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112764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4374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996749" y="764704"/>
            <a:ext cx="7704856" cy="4737131"/>
          </a:xfrm>
          <a:prstGeom prst="rect">
            <a:avLst/>
          </a:prstGeom>
        </p:spPr>
        <p:txBody>
          <a:bodyPr wrap="square">
            <a:spAutoFit/>
          </a:bodyPr>
          <a:lstStyle/>
          <a:p>
            <a:pPr algn="ctr"/>
            <a:r>
              <a:rPr lang="es-MX" b="1" dirty="0"/>
              <a:t>EVALUACIÓN DE AMBIENTE DE TRABAJO DE LA UNIVERSIDAD AUTÓNOMA DE NAYARIT 2021</a:t>
            </a:r>
            <a:endParaRPr lang="es-MX" sz="1600" dirty="0"/>
          </a:p>
          <a:p>
            <a:r>
              <a:rPr lang="es-MX" sz="1600" b="1" dirty="0"/>
              <a:t> </a:t>
            </a:r>
          </a:p>
          <a:p>
            <a:endParaRPr lang="es-MX" sz="1400" b="1" dirty="0"/>
          </a:p>
          <a:p>
            <a:endParaRPr lang="es-MX" sz="1400" b="1" dirty="0"/>
          </a:p>
          <a:p>
            <a:pPr>
              <a:lnSpc>
                <a:spcPct val="150000"/>
              </a:lnSpc>
            </a:pPr>
            <a:endParaRPr lang="es-MX" sz="1400" dirty="0"/>
          </a:p>
          <a:p>
            <a:pPr algn="just">
              <a:lnSpc>
                <a:spcPct val="150000"/>
              </a:lnSpc>
            </a:pPr>
            <a:r>
              <a:rPr lang="es-MX" sz="1400" dirty="0"/>
              <a:t>La  encuesta de Evaluación del  Ambiente de Trabajo  en la Universidad Autónoma de Nayarit surge de la necesidad  de realizar un diagnóstico  de la  situación en la que los colaboradores de la institución cumplen con sus obligaciones laborales, encontrar áreas de mejora y realizar las acciones pertinentes para lograr un ambiente laboral idóneo donde los trabajadores  realicen sus funciones, permitiendo  que la Universidad Autónoma de Nayarit, brinde sus servicios  de calidad a la sociedad.</a:t>
            </a:r>
          </a:p>
          <a:p>
            <a:endParaRPr lang="es-MX" sz="1400" dirty="0"/>
          </a:p>
          <a:p>
            <a:pPr>
              <a:lnSpc>
                <a:spcPct val="150000"/>
              </a:lnSpc>
            </a:pPr>
            <a:endParaRPr lang="es-MX" sz="1400" dirty="0"/>
          </a:p>
          <a:p>
            <a:pPr algn="just">
              <a:lnSpc>
                <a:spcPct val="150000"/>
              </a:lnSpc>
            </a:pPr>
            <a:r>
              <a:rPr lang="es-MX" sz="1400" dirty="0"/>
              <a:t>Son varios factores lo que influyen tanto directa como indirectamente en los trabajadores, sin embargo la percepción que tiene cada uno de ellos es fundamental para realizar un diagnóstico  de ambiente de trabajo de la institución. </a:t>
            </a:r>
          </a:p>
        </p:txBody>
      </p:sp>
    </p:spTree>
    <p:extLst>
      <p:ext uri="{BB962C8B-B14F-4D97-AF65-F5344CB8AC3E}">
        <p14:creationId xmlns:p14="http://schemas.microsoft.com/office/powerpoint/2010/main" val="785108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026655" y="232499"/>
            <a:ext cx="7854991" cy="954107"/>
          </a:xfrm>
          <a:prstGeom prst="rect">
            <a:avLst/>
          </a:prstGeom>
          <a:noFill/>
        </p:spPr>
        <p:txBody>
          <a:bodyPr wrap="square" rtlCol="0">
            <a:spAutoFit/>
          </a:bodyPr>
          <a:lstStyle/>
          <a:p>
            <a:pPr algn="ctr"/>
            <a:r>
              <a:rPr lang="es-MX" sz="2800" b="1" dirty="0">
                <a:effectLst>
                  <a:outerShdw blurRad="38100" dist="38100" dir="2700000" algn="tl">
                    <a:srgbClr val="000000">
                      <a:alpha val="43137"/>
                    </a:srgbClr>
                  </a:outerShdw>
                </a:effectLst>
              </a:rPr>
              <a:t>IDENTIDAD INSTITUCIONAL</a:t>
            </a:r>
          </a:p>
          <a:p>
            <a:pPr algn="ctr"/>
            <a:r>
              <a:rPr lang="es-MX" sz="2800" b="1" dirty="0">
                <a:effectLst>
                  <a:outerShdw blurRad="38100" dist="38100" dir="2700000" algn="tl">
                    <a:srgbClr val="000000">
                      <a:alpha val="43137"/>
                    </a:srgbClr>
                  </a:outerShdw>
                </a:effectLst>
              </a:rPr>
              <a:t>(II)</a:t>
            </a:r>
          </a:p>
        </p:txBody>
      </p:sp>
      <p:sp>
        <p:nvSpPr>
          <p:cNvPr id="6" name="CuadroTexto 5">
            <a:extLst>
              <a:ext uri="{FF2B5EF4-FFF2-40B4-BE49-F238E27FC236}">
                <a16:creationId xmlns:a16="http://schemas.microsoft.com/office/drawing/2014/main" id="{FEDAC781-EE8C-4AED-BF2E-79DD4B35545D}"/>
              </a:ext>
            </a:extLst>
          </p:cNvPr>
          <p:cNvSpPr txBox="1"/>
          <p:nvPr/>
        </p:nvSpPr>
        <p:spPr>
          <a:xfrm>
            <a:off x="1403648" y="1073035"/>
            <a:ext cx="7325386" cy="369332"/>
          </a:xfrm>
          <a:prstGeom prst="rect">
            <a:avLst/>
          </a:prstGeom>
          <a:noFill/>
        </p:spPr>
        <p:txBody>
          <a:bodyPr wrap="square" rtlCol="0">
            <a:spAutoFit/>
          </a:bodyPr>
          <a:lstStyle/>
          <a:p>
            <a:pPr algn="just"/>
            <a:r>
              <a:rPr lang="es-MX" dirty="0"/>
              <a:t>En el rubro correspondiente a “</a:t>
            </a:r>
            <a:r>
              <a:rPr lang="es-MX" b="1" dirty="0"/>
              <a:t>Identidad Institucional” </a:t>
            </a:r>
          </a:p>
        </p:txBody>
      </p:sp>
    </p:spTree>
    <p:extLst>
      <p:ext uri="{BB962C8B-B14F-4D97-AF65-F5344CB8AC3E}">
        <p14:creationId xmlns:p14="http://schemas.microsoft.com/office/powerpoint/2010/main" val="2732884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CFC7118-AE6E-43B8-9F58-2997E3F51168}"/>
              </a:ext>
            </a:extLst>
          </p:cNvPr>
          <p:cNvSpPr txBox="1"/>
          <p:nvPr/>
        </p:nvSpPr>
        <p:spPr>
          <a:xfrm>
            <a:off x="1285625" y="2173090"/>
            <a:ext cx="7227088"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SEGURIDAD OCUPACIONAL </a:t>
            </a:r>
          </a:p>
          <a:p>
            <a:pPr algn="ctr"/>
            <a:r>
              <a:rPr lang="es-MX" sz="4000" b="1" dirty="0">
                <a:effectLst>
                  <a:outerShdw blurRad="38100" dist="38100" dir="2700000" algn="tl">
                    <a:srgbClr val="000000">
                      <a:alpha val="43137"/>
                    </a:srgbClr>
                  </a:outerShdw>
                </a:effectLst>
              </a:rPr>
              <a:t>– </a:t>
            </a:r>
          </a:p>
          <a:p>
            <a:pPr algn="ctr"/>
            <a:r>
              <a:rPr lang="es-MX" sz="4000" b="1" dirty="0">
                <a:effectLst>
                  <a:outerShdw blurRad="38100" dist="38100" dir="2700000" algn="tl">
                    <a:srgbClr val="000000">
                      <a:alpha val="43137"/>
                    </a:srgbClr>
                  </a:outerShdw>
                </a:effectLst>
              </a:rPr>
              <a:t>ESPACIO FÍSICO</a:t>
            </a:r>
          </a:p>
          <a:p>
            <a:pPr algn="ctr"/>
            <a:r>
              <a:rPr lang="es-MX" sz="4000" b="1" dirty="0">
                <a:effectLst>
                  <a:outerShdw blurRad="38100" dist="38100" dir="2700000" algn="tl">
                    <a:srgbClr val="000000">
                      <a:alpha val="43137"/>
                    </a:srgbClr>
                  </a:outerShdw>
                </a:effectLst>
              </a:rPr>
              <a:t>(SOEF)</a:t>
            </a:r>
          </a:p>
        </p:txBody>
      </p:sp>
    </p:spTree>
    <p:extLst>
      <p:ext uri="{BB962C8B-B14F-4D97-AF65-F5344CB8AC3E}">
        <p14:creationId xmlns:p14="http://schemas.microsoft.com/office/powerpoint/2010/main" val="10362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2273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186D230-A59C-472B-A72D-92117ADCE18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87A43ED1-2675-4A8E-AA39-AEFD59BFA43A}"/>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SOEF-1</a:t>
            </a:r>
            <a:r>
              <a:rPr lang="es-MX" sz="1600" dirty="0">
                <a:solidFill>
                  <a:schemeClr val="tx2"/>
                </a:solidFill>
              </a:rPr>
              <a:t>. LA ILUMINACIÓN EN TU ÁREA DE TRABAJO ES…</a:t>
            </a:r>
          </a:p>
        </p:txBody>
      </p:sp>
      <p:graphicFrame>
        <p:nvGraphicFramePr>
          <p:cNvPr id="20" name="Gráfico 19">
            <a:extLst>
              <a:ext uri="{FF2B5EF4-FFF2-40B4-BE49-F238E27FC236}">
                <a16:creationId xmlns:a16="http://schemas.microsoft.com/office/drawing/2014/main" id="{E1142079-F7A5-4E16-9ACC-AA04CA8AE699}"/>
              </a:ext>
            </a:extLst>
          </p:cNvPr>
          <p:cNvGraphicFramePr>
            <a:graphicFrameLocks/>
          </p:cNvGraphicFramePr>
          <p:nvPr>
            <p:extLst>
              <p:ext uri="{D42A27DB-BD31-4B8C-83A1-F6EECF244321}">
                <p14:modId xmlns:p14="http://schemas.microsoft.com/office/powerpoint/2010/main" val="1814784868"/>
              </p:ext>
            </p:extLst>
          </p:nvPr>
        </p:nvGraphicFramePr>
        <p:xfrm>
          <a:off x="1629761"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11102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7"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6EF0697A-CDFB-46EC-8E46-9DE691F338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6B2EA053-7223-4A5F-92F9-E0C2A7A7A05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SOEF-2</a:t>
            </a:r>
            <a:r>
              <a:rPr lang="es-MX" sz="1600" dirty="0">
                <a:solidFill>
                  <a:schemeClr val="tx2"/>
                </a:solidFill>
              </a:rPr>
              <a:t>. EL CLIMA EN TU ÁREA DE TRABAJO (TEMPERATURA) ES…</a:t>
            </a:r>
          </a:p>
        </p:txBody>
      </p:sp>
      <p:graphicFrame>
        <p:nvGraphicFramePr>
          <p:cNvPr id="20" name="Gráfico 19">
            <a:extLst>
              <a:ext uri="{FF2B5EF4-FFF2-40B4-BE49-F238E27FC236}">
                <a16:creationId xmlns:a16="http://schemas.microsoft.com/office/drawing/2014/main" id="{B3C7CCF6-0EFE-4AB6-AB92-B9C7301B5FCB}"/>
              </a:ext>
            </a:extLst>
          </p:cNvPr>
          <p:cNvGraphicFramePr>
            <a:graphicFrameLocks/>
          </p:cNvGraphicFramePr>
          <p:nvPr>
            <p:extLst>
              <p:ext uri="{D42A27DB-BD31-4B8C-83A1-F6EECF244321}">
                <p14:modId xmlns:p14="http://schemas.microsoft.com/office/powerpoint/2010/main" val="3748535966"/>
              </p:ext>
            </p:extLst>
          </p:nvPr>
        </p:nvGraphicFramePr>
        <p:xfrm>
          <a:off x="155138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3896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62598CA8-E99B-475D-934A-A11FCC01355C}"/>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7305F8C-361A-473A-9581-EAF4AB14D273}"/>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SOEF-3</a:t>
            </a:r>
            <a:r>
              <a:rPr lang="es-MX" sz="1600" dirty="0">
                <a:solidFill>
                  <a:schemeClr val="tx2"/>
                </a:solidFill>
              </a:rPr>
              <a:t>. PARA CONCENTRARTE EN TU TRABAJO, EL NIVEL DE RUIDO ES…</a:t>
            </a:r>
          </a:p>
        </p:txBody>
      </p:sp>
      <p:graphicFrame>
        <p:nvGraphicFramePr>
          <p:cNvPr id="20" name="Gráfico 19">
            <a:extLst>
              <a:ext uri="{FF2B5EF4-FFF2-40B4-BE49-F238E27FC236}">
                <a16:creationId xmlns:a16="http://schemas.microsoft.com/office/drawing/2014/main" id="{67941BD1-8BD7-4A4A-B580-DBC0D574959D}"/>
              </a:ext>
            </a:extLst>
          </p:cNvPr>
          <p:cNvGraphicFramePr>
            <a:graphicFrameLocks/>
          </p:cNvGraphicFramePr>
          <p:nvPr>
            <p:extLst>
              <p:ext uri="{D42A27DB-BD31-4B8C-83A1-F6EECF244321}">
                <p14:modId xmlns:p14="http://schemas.microsoft.com/office/powerpoint/2010/main" val="1927075350"/>
              </p:ext>
            </p:extLst>
          </p:nvPr>
        </p:nvGraphicFramePr>
        <p:xfrm>
          <a:off x="1570022"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74481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82209" y="629514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884DFA9-8AB9-4351-B0B5-C5F897A916E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AD0D0EC-F649-40B0-B34F-53A85D1D746F}"/>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SOEF-4</a:t>
            </a:r>
            <a:r>
              <a:rPr lang="es-MX" sz="1600" dirty="0">
                <a:solidFill>
                  <a:schemeClr val="tx2"/>
                </a:solidFill>
              </a:rPr>
              <a:t>. EL MOBILIARIO DEL QUE DISPONES EN TU ÁREA DE TRABAJO ES…</a:t>
            </a:r>
          </a:p>
        </p:txBody>
      </p:sp>
      <p:graphicFrame>
        <p:nvGraphicFramePr>
          <p:cNvPr id="20" name="Gráfico 19">
            <a:extLst>
              <a:ext uri="{FF2B5EF4-FFF2-40B4-BE49-F238E27FC236}">
                <a16:creationId xmlns:a16="http://schemas.microsoft.com/office/drawing/2014/main" id="{EE7715CE-5D03-401B-AE1B-EF8FC9E8658E}"/>
              </a:ext>
            </a:extLst>
          </p:cNvPr>
          <p:cNvGraphicFramePr>
            <a:graphicFrameLocks/>
          </p:cNvGraphicFramePr>
          <p:nvPr>
            <p:extLst>
              <p:ext uri="{D42A27DB-BD31-4B8C-83A1-F6EECF244321}">
                <p14:modId xmlns:p14="http://schemas.microsoft.com/office/powerpoint/2010/main" val="809752459"/>
              </p:ext>
            </p:extLst>
          </p:nvPr>
        </p:nvGraphicFramePr>
        <p:xfrm>
          <a:off x="1474776" y="140140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82280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CE45841-0DC1-48E3-A4B6-2B47370D51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FE5D033-1EB2-43DE-A2BB-1066361EDB8B}"/>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SOEF-5</a:t>
            </a:r>
            <a:r>
              <a:rPr lang="es-MX" sz="1600" dirty="0">
                <a:solidFill>
                  <a:schemeClr val="tx2"/>
                </a:solidFill>
              </a:rPr>
              <a:t>. EL ESPACIO PARA REALIZAR TUS FUNCIONES ES…</a:t>
            </a:r>
          </a:p>
        </p:txBody>
      </p:sp>
      <p:graphicFrame>
        <p:nvGraphicFramePr>
          <p:cNvPr id="20" name="Gráfico 19">
            <a:extLst>
              <a:ext uri="{FF2B5EF4-FFF2-40B4-BE49-F238E27FC236}">
                <a16:creationId xmlns:a16="http://schemas.microsoft.com/office/drawing/2014/main" id="{E97BA351-466D-4E5F-A595-3C40C5FCE2BF}"/>
              </a:ext>
            </a:extLst>
          </p:cNvPr>
          <p:cNvGraphicFramePr>
            <a:graphicFrameLocks/>
          </p:cNvGraphicFramePr>
          <p:nvPr>
            <p:extLst>
              <p:ext uri="{D42A27DB-BD31-4B8C-83A1-F6EECF244321}">
                <p14:modId xmlns:p14="http://schemas.microsoft.com/office/powerpoint/2010/main" val="1471607618"/>
              </p:ext>
            </p:extLst>
          </p:nvPr>
        </p:nvGraphicFramePr>
        <p:xfrm>
          <a:off x="1605648"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29663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F21C0652-CFD4-4F23-98D1-18CAA7EA12E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D34FEF00-4270-4EB1-98F1-33F071CB308C}"/>
              </a:ext>
            </a:extLst>
          </p:cNvPr>
          <p:cNvSpPr txBox="1"/>
          <p:nvPr/>
        </p:nvSpPr>
        <p:spPr>
          <a:xfrm>
            <a:off x="945311" y="863974"/>
            <a:ext cx="8117474" cy="338554"/>
          </a:xfrm>
          <a:prstGeom prst="rect">
            <a:avLst/>
          </a:prstGeom>
          <a:noFill/>
        </p:spPr>
        <p:txBody>
          <a:bodyPr wrap="square" rtlCol="0">
            <a:spAutoFit/>
          </a:bodyPr>
          <a:lstStyle/>
          <a:p>
            <a:r>
              <a:rPr lang="es-MX" sz="1600" b="1" dirty="0">
                <a:solidFill>
                  <a:schemeClr val="tx2"/>
                </a:solidFill>
              </a:rPr>
              <a:t>CUADRO SOEF-6</a:t>
            </a:r>
            <a:r>
              <a:rPr lang="es-MX" sz="1600" dirty="0">
                <a:solidFill>
                  <a:schemeClr val="tx2"/>
                </a:solidFill>
              </a:rPr>
              <a:t>. LAS CONDICIONES DE HIGIENE DEL LUGAR DONDE TE DESEMPEÑAS SON…</a:t>
            </a:r>
          </a:p>
        </p:txBody>
      </p:sp>
      <p:graphicFrame>
        <p:nvGraphicFramePr>
          <p:cNvPr id="20" name="Gráfico 19">
            <a:extLst>
              <a:ext uri="{FF2B5EF4-FFF2-40B4-BE49-F238E27FC236}">
                <a16:creationId xmlns:a16="http://schemas.microsoft.com/office/drawing/2014/main" id="{3BD2F45B-6352-45C2-BF3D-140079882F4A}"/>
              </a:ext>
            </a:extLst>
          </p:cNvPr>
          <p:cNvGraphicFramePr>
            <a:graphicFrameLocks/>
          </p:cNvGraphicFramePr>
          <p:nvPr>
            <p:extLst>
              <p:ext uri="{D42A27DB-BD31-4B8C-83A1-F6EECF244321}">
                <p14:modId xmlns:p14="http://schemas.microsoft.com/office/powerpoint/2010/main" val="2166966441"/>
              </p:ext>
            </p:extLst>
          </p:nvPr>
        </p:nvGraphicFramePr>
        <p:xfrm>
          <a:off x="1474776" y="137092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92039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074321" y="63043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CB8EA985-4795-4982-A8DE-2B8645483E5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A9FF393A-1F23-44C8-BCD0-C98D602A89FE}"/>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SOEF-7</a:t>
            </a:r>
            <a:r>
              <a:rPr lang="es-MX" sz="1600" dirty="0">
                <a:solidFill>
                  <a:schemeClr val="tx2"/>
                </a:solidFill>
              </a:rPr>
              <a:t>. LA CONDICIONES DE HIGIENE DE LOS SANITARIOS EN TU ÁREA DE TRABAJO ES…</a:t>
            </a:r>
          </a:p>
        </p:txBody>
      </p:sp>
      <p:graphicFrame>
        <p:nvGraphicFramePr>
          <p:cNvPr id="20" name="Gráfico 19">
            <a:extLst>
              <a:ext uri="{FF2B5EF4-FFF2-40B4-BE49-F238E27FC236}">
                <a16:creationId xmlns:a16="http://schemas.microsoft.com/office/drawing/2014/main" id="{B7A225A0-CCDE-4D28-BBBB-5BB10F22A6D6}"/>
              </a:ext>
            </a:extLst>
          </p:cNvPr>
          <p:cNvGraphicFramePr>
            <a:graphicFrameLocks/>
          </p:cNvGraphicFramePr>
          <p:nvPr>
            <p:extLst>
              <p:ext uri="{D42A27DB-BD31-4B8C-83A1-F6EECF244321}">
                <p14:modId xmlns:p14="http://schemas.microsoft.com/office/powerpoint/2010/main" val="732140586"/>
              </p:ext>
            </p:extLst>
          </p:nvPr>
        </p:nvGraphicFramePr>
        <p:xfrm>
          <a:off x="1605648" y="1494468"/>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149276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9E486B5-FE9F-4E6A-855C-E4A65AFD850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96D49A86-CF34-4C47-9154-2C668621B0E5}"/>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SOEF-8</a:t>
            </a:r>
            <a:r>
              <a:rPr lang="es-MX" sz="1600" dirty="0">
                <a:solidFill>
                  <a:schemeClr val="tx2"/>
                </a:solidFill>
              </a:rPr>
              <a:t>. ¿ CÓMO ES LA RESPUESTA CUANDO SE SOLICITA EL MANTENIMIENTO EN LA INFRAESTRUCTURA FÍSICA EN TU ÁREA DE TRABAJO?</a:t>
            </a:r>
          </a:p>
        </p:txBody>
      </p:sp>
      <p:graphicFrame>
        <p:nvGraphicFramePr>
          <p:cNvPr id="25" name="Gráfico 24">
            <a:extLst>
              <a:ext uri="{FF2B5EF4-FFF2-40B4-BE49-F238E27FC236}">
                <a16:creationId xmlns:a16="http://schemas.microsoft.com/office/drawing/2014/main" id="{3DEDE379-2E08-4ACF-9863-9C5D0712DA61}"/>
              </a:ext>
            </a:extLst>
          </p:cNvPr>
          <p:cNvGraphicFramePr>
            <a:graphicFrameLocks/>
          </p:cNvGraphicFramePr>
          <p:nvPr>
            <p:extLst>
              <p:ext uri="{D42A27DB-BD31-4B8C-83A1-F6EECF244321}">
                <p14:modId xmlns:p14="http://schemas.microsoft.com/office/powerpoint/2010/main" val="1855149045"/>
              </p:ext>
            </p:extLst>
          </p:nvPr>
        </p:nvGraphicFramePr>
        <p:xfrm>
          <a:off x="1605648" y="143569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78663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466569" y="6333128"/>
              <a:ext cx="2210862" cy="253916"/>
            </a:xfrm>
            <a:prstGeom prst="rect">
              <a:avLst/>
            </a:prstGeom>
            <a:noFill/>
          </p:spPr>
          <p:txBody>
            <a:bodyPr wrap="none" rtlCol="0">
              <a:spAutoFit/>
            </a:bodyPr>
            <a:lstStyle/>
            <a:p>
              <a:pPr algn="ctr"/>
              <a:r>
                <a:rPr lang="es-MX" sz="1050" i="1" dirty="0"/>
                <a:t>DIRECCIÓN DE RECURSOS HUMANOS</a:t>
              </a:r>
            </a:p>
          </p:txBody>
        </p:sp>
      </p:grpSp>
      <p:sp>
        <p:nvSpPr>
          <p:cNvPr id="7" name="6 Rectángulo"/>
          <p:cNvSpPr/>
          <p:nvPr/>
        </p:nvSpPr>
        <p:spPr>
          <a:xfrm>
            <a:off x="1103835" y="597455"/>
            <a:ext cx="7187476" cy="5755422"/>
          </a:xfrm>
          <a:prstGeom prst="rect">
            <a:avLst/>
          </a:prstGeom>
        </p:spPr>
        <p:txBody>
          <a:bodyPr wrap="square">
            <a:spAutoFit/>
          </a:bodyPr>
          <a:lstStyle/>
          <a:p>
            <a:pPr algn="just"/>
            <a:r>
              <a:rPr lang="es-MX" sz="1400" dirty="0"/>
              <a:t>Los factores que se evaluaron en la encuesta fueron  los siguientes:</a:t>
            </a:r>
          </a:p>
          <a:p>
            <a:pPr algn="just"/>
            <a:endParaRPr lang="es-MX" sz="1400" dirty="0"/>
          </a:p>
          <a:p>
            <a:pPr algn="just"/>
            <a:r>
              <a:rPr lang="es-MX" sz="1400" b="1" dirty="0"/>
              <a:t>Identidad Institucional</a:t>
            </a:r>
            <a:r>
              <a:rPr lang="es-MX" sz="1400" dirty="0"/>
              <a:t>: Este factor  permite conocer la identidad del trabajador con la universidad.</a:t>
            </a:r>
          </a:p>
          <a:p>
            <a:pPr algn="just"/>
            <a:endParaRPr lang="es-MX" sz="1400" dirty="0"/>
          </a:p>
          <a:p>
            <a:pPr algn="just"/>
            <a:r>
              <a:rPr lang="es-MX" sz="1400" b="1" dirty="0"/>
              <a:t>Seguridad Ocupacional – Espacio Físico:</a:t>
            </a:r>
            <a:r>
              <a:rPr lang="es-MX" sz="1400" dirty="0"/>
              <a:t> La Seguridad e higiene es de gran importancia en el desarrollo de funciones y productividad de los empleados por lo tanto  es considerado para la evaluación.</a:t>
            </a:r>
          </a:p>
          <a:p>
            <a:pPr algn="just"/>
            <a:endParaRPr lang="es-MX" sz="1400" dirty="0"/>
          </a:p>
          <a:p>
            <a:pPr algn="just"/>
            <a:r>
              <a:rPr lang="es-MX" sz="1400" b="1" dirty="0"/>
              <a:t>Equipo y Material: </a:t>
            </a:r>
            <a:r>
              <a:rPr lang="es-MX" sz="1400" dirty="0"/>
              <a:t>Se realiza la evaluación de este factor debido a que la ausencia de materiales y equipo de oficina así como de herramientas obstruye  la realización de actividades  de los trabajadores.</a:t>
            </a:r>
          </a:p>
          <a:p>
            <a:pPr algn="just"/>
            <a:endParaRPr lang="es-MX" sz="1400" dirty="0"/>
          </a:p>
          <a:p>
            <a:pPr algn="just"/>
            <a:r>
              <a:rPr lang="es-MX" sz="1400" b="1" dirty="0"/>
              <a:t>Convivencia con Compañeros:</a:t>
            </a:r>
            <a:r>
              <a:rPr lang="es-MX" sz="1400" dirty="0"/>
              <a:t> La  convivencia diaria  con los compañeros  tiene gran impacto con el ambiente de trabajo,   donde  se ponen en práctica ciertos aspectos como el trabajo en equipo,  comunicación asertiva y resolución de conflictos.</a:t>
            </a:r>
          </a:p>
          <a:p>
            <a:pPr algn="just"/>
            <a:endParaRPr lang="es-MX" sz="1400" dirty="0"/>
          </a:p>
          <a:p>
            <a:pPr algn="just"/>
            <a:r>
              <a:rPr lang="es-MX" sz="1400" b="1" dirty="0"/>
              <a:t>Relación con Mandos Medios y Superiores</a:t>
            </a:r>
            <a:r>
              <a:rPr lang="es-MX" sz="1400" dirty="0"/>
              <a:t>: Este factor realiza la evaluación del liderazgo  que impera en las áreas de trabajo, la carga de trabajo y la apertura a las propuestas de mejora.</a:t>
            </a:r>
          </a:p>
          <a:p>
            <a:pPr algn="just"/>
            <a:endParaRPr lang="es-MX" sz="1400" dirty="0"/>
          </a:p>
          <a:p>
            <a:pPr algn="just"/>
            <a:r>
              <a:rPr lang="es-MX" sz="1400" b="1" dirty="0"/>
              <a:t>Puesto de Trabajo</a:t>
            </a:r>
            <a:r>
              <a:rPr lang="es-MX" sz="1400" dirty="0"/>
              <a:t>: Hace referencia a la satisfacción con el puesto de trabajo, evaluando  el agrado del  puesto, la capacitación y   la relación de la formación académica con el puesto de trabajo.</a:t>
            </a:r>
          </a:p>
          <a:p>
            <a:pPr algn="just"/>
            <a:endParaRPr lang="es-MX" sz="1400" dirty="0"/>
          </a:p>
          <a:p>
            <a:r>
              <a:rPr lang="es-MX" sz="1200" dirty="0"/>
              <a:t> </a:t>
            </a:r>
            <a:r>
              <a:rPr lang="es-MX" sz="1400" b="1" dirty="0"/>
              <a:t>Medio Ambiente: </a:t>
            </a:r>
            <a:r>
              <a:rPr lang="es-MX" sz="1400" dirty="0"/>
              <a:t>Entorno que condiciona la forma de vida de la sociedad y que incluye valores naturales, sociales y culturales que existen en un lugar y momento determinado.</a:t>
            </a:r>
            <a:endParaRPr lang="es-MX" sz="1200" b="1" dirty="0"/>
          </a:p>
        </p:txBody>
      </p:sp>
    </p:spTree>
    <p:extLst>
      <p:ext uri="{BB962C8B-B14F-4D97-AF65-F5344CB8AC3E}">
        <p14:creationId xmlns:p14="http://schemas.microsoft.com/office/powerpoint/2010/main" val="366205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509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9C9FC9FF-2D2E-4FC8-965E-B51AC56014F2}"/>
              </a:ext>
            </a:extLst>
          </p:cNvPr>
          <p:cNvSpPr txBox="1"/>
          <p:nvPr/>
        </p:nvSpPr>
        <p:spPr>
          <a:xfrm>
            <a:off x="1734816" y="5668366"/>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4A83800D-597B-4F9F-B164-54562D212B87}"/>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SOEF-9</a:t>
            </a:r>
            <a:r>
              <a:rPr lang="es-MX" sz="1600" dirty="0">
                <a:solidFill>
                  <a:schemeClr val="tx2"/>
                </a:solidFill>
              </a:rPr>
              <a:t>. ¿CONOCES A LOS INTEGRANTES DE LA COMISIÓN DE SEGURIDAD E HIGIENE EN TU ÁREA DE TRABAJO?</a:t>
            </a:r>
          </a:p>
        </p:txBody>
      </p:sp>
      <p:graphicFrame>
        <p:nvGraphicFramePr>
          <p:cNvPr id="20" name="Gráfico 19">
            <a:extLst>
              <a:ext uri="{FF2B5EF4-FFF2-40B4-BE49-F238E27FC236}">
                <a16:creationId xmlns:a16="http://schemas.microsoft.com/office/drawing/2014/main" id="{D4D33BBE-F693-4B75-83B2-E3E3F0D3F7FD}"/>
              </a:ext>
            </a:extLst>
          </p:cNvPr>
          <p:cNvGraphicFramePr>
            <a:graphicFrameLocks/>
          </p:cNvGraphicFramePr>
          <p:nvPr>
            <p:extLst>
              <p:ext uri="{D42A27DB-BD31-4B8C-83A1-F6EECF244321}">
                <p14:modId xmlns:p14="http://schemas.microsoft.com/office/powerpoint/2010/main" val="3381565154"/>
              </p:ext>
            </p:extLst>
          </p:nvPr>
        </p:nvGraphicFramePr>
        <p:xfrm>
          <a:off x="1592503" y="1506557"/>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5692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8801"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E59686-E5DA-4FE5-AFF0-685E8C950B0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CuadroTexto 23">
            <a:extLst>
              <a:ext uri="{FF2B5EF4-FFF2-40B4-BE49-F238E27FC236}">
                <a16:creationId xmlns:a16="http://schemas.microsoft.com/office/drawing/2014/main" id="{E4E82ACF-9915-4FF9-B0EF-555F5729F18D}"/>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SOEF-10</a:t>
            </a:r>
            <a:r>
              <a:rPr lang="es-MX" sz="1600" dirty="0">
                <a:solidFill>
                  <a:schemeClr val="tx2"/>
                </a:solidFill>
              </a:rPr>
              <a:t>. ¿RECIBES INFORMACIÓN POR PARTE DE LA COMISIÓN DE SEGURIDAD E HIGIENE EN TU ÁREA DE TRABAJO?</a:t>
            </a:r>
          </a:p>
        </p:txBody>
      </p:sp>
      <p:graphicFrame>
        <p:nvGraphicFramePr>
          <p:cNvPr id="20" name="Gráfico 19">
            <a:extLst>
              <a:ext uri="{FF2B5EF4-FFF2-40B4-BE49-F238E27FC236}">
                <a16:creationId xmlns:a16="http://schemas.microsoft.com/office/drawing/2014/main" id="{A4C3B663-5CA9-481D-A3CC-D6A255B4E04D}"/>
              </a:ext>
            </a:extLst>
          </p:cNvPr>
          <p:cNvGraphicFramePr>
            <a:graphicFrameLocks/>
          </p:cNvGraphicFramePr>
          <p:nvPr>
            <p:extLst>
              <p:ext uri="{D42A27DB-BD31-4B8C-83A1-F6EECF244321}">
                <p14:modId xmlns:p14="http://schemas.microsoft.com/office/powerpoint/2010/main" val="1041148493"/>
              </p:ext>
            </p:extLst>
          </p:nvPr>
        </p:nvGraphicFramePr>
        <p:xfrm>
          <a:off x="1605648" y="144712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19888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Rectángulo 5">
            <a:extLst>
              <a:ext uri="{FF2B5EF4-FFF2-40B4-BE49-F238E27FC236}">
                <a16:creationId xmlns:a16="http://schemas.microsoft.com/office/drawing/2014/main" id="{9079CE3D-10AC-43E3-9BFD-0D5A660B2ADF}"/>
              </a:ext>
            </a:extLst>
          </p:cNvPr>
          <p:cNvSpPr/>
          <p:nvPr/>
        </p:nvSpPr>
        <p:spPr>
          <a:xfrm>
            <a:off x="2569989" y="394845"/>
            <a:ext cx="4572000" cy="1200329"/>
          </a:xfrm>
          <a:prstGeom prst="rect">
            <a:avLst/>
          </a:prstGeom>
        </p:spPr>
        <p:txBody>
          <a:bodyPr>
            <a:spAutoFit/>
          </a:bodyPr>
          <a:lstStyle/>
          <a:p>
            <a:pPr algn="ctr"/>
            <a:r>
              <a:rPr lang="es-MX" b="1" dirty="0">
                <a:effectLst>
                  <a:outerShdw blurRad="38100" dist="38100" dir="2700000" algn="tl">
                    <a:srgbClr val="000000">
                      <a:alpha val="43137"/>
                    </a:srgbClr>
                  </a:outerShdw>
                </a:effectLst>
              </a:rPr>
              <a:t>SEGURIDAD OCUPACIONAL </a:t>
            </a:r>
          </a:p>
          <a:p>
            <a:pPr algn="ctr"/>
            <a:r>
              <a:rPr lang="es-MX" b="1" dirty="0">
                <a:effectLst>
                  <a:outerShdw blurRad="38100" dist="38100" dir="2700000" algn="tl">
                    <a:srgbClr val="000000">
                      <a:alpha val="43137"/>
                    </a:srgbClr>
                  </a:outerShdw>
                </a:effectLst>
              </a:rPr>
              <a:t>– </a:t>
            </a:r>
          </a:p>
          <a:p>
            <a:pPr algn="ctr"/>
            <a:r>
              <a:rPr lang="es-MX" b="1" dirty="0">
                <a:effectLst>
                  <a:outerShdw blurRad="38100" dist="38100" dir="2700000" algn="tl">
                    <a:srgbClr val="000000">
                      <a:alpha val="43137"/>
                    </a:srgbClr>
                  </a:outerShdw>
                </a:effectLst>
              </a:rPr>
              <a:t>ESPACIO FÍSICO</a:t>
            </a:r>
          </a:p>
          <a:p>
            <a:pPr algn="ctr"/>
            <a:r>
              <a:rPr lang="es-MX" b="1" dirty="0">
                <a:effectLst>
                  <a:outerShdw blurRad="38100" dist="38100" dir="2700000" algn="tl">
                    <a:srgbClr val="000000">
                      <a:alpha val="43137"/>
                    </a:srgbClr>
                  </a:outerShdw>
                </a:effectLst>
              </a:rPr>
              <a:t>(SOEF)</a:t>
            </a:r>
            <a:endParaRPr lang="es-MX" dirty="0"/>
          </a:p>
        </p:txBody>
      </p:sp>
      <p:sp>
        <p:nvSpPr>
          <p:cNvPr id="7" name="CuadroTexto 6">
            <a:extLst>
              <a:ext uri="{FF2B5EF4-FFF2-40B4-BE49-F238E27FC236}">
                <a16:creationId xmlns:a16="http://schemas.microsoft.com/office/drawing/2014/main" id="{399D84CA-B6EC-40E9-9E0C-44C86C45D4D7}"/>
              </a:ext>
            </a:extLst>
          </p:cNvPr>
          <p:cNvSpPr txBox="1"/>
          <p:nvPr/>
        </p:nvSpPr>
        <p:spPr>
          <a:xfrm>
            <a:off x="1377359" y="1772816"/>
            <a:ext cx="7155081" cy="1477328"/>
          </a:xfrm>
          <a:prstGeom prst="rect">
            <a:avLst/>
          </a:prstGeom>
          <a:noFill/>
        </p:spPr>
        <p:txBody>
          <a:bodyPr wrap="square" rtlCol="0">
            <a:spAutoFit/>
          </a:bodyPr>
          <a:lstStyle/>
          <a:p>
            <a:pPr algn="just"/>
            <a:r>
              <a:rPr lang="es-MX" dirty="0"/>
              <a:t>Los resultados en lo que respecta al rubro de </a:t>
            </a:r>
            <a:r>
              <a:rPr lang="es-MX" b="1" dirty="0"/>
              <a:t>“Seguridad Ocupacional” </a:t>
            </a:r>
            <a:r>
              <a:rPr lang="es-MX" dirty="0"/>
              <a:t>la</a:t>
            </a:r>
            <a:r>
              <a:rPr lang="es-MX" b="1" dirty="0"/>
              <a:t> iluminación</a:t>
            </a:r>
            <a:r>
              <a:rPr lang="es-MX" dirty="0"/>
              <a:t>, el </a:t>
            </a:r>
            <a:r>
              <a:rPr lang="es-MX" b="1" dirty="0"/>
              <a:t>clima</a:t>
            </a:r>
            <a:r>
              <a:rPr lang="es-MX" dirty="0"/>
              <a:t>, el </a:t>
            </a:r>
            <a:r>
              <a:rPr lang="es-MX" b="1" dirty="0"/>
              <a:t>ruido</a:t>
            </a:r>
            <a:r>
              <a:rPr lang="es-MX" dirty="0"/>
              <a:t>, a </a:t>
            </a:r>
            <a:r>
              <a:rPr lang="es-MX" b="1" dirty="0"/>
              <a:t>mobiliario</a:t>
            </a:r>
            <a:r>
              <a:rPr lang="es-MX" dirty="0"/>
              <a:t> se, la </a:t>
            </a:r>
            <a:r>
              <a:rPr lang="es-MX" b="1" dirty="0"/>
              <a:t>higiene</a:t>
            </a:r>
            <a:r>
              <a:rPr lang="es-MX" dirty="0"/>
              <a:t>, pero la </a:t>
            </a:r>
            <a:r>
              <a:rPr lang="es-MX" b="1" dirty="0"/>
              <a:t>higiene en sanitarios </a:t>
            </a:r>
            <a:r>
              <a:rPr lang="es-MX" dirty="0"/>
              <a:t>es, de </a:t>
            </a:r>
            <a:r>
              <a:rPr lang="es-MX" b="1" dirty="0"/>
              <a:t>mantenimiento</a:t>
            </a:r>
            <a:r>
              <a:rPr lang="es-MX" dirty="0"/>
              <a:t> de, se conoce a los </a:t>
            </a:r>
            <a:r>
              <a:rPr lang="es-MX" b="1" dirty="0"/>
              <a:t>integrantes</a:t>
            </a:r>
            <a:r>
              <a:rPr lang="es-MX" dirty="0"/>
              <a:t> </a:t>
            </a:r>
            <a:r>
              <a:rPr lang="es-MX" b="1" dirty="0"/>
              <a:t>de las comisiones de seguridad e higiene </a:t>
            </a:r>
            <a:r>
              <a:rPr lang="es-MX" dirty="0"/>
              <a:t>en, la </a:t>
            </a:r>
            <a:r>
              <a:rPr lang="es-MX" b="1" dirty="0"/>
              <a:t>información que se recibe de las comisiones de seguridad e higiene</a:t>
            </a:r>
            <a:r>
              <a:rPr lang="es-MX" dirty="0"/>
              <a:t>. </a:t>
            </a:r>
          </a:p>
        </p:txBody>
      </p:sp>
    </p:spTree>
    <p:extLst>
      <p:ext uri="{BB962C8B-B14F-4D97-AF65-F5344CB8AC3E}">
        <p14:creationId xmlns:p14="http://schemas.microsoft.com/office/powerpoint/2010/main" val="10655687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98627"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310821B0-9CB6-492C-B2D6-60DADC5F5D53}"/>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RECURSOS MATERIALES</a:t>
            </a:r>
          </a:p>
          <a:p>
            <a:pPr algn="ctr"/>
            <a:r>
              <a:rPr lang="es-MX" sz="4000" b="1" dirty="0">
                <a:effectLst>
                  <a:outerShdw blurRad="38100" dist="38100" dir="2700000" algn="tl">
                    <a:srgbClr val="000000">
                      <a:alpha val="43137"/>
                    </a:srgbClr>
                  </a:outerShdw>
                </a:effectLst>
              </a:rPr>
              <a:t>(RM)</a:t>
            </a:r>
          </a:p>
        </p:txBody>
      </p:sp>
    </p:spTree>
    <p:extLst>
      <p:ext uri="{BB962C8B-B14F-4D97-AF65-F5344CB8AC3E}">
        <p14:creationId xmlns:p14="http://schemas.microsoft.com/office/powerpoint/2010/main" val="996271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813E82-2A7F-4D03-9094-4490A6C5AFD9}"/>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42FE2B09-E782-4C80-A6E5-E0A8838D4D16}"/>
              </a:ext>
            </a:extLst>
          </p:cNvPr>
          <p:cNvSpPr txBox="1"/>
          <p:nvPr/>
        </p:nvSpPr>
        <p:spPr>
          <a:xfrm>
            <a:off x="945311" y="863974"/>
            <a:ext cx="8117474" cy="584775"/>
          </a:xfrm>
          <a:prstGeom prst="rect">
            <a:avLst/>
          </a:prstGeom>
          <a:noFill/>
        </p:spPr>
        <p:txBody>
          <a:bodyPr wrap="square" rtlCol="0">
            <a:spAutoFit/>
          </a:bodyPr>
          <a:lstStyle/>
          <a:p>
            <a:r>
              <a:rPr lang="es-MX" sz="1600" b="1" dirty="0">
                <a:solidFill>
                  <a:schemeClr val="tx2"/>
                </a:solidFill>
              </a:rPr>
              <a:t>CUADRO RM-1</a:t>
            </a:r>
            <a:r>
              <a:rPr lang="es-MX" sz="1600" dirty="0">
                <a:solidFill>
                  <a:schemeClr val="tx2"/>
                </a:solidFill>
              </a:rPr>
              <a:t>. LA INFORMACIÓN PARA LA PLANEACIÓN Y EJECUCIÓN DE TUS ACTIVIDADES ACADÉMICAS, ¿TE SON PROPORCIONADAS DE MANERA CORRECTA Y OPORTUNA? </a:t>
            </a:r>
          </a:p>
        </p:txBody>
      </p:sp>
      <p:graphicFrame>
        <p:nvGraphicFramePr>
          <p:cNvPr id="20" name="Gráfico 19">
            <a:extLst>
              <a:ext uri="{FF2B5EF4-FFF2-40B4-BE49-F238E27FC236}">
                <a16:creationId xmlns:a16="http://schemas.microsoft.com/office/drawing/2014/main" id="{48CCC916-3007-4F6E-95A2-E6B79276FCE3}"/>
              </a:ext>
            </a:extLst>
          </p:cNvPr>
          <p:cNvGraphicFramePr>
            <a:graphicFrameLocks/>
          </p:cNvGraphicFramePr>
          <p:nvPr>
            <p:extLst>
              <p:ext uri="{D42A27DB-BD31-4B8C-83A1-F6EECF244321}">
                <p14:modId xmlns:p14="http://schemas.microsoft.com/office/powerpoint/2010/main" val="4241885790"/>
              </p:ext>
            </p:extLst>
          </p:nvPr>
        </p:nvGraphicFramePr>
        <p:xfrm>
          <a:off x="1474776" y="142083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1120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4262647" y="634686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49C6483-3073-4976-9F39-9553312D5F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CuadroTexto 24">
            <a:extLst>
              <a:ext uri="{FF2B5EF4-FFF2-40B4-BE49-F238E27FC236}">
                <a16:creationId xmlns:a16="http://schemas.microsoft.com/office/drawing/2014/main" id="{AC45617E-4A23-4380-B3BF-A1CF4B775D85}"/>
              </a:ext>
            </a:extLst>
          </p:cNvPr>
          <p:cNvSpPr txBox="1"/>
          <p:nvPr/>
        </p:nvSpPr>
        <p:spPr>
          <a:xfrm>
            <a:off x="945311" y="863974"/>
            <a:ext cx="8117474" cy="830997"/>
          </a:xfrm>
          <a:prstGeom prst="rect">
            <a:avLst/>
          </a:prstGeom>
          <a:noFill/>
        </p:spPr>
        <p:txBody>
          <a:bodyPr wrap="square" rtlCol="0">
            <a:spAutoFit/>
          </a:bodyPr>
          <a:lstStyle/>
          <a:p>
            <a:r>
              <a:rPr lang="es-MX" sz="1600" b="1" dirty="0">
                <a:solidFill>
                  <a:schemeClr val="tx2"/>
                </a:solidFill>
              </a:rPr>
              <a:t>CUADRO RM-2</a:t>
            </a:r>
            <a:r>
              <a:rPr lang="es-MX" sz="1600" dirty="0">
                <a:solidFill>
                  <a:schemeClr val="tx2"/>
                </a:solidFill>
              </a:rPr>
              <a:t>. ¿TIENES ACCESO A EQUIPO DE CÓMPUTO, AUDIOVISUAL, LABORATORIOS Y/O TALLERES NECESARIOS PARA LLEVAR A CABO TUS ACTIVIDADES ACADÉMICAS O DE INVESTIGACIÓN?</a:t>
            </a:r>
          </a:p>
        </p:txBody>
      </p:sp>
      <p:graphicFrame>
        <p:nvGraphicFramePr>
          <p:cNvPr id="20" name="Gráfico 19">
            <a:extLst>
              <a:ext uri="{FF2B5EF4-FFF2-40B4-BE49-F238E27FC236}">
                <a16:creationId xmlns:a16="http://schemas.microsoft.com/office/drawing/2014/main" id="{CD175328-EE48-4FC9-9902-70DE22C33327}"/>
              </a:ext>
            </a:extLst>
          </p:cNvPr>
          <p:cNvGraphicFramePr>
            <a:graphicFrameLocks/>
          </p:cNvGraphicFramePr>
          <p:nvPr>
            <p:extLst>
              <p:ext uri="{D42A27DB-BD31-4B8C-83A1-F6EECF244321}">
                <p14:modId xmlns:p14="http://schemas.microsoft.com/office/powerpoint/2010/main" val="3415930754"/>
              </p:ext>
            </p:extLst>
          </p:nvPr>
        </p:nvGraphicFramePr>
        <p:xfrm>
          <a:off x="1474776" y="160101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68263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3907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EBFA34A9-85A8-4234-B2B6-F6443198693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489E9DB5-413B-49A7-97FC-FFE512B20F21}"/>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RM-3</a:t>
            </a:r>
            <a:r>
              <a:rPr lang="es-MX" sz="1600" dirty="0">
                <a:solidFill>
                  <a:schemeClr val="tx2"/>
                </a:solidFill>
              </a:rPr>
              <a:t>. ¿ EN QUE CONDICIONES SE ENCUENTRAN  LAS AULAS DONDE IMPARTES TUS CLASES?</a:t>
            </a:r>
          </a:p>
        </p:txBody>
      </p:sp>
      <p:graphicFrame>
        <p:nvGraphicFramePr>
          <p:cNvPr id="20" name="Gráfico 19">
            <a:extLst>
              <a:ext uri="{FF2B5EF4-FFF2-40B4-BE49-F238E27FC236}">
                <a16:creationId xmlns:a16="http://schemas.microsoft.com/office/drawing/2014/main" id="{400954DE-5076-4D8E-BA58-3F354F690FFE}"/>
              </a:ext>
            </a:extLst>
          </p:cNvPr>
          <p:cNvGraphicFramePr>
            <a:graphicFrameLocks/>
          </p:cNvGraphicFramePr>
          <p:nvPr>
            <p:extLst>
              <p:ext uri="{D42A27DB-BD31-4B8C-83A1-F6EECF244321}">
                <p14:modId xmlns:p14="http://schemas.microsoft.com/office/powerpoint/2010/main" val="986834866"/>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86261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A38EBE6-0ACE-46A2-922A-0CEC9EBE2E2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08DBA12-5571-467D-B69A-3BC81F5CE42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RM-4</a:t>
            </a:r>
            <a:r>
              <a:rPr lang="es-MX" sz="1600" dirty="0">
                <a:solidFill>
                  <a:schemeClr val="tx2"/>
                </a:solidFill>
              </a:rPr>
              <a:t>. ¿CUENTAS CON EL MATERIAL NECESARIO PARA LA REALIZACIÓN DE TUS FUNCIONES? </a:t>
            </a:r>
          </a:p>
        </p:txBody>
      </p:sp>
      <p:graphicFrame>
        <p:nvGraphicFramePr>
          <p:cNvPr id="20" name="Gráfico 19">
            <a:extLst>
              <a:ext uri="{FF2B5EF4-FFF2-40B4-BE49-F238E27FC236}">
                <a16:creationId xmlns:a16="http://schemas.microsoft.com/office/drawing/2014/main" id="{E713AA09-A2F5-462D-B3A7-CDDCF0BDD42E}"/>
              </a:ext>
            </a:extLst>
          </p:cNvPr>
          <p:cNvGraphicFramePr>
            <a:graphicFrameLocks/>
          </p:cNvGraphicFramePr>
          <p:nvPr>
            <p:extLst>
              <p:ext uri="{D42A27DB-BD31-4B8C-83A1-F6EECF244321}">
                <p14:modId xmlns:p14="http://schemas.microsoft.com/office/powerpoint/2010/main" val="3978845001"/>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73819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10" y="6326688"/>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E23D89B-D7BA-405C-81A7-6CEF516095F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C0648322-8849-4BE1-A2B2-F2FE4333454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RM-5</a:t>
            </a:r>
            <a:r>
              <a:rPr lang="es-MX" sz="1600" dirty="0">
                <a:solidFill>
                  <a:schemeClr val="tx2"/>
                </a:solidFill>
              </a:rPr>
              <a:t>. ¿SE TE PROPORCIONA EL EQUIPO O HERRAMIENTAS NECESARIAS PARA REALIZAR TUS FUNCIONES? </a:t>
            </a:r>
          </a:p>
        </p:txBody>
      </p:sp>
      <p:graphicFrame>
        <p:nvGraphicFramePr>
          <p:cNvPr id="20" name="Gráfico 19">
            <a:extLst>
              <a:ext uri="{FF2B5EF4-FFF2-40B4-BE49-F238E27FC236}">
                <a16:creationId xmlns:a16="http://schemas.microsoft.com/office/drawing/2014/main" id="{A099DFC0-4973-49AA-A4F5-C77AC38AA3F4}"/>
              </a:ext>
            </a:extLst>
          </p:cNvPr>
          <p:cNvGraphicFramePr>
            <a:graphicFrameLocks/>
          </p:cNvGraphicFramePr>
          <p:nvPr>
            <p:extLst>
              <p:ext uri="{D42A27DB-BD31-4B8C-83A1-F6EECF244321}">
                <p14:modId xmlns:p14="http://schemas.microsoft.com/office/powerpoint/2010/main" val="3427177585"/>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543483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5" name="CuadroTexto 24">
            <a:extLst>
              <a:ext uri="{FF2B5EF4-FFF2-40B4-BE49-F238E27FC236}">
                <a16:creationId xmlns:a16="http://schemas.microsoft.com/office/drawing/2014/main" id="{3D14394B-E274-4651-8300-9875162DD08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6" name="Rectángulo 25">
            <a:extLst>
              <a:ext uri="{FF2B5EF4-FFF2-40B4-BE49-F238E27FC236}">
                <a16:creationId xmlns:a16="http://schemas.microsoft.com/office/drawing/2014/main" id="{437D3C83-E41F-4985-A8DA-7FDEBC398705}"/>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RM-6</a:t>
            </a:r>
            <a:r>
              <a:rPr lang="es-MX" sz="1600" dirty="0">
                <a:solidFill>
                  <a:schemeClr val="tx2"/>
                </a:solidFill>
              </a:rPr>
              <a:t>. CUANDO SOLICITAS UN SERVICIO PARA TU EQUIPO DE CÓMPUTO, ¿SE TE ATIENDE DE MANERA OPORTUNA?</a:t>
            </a:r>
          </a:p>
        </p:txBody>
      </p:sp>
      <p:graphicFrame>
        <p:nvGraphicFramePr>
          <p:cNvPr id="20" name="Gráfico 19">
            <a:extLst>
              <a:ext uri="{FF2B5EF4-FFF2-40B4-BE49-F238E27FC236}">
                <a16:creationId xmlns:a16="http://schemas.microsoft.com/office/drawing/2014/main" id="{446228AB-0EE8-4BD2-94B5-BF3B8EF6E415}"/>
              </a:ext>
            </a:extLst>
          </p:cNvPr>
          <p:cNvGraphicFramePr>
            <a:graphicFrameLocks/>
          </p:cNvGraphicFramePr>
          <p:nvPr>
            <p:extLst>
              <p:ext uri="{D42A27DB-BD31-4B8C-83A1-F6EECF244321}">
                <p14:modId xmlns:p14="http://schemas.microsoft.com/office/powerpoint/2010/main" val="366880937"/>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8932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287176"/>
              <a:ext cx="2210862" cy="253916"/>
            </a:xfrm>
            <a:prstGeom prst="rect">
              <a:avLst/>
            </a:prstGeom>
            <a:noFill/>
          </p:spPr>
          <p:txBody>
            <a:bodyPr wrap="none" rtlCol="0">
              <a:spAutoFit/>
            </a:bodyPr>
            <a:lstStyle/>
            <a:p>
              <a:pPr algn="ctr"/>
              <a:r>
                <a:rPr lang="es-MX" sz="1050" i="1" dirty="0"/>
                <a:t>DIRECCIÓN DE RECURSOS HUMANOS</a:t>
              </a:r>
            </a:p>
          </p:txBody>
        </p:sp>
      </p:grpSp>
      <p:sp>
        <p:nvSpPr>
          <p:cNvPr id="6" name="5 CuadroTexto"/>
          <p:cNvSpPr txBox="1"/>
          <p:nvPr/>
        </p:nvSpPr>
        <p:spPr>
          <a:xfrm>
            <a:off x="2063149" y="2420889"/>
            <a:ext cx="5832648" cy="1323439"/>
          </a:xfrm>
          <a:prstGeom prst="rect">
            <a:avLst/>
          </a:prstGeom>
          <a:noFill/>
        </p:spPr>
        <p:txBody>
          <a:bodyPr wrap="square" rtlCol="0">
            <a:spAutoFit/>
          </a:bodyPr>
          <a:lstStyle/>
          <a:p>
            <a:pPr algn="ctr"/>
            <a:r>
              <a:rPr lang="es-MX" sz="4000" b="1">
                <a:effectLst>
                  <a:outerShdw blurRad="38100" dist="38100" dir="2700000" algn="tl">
                    <a:srgbClr val="000000">
                      <a:alpha val="43137"/>
                    </a:srgbClr>
                  </a:outerShdw>
                </a:effectLst>
              </a:rPr>
              <a:t>UNIDAD ACADÉMICA DE SALUD INTEGRAL</a:t>
            </a:r>
            <a:endParaRPr lang="es-MX"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020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266A44D1-5F9F-4B81-AE5F-5E642F0C7B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377AB2B3-51FB-42DF-AA38-83F8DDE857E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RM-7</a:t>
            </a:r>
            <a:r>
              <a:rPr lang="es-MX" sz="1600" dirty="0">
                <a:solidFill>
                  <a:schemeClr val="tx2"/>
                </a:solidFill>
              </a:rPr>
              <a:t>. ¿CUENTAS CON EL MATERIAL NECESARIO PARA LA REALIZACIÓN DE TUS FUNCIONES?</a:t>
            </a:r>
          </a:p>
        </p:txBody>
      </p:sp>
      <p:graphicFrame>
        <p:nvGraphicFramePr>
          <p:cNvPr id="20" name="Gráfico 19">
            <a:extLst>
              <a:ext uri="{FF2B5EF4-FFF2-40B4-BE49-F238E27FC236}">
                <a16:creationId xmlns:a16="http://schemas.microsoft.com/office/drawing/2014/main" id="{09D9BE6C-E037-44C4-B440-500D62421C75}"/>
              </a:ext>
            </a:extLst>
          </p:cNvPr>
          <p:cNvGraphicFramePr>
            <a:graphicFrameLocks/>
          </p:cNvGraphicFramePr>
          <p:nvPr>
            <p:extLst>
              <p:ext uri="{D42A27DB-BD31-4B8C-83A1-F6EECF244321}">
                <p14:modId xmlns:p14="http://schemas.microsoft.com/office/powerpoint/2010/main" val="2583746779"/>
              </p:ext>
            </p:extLst>
          </p:nvPr>
        </p:nvGraphicFramePr>
        <p:xfrm>
          <a:off x="1474776"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46468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6580"/>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CC95AD98-4659-4869-85B7-C079F0716D3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1E0E04B0-FAF5-447F-B5B9-96C3008ADA3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RM-8</a:t>
            </a:r>
            <a:r>
              <a:rPr lang="es-MX" sz="1600" dirty="0">
                <a:solidFill>
                  <a:schemeClr val="tx2"/>
                </a:solidFill>
              </a:rPr>
              <a:t>. ¿SE TE PROPORCIONA EN TIEMPO Y FORMA EL EQUIPO O HERRAMIENTAS NECESARIAS PARA REALIZAR TUS FUNCIONES?</a:t>
            </a:r>
          </a:p>
        </p:txBody>
      </p:sp>
      <p:graphicFrame>
        <p:nvGraphicFramePr>
          <p:cNvPr id="20" name="Gráfico 19">
            <a:extLst>
              <a:ext uri="{FF2B5EF4-FFF2-40B4-BE49-F238E27FC236}">
                <a16:creationId xmlns:a16="http://schemas.microsoft.com/office/drawing/2014/main" id="{1D92AF68-7E46-408B-BF85-0B6C9DBA52EC}"/>
              </a:ext>
            </a:extLst>
          </p:cNvPr>
          <p:cNvGraphicFramePr>
            <a:graphicFrameLocks/>
          </p:cNvGraphicFramePr>
          <p:nvPr>
            <p:extLst>
              <p:ext uri="{D42A27DB-BD31-4B8C-83A1-F6EECF244321}">
                <p14:modId xmlns:p14="http://schemas.microsoft.com/office/powerpoint/2010/main" val="3932788566"/>
              </p:ext>
            </p:extLst>
          </p:nvPr>
        </p:nvGraphicFramePr>
        <p:xfrm>
          <a:off x="1551388" y="139045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413241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2862322"/>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a:t>
            </a:r>
          </a:p>
          <a:p>
            <a:pPr algn="just"/>
            <a:endParaRPr lang="es-MX" b="1" dirty="0"/>
          </a:p>
          <a:p>
            <a:pPr algn="just"/>
            <a:r>
              <a:rPr lang="es-MX" b="1" dirty="0"/>
              <a:t>función docente:</a:t>
            </a:r>
          </a:p>
          <a:p>
            <a:pPr marL="285750" indent="-285750" algn="just">
              <a:buFont typeface="Arial" panose="020B0604020202020204" pitchFamily="34" charset="0"/>
              <a:buChar char="•"/>
            </a:pPr>
            <a:r>
              <a:rPr lang="es-MX" b="1" dirty="0"/>
              <a:t>La información para la planeación y ejecución de actividades académicas</a:t>
            </a:r>
            <a:r>
              <a:rPr lang="es-MX" dirty="0"/>
              <a:t>.</a:t>
            </a:r>
          </a:p>
          <a:p>
            <a:pPr marL="285750" indent="-285750" algn="just">
              <a:buFont typeface="Arial" panose="020B0604020202020204" pitchFamily="34" charset="0"/>
              <a:buChar char="•"/>
            </a:pPr>
            <a:r>
              <a:rPr lang="es-MX" dirty="0"/>
              <a:t>Se cuenta con </a:t>
            </a:r>
            <a:r>
              <a:rPr lang="es-MX" b="1" dirty="0"/>
              <a:t>acceso a equipo de computo, audiovisual, laboratorios y/o talleres</a:t>
            </a:r>
            <a:r>
              <a:rPr lang="es-MX" dirty="0"/>
              <a:t>.</a:t>
            </a:r>
          </a:p>
          <a:p>
            <a:pPr marL="285750" indent="-285750" algn="just">
              <a:buFont typeface="Arial" panose="020B0604020202020204" pitchFamily="34" charset="0"/>
              <a:buChar char="•"/>
            </a:pPr>
            <a:r>
              <a:rPr lang="es-MX" dirty="0"/>
              <a:t>Las </a:t>
            </a:r>
            <a:r>
              <a:rPr lang="es-MX" b="1" dirty="0"/>
              <a:t>condiciones en que se encuentran las aulas </a:t>
            </a:r>
            <a:r>
              <a:rPr lang="es-MX" dirty="0"/>
              <a:t>donde.</a:t>
            </a:r>
          </a:p>
          <a:p>
            <a:pPr marL="285750" indent="-285750" algn="just">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415719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693319"/>
          </a:xfrm>
          <a:prstGeom prst="rect">
            <a:avLst/>
          </a:prstGeom>
          <a:noFill/>
        </p:spPr>
        <p:txBody>
          <a:bodyPr wrap="square" rtlCol="0">
            <a:spAutoFit/>
          </a:bodyPr>
          <a:lstStyle/>
          <a:p>
            <a:pPr algn="just"/>
            <a:r>
              <a:rPr lang="es-MX" dirty="0"/>
              <a:t>En el rubro de </a:t>
            </a:r>
            <a:r>
              <a:rPr lang="es-MX" b="1" dirty="0"/>
              <a:t>“Recursos Materiales”</a:t>
            </a:r>
            <a:r>
              <a:rPr lang="es-MX" dirty="0"/>
              <a:t> presentan los resultados:</a:t>
            </a:r>
          </a:p>
          <a:p>
            <a:pPr algn="just"/>
            <a:endParaRPr lang="es-MX" dirty="0"/>
          </a:p>
          <a:p>
            <a:pPr algn="just"/>
            <a:r>
              <a:rPr lang="es-MX" b="1" dirty="0"/>
              <a:t>función administrativa:</a:t>
            </a:r>
          </a:p>
          <a:p>
            <a:pPr marL="285750" indent="-285750" algn="just">
              <a:buFont typeface="Arial" panose="020B0604020202020204" pitchFamily="34" charset="0"/>
              <a:buChar char="•"/>
            </a:pPr>
            <a:r>
              <a:rPr lang="es-MX" dirty="0"/>
              <a:t>Se</a:t>
            </a:r>
            <a:r>
              <a:rPr lang="es-MX" b="1" dirty="0"/>
              <a:t> </a:t>
            </a:r>
            <a:r>
              <a:rPr lang="es-MX" dirty="0"/>
              <a:t>cuenta con el </a:t>
            </a:r>
            <a:r>
              <a:rPr lang="es-MX" b="1" dirty="0"/>
              <a:t>material necesario para realizar sus funciones</a:t>
            </a:r>
            <a:r>
              <a:rPr lang="es-MX" dirty="0"/>
              <a:t>,.</a:t>
            </a:r>
          </a:p>
          <a:p>
            <a:pPr marL="285750" indent="-285750" algn="just">
              <a:buFont typeface="Arial" panose="020B0604020202020204" pitchFamily="34" charset="0"/>
              <a:buChar char="•"/>
            </a:pPr>
            <a:r>
              <a:rPr lang="es-MX" dirty="0"/>
              <a:t>Se proporciona </a:t>
            </a:r>
            <a:r>
              <a:rPr lang="es-MX" b="1" dirty="0"/>
              <a:t>el equipo o herramientas necesarias para realizar sus funciones</a:t>
            </a:r>
            <a:r>
              <a:rPr lang="es-MX" dirty="0"/>
              <a:t>,.</a:t>
            </a:r>
          </a:p>
          <a:p>
            <a:pPr marL="285750" indent="-285750" algn="just">
              <a:buFont typeface="Arial" panose="020B0604020202020204" pitchFamily="34" charset="0"/>
              <a:buChar char="•"/>
            </a:pPr>
            <a:r>
              <a:rPr lang="es-MX" dirty="0"/>
              <a:t>Cuando se </a:t>
            </a:r>
            <a:r>
              <a:rPr lang="es-MX" b="1" dirty="0"/>
              <a:t>solicita un servicio para equipo de computo </a:t>
            </a:r>
            <a:r>
              <a:rPr lang="es-MX" dirty="0"/>
              <a:t>se.</a:t>
            </a:r>
          </a:p>
          <a:p>
            <a:pPr marL="285750" indent="-285750" algn="just">
              <a:buFont typeface="Arial" panose="020B0604020202020204" pitchFamily="34" charset="0"/>
              <a:buChar char="•"/>
            </a:pPr>
            <a:endParaRPr lang="es-MX" dirty="0"/>
          </a:p>
          <a:p>
            <a:pPr marL="285750" indent="-285750" algn="just">
              <a:buFont typeface="Arial" panose="020B0604020202020204" pitchFamily="34" charset="0"/>
              <a:buChar char="•"/>
            </a:pPr>
            <a:endParaRPr lang="es-MX" dirty="0"/>
          </a:p>
          <a:p>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1265395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4E2FD29-16F1-4826-97DB-D34BEDC7B71D}"/>
              </a:ext>
            </a:extLst>
          </p:cNvPr>
          <p:cNvSpPr txBox="1"/>
          <p:nvPr/>
        </p:nvSpPr>
        <p:spPr>
          <a:xfrm>
            <a:off x="1746543" y="41120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RECURSOS MATERIALES</a:t>
            </a:r>
          </a:p>
          <a:p>
            <a:pPr algn="ctr"/>
            <a:r>
              <a:rPr lang="es-MX" b="1" dirty="0">
                <a:effectLst>
                  <a:outerShdw blurRad="38100" dist="38100" dir="2700000" algn="tl">
                    <a:srgbClr val="000000">
                      <a:alpha val="43137"/>
                    </a:srgbClr>
                  </a:outerShdw>
                </a:effectLst>
              </a:rPr>
              <a:t>(RM)</a:t>
            </a:r>
          </a:p>
        </p:txBody>
      </p:sp>
      <p:sp>
        <p:nvSpPr>
          <p:cNvPr id="6" name="CuadroTexto 5">
            <a:extLst>
              <a:ext uri="{FF2B5EF4-FFF2-40B4-BE49-F238E27FC236}">
                <a16:creationId xmlns:a16="http://schemas.microsoft.com/office/drawing/2014/main" id="{AC5193B2-4B03-42B3-9FF1-D60C37C3DF85}"/>
              </a:ext>
            </a:extLst>
          </p:cNvPr>
          <p:cNvSpPr txBox="1"/>
          <p:nvPr/>
        </p:nvSpPr>
        <p:spPr>
          <a:xfrm>
            <a:off x="1597955" y="1068961"/>
            <a:ext cx="6785897" cy="3416320"/>
          </a:xfrm>
          <a:prstGeom prst="rect">
            <a:avLst/>
          </a:prstGeom>
          <a:noFill/>
        </p:spPr>
        <p:txBody>
          <a:bodyPr wrap="square" rtlCol="0">
            <a:spAutoFit/>
          </a:bodyPr>
          <a:lstStyle/>
          <a:p>
            <a:pPr algn="just"/>
            <a:r>
              <a:rPr lang="es-MX" dirty="0"/>
              <a:t>En el rubro de </a:t>
            </a:r>
            <a:r>
              <a:rPr lang="es-MX" b="1" dirty="0"/>
              <a:t>“Recursos Materiales”</a:t>
            </a:r>
            <a:r>
              <a:rPr lang="es-MX" dirty="0"/>
              <a:t> se presentan los resultados :</a:t>
            </a:r>
          </a:p>
          <a:p>
            <a:pPr algn="just"/>
            <a:endParaRPr lang="es-MX" dirty="0"/>
          </a:p>
          <a:p>
            <a:pPr algn="just"/>
            <a:r>
              <a:rPr lang="es-MX" b="1" dirty="0"/>
              <a:t>función manual:</a:t>
            </a:r>
          </a:p>
          <a:p>
            <a:pPr marL="285750" indent="-285750" algn="just">
              <a:buFont typeface="Arial" panose="020B0604020202020204" pitchFamily="34" charset="0"/>
              <a:buChar char="•"/>
            </a:pPr>
            <a:r>
              <a:rPr lang="es-MX" dirty="0"/>
              <a:t>No se cuenta con el </a:t>
            </a:r>
            <a:r>
              <a:rPr lang="es-MX" b="1" dirty="0"/>
              <a:t>material necesario para la realización de funciones</a:t>
            </a:r>
            <a:r>
              <a:rPr lang="es-MX" dirty="0"/>
              <a:t>,.</a:t>
            </a:r>
          </a:p>
          <a:p>
            <a:pPr marL="285750" indent="-285750" algn="just">
              <a:buFont typeface="Arial" panose="020B0604020202020204" pitchFamily="34" charset="0"/>
              <a:buChar char="•"/>
            </a:pPr>
            <a:r>
              <a:rPr lang="es-MX" dirty="0"/>
              <a:t>No se proporciona en tiempo y forma el </a:t>
            </a:r>
            <a:r>
              <a:rPr lang="es-MX" b="1" dirty="0"/>
              <a:t>equipo o herramientas necesarias para realizar sus funciones</a:t>
            </a:r>
            <a:r>
              <a:rPr lang="es-MX" dirty="0"/>
              <a:t>,.</a:t>
            </a:r>
          </a:p>
          <a:p>
            <a:pPr marL="285750" indent="-285750" algn="just">
              <a:buFont typeface="Arial" panose="020B0604020202020204" pitchFamily="34" charset="0"/>
              <a:buChar char="•"/>
            </a:pPr>
            <a:endParaRPr lang="es-MX" dirty="0"/>
          </a:p>
          <a:p>
            <a:pPr algn="just"/>
            <a:endParaRPr lang="es-MX" b="1" dirty="0"/>
          </a:p>
          <a:p>
            <a:endParaRPr lang="es-MX" b="1" dirty="0"/>
          </a:p>
          <a:p>
            <a:pPr marL="285750" indent="-285750">
              <a:buFont typeface="Arial" panose="020B0604020202020204" pitchFamily="34" charset="0"/>
              <a:buChar char="•"/>
            </a:pPr>
            <a:endParaRPr lang="es-MX" dirty="0"/>
          </a:p>
          <a:p>
            <a:pPr marL="285750" indent="-285750">
              <a:buFont typeface="Arial" panose="020B0604020202020204" pitchFamily="34" charset="0"/>
              <a:buChar char="•"/>
            </a:pPr>
            <a:endParaRPr lang="es-MX" dirty="0"/>
          </a:p>
        </p:txBody>
      </p:sp>
    </p:spTree>
    <p:extLst>
      <p:ext uri="{BB962C8B-B14F-4D97-AF65-F5344CB8AC3E}">
        <p14:creationId xmlns:p14="http://schemas.microsoft.com/office/powerpoint/2010/main" val="3595977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DAB2D854-A589-4131-AC05-740EC36AFB79}"/>
              </a:ext>
            </a:extLst>
          </p:cNvPr>
          <p:cNvSpPr txBox="1"/>
          <p:nvPr/>
        </p:nvSpPr>
        <p:spPr>
          <a:xfrm>
            <a:off x="2063148" y="2420889"/>
            <a:ext cx="6253267" cy="2554545"/>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CONVIVENCIA CON COMPAÑEROS – COMPAÑERAS</a:t>
            </a:r>
          </a:p>
          <a:p>
            <a:pPr algn="ctr"/>
            <a:r>
              <a:rPr lang="es-MX" sz="4000" b="1" dirty="0">
                <a:effectLst>
                  <a:outerShdw blurRad="38100" dist="38100" dir="2700000" algn="tl">
                    <a:srgbClr val="000000">
                      <a:alpha val="43137"/>
                    </a:srgbClr>
                  </a:outerShdw>
                </a:effectLst>
              </a:rPr>
              <a:t>“CCC”</a:t>
            </a:r>
          </a:p>
        </p:txBody>
      </p:sp>
    </p:spTree>
    <p:extLst>
      <p:ext uri="{BB962C8B-B14F-4D97-AF65-F5344CB8AC3E}">
        <p14:creationId xmlns:p14="http://schemas.microsoft.com/office/powerpoint/2010/main" val="20799172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4FE22281-1264-4DE4-B7F3-A7F979E6486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36BF583-1E9D-4181-A7A3-4FF7C65F3444}"/>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CCC-1</a:t>
            </a:r>
            <a:r>
              <a:rPr lang="es-MX" sz="1600" dirty="0">
                <a:solidFill>
                  <a:schemeClr val="tx2"/>
                </a:solidFill>
              </a:rPr>
              <a:t>. ¿CÓMO CONSIDERAS LAS RELACIONES ENTRE TUS COMPAÑEROS – COMPAÑERAS DE TRABAJO?</a:t>
            </a:r>
          </a:p>
        </p:txBody>
      </p:sp>
      <p:graphicFrame>
        <p:nvGraphicFramePr>
          <p:cNvPr id="20" name="Gráfico 19">
            <a:extLst>
              <a:ext uri="{FF2B5EF4-FFF2-40B4-BE49-F238E27FC236}">
                <a16:creationId xmlns:a16="http://schemas.microsoft.com/office/drawing/2014/main" id="{3E60FC4E-303A-408C-A3BC-A941B34CD973}"/>
              </a:ext>
            </a:extLst>
          </p:cNvPr>
          <p:cNvGraphicFramePr>
            <a:graphicFrameLocks/>
          </p:cNvGraphicFramePr>
          <p:nvPr>
            <p:extLst>
              <p:ext uri="{D42A27DB-BD31-4B8C-83A1-F6EECF244321}">
                <p14:modId xmlns:p14="http://schemas.microsoft.com/office/powerpoint/2010/main" val="976322722"/>
              </p:ext>
            </p:extLst>
          </p:nvPr>
        </p:nvGraphicFramePr>
        <p:xfrm>
          <a:off x="1479380"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93359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0206"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C3B4461-3A84-4230-8B32-B2D16D4D116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DEFEAA6-C5FE-4821-A9A0-08DE7930230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CCC-2</a:t>
            </a:r>
            <a:r>
              <a:rPr lang="es-MX" sz="1600" dirty="0">
                <a:solidFill>
                  <a:schemeClr val="tx2"/>
                </a:solidFill>
              </a:rPr>
              <a:t>. ¿CONSIDERAS QUE EN TU ÁREA  SE FOMENTA EL TRABAJO EN EQUIPO?</a:t>
            </a:r>
          </a:p>
        </p:txBody>
      </p:sp>
      <p:graphicFrame>
        <p:nvGraphicFramePr>
          <p:cNvPr id="20" name="Gráfico 19">
            <a:extLst>
              <a:ext uri="{FF2B5EF4-FFF2-40B4-BE49-F238E27FC236}">
                <a16:creationId xmlns:a16="http://schemas.microsoft.com/office/drawing/2014/main" id="{7C3A3604-16CE-4623-B1BA-A1757B38A9F7}"/>
              </a:ext>
            </a:extLst>
          </p:cNvPr>
          <p:cNvGraphicFramePr>
            <a:graphicFrameLocks/>
          </p:cNvGraphicFramePr>
          <p:nvPr>
            <p:extLst>
              <p:ext uri="{D42A27DB-BD31-4B8C-83A1-F6EECF244321}">
                <p14:modId xmlns:p14="http://schemas.microsoft.com/office/powerpoint/2010/main" val="479473650"/>
              </p:ext>
            </p:extLst>
          </p:nvPr>
        </p:nvGraphicFramePr>
        <p:xfrm>
          <a:off x="1479380"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725117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035"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285FCC7-6E4A-4FF3-B489-65C5DA62010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07D8C9A-A0AF-48A4-9363-4ADD53A7D88C}"/>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CCC-3</a:t>
            </a:r>
            <a:r>
              <a:rPr lang="es-MX" sz="1600" dirty="0">
                <a:solidFill>
                  <a:schemeClr val="tx2"/>
                </a:solidFill>
              </a:rPr>
              <a:t>. EN TU TRABAJO, EXPRESAS TU PUNTO DE VISTA, AÚN CUANDO SEA DIFERENTE AL DE LOS DEMÁS</a:t>
            </a:r>
          </a:p>
        </p:txBody>
      </p:sp>
      <p:graphicFrame>
        <p:nvGraphicFramePr>
          <p:cNvPr id="20" name="Gráfico 19">
            <a:extLst>
              <a:ext uri="{FF2B5EF4-FFF2-40B4-BE49-F238E27FC236}">
                <a16:creationId xmlns:a16="http://schemas.microsoft.com/office/drawing/2014/main" id="{59561983-10FF-4119-93EE-FE238691A047}"/>
              </a:ext>
            </a:extLst>
          </p:cNvPr>
          <p:cNvGraphicFramePr>
            <a:graphicFrameLocks/>
          </p:cNvGraphicFramePr>
          <p:nvPr>
            <p:extLst>
              <p:ext uri="{D42A27DB-BD31-4B8C-83A1-F6EECF244321}">
                <p14:modId xmlns:p14="http://schemas.microsoft.com/office/powerpoint/2010/main" val="615833484"/>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51267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5725"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89B10D3-B543-4557-8DCE-8A537243276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19780D8-A803-49CD-9FD1-79BBCA4FEE02}"/>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CCC-4</a:t>
            </a:r>
            <a:r>
              <a:rPr lang="es-MX" sz="1600" dirty="0">
                <a:solidFill>
                  <a:schemeClr val="tx2"/>
                </a:solidFill>
              </a:rPr>
              <a:t>. ¿CONSIDERAS QUE EN TÚ ÁREA DE TRABAJO SE PRESENTAN SITUACIONES DE CONFLICTO?</a:t>
            </a:r>
          </a:p>
        </p:txBody>
      </p:sp>
      <p:graphicFrame>
        <p:nvGraphicFramePr>
          <p:cNvPr id="20" name="Gráfico 19">
            <a:extLst>
              <a:ext uri="{FF2B5EF4-FFF2-40B4-BE49-F238E27FC236}">
                <a16:creationId xmlns:a16="http://schemas.microsoft.com/office/drawing/2014/main" id="{35B94509-3A7A-4F0A-8A1E-DA3009FC1479}"/>
              </a:ext>
            </a:extLst>
          </p:cNvPr>
          <p:cNvGraphicFramePr>
            <a:graphicFrameLocks/>
          </p:cNvGraphicFramePr>
          <p:nvPr>
            <p:extLst>
              <p:ext uri="{D42A27DB-BD31-4B8C-83A1-F6EECF244321}">
                <p14:modId xmlns:p14="http://schemas.microsoft.com/office/powerpoint/2010/main" val="1491668820"/>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19504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extLst>
              <p:ext uri="{D42A27DB-BD31-4B8C-83A1-F6EECF244321}">
                <p14:modId xmlns:p14="http://schemas.microsoft.com/office/powerpoint/2010/main" val="1554005186"/>
              </p:ext>
            </p:extLst>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Gráfico 19">
            <a:extLst>
              <a:ext uri="{FF2B5EF4-FFF2-40B4-BE49-F238E27FC236}">
                <a16:creationId xmlns:a16="http://schemas.microsoft.com/office/drawing/2014/main" id="{B76D0940-7489-451C-B375-42690FCD5D94}"/>
              </a:ext>
            </a:extLst>
          </p:cNvPr>
          <p:cNvGraphicFramePr>
            <a:graphicFrameLocks/>
          </p:cNvGraphicFramePr>
          <p:nvPr>
            <p:extLst>
              <p:ext uri="{D42A27DB-BD31-4B8C-83A1-F6EECF244321}">
                <p14:modId xmlns:p14="http://schemas.microsoft.com/office/powerpoint/2010/main" val="54514316"/>
              </p:ext>
            </p:extLst>
          </p:nvPr>
        </p:nvGraphicFramePr>
        <p:xfrm>
          <a:off x="2580580" y="377006"/>
          <a:ext cx="4670805" cy="2898914"/>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0728175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57480"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6B59971-C930-491F-87AE-4E9F3D93BBA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29CF7BB6-A6B6-401A-B5AD-514E887A769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CCC-5</a:t>
            </a:r>
            <a:r>
              <a:rPr lang="es-MX" sz="1600" dirty="0">
                <a:solidFill>
                  <a:schemeClr val="tx2"/>
                </a:solidFill>
              </a:rPr>
              <a:t>. ¿PIENSAS QUE LAS SITUACIONES DE CONFLICTO  PUEDEN AFECTAR EL AMBIENTE LABORAL?</a:t>
            </a:r>
          </a:p>
        </p:txBody>
      </p:sp>
      <p:graphicFrame>
        <p:nvGraphicFramePr>
          <p:cNvPr id="20" name="Gráfico 19">
            <a:extLst>
              <a:ext uri="{FF2B5EF4-FFF2-40B4-BE49-F238E27FC236}">
                <a16:creationId xmlns:a16="http://schemas.microsoft.com/office/drawing/2014/main" id="{6D154A82-A9D4-4DBA-B711-E839C1382E4A}"/>
              </a:ext>
            </a:extLst>
          </p:cNvPr>
          <p:cNvGraphicFramePr>
            <a:graphicFrameLocks/>
          </p:cNvGraphicFramePr>
          <p:nvPr>
            <p:extLst>
              <p:ext uri="{D42A27DB-BD31-4B8C-83A1-F6EECF244321}">
                <p14:modId xmlns:p14="http://schemas.microsoft.com/office/powerpoint/2010/main" val="122830996"/>
              </p:ext>
            </p:extLst>
          </p:nvPr>
        </p:nvGraphicFramePr>
        <p:xfrm>
          <a:off x="1660911" y="1365581"/>
          <a:ext cx="68040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0827492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7" name="CuadroTexto 26">
            <a:extLst>
              <a:ext uri="{FF2B5EF4-FFF2-40B4-BE49-F238E27FC236}">
                <a16:creationId xmlns:a16="http://schemas.microsoft.com/office/drawing/2014/main" id="{7159D87E-8164-4F1A-AC1C-B169BE168F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8" name="Rectángulo 27">
            <a:extLst>
              <a:ext uri="{FF2B5EF4-FFF2-40B4-BE49-F238E27FC236}">
                <a16:creationId xmlns:a16="http://schemas.microsoft.com/office/drawing/2014/main" id="{6A0F628A-5797-4B53-B24E-82562D5DEE48}"/>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CCC-6</a:t>
            </a:r>
            <a:r>
              <a:rPr lang="es-MX" sz="1600" dirty="0">
                <a:solidFill>
                  <a:schemeClr val="tx2"/>
                </a:solidFill>
              </a:rPr>
              <a:t>. ¿QUÉ TIPO DE CONFLICTOS SE GENERAN EN TU ÁREA DE TRABAJO? (ELIGE 3)</a:t>
            </a:r>
          </a:p>
        </p:txBody>
      </p:sp>
      <p:graphicFrame>
        <p:nvGraphicFramePr>
          <p:cNvPr id="20" name="Gráfico 19">
            <a:extLst>
              <a:ext uri="{FF2B5EF4-FFF2-40B4-BE49-F238E27FC236}">
                <a16:creationId xmlns:a16="http://schemas.microsoft.com/office/drawing/2014/main" id="{1456DB52-E6EA-440C-95B8-0A2CF9B4A014}"/>
              </a:ext>
            </a:extLst>
          </p:cNvPr>
          <p:cNvGraphicFramePr>
            <a:graphicFrameLocks/>
          </p:cNvGraphicFramePr>
          <p:nvPr>
            <p:extLst>
              <p:ext uri="{D42A27DB-BD31-4B8C-83A1-F6EECF244321}">
                <p14:modId xmlns:p14="http://schemas.microsoft.com/office/powerpoint/2010/main" val="2031674966"/>
              </p:ext>
            </p:extLst>
          </p:nvPr>
        </p:nvGraphicFramePr>
        <p:xfrm>
          <a:off x="1576305"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73148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A550EF2F-BEF6-4720-A6D6-FEF2BF257D8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55F24057-5388-4BB0-BAD5-D6D391E9EE84}"/>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CCC-7</a:t>
            </a:r>
            <a:r>
              <a:rPr lang="es-MX" sz="1600" dirty="0">
                <a:solidFill>
                  <a:schemeClr val="tx2"/>
                </a:solidFill>
              </a:rPr>
              <a:t>. ¿SE RESUELVEN LOS CONFLICTOS EN TU ÁREA DE TRABAJO?</a:t>
            </a:r>
          </a:p>
        </p:txBody>
      </p:sp>
      <p:graphicFrame>
        <p:nvGraphicFramePr>
          <p:cNvPr id="20" name="Gráfico 19">
            <a:extLst>
              <a:ext uri="{FF2B5EF4-FFF2-40B4-BE49-F238E27FC236}">
                <a16:creationId xmlns:a16="http://schemas.microsoft.com/office/drawing/2014/main" id="{19CC0AD7-7393-4F49-82A2-007E49BCDA2C}"/>
              </a:ext>
            </a:extLst>
          </p:cNvPr>
          <p:cNvGraphicFramePr>
            <a:graphicFrameLocks/>
          </p:cNvGraphicFramePr>
          <p:nvPr>
            <p:extLst>
              <p:ext uri="{D42A27DB-BD31-4B8C-83A1-F6EECF244321}">
                <p14:modId xmlns:p14="http://schemas.microsoft.com/office/powerpoint/2010/main" val="4087335118"/>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73293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CB22D98-F8E7-47A1-B76F-42AC2A06B72D}"/>
              </a:ext>
            </a:extLst>
          </p:cNvPr>
          <p:cNvSpPr txBox="1"/>
          <p:nvPr/>
        </p:nvSpPr>
        <p:spPr>
          <a:xfrm>
            <a:off x="1845093" y="377006"/>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CONVIVENCIA CON COMPAÑEROS – COMPAÑERAS</a:t>
            </a:r>
          </a:p>
          <a:p>
            <a:pPr algn="ctr"/>
            <a:r>
              <a:rPr lang="es-MX" b="1" dirty="0">
                <a:effectLst>
                  <a:outerShdw blurRad="38100" dist="38100" dir="2700000" algn="tl">
                    <a:srgbClr val="000000">
                      <a:alpha val="43137"/>
                    </a:srgbClr>
                  </a:outerShdw>
                </a:effectLst>
              </a:rPr>
              <a:t>“CCC”</a:t>
            </a:r>
          </a:p>
        </p:txBody>
      </p:sp>
      <p:sp>
        <p:nvSpPr>
          <p:cNvPr id="6" name="CuadroTexto 5">
            <a:extLst>
              <a:ext uri="{FF2B5EF4-FFF2-40B4-BE49-F238E27FC236}">
                <a16:creationId xmlns:a16="http://schemas.microsoft.com/office/drawing/2014/main" id="{0F6AA38E-CBD9-4EF6-A2E2-D7054AB01D96}"/>
              </a:ext>
            </a:extLst>
          </p:cNvPr>
          <p:cNvSpPr txBox="1"/>
          <p:nvPr/>
        </p:nvSpPr>
        <p:spPr>
          <a:xfrm>
            <a:off x="2195736" y="1556792"/>
            <a:ext cx="5930945" cy="2585323"/>
          </a:xfrm>
          <a:prstGeom prst="rect">
            <a:avLst/>
          </a:prstGeom>
          <a:noFill/>
        </p:spPr>
        <p:txBody>
          <a:bodyPr wrap="square" rtlCol="0">
            <a:spAutoFit/>
          </a:bodyPr>
          <a:lstStyle/>
          <a:p>
            <a:pPr algn="just"/>
            <a:r>
              <a:rPr lang="es-MX" dirty="0"/>
              <a:t>En el rubro de “</a:t>
            </a:r>
            <a:r>
              <a:rPr lang="es-MX" b="1" dirty="0"/>
              <a:t>Convivencia con Compañeros – Compañeras” </a:t>
            </a:r>
            <a:r>
              <a:rPr lang="es-MX" dirty="0"/>
              <a:t>que la </a:t>
            </a:r>
            <a:r>
              <a:rPr lang="es-MX" b="1" dirty="0"/>
              <a:t>relación</a:t>
            </a:r>
            <a:r>
              <a:rPr lang="es-MX" dirty="0"/>
              <a:t> </a:t>
            </a:r>
            <a:r>
              <a:rPr lang="es-MX" b="1" dirty="0"/>
              <a:t>entre compañeros y compañeras </a:t>
            </a:r>
            <a:r>
              <a:rPr lang="es-MX" dirty="0"/>
              <a:t>es buena, el </a:t>
            </a:r>
            <a:r>
              <a:rPr lang="es-MX" b="1" dirty="0"/>
              <a:t>trabajo en equipo</a:t>
            </a:r>
            <a:r>
              <a:rPr lang="es-MX" dirty="0"/>
              <a:t> es su </a:t>
            </a:r>
            <a:r>
              <a:rPr lang="es-MX" b="1" dirty="0"/>
              <a:t>punto de vista</a:t>
            </a:r>
            <a:r>
              <a:rPr lang="es-MX" dirty="0"/>
              <a:t>, se dice que se presentan </a:t>
            </a:r>
            <a:r>
              <a:rPr lang="es-MX" b="1" dirty="0"/>
              <a:t>situaciones de conflicto </a:t>
            </a:r>
            <a:r>
              <a:rPr lang="es-MX" dirty="0"/>
              <a:t>, de </a:t>
            </a:r>
            <a:r>
              <a:rPr lang="es-MX" b="1" dirty="0"/>
              <a:t>conflicto afectan el ambiente </a:t>
            </a:r>
            <a:r>
              <a:rPr lang="es-MX" dirty="0"/>
              <a:t>de, los encuestados clasificaron la siguiente </a:t>
            </a:r>
            <a:r>
              <a:rPr lang="es-MX" b="1" dirty="0"/>
              <a:t>tipificación</a:t>
            </a:r>
            <a:r>
              <a:rPr lang="es-MX" dirty="0"/>
              <a:t> de la siguiente manera: 1.-conflictos institucionales, 2.-conflictos con compañeros, 3.-conflictos personales, también se externa que generalmente si </a:t>
            </a:r>
            <a:r>
              <a:rPr lang="es-MX" b="1" dirty="0"/>
              <a:t>se resuelven los conflictos</a:t>
            </a:r>
            <a:r>
              <a:rPr lang="es-MX" dirty="0"/>
              <a:t>.</a:t>
            </a:r>
          </a:p>
        </p:txBody>
      </p:sp>
    </p:spTree>
    <p:extLst>
      <p:ext uri="{BB962C8B-B14F-4D97-AF65-F5344CB8AC3E}">
        <p14:creationId xmlns:p14="http://schemas.microsoft.com/office/powerpoint/2010/main" val="35368569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6295"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164F3507-6DE9-4CA5-B239-5370B595D7FC}"/>
              </a:ext>
            </a:extLst>
          </p:cNvPr>
          <p:cNvSpPr txBox="1"/>
          <p:nvPr/>
        </p:nvSpPr>
        <p:spPr>
          <a:xfrm>
            <a:off x="2063149" y="2084406"/>
            <a:ext cx="6253267" cy="1938992"/>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RELACIÓN CON MANDOS MEDIOS Y SUPERIORES</a:t>
            </a:r>
          </a:p>
          <a:p>
            <a:pPr algn="ctr"/>
            <a:r>
              <a:rPr lang="es-MX" sz="4000" b="1" dirty="0">
                <a:effectLst>
                  <a:outerShdw blurRad="38100" dist="38100" dir="2700000" algn="tl">
                    <a:srgbClr val="000000">
                      <a:alpha val="43137"/>
                    </a:srgbClr>
                  </a:outerShdw>
                </a:effectLst>
              </a:rPr>
              <a:t>(RMMS)</a:t>
            </a:r>
          </a:p>
        </p:txBody>
      </p:sp>
    </p:spTree>
    <p:extLst>
      <p:ext uri="{BB962C8B-B14F-4D97-AF65-F5344CB8AC3E}">
        <p14:creationId xmlns:p14="http://schemas.microsoft.com/office/powerpoint/2010/main" val="5705988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16D023-D266-421B-893D-FB526FA08F1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79EAF37-C9FB-4C3A-BEE3-4F3A0C8BB41D}"/>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RMMS-1</a:t>
            </a:r>
            <a:r>
              <a:rPr lang="es-MX" sz="1600" dirty="0">
                <a:solidFill>
                  <a:schemeClr val="tx2"/>
                </a:solidFill>
              </a:rPr>
              <a:t>. ¿FUNCIONAN LAS LÍNEAS DE AUTORIDAD/RESPONSABILIDAD AL DESEMPEÑARTE EN TU PUESTO DE TRABAJO ?</a:t>
            </a:r>
          </a:p>
        </p:txBody>
      </p:sp>
      <p:graphicFrame>
        <p:nvGraphicFramePr>
          <p:cNvPr id="20" name="Gráfico 19">
            <a:extLst>
              <a:ext uri="{FF2B5EF4-FFF2-40B4-BE49-F238E27FC236}">
                <a16:creationId xmlns:a16="http://schemas.microsoft.com/office/drawing/2014/main" id="{21D7AF3C-8E3E-4C5C-8594-A18292D689CB}"/>
              </a:ext>
            </a:extLst>
          </p:cNvPr>
          <p:cNvGraphicFramePr>
            <a:graphicFrameLocks/>
          </p:cNvGraphicFramePr>
          <p:nvPr>
            <p:extLst>
              <p:ext uri="{D42A27DB-BD31-4B8C-83A1-F6EECF244321}">
                <p14:modId xmlns:p14="http://schemas.microsoft.com/office/powerpoint/2010/main" val="2973074659"/>
              </p:ext>
            </p:extLst>
          </p:nvPr>
        </p:nvGraphicFramePr>
        <p:xfrm>
          <a:off x="1474776"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525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A200A16-D1E7-4EDF-9E61-EFB65D5D9A7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E336058-0019-4F28-89CE-0D1D74630CD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RMMS-2</a:t>
            </a:r>
            <a:r>
              <a:rPr lang="es-MX" sz="1600" dirty="0">
                <a:solidFill>
                  <a:schemeClr val="tx2"/>
                </a:solidFill>
              </a:rPr>
              <a:t>. ¿RECIBES EN TIEMPO Y FORMA LAS INSTRUCCIONES DE TRABAJO?</a:t>
            </a:r>
          </a:p>
        </p:txBody>
      </p:sp>
      <p:graphicFrame>
        <p:nvGraphicFramePr>
          <p:cNvPr id="20" name="Gráfico 19">
            <a:extLst>
              <a:ext uri="{FF2B5EF4-FFF2-40B4-BE49-F238E27FC236}">
                <a16:creationId xmlns:a16="http://schemas.microsoft.com/office/drawing/2014/main" id="{E23741C6-D8A8-4F1A-A4C9-E1456231AB69}"/>
              </a:ext>
            </a:extLst>
          </p:cNvPr>
          <p:cNvGraphicFramePr>
            <a:graphicFrameLocks/>
          </p:cNvGraphicFramePr>
          <p:nvPr>
            <p:extLst>
              <p:ext uri="{D42A27DB-BD31-4B8C-83A1-F6EECF244321}">
                <p14:modId xmlns:p14="http://schemas.microsoft.com/office/powerpoint/2010/main" val="2682064065"/>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730416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CB46670-996B-41B1-A4E2-16BBADA6FD7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71FD523-B428-41D5-9C30-36856D4039F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RMMS-3</a:t>
            </a:r>
            <a:r>
              <a:rPr lang="es-MX" sz="1600" dirty="0">
                <a:solidFill>
                  <a:schemeClr val="tx2"/>
                </a:solidFill>
              </a:rPr>
              <a:t>. ¿CONSIDERAS QUE EL RESPONSABLE DEL ÁREA DE TRABAJO DISTRIBUYE ENTRE TODOS LOS COLABORADORES LAS ACTIVIDADES DE MANERA EQUILIBRADA?</a:t>
            </a:r>
          </a:p>
        </p:txBody>
      </p:sp>
      <p:graphicFrame>
        <p:nvGraphicFramePr>
          <p:cNvPr id="20" name="Gráfico 19">
            <a:extLst>
              <a:ext uri="{FF2B5EF4-FFF2-40B4-BE49-F238E27FC236}">
                <a16:creationId xmlns:a16="http://schemas.microsoft.com/office/drawing/2014/main" id="{B70C248E-B89D-49E1-A1B8-347791A8109D}"/>
              </a:ext>
            </a:extLst>
          </p:cNvPr>
          <p:cNvGraphicFramePr>
            <a:graphicFrameLocks/>
          </p:cNvGraphicFramePr>
          <p:nvPr>
            <p:extLst>
              <p:ext uri="{D42A27DB-BD31-4B8C-83A1-F6EECF244321}">
                <p14:modId xmlns:p14="http://schemas.microsoft.com/office/powerpoint/2010/main" val="1381161376"/>
              </p:ext>
            </p:extLst>
          </p:nvPr>
        </p:nvGraphicFramePr>
        <p:xfrm>
          <a:off x="1474776" y="1383493"/>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4036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4356"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EB2D4B74-BFDA-42CE-95C3-5A54BF4F2BD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4633442A-093D-40D0-B9DF-1EBDA271E3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RMMS-4</a:t>
            </a:r>
            <a:r>
              <a:rPr lang="es-MX" sz="1600" dirty="0">
                <a:solidFill>
                  <a:schemeClr val="tx2"/>
                </a:solidFill>
              </a:rPr>
              <a:t>. ¿EL NÚMERO DE COLABORADORES EN TU ÁREA ES ADECUADO A LA CARGA DE TRABAJO?</a:t>
            </a:r>
          </a:p>
        </p:txBody>
      </p:sp>
      <p:graphicFrame>
        <p:nvGraphicFramePr>
          <p:cNvPr id="20" name="Gráfico 19">
            <a:extLst>
              <a:ext uri="{FF2B5EF4-FFF2-40B4-BE49-F238E27FC236}">
                <a16:creationId xmlns:a16="http://schemas.microsoft.com/office/drawing/2014/main" id="{B0E94BCB-F801-4E54-98E5-33693FD21CFF}"/>
              </a:ext>
            </a:extLst>
          </p:cNvPr>
          <p:cNvGraphicFramePr>
            <a:graphicFrameLocks/>
          </p:cNvGraphicFramePr>
          <p:nvPr>
            <p:extLst>
              <p:ext uri="{D42A27DB-BD31-4B8C-83A1-F6EECF244321}">
                <p14:modId xmlns:p14="http://schemas.microsoft.com/office/powerpoint/2010/main" val="4104085717"/>
              </p:ext>
            </p:extLst>
          </p:nvPr>
        </p:nvGraphicFramePr>
        <p:xfrm>
          <a:off x="1551387"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3074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75219" y="6379440"/>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712D3542-2A47-4DC1-9C9E-3B3A7166E0D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A6A6DD9E-DB97-4D67-9027-ACE0CF7E0028}"/>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RMMS-5</a:t>
            </a:r>
            <a:r>
              <a:rPr lang="es-MX" sz="1600" dirty="0">
                <a:solidFill>
                  <a:schemeClr val="tx2"/>
                </a:solidFill>
              </a:rPr>
              <a:t>. LA PERSONA QUE EVALÚA TU DESEMPEÑO EN LAS ACTIVIDADES QUE TE HAN SIDO ASIGNADAS, ¿LO HACE CON BASE A RESULTADOS?</a:t>
            </a:r>
          </a:p>
        </p:txBody>
      </p:sp>
      <p:graphicFrame>
        <p:nvGraphicFramePr>
          <p:cNvPr id="20" name="Gráfico 19">
            <a:extLst>
              <a:ext uri="{FF2B5EF4-FFF2-40B4-BE49-F238E27FC236}">
                <a16:creationId xmlns:a16="http://schemas.microsoft.com/office/drawing/2014/main" id="{5EEAF4EB-68F1-47AD-B4C7-9A067BE8522B}"/>
              </a:ext>
            </a:extLst>
          </p:cNvPr>
          <p:cNvGraphicFramePr>
            <a:graphicFrameLocks/>
          </p:cNvGraphicFramePr>
          <p:nvPr>
            <p:extLst>
              <p:ext uri="{D42A27DB-BD31-4B8C-83A1-F6EECF244321}">
                <p14:modId xmlns:p14="http://schemas.microsoft.com/office/powerpoint/2010/main" val="2833322208"/>
              </p:ext>
            </p:extLst>
          </p:nvPr>
        </p:nvGraphicFramePr>
        <p:xfrm>
          <a:off x="1474776"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64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graphicFrame>
        <p:nvGraphicFramePr>
          <p:cNvPr id="33" name="Gráfico 32">
            <a:extLst>
              <a:ext uri="{FF2B5EF4-FFF2-40B4-BE49-F238E27FC236}">
                <a16:creationId xmlns:a16="http://schemas.microsoft.com/office/drawing/2014/main" id="{E90BBBE3-8ABD-4ECC-8BD2-80AF5D4A199E}"/>
              </a:ext>
            </a:extLst>
          </p:cNvPr>
          <p:cNvGraphicFramePr>
            <a:graphicFrameLocks/>
          </p:cNvGraphicFramePr>
          <p:nvPr/>
        </p:nvGraphicFramePr>
        <p:xfrm>
          <a:off x="5516567" y="3582080"/>
          <a:ext cx="3627433" cy="257742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Gráfico 24">
            <a:extLst>
              <a:ext uri="{FF2B5EF4-FFF2-40B4-BE49-F238E27FC236}">
                <a16:creationId xmlns:a16="http://schemas.microsoft.com/office/drawing/2014/main" id="{A2BCCD93-C625-490C-AB2F-84EDCBF7EAAB}"/>
              </a:ext>
            </a:extLst>
          </p:cNvPr>
          <p:cNvGraphicFramePr>
            <a:graphicFrameLocks/>
          </p:cNvGraphicFramePr>
          <p:nvPr>
            <p:extLst>
              <p:ext uri="{D42A27DB-BD31-4B8C-83A1-F6EECF244321}">
                <p14:modId xmlns:p14="http://schemas.microsoft.com/office/powerpoint/2010/main" val="1024756396"/>
              </p:ext>
            </p:extLst>
          </p:nvPr>
        </p:nvGraphicFramePr>
        <p:xfrm>
          <a:off x="65363" y="3478407"/>
          <a:ext cx="4260746" cy="273068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ráfico 26">
            <a:extLst>
              <a:ext uri="{FF2B5EF4-FFF2-40B4-BE49-F238E27FC236}">
                <a16:creationId xmlns:a16="http://schemas.microsoft.com/office/drawing/2014/main" id="{9ED0E396-3F63-40C6-A68E-8C5351482172}"/>
              </a:ext>
            </a:extLst>
          </p:cNvPr>
          <p:cNvGraphicFramePr>
            <a:graphicFrameLocks/>
          </p:cNvGraphicFramePr>
          <p:nvPr>
            <p:extLst>
              <p:ext uri="{D42A27DB-BD31-4B8C-83A1-F6EECF244321}">
                <p14:modId xmlns:p14="http://schemas.microsoft.com/office/powerpoint/2010/main" val="1386477327"/>
              </p:ext>
            </p:extLst>
          </p:nvPr>
        </p:nvGraphicFramePr>
        <p:xfrm>
          <a:off x="2195736" y="299740"/>
          <a:ext cx="5928215" cy="297419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Gráfico 28">
            <a:extLst>
              <a:ext uri="{FF2B5EF4-FFF2-40B4-BE49-F238E27FC236}">
                <a16:creationId xmlns:a16="http://schemas.microsoft.com/office/drawing/2014/main" id="{042F2FB9-DB30-4D28-8D33-6B2FA9860FC3}"/>
              </a:ext>
            </a:extLst>
          </p:cNvPr>
          <p:cNvGraphicFramePr>
            <a:graphicFrameLocks/>
          </p:cNvGraphicFramePr>
          <p:nvPr>
            <p:extLst>
              <p:ext uri="{D42A27DB-BD31-4B8C-83A1-F6EECF244321}">
                <p14:modId xmlns:p14="http://schemas.microsoft.com/office/powerpoint/2010/main" val="3955565462"/>
              </p:ext>
            </p:extLst>
          </p:nvPr>
        </p:nvGraphicFramePr>
        <p:xfrm>
          <a:off x="2456300" y="3495018"/>
          <a:ext cx="4666896" cy="279254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30" name="Gráfico 29">
            <a:extLst>
              <a:ext uri="{FF2B5EF4-FFF2-40B4-BE49-F238E27FC236}">
                <a16:creationId xmlns:a16="http://schemas.microsoft.com/office/drawing/2014/main" id="{5A17E9CF-FDA5-4EAB-935E-6B17205F46EB}"/>
              </a:ext>
            </a:extLst>
          </p:cNvPr>
          <p:cNvGraphicFramePr>
            <a:graphicFrameLocks/>
          </p:cNvGraphicFramePr>
          <p:nvPr>
            <p:extLst>
              <p:ext uri="{D42A27DB-BD31-4B8C-83A1-F6EECF244321}">
                <p14:modId xmlns:p14="http://schemas.microsoft.com/office/powerpoint/2010/main" val="3939682478"/>
              </p:ext>
            </p:extLst>
          </p:nvPr>
        </p:nvGraphicFramePr>
        <p:xfrm>
          <a:off x="5292080" y="3519688"/>
          <a:ext cx="4572000" cy="2792543"/>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982436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855EC40-0DD3-419E-AD41-E545C0AECC0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93392DA1-9C89-4B77-9082-0A3E6DFF008A}"/>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RMMS-6</a:t>
            </a:r>
            <a:r>
              <a:rPr lang="es-MX" sz="1600" dirty="0">
                <a:solidFill>
                  <a:schemeClr val="tx2"/>
                </a:solidFill>
              </a:rPr>
              <a:t>. ¿SE TE BRINDA EN TU ÁREA DE TRABAJO LA OPORTUNIDAD DE HACER PROPUESTAS PARA LA MEJORA?</a:t>
            </a:r>
          </a:p>
        </p:txBody>
      </p:sp>
      <p:graphicFrame>
        <p:nvGraphicFramePr>
          <p:cNvPr id="20" name="Gráfico 19">
            <a:extLst>
              <a:ext uri="{FF2B5EF4-FFF2-40B4-BE49-F238E27FC236}">
                <a16:creationId xmlns:a16="http://schemas.microsoft.com/office/drawing/2014/main" id="{54DF4C7F-5CCF-4DC8-B1B4-5F0DD8DCE56C}"/>
              </a:ext>
            </a:extLst>
          </p:cNvPr>
          <p:cNvGraphicFramePr>
            <a:graphicFrameLocks/>
          </p:cNvGraphicFramePr>
          <p:nvPr>
            <p:extLst>
              <p:ext uri="{D42A27DB-BD31-4B8C-83A1-F6EECF244321}">
                <p14:modId xmlns:p14="http://schemas.microsoft.com/office/powerpoint/2010/main" val="1400693372"/>
              </p:ext>
            </p:extLst>
          </p:nvPr>
        </p:nvGraphicFramePr>
        <p:xfrm>
          <a:off x="1479380"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4507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295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CuadroTexto 23">
            <a:extLst>
              <a:ext uri="{FF2B5EF4-FFF2-40B4-BE49-F238E27FC236}">
                <a16:creationId xmlns:a16="http://schemas.microsoft.com/office/drawing/2014/main" id="{FBE7546C-2678-4EA0-83BA-9841C14AD2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5" name="Rectángulo 24">
            <a:extLst>
              <a:ext uri="{FF2B5EF4-FFF2-40B4-BE49-F238E27FC236}">
                <a16:creationId xmlns:a16="http://schemas.microsoft.com/office/drawing/2014/main" id="{7FEA11DD-9D76-4218-BD01-50F7C23E6CEB}"/>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RMMS-7</a:t>
            </a:r>
            <a:r>
              <a:rPr lang="es-MX" sz="1600" dirty="0">
                <a:solidFill>
                  <a:schemeClr val="tx2"/>
                </a:solidFill>
              </a:rPr>
              <a:t>. ¿SON CONSIDERADAS TUS PROPUESTAS PARA LA MEJORA?</a:t>
            </a:r>
          </a:p>
        </p:txBody>
      </p:sp>
      <p:graphicFrame>
        <p:nvGraphicFramePr>
          <p:cNvPr id="20" name="Gráfico 19">
            <a:extLst>
              <a:ext uri="{FF2B5EF4-FFF2-40B4-BE49-F238E27FC236}">
                <a16:creationId xmlns:a16="http://schemas.microsoft.com/office/drawing/2014/main" id="{6B06A096-215A-4F05-B793-0E39C8026359}"/>
              </a:ext>
            </a:extLst>
          </p:cNvPr>
          <p:cNvGraphicFramePr>
            <a:graphicFrameLocks/>
          </p:cNvGraphicFramePr>
          <p:nvPr>
            <p:extLst>
              <p:ext uri="{D42A27DB-BD31-4B8C-83A1-F6EECF244321}">
                <p14:modId xmlns:p14="http://schemas.microsoft.com/office/powerpoint/2010/main" val="904149791"/>
              </p:ext>
            </p:extLst>
          </p:nvPr>
        </p:nvGraphicFramePr>
        <p:xfrm>
          <a:off x="1474776" y="1303109"/>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927329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5 CuadroTexto">
            <a:extLst>
              <a:ext uri="{FF2B5EF4-FFF2-40B4-BE49-F238E27FC236}">
                <a16:creationId xmlns:a16="http://schemas.microsoft.com/office/drawing/2014/main" id="{26C0AB03-666E-47B8-B3A1-1DC07F0BA185}"/>
              </a:ext>
            </a:extLst>
          </p:cNvPr>
          <p:cNvSpPr txBox="1"/>
          <p:nvPr/>
        </p:nvSpPr>
        <p:spPr>
          <a:xfrm>
            <a:off x="1848071" y="345697"/>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RELACIÓN CON MANDOS MEDIOS Y SUPERIORES</a:t>
            </a:r>
          </a:p>
          <a:p>
            <a:pPr algn="ctr"/>
            <a:r>
              <a:rPr lang="es-MX" b="1" dirty="0">
                <a:effectLst>
                  <a:outerShdw blurRad="38100" dist="38100" dir="2700000" algn="tl">
                    <a:srgbClr val="000000">
                      <a:alpha val="43137"/>
                    </a:srgbClr>
                  </a:outerShdw>
                </a:effectLst>
              </a:rPr>
              <a:t>(RMMS)</a:t>
            </a:r>
          </a:p>
        </p:txBody>
      </p:sp>
      <p:sp>
        <p:nvSpPr>
          <p:cNvPr id="6" name="CuadroTexto 5">
            <a:extLst>
              <a:ext uri="{FF2B5EF4-FFF2-40B4-BE49-F238E27FC236}">
                <a16:creationId xmlns:a16="http://schemas.microsoft.com/office/drawing/2014/main" id="{CB60CFC4-C0BF-4A46-98F6-B1D1A08F9107}"/>
              </a:ext>
            </a:extLst>
          </p:cNvPr>
          <p:cNvSpPr txBox="1"/>
          <p:nvPr/>
        </p:nvSpPr>
        <p:spPr>
          <a:xfrm>
            <a:off x="2195736" y="1340768"/>
            <a:ext cx="6336704" cy="4464496"/>
          </a:xfrm>
          <a:prstGeom prst="rect">
            <a:avLst/>
          </a:prstGeom>
          <a:noFill/>
        </p:spPr>
        <p:txBody>
          <a:bodyPr wrap="square" rtlCol="0">
            <a:spAutoFit/>
          </a:bodyPr>
          <a:lstStyle/>
          <a:p>
            <a:endParaRPr lang="es-MX"/>
          </a:p>
        </p:txBody>
      </p:sp>
      <p:sp>
        <p:nvSpPr>
          <p:cNvPr id="7" name="CuadroTexto 6">
            <a:extLst>
              <a:ext uri="{FF2B5EF4-FFF2-40B4-BE49-F238E27FC236}">
                <a16:creationId xmlns:a16="http://schemas.microsoft.com/office/drawing/2014/main" id="{7FB00B65-207F-4EEB-B3BF-940828BFD6DF}"/>
              </a:ext>
            </a:extLst>
          </p:cNvPr>
          <p:cNvSpPr txBox="1"/>
          <p:nvPr/>
        </p:nvSpPr>
        <p:spPr>
          <a:xfrm>
            <a:off x="1521375" y="1412776"/>
            <a:ext cx="6435001" cy="1754326"/>
          </a:xfrm>
          <a:prstGeom prst="rect">
            <a:avLst/>
          </a:prstGeom>
          <a:noFill/>
        </p:spPr>
        <p:txBody>
          <a:bodyPr wrap="square" rtlCol="0">
            <a:spAutoFit/>
          </a:bodyPr>
          <a:lstStyle/>
          <a:p>
            <a:pPr algn="just"/>
            <a:r>
              <a:rPr lang="es-MX" dirty="0"/>
              <a:t>En lo que comprende el rubro de </a:t>
            </a:r>
            <a:r>
              <a:rPr lang="es-MX" b="1" dirty="0"/>
              <a:t>“Relación con Mandos Medios y Superiores” </a:t>
            </a:r>
            <a:r>
              <a:rPr lang="es-MX" dirty="0"/>
              <a:t>se </a:t>
            </a:r>
            <a:r>
              <a:rPr lang="es-MX" b="1" dirty="0"/>
              <a:t>líneas de autoridad </a:t>
            </a:r>
            <a:r>
              <a:rPr lang="es-MX" dirty="0"/>
              <a:t>en el desempeño del trabajo, las </a:t>
            </a:r>
            <a:r>
              <a:rPr lang="es-MX" b="1" dirty="0"/>
              <a:t>instrucciones</a:t>
            </a:r>
            <a:r>
              <a:rPr lang="es-MX" dirty="0"/>
              <a:t> de, las </a:t>
            </a:r>
            <a:r>
              <a:rPr lang="es-MX" b="1" dirty="0"/>
              <a:t>actividades de manera equilibrada</a:t>
            </a:r>
            <a:r>
              <a:rPr lang="es-MX" dirty="0"/>
              <a:t>, el a la </a:t>
            </a:r>
            <a:r>
              <a:rPr lang="es-MX" b="1" dirty="0"/>
              <a:t>carga de trabajo</a:t>
            </a:r>
            <a:r>
              <a:rPr lang="es-MX" dirty="0"/>
              <a:t>,</a:t>
            </a:r>
            <a:r>
              <a:rPr lang="es-MX" b="1" dirty="0"/>
              <a:t> </a:t>
            </a:r>
            <a:r>
              <a:rPr lang="es-MX" dirty="0"/>
              <a:t>de en </a:t>
            </a:r>
            <a:r>
              <a:rPr lang="es-MX" b="1" dirty="0"/>
              <a:t>base a resultados</a:t>
            </a:r>
            <a:r>
              <a:rPr lang="es-MX" dirty="0"/>
              <a:t>, se hacer </a:t>
            </a:r>
            <a:r>
              <a:rPr lang="es-MX" b="1" dirty="0"/>
              <a:t>propuestas de mejora</a:t>
            </a:r>
            <a:r>
              <a:rPr lang="es-MX" dirty="0"/>
              <a:t>,</a:t>
            </a:r>
            <a:r>
              <a:rPr lang="es-MX" b="1" dirty="0"/>
              <a:t> </a:t>
            </a:r>
            <a:r>
              <a:rPr lang="es-MX" dirty="0"/>
              <a:t>pero se expresa que no son </a:t>
            </a:r>
            <a:r>
              <a:rPr lang="es-MX" b="1" dirty="0"/>
              <a:t>consideradas esas propuestas de mejora.</a:t>
            </a:r>
          </a:p>
        </p:txBody>
      </p:sp>
    </p:spTree>
    <p:extLst>
      <p:ext uri="{BB962C8B-B14F-4D97-AF65-F5344CB8AC3E}">
        <p14:creationId xmlns:p14="http://schemas.microsoft.com/office/powerpoint/2010/main" val="34185849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9E08A94A-9762-406C-9BED-3216A59FC6C2}"/>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PUESTO DE TRABAJO</a:t>
            </a:r>
          </a:p>
          <a:p>
            <a:pPr algn="ctr"/>
            <a:r>
              <a:rPr lang="es-MX" sz="4000" b="1" dirty="0">
                <a:effectLst>
                  <a:outerShdw blurRad="38100" dist="38100" dir="2700000" algn="tl">
                    <a:srgbClr val="000000">
                      <a:alpha val="43137"/>
                    </a:srgbClr>
                  </a:outerShdw>
                </a:effectLst>
              </a:rPr>
              <a:t>(PT)</a:t>
            </a:r>
          </a:p>
        </p:txBody>
      </p:sp>
    </p:spTree>
    <p:extLst>
      <p:ext uri="{BB962C8B-B14F-4D97-AF65-F5344CB8AC3E}">
        <p14:creationId xmlns:p14="http://schemas.microsoft.com/office/powerpoint/2010/main" val="953713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45C06481-824A-4ABA-ADF8-F12E6E12362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7399DFB2-5076-43F4-BAD7-21B0CD5B860F}"/>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PT-1</a:t>
            </a:r>
            <a:r>
              <a:rPr lang="es-MX" sz="1600" dirty="0">
                <a:solidFill>
                  <a:schemeClr val="tx2"/>
                </a:solidFill>
              </a:rPr>
              <a:t>. ¿REALIZAS CON AGRADO LAS ACTIVIDADES QUE TE HAN SIDO ASIGNADAS?</a:t>
            </a:r>
          </a:p>
        </p:txBody>
      </p:sp>
      <p:graphicFrame>
        <p:nvGraphicFramePr>
          <p:cNvPr id="23" name="Gráfico 22">
            <a:extLst>
              <a:ext uri="{FF2B5EF4-FFF2-40B4-BE49-F238E27FC236}">
                <a16:creationId xmlns:a16="http://schemas.microsoft.com/office/drawing/2014/main" id="{95D4D3DC-2CE0-4930-BD10-4D1B7FA4033F}"/>
              </a:ext>
            </a:extLst>
          </p:cNvPr>
          <p:cNvGraphicFramePr>
            <a:graphicFrameLocks/>
          </p:cNvGraphicFramePr>
          <p:nvPr>
            <p:extLst>
              <p:ext uri="{D42A27DB-BD31-4B8C-83A1-F6EECF244321}">
                <p14:modId xmlns:p14="http://schemas.microsoft.com/office/powerpoint/2010/main" val="3748343488"/>
              </p:ext>
            </p:extLst>
          </p:nvPr>
        </p:nvGraphicFramePr>
        <p:xfrm>
          <a:off x="1592503"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96323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267"/>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75860E0-F2F0-40FC-A57A-CF68F53679A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1F701D19-B504-423E-8090-8C21BEBC94CE}"/>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PT-2</a:t>
            </a:r>
            <a:r>
              <a:rPr lang="es-MX" sz="1600" dirty="0">
                <a:solidFill>
                  <a:schemeClr val="tx2"/>
                </a:solidFill>
              </a:rPr>
              <a:t>. ¿HAS CONSIDERADO UN CAMBIO DE ÁREA QUE MEJORE TU CONDICIÓN LABORAL?</a:t>
            </a:r>
          </a:p>
        </p:txBody>
      </p:sp>
      <p:graphicFrame>
        <p:nvGraphicFramePr>
          <p:cNvPr id="20" name="Gráfico 19">
            <a:extLst>
              <a:ext uri="{FF2B5EF4-FFF2-40B4-BE49-F238E27FC236}">
                <a16:creationId xmlns:a16="http://schemas.microsoft.com/office/drawing/2014/main" id="{0F0AE5CC-9ACC-46B9-8745-7DCBC2431D3A}"/>
              </a:ext>
            </a:extLst>
          </p:cNvPr>
          <p:cNvGraphicFramePr>
            <a:graphicFrameLocks/>
          </p:cNvGraphicFramePr>
          <p:nvPr>
            <p:extLst>
              <p:ext uri="{D42A27DB-BD31-4B8C-83A1-F6EECF244321}">
                <p14:modId xmlns:p14="http://schemas.microsoft.com/office/powerpoint/2010/main" val="954400893"/>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4146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09F76FD4-A875-438F-9AFA-080F3368D1D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F43FED9-06E9-423E-B447-090AB046C53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PT-3</a:t>
            </a:r>
            <a:r>
              <a:rPr lang="es-MX" sz="1600" dirty="0">
                <a:solidFill>
                  <a:schemeClr val="tx2"/>
                </a:solidFill>
              </a:rPr>
              <a:t>. ¿TE PERMITE TU DESEMPEÑO LABORAL  ADQUIRIR NUEVAS HABILIDADES PARA TU DESARROLLO INTEGRAL?</a:t>
            </a:r>
          </a:p>
        </p:txBody>
      </p:sp>
      <p:graphicFrame>
        <p:nvGraphicFramePr>
          <p:cNvPr id="20" name="Gráfico 19">
            <a:extLst>
              <a:ext uri="{FF2B5EF4-FFF2-40B4-BE49-F238E27FC236}">
                <a16:creationId xmlns:a16="http://schemas.microsoft.com/office/drawing/2014/main" id="{C4174033-932F-4C5C-BD20-33D2B65CAC5D}"/>
              </a:ext>
            </a:extLst>
          </p:cNvPr>
          <p:cNvGraphicFramePr>
            <a:graphicFrameLocks/>
          </p:cNvGraphicFramePr>
          <p:nvPr>
            <p:extLst>
              <p:ext uri="{D42A27DB-BD31-4B8C-83A1-F6EECF244321}">
                <p14:modId xmlns:p14="http://schemas.microsoft.com/office/powerpoint/2010/main" val="178478073"/>
              </p:ext>
            </p:extLst>
          </p:nvPr>
        </p:nvGraphicFramePr>
        <p:xfrm>
          <a:off x="1686589" y="139187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7378361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8431626F-7D97-497F-ACF9-67AFA3F4EF60}"/>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484E2CF-550A-47A1-A9CD-6F21B76CA291}"/>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PT-4</a:t>
            </a:r>
            <a:r>
              <a:rPr lang="es-MX" sz="1600" dirty="0">
                <a:solidFill>
                  <a:schemeClr val="tx2"/>
                </a:solidFill>
              </a:rPr>
              <a:t>. ¿LA CARGA DE TRABAJO ASIGNADA CORRESPONDE A TU JORNADA LABORAL?</a:t>
            </a:r>
          </a:p>
        </p:txBody>
      </p:sp>
      <p:graphicFrame>
        <p:nvGraphicFramePr>
          <p:cNvPr id="20" name="Gráfico 19">
            <a:extLst>
              <a:ext uri="{FF2B5EF4-FFF2-40B4-BE49-F238E27FC236}">
                <a16:creationId xmlns:a16="http://schemas.microsoft.com/office/drawing/2014/main" id="{F1BE44A5-9154-440A-9DA5-4D89E7AFD975}"/>
              </a:ext>
            </a:extLst>
          </p:cNvPr>
          <p:cNvGraphicFramePr>
            <a:graphicFrameLocks/>
          </p:cNvGraphicFramePr>
          <p:nvPr>
            <p:extLst>
              <p:ext uri="{D42A27DB-BD31-4B8C-83A1-F6EECF244321}">
                <p14:modId xmlns:p14="http://schemas.microsoft.com/office/powerpoint/2010/main" val="4231972973"/>
              </p:ext>
            </p:extLst>
          </p:nvPr>
        </p:nvGraphicFramePr>
        <p:xfrm>
          <a:off x="1592503"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7490928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02400" y="633097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BE1AD0D4-8CDE-4BCD-B84F-DBAA402B3DE2}"/>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8BFF5A38-74F0-4ED0-B4AE-85A86FCEE8B3}"/>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PT-5</a:t>
            </a:r>
            <a:r>
              <a:rPr lang="es-MX" sz="1600" dirty="0">
                <a:solidFill>
                  <a:schemeClr val="tx2"/>
                </a:solidFill>
              </a:rPr>
              <a:t>. ¿TIENE RELACIÓN EL PUESTO DE TRABAJO CON TU PREPARACIÓN ACADÉMICA  ?</a:t>
            </a:r>
          </a:p>
        </p:txBody>
      </p:sp>
      <p:graphicFrame>
        <p:nvGraphicFramePr>
          <p:cNvPr id="20" name="Gráfico 19">
            <a:extLst>
              <a:ext uri="{FF2B5EF4-FFF2-40B4-BE49-F238E27FC236}">
                <a16:creationId xmlns:a16="http://schemas.microsoft.com/office/drawing/2014/main" id="{14FDF4D9-0E82-4E99-BF6B-D16CFE6ED3F3}"/>
              </a:ext>
            </a:extLst>
          </p:cNvPr>
          <p:cNvGraphicFramePr>
            <a:graphicFrameLocks/>
          </p:cNvGraphicFramePr>
          <p:nvPr>
            <p:extLst>
              <p:ext uri="{D42A27DB-BD31-4B8C-83A1-F6EECF244321}">
                <p14:modId xmlns:p14="http://schemas.microsoft.com/office/powerpoint/2010/main" val="2632849663"/>
              </p:ext>
            </p:extLst>
          </p:nvPr>
        </p:nvGraphicFramePr>
        <p:xfrm>
          <a:off x="1686589" y="134272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478372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8962"/>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3B860F3D-E648-457E-9A19-95E3B370CD6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68DAB5C2-A7C8-4C3F-96C7-9DAD2FD1CA63}"/>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PT-6</a:t>
            </a:r>
            <a:r>
              <a:rPr lang="es-MX" sz="1600" dirty="0">
                <a:solidFill>
                  <a:schemeClr val="tx2"/>
                </a:solidFill>
              </a:rPr>
              <a:t>. ¿ESTÁS CAPACITADO PARA REALIZAR TUS FUNCIONES LABORALES?</a:t>
            </a:r>
          </a:p>
        </p:txBody>
      </p:sp>
      <p:graphicFrame>
        <p:nvGraphicFramePr>
          <p:cNvPr id="20" name="Gráfico 19">
            <a:extLst>
              <a:ext uri="{FF2B5EF4-FFF2-40B4-BE49-F238E27FC236}">
                <a16:creationId xmlns:a16="http://schemas.microsoft.com/office/drawing/2014/main" id="{95C37390-E6CF-4513-9583-9ABDC92486CA}"/>
              </a:ext>
            </a:extLst>
          </p:cNvPr>
          <p:cNvGraphicFramePr>
            <a:graphicFrameLocks/>
          </p:cNvGraphicFramePr>
          <p:nvPr>
            <p:extLst>
              <p:ext uri="{D42A27DB-BD31-4B8C-83A1-F6EECF244321}">
                <p14:modId xmlns:p14="http://schemas.microsoft.com/office/powerpoint/2010/main" val="2709493174"/>
              </p:ext>
            </p:extLst>
          </p:nvPr>
        </p:nvGraphicFramePr>
        <p:xfrm>
          <a:off x="1735640"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7298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44016"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02901" y="6304172"/>
              <a:ext cx="2210862" cy="253916"/>
            </a:xfrm>
            <a:prstGeom prst="rect">
              <a:avLst/>
            </a:prstGeom>
            <a:noFill/>
          </p:spPr>
          <p:txBody>
            <a:bodyPr wrap="none" rtlCol="0">
              <a:spAutoFit/>
            </a:bodyPr>
            <a:lstStyle/>
            <a:p>
              <a:pPr algn="ctr"/>
              <a:r>
                <a:rPr lang="es-MX" sz="1050" i="1" dirty="0"/>
                <a:t>DIRECCIÓN DE RECURSOS HUMANOS</a:t>
              </a:r>
            </a:p>
          </p:txBody>
        </p:sp>
      </p:grpSp>
      <p:pic>
        <p:nvPicPr>
          <p:cNvPr id="9" name="Imagen 8">
            <a:extLst>
              <a:ext uri="{FF2B5EF4-FFF2-40B4-BE49-F238E27FC236}">
                <a16:creationId xmlns:a16="http://schemas.microsoft.com/office/drawing/2014/main" id="{C51EF3EC-C67B-432D-922B-9E73569A8D58}"/>
              </a:ext>
            </a:extLst>
          </p:cNvPr>
          <p:cNvPicPr>
            <a:picLocks noChangeAspect="1"/>
          </p:cNvPicPr>
          <p:nvPr/>
        </p:nvPicPr>
        <p:blipFill>
          <a:blip r:embed="rId5"/>
          <a:stretch>
            <a:fillRect/>
          </a:stretch>
        </p:blipFill>
        <p:spPr>
          <a:xfrm>
            <a:off x="837807" y="394845"/>
            <a:ext cx="8235201" cy="4958338"/>
          </a:xfrm>
          <a:prstGeom prst="rect">
            <a:avLst/>
          </a:prstGeom>
        </p:spPr>
      </p:pic>
      <p:pic>
        <p:nvPicPr>
          <p:cNvPr id="7" name="Imagen 6">
            <a:extLst>
              <a:ext uri="{FF2B5EF4-FFF2-40B4-BE49-F238E27FC236}">
                <a16:creationId xmlns:a16="http://schemas.microsoft.com/office/drawing/2014/main" id="{F1586225-7911-4E7F-A0EB-990738B08DF4}"/>
              </a:ext>
            </a:extLst>
          </p:cNvPr>
          <p:cNvPicPr>
            <a:picLocks noChangeAspect="1"/>
          </p:cNvPicPr>
          <p:nvPr/>
        </p:nvPicPr>
        <p:blipFill>
          <a:blip r:embed="rId6"/>
          <a:stretch>
            <a:fillRect/>
          </a:stretch>
        </p:blipFill>
        <p:spPr>
          <a:xfrm>
            <a:off x="6567933" y="5353183"/>
            <a:ext cx="2505075" cy="1263566"/>
          </a:xfrm>
          <a:prstGeom prst="rect">
            <a:avLst/>
          </a:prstGeom>
        </p:spPr>
      </p:pic>
    </p:spTree>
    <p:extLst>
      <p:ext uri="{BB962C8B-B14F-4D97-AF65-F5344CB8AC3E}">
        <p14:creationId xmlns:p14="http://schemas.microsoft.com/office/powerpoint/2010/main" val="3847730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D1170905-7E61-413C-AE9F-9CFCEBB3ECE1}"/>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6C70525-B106-4D61-B59D-7B0180C249E5}"/>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PT-7</a:t>
            </a:r>
            <a:r>
              <a:rPr lang="es-MX" sz="1600" dirty="0">
                <a:solidFill>
                  <a:schemeClr val="tx2"/>
                </a:solidFill>
              </a:rPr>
              <a:t>. ¿HAS RECIBIDO CAPACITACIÓN POR PARTE DE LA UAN EN EL ÚLTIMO AÑO?</a:t>
            </a:r>
          </a:p>
        </p:txBody>
      </p:sp>
      <p:graphicFrame>
        <p:nvGraphicFramePr>
          <p:cNvPr id="20" name="Gráfico 19">
            <a:extLst>
              <a:ext uri="{FF2B5EF4-FFF2-40B4-BE49-F238E27FC236}">
                <a16:creationId xmlns:a16="http://schemas.microsoft.com/office/drawing/2014/main" id="{AE20AAE5-381D-4177-8174-98719C7A2CA8}"/>
              </a:ext>
            </a:extLst>
          </p:cNvPr>
          <p:cNvGraphicFramePr>
            <a:graphicFrameLocks/>
          </p:cNvGraphicFramePr>
          <p:nvPr>
            <p:extLst>
              <p:ext uri="{D42A27DB-BD31-4B8C-83A1-F6EECF244321}">
                <p14:modId xmlns:p14="http://schemas.microsoft.com/office/powerpoint/2010/main" val="2544140370"/>
              </p:ext>
            </p:extLst>
          </p:nvPr>
        </p:nvGraphicFramePr>
        <p:xfrm>
          <a:off x="1686589"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84837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11ADB0EF-6D30-4E6F-8ADC-203E31072ED4}"/>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B55E5B1-B31F-4E62-A88B-95043B970092}"/>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PT-8</a:t>
            </a:r>
            <a:r>
              <a:rPr lang="es-MX" sz="1600" dirty="0">
                <a:solidFill>
                  <a:schemeClr val="tx2"/>
                </a:solidFill>
              </a:rPr>
              <a:t>. ¿TE PERMITEN ASISTIR A LOS CURSOS DE CAPACITACIÓN?</a:t>
            </a:r>
          </a:p>
        </p:txBody>
      </p:sp>
      <p:graphicFrame>
        <p:nvGraphicFramePr>
          <p:cNvPr id="20" name="Gráfico 19">
            <a:extLst>
              <a:ext uri="{FF2B5EF4-FFF2-40B4-BE49-F238E27FC236}">
                <a16:creationId xmlns:a16="http://schemas.microsoft.com/office/drawing/2014/main" id="{DB4330F5-8767-4A51-84AD-ABA6272108EE}"/>
              </a:ext>
            </a:extLst>
          </p:cNvPr>
          <p:cNvGraphicFramePr>
            <a:graphicFrameLocks/>
          </p:cNvGraphicFramePr>
          <p:nvPr>
            <p:extLst>
              <p:ext uri="{D42A27DB-BD31-4B8C-83A1-F6EECF244321}">
                <p14:modId xmlns:p14="http://schemas.microsoft.com/office/powerpoint/2010/main" val="1557000748"/>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33208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8295"/>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9354C2E-BAE4-4BDC-8B88-BBF0EA9438F8}"/>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DFFF3423-3942-464B-9D00-DBF05B4CD5CB}"/>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PT-9</a:t>
            </a:r>
            <a:r>
              <a:rPr lang="es-MX" sz="1600" dirty="0">
                <a:solidFill>
                  <a:schemeClr val="tx2"/>
                </a:solidFill>
              </a:rPr>
              <a:t>. ¿CONSIDERAS QUE EL CONTENIDO DE LOS CURSOS DE CAPACITACIÓN HA FORTALECIDO TU DESEMPEÑO LABORAL?</a:t>
            </a:r>
          </a:p>
        </p:txBody>
      </p:sp>
      <p:graphicFrame>
        <p:nvGraphicFramePr>
          <p:cNvPr id="20" name="Gráfico 19">
            <a:extLst>
              <a:ext uri="{FF2B5EF4-FFF2-40B4-BE49-F238E27FC236}">
                <a16:creationId xmlns:a16="http://schemas.microsoft.com/office/drawing/2014/main" id="{851634B6-3DD7-40CF-B90E-EF34A251E51F}"/>
              </a:ext>
            </a:extLst>
          </p:cNvPr>
          <p:cNvGraphicFramePr>
            <a:graphicFrameLocks/>
          </p:cNvGraphicFramePr>
          <p:nvPr>
            <p:extLst>
              <p:ext uri="{D42A27DB-BD31-4B8C-83A1-F6EECF244321}">
                <p14:modId xmlns:p14="http://schemas.microsoft.com/office/powerpoint/2010/main" val="1729192737"/>
              </p:ext>
            </p:extLst>
          </p:nvPr>
        </p:nvGraphicFramePr>
        <p:xfrm>
          <a:off x="1686589"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52696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5 CuadroTexto">
            <a:extLst>
              <a:ext uri="{FF2B5EF4-FFF2-40B4-BE49-F238E27FC236}">
                <a16:creationId xmlns:a16="http://schemas.microsoft.com/office/drawing/2014/main" id="{D1356813-5260-411C-829B-823F3163C998}"/>
              </a:ext>
            </a:extLst>
          </p:cNvPr>
          <p:cNvSpPr txBox="1"/>
          <p:nvPr/>
        </p:nvSpPr>
        <p:spPr>
          <a:xfrm>
            <a:off x="2063149" y="343930"/>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PUESTO DE TRABAJO</a:t>
            </a:r>
          </a:p>
          <a:p>
            <a:pPr algn="ctr"/>
            <a:r>
              <a:rPr lang="es-MX" b="1" dirty="0">
                <a:effectLst>
                  <a:outerShdw blurRad="38100" dist="38100" dir="2700000" algn="tl">
                    <a:srgbClr val="000000">
                      <a:alpha val="43137"/>
                    </a:srgbClr>
                  </a:outerShdw>
                </a:effectLst>
              </a:rPr>
              <a:t>(PT)</a:t>
            </a:r>
          </a:p>
        </p:txBody>
      </p:sp>
      <p:sp>
        <p:nvSpPr>
          <p:cNvPr id="8" name="CuadroTexto 7">
            <a:extLst>
              <a:ext uri="{FF2B5EF4-FFF2-40B4-BE49-F238E27FC236}">
                <a16:creationId xmlns:a16="http://schemas.microsoft.com/office/drawing/2014/main" id="{545C7674-A790-47EB-9B54-C41C6DBD6390}"/>
              </a:ext>
            </a:extLst>
          </p:cNvPr>
          <p:cNvSpPr txBox="1"/>
          <p:nvPr/>
        </p:nvSpPr>
        <p:spPr>
          <a:xfrm>
            <a:off x="1692472" y="1217149"/>
            <a:ext cx="6639596" cy="2308324"/>
          </a:xfrm>
          <a:prstGeom prst="rect">
            <a:avLst/>
          </a:prstGeom>
          <a:noFill/>
        </p:spPr>
        <p:txBody>
          <a:bodyPr wrap="square" rtlCol="0">
            <a:spAutoFit/>
          </a:bodyPr>
          <a:lstStyle/>
          <a:p>
            <a:pPr algn="just"/>
            <a:r>
              <a:rPr lang="es-MX" dirty="0"/>
              <a:t>En el rubro de </a:t>
            </a:r>
            <a:r>
              <a:rPr lang="es-MX" b="1" dirty="0"/>
              <a:t>“Puesto de Trabajo” </a:t>
            </a:r>
            <a:r>
              <a:rPr lang="es-MX" dirty="0"/>
              <a:t>un las </a:t>
            </a:r>
            <a:r>
              <a:rPr lang="es-MX" b="1" dirty="0"/>
              <a:t>actividades asignadas con agrado</a:t>
            </a:r>
            <a:r>
              <a:rPr lang="es-MX" dirty="0"/>
              <a:t>, </a:t>
            </a:r>
            <a:r>
              <a:rPr lang="es-MX" b="1" dirty="0"/>
              <a:t>cambio de área </a:t>
            </a:r>
            <a:r>
              <a:rPr lang="es-MX" dirty="0"/>
              <a:t>que mejore, en general para su </a:t>
            </a:r>
            <a:r>
              <a:rPr lang="es-MX" b="1" dirty="0"/>
              <a:t>desarrollo integral</a:t>
            </a:r>
            <a:r>
              <a:rPr lang="es-MX" dirty="0"/>
              <a:t>, un la </a:t>
            </a:r>
            <a:r>
              <a:rPr lang="es-MX" b="1" dirty="0"/>
              <a:t>carga de trabajo de su jornada laboral</a:t>
            </a:r>
            <a:r>
              <a:rPr lang="es-MX" dirty="0"/>
              <a:t> asignada es, se del </a:t>
            </a:r>
            <a:r>
              <a:rPr lang="es-MX" b="1" dirty="0"/>
              <a:t>puesto de trabajo con su preparación académica</a:t>
            </a:r>
            <a:r>
              <a:rPr lang="es-MX" dirty="0"/>
              <a:t>, se manifiesta se está </a:t>
            </a:r>
            <a:r>
              <a:rPr lang="es-MX" b="1" dirty="0"/>
              <a:t>capacitado para realizar sus funciones laborales</a:t>
            </a:r>
            <a:r>
              <a:rPr lang="es-MX" dirty="0"/>
              <a:t>, que un  mas recibido </a:t>
            </a:r>
            <a:r>
              <a:rPr lang="es-MX" b="1" dirty="0"/>
              <a:t>capacitación el ultimo año</a:t>
            </a:r>
            <a:r>
              <a:rPr lang="es-MX" dirty="0"/>
              <a:t>  por parte de la UAN,  se enuncia que se les </a:t>
            </a:r>
            <a:r>
              <a:rPr lang="es-MX" b="1" dirty="0"/>
              <a:t>permite asistir a  los cursos de capacitación </a:t>
            </a:r>
            <a:r>
              <a:rPr lang="es-MX" dirty="0"/>
              <a:t>pero un 10%, en cursos de </a:t>
            </a:r>
            <a:r>
              <a:rPr lang="es-MX" b="1" dirty="0"/>
              <a:t>capacitación fortalece su desempeño laboral</a:t>
            </a:r>
            <a:r>
              <a:rPr lang="es-MX" dirty="0"/>
              <a:t>.</a:t>
            </a:r>
          </a:p>
        </p:txBody>
      </p:sp>
    </p:spTree>
    <p:extLst>
      <p:ext uri="{BB962C8B-B14F-4D97-AF65-F5344CB8AC3E}">
        <p14:creationId xmlns:p14="http://schemas.microsoft.com/office/powerpoint/2010/main" val="34377928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33721"/>
              <a:ext cx="2210862" cy="253916"/>
            </a:xfrm>
            <a:prstGeom prst="rect">
              <a:avLst/>
            </a:prstGeom>
            <a:noFill/>
          </p:spPr>
          <p:txBody>
            <a:bodyPr wrap="none" rtlCol="0">
              <a:spAutoFit/>
            </a:bodyPr>
            <a:lstStyle/>
            <a:p>
              <a:pPr algn="ctr"/>
              <a:r>
                <a:rPr lang="es-MX" sz="1050" i="1" dirty="0"/>
                <a:t>DIRECCIÓN DE RECURSOS HUMANOS</a:t>
              </a:r>
            </a:p>
          </p:txBody>
        </p:sp>
      </p:grpSp>
      <p:sp>
        <p:nvSpPr>
          <p:cNvPr id="14" name="5 CuadroTexto">
            <a:extLst>
              <a:ext uri="{FF2B5EF4-FFF2-40B4-BE49-F238E27FC236}">
                <a16:creationId xmlns:a16="http://schemas.microsoft.com/office/drawing/2014/main" id="{B283A3B4-9230-4768-8B59-5C8C443BA361}"/>
              </a:ext>
            </a:extLst>
          </p:cNvPr>
          <p:cNvSpPr txBox="1"/>
          <p:nvPr/>
        </p:nvSpPr>
        <p:spPr>
          <a:xfrm>
            <a:off x="2063148" y="2420889"/>
            <a:ext cx="6253267" cy="1323439"/>
          </a:xfrm>
          <a:prstGeom prst="rect">
            <a:avLst/>
          </a:prstGeom>
          <a:noFill/>
        </p:spPr>
        <p:txBody>
          <a:bodyPr wrap="square" rtlCol="0">
            <a:spAutoFit/>
          </a:bodyPr>
          <a:lstStyle/>
          <a:p>
            <a:pPr algn="ctr"/>
            <a:r>
              <a:rPr lang="es-MX" sz="4000" b="1" dirty="0">
                <a:effectLst>
                  <a:outerShdw blurRad="38100" dist="38100" dir="2700000" algn="tl">
                    <a:srgbClr val="000000">
                      <a:alpha val="43137"/>
                    </a:srgbClr>
                  </a:outerShdw>
                </a:effectLst>
              </a:rPr>
              <a:t>MEDIO AMBIENTE</a:t>
            </a:r>
          </a:p>
          <a:p>
            <a:pPr algn="ctr"/>
            <a:r>
              <a:rPr lang="es-MX" sz="4000" b="1" dirty="0">
                <a:effectLst>
                  <a:outerShdw blurRad="38100" dist="38100" dir="2700000" algn="tl">
                    <a:srgbClr val="000000">
                      <a:alpha val="43137"/>
                    </a:srgbClr>
                  </a:outerShdw>
                </a:effectLst>
              </a:rPr>
              <a:t>(MA)</a:t>
            </a:r>
          </a:p>
        </p:txBody>
      </p:sp>
    </p:spTree>
    <p:extLst>
      <p:ext uri="{BB962C8B-B14F-4D97-AF65-F5344CB8AC3E}">
        <p14:creationId xmlns:p14="http://schemas.microsoft.com/office/powerpoint/2010/main" val="4286668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57548"/>
              <a:ext cx="2210862" cy="253916"/>
            </a:xfrm>
            <a:prstGeom prst="rect">
              <a:avLst/>
            </a:prstGeom>
            <a:noFill/>
          </p:spPr>
          <p:txBody>
            <a:bodyPr wrap="none" rtlCol="0">
              <a:spAutoFit/>
            </a:bodyPr>
            <a:lstStyle/>
            <a:p>
              <a:pPr algn="ctr"/>
              <a:r>
                <a:rPr lang="es-MX" sz="1050" i="1" dirty="0"/>
                <a:t>DIRECCIÓN DE RECURSOS HUMANOS</a:t>
              </a:r>
            </a:p>
          </p:txBody>
        </p:sp>
      </p:grpSp>
      <p:sp>
        <p:nvSpPr>
          <p:cNvPr id="23" name="CuadroTexto 22">
            <a:extLst>
              <a:ext uri="{FF2B5EF4-FFF2-40B4-BE49-F238E27FC236}">
                <a16:creationId xmlns:a16="http://schemas.microsoft.com/office/drawing/2014/main" id="{5C084F53-910E-4D7F-BD61-3038FF35702A}"/>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F5FD51E6-8C52-4BC2-9286-3F5808D312C9}"/>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MA-1</a:t>
            </a:r>
            <a:r>
              <a:rPr lang="es-MX" sz="1600" dirty="0">
                <a:solidFill>
                  <a:schemeClr val="tx2"/>
                </a:solidFill>
              </a:rPr>
              <a:t>. CONSIDERAS QUE TU ÁREA DE TRABAJO ESTÁ LIBRE DE:</a:t>
            </a:r>
          </a:p>
        </p:txBody>
      </p:sp>
      <p:graphicFrame>
        <p:nvGraphicFramePr>
          <p:cNvPr id="20" name="Gráfico 19">
            <a:extLst>
              <a:ext uri="{FF2B5EF4-FFF2-40B4-BE49-F238E27FC236}">
                <a16:creationId xmlns:a16="http://schemas.microsoft.com/office/drawing/2014/main" id="{1D62D7F8-E499-4A70-BCFE-702725AE6126}"/>
              </a:ext>
            </a:extLst>
          </p:cNvPr>
          <p:cNvGraphicFramePr>
            <a:graphicFrameLocks/>
          </p:cNvGraphicFramePr>
          <p:nvPr>
            <p:extLst>
              <p:ext uri="{D42A27DB-BD31-4B8C-83A1-F6EECF244321}">
                <p14:modId xmlns:p14="http://schemas.microsoft.com/office/powerpoint/2010/main" val="1528651356"/>
              </p:ext>
            </p:extLst>
          </p:nvPr>
        </p:nvGraphicFramePr>
        <p:xfrm>
          <a:off x="1474776"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989861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C9DF665-3126-4781-A032-DA9CAB9073A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6D38CCEB-4296-439F-B1D4-2273E7C0807D}"/>
              </a:ext>
            </a:extLst>
          </p:cNvPr>
          <p:cNvSpPr/>
          <p:nvPr/>
        </p:nvSpPr>
        <p:spPr>
          <a:xfrm>
            <a:off x="1061475" y="735087"/>
            <a:ext cx="8082525" cy="338554"/>
          </a:xfrm>
          <a:prstGeom prst="rect">
            <a:avLst/>
          </a:prstGeom>
        </p:spPr>
        <p:txBody>
          <a:bodyPr wrap="square">
            <a:spAutoFit/>
          </a:bodyPr>
          <a:lstStyle/>
          <a:p>
            <a:r>
              <a:rPr lang="es-MX" sz="1600" b="1" dirty="0">
                <a:solidFill>
                  <a:schemeClr val="tx2"/>
                </a:solidFill>
              </a:rPr>
              <a:t>CUADRO MA-2</a:t>
            </a:r>
            <a:r>
              <a:rPr lang="es-MX" sz="1600" dirty="0">
                <a:solidFill>
                  <a:schemeClr val="tx2"/>
                </a:solidFill>
              </a:rPr>
              <a:t>. CONSIDERAS QUE TU ÁREA DE TRABAJO ESTÁ LIBRE DE :</a:t>
            </a:r>
          </a:p>
        </p:txBody>
      </p:sp>
      <p:graphicFrame>
        <p:nvGraphicFramePr>
          <p:cNvPr id="24" name="Gráfico 23">
            <a:extLst>
              <a:ext uri="{FF2B5EF4-FFF2-40B4-BE49-F238E27FC236}">
                <a16:creationId xmlns:a16="http://schemas.microsoft.com/office/drawing/2014/main" id="{59C4BE15-A668-49E4-BC03-F89FB3506263}"/>
              </a:ext>
            </a:extLst>
          </p:cNvPr>
          <p:cNvGraphicFramePr>
            <a:graphicFrameLocks/>
          </p:cNvGraphicFramePr>
          <p:nvPr>
            <p:extLst>
              <p:ext uri="{D42A27DB-BD31-4B8C-83A1-F6EECF244321}">
                <p14:modId xmlns:p14="http://schemas.microsoft.com/office/powerpoint/2010/main" val="583428541"/>
              </p:ext>
            </p:extLst>
          </p:nvPr>
        </p:nvGraphicFramePr>
        <p:xfrm>
          <a:off x="1704337"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935359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DE4A8B1B-6095-4C4B-8932-9E194C5978F6}"/>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20B2101-754D-4184-86D0-09A2107169B7}"/>
              </a:ext>
            </a:extLst>
          </p:cNvPr>
          <p:cNvSpPr/>
          <p:nvPr/>
        </p:nvSpPr>
        <p:spPr>
          <a:xfrm>
            <a:off x="1061475" y="735087"/>
            <a:ext cx="8047029" cy="584775"/>
          </a:xfrm>
          <a:prstGeom prst="rect">
            <a:avLst/>
          </a:prstGeom>
        </p:spPr>
        <p:txBody>
          <a:bodyPr wrap="square">
            <a:spAutoFit/>
          </a:bodyPr>
          <a:lstStyle/>
          <a:p>
            <a:r>
              <a:rPr lang="es-MX" sz="1600" b="1" dirty="0">
                <a:solidFill>
                  <a:schemeClr val="tx2"/>
                </a:solidFill>
              </a:rPr>
              <a:t>CUADRO MA-3</a:t>
            </a:r>
            <a:r>
              <a:rPr lang="es-MX" sz="1600" dirty="0">
                <a:solidFill>
                  <a:schemeClr val="tx2"/>
                </a:solidFill>
              </a:rPr>
              <a:t>. CONSIDERAS QUE TU ÁREA DE TRABAJO ESTÁ LIBRE DE PLAGAS (FLORA Y FAUNA NOCIVA):</a:t>
            </a:r>
          </a:p>
        </p:txBody>
      </p:sp>
      <p:graphicFrame>
        <p:nvGraphicFramePr>
          <p:cNvPr id="24" name="Gráfico 23">
            <a:extLst>
              <a:ext uri="{FF2B5EF4-FFF2-40B4-BE49-F238E27FC236}">
                <a16:creationId xmlns:a16="http://schemas.microsoft.com/office/drawing/2014/main" id="{6F54A548-A5CF-4487-8A8A-A69731B3D5AC}"/>
              </a:ext>
            </a:extLst>
          </p:cNvPr>
          <p:cNvGraphicFramePr>
            <a:graphicFrameLocks/>
          </p:cNvGraphicFramePr>
          <p:nvPr>
            <p:extLst>
              <p:ext uri="{D42A27DB-BD31-4B8C-83A1-F6EECF244321}">
                <p14:modId xmlns:p14="http://schemas.microsoft.com/office/powerpoint/2010/main" val="2923846133"/>
              </p:ext>
            </p:extLst>
          </p:nvPr>
        </p:nvGraphicFramePr>
        <p:xfrm>
          <a:off x="1686589" y="1374812"/>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075997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25260"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D5367AA-3B41-45AD-AB94-223803B20E13}"/>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09B53990-0146-47CE-BD4C-09DFEB5C1E2A}"/>
              </a:ext>
            </a:extLst>
          </p:cNvPr>
          <p:cNvSpPr/>
          <p:nvPr/>
        </p:nvSpPr>
        <p:spPr>
          <a:xfrm>
            <a:off x="1061475" y="735087"/>
            <a:ext cx="8047029" cy="338554"/>
          </a:xfrm>
          <a:prstGeom prst="rect">
            <a:avLst/>
          </a:prstGeom>
        </p:spPr>
        <p:txBody>
          <a:bodyPr wrap="square">
            <a:spAutoFit/>
          </a:bodyPr>
          <a:lstStyle/>
          <a:p>
            <a:r>
              <a:rPr lang="es-MX" sz="1600" b="1" dirty="0">
                <a:solidFill>
                  <a:schemeClr val="tx2"/>
                </a:solidFill>
              </a:rPr>
              <a:t>CUADRO MA-4</a:t>
            </a:r>
            <a:r>
              <a:rPr lang="es-MX" sz="1600" dirty="0">
                <a:solidFill>
                  <a:schemeClr val="tx2"/>
                </a:solidFill>
              </a:rPr>
              <a:t>. CONSIDERAS QUE TU ÁREA DE TRABAJO ESTÁ LIBRE DE:</a:t>
            </a:r>
          </a:p>
        </p:txBody>
      </p:sp>
      <p:graphicFrame>
        <p:nvGraphicFramePr>
          <p:cNvPr id="24" name="Gráfico 23">
            <a:extLst>
              <a:ext uri="{FF2B5EF4-FFF2-40B4-BE49-F238E27FC236}">
                <a16:creationId xmlns:a16="http://schemas.microsoft.com/office/drawing/2014/main" id="{D735B0DE-C4D1-4516-9754-2E1AB58A39F8}"/>
              </a:ext>
            </a:extLst>
          </p:cNvPr>
          <p:cNvGraphicFramePr>
            <a:graphicFrameLocks/>
          </p:cNvGraphicFramePr>
          <p:nvPr>
            <p:extLst>
              <p:ext uri="{D42A27DB-BD31-4B8C-83A1-F6EECF244321}">
                <p14:modId xmlns:p14="http://schemas.microsoft.com/office/powerpoint/2010/main" val="3120342464"/>
              </p:ext>
            </p:extLst>
          </p:nvPr>
        </p:nvGraphicFramePr>
        <p:xfrm>
          <a:off x="1686589"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49150898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6484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51EBF3B3-D080-45FE-A17C-0202A055B67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6" name="Rectángulo 5">
            <a:extLst>
              <a:ext uri="{FF2B5EF4-FFF2-40B4-BE49-F238E27FC236}">
                <a16:creationId xmlns:a16="http://schemas.microsoft.com/office/drawing/2014/main" id="{53A50FC2-D453-472C-890C-1B5E3C88B1CC}"/>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MA-5</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043BE616-600F-45E4-8602-8496D95D05BD}"/>
              </a:ext>
            </a:extLst>
          </p:cNvPr>
          <p:cNvGraphicFramePr>
            <a:graphicFrameLocks/>
          </p:cNvGraphicFramePr>
          <p:nvPr>
            <p:extLst>
              <p:ext uri="{D42A27DB-BD31-4B8C-83A1-F6EECF244321}">
                <p14:modId xmlns:p14="http://schemas.microsoft.com/office/powerpoint/2010/main" val="1637146284"/>
              </p:ext>
            </p:extLst>
          </p:nvPr>
        </p:nvGraphicFramePr>
        <p:xfrm>
          <a:off x="1592503"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8403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782104"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6" name="Imagen 5">
            <a:extLst>
              <a:ext uri="{FF2B5EF4-FFF2-40B4-BE49-F238E27FC236}">
                <a16:creationId xmlns:a16="http://schemas.microsoft.com/office/drawing/2014/main" id="{10BF813D-D005-448C-BFB8-D785E2773B40}"/>
              </a:ext>
            </a:extLst>
          </p:cNvPr>
          <p:cNvPicPr>
            <a:picLocks noChangeAspect="1"/>
          </p:cNvPicPr>
          <p:nvPr/>
        </p:nvPicPr>
        <p:blipFill>
          <a:blip r:embed="rId5"/>
          <a:stretch>
            <a:fillRect/>
          </a:stretch>
        </p:blipFill>
        <p:spPr>
          <a:xfrm>
            <a:off x="941943" y="411278"/>
            <a:ext cx="8143763" cy="5010353"/>
          </a:xfrm>
          <a:prstGeom prst="rect">
            <a:avLst/>
          </a:prstGeom>
        </p:spPr>
      </p:pic>
      <p:pic>
        <p:nvPicPr>
          <p:cNvPr id="20" name="Imagen 19">
            <a:extLst>
              <a:ext uri="{FF2B5EF4-FFF2-40B4-BE49-F238E27FC236}">
                <a16:creationId xmlns:a16="http://schemas.microsoft.com/office/drawing/2014/main" id="{19C96176-E250-4295-BA10-49AEBEDF569C}"/>
              </a:ext>
            </a:extLst>
          </p:cNvPr>
          <p:cNvPicPr>
            <a:picLocks noChangeAspect="1"/>
          </p:cNvPicPr>
          <p:nvPr/>
        </p:nvPicPr>
        <p:blipFill>
          <a:blip r:embed="rId6"/>
          <a:stretch>
            <a:fillRect/>
          </a:stretch>
        </p:blipFill>
        <p:spPr>
          <a:xfrm>
            <a:off x="6580631" y="5422227"/>
            <a:ext cx="2505075" cy="1263566"/>
          </a:xfrm>
          <a:prstGeom prst="rect">
            <a:avLst/>
          </a:prstGeom>
        </p:spPr>
      </p:pic>
    </p:spTree>
    <p:extLst>
      <p:ext uri="{BB962C8B-B14F-4D97-AF65-F5344CB8AC3E}">
        <p14:creationId xmlns:p14="http://schemas.microsoft.com/office/powerpoint/2010/main" val="18591585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85472" y="6325458"/>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74839FCF-CF69-4F7A-8B1F-87931D8BFB1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927504BF-0214-4DFF-86FF-51638926953D}"/>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MA-6</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43082C2C-6357-4066-9A22-D4D38478D2C1}"/>
              </a:ext>
            </a:extLst>
          </p:cNvPr>
          <p:cNvGraphicFramePr>
            <a:graphicFrameLocks/>
          </p:cNvGraphicFramePr>
          <p:nvPr>
            <p:extLst>
              <p:ext uri="{D42A27DB-BD31-4B8C-83A1-F6EECF244321}">
                <p14:modId xmlns:p14="http://schemas.microsoft.com/office/powerpoint/2010/main" val="700331367"/>
              </p:ext>
            </p:extLst>
          </p:nvPr>
        </p:nvGraphicFramePr>
        <p:xfrm>
          <a:off x="1620088" y="1377000"/>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89610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4343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1A9CDFFD-1A13-4F32-A20D-9932F5EC1A97}"/>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4" name="Rectángulo 23">
            <a:extLst>
              <a:ext uri="{FF2B5EF4-FFF2-40B4-BE49-F238E27FC236}">
                <a16:creationId xmlns:a16="http://schemas.microsoft.com/office/drawing/2014/main" id="{ED1CF59D-30C9-4BCD-BFD6-A34F6C3403D3}"/>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MA-7</a:t>
            </a:r>
            <a:r>
              <a:rPr lang="es-MX" sz="1600" dirty="0">
                <a:solidFill>
                  <a:schemeClr val="tx2"/>
                </a:solidFill>
              </a:rPr>
              <a:t>. CONSIDERAS QUE EN LA UAN SE PROMUEVE Y FOMENTA EL USO CORRECTO DE:</a:t>
            </a:r>
          </a:p>
        </p:txBody>
      </p:sp>
      <p:graphicFrame>
        <p:nvGraphicFramePr>
          <p:cNvPr id="23" name="Gráfico 22">
            <a:extLst>
              <a:ext uri="{FF2B5EF4-FFF2-40B4-BE49-F238E27FC236}">
                <a16:creationId xmlns:a16="http://schemas.microsoft.com/office/drawing/2014/main" id="{B26D72BB-269E-42E2-A8F1-E3CD3B4E1F8F}"/>
              </a:ext>
            </a:extLst>
          </p:cNvPr>
          <p:cNvGraphicFramePr>
            <a:graphicFrameLocks/>
          </p:cNvGraphicFramePr>
          <p:nvPr>
            <p:extLst>
              <p:ext uri="{D42A27DB-BD31-4B8C-83A1-F6EECF244321}">
                <p14:modId xmlns:p14="http://schemas.microsoft.com/office/powerpoint/2010/main" val="3532768818"/>
              </p:ext>
            </p:extLst>
          </p:nvPr>
        </p:nvGraphicFramePr>
        <p:xfrm>
          <a:off x="1620088"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68903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49468" y="631477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3354C47F-5B89-4B3F-91DC-DF095E7997ED}"/>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ABE5B66-A88A-44BF-8DF6-A285C4CD53A2}"/>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MA-8</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65281B83-8DA4-4608-8D99-CC47C571BEE3}"/>
              </a:ext>
            </a:extLst>
          </p:cNvPr>
          <p:cNvGraphicFramePr>
            <a:graphicFrameLocks/>
          </p:cNvGraphicFramePr>
          <p:nvPr>
            <p:extLst>
              <p:ext uri="{D42A27DB-BD31-4B8C-83A1-F6EECF244321}">
                <p14:modId xmlns:p14="http://schemas.microsoft.com/office/powerpoint/2010/main" val="2751018729"/>
              </p:ext>
            </p:extLst>
          </p:nvPr>
        </p:nvGraphicFramePr>
        <p:xfrm>
          <a:off x="1620088" y="1340996"/>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476291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69274" y="6369725"/>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6BBED50D-89B2-46B2-B857-944CCB76170F}"/>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312F9813-95BF-48CE-A5B5-D90801941B84}"/>
              </a:ext>
            </a:extLst>
          </p:cNvPr>
          <p:cNvSpPr/>
          <p:nvPr/>
        </p:nvSpPr>
        <p:spPr>
          <a:xfrm>
            <a:off x="1072488" y="737368"/>
            <a:ext cx="7892000" cy="584775"/>
          </a:xfrm>
          <a:prstGeom prst="rect">
            <a:avLst/>
          </a:prstGeom>
        </p:spPr>
        <p:txBody>
          <a:bodyPr wrap="square">
            <a:spAutoFit/>
          </a:bodyPr>
          <a:lstStyle/>
          <a:p>
            <a:r>
              <a:rPr lang="es-MX" sz="1600" b="1" dirty="0">
                <a:solidFill>
                  <a:schemeClr val="tx2"/>
                </a:solidFill>
              </a:rPr>
              <a:t>CUADRO MA-9</a:t>
            </a:r>
            <a:r>
              <a:rPr lang="es-MX" sz="1600" dirty="0">
                <a:solidFill>
                  <a:schemeClr val="tx2"/>
                </a:solidFill>
              </a:rPr>
              <a:t>. CONSIDERAS QUE EN LA UAN SE PROMUEVE Y FOMENTA EL USO CORRECTO DE:</a:t>
            </a:r>
          </a:p>
        </p:txBody>
      </p:sp>
      <p:graphicFrame>
        <p:nvGraphicFramePr>
          <p:cNvPr id="24" name="Gráfico 23">
            <a:extLst>
              <a:ext uri="{FF2B5EF4-FFF2-40B4-BE49-F238E27FC236}">
                <a16:creationId xmlns:a16="http://schemas.microsoft.com/office/drawing/2014/main" id="{A121F347-ABA9-443E-B33F-C4AA71E36FF5}"/>
              </a:ext>
            </a:extLst>
          </p:cNvPr>
          <p:cNvGraphicFramePr>
            <a:graphicFrameLocks/>
          </p:cNvGraphicFramePr>
          <p:nvPr>
            <p:extLst>
              <p:ext uri="{D42A27DB-BD31-4B8C-83A1-F6EECF244321}">
                <p14:modId xmlns:p14="http://schemas.microsoft.com/office/powerpoint/2010/main" val="669266060"/>
              </p:ext>
            </p:extLst>
          </p:nvPr>
        </p:nvGraphicFramePr>
        <p:xfrm>
          <a:off x="1620088" y="1271044"/>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952174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0" name="CuadroTexto 19">
            <a:extLst>
              <a:ext uri="{FF2B5EF4-FFF2-40B4-BE49-F238E27FC236}">
                <a16:creationId xmlns:a16="http://schemas.microsoft.com/office/drawing/2014/main" id="{FCA84173-7EAC-4ABD-A535-A892BBAC861E}"/>
              </a:ext>
            </a:extLst>
          </p:cNvPr>
          <p:cNvSpPr txBox="1"/>
          <p:nvPr/>
        </p:nvSpPr>
        <p:spPr>
          <a:xfrm>
            <a:off x="1806029" y="5551125"/>
            <a:ext cx="5282873" cy="307777"/>
          </a:xfrm>
          <a:prstGeom prst="rect">
            <a:avLst/>
          </a:prstGeom>
          <a:noFill/>
        </p:spPr>
        <p:txBody>
          <a:bodyPr wrap="square" rtlCol="0">
            <a:spAutoFit/>
          </a:bodyPr>
          <a:lstStyle/>
          <a:p>
            <a:r>
              <a:rPr lang="es-MX" sz="1400" b="1" dirty="0">
                <a:solidFill>
                  <a:schemeClr val="tx2"/>
                </a:solidFill>
              </a:rPr>
              <a:t>FUENTE</a:t>
            </a:r>
            <a:r>
              <a:rPr lang="es-MX" sz="1400" dirty="0">
                <a:solidFill>
                  <a:schemeClr val="tx2"/>
                </a:solidFill>
              </a:rPr>
              <a:t>: ENCUESTA AMBIENTE DE TRABAJO UAN, 2021</a:t>
            </a:r>
          </a:p>
        </p:txBody>
      </p:sp>
      <p:sp>
        <p:nvSpPr>
          <p:cNvPr id="23" name="Rectángulo 22">
            <a:extLst>
              <a:ext uri="{FF2B5EF4-FFF2-40B4-BE49-F238E27FC236}">
                <a16:creationId xmlns:a16="http://schemas.microsoft.com/office/drawing/2014/main" id="{CE10C97C-CF9C-4442-8F96-60178D391220}"/>
              </a:ext>
            </a:extLst>
          </p:cNvPr>
          <p:cNvSpPr/>
          <p:nvPr/>
        </p:nvSpPr>
        <p:spPr>
          <a:xfrm>
            <a:off x="1043608" y="737368"/>
            <a:ext cx="8100392" cy="584775"/>
          </a:xfrm>
          <a:prstGeom prst="rect">
            <a:avLst/>
          </a:prstGeom>
        </p:spPr>
        <p:txBody>
          <a:bodyPr wrap="square">
            <a:spAutoFit/>
          </a:bodyPr>
          <a:lstStyle/>
          <a:p>
            <a:r>
              <a:rPr lang="es-MX" sz="1600" b="1" dirty="0">
                <a:solidFill>
                  <a:schemeClr val="tx2"/>
                </a:solidFill>
              </a:rPr>
              <a:t>CUADRO MA-10</a:t>
            </a:r>
            <a:r>
              <a:rPr lang="es-MX" sz="1600" dirty="0">
                <a:solidFill>
                  <a:schemeClr val="tx2"/>
                </a:solidFill>
              </a:rPr>
              <a:t>. SI LA UAN OFRECE CURSOS DE CAPACITACIÓN EN MATERIA DE MEDIO AMBIENTE ¿TE INTERESA PARTICIPAR?</a:t>
            </a:r>
          </a:p>
        </p:txBody>
      </p:sp>
      <p:graphicFrame>
        <p:nvGraphicFramePr>
          <p:cNvPr id="24" name="Gráfico 23">
            <a:extLst>
              <a:ext uri="{FF2B5EF4-FFF2-40B4-BE49-F238E27FC236}">
                <a16:creationId xmlns:a16="http://schemas.microsoft.com/office/drawing/2014/main" id="{9B343F85-8D62-44D7-BBD7-66B1F488CC45}"/>
              </a:ext>
            </a:extLst>
          </p:cNvPr>
          <p:cNvGraphicFramePr>
            <a:graphicFrameLocks/>
          </p:cNvGraphicFramePr>
          <p:nvPr>
            <p:extLst>
              <p:ext uri="{D42A27DB-BD31-4B8C-83A1-F6EECF244321}">
                <p14:modId xmlns:p14="http://schemas.microsoft.com/office/powerpoint/2010/main" val="3648152467"/>
              </p:ext>
            </p:extLst>
          </p:nvPr>
        </p:nvGraphicFramePr>
        <p:xfrm>
          <a:off x="1551388" y="1435695"/>
          <a:ext cx="6796800" cy="4104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1555349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79512" y="0"/>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826609" y="6368556"/>
              <a:ext cx="2210862" cy="253916"/>
            </a:xfrm>
            <a:prstGeom prst="rect">
              <a:avLst/>
            </a:prstGeom>
            <a:noFill/>
          </p:spPr>
          <p:txBody>
            <a:bodyPr wrap="none" rtlCol="0">
              <a:spAutoFit/>
            </a:bodyPr>
            <a:lstStyle/>
            <a:p>
              <a:pPr algn="ctr"/>
              <a:r>
                <a:rPr lang="es-MX" sz="1050" i="1" dirty="0"/>
                <a:t>DIRECCIÓN DE RECURSOS HUMANOS</a:t>
              </a:r>
            </a:p>
          </p:txBody>
        </p:sp>
      </p:grpSp>
      <p:sp>
        <p:nvSpPr>
          <p:cNvPr id="24" name="5 CuadroTexto">
            <a:extLst>
              <a:ext uri="{FF2B5EF4-FFF2-40B4-BE49-F238E27FC236}">
                <a16:creationId xmlns:a16="http://schemas.microsoft.com/office/drawing/2014/main" id="{274E7E06-3FC4-49C2-A7AE-D75113975F12}"/>
              </a:ext>
            </a:extLst>
          </p:cNvPr>
          <p:cNvSpPr txBox="1"/>
          <p:nvPr/>
        </p:nvSpPr>
        <p:spPr>
          <a:xfrm>
            <a:off x="1864270" y="394845"/>
            <a:ext cx="6253267" cy="646331"/>
          </a:xfrm>
          <a:prstGeom prst="rect">
            <a:avLst/>
          </a:prstGeom>
          <a:noFill/>
        </p:spPr>
        <p:txBody>
          <a:bodyPr wrap="square" rtlCol="0">
            <a:spAutoFit/>
          </a:bodyPr>
          <a:lstStyle/>
          <a:p>
            <a:pPr algn="ctr"/>
            <a:r>
              <a:rPr lang="es-MX" b="1" dirty="0">
                <a:effectLst>
                  <a:outerShdw blurRad="38100" dist="38100" dir="2700000" algn="tl">
                    <a:srgbClr val="000000">
                      <a:alpha val="43137"/>
                    </a:srgbClr>
                  </a:outerShdw>
                </a:effectLst>
              </a:rPr>
              <a:t>MEDIO AMBIENTE</a:t>
            </a:r>
          </a:p>
          <a:p>
            <a:pPr algn="ctr"/>
            <a:r>
              <a:rPr lang="es-MX" b="1" dirty="0">
                <a:effectLst>
                  <a:outerShdw blurRad="38100" dist="38100" dir="2700000" algn="tl">
                    <a:srgbClr val="000000">
                      <a:alpha val="43137"/>
                    </a:srgbClr>
                  </a:outerShdw>
                </a:effectLst>
              </a:rPr>
              <a:t>(MA)</a:t>
            </a:r>
          </a:p>
        </p:txBody>
      </p:sp>
      <p:sp>
        <p:nvSpPr>
          <p:cNvPr id="6" name="CuadroTexto 5">
            <a:extLst>
              <a:ext uri="{FF2B5EF4-FFF2-40B4-BE49-F238E27FC236}">
                <a16:creationId xmlns:a16="http://schemas.microsoft.com/office/drawing/2014/main" id="{28598ED3-7142-4A3B-BA25-A7C1BB4930CA}"/>
              </a:ext>
            </a:extLst>
          </p:cNvPr>
          <p:cNvSpPr txBox="1"/>
          <p:nvPr/>
        </p:nvSpPr>
        <p:spPr>
          <a:xfrm>
            <a:off x="1751786" y="908720"/>
            <a:ext cx="6264696" cy="6463308"/>
          </a:xfrm>
          <a:prstGeom prst="rect">
            <a:avLst/>
          </a:prstGeom>
          <a:noFill/>
        </p:spPr>
        <p:txBody>
          <a:bodyPr wrap="square" rtlCol="0">
            <a:spAutoFit/>
          </a:bodyPr>
          <a:lstStyle/>
          <a:p>
            <a:pPr algn="just"/>
            <a:r>
              <a:rPr lang="es-MX" dirty="0"/>
              <a:t>En el rubro correspondiente a </a:t>
            </a:r>
            <a:r>
              <a:rPr lang="es-MX" b="1" dirty="0"/>
              <a:t>“Medio Ambiente” </a:t>
            </a:r>
            <a:r>
              <a:rPr lang="es-MX" dirty="0"/>
              <a:t>se articulan los siguientes resultados.</a:t>
            </a:r>
          </a:p>
          <a:p>
            <a:pPr algn="just"/>
            <a:endParaRPr lang="es-MX" dirty="0"/>
          </a:p>
          <a:p>
            <a:pPr algn="just"/>
            <a:r>
              <a:rPr lang="es-MX" dirty="0"/>
              <a:t>Se considera que las áreas de trabajo están </a:t>
            </a:r>
            <a:r>
              <a:rPr lang="es-MX" b="1" dirty="0"/>
              <a:t>libres de</a:t>
            </a:r>
            <a:r>
              <a:rPr lang="es-MX" dirty="0"/>
              <a:t>:</a:t>
            </a:r>
          </a:p>
          <a:p>
            <a:pPr marL="742950" lvl="1" indent="-285750" algn="just">
              <a:buFont typeface="Arial" panose="020B0604020202020204" pitchFamily="34" charset="0"/>
              <a:buChar char="•"/>
            </a:pPr>
            <a:r>
              <a:rPr lang="es-MX" b="1" dirty="0"/>
              <a:t>Basura</a:t>
            </a:r>
            <a:r>
              <a:rPr lang="es-MX" dirty="0"/>
              <a:t> en un </a:t>
            </a:r>
            <a:r>
              <a:rPr lang="es-MX" b="1" dirty="0"/>
              <a:t>77.9%</a:t>
            </a:r>
          </a:p>
          <a:p>
            <a:pPr marL="742950" lvl="1" indent="-285750" algn="just">
              <a:buFont typeface="Arial" panose="020B0604020202020204" pitchFamily="34" charset="0"/>
              <a:buChar char="•"/>
            </a:pPr>
            <a:r>
              <a:rPr lang="es-MX" b="1" dirty="0"/>
              <a:t>Olores desagradables </a:t>
            </a:r>
            <a:r>
              <a:rPr lang="es-MX" dirty="0"/>
              <a:t>en un </a:t>
            </a:r>
            <a:r>
              <a:rPr lang="es-MX" b="1" dirty="0"/>
              <a:t>73.8%</a:t>
            </a:r>
          </a:p>
          <a:p>
            <a:pPr marL="742950" lvl="1" indent="-285750" algn="just">
              <a:buFont typeface="Arial" panose="020B0604020202020204" pitchFamily="34" charset="0"/>
              <a:buChar char="•"/>
            </a:pPr>
            <a:r>
              <a:rPr lang="es-MX" b="1" dirty="0"/>
              <a:t>Plagas</a:t>
            </a:r>
            <a:r>
              <a:rPr lang="es-MX" dirty="0"/>
              <a:t> en un </a:t>
            </a:r>
            <a:r>
              <a:rPr lang="es-MX" b="1" dirty="0"/>
              <a:t>73%</a:t>
            </a:r>
          </a:p>
          <a:p>
            <a:pPr marL="742950" lvl="1" indent="-285750" algn="just">
              <a:buFont typeface="Arial" panose="020B0604020202020204" pitchFamily="34" charset="0"/>
              <a:buChar char="•"/>
            </a:pPr>
            <a:r>
              <a:rPr lang="es-MX" b="1" dirty="0"/>
              <a:t>Agua estancada </a:t>
            </a:r>
            <a:r>
              <a:rPr lang="es-MX" dirty="0"/>
              <a:t>en un </a:t>
            </a:r>
            <a:r>
              <a:rPr lang="es-MX" b="1" dirty="0"/>
              <a:t>81.7%</a:t>
            </a:r>
          </a:p>
          <a:p>
            <a:pPr algn="just"/>
            <a:endParaRPr lang="es-MX" b="1" dirty="0"/>
          </a:p>
          <a:p>
            <a:pPr algn="just"/>
            <a:r>
              <a:rPr lang="es-MX" dirty="0"/>
              <a:t>Se considera que en la UAN se promueve el </a:t>
            </a:r>
            <a:r>
              <a:rPr lang="es-MX" b="1" dirty="0"/>
              <a:t>uso correcto de</a:t>
            </a:r>
            <a:r>
              <a:rPr lang="es-MX" dirty="0"/>
              <a:t>:</a:t>
            </a:r>
          </a:p>
          <a:p>
            <a:pPr marL="742950" lvl="1" indent="-285750" algn="just">
              <a:buFont typeface="Arial" panose="020B0604020202020204" pitchFamily="34" charset="0"/>
              <a:buChar char="•"/>
            </a:pPr>
            <a:r>
              <a:rPr lang="es-MX" b="1" dirty="0"/>
              <a:t>Agua</a:t>
            </a:r>
            <a:r>
              <a:rPr lang="es-MX" dirty="0"/>
              <a:t> en un </a:t>
            </a:r>
            <a:r>
              <a:rPr lang="es-MX" b="1" dirty="0"/>
              <a:t>72%</a:t>
            </a:r>
          </a:p>
          <a:p>
            <a:pPr marL="742950" lvl="1" indent="-285750" algn="just">
              <a:buFont typeface="Arial" panose="020B0604020202020204" pitchFamily="34" charset="0"/>
              <a:buChar char="•"/>
            </a:pPr>
            <a:r>
              <a:rPr lang="es-MX" b="1" dirty="0"/>
              <a:t>Insumos</a:t>
            </a:r>
            <a:r>
              <a:rPr lang="es-MX" dirty="0"/>
              <a:t> en un </a:t>
            </a:r>
            <a:r>
              <a:rPr lang="es-MX" b="1" dirty="0"/>
              <a:t>72.8%</a:t>
            </a:r>
          </a:p>
          <a:p>
            <a:pPr marL="742950" lvl="1" indent="-285750" algn="just">
              <a:buFont typeface="Arial" panose="020B0604020202020204" pitchFamily="34" charset="0"/>
              <a:buChar char="•"/>
            </a:pPr>
            <a:r>
              <a:rPr lang="es-MX" b="1" dirty="0"/>
              <a:t>Energía eléctrica </a:t>
            </a:r>
            <a:r>
              <a:rPr lang="es-MX" dirty="0"/>
              <a:t>en un </a:t>
            </a:r>
            <a:r>
              <a:rPr lang="es-MX" b="1" dirty="0"/>
              <a:t>66%</a:t>
            </a:r>
          </a:p>
          <a:p>
            <a:pPr marL="742950" lvl="1" indent="-285750" algn="just">
              <a:buFont typeface="Arial" panose="020B0604020202020204" pitchFamily="34" charset="0"/>
              <a:buChar char="•"/>
            </a:pPr>
            <a:r>
              <a:rPr lang="es-MX" b="1" dirty="0"/>
              <a:t>Desechos</a:t>
            </a:r>
            <a:r>
              <a:rPr lang="es-MX" dirty="0"/>
              <a:t> en un </a:t>
            </a:r>
            <a:r>
              <a:rPr lang="es-MX" b="1" dirty="0"/>
              <a:t>68.5%</a:t>
            </a:r>
          </a:p>
          <a:p>
            <a:pPr marL="742950" lvl="1" indent="-285750" algn="just">
              <a:buFont typeface="Arial" panose="020B0604020202020204" pitchFamily="34" charset="0"/>
              <a:buChar char="•"/>
            </a:pPr>
            <a:r>
              <a:rPr lang="es-MX" b="1" dirty="0"/>
              <a:t>Áreas verdes </a:t>
            </a:r>
            <a:r>
              <a:rPr lang="es-MX" dirty="0"/>
              <a:t>en un </a:t>
            </a:r>
            <a:r>
              <a:rPr lang="es-MX" b="1" dirty="0"/>
              <a:t>82.1%</a:t>
            </a:r>
          </a:p>
          <a:p>
            <a:pPr marL="285750" indent="-285750" algn="just">
              <a:buFont typeface="Arial" panose="020B0604020202020204" pitchFamily="34" charset="0"/>
              <a:buChar char="•"/>
            </a:pPr>
            <a:endParaRPr lang="es-MX" b="1" dirty="0"/>
          </a:p>
          <a:p>
            <a:pPr algn="just"/>
            <a:r>
              <a:rPr lang="es-MX" dirty="0"/>
              <a:t>Por ultimo se menciona en un alto porcentaje de interés que si la UAN ofreciera cursos de capacitación en </a:t>
            </a:r>
            <a:r>
              <a:rPr lang="es-MX" b="1" dirty="0"/>
              <a:t>materia de medio ambiente</a:t>
            </a:r>
            <a:r>
              <a:rPr lang="es-MX" dirty="0"/>
              <a:t>, asistieran a ellos.</a:t>
            </a:r>
          </a:p>
          <a:p>
            <a:endParaRPr lang="es-MX" dirty="0"/>
          </a:p>
          <a:p>
            <a:r>
              <a:rPr lang="es-MX" dirty="0"/>
              <a:t> </a:t>
            </a:r>
          </a:p>
          <a:p>
            <a:endParaRPr lang="es-MX" dirty="0"/>
          </a:p>
          <a:p>
            <a:endParaRPr lang="es-MX" dirty="0"/>
          </a:p>
        </p:txBody>
      </p:sp>
    </p:spTree>
    <p:extLst>
      <p:ext uri="{BB962C8B-B14F-4D97-AF65-F5344CB8AC3E}">
        <p14:creationId xmlns:p14="http://schemas.microsoft.com/office/powerpoint/2010/main" val="2565626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202434" y="52437"/>
            <a:ext cx="8964488" cy="6858000"/>
            <a:chOff x="179512" y="0"/>
            <a:chExt cx="8964488" cy="6858000"/>
          </a:xfrm>
        </p:grpSpPr>
        <p:grpSp>
          <p:nvGrpSpPr>
            <p:cNvPr id="3" name="2 Grupo"/>
            <p:cNvGrpSpPr/>
            <p:nvPr/>
          </p:nvGrpSpPr>
          <p:grpSpPr>
            <a:xfrm>
              <a:off x="179512" y="0"/>
              <a:ext cx="8964488" cy="6858000"/>
              <a:chOff x="179512" y="0"/>
              <a:chExt cx="8964488" cy="6858000"/>
            </a:xfrm>
          </p:grpSpPr>
          <p:pic>
            <p:nvPicPr>
              <p:cNvPr id="22" name="21 Imagen"/>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1500"/>
                        </a14:imgEffect>
                        <a14:imgEffect>
                          <a14:saturation sat="0"/>
                        </a14:imgEffect>
                        <a14:imgEffect>
                          <a14:brightnessContrast bright="34000"/>
                        </a14:imgEffect>
                      </a14:imgLayer>
                    </a14:imgProps>
                  </a:ext>
                  <a:ext uri="{28A0092B-C50C-407E-A947-70E740481C1C}">
                    <a14:useLocalDpi xmlns:a14="http://schemas.microsoft.com/office/drawing/2010/main" val="0"/>
                  </a:ext>
                </a:extLst>
              </a:blip>
              <a:srcRect r="50000"/>
              <a:stretch/>
            </p:blipFill>
            <p:spPr>
              <a:xfrm>
                <a:off x="5929064" y="22447"/>
                <a:ext cx="3179440" cy="6601194"/>
              </a:xfrm>
              <a:prstGeom prst="rect">
                <a:avLst/>
              </a:prstGeom>
              <a:effectLst>
                <a:outerShdw blurRad="50800" dist="50800" dir="5400000" algn="ctr" rotWithShape="0">
                  <a:srgbClr val="000000">
                    <a:alpha val="0"/>
                  </a:srgbClr>
                </a:outerShdw>
                <a:reflection endPos="65000" dist="50800" dir="5400000" sy="-100000" algn="bl" rotWithShape="0"/>
              </a:effectLst>
            </p:spPr>
          </p:pic>
          <p:grpSp>
            <p:nvGrpSpPr>
              <p:cNvPr id="2" name="1 Grupo"/>
              <p:cNvGrpSpPr/>
              <p:nvPr/>
            </p:nvGrpSpPr>
            <p:grpSpPr>
              <a:xfrm>
                <a:off x="179512" y="0"/>
                <a:ext cx="8964488" cy="6858000"/>
                <a:chOff x="179512" y="0"/>
                <a:chExt cx="8964488" cy="6858000"/>
              </a:xfrm>
            </p:grpSpPr>
            <p:sp>
              <p:nvSpPr>
                <p:cNvPr id="15" name="14 Rectángulo"/>
                <p:cNvSpPr/>
                <p:nvPr/>
              </p:nvSpPr>
              <p:spPr>
                <a:xfrm>
                  <a:off x="179512" y="0"/>
                  <a:ext cx="360040" cy="68580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15 Rectángulo"/>
                <p:cNvSpPr/>
                <p:nvPr/>
              </p:nvSpPr>
              <p:spPr>
                <a:xfrm>
                  <a:off x="611560" y="0"/>
                  <a:ext cx="144016" cy="6785992"/>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16 Rectángulo"/>
                <p:cNvSpPr/>
                <p:nvPr/>
              </p:nvSpPr>
              <p:spPr>
                <a:xfrm>
                  <a:off x="827584" y="0"/>
                  <a:ext cx="45719" cy="6646500"/>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17 Rectángulo"/>
                <p:cNvSpPr/>
                <p:nvPr/>
              </p:nvSpPr>
              <p:spPr>
                <a:xfrm>
                  <a:off x="850443" y="6623641"/>
                  <a:ext cx="8258061" cy="45719"/>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18 Rectángulo"/>
                <p:cNvSpPr/>
                <p:nvPr/>
              </p:nvSpPr>
              <p:spPr>
                <a:xfrm>
                  <a:off x="611560" y="6669360"/>
                  <a:ext cx="8532440" cy="144016"/>
                </a:xfrm>
                <a:prstGeom prst="rect">
                  <a:avLst/>
                </a:prstGeom>
                <a:solidFill>
                  <a:schemeClr val="tx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21" name="20 Rectángulo"/>
              <p:cNvSpPr/>
              <p:nvPr/>
            </p:nvSpPr>
            <p:spPr>
              <a:xfrm>
                <a:off x="634968" y="6597352"/>
                <a:ext cx="97200" cy="144016"/>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grpSp>
        <p:sp>
          <p:nvSpPr>
            <p:cNvPr id="11" name="10 CuadroTexto"/>
            <p:cNvSpPr txBox="1"/>
            <p:nvPr/>
          </p:nvSpPr>
          <p:spPr>
            <a:xfrm>
              <a:off x="1128940" y="76616"/>
              <a:ext cx="7691531" cy="246221"/>
            </a:xfrm>
            <a:prstGeom prst="rect">
              <a:avLst/>
            </a:prstGeom>
            <a:noFill/>
          </p:spPr>
          <p:txBody>
            <a:bodyPr wrap="square" rtlCol="0">
              <a:spAutoFit/>
            </a:bodyPr>
            <a:lstStyle/>
            <a:p>
              <a:pPr algn="ctr"/>
              <a:r>
                <a:rPr lang="es-MX" sz="1000" i="1" dirty="0"/>
                <a:t>UNIVERSIDAD AUTÓNOMA DE NAYARIT</a:t>
              </a:r>
            </a:p>
          </p:txBody>
        </p:sp>
        <p:sp>
          <p:nvSpPr>
            <p:cNvPr id="4" name="3 CuadroTexto"/>
            <p:cNvSpPr txBox="1"/>
            <p:nvPr/>
          </p:nvSpPr>
          <p:spPr>
            <a:xfrm>
              <a:off x="3910579" y="6333721"/>
              <a:ext cx="2210862" cy="253916"/>
            </a:xfrm>
            <a:prstGeom prst="rect">
              <a:avLst/>
            </a:prstGeom>
            <a:noFill/>
          </p:spPr>
          <p:txBody>
            <a:bodyPr wrap="none" rtlCol="0">
              <a:spAutoFit/>
            </a:bodyPr>
            <a:lstStyle/>
            <a:p>
              <a:pPr algn="ctr"/>
              <a:r>
                <a:rPr lang="es-MX" sz="1050" i="1" dirty="0"/>
                <a:t>DIRECCIÓN DE RECURSOS HUMANOS</a:t>
              </a:r>
            </a:p>
          </p:txBody>
        </p:sp>
      </p:grpSp>
      <p:pic>
        <p:nvPicPr>
          <p:cNvPr id="20" name="Imagen 19">
            <a:extLst>
              <a:ext uri="{FF2B5EF4-FFF2-40B4-BE49-F238E27FC236}">
                <a16:creationId xmlns:a16="http://schemas.microsoft.com/office/drawing/2014/main" id="{A91C0305-1744-46E8-96FA-3CF01032788B}"/>
              </a:ext>
            </a:extLst>
          </p:cNvPr>
          <p:cNvPicPr>
            <a:picLocks noChangeAspect="1"/>
          </p:cNvPicPr>
          <p:nvPr/>
        </p:nvPicPr>
        <p:blipFill>
          <a:blip r:embed="rId5"/>
          <a:stretch>
            <a:fillRect/>
          </a:stretch>
        </p:blipFill>
        <p:spPr>
          <a:xfrm>
            <a:off x="6588224" y="5373216"/>
            <a:ext cx="2505075" cy="1302862"/>
          </a:xfrm>
          <a:prstGeom prst="rect">
            <a:avLst/>
          </a:prstGeom>
        </p:spPr>
      </p:pic>
      <p:pic>
        <p:nvPicPr>
          <p:cNvPr id="7" name="Imagen 6">
            <a:extLst>
              <a:ext uri="{FF2B5EF4-FFF2-40B4-BE49-F238E27FC236}">
                <a16:creationId xmlns:a16="http://schemas.microsoft.com/office/drawing/2014/main" id="{9A1FE43F-8485-4A56-B18E-A2DFEA4A89F0}"/>
              </a:ext>
            </a:extLst>
          </p:cNvPr>
          <p:cNvPicPr>
            <a:picLocks noChangeAspect="1"/>
          </p:cNvPicPr>
          <p:nvPr/>
        </p:nvPicPr>
        <p:blipFill>
          <a:blip r:embed="rId6"/>
          <a:stretch>
            <a:fillRect/>
          </a:stretch>
        </p:blipFill>
        <p:spPr>
          <a:xfrm>
            <a:off x="968233" y="375274"/>
            <a:ext cx="8125066" cy="4997942"/>
          </a:xfrm>
          <a:prstGeom prst="rect">
            <a:avLst/>
          </a:prstGeom>
        </p:spPr>
      </p:pic>
    </p:spTree>
    <p:extLst>
      <p:ext uri="{BB962C8B-B14F-4D97-AF65-F5344CB8AC3E}">
        <p14:creationId xmlns:p14="http://schemas.microsoft.com/office/powerpoint/2010/main" val="411976679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5280</TotalTime>
  <Words>3946</Words>
  <Application>Microsoft Office PowerPoint</Application>
  <PresentationFormat>Presentación en pantalla (4:3)</PresentationFormat>
  <Paragraphs>677</Paragraphs>
  <Slides>85</Slides>
  <Notes>85</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85</vt:i4>
      </vt:variant>
    </vt:vector>
  </HeadingPairs>
  <TitlesOfParts>
    <vt:vector size="88"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lupita narváez</dc:creator>
  <cp:lastModifiedBy>Perla</cp:lastModifiedBy>
  <cp:revision>312</cp:revision>
  <dcterms:created xsi:type="dcterms:W3CDTF">2019-02-18T18:05:13Z</dcterms:created>
  <dcterms:modified xsi:type="dcterms:W3CDTF">2022-04-04T20:34:40Z</dcterms:modified>
</cp:coreProperties>
</file>