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414801AA-A211-4F87-9926-794E9A2A7A6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B-419D-AF95-E9A379F12955}"/>
                </c:ext>
              </c:extLst>
            </c:dLbl>
            <c:dLbl>
              <c:idx val="1"/>
              <c:tx>
                <c:rich>
                  <a:bodyPr/>
                  <a:lstStyle/>
                  <a:p>
                    <a:fld id="{A028A486-5286-4BEF-AD87-C65F1DC60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6B-419D-AF95-E9A379F129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[UASALUD.xlsx]IDENTIDAD!$C$9:$C$10</c:f>
              <c:strCache>
                <c:ptCount val="2"/>
                <c:pt idx="0">
                  <c:v>NO LO CONOCE</c:v>
                </c:pt>
                <c:pt idx="1">
                  <c:v>SI LO CONOCE</c:v>
                </c:pt>
              </c:strCache>
            </c:strRef>
          </c:cat>
          <c:val>
            <c:numRef>
              <c:f>[UASALUD.xlsx]IDENTIDAD!$F$9:$F$10</c:f>
              <c:numCache>
                <c:formatCode>###0</c:formatCode>
                <c:ptCount val="2"/>
                <c:pt idx="0">
                  <c:v>36.19047619047619</c:v>
                </c:pt>
                <c:pt idx="1">
                  <c:v>63.809523809523803</c:v>
                </c:pt>
              </c:numCache>
            </c:numRef>
          </c:val>
          <c:extLst>
            <c:ext xmlns:c16="http://schemas.microsoft.com/office/drawing/2014/chart" uri="{C3380CC4-5D6E-409C-BE32-E72D297353CC}">
              <c16:uniqueId val="{00000002-5C6B-419D-AF95-E9A379F12955}"/>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84-43C0-B5D4-EC6905CF6AA7}"/>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84-43C0-B5D4-EC6905CF6AA7}"/>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84-43C0-B5D4-EC6905CF6AA7}"/>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84-43C0-B5D4-EC6905CF6AA7}"/>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84-43C0-B5D4-EC6905CF6AA7}"/>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84-43C0-B5D4-EC6905CF6AA7}"/>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D84-43C0-B5D4-EC6905CF6AA7}"/>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D84-43C0-B5D4-EC6905CF6A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RESPONSABILIDAD</c:v>
                </c:pt>
                <c:pt idx="1">
                  <c:v>TRANSPARENCIA Y RENDICIÓN DE CUENTAS</c:v>
                </c:pt>
                <c:pt idx="2">
                  <c:v>PROFESIONALISMO E INTEGRIDAD</c:v>
                </c:pt>
                <c:pt idx="3">
                  <c:v>LEALTAD Y COMPROMISO</c:v>
                </c:pt>
                <c:pt idx="4">
                  <c:v>EQUIDAD</c:v>
                </c:pt>
                <c:pt idx="5">
                  <c:v>JUSTICIA</c:v>
                </c:pt>
                <c:pt idx="6">
                  <c:v>TOLERANCIA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2D84-43C0-B5D4-EC6905CF6AA7}"/>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Humana'!$B$135:$B$138</c:f>
              <c:strCache>
                <c:ptCount val="4"/>
                <c:pt idx="0">
                  <c:v>EXCELENTE</c:v>
                </c:pt>
                <c:pt idx="1">
                  <c:v>BUENA</c:v>
                </c:pt>
                <c:pt idx="2">
                  <c:v>REGULAR</c:v>
                </c:pt>
                <c:pt idx="3">
                  <c:v>MALA</c:v>
                </c:pt>
              </c:strCache>
            </c:strRef>
          </c:cat>
          <c:val>
            <c:numRef>
              <c:f>'Medicina Humana'!$E$135:$E$138</c:f>
              <c:numCache>
                <c:formatCode>0</c:formatCode>
                <c:ptCount val="4"/>
                <c:pt idx="0">
                  <c:v>34.594594594594597</c:v>
                </c:pt>
                <c:pt idx="1">
                  <c:v>49.189189189189193</c:v>
                </c:pt>
                <c:pt idx="2">
                  <c:v>14.054054054054054</c:v>
                </c:pt>
                <c:pt idx="3">
                  <c:v>2.1621621621621623</c:v>
                </c:pt>
              </c:numCache>
            </c:numRef>
          </c:val>
          <c:extLst>
            <c:ext xmlns:c16="http://schemas.microsoft.com/office/drawing/2014/chart" uri="{C3380CC4-5D6E-409C-BE32-E72D297353CC}">
              <c16:uniqueId val="{00000000-2134-4379-AE4D-722139E2F2CC}"/>
            </c:ext>
          </c:extLst>
        </c:ser>
        <c:dLbls>
          <c:showLegendKey val="0"/>
          <c:showVal val="0"/>
          <c:showCatName val="0"/>
          <c:showSerName val="0"/>
          <c:showPercent val="0"/>
          <c:showBubbleSize val="0"/>
        </c:dLbls>
        <c:gapWidth val="100"/>
        <c:overlap val="-24"/>
        <c:axId val="532702984"/>
        <c:axId val="532704584"/>
      </c:barChart>
      <c:catAx>
        <c:axId val="53270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4584"/>
        <c:crosses val="autoZero"/>
        <c:auto val="1"/>
        <c:lblAlgn val="ctr"/>
        <c:lblOffset val="100"/>
        <c:noMultiLvlLbl val="0"/>
      </c:catAx>
      <c:valAx>
        <c:axId val="532704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'270-Derecho'!$B$140:$B$143</c:f>
              <c:strCache>
                <c:ptCount val="4"/>
                <c:pt idx="0">
                  <c:v>EXCELENTE</c:v>
                </c:pt>
                <c:pt idx="1">
                  <c:v>BUENA</c:v>
                </c:pt>
                <c:pt idx="2">
                  <c:v>REGULAR</c:v>
                </c:pt>
                <c:pt idx="3">
                  <c:v>MALO</c:v>
                </c:pt>
              </c:strCache>
            </c:strRef>
          </c:cat>
          <c:val>
            <c:numRef>
              <c:f>'270-Derecho'!$E$140:$E$143</c:f>
              <c:numCache>
                <c:formatCode>0</c:formatCode>
                <c:ptCount val="4"/>
                <c:pt idx="0">
                  <c:v>7.5268817204301079</c:v>
                </c:pt>
                <c:pt idx="1">
                  <c:v>54.838709677419352</c:v>
                </c:pt>
                <c:pt idx="2">
                  <c:v>31.182795698924732</c:v>
                </c:pt>
                <c:pt idx="3">
                  <c:v>6.4516129032258061</c:v>
                </c:pt>
              </c:numCache>
            </c:numRef>
          </c:val>
          <c:extLst>
            <c:ext xmlns:c16="http://schemas.microsoft.com/office/drawing/2014/chart" uri="{C3380CC4-5D6E-409C-BE32-E72D297353CC}">
              <c16:uniqueId val="{00000000-AFF3-4795-B5D7-B3E79B990CAC}"/>
            </c:ext>
          </c:extLst>
        </c:ser>
        <c:dLbls>
          <c:showLegendKey val="0"/>
          <c:showVal val="0"/>
          <c:showCatName val="0"/>
          <c:showSerName val="0"/>
          <c:showPercent val="0"/>
          <c:showBubbleSize val="0"/>
        </c:dLbls>
        <c:gapWidth val="100"/>
        <c:overlap val="-24"/>
        <c:axId val="579746888"/>
        <c:axId val="550246584"/>
      </c:barChart>
      <c:catAx>
        <c:axId val="579746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584"/>
        <c:crosses val="autoZero"/>
        <c:auto val="1"/>
        <c:lblAlgn val="ctr"/>
        <c:lblOffset val="100"/>
        <c:noMultiLvlLbl val="0"/>
      </c:catAx>
      <c:valAx>
        <c:axId val="550246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46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Humana'!$B$151:$B$154</c:f>
              <c:strCache>
                <c:ptCount val="4"/>
                <c:pt idx="0">
                  <c:v>MUY ALTO</c:v>
                </c:pt>
                <c:pt idx="1">
                  <c:v>ALTO</c:v>
                </c:pt>
                <c:pt idx="2">
                  <c:v>MEDIO</c:v>
                </c:pt>
                <c:pt idx="3">
                  <c:v>BAJO</c:v>
                </c:pt>
              </c:strCache>
            </c:strRef>
          </c:cat>
          <c:val>
            <c:numRef>
              <c:f>'Medicina Humana'!$E$151:$E$154</c:f>
              <c:numCache>
                <c:formatCode>0</c:formatCode>
                <c:ptCount val="4"/>
                <c:pt idx="0">
                  <c:v>2.1621621621621623</c:v>
                </c:pt>
                <c:pt idx="1">
                  <c:v>10.810810810810811</c:v>
                </c:pt>
                <c:pt idx="2">
                  <c:v>54.054054054054056</c:v>
                </c:pt>
                <c:pt idx="3">
                  <c:v>32.972972972972975</c:v>
                </c:pt>
              </c:numCache>
            </c:numRef>
          </c:val>
          <c:extLst>
            <c:ext xmlns:c16="http://schemas.microsoft.com/office/drawing/2014/chart" uri="{C3380CC4-5D6E-409C-BE32-E72D297353CC}">
              <c16:uniqueId val="{00000000-12E3-41BC-9B2F-2B42407CC4AF}"/>
            </c:ext>
          </c:extLst>
        </c:ser>
        <c:dLbls>
          <c:showLegendKey val="0"/>
          <c:showVal val="0"/>
          <c:showCatName val="0"/>
          <c:showSerName val="0"/>
          <c:showPercent val="0"/>
          <c:showBubbleSize val="0"/>
        </c:dLbls>
        <c:gapWidth val="100"/>
        <c:overlap val="-24"/>
        <c:axId val="532711304"/>
        <c:axId val="532708744"/>
      </c:barChart>
      <c:catAx>
        <c:axId val="53271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8744"/>
        <c:crosses val="autoZero"/>
        <c:auto val="1"/>
        <c:lblAlgn val="ctr"/>
        <c:lblOffset val="100"/>
        <c:noMultiLvlLbl val="0"/>
      </c:catAx>
      <c:valAx>
        <c:axId val="532708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'270-Derecho'!$B$156:$B$159</c:f>
              <c:strCache>
                <c:ptCount val="4"/>
                <c:pt idx="0">
                  <c:v>EXCELENTE</c:v>
                </c:pt>
                <c:pt idx="1">
                  <c:v>BUENA</c:v>
                </c:pt>
                <c:pt idx="2">
                  <c:v>REGULAR</c:v>
                </c:pt>
                <c:pt idx="3">
                  <c:v>MALO</c:v>
                </c:pt>
              </c:strCache>
            </c:strRef>
          </c:cat>
          <c:val>
            <c:numRef>
              <c:f>'270-Derecho'!$E$156:$E$159</c:f>
              <c:numCache>
                <c:formatCode>0</c:formatCode>
                <c:ptCount val="4"/>
                <c:pt idx="0">
                  <c:v>3.225806451612903</c:v>
                </c:pt>
                <c:pt idx="1">
                  <c:v>67.741935483870961</c:v>
                </c:pt>
                <c:pt idx="2">
                  <c:v>24.731182795698924</c:v>
                </c:pt>
                <c:pt idx="3">
                  <c:v>4.3010752688172049</c:v>
                </c:pt>
              </c:numCache>
            </c:numRef>
          </c:val>
          <c:extLst>
            <c:ext xmlns:c16="http://schemas.microsoft.com/office/drawing/2014/chart" uri="{C3380CC4-5D6E-409C-BE32-E72D297353CC}">
              <c16:uniqueId val="{00000000-D4A5-43D7-BB51-313B363300C9}"/>
            </c:ext>
          </c:extLst>
        </c:ser>
        <c:dLbls>
          <c:showLegendKey val="0"/>
          <c:showVal val="0"/>
          <c:showCatName val="0"/>
          <c:showSerName val="0"/>
          <c:showPercent val="0"/>
          <c:showBubbleSize val="0"/>
        </c:dLbls>
        <c:gapWidth val="100"/>
        <c:overlap val="-24"/>
        <c:axId val="573849136"/>
        <c:axId val="573856816"/>
      </c:barChart>
      <c:catAx>
        <c:axId val="57384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6816"/>
        <c:crosses val="autoZero"/>
        <c:auto val="1"/>
        <c:lblAlgn val="ctr"/>
        <c:lblOffset val="100"/>
        <c:noMultiLvlLbl val="0"/>
      </c:catAx>
      <c:valAx>
        <c:axId val="57385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Humana'!$B$167:$B$170</c:f>
              <c:strCache>
                <c:ptCount val="4"/>
                <c:pt idx="0">
                  <c:v>EXCELENTE</c:v>
                </c:pt>
                <c:pt idx="1">
                  <c:v>BUENA</c:v>
                </c:pt>
                <c:pt idx="2">
                  <c:v>REGULAR</c:v>
                </c:pt>
                <c:pt idx="3">
                  <c:v>MALO</c:v>
                </c:pt>
              </c:strCache>
            </c:strRef>
          </c:cat>
          <c:val>
            <c:numRef>
              <c:f>'Medicina Humana'!$E$167:$E$170</c:f>
              <c:numCache>
                <c:formatCode>0</c:formatCode>
                <c:ptCount val="4"/>
                <c:pt idx="0">
                  <c:v>18.918918918918919</c:v>
                </c:pt>
                <c:pt idx="1">
                  <c:v>49.189189189189193</c:v>
                </c:pt>
                <c:pt idx="2">
                  <c:v>22.162162162162165</c:v>
                </c:pt>
                <c:pt idx="3">
                  <c:v>9.7297297297297298</c:v>
                </c:pt>
              </c:numCache>
            </c:numRef>
          </c:val>
          <c:extLst>
            <c:ext xmlns:c16="http://schemas.microsoft.com/office/drawing/2014/chart" uri="{C3380CC4-5D6E-409C-BE32-E72D297353CC}">
              <c16:uniqueId val="{00000000-8550-4AF8-A44C-CCA60DB7E8D1}"/>
            </c:ext>
          </c:extLst>
        </c:ser>
        <c:dLbls>
          <c:showLegendKey val="0"/>
          <c:showVal val="0"/>
          <c:showCatName val="0"/>
          <c:showSerName val="0"/>
          <c:showPercent val="0"/>
          <c:showBubbleSize val="0"/>
        </c:dLbls>
        <c:gapWidth val="100"/>
        <c:overlap val="-24"/>
        <c:axId val="532719304"/>
        <c:axId val="532717384"/>
      </c:barChart>
      <c:catAx>
        <c:axId val="53271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7384"/>
        <c:crosses val="autoZero"/>
        <c:auto val="1"/>
        <c:lblAlgn val="ctr"/>
        <c:lblOffset val="100"/>
        <c:noMultiLvlLbl val="0"/>
      </c:catAx>
      <c:valAx>
        <c:axId val="53271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'270-Derecho'!$B$172:$B$174</c:f>
              <c:strCache>
                <c:ptCount val="3"/>
                <c:pt idx="0">
                  <c:v>EXCELENTE</c:v>
                </c:pt>
                <c:pt idx="1">
                  <c:v>BUENA</c:v>
                </c:pt>
                <c:pt idx="2">
                  <c:v>REGULAR</c:v>
                </c:pt>
              </c:strCache>
            </c:strRef>
          </c:cat>
          <c:val>
            <c:numRef>
              <c:f>'270-Derecho'!$E$172:$E$174</c:f>
              <c:numCache>
                <c:formatCode>0</c:formatCode>
                <c:ptCount val="3"/>
                <c:pt idx="0">
                  <c:v>5.376344086021505</c:v>
                </c:pt>
                <c:pt idx="1">
                  <c:v>80.645161290322577</c:v>
                </c:pt>
                <c:pt idx="2">
                  <c:v>13.978494623655912</c:v>
                </c:pt>
              </c:numCache>
            </c:numRef>
          </c:val>
          <c:extLst>
            <c:ext xmlns:c16="http://schemas.microsoft.com/office/drawing/2014/chart" uri="{C3380CC4-5D6E-409C-BE32-E72D297353CC}">
              <c16:uniqueId val="{00000000-181E-4AA5-A722-1FB4CCEB5B8D}"/>
            </c:ext>
          </c:extLst>
        </c:ser>
        <c:dLbls>
          <c:showLegendKey val="0"/>
          <c:showVal val="0"/>
          <c:showCatName val="0"/>
          <c:showSerName val="0"/>
          <c:showPercent val="0"/>
          <c:showBubbleSize val="0"/>
        </c:dLbls>
        <c:gapWidth val="100"/>
        <c:overlap val="-24"/>
        <c:axId val="573851376"/>
        <c:axId val="573852016"/>
      </c:barChart>
      <c:catAx>
        <c:axId val="57385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016"/>
        <c:crosses val="autoZero"/>
        <c:auto val="1"/>
        <c:lblAlgn val="ctr"/>
        <c:lblOffset val="100"/>
        <c:noMultiLvlLbl val="0"/>
      </c:catAx>
      <c:valAx>
        <c:axId val="573852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'270-Derecho'!$B$179:$B$182</c:f>
              <c:strCache>
                <c:ptCount val="4"/>
                <c:pt idx="0">
                  <c:v>EXCELENTE</c:v>
                </c:pt>
                <c:pt idx="1">
                  <c:v>BUENA</c:v>
                </c:pt>
                <c:pt idx="2">
                  <c:v>REGULAR</c:v>
                </c:pt>
                <c:pt idx="3">
                  <c:v>MALO</c:v>
                </c:pt>
              </c:strCache>
            </c:strRef>
          </c:cat>
          <c:val>
            <c:numRef>
              <c:f>'270-Derecho'!$E$179:$E$182</c:f>
              <c:numCache>
                <c:formatCode>0</c:formatCode>
                <c:ptCount val="4"/>
                <c:pt idx="0">
                  <c:v>6.4516129032258061</c:v>
                </c:pt>
                <c:pt idx="1">
                  <c:v>66.666666666666657</c:v>
                </c:pt>
                <c:pt idx="2">
                  <c:v>22.58064516129032</c:v>
                </c:pt>
                <c:pt idx="3">
                  <c:v>4.3010752688172049</c:v>
                </c:pt>
              </c:numCache>
            </c:numRef>
          </c:val>
          <c:extLst>
            <c:ext xmlns:c16="http://schemas.microsoft.com/office/drawing/2014/chart" uri="{C3380CC4-5D6E-409C-BE32-E72D297353CC}">
              <c16:uniqueId val="{00000000-670F-4056-A28E-6EA61144BA52}"/>
            </c:ext>
          </c:extLst>
        </c:ser>
        <c:dLbls>
          <c:showLegendKey val="0"/>
          <c:showVal val="0"/>
          <c:showCatName val="0"/>
          <c:showSerName val="0"/>
          <c:showPercent val="0"/>
          <c:showBubbleSize val="0"/>
        </c:dLbls>
        <c:gapWidth val="100"/>
        <c:overlap val="-24"/>
        <c:axId val="573853296"/>
        <c:axId val="573852976"/>
      </c:barChart>
      <c:catAx>
        <c:axId val="573853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976"/>
        <c:crosses val="autoZero"/>
        <c:auto val="1"/>
        <c:lblAlgn val="ctr"/>
        <c:lblOffset val="100"/>
        <c:noMultiLvlLbl val="0"/>
      </c:catAx>
      <c:valAx>
        <c:axId val="573852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Humana'!$B$191:$B$194</c:f>
              <c:strCache>
                <c:ptCount val="4"/>
                <c:pt idx="0">
                  <c:v>EXCELENTE</c:v>
                </c:pt>
                <c:pt idx="1">
                  <c:v>BUENA</c:v>
                </c:pt>
                <c:pt idx="2">
                  <c:v>REGULAR</c:v>
                </c:pt>
                <c:pt idx="3">
                  <c:v>MALO</c:v>
                </c:pt>
              </c:strCache>
            </c:strRef>
          </c:cat>
          <c:val>
            <c:numRef>
              <c:f>'Medicina Humana'!$E$191:$E$194</c:f>
              <c:numCache>
                <c:formatCode>0</c:formatCode>
                <c:ptCount val="4"/>
                <c:pt idx="0">
                  <c:v>9.1891891891891895</c:v>
                </c:pt>
                <c:pt idx="1">
                  <c:v>56.216216216216218</c:v>
                </c:pt>
                <c:pt idx="2">
                  <c:v>26.486486486486488</c:v>
                </c:pt>
                <c:pt idx="3">
                  <c:v>8.1081081081081088</c:v>
                </c:pt>
              </c:numCache>
            </c:numRef>
          </c:val>
          <c:extLst>
            <c:ext xmlns:c16="http://schemas.microsoft.com/office/drawing/2014/chart" uri="{C3380CC4-5D6E-409C-BE32-E72D297353CC}">
              <c16:uniqueId val="{00000000-EEF3-45FB-913C-24974DF011BF}"/>
            </c:ext>
          </c:extLst>
        </c:ser>
        <c:dLbls>
          <c:showLegendKey val="0"/>
          <c:showVal val="0"/>
          <c:showCatName val="0"/>
          <c:showSerName val="0"/>
          <c:showPercent val="0"/>
          <c:showBubbleSize val="0"/>
        </c:dLbls>
        <c:gapWidth val="100"/>
        <c:overlap val="-24"/>
        <c:axId val="532729544"/>
        <c:axId val="532730504"/>
      </c:barChart>
      <c:catAx>
        <c:axId val="53272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0504"/>
        <c:crosses val="autoZero"/>
        <c:auto val="1"/>
        <c:lblAlgn val="ctr"/>
        <c:lblOffset val="100"/>
        <c:noMultiLvlLbl val="0"/>
      </c:catAx>
      <c:valAx>
        <c:axId val="532730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'270-Derecho'!$B$195:$B$196</c:f>
              <c:strCache>
                <c:ptCount val="2"/>
                <c:pt idx="0">
                  <c:v>SI</c:v>
                </c:pt>
                <c:pt idx="1">
                  <c:v>NO</c:v>
                </c:pt>
              </c:strCache>
            </c:strRef>
          </c:cat>
          <c:val>
            <c:numRef>
              <c:f>'270-Derecho'!$E$195:$E$196</c:f>
              <c:numCache>
                <c:formatCode>0</c:formatCode>
                <c:ptCount val="2"/>
                <c:pt idx="0">
                  <c:v>47.311827956989248</c:v>
                </c:pt>
                <c:pt idx="1">
                  <c:v>52.688172043010752</c:v>
                </c:pt>
              </c:numCache>
            </c:numRef>
          </c:val>
          <c:extLst>
            <c:ext xmlns:c16="http://schemas.microsoft.com/office/drawing/2014/chart" uri="{C3380CC4-5D6E-409C-BE32-E72D297353CC}">
              <c16:uniqueId val="{00000000-CE84-4DC0-BA7D-C8D2DF175C61}"/>
            </c:ext>
          </c:extLst>
        </c:ser>
        <c:dLbls>
          <c:showLegendKey val="0"/>
          <c:showVal val="0"/>
          <c:showCatName val="0"/>
          <c:showSerName val="0"/>
          <c:showPercent val="0"/>
          <c:showBubbleSize val="0"/>
        </c:dLbls>
        <c:gapWidth val="100"/>
        <c:overlap val="-24"/>
        <c:axId val="573862576"/>
        <c:axId val="573865776"/>
      </c:barChart>
      <c:catAx>
        <c:axId val="57386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5776"/>
        <c:crosses val="autoZero"/>
        <c:auto val="1"/>
        <c:lblAlgn val="ctr"/>
        <c:lblOffset val="100"/>
        <c:noMultiLvlLbl val="0"/>
      </c:catAx>
      <c:valAx>
        <c:axId val="573865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Humana'!$B$205:$B$206</c:f>
              <c:strCache>
                <c:ptCount val="2"/>
                <c:pt idx="0">
                  <c:v>SI</c:v>
                </c:pt>
                <c:pt idx="1">
                  <c:v>NO</c:v>
                </c:pt>
              </c:strCache>
            </c:strRef>
          </c:cat>
          <c:val>
            <c:numRef>
              <c:f>'Medicina Humana'!$E$205:$E$206</c:f>
              <c:numCache>
                <c:formatCode>0</c:formatCode>
                <c:ptCount val="2"/>
                <c:pt idx="0">
                  <c:v>45.945945945945951</c:v>
                </c:pt>
                <c:pt idx="1">
                  <c:v>54.054054054054056</c:v>
                </c:pt>
              </c:numCache>
            </c:numRef>
          </c:val>
          <c:extLst>
            <c:ext xmlns:c16="http://schemas.microsoft.com/office/drawing/2014/chart" uri="{C3380CC4-5D6E-409C-BE32-E72D297353CC}">
              <c16:uniqueId val="{00000000-5057-46F2-95EE-F8658D35CF24}"/>
            </c:ext>
          </c:extLst>
        </c:ser>
        <c:dLbls>
          <c:showLegendKey val="0"/>
          <c:showVal val="0"/>
          <c:showCatName val="0"/>
          <c:showSerName val="0"/>
          <c:showPercent val="0"/>
          <c:showBubbleSize val="0"/>
        </c:dLbls>
        <c:gapWidth val="100"/>
        <c:overlap val="-24"/>
        <c:axId val="532757704"/>
        <c:axId val="532763464"/>
      </c:barChart>
      <c:catAx>
        <c:axId val="532757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3464"/>
        <c:crosses val="autoZero"/>
        <c:auto val="1"/>
        <c:lblAlgn val="ctr"/>
        <c:lblOffset val="100"/>
        <c:noMultiLvlLbl val="0"/>
      </c:catAx>
      <c:valAx>
        <c:axId val="53276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9.2836257309941526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03661F9-6FFE-4939-91D4-A4FC566AB4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D4-4F3B-9F5B-D57756354C9F}"/>
                </c:ext>
              </c:extLst>
            </c:dLbl>
            <c:dLbl>
              <c:idx val="1"/>
              <c:tx>
                <c:rich>
                  <a:bodyPr/>
                  <a:lstStyle/>
                  <a:p>
                    <a:fld id="{6DDC3A39-5DDB-468D-B4AF-DFEBA5908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4-4F3B-9F5B-D57756354C9F}"/>
                </c:ext>
              </c:extLst>
            </c:dLbl>
            <c:dLbl>
              <c:idx val="2"/>
              <c:tx>
                <c:rich>
                  <a:bodyPr/>
                  <a:lstStyle/>
                  <a:p>
                    <a:fld id="{F8ADC135-320C-4484-8244-699F691B8F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D4-4F3B-9F5B-D57756354C9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[UASALUD.xlsx]RECURSOS!$C$4:$C$6</c:f>
              <c:strCache>
                <c:ptCount val="3"/>
                <c:pt idx="0">
                  <c:v>NUNCA</c:v>
                </c:pt>
                <c:pt idx="1">
                  <c:v>ALGUNAS VECES</c:v>
                </c:pt>
                <c:pt idx="2">
                  <c:v>SIEMPRE</c:v>
                </c:pt>
              </c:strCache>
            </c:strRef>
          </c:cat>
          <c:val>
            <c:numRef>
              <c:f>[UASALUD.xlsx]RECURSOS!$F$4:$F$6</c:f>
              <c:numCache>
                <c:formatCode>###0</c:formatCode>
                <c:ptCount val="3"/>
                <c:pt idx="0">
                  <c:v>1.6129032258064515</c:v>
                </c:pt>
                <c:pt idx="1">
                  <c:v>50</c:v>
                </c:pt>
                <c:pt idx="2">
                  <c:v>48.387096774193552</c:v>
                </c:pt>
              </c:numCache>
            </c:numRef>
          </c:val>
          <c:extLst>
            <c:ext xmlns:c16="http://schemas.microsoft.com/office/drawing/2014/chart" uri="{C3380CC4-5D6E-409C-BE32-E72D297353CC}">
              <c16:uniqueId val="{00000003-ADD4-4F3B-9F5B-D57756354C9F}"/>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785087719298245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3.7596003898635474E-2"/>
                </c:manualLayout>
              </c:layout>
              <c:tx>
                <c:rich>
                  <a:bodyPr/>
                  <a:lstStyle/>
                  <a:p>
                    <a:fld id="{94011915-A889-4410-96F3-5D6218985F2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E1-4E28-86BC-D793D0ADE04D}"/>
                </c:ext>
              </c:extLst>
            </c:dLbl>
            <c:dLbl>
              <c:idx val="1"/>
              <c:tx>
                <c:rich>
                  <a:bodyPr/>
                  <a:lstStyle/>
                  <a:p>
                    <a:fld id="{9B84CC81-24C3-4417-9A1E-DCAEC9E0DF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E1-4E28-86BC-D793D0ADE04D}"/>
                </c:ext>
              </c:extLst>
            </c:dLbl>
            <c:dLbl>
              <c:idx val="2"/>
              <c:tx>
                <c:rich>
                  <a:bodyPr/>
                  <a:lstStyle/>
                  <a:p>
                    <a:fld id="{C57C2403-FDD2-4270-B168-20D7B7510D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E1-4E28-86BC-D793D0ADE04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[UASALUD.xlsx]RECURSOS!$C$13:$C$15</c:f>
              <c:strCache>
                <c:ptCount val="3"/>
                <c:pt idx="0">
                  <c:v>NUNCA</c:v>
                </c:pt>
                <c:pt idx="1">
                  <c:v>ALGUNAS VECES</c:v>
                </c:pt>
                <c:pt idx="2">
                  <c:v>SIEMPRE</c:v>
                </c:pt>
              </c:strCache>
            </c:strRef>
          </c:cat>
          <c:val>
            <c:numRef>
              <c:f>[UASALUD.xlsx]RECURSOS!$F$13:$F$15</c:f>
              <c:numCache>
                <c:formatCode>###0</c:formatCode>
                <c:ptCount val="3"/>
                <c:pt idx="0">
                  <c:v>4.838709677419355</c:v>
                </c:pt>
                <c:pt idx="1">
                  <c:v>46.774193548387096</c:v>
                </c:pt>
                <c:pt idx="2">
                  <c:v>48.387096774193552</c:v>
                </c:pt>
              </c:numCache>
            </c:numRef>
          </c:val>
          <c:extLst>
            <c:ext xmlns:c16="http://schemas.microsoft.com/office/drawing/2014/chart" uri="{C3380CC4-5D6E-409C-BE32-E72D297353CC}">
              <c16:uniqueId val="{00000003-D8E1-4E28-86BC-D793D0ADE04D}"/>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2EE430-F7D8-4732-9DD7-0331775167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94-4465-B5BE-AA76C8F3E5FB}"/>
                </c:ext>
              </c:extLst>
            </c:dLbl>
            <c:dLbl>
              <c:idx val="1"/>
              <c:tx>
                <c:rich>
                  <a:bodyPr/>
                  <a:lstStyle/>
                  <a:p>
                    <a:fld id="{04126596-202A-42F1-A52F-C3BE4A4D81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94-4465-B5BE-AA76C8F3E5FB}"/>
                </c:ext>
              </c:extLst>
            </c:dLbl>
            <c:dLbl>
              <c:idx val="2"/>
              <c:tx>
                <c:rich>
                  <a:bodyPr/>
                  <a:lstStyle/>
                  <a:p>
                    <a:fld id="{1F7F6F95-B2B0-466E-8024-9C0547829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94-4465-B5BE-AA76C8F3E5FB}"/>
                </c:ext>
              </c:extLst>
            </c:dLbl>
            <c:dLbl>
              <c:idx val="3"/>
              <c:tx>
                <c:rich>
                  <a:bodyPr/>
                  <a:lstStyle/>
                  <a:p>
                    <a:fld id="{369EF492-FDA8-4F4F-85F1-2F05044CB6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94-4465-B5BE-AA76C8F3E5F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[UASALUD.xlsx]RECURSOS!$C$22:$C$25</c:f>
              <c:strCache>
                <c:ptCount val="4"/>
                <c:pt idx="0">
                  <c:v>PESIMAS</c:v>
                </c:pt>
                <c:pt idx="1">
                  <c:v>MALAS</c:v>
                </c:pt>
                <c:pt idx="2">
                  <c:v>BUENAS</c:v>
                </c:pt>
                <c:pt idx="3">
                  <c:v>EXCELENTE</c:v>
                </c:pt>
              </c:strCache>
            </c:strRef>
          </c:cat>
          <c:val>
            <c:numRef>
              <c:f>[UASALUD.xlsx]RECURSOS!$F$22:$F$25</c:f>
              <c:numCache>
                <c:formatCode>###0</c:formatCode>
                <c:ptCount val="4"/>
                <c:pt idx="0">
                  <c:v>3.225806451612903</c:v>
                </c:pt>
                <c:pt idx="1">
                  <c:v>1.6129032258064515</c:v>
                </c:pt>
                <c:pt idx="2">
                  <c:v>80.645161290322577</c:v>
                </c:pt>
                <c:pt idx="3">
                  <c:v>14.516129032258066</c:v>
                </c:pt>
              </c:numCache>
            </c:numRef>
          </c:val>
          <c:extLst>
            <c:ext xmlns:c16="http://schemas.microsoft.com/office/drawing/2014/chart" uri="{C3380CC4-5D6E-409C-BE32-E72D297353CC}">
              <c16:uniqueId val="{00000004-2794-4465-B5BE-AA76C8F3E5FB}"/>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7C22932-8129-4BC4-90B1-32DDE3D5FC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FB-4313-9EAC-365116ACD103}"/>
                </c:ext>
              </c:extLst>
            </c:dLbl>
            <c:dLbl>
              <c:idx val="1"/>
              <c:tx>
                <c:rich>
                  <a:bodyPr/>
                  <a:lstStyle/>
                  <a:p>
                    <a:fld id="{BBB010D5-E99F-43E6-A79E-B134843249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FB-4313-9EAC-365116ACD103}"/>
                </c:ext>
              </c:extLst>
            </c:dLbl>
            <c:dLbl>
              <c:idx val="2"/>
              <c:tx>
                <c:rich>
                  <a:bodyPr/>
                  <a:lstStyle/>
                  <a:p>
                    <a:fld id="{34E94878-0D3F-46B3-8F5F-35A35B28C8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FB-4313-9EAC-365116ACD10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[UASALUD.xlsx]RECURSOS!$C$32:$C$34</c:f>
              <c:strCache>
                <c:ptCount val="3"/>
                <c:pt idx="0">
                  <c:v>NUNCA</c:v>
                </c:pt>
                <c:pt idx="1">
                  <c:v>ALGUNAS VECES</c:v>
                </c:pt>
                <c:pt idx="2">
                  <c:v>SIEMPRE</c:v>
                </c:pt>
              </c:strCache>
            </c:strRef>
          </c:cat>
          <c:val>
            <c:numRef>
              <c:f>[UASALUD.xlsx]RECURSOS!$F$32:$F$34</c:f>
              <c:numCache>
                <c:formatCode>###0</c:formatCode>
                <c:ptCount val="3"/>
                <c:pt idx="0" formatCode="General">
                  <c:v>0</c:v>
                </c:pt>
                <c:pt idx="1">
                  <c:v>35</c:v>
                </c:pt>
                <c:pt idx="2">
                  <c:v>65</c:v>
                </c:pt>
              </c:numCache>
            </c:numRef>
          </c:val>
          <c:extLst>
            <c:ext xmlns:c16="http://schemas.microsoft.com/office/drawing/2014/chart" uri="{C3380CC4-5D6E-409C-BE32-E72D297353CC}">
              <c16:uniqueId val="{00000003-C3FB-4313-9EAC-365116ACD103}"/>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A986C0F-446A-4830-AB3C-E920A5530A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43-4335-B75F-CD28FAD6107C}"/>
                </c:ext>
              </c:extLst>
            </c:dLbl>
            <c:dLbl>
              <c:idx val="1"/>
              <c:tx>
                <c:rich>
                  <a:bodyPr/>
                  <a:lstStyle/>
                  <a:p>
                    <a:fld id="{318EF9D8-7456-4C44-952B-968728AAFF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43-4335-B75F-CD28FAD6107C}"/>
                </c:ext>
              </c:extLst>
            </c:dLbl>
            <c:dLbl>
              <c:idx val="2"/>
              <c:tx>
                <c:rich>
                  <a:bodyPr/>
                  <a:lstStyle/>
                  <a:p>
                    <a:fld id="{56BDE103-F295-4380-B0BE-FB427F9903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A43-4335-B75F-CD28FAD6107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[UASALUD.xlsx]RECURSOS!$C$41:$C$43</c:f>
              <c:strCache>
                <c:ptCount val="3"/>
                <c:pt idx="0">
                  <c:v>NUNCA</c:v>
                </c:pt>
                <c:pt idx="1">
                  <c:v>ALGUNAS VECES</c:v>
                </c:pt>
                <c:pt idx="2">
                  <c:v>SIEMPRE</c:v>
                </c:pt>
              </c:strCache>
            </c:strRef>
          </c:cat>
          <c:val>
            <c:numRef>
              <c:f>[UASALUD.xlsx]RECURSOS!$F$41:$F$43</c:f>
              <c:numCache>
                <c:formatCode>###0</c:formatCode>
                <c:ptCount val="3"/>
                <c:pt idx="0">
                  <c:v>2.5</c:v>
                </c:pt>
                <c:pt idx="1">
                  <c:v>32</c:v>
                </c:pt>
                <c:pt idx="2">
                  <c:v>65</c:v>
                </c:pt>
              </c:numCache>
            </c:numRef>
          </c:val>
          <c:extLst>
            <c:ext xmlns:c16="http://schemas.microsoft.com/office/drawing/2014/chart" uri="{C3380CC4-5D6E-409C-BE32-E72D297353CC}">
              <c16:uniqueId val="{00000003-8A43-4335-B75F-CD28FAD6107C}"/>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CC5BA7-1D30-44A4-AC32-9C5EB2571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0C-439E-A4C9-E96ED8312CE0}"/>
                </c:ext>
              </c:extLst>
            </c:dLbl>
            <c:dLbl>
              <c:idx val="1"/>
              <c:tx>
                <c:rich>
                  <a:bodyPr/>
                  <a:lstStyle/>
                  <a:p>
                    <a:fld id="{6A9B2985-F3B2-43F3-9C83-F79368334D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0C-439E-A4C9-E96ED8312CE0}"/>
                </c:ext>
              </c:extLst>
            </c:dLbl>
            <c:dLbl>
              <c:idx val="2"/>
              <c:tx>
                <c:rich>
                  <a:bodyPr/>
                  <a:lstStyle/>
                  <a:p>
                    <a:fld id="{9ACDBF73-550B-4088-A190-C1FDA47F2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0C-439E-A4C9-E96ED8312CE0}"/>
                </c:ext>
              </c:extLst>
            </c:dLbl>
            <c:dLbl>
              <c:idx val="3"/>
              <c:tx>
                <c:rich>
                  <a:bodyPr/>
                  <a:lstStyle/>
                  <a:p>
                    <a:fld id="{D9BB7625-8213-426D-A95C-129754D778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0C-439E-A4C9-E96ED8312CE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[UASALUD.xlsx]RECURSOS!$C$50:$C$53</c:f>
              <c:strCache>
                <c:ptCount val="4"/>
                <c:pt idx="0">
                  <c:v>NUNCA</c:v>
                </c:pt>
                <c:pt idx="1">
                  <c:v>ALGUNAS VECES</c:v>
                </c:pt>
                <c:pt idx="2">
                  <c:v>SIEMPRE</c:v>
                </c:pt>
                <c:pt idx="3">
                  <c:v>NO APLICA</c:v>
                </c:pt>
              </c:strCache>
            </c:strRef>
          </c:cat>
          <c:val>
            <c:numRef>
              <c:f>[UASALUD.xlsx]RECURSOS!$F$50:$F$53</c:f>
              <c:numCache>
                <c:formatCode>###0</c:formatCode>
                <c:ptCount val="4"/>
                <c:pt idx="0" formatCode="General">
                  <c:v>0</c:v>
                </c:pt>
                <c:pt idx="1">
                  <c:v>35</c:v>
                </c:pt>
                <c:pt idx="2">
                  <c:v>60</c:v>
                </c:pt>
                <c:pt idx="3">
                  <c:v>5</c:v>
                </c:pt>
              </c:numCache>
            </c:numRef>
          </c:val>
          <c:extLst>
            <c:ext xmlns:c16="http://schemas.microsoft.com/office/drawing/2014/chart" uri="{C3380CC4-5D6E-409C-BE32-E72D297353CC}">
              <c16:uniqueId val="{00000004-640C-439E-A4C9-E96ED8312CE0}"/>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DCF5799-BB8E-4FE4-AB8C-6DB798C1E9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11-4A99-8CA0-BE1986414E5E}"/>
                </c:ext>
              </c:extLst>
            </c:dLbl>
            <c:dLbl>
              <c:idx val="1"/>
              <c:tx>
                <c:rich>
                  <a:bodyPr/>
                  <a:lstStyle/>
                  <a:p>
                    <a:fld id="{60F7AE9C-28E6-4CF2-9A73-0453A42708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11-4A99-8CA0-BE1986414E5E}"/>
                </c:ext>
              </c:extLst>
            </c:dLbl>
            <c:dLbl>
              <c:idx val="2"/>
              <c:tx>
                <c:rich>
                  <a:bodyPr/>
                  <a:lstStyle/>
                  <a:p>
                    <a:fld id="{62600A55-A388-4785-92BD-1CCB1CE8AA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11-4A99-8CA0-BE1986414E5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[UASALUD.xlsx]RECURSOS!$C$60:$C$62</c:f>
              <c:strCache>
                <c:ptCount val="3"/>
                <c:pt idx="0">
                  <c:v>NUNCA</c:v>
                </c:pt>
                <c:pt idx="1">
                  <c:v>ALGUNAS VECES</c:v>
                </c:pt>
                <c:pt idx="2">
                  <c:v>SIEMPRE</c:v>
                </c:pt>
              </c:strCache>
            </c:strRef>
          </c:cat>
          <c:val>
            <c:numRef>
              <c:f>[UASALUD.xlsx]RECURSOS!$F$60:$F$62</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3-8011-4A99-8CA0-BE1986414E5E}"/>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CEC1D2-72A0-4EF9-8DB7-9EEAF50237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90-42AA-99BD-E79BC0F6531D}"/>
                </c:ext>
              </c:extLst>
            </c:dLbl>
            <c:dLbl>
              <c:idx val="1"/>
              <c:tx>
                <c:rich>
                  <a:bodyPr/>
                  <a:lstStyle/>
                  <a:p>
                    <a:fld id="{DEEFA883-128F-464A-9096-7724321B4A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90-42AA-99BD-E79BC0F6531D}"/>
                </c:ext>
              </c:extLst>
            </c:dLbl>
            <c:dLbl>
              <c:idx val="2"/>
              <c:tx>
                <c:rich>
                  <a:bodyPr/>
                  <a:lstStyle/>
                  <a:p>
                    <a:fld id="{83E6031F-57C1-42B5-9C5E-CAB9DDFB79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90-42AA-99BD-E79BC0F6531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[UASALUD.xlsx]RECURSOS!$C$69:$C$71</c:f>
              <c:strCache>
                <c:ptCount val="3"/>
                <c:pt idx="0">
                  <c:v>NUNCA</c:v>
                </c:pt>
                <c:pt idx="1">
                  <c:v>ALGUNAS VECES</c:v>
                </c:pt>
                <c:pt idx="2">
                  <c:v>SIEMPRE</c:v>
                </c:pt>
              </c:strCache>
            </c:strRef>
          </c:cat>
          <c:val>
            <c:numRef>
              <c:f>[UASALUD.xlsx]RECURSOS!$F$69:$F$71</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3-B090-42AA-99BD-E79BC0F6531D}"/>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Humana'!$B$281:$B$283</c:f>
              <c:strCache>
                <c:ptCount val="3"/>
                <c:pt idx="0">
                  <c:v>EXCELENTE</c:v>
                </c:pt>
                <c:pt idx="1">
                  <c:v>BUENAS</c:v>
                </c:pt>
                <c:pt idx="2">
                  <c:v>MALAS</c:v>
                </c:pt>
              </c:strCache>
            </c:strRef>
          </c:cat>
          <c:val>
            <c:numRef>
              <c:f>'Medicina Humana'!$E$281:$E$283</c:f>
              <c:numCache>
                <c:formatCode>0</c:formatCode>
                <c:ptCount val="3"/>
                <c:pt idx="0">
                  <c:v>35.135135135135137</c:v>
                </c:pt>
                <c:pt idx="1">
                  <c:v>64.324324324324323</c:v>
                </c:pt>
                <c:pt idx="2">
                  <c:v>0.54054054054054057</c:v>
                </c:pt>
              </c:numCache>
            </c:numRef>
          </c:val>
          <c:extLst>
            <c:ext xmlns:c16="http://schemas.microsoft.com/office/drawing/2014/chart" uri="{C3380CC4-5D6E-409C-BE32-E72D297353CC}">
              <c16:uniqueId val="{00000000-FE42-4BBF-9171-01026C4B9307}"/>
            </c:ext>
          </c:extLst>
        </c:ser>
        <c:dLbls>
          <c:showLegendKey val="0"/>
          <c:showVal val="0"/>
          <c:showCatName val="0"/>
          <c:showSerName val="0"/>
          <c:showPercent val="0"/>
          <c:showBubbleSize val="0"/>
        </c:dLbls>
        <c:gapWidth val="100"/>
        <c:overlap val="-24"/>
        <c:axId val="532779784"/>
        <c:axId val="532782984"/>
      </c:barChart>
      <c:catAx>
        <c:axId val="53277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2984"/>
        <c:crosses val="autoZero"/>
        <c:auto val="1"/>
        <c:lblAlgn val="ctr"/>
        <c:lblOffset val="100"/>
        <c:noMultiLvlLbl val="0"/>
      </c:catAx>
      <c:valAx>
        <c:axId val="532782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'270-Derecho'!$B$280:$B$282</c:f>
              <c:strCache>
                <c:ptCount val="3"/>
                <c:pt idx="0">
                  <c:v>SIEMPRE</c:v>
                </c:pt>
                <c:pt idx="1">
                  <c:v>ALGUNAS VECES</c:v>
                </c:pt>
                <c:pt idx="2">
                  <c:v>NUNCA</c:v>
                </c:pt>
              </c:strCache>
            </c:strRef>
          </c:cat>
          <c:val>
            <c:numRef>
              <c:f>'270-Derecho'!$E$280:$E$282</c:f>
              <c:numCache>
                <c:formatCode>0</c:formatCode>
                <c:ptCount val="3"/>
                <c:pt idx="0">
                  <c:v>43.01075268817204</c:v>
                </c:pt>
                <c:pt idx="1">
                  <c:v>45.161290322580641</c:v>
                </c:pt>
                <c:pt idx="2">
                  <c:v>11.827956989247312</c:v>
                </c:pt>
              </c:numCache>
            </c:numRef>
          </c:val>
          <c:extLst>
            <c:ext xmlns:c16="http://schemas.microsoft.com/office/drawing/2014/chart" uri="{C3380CC4-5D6E-409C-BE32-E72D297353CC}">
              <c16:uniqueId val="{00000000-9CB3-4B48-B078-6FA5F5D78F08}"/>
            </c:ext>
          </c:extLst>
        </c:ser>
        <c:dLbls>
          <c:showLegendKey val="0"/>
          <c:showVal val="0"/>
          <c:showCatName val="0"/>
          <c:showSerName val="0"/>
          <c:showPercent val="0"/>
          <c:showBubbleSize val="0"/>
        </c:dLbls>
        <c:gapWidth val="100"/>
        <c:overlap val="-24"/>
        <c:axId val="573903216"/>
        <c:axId val="573903536"/>
      </c:barChart>
      <c:catAx>
        <c:axId val="573903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3536"/>
        <c:crosses val="autoZero"/>
        <c:auto val="1"/>
        <c:lblAlgn val="ctr"/>
        <c:lblOffset val="100"/>
        <c:noMultiLvlLbl val="0"/>
      </c:catAx>
      <c:valAx>
        <c:axId val="573903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Humana'!$B$295:$B$297</c:f>
              <c:strCache>
                <c:ptCount val="3"/>
                <c:pt idx="0">
                  <c:v>SIEMPRE</c:v>
                </c:pt>
                <c:pt idx="1">
                  <c:v>ALGUNAS VECES</c:v>
                </c:pt>
                <c:pt idx="2">
                  <c:v>NUNCA</c:v>
                </c:pt>
              </c:strCache>
            </c:strRef>
          </c:cat>
          <c:val>
            <c:numRef>
              <c:f>'Medicina Humana'!$E$295:$E$297</c:f>
              <c:numCache>
                <c:formatCode>0</c:formatCode>
                <c:ptCount val="3"/>
                <c:pt idx="0">
                  <c:v>58.378378378378379</c:v>
                </c:pt>
                <c:pt idx="1">
                  <c:v>40</c:v>
                </c:pt>
                <c:pt idx="2">
                  <c:v>1.6216216216216217</c:v>
                </c:pt>
              </c:numCache>
            </c:numRef>
          </c:val>
          <c:extLst>
            <c:ext xmlns:c16="http://schemas.microsoft.com/office/drawing/2014/chart" uri="{C3380CC4-5D6E-409C-BE32-E72D297353CC}">
              <c16:uniqueId val="{00000000-6FB9-41A7-BD8D-A0BEB835F890}"/>
            </c:ext>
          </c:extLst>
        </c:ser>
        <c:dLbls>
          <c:showLegendKey val="0"/>
          <c:showVal val="0"/>
          <c:showCatName val="0"/>
          <c:showSerName val="0"/>
          <c:showPercent val="0"/>
          <c:showBubbleSize val="0"/>
        </c:dLbls>
        <c:gapWidth val="100"/>
        <c:overlap val="-24"/>
        <c:axId val="532787784"/>
        <c:axId val="532788104"/>
      </c:barChart>
      <c:catAx>
        <c:axId val="532787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8104"/>
        <c:crosses val="autoZero"/>
        <c:auto val="1"/>
        <c:lblAlgn val="ctr"/>
        <c:lblOffset val="100"/>
        <c:noMultiLvlLbl val="0"/>
      </c:catAx>
      <c:valAx>
        <c:axId val="53278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7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'270-Derecho'!$B$294:$B$295</c:f>
              <c:strCache>
                <c:ptCount val="2"/>
                <c:pt idx="0">
                  <c:v>SI</c:v>
                </c:pt>
                <c:pt idx="1">
                  <c:v>NO</c:v>
                </c:pt>
              </c:strCache>
            </c:strRef>
          </c:cat>
          <c:val>
            <c:numRef>
              <c:f>'270-Derecho'!$E$294:$E$295</c:f>
              <c:numCache>
                <c:formatCode>0</c:formatCode>
                <c:ptCount val="2"/>
                <c:pt idx="0">
                  <c:v>60.215053763440864</c:v>
                </c:pt>
                <c:pt idx="1">
                  <c:v>39.784946236559136</c:v>
                </c:pt>
              </c:numCache>
            </c:numRef>
          </c:val>
          <c:extLst>
            <c:ext xmlns:c16="http://schemas.microsoft.com/office/drawing/2014/chart" uri="{C3380CC4-5D6E-409C-BE32-E72D297353CC}">
              <c16:uniqueId val="{00000000-4085-4F26-A01E-A60EDDF6F0DD}"/>
            </c:ext>
          </c:extLst>
        </c:ser>
        <c:dLbls>
          <c:showLegendKey val="0"/>
          <c:showVal val="0"/>
          <c:showCatName val="0"/>
          <c:showSerName val="0"/>
          <c:showPercent val="0"/>
          <c:showBubbleSize val="0"/>
        </c:dLbls>
        <c:gapWidth val="100"/>
        <c:overlap val="-24"/>
        <c:axId val="573913456"/>
        <c:axId val="573913776"/>
      </c:barChart>
      <c:catAx>
        <c:axId val="57391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3776"/>
        <c:crosses val="autoZero"/>
        <c:auto val="1"/>
        <c:lblAlgn val="ctr"/>
        <c:lblOffset val="100"/>
        <c:noMultiLvlLbl val="0"/>
      </c:catAx>
      <c:valAx>
        <c:axId val="573913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Humana'!$B$308:$B$310</c:f>
              <c:strCache>
                <c:ptCount val="3"/>
                <c:pt idx="0">
                  <c:v>SIEMPRE</c:v>
                </c:pt>
                <c:pt idx="1">
                  <c:v>ALGUNAS VECES</c:v>
                </c:pt>
                <c:pt idx="2">
                  <c:v>NUNCA</c:v>
                </c:pt>
              </c:strCache>
            </c:strRef>
          </c:cat>
          <c:val>
            <c:numRef>
              <c:f>'Medicina Humana'!$E$308:$E$310</c:f>
              <c:numCache>
                <c:formatCode>0</c:formatCode>
                <c:ptCount val="3"/>
                <c:pt idx="0">
                  <c:v>32.432432432432435</c:v>
                </c:pt>
                <c:pt idx="1">
                  <c:v>56.216216216216218</c:v>
                </c:pt>
                <c:pt idx="2">
                  <c:v>11.351351351351353</c:v>
                </c:pt>
              </c:numCache>
            </c:numRef>
          </c:val>
          <c:extLst>
            <c:ext xmlns:c16="http://schemas.microsoft.com/office/drawing/2014/chart" uri="{C3380CC4-5D6E-409C-BE32-E72D297353CC}">
              <c16:uniqueId val="{00000000-DCF0-4C5E-9FB6-69A8A5CE3F5E}"/>
            </c:ext>
          </c:extLst>
        </c:ser>
        <c:dLbls>
          <c:showLegendKey val="0"/>
          <c:showVal val="0"/>
          <c:showCatName val="0"/>
          <c:showSerName val="0"/>
          <c:showPercent val="0"/>
          <c:showBubbleSize val="0"/>
        </c:dLbls>
        <c:gapWidth val="100"/>
        <c:overlap val="-24"/>
        <c:axId val="532796424"/>
        <c:axId val="532795144"/>
      </c:barChart>
      <c:catAx>
        <c:axId val="532796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95144"/>
        <c:crosses val="autoZero"/>
        <c:auto val="1"/>
        <c:lblAlgn val="ctr"/>
        <c:lblOffset val="100"/>
        <c:noMultiLvlLbl val="0"/>
      </c:catAx>
      <c:valAx>
        <c:axId val="532795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96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329177602799652E-2"/>
          <c:y val="5.2338145231846017E-2"/>
          <c:w val="0.87000415573053369"/>
          <c:h val="0.81013050452026825"/>
        </c:manualLayout>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'270-Derecho'!$X$310:$X$312</c:f>
              <c:strCache>
                <c:ptCount val="3"/>
                <c:pt idx="0">
                  <c:v>INSTITUCIONAL</c:v>
                </c:pt>
                <c:pt idx="1">
                  <c:v>COMPAÑEROS</c:v>
                </c:pt>
                <c:pt idx="2">
                  <c:v>PERSONALES</c:v>
                </c:pt>
              </c:strCache>
            </c:strRef>
          </c:cat>
          <c:val>
            <c:numRef>
              <c:f>'270-Derecho'!$Y$310:$Y$312</c:f>
              <c:numCache>
                <c:formatCode>0</c:formatCode>
                <c:ptCount val="3"/>
                <c:pt idx="0">
                  <c:v>51.612903225806448</c:v>
                </c:pt>
                <c:pt idx="1">
                  <c:v>46.236559139784944</c:v>
                </c:pt>
                <c:pt idx="2">
                  <c:v>39.784946236559136</c:v>
                </c:pt>
              </c:numCache>
            </c:numRef>
          </c:val>
          <c:extLst>
            <c:ext xmlns:c16="http://schemas.microsoft.com/office/drawing/2014/chart" uri="{C3380CC4-5D6E-409C-BE32-E72D297353CC}">
              <c16:uniqueId val="{00000000-FD3B-4075-98DB-F060B7EB824C}"/>
            </c:ext>
          </c:extLst>
        </c:ser>
        <c:dLbls>
          <c:showLegendKey val="0"/>
          <c:showVal val="0"/>
          <c:showCatName val="0"/>
          <c:showSerName val="0"/>
          <c:showPercent val="0"/>
          <c:showBubbleSize val="0"/>
        </c:dLbls>
        <c:gapWidth val="100"/>
        <c:overlap val="-24"/>
        <c:axId val="480254192"/>
        <c:axId val="480254512"/>
      </c:barChart>
      <c:catAx>
        <c:axId val="480254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54512"/>
        <c:crosses val="autoZero"/>
        <c:auto val="1"/>
        <c:lblAlgn val="ctr"/>
        <c:lblOffset val="100"/>
        <c:noMultiLvlLbl val="0"/>
      </c:catAx>
      <c:valAx>
        <c:axId val="480254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5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Humana'!$B$342:$B$344</c:f>
              <c:strCache>
                <c:ptCount val="3"/>
                <c:pt idx="0">
                  <c:v>SIEMPRE</c:v>
                </c:pt>
                <c:pt idx="1">
                  <c:v>ALGUNAS VECES</c:v>
                </c:pt>
                <c:pt idx="2">
                  <c:v>NUNCA</c:v>
                </c:pt>
              </c:strCache>
            </c:strRef>
          </c:cat>
          <c:val>
            <c:numRef>
              <c:f>'Medicina Humana'!$E$342:$E$344</c:f>
              <c:numCache>
                <c:formatCode>0</c:formatCode>
                <c:ptCount val="3"/>
                <c:pt idx="0">
                  <c:v>56.216216216216218</c:v>
                </c:pt>
                <c:pt idx="1">
                  <c:v>41.081081081081081</c:v>
                </c:pt>
                <c:pt idx="2">
                  <c:v>2.7027027027027026</c:v>
                </c:pt>
              </c:numCache>
            </c:numRef>
          </c:val>
          <c:extLst>
            <c:ext xmlns:c16="http://schemas.microsoft.com/office/drawing/2014/chart" uri="{C3380CC4-5D6E-409C-BE32-E72D297353CC}">
              <c16:uniqueId val="{00000000-FA2E-4490-9DF3-B34CB3AECFCF}"/>
            </c:ext>
          </c:extLst>
        </c:ser>
        <c:dLbls>
          <c:showLegendKey val="0"/>
          <c:showVal val="0"/>
          <c:showCatName val="0"/>
          <c:showSerName val="0"/>
          <c:showPercent val="0"/>
          <c:showBubbleSize val="0"/>
        </c:dLbls>
        <c:gapWidth val="100"/>
        <c:overlap val="-24"/>
        <c:axId val="532809864"/>
        <c:axId val="532809544"/>
      </c:barChart>
      <c:catAx>
        <c:axId val="532809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544"/>
        <c:crosses val="autoZero"/>
        <c:auto val="1"/>
        <c:lblAlgn val="ctr"/>
        <c:lblOffset val="100"/>
        <c:noMultiLvlLbl val="0"/>
      </c:catAx>
      <c:valAx>
        <c:axId val="532809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Humana'!$B$349:$B$350</c:f>
              <c:strCache>
                <c:ptCount val="2"/>
                <c:pt idx="0">
                  <c:v>SIEMPRE</c:v>
                </c:pt>
                <c:pt idx="1">
                  <c:v>ALGUNAS VECES</c:v>
                </c:pt>
              </c:strCache>
            </c:strRef>
          </c:cat>
          <c:val>
            <c:numRef>
              <c:f>'Medicina Humana'!$E$349:$E$350</c:f>
              <c:numCache>
                <c:formatCode>0</c:formatCode>
                <c:ptCount val="2"/>
                <c:pt idx="0">
                  <c:v>67.567567567567565</c:v>
                </c:pt>
                <c:pt idx="1">
                  <c:v>32.432432432432435</c:v>
                </c:pt>
              </c:numCache>
            </c:numRef>
          </c:val>
          <c:extLst>
            <c:ext xmlns:c16="http://schemas.microsoft.com/office/drawing/2014/chart" uri="{C3380CC4-5D6E-409C-BE32-E72D297353CC}">
              <c16:uniqueId val="{00000000-BB36-43D5-BF42-59AC35BADB72}"/>
            </c:ext>
          </c:extLst>
        </c:ser>
        <c:dLbls>
          <c:showLegendKey val="0"/>
          <c:showVal val="0"/>
          <c:showCatName val="0"/>
          <c:showSerName val="0"/>
          <c:showPercent val="0"/>
          <c:showBubbleSize val="0"/>
        </c:dLbls>
        <c:gapWidth val="100"/>
        <c:overlap val="-24"/>
        <c:axId val="532808264"/>
        <c:axId val="532809224"/>
      </c:barChart>
      <c:catAx>
        <c:axId val="53280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224"/>
        <c:crosses val="autoZero"/>
        <c:auto val="1"/>
        <c:lblAlgn val="ctr"/>
        <c:lblOffset val="100"/>
        <c:noMultiLvlLbl val="0"/>
      </c:catAx>
      <c:valAx>
        <c:axId val="53280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'270-Derecho'!$B$347:$B$349</c:f>
              <c:strCache>
                <c:ptCount val="3"/>
                <c:pt idx="0">
                  <c:v>SIEMPRE</c:v>
                </c:pt>
                <c:pt idx="1">
                  <c:v>ALGUNAS VECES</c:v>
                </c:pt>
                <c:pt idx="2">
                  <c:v>NUNCA</c:v>
                </c:pt>
              </c:strCache>
            </c:strRef>
          </c:cat>
          <c:val>
            <c:numRef>
              <c:f>'270-Derecho'!$E$347:$E$349</c:f>
              <c:numCache>
                <c:formatCode>0</c:formatCode>
                <c:ptCount val="3"/>
                <c:pt idx="0">
                  <c:v>58.064516129032263</c:v>
                </c:pt>
                <c:pt idx="1">
                  <c:v>36.55913978494624</c:v>
                </c:pt>
                <c:pt idx="2">
                  <c:v>5.376344086021505</c:v>
                </c:pt>
              </c:numCache>
            </c:numRef>
          </c:val>
          <c:extLst>
            <c:ext xmlns:c16="http://schemas.microsoft.com/office/drawing/2014/chart" uri="{C3380CC4-5D6E-409C-BE32-E72D297353CC}">
              <c16:uniqueId val="{00000000-09B0-4858-A8EF-4BF4FFBCB9A6}"/>
            </c:ext>
          </c:extLst>
        </c:ser>
        <c:dLbls>
          <c:showLegendKey val="0"/>
          <c:showVal val="0"/>
          <c:showCatName val="0"/>
          <c:showSerName val="0"/>
          <c:showPercent val="0"/>
          <c:showBubbleSize val="0"/>
        </c:dLbls>
        <c:gapWidth val="100"/>
        <c:overlap val="-24"/>
        <c:axId val="573934576"/>
        <c:axId val="573935536"/>
      </c:barChart>
      <c:catAx>
        <c:axId val="573934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5536"/>
        <c:crosses val="autoZero"/>
        <c:auto val="1"/>
        <c:lblAlgn val="ctr"/>
        <c:lblOffset val="100"/>
        <c:noMultiLvlLbl val="0"/>
      </c:catAx>
      <c:valAx>
        <c:axId val="57393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Humana'!$B$362:$B$364</c:f>
              <c:strCache>
                <c:ptCount val="3"/>
                <c:pt idx="0">
                  <c:v>SIEMPRE</c:v>
                </c:pt>
                <c:pt idx="1">
                  <c:v>ALGUNAS VECES</c:v>
                </c:pt>
                <c:pt idx="2">
                  <c:v>NUNCA</c:v>
                </c:pt>
              </c:strCache>
            </c:strRef>
          </c:cat>
          <c:val>
            <c:numRef>
              <c:f>'Medicina Humana'!$E$362:$E$364</c:f>
              <c:numCache>
                <c:formatCode>0</c:formatCode>
                <c:ptCount val="3"/>
                <c:pt idx="0">
                  <c:v>60</c:v>
                </c:pt>
                <c:pt idx="1">
                  <c:v>37.297297297297298</c:v>
                </c:pt>
                <c:pt idx="2">
                  <c:v>2.7027027027027026</c:v>
                </c:pt>
              </c:numCache>
            </c:numRef>
          </c:val>
          <c:extLst>
            <c:ext xmlns:c16="http://schemas.microsoft.com/office/drawing/2014/chart" uri="{C3380CC4-5D6E-409C-BE32-E72D297353CC}">
              <c16:uniqueId val="{00000000-F6B3-485F-B75F-2AE931D5E9D5}"/>
            </c:ext>
          </c:extLst>
        </c:ser>
        <c:dLbls>
          <c:showLegendKey val="0"/>
          <c:showVal val="0"/>
          <c:showCatName val="0"/>
          <c:showSerName val="0"/>
          <c:showPercent val="0"/>
          <c:showBubbleSize val="0"/>
        </c:dLbls>
        <c:gapWidth val="100"/>
        <c:overlap val="-24"/>
        <c:axId val="519267080"/>
        <c:axId val="519265480"/>
      </c:barChart>
      <c:catAx>
        <c:axId val="519267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5480"/>
        <c:crosses val="autoZero"/>
        <c:auto val="1"/>
        <c:lblAlgn val="ctr"/>
        <c:lblOffset val="100"/>
        <c:noMultiLvlLbl val="0"/>
      </c:catAx>
      <c:valAx>
        <c:axId val="51926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'270-Derecho'!$B$361:$B$362</c:f>
              <c:strCache>
                <c:ptCount val="2"/>
                <c:pt idx="0">
                  <c:v>SI</c:v>
                </c:pt>
                <c:pt idx="1">
                  <c:v>NO</c:v>
                </c:pt>
              </c:strCache>
            </c:strRef>
          </c:cat>
          <c:val>
            <c:numRef>
              <c:f>'270-Derecho'!$E$361:$E$362</c:f>
              <c:numCache>
                <c:formatCode>0</c:formatCode>
                <c:ptCount val="2"/>
                <c:pt idx="0">
                  <c:v>69.892473118279568</c:v>
                </c:pt>
                <c:pt idx="1">
                  <c:v>30.107526881720432</c:v>
                </c:pt>
              </c:numCache>
            </c:numRef>
          </c:val>
          <c:extLst>
            <c:ext xmlns:c16="http://schemas.microsoft.com/office/drawing/2014/chart" uri="{C3380CC4-5D6E-409C-BE32-E72D297353CC}">
              <c16:uniqueId val="{00000000-AB4E-46D3-9D8E-07CC7EC5A500}"/>
            </c:ext>
          </c:extLst>
        </c:ser>
        <c:dLbls>
          <c:showLegendKey val="0"/>
          <c:showVal val="0"/>
          <c:showCatName val="0"/>
          <c:showSerName val="0"/>
          <c:showPercent val="0"/>
          <c:showBubbleSize val="0"/>
        </c:dLbls>
        <c:gapWidth val="100"/>
        <c:overlap val="-24"/>
        <c:axId val="573945776"/>
        <c:axId val="573947696"/>
      </c:barChart>
      <c:catAx>
        <c:axId val="57394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7696"/>
        <c:crosses val="autoZero"/>
        <c:auto val="1"/>
        <c:lblAlgn val="ctr"/>
        <c:lblOffset val="100"/>
        <c:noMultiLvlLbl val="0"/>
      </c:catAx>
      <c:valAx>
        <c:axId val="57394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Humana'!$B$375:$B$377</c:f>
              <c:strCache>
                <c:ptCount val="3"/>
                <c:pt idx="0">
                  <c:v>SIEMPRE</c:v>
                </c:pt>
                <c:pt idx="1">
                  <c:v>ALGUNAS VECES</c:v>
                </c:pt>
                <c:pt idx="2">
                  <c:v>NUNCA</c:v>
                </c:pt>
              </c:strCache>
            </c:strRef>
          </c:cat>
          <c:val>
            <c:numRef>
              <c:f>'Medicina Humana'!$E$375:$E$377</c:f>
              <c:numCache>
                <c:formatCode>0</c:formatCode>
                <c:ptCount val="3"/>
                <c:pt idx="0">
                  <c:v>68.648648648648646</c:v>
                </c:pt>
                <c:pt idx="1">
                  <c:v>28.648648648648649</c:v>
                </c:pt>
                <c:pt idx="2">
                  <c:v>2.7027027027027026</c:v>
                </c:pt>
              </c:numCache>
            </c:numRef>
          </c:val>
          <c:extLst>
            <c:ext xmlns:c16="http://schemas.microsoft.com/office/drawing/2014/chart" uri="{C3380CC4-5D6E-409C-BE32-E72D297353CC}">
              <c16:uniqueId val="{00000000-035A-4ACD-BA7C-629C510EA0E3}"/>
            </c:ext>
          </c:extLst>
        </c:ser>
        <c:dLbls>
          <c:showLegendKey val="0"/>
          <c:showVal val="0"/>
          <c:showCatName val="0"/>
          <c:showSerName val="0"/>
          <c:showPercent val="0"/>
          <c:showBubbleSize val="0"/>
        </c:dLbls>
        <c:gapWidth val="100"/>
        <c:overlap val="-24"/>
        <c:axId val="519284680"/>
        <c:axId val="519281480"/>
      </c:barChart>
      <c:catAx>
        <c:axId val="519284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1480"/>
        <c:crosses val="autoZero"/>
        <c:auto val="1"/>
        <c:lblAlgn val="ctr"/>
        <c:lblOffset val="100"/>
        <c:noMultiLvlLbl val="0"/>
      </c:catAx>
      <c:valAx>
        <c:axId val="519281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'270-Derecho'!$B$374:$B$376</c:f>
              <c:strCache>
                <c:ptCount val="3"/>
                <c:pt idx="0">
                  <c:v>SIEMPRE</c:v>
                </c:pt>
                <c:pt idx="1">
                  <c:v>ALGUNAS VECES</c:v>
                </c:pt>
                <c:pt idx="2">
                  <c:v>NUNCA</c:v>
                </c:pt>
              </c:strCache>
            </c:strRef>
          </c:cat>
          <c:val>
            <c:numRef>
              <c:f>'270-Derecho'!$E$374:$E$376</c:f>
              <c:numCache>
                <c:formatCode>0</c:formatCode>
                <c:ptCount val="3"/>
                <c:pt idx="0">
                  <c:v>61.29032258064516</c:v>
                </c:pt>
                <c:pt idx="1">
                  <c:v>34.408602150537639</c:v>
                </c:pt>
                <c:pt idx="2">
                  <c:v>4.3010752688172049</c:v>
                </c:pt>
              </c:numCache>
            </c:numRef>
          </c:val>
          <c:extLst>
            <c:ext xmlns:c16="http://schemas.microsoft.com/office/drawing/2014/chart" uri="{C3380CC4-5D6E-409C-BE32-E72D297353CC}">
              <c16:uniqueId val="{00000000-0D35-436D-931B-1E57B2958AEB}"/>
            </c:ext>
          </c:extLst>
        </c:ser>
        <c:dLbls>
          <c:showLegendKey val="0"/>
          <c:showVal val="0"/>
          <c:showCatName val="0"/>
          <c:showSerName val="0"/>
          <c:showPercent val="0"/>
          <c:showBubbleSize val="0"/>
        </c:dLbls>
        <c:gapWidth val="100"/>
        <c:overlap val="-24"/>
        <c:axId val="573949936"/>
        <c:axId val="573951856"/>
      </c:barChart>
      <c:catAx>
        <c:axId val="573949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1856"/>
        <c:crosses val="autoZero"/>
        <c:auto val="1"/>
        <c:lblAlgn val="ctr"/>
        <c:lblOffset val="100"/>
        <c:noMultiLvlLbl val="0"/>
      </c:catAx>
      <c:valAx>
        <c:axId val="57395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Humana'!$B$389:$B$391</c:f>
              <c:strCache>
                <c:ptCount val="3"/>
                <c:pt idx="0">
                  <c:v>SIEMPRE</c:v>
                </c:pt>
                <c:pt idx="1">
                  <c:v>ALGUNAS VECES</c:v>
                </c:pt>
                <c:pt idx="2">
                  <c:v>NUNCA</c:v>
                </c:pt>
              </c:strCache>
            </c:strRef>
          </c:cat>
          <c:val>
            <c:numRef>
              <c:f>'Medicina Humana'!$E$389:$E$391</c:f>
              <c:numCache>
                <c:formatCode>0</c:formatCode>
                <c:ptCount val="3"/>
                <c:pt idx="0">
                  <c:v>44.32432432432433</c:v>
                </c:pt>
                <c:pt idx="1">
                  <c:v>50.810810810810814</c:v>
                </c:pt>
                <c:pt idx="2">
                  <c:v>4.8648648648648649</c:v>
                </c:pt>
              </c:numCache>
            </c:numRef>
          </c:val>
          <c:extLst>
            <c:ext xmlns:c16="http://schemas.microsoft.com/office/drawing/2014/chart" uri="{C3380CC4-5D6E-409C-BE32-E72D297353CC}">
              <c16:uniqueId val="{00000000-4133-4A65-BAA1-DF9629B9257E}"/>
            </c:ext>
          </c:extLst>
        </c:ser>
        <c:dLbls>
          <c:showLegendKey val="0"/>
          <c:showVal val="0"/>
          <c:showCatName val="0"/>
          <c:showSerName val="0"/>
          <c:showPercent val="0"/>
          <c:showBubbleSize val="0"/>
        </c:dLbls>
        <c:gapWidth val="100"/>
        <c:overlap val="-24"/>
        <c:axId val="519293000"/>
        <c:axId val="519293960"/>
      </c:barChart>
      <c:catAx>
        <c:axId val="519293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960"/>
        <c:crosses val="autoZero"/>
        <c:auto val="1"/>
        <c:lblAlgn val="ctr"/>
        <c:lblOffset val="100"/>
        <c:noMultiLvlLbl val="0"/>
      </c:catAx>
      <c:valAx>
        <c:axId val="519293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'270-Derecho'!$B$388:$B$389</c:f>
              <c:strCache>
                <c:ptCount val="2"/>
                <c:pt idx="0">
                  <c:v>SIEMPRE</c:v>
                </c:pt>
                <c:pt idx="1">
                  <c:v>ALGUNAS VECES</c:v>
                </c:pt>
              </c:strCache>
            </c:strRef>
          </c:cat>
          <c:val>
            <c:numRef>
              <c:f>'270-Derecho'!$E$388:$E$389</c:f>
              <c:numCache>
                <c:formatCode>0</c:formatCode>
                <c:ptCount val="2"/>
                <c:pt idx="0">
                  <c:v>92.473118279569889</c:v>
                </c:pt>
                <c:pt idx="1">
                  <c:v>7.5268817204301079</c:v>
                </c:pt>
              </c:numCache>
            </c:numRef>
          </c:val>
          <c:extLst>
            <c:ext xmlns:c16="http://schemas.microsoft.com/office/drawing/2014/chart" uri="{C3380CC4-5D6E-409C-BE32-E72D297353CC}">
              <c16:uniqueId val="{00000000-3525-4DFC-859E-13EDE9C7F2A7}"/>
            </c:ext>
          </c:extLst>
        </c:ser>
        <c:dLbls>
          <c:showLegendKey val="0"/>
          <c:showVal val="0"/>
          <c:showCatName val="0"/>
          <c:showSerName val="0"/>
          <c:showPercent val="0"/>
          <c:showBubbleSize val="0"/>
        </c:dLbls>
        <c:gapWidth val="100"/>
        <c:overlap val="-24"/>
        <c:axId val="573961136"/>
        <c:axId val="573961456"/>
      </c:barChart>
      <c:catAx>
        <c:axId val="573961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1456"/>
        <c:crosses val="autoZero"/>
        <c:auto val="1"/>
        <c:lblAlgn val="ctr"/>
        <c:lblOffset val="100"/>
        <c:noMultiLvlLbl val="0"/>
      </c:catAx>
      <c:valAx>
        <c:axId val="57396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Humana'!$B$402:$B$403</c:f>
              <c:strCache>
                <c:ptCount val="2"/>
                <c:pt idx="0">
                  <c:v>SI</c:v>
                </c:pt>
                <c:pt idx="1">
                  <c:v>NO</c:v>
                </c:pt>
              </c:strCache>
            </c:strRef>
          </c:cat>
          <c:val>
            <c:numRef>
              <c:f>'Medicina Humana'!$E$402:$E$403</c:f>
              <c:numCache>
                <c:formatCode>0</c:formatCode>
                <c:ptCount val="2"/>
                <c:pt idx="0">
                  <c:v>30.270270270270274</c:v>
                </c:pt>
                <c:pt idx="1">
                  <c:v>69.729729729729726</c:v>
                </c:pt>
              </c:numCache>
            </c:numRef>
          </c:val>
          <c:extLst>
            <c:ext xmlns:c16="http://schemas.microsoft.com/office/drawing/2014/chart" uri="{C3380CC4-5D6E-409C-BE32-E72D297353CC}">
              <c16:uniqueId val="{00000000-B016-4FF4-B41E-0436422907A7}"/>
            </c:ext>
          </c:extLst>
        </c:ser>
        <c:dLbls>
          <c:showLegendKey val="0"/>
          <c:showVal val="0"/>
          <c:showCatName val="0"/>
          <c:showSerName val="0"/>
          <c:showPercent val="0"/>
          <c:showBubbleSize val="0"/>
        </c:dLbls>
        <c:gapWidth val="100"/>
        <c:overlap val="-24"/>
        <c:axId val="559948848"/>
        <c:axId val="559947568"/>
      </c:barChart>
      <c:catAx>
        <c:axId val="55994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7568"/>
        <c:crosses val="autoZero"/>
        <c:auto val="1"/>
        <c:lblAlgn val="ctr"/>
        <c:lblOffset val="100"/>
        <c:noMultiLvlLbl val="0"/>
      </c:catAx>
      <c:valAx>
        <c:axId val="55994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'270-Derecho'!$B$400:$B$402</c:f>
              <c:strCache>
                <c:ptCount val="3"/>
                <c:pt idx="0">
                  <c:v>SIEMPRE</c:v>
                </c:pt>
                <c:pt idx="1">
                  <c:v>ALGUNAS VECES</c:v>
                </c:pt>
                <c:pt idx="2">
                  <c:v>NUNCA</c:v>
                </c:pt>
              </c:strCache>
            </c:strRef>
          </c:cat>
          <c:val>
            <c:numRef>
              <c:f>'270-Derecho'!$E$400:$E$402</c:f>
              <c:numCache>
                <c:formatCode>0</c:formatCode>
                <c:ptCount val="3"/>
                <c:pt idx="0">
                  <c:v>67.741935483870961</c:v>
                </c:pt>
                <c:pt idx="1">
                  <c:v>26.881720430107524</c:v>
                </c:pt>
                <c:pt idx="2">
                  <c:v>5.376344086021505</c:v>
                </c:pt>
              </c:numCache>
            </c:numRef>
          </c:val>
          <c:extLst>
            <c:ext xmlns:c16="http://schemas.microsoft.com/office/drawing/2014/chart" uri="{C3380CC4-5D6E-409C-BE32-E72D297353CC}">
              <c16:uniqueId val="{00000000-BA67-4A8B-9B06-569CBDD56D6C}"/>
            </c:ext>
          </c:extLst>
        </c:ser>
        <c:dLbls>
          <c:showLegendKey val="0"/>
          <c:showVal val="0"/>
          <c:showCatName val="0"/>
          <c:showSerName val="0"/>
          <c:showPercent val="0"/>
          <c:showBubbleSize val="0"/>
        </c:dLbls>
        <c:gapWidth val="100"/>
        <c:overlap val="-24"/>
        <c:axId val="573966576"/>
        <c:axId val="573966896"/>
      </c:barChart>
      <c:catAx>
        <c:axId val="573966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6896"/>
        <c:crosses val="autoZero"/>
        <c:auto val="1"/>
        <c:lblAlgn val="ctr"/>
        <c:lblOffset val="100"/>
        <c:noMultiLvlLbl val="0"/>
      </c:catAx>
      <c:valAx>
        <c:axId val="57396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Humana'!$B$415:$B$416</c:f>
              <c:strCache>
                <c:ptCount val="2"/>
                <c:pt idx="0">
                  <c:v>SI</c:v>
                </c:pt>
                <c:pt idx="1">
                  <c:v>NO</c:v>
                </c:pt>
              </c:strCache>
            </c:strRef>
          </c:cat>
          <c:val>
            <c:numRef>
              <c:f>'Medicina Humana'!$E$415:$E$416</c:f>
              <c:numCache>
                <c:formatCode>0</c:formatCode>
                <c:ptCount val="2"/>
                <c:pt idx="0">
                  <c:v>83.78378378378379</c:v>
                </c:pt>
                <c:pt idx="1">
                  <c:v>16.216216216216218</c:v>
                </c:pt>
              </c:numCache>
            </c:numRef>
          </c:val>
          <c:extLst>
            <c:ext xmlns:c16="http://schemas.microsoft.com/office/drawing/2014/chart" uri="{C3380CC4-5D6E-409C-BE32-E72D297353CC}">
              <c16:uniqueId val="{00000000-BD23-4899-A4F1-4EBEE371EC4D}"/>
            </c:ext>
          </c:extLst>
        </c:ser>
        <c:dLbls>
          <c:showLegendKey val="0"/>
          <c:showVal val="0"/>
          <c:showCatName val="0"/>
          <c:showSerName val="0"/>
          <c:showPercent val="0"/>
          <c:showBubbleSize val="0"/>
        </c:dLbls>
        <c:gapWidth val="100"/>
        <c:overlap val="-24"/>
        <c:axId val="559956208"/>
        <c:axId val="559961328"/>
      </c:barChart>
      <c:catAx>
        <c:axId val="55995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1328"/>
        <c:crosses val="autoZero"/>
        <c:auto val="1"/>
        <c:lblAlgn val="ctr"/>
        <c:lblOffset val="100"/>
        <c:noMultiLvlLbl val="0"/>
      </c:catAx>
      <c:valAx>
        <c:axId val="55996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'270-Derecho'!$B$413:$B$415</c:f>
              <c:strCache>
                <c:ptCount val="3"/>
                <c:pt idx="0">
                  <c:v>SIEMPRE</c:v>
                </c:pt>
                <c:pt idx="1">
                  <c:v>ALGUNAS VECES</c:v>
                </c:pt>
                <c:pt idx="2">
                  <c:v>NUNCA</c:v>
                </c:pt>
              </c:strCache>
            </c:strRef>
          </c:cat>
          <c:val>
            <c:numRef>
              <c:f>'270-Derecho'!$E$413:$E$415</c:f>
              <c:numCache>
                <c:formatCode>0</c:formatCode>
                <c:ptCount val="3"/>
                <c:pt idx="0">
                  <c:v>73.118279569892479</c:v>
                </c:pt>
                <c:pt idx="1">
                  <c:v>19.35483870967742</c:v>
                </c:pt>
                <c:pt idx="2">
                  <c:v>7.5268817204301079</c:v>
                </c:pt>
              </c:numCache>
            </c:numRef>
          </c:val>
          <c:extLst>
            <c:ext xmlns:c16="http://schemas.microsoft.com/office/drawing/2014/chart" uri="{C3380CC4-5D6E-409C-BE32-E72D297353CC}">
              <c16:uniqueId val="{00000000-7809-4602-AAF8-29E12DA9CB44}"/>
            </c:ext>
          </c:extLst>
        </c:ser>
        <c:dLbls>
          <c:showLegendKey val="0"/>
          <c:showVal val="0"/>
          <c:showCatName val="0"/>
          <c:showSerName val="0"/>
          <c:showPercent val="0"/>
          <c:showBubbleSize val="0"/>
        </c:dLbls>
        <c:gapWidth val="100"/>
        <c:overlap val="-24"/>
        <c:axId val="573979696"/>
        <c:axId val="573976176"/>
      </c:barChart>
      <c:catAx>
        <c:axId val="57397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6176"/>
        <c:crosses val="autoZero"/>
        <c:auto val="1"/>
        <c:lblAlgn val="ctr"/>
        <c:lblOffset val="100"/>
        <c:noMultiLvlLbl val="0"/>
      </c:catAx>
      <c:valAx>
        <c:axId val="573976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Humana'!$B$428:$B$430</c:f>
              <c:strCache>
                <c:ptCount val="3"/>
                <c:pt idx="0">
                  <c:v>SIEMPRE</c:v>
                </c:pt>
                <c:pt idx="1">
                  <c:v>ALGUNAS VECES</c:v>
                </c:pt>
                <c:pt idx="2">
                  <c:v>NUNCA</c:v>
                </c:pt>
              </c:strCache>
            </c:strRef>
          </c:cat>
          <c:val>
            <c:numRef>
              <c:f>'Medicina Humana'!$E$428:$E$430</c:f>
              <c:numCache>
                <c:formatCode>0</c:formatCode>
                <c:ptCount val="3"/>
                <c:pt idx="0">
                  <c:v>88.64864864864866</c:v>
                </c:pt>
                <c:pt idx="1">
                  <c:v>9.7297297297297298</c:v>
                </c:pt>
                <c:pt idx="2">
                  <c:v>1.6216216216216217</c:v>
                </c:pt>
              </c:numCache>
            </c:numRef>
          </c:val>
          <c:extLst>
            <c:ext xmlns:c16="http://schemas.microsoft.com/office/drawing/2014/chart" uri="{C3380CC4-5D6E-409C-BE32-E72D297353CC}">
              <c16:uniqueId val="{00000000-C593-4CCE-9085-08FADB20BCC5}"/>
            </c:ext>
          </c:extLst>
        </c:ser>
        <c:dLbls>
          <c:showLegendKey val="0"/>
          <c:showVal val="0"/>
          <c:showCatName val="0"/>
          <c:showSerName val="0"/>
          <c:showPercent val="0"/>
          <c:showBubbleSize val="0"/>
        </c:dLbls>
        <c:gapWidth val="100"/>
        <c:overlap val="-24"/>
        <c:axId val="559962608"/>
        <c:axId val="559962928"/>
      </c:barChart>
      <c:catAx>
        <c:axId val="55996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928"/>
        <c:crosses val="autoZero"/>
        <c:auto val="1"/>
        <c:lblAlgn val="ctr"/>
        <c:lblOffset val="100"/>
        <c:noMultiLvlLbl val="0"/>
      </c:catAx>
      <c:valAx>
        <c:axId val="55996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'270-Derecho'!$B$426:$B$427</c:f>
              <c:strCache>
                <c:ptCount val="2"/>
                <c:pt idx="0">
                  <c:v>SI</c:v>
                </c:pt>
                <c:pt idx="1">
                  <c:v>NO</c:v>
                </c:pt>
              </c:strCache>
            </c:strRef>
          </c:cat>
          <c:val>
            <c:numRef>
              <c:f>'270-Derecho'!$E$426:$E$427</c:f>
              <c:numCache>
                <c:formatCode>0</c:formatCode>
                <c:ptCount val="2"/>
                <c:pt idx="0">
                  <c:v>81.72043010752688</c:v>
                </c:pt>
                <c:pt idx="1">
                  <c:v>18.27956989247312</c:v>
                </c:pt>
              </c:numCache>
            </c:numRef>
          </c:val>
          <c:extLst>
            <c:ext xmlns:c16="http://schemas.microsoft.com/office/drawing/2014/chart" uri="{C3380CC4-5D6E-409C-BE32-E72D297353CC}">
              <c16:uniqueId val="{00000000-AC41-4224-8C8C-B7E8214A0745}"/>
            </c:ext>
          </c:extLst>
        </c:ser>
        <c:dLbls>
          <c:showLegendKey val="0"/>
          <c:showVal val="0"/>
          <c:showCatName val="0"/>
          <c:showSerName val="0"/>
          <c:showPercent val="0"/>
          <c:showBubbleSize val="0"/>
        </c:dLbls>
        <c:gapWidth val="100"/>
        <c:overlap val="-24"/>
        <c:axId val="573980976"/>
        <c:axId val="573981296"/>
      </c:barChart>
      <c:catAx>
        <c:axId val="57398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1296"/>
        <c:crosses val="autoZero"/>
        <c:auto val="1"/>
        <c:lblAlgn val="ctr"/>
        <c:lblOffset val="100"/>
        <c:noMultiLvlLbl val="0"/>
      </c:catAx>
      <c:valAx>
        <c:axId val="57398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Humana'!$B$441:$B$444</c:f>
              <c:strCache>
                <c:ptCount val="4"/>
                <c:pt idx="0">
                  <c:v>SIEMPRE</c:v>
                </c:pt>
                <c:pt idx="1">
                  <c:v>ALGUNAS VECES</c:v>
                </c:pt>
                <c:pt idx="2">
                  <c:v>NUNCA</c:v>
                </c:pt>
                <c:pt idx="3">
                  <c:v>NO HE SIDO CONVOCADO</c:v>
                </c:pt>
              </c:strCache>
            </c:strRef>
          </c:cat>
          <c:val>
            <c:numRef>
              <c:f>'Medicina Humana'!$E$441:$E$444</c:f>
              <c:numCache>
                <c:formatCode>0</c:formatCode>
                <c:ptCount val="4"/>
                <c:pt idx="0">
                  <c:v>68.648648648648646</c:v>
                </c:pt>
                <c:pt idx="1">
                  <c:v>18.378378378378379</c:v>
                </c:pt>
                <c:pt idx="2">
                  <c:v>2.1621621621621623</c:v>
                </c:pt>
                <c:pt idx="3">
                  <c:v>10.810810810810811</c:v>
                </c:pt>
              </c:numCache>
            </c:numRef>
          </c:val>
          <c:extLst>
            <c:ext xmlns:c16="http://schemas.microsoft.com/office/drawing/2014/chart" uri="{C3380CC4-5D6E-409C-BE32-E72D297353CC}">
              <c16:uniqueId val="{00000000-044C-4C53-9CB1-E3815383D059}"/>
            </c:ext>
          </c:extLst>
        </c:ser>
        <c:dLbls>
          <c:showLegendKey val="0"/>
          <c:showVal val="0"/>
          <c:showCatName val="0"/>
          <c:showSerName val="0"/>
          <c:showPercent val="0"/>
          <c:showBubbleSize val="0"/>
        </c:dLbls>
        <c:gapWidth val="100"/>
        <c:overlap val="-24"/>
        <c:axId val="559970288"/>
        <c:axId val="559973488"/>
      </c:barChart>
      <c:catAx>
        <c:axId val="55997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3488"/>
        <c:crosses val="autoZero"/>
        <c:auto val="1"/>
        <c:lblAlgn val="ctr"/>
        <c:lblOffset val="100"/>
        <c:noMultiLvlLbl val="0"/>
      </c:catAx>
      <c:valAx>
        <c:axId val="55997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'270-Derecho'!$B$439:$B$441</c:f>
              <c:strCache>
                <c:ptCount val="3"/>
                <c:pt idx="0">
                  <c:v>SIEMPRE</c:v>
                </c:pt>
                <c:pt idx="1">
                  <c:v>ALGUNAS VECES</c:v>
                </c:pt>
                <c:pt idx="2">
                  <c:v>NUNCA</c:v>
                </c:pt>
              </c:strCache>
            </c:strRef>
          </c:cat>
          <c:val>
            <c:numRef>
              <c:f>'270-Derecho'!$E$439:$E$441</c:f>
              <c:numCache>
                <c:formatCode>0</c:formatCode>
                <c:ptCount val="3"/>
                <c:pt idx="0">
                  <c:v>74.193548387096769</c:v>
                </c:pt>
                <c:pt idx="1">
                  <c:v>22.58064516129032</c:v>
                </c:pt>
                <c:pt idx="2">
                  <c:v>3.225806451612903</c:v>
                </c:pt>
              </c:numCache>
            </c:numRef>
          </c:val>
          <c:extLst>
            <c:ext xmlns:c16="http://schemas.microsoft.com/office/drawing/2014/chart" uri="{C3380CC4-5D6E-409C-BE32-E72D297353CC}">
              <c16:uniqueId val="{00000000-A5AB-4CBA-8E1E-1796935F4D9A}"/>
            </c:ext>
          </c:extLst>
        </c:ser>
        <c:dLbls>
          <c:showLegendKey val="0"/>
          <c:showVal val="0"/>
          <c:showCatName val="0"/>
          <c:showSerName val="0"/>
          <c:showPercent val="0"/>
          <c:showBubbleSize val="0"/>
        </c:dLbls>
        <c:gapWidth val="100"/>
        <c:overlap val="-24"/>
        <c:axId val="573994416"/>
        <c:axId val="573994736"/>
      </c:barChart>
      <c:catAx>
        <c:axId val="57399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4736"/>
        <c:crosses val="autoZero"/>
        <c:auto val="1"/>
        <c:lblAlgn val="ctr"/>
        <c:lblOffset val="100"/>
        <c:noMultiLvlLbl val="0"/>
      </c:catAx>
      <c:valAx>
        <c:axId val="573994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A03E4A6-E69B-42C2-A73F-58B39BC8AF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1E-49AF-ADC9-6673595601E5}"/>
                </c:ext>
              </c:extLst>
            </c:dLbl>
            <c:dLbl>
              <c:idx val="1"/>
              <c:tx>
                <c:rich>
                  <a:bodyPr/>
                  <a:lstStyle/>
                  <a:p>
                    <a:fld id="{5362DD05-3B76-43CE-8153-CB6B4A796B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1E-49AF-ADC9-6673595601E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[UASALUD.xlsx]MEDIO!$C$4:$C$5</c:f>
              <c:strCache>
                <c:ptCount val="2"/>
                <c:pt idx="0">
                  <c:v>NO</c:v>
                </c:pt>
                <c:pt idx="1">
                  <c:v>SI</c:v>
                </c:pt>
              </c:strCache>
            </c:strRef>
          </c:cat>
          <c:val>
            <c:numRef>
              <c:f>[UASALUD.xlsx]MEDIO!$F$4:$F$5</c:f>
              <c:numCache>
                <c:formatCode>###0</c:formatCode>
                <c:ptCount val="2"/>
                <c:pt idx="0">
                  <c:v>20</c:v>
                </c:pt>
                <c:pt idx="1">
                  <c:v>80</c:v>
                </c:pt>
              </c:numCache>
            </c:numRef>
          </c:val>
          <c:extLst>
            <c:ext xmlns:c16="http://schemas.microsoft.com/office/drawing/2014/chart" uri="{C3380CC4-5D6E-409C-BE32-E72D297353CC}">
              <c16:uniqueId val="{00000002-511E-49AF-ADC9-6673595601E5}"/>
            </c:ext>
          </c:extLst>
        </c:ser>
        <c:dLbls>
          <c:dLblPos val="inEnd"/>
          <c:showLegendKey val="0"/>
          <c:showVal val="1"/>
          <c:showCatName val="0"/>
          <c:showSerName val="0"/>
          <c:showPercent val="0"/>
          <c:showBubbleSize val="0"/>
        </c:dLbls>
        <c:gapWidth val="100"/>
        <c:overlap val="-24"/>
        <c:axId val="657151328"/>
        <c:axId val="657156576"/>
      </c:barChart>
      <c:catAx>
        <c:axId val="657151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6576"/>
        <c:crosses val="autoZero"/>
        <c:auto val="1"/>
        <c:lblAlgn val="ctr"/>
        <c:lblOffset val="100"/>
        <c:noMultiLvlLbl val="0"/>
      </c:catAx>
      <c:valAx>
        <c:axId val="65715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13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E4-41EA-9BFC-7B552C8594A4}"/>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E4-41EA-9BFC-7B552C8594A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2-EBE4-41EA-9BFC-7B552C8594A4}"/>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00B2C7-CF6F-4C9F-9A25-1CF981EE68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02-4AC3-A8AC-3FECF2FE379F}"/>
                </c:ext>
              </c:extLst>
            </c:dLbl>
            <c:dLbl>
              <c:idx val="1"/>
              <c:tx>
                <c:rich>
                  <a:bodyPr/>
                  <a:lstStyle/>
                  <a:p>
                    <a:fld id="{218C43B4-6E40-4660-8970-34D76FFB79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02-4AC3-A8AC-3FECF2FE379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[UASALUD.xlsx]MEDIO!$C$16:$C$17</c:f>
              <c:strCache>
                <c:ptCount val="2"/>
                <c:pt idx="0">
                  <c:v>NO</c:v>
                </c:pt>
                <c:pt idx="1">
                  <c:v>SI</c:v>
                </c:pt>
              </c:strCache>
            </c:strRef>
          </c:cat>
          <c:val>
            <c:numRef>
              <c:f>[UASALUD.xlsx]MEDIO!$F$16:$F$17</c:f>
              <c:numCache>
                <c:formatCode>###0</c:formatCode>
                <c:ptCount val="2"/>
                <c:pt idx="0">
                  <c:v>15.238095238095239</c:v>
                </c:pt>
                <c:pt idx="1">
                  <c:v>84.761904761904759</c:v>
                </c:pt>
              </c:numCache>
            </c:numRef>
          </c:val>
          <c:extLst>
            <c:ext xmlns:c16="http://schemas.microsoft.com/office/drawing/2014/chart" uri="{C3380CC4-5D6E-409C-BE32-E72D297353CC}">
              <c16:uniqueId val="{00000002-2202-4AC3-A8AC-3FECF2FE379F}"/>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4553275-C7CB-4DA8-BC06-C41A23916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5F-4887-AD78-3ACE15B75978}"/>
                </c:ext>
              </c:extLst>
            </c:dLbl>
            <c:dLbl>
              <c:idx val="1"/>
              <c:tx>
                <c:rich>
                  <a:bodyPr/>
                  <a:lstStyle/>
                  <a:p>
                    <a:fld id="{D34B76F5-EC66-445D-BC9D-91F9E4D78D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5F-4887-AD78-3ACE15B7597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[UASALUD.xlsx]MEDIO!$C$22:$C$23</c:f>
              <c:strCache>
                <c:ptCount val="2"/>
                <c:pt idx="0">
                  <c:v>NO</c:v>
                </c:pt>
                <c:pt idx="1">
                  <c:v>SI</c:v>
                </c:pt>
              </c:strCache>
            </c:strRef>
          </c:cat>
          <c:val>
            <c:numRef>
              <c:f>[UASALUD.xlsx]MEDIO!$F$22:$F$23</c:f>
              <c:numCache>
                <c:formatCode>###0</c:formatCode>
                <c:ptCount val="2"/>
                <c:pt idx="0">
                  <c:v>17.142857142857142</c:v>
                </c:pt>
                <c:pt idx="1">
                  <c:v>82.857142857142861</c:v>
                </c:pt>
              </c:numCache>
            </c:numRef>
          </c:val>
          <c:extLst>
            <c:ext xmlns:c16="http://schemas.microsoft.com/office/drawing/2014/chart" uri="{C3380CC4-5D6E-409C-BE32-E72D297353CC}">
              <c16:uniqueId val="{00000002-355F-4887-AD78-3ACE15B75978}"/>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B7-47D8-BB01-26857032CFBC}"/>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B7-47D8-BB01-26857032CFB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F0B7-47D8-BB01-26857032CFBC}"/>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595568F-4D39-438E-8888-ED16E09BAB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47-43A1-A88A-C61BFE36ACE6}"/>
                </c:ext>
              </c:extLst>
            </c:dLbl>
            <c:dLbl>
              <c:idx val="1"/>
              <c:tx>
                <c:rich>
                  <a:bodyPr/>
                  <a:lstStyle/>
                  <a:p>
                    <a:fld id="{2EAF21F1-C12D-43C2-B8A5-DB31CBF27E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47-43A1-A88A-C61BFE36ACE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[UASALUD.xlsx]MEDIO!$C$34:$C$35</c:f>
              <c:strCache>
                <c:ptCount val="2"/>
                <c:pt idx="0">
                  <c:v>NO</c:v>
                </c:pt>
                <c:pt idx="1">
                  <c:v>SI</c:v>
                </c:pt>
              </c:strCache>
            </c:strRef>
          </c:cat>
          <c:val>
            <c:numRef>
              <c:f>[UASALUD.xlsx]MEDIO!$F$34:$F$35</c:f>
              <c:numCache>
                <c:formatCode>###0</c:formatCode>
                <c:ptCount val="2"/>
                <c:pt idx="0">
                  <c:v>32.38095238095238</c:v>
                </c:pt>
                <c:pt idx="1">
                  <c:v>67.61904761904762</c:v>
                </c:pt>
              </c:numCache>
            </c:numRef>
          </c:val>
          <c:extLst>
            <c:ext xmlns:c16="http://schemas.microsoft.com/office/drawing/2014/chart" uri="{C3380CC4-5D6E-409C-BE32-E72D297353CC}">
              <c16:uniqueId val="{00000002-FD47-43A1-A88A-C61BFE36ACE6}"/>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CB5A57-5382-44C5-AA5F-8505A92527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09-4662-84F5-ADCB0617348F}"/>
                </c:ext>
              </c:extLst>
            </c:dLbl>
            <c:dLbl>
              <c:idx val="1"/>
              <c:tx>
                <c:rich>
                  <a:bodyPr/>
                  <a:lstStyle/>
                  <a:p>
                    <a:fld id="{ED3D9C04-46F1-4D82-ACFB-17A8ADC204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09-4662-84F5-ADCB0617348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[UASALUD.xlsx]MEDIO!$C$40:$C$41</c:f>
              <c:strCache>
                <c:ptCount val="2"/>
                <c:pt idx="0">
                  <c:v>NO</c:v>
                </c:pt>
                <c:pt idx="1">
                  <c:v>SI</c:v>
                </c:pt>
              </c:strCache>
            </c:strRef>
          </c:cat>
          <c:val>
            <c:numRef>
              <c:f>[UASALUD.xlsx]MEDIO!$F$40:$F$41</c:f>
              <c:numCache>
                <c:formatCode>###0</c:formatCode>
                <c:ptCount val="2"/>
                <c:pt idx="0">
                  <c:v>37.142857142857146</c:v>
                </c:pt>
                <c:pt idx="1">
                  <c:v>62.857142857142854</c:v>
                </c:pt>
              </c:numCache>
            </c:numRef>
          </c:val>
          <c:extLst>
            <c:ext xmlns:c16="http://schemas.microsoft.com/office/drawing/2014/chart" uri="{C3380CC4-5D6E-409C-BE32-E72D297353CC}">
              <c16:uniqueId val="{00000002-FA09-4662-84F5-ADCB0617348F}"/>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02CF9E-502B-492B-AF62-695EACA70C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6B-4555-9942-4ABD9AF962ED}"/>
                </c:ext>
              </c:extLst>
            </c:dLbl>
            <c:dLbl>
              <c:idx val="1"/>
              <c:tx>
                <c:rich>
                  <a:bodyPr/>
                  <a:lstStyle/>
                  <a:p>
                    <a:fld id="{1111675C-BE91-4A50-A1FB-940251396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6B-4555-9942-4ABD9AF962E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[UASALUD.xlsx]MEDIO!$C$46:$C$47</c:f>
              <c:strCache>
                <c:ptCount val="2"/>
                <c:pt idx="0">
                  <c:v>NO</c:v>
                </c:pt>
                <c:pt idx="1">
                  <c:v>SI</c:v>
                </c:pt>
              </c:strCache>
            </c:strRef>
          </c:cat>
          <c:val>
            <c:numRef>
              <c:f>[UASALUD.xlsx]MEDIO!$F$46:$F$47</c:f>
              <c:numCache>
                <c:formatCode>###0</c:formatCode>
                <c:ptCount val="2"/>
                <c:pt idx="0">
                  <c:v>37.142857142857146</c:v>
                </c:pt>
                <c:pt idx="1">
                  <c:v>62.857142857142854</c:v>
                </c:pt>
              </c:numCache>
            </c:numRef>
          </c:val>
          <c:extLst>
            <c:ext xmlns:c16="http://schemas.microsoft.com/office/drawing/2014/chart" uri="{C3380CC4-5D6E-409C-BE32-E72D297353CC}">
              <c16:uniqueId val="{00000002-9B6B-4555-9942-4ABD9AF962ED}"/>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99C7866-1047-4AE2-9A00-FE276124E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D0-4FF4-A499-735756D2025E}"/>
                </c:ext>
              </c:extLst>
            </c:dLbl>
            <c:dLbl>
              <c:idx val="1"/>
              <c:tx>
                <c:rich>
                  <a:bodyPr/>
                  <a:lstStyle/>
                  <a:p>
                    <a:fld id="{9DAFCF33-72FD-44F5-919D-6AA86DB476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D0-4FF4-A499-735756D2025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[UASALUD.xlsx]MEDIO!$C$52:$C$53</c:f>
              <c:strCache>
                <c:ptCount val="2"/>
                <c:pt idx="0">
                  <c:v>NO</c:v>
                </c:pt>
                <c:pt idx="1">
                  <c:v>SI</c:v>
                </c:pt>
              </c:strCache>
            </c:strRef>
          </c:cat>
          <c:val>
            <c:numRef>
              <c:f>[UASALUD.xlsx]MEDIO!$F$52:$F$53</c:f>
              <c:numCache>
                <c:formatCode>###0</c:formatCode>
                <c:ptCount val="2"/>
                <c:pt idx="0">
                  <c:v>20</c:v>
                </c:pt>
                <c:pt idx="1">
                  <c:v>80</c:v>
                </c:pt>
              </c:numCache>
            </c:numRef>
          </c:val>
          <c:extLst>
            <c:ext xmlns:c16="http://schemas.microsoft.com/office/drawing/2014/chart" uri="{C3380CC4-5D6E-409C-BE32-E72D297353CC}">
              <c16:uniqueId val="{00000002-E0D0-4FF4-A499-735756D2025E}"/>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layout>
        <c:manualLayout>
          <c:xMode val="edge"/>
          <c:yMode val="edge"/>
          <c:x val="0.31095177142184566"/>
          <c:y val="3.094541910331383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B040A2-69A8-47F8-803B-A2E510A303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1A-4036-82B9-04DA6704FFD6}"/>
                </c:ext>
              </c:extLst>
            </c:dLbl>
            <c:dLbl>
              <c:idx val="1"/>
              <c:tx>
                <c:rich>
                  <a:bodyPr/>
                  <a:lstStyle/>
                  <a:p>
                    <a:fld id="{326D2EB6-A716-4C2F-AF96-73614C269F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1A-4036-82B9-04DA6704FFD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[UASALUD.xlsx]MEDIO!$C$58:$C$59</c:f>
              <c:strCache>
                <c:ptCount val="2"/>
                <c:pt idx="0">
                  <c:v>NO</c:v>
                </c:pt>
                <c:pt idx="1">
                  <c:v>SI</c:v>
                </c:pt>
              </c:strCache>
            </c:strRef>
          </c:cat>
          <c:val>
            <c:numRef>
              <c:f>[UASALUD.xlsx]MEDIO!$F$58:$F$59</c:f>
              <c:numCache>
                <c:formatCode>###0</c:formatCode>
                <c:ptCount val="2"/>
                <c:pt idx="0">
                  <c:v>16.19047619047619</c:v>
                </c:pt>
                <c:pt idx="1">
                  <c:v>83.80952380952381</c:v>
                </c:pt>
              </c:numCache>
            </c:numRef>
          </c:val>
          <c:extLst>
            <c:ext xmlns:c16="http://schemas.microsoft.com/office/drawing/2014/chart" uri="{C3380CC4-5D6E-409C-BE32-E72D297353CC}">
              <c16:uniqueId val="{00000002-EA1A-4036-82B9-04DA6704FFD6}"/>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F6AA-43F6-9078-0380B3F0620F}"/>
              </c:ext>
            </c:extLst>
          </c:dPt>
          <c:dLbls>
            <c:dLbl>
              <c:idx val="0"/>
              <c:tx>
                <c:rich>
                  <a:bodyPr/>
                  <a:lstStyle/>
                  <a:p>
                    <a:fld id="{E0EC4ADC-6093-4890-91E0-353142D481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AA-43F6-9078-0380B3F0620F}"/>
                </c:ext>
              </c:extLst>
            </c:dLbl>
            <c:dLbl>
              <c:idx val="1"/>
              <c:tx>
                <c:rich>
                  <a:bodyPr/>
                  <a:lstStyle/>
                  <a:p>
                    <a:fld id="{33FB3C64-5DA8-4CA3-8028-B8DDD18FB0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AA-43F6-9078-0380B3F062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[UASALUD.xlsx]IDENTIDAD!$C$4:$C$5</c:f>
              <c:strCache>
                <c:ptCount val="2"/>
                <c:pt idx="0">
                  <c:v>NO SE SIENTE ORGULLOSO</c:v>
                </c:pt>
                <c:pt idx="1">
                  <c:v>SI SE SIENTE ORGULLOSO</c:v>
                </c:pt>
              </c:strCache>
            </c:strRef>
          </c:cat>
          <c:val>
            <c:numRef>
              <c:f>[UASALUD.xlsx]IDENTIDAD!$F$4:$F$5</c:f>
              <c:numCache>
                <c:formatCode>###0</c:formatCode>
                <c:ptCount val="2"/>
                <c:pt idx="0" formatCode="General">
                  <c:v>0</c:v>
                </c:pt>
                <c:pt idx="1">
                  <c:v>100</c:v>
                </c:pt>
              </c:numCache>
            </c:numRef>
          </c:val>
          <c:extLst>
            <c:ext xmlns:c16="http://schemas.microsoft.com/office/drawing/2014/chart" uri="{C3380CC4-5D6E-409C-BE32-E72D297353CC}">
              <c16:uniqueId val="{00000003-F6AA-43F6-9078-0380B3F0620F}"/>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32C7E16-AAFD-4A29-A1EE-A6CB670487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DA-45BB-BC7B-E24C74BBD310}"/>
                </c:ext>
              </c:extLst>
            </c:dLbl>
            <c:dLbl>
              <c:idx val="1"/>
              <c:tx>
                <c:rich>
                  <a:bodyPr/>
                  <a:lstStyle/>
                  <a:p>
                    <a:fld id="{224F6C2C-8177-42B3-9878-D7F2420C9D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DA-45BB-BC7B-E24C74BBD310}"/>
                </c:ext>
              </c:extLst>
            </c:dLbl>
            <c:dLbl>
              <c:idx val="2"/>
              <c:tx>
                <c:rich>
                  <a:bodyPr/>
                  <a:lstStyle/>
                  <a:p>
                    <a:fld id="{28CD7132-1F63-4D9E-AE8F-EB610C0D57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DA-45BB-BC7B-E24C74BBD3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[UASALUD.xlsx]IDENTIDAD!$C$22:$C$24</c:f>
              <c:strCache>
                <c:ptCount val="3"/>
                <c:pt idx="0">
                  <c:v>ESCUDO</c:v>
                </c:pt>
                <c:pt idx="1">
                  <c:v>LEMA</c:v>
                </c:pt>
                <c:pt idx="2">
                  <c:v>HISTORIA</c:v>
                </c:pt>
              </c:strCache>
            </c:strRef>
          </c:cat>
          <c:val>
            <c:numRef>
              <c:f>[UASALUD.xlsx]IDENTIDAD!$D$22:$D$24</c:f>
              <c:numCache>
                <c:formatCode>###0</c:formatCode>
                <c:ptCount val="3"/>
                <c:pt idx="0">
                  <c:v>75.2</c:v>
                </c:pt>
                <c:pt idx="1">
                  <c:v>53.3</c:v>
                </c:pt>
                <c:pt idx="2">
                  <c:v>67.599999999999994</c:v>
                </c:pt>
              </c:numCache>
            </c:numRef>
          </c:val>
          <c:extLst>
            <c:ext xmlns:c16="http://schemas.microsoft.com/office/drawing/2014/chart" uri="{C3380CC4-5D6E-409C-BE32-E72D297353CC}">
              <c16:uniqueId val="{00000003-D7DA-45BB-BC7B-E24C74BBD310}"/>
            </c:ext>
          </c:extLst>
        </c:ser>
        <c:dLbls>
          <c:dLblPos val="inEnd"/>
          <c:showLegendKey val="0"/>
          <c:showVal val="1"/>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30/03/2022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30/03/2022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30/03/2022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30/03/2022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73302" y="4653137"/>
            <a:ext cx="8235201"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180) – UNIDAD ACADÉMICA DE ENFERMERIA Y OBSTETRICIA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F7192E62-CEA6-4EBF-B782-04DEE140B2AE}"/>
              </a:ext>
            </a:extLst>
          </p:cNvPr>
          <p:cNvGraphicFramePr>
            <a:graphicFrameLocks/>
          </p:cNvGraphicFramePr>
          <p:nvPr>
            <p:extLst>
              <p:ext uri="{D42A27DB-BD31-4B8C-83A1-F6EECF244321}">
                <p14:modId xmlns:p14="http://schemas.microsoft.com/office/powerpoint/2010/main" val="37084655"/>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58863AB1-62B6-469E-A862-CF27710B2299}"/>
              </a:ext>
            </a:extLst>
          </p:cNvPr>
          <p:cNvGraphicFramePr>
            <a:graphicFrameLocks/>
          </p:cNvGraphicFramePr>
          <p:nvPr>
            <p:extLst>
              <p:ext uri="{D42A27DB-BD31-4B8C-83A1-F6EECF244321}">
                <p14:modId xmlns:p14="http://schemas.microsoft.com/office/powerpoint/2010/main" val="4210504626"/>
              </p:ext>
            </p:extLst>
          </p:nvPr>
        </p:nvGraphicFramePr>
        <p:xfrm>
          <a:off x="1479380"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E8DC719F-6E31-44F1-A1FB-07586F96C507}"/>
              </a:ext>
            </a:extLst>
          </p:cNvPr>
          <p:cNvGraphicFramePr>
            <a:graphicFrameLocks/>
          </p:cNvGraphicFramePr>
          <p:nvPr>
            <p:extLst>
              <p:ext uri="{D42A27DB-BD31-4B8C-83A1-F6EECF244321}">
                <p14:modId xmlns:p14="http://schemas.microsoft.com/office/powerpoint/2010/main" val="2260831786"/>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0443F058-AE80-401A-83A6-2B84635588CA}"/>
              </a:ext>
            </a:extLst>
          </p:cNvPr>
          <p:cNvGraphicFramePr>
            <a:graphicFrameLocks/>
          </p:cNvGraphicFramePr>
          <p:nvPr>
            <p:extLst>
              <p:ext uri="{D42A27DB-BD31-4B8C-83A1-F6EECF244321}">
                <p14:modId xmlns:p14="http://schemas.microsoft.com/office/powerpoint/2010/main" val="3837855134"/>
              </p:ext>
            </p:extLst>
          </p:nvPr>
        </p:nvGraphicFramePr>
        <p:xfrm>
          <a:off x="1601161"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21A12C92-CC9D-4AB0-A50B-EAC3CD9AA92C}"/>
              </a:ext>
            </a:extLst>
          </p:cNvPr>
          <p:cNvGraphicFramePr>
            <a:graphicFrameLocks/>
          </p:cNvGraphicFramePr>
          <p:nvPr>
            <p:extLst>
              <p:ext uri="{D42A27DB-BD31-4B8C-83A1-F6EECF244321}">
                <p14:modId xmlns:p14="http://schemas.microsoft.com/office/powerpoint/2010/main" val="188950415"/>
              </p:ext>
            </p:extLst>
          </p:nvPr>
        </p:nvGraphicFramePr>
        <p:xfrm>
          <a:off x="1691679" y="1484784"/>
          <a:ext cx="6579017" cy="36986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03FA0EA0-D869-4DBA-ADF0-DC1907DBDF7B}"/>
              </a:ext>
            </a:extLst>
          </p:cNvPr>
          <p:cNvGraphicFramePr>
            <a:graphicFrameLocks/>
          </p:cNvGraphicFramePr>
          <p:nvPr>
            <p:extLst>
              <p:ext uri="{D42A27DB-BD31-4B8C-83A1-F6EECF244321}">
                <p14:modId xmlns:p14="http://schemas.microsoft.com/office/powerpoint/2010/main" val="336544690"/>
              </p:ext>
            </p:extLst>
          </p:nvPr>
        </p:nvGraphicFramePr>
        <p:xfrm>
          <a:off x="1331641" y="1484784"/>
          <a:ext cx="6867048" cy="40113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1C76FA94-E374-4E36-91F0-262F9AEEFD19}"/>
              </a:ext>
            </a:extLst>
          </p:cNvPr>
          <p:cNvGraphicFramePr>
            <a:graphicFrameLocks/>
          </p:cNvGraphicFramePr>
          <p:nvPr>
            <p:extLst>
              <p:ext uri="{D42A27DB-BD31-4B8C-83A1-F6EECF244321}">
                <p14:modId xmlns:p14="http://schemas.microsoft.com/office/powerpoint/2010/main" val="437053003"/>
              </p:ext>
            </p:extLst>
          </p:nvPr>
        </p:nvGraphicFramePr>
        <p:xfrm>
          <a:off x="1540805" y="1274536"/>
          <a:ext cx="6657884" cy="4130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E925D4D8-B58F-401F-9971-39E233429405}"/>
              </a:ext>
            </a:extLst>
          </p:cNvPr>
          <p:cNvGraphicFramePr>
            <a:graphicFrameLocks/>
          </p:cNvGraphicFramePr>
          <p:nvPr>
            <p:extLst>
              <p:ext uri="{D42A27DB-BD31-4B8C-83A1-F6EECF244321}">
                <p14:modId xmlns:p14="http://schemas.microsoft.com/office/powerpoint/2010/main" val="3395550564"/>
              </p:ext>
            </p:extLst>
          </p:nvPr>
        </p:nvGraphicFramePr>
        <p:xfrm>
          <a:off x="1174659" y="1340768"/>
          <a:ext cx="7096038" cy="42103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74BF835F-0075-4299-85E9-C8B2AF48704C}"/>
              </a:ext>
            </a:extLst>
          </p:cNvPr>
          <p:cNvGraphicFramePr>
            <a:graphicFrameLocks/>
          </p:cNvGraphicFramePr>
          <p:nvPr>
            <p:extLst>
              <p:ext uri="{D42A27DB-BD31-4B8C-83A1-F6EECF244321}">
                <p14:modId xmlns:p14="http://schemas.microsoft.com/office/powerpoint/2010/main" val="227919775"/>
              </p:ext>
            </p:extLst>
          </p:nvPr>
        </p:nvGraphicFramePr>
        <p:xfrm>
          <a:off x="1377359" y="1340768"/>
          <a:ext cx="6821330" cy="4164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FE00ACA-C51B-4EFC-BE66-671039B6980A}"/>
              </a:ext>
            </a:extLst>
          </p:cNvPr>
          <p:cNvGraphicFramePr>
            <a:graphicFrameLocks/>
          </p:cNvGraphicFramePr>
          <p:nvPr>
            <p:extLst>
              <p:ext uri="{D42A27DB-BD31-4B8C-83A1-F6EECF244321}">
                <p14:modId xmlns:p14="http://schemas.microsoft.com/office/powerpoint/2010/main" val="1838871545"/>
              </p:ext>
            </p:extLst>
          </p:nvPr>
        </p:nvGraphicFramePr>
        <p:xfrm>
          <a:off x="1331640" y="1274536"/>
          <a:ext cx="698477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2799ACE3-A066-44FA-9FDC-506CDC7BC2D2}"/>
              </a:ext>
            </a:extLst>
          </p:cNvPr>
          <p:cNvGraphicFramePr>
            <a:graphicFrameLocks/>
          </p:cNvGraphicFramePr>
          <p:nvPr>
            <p:extLst>
              <p:ext uri="{D42A27DB-BD31-4B8C-83A1-F6EECF244321}">
                <p14:modId xmlns:p14="http://schemas.microsoft.com/office/powerpoint/2010/main" val="116974261"/>
              </p:ext>
            </p:extLst>
          </p:nvPr>
        </p:nvGraphicFramePr>
        <p:xfrm>
          <a:off x="1305351" y="1340768"/>
          <a:ext cx="7227089" cy="42484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4E1272DD-3AE9-4720-A2BC-2BD1F48DABD7}"/>
              </a:ext>
            </a:extLst>
          </p:cNvPr>
          <p:cNvGraphicFramePr>
            <a:graphicFrameLocks/>
          </p:cNvGraphicFramePr>
          <p:nvPr>
            <p:extLst>
              <p:ext uri="{D42A27DB-BD31-4B8C-83A1-F6EECF244321}">
                <p14:modId xmlns:p14="http://schemas.microsoft.com/office/powerpoint/2010/main" val="4135959094"/>
              </p:ext>
            </p:extLst>
          </p:nvPr>
        </p:nvGraphicFramePr>
        <p:xfrm>
          <a:off x="1128940" y="1471610"/>
          <a:ext cx="7259484" cy="40337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DA65995-A259-4F51-897A-2697BE1EC51D}"/>
              </a:ext>
            </a:extLst>
          </p:cNvPr>
          <p:cNvGraphicFramePr>
            <a:graphicFrameLocks/>
          </p:cNvGraphicFramePr>
          <p:nvPr>
            <p:extLst>
              <p:ext uri="{D42A27DB-BD31-4B8C-83A1-F6EECF244321}">
                <p14:modId xmlns:p14="http://schemas.microsoft.com/office/powerpoint/2010/main" val="857516827"/>
              </p:ext>
            </p:extLst>
          </p:nvPr>
        </p:nvGraphicFramePr>
        <p:xfrm>
          <a:off x="1259632" y="1448750"/>
          <a:ext cx="7056784" cy="42149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8E3B334-F1E3-4F7F-9EB8-02AACD30911A}"/>
              </a:ext>
            </a:extLst>
          </p:cNvPr>
          <p:cNvGraphicFramePr>
            <a:graphicFrameLocks/>
          </p:cNvGraphicFramePr>
          <p:nvPr>
            <p:extLst>
              <p:ext uri="{D42A27DB-BD31-4B8C-83A1-F6EECF244321}">
                <p14:modId xmlns:p14="http://schemas.microsoft.com/office/powerpoint/2010/main" val="1049922357"/>
              </p:ext>
            </p:extLst>
          </p:nvPr>
        </p:nvGraphicFramePr>
        <p:xfrm>
          <a:off x="1233343" y="1471610"/>
          <a:ext cx="7083073"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15F0EC39-2D70-4B81-AF13-476732621C75}"/>
              </a:ext>
            </a:extLst>
          </p:cNvPr>
          <p:cNvGraphicFramePr>
            <a:graphicFrameLocks/>
          </p:cNvGraphicFramePr>
          <p:nvPr>
            <p:extLst>
              <p:ext uri="{D42A27DB-BD31-4B8C-83A1-F6EECF244321}">
                <p14:modId xmlns:p14="http://schemas.microsoft.com/office/powerpoint/2010/main" val="4092866524"/>
              </p:ext>
            </p:extLst>
          </p:nvPr>
        </p:nvGraphicFramePr>
        <p:xfrm>
          <a:off x="1474776" y="142083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DDA770EA-C8EB-4672-98F3-C7AC32298080}"/>
              </a:ext>
            </a:extLst>
          </p:cNvPr>
          <p:cNvGraphicFramePr>
            <a:graphicFrameLocks/>
          </p:cNvGraphicFramePr>
          <p:nvPr>
            <p:extLst>
              <p:ext uri="{D42A27DB-BD31-4B8C-83A1-F6EECF244321}">
                <p14:modId xmlns:p14="http://schemas.microsoft.com/office/powerpoint/2010/main" val="1047777709"/>
              </p:ext>
            </p:extLst>
          </p:nvPr>
        </p:nvGraphicFramePr>
        <p:xfrm>
          <a:off x="1474776" y="157104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D54BD748-50B9-4A9F-886D-A526EEB6492E}"/>
              </a:ext>
            </a:extLst>
          </p:cNvPr>
          <p:cNvGraphicFramePr>
            <a:graphicFrameLocks/>
          </p:cNvGraphicFramePr>
          <p:nvPr>
            <p:extLst>
              <p:ext uri="{D42A27DB-BD31-4B8C-83A1-F6EECF244321}">
                <p14:modId xmlns:p14="http://schemas.microsoft.com/office/powerpoint/2010/main" val="136511124"/>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E33529AC-5784-4B97-B49B-8EDE415835EC}"/>
              </a:ext>
            </a:extLst>
          </p:cNvPr>
          <p:cNvGraphicFramePr>
            <a:graphicFrameLocks/>
          </p:cNvGraphicFramePr>
          <p:nvPr>
            <p:extLst>
              <p:ext uri="{D42A27DB-BD31-4B8C-83A1-F6EECF244321}">
                <p14:modId xmlns:p14="http://schemas.microsoft.com/office/powerpoint/2010/main" val="905082849"/>
              </p:ext>
            </p:extLst>
          </p:nvPr>
        </p:nvGraphicFramePr>
        <p:xfrm>
          <a:off x="1576305"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35B806BA-5628-4040-847F-0F5FED291E36}"/>
              </a:ext>
            </a:extLst>
          </p:cNvPr>
          <p:cNvGraphicFramePr>
            <a:graphicFrameLocks/>
          </p:cNvGraphicFramePr>
          <p:nvPr>
            <p:extLst>
              <p:ext uri="{D42A27DB-BD31-4B8C-83A1-F6EECF244321}">
                <p14:modId xmlns:p14="http://schemas.microsoft.com/office/powerpoint/2010/main" val="1285433802"/>
              </p:ext>
            </p:extLst>
          </p:nvPr>
        </p:nvGraphicFramePr>
        <p:xfrm>
          <a:off x="147477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8945AAF5-2496-44DC-B406-B0179BE4E243}"/>
              </a:ext>
            </a:extLst>
          </p:cNvPr>
          <p:cNvGraphicFramePr>
            <a:graphicFrameLocks/>
          </p:cNvGraphicFramePr>
          <p:nvPr>
            <p:extLst>
              <p:ext uri="{D42A27DB-BD31-4B8C-83A1-F6EECF244321}">
                <p14:modId xmlns:p14="http://schemas.microsoft.com/office/powerpoint/2010/main" val="3055853178"/>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ENFERMERIA Y OBTETRICIA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44F2AE9D-1E33-4889-A143-C78AB1FE1A31}"/>
              </a:ext>
            </a:extLst>
          </p:cNvPr>
          <p:cNvGraphicFramePr>
            <a:graphicFrameLocks/>
          </p:cNvGraphicFramePr>
          <p:nvPr>
            <p:extLst>
              <p:ext uri="{D42A27DB-BD31-4B8C-83A1-F6EECF244321}">
                <p14:modId xmlns:p14="http://schemas.microsoft.com/office/powerpoint/2010/main" val="3632272221"/>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C368FAA3-38D0-47D2-8865-EBF6F958C63F}"/>
              </a:ext>
            </a:extLst>
          </p:cNvPr>
          <p:cNvGraphicFramePr>
            <a:graphicFrameLocks/>
          </p:cNvGraphicFramePr>
          <p:nvPr>
            <p:extLst>
              <p:ext uri="{D42A27DB-BD31-4B8C-83A1-F6EECF244321}">
                <p14:modId xmlns:p14="http://schemas.microsoft.com/office/powerpoint/2010/main" val="750748961"/>
              </p:ext>
            </p:extLst>
          </p:nvPr>
        </p:nvGraphicFramePr>
        <p:xfrm>
          <a:off x="1551388" y="139045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EE2B9789-1EF1-4406-B670-BFBD14A3F109}"/>
              </a:ext>
            </a:extLst>
          </p:cNvPr>
          <p:cNvGraphicFramePr>
            <a:graphicFrameLocks/>
          </p:cNvGraphicFramePr>
          <p:nvPr>
            <p:extLst>
              <p:ext uri="{D42A27DB-BD31-4B8C-83A1-F6EECF244321}">
                <p14:modId xmlns:p14="http://schemas.microsoft.com/office/powerpoint/2010/main" val="2045652762"/>
              </p:ext>
            </p:extLst>
          </p:nvPr>
        </p:nvGraphicFramePr>
        <p:xfrm>
          <a:off x="1233343" y="1342722"/>
          <a:ext cx="6893338" cy="4283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A0DFC55A-A776-474F-A669-347AB5BC3778}"/>
              </a:ext>
            </a:extLst>
          </p:cNvPr>
          <p:cNvGraphicFramePr>
            <a:graphicFrameLocks/>
          </p:cNvGraphicFramePr>
          <p:nvPr>
            <p:extLst>
              <p:ext uri="{D42A27DB-BD31-4B8C-83A1-F6EECF244321}">
                <p14:modId xmlns:p14="http://schemas.microsoft.com/office/powerpoint/2010/main" val="1866804537"/>
              </p:ext>
            </p:extLst>
          </p:nvPr>
        </p:nvGraphicFramePr>
        <p:xfrm>
          <a:off x="1331640" y="1268760"/>
          <a:ext cx="6984776" cy="428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7F137809-CB01-4DBB-8D55-93B86AF5283C}"/>
              </a:ext>
            </a:extLst>
          </p:cNvPr>
          <p:cNvGraphicFramePr>
            <a:graphicFrameLocks/>
          </p:cNvGraphicFramePr>
          <p:nvPr>
            <p:extLst>
              <p:ext uri="{D42A27DB-BD31-4B8C-83A1-F6EECF244321}">
                <p14:modId xmlns:p14="http://schemas.microsoft.com/office/powerpoint/2010/main" val="1020692028"/>
              </p:ext>
            </p:extLst>
          </p:nvPr>
        </p:nvGraphicFramePr>
        <p:xfrm>
          <a:off x="1259631" y="1319862"/>
          <a:ext cx="686704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DD2488FC-A142-4AF6-BF6D-6746BC503ACA}"/>
              </a:ext>
            </a:extLst>
          </p:cNvPr>
          <p:cNvGraphicFramePr>
            <a:graphicFrameLocks/>
          </p:cNvGraphicFramePr>
          <p:nvPr>
            <p:extLst>
              <p:ext uri="{D42A27DB-BD31-4B8C-83A1-F6EECF244321}">
                <p14:modId xmlns:p14="http://schemas.microsoft.com/office/powerpoint/2010/main" val="1798510907"/>
              </p:ext>
            </p:extLst>
          </p:nvPr>
        </p:nvGraphicFramePr>
        <p:xfrm>
          <a:off x="1331640" y="1365582"/>
          <a:ext cx="6840760" cy="4173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394AD01B-366A-4688-B0F4-6590B7368F44}"/>
              </a:ext>
            </a:extLst>
          </p:cNvPr>
          <p:cNvGraphicFramePr>
            <a:graphicFrameLocks/>
          </p:cNvGraphicFramePr>
          <p:nvPr>
            <p:extLst>
              <p:ext uri="{D42A27DB-BD31-4B8C-83A1-F6EECF244321}">
                <p14:modId xmlns:p14="http://schemas.microsoft.com/office/powerpoint/2010/main" val="3848795357"/>
              </p:ext>
            </p:extLst>
          </p:nvPr>
        </p:nvGraphicFramePr>
        <p:xfrm>
          <a:off x="1233343" y="1365582"/>
          <a:ext cx="6795041"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7191C68-49B6-472F-9CA9-5728804CD99B}"/>
              </a:ext>
            </a:extLst>
          </p:cNvPr>
          <p:cNvGraphicFramePr>
            <a:graphicFrameLocks/>
          </p:cNvGraphicFramePr>
          <p:nvPr>
            <p:extLst>
              <p:ext uri="{D42A27DB-BD31-4B8C-83A1-F6EECF244321}">
                <p14:modId xmlns:p14="http://schemas.microsoft.com/office/powerpoint/2010/main" val="1185722938"/>
              </p:ext>
            </p:extLst>
          </p:nvPr>
        </p:nvGraphicFramePr>
        <p:xfrm>
          <a:off x="1233343" y="1268761"/>
          <a:ext cx="7083073" cy="4282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B9DCE7C4-E7BA-44C3-A315-F6C3F272C32B}"/>
              </a:ext>
            </a:extLst>
          </p:cNvPr>
          <p:cNvGraphicFramePr>
            <a:graphicFrameLocks/>
          </p:cNvGraphicFramePr>
          <p:nvPr>
            <p:extLst>
              <p:ext uri="{D42A27DB-BD31-4B8C-83A1-F6EECF244321}">
                <p14:modId xmlns:p14="http://schemas.microsoft.com/office/powerpoint/2010/main" val="149872599"/>
              </p:ext>
            </p:extLst>
          </p:nvPr>
        </p:nvGraphicFramePr>
        <p:xfrm>
          <a:off x="1259632" y="1191369"/>
          <a:ext cx="6696744"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7C4262D6-473B-4424-98CB-5776FFAC4C79}"/>
              </a:ext>
            </a:extLst>
          </p:cNvPr>
          <p:cNvGraphicFramePr>
            <a:graphicFrameLocks/>
          </p:cNvGraphicFramePr>
          <p:nvPr>
            <p:extLst>
              <p:ext uri="{D42A27DB-BD31-4B8C-83A1-F6EECF244321}">
                <p14:modId xmlns:p14="http://schemas.microsoft.com/office/powerpoint/2010/main" val="3871778"/>
              </p:ext>
            </p:extLst>
          </p:nvPr>
        </p:nvGraphicFramePr>
        <p:xfrm>
          <a:off x="1187624" y="1391870"/>
          <a:ext cx="6624736"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6FB4EC27-469F-456A-AE46-27F7C2E95074}"/>
              </a:ext>
            </a:extLst>
          </p:cNvPr>
          <p:cNvGraphicFramePr>
            <a:graphicFrameLocks/>
          </p:cNvGraphicFramePr>
          <p:nvPr>
            <p:extLst>
              <p:ext uri="{D42A27DB-BD31-4B8C-83A1-F6EECF244321}">
                <p14:modId xmlns:p14="http://schemas.microsoft.com/office/powerpoint/2010/main" val="4255174590"/>
              </p:ext>
            </p:extLst>
          </p:nvPr>
        </p:nvGraphicFramePr>
        <p:xfrm>
          <a:off x="1128939" y="1196753"/>
          <a:ext cx="7069749" cy="43280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F231CD07-8CF1-4DC8-8788-D6EE2FAD4F55}"/>
              </a:ext>
            </a:extLst>
          </p:cNvPr>
          <p:cNvGraphicFramePr>
            <a:graphicFrameLocks/>
          </p:cNvGraphicFramePr>
          <p:nvPr>
            <p:extLst>
              <p:ext uri="{D42A27DB-BD31-4B8C-83A1-F6EECF244321}">
                <p14:modId xmlns:p14="http://schemas.microsoft.com/office/powerpoint/2010/main" val="863574362"/>
              </p:ext>
            </p:extLst>
          </p:nvPr>
        </p:nvGraphicFramePr>
        <p:xfrm>
          <a:off x="1061475" y="1391870"/>
          <a:ext cx="7569262"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E486181D-A10A-4F65-841F-733AAA772B6F}"/>
              </a:ext>
            </a:extLst>
          </p:cNvPr>
          <p:cNvGraphicFramePr>
            <a:graphicFrameLocks/>
          </p:cNvGraphicFramePr>
          <p:nvPr>
            <p:extLst>
              <p:ext uri="{D42A27DB-BD31-4B8C-83A1-F6EECF244321}">
                <p14:modId xmlns:p14="http://schemas.microsoft.com/office/powerpoint/2010/main" val="306827845"/>
              </p:ext>
            </p:extLst>
          </p:nvPr>
        </p:nvGraphicFramePr>
        <p:xfrm>
          <a:off x="1174659" y="1319862"/>
          <a:ext cx="742978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5621489-12BD-448C-AF15-7E41B2DBA7A1}"/>
              </a:ext>
            </a:extLst>
          </p:cNvPr>
          <p:cNvGraphicFramePr>
            <a:graphicFrameLocks/>
          </p:cNvGraphicFramePr>
          <p:nvPr>
            <p:extLst>
              <p:ext uri="{D42A27DB-BD31-4B8C-83A1-F6EECF244321}">
                <p14:modId xmlns:p14="http://schemas.microsoft.com/office/powerpoint/2010/main" val="3937548782"/>
              </p:ext>
            </p:extLst>
          </p:nvPr>
        </p:nvGraphicFramePr>
        <p:xfrm>
          <a:off x="1259632" y="1391870"/>
          <a:ext cx="7056784"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46D573FF-4B7F-4AE9-AFFA-700AD4E3432E}"/>
              </a:ext>
            </a:extLst>
          </p:cNvPr>
          <p:cNvGraphicFramePr>
            <a:graphicFrameLocks/>
          </p:cNvGraphicFramePr>
          <p:nvPr>
            <p:extLst>
              <p:ext uri="{D42A27DB-BD31-4B8C-83A1-F6EECF244321}">
                <p14:modId xmlns:p14="http://schemas.microsoft.com/office/powerpoint/2010/main" val="2538853477"/>
              </p:ext>
            </p:extLst>
          </p:nvPr>
        </p:nvGraphicFramePr>
        <p:xfrm>
          <a:off x="1128940" y="1342722"/>
          <a:ext cx="7115468" cy="4238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3CD46C8E-490E-4072-9F44-AA9760209360}"/>
              </a:ext>
            </a:extLst>
          </p:cNvPr>
          <p:cNvGraphicFramePr>
            <a:graphicFrameLocks/>
          </p:cNvGraphicFramePr>
          <p:nvPr>
            <p:extLst>
              <p:ext uri="{D42A27DB-BD31-4B8C-83A1-F6EECF244321}">
                <p14:modId xmlns:p14="http://schemas.microsoft.com/office/powerpoint/2010/main" val="250091975"/>
              </p:ext>
            </p:extLst>
          </p:nvPr>
        </p:nvGraphicFramePr>
        <p:xfrm>
          <a:off x="1174659" y="1119360"/>
          <a:ext cx="7312062"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C1F18518-DED2-4073-A862-E4ADEDA11FA4}"/>
              </a:ext>
            </a:extLst>
          </p:cNvPr>
          <p:cNvGraphicFramePr>
            <a:graphicFrameLocks/>
          </p:cNvGraphicFramePr>
          <p:nvPr>
            <p:extLst>
              <p:ext uri="{D42A27DB-BD31-4B8C-83A1-F6EECF244321}">
                <p14:modId xmlns:p14="http://schemas.microsoft.com/office/powerpoint/2010/main" val="807790737"/>
              </p:ext>
            </p:extLst>
          </p:nvPr>
        </p:nvGraphicFramePr>
        <p:xfrm>
          <a:off x="1128939" y="1340769"/>
          <a:ext cx="7357781" cy="4210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006117B-4997-4948-9832-EA3B6B14F3E0}"/>
              </a:ext>
            </a:extLst>
          </p:cNvPr>
          <p:cNvGraphicFramePr>
            <a:graphicFrameLocks/>
          </p:cNvGraphicFramePr>
          <p:nvPr>
            <p:extLst>
              <p:ext uri="{D42A27DB-BD31-4B8C-83A1-F6EECF244321}">
                <p14:modId xmlns:p14="http://schemas.microsoft.com/office/powerpoint/2010/main" val="173275888"/>
              </p:ext>
            </p:extLst>
          </p:nvPr>
        </p:nvGraphicFramePr>
        <p:xfrm>
          <a:off x="1233343" y="1319862"/>
          <a:ext cx="696534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AF2FCF87-8708-4C62-ABF1-4EF0A41732BF}"/>
              </a:ext>
            </a:extLst>
          </p:cNvPr>
          <p:cNvGraphicFramePr>
            <a:graphicFrameLocks/>
          </p:cNvGraphicFramePr>
          <p:nvPr>
            <p:extLst>
              <p:ext uri="{D42A27DB-BD31-4B8C-83A1-F6EECF244321}">
                <p14:modId xmlns:p14="http://schemas.microsoft.com/office/powerpoint/2010/main" val="3258669922"/>
              </p:ext>
            </p:extLst>
          </p:nvPr>
        </p:nvGraphicFramePr>
        <p:xfrm>
          <a:off x="1305351" y="1391871"/>
          <a:ext cx="7227089"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6A112BB8-578E-4A49-8891-A0FD4143CC39}"/>
              </a:ext>
            </a:extLst>
          </p:cNvPr>
          <p:cNvGraphicFramePr>
            <a:graphicFrameLocks/>
          </p:cNvGraphicFramePr>
          <p:nvPr>
            <p:extLst>
              <p:ext uri="{D42A27DB-BD31-4B8C-83A1-F6EECF244321}">
                <p14:modId xmlns:p14="http://schemas.microsoft.com/office/powerpoint/2010/main" val="1657019189"/>
              </p:ext>
            </p:extLst>
          </p:nvPr>
        </p:nvGraphicFramePr>
        <p:xfrm>
          <a:off x="1403648" y="1237087"/>
          <a:ext cx="6795041" cy="42683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07A7B26F-11FA-4241-89C0-BF41DBC7BF51}"/>
              </a:ext>
            </a:extLst>
          </p:cNvPr>
          <p:cNvGraphicFramePr>
            <a:graphicFrameLocks/>
          </p:cNvGraphicFramePr>
          <p:nvPr>
            <p:extLst>
              <p:ext uri="{D42A27DB-BD31-4B8C-83A1-F6EECF244321}">
                <p14:modId xmlns:p14="http://schemas.microsoft.com/office/powerpoint/2010/main" val="1118603968"/>
              </p:ext>
            </p:extLst>
          </p:nvPr>
        </p:nvGraphicFramePr>
        <p:xfrm>
          <a:off x="1174659" y="1358609"/>
          <a:ext cx="7240054" cy="4222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C3BAD096-6E03-4170-A4A6-1D7B0B9CFCFB}"/>
              </a:ext>
            </a:extLst>
          </p:cNvPr>
          <p:cNvGraphicFramePr>
            <a:graphicFrameLocks/>
          </p:cNvGraphicFramePr>
          <p:nvPr>
            <p:extLst>
              <p:ext uri="{D42A27DB-BD31-4B8C-83A1-F6EECF244321}">
                <p14:modId xmlns:p14="http://schemas.microsoft.com/office/powerpoint/2010/main" val="1256177615"/>
              </p:ext>
            </p:extLst>
          </p:nvPr>
        </p:nvGraphicFramePr>
        <p:xfrm>
          <a:off x="1259632" y="1268760"/>
          <a:ext cx="6768752" cy="42816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DC3B6F77-733B-430F-A9C3-6FC376268245}"/>
              </a:ext>
            </a:extLst>
          </p:cNvPr>
          <p:cNvGraphicFramePr>
            <a:graphicFrameLocks/>
          </p:cNvGraphicFramePr>
          <p:nvPr>
            <p:extLst>
              <p:ext uri="{D42A27DB-BD31-4B8C-83A1-F6EECF244321}">
                <p14:modId xmlns:p14="http://schemas.microsoft.com/office/powerpoint/2010/main" val="2012593333"/>
              </p:ext>
            </p:extLst>
          </p:nvPr>
        </p:nvGraphicFramePr>
        <p:xfrm>
          <a:off x="1331640" y="1145649"/>
          <a:ext cx="7200800"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5427BF3-DAB2-462A-B163-13C3863CD751}"/>
              </a:ext>
            </a:extLst>
          </p:cNvPr>
          <p:cNvGraphicFramePr>
            <a:graphicFrameLocks/>
          </p:cNvGraphicFramePr>
          <p:nvPr>
            <p:extLst>
              <p:ext uri="{D42A27DB-BD31-4B8C-83A1-F6EECF244321}">
                <p14:modId xmlns:p14="http://schemas.microsoft.com/office/powerpoint/2010/main" val="3217792613"/>
              </p:ext>
            </p:extLst>
          </p:nvPr>
        </p:nvGraphicFramePr>
        <p:xfrm>
          <a:off x="1331640" y="1145650"/>
          <a:ext cx="6984776"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14F15CA1-DBEE-45C8-B0AC-286F6D8AFEB3}"/>
              </a:ext>
            </a:extLst>
          </p:cNvPr>
          <p:cNvGraphicFramePr>
            <a:graphicFrameLocks/>
          </p:cNvGraphicFramePr>
          <p:nvPr>
            <p:extLst>
              <p:ext uri="{D42A27DB-BD31-4B8C-83A1-F6EECF244321}">
                <p14:modId xmlns:p14="http://schemas.microsoft.com/office/powerpoint/2010/main" val="3248036196"/>
              </p:ext>
            </p:extLst>
          </p:nvPr>
        </p:nvGraphicFramePr>
        <p:xfrm>
          <a:off x="1233343" y="1365581"/>
          <a:ext cx="7037354" cy="4185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828AB57C-D09C-44EA-8356-1B2D35071C44}"/>
              </a:ext>
            </a:extLst>
          </p:cNvPr>
          <p:cNvGraphicFramePr>
            <a:graphicFrameLocks/>
          </p:cNvGraphicFramePr>
          <p:nvPr>
            <p:extLst>
              <p:ext uri="{D42A27DB-BD31-4B8C-83A1-F6EECF244321}">
                <p14:modId xmlns:p14="http://schemas.microsoft.com/office/powerpoint/2010/main" val="1287814081"/>
              </p:ext>
            </p:extLst>
          </p:nvPr>
        </p:nvGraphicFramePr>
        <p:xfrm>
          <a:off x="1686589"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BFA34521-D066-4CFB-AF01-0D9474C97D80}"/>
              </a:ext>
            </a:extLst>
          </p:cNvPr>
          <p:cNvGraphicFramePr>
            <a:graphicFrameLocks/>
          </p:cNvGraphicFramePr>
          <p:nvPr>
            <p:extLst>
              <p:ext uri="{D42A27DB-BD31-4B8C-83A1-F6EECF244321}">
                <p14:modId xmlns:p14="http://schemas.microsoft.com/office/powerpoint/2010/main" val="2353151092"/>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EC4AB66E-CF64-48A8-9859-109273989754}"/>
              </a:ext>
            </a:extLst>
          </p:cNvPr>
          <p:cNvGraphicFramePr>
            <a:graphicFrameLocks/>
          </p:cNvGraphicFramePr>
          <p:nvPr>
            <p:extLst>
              <p:ext uri="{D42A27DB-BD31-4B8C-83A1-F6EECF244321}">
                <p14:modId xmlns:p14="http://schemas.microsoft.com/office/powerpoint/2010/main" val="720707907"/>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9F49B8FD-B019-4112-8B44-CBEB955C4FBB}"/>
              </a:ext>
            </a:extLst>
          </p:cNvPr>
          <p:cNvGraphicFramePr>
            <a:graphicFrameLocks/>
          </p:cNvGraphicFramePr>
          <p:nvPr>
            <p:extLst>
              <p:ext uri="{D42A27DB-BD31-4B8C-83A1-F6EECF244321}">
                <p14:modId xmlns:p14="http://schemas.microsoft.com/office/powerpoint/2010/main" val="1502837554"/>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305FD3C9-5990-4EF7-8E22-3B6FF17E2893}"/>
              </a:ext>
            </a:extLst>
          </p:cNvPr>
          <p:cNvGraphicFramePr>
            <a:graphicFrameLocks/>
          </p:cNvGraphicFramePr>
          <p:nvPr>
            <p:extLst>
              <p:ext uri="{D42A27DB-BD31-4B8C-83A1-F6EECF244321}">
                <p14:modId xmlns:p14="http://schemas.microsoft.com/office/powerpoint/2010/main" val="762670224"/>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983871F-81BD-48B4-A467-746343BDF71A}"/>
              </a:ext>
            </a:extLst>
          </p:cNvPr>
          <p:cNvGraphicFramePr>
            <a:graphicFrameLocks/>
          </p:cNvGraphicFramePr>
          <p:nvPr>
            <p:extLst>
              <p:ext uri="{D42A27DB-BD31-4B8C-83A1-F6EECF244321}">
                <p14:modId xmlns:p14="http://schemas.microsoft.com/office/powerpoint/2010/main" val="1619982452"/>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9E5BC5D4-6498-48C1-83E9-DA442275490C}"/>
              </a:ext>
            </a:extLst>
          </p:cNvPr>
          <p:cNvGraphicFramePr>
            <a:graphicFrameLocks/>
          </p:cNvGraphicFramePr>
          <p:nvPr>
            <p:extLst>
              <p:ext uri="{D42A27DB-BD31-4B8C-83A1-F6EECF244321}">
                <p14:modId xmlns:p14="http://schemas.microsoft.com/office/powerpoint/2010/main" val="1178649057"/>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FD3C067-466A-4697-A6F4-02D02BE4B427}"/>
              </a:ext>
            </a:extLst>
          </p:cNvPr>
          <p:cNvGraphicFramePr>
            <a:graphicFrameLocks/>
          </p:cNvGraphicFramePr>
          <p:nvPr>
            <p:extLst>
              <p:ext uri="{D42A27DB-BD31-4B8C-83A1-F6EECF244321}">
                <p14:modId xmlns:p14="http://schemas.microsoft.com/office/powerpoint/2010/main" val="3447925117"/>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5D0245A-C1F9-45D4-AA31-491938F0D3D5}"/>
              </a:ext>
            </a:extLst>
          </p:cNvPr>
          <p:cNvGraphicFramePr>
            <a:graphicFrameLocks/>
          </p:cNvGraphicFramePr>
          <p:nvPr>
            <p:extLst>
              <p:ext uri="{D42A27DB-BD31-4B8C-83A1-F6EECF244321}">
                <p14:modId xmlns:p14="http://schemas.microsoft.com/office/powerpoint/2010/main" val="2887857283"/>
              </p:ext>
            </p:extLst>
          </p:nvPr>
        </p:nvGraphicFramePr>
        <p:xfrm>
          <a:off x="1620088" y="144162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2806C1A9-98C9-4F3A-9BE8-78EB4FCEE3B5}"/>
              </a:ext>
            </a:extLst>
          </p:cNvPr>
          <p:cNvGraphicFramePr>
            <a:graphicFrameLocks/>
          </p:cNvGraphicFramePr>
          <p:nvPr>
            <p:extLst>
              <p:ext uri="{D42A27DB-BD31-4B8C-83A1-F6EECF244321}">
                <p14:modId xmlns:p14="http://schemas.microsoft.com/office/powerpoint/2010/main" val="394989361"/>
              </p:ext>
            </p:extLst>
          </p:nvPr>
        </p:nvGraphicFramePr>
        <p:xfrm>
          <a:off x="151961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5296</TotalTime>
  <Words>3741</Words>
  <Application>Microsoft Office PowerPoint</Application>
  <PresentationFormat>Presentación en pantalla (4:3)</PresentationFormat>
  <Paragraphs>573</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2022-03-30T19:58:03Z</dcterms:modified>
</cp:coreProperties>
</file>