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notesSlides/notesSlide4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drawings/drawing3.xml" ContentType="application/vnd.openxmlformats-officedocument.drawingml.chartshapes+xml"/>
  <Override PartName="/ppt/notesSlides/notesSlide4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notesSlides/notesSlide4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notesSlides/notesSlide5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notesSlides/notesSlide5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notesSlides/notesSlide5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notesSlides/notesSlide5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notesSlides/notesSlide5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notesSlides/notesSlide5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notesSlides/notesSlide5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notesSlides/notesSlide6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notesSlides/notesSlide6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notesSlides/notesSlide6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0.xml" ContentType="application/vnd.openxmlformats-officedocument.themeOverride+xml"/>
  <Override PartName="/ppt/notesSlides/notesSlide6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1.xml" ContentType="application/vnd.openxmlformats-officedocument.themeOverride+xml"/>
  <Override PartName="/ppt/notesSlides/notesSlide6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2.xml" ContentType="application/vnd.openxmlformats-officedocument.themeOverride+xml"/>
  <Override PartName="/ppt/notesSlides/notesSlide6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3.xml" ContentType="application/vnd.openxmlformats-officedocument.themeOverride+xml"/>
  <Override PartName="/ppt/notesSlides/notesSlide6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4.xml" ContentType="application/vnd.openxmlformats-officedocument.themeOverride+xml"/>
  <Override PartName="/ppt/notesSlides/notesSlide7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5.xml" ContentType="application/vnd.openxmlformats-officedocument.themeOverride+xml"/>
  <Override PartName="/ppt/notesSlides/notesSlide7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6.xml" ContentType="application/vnd.openxmlformats-officedocument.themeOverride+xml"/>
  <Override PartName="/ppt/drawings/drawing4.xml" ContentType="application/vnd.openxmlformats-officedocument.drawingml.chartshapes+xml"/>
  <Override PartName="/ppt/notesSlides/notesSlide7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7.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8.xml" ContentType="application/vnd.openxmlformats-officedocument.themeOverride+xml"/>
  <Override PartName="/ppt/notesSlides/notesSlide7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9.xml" ContentType="application/vnd.openxmlformats-officedocument.themeOverride+xml"/>
  <Override PartName="/ppt/notesSlides/notesSlide7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0.xml" ContentType="application/vnd.openxmlformats-officedocument.themeOverride+xml"/>
  <Override PartName="/ppt/notesSlides/notesSlide7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1.xml" ContentType="application/vnd.openxmlformats-officedocument.themeOverride+xml"/>
  <Override PartName="/ppt/notesSlides/notesSlide7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2.xml" ContentType="application/vnd.openxmlformats-officedocument.themeOverride+xml"/>
  <Override PartName="/ppt/notesSlides/notesSlide8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notesSlides/notesSlide8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notesSlides/notesSlide8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notesSlides/notesSlide8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6.xml" ContentType="application/vnd.openxmlformats-officedocument.themeOverride+xml"/>
  <Override PartName="/ppt/notesSlides/notesSlide8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7.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C0000"/>
    <a:srgbClr val="558ED5"/>
    <a:srgbClr val="7030A0"/>
    <a:srgbClr val="3A71B2"/>
    <a:srgbClr val="688FC5"/>
    <a:srgbClr val="FFA405"/>
    <a:srgbClr val="D68B28"/>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3842" autoAdjust="0"/>
  </p:normalViewPr>
  <p:slideViewPr>
    <p:cSldViewPr>
      <p:cViewPr varScale="1">
        <p:scale>
          <a:sx n="100" d="100"/>
          <a:sy n="100"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2.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3.xml"/><Relationship Id="rId1" Type="http://schemas.microsoft.com/office/2011/relationships/chartStyle" Target="style43.xml"/><Relationship Id="rId5" Type="http://schemas.openxmlformats.org/officeDocument/2006/relationships/chartUserShapes" Target="../drawings/drawing4.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FFA40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20-4886-8412-231E767630D0}"/>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20-4886-8412-231E767630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76</c:v>
                </c:pt>
                <c:pt idx="1">
                  <c:v>24</c:v>
                </c:pt>
              </c:numCache>
            </c:numRef>
          </c:val>
          <c:extLst>
            <c:ext xmlns:c16="http://schemas.microsoft.com/office/drawing/2014/chart" uri="{C3380CC4-5D6E-409C-BE32-E72D297353CC}">
              <c16:uniqueId val="{00000002-6B20-4886-8412-231E767630D0}"/>
            </c:ext>
          </c:extLst>
        </c:ser>
        <c:dLbls>
          <c:showLegendKey val="0"/>
          <c:showVal val="0"/>
          <c:showCatName val="0"/>
          <c:showSerName val="0"/>
          <c:showPercent val="0"/>
          <c:showBubbleSize val="0"/>
        </c:dLbls>
        <c:gapWidth val="100"/>
        <c:overlap val="-24"/>
        <c:axId val="-211489584"/>
        <c:axId val="-211481424"/>
      </c:barChart>
      <c:catAx>
        <c:axId val="-21148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81424"/>
        <c:crosses val="autoZero"/>
        <c:auto val="1"/>
        <c:lblAlgn val="ctr"/>
        <c:lblOffset val="100"/>
        <c:noMultiLvlLbl val="0"/>
      </c:catAx>
      <c:valAx>
        <c:axId val="-211481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8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5129716674890278"/>
          <c:y val="3.0304993893420538E-2"/>
          <c:w val="0.84870283325109719"/>
          <c:h val="0.5246644461072496"/>
        </c:manualLayout>
      </c:layout>
      <c:barChart>
        <c:barDir val="col"/>
        <c:grouping val="clustered"/>
        <c:varyColors val="0"/>
        <c:ser>
          <c:idx val="0"/>
          <c:order val="0"/>
          <c:tx>
            <c:strRef>
              <c:f>VALORES!$B$3</c:f>
              <c:strCache>
                <c:ptCount val="1"/>
                <c:pt idx="0">
                  <c:v>Columna2</c:v>
                </c:pt>
              </c:strCache>
            </c:strRef>
          </c:tx>
          <c:spPr>
            <a:solidFill>
              <a:srgbClr val="FFA40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3608168549905839E-3"/>
                  <c:y val="8.1355263157894722E-2"/>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lgn="ctr">
                        <a:defRPr sz="1400" b="1"/>
                      </a:pPr>
                      <a:t>[VALOR]</a:t>
                    </a:fld>
                    <a:r>
                      <a:rPr lang="en-US" sz="1400" dirty="0">
                        <a:solidFill>
                          <a:schemeClr val="tx1"/>
                        </a:solidFill>
                      </a:rPr>
                      <a:t>%</a:t>
                    </a:r>
                  </a:p>
                </c:rich>
              </c:tx>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E8-4725-A332-B578FD53E667}"/>
                </c:ext>
              </c:extLst>
            </c:dLbl>
            <c:dLbl>
              <c:idx val="1"/>
              <c:layout>
                <c:manualLayout>
                  <c:x val="0"/>
                  <c:y val="0.11264587974042171"/>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lgn="ctr">
                        <a:defRPr sz="1400" b="1"/>
                      </a:pPr>
                      <a:t>[VALOR]</a:t>
                    </a:fld>
                    <a:r>
                      <a:rPr lang="en-US" sz="1400" dirty="0">
                        <a:solidFill>
                          <a:schemeClr val="tx1"/>
                        </a:solidFill>
                      </a:rPr>
                      <a:t>%</a:t>
                    </a:r>
                  </a:p>
                </c:rich>
              </c:tx>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E8-4725-A332-B578FD53E667}"/>
                </c:ext>
              </c:extLst>
            </c:dLbl>
            <c:dLbl>
              <c:idx val="2"/>
              <c:layout>
                <c:manualLayout>
                  <c:x val="-1.7915719255969949E-3"/>
                  <c:y val="0.10325872309538658"/>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lgn="ctr">
                        <a:defRPr sz="1400" b="1"/>
                      </a:pPr>
                      <a:t>[VALOR]</a:t>
                    </a:fld>
                    <a:r>
                      <a:rPr lang="en-US" sz="1400" dirty="0">
                        <a:solidFill>
                          <a:schemeClr val="tx1"/>
                        </a:solidFill>
                      </a:rPr>
                      <a:t>%</a:t>
                    </a:r>
                  </a:p>
                </c:rich>
              </c:tx>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21603421293E-2"/>
                      <c:h val="8.4406306690973085E-2"/>
                    </c:manualLayout>
                  </c15:layout>
                  <c15:dlblFieldTable/>
                  <c15:showDataLabelsRange val="0"/>
                </c:ext>
                <c:ext xmlns:c16="http://schemas.microsoft.com/office/drawing/2014/chart" uri="{C3380CC4-5D6E-409C-BE32-E72D297353CC}">
                  <c16:uniqueId val="{00000002-08E8-4725-A332-B578FD53E667}"/>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E8-4725-A332-B578FD53E667}"/>
                </c:ext>
              </c:extLst>
            </c:dLbl>
            <c:dLbl>
              <c:idx val="4"/>
              <c:layout>
                <c:manualLayout>
                  <c:x val="6.2027746006151924E-3"/>
                  <c:y val="8.1355357590304517E-2"/>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lgn="ctr">
                        <a:defRPr sz="1400" b="1"/>
                      </a:pPr>
                      <a:t>[VALOR]</a:t>
                    </a:fld>
                    <a:r>
                      <a:rPr lang="en-US" sz="1400" dirty="0">
                        <a:solidFill>
                          <a:schemeClr val="tx1"/>
                        </a:solidFill>
                      </a:rPr>
                      <a:t>%</a:t>
                    </a:r>
                  </a:p>
                </c:rich>
              </c:tx>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8E8-4725-A332-B578FD53E667}"/>
                </c:ext>
              </c:extLst>
            </c:dLbl>
            <c:dLbl>
              <c:idx val="5"/>
              <c:layout>
                <c:manualLayout>
                  <c:x val="-2.4889759048765713E-3"/>
                  <c:y val="0.10012967088037486"/>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lgn="ctr">
                        <a:defRPr sz="1400" b="1"/>
                      </a:pPr>
                      <a:t>[VALOR]</a:t>
                    </a:fld>
                    <a:r>
                      <a:rPr lang="en-US" sz="1400" dirty="0">
                        <a:solidFill>
                          <a:schemeClr val="tx1"/>
                        </a:solidFill>
                      </a:rPr>
                      <a:t>%</a:t>
                    </a:r>
                  </a:p>
                </c:rich>
              </c:tx>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08E8-4725-A332-B578FD53E667}"/>
                </c:ext>
              </c:extLst>
            </c:dLbl>
            <c:dLbl>
              <c:idx val="6"/>
              <c:layout>
                <c:manualLayout>
                  <c:x val="3.5274344372294942E-3"/>
                  <c:y val="8.7613462020327992E-2"/>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ctr">
                        <a:defRPr sz="1400" b="1"/>
                      </a:pPr>
                      <a:t>[VALOR]</a:t>
                    </a:fld>
                    <a:r>
                      <a:rPr lang="en-US" sz="1400" dirty="0">
                        <a:solidFill>
                          <a:schemeClr val="tx1"/>
                        </a:solidFill>
                      </a:rPr>
                      <a:t>%</a:t>
                    </a:r>
                  </a:p>
                </c:rich>
              </c:tx>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8E8-4725-A332-B578FD53E667}"/>
                </c:ext>
              </c:extLst>
            </c:dLbl>
            <c:dLbl>
              <c:idx val="7"/>
              <c:layout>
                <c:manualLayout>
                  <c:x val="1.8194370050689198E-3"/>
                  <c:y val="0.10951682752541"/>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lgn="ctr">
                        <a:defRPr sz="1400" b="1"/>
                      </a:pPr>
                      <a:t>[VALOR]</a:t>
                    </a:fld>
                    <a:r>
                      <a:rPr lang="en-US" sz="1400" dirty="0">
                        <a:solidFill>
                          <a:schemeClr val="tx1"/>
                        </a:solidFill>
                      </a:rPr>
                      <a:t>%</a:t>
                    </a:r>
                  </a:p>
                </c:rich>
              </c:tx>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8E8-4725-A332-B578FD53E667}"/>
                </c:ext>
              </c:extLst>
            </c:dLbl>
            <c:spPr>
              <a:noFill/>
              <a:ln>
                <a:noFill/>
              </a:ln>
              <a:effectLst/>
            </c:spPr>
            <c:txPr>
              <a:bodyPr rot="0" spcFirstLastPara="1" vertOverflow="ellipsis" vert="horz" wrap="square" lIns="38100" tIns="19050" rIns="38100" bIns="19050" anchor="ctr" anchorCtr="0">
                <a:spAutoFit/>
              </a:bodyPr>
              <a:lstStyle/>
              <a:p>
                <a:pPr algn="ct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CONCIENCIA ECOLÓGICA</c:v>
                </c:pt>
                <c:pt idx="1">
                  <c:v> TRANSPARENCIA Y RENDICIÓN DE CUENTAS</c:v>
                </c:pt>
                <c:pt idx="2">
                  <c:v> TOLERANCIA</c:v>
                </c:pt>
                <c:pt idx="3">
                  <c:v> RESPONSABILIDAD</c:v>
                </c:pt>
                <c:pt idx="4">
                  <c:v> JUSTICIA</c:v>
                </c:pt>
                <c:pt idx="5">
                  <c:v> EQUIDAD</c:v>
                </c:pt>
                <c:pt idx="6">
                  <c:v> PROFESIONALISMO E INTEGRIDAD</c:v>
                </c:pt>
                <c:pt idx="7">
                  <c:v> LEALTAD Y COMPROMISO</c:v>
                </c:pt>
              </c:strCache>
            </c:strRef>
          </c:cat>
          <c:val>
            <c:numRef>
              <c:f>VALORES!$B$4:$B$11</c:f>
              <c:numCache>
                <c:formatCode>General</c:formatCode>
                <c:ptCount val="8"/>
                <c:pt idx="0">
                  <c:v>90</c:v>
                </c:pt>
                <c:pt idx="1">
                  <c:v>85</c:v>
                </c:pt>
                <c:pt idx="2">
                  <c:v>73</c:v>
                </c:pt>
                <c:pt idx="3">
                  <c:v>73</c:v>
                </c:pt>
                <c:pt idx="4">
                  <c:v>73</c:v>
                </c:pt>
                <c:pt idx="5">
                  <c:v>68</c:v>
                </c:pt>
                <c:pt idx="6">
                  <c:v>67</c:v>
                </c:pt>
                <c:pt idx="7">
                  <c:v>67</c:v>
                </c:pt>
              </c:numCache>
            </c:numRef>
          </c:val>
          <c:extLst>
            <c:ext xmlns:c16="http://schemas.microsoft.com/office/drawing/2014/chart" uri="{C3380CC4-5D6E-409C-BE32-E72D297353CC}">
              <c16:uniqueId val="{00000008-08E8-4725-A332-B578FD53E667}"/>
            </c:ext>
          </c:extLst>
        </c:ser>
        <c:dLbls>
          <c:showLegendKey val="0"/>
          <c:showVal val="0"/>
          <c:showCatName val="0"/>
          <c:showSerName val="0"/>
          <c:showPercent val="0"/>
          <c:showBubbleSize val="0"/>
        </c:dLbls>
        <c:gapWidth val="100"/>
        <c:overlap val="-24"/>
        <c:axId val="-211476528"/>
        <c:axId val="-211475984"/>
      </c:barChart>
      <c:catAx>
        <c:axId val="-211476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11475984"/>
        <c:crosses val="autoZero"/>
        <c:auto val="1"/>
        <c:lblAlgn val="ctr"/>
        <c:lblOffset val="100"/>
        <c:noMultiLvlLbl val="0"/>
      </c:catAx>
      <c:valAx>
        <c:axId val="-21147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7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996570732191188E-3"/>
                  <c:y val="1.23537938737197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7B-4CE2-B4A0-59B825EC39DE}"/>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7B-4CE2-B4A0-59B825EC39DE}"/>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7B-4CE2-B4A0-59B825EC39DE}"/>
                </c:ext>
              </c:extLst>
            </c:dLbl>
            <c:dLbl>
              <c:idx val="3"/>
              <c:layout>
                <c:manualLayout>
                  <c:x val="7.9606579566854994E-3"/>
                  <c:y val="7.647782651072113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0993212317023E-2"/>
                      <c:h val="8.0026852974026286E-2"/>
                    </c:manualLayout>
                  </c15:layout>
                  <c15:dlblFieldTable/>
                  <c15:showDataLabelsRange val="0"/>
                </c:ext>
                <c:ext xmlns:c16="http://schemas.microsoft.com/office/drawing/2014/chart" uri="{C3380CC4-5D6E-409C-BE32-E72D297353CC}">
                  <c16:uniqueId val="{00000003-607B-4CE2-B4A0-59B825EC39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0</c:v>
                </c:pt>
                <c:pt idx="1">
                  <c:v>40</c:v>
                </c:pt>
                <c:pt idx="2">
                  <c:v>40</c:v>
                </c:pt>
                <c:pt idx="3">
                  <c:v>20</c:v>
                </c:pt>
              </c:numCache>
            </c:numRef>
          </c:val>
          <c:extLst>
            <c:ext xmlns:c16="http://schemas.microsoft.com/office/drawing/2014/chart" uri="{C3380CC4-5D6E-409C-BE32-E72D297353CC}">
              <c16:uniqueId val="{00000004-607B-4CE2-B4A0-59B825EC39DE}"/>
            </c:ext>
          </c:extLst>
        </c:ser>
        <c:dLbls>
          <c:showLegendKey val="0"/>
          <c:showVal val="0"/>
          <c:showCatName val="0"/>
          <c:showSerName val="0"/>
          <c:showPercent val="0"/>
          <c:showBubbleSize val="0"/>
        </c:dLbls>
        <c:gapWidth val="100"/>
        <c:overlap val="-24"/>
        <c:axId val="-211475440"/>
        <c:axId val="-211480336"/>
      </c:barChart>
      <c:catAx>
        <c:axId val="-211475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80336"/>
        <c:crosses val="autoZero"/>
        <c:auto val="1"/>
        <c:lblAlgn val="ctr"/>
        <c:lblOffset val="100"/>
        <c:noMultiLvlLbl val="0"/>
      </c:catAx>
      <c:valAx>
        <c:axId val="-21148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7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D1-4C80-837D-F48785FE4078}"/>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D1-4C80-837D-F48785FE4078}"/>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8D1-4C80-837D-F48785FE4078}"/>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8D1-4C80-837D-F48785FE40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43</c:v>
                </c:pt>
                <c:pt idx="1">
                  <c:v>29</c:v>
                </c:pt>
                <c:pt idx="2">
                  <c:v>14</c:v>
                </c:pt>
                <c:pt idx="3">
                  <c:v>14</c:v>
                </c:pt>
              </c:numCache>
            </c:numRef>
          </c:val>
          <c:extLst>
            <c:ext xmlns:c16="http://schemas.microsoft.com/office/drawing/2014/chart" uri="{C3380CC4-5D6E-409C-BE32-E72D297353CC}">
              <c16:uniqueId val="{00000004-68D1-4C80-837D-F48785FE4078}"/>
            </c:ext>
          </c:extLst>
        </c:ser>
        <c:dLbls>
          <c:showLegendKey val="0"/>
          <c:showVal val="0"/>
          <c:showCatName val="0"/>
          <c:showSerName val="0"/>
          <c:showPercent val="0"/>
          <c:showBubbleSize val="0"/>
        </c:dLbls>
        <c:gapWidth val="100"/>
        <c:overlap val="-24"/>
        <c:axId val="-211474896"/>
        <c:axId val="-224279856"/>
      </c:barChart>
      <c:catAx>
        <c:axId val="-211474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9856"/>
        <c:crosses val="autoZero"/>
        <c:auto val="1"/>
        <c:lblAlgn val="ctr"/>
        <c:lblOffset val="100"/>
        <c:noMultiLvlLbl val="0"/>
      </c:catAx>
      <c:valAx>
        <c:axId val="-22427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7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503131584422926E-3"/>
                  <c:y val="9.065486360963872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9C-4E16-95EE-B83DF151CD21}"/>
                </c:ext>
              </c:extLst>
            </c:dLbl>
            <c:dLbl>
              <c:idx val="1"/>
              <c:layout>
                <c:manualLayout>
                  <c:x val="-3.5002087722948829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9C-4E16-95EE-B83DF151CD21}"/>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9C-4E16-95EE-B83DF151CD21}"/>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F9C-4E16-95EE-B83DF151CD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5</c:v>
                </c:pt>
                <c:pt idx="1">
                  <c:v>9</c:v>
                </c:pt>
                <c:pt idx="2">
                  <c:v>57</c:v>
                </c:pt>
                <c:pt idx="3">
                  <c:v>29</c:v>
                </c:pt>
              </c:numCache>
            </c:numRef>
          </c:val>
          <c:extLst>
            <c:ext xmlns:c16="http://schemas.microsoft.com/office/drawing/2014/chart" uri="{C3380CC4-5D6E-409C-BE32-E72D297353CC}">
              <c16:uniqueId val="{00000004-AF9C-4E16-95EE-B83DF151CD21}"/>
            </c:ext>
          </c:extLst>
        </c:ser>
        <c:dLbls>
          <c:showLegendKey val="0"/>
          <c:showVal val="0"/>
          <c:showCatName val="0"/>
          <c:showSerName val="0"/>
          <c:showPercent val="0"/>
          <c:showBubbleSize val="0"/>
        </c:dLbls>
        <c:gapWidth val="100"/>
        <c:overlap val="-24"/>
        <c:axId val="-224279312"/>
        <c:axId val="-224278224"/>
      </c:barChart>
      <c:catAx>
        <c:axId val="-22427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8224"/>
        <c:crosses val="autoZero"/>
        <c:auto val="1"/>
        <c:lblAlgn val="ctr"/>
        <c:lblOffset val="100"/>
        <c:noMultiLvlLbl val="0"/>
      </c:catAx>
      <c:valAx>
        <c:axId val="-224278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16-4AF4-813D-3DBE5846C2DC}"/>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16-4AF4-813D-3DBE5846C2D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16-4AF4-813D-3DBE5846C2D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16-4AF4-813D-3DBE5846C2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12</c:v>
                </c:pt>
                <c:pt idx="1">
                  <c:v>42</c:v>
                </c:pt>
                <c:pt idx="2">
                  <c:v>28</c:v>
                </c:pt>
                <c:pt idx="3">
                  <c:v>18</c:v>
                </c:pt>
              </c:numCache>
            </c:numRef>
          </c:val>
          <c:extLst>
            <c:ext xmlns:c16="http://schemas.microsoft.com/office/drawing/2014/chart" uri="{C3380CC4-5D6E-409C-BE32-E72D297353CC}">
              <c16:uniqueId val="{00000004-4D16-4AF4-813D-3DBE5846C2DC}"/>
            </c:ext>
          </c:extLst>
        </c:ser>
        <c:dLbls>
          <c:showLegendKey val="0"/>
          <c:showVal val="0"/>
          <c:showCatName val="0"/>
          <c:showSerName val="0"/>
          <c:showPercent val="0"/>
          <c:showBubbleSize val="0"/>
        </c:dLbls>
        <c:gapWidth val="100"/>
        <c:overlap val="-24"/>
        <c:axId val="-224277680"/>
        <c:axId val="-224277136"/>
      </c:barChart>
      <c:catAx>
        <c:axId val="-224277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7136"/>
        <c:crosses val="autoZero"/>
        <c:auto val="1"/>
        <c:lblAlgn val="ctr"/>
        <c:lblOffset val="100"/>
        <c:noMultiLvlLbl val="0"/>
      </c:catAx>
      <c:valAx>
        <c:axId val="-224277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2225636621841172E-2"/>
          <c:y val="3.5698529287949053E-2"/>
          <c:w val="0.91324270402714336"/>
          <c:h val="0.8815294751017192"/>
        </c:manualLayout>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07E-3"/>
                  <c:y val="1.527531408210746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95-480D-B5C1-B8618A555A38}"/>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95-480D-B5C1-B8618A555A38}"/>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95-480D-B5C1-B8618A555A38}"/>
                </c:ext>
              </c:extLst>
            </c:dLbl>
            <c:dLbl>
              <c:idx val="3"/>
              <c:layout>
                <c:manualLayout>
                  <c:x val="-5.4493722566308208E-3"/>
                  <c:y val="3.055062816421504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95-480D-B5C1-B8618A555A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0</c:v>
                </c:pt>
                <c:pt idx="1">
                  <c:v>40</c:v>
                </c:pt>
                <c:pt idx="2">
                  <c:v>60</c:v>
                </c:pt>
                <c:pt idx="3">
                  <c:v>0</c:v>
                </c:pt>
              </c:numCache>
            </c:numRef>
          </c:val>
          <c:extLst>
            <c:ext xmlns:c16="http://schemas.microsoft.com/office/drawing/2014/chart" uri="{C3380CC4-5D6E-409C-BE32-E72D297353CC}">
              <c16:uniqueId val="{00000004-4395-480D-B5C1-B8618A555A38}"/>
            </c:ext>
          </c:extLst>
        </c:ser>
        <c:dLbls>
          <c:showLegendKey val="0"/>
          <c:showVal val="0"/>
          <c:showCatName val="0"/>
          <c:showSerName val="0"/>
          <c:showPercent val="0"/>
          <c:showBubbleSize val="0"/>
        </c:dLbls>
        <c:gapWidth val="100"/>
        <c:overlap val="-24"/>
        <c:axId val="-224276048"/>
        <c:axId val="-224275504"/>
      </c:barChart>
      <c:catAx>
        <c:axId val="-22427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5504"/>
        <c:crosses val="autoZero"/>
        <c:auto val="1"/>
        <c:lblAlgn val="ctr"/>
        <c:lblOffset val="100"/>
        <c:noMultiLvlLbl val="0"/>
      </c:catAx>
      <c:valAx>
        <c:axId val="-224275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3475871202576181E-2"/>
          <c:y val="3.8332026253274053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38-4BB3-A16E-84F83595A1CD}"/>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38-4BB3-A16E-84F83595A1CD}"/>
                </c:ext>
              </c:extLst>
            </c:dLbl>
            <c:dLbl>
              <c:idx val="2"/>
              <c:layout>
                <c:manualLayout>
                  <c:x val="0"/>
                  <c:y val="6.325855058780421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38-4BB3-A16E-84F83595A1CD}"/>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38-4BB3-A16E-84F83595A1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29</c:v>
                </c:pt>
                <c:pt idx="1">
                  <c:v>57</c:v>
                </c:pt>
                <c:pt idx="3">
                  <c:v>14</c:v>
                </c:pt>
              </c:numCache>
            </c:numRef>
          </c:val>
          <c:extLst>
            <c:ext xmlns:c16="http://schemas.microsoft.com/office/drawing/2014/chart" uri="{C3380CC4-5D6E-409C-BE32-E72D297353CC}">
              <c16:uniqueId val="{00000004-8838-4BB3-A16E-84F83595A1CD}"/>
            </c:ext>
          </c:extLst>
        </c:ser>
        <c:dLbls>
          <c:showLegendKey val="0"/>
          <c:showVal val="0"/>
          <c:showCatName val="0"/>
          <c:showSerName val="0"/>
          <c:showPercent val="0"/>
          <c:showBubbleSize val="0"/>
        </c:dLbls>
        <c:gapWidth val="100"/>
        <c:overlap val="-24"/>
        <c:axId val="-224274416"/>
        <c:axId val="-224273872"/>
      </c:barChart>
      <c:catAx>
        <c:axId val="-22427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3872"/>
        <c:crosses val="autoZero"/>
        <c:auto val="1"/>
        <c:lblAlgn val="ctr"/>
        <c:lblOffset val="100"/>
        <c:noMultiLvlLbl val="0"/>
      </c:catAx>
      <c:valAx>
        <c:axId val="-224273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27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295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51-4BC4-8D3D-FA72BA65944A}"/>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51-4BC4-8D3D-FA72BA65944A}"/>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51-4BC4-8D3D-FA72BA65944A}"/>
                </c:ext>
              </c:extLst>
            </c:dLbl>
            <c:dLbl>
              <c:idx val="3"/>
              <c:layout>
                <c:manualLayout>
                  <c:x val="-3.5859831635728511E-3"/>
                  <c:y val="9.97203736979959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51-4BC4-8D3D-FA72BA6594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c:v>
                </c:pt>
                <c:pt idx="1">
                  <c:v>12</c:v>
                </c:pt>
                <c:pt idx="2">
                  <c:v>28</c:v>
                </c:pt>
                <c:pt idx="3">
                  <c:v>59</c:v>
                </c:pt>
              </c:numCache>
            </c:numRef>
          </c:val>
          <c:extLst>
            <c:ext xmlns:c16="http://schemas.microsoft.com/office/drawing/2014/chart" uri="{C3380CC4-5D6E-409C-BE32-E72D297353CC}">
              <c16:uniqueId val="{00000004-7151-4BC4-8D3D-FA72BA65944A}"/>
            </c:ext>
          </c:extLst>
        </c:ser>
        <c:dLbls>
          <c:showLegendKey val="0"/>
          <c:showVal val="0"/>
          <c:showCatName val="0"/>
          <c:showSerName val="0"/>
          <c:showPercent val="0"/>
          <c:showBubbleSize val="0"/>
        </c:dLbls>
        <c:gapWidth val="100"/>
        <c:overlap val="-24"/>
        <c:axId val="-507579072"/>
        <c:axId val="-92553696"/>
      </c:barChart>
      <c:catAx>
        <c:axId val="-50757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3696"/>
        <c:crosses val="autoZero"/>
        <c:auto val="1"/>
        <c:lblAlgn val="ctr"/>
        <c:lblOffset val="100"/>
        <c:noMultiLvlLbl val="0"/>
      </c:catAx>
      <c:valAx>
        <c:axId val="-9255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57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FC-44E1-B7A7-87F1AB7A40B8}"/>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FC-44E1-B7A7-87F1AB7A40B8}"/>
                </c:ext>
              </c:extLst>
            </c:dLbl>
            <c:dLbl>
              <c:idx val="2"/>
              <c:layout>
                <c:manualLayout>
                  <c:x val="0"/>
                  <c:y val="1.565964493087808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FC-44E1-B7A7-87F1AB7A40B8}"/>
                </c:ext>
              </c:extLst>
            </c:dLbl>
            <c:dLbl>
              <c:idx val="3"/>
              <c:layout>
                <c:manualLayout>
                  <c:x val="5.7284420757528582E-3"/>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FC-44E1-B7A7-87F1AB7A40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74FC-44E1-B7A7-87F1AB7A40B8}"/>
            </c:ext>
          </c:extLst>
        </c:ser>
        <c:dLbls>
          <c:showLegendKey val="0"/>
          <c:showVal val="0"/>
          <c:showCatName val="0"/>
          <c:showSerName val="0"/>
          <c:showPercent val="0"/>
          <c:showBubbleSize val="0"/>
        </c:dLbls>
        <c:gapWidth val="100"/>
        <c:overlap val="-24"/>
        <c:axId val="-92551520"/>
        <c:axId val="-92547712"/>
      </c:barChart>
      <c:catAx>
        <c:axId val="-92551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47712"/>
        <c:crosses val="autoZero"/>
        <c:auto val="1"/>
        <c:lblAlgn val="ctr"/>
        <c:lblOffset val="100"/>
        <c:noMultiLvlLbl val="0"/>
      </c:catAx>
      <c:valAx>
        <c:axId val="-9254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1.56325899116795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93-4B7D-8767-6285B223000B}"/>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93-4B7D-8767-6285B22300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0</c:v>
                </c:pt>
                <c:pt idx="1">
                  <c:v>100</c:v>
                </c:pt>
              </c:numCache>
            </c:numRef>
          </c:val>
          <c:extLst>
            <c:ext xmlns:c16="http://schemas.microsoft.com/office/drawing/2014/chart" uri="{C3380CC4-5D6E-409C-BE32-E72D297353CC}">
              <c16:uniqueId val="{00000002-BF93-4B7D-8767-6285B223000B}"/>
            </c:ext>
          </c:extLst>
        </c:ser>
        <c:dLbls>
          <c:showLegendKey val="0"/>
          <c:showVal val="0"/>
          <c:showCatName val="0"/>
          <c:showSerName val="0"/>
          <c:showPercent val="0"/>
          <c:showBubbleSize val="0"/>
        </c:dLbls>
        <c:gapWidth val="100"/>
        <c:overlap val="-24"/>
        <c:axId val="-92558592"/>
        <c:axId val="-92546624"/>
      </c:barChart>
      <c:catAx>
        <c:axId val="-92558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46624"/>
        <c:crosses val="autoZero"/>
        <c:auto val="1"/>
        <c:lblAlgn val="ctr"/>
        <c:lblOffset val="100"/>
        <c:noMultiLvlLbl val="0"/>
      </c:catAx>
      <c:valAx>
        <c:axId val="-92546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60-4337-B0C0-17895BC21C60}"/>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60-4337-B0C0-17895BC21C60}"/>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4160-4337-B0C0-17895BC21C60}"/>
            </c:ext>
          </c:extLst>
        </c:ser>
        <c:dLbls>
          <c:showLegendKey val="0"/>
          <c:showVal val="0"/>
          <c:showCatName val="0"/>
          <c:showSerName val="0"/>
          <c:showPercent val="0"/>
          <c:showBubbleSize val="0"/>
        </c:dLbls>
        <c:gapWidth val="100"/>
        <c:overlap val="-24"/>
        <c:axId val="-92546080"/>
        <c:axId val="-92548800"/>
      </c:barChart>
      <c:catAx>
        <c:axId val="-9254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92548800"/>
        <c:crosses val="autoZero"/>
        <c:auto val="1"/>
        <c:lblAlgn val="ctr"/>
        <c:lblOffset val="100"/>
        <c:noMultiLvlLbl val="0"/>
      </c:catAx>
      <c:valAx>
        <c:axId val="-92548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4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5E-42C1-9EEA-069B72668C48}"/>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5E-42C1-9EEA-069B72668C48}"/>
                </c:ext>
              </c:extLst>
            </c:dLbl>
            <c:dLbl>
              <c:idx val="2"/>
              <c:layout>
                <c:manualLayout>
                  <c:x val="1.7636929230084252E-3"/>
                  <c:y val="2.5676091482088572E-2"/>
                </c:manualLayout>
              </c:layout>
              <c:tx>
                <c:rich>
                  <a:bodyPr/>
                  <a:lstStyle/>
                  <a:p>
                    <a:fld id="{95254DBA-278C-4079-9077-3B338D801952}"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5E-42C1-9EEA-069B72668C48}"/>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5E-42C1-9EEA-069B72668C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755E-42C1-9EEA-069B72668C48}"/>
            </c:ext>
          </c:extLst>
        </c:ser>
        <c:dLbls>
          <c:showLegendKey val="0"/>
          <c:showVal val="0"/>
          <c:showCatName val="0"/>
          <c:showSerName val="0"/>
          <c:showPercent val="0"/>
          <c:showBubbleSize val="0"/>
        </c:dLbls>
        <c:gapWidth val="100"/>
        <c:overlap val="-24"/>
        <c:axId val="-92547168"/>
        <c:axId val="-92556960"/>
      </c:barChart>
      <c:catAx>
        <c:axId val="-92547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6960"/>
        <c:crosses val="autoZero"/>
        <c:auto val="1"/>
        <c:lblAlgn val="ctr"/>
        <c:lblOffset val="100"/>
        <c:noMultiLvlLbl val="0"/>
      </c:catAx>
      <c:valAx>
        <c:axId val="-9255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4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28-48C6-9E30-7D9A990D4155}"/>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28-48C6-9E30-7D9A990D4155}"/>
                </c:ext>
              </c:extLst>
            </c:dLbl>
            <c:dLbl>
              <c:idx val="2"/>
              <c:layout>
                <c:manualLayout>
                  <c:x val="-5.3990599683935341E-3"/>
                  <c:y val="2.1264174846582034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28-48C6-9E30-7D9A990D41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6C28-48C6-9E30-7D9A990D4155}"/>
            </c:ext>
          </c:extLst>
        </c:ser>
        <c:dLbls>
          <c:showLegendKey val="0"/>
          <c:showVal val="0"/>
          <c:showCatName val="0"/>
          <c:showSerName val="0"/>
          <c:showPercent val="0"/>
          <c:showBubbleSize val="0"/>
        </c:dLbls>
        <c:gapWidth val="100"/>
        <c:overlap val="-24"/>
        <c:axId val="-92556416"/>
        <c:axId val="-92559136"/>
      </c:barChart>
      <c:catAx>
        <c:axId val="-92556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9136"/>
        <c:crosses val="autoZero"/>
        <c:auto val="1"/>
        <c:lblAlgn val="ctr"/>
        <c:lblOffset val="100"/>
        <c:noMultiLvlLbl val="0"/>
      </c:catAx>
      <c:valAx>
        <c:axId val="-92559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16-47BC-80CF-4A5C6C0BC5C0}"/>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16-47BC-80CF-4A5C6C0BC5C0}"/>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16-47BC-80CF-4A5C6C0BC5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76</c:v>
                </c:pt>
                <c:pt idx="1">
                  <c:v>24</c:v>
                </c:pt>
              </c:numCache>
            </c:numRef>
          </c:val>
          <c:extLst>
            <c:ext xmlns:c16="http://schemas.microsoft.com/office/drawing/2014/chart" uri="{C3380CC4-5D6E-409C-BE32-E72D297353CC}">
              <c16:uniqueId val="{00000003-3016-47BC-80CF-4A5C6C0BC5C0}"/>
            </c:ext>
          </c:extLst>
        </c:ser>
        <c:dLbls>
          <c:showLegendKey val="0"/>
          <c:showVal val="0"/>
          <c:showCatName val="0"/>
          <c:showSerName val="0"/>
          <c:showPercent val="0"/>
          <c:showBubbleSize val="0"/>
        </c:dLbls>
        <c:gapWidth val="100"/>
        <c:overlap val="-24"/>
        <c:axId val="-92555872"/>
        <c:axId val="-92555328"/>
      </c:barChart>
      <c:catAx>
        <c:axId val="-92555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5328"/>
        <c:crosses val="autoZero"/>
        <c:auto val="1"/>
        <c:lblAlgn val="ctr"/>
        <c:lblOffset val="100"/>
        <c:noMultiLvlLbl val="0"/>
      </c:catAx>
      <c:valAx>
        <c:axId val="-92555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255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30-4E6F-8CD0-A664D51621AC}"/>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30-4E6F-8CD0-A664D51621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62</c:v>
                </c:pt>
                <c:pt idx="1">
                  <c:v>38</c:v>
                </c:pt>
              </c:numCache>
            </c:numRef>
          </c:val>
          <c:extLst>
            <c:ext xmlns:c16="http://schemas.microsoft.com/office/drawing/2014/chart" uri="{C3380CC4-5D6E-409C-BE32-E72D297353CC}">
              <c16:uniqueId val="{00000002-9130-4E6F-8CD0-A664D51621AC}"/>
            </c:ext>
          </c:extLst>
        </c:ser>
        <c:dLbls>
          <c:showLegendKey val="0"/>
          <c:showVal val="0"/>
          <c:showCatName val="0"/>
          <c:showSerName val="0"/>
          <c:showPercent val="0"/>
          <c:showBubbleSize val="0"/>
        </c:dLbls>
        <c:gapWidth val="100"/>
        <c:overlap val="-24"/>
        <c:axId val="-58131952"/>
        <c:axId val="-58133040"/>
      </c:barChart>
      <c:catAx>
        <c:axId val="-58131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3040"/>
        <c:crosses val="autoZero"/>
        <c:auto val="1"/>
        <c:lblAlgn val="ctr"/>
        <c:lblOffset val="100"/>
        <c:noMultiLvlLbl val="0"/>
      </c:catAx>
      <c:valAx>
        <c:axId val="-58133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1953255312466713E-2"/>
          <c:y val="3.7774569062745185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40-41F4-B6A1-939DCD32FFCB}"/>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40-41F4-B6A1-939DCD32FFCB}"/>
                </c:ext>
              </c:extLst>
            </c:dLbl>
            <c:dLbl>
              <c:idx val="2"/>
              <c:layout>
                <c:manualLayout>
                  <c:x val="1.7229438462752964E-3"/>
                  <c:y val="5.9557669409914804E-3"/>
                </c:manualLayout>
              </c:layout>
              <c:tx>
                <c:rich>
                  <a:bodyPr/>
                  <a:lstStyle/>
                  <a:p>
                    <a:fld id="{565D610F-DDDD-4405-AE12-141CF91A57AE}"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40-41F4-B6A1-939DCD32FF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20</c:v>
                </c:pt>
                <c:pt idx="1">
                  <c:v>80</c:v>
                </c:pt>
                <c:pt idx="2">
                  <c:v>0</c:v>
                </c:pt>
              </c:numCache>
            </c:numRef>
          </c:val>
          <c:extLst>
            <c:ext xmlns:c16="http://schemas.microsoft.com/office/drawing/2014/chart" uri="{C3380CC4-5D6E-409C-BE32-E72D297353CC}">
              <c16:uniqueId val="{00000003-D240-41F4-B6A1-939DCD32FFCB}"/>
            </c:ext>
          </c:extLst>
        </c:ser>
        <c:dLbls>
          <c:showLegendKey val="0"/>
          <c:showVal val="0"/>
          <c:showCatName val="0"/>
          <c:showSerName val="0"/>
          <c:showPercent val="0"/>
          <c:showBubbleSize val="0"/>
        </c:dLbls>
        <c:gapWidth val="100"/>
        <c:overlap val="-24"/>
        <c:axId val="-58124336"/>
        <c:axId val="-58131408"/>
      </c:barChart>
      <c:catAx>
        <c:axId val="-5812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1408"/>
        <c:crosses val="autoZero"/>
        <c:auto val="1"/>
        <c:lblAlgn val="ctr"/>
        <c:lblOffset val="100"/>
        <c:noMultiLvlLbl val="0"/>
      </c:catAx>
      <c:valAx>
        <c:axId val="-58131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D4-44C1-8924-1384D04FB84E}"/>
                </c:ext>
              </c:extLst>
            </c:dLbl>
            <c:dLbl>
              <c:idx val="1"/>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D4-44C1-8924-1384D04FB84E}"/>
                </c:ext>
              </c:extLst>
            </c:dLbl>
            <c:dLbl>
              <c:idx val="2"/>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D4-44C1-8924-1384D04FB8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USUARIO-CLIENTE</c:v>
                </c:pt>
                <c:pt idx="1">
                  <c:v>DIRECTIVOS</c:v>
                </c:pt>
                <c:pt idx="2">
                  <c:v>ESTUDIANTES</c:v>
                </c:pt>
              </c:strCache>
            </c:strRef>
          </c:cat>
          <c:val>
            <c:numRef>
              <c:f>'TIPOS DE CONFLICTO'!$C$3:$C$5</c:f>
              <c:numCache>
                <c:formatCode>General</c:formatCode>
                <c:ptCount val="3"/>
                <c:pt idx="0">
                  <c:v>57</c:v>
                </c:pt>
                <c:pt idx="1">
                  <c:v>57</c:v>
                </c:pt>
                <c:pt idx="2">
                  <c:v>43</c:v>
                </c:pt>
              </c:numCache>
            </c:numRef>
          </c:val>
          <c:extLst>
            <c:ext xmlns:c16="http://schemas.microsoft.com/office/drawing/2014/chart" uri="{C3380CC4-5D6E-409C-BE32-E72D297353CC}">
              <c16:uniqueId val="{00000003-01D4-44C1-8924-1384D04FB84E}"/>
            </c:ext>
          </c:extLst>
        </c:ser>
        <c:dLbls>
          <c:showLegendKey val="0"/>
          <c:showVal val="0"/>
          <c:showCatName val="0"/>
          <c:showSerName val="0"/>
          <c:showPercent val="0"/>
          <c:showBubbleSize val="0"/>
        </c:dLbls>
        <c:gapWidth val="100"/>
        <c:overlap val="-24"/>
        <c:axId val="-58125424"/>
        <c:axId val="-58130320"/>
      </c:barChart>
      <c:catAx>
        <c:axId val="-58125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0320"/>
        <c:crosses val="autoZero"/>
        <c:auto val="1"/>
        <c:lblAlgn val="ctr"/>
        <c:lblOffset val="100"/>
        <c:noMultiLvlLbl val="0"/>
      </c:catAx>
      <c:valAx>
        <c:axId val="-5813032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A5-495B-911B-72A7AB8DE3FB}"/>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A5-495B-911B-72A7AB8DE3FB}"/>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A5-495B-911B-72A7AB8DE3F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81</c:v>
                </c:pt>
                <c:pt idx="1">
                  <c:v>19</c:v>
                </c:pt>
                <c:pt idx="2">
                  <c:v>0</c:v>
                </c:pt>
              </c:numCache>
            </c:numRef>
          </c:val>
          <c:extLst>
            <c:ext xmlns:c16="http://schemas.microsoft.com/office/drawing/2014/chart" uri="{C3380CC4-5D6E-409C-BE32-E72D297353CC}">
              <c16:uniqueId val="{00000003-C1A5-495B-911B-72A7AB8DE3FB}"/>
            </c:ext>
          </c:extLst>
        </c:ser>
        <c:dLbls>
          <c:showLegendKey val="0"/>
          <c:showVal val="0"/>
          <c:showCatName val="0"/>
          <c:showSerName val="0"/>
          <c:showPercent val="0"/>
          <c:showBubbleSize val="0"/>
        </c:dLbls>
        <c:gapWidth val="100"/>
        <c:overlap val="-24"/>
        <c:axId val="-58123792"/>
        <c:axId val="-58123248"/>
      </c:barChart>
      <c:catAx>
        <c:axId val="-58123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3248"/>
        <c:crosses val="autoZero"/>
        <c:auto val="1"/>
        <c:lblAlgn val="ctr"/>
        <c:lblOffset val="100"/>
        <c:noMultiLvlLbl val="0"/>
      </c:catAx>
      <c:valAx>
        <c:axId val="-58123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70-49B3-A879-336E59D06A97}"/>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70-49B3-A879-336E59D06A97}"/>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70-49B3-A879-336E59D06A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41</c:v>
                </c:pt>
                <c:pt idx="1">
                  <c:v>55</c:v>
                </c:pt>
                <c:pt idx="2">
                  <c:v>4</c:v>
                </c:pt>
              </c:numCache>
            </c:numRef>
          </c:val>
          <c:extLst>
            <c:ext xmlns:c16="http://schemas.microsoft.com/office/drawing/2014/chart" uri="{C3380CC4-5D6E-409C-BE32-E72D297353CC}">
              <c16:uniqueId val="{00000003-0A70-49B3-A879-336E59D06A97}"/>
            </c:ext>
          </c:extLst>
        </c:ser>
        <c:dLbls>
          <c:showLegendKey val="0"/>
          <c:showVal val="0"/>
          <c:showCatName val="0"/>
          <c:showSerName val="0"/>
          <c:showPercent val="0"/>
          <c:showBubbleSize val="0"/>
        </c:dLbls>
        <c:gapWidth val="100"/>
        <c:overlap val="-24"/>
        <c:axId val="-58132496"/>
        <c:axId val="-58130864"/>
      </c:barChart>
      <c:catAx>
        <c:axId val="-58132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0864"/>
        <c:crosses val="autoZero"/>
        <c:auto val="1"/>
        <c:lblAlgn val="ctr"/>
        <c:lblOffset val="100"/>
        <c:noMultiLvlLbl val="0"/>
      </c:catAx>
      <c:valAx>
        <c:axId val="-58130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85-430D-95B2-B9BFC482026A}"/>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85-430D-95B2-B9BFC482026A}"/>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85-430D-95B2-B9BFC48202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40</c:v>
                </c:pt>
                <c:pt idx="1">
                  <c:v>60</c:v>
                </c:pt>
              </c:numCache>
            </c:numRef>
          </c:val>
          <c:extLst>
            <c:ext xmlns:c16="http://schemas.microsoft.com/office/drawing/2014/chart" uri="{C3380CC4-5D6E-409C-BE32-E72D297353CC}">
              <c16:uniqueId val="{00000003-D885-430D-95B2-B9BFC482026A}"/>
            </c:ext>
          </c:extLst>
        </c:ser>
        <c:dLbls>
          <c:showLegendKey val="0"/>
          <c:showVal val="0"/>
          <c:showCatName val="0"/>
          <c:showSerName val="0"/>
          <c:showPercent val="0"/>
          <c:showBubbleSize val="0"/>
        </c:dLbls>
        <c:gapWidth val="100"/>
        <c:overlap val="-24"/>
        <c:axId val="-58127600"/>
        <c:axId val="-58129776"/>
      </c:barChart>
      <c:catAx>
        <c:axId val="-58127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9776"/>
        <c:crosses val="autoZero"/>
        <c:auto val="1"/>
        <c:lblAlgn val="ctr"/>
        <c:lblOffset val="100"/>
        <c:noMultiLvlLbl val="0"/>
      </c:catAx>
      <c:valAx>
        <c:axId val="-58129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4575-4B5B-8489-0B45F32DFC9A}"/>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75-4B5B-8489-0B45F32DFC9A}"/>
                </c:ext>
              </c:extLst>
            </c:dLbl>
            <c:dLbl>
              <c:idx val="2"/>
              <c:layout>
                <c:manualLayout>
                  <c:x val="7.172028299016411E-3"/>
                  <c:y val="3.8359911001121197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75-4B5B-8489-0B45F32DFC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86</c:v>
                </c:pt>
                <c:pt idx="1">
                  <c:v>14</c:v>
                </c:pt>
              </c:numCache>
            </c:numRef>
          </c:val>
          <c:extLst>
            <c:ext xmlns:c16="http://schemas.microsoft.com/office/drawing/2014/chart" uri="{C3380CC4-5D6E-409C-BE32-E72D297353CC}">
              <c16:uniqueId val="{00000003-4575-4B5B-8489-0B45F32DFC9A}"/>
            </c:ext>
          </c:extLst>
        </c:ser>
        <c:dLbls>
          <c:showLegendKey val="0"/>
          <c:showVal val="0"/>
          <c:showCatName val="0"/>
          <c:showSerName val="0"/>
          <c:showPercent val="0"/>
          <c:showBubbleSize val="0"/>
        </c:dLbls>
        <c:gapWidth val="100"/>
        <c:overlap val="-24"/>
        <c:axId val="-58137392"/>
        <c:axId val="-58129232"/>
      </c:barChart>
      <c:catAx>
        <c:axId val="-58137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9232"/>
        <c:crosses val="autoZero"/>
        <c:auto val="1"/>
        <c:lblAlgn val="ctr"/>
        <c:lblOffset val="100"/>
        <c:noMultiLvlLbl val="0"/>
      </c:catAx>
      <c:valAx>
        <c:axId val="-5812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FF-477C-98E6-F76794FF42AA}"/>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FF-477C-98E6-F76794FF42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90</c:v>
                </c:pt>
                <c:pt idx="1">
                  <c:v>10</c:v>
                </c:pt>
              </c:numCache>
            </c:numRef>
          </c:val>
          <c:extLst>
            <c:ext xmlns:c16="http://schemas.microsoft.com/office/drawing/2014/chart" uri="{C3380CC4-5D6E-409C-BE32-E72D297353CC}">
              <c16:uniqueId val="{00000002-12FF-477C-98E6-F76794FF42AA}"/>
            </c:ext>
          </c:extLst>
        </c:ser>
        <c:dLbls>
          <c:showLegendKey val="0"/>
          <c:showVal val="0"/>
          <c:showCatName val="0"/>
          <c:showSerName val="0"/>
          <c:showPercent val="0"/>
          <c:showBubbleSize val="0"/>
        </c:dLbls>
        <c:gapWidth val="100"/>
        <c:overlap val="-24"/>
        <c:axId val="-58128688"/>
        <c:axId val="-58133584"/>
      </c:barChart>
      <c:catAx>
        <c:axId val="-58128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3584"/>
        <c:crosses val="autoZero"/>
        <c:auto val="1"/>
        <c:lblAlgn val="ctr"/>
        <c:lblOffset val="100"/>
        <c:noMultiLvlLbl val="0"/>
      </c:catAx>
      <c:valAx>
        <c:axId val="-58133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8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7F-404C-B3FE-13AB5063BB66}"/>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7F-404C-B3FE-13AB5063BB66}"/>
                </c:ext>
              </c:extLst>
            </c:dLbl>
            <c:dLbl>
              <c:idx val="2"/>
              <c:layout>
                <c:manualLayout>
                  <c:x val="-3.412552011188871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07F-404C-B3FE-13AB5063BB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64</c:v>
                </c:pt>
                <c:pt idx="1">
                  <c:v>33</c:v>
                </c:pt>
                <c:pt idx="2">
                  <c:v>3</c:v>
                </c:pt>
              </c:numCache>
            </c:numRef>
          </c:val>
          <c:extLst>
            <c:ext xmlns:c16="http://schemas.microsoft.com/office/drawing/2014/chart" uri="{C3380CC4-5D6E-409C-BE32-E72D297353CC}">
              <c16:uniqueId val="{00000003-507F-404C-B3FE-13AB5063BB66}"/>
            </c:ext>
          </c:extLst>
        </c:ser>
        <c:dLbls>
          <c:showLegendKey val="0"/>
          <c:showVal val="0"/>
          <c:showCatName val="0"/>
          <c:showSerName val="0"/>
          <c:showPercent val="0"/>
          <c:showBubbleSize val="0"/>
        </c:dLbls>
        <c:gapWidth val="100"/>
        <c:overlap val="-24"/>
        <c:axId val="-58128144"/>
        <c:axId val="-58127056"/>
      </c:barChart>
      <c:catAx>
        <c:axId val="-58128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7056"/>
        <c:crosses val="autoZero"/>
        <c:auto val="1"/>
        <c:lblAlgn val="ctr"/>
        <c:lblOffset val="100"/>
        <c:noMultiLvlLbl val="0"/>
      </c:catAx>
      <c:valAx>
        <c:axId val="-5812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1C-4803-8FEA-FFF1A958E7C7}"/>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1C-4803-8FEA-FFF1A958E7C7}"/>
                </c:ext>
              </c:extLst>
            </c:dLbl>
            <c:dLbl>
              <c:idx val="2"/>
              <c:layout>
                <c:manualLayout>
                  <c:x val="-5.0304972243802454E-3"/>
                  <c:y val="2.3346360725171055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1C-4803-8FEA-FFF1A958E7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40</c:v>
                </c:pt>
                <c:pt idx="1">
                  <c:v>60</c:v>
                </c:pt>
                <c:pt idx="2">
                  <c:v>0</c:v>
                </c:pt>
              </c:numCache>
            </c:numRef>
          </c:val>
          <c:extLst>
            <c:ext xmlns:c16="http://schemas.microsoft.com/office/drawing/2014/chart" uri="{C3380CC4-5D6E-409C-BE32-E72D297353CC}">
              <c16:uniqueId val="{00000003-8C1C-4803-8FEA-FFF1A958E7C7}"/>
            </c:ext>
          </c:extLst>
        </c:ser>
        <c:dLbls>
          <c:showLegendKey val="0"/>
          <c:showVal val="0"/>
          <c:showCatName val="0"/>
          <c:showSerName val="0"/>
          <c:showPercent val="0"/>
          <c:showBubbleSize val="0"/>
        </c:dLbls>
        <c:gapWidth val="100"/>
        <c:overlap val="-24"/>
        <c:axId val="-58126512"/>
        <c:axId val="-58138480"/>
      </c:barChart>
      <c:catAx>
        <c:axId val="-58126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8480"/>
        <c:crosses val="autoZero"/>
        <c:auto val="1"/>
        <c:lblAlgn val="ctr"/>
        <c:lblOffset val="100"/>
        <c:noMultiLvlLbl val="0"/>
      </c:catAx>
      <c:valAx>
        <c:axId val="-58138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3320228513967347E-2"/>
          <c:y val="4.2855278299649621E-2"/>
          <c:w val="0.91991144740476516"/>
          <c:h val="0.88683311212503357"/>
        </c:manualLayout>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A7-4BBE-85C3-88792060EAA1}"/>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A7-4BBE-85C3-88792060EAA1}"/>
                </c:ext>
              </c:extLst>
            </c:dLbl>
            <c:dLbl>
              <c:idx val="2"/>
              <c:layout>
                <c:manualLayout>
                  <c:x val="-5.0304972243802454E-3"/>
                  <c:y val="2.6264655815817328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A7-4BBE-85C3-88792060EAA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86</c:v>
                </c:pt>
                <c:pt idx="1">
                  <c:v>14</c:v>
                </c:pt>
              </c:numCache>
            </c:numRef>
          </c:val>
          <c:extLst>
            <c:ext xmlns:c16="http://schemas.microsoft.com/office/drawing/2014/chart" uri="{C3380CC4-5D6E-409C-BE32-E72D297353CC}">
              <c16:uniqueId val="{00000003-E5A7-4BBE-85C3-88792060EAA1}"/>
            </c:ext>
          </c:extLst>
        </c:ser>
        <c:dLbls>
          <c:showLegendKey val="0"/>
          <c:showVal val="0"/>
          <c:showCatName val="0"/>
          <c:showSerName val="0"/>
          <c:showPercent val="0"/>
          <c:showBubbleSize val="0"/>
        </c:dLbls>
        <c:gapWidth val="100"/>
        <c:overlap val="-24"/>
        <c:axId val="-58125968"/>
        <c:axId val="-58124880"/>
      </c:barChart>
      <c:catAx>
        <c:axId val="-58125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4880"/>
        <c:crosses val="autoZero"/>
        <c:auto val="1"/>
        <c:lblAlgn val="ctr"/>
        <c:lblOffset val="100"/>
        <c:noMultiLvlLbl val="0"/>
      </c:catAx>
      <c:valAx>
        <c:axId val="-5812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25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92-4E6E-9D84-892CF7D678C5}"/>
                </c:ext>
              </c:extLst>
            </c:dLbl>
            <c:dLbl>
              <c:idx val="1"/>
              <c:layout>
                <c:manualLayout>
                  <c:x val="-1.7797963128226709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92-4E6E-9D84-892CF7D678C5}"/>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92-4E6E-9D84-892CF7D678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95</c:v>
                </c:pt>
                <c:pt idx="1">
                  <c:v>5</c:v>
                </c:pt>
              </c:numCache>
            </c:numRef>
          </c:val>
          <c:extLst>
            <c:ext xmlns:c16="http://schemas.microsoft.com/office/drawing/2014/chart" uri="{C3380CC4-5D6E-409C-BE32-E72D297353CC}">
              <c16:uniqueId val="{00000003-3192-4E6E-9D84-892CF7D678C5}"/>
            </c:ext>
          </c:extLst>
        </c:ser>
        <c:dLbls>
          <c:showLegendKey val="0"/>
          <c:showVal val="0"/>
          <c:showCatName val="0"/>
          <c:showSerName val="0"/>
          <c:showPercent val="0"/>
          <c:showBubbleSize val="0"/>
        </c:dLbls>
        <c:gapWidth val="100"/>
        <c:overlap val="-24"/>
        <c:axId val="-58137936"/>
        <c:axId val="-58136848"/>
      </c:barChart>
      <c:catAx>
        <c:axId val="-5813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6848"/>
        <c:crosses val="autoZero"/>
        <c:auto val="1"/>
        <c:lblAlgn val="ctr"/>
        <c:lblOffset val="100"/>
        <c:noMultiLvlLbl val="0"/>
      </c:catAx>
      <c:valAx>
        <c:axId val="-5813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A7-4248-B7CB-DAA15AC9AA21}"/>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A7-4248-B7CB-DAA15AC9AA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41</c:v>
                </c:pt>
                <c:pt idx="1">
                  <c:v>59</c:v>
                </c:pt>
              </c:numCache>
            </c:numRef>
          </c:val>
          <c:extLst>
            <c:ext xmlns:c16="http://schemas.microsoft.com/office/drawing/2014/chart" uri="{C3380CC4-5D6E-409C-BE32-E72D297353CC}">
              <c16:uniqueId val="{00000002-56A7-4248-B7CB-DAA15AC9AA21}"/>
            </c:ext>
          </c:extLst>
        </c:ser>
        <c:dLbls>
          <c:showLegendKey val="0"/>
          <c:showVal val="0"/>
          <c:showCatName val="0"/>
          <c:showSerName val="0"/>
          <c:showPercent val="0"/>
          <c:showBubbleSize val="0"/>
        </c:dLbls>
        <c:gapWidth val="100"/>
        <c:overlap val="-24"/>
        <c:axId val="-58136304"/>
        <c:axId val="-58135760"/>
      </c:barChart>
      <c:catAx>
        <c:axId val="-58136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5760"/>
        <c:crosses val="autoZero"/>
        <c:auto val="1"/>
        <c:lblAlgn val="ctr"/>
        <c:lblOffset val="100"/>
        <c:noMultiLvlLbl val="0"/>
      </c:catAx>
      <c:valAx>
        <c:axId val="-58135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15-4839-8B9D-7F7D3F9C20A7}"/>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15-4839-8B9D-7F7D3F9C20A7}"/>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915-4839-8B9D-7F7D3F9C20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40</c:v>
                </c:pt>
                <c:pt idx="1">
                  <c:v>60</c:v>
                </c:pt>
              </c:numCache>
            </c:numRef>
          </c:val>
          <c:extLst>
            <c:ext xmlns:c16="http://schemas.microsoft.com/office/drawing/2014/chart" uri="{C3380CC4-5D6E-409C-BE32-E72D297353CC}">
              <c16:uniqueId val="{00000003-7915-4839-8B9D-7F7D3F9C20A7}"/>
            </c:ext>
          </c:extLst>
        </c:ser>
        <c:dLbls>
          <c:showLegendKey val="0"/>
          <c:showVal val="0"/>
          <c:showCatName val="0"/>
          <c:showSerName val="0"/>
          <c:showPercent val="0"/>
          <c:showBubbleSize val="0"/>
        </c:dLbls>
        <c:gapWidth val="100"/>
        <c:overlap val="-24"/>
        <c:axId val="-58135216"/>
        <c:axId val="-58134672"/>
      </c:barChart>
      <c:catAx>
        <c:axId val="-58135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4672"/>
        <c:crosses val="autoZero"/>
        <c:auto val="1"/>
        <c:lblAlgn val="ctr"/>
        <c:lblOffset val="100"/>
        <c:noMultiLvlLbl val="0"/>
      </c:catAx>
      <c:valAx>
        <c:axId val="-58134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940830556780822E-2"/>
          <c:y val="3.9787491755770732E-2"/>
          <c:w val="0.9165968632748176"/>
          <c:h val="0.88725671654296601"/>
        </c:manualLayout>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AD-4CF9-8142-064E8F1E038B}"/>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AD-4CF9-8142-064E8F1E0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76</c:v>
                </c:pt>
                <c:pt idx="1">
                  <c:v>24</c:v>
                </c:pt>
              </c:numCache>
            </c:numRef>
          </c:val>
          <c:extLst>
            <c:ext xmlns:c16="http://schemas.microsoft.com/office/drawing/2014/chart" uri="{C3380CC4-5D6E-409C-BE32-E72D297353CC}">
              <c16:uniqueId val="{00000002-09AD-4CF9-8142-064E8F1E038B}"/>
            </c:ext>
          </c:extLst>
        </c:ser>
        <c:dLbls>
          <c:showLegendKey val="0"/>
          <c:showVal val="0"/>
          <c:showCatName val="0"/>
          <c:showSerName val="0"/>
          <c:showPercent val="0"/>
          <c:showBubbleSize val="0"/>
        </c:dLbls>
        <c:gapWidth val="100"/>
        <c:overlap val="-24"/>
        <c:axId val="-58134128"/>
        <c:axId val="-55555376"/>
      </c:barChart>
      <c:catAx>
        <c:axId val="-58134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55376"/>
        <c:crosses val="autoZero"/>
        <c:auto val="1"/>
        <c:lblAlgn val="ctr"/>
        <c:lblOffset val="100"/>
        <c:noMultiLvlLbl val="0"/>
      </c:catAx>
      <c:valAx>
        <c:axId val="-5555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3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81-417A-B69E-8C6F51C1FCE1}"/>
                </c:ext>
              </c:extLst>
            </c:dLbl>
            <c:dLbl>
              <c:idx val="1"/>
              <c:layout>
                <c:manualLayout>
                  <c:x val="3.4521282234587065E-3"/>
                  <c:y val="1.5716129607072221E-3"/>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81-417A-B69E-8C6F51C1FCE1}"/>
                </c:ext>
              </c:extLst>
            </c:dLbl>
            <c:dLbl>
              <c:idx val="2"/>
              <c:layout>
                <c:manualLayout>
                  <c:x val="-8.6303205586467664E-3"/>
                  <c:y val="2.9776942564497056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81-417A-B69E-8C6F51C1FC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90</c:v>
                </c:pt>
                <c:pt idx="1">
                  <c:v>5</c:v>
                </c:pt>
                <c:pt idx="2">
                  <c:v>5</c:v>
                </c:pt>
              </c:numCache>
            </c:numRef>
          </c:val>
          <c:extLst>
            <c:ext xmlns:c16="http://schemas.microsoft.com/office/drawing/2014/chart" uri="{C3380CC4-5D6E-409C-BE32-E72D297353CC}">
              <c16:uniqueId val="{00000003-2181-417A-B69E-8C6F51C1FCE1}"/>
            </c:ext>
          </c:extLst>
        </c:ser>
        <c:dLbls>
          <c:showLegendKey val="0"/>
          <c:showVal val="0"/>
          <c:showCatName val="0"/>
          <c:showSerName val="0"/>
          <c:showPercent val="0"/>
          <c:showBubbleSize val="0"/>
        </c:dLbls>
        <c:gapWidth val="100"/>
        <c:overlap val="-24"/>
        <c:axId val="-55551568"/>
        <c:axId val="-55554288"/>
      </c:barChart>
      <c:catAx>
        <c:axId val="-55551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54288"/>
        <c:crosses val="autoZero"/>
        <c:auto val="1"/>
        <c:lblAlgn val="ctr"/>
        <c:lblOffset val="100"/>
        <c:noMultiLvlLbl val="0"/>
      </c:catAx>
      <c:valAx>
        <c:axId val="-55554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5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B9-444E-B378-289FCA60FE17}"/>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B9-444E-B378-289FCA60FE17}"/>
                </c:ext>
              </c:extLst>
            </c:dLbl>
            <c:dLbl>
              <c:idx val="2"/>
              <c:layout>
                <c:manualLayout>
                  <c:x val="0"/>
                  <c:y val="8.9330827693494437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B9-444E-B378-289FCA60FE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85</c:v>
                </c:pt>
                <c:pt idx="1">
                  <c:v>11</c:v>
                </c:pt>
                <c:pt idx="2">
                  <c:v>4</c:v>
                </c:pt>
              </c:numCache>
            </c:numRef>
          </c:val>
          <c:extLst>
            <c:ext xmlns:c16="http://schemas.microsoft.com/office/drawing/2014/chart" uri="{C3380CC4-5D6E-409C-BE32-E72D297353CC}">
              <c16:uniqueId val="{00000003-5EB9-444E-B378-289FCA60FE17}"/>
            </c:ext>
          </c:extLst>
        </c:ser>
        <c:dLbls>
          <c:showLegendKey val="0"/>
          <c:showVal val="0"/>
          <c:showCatName val="0"/>
          <c:showSerName val="0"/>
          <c:showPercent val="0"/>
          <c:showBubbleSize val="0"/>
        </c:dLbls>
        <c:gapWidth val="100"/>
        <c:overlap val="-24"/>
        <c:axId val="-55571696"/>
        <c:axId val="-55571152"/>
      </c:barChart>
      <c:catAx>
        <c:axId val="-555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71152"/>
        <c:crosses val="autoZero"/>
        <c:auto val="1"/>
        <c:lblAlgn val="ctr"/>
        <c:lblOffset val="100"/>
        <c:noMultiLvlLbl val="0"/>
      </c:catAx>
      <c:valAx>
        <c:axId val="-5557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7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69-4D40-BCB3-D5BBFB019732}"/>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69-4D40-BCB3-D5BBFB0197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20</c:v>
                </c:pt>
                <c:pt idx="1">
                  <c:v>80</c:v>
                </c:pt>
              </c:numCache>
            </c:numRef>
          </c:val>
          <c:extLst>
            <c:ext xmlns:c16="http://schemas.microsoft.com/office/drawing/2014/chart" uri="{C3380CC4-5D6E-409C-BE32-E72D297353CC}">
              <c16:uniqueId val="{00000002-9869-4D40-BCB3-D5BBFB019732}"/>
            </c:ext>
          </c:extLst>
        </c:ser>
        <c:dLbls>
          <c:showLegendKey val="0"/>
          <c:showVal val="0"/>
          <c:showCatName val="0"/>
          <c:showSerName val="0"/>
          <c:showPercent val="0"/>
          <c:showBubbleSize val="0"/>
        </c:dLbls>
        <c:gapWidth val="100"/>
        <c:overlap val="-24"/>
        <c:axId val="-55547760"/>
        <c:axId val="-55567888"/>
      </c:barChart>
      <c:catAx>
        <c:axId val="-5554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67888"/>
        <c:crosses val="autoZero"/>
        <c:auto val="1"/>
        <c:lblAlgn val="ctr"/>
        <c:lblOffset val="100"/>
        <c:noMultiLvlLbl val="0"/>
      </c:catAx>
      <c:valAx>
        <c:axId val="-55567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23-474B-9727-3BC75FDE0547}"/>
                </c:ext>
              </c:extLst>
            </c:dLbl>
            <c:dLbl>
              <c:idx val="1"/>
              <c:layout>
                <c:manualLayout>
                  <c:x val="-5.1781923351881228E-3"/>
                  <c:y val="3.1337921231379559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23-474B-9727-3BC75FDE0547}"/>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23-474B-9727-3BC75FDE0547}"/>
                </c:ext>
              </c:extLst>
            </c:dLbl>
            <c:dLbl>
              <c:idx val="4"/>
              <c:layout>
                <c:manualLayout>
                  <c:x val="-1.3808512893834952E-2"/>
                  <c:y val="2.839587195738234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823-474B-9727-3BC75FDE054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100</c:v>
                </c:pt>
              </c:numCache>
            </c:numRef>
          </c:val>
          <c:extLst>
            <c:ext xmlns:c16="http://schemas.microsoft.com/office/drawing/2014/chart" uri="{C3380CC4-5D6E-409C-BE32-E72D297353CC}">
              <c16:uniqueId val="{00000004-7823-474B-9727-3BC75FDE0547}"/>
            </c:ext>
          </c:extLst>
        </c:ser>
        <c:dLbls>
          <c:showLegendKey val="0"/>
          <c:showVal val="0"/>
          <c:showCatName val="0"/>
          <c:showSerName val="0"/>
          <c:showPercent val="0"/>
          <c:showBubbleSize val="0"/>
        </c:dLbls>
        <c:gapWidth val="100"/>
        <c:overlap val="-24"/>
        <c:axId val="-55546672"/>
        <c:axId val="-55549392"/>
      </c:barChart>
      <c:catAx>
        <c:axId val="-55546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9392"/>
        <c:crosses val="autoZero"/>
        <c:auto val="1"/>
        <c:lblAlgn val="ctr"/>
        <c:lblOffset val="100"/>
        <c:noMultiLvlLbl val="0"/>
      </c:catAx>
      <c:valAx>
        <c:axId val="-55549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6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26-485A-9EAC-C24C153ADE93}"/>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26-485A-9EAC-C24C153ADE93}"/>
                </c:ext>
              </c:extLst>
            </c:dLbl>
            <c:dLbl>
              <c:idx val="2"/>
              <c:layout>
                <c:manualLayout>
                  <c:x val="-1.6929277078546556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26-485A-9EAC-C24C153ADE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67</c:v>
                </c:pt>
                <c:pt idx="1">
                  <c:v>24</c:v>
                </c:pt>
                <c:pt idx="2">
                  <c:v>9</c:v>
                </c:pt>
              </c:numCache>
            </c:numRef>
          </c:val>
          <c:extLst>
            <c:ext xmlns:c16="http://schemas.microsoft.com/office/drawing/2014/chart" uri="{C3380CC4-5D6E-409C-BE32-E72D297353CC}">
              <c16:uniqueId val="{00000003-8F26-485A-9EAC-C24C153ADE93}"/>
            </c:ext>
          </c:extLst>
        </c:ser>
        <c:dLbls>
          <c:showLegendKey val="0"/>
          <c:showVal val="0"/>
          <c:showCatName val="0"/>
          <c:showSerName val="0"/>
          <c:showPercent val="0"/>
          <c:showBubbleSize val="0"/>
        </c:dLbls>
        <c:gapWidth val="100"/>
        <c:overlap val="-24"/>
        <c:axId val="-55574416"/>
        <c:axId val="-55566256"/>
      </c:barChart>
      <c:catAx>
        <c:axId val="-5557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66256"/>
        <c:crosses val="autoZero"/>
        <c:auto val="1"/>
        <c:lblAlgn val="ctr"/>
        <c:lblOffset val="100"/>
        <c:noMultiLvlLbl val="0"/>
      </c:catAx>
      <c:valAx>
        <c:axId val="-5556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7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CE-48D4-BB98-AE1E600D0210}"/>
                </c:ext>
              </c:extLst>
            </c:dLbl>
            <c:dLbl>
              <c:idx val="1"/>
              <c:layout>
                <c:manualLayout>
                  <c:x val="-5.3248873073554305E-3"/>
                  <c:y val="9.4332328524111813E-3"/>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CE-48D4-BB98-AE1E600D02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ECCE-48D4-BB98-AE1E600D0210}"/>
            </c:ext>
          </c:extLst>
        </c:ser>
        <c:dLbls>
          <c:showLegendKey val="0"/>
          <c:showVal val="0"/>
          <c:showCatName val="0"/>
          <c:showSerName val="0"/>
          <c:showPercent val="0"/>
          <c:showBubbleSize val="0"/>
        </c:dLbls>
        <c:gapWidth val="100"/>
        <c:overlap val="-24"/>
        <c:axId val="-55573872"/>
        <c:axId val="-55567344"/>
      </c:barChart>
      <c:catAx>
        <c:axId val="-5557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67344"/>
        <c:crosses val="autoZero"/>
        <c:auto val="1"/>
        <c:lblAlgn val="ctr"/>
        <c:lblOffset val="100"/>
        <c:noMultiLvlLbl val="0"/>
      </c:catAx>
      <c:valAx>
        <c:axId val="-55567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7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93-46C4-A6E7-57E95DF0EBED}"/>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93-46C4-A6E7-57E95DF0EB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76</c:v>
                </c:pt>
                <c:pt idx="1">
                  <c:v>24</c:v>
                </c:pt>
              </c:numCache>
            </c:numRef>
          </c:val>
          <c:extLst>
            <c:ext xmlns:c16="http://schemas.microsoft.com/office/drawing/2014/chart" uri="{C3380CC4-5D6E-409C-BE32-E72D297353CC}">
              <c16:uniqueId val="{00000002-D793-46C4-A6E7-57E95DF0EBED}"/>
            </c:ext>
          </c:extLst>
        </c:ser>
        <c:dLbls>
          <c:showLegendKey val="0"/>
          <c:showVal val="0"/>
          <c:showCatName val="0"/>
          <c:showSerName val="0"/>
          <c:showPercent val="0"/>
          <c:showBubbleSize val="0"/>
        </c:dLbls>
        <c:gapWidth val="100"/>
        <c:overlap val="-24"/>
        <c:axId val="-55566800"/>
        <c:axId val="-55548848"/>
      </c:barChart>
      <c:catAx>
        <c:axId val="-555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8848"/>
        <c:crosses val="autoZero"/>
        <c:auto val="1"/>
        <c:lblAlgn val="ctr"/>
        <c:lblOffset val="100"/>
        <c:noMultiLvlLbl val="0"/>
      </c:catAx>
      <c:valAx>
        <c:axId val="-55548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6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1F-437C-AEE5-AD50F55769E4}"/>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1F-437C-AEE5-AD50F55769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60</c:v>
                </c:pt>
                <c:pt idx="1">
                  <c:v>40</c:v>
                </c:pt>
              </c:numCache>
            </c:numRef>
          </c:val>
          <c:extLst>
            <c:ext xmlns:c16="http://schemas.microsoft.com/office/drawing/2014/chart" uri="{C3380CC4-5D6E-409C-BE32-E72D297353CC}">
              <c16:uniqueId val="{00000002-2E1F-437C-AEE5-AD50F55769E4}"/>
            </c:ext>
          </c:extLst>
        </c:ser>
        <c:dLbls>
          <c:showLegendKey val="0"/>
          <c:showVal val="0"/>
          <c:showCatName val="0"/>
          <c:showSerName val="0"/>
          <c:showPercent val="0"/>
          <c:showBubbleSize val="0"/>
        </c:dLbls>
        <c:gapWidth val="100"/>
        <c:overlap val="-24"/>
        <c:axId val="-55573328"/>
        <c:axId val="-55548304"/>
      </c:barChart>
      <c:catAx>
        <c:axId val="-55573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8304"/>
        <c:crosses val="autoZero"/>
        <c:auto val="1"/>
        <c:lblAlgn val="ctr"/>
        <c:lblOffset val="100"/>
        <c:noMultiLvlLbl val="0"/>
      </c:catAx>
      <c:valAx>
        <c:axId val="-55548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7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39-4FB1-A8C7-4E888E48370F}"/>
                </c:ext>
              </c:extLst>
            </c:dLbl>
            <c:dLbl>
              <c:idx val="1"/>
              <c:layout>
                <c:manualLayout>
                  <c:x val="3.0846205091074844E-2"/>
                  <c:y val="2.7214533589134858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460319562146893"/>
                      <c:h val="8.2627192982456132E-2"/>
                    </c:manualLayout>
                  </c15:layout>
                  <c15:dlblFieldTable/>
                  <c15:showDataLabelsRange val="0"/>
                </c:ext>
                <c:ext xmlns:c16="http://schemas.microsoft.com/office/drawing/2014/chart" uri="{C3380CC4-5D6E-409C-BE32-E72D297353CC}">
                  <c16:uniqueId val="{00000001-2939-4FB1-A8C7-4E888E4837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2939-4FB1-A8C7-4E888E48370F}"/>
            </c:ext>
          </c:extLst>
        </c:ser>
        <c:dLbls>
          <c:showLegendKey val="0"/>
          <c:showVal val="0"/>
          <c:showCatName val="0"/>
          <c:showSerName val="0"/>
          <c:showPercent val="0"/>
          <c:showBubbleSize val="0"/>
        </c:dLbls>
        <c:gapWidth val="100"/>
        <c:overlap val="-24"/>
        <c:axId val="-55568432"/>
        <c:axId val="-55569520"/>
      </c:barChart>
      <c:catAx>
        <c:axId val="-55568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69520"/>
        <c:crosses val="autoZero"/>
        <c:auto val="1"/>
        <c:lblAlgn val="ctr"/>
        <c:lblOffset val="100"/>
        <c:noMultiLvlLbl val="0"/>
      </c:catAx>
      <c:valAx>
        <c:axId val="-55569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6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D0-4016-A8E8-DB968016433C}"/>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D0-4016-A8E8-DB96801643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2-00D0-4016-A8E8-DB968016433C}"/>
            </c:ext>
          </c:extLst>
        </c:ser>
        <c:dLbls>
          <c:showLegendKey val="0"/>
          <c:showVal val="0"/>
          <c:showCatName val="0"/>
          <c:showSerName val="0"/>
          <c:showPercent val="0"/>
          <c:showBubbleSize val="0"/>
        </c:dLbls>
        <c:gapWidth val="100"/>
        <c:overlap val="-24"/>
        <c:axId val="-55547216"/>
        <c:axId val="-55545040"/>
      </c:barChart>
      <c:catAx>
        <c:axId val="-55547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5040"/>
        <c:crosses val="autoZero"/>
        <c:auto val="1"/>
        <c:lblAlgn val="ctr"/>
        <c:lblOffset val="100"/>
        <c:noMultiLvlLbl val="0"/>
      </c:catAx>
      <c:valAx>
        <c:axId val="-55545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4A-49AE-848E-74525DD1CE3F}"/>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4A-49AE-848E-74525DD1CE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40</c:v>
                </c:pt>
                <c:pt idx="1">
                  <c:v>60</c:v>
                </c:pt>
              </c:numCache>
            </c:numRef>
          </c:val>
          <c:extLst>
            <c:ext xmlns:c16="http://schemas.microsoft.com/office/drawing/2014/chart" uri="{C3380CC4-5D6E-409C-BE32-E72D297353CC}">
              <c16:uniqueId val="{00000002-994A-49AE-848E-74525DD1CE3F}"/>
            </c:ext>
          </c:extLst>
        </c:ser>
        <c:dLbls>
          <c:showLegendKey val="0"/>
          <c:showVal val="0"/>
          <c:showCatName val="0"/>
          <c:showSerName val="0"/>
          <c:showPercent val="0"/>
          <c:showBubbleSize val="0"/>
        </c:dLbls>
        <c:gapWidth val="100"/>
        <c:overlap val="-24"/>
        <c:axId val="-55544496"/>
        <c:axId val="-55543408"/>
      </c:barChart>
      <c:catAx>
        <c:axId val="-55544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3408"/>
        <c:crosses val="autoZero"/>
        <c:auto val="1"/>
        <c:lblAlgn val="ctr"/>
        <c:lblOffset val="100"/>
        <c:noMultiLvlLbl val="0"/>
      </c:catAx>
      <c:valAx>
        <c:axId val="-55543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30-42BD-B40D-6F568850FBA8}"/>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30-42BD-B40D-6F568850FB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29</c:v>
                </c:pt>
                <c:pt idx="1">
                  <c:v>71</c:v>
                </c:pt>
              </c:numCache>
            </c:numRef>
          </c:val>
          <c:extLst>
            <c:ext xmlns:c16="http://schemas.microsoft.com/office/drawing/2014/chart" uri="{C3380CC4-5D6E-409C-BE32-E72D297353CC}">
              <c16:uniqueId val="{00000002-4830-42BD-B40D-6F568850FBA8}"/>
            </c:ext>
          </c:extLst>
        </c:ser>
        <c:dLbls>
          <c:showLegendKey val="0"/>
          <c:showVal val="0"/>
          <c:showCatName val="0"/>
          <c:showSerName val="0"/>
          <c:showPercent val="0"/>
          <c:showBubbleSize val="0"/>
        </c:dLbls>
        <c:gapWidth val="100"/>
        <c:overlap val="-24"/>
        <c:axId val="-55549936"/>
        <c:axId val="-55560816"/>
      </c:barChart>
      <c:catAx>
        <c:axId val="-55549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60816"/>
        <c:crosses val="autoZero"/>
        <c:auto val="1"/>
        <c:lblAlgn val="ctr"/>
        <c:lblOffset val="100"/>
        <c:noMultiLvlLbl val="0"/>
      </c:catAx>
      <c:valAx>
        <c:axId val="-55560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54-4DAF-9976-07E5797C7848}"/>
                </c:ext>
              </c:extLst>
            </c:dLbl>
            <c:dLbl>
              <c:idx val="1"/>
              <c:layout>
                <c:manualLayout>
                  <c:x val="-1.7749624357852737E-3"/>
                  <c:y val="0.1002939829925038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54-4DAF-9976-07E5797C78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90</c:v>
                </c:pt>
                <c:pt idx="1">
                  <c:v>10</c:v>
                </c:pt>
              </c:numCache>
            </c:numRef>
          </c:val>
          <c:extLst>
            <c:ext xmlns:c16="http://schemas.microsoft.com/office/drawing/2014/chart" uri="{C3380CC4-5D6E-409C-BE32-E72D297353CC}">
              <c16:uniqueId val="{00000002-2254-4DAF-9976-07E5797C7848}"/>
            </c:ext>
          </c:extLst>
        </c:ser>
        <c:dLbls>
          <c:showLegendKey val="0"/>
          <c:showVal val="0"/>
          <c:showCatName val="0"/>
          <c:showSerName val="0"/>
          <c:showPercent val="0"/>
          <c:showBubbleSize val="0"/>
        </c:dLbls>
        <c:gapWidth val="100"/>
        <c:overlap val="-24"/>
        <c:axId val="-55545584"/>
        <c:axId val="-55546128"/>
      </c:barChart>
      <c:catAx>
        <c:axId val="-55545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6128"/>
        <c:crosses val="autoZero"/>
        <c:auto val="1"/>
        <c:lblAlgn val="ctr"/>
        <c:lblOffset val="100"/>
        <c:noMultiLvlLbl val="0"/>
      </c:catAx>
      <c:valAx>
        <c:axId val="-55546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98-4369-B464-B6FA50E726AC}"/>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98-4369-B464-B6FA50E726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77</c:v>
                </c:pt>
                <c:pt idx="1">
                  <c:v>23</c:v>
                </c:pt>
              </c:numCache>
            </c:numRef>
          </c:val>
          <c:extLst>
            <c:ext xmlns:c16="http://schemas.microsoft.com/office/drawing/2014/chart" uri="{C3380CC4-5D6E-409C-BE32-E72D297353CC}">
              <c16:uniqueId val="{00000002-B198-4369-B464-B6FA50E726AC}"/>
            </c:ext>
          </c:extLst>
        </c:ser>
        <c:dLbls>
          <c:showLegendKey val="0"/>
          <c:showVal val="0"/>
          <c:showCatName val="0"/>
          <c:showSerName val="0"/>
          <c:showPercent val="0"/>
          <c:showBubbleSize val="0"/>
        </c:dLbls>
        <c:gapWidth val="100"/>
        <c:overlap val="-24"/>
        <c:axId val="-55543952"/>
        <c:axId val="-55570608"/>
      </c:barChart>
      <c:catAx>
        <c:axId val="-55543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70608"/>
        <c:crosses val="autoZero"/>
        <c:auto val="1"/>
        <c:lblAlgn val="ctr"/>
        <c:lblOffset val="100"/>
        <c:noMultiLvlLbl val="0"/>
      </c:catAx>
      <c:valAx>
        <c:axId val="-5557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4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a:lstStyle/>
                  <a:p>
                    <a:fld id="{681BA96B-6E10-4562-B303-2DA1A6A5FA93}" type="VALUE">
                      <a:rPr lang="en-US" sz="1800" b="1" smtClean="0">
                        <a:solidFill>
                          <a:schemeClr val="tx1"/>
                        </a:solidFill>
                      </a:rPr>
                      <a:pPr/>
                      <a:t>[VALOR]</a:t>
                    </a:fld>
                    <a:r>
                      <a:rPr lang="en-US" sz="1800" b="1"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36-468D-A716-FDBF3762E959}"/>
                </c:ext>
              </c:extLst>
            </c:dLbl>
            <c:dLbl>
              <c:idx val="1"/>
              <c:layout>
                <c:manualLayout>
                  <c:x val="1.7636929230085547E-3"/>
                  <c:y val="8.1607154553705943E-2"/>
                </c:manualLayout>
              </c:layout>
              <c:tx>
                <c:rich>
                  <a:bodyPr/>
                  <a:lstStyle/>
                  <a:p>
                    <a:fld id="{460B266B-D544-4383-971F-B6AB18B720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36-468D-A716-FDBF3762E95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numCache>
            </c:numRef>
          </c:val>
          <c:extLst>
            <c:ext xmlns:c16="http://schemas.microsoft.com/office/drawing/2014/chart" uri="{C3380CC4-5D6E-409C-BE32-E72D297353CC}">
              <c16:uniqueId val="{00000002-4536-468D-A716-FDBF3762E959}"/>
            </c:ext>
          </c:extLst>
        </c:ser>
        <c:dLbls>
          <c:showLegendKey val="0"/>
          <c:showVal val="0"/>
          <c:showCatName val="0"/>
          <c:showSerName val="0"/>
          <c:showPercent val="0"/>
          <c:showBubbleSize val="0"/>
        </c:dLbls>
        <c:gapWidth val="100"/>
        <c:overlap val="-24"/>
        <c:axId val="-55552112"/>
        <c:axId val="-55559184"/>
      </c:barChart>
      <c:catAx>
        <c:axId val="-55552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59184"/>
        <c:crosses val="autoZero"/>
        <c:auto val="1"/>
        <c:lblAlgn val="ctr"/>
        <c:lblOffset val="100"/>
        <c:noMultiLvlLbl val="0"/>
      </c:catAx>
      <c:valAx>
        <c:axId val="-55559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55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A40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1C71-4C68-989F-EC9F14E1635A}"/>
              </c:ext>
            </c:extLst>
          </c:dPt>
          <c:dLbls>
            <c:dLbl>
              <c:idx val="0"/>
              <c:layout>
                <c:manualLayout>
                  <c:x val="-4.5427259887005651E-3"/>
                  <c:y val="5.902631578947368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71-4C68-989F-EC9F14E1635A}"/>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71-4C68-989F-EC9F14E163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C71-4C68-989F-EC9F14E1635A}"/>
            </c:ext>
          </c:extLst>
        </c:ser>
        <c:dLbls>
          <c:showLegendKey val="0"/>
          <c:showVal val="0"/>
          <c:showCatName val="0"/>
          <c:showSerName val="0"/>
          <c:showPercent val="0"/>
          <c:showBubbleSize val="0"/>
        </c:dLbls>
        <c:gapWidth val="100"/>
        <c:overlap val="-24"/>
        <c:axId val="-211483056"/>
        <c:axId val="-211484688"/>
      </c:barChart>
      <c:catAx>
        <c:axId val="-211483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84688"/>
        <c:crosses val="autoZero"/>
        <c:auto val="1"/>
        <c:lblAlgn val="ctr"/>
        <c:lblOffset val="100"/>
        <c:noMultiLvlLbl val="0"/>
      </c:catAx>
      <c:valAx>
        <c:axId val="-211484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83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FFA40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975390459052966E-3"/>
                  <c:y val="9.2207748098563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sz="1800" baseline="0" dirty="0"/>
                      <a:t>75%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124329415586756"/>
                      <c:h val="5.0323483496521007E-2"/>
                    </c:manualLayout>
                  </c15:layout>
                </c:ext>
                <c:ext xmlns:c16="http://schemas.microsoft.com/office/drawing/2014/chart" uri="{C3380CC4-5D6E-409C-BE32-E72D297353CC}">
                  <c16:uniqueId val="{00000000-2731-4C74-8629-1A1367A9572D}"/>
                </c:ext>
              </c:extLst>
            </c:dLbl>
            <c:dLbl>
              <c:idx val="1"/>
              <c:layout>
                <c:manualLayout>
                  <c:x val="-4.1081484639568198E-3"/>
                  <c:y val="0.11947846812943931"/>
                </c:manualLayout>
              </c:layout>
              <c:tx>
                <c:rich>
                  <a:bodyPr/>
                  <a:lstStyle/>
                  <a:p>
                    <a:fld id="{FFA06836-E0AE-4A80-BE31-41F3B58F1DC9}" type="VALUE">
                      <a:rPr lang="en-US" sz="1800" baseline="0" smtClean="0">
                        <a:solidFill>
                          <a:schemeClr val="tx1"/>
                        </a:solidFill>
                      </a:rPr>
                      <a:pPr/>
                      <a:t>[VALOR]</a:t>
                    </a:fld>
                    <a:r>
                      <a:rPr lang="en-US" sz="1800" baseline="0"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31-4C74-8629-1A1367A9572D}"/>
                </c:ext>
              </c:extLst>
            </c:dLbl>
            <c:dLbl>
              <c:idx val="2"/>
              <c:layout>
                <c:manualLayout>
                  <c:x val="-4.1081484639569708E-3"/>
                  <c:y val="9.9953711276515922E-2"/>
                </c:manualLayout>
              </c:layout>
              <c:tx>
                <c:rich>
                  <a:bodyPr/>
                  <a:lstStyle/>
                  <a:p>
                    <a:fld id="{1EB62883-612A-4C49-B862-CA8977CE30FA}" type="VALUE">
                      <a:rPr lang="en-US" sz="1800" baseline="0" smtClean="0">
                        <a:solidFill>
                          <a:schemeClr val="tx1"/>
                        </a:solidFill>
                      </a:rPr>
                      <a:pPr/>
                      <a:t>[VALOR]</a:t>
                    </a:fld>
                    <a:r>
                      <a:rPr lang="en-US" sz="1800" baseline="0" dirty="0">
                        <a:solidFill>
                          <a:schemeClr val="tx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31-4C74-8629-1A1367A957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 ESCUDO</c:v>
                </c:pt>
                <c:pt idx="2">
                  <c:v>COLORES</c:v>
                </c:pt>
              </c:strCache>
            </c:strRef>
          </c:cat>
          <c:val>
            <c:numRef>
              <c:f>'ELEMENTO DE IDENTIFICACIÓN'!$B$4:$B$6</c:f>
              <c:numCache>
                <c:formatCode>General</c:formatCode>
                <c:ptCount val="3"/>
                <c:pt idx="0">
                  <c:v>75</c:v>
                </c:pt>
                <c:pt idx="1">
                  <c:v>50</c:v>
                </c:pt>
                <c:pt idx="2">
                  <c:v>50</c:v>
                </c:pt>
              </c:numCache>
            </c:numRef>
          </c:val>
          <c:extLst>
            <c:ext xmlns:c16="http://schemas.microsoft.com/office/drawing/2014/chart" uri="{C3380CC4-5D6E-409C-BE32-E72D297353CC}">
              <c16:uniqueId val="{00000003-2731-4C74-8629-1A1367A9572D}"/>
            </c:ext>
          </c:extLst>
        </c:ser>
        <c:dLbls>
          <c:showLegendKey val="0"/>
          <c:showVal val="0"/>
          <c:showCatName val="0"/>
          <c:showSerName val="0"/>
          <c:showPercent val="0"/>
          <c:showBubbleSize val="0"/>
        </c:dLbls>
        <c:gapWidth val="100"/>
        <c:overlap val="-24"/>
        <c:axId val="-211482512"/>
        <c:axId val="-211481968"/>
      </c:barChart>
      <c:catAx>
        <c:axId val="-21148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11481968"/>
        <c:crosses val="autoZero"/>
        <c:auto val="1"/>
        <c:lblAlgn val="ctr"/>
        <c:lblOffset val="100"/>
        <c:noMultiLvlLbl val="0"/>
      </c:catAx>
      <c:valAx>
        <c:axId val="-211481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148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7">
  <a:schemeClr val="accent4"/>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withinLinear" id="17">
  <a:schemeClr val="accent4"/>
</cs:colorStyle>
</file>

<file path=ppt/charts/colors25.xml><?xml version="1.0" encoding="utf-8"?>
<cs:colorStyle xmlns:cs="http://schemas.microsoft.com/office/drawing/2012/chartStyle" xmlns:a="http://schemas.openxmlformats.org/drawingml/2006/main" meth="withinLinear" id="17">
  <a:schemeClr val="accent4"/>
</cs:colorStyle>
</file>

<file path=ppt/charts/colors26.xml><?xml version="1.0" encoding="utf-8"?>
<cs:colorStyle xmlns:cs="http://schemas.microsoft.com/office/drawing/2012/chartStyle" xmlns:a="http://schemas.openxmlformats.org/drawingml/2006/main" meth="withinLinear" id="17">
  <a:schemeClr val="accent4"/>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withinLinear" id="15">
  <a:schemeClr val="accent2"/>
</cs:colorStyle>
</file>

<file path=ppt/charts/colors37.xml><?xml version="1.0" encoding="utf-8"?>
<cs:colorStyle xmlns:cs="http://schemas.microsoft.com/office/drawing/2012/chartStyle" xmlns:a="http://schemas.openxmlformats.org/drawingml/2006/main" meth="withinLinear" id="15">
  <a:schemeClr val="accent2"/>
</cs:colorStyle>
</file>

<file path=ppt/charts/colors38.xml><?xml version="1.0" encoding="utf-8"?>
<cs:colorStyle xmlns:cs="http://schemas.microsoft.com/office/drawing/2012/chartStyle" xmlns:a="http://schemas.openxmlformats.org/drawingml/2006/main" meth="withinLinear" id="15">
  <a:schemeClr val="accent2"/>
</cs:colorStyle>
</file>

<file path=ppt/charts/colors39.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5">
  <a:schemeClr val="accent2"/>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Reversed" id="22">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0.18394</cdr:x>
      <cdr:y>0.38244</cdr:y>
    </cdr:from>
    <cdr:to>
      <cdr:x>0.9703</cdr:x>
      <cdr:y>0.45744</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1250203" y="1569548"/>
          <a:ext cx="5344749" cy="307777"/>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                 2                  3	         4                  5                  6                  7                 8</a:t>
          </a:r>
          <a:endParaRPr lang="es-MX" sz="105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0.60681</cdr:x>
      <cdr:y>0.8273</cdr:y>
    </cdr:from>
    <cdr:to>
      <cdr:x>0.71751</cdr:x>
      <cdr:y>0.94513</cdr:y>
    </cdr:to>
    <cdr:sp macro="" textlink="">
      <cdr:nvSpPr>
        <cdr:cNvPr id="2" name="CuadroTexto 1">
          <a:extLst xmlns:a="http://schemas.openxmlformats.org/drawingml/2006/main">
            <a:ext uri="{FF2B5EF4-FFF2-40B4-BE49-F238E27FC236}">
              <a16:creationId xmlns:a16="http://schemas.microsoft.com/office/drawing/2014/main" id="{9EA55E74-8719-47D5-804D-0E2C28675CE9}"/>
            </a:ext>
          </a:extLst>
        </cdr:cNvPr>
        <cdr:cNvSpPr txBox="1"/>
      </cdr:nvSpPr>
      <cdr:spPr>
        <a:xfrm xmlns:a="http://schemas.openxmlformats.org/drawingml/2006/main">
          <a:off x="4341752" y="3476955"/>
          <a:ext cx="792088" cy="495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800" b="1" dirty="0"/>
            <a:t>0%</a:t>
          </a:r>
        </a:p>
      </cdr:txBody>
    </cdr:sp>
  </cdr:relSizeAnchor>
</c:userShapes>
</file>

<file path=ppt/drawings/drawing3.xml><?xml version="1.0" encoding="utf-8"?>
<c:userShapes xmlns:c="http://schemas.openxmlformats.org/drawingml/2006/chart">
  <cdr:relSizeAnchor xmlns:cdr="http://schemas.openxmlformats.org/drawingml/2006/chartDrawing">
    <cdr:from>
      <cdr:x>0.79327</cdr:x>
      <cdr:y>0.82258</cdr:y>
    </cdr:from>
    <cdr:to>
      <cdr:x>0.93099</cdr:x>
      <cdr:y>0.96294</cdr:y>
    </cdr:to>
    <cdr:sp macro="" textlink="">
      <cdr:nvSpPr>
        <cdr:cNvPr id="2" name="CuadroTexto 1">
          <a:extLst xmlns:a="http://schemas.openxmlformats.org/drawingml/2006/main">
            <a:ext uri="{FF2B5EF4-FFF2-40B4-BE49-F238E27FC236}">
              <a16:creationId xmlns:a16="http://schemas.microsoft.com/office/drawing/2014/main" id="{9CF536D4-EE35-4D64-84E8-AEC2206B4529}"/>
            </a:ext>
          </a:extLst>
        </cdr:cNvPr>
        <cdr:cNvSpPr txBox="1"/>
      </cdr:nvSpPr>
      <cdr:spPr>
        <a:xfrm xmlns:a="http://schemas.openxmlformats.org/drawingml/2006/main">
          <a:off x="5391667" y="3375860"/>
          <a:ext cx="93610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800" b="1" dirty="0"/>
            <a:t>0%</a:t>
          </a:r>
        </a:p>
      </cdr:txBody>
    </cdr:sp>
  </cdr:relSizeAnchor>
</c:userShapes>
</file>

<file path=ppt/drawings/drawing4.xml><?xml version="1.0" encoding="utf-8"?>
<c:userShapes xmlns:c="http://schemas.openxmlformats.org/drawingml/2006/chart">
  <cdr:relSizeAnchor xmlns:cdr="http://schemas.openxmlformats.org/drawingml/2006/chartDrawing">
    <cdr:from>
      <cdr:x>0.32036</cdr:x>
      <cdr:y>0.77267</cdr:y>
    </cdr:from>
    <cdr:to>
      <cdr:x>0.4263</cdr:x>
      <cdr:y>0.89096</cdr:y>
    </cdr:to>
    <cdr:sp macro="" textlink="">
      <cdr:nvSpPr>
        <cdr:cNvPr id="2" name="CuadroTexto 1">
          <a:extLst xmlns:a="http://schemas.openxmlformats.org/drawingml/2006/main">
            <a:ext uri="{FF2B5EF4-FFF2-40B4-BE49-F238E27FC236}">
              <a16:creationId xmlns:a16="http://schemas.microsoft.com/office/drawing/2014/main" id="{65264B3A-55BD-48B6-843F-2F6DB130BE72}"/>
            </a:ext>
          </a:extLst>
        </cdr:cNvPr>
        <cdr:cNvSpPr txBox="1"/>
      </cdr:nvSpPr>
      <cdr:spPr>
        <a:xfrm xmlns:a="http://schemas.openxmlformats.org/drawingml/2006/main">
          <a:off x="2177422" y="3171051"/>
          <a:ext cx="720080" cy="4854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800" b="1" dirty="0"/>
            <a:t>0%</a:t>
          </a:r>
        </a:p>
      </cdr:txBody>
    </cdr:sp>
  </cdr:relSizeAnchor>
  <cdr:relSizeAnchor xmlns:cdr="http://schemas.openxmlformats.org/drawingml/2006/chartDrawing">
    <cdr:from>
      <cdr:x>0.85664</cdr:x>
      <cdr:y>0.79022</cdr:y>
    </cdr:from>
    <cdr:to>
      <cdr:x>0.96259</cdr:x>
      <cdr:y>0.90851</cdr:y>
    </cdr:to>
    <cdr:sp macro="" textlink="">
      <cdr:nvSpPr>
        <cdr:cNvPr id="3" name="CuadroTexto 1">
          <a:extLst xmlns:a="http://schemas.openxmlformats.org/drawingml/2006/main">
            <a:ext uri="{FF2B5EF4-FFF2-40B4-BE49-F238E27FC236}">
              <a16:creationId xmlns:a16="http://schemas.microsoft.com/office/drawing/2014/main" id="{11B26427-8075-40DF-8532-07B0B6FA9094}"/>
            </a:ext>
          </a:extLst>
        </cdr:cNvPr>
        <cdr:cNvSpPr txBox="1"/>
      </cdr:nvSpPr>
      <cdr:spPr>
        <a:xfrm xmlns:a="http://schemas.openxmlformats.org/drawingml/2006/main">
          <a:off x="5822428" y="3243059"/>
          <a:ext cx="720080" cy="4854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800" b="1" dirty="0"/>
            <a:t>0%</a:t>
          </a:r>
        </a:p>
      </cdr:txBody>
    </cdr:sp>
  </cdr:relSizeAnchor>
  <cdr:relSizeAnchor xmlns:cdr="http://schemas.openxmlformats.org/drawingml/2006/chartDrawing">
    <cdr:from>
      <cdr:x>0.48443</cdr:x>
      <cdr:y>0.77995</cdr:y>
    </cdr:from>
    <cdr:to>
      <cdr:x>0.59037</cdr:x>
      <cdr:y>0.89824</cdr:y>
    </cdr:to>
    <cdr:sp macro="" textlink="">
      <cdr:nvSpPr>
        <cdr:cNvPr id="4" name="CuadroTexto 1">
          <a:extLst xmlns:a="http://schemas.openxmlformats.org/drawingml/2006/main">
            <a:ext uri="{FF2B5EF4-FFF2-40B4-BE49-F238E27FC236}">
              <a16:creationId xmlns:a16="http://schemas.microsoft.com/office/drawing/2014/main" id="{11B26427-8075-40DF-8532-07B0B6FA9094}"/>
            </a:ext>
          </a:extLst>
        </cdr:cNvPr>
        <cdr:cNvSpPr txBox="1"/>
      </cdr:nvSpPr>
      <cdr:spPr>
        <a:xfrm xmlns:a="http://schemas.openxmlformats.org/drawingml/2006/main">
          <a:off x="3292561" y="3200923"/>
          <a:ext cx="720080" cy="4854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800" b="1" dirty="0"/>
            <a:t>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45310" y="4653137"/>
            <a:ext cx="8163193"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170) – COORDINACIÓN DE ÁREA DE CIENCIAS DE LA SALUD</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1566767" y="557157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860D74E9-1F0E-47D4-AFE8-43C6552FE1E3}"/>
              </a:ext>
            </a:extLst>
          </p:cNvPr>
          <p:cNvGraphicFramePr/>
          <p:nvPr>
            <p:extLst>
              <p:ext uri="{D42A27DB-BD31-4B8C-83A1-F6EECF244321}">
                <p14:modId xmlns:p14="http://schemas.microsoft.com/office/powerpoint/2010/main" val="3085969343"/>
              </p:ext>
            </p:extLst>
          </p:nvPr>
        </p:nvGraphicFramePr>
        <p:xfrm>
          <a:off x="1566767" y="138232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F3479E0E-0E29-4375-A6B3-036F3A994931}"/>
              </a:ext>
            </a:extLst>
          </p:cNvPr>
          <p:cNvGraphicFramePr/>
          <p:nvPr>
            <p:extLst>
              <p:ext uri="{D42A27DB-BD31-4B8C-83A1-F6EECF244321}">
                <p14:modId xmlns:p14="http://schemas.microsoft.com/office/powerpoint/2010/main" val="178934881"/>
              </p:ext>
            </p:extLst>
          </p:nvPr>
        </p:nvGraphicFramePr>
        <p:xfrm>
          <a:off x="1264187" y="147725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385BAC65-EE4E-49C6-B426-304647DA6B34}"/>
              </a:ext>
            </a:extLst>
          </p:cNvPr>
          <p:cNvGraphicFramePr/>
          <p:nvPr>
            <p:extLst>
              <p:ext uri="{D42A27DB-BD31-4B8C-83A1-F6EECF244321}">
                <p14:modId xmlns:p14="http://schemas.microsoft.com/office/powerpoint/2010/main" val="2092115482"/>
              </p:ext>
            </p:extLst>
          </p:nvPr>
        </p:nvGraphicFramePr>
        <p:xfrm>
          <a:off x="1341684" y="1303810"/>
          <a:ext cx="6796800" cy="41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255089B3-622B-4F6A-9876-7EC8B461F395}"/>
              </a:ext>
            </a:extLst>
          </p:cNvPr>
          <p:cNvGraphicFramePr/>
          <p:nvPr>
            <p:extLst>
              <p:ext uri="{D42A27DB-BD31-4B8C-83A1-F6EECF244321}">
                <p14:modId xmlns:p14="http://schemas.microsoft.com/office/powerpoint/2010/main" val="755532915"/>
              </p:ext>
            </p:extLst>
          </p:nvPr>
        </p:nvGraphicFramePr>
        <p:xfrm>
          <a:off x="1274524" y="15516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5">
            <a:extLst>
              <a:ext uri="{FF2B5EF4-FFF2-40B4-BE49-F238E27FC236}">
                <a16:creationId xmlns:a16="http://schemas.microsoft.com/office/drawing/2014/main" id="{FEDAC781-EE8C-4AED-BF2E-79DD4B35545D}"/>
              </a:ext>
            </a:extLst>
          </p:cNvPr>
          <p:cNvSpPr txBox="1"/>
          <p:nvPr/>
        </p:nvSpPr>
        <p:spPr>
          <a:xfrm>
            <a:off x="996279" y="1008720"/>
            <a:ext cx="7968209" cy="5588632"/>
          </a:xfrm>
          <a:prstGeom prst="rect">
            <a:avLst/>
          </a:prstGeom>
          <a:noFill/>
        </p:spPr>
        <p:txBody>
          <a:bodyPr wrap="square" rtlCol="0">
            <a:noAutofit/>
          </a:bodyPr>
          <a:lstStyle/>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puede apreciar que un 100% de los encuestados se sienten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orgullosos</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formar parte de la institución, por otro lado, los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los que se sienten más identificados son: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Historia con un 75%</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Escudo con un 50%</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Colores con un 50%</a:t>
            </a:r>
            <a:endParaRPr lang="es-MX" dirty="0">
              <a:effectLst/>
              <a:latin typeface="Times New Roman" panose="02020603050405020304" pitchFamily="18" charset="0"/>
              <a:ea typeface="Times New Roman" panose="02020603050405020304" pitchFamily="18" charset="0"/>
            </a:endParaRPr>
          </a:p>
          <a:p>
            <a:pP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Además, el 76% de los encuestados conocen el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viendo una oportunidad para realizar más difusión para el incremento de este porcentaje. Los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a consideración de los encuestados tienen el siguiente orden de importancia: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Consciencia Ecológica</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Transparencia y Rendición de Cuentas</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Tolerancia</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Responsabilidad</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Justicia</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Equidad</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Profesionalismo e Integridad</a:t>
            </a:r>
            <a:endParaRPr lang="es-MX"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mj-lt"/>
              <a:buAutoNum type="arabicPeriod"/>
              <a:tabLst>
                <a:tab pos="457200" algn="l"/>
              </a:tabLs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Lealtad y compromiso</a:t>
            </a:r>
            <a:endParaRPr lang="es-MX" dirty="0">
              <a:effectLst/>
              <a:latin typeface="Times New Roman" panose="02020603050405020304" pitchFamily="18" charset="0"/>
              <a:ea typeface="Times New Roman" panose="02020603050405020304" pitchFamily="18" charset="0"/>
            </a:endParaRPr>
          </a:p>
          <a:p>
            <a:pPr marL="228600">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0431683F-E67D-4BBD-89C6-B7FA72F76A16}"/>
              </a:ext>
            </a:extLst>
          </p:cNvPr>
          <p:cNvGraphicFramePr/>
          <p:nvPr>
            <p:extLst>
              <p:ext uri="{D42A27DB-BD31-4B8C-83A1-F6EECF244321}">
                <p14:modId xmlns:p14="http://schemas.microsoft.com/office/powerpoint/2010/main" val="2440306384"/>
              </p:ext>
            </p:extLst>
          </p:nvPr>
        </p:nvGraphicFramePr>
        <p:xfrm>
          <a:off x="1335364"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28F37630-B60C-4E65-89FE-EF94C37C9BA9}"/>
              </a:ext>
            </a:extLst>
          </p:cNvPr>
          <p:cNvGraphicFramePr/>
          <p:nvPr>
            <p:extLst>
              <p:ext uri="{D42A27DB-BD31-4B8C-83A1-F6EECF244321}">
                <p14:modId xmlns:p14="http://schemas.microsoft.com/office/powerpoint/2010/main" val="2687791174"/>
              </p:ext>
            </p:extLst>
          </p:nvPr>
        </p:nvGraphicFramePr>
        <p:xfrm>
          <a:off x="1543729" y="130898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B92E0739-946C-44DA-8438-D4F149EFFC36}"/>
              </a:ext>
            </a:extLst>
          </p:cNvPr>
          <p:cNvGraphicFramePr/>
          <p:nvPr>
            <p:extLst>
              <p:ext uri="{D42A27DB-BD31-4B8C-83A1-F6EECF244321}">
                <p14:modId xmlns:p14="http://schemas.microsoft.com/office/powerpoint/2010/main" val="385636330"/>
              </p:ext>
            </p:extLst>
          </p:nvPr>
        </p:nvGraphicFramePr>
        <p:xfrm>
          <a:off x="150076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BC9DE02F-5338-4E36-8034-60E37ECB67FF}"/>
              </a:ext>
            </a:extLst>
          </p:cNvPr>
          <p:cNvGraphicFramePr/>
          <p:nvPr>
            <p:extLst>
              <p:ext uri="{D42A27DB-BD31-4B8C-83A1-F6EECF244321}">
                <p14:modId xmlns:p14="http://schemas.microsoft.com/office/powerpoint/2010/main" val="3848982056"/>
              </p:ext>
            </p:extLst>
          </p:nvPr>
        </p:nvGraphicFramePr>
        <p:xfrm>
          <a:off x="1369968" y="1282680"/>
          <a:ext cx="6840759"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43;p24">
            <a:extLst>
              <a:ext uri="{FF2B5EF4-FFF2-40B4-BE49-F238E27FC236}">
                <a16:creationId xmlns:a16="http://schemas.microsoft.com/office/drawing/2014/main" id="{3A156B8A-337C-433B-8940-EC58F10576F3}"/>
              </a:ext>
            </a:extLst>
          </p:cNvPr>
          <p:cNvGraphicFramePr/>
          <p:nvPr>
            <p:extLst>
              <p:ext uri="{D42A27DB-BD31-4B8C-83A1-F6EECF244321}">
                <p14:modId xmlns:p14="http://schemas.microsoft.com/office/powerpoint/2010/main" val="1209632559"/>
              </p:ext>
            </p:extLst>
          </p:nvPr>
        </p:nvGraphicFramePr>
        <p:xfrm>
          <a:off x="1540809" y="122399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949730E3-EB92-465A-8708-FB9D21BAD541}"/>
              </a:ext>
            </a:extLst>
          </p:cNvPr>
          <p:cNvGraphicFramePr/>
          <p:nvPr>
            <p:extLst>
              <p:ext uri="{D42A27DB-BD31-4B8C-83A1-F6EECF244321}">
                <p14:modId xmlns:p14="http://schemas.microsoft.com/office/powerpoint/2010/main" val="3539565372"/>
              </p:ext>
            </p:extLst>
          </p:nvPr>
        </p:nvGraphicFramePr>
        <p:xfrm>
          <a:off x="1547664" y="12465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63;p25">
            <a:extLst>
              <a:ext uri="{FF2B5EF4-FFF2-40B4-BE49-F238E27FC236}">
                <a16:creationId xmlns:a16="http://schemas.microsoft.com/office/drawing/2014/main" id="{CFA2EC26-4C56-4CB8-A194-33964F747F44}"/>
              </a:ext>
            </a:extLst>
          </p:cNvPr>
          <p:cNvGraphicFramePr/>
          <p:nvPr>
            <p:extLst>
              <p:ext uri="{D42A27DB-BD31-4B8C-83A1-F6EECF244321}">
                <p14:modId xmlns:p14="http://schemas.microsoft.com/office/powerpoint/2010/main" val="2474482751"/>
              </p:ext>
            </p:extLst>
          </p:nvPr>
        </p:nvGraphicFramePr>
        <p:xfrm>
          <a:off x="1392438" y="127068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6330B1B2-3D88-49A7-8B88-DFDB4C023341}"/>
              </a:ext>
            </a:extLst>
          </p:cNvPr>
          <p:cNvGraphicFramePr/>
          <p:nvPr>
            <p:extLst>
              <p:ext uri="{D42A27DB-BD31-4B8C-83A1-F6EECF244321}">
                <p14:modId xmlns:p14="http://schemas.microsoft.com/office/powerpoint/2010/main" val="4120032471"/>
              </p:ext>
            </p:extLst>
          </p:nvPr>
        </p:nvGraphicFramePr>
        <p:xfrm>
          <a:off x="1665392" y="14487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7BE62A83-6BD1-4A03-BE25-968CEE468545}"/>
              </a:ext>
            </a:extLst>
          </p:cNvPr>
          <p:cNvGraphicFramePr/>
          <p:nvPr>
            <p:extLst>
              <p:ext uri="{D42A27DB-BD31-4B8C-83A1-F6EECF244321}">
                <p14:modId xmlns:p14="http://schemas.microsoft.com/office/powerpoint/2010/main" val="200696722"/>
              </p:ext>
            </p:extLst>
          </p:nvPr>
        </p:nvGraphicFramePr>
        <p:xfrm>
          <a:off x="1620881"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A7A771B5-989D-4CEB-9266-03A3BA18C12A}"/>
              </a:ext>
            </a:extLst>
          </p:cNvPr>
          <p:cNvGraphicFramePr/>
          <p:nvPr>
            <p:extLst>
              <p:ext uri="{D42A27DB-BD31-4B8C-83A1-F6EECF244321}">
                <p14:modId xmlns:p14="http://schemas.microsoft.com/office/powerpoint/2010/main" val="285639035"/>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6">
            <a:extLst>
              <a:ext uri="{FF2B5EF4-FFF2-40B4-BE49-F238E27FC236}">
                <a16:creationId xmlns:a16="http://schemas.microsoft.com/office/drawing/2014/main" id="{399D84CA-B6EC-40E9-9E0C-44C86C45D4D7}"/>
              </a:ext>
            </a:extLst>
          </p:cNvPr>
          <p:cNvSpPr txBox="1"/>
          <p:nvPr/>
        </p:nvSpPr>
        <p:spPr>
          <a:xfrm>
            <a:off x="867475" y="1543767"/>
            <a:ext cx="8198688" cy="5850411"/>
          </a:xfrm>
          <a:prstGeom prst="rect">
            <a:avLst/>
          </a:prstGeom>
          <a:noFill/>
        </p:spPr>
        <p:txBody>
          <a:bodyPr wrap="square" rtlCol="0">
            <a:noAutofit/>
          </a:bodyPr>
          <a:lstStyle/>
          <a:p>
            <a:pPr>
              <a:lnSpc>
                <a:spcPct val="106000"/>
              </a:lnSpc>
              <a:spcAft>
                <a:spcPts val="800"/>
              </a:spcAf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obtenemos los siguientes resultados</a:t>
            </a:r>
            <a:endParaRPr lang="es-MX" sz="1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iluminación</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las áreas de trabajo es buena/regular. Con oportunidad de mejora.</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 como excelente.</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ruido</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establece de grado medio ya que interviene con las actividades, pero no representa impedimento para realizarlas.</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mobiliario</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bueno, lo cual se puede interpretar que existe una oportunidad de mejora.</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espacio</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comenta que es regular y que permite realizar las actividades diarias, sin embargo se recomienda mejorar.</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higiene </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buena.</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higiene en sanitarios </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mala, se recomienda mejorar esta actividad a la brevedad.</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mantenimiento </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hablando de infraestructura se manifiesta como regular, con una oportunidad de mejora en este servicio.</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manifiesta que no se conoce en su totalidad a los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integrantes de las comisiones de seguridad e higiene.</a:t>
            </a:r>
            <a:endParaRPr lang="es-MX" sz="170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Char char=""/>
              <a:tabLst>
                <a:tab pos="457200" algn="l"/>
              </a:tabLst>
            </a:pP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existe un 57% de conocimiento en la </a:t>
            </a:r>
            <a:r>
              <a:rPr lang="es-MX" sz="17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a:t>
            </a:r>
            <a:r>
              <a:rPr lang="es-MX" sz="17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7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
        <p:nvSpPr>
          <p:cNvPr id="6" name="CuadroTexto 5">
            <a:extLst>
              <a:ext uri="{FF2B5EF4-FFF2-40B4-BE49-F238E27FC236}">
                <a16:creationId xmlns:a16="http://schemas.microsoft.com/office/drawing/2014/main" id="{463FEA7C-4846-41CA-A091-8F1B32513622}"/>
              </a:ext>
            </a:extLst>
          </p:cNvPr>
          <p:cNvSpPr txBox="1"/>
          <p:nvPr/>
        </p:nvSpPr>
        <p:spPr>
          <a:xfrm>
            <a:off x="973013" y="1550432"/>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
        <p:nvSpPr>
          <p:cNvPr id="23" name="CuadroTexto 22">
            <a:extLst>
              <a:ext uri="{FF2B5EF4-FFF2-40B4-BE49-F238E27FC236}">
                <a16:creationId xmlns:a16="http://schemas.microsoft.com/office/drawing/2014/main" id="{CCD149D7-D9F9-406B-BF0B-3529A44F38E5}"/>
              </a:ext>
            </a:extLst>
          </p:cNvPr>
          <p:cNvSpPr txBox="1"/>
          <p:nvPr/>
        </p:nvSpPr>
        <p:spPr>
          <a:xfrm>
            <a:off x="1128940" y="1877285"/>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
        <p:nvSpPr>
          <p:cNvPr id="23" name="CuadroTexto 22">
            <a:extLst>
              <a:ext uri="{FF2B5EF4-FFF2-40B4-BE49-F238E27FC236}">
                <a16:creationId xmlns:a16="http://schemas.microsoft.com/office/drawing/2014/main" id="{868FADA3-847B-4498-A9E6-0FCEB80C95A2}"/>
              </a:ext>
            </a:extLst>
          </p:cNvPr>
          <p:cNvSpPr txBox="1"/>
          <p:nvPr/>
        </p:nvSpPr>
        <p:spPr>
          <a:xfrm>
            <a:off x="1090571" y="1473120"/>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
        <p:nvSpPr>
          <p:cNvPr id="23" name="CuadroTexto 22">
            <a:extLst>
              <a:ext uri="{FF2B5EF4-FFF2-40B4-BE49-F238E27FC236}">
                <a16:creationId xmlns:a16="http://schemas.microsoft.com/office/drawing/2014/main" id="{F2599FC5-83C2-45A6-8195-198D454D91F3}"/>
              </a:ext>
            </a:extLst>
          </p:cNvPr>
          <p:cNvSpPr txBox="1"/>
          <p:nvPr/>
        </p:nvSpPr>
        <p:spPr>
          <a:xfrm>
            <a:off x="1141759" y="1494328"/>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
        <p:nvSpPr>
          <p:cNvPr id="23" name="CuadroTexto 22">
            <a:extLst>
              <a:ext uri="{FF2B5EF4-FFF2-40B4-BE49-F238E27FC236}">
                <a16:creationId xmlns:a16="http://schemas.microsoft.com/office/drawing/2014/main" id="{C5AF8CF8-1596-47CB-8C91-57D03B5ED403}"/>
              </a:ext>
            </a:extLst>
          </p:cNvPr>
          <p:cNvSpPr txBox="1"/>
          <p:nvPr/>
        </p:nvSpPr>
        <p:spPr>
          <a:xfrm>
            <a:off x="1266294" y="1502176"/>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sp>
        <p:nvSpPr>
          <p:cNvPr id="23" name="CuadroTexto 22">
            <a:extLst>
              <a:ext uri="{FF2B5EF4-FFF2-40B4-BE49-F238E27FC236}">
                <a16:creationId xmlns:a16="http://schemas.microsoft.com/office/drawing/2014/main" id="{6212EFD9-76C7-4CC1-A0CE-409EAE442E3C}"/>
              </a:ext>
            </a:extLst>
          </p:cNvPr>
          <p:cNvSpPr txBox="1"/>
          <p:nvPr/>
        </p:nvSpPr>
        <p:spPr>
          <a:xfrm>
            <a:off x="1266294" y="1502176"/>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COORDINACIÓN DE ÁREA DE CIENCIAS DE LA SALUD</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sp>
        <p:nvSpPr>
          <p:cNvPr id="23" name="CuadroTexto 22">
            <a:extLst>
              <a:ext uri="{FF2B5EF4-FFF2-40B4-BE49-F238E27FC236}">
                <a16:creationId xmlns:a16="http://schemas.microsoft.com/office/drawing/2014/main" id="{90B7E97D-B0E4-4C34-AAF6-CA91E50F8695}"/>
              </a:ext>
            </a:extLst>
          </p:cNvPr>
          <p:cNvSpPr txBox="1"/>
          <p:nvPr/>
        </p:nvSpPr>
        <p:spPr>
          <a:xfrm>
            <a:off x="1266294" y="1502176"/>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sp>
        <p:nvSpPr>
          <p:cNvPr id="23" name="CuadroTexto 22">
            <a:extLst>
              <a:ext uri="{FF2B5EF4-FFF2-40B4-BE49-F238E27FC236}">
                <a16:creationId xmlns:a16="http://schemas.microsoft.com/office/drawing/2014/main" id="{FE254E33-1119-48D2-8479-841548AA2777}"/>
              </a:ext>
            </a:extLst>
          </p:cNvPr>
          <p:cNvSpPr txBox="1"/>
          <p:nvPr/>
        </p:nvSpPr>
        <p:spPr>
          <a:xfrm>
            <a:off x="1266294" y="1502176"/>
            <a:ext cx="6611412" cy="400110"/>
          </a:xfrm>
          <a:prstGeom prst="rect">
            <a:avLst/>
          </a:prstGeom>
          <a:noFill/>
        </p:spPr>
        <p:txBody>
          <a:bodyPr wrap="square" rtlCol="0">
            <a:spAutoFit/>
          </a:bodyPr>
          <a:lstStyle/>
          <a:p>
            <a:r>
              <a:rPr lang="es-MX" sz="2000" b="1" dirty="0">
                <a:solidFill>
                  <a:srgbClr val="FF0000"/>
                </a:solidFill>
              </a:rPr>
              <a:t>Información insuficiente para representar la grafica</a:t>
            </a:r>
          </a:p>
        </p:txBody>
      </p:sp>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69DC6DBF-398E-4CB5-B3BE-DA855D2F1F89}"/>
              </a:ext>
            </a:extLst>
          </p:cNvPr>
          <p:cNvSpPr txBox="1"/>
          <p:nvPr/>
        </p:nvSpPr>
        <p:spPr>
          <a:xfrm>
            <a:off x="1266294" y="1502176"/>
            <a:ext cx="6611412" cy="400110"/>
          </a:xfrm>
          <a:prstGeom prst="rect">
            <a:avLst/>
          </a:prstGeom>
          <a:noFill/>
        </p:spPr>
        <p:txBody>
          <a:bodyPr wrap="square" rtlCol="0">
            <a:spAutoFit/>
          </a:bodyPr>
          <a:lstStyle/>
          <a:p>
            <a:r>
              <a:rPr lang="es-MX" sz="2000" b="1" dirty="0">
                <a:solidFill>
                  <a:srgbClr val="FF0000"/>
                </a:solidFill>
              </a:rPr>
              <a:t>Información insuficiente para representar un resumen</a:t>
            </a:r>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C49C2372-A8F9-46AF-9852-DB035B591D1A}"/>
              </a:ext>
            </a:extLst>
          </p:cNvPr>
          <p:cNvSpPr txBox="1"/>
          <p:nvPr/>
        </p:nvSpPr>
        <p:spPr>
          <a:xfrm>
            <a:off x="1266294" y="1502176"/>
            <a:ext cx="6611412" cy="400110"/>
          </a:xfrm>
          <a:prstGeom prst="rect">
            <a:avLst/>
          </a:prstGeom>
          <a:noFill/>
        </p:spPr>
        <p:txBody>
          <a:bodyPr wrap="square" rtlCol="0">
            <a:spAutoFit/>
          </a:bodyPr>
          <a:lstStyle/>
          <a:p>
            <a:r>
              <a:rPr lang="es-MX" sz="2000" b="1" dirty="0">
                <a:solidFill>
                  <a:srgbClr val="FF0000"/>
                </a:solidFill>
              </a:rPr>
              <a:t>Información insuficiente para representar un resumen</a:t>
            </a:r>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B3152AB2-F46A-4BD8-8B25-BB0AC8C3110D}"/>
              </a:ext>
            </a:extLst>
          </p:cNvPr>
          <p:cNvSpPr txBox="1"/>
          <p:nvPr/>
        </p:nvSpPr>
        <p:spPr>
          <a:xfrm>
            <a:off x="1266294" y="1502176"/>
            <a:ext cx="6611412" cy="400110"/>
          </a:xfrm>
          <a:prstGeom prst="rect">
            <a:avLst/>
          </a:prstGeom>
          <a:noFill/>
        </p:spPr>
        <p:txBody>
          <a:bodyPr wrap="square" rtlCol="0">
            <a:spAutoFit/>
          </a:bodyPr>
          <a:lstStyle/>
          <a:p>
            <a:r>
              <a:rPr lang="es-MX" sz="2000" b="1" dirty="0">
                <a:solidFill>
                  <a:srgbClr val="FF0000"/>
                </a:solidFill>
              </a:rPr>
              <a:t>Información insuficiente para representar un resumen</a:t>
            </a:r>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B1CEA642-8B98-4736-AF09-A504F5EB4F85}"/>
              </a:ext>
            </a:extLst>
          </p:cNvPr>
          <p:cNvGraphicFramePr/>
          <p:nvPr>
            <p:extLst>
              <p:ext uri="{D42A27DB-BD31-4B8C-83A1-F6EECF244321}">
                <p14:modId xmlns:p14="http://schemas.microsoft.com/office/powerpoint/2010/main" val="3520706694"/>
              </p:ext>
            </p:extLst>
          </p:nvPr>
        </p:nvGraphicFramePr>
        <p:xfrm>
          <a:off x="1484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88E9FB5B-E553-47AA-976F-C2AEAB2BD354}"/>
              </a:ext>
            </a:extLst>
          </p:cNvPr>
          <p:cNvGraphicFramePr/>
          <p:nvPr>
            <p:extLst>
              <p:ext uri="{D42A27DB-BD31-4B8C-83A1-F6EECF244321}">
                <p14:modId xmlns:p14="http://schemas.microsoft.com/office/powerpoint/2010/main" val="2045615199"/>
              </p:ext>
            </p:extLst>
          </p:nvPr>
        </p:nvGraphicFramePr>
        <p:xfrm>
          <a:off x="1556597" y="130892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55;p45">
            <a:extLst>
              <a:ext uri="{FF2B5EF4-FFF2-40B4-BE49-F238E27FC236}">
                <a16:creationId xmlns:a16="http://schemas.microsoft.com/office/drawing/2014/main" id="{82E55420-CFD0-4C90-AC61-770656A38575}"/>
              </a:ext>
            </a:extLst>
          </p:cNvPr>
          <p:cNvGraphicFramePr/>
          <p:nvPr>
            <p:extLst>
              <p:ext uri="{D42A27DB-BD31-4B8C-83A1-F6EECF244321}">
                <p14:modId xmlns:p14="http://schemas.microsoft.com/office/powerpoint/2010/main" val="3767415050"/>
              </p:ext>
            </p:extLst>
          </p:nvPr>
        </p:nvGraphicFramePr>
        <p:xfrm>
          <a:off x="1556597" y="1308929"/>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1">
            <a:extLst>
              <a:ext uri="{FF2B5EF4-FFF2-40B4-BE49-F238E27FC236}">
                <a16:creationId xmlns:a16="http://schemas.microsoft.com/office/drawing/2014/main" id="{E1474A27-B27C-48DE-9BD8-650862271E17}"/>
              </a:ext>
            </a:extLst>
          </p:cNvPr>
          <p:cNvSpPr txBox="1"/>
          <p:nvPr/>
        </p:nvSpPr>
        <p:spPr>
          <a:xfrm>
            <a:off x="6876256" y="4686018"/>
            <a:ext cx="936104" cy="5760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b="1" dirty="0"/>
              <a:t>0%</a:t>
            </a:r>
          </a:p>
        </p:txBody>
      </p:sp>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1C3B0766-193C-41B9-8500-36DBB2ABA822}"/>
              </a:ext>
            </a:extLst>
          </p:cNvPr>
          <p:cNvGraphicFramePr/>
          <p:nvPr>
            <p:extLst>
              <p:ext uri="{D42A27DB-BD31-4B8C-83A1-F6EECF244321}">
                <p14:modId xmlns:p14="http://schemas.microsoft.com/office/powerpoint/2010/main" val="1659224687"/>
              </p:ext>
            </p:extLst>
          </p:nvPr>
        </p:nvGraphicFramePr>
        <p:xfrm>
          <a:off x="1502848" y="123240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601584991"/>
              </p:ext>
            </p:extLst>
          </p:nvPr>
        </p:nvGraphicFramePr>
        <p:xfrm>
          <a:off x="1668820" y="610836"/>
          <a:ext cx="6408712" cy="5356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873FCB97-39D1-4B0A-ABE5-D260938C7427}"/>
              </a:ext>
            </a:extLst>
          </p:cNvPr>
          <p:cNvGraphicFramePr/>
          <p:nvPr>
            <p:extLst>
              <p:ext uri="{D42A27DB-BD31-4B8C-83A1-F6EECF244321}">
                <p14:modId xmlns:p14="http://schemas.microsoft.com/office/powerpoint/2010/main" val="643664679"/>
              </p:ext>
            </p:extLst>
          </p:nvPr>
        </p:nvGraphicFramePr>
        <p:xfrm>
          <a:off x="1474776" y="13031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6C8F6C71-5362-4CB0-AB68-E794155B1F01}"/>
              </a:ext>
            </a:extLst>
          </p:cNvPr>
          <p:cNvGraphicFramePr/>
          <p:nvPr>
            <p:extLst>
              <p:ext uri="{D42A27DB-BD31-4B8C-83A1-F6EECF244321}">
                <p14:modId xmlns:p14="http://schemas.microsoft.com/office/powerpoint/2010/main" val="1511033198"/>
              </p:ext>
            </p:extLst>
          </p:nvPr>
        </p:nvGraphicFramePr>
        <p:xfrm>
          <a:off x="1606708" y="13111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333884F8-B4FA-440A-B953-D5BB8DDD313A}"/>
              </a:ext>
            </a:extLst>
          </p:cNvPr>
          <p:cNvGraphicFramePr/>
          <p:nvPr>
            <p:extLst>
              <p:ext uri="{D42A27DB-BD31-4B8C-83A1-F6EECF244321}">
                <p14:modId xmlns:p14="http://schemas.microsoft.com/office/powerpoint/2010/main" val="1450068136"/>
              </p:ext>
            </p:extLst>
          </p:nvPr>
        </p:nvGraphicFramePr>
        <p:xfrm>
          <a:off x="1619672" y="125762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5">
            <a:extLst>
              <a:ext uri="{FF2B5EF4-FFF2-40B4-BE49-F238E27FC236}">
                <a16:creationId xmlns:a16="http://schemas.microsoft.com/office/drawing/2014/main" id="{4BA00CBC-09BB-4833-BCDD-2C88F2C4BC49}"/>
              </a:ext>
            </a:extLst>
          </p:cNvPr>
          <p:cNvSpPr txBox="1"/>
          <p:nvPr/>
        </p:nvSpPr>
        <p:spPr>
          <a:xfrm>
            <a:off x="1683223" y="1308719"/>
            <a:ext cx="6687185" cy="4469130"/>
          </a:xfrm>
          <a:prstGeom prst="rect">
            <a:avLst/>
          </a:prstGeom>
          <a:noFill/>
        </p:spPr>
        <p:txBody>
          <a:bodyPr wrap="square" rtlCol="0">
            <a:spAutoFit/>
          </a:bodyPr>
          <a:lstStyle/>
          <a:p>
            <a:pPr>
              <a:lnSpc>
                <a:spcPct val="106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menciona que la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entre compañeros y compañeras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buena,  existe mucho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fomento al trabajo en equipo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más de un 70% opina que es siempre, en cuanto a expresar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punto de vista,</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les da oportunidad la mayoría del tiempo, sin embargo, se presenta un alto porcentaje en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el ambiente, y dichas situaciones de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conflicto afectan el ambiente.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deseaba saber que tipos de conflictos se presentaban y se clasificaron de la siguiente manera: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Conflictos usuario – cliente.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Conflictos directivos.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Conflictos con estudiantes, y de igual manera se expresa que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resuelven los conflictos.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D844EC2C-ABD0-4572-8555-53BD4B057FBF}"/>
              </a:ext>
            </a:extLst>
          </p:cNvPr>
          <p:cNvGraphicFramePr/>
          <p:nvPr>
            <p:extLst>
              <p:ext uri="{D42A27DB-BD31-4B8C-83A1-F6EECF244321}">
                <p14:modId xmlns:p14="http://schemas.microsoft.com/office/powerpoint/2010/main" val="2960688128"/>
              </p:ext>
            </p:extLst>
          </p:nvPr>
        </p:nvGraphicFramePr>
        <p:xfrm>
          <a:off x="1354499" y="133057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A147A8D3-A7D6-41CB-A7D3-CD5C30C92D74}"/>
              </a:ext>
            </a:extLst>
          </p:cNvPr>
          <p:cNvGraphicFramePr/>
          <p:nvPr>
            <p:extLst>
              <p:ext uri="{D42A27DB-BD31-4B8C-83A1-F6EECF244321}">
                <p14:modId xmlns:p14="http://schemas.microsoft.com/office/powerpoint/2010/main" val="1910773789"/>
              </p:ext>
            </p:extLst>
          </p:nvPr>
        </p:nvGraphicFramePr>
        <p:xfrm>
          <a:off x="1432227" y="1360196"/>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1">
            <a:extLst>
              <a:ext uri="{FF2B5EF4-FFF2-40B4-BE49-F238E27FC236}">
                <a16:creationId xmlns:a16="http://schemas.microsoft.com/office/drawing/2014/main" id="{11B26427-8075-40DF-8532-07B0B6FA9094}"/>
              </a:ext>
            </a:extLst>
          </p:cNvPr>
          <p:cNvSpPr txBox="1"/>
          <p:nvPr/>
        </p:nvSpPr>
        <p:spPr>
          <a:xfrm>
            <a:off x="6798704" y="4728671"/>
            <a:ext cx="720080" cy="4854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b="1" dirty="0"/>
              <a:t>0%</a:t>
            </a:r>
          </a:p>
        </p:txBody>
      </p:sp>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55;p55">
            <a:extLst>
              <a:ext uri="{FF2B5EF4-FFF2-40B4-BE49-F238E27FC236}">
                <a16:creationId xmlns:a16="http://schemas.microsoft.com/office/drawing/2014/main" id="{28A4617E-7171-42C5-A8E1-160400A910FF}"/>
              </a:ext>
            </a:extLst>
          </p:cNvPr>
          <p:cNvGraphicFramePr/>
          <p:nvPr>
            <p:extLst>
              <p:ext uri="{D42A27DB-BD31-4B8C-83A1-F6EECF244321}">
                <p14:modId xmlns:p14="http://schemas.microsoft.com/office/powerpoint/2010/main" val="2860679006"/>
              </p:ext>
            </p:extLst>
          </p:nvPr>
        </p:nvGraphicFramePr>
        <p:xfrm>
          <a:off x="1619672" y="1283781"/>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1">
            <a:extLst>
              <a:ext uri="{FF2B5EF4-FFF2-40B4-BE49-F238E27FC236}">
                <a16:creationId xmlns:a16="http://schemas.microsoft.com/office/drawing/2014/main" id="{11B26427-8075-40DF-8532-07B0B6FA9094}"/>
              </a:ext>
            </a:extLst>
          </p:cNvPr>
          <p:cNvSpPr txBox="1"/>
          <p:nvPr/>
        </p:nvSpPr>
        <p:spPr>
          <a:xfrm>
            <a:off x="6948264" y="4712307"/>
            <a:ext cx="720080" cy="4854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b="1" dirty="0"/>
              <a:t>0%</a:t>
            </a:r>
          </a:p>
        </p:txBody>
      </p:sp>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09E42DFB-2722-478C-B22D-DF9D70F8E1DE}"/>
              </a:ext>
            </a:extLst>
          </p:cNvPr>
          <p:cNvGraphicFramePr/>
          <p:nvPr>
            <p:extLst>
              <p:ext uri="{D42A27DB-BD31-4B8C-83A1-F6EECF244321}">
                <p14:modId xmlns:p14="http://schemas.microsoft.com/office/powerpoint/2010/main" val="755392840"/>
              </p:ext>
            </p:extLst>
          </p:nvPr>
        </p:nvGraphicFramePr>
        <p:xfrm>
          <a:off x="1593382" y="13118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60CD79FF-5BCC-4A33-B2BE-04C23709D837}"/>
              </a:ext>
            </a:extLst>
          </p:cNvPr>
          <p:cNvGraphicFramePr/>
          <p:nvPr>
            <p:extLst>
              <p:ext uri="{D42A27DB-BD31-4B8C-83A1-F6EECF244321}">
                <p14:modId xmlns:p14="http://schemas.microsoft.com/office/powerpoint/2010/main" val="3853941096"/>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215;p58">
            <a:extLst>
              <a:ext uri="{FF2B5EF4-FFF2-40B4-BE49-F238E27FC236}">
                <a16:creationId xmlns:a16="http://schemas.microsoft.com/office/drawing/2014/main" id="{930BC365-A55A-44C7-9AA0-C5F37FC7A728}"/>
              </a:ext>
            </a:extLst>
          </p:cNvPr>
          <p:cNvGraphicFramePr/>
          <p:nvPr>
            <p:extLst>
              <p:ext uri="{D42A27DB-BD31-4B8C-83A1-F6EECF244321}">
                <p14:modId xmlns:p14="http://schemas.microsoft.com/office/powerpoint/2010/main" val="1307665766"/>
              </p:ext>
            </p:extLst>
          </p:nvPr>
        </p:nvGraphicFramePr>
        <p:xfrm>
          <a:off x="1686589" y="149698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215;p58">
            <a:extLst>
              <a:ext uri="{FF2B5EF4-FFF2-40B4-BE49-F238E27FC236}">
                <a16:creationId xmlns:a16="http://schemas.microsoft.com/office/drawing/2014/main" id="{6B4D6E06-CF9C-48EC-892F-FB4C8F1988D6}"/>
              </a:ext>
            </a:extLst>
          </p:cNvPr>
          <p:cNvGraphicFramePr/>
          <p:nvPr>
            <p:extLst>
              <p:ext uri="{D42A27DB-BD31-4B8C-83A1-F6EECF244321}">
                <p14:modId xmlns:p14="http://schemas.microsoft.com/office/powerpoint/2010/main" val="4057450424"/>
              </p:ext>
            </p:extLst>
          </p:nvPr>
        </p:nvGraphicFramePr>
        <p:xfrm>
          <a:off x="1570196" y="1258278"/>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1">
            <a:extLst>
              <a:ext uri="{FF2B5EF4-FFF2-40B4-BE49-F238E27FC236}">
                <a16:creationId xmlns:a16="http://schemas.microsoft.com/office/drawing/2014/main" id="{11B26427-8075-40DF-8532-07B0B6FA9094}"/>
              </a:ext>
            </a:extLst>
          </p:cNvPr>
          <p:cNvSpPr txBox="1"/>
          <p:nvPr/>
        </p:nvSpPr>
        <p:spPr>
          <a:xfrm>
            <a:off x="6948264" y="4728507"/>
            <a:ext cx="720080" cy="4854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b="1" dirty="0"/>
              <a:t>0%</a:t>
            </a:r>
          </a:p>
        </p:txBody>
      </p:sp>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20" name="CuadroTexto 6">
            <a:extLst>
              <a:ext uri="{FF2B5EF4-FFF2-40B4-BE49-F238E27FC236}">
                <a16:creationId xmlns:a16="http://schemas.microsoft.com/office/drawing/2014/main" id="{0F146340-0CA1-45C0-990B-8A09779612C0}"/>
              </a:ext>
            </a:extLst>
          </p:cNvPr>
          <p:cNvSpPr txBox="1"/>
          <p:nvPr/>
        </p:nvSpPr>
        <p:spPr>
          <a:xfrm>
            <a:off x="1697886" y="1989411"/>
            <a:ext cx="6434455" cy="2574290"/>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mencionan que la mayoría de las veces funcionan de manera eficaz y eficiente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las veces se reciben asertivamente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instrucciones de trabajo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proporcionan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manera equilibrada,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conforme a la</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carga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la persona a cargo evalúa a sus compañeros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 se dan oportunidades para realizar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de igual manera dichas propuestas con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consideradas.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D5FCB69E-39F8-49BC-AE6C-3DA577E12559}"/>
              </a:ext>
            </a:extLst>
          </p:cNvPr>
          <p:cNvGraphicFramePr/>
          <p:nvPr>
            <p:extLst>
              <p:ext uri="{D42A27DB-BD31-4B8C-83A1-F6EECF244321}">
                <p14:modId xmlns:p14="http://schemas.microsoft.com/office/powerpoint/2010/main" val="2709282021"/>
              </p:ext>
            </p:extLst>
          </p:nvPr>
        </p:nvGraphicFramePr>
        <p:xfrm>
          <a:off x="1611279" y="119034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CF2005D7-DB83-477F-B70C-426E2C32BCC5}"/>
              </a:ext>
            </a:extLst>
          </p:cNvPr>
          <p:cNvGraphicFramePr/>
          <p:nvPr>
            <p:extLst>
              <p:ext uri="{D42A27DB-BD31-4B8C-83A1-F6EECF244321}">
                <p14:modId xmlns:p14="http://schemas.microsoft.com/office/powerpoint/2010/main" val="3049901897"/>
              </p:ext>
            </p:extLst>
          </p:nvPr>
        </p:nvGraphicFramePr>
        <p:xfrm>
          <a:off x="1526706" y="118103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29ADD79B-D61C-4C59-B97A-FE4237769665}"/>
              </a:ext>
            </a:extLst>
          </p:cNvPr>
          <p:cNvGraphicFramePr/>
          <p:nvPr>
            <p:extLst>
              <p:ext uri="{D42A27DB-BD31-4B8C-83A1-F6EECF244321}">
                <p14:modId xmlns:p14="http://schemas.microsoft.com/office/powerpoint/2010/main" val="3932379555"/>
              </p:ext>
            </p:extLst>
          </p:nvPr>
        </p:nvGraphicFramePr>
        <p:xfrm>
          <a:off x="1682625" y="1434646"/>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1">
            <a:extLst>
              <a:ext uri="{FF2B5EF4-FFF2-40B4-BE49-F238E27FC236}">
                <a16:creationId xmlns:a16="http://schemas.microsoft.com/office/drawing/2014/main" id="{11B26427-8075-40DF-8532-07B0B6FA9094}"/>
              </a:ext>
            </a:extLst>
          </p:cNvPr>
          <p:cNvSpPr txBox="1"/>
          <p:nvPr/>
        </p:nvSpPr>
        <p:spPr>
          <a:xfrm>
            <a:off x="7065918" y="4812202"/>
            <a:ext cx="720080" cy="4854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800" b="1" dirty="0"/>
              <a:t>0%</a:t>
            </a:r>
          </a:p>
        </p:txBody>
      </p:sp>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57E1E26D-487B-483C-B7AF-11873AD6706C}"/>
              </a:ext>
            </a:extLst>
          </p:cNvPr>
          <p:cNvGraphicFramePr/>
          <p:nvPr>
            <p:extLst>
              <p:ext uri="{D42A27DB-BD31-4B8C-83A1-F6EECF244321}">
                <p14:modId xmlns:p14="http://schemas.microsoft.com/office/powerpoint/2010/main" val="455271939"/>
              </p:ext>
            </p:extLst>
          </p:nvPr>
        </p:nvGraphicFramePr>
        <p:xfrm>
          <a:off x="1571445" y="13073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69464E4C-CAAC-4E1A-BD5F-7DF43CCC5066}"/>
              </a:ext>
            </a:extLst>
          </p:cNvPr>
          <p:cNvGraphicFramePr/>
          <p:nvPr>
            <p:extLst>
              <p:ext uri="{D42A27DB-BD31-4B8C-83A1-F6EECF244321}">
                <p14:modId xmlns:p14="http://schemas.microsoft.com/office/powerpoint/2010/main" val="221796882"/>
              </p:ext>
            </p:extLst>
          </p:nvPr>
        </p:nvGraphicFramePr>
        <p:xfrm>
          <a:off x="1660786" y="129647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DEA7B5B2-C430-4AE4-B48B-FBFA56C96411}"/>
              </a:ext>
            </a:extLst>
          </p:cNvPr>
          <p:cNvGraphicFramePr/>
          <p:nvPr>
            <p:extLst>
              <p:ext uri="{D42A27DB-BD31-4B8C-83A1-F6EECF244321}">
                <p14:modId xmlns:p14="http://schemas.microsoft.com/office/powerpoint/2010/main" val="3335626674"/>
              </p:ext>
            </p:extLst>
          </p:nvPr>
        </p:nvGraphicFramePr>
        <p:xfrm>
          <a:off x="1576305" y="11920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3978923E-FBC6-4321-843B-D73BEB1E707B}"/>
              </a:ext>
            </a:extLst>
          </p:cNvPr>
          <p:cNvGraphicFramePr/>
          <p:nvPr>
            <p:extLst>
              <p:ext uri="{D42A27DB-BD31-4B8C-83A1-F6EECF244321}">
                <p14:modId xmlns:p14="http://schemas.microsoft.com/office/powerpoint/2010/main" val="4224488166"/>
              </p:ext>
            </p:extLst>
          </p:nvPr>
        </p:nvGraphicFramePr>
        <p:xfrm>
          <a:off x="1654050" y="120435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C51D39E0-6145-49D7-806B-700154587FDA}"/>
              </a:ext>
            </a:extLst>
          </p:cNvPr>
          <p:cNvGraphicFramePr/>
          <p:nvPr>
            <p:extLst>
              <p:ext uri="{D42A27DB-BD31-4B8C-83A1-F6EECF244321}">
                <p14:modId xmlns:p14="http://schemas.microsoft.com/office/powerpoint/2010/main" val="2927078955"/>
              </p:ext>
            </p:extLst>
          </p:nvPr>
        </p:nvGraphicFramePr>
        <p:xfrm>
          <a:off x="1660786" y="141007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7E482F2E-73E5-44A0-A91B-738B55E51DBC}"/>
              </a:ext>
            </a:extLst>
          </p:cNvPr>
          <p:cNvGraphicFramePr/>
          <p:nvPr>
            <p:extLst>
              <p:ext uri="{D42A27DB-BD31-4B8C-83A1-F6EECF244321}">
                <p14:modId xmlns:p14="http://schemas.microsoft.com/office/powerpoint/2010/main" val="3328604700"/>
              </p:ext>
            </p:extLst>
          </p:nvPr>
        </p:nvGraphicFramePr>
        <p:xfrm>
          <a:off x="1588777" y="12409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7">
            <a:extLst>
              <a:ext uri="{FF2B5EF4-FFF2-40B4-BE49-F238E27FC236}">
                <a16:creationId xmlns:a16="http://schemas.microsoft.com/office/drawing/2014/main" id="{545C7674-A790-47EB-9B54-C41C6DBD6390}"/>
              </a:ext>
            </a:extLst>
          </p:cNvPr>
          <p:cNvSpPr txBox="1"/>
          <p:nvPr/>
        </p:nvSpPr>
        <p:spPr>
          <a:xfrm>
            <a:off x="1676856" y="1298492"/>
            <a:ext cx="6639560" cy="4657725"/>
          </a:xfrm>
          <a:prstGeom prst="rect">
            <a:avLst/>
          </a:prstGeom>
          <a:noFill/>
        </p:spPr>
        <p:txBody>
          <a:bodyPr wrap="square" rtlCol="0">
            <a:spAutoFit/>
          </a:bodyPr>
          <a:lstStyle/>
          <a:p>
            <a:pPr>
              <a:lnSpc>
                <a:spcPct val="106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encuestaron expresan que realiza las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59% de los que contestaron la encuesta consideran que no harían un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cambio de área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se sienten cómodos, ya que donde se encuentran en ocasiones se les permite adquirir nuevas habilidades para su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76% manifiesta que la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asignada es adecuada, y un 90% expresa que si se tiene relación del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pero por otro lado el 5% mencionan que nunca, la mayoría de los encuestados se encuentra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pero un 80% de los encuestados denota que no ha recibido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parte de la UAN,  se expresa que se les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porcentaje mayor se dice que los cursos de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E397DA46-6D41-430B-A738-4720F83D8F85}"/>
              </a:ext>
            </a:extLst>
          </p:cNvPr>
          <p:cNvGraphicFramePr/>
          <p:nvPr>
            <p:extLst>
              <p:ext uri="{D42A27DB-BD31-4B8C-83A1-F6EECF244321}">
                <p14:modId xmlns:p14="http://schemas.microsoft.com/office/powerpoint/2010/main" val="2601873850"/>
              </p:ext>
            </p:extLst>
          </p:nvPr>
        </p:nvGraphicFramePr>
        <p:xfrm>
          <a:off x="1665390" y="13407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74C0F499-244A-429A-B51F-911170D331C9}"/>
              </a:ext>
            </a:extLst>
          </p:cNvPr>
          <p:cNvGraphicFramePr/>
          <p:nvPr>
            <p:extLst>
              <p:ext uri="{D42A27DB-BD31-4B8C-83A1-F6EECF244321}">
                <p14:modId xmlns:p14="http://schemas.microsoft.com/office/powerpoint/2010/main" val="1981012801"/>
              </p:ext>
            </p:extLst>
          </p:nvPr>
        </p:nvGraphicFramePr>
        <p:xfrm>
          <a:off x="1595144" y="124525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7779CCDB-6D36-45EC-8616-43AE6A6CFA1F}"/>
              </a:ext>
            </a:extLst>
          </p:cNvPr>
          <p:cNvGraphicFramePr/>
          <p:nvPr>
            <p:extLst>
              <p:ext uri="{D42A27DB-BD31-4B8C-83A1-F6EECF244321}">
                <p14:modId xmlns:p14="http://schemas.microsoft.com/office/powerpoint/2010/main" val="14898309"/>
              </p:ext>
            </p:extLst>
          </p:nvPr>
        </p:nvGraphicFramePr>
        <p:xfrm>
          <a:off x="1671640" y="131986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4BC212A4-36C1-474C-B29A-50EE21D1AFDD}"/>
              </a:ext>
            </a:extLst>
          </p:cNvPr>
          <p:cNvGraphicFramePr/>
          <p:nvPr>
            <p:extLst>
              <p:ext uri="{D42A27DB-BD31-4B8C-83A1-F6EECF244321}">
                <p14:modId xmlns:p14="http://schemas.microsoft.com/office/powerpoint/2010/main" val="3014188927"/>
              </p:ext>
            </p:extLst>
          </p:nvPr>
        </p:nvGraphicFramePr>
        <p:xfrm>
          <a:off x="1705004" y="128669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97663E9E-CA2F-41DE-83FA-870B18D2BE35}"/>
              </a:ext>
            </a:extLst>
          </p:cNvPr>
          <p:cNvGraphicFramePr/>
          <p:nvPr>
            <p:extLst>
              <p:ext uri="{D42A27DB-BD31-4B8C-83A1-F6EECF244321}">
                <p14:modId xmlns:p14="http://schemas.microsoft.com/office/powerpoint/2010/main" val="1794822865"/>
              </p:ext>
            </p:extLst>
          </p:nvPr>
        </p:nvGraphicFramePr>
        <p:xfrm>
          <a:off x="1538172"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9D14F8BE-1142-4FCC-9B93-266695C5F902}"/>
              </a:ext>
            </a:extLst>
          </p:cNvPr>
          <p:cNvGraphicFramePr/>
          <p:nvPr>
            <p:extLst>
              <p:ext uri="{D42A27DB-BD31-4B8C-83A1-F6EECF244321}">
                <p14:modId xmlns:p14="http://schemas.microsoft.com/office/powerpoint/2010/main" val="750504276"/>
              </p:ext>
            </p:extLst>
          </p:nvPr>
        </p:nvGraphicFramePr>
        <p:xfrm>
          <a:off x="1607623" y="126876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9995F8A7-6C1D-4588-9613-7509AB1D8D50}"/>
              </a:ext>
            </a:extLst>
          </p:cNvPr>
          <p:cNvGraphicFramePr/>
          <p:nvPr>
            <p:extLst>
              <p:ext uri="{D42A27DB-BD31-4B8C-83A1-F6EECF244321}">
                <p14:modId xmlns:p14="http://schemas.microsoft.com/office/powerpoint/2010/main" val="466648921"/>
              </p:ext>
            </p:extLst>
          </p:nvPr>
        </p:nvGraphicFramePr>
        <p:xfrm>
          <a:off x="1474776" y="1367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F39E8E75-792C-48A3-931A-7A74000BE12A}"/>
              </a:ext>
            </a:extLst>
          </p:cNvPr>
          <p:cNvGraphicFramePr/>
          <p:nvPr>
            <p:extLst>
              <p:ext uri="{D42A27DB-BD31-4B8C-83A1-F6EECF244321}">
                <p14:modId xmlns:p14="http://schemas.microsoft.com/office/powerpoint/2010/main" val="3718834388"/>
              </p:ext>
            </p:extLst>
          </p:nvPr>
        </p:nvGraphicFramePr>
        <p:xfrm>
          <a:off x="1665390" y="128818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799A5DA1-C4E0-4050-B814-9B5547657295}"/>
              </a:ext>
            </a:extLst>
          </p:cNvPr>
          <p:cNvGraphicFramePr/>
          <p:nvPr>
            <p:extLst>
              <p:ext uri="{D42A27DB-BD31-4B8C-83A1-F6EECF244321}">
                <p14:modId xmlns:p14="http://schemas.microsoft.com/office/powerpoint/2010/main" val="411185898"/>
              </p:ext>
            </p:extLst>
          </p:nvPr>
        </p:nvGraphicFramePr>
        <p:xfrm>
          <a:off x="1586887" y="119171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9C66652A-6D68-49EB-BAB3-81185ED18CE2}"/>
              </a:ext>
            </a:extLst>
          </p:cNvPr>
          <p:cNvGraphicFramePr/>
          <p:nvPr>
            <p:extLst>
              <p:ext uri="{D42A27DB-BD31-4B8C-83A1-F6EECF244321}">
                <p14:modId xmlns:p14="http://schemas.microsoft.com/office/powerpoint/2010/main" val="1630951786"/>
              </p:ext>
            </p:extLst>
          </p:nvPr>
        </p:nvGraphicFramePr>
        <p:xfrm>
          <a:off x="1595771" y="1196752"/>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24">
            <a:extLst>
              <a:ext uri="{FF2B5EF4-FFF2-40B4-BE49-F238E27FC236}">
                <a16:creationId xmlns:a16="http://schemas.microsoft.com/office/drawing/2014/main" id="{92DA0DB2-93E2-495A-8521-02E5F6C11369}"/>
              </a:ext>
            </a:extLst>
          </p:cNvPr>
          <p:cNvSpPr txBox="1"/>
          <p:nvPr/>
        </p:nvSpPr>
        <p:spPr>
          <a:xfrm>
            <a:off x="6508983" y="4520349"/>
            <a:ext cx="1159838" cy="369332"/>
          </a:xfrm>
          <a:prstGeom prst="rect">
            <a:avLst/>
          </a:prstGeom>
          <a:noFill/>
        </p:spPr>
        <p:txBody>
          <a:bodyPr wrap="square">
            <a:spAutoFit/>
          </a:bodyPr>
          <a:lstStyle/>
          <a:p>
            <a:r>
              <a:rPr lang="es-MX" b="1" dirty="0"/>
              <a:t>0%</a:t>
            </a:r>
          </a:p>
        </p:txBody>
      </p:sp>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5">
            <a:extLst>
              <a:ext uri="{FF2B5EF4-FFF2-40B4-BE49-F238E27FC236}">
                <a16:creationId xmlns:a16="http://schemas.microsoft.com/office/drawing/2014/main" id="{775FB3C7-EAF7-49EC-AA53-8DE1AA0DF3DF}"/>
              </a:ext>
            </a:extLst>
          </p:cNvPr>
          <p:cNvSpPr txBox="1"/>
          <p:nvPr/>
        </p:nvSpPr>
        <p:spPr>
          <a:xfrm>
            <a:off x="1628489" y="1064036"/>
            <a:ext cx="6771005" cy="5117465"/>
          </a:xfrm>
          <a:prstGeom prst="rect">
            <a:avLst/>
          </a:prstGeom>
          <a:noFill/>
        </p:spPr>
        <p:txBody>
          <a:bodyPr wrap="square" rtlCol="0">
            <a:spAutoFit/>
          </a:bodyPr>
          <a:lstStyle/>
          <a:p>
            <a:pPr algn="just">
              <a:lnSpc>
                <a:spcPct val="107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presentan los siguientes resultados en respuesta a lo comentado por los encuestados: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las áreas de trabajo se encuentran: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Libre de Basura en un 100%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Libre de Olores desagradables en un 76%</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Libre de Plagas en un 60%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Libre de Agua estancada en un 100%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en la institución se promueve el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Agua en un 70%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Insumos en un 40%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Energía eléctrica en un 29%</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Desechos en un 90%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Arial" panose="020B0604020202020204" pitchFamily="34" charset="0"/>
              <a:buChar char="•"/>
              <a:tabLst>
                <a:tab pos="914400" algn="l"/>
              </a:tabLst>
            </a:pPr>
            <a:r>
              <a:rPr lang="es-MX"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Áreas verdes en un 77%</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ultimo cabe mencionar que un 100% de los encuestados tienen interés en cursos de capacitación en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caso de que la universidad los ofreciera ellos asistirían.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6077</TotalTime>
  <Words>4229</Words>
  <Application>Microsoft Office PowerPoint</Application>
  <PresentationFormat>Presentación en pantalla (4:3)</PresentationFormat>
  <Paragraphs>662</Paragraphs>
  <Slides>85</Slides>
  <Notes>85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85</vt:i4>
      </vt:variant>
    </vt:vector>
  </HeadingPairs>
  <TitlesOfParts>
    <vt:vector size="90" baseType="lpstr">
      <vt:lpstr>Arial</vt:lpstr>
      <vt:lpstr>Calibri</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2022-04-26T16:47:57Z</dcterms:modified>
</cp:coreProperties>
</file>