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422" r:id="rId3"/>
    <p:sldId id="336" r:id="rId4"/>
    <p:sldId id="338" r:id="rId5"/>
    <p:sldId id="419" r:id="rId6"/>
    <p:sldId id="418" r:id="rId7"/>
    <p:sldId id="420"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42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58ED5"/>
    <a:srgbClr val="7030A0"/>
    <a:srgbClr val="92D050"/>
    <a:srgbClr val="92D505"/>
    <a:srgbClr val="77933C"/>
    <a:srgbClr val="4F6228"/>
    <a:srgbClr val="3A71B2"/>
    <a:srgbClr val="D68B28"/>
    <a:srgbClr val="914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Rony\Desktop\Tablas%20con%20macro.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Hoja1!$D$16</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80-4C2F-8385-8DA02E36FE84}"/>
                </c:ext>
              </c:extLst>
            </c:dLbl>
            <c:dLbl>
              <c:idx val="1"/>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0-4C2F-8385-8DA02E36FE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Hoja1!$B$17:$B$18</c:f>
              <c:strCache>
                <c:ptCount val="2"/>
                <c:pt idx="0">
                  <c:v>NO LO CONOCE</c:v>
                </c:pt>
                <c:pt idx="1">
                  <c:v>SI LO CONOCE</c:v>
                </c:pt>
              </c:strCache>
            </c:strRef>
          </c:cat>
          <c:val>
            <c:numRef>
              <c:f>Hoja1!$D$17:$D$18</c:f>
              <c:numCache>
                <c:formatCode>###0.0</c:formatCode>
                <c:ptCount val="2"/>
                <c:pt idx="0">
                  <c:v>59.259259259259252</c:v>
                </c:pt>
                <c:pt idx="1">
                  <c:v>40.74074074074074</c:v>
                </c:pt>
              </c:numCache>
            </c:numRef>
          </c:val>
          <c:extLst>
            <c:ext xmlns:c16="http://schemas.microsoft.com/office/drawing/2014/chart" uri="{C3380CC4-5D6E-409C-BE32-E72D297353CC}">
              <c16:uniqueId val="{00000000-1F80-4C2F-8385-8DA02E36FE84}"/>
            </c:ext>
          </c:extLst>
        </c:ser>
        <c:dLbls>
          <c:dLblPos val="inEnd"/>
          <c:showLegendKey val="0"/>
          <c:showVal val="1"/>
          <c:showCatName val="0"/>
          <c:showSerName val="0"/>
          <c:showPercent val="0"/>
          <c:showBubbleSize val="0"/>
        </c:dLbls>
        <c:gapWidth val="150"/>
        <c:overlap val="100"/>
        <c:axId val="614800384"/>
        <c:axId val="614806264"/>
      </c:barChart>
      <c:catAx>
        <c:axId val="6148003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14806264"/>
        <c:crosses val="autoZero"/>
        <c:auto val="1"/>
        <c:lblAlgn val="ctr"/>
        <c:lblOffset val="100"/>
        <c:noMultiLvlLbl val="0"/>
      </c:catAx>
      <c:valAx>
        <c:axId val="614806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0038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2FC-44F3-BD21-71AFA7D0F61F}"/>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1-F2FC-44F3-BD21-71AFA7D0F61F}"/>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2FC-44F3-BD21-71AFA7D0F61F}"/>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40</c:v>
                </c:pt>
                <c:pt idx="1">
                  <c:v>19</c:v>
                </c:pt>
                <c:pt idx="2">
                  <c:v>19</c:v>
                </c:pt>
                <c:pt idx="3">
                  <c:v>9</c:v>
                </c:pt>
                <c:pt idx="4">
                  <c:v>16</c:v>
                </c:pt>
                <c:pt idx="5">
                  <c:v>19</c:v>
                </c:pt>
                <c:pt idx="6">
                  <c:v>14</c:v>
                </c:pt>
                <c:pt idx="7">
                  <c:v>47</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614796464"/>
        <c:axId val="614800776"/>
      </c:barChart>
      <c:catAx>
        <c:axId val="614796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614800776"/>
        <c:crosses val="autoZero"/>
        <c:auto val="1"/>
        <c:lblAlgn val="ctr"/>
        <c:lblOffset val="100"/>
        <c:noMultiLvlLbl val="0"/>
      </c:catAx>
      <c:valAx>
        <c:axId val="614800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Hoja1!$D$35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C6-441D-86D2-5C7A86B701CD}"/>
                </c:ext>
              </c:extLst>
            </c:dLbl>
            <c:dLbl>
              <c:idx val="1"/>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C6-441D-86D2-5C7A86B701CD}"/>
                </c:ext>
              </c:extLst>
            </c:dLbl>
            <c:dLbl>
              <c:idx val="2"/>
              <c:tx>
                <c:rich>
                  <a:bodyPr/>
                  <a:lstStyle/>
                  <a:p>
                    <a:r>
                      <a:rPr lang="en-US" dirty="0"/>
                      <a:t>48%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C6-441D-86D2-5C7A86B701CD}"/>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C6-441D-86D2-5C7A86B701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Hoja1!$B$36:$B$39</c:f>
              <c:strCache>
                <c:ptCount val="4"/>
                <c:pt idx="0">
                  <c:v>MALA</c:v>
                </c:pt>
                <c:pt idx="1">
                  <c:v>REGULAR</c:v>
                </c:pt>
                <c:pt idx="2">
                  <c:v>BUENA</c:v>
                </c:pt>
                <c:pt idx="3">
                  <c:v>EXCELENTE</c:v>
                </c:pt>
              </c:strCache>
            </c:strRef>
          </c:cat>
          <c:val>
            <c:numRef>
              <c:f>Hoja1!$D$36:$D$39</c:f>
              <c:numCache>
                <c:formatCode>###0.0</c:formatCode>
                <c:ptCount val="4"/>
                <c:pt idx="0">
                  <c:v>7.4074074074074066</c:v>
                </c:pt>
                <c:pt idx="1">
                  <c:v>29.629629629629626</c:v>
                </c:pt>
                <c:pt idx="2">
                  <c:v>48.148148148148145</c:v>
                </c:pt>
                <c:pt idx="3">
                  <c:v>14.814814814814813</c:v>
                </c:pt>
              </c:numCache>
            </c:numRef>
          </c:val>
          <c:extLst>
            <c:ext xmlns:c16="http://schemas.microsoft.com/office/drawing/2014/chart" uri="{C3380CC4-5D6E-409C-BE32-E72D297353CC}">
              <c16:uniqueId val="{00000000-43C6-441D-86D2-5C7A86B701CD}"/>
            </c:ext>
          </c:extLst>
        </c:ser>
        <c:dLbls>
          <c:dLblPos val="inEnd"/>
          <c:showLegendKey val="0"/>
          <c:showVal val="1"/>
          <c:showCatName val="0"/>
          <c:showSerName val="0"/>
          <c:showPercent val="0"/>
          <c:showBubbleSize val="0"/>
        </c:dLbls>
        <c:gapWidth val="150"/>
        <c:overlap val="100"/>
        <c:axId val="614808616"/>
        <c:axId val="614814888"/>
      </c:barChart>
      <c:catAx>
        <c:axId val="6148086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4888"/>
        <c:crosses val="autoZero"/>
        <c:auto val="1"/>
        <c:lblAlgn val="ctr"/>
        <c:lblOffset val="100"/>
        <c:noMultiLvlLbl val="0"/>
      </c:catAx>
      <c:valAx>
        <c:axId val="614814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0861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19</c:v>
                </c:pt>
                <c:pt idx="1">
                  <c:v>23</c:v>
                </c:pt>
                <c:pt idx="2">
                  <c:v>44</c:v>
                </c:pt>
                <c:pt idx="3" formatCode="General">
                  <c:v>14</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614810576"/>
        <c:axId val="614818416"/>
      </c:barChart>
      <c:catAx>
        <c:axId val="61481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14818416"/>
        <c:crosses val="autoZero"/>
        <c:auto val="1"/>
        <c:lblAlgn val="ctr"/>
        <c:lblOffset val="100"/>
        <c:noMultiLvlLbl val="0"/>
      </c:catAx>
      <c:valAx>
        <c:axId val="614818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81-4676-AB65-B04BF3587B5A}"/>
                </c:ext>
              </c:extLst>
            </c:dLbl>
            <c:dLbl>
              <c:idx val="1"/>
              <c:tx>
                <c:rich>
                  <a:bodyPr/>
                  <a:lstStyle/>
                  <a:p>
                    <a:r>
                      <a:rPr lang="en-US" dirty="0"/>
                      <a:t>44%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81-4676-AB65-B04BF3587B5A}"/>
                </c:ext>
              </c:extLst>
            </c:dLbl>
            <c:dLbl>
              <c:idx val="2"/>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81-4676-AB65-B04BF3587B5A}"/>
                </c:ext>
              </c:extLst>
            </c:dLbl>
            <c:dLbl>
              <c:idx val="3"/>
              <c:layout>
                <c:manualLayout>
                  <c:x val="3.3827066447544166E-3"/>
                  <c:y val="-2.0767436599208794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81-4676-AB65-B04BF3587B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Hoja1!$B$52:$B$55</c:f>
              <c:strCache>
                <c:ptCount val="4"/>
                <c:pt idx="0">
                  <c:v>MUY ALTO</c:v>
                </c:pt>
                <c:pt idx="1">
                  <c:v>ALTO</c:v>
                </c:pt>
                <c:pt idx="2">
                  <c:v>MEDIO</c:v>
                </c:pt>
                <c:pt idx="3">
                  <c:v>BAJO</c:v>
                </c:pt>
              </c:strCache>
            </c:strRef>
          </c:cat>
          <c:val>
            <c:numRef>
              <c:f>Hoja1!$D$52:$D$55</c:f>
              <c:numCache>
                <c:formatCode>###0.0</c:formatCode>
                <c:ptCount val="4"/>
                <c:pt idx="0">
                  <c:v>22.222222222222221</c:v>
                </c:pt>
                <c:pt idx="1">
                  <c:v>44.444444444444443</c:v>
                </c:pt>
                <c:pt idx="2">
                  <c:v>29.629629629629626</c:v>
                </c:pt>
                <c:pt idx="3">
                  <c:v>3.7037037037037033</c:v>
                </c:pt>
              </c:numCache>
            </c:numRef>
          </c:val>
          <c:extLst>
            <c:ext xmlns:c16="http://schemas.microsoft.com/office/drawing/2014/chart" uri="{C3380CC4-5D6E-409C-BE32-E72D297353CC}">
              <c16:uniqueId val="{00000000-8081-4676-AB65-B04BF3587B5A}"/>
            </c:ext>
          </c:extLst>
        </c:ser>
        <c:dLbls>
          <c:dLblPos val="inEnd"/>
          <c:showLegendKey val="0"/>
          <c:showVal val="1"/>
          <c:showCatName val="0"/>
          <c:showSerName val="0"/>
          <c:showPercent val="0"/>
          <c:showBubbleSize val="0"/>
        </c:dLbls>
        <c:gapWidth val="150"/>
        <c:overlap val="100"/>
        <c:axId val="614810968"/>
        <c:axId val="614808224"/>
      </c:barChart>
      <c:catAx>
        <c:axId val="614810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08224"/>
        <c:crosses val="autoZero"/>
        <c:auto val="1"/>
        <c:lblAlgn val="ctr"/>
        <c:lblOffset val="100"/>
        <c:noMultiLvlLbl val="0"/>
      </c:catAx>
      <c:valAx>
        <c:axId val="614808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4B2-48C6-A106-93DAED0CB0E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4B2-48C6-A106-93DAED0CB0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###0.0</c:formatCode>
                <c:ptCount val="4"/>
                <c:pt idx="0" formatCode="General">
                  <c:v>12</c:v>
                </c:pt>
                <c:pt idx="1">
                  <c:v>51</c:v>
                </c:pt>
                <c:pt idx="2">
                  <c:v>30</c:v>
                </c:pt>
                <c:pt idx="3" formatCode="General">
                  <c:v>7</c:v>
                </c:pt>
              </c:numCache>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614816456"/>
        <c:axId val="614815280"/>
      </c:barChart>
      <c:catAx>
        <c:axId val="614816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5280"/>
        <c:crosses val="autoZero"/>
        <c:auto val="1"/>
        <c:lblAlgn val="ctr"/>
        <c:lblOffset val="100"/>
        <c:noMultiLvlLbl val="0"/>
      </c:catAx>
      <c:valAx>
        <c:axId val="614815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6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Hoja1!$D$67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F5-4941-A822-68E066F2BC95}"/>
                </c:ext>
              </c:extLst>
            </c:dLbl>
            <c:dLbl>
              <c:idx val="1"/>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F5-4941-A822-68E066F2BC95}"/>
                </c:ext>
              </c:extLst>
            </c:dLbl>
            <c:dLbl>
              <c:idx val="2"/>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F5-4941-A822-68E066F2BC95}"/>
                </c:ext>
              </c:extLst>
            </c:dLbl>
            <c:dLbl>
              <c:idx val="3"/>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F5-4941-A822-68E066F2BC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Hoja1!$B$68:$B$71</c:f>
              <c:strCache>
                <c:ptCount val="4"/>
                <c:pt idx="0">
                  <c:v>MALO</c:v>
                </c:pt>
                <c:pt idx="1">
                  <c:v>REGULAR</c:v>
                </c:pt>
                <c:pt idx="2">
                  <c:v>BUENA</c:v>
                </c:pt>
                <c:pt idx="3">
                  <c:v>EXCELENTE</c:v>
                </c:pt>
              </c:strCache>
            </c:strRef>
          </c:cat>
          <c:val>
            <c:numRef>
              <c:f>Hoja1!$D$68:$D$71</c:f>
              <c:numCache>
                <c:formatCode>###0.0</c:formatCode>
                <c:ptCount val="4"/>
                <c:pt idx="0">
                  <c:v>22.222222222222221</c:v>
                </c:pt>
                <c:pt idx="1">
                  <c:v>25.925925925925924</c:v>
                </c:pt>
                <c:pt idx="2">
                  <c:v>40.74074074074074</c:v>
                </c:pt>
                <c:pt idx="3">
                  <c:v>11.111111111111111</c:v>
                </c:pt>
              </c:numCache>
            </c:numRef>
          </c:val>
          <c:extLst>
            <c:ext xmlns:c16="http://schemas.microsoft.com/office/drawing/2014/chart" uri="{C3380CC4-5D6E-409C-BE32-E72D297353CC}">
              <c16:uniqueId val="{00000000-0CF5-4941-A822-68E066F2BC95}"/>
            </c:ext>
          </c:extLst>
        </c:ser>
        <c:dLbls>
          <c:dLblPos val="inEnd"/>
          <c:showLegendKey val="0"/>
          <c:showVal val="1"/>
          <c:showCatName val="0"/>
          <c:showSerName val="0"/>
          <c:showPercent val="0"/>
          <c:showBubbleSize val="0"/>
        </c:dLbls>
        <c:gapWidth val="150"/>
        <c:overlap val="100"/>
        <c:axId val="614811752"/>
        <c:axId val="614809008"/>
      </c:barChart>
      <c:catAx>
        <c:axId val="6148117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09008"/>
        <c:crosses val="autoZero"/>
        <c:auto val="1"/>
        <c:lblAlgn val="ctr"/>
        <c:lblOffset val="100"/>
        <c:noMultiLvlLbl val="0"/>
      </c:catAx>
      <c:valAx>
        <c:axId val="614809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17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3"/>
                <c:pt idx="0">
                  <c:v>EXCELENTE</c:v>
                </c:pt>
                <c:pt idx="1">
                  <c:v>BUENAS</c:v>
                </c:pt>
                <c:pt idx="2">
                  <c:v>REGULAR</c:v>
                </c:pt>
              </c:strCache>
            </c:strRef>
          </c:cat>
          <c:val>
            <c:numRef>
              <c:f>'CONDICIONES DE HIGIENE'!$B$3:$B$6</c:f>
              <c:numCache>
                <c:formatCode>###0.0</c:formatCode>
                <c:ptCount val="3"/>
                <c:pt idx="0">
                  <c:v>37</c:v>
                </c:pt>
                <c:pt idx="1">
                  <c:v>30</c:v>
                </c:pt>
                <c:pt idx="2">
                  <c:v>33</c:v>
                </c:pt>
              </c:numCache>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614809400"/>
        <c:axId val="614816848"/>
      </c:barChart>
      <c:catAx>
        <c:axId val="614809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6848"/>
        <c:crosses val="autoZero"/>
        <c:auto val="1"/>
        <c:lblAlgn val="ctr"/>
        <c:lblOffset val="100"/>
        <c:noMultiLvlLbl val="0"/>
      </c:catAx>
      <c:valAx>
        <c:axId val="614816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0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Hoja1!$D$82</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FD22F88-43D4-483F-9B70-48851C79CF4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32-4E16-8F86-9F8BE90FDAC9}"/>
                </c:ext>
              </c:extLst>
            </c:dLbl>
            <c:dLbl>
              <c:idx val="1"/>
              <c:tx>
                <c:rich>
                  <a:bodyPr/>
                  <a:lstStyle/>
                  <a:p>
                    <a:fld id="{3BB19C41-8F73-46B1-9DA5-D3B4E96AA3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532-4E16-8F86-9F8BE90FDAC9}"/>
                </c:ext>
              </c:extLst>
            </c:dLbl>
            <c:dLbl>
              <c:idx val="2"/>
              <c:tx>
                <c:rich>
                  <a:bodyPr/>
                  <a:lstStyle/>
                  <a:p>
                    <a:fld id="{F09F7D6F-75E5-454A-B50C-6E9AD78B4B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532-4E16-8F86-9F8BE90FDA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Hoja1!$B$83:$B$85</c:f>
              <c:strCache>
                <c:ptCount val="3"/>
                <c:pt idx="0">
                  <c:v>REGULAR</c:v>
                </c:pt>
                <c:pt idx="1">
                  <c:v>BUENA</c:v>
                </c:pt>
                <c:pt idx="2">
                  <c:v>EXCELENTE</c:v>
                </c:pt>
              </c:strCache>
            </c:strRef>
          </c:cat>
          <c:val>
            <c:numRef>
              <c:f>Hoja1!$D$83:$D$85</c:f>
              <c:numCache>
                <c:formatCode>###0.0</c:formatCode>
                <c:ptCount val="3"/>
                <c:pt idx="0">
                  <c:v>22.222222222222221</c:v>
                </c:pt>
                <c:pt idx="1">
                  <c:v>62.962962962962962</c:v>
                </c:pt>
                <c:pt idx="2">
                  <c:v>14.814814814814813</c:v>
                </c:pt>
              </c:numCache>
            </c:numRef>
          </c:val>
          <c:extLst>
            <c:ext xmlns:c16="http://schemas.microsoft.com/office/drawing/2014/chart" uri="{C3380CC4-5D6E-409C-BE32-E72D297353CC}">
              <c16:uniqueId val="{00000000-8532-4E16-8F86-9F8BE90FDAC9}"/>
            </c:ext>
          </c:extLst>
        </c:ser>
        <c:dLbls>
          <c:dLblPos val="inEnd"/>
          <c:showLegendKey val="0"/>
          <c:showVal val="1"/>
          <c:showCatName val="0"/>
          <c:showSerName val="0"/>
          <c:showPercent val="0"/>
          <c:showBubbleSize val="0"/>
        </c:dLbls>
        <c:gapWidth val="150"/>
        <c:overlap val="100"/>
        <c:axId val="614818024"/>
        <c:axId val="614809792"/>
      </c:barChart>
      <c:catAx>
        <c:axId val="6148180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09792"/>
        <c:crosses val="autoZero"/>
        <c:auto val="1"/>
        <c:lblAlgn val="ctr"/>
        <c:lblOffset val="100"/>
        <c:noMultiLvlLbl val="0"/>
      </c:catAx>
      <c:valAx>
        <c:axId val="614809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802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2BA-4FF0-B889-0EE94CA06D46}"/>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###0.0</c:formatCode>
                <c:ptCount val="4"/>
                <c:pt idx="0" formatCode="General">
                  <c:v>9</c:v>
                </c:pt>
                <c:pt idx="1">
                  <c:v>51</c:v>
                </c:pt>
                <c:pt idx="2" formatCode="General">
                  <c:v>25.6</c:v>
                </c:pt>
                <c:pt idx="3">
                  <c:v>14</c:v>
                </c:pt>
              </c:numCache>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614812928"/>
        <c:axId val="614807048"/>
      </c:barChart>
      <c:catAx>
        <c:axId val="61481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14807048"/>
        <c:crosses val="autoZero"/>
        <c:auto val="1"/>
        <c:lblAlgn val="ctr"/>
        <c:lblOffset val="100"/>
        <c:noMultiLvlLbl val="0"/>
      </c:catAx>
      <c:valAx>
        <c:axId val="614807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Hoja1!$D$97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38-42CA-87BB-514C38E16745}"/>
                </c:ext>
              </c:extLst>
            </c:dLbl>
            <c:dLbl>
              <c:idx val="1"/>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38-42CA-87BB-514C38E1674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Hoja1!$B$98:$B$99</c:f>
              <c:strCache>
                <c:ptCount val="2"/>
                <c:pt idx="0">
                  <c:v>NO LOS CONOCE</c:v>
                </c:pt>
                <c:pt idx="1">
                  <c:v>SI LOS CONOCE</c:v>
                </c:pt>
              </c:strCache>
            </c:strRef>
          </c:cat>
          <c:val>
            <c:numRef>
              <c:f>Hoja1!$D$98:$D$99</c:f>
              <c:numCache>
                <c:formatCode>###0.0</c:formatCode>
                <c:ptCount val="2"/>
                <c:pt idx="0">
                  <c:v>33.333333333333329</c:v>
                </c:pt>
                <c:pt idx="1">
                  <c:v>66.666666666666657</c:v>
                </c:pt>
              </c:numCache>
            </c:numRef>
          </c:val>
          <c:extLst>
            <c:ext xmlns:c16="http://schemas.microsoft.com/office/drawing/2014/chart" uri="{C3380CC4-5D6E-409C-BE32-E72D297353CC}">
              <c16:uniqueId val="{00000000-6438-42CA-87BB-514C38E16745}"/>
            </c:ext>
          </c:extLst>
        </c:ser>
        <c:dLbls>
          <c:dLblPos val="inEnd"/>
          <c:showLegendKey val="0"/>
          <c:showVal val="1"/>
          <c:showCatName val="0"/>
          <c:showSerName val="0"/>
          <c:showPercent val="0"/>
          <c:showBubbleSize val="0"/>
        </c:dLbls>
        <c:gapWidth val="150"/>
        <c:overlap val="100"/>
        <c:axId val="614807832"/>
        <c:axId val="614821160"/>
      </c:barChart>
      <c:catAx>
        <c:axId val="6148078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21160"/>
        <c:crosses val="autoZero"/>
        <c:auto val="1"/>
        <c:lblAlgn val="ctr"/>
        <c:lblOffset val="100"/>
        <c:noMultiLvlLbl val="0"/>
      </c:catAx>
      <c:valAx>
        <c:axId val="61482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0783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51</c:v>
                </c:pt>
                <c:pt idx="1">
                  <c:v>49</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614821552"/>
        <c:axId val="614820768"/>
      </c:barChart>
      <c:catAx>
        <c:axId val="614821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14820768"/>
        <c:crosses val="autoZero"/>
        <c:auto val="1"/>
        <c:lblAlgn val="ctr"/>
        <c:lblOffset val="100"/>
        <c:noMultiLvlLbl val="0"/>
      </c:catAx>
      <c:valAx>
        <c:axId val="614820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2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Hoja1!$E$229</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DE-4F3A-9E5C-68D0290B68BD}"/>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DE-4F3A-9E5C-68D0290B68BD}"/>
                </c:ext>
              </c:extLst>
            </c:dLbl>
            <c:dLbl>
              <c:idx val="2"/>
              <c:tx>
                <c:rich>
                  <a:bodyPr/>
                  <a:lstStyle/>
                  <a:p>
                    <a:r>
                      <a:rPr lang="en-US" dirty="0"/>
                      <a:t>56%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DE-4F3A-9E5C-68D0290B68B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Hoja1!$B$230:$B$232</c:f>
              <c:strCache>
                <c:ptCount val="3"/>
                <c:pt idx="0">
                  <c:v>NUNCA</c:v>
                </c:pt>
                <c:pt idx="1">
                  <c:v>ALGUNAS VECES</c:v>
                </c:pt>
                <c:pt idx="2">
                  <c:v>SIEMPRE</c:v>
                </c:pt>
              </c:strCache>
            </c:strRef>
          </c:cat>
          <c:val>
            <c:numRef>
              <c:f>Hoja1!$E$230:$E$232</c:f>
              <c:numCache>
                <c:formatCode>###0</c:formatCode>
                <c:ptCount val="3"/>
                <c:pt idx="0">
                  <c:v>11.111111111111111</c:v>
                </c:pt>
                <c:pt idx="1">
                  <c:v>33.333333333333329</c:v>
                </c:pt>
                <c:pt idx="2">
                  <c:v>55.555555555555557</c:v>
                </c:pt>
              </c:numCache>
            </c:numRef>
          </c:val>
          <c:extLst>
            <c:ext xmlns:c16="http://schemas.microsoft.com/office/drawing/2014/chart" uri="{C3380CC4-5D6E-409C-BE32-E72D297353CC}">
              <c16:uniqueId val="{00000000-19DE-4F3A-9E5C-68D0290B68BD}"/>
            </c:ext>
          </c:extLst>
        </c:ser>
        <c:dLbls>
          <c:dLblPos val="inEnd"/>
          <c:showLegendKey val="0"/>
          <c:showVal val="1"/>
          <c:showCatName val="0"/>
          <c:showSerName val="0"/>
          <c:showPercent val="0"/>
          <c:showBubbleSize val="0"/>
        </c:dLbls>
        <c:gapWidth val="150"/>
        <c:overlap val="100"/>
        <c:axId val="614819592"/>
        <c:axId val="614820376"/>
      </c:barChart>
      <c:catAx>
        <c:axId val="61481959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20376"/>
        <c:crossesAt val="0"/>
        <c:auto val="1"/>
        <c:lblAlgn val="ctr"/>
        <c:lblOffset val="100"/>
        <c:noMultiLvlLbl val="0"/>
      </c:catAx>
      <c:valAx>
        <c:axId val="614820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81959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0EA-40A3-B88C-2BC72DB8108D}"/>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A0EA-40A3-B88C-2BC72DB810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75</c:v>
                </c:pt>
                <c:pt idx="1">
                  <c:v>25</c:v>
                </c:pt>
              </c:numCache>
            </c:numRef>
          </c:val>
          <c:extLst>
            <c:ext xmlns:c16="http://schemas.microsoft.com/office/drawing/2014/chart" uri="{C3380CC4-5D6E-409C-BE32-E72D297353CC}">
              <c16:uniqueId val="{00000000-1B59-4D7F-9300-24F6F1E79FD2}"/>
            </c:ext>
          </c:extLst>
        </c:ser>
        <c:dLbls>
          <c:showLegendKey val="0"/>
          <c:showVal val="0"/>
          <c:showCatName val="0"/>
          <c:showSerName val="0"/>
          <c:showPercent val="0"/>
          <c:showBubbleSize val="0"/>
        </c:dLbls>
        <c:gapWidth val="100"/>
        <c:overlap val="-24"/>
        <c:axId val="614756480"/>
        <c:axId val="614764712"/>
      </c:barChart>
      <c:catAx>
        <c:axId val="614756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4712"/>
        <c:crosses val="autoZero"/>
        <c:auto val="1"/>
        <c:lblAlgn val="ctr"/>
        <c:lblOffset val="100"/>
        <c:noMultiLvlLbl val="0"/>
      </c:catAx>
      <c:valAx>
        <c:axId val="614764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5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162-4BD3-A62E-BFD6B27D18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2"/>
                <c:pt idx="0">
                  <c:v>SIEMPRE</c:v>
                </c:pt>
                <c:pt idx="1">
                  <c:v>ALGUNAS VECES</c:v>
                </c:pt>
              </c:strCache>
            </c:strRef>
          </c:cat>
          <c:val>
            <c:numRef>
              <c:f>'MATERIAL PARA REALIZAR TUS FUNC'!$C$3:$C$5</c:f>
              <c:numCache>
                <c:formatCode>General</c:formatCode>
                <c:ptCount val="2"/>
                <c:pt idx="0">
                  <c:v>72</c:v>
                </c:pt>
                <c:pt idx="1">
                  <c:v>28</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614765496"/>
        <c:axId val="614764320"/>
      </c:barChart>
      <c:catAx>
        <c:axId val="614765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4320"/>
        <c:crosses val="autoZero"/>
        <c:auto val="1"/>
        <c:lblAlgn val="ctr"/>
        <c:lblOffset val="100"/>
        <c:noMultiLvlLbl val="0"/>
      </c:catAx>
      <c:valAx>
        <c:axId val="614764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5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6DA-4CC3-AF0E-8DCC8E5DC7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###0.0</c:formatCode>
                <c:ptCount val="3"/>
                <c:pt idx="0">
                  <c:v>64</c:v>
                </c:pt>
                <c:pt idx="1">
                  <c:v>28</c:v>
                </c:pt>
                <c:pt idx="2" formatCode="General">
                  <c:v>8</c:v>
                </c:pt>
              </c:numCache>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614768240"/>
        <c:axId val="614756872"/>
      </c:barChart>
      <c:catAx>
        <c:axId val="61476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56872"/>
        <c:crosses val="autoZero"/>
        <c:auto val="1"/>
        <c:lblAlgn val="ctr"/>
        <c:lblOffset val="100"/>
        <c:noMultiLvlLbl val="0"/>
      </c:catAx>
      <c:valAx>
        <c:axId val="614756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Hoja1!$E$213</c:f>
              <c:strCache>
                <c:ptCount val="1"/>
                <c:pt idx="0">
                  <c:v>Porcentaje válido</c:v>
                </c:pt>
              </c:strCache>
            </c:strRef>
          </c:tx>
          <c:spPr>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AAE1-4CC5-AADB-D43C9FDF8DFB}"/>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AE1-4CC5-AADB-D43C9FDF8DFB}"/>
              </c:ext>
            </c:extLst>
          </c:dPt>
          <c:dLbls>
            <c:dLbl>
              <c:idx val="0"/>
              <c:tx>
                <c:rich>
                  <a:bodyPr/>
                  <a:lstStyle/>
                  <a:p>
                    <a:fld id="{3DFACE0C-BD2F-4270-8B79-40FB7B4A7ED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E1-4CC5-AADB-D43C9FDF8DFB}"/>
                </c:ext>
              </c:extLst>
            </c:dLbl>
            <c:dLbl>
              <c:idx val="1"/>
              <c:tx>
                <c:rich>
                  <a:bodyPr/>
                  <a:lstStyle/>
                  <a:p>
                    <a:fld id="{45B74E64-EE73-46D7-9A97-9D9E0813E8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E1-4CC5-AADB-D43C9FDF8DFB}"/>
                </c:ext>
              </c:extLst>
            </c:dLbl>
            <c:dLbl>
              <c:idx val="2"/>
              <c:layout>
                <c:manualLayout>
                  <c:x val="3.2692752737501995E-3"/>
                  <c:y val="-2.2017637429877147E-2"/>
                </c:manualLayout>
              </c:layout>
              <c:tx>
                <c:rich>
                  <a:bodyPr/>
                  <a:lstStyle/>
                  <a:p>
                    <a:fld id="{9131425B-7D82-49F0-9668-BDD0BA42886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6D-43FC-A8DE-5D116FC30B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Hoja1!$B$214:$B$216</c:f>
              <c:strCache>
                <c:ptCount val="3"/>
                <c:pt idx="0">
                  <c:v>SIEMPRE</c:v>
                </c:pt>
                <c:pt idx="1">
                  <c:v>SIEMPRE</c:v>
                </c:pt>
                <c:pt idx="2">
                  <c:v>SIEMPRE</c:v>
                </c:pt>
              </c:strCache>
            </c:strRef>
          </c:cat>
          <c:val>
            <c:numRef>
              <c:f>Hoja1!$E$214:$E$216</c:f>
              <c:numCache>
                <c:formatCode>###0</c:formatCode>
                <c:ptCount val="3"/>
                <c:pt idx="0">
                  <c:v>60</c:v>
                </c:pt>
                <c:pt idx="1">
                  <c:v>40</c:v>
                </c:pt>
                <c:pt idx="2" formatCode="General">
                  <c:v>0</c:v>
                </c:pt>
              </c:numCache>
            </c:numRef>
          </c:val>
          <c:extLst>
            <c:ext xmlns:c16="http://schemas.microsoft.com/office/drawing/2014/chart" uri="{C3380CC4-5D6E-409C-BE32-E72D297353CC}">
              <c16:uniqueId val="{00000002-AAE1-4CC5-AADB-D43C9FDF8DFB}"/>
            </c:ext>
          </c:extLst>
        </c:ser>
        <c:dLbls>
          <c:dLblPos val="inEnd"/>
          <c:showLegendKey val="0"/>
          <c:showVal val="1"/>
          <c:showCatName val="0"/>
          <c:showSerName val="0"/>
          <c:showPercent val="0"/>
          <c:showBubbleSize val="0"/>
        </c:dLbls>
        <c:gapWidth val="150"/>
        <c:overlap val="100"/>
        <c:axId val="614759224"/>
        <c:axId val="614766672"/>
      </c:barChart>
      <c:catAx>
        <c:axId val="614759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6672"/>
        <c:crosses val="autoZero"/>
        <c:auto val="1"/>
        <c:lblAlgn val="ctr"/>
        <c:lblOffset val="100"/>
        <c:noMultiLvlLbl val="0"/>
      </c:catAx>
      <c:valAx>
        <c:axId val="614766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5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449-47E9-B58F-8D35A2DC761B}"/>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8449-47E9-B58F-8D35A2DC761B}"/>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A5-4944-9490-F12B071E00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7</c:v>
                </c:pt>
                <c:pt idx="1">
                  <c:v>86</c:v>
                </c:pt>
                <c:pt idx="2">
                  <c:v>7</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614761576"/>
        <c:axId val="614763536"/>
      </c:barChart>
      <c:catAx>
        <c:axId val="614761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3536"/>
        <c:crosses val="autoZero"/>
        <c:auto val="1"/>
        <c:lblAlgn val="ctr"/>
        <c:lblOffset val="100"/>
        <c:noMultiLvlLbl val="0"/>
      </c:catAx>
      <c:valAx>
        <c:axId val="614763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1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Hoja1!$D$109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895091856086808E-3"/>
                  <c:y val="-2.9831633784136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77-4AD6-9E72-35C96CDA9333}"/>
                </c:ext>
              </c:extLst>
            </c:dLbl>
            <c:dLbl>
              <c:idx val="1"/>
              <c:layout>
                <c:manualLayout>
                  <c:x val="-1.6895091856086808E-3"/>
                  <c:y val="-2.9831633784136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77-4AD6-9E72-35C96CDA9333}"/>
                </c:ext>
              </c:extLst>
            </c:dLbl>
            <c:dLbl>
              <c:idx val="2"/>
              <c:tx>
                <c:rich>
                  <a:bodyPr/>
                  <a:lstStyle/>
                  <a:p>
                    <a:r>
                      <a:rPr lang="en-US" dirty="0"/>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77-4AD6-9E72-35C96CDA9333}"/>
                </c:ext>
              </c:extLst>
            </c:dLbl>
            <c:dLbl>
              <c:idx val="3"/>
              <c:tx>
                <c:rich>
                  <a:bodyPr/>
                  <a:lstStyle/>
                  <a:p>
                    <a:r>
                      <a:rPr lang="en-US" dirty="0"/>
                      <a:t>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77-4AD6-9E72-35C96CDA93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Hoja1!$B$110:$B$113</c:f>
              <c:strCache>
                <c:ptCount val="4"/>
                <c:pt idx="0">
                  <c:v>PESIMAS</c:v>
                </c:pt>
                <c:pt idx="1">
                  <c:v>MALAS</c:v>
                </c:pt>
                <c:pt idx="2">
                  <c:v>BUENAS</c:v>
                </c:pt>
                <c:pt idx="3">
                  <c:v>EXCELENTE</c:v>
                </c:pt>
              </c:strCache>
            </c:strRef>
          </c:cat>
          <c:val>
            <c:numRef>
              <c:f>Hoja1!$D$110:$D$113</c:f>
              <c:numCache>
                <c:formatCode>###0.0</c:formatCode>
                <c:ptCount val="4"/>
                <c:pt idx="0">
                  <c:v>3.7037037037037033</c:v>
                </c:pt>
                <c:pt idx="1">
                  <c:v>3.7037037037037033</c:v>
                </c:pt>
                <c:pt idx="2">
                  <c:v>85.18518518518519</c:v>
                </c:pt>
                <c:pt idx="3">
                  <c:v>7.4074074074074066</c:v>
                </c:pt>
              </c:numCache>
            </c:numRef>
          </c:val>
          <c:extLst>
            <c:ext xmlns:c16="http://schemas.microsoft.com/office/drawing/2014/chart" uri="{C3380CC4-5D6E-409C-BE32-E72D297353CC}">
              <c16:uniqueId val="{00000000-0577-4AD6-9E72-35C96CDA9333}"/>
            </c:ext>
          </c:extLst>
        </c:ser>
        <c:dLbls>
          <c:dLblPos val="inEnd"/>
          <c:showLegendKey val="0"/>
          <c:showVal val="1"/>
          <c:showCatName val="0"/>
          <c:showSerName val="0"/>
          <c:showPercent val="0"/>
          <c:showBubbleSize val="0"/>
        </c:dLbls>
        <c:gapWidth val="150"/>
        <c:overlap val="100"/>
        <c:axId val="614758048"/>
        <c:axId val="614763144"/>
      </c:barChart>
      <c:catAx>
        <c:axId val="6147580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3144"/>
        <c:crosses val="autoZero"/>
        <c:auto val="1"/>
        <c:lblAlgn val="ctr"/>
        <c:lblOffset val="100"/>
        <c:noMultiLvlLbl val="0"/>
      </c:catAx>
      <c:valAx>
        <c:axId val="614763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5804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63-4784-8B7E-3ED862BB9FBF}"/>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463-4784-8B7E-3ED862BB9F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42</c:v>
                </c:pt>
                <c:pt idx="1">
                  <c:v>56</c:v>
                </c:pt>
                <c:pt idx="2">
                  <c:v>2</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614758440"/>
        <c:axId val="614758832"/>
      </c:barChart>
      <c:catAx>
        <c:axId val="614758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58832"/>
        <c:crosses val="autoZero"/>
        <c:auto val="1"/>
        <c:lblAlgn val="ctr"/>
        <c:lblOffset val="100"/>
        <c:noMultiLvlLbl val="0"/>
      </c:catAx>
      <c:valAx>
        <c:axId val="614758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58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Hoja1!$D$125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157174E-CC39-41FA-9E67-0C98BEF12B2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03-4F97-9A75-09E0F62BF699}"/>
                </c:ext>
              </c:extLst>
            </c:dLbl>
            <c:dLbl>
              <c:idx val="1"/>
              <c:tx>
                <c:rich>
                  <a:bodyPr/>
                  <a:lstStyle/>
                  <a:p>
                    <a:fld id="{4FEDD4CB-1B07-46BA-9FCF-79DC51DFB7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03-4F97-9A75-09E0F62BF699}"/>
                </c:ext>
              </c:extLst>
            </c:dLbl>
            <c:dLbl>
              <c:idx val="2"/>
              <c:tx>
                <c:rich>
                  <a:bodyPr/>
                  <a:lstStyle/>
                  <a:p>
                    <a:fld id="{1FC5541F-41AB-4241-AFF5-0816263E44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03-4F97-9A75-09E0F62BF6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Hoja1!$B$126:$B$128</c:f>
              <c:strCache>
                <c:ptCount val="3"/>
                <c:pt idx="0">
                  <c:v>NUNCA</c:v>
                </c:pt>
                <c:pt idx="1">
                  <c:v>ALGUNAS VECES</c:v>
                </c:pt>
                <c:pt idx="2">
                  <c:v>SIEMPRE</c:v>
                </c:pt>
              </c:strCache>
            </c:strRef>
          </c:cat>
          <c:val>
            <c:numRef>
              <c:f>Hoja1!$D$126:$D$128</c:f>
              <c:numCache>
                <c:formatCode>###0</c:formatCode>
                <c:ptCount val="3"/>
                <c:pt idx="0">
                  <c:v>7.4074074074074066</c:v>
                </c:pt>
                <c:pt idx="1">
                  <c:v>40.74074074074074</c:v>
                </c:pt>
                <c:pt idx="2">
                  <c:v>51.851851851851848</c:v>
                </c:pt>
              </c:numCache>
            </c:numRef>
          </c:val>
          <c:extLst>
            <c:ext xmlns:c16="http://schemas.microsoft.com/office/drawing/2014/chart" uri="{C3380CC4-5D6E-409C-BE32-E72D297353CC}">
              <c16:uniqueId val="{00000000-F803-4F97-9A75-09E0F62BF699}"/>
            </c:ext>
          </c:extLst>
        </c:ser>
        <c:dLbls>
          <c:dLblPos val="inEnd"/>
          <c:showLegendKey val="0"/>
          <c:showVal val="1"/>
          <c:showCatName val="0"/>
          <c:showSerName val="0"/>
          <c:showPercent val="0"/>
          <c:showBubbleSize val="0"/>
        </c:dLbls>
        <c:gapWidth val="100"/>
        <c:overlap val="-24"/>
        <c:axId val="614760008"/>
        <c:axId val="614763928"/>
      </c:barChart>
      <c:catAx>
        <c:axId val="61476000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3928"/>
        <c:crosses val="autoZero"/>
        <c:auto val="1"/>
        <c:lblAlgn val="ctr"/>
        <c:lblOffset val="100"/>
        <c:noMultiLvlLbl val="0"/>
      </c:catAx>
      <c:valAx>
        <c:axId val="614763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00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67</c:v>
                </c:pt>
                <c:pt idx="1">
                  <c:v>33</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614762360"/>
        <c:axId val="614765104"/>
      </c:barChart>
      <c:catAx>
        <c:axId val="614762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5104"/>
        <c:crosses val="autoZero"/>
        <c:auto val="1"/>
        <c:lblAlgn val="ctr"/>
        <c:lblOffset val="100"/>
        <c:noMultiLvlLbl val="0"/>
      </c:catAx>
      <c:valAx>
        <c:axId val="614765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2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Hoja1!$D$138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2D0CA6F-C5AA-484B-9765-9A973FE1C5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8A-41CB-B31E-095C478FCE3E}"/>
                </c:ext>
              </c:extLst>
            </c:dLbl>
            <c:dLbl>
              <c:idx val="1"/>
              <c:tx>
                <c:rich>
                  <a:bodyPr/>
                  <a:lstStyle/>
                  <a:p>
                    <a:fld id="{3D534E3F-84A9-4551-AA6E-DF9B04E143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8A-41CB-B31E-095C478FCE3E}"/>
                </c:ext>
              </c:extLst>
            </c:dLbl>
            <c:dLbl>
              <c:idx val="2"/>
              <c:tx>
                <c:rich>
                  <a:bodyPr/>
                  <a:lstStyle/>
                  <a:p>
                    <a:fld id="{261BF8B9-75C6-4E48-90A0-065167F40ED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8A-41CB-B31E-095C478FCE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Hoja1!$B$139:$B$141</c:f>
              <c:strCache>
                <c:ptCount val="3"/>
                <c:pt idx="0">
                  <c:v>NUNCA</c:v>
                </c:pt>
                <c:pt idx="1">
                  <c:v>ALGUNAS VECES</c:v>
                </c:pt>
                <c:pt idx="2">
                  <c:v>SIEMPRE</c:v>
                </c:pt>
              </c:strCache>
            </c:strRef>
          </c:cat>
          <c:val>
            <c:numRef>
              <c:f>Hoja1!$D$139:$D$141</c:f>
              <c:numCache>
                <c:formatCode>###0</c:formatCode>
                <c:ptCount val="3"/>
                <c:pt idx="0">
                  <c:v>11.111111111111111</c:v>
                </c:pt>
                <c:pt idx="1">
                  <c:v>51.851851851851848</c:v>
                </c:pt>
                <c:pt idx="2">
                  <c:v>37.037037037037038</c:v>
                </c:pt>
              </c:numCache>
            </c:numRef>
          </c:val>
          <c:extLst>
            <c:ext xmlns:c16="http://schemas.microsoft.com/office/drawing/2014/chart" uri="{C3380CC4-5D6E-409C-BE32-E72D297353CC}">
              <c16:uniqueId val="{00000000-C68A-41CB-B31E-095C478FCE3E}"/>
            </c:ext>
          </c:extLst>
        </c:ser>
        <c:dLbls>
          <c:dLblPos val="inEnd"/>
          <c:showLegendKey val="0"/>
          <c:showVal val="1"/>
          <c:showCatName val="0"/>
          <c:showSerName val="0"/>
          <c:showPercent val="0"/>
          <c:showBubbleSize val="0"/>
        </c:dLbls>
        <c:gapWidth val="150"/>
        <c:overlap val="100"/>
        <c:axId val="614766280"/>
        <c:axId val="614767456"/>
      </c:barChart>
      <c:catAx>
        <c:axId val="61476628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7456"/>
        <c:crosses val="autoZero"/>
        <c:auto val="1"/>
        <c:lblAlgn val="ctr"/>
        <c:lblOffset val="100"/>
        <c:noMultiLvlLbl val="0"/>
      </c:catAx>
      <c:valAx>
        <c:axId val="61476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628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65</c:v>
                </c:pt>
                <c:pt idx="1">
                  <c:v>37</c:v>
                </c:pt>
                <c:pt idx="2">
                  <c:v>30</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614769416"/>
        <c:axId val="614771376"/>
      </c:barChart>
      <c:catAx>
        <c:axId val="614769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1376"/>
        <c:crosses val="autoZero"/>
        <c:auto val="1"/>
        <c:lblAlgn val="ctr"/>
        <c:lblOffset val="100"/>
        <c:noMultiLvlLbl val="0"/>
      </c:catAx>
      <c:valAx>
        <c:axId val="6147713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9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Hoja1!$D$181</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270408680300083E-17"/>
                  <c:y val="-1.4935890634822964E-2"/>
                </c:manualLayout>
              </c:layout>
              <c:tx>
                <c:rich>
                  <a:bodyPr/>
                  <a:lstStyle/>
                  <a:p>
                    <a:fld id="{DF45DDAD-85D9-4643-8BE3-E2FF1D429C2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2C-4336-962D-0C0B5E6A043B}"/>
                </c:ext>
              </c:extLst>
            </c:dLbl>
            <c:dLbl>
              <c:idx val="1"/>
              <c:tx>
                <c:rich>
                  <a:bodyPr/>
                  <a:lstStyle/>
                  <a:p>
                    <a:fld id="{C6F11622-D2F2-4831-851D-CB86723096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2C-4336-962D-0C0B5E6A043B}"/>
                </c:ext>
              </c:extLst>
            </c:dLbl>
            <c:dLbl>
              <c:idx val="2"/>
              <c:tx>
                <c:rich>
                  <a:bodyPr/>
                  <a:lstStyle/>
                  <a:p>
                    <a:fld id="{064CFB65-1106-4D5F-8458-59979E7826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82C-4336-962D-0C0B5E6A04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Hoja1!$B$182:$B$184</c:f>
              <c:strCache>
                <c:ptCount val="3"/>
                <c:pt idx="0">
                  <c:v>NUNCA</c:v>
                </c:pt>
                <c:pt idx="1">
                  <c:v>ALGUNAS VECES</c:v>
                </c:pt>
                <c:pt idx="2">
                  <c:v>SIEMPRE</c:v>
                </c:pt>
              </c:strCache>
            </c:strRef>
          </c:cat>
          <c:val>
            <c:numRef>
              <c:f>Hoja1!$D$182:$D$184</c:f>
              <c:numCache>
                <c:formatCode>###0</c:formatCode>
                <c:ptCount val="3"/>
                <c:pt idx="0">
                  <c:v>3.7037037037037033</c:v>
                </c:pt>
                <c:pt idx="1">
                  <c:v>44.444444444444443</c:v>
                </c:pt>
                <c:pt idx="2">
                  <c:v>51.851851851851848</c:v>
                </c:pt>
              </c:numCache>
            </c:numRef>
          </c:val>
          <c:extLst>
            <c:ext xmlns:c16="http://schemas.microsoft.com/office/drawing/2014/chart" uri="{C3380CC4-5D6E-409C-BE32-E72D297353CC}">
              <c16:uniqueId val="{00000000-782C-4336-962D-0C0B5E6A043B}"/>
            </c:ext>
          </c:extLst>
        </c:ser>
        <c:dLbls>
          <c:dLblPos val="inEnd"/>
          <c:showLegendKey val="0"/>
          <c:showVal val="1"/>
          <c:showCatName val="0"/>
          <c:showSerName val="0"/>
          <c:showPercent val="0"/>
          <c:showBubbleSize val="0"/>
        </c:dLbls>
        <c:gapWidth val="150"/>
        <c:overlap val="100"/>
        <c:axId val="614778432"/>
        <c:axId val="614770200"/>
      </c:barChart>
      <c:catAx>
        <c:axId val="6147784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0200"/>
        <c:crosses val="autoZero"/>
        <c:auto val="1"/>
        <c:lblAlgn val="ctr"/>
        <c:lblOffset val="100"/>
        <c:noMultiLvlLbl val="0"/>
      </c:catAx>
      <c:valAx>
        <c:axId val="614770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84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47</c:v>
                </c:pt>
                <c:pt idx="1">
                  <c:v>53</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614769808"/>
        <c:axId val="614779216"/>
      </c:barChart>
      <c:catAx>
        <c:axId val="614769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9216"/>
        <c:crosses val="autoZero"/>
        <c:auto val="1"/>
        <c:lblAlgn val="ctr"/>
        <c:lblOffset val="100"/>
        <c:noMultiLvlLbl val="0"/>
      </c:catAx>
      <c:valAx>
        <c:axId val="614779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Hoja1!$D$262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2C78E7-0B26-46FC-9C08-00F73D57C8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26-4F0E-8689-F7FAFCF73D05}"/>
                </c:ext>
              </c:extLst>
            </c:dLbl>
            <c:dLbl>
              <c:idx val="1"/>
              <c:tx>
                <c:rich>
                  <a:bodyPr/>
                  <a:lstStyle/>
                  <a:p>
                    <a:fld id="{DB5B07AD-CFFF-4676-A2D8-54A289B93F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26-4F0E-8689-F7FAFCF73D05}"/>
                </c:ext>
              </c:extLst>
            </c:dLbl>
            <c:dLbl>
              <c:idx val="2"/>
              <c:layout>
                <c:manualLayout>
                  <c:x val="0"/>
                  <c:y val="-1.2900658089339436E-2"/>
                </c:manualLayout>
              </c:layout>
              <c:tx>
                <c:rich>
                  <a:bodyPr/>
                  <a:lstStyle/>
                  <a:p>
                    <a:fld id="{A4194A8C-DA74-495F-A8F9-C49E3F7DE3C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98-4D3A-B738-CB98B6CBAE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Hoja1!$B$263:$B$265</c:f>
              <c:strCache>
                <c:ptCount val="3"/>
                <c:pt idx="0">
                  <c:v>SIEMPRE</c:v>
                </c:pt>
                <c:pt idx="1">
                  <c:v>ALGUNAS VECES</c:v>
                </c:pt>
                <c:pt idx="2">
                  <c:v>NUNCA</c:v>
                </c:pt>
              </c:strCache>
            </c:strRef>
          </c:cat>
          <c:val>
            <c:numRef>
              <c:f>Hoja1!$D$263:$D$265</c:f>
              <c:numCache>
                <c:formatCode>###0</c:formatCode>
                <c:ptCount val="3"/>
                <c:pt idx="0">
                  <c:v>70.370370370370367</c:v>
                </c:pt>
                <c:pt idx="1">
                  <c:v>29.629629629629626</c:v>
                </c:pt>
                <c:pt idx="2" formatCode="General">
                  <c:v>0</c:v>
                </c:pt>
              </c:numCache>
            </c:numRef>
          </c:val>
          <c:extLst>
            <c:ext xmlns:c16="http://schemas.microsoft.com/office/drawing/2014/chart" uri="{C3380CC4-5D6E-409C-BE32-E72D297353CC}">
              <c16:uniqueId val="{00000000-2826-4F0E-8689-F7FAFCF73D05}"/>
            </c:ext>
          </c:extLst>
        </c:ser>
        <c:dLbls>
          <c:dLblPos val="inEnd"/>
          <c:showLegendKey val="0"/>
          <c:showVal val="1"/>
          <c:showCatName val="0"/>
          <c:showSerName val="0"/>
          <c:showPercent val="0"/>
          <c:showBubbleSize val="0"/>
        </c:dLbls>
        <c:gapWidth val="150"/>
        <c:overlap val="100"/>
        <c:axId val="614780392"/>
        <c:axId val="614770984"/>
      </c:barChart>
      <c:catAx>
        <c:axId val="614780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0984"/>
        <c:crosses val="autoZero"/>
        <c:auto val="1"/>
        <c:lblAlgn val="ctr"/>
        <c:lblOffset val="100"/>
        <c:noMultiLvlLbl val="0"/>
      </c:catAx>
      <c:valAx>
        <c:axId val="614770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0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46A-423C-AE8F-DADF4626C356}"/>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46A-423C-AE8F-DADF4626C3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42</c:v>
                </c:pt>
                <c:pt idx="1">
                  <c:v>53</c:v>
                </c:pt>
                <c:pt idx="2">
                  <c:v>5</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614772160"/>
        <c:axId val="614776864"/>
      </c:barChart>
      <c:catAx>
        <c:axId val="614772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6864"/>
        <c:crosses val="autoZero"/>
        <c:auto val="1"/>
        <c:lblAlgn val="ctr"/>
        <c:lblOffset val="100"/>
        <c:noMultiLvlLbl val="0"/>
      </c:catAx>
      <c:valAx>
        <c:axId val="614776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Hoja1!$D$275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6704E0-F052-4221-B9FA-C68134C65E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92-496C-9DD0-C939B3A9D770}"/>
                </c:ext>
              </c:extLst>
            </c:dLbl>
            <c:dLbl>
              <c:idx val="1"/>
              <c:tx>
                <c:rich>
                  <a:bodyPr/>
                  <a:lstStyle/>
                  <a:p>
                    <a:fld id="{F594D1FB-2C32-4954-8024-BBA6C4ED8A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92-496C-9DD0-C939B3A9D77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Hoja1!$B$276:$B$277</c:f>
              <c:strCache>
                <c:ptCount val="2"/>
                <c:pt idx="0">
                  <c:v>SI</c:v>
                </c:pt>
                <c:pt idx="1">
                  <c:v>NO</c:v>
                </c:pt>
              </c:strCache>
            </c:strRef>
          </c:cat>
          <c:val>
            <c:numRef>
              <c:f>Hoja1!$D$276:$D$277</c:f>
              <c:numCache>
                <c:formatCode>###0</c:formatCode>
                <c:ptCount val="2"/>
                <c:pt idx="0">
                  <c:v>81.481481481481481</c:v>
                </c:pt>
                <c:pt idx="1">
                  <c:v>18.518518518518519</c:v>
                </c:pt>
              </c:numCache>
            </c:numRef>
          </c:val>
          <c:extLst>
            <c:ext xmlns:c16="http://schemas.microsoft.com/office/drawing/2014/chart" uri="{C3380CC4-5D6E-409C-BE32-E72D297353CC}">
              <c16:uniqueId val="{00000000-4C92-496C-9DD0-C939B3A9D770}"/>
            </c:ext>
          </c:extLst>
        </c:ser>
        <c:dLbls>
          <c:dLblPos val="inEnd"/>
          <c:showLegendKey val="0"/>
          <c:showVal val="1"/>
          <c:showCatName val="0"/>
          <c:showSerName val="0"/>
          <c:showPercent val="0"/>
          <c:showBubbleSize val="0"/>
        </c:dLbls>
        <c:gapWidth val="150"/>
        <c:overlap val="100"/>
        <c:axId val="614777648"/>
        <c:axId val="614774512"/>
      </c:barChart>
      <c:catAx>
        <c:axId val="614777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4512"/>
        <c:crosses val="autoZero"/>
        <c:auto val="1"/>
        <c:lblAlgn val="ctr"/>
        <c:lblOffset val="100"/>
        <c:noMultiLvlLbl val="0"/>
      </c:catAx>
      <c:valAx>
        <c:axId val="614774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7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FF1-4739-BFFB-E2B3CCAED0C2}"/>
                </c:ext>
              </c:extLst>
            </c:dLbl>
            <c:dLbl>
              <c:idx val="2"/>
              <c:layout>
                <c:manualLayout>
                  <c:x val="-5.1188280167833071E-3"/>
                  <c:y val="6.835916245633356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FF1-4739-BFFB-E2B3CCAED0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26</c:v>
                </c:pt>
                <c:pt idx="2">
                  <c:v>2</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614772552"/>
        <c:axId val="614780784"/>
      </c:barChart>
      <c:catAx>
        <c:axId val="61477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0784"/>
        <c:crosses val="autoZero"/>
        <c:auto val="1"/>
        <c:lblAlgn val="ctr"/>
        <c:lblOffset val="100"/>
        <c:noMultiLvlLbl val="0"/>
      </c:catAx>
      <c:valAx>
        <c:axId val="614780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2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Hoja1!$D$288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7EEB5EF-A71B-4FC3-82A1-3C1DF1A94E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FC-4665-B9DF-BFBD813A6B42}"/>
                </c:ext>
              </c:extLst>
            </c:dLbl>
            <c:dLbl>
              <c:idx val="1"/>
              <c:tx>
                <c:rich>
                  <a:bodyPr/>
                  <a:lstStyle/>
                  <a:p>
                    <a:fld id="{41D26FE5-9155-4496-8E02-1FA4DAB9B5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7FC-4665-B9DF-BFBD813A6B42}"/>
                </c:ext>
              </c:extLst>
            </c:dLbl>
            <c:dLbl>
              <c:idx val="2"/>
              <c:tx>
                <c:rich>
                  <a:bodyPr/>
                  <a:lstStyle/>
                  <a:p>
                    <a:fld id="{58D6BE14-056D-4DEA-8424-818922A81D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FC-4665-B9DF-BFBD813A6B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Hoja1!$B$289:$B$291</c:f>
              <c:strCache>
                <c:ptCount val="3"/>
                <c:pt idx="0">
                  <c:v>NUNCA</c:v>
                </c:pt>
                <c:pt idx="1">
                  <c:v>ALGUNAS VECES</c:v>
                </c:pt>
                <c:pt idx="2">
                  <c:v>SIEMPRE</c:v>
                </c:pt>
              </c:strCache>
            </c:strRef>
          </c:cat>
          <c:val>
            <c:numRef>
              <c:f>Hoja1!$D$289:$D$291</c:f>
              <c:numCache>
                <c:formatCode>###0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0-07FC-4665-B9DF-BFBD813A6B42}"/>
            </c:ext>
          </c:extLst>
        </c:ser>
        <c:dLbls>
          <c:dLblPos val="inEnd"/>
          <c:showLegendKey val="0"/>
          <c:showVal val="1"/>
          <c:showCatName val="0"/>
          <c:showSerName val="0"/>
          <c:showPercent val="0"/>
          <c:showBubbleSize val="0"/>
        </c:dLbls>
        <c:gapWidth val="150"/>
        <c:overlap val="100"/>
        <c:axId val="614773336"/>
        <c:axId val="614772944"/>
      </c:barChart>
      <c:catAx>
        <c:axId val="614773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2944"/>
        <c:crosses val="autoZero"/>
        <c:auto val="1"/>
        <c:lblAlgn val="ctr"/>
        <c:lblOffset val="100"/>
        <c:noMultiLvlLbl val="0"/>
      </c:catAx>
      <c:valAx>
        <c:axId val="61477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3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D67-4057-8FAB-E34FAD1BE83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D67-4057-8FAB-E34FAD1BE8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37</c:v>
                </c:pt>
                <c:pt idx="1">
                  <c:v>58</c:v>
                </c:pt>
                <c:pt idx="2">
                  <c:v>5</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614775296"/>
        <c:axId val="614773728"/>
      </c:barChart>
      <c:catAx>
        <c:axId val="614775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3728"/>
        <c:crosses val="autoZero"/>
        <c:auto val="1"/>
        <c:lblAlgn val="ctr"/>
        <c:lblOffset val="100"/>
        <c:noMultiLvlLbl val="0"/>
      </c:catAx>
      <c:valAx>
        <c:axId val="614773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Hoja1!$D$302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D6F25AC-1F49-4888-8825-0667540B7EF2}" type="VALUE">
                      <a:rPr lang="en-US" b="1" smtClean="0"/>
                      <a:pPr>
                        <a:defRPr sz="1800" b="1">
                          <a:solidFill>
                            <a:schemeClr val="tx1"/>
                          </a:solidFill>
                        </a:defRPr>
                      </a:pPr>
                      <a:t>[VALOR]</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F0-4811-B378-DDF3B0AFD82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352EF19-6A6C-4D52-A8CC-4910BCBAFC35}" type="VALUE">
                      <a:rPr lang="en-US" b="1" smtClean="0"/>
                      <a:pPr>
                        <a:defRPr sz="1800" b="1">
                          <a:solidFill>
                            <a:schemeClr val="tx1"/>
                          </a:solidFill>
                        </a:defRPr>
                      </a:pPr>
                      <a:t>[VALOR]</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F0-4811-B378-DDF3B0AFD82E}"/>
                </c:ext>
              </c:extLst>
            </c:dLbl>
            <c:dLbl>
              <c:idx val="2"/>
              <c:layout>
                <c:manualLayout>
                  <c:x val="-3.418670435997577E-3"/>
                  <c:y val="-1.9408371778686286E-2"/>
                </c:manualLayout>
              </c:layout>
              <c:tx>
                <c:rich>
                  <a:bodyPr/>
                  <a:lstStyle/>
                  <a:p>
                    <a:fld id="{6EDE64A4-5CC1-4BF9-8F84-B3624C6811D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E0-4F61-A905-4F2D9A509C3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Hoja1!$B$303:$B$305</c:f>
              <c:strCache>
                <c:ptCount val="3"/>
                <c:pt idx="0">
                  <c:v>SIEMPRE</c:v>
                </c:pt>
                <c:pt idx="1">
                  <c:v>ALGUNAS VECES</c:v>
                </c:pt>
                <c:pt idx="2">
                  <c:v>NUNCA</c:v>
                </c:pt>
              </c:strCache>
            </c:strRef>
          </c:cat>
          <c:val>
            <c:numRef>
              <c:f>Hoja1!$D$303:$D$305</c:f>
              <c:numCache>
                <c:formatCode>###0</c:formatCode>
                <c:ptCount val="3"/>
                <c:pt idx="0">
                  <c:v>88.888888888888886</c:v>
                </c:pt>
                <c:pt idx="1">
                  <c:v>11.111111111111111</c:v>
                </c:pt>
                <c:pt idx="2" formatCode="General">
                  <c:v>0</c:v>
                </c:pt>
              </c:numCache>
            </c:numRef>
          </c:val>
          <c:extLst>
            <c:ext xmlns:c16="http://schemas.microsoft.com/office/drawing/2014/chart" uri="{C3380CC4-5D6E-409C-BE32-E72D297353CC}">
              <c16:uniqueId val="{00000000-27F0-4811-B378-DDF3B0AFD82E}"/>
            </c:ext>
          </c:extLst>
        </c:ser>
        <c:dLbls>
          <c:dLblPos val="inEnd"/>
          <c:showLegendKey val="0"/>
          <c:showVal val="1"/>
          <c:showCatName val="0"/>
          <c:showSerName val="0"/>
          <c:showPercent val="0"/>
          <c:showBubbleSize val="0"/>
        </c:dLbls>
        <c:gapWidth val="150"/>
        <c:overlap val="100"/>
        <c:axId val="614778824"/>
        <c:axId val="614779608"/>
      </c:barChart>
      <c:catAx>
        <c:axId val="614778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9608"/>
        <c:crosses val="autoZero"/>
        <c:auto val="1"/>
        <c:lblAlgn val="ctr"/>
        <c:lblOffset val="100"/>
        <c:noMultiLvlLbl val="0"/>
      </c:catAx>
      <c:valAx>
        <c:axId val="614779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78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58</c:v>
                </c:pt>
                <c:pt idx="1">
                  <c:v>42</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614769024"/>
        <c:axId val="614792152"/>
      </c:barChart>
      <c:catAx>
        <c:axId val="614769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2152"/>
        <c:crosses val="autoZero"/>
        <c:auto val="1"/>
        <c:lblAlgn val="ctr"/>
        <c:lblOffset val="100"/>
        <c:noMultiLvlLbl val="0"/>
      </c:catAx>
      <c:valAx>
        <c:axId val="614792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69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Hoja1!$D$314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96627998310849E-3"/>
                  <c:y val="-3.3153716255123332E-2"/>
                </c:manualLayout>
              </c:layout>
              <c:tx>
                <c:rich>
                  <a:bodyPr/>
                  <a:lstStyle/>
                  <a:p>
                    <a:fld id="{10470D3F-55DC-45A7-B2CC-2F7DC01AA5C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7E-42CF-81BC-8D476306BE6D}"/>
                </c:ext>
              </c:extLst>
            </c:dLbl>
            <c:dLbl>
              <c:idx val="1"/>
              <c:tx>
                <c:rich>
                  <a:bodyPr/>
                  <a:lstStyle/>
                  <a:p>
                    <a:fld id="{0819AC93-80BD-43BE-B202-8673FB8CA9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37E-42CF-81BC-8D476306BE6D}"/>
                </c:ext>
              </c:extLst>
            </c:dLbl>
            <c:dLbl>
              <c:idx val="2"/>
              <c:tx>
                <c:rich>
                  <a:bodyPr/>
                  <a:lstStyle/>
                  <a:p>
                    <a:fld id="{0EBC6659-6D0D-4FEE-8727-7C6BC410963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7E-42CF-81BC-8D476306BE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Hoja1!$B$315:$B$317</c:f>
              <c:strCache>
                <c:ptCount val="3"/>
                <c:pt idx="0">
                  <c:v>NUNCA</c:v>
                </c:pt>
                <c:pt idx="1">
                  <c:v>ALGUNAS VECES</c:v>
                </c:pt>
                <c:pt idx="2">
                  <c:v>SIEMPRE</c:v>
                </c:pt>
              </c:strCache>
            </c:strRef>
          </c:cat>
          <c:val>
            <c:numRef>
              <c:f>Hoja1!$D$315:$D$317</c:f>
              <c:numCache>
                <c:formatCode>###0</c:formatCode>
                <c:ptCount val="3"/>
                <c:pt idx="0">
                  <c:v>3.7037037037037033</c:v>
                </c:pt>
                <c:pt idx="1">
                  <c:v>29.629629629629626</c:v>
                </c:pt>
                <c:pt idx="2">
                  <c:v>66.666666666666657</c:v>
                </c:pt>
              </c:numCache>
            </c:numRef>
          </c:val>
          <c:extLst>
            <c:ext xmlns:c16="http://schemas.microsoft.com/office/drawing/2014/chart" uri="{C3380CC4-5D6E-409C-BE32-E72D297353CC}">
              <c16:uniqueId val="{00000000-637E-42CF-81BC-8D476306BE6D}"/>
            </c:ext>
          </c:extLst>
        </c:ser>
        <c:dLbls>
          <c:dLblPos val="inEnd"/>
          <c:showLegendKey val="0"/>
          <c:showVal val="1"/>
          <c:showCatName val="0"/>
          <c:showSerName val="0"/>
          <c:showPercent val="0"/>
          <c:showBubbleSize val="0"/>
        </c:dLbls>
        <c:gapWidth val="150"/>
        <c:overlap val="100"/>
        <c:axId val="614790192"/>
        <c:axId val="614781568"/>
      </c:barChart>
      <c:catAx>
        <c:axId val="61479019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1568"/>
        <c:crosses val="autoZero"/>
        <c:auto val="1"/>
        <c:lblAlgn val="ctr"/>
        <c:lblOffset val="100"/>
        <c:noMultiLvlLbl val="0"/>
      </c:catAx>
      <c:valAx>
        <c:axId val="614781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019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65</c:v>
                </c:pt>
                <c:pt idx="1">
                  <c:v>35</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614781960"/>
        <c:axId val="614793720"/>
      </c:barChart>
      <c:catAx>
        <c:axId val="614781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3720"/>
        <c:crosses val="autoZero"/>
        <c:auto val="1"/>
        <c:lblAlgn val="ctr"/>
        <c:lblOffset val="100"/>
        <c:noMultiLvlLbl val="0"/>
      </c:catAx>
      <c:valAx>
        <c:axId val="614793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1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4919024268921122E-2"/>
          <c:y val="2.1576783944234429E-2"/>
          <c:w val="0.90236952885921962"/>
          <c:h val="0.87886403607309693"/>
        </c:manualLayout>
      </c:layout>
      <c:barChart>
        <c:barDir val="col"/>
        <c:grouping val="stacked"/>
        <c:varyColors val="0"/>
        <c:ser>
          <c:idx val="0"/>
          <c:order val="0"/>
          <c:tx>
            <c:strRef>
              <c:f>Hoja1!$D$327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AC8D6F4-7D49-41EB-9270-75D2556D93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86-48C5-B3B6-B66E4104B9C6}"/>
                </c:ext>
              </c:extLst>
            </c:dLbl>
            <c:dLbl>
              <c:idx val="1"/>
              <c:tx>
                <c:rich>
                  <a:bodyPr/>
                  <a:lstStyle/>
                  <a:p>
                    <a:fld id="{CC719777-D2DE-4C32-B430-39F3096609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86-48C5-B3B6-B66E4104B9C6}"/>
                </c:ext>
              </c:extLst>
            </c:dLbl>
            <c:dLbl>
              <c:idx val="2"/>
              <c:tx>
                <c:rich>
                  <a:bodyPr/>
                  <a:lstStyle/>
                  <a:p>
                    <a:fld id="{A8E04829-A3FC-4EEE-8D98-27A59425BA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86-48C5-B3B6-B66E4104B9C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Hoja1!$B$328:$B$330</c:f>
              <c:strCache>
                <c:ptCount val="3"/>
                <c:pt idx="0">
                  <c:v>NUNCA</c:v>
                </c:pt>
                <c:pt idx="1">
                  <c:v>ALGUNAS VECES</c:v>
                </c:pt>
                <c:pt idx="2">
                  <c:v>SIEMPRE</c:v>
                </c:pt>
              </c:strCache>
            </c:strRef>
          </c:cat>
          <c:val>
            <c:numRef>
              <c:f>Hoja1!$D$328:$D$330</c:f>
              <c:numCache>
                <c:formatCode>###0</c:formatCode>
                <c:ptCount val="3"/>
                <c:pt idx="0">
                  <c:v>11.111111111111111</c:v>
                </c:pt>
                <c:pt idx="1">
                  <c:v>11.111111111111111</c:v>
                </c:pt>
                <c:pt idx="2">
                  <c:v>77.777777777777786</c:v>
                </c:pt>
              </c:numCache>
            </c:numRef>
          </c:val>
          <c:extLst>
            <c:ext xmlns:c16="http://schemas.microsoft.com/office/drawing/2014/chart" uri="{C3380CC4-5D6E-409C-BE32-E72D297353CC}">
              <c16:uniqueId val="{00000000-8F86-48C5-B3B6-B66E4104B9C6}"/>
            </c:ext>
          </c:extLst>
        </c:ser>
        <c:dLbls>
          <c:dLblPos val="inEnd"/>
          <c:showLegendKey val="0"/>
          <c:showVal val="1"/>
          <c:showCatName val="0"/>
          <c:showSerName val="0"/>
          <c:showPercent val="0"/>
          <c:showBubbleSize val="0"/>
        </c:dLbls>
        <c:gapWidth val="150"/>
        <c:overlap val="100"/>
        <c:axId val="614790584"/>
        <c:axId val="614790976"/>
      </c:barChart>
      <c:catAx>
        <c:axId val="6147905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0976"/>
        <c:crosses val="autoZero"/>
        <c:auto val="1"/>
        <c:lblAlgn val="ctr"/>
        <c:lblOffset val="100"/>
        <c:noMultiLvlLbl val="0"/>
      </c:catAx>
      <c:valAx>
        <c:axId val="6147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05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60D-443F-B6CF-2F0346BA11E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###0.0</c:formatCode>
                <c:ptCount val="3"/>
                <c:pt idx="0">
                  <c:v>65</c:v>
                </c:pt>
                <c:pt idx="1">
                  <c:v>33</c:v>
                </c:pt>
                <c:pt idx="2" formatCode="General">
                  <c:v>2</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614788232"/>
        <c:axId val="614785096"/>
      </c:barChart>
      <c:catAx>
        <c:axId val="614788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5096"/>
        <c:crosses val="autoZero"/>
        <c:auto val="1"/>
        <c:lblAlgn val="ctr"/>
        <c:lblOffset val="100"/>
        <c:noMultiLvlLbl val="0"/>
      </c:catAx>
      <c:valAx>
        <c:axId val="614785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8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Hoja1!$D$340</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A16A8B2-A659-4189-A6AF-D993D9F00E6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D1-4306-851C-52C4C7FB1583}"/>
                </c:ext>
              </c:extLst>
            </c:dLbl>
            <c:dLbl>
              <c:idx val="1"/>
              <c:tx>
                <c:rich>
                  <a:bodyPr/>
                  <a:lstStyle/>
                  <a:p>
                    <a:fld id="{3C4968F8-C6F4-426C-913A-CB362BD8D7E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D1-4306-851C-52C4C7FB15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Hoja1!$B$341:$B$342</c:f>
              <c:strCache>
                <c:ptCount val="2"/>
                <c:pt idx="0">
                  <c:v>NO</c:v>
                </c:pt>
                <c:pt idx="1">
                  <c:v>SI</c:v>
                </c:pt>
              </c:strCache>
            </c:strRef>
          </c:cat>
          <c:val>
            <c:numRef>
              <c:f>Hoja1!$D$341:$D$342</c:f>
              <c:numCache>
                <c:formatCode>###0</c:formatCode>
                <c:ptCount val="2"/>
                <c:pt idx="0">
                  <c:v>44.444444444444443</c:v>
                </c:pt>
                <c:pt idx="1">
                  <c:v>55.555555555555557</c:v>
                </c:pt>
              </c:numCache>
            </c:numRef>
          </c:val>
          <c:extLst>
            <c:ext xmlns:c16="http://schemas.microsoft.com/office/drawing/2014/chart" uri="{C3380CC4-5D6E-409C-BE32-E72D297353CC}">
              <c16:uniqueId val="{00000000-BFD1-4306-851C-52C4C7FB1583}"/>
            </c:ext>
          </c:extLst>
        </c:ser>
        <c:dLbls>
          <c:dLblPos val="inEnd"/>
          <c:showLegendKey val="0"/>
          <c:showVal val="1"/>
          <c:showCatName val="0"/>
          <c:showSerName val="0"/>
          <c:showPercent val="0"/>
          <c:showBubbleSize val="0"/>
        </c:dLbls>
        <c:gapWidth val="150"/>
        <c:overlap val="100"/>
        <c:axId val="614784312"/>
        <c:axId val="614785880"/>
      </c:barChart>
      <c:catAx>
        <c:axId val="61478431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5880"/>
        <c:crosses val="autoZero"/>
        <c:auto val="1"/>
        <c:lblAlgn val="ctr"/>
        <c:lblOffset val="100"/>
        <c:noMultiLvlLbl val="0"/>
      </c:catAx>
      <c:valAx>
        <c:axId val="614785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431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dLbl>
              <c:idx val="2"/>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2A3-4508-9C76-EBFDCE42A1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3"/>
                <c:pt idx="0">
                  <c:v>SIEMPRE</c:v>
                </c:pt>
                <c:pt idx="1">
                  <c:v>ALGUNAS VECES</c:v>
                </c:pt>
                <c:pt idx="2">
                  <c:v>NO HE SIDO CONVOCADO</c:v>
                </c:pt>
              </c:strCache>
            </c:strRef>
          </c:cat>
          <c:val>
            <c:numRef>
              <c:f>'TE PERMITEN ASISTIR A CURSOS DE'!$C$3:$C$7</c:f>
              <c:numCache>
                <c:formatCode>###0.0</c:formatCode>
                <c:ptCount val="3"/>
                <c:pt idx="0">
                  <c:v>89</c:v>
                </c:pt>
                <c:pt idx="1">
                  <c:v>9</c:v>
                </c:pt>
                <c:pt idx="2" formatCode="General">
                  <c:v>2</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614787056"/>
        <c:axId val="614791368"/>
      </c:barChart>
      <c:catAx>
        <c:axId val="614787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1368"/>
        <c:crosses val="autoZero"/>
        <c:auto val="1"/>
        <c:lblAlgn val="ctr"/>
        <c:lblOffset val="100"/>
        <c:noMultiLvlLbl val="0"/>
      </c:catAx>
      <c:valAx>
        <c:axId val="614791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6</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Hoja1!$D$354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7A0977B-A8EA-4688-B6EF-0D1FBA2CE3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2E-4E00-B1A0-1636C14F581D}"/>
                </c:ext>
              </c:extLst>
            </c:dLbl>
            <c:dLbl>
              <c:idx val="1"/>
              <c:tx>
                <c:rich>
                  <a:bodyPr/>
                  <a:lstStyle/>
                  <a:p>
                    <a:fld id="{A2DD4B03-7584-4029-A4DF-84EA059655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2E-4E00-B1A0-1636C14F581D}"/>
                </c:ext>
              </c:extLst>
            </c:dLbl>
            <c:dLbl>
              <c:idx val="2"/>
              <c:layout>
                <c:manualLayout>
                  <c:x val="-1.7019919336303555E-3"/>
                  <c:y val="-7.8196088676148641E-3"/>
                </c:manualLayout>
              </c:layout>
              <c:tx>
                <c:rich>
                  <a:bodyPr/>
                  <a:lstStyle/>
                  <a:p>
                    <a:fld id="{87687CDB-4A35-4615-8721-DD8633FA954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E8-482D-8B5B-7675E11113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Hoja1!$B$355:$B$357</c:f>
              <c:strCache>
                <c:ptCount val="3"/>
                <c:pt idx="0">
                  <c:v>SIEMPRE</c:v>
                </c:pt>
                <c:pt idx="1">
                  <c:v>ALGUNAS VECES</c:v>
                </c:pt>
                <c:pt idx="2">
                  <c:v>NUNCA</c:v>
                </c:pt>
              </c:strCache>
            </c:strRef>
          </c:cat>
          <c:val>
            <c:numRef>
              <c:f>Hoja1!$D$355:$D$357</c:f>
              <c:numCache>
                <c:formatCode>###0</c:formatCode>
                <c:ptCount val="3"/>
                <c:pt idx="0">
                  <c:v>74.074074074074076</c:v>
                </c:pt>
                <c:pt idx="1">
                  <c:v>25.925925925925924</c:v>
                </c:pt>
                <c:pt idx="2">
                  <c:v>0</c:v>
                </c:pt>
              </c:numCache>
            </c:numRef>
          </c:val>
          <c:extLst>
            <c:ext xmlns:c16="http://schemas.microsoft.com/office/drawing/2014/chart" uri="{C3380CC4-5D6E-409C-BE32-E72D297353CC}">
              <c16:uniqueId val="{00000000-D22E-4E00-B1A0-1636C14F581D}"/>
            </c:ext>
          </c:extLst>
        </c:ser>
        <c:dLbls>
          <c:dLblPos val="inEnd"/>
          <c:showLegendKey val="0"/>
          <c:showVal val="1"/>
          <c:showCatName val="0"/>
          <c:showSerName val="0"/>
          <c:showPercent val="0"/>
          <c:showBubbleSize val="0"/>
        </c:dLbls>
        <c:gapWidth val="150"/>
        <c:overlap val="100"/>
        <c:axId val="614783920"/>
        <c:axId val="614782744"/>
      </c:barChart>
      <c:catAx>
        <c:axId val="614783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2744"/>
        <c:crosses val="autoZero"/>
        <c:auto val="1"/>
        <c:lblAlgn val="ctr"/>
        <c:lblOffset val="100"/>
        <c:noMultiLvlLbl val="0"/>
      </c:catAx>
      <c:valAx>
        <c:axId val="614782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5B7-4C4E-AB79-FAD1851D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98</c:v>
                </c:pt>
                <c:pt idx="1">
                  <c:v>2</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614792544"/>
        <c:axId val="614786272"/>
      </c:barChart>
      <c:catAx>
        <c:axId val="614792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6272"/>
        <c:crosses val="autoZero"/>
        <c:auto val="1"/>
        <c:lblAlgn val="ctr"/>
        <c:lblOffset val="100"/>
        <c:noMultiLvlLbl val="0"/>
      </c:catAx>
      <c:valAx>
        <c:axId val="614786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OLORES DESAGRADABLES</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Hoja1!$D$366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A93DE54-9DA2-469C-93CF-6AABAC4AF1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F0-4B07-ABBA-D227AD87682B}"/>
                </c:ext>
              </c:extLst>
            </c:dLbl>
            <c:dLbl>
              <c:idx val="1"/>
              <c:tx>
                <c:rich>
                  <a:bodyPr/>
                  <a:lstStyle/>
                  <a:p>
                    <a:fld id="{C6A669EA-6EAD-48DC-9F85-F72FA3D039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F0-4B07-ABBA-D227AD8768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Hoja1!$B$367:$B$368</c:f>
              <c:strCache>
                <c:ptCount val="2"/>
                <c:pt idx="0">
                  <c:v>NO</c:v>
                </c:pt>
                <c:pt idx="1">
                  <c:v>SI</c:v>
                </c:pt>
              </c:strCache>
            </c:strRef>
          </c:cat>
          <c:val>
            <c:numRef>
              <c:f>Hoja1!$D$367:$D$368</c:f>
              <c:numCache>
                <c:formatCode>###0</c:formatCode>
                <c:ptCount val="2"/>
                <c:pt idx="0">
                  <c:v>40.74074074074074</c:v>
                </c:pt>
                <c:pt idx="1">
                  <c:v>59.259259259259252</c:v>
                </c:pt>
              </c:numCache>
            </c:numRef>
          </c:val>
          <c:extLst>
            <c:ext xmlns:c16="http://schemas.microsoft.com/office/drawing/2014/chart" uri="{C3380CC4-5D6E-409C-BE32-E72D297353CC}">
              <c16:uniqueId val="{00000000-D8F0-4B07-ABBA-D227AD87682B}"/>
            </c:ext>
          </c:extLst>
        </c:ser>
        <c:dLbls>
          <c:dLblPos val="inEnd"/>
          <c:showLegendKey val="0"/>
          <c:showVal val="1"/>
          <c:showCatName val="0"/>
          <c:showSerName val="0"/>
          <c:showPercent val="0"/>
          <c:showBubbleSize val="0"/>
        </c:dLbls>
        <c:gapWidth val="150"/>
        <c:overlap val="100"/>
        <c:axId val="614792936"/>
        <c:axId val="614793328"/>
      </c:barChart>
      <c:catAx>
        <c:axId val="614792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3328"/>
        <c:crosses val="autoZero"/>
        <c:auto val="1"/>
        <c:lblAlgn val="ctr"/>
        <c:lblOffset val="100"/>
        <c:noMultiLvlLbl val="0"/>
      </c:catAx>
      <c:valAx>
        <c:axId val="614793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BFD-4DB9-9DD6-B600639C8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93</c:v>
                </c:pt>
                <c:pt idx="1">
                  <c:v>7</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614783528"/>
        <c:axId val="614787448"/>
      </c:barChart>
      <c:catAx>
        <c:axId val="614783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7448"/>
        <c:crosses val="autoZero"/>
        <c:auto val="1"/>
        <c:lblAlgn val="ctr"/>
        <c:lblOffset val="100"/>
        <c:noMultiLvlLbl val="0"/>
      </c:catAx>
      <c:valAx>
        <c:axId val="614787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8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Hoja1!$D$379</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1EE3F78-449B-401E-BE2D-6F96A87AC2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16-475B-AEAF-30681E1B2378}"/>
                </c:ext>
              </c:extLst>
            </c:dLbl>
            <c:dLbl>
              <c:idx val="1"/>
              <c:tx>
                <c:rich>
                  <a:bodyPr/>
                  <a:lstStyle/>
                  <a:p>
                    <a:fld id="{4EB2B57A-08EE-4B6B-B98B-849A2185B4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16-475B-AEAF-30681E1B23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Hoja1!$B$380:$B$381</c:f>
              <c:strCache>
                <c:ptCount val="2"/>
                <c:pt idx="0">
                  <c:v>NO</c:v>
                </c:pt>
                <c:pt idx="1">
                  <c:v>SI</c:v>
                </c:pt>
              </c:strCache>
            </c:strRef>
          </c:cat>
          <c:val>
            <c:numRef>
              <c:f>Hoja1!$D$380:$D$381</c:f>
              <c:numCache>
                <c:formatCode>###0</c:formatCode>
                <c:ptCount val="2"/>
                <c:pt idx="0">
                  <c:v>22.222222222222221</c:v>
                </c:pt>
                <c:pt idx="1">
                  <c:v>77.777777777777786</c:v>
                </c:pt>
              </c:numCache>
            </c:numRef>
          </c:val>
          <c:extLst>
            <c:ext xmlns:c16="http://schemas.microsoft.com/office/drawing/2014/chart" uri="{C3380CC4-5D6E-409C-BE32-E72D297353CC}">
              <c16:uniqueId val="{00000000-8E16-475B-AEAF-30681E1B2378}"/>
            </c:ext>
          </c:extLst>
        </c:ser>
        <c:dLbls>
          <c:dLblPos val="inEnd"/>
          <c:showLegendKey val="0"/>
          <c:showVal val="1"/>
          <c:showCatName val="0"/>
          <c:showSerName val="0"/>
          <c:showPercent val="0"/>
          <c:showBubbleSize val="0"/>
        </c:dLbls>
        <c:gapWidth val="150"/>
        <c:overlap val="100"/>
        <c:axId val="433174480"/>
        <c:axId val="433176832"/>
      </c:barChart>
      <c:catAx>
        <c:axId val="433174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6832"/>
        <c:crosses val="autoZero"/>
        <c:auto val="1"/>
        <c:lblAlgn val="ctr"/>
        <c:lblOffset val="100"/>
        <c:noMultiLvlLbl val="0"/>
      </c:catAx>
      <c:valAx>
        <c:axId val="433176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D2E-4A67-B57D-3B7A52529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58</c:v>
                </c:pt>
                <c:pt idx="1">
                  <c:v>42</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433176048"/>
        <c:axId val="433178008"/>
      </c:barChart>
      <c:catAx>
        <c:axId val="43317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8008"/>
        <c:crosses val="autoZero"/>
        <c:auto val="1"/>
        <c:lblAlgn val="ctr"/>
        <c:lblOffset val="100"/>
        <c:noMultiLvlLbl val="0"/>
      </c:catAx>
      <c:valAx>
        <c:axId val="433178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Hoja1!$D$391</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BDB66CB-46C5-4364-ADF5-68D93EB88C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00-4D7B-9F43-11378E2D037F}"/>
                </c:ext>
              </c:extLst>
            </c:dLbl>
            <c:dLbl>
              <c:idx val="1"/>
              <c:tx>
                <c:rich>
                  <a:bodyPr/>
                  <a:lstStyle/>
                  <a:p>
                    <a:fld id="{D9963BA4-90BA-4315-8F7F-1FA098D8AC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00-4D7B-9F43-11378E2D03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Hoja1!$B$392:$B$393</c:f>
              <c:strCache>
                <c:ptCount val="2"/>
                <c:pt idx="0">
                  <c:v>NO</c:v>
                </c:pt>
                <c:pt idx="1">
                  <c:v>SI</c:v>
                </c:pt>
              </c:strCache>
            </c:strRef>
          </c:cat>
          <c:val>
            <c:numRef>
              <c:f>Hoja1!$D$392:$D$393</c:f>
              <c:numCache>
                <c:formatCode>###0</c:formatCode>
                <c:ptCount val="2"/>
                <c:pt idx="0">
                  <c:v>18.518518518518519</c:v>
                </c:pt>
                <c:pt idx="1">
                  <c:v>81.481481481481481</c:v>
                </c:pt>
              </c:numCache>
            </c:numRef>
          </c:val>
          <c:extLst>
            <c:ext xmlns:c16="http://schemas.microsoft.com/office/drawing/2014/chart" uri="{C3380CC4-5D6E-409C-BE32-E72D297353CC}">
              <c16:uniqueId val="{00000000-0A00-4D7B-9F43-11378E2D037F}"/>
            </c:ext>
          </c:extLst>
        </c:ser>
        <c:dLbls>
          <c:dLblPos val="inEnd"/>
          <c:showLegendKey val="0"/>
          <c:showVal val="1"/>
          <c:showCatName val="0"/>
          <c:showSerName val="0"/>
          <c:showPercent val="0"/>
          <c:showBubbleSize val="0"/>
        </c:dLbls>
        <c:gapWidth val="150"/>
        <c:overlap val="100"/>
        <c:axId val="433182712"/>
        <c:axId val="433177224"/>
      </c:barChart>
      <c:catAx>
        <c:axId val="433182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7224"/>
        <c:crosses val="autoZero"/>
        <c:auto val="1"/>
        <c:lblAlgn val="ctr"/>
        <c:lblOffset val="100"/>
        <c:noMultiLvlLbl val="0"/>
      </c:catAx>
      <c:valAx>
        <c:axId val="433177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82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65</c:v>
                </c:pt>
                <c:pt idx="1">
                  <c:v>35</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433183496"/>
        <c:axId val="433171736"/>
      </c:barChart>
      <c:catAx>
        <c:axId val="433183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1736"/>
        <c:crosses val="autoZero"/>
        <c:auto val="1"/>
        <c:lblAlgn val="ctr"/>
        <c:lblOffset val="100"/>
        <c:noMultiLvlLbl val="0"/>
      </c:catAx>
      <c:valAx>
        <c:axId val="433171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83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Hoja1!$D$403</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37BC8A66-555B-48FD-9C13-F21FDE782A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B0-403A-93DA-F33EAD393915}"/>
                </c:ext>
              </c:extLst>
            </c:dLbl>
            <c:dLbl>
              <c:idx val="1"/>
              <c:tx>
                <c:rich>
                  <a:bodyPr/>
                  <a:lstStyle/>
                  <a:p>
                    <a:fld id="{EB49DEF7-6BC6-49E2-BE29-DBF721E3A0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B0-403A-93DA-F33EAD3939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Hoja1!$B$404:$B$405</c:f>
              <c:strCache>
                <c:ptCount val="2"/>
                <c:pt idx="0">
                  <c:v>NO</c:v>
                </c:pt>
                <c:pt idx="1">
                  <c:v>SI</c:v>
                </c:pt>
              </c:strCache>
            </c:strRef>
          </c:cat>
          <c:val>
            <c:numRef>
              <c:f>Hoja1!$D$404:$D$405</c:f>
              <c:numCache>
                <c:formatCode>###0</c:formatCode>
                <c:ptCount val="2"/>
                <c:pt idx="0">
                  <c:v>25.925925925925924</c:v>
                </c:pt>
                <c:pt idx="1">
                  <c:v>74.074074074074076</c:v>
                </c:pt>
              </c:numCache>
            </c:numRef>
          </c:val>
          <c:extLst>
            <c:ext xmlns:c16="http://schemas.microsoft.com/office/drawing/2014/chart" uri="{C3380CC4-5D6E-409C-BE32-E72D297353CC}">
              <c16:uniqueId val="{00000000-D8B0-403A-93DA-F33EAD393915}"/>
            </c:ext>
          </c:extLst>
        </c:ser>
        <c:dLbls>
          <c:dLblPos val="inEnd"/>
          <c:showLegendKey val="0"/>
          <c:showVal val="1"/>
          <c:showCatName val="0"/>
          <c:showSerName val="0"/>
          <c:showPercent val="0"/>
          <c:showBubbleSize val="0"/>
        </c:dLbls>
        <c:gapWidth val="150"/>
        <c:overlap val="100"/>
        <c:axId val="433180360"/>
        <c:axId val="433176440"/>
      </c:barChart>
      <c:catAx>
        <c:axId val="433180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6440"/>
        <c:crosses val="autoZero"/>
        <c:auto val="1"/>
        <c:lblAlgn val="ctr"/>
        <c:lblOffset val="100"/>
        <c:noMultiLvlLbl val="0"/>
      </c:catAx>
      <c:valAx>
        <c:axId val="433176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80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083-4A01-865C-5B25F46DD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74</c:v>
                </c:pt>
                <c:pt idx="1">
                  <c:v>26</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433177616"/>
        <c:axId val="433175264"/>
      </c:barChart>
      <c:catAx>
        <c:axId val="433177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5264"/>
        <c:crosses val="autoZero"/>
        <c:auto val="1"/>
        <c:lblAlgn val="ctr"/>
        <c:lblOffset val="100"/>
        <c:noMultiLvlLbl val="0"/>
      </c:catAx>
      <c:valAx>
        <c:axId val="433175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Hoja1!$D$415</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1107998239832964E-17"/>
                  <c:y val="-6.6581995920410612E-3"/>
                </c:manualLayout>
              </c:layout>
              <c:tx>
                <c:rich>
                  <a:bodyPr/>
                  <a:lstStyle/>
                  <a:p>
                    <a:fld id="{79823F09-D3A4-4690-B4C5-4E9D9D1A43F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6F-4F70-8FB4-AD1B5FEDA44A}"/>
                </c:ext>
              </c:extLst>
            </c:dLbl>
            <c:dLbl>
              <c:idx val="1"/>
              <c:tx>
                <c:rich>
                  <a:bodyPr/>
                  <a:lstStyle/>
                  <a:p>
                    <a:fld id="{2D1FFF3D-00ED-44AD-9A6F-928C6F05F2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6F-4F70-8FB4-AD1B5FEDA4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Hoja1!$B$416:$B$417</c:f>
              <c:strCache>
                <c:ptCount val="2"/>
                <c:pt idx="0">
                  <c:v>NO</c:v>
                </c:pt>
                <c:pt idx="1">
                  <c:v>SI</c:v>
                </c:pt>
              </c:strCache>
            </c:strRef>
          </c:cat>
          <c:val>
            <c:numRef>
              <c:f>Hoja1!$D$416:$D$417</c:f>
              <c:numCache>
                <c:formatCode>###0</c:formatCode>
                <c:ptCount val="2"/>
                <c:pt idx="0">
                  <c:v>7.4074074074074066</c:v>
                </c:pt>
                <c:pt idx="1">
                  <c:v>92.592592592592595</c:v>
                </c:pt>
              </c:numCache>
            </c:numRef>
          </c:val>
          <c:extLst>
            <c:ext xmlns:c16="http://schemas.microsoft.com/office/drawing/2014/chart" uri="{C3380CC4-5D6E-409C-BE32-E72D297353CC}">
              <c16:uniqueId val="{00000000-EF6F-4F70-8FB4-AD1B5FEDA44A}"/>
            </c:ext>
          </c:extLst>
        </c:ser>
        <c:dLbls>
          <c:dLblPos val="inEnd"/>
          <c:showLegendKey val="0"/>
          <c:showVal val="1"/>
          <c:showCatName val="0"/>
          <c:showSerName val="0"/>
          <c:showPercent val="0"/>
          <c:showBubbleSize val="0"/>
        </c:dLbls>
        <c:gapWidth val="150"/>
        <c:overlap val="100"/>
        <c:axId val="433178792"/>
        <c:axId val="433179184"/>
      </c:barChart>
      <c:catAx>
        <c:axId val="433178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9184"/>
        <c:crosses val="autoZero"/>
        <c:auto val="1"/>
        <c:lblAlgn val="ctr"/>
        <c:lblOffset val="100"/>
        <c:noMultiLvlLbl val="0"/>
      </c:catAx>
      <c:valAx>
        <c:axId val="433179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178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6</c:v>
                </c:pt>
                <c:pt idx="1">
                  <c:v>2</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925337632079971E-17"/>
                  <c:y val="-1.5621172353455818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5B-4715-86A5-2F30B8544B8C}"/>
                </c:ext>
              </c:extLst>
            </c:dLbl>
            <c:dLbl>
              <c:idx val="1"/>
              <c:tx>
                <c:rich>
                  <a:bodyPr/>
                  <a:lstStyle/>
                  <a:p>
                    <a:r>
                      <a:rPr lang="en-US" dirty="0"/>
                      <a:t>97%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5B-4715-86A5-2F30B8544B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NO SE SIENTE ORGULLOSO</c:v>
                </c:pt>
                <c:pt idx="1">
                  <c:v>SI SE SIENTE ORGULLOSO</c:v>
                </c:pt>
              </c:strCache>
            </c:strRef>
          </c:cat>
          <c:val>
            <c:numRef>
              <c:f>Hoja1!$D$3:$D$4</c:f>
              <c:numCache>
                <c:formatCode>###0.0</c:formatCode>
                <c:ptCount val="2"/>
                <c:pt idx="0">
                  <c:v>3.7037037037037033</c:v>
                </c:pt>
                <c:pt idx="1">
                  <c:v>96.296296296296291</c:v>
                </c:pt>
              </c:numCache>
            </c:numRef>
          </c:val>
          <c:extLst>
            <c:ext xmlns:c16="http://schemas.microsoft.com/office/drawing/2014/chart" uri="{C3380CC4-5D6E-409C-BE32-E72D297353CC}">
              <c16:uniqueId val="{00000001-7B5B-4715-86A5-2F30B8544B8C}"/>
            </c:ext>
          </c:extLst>
        </c:ser>
        <c:dLbls>
          <c:dLblPos val="inEnd"/>
          <c:showLegendKey val="0"/>
          <c:showVal val="1"/>
          <c:showCatName val="0"/>
          <c:showSerName val="0"/>
          <c:showPercent val="0"/>
          <c:showBubbleSize val="0"/>
        </c:dLbls>
        <c:gapWidth val="150"/>
        <c:overlap val="100"/>
        <c:axId val="614798032"/>
        <c:axId val="614796072"/>
      </c:barChart>
      <c:catAx>
        <c:axId val="6147980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14796072"/>
        <c:crosses val="autoZero"/>
        <c:auto val="1"/>
        <c:lblAlgn val="ctr"/>
        <c:lblOffset val="100"/>
        <c:noMultiLvlLbl val="0"/>
      </c:catAx>
      <c:valAx>
        <c:axId val="614796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803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A0-4C11-B549-F73BD3C24A6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IDENTIFICACIÓN'!$A$4:$A$7</c:f>
              <c:strCache>
                <c:ptCount val="3"/>
                <c:pt idx="0">
                  <c:v> ESCUDO</c:v>
                </c:pt>
                <c:pt idx="1">
                  <c:v> LEMA</c:v>
                </c:pt>
                <c:pt idx="2">
                  <c:v>HISTORIA</c:v>
                </c:pt>
              </c:strCache>
            </c:strRef>
          </c:cat>
          <c:val>
            <c:numRef>
              <c:f>'ELEMENTO DE IDENTIFICACIÓN'!$B$4:$B$7</c:f>
              <c:numCache>
                <c:formatCode>General</c:formatCode>
                <c:ptCount val="3"/>
                <c:pt idx="0">
                  <c:v>65</c:v>
                </c:pt>
                <c:pt idx="1">
                  <c:v>46</c:v>
                </c:pt>
                <c:pt idx="2">
                  <c:v>54</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614798816"/>
        <c:axId val="614799992"/>
      </c:barChart>
      <c:catAx>
        <c:axId val="614798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614799992"/>
        <c:crosses val="autoZero"/>
        <c:auto val="1"/>
        <c:lblAlgn val="ctr"/>
        <c:lblOffset val="100"/>
        <c:noMultiLvlLbl val="0"/>
      </c:catAx>
      <c:valAx>
        <c:axId val="614799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79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0.36618</cdr:x>
      <cdr:y>0</cdr:y>
    </cdr:from>
    <cdr:to>
      <cdr:x>0.64299</cdr:x>
      <cdr:y>0.10111</cdr:y>
    </cdr:to>
    <cdr:sp macro="" textlink="">
      <cdr:nvSpPr>
        <cdr:cNvPr id="2" name="CuadroTexto 6">
          <a:extLst xmlns:a="http://schemas.openxmlformats.org/drawingml/2006/main">
            <a:ext uri="{FF2B5EF4-FFF2-40B4-BE49-F238E27FC236}">
              <a16:creationId xmlns:a16="http://schemas.microsoft.com/office/drawing/2014/main" id="{68FBEE90-6BA0-4FE4-9882-E733EAC2D0C5}"/>
            </a:ext>
          </a:extLst>
        </cdr:cNvPr>
        <cdr:cNvSpPr txBox="1"/>
      </cdr:nvSpPr>
      <cdr:spPr>
        <a:xfrm xmlns:a="http://schemas.openxmlformats.org/drawingml/2006/main">
          <a:off x="2869226" y="-1844824"/>
          <a:ext cx="216897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b="1" dirty="0"/>
            <a:t>FUNCIÓN DOCENTE</a:t>
          </a:r>
          <a:endParaRPr lang="es-MX"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03/05/2022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03/05/2022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03/05/2022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03/05/2022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582219" y="4653137"/>
            <a:ext cx="4591130" cy="923330"/>
          </a:xfrm>
          <a:prstGeom prst="rect">
            <a:avLst/>
          </a:prstGeom>
          <a:noFill/>
        </p:spPr>
        <p:txBody>
          <a:bodyPr wrap="none" rtlCol="0">
            <a:spAutoFit/>
          </a:bodyPr>
          <a:lstStyle/>
          <a:p>
            <a:pPr algn="ctr"/>
            <a:r>
              <a:rPr lang="es-MX" b="1" dirty="0"/>
              <a:t>RESULTADOS EVALUACIÓN DE </a:t>
            </a:r>
          </a:p>
          <a:p>
            <a:pPr algn="ctr"/>
            <a:r>
              <a:rPr lang="es-MX" b="1" dirty="0"/>
              <a:t>AMBIENTE DE TRABAJO 2019 (ÁREA 620)</a:t>
            </a:r>
          </a:p>
          <a:p>
            <a:pPr algn="ctr"/>
            <a:r>
              <a:rPr lang="es-MX" b="1" dirty="0"/>
              <a:t>SECRETARIA DE EDUCACION MEDIA SUPERIOR</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2143677477"/>
              </p:ext>
            </p:extLst>
          </p:nvPr>
        </p:nvGraphicFramePr>
        <p:xfrm>
          <a:off x="1260350" y="1336324"/>
          <a:ext cx="7344097" cy="4036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93FF64F-818A-4829-8D42-E57CFC37FA51}"/>
              </a:ext>
            </a:extLst>
          </p:cNvPr>
          <p:cNvGraphicFramePr>
            <a:graphicFrameLocks/>
          </p:cNvGraphicFramePr>
          <p:nvPr>
            <p:extLst>
              <p:ext uri="{D42A27DB-BD31-4B8C-83A1-F6EECF244321}">
                <p14:modId xmlns:p14="http://schemas.microsoft.com/office/powerpoint/2010/main" val="3985973678"/>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3674567853"/>
              </p:ext>
            </p:extLst>
          </p:nvPr>
        </p:nvGraphicFramePr>
        <p:xfrm>
          <a:off x="1023312" y="1360880"/>
          <a:ext cx="7653143" cy="4144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sp>
        <p:nvSpPr>
          <p:cNvPr id="15" name="CuadroTexto 1">
            <a:extLst>
              <a:ext uri="{FF2B5EF4-FFF2-40B4-BE49-F238E27FC236}">
                <a16:creationId xmlns:a16="http://schemas.microsoft.com/office/drawing/2014/main" id="{903C8F53-8A0A-4212-9306-61FA2B0270EF}"/>
              </a:ext>
            </a:extLst>
          </p:cNvPr>
          <p:cNvSpPr txBox="1"/>
          <p:nvPr/>
        </p:nvSpPr>
        <p:spPr>
          <a:xfrm>
            <a:off x="2802749"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477217"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337861"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51685"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12329" y="374924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43806"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graphicFrame>
        <p:nvGraphicFramePr>
          <p:cNvPr id="23" name="Gráfico 22">
            <a:extLst>
              <a:ext uri="{FF2B5EF4-FFF2-40B4-BE49-F238E27FC236}">
                <a16:creationId xmlns:a16="http://schemas.microsoft.com/office/drawing/2014/main" id="{F218082C-ABB2-473F-B006-07BDE4FD740A}"/>
              </a:ext>
            </a:extLst>
          </p:cNvPr>
          <p:cNvGraphicFramePr>
            <a:graphicFrameLocks/>
          </p:cNvGraphicFramePr>
          <p:nvPr>
            <p:extLst>
              <p:ext uri="{D42A27DB-BD31-4B8C-83A1-F6EECF244321}">
                <p14:modId xmlns:p14="http://schemas.microsoft.com/office/powerpoint/2010/main" val="737846184"/>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CuadroTexto 2">
            <a:extLst>
              <a:ext uri="{FF2B5EF4-FFF2-40B4-BE49-F238E27FC236}">
                <a16:creationId xmlns:a16="http://schemas.microsoft.com/office/drawing/2014/main" id="{0BB28AEA-EE8D-4D65-841F-84B02806BFA6}"/>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gran porcentaje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2.-Historia </a:t>
            </a:r>
          </a:p>
          <a:p>
            <a:pPr marL="742950" lvl="1" indent="-285750" algn="just">
              <a:buFont typeface="Arial" panose="020B0604020202020204" pitchFamily="34" charset="0"/>
              <a:buChar char="•"/>
            </a:pPr>
            <a:r>
              <a:rPr lang="es-MX" dirty="0"/>
              <a:t>3.-Lema </a:t>
            </a:r>
          </a:p>
          <a:p>
            <a:pPr algn="just"/>
            <a:r>
              <a:rPr lang="es-MX" dirty="0"/>
              <a:t>Se manifiesta que mas de la mitad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1.-Conciencia ecológica </a:t>
            </a:r>
          </a:p>
          <a:p>
            <a:pPr marL="742950" lvl="1" indent="-285750" algn="just">
              <a:buFont typeface="Arial" panose="020B0604020202020204" pitchFamily="34" charset="0"/>
              <a:buChar char="•"/>
            </a:pPr>
            <a:r>
              <a:rPr lang="es-MX" dirty="0"/>
              <a:t> 2.-Transparencia y rendición de cuentas </a:t>
            </a:r>
          </a:p>
          <a:p>
            <a:pPr marL="742950" lvl="1" indent="-285750" algn="just">
              <a:buFont typeface="Arial" panose="020B0604020202020204" pitchFamily="34" charset="0"/>
              <a:buChar char="•"/>
            </a:pPr>
            <a:r>
              <a:rPr lang="es-MX" dirty="0"/>
              <a:t> 3.-Equidad</a:t>
            </a:r>
          </a:p>
          <a:p>
            <a:pPr marL="742950" lvl="1" indent="-285750" algn="just">
              <a:buFont typeface="Arial" panose="020B0604020202020204" pitchFamily="34" charset="0"/>
              <a:buChar char="•"/>
            </a:pPr>
            <a:r>
              <a:rPr lang="es-MX" dirty="0"/>
              <a:t> 4.-Responsabilidad</a:t>
            </a:r>
          </a:p>
          <a:p>
            <a:pPr marL="742950" lvl="1" indent="-285750" algn="just">
              <a:buFont typeface="Arial" panose="020B0604020202020204" pitchFamily="34" charset="0"/>
              <a:buChar char="•"/>
            </a:pPr>
            <a:r>
              <a:rPr lang="es-MX" dirty="0"/>
              <a:t> 5.-Profecionalismo e integridad </a:t>
            </a:r>
          </a:p>
          <a:p>
            <a:pPr marL="742950" lvl="1" indent="-285750" algn="just">
              <a:buFont typeface="Arial" panose="020B0604020202020204" pitchFamily="34" charset="0"/>
              <a:buChar char="•"/>
            </a:pPr>
            <a:r>
              <a:rPr lang="es-MX" dirty="0"/>
              <a:t> 6.-Tolerancia </a:t>
            </a:r>
          </a:p>
          <a:p>
            <a:pPr marL="742950" lvl="1" indent="-285750" algn="just">
              <a:buFont typeface="Arial" panose="020B0604020202020204" pitchFamily="34" charset="0"/>
              <a:buChar char="•"/>
            </a:pPr>
            <a:r>
              <a:rPr lang="es-MX" dirty="0"/>
              <a:t> 7.-Justicia </a:t>
            </a:r>
          </a:p>
          <a:p>
            <a:pPr marL="742950" lvl="1" indent="-285750" algn="just">
              <a:buFont typeface="Arial" panose="020B0604020202020204" pitchFamily="34" charset="0"/>
              <a:buChar char="•"/>
            </a:pPr>
            <a:r>
              <a:rPr lang="es-MX" dirty="0"/>
              <a:t> 8.-Lealtad y compromiso </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5A8322AF-7CAC-499C-A69A-E340C4BF4F52}"/>
              </a:ext>
            </a:extLst>
          </p:cNvPr>
          <p:cNvGraphicFramePr>
            <a:graphicFrameLocks noGrp="1"/>
          </p:cNvGraphicFramePr>
          <p:nvPr>
            <p:extLst>
              <p:ext uri="{D42A27DB-BD31-4B8C-83A1-F6EECF244321}">
                <p14:modId xmlns:p14="http://schemas.microsoft.com/office/powerpoint/2010/main" val="838585431"/>
              </p:ext>
            </p:extLst>
          </p:nvPr>
        </p:nvGraphicFramePr>
        <p:xfrm>
          <a:off x="2156236" y="1578737"/>
          <a:ext cx="5220000" cy="3780002"/>
        </p:xfrm>
        <a:graphic>
          <a:graphicData uri="http://schemas.openxmlformats.org/drawingml/2006/table">
            <a:tbl>
              <a:tblPr firstRow="1" firstCol="1" bandRow="1">
                <a:tableStyleId>{5C22544A-7EE6-4342-B048-85BDC9FD1C3A}</a:tableStyleId>
              </a:tblPr>
              <a:tblGrid>
                <a:gridCol w="2626576">
                  <a:extLst>
                    <a:ext uri="{9D8B030D-6E8A-4147-A177-3AD203B41FA5}">
                      <a16:colId xmlns:a16="http://schemas.microsoft.com/office/drawing/2014/main" val="87212189"/>
                    </a:ext>
                  </a:extLst>
                </a:gridCol>
                <a:gridCol w="2593424">
                  <a:extLst>
                    <a:ext uri="{9D8B030D-6E8A-4147-A177-3AD203B41FA5}">
                      <a16:colId xmlns:a16="http://schemas.microsoft.com/office/drawing/2014/main" val="465785773"/>
                    </a:ext>
                  </a:extLst>
                </a:gridCol>
              </a:tblGrid>
              <a:tr h="614972">
                <a:tc gridSpan="2">
                  <a:txBody>
                    <a:bodyPr/>
                    <a:lstStyle/>
                    <a:p>
                      <a:pPr marL="457200" algn="ctr">
                        <a:lnSpc>
                          <a:spcPct val="115000"/>
                        </a:lnSpc>
                        <a:spcAft>
                          <a:spcPts val="1000"/>
                        </a:spcAft>
                      </a:pPr>
                      <a:r>
                        <a:rPr lang="es-MX" sz="1100" dirty="0">
                          <a:effectLst/>
                        </a:rPr>
                        <a:t>ÁREA : SECRETARÍA DE EDUCACIÓN MEDIA SUPERIOR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40086023"/>
                  </a:ext>
                </a:extLst>
              </a:tr>
              <a:tr h="326524">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26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460047"/>
                  </a:ext>
                </a:extLst>
              </a:tr>
              <a:tr h="334815">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26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9965266"/>
                  </a:ext>
                </a:extLst>
              </a:tr>
              <a:tr h="307485">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515895"/>
                  </a:ext>
                </a:extLst>
              </a:tr>
              <a:tr h="947227">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396331425"/>
                  </a:ext>
                </a:extLst>
              </a:tr>
              <a:tr h="307485">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6882067"/>
                  </a:ext>
                </a:extLst>
              </a:tr>
              <a:tr h="307485">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460500"/>
                  </a:ext>
                </a:extLst>
              </a:tr>
              <a:tr h="307485">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extLst>
                  <a:ext uri="{0D108BD9-81ED-4DB2-BD59-A6C34878D82A}">
                    <a16:rowId xmlns:a16="http://schemas.microsoft.com/office/drawing/2014/main" val="652746988"/>
                  </a:ext>
                </a:extLst>
              </a:tr>
              <a:tr h="326524">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6657782"/>
                  </a:ext>
                </a:extLst>
              </a:tr>
            </a:tbl>
          </a:graphicData>
        </a:graphic>
      </p:graphicFrame>
      <p:sp>
        <p:nvSpPr>
          <p:cNvPr id="12" name="CuadroTexto 11">
            <a:extLst>
              <a:ext uri="{FF2B5EF4-FFF2-40B4-BE49-F238E27FC236}">
                <a16:creationId xmlns:a16="http://schemas.microsoft.com/office/drawing/2014/main" id="{93B592C2-E0EC-4941-A9D0-AE3CC667D1A2}"/>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3091477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II.-SEGURIDAD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1737224467"/>
              </p:ext>
            </p:extLst>
          </p:nvPr>
        </p:nvGraphicFramePr>
        <p:xfrm>
          <a:off x="1076312" y="1269498"/>
          <a:ext cx="7528136" cy="4242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BE4C558-E62F-4DF8-AB52-190A53C12C8C}"/>
              </a:ext>
            </a:extLst>
          </p:cNvPr>
          <p:cNvGraphicFramePr>
            <a:graphicFrameLocks/>
          </p:cNvGraphicFramePr>
          <p:nvPr>
            <p:extLst>
              <p:ext uri="{D42A27DB-BD31-4B8C-83A1-F6EECF244321}">
                <p14:modId xmlns:p14="http://schemas.microsoft.com/office/powerpoint/2010/main" val="3466204284"/>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3654653716"/>
              </p:ext>
            </p:extLst>
          </p:nvPr>
        </p:nvGraphicFramePr>
        <p:xfrm>
          <a:off x="1095668" y="1298891"/>
          <a:ext cx="7508780" cy="4252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071D756-505F-4746-9C73-D4CFDCADDC48}"/>
              </a:ext>
            </a:extLst>
          </p:cNvPr>
          <p:cNvGraphicFramePr>
            <a:graphicFrameLocks/>
          </p:cNvGraphicFramePr>
          <p:nvPr>
            <p:extLst>
              <p:ext uri="{D42A27DB-BD31-4B8C-83A1-F6EECF244321}">
                <p14:modId xmlns:p14="http://schemas.microsoft.com/office/powerpoint/2010/main" val="3941517222"/>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246965151"/>
              </p:ext>
            </p:extLst>
          </p:nvPr>
        </p:nvGraphicFramePr>
        <p:xfrm>
          <a:off x="1144217" y="1306504"/>
          <a:ext cx="7676254" cy="4198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C16BD116-A8B0-448F-BBDC-47EAAC4F7417}"/>
              </a:ext>
            </a:extLst>
          </p:cNvPr>
          <p:cNvGraphicFramePr>
            <a:graphicFrameLocks/>
          </p:cNvGraphicFramePr>
          <p:nvPr>
            <p:extLst>
              <p:ext uri="{D42A27DB-BD31-4B8C-83A1-F6EECF244321}">
                <p14:modId xmlns:p14="http://schemas.microsoft.com/office/powerpoint/2010/main" val="2703433992"/>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1779845245"/>
              </p:ext>
            </p:extLst>
          </p:nvPr>
        </p:nvGraphicFramePr>
        <p:xfrm>
          <a:off x="1023313" y="1493597"/>
          <a:ext cx="7797158" cy="4057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192E464-6471-4D3D-AA5D-10BA1B2F72D1}"/>
              </a:ext>
            </a:extLst>
          </p:cNvPr>
          <p:cNvGraphicFramePr>
            <a:graphicFrameLocks/>
          </p:cNvGraphicFramePr>
          <p:nvPr>
            <p:extLst>
              <p:ext uri="{D42A27DB-BD31-4B8C-83A1-F6EECF244321}">
                <p14:modId xmlns:p14="http://schemas.microsoft.com/office/powerpoint/2010/main" val="495164460"/>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829308693"/>
              </p:ext>
            </p:extLst>
          </p:nvPr>
        </p:nvGraphicFramePr>
        <p:xfrm>
          <a:off x="945311" y="1495964"/>
          <a:ext cx="7875160" cy="4167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B4CD6DB-4822-4B6F-957E-65CE88C7C940}"/>
              </a:ext>
            </a:extLst>
          </p:cNvPr>
          <p:cNvGraphicFramePr>
            <a:graphicFrameLocks/>
          </p:cNvGraphicFramePr>
          <p:nvPr>
            <p:extLst>
              <p:ext uri="{D42A27DB-BD31-4B8C-83A1-F6EECF244321}">
                <p14:modId xmlns:p14="http://schemas.microsoft.com/office/powerpoint/2010/main" val="2826521890"/>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322B0F42-B2CD-4FB3-B730-3C4C3EF2DF70}"/>
              </a:ext>
            </a:extLst>
          </p:cNvPr>
          <p:cNvSpPr txBox="1"/>
          <p:nvPr/>
        </p:nvSpPr>
        <p:spPr>
          <a:xfrm>
            <a:off x="1377359" y="1772816"/>
            <a:ext cx="7155081" cy="341632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regular con una oportunidad a mejorar, el </a:t>
            </a:r>
            <a:r>
              <a:rPr lang="es-MX" b="1" dirty="0"/>
              <a:t>ruido</a:t>
            </a:r>
            <a:r>
              <a:rPr lang="es-MX" dirty="0"/>
              <a:t> se encuentra entre medio y alto para realizar las diversas labores encomendadas, en lo referente a </a:t>
            </a:r>
            <a:r>
              <a:rPr lang="es-MX" b="1" dirty="0"/>
              <a:t>mobiliario</a:t>
            </a:r>
            <a:r>
              <a:rPr lang="es-MX" dirty="0"/>
              <a:t> se expresa que es bueno con tendencia regular, el </a:t>
            </a:r>
            <a:r>
              <a:rPr lang="es-MX" b="1" dirty="0"/>
              <a:t>espacio</a:t>
            </a:r>
            <a:r>
              <a:rPr lang="es-MX" dirty="0"/>
              <a:t> permite realizar las actividades de forma buena, la </a:t>
            </a:r>
            <a:r>
              <a:rPr lang="es-MX" b="1" dirty="0"/>
              <a:t>higiene</a:t>
            </a:r>
            <a:r>
              <a:rPr lang="es-MX" dirty="0"/>
              <a:t> en general se encuentra entre excelente y regular, la </a:t>
            </a:r>
            <a:r>
              <a:rPr lang="es-MX" b="1" dirty="0"/>
              <a:t>higiene en sanitarios </a:t>
            </a:r>
            <a:r>
              <a:rPr lang="es-MX" dirty="0"/>
              <a:t>es buena, en relación a la respuesta de solicitud de </a:t>
            </a:r>
            <a:r>
              <a:rPr lang="es-MX" b="1" dirty="0"/>
              <a:t>mantenimiento</a:t>
            </a:r>
            <a:r>
              <a:rPr lang="es-MX" dirty="0"/>
              <a:t> de infraestructura se expresa que es regular, mas de la mitad si conoce a los </a:t>
            </a:r>
            <a:r>
              <a:rPr lang="es-MX" b="1" dirty="0"/>
              <a:t>integrantes</a:t>
            </a:r>
            <a:r>
              <a:rPr lang="es-MX" dirty="0"/>
              <a:t> </a:t>
            </a:r>
            <a:r>
              <a:rPr lang="es-MX" b="1" dirty="0"/>
              <a:t>de las comisiones de seguridad e higiene </a:t>
            </a:r>
            <a:r>
              <a:rPr lang="es-MX" dirty="0"/>
              <a:t>y un poco mas de la mitad de los encuestados recibe </a:t>
            </a:r>
            <a:r>
              <a:rPr lang="es-MX" b="1" dirty="0"/>
              <a:t>información de la comisione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871424" y="2630882"/>
            <a:ext cx="8265919"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III.-RECURSOS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3C0399B9-EAB0-4FBD-9072-EEFF6C9CDA3F}"/>
              </a:ext>
            </a:extLst>
          </p:cNvPr>
          <p:cNvGraphicFramePr>
            <a:graphicFrameLocks/>
          </p:cNvGraphicFramePr>
          <p:nvPr>
            <p:extLst>
              <p:ext uri="{D42A27DB-BD31-4B8C-83A1-F6EECF244321}">
                <p14:modId xmlns:p14="http://schemas.microsoft.com/office/powerpoint/2010/main" val="3263940367"/>
              </p:ext>
            </p:extLst>
          </p:nvPr>
        </p:nvGraphicFramePr>
        <p:xfrm>
          <a:off x="1128940" y="1844824"/>
          <a:ext cx="7835547" cy="3652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B5354C2-2C95-4943-AC1F-C87CAF683486}"/>
              </a:ext>
            </a:extLst>
          </p:cNvPr>
          <p:cNvGraphicFramePr>
            <a:graphicFrameLocks/>
          </p:cNvGraphicFramePr>
          <p:nvPr>
            <p:extLst>
              <p:ext uri="{D42A27DB-BD31-4B8C-83A1-F6EECF244321}">
                <p14:modId xmlns:p14="http://schemas.microsoft.com/office/powerpoint/2010/main" val="1577293434"/>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pic>
        <p:nvPicPr>
          <p:cNvPr id="3" name="Imagen 2"/>
          <p:cNvPicPr>
            <a:picLocks noChangeAspect="1"/>
          </p:cNvPicPr>
          <p:nvPr/>
        </p:nvPicPr>
        <p:blipFill>
          <a:blip r:embed="rId3"/>
          <a:stretch>
            <a:fillRect/>
          </a:stretch>
        </p:blipFill>
        <p:spPr>
          <a:xfrm>
            <a:off x="545243" y="1557366"/>
            <a:ext cx="8053514" cy="3743268"/>
          </a:xfrm>
          <a:prstGeom prst="rect">
            <a:avLst/>
          </a:prstGeom>
        </p:spPr>
      </p:pic>
      <p:sp>
        <p:nvSpPr>
          <p:cNvPr id="17" name="CuadroTexto 16">
            <a:extLst>
              <a:ext uri="{FF2B5EF4-FFF2-40B4-BE49-F238E27FC236}">
                <a16:creationId xmlns:a16="http://schemas.microsoft.com/office/drawing/2014/main" id="{DAF021E5-7A34-46D3-9D8C-3127812145C8}"/>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149DACA-93F9-44AC-AE5D-568C9EF71599}"/>
              </a:ext>
            </a:extLst>
          </p:cNvPr>
          <p:cNvGraphicFramePr>
            <a:graphicFrameLocks/>
          </p:cNvGraphicFramePr>
          <p:nvPr>
            <p:extLst>
              <p:ext uri="{D42A27DB-BD31-4B8C-83A1-F6EECF244321}">
                <p14:modId xmlns:p14="http://schemas.microsoft.com/office/powerpoint/2010/main" val="341619648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pic>
        <p:nvPicPr>
          <p:cNvPr id="3" name="Imagen 2"/>
          <p:cNvPicPr>
            <a:picLocks noChangeAspect="1"/>
          </p:cNvPicPr>
          <p:nvPr/>
        </p:nvPicPr>
        <p:blipFill>
          <a:blip r:embed="rId3"/>
          <a:stretch>
            <a:fillRect/>
          </a:stretch>
        </p:blipFill>
        <p:spPr>
          <a:xfrm>
            <a:off x="624498" y="1630524"/>
            <a:ext cx="7895004" cy="3596952"/>
          </a:xfrm>
          <a:prstGeom prst="rect">
            <a:avLst/>
          </a:prstGeom>
        </p:spPr>
      </p:pic>
      <p:sp>
        <p:nvSpPr>
          <p:cNvPr id="15" name="CuadroTexto 14">
            <a:extLst>
              <a:ext uri="{FF2B5EF4-FFF2-40B4-BE49-F238E27FC236}">
                <a16:creationId xmlns:a16="http://schemas.microsoft.com/office/drawing/2014/main" id="{A958C0FC-1C37-4FE1-A7D0-4EA19CDE2BCF}"/>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CA0864F3-2344-416A-8DD7-DC38D64DF262}"/>
              </a:ext>
            </a:extLst>
          </p:cNvPr>
          <p:cNvGraphicFramePr>
            <a:graphicFrameLocks/>
          </p:cNvGraphicFramePr>
          <p:nvPr>
            <p:extLst>
              <p:ext uri="{D42A27DB-BD31-4B8C-83A1-F6EECF244321}">
                <p14:modId xmlns:p14="http://schemas.microsoft.com/office/powerpoint/2010/main" val="3334132881"/>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BA9F217A-7FE9-4C48-AAFC-CAA2D34EA9DF}"/>
              </a:ext>
            </a:extLst>
          </p:cNvPr>
          <p:cNvGraphicFramePr>
            <a:graphicFrameLocks/>
          </p:cNvGraphicFramePr>
          <p:nvPr>
            <p:extLst>
              <p:ext uri="{D42A27DB-BD31-4B8C-83A1-F6EECF244321}">
                <p14:modId xmlns:p14="http://schemas.microsoft.com/office/powerpoint/2010/main" val="1192918259"/>
              </p:ext>
            </p:extLst>
          </p:nvPr>
        </p:nvGraphicFramePr>
        <p:xfrm>
          <a:off x="1051165" y="1794681"/>
          <a:ext cx="7769306" cy="3756443"/>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5629E585-E08A-44F3-98BC-03347DEDC2AD}"/>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2415488237"/>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3" name="CuadroTexto 2">
            <a:extLst>
              <a:ext uri="{FF2B5EF4-FFF2-40B4-BE49-F238E27FC236}">
                <a16:creationId xmlns:a16="http://schemas.microsoft.com/office/drawing/2014/main" id="{171C4898-98BF-4528-8B3D-8593FA266DD7}"/>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casi siempre.</a:t>
            </a:r>
          </a:p>
          <a:p>
            <a:pPr marL="285750" indent="-285750" algn="just">
              <a:buFont typeface="Arial" panose="020B0604020202020204" pitchFamily="34" charset="0"/>
              <a:buChar char="•"/>
            </a:pPr>
            <a:r>
              <a:rPr lang="es-MX" dirty="0"/>
              <a:t>La mayoría cuenta con </a:t>
            </a:r>
            <a:r>
              <a:rPr lang="es-MX" b="1" dirty="0"/>
              <a:t>acceso a equipo de computo, audiovisual, laboratorios y/o talleres</a:t>
            </a:r>
            <a:r>
              <a:rPr lang="es-MX" dirty="0"/>
              <a:t> necesarios para llevar a cabo tus actividades académicas o de investigación.</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en su mayoría son buenas.</a:t>
            </a:r>
          </a:p>
          <a:p>
            <a:pPr algn="just"/>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(72%).</a:t>
            </a:r>
          </a:p>
          <a:p>
            <a:pPr marL="285750" indent="-285750" algn="just">
              <a:buFont typeface="Arial" panose="020B0604020202020204" pitchFamily="34" charset="0"/>
              <a:buChar char="•"/>
            </a:pPr>
            <a:r>
              <a:rPr lang="es-MX" b="1" dirty="0"/>
              <a:t>Se proporciona el equipo o herramientas necesarias para realizar sus funciones</a:t>
            </a:r>
            <a:r>
              <a:rPr lang="es-MX" dirty="0"/>
              <a:t>, sin embargo hay una oportunidad de mejora ya que el 69%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28% menciona que no es siempre.</a:t>
            </a:r>
          </a:p>
          <a:p>
            <a:pPr algn="just"/>
            <a:r>
              <a:rPr lang="es-MX" dirty="0"/>
              <a:t>En el rubro de </a:t>
            </a:r>
            <a:r>
              <a:rPr lang="es-MX" b="1" dirty="0"/>
              <a:t>“Recursos Materiales”</a:t>
            </a:r>
            <a:r>
              <a:rPr lang="es-MX" dirty="0"/>
              <a:t> se presentan los resultados :</a:t>
            </a:r>
          </a:p>
          <a:p>
            <a:pPr algn="just"/>
            <a:endParaRPr lang="es-MX" dirty="0"/>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203132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Casi siempre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Algunas veces se proporciona en tiempo y forma el </a:t>
            </a:r>
            <a:r>
              <a:rPr lang="es-MX" b="1" dirty="0"/>
              <a:t>equipo o herramientas necesarias para realizar sus funciones</a:t>
            </a:r>
            <a:r>
              <a:rPr lang="es-MX" dirty="0"/>
              <a:t>.</a:t>
            </a:r>
          </a:p>
        </p:txBody>
      </p:sp>
    </p:spTree>
    <p:extLst>
      <p:ext uri="{BB962C8B-B14F-4D97-AF65-F5344CB8AC3E}">
        <p14:creationId xmlns:p14="http://schemas.microsoft.com/office/powerpoint/2010/main" val="163139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345713" y="2245831"/>
            <a:ext cx="684104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IV.-CONVIVENCIA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543709308"/>
              </p:ext>
            </p:extLst>
          </p:nvPr>
        </p:nvGraphicFramePr>
        <p:xfrm>
          <a:off x="1159480" y="1292328"/>
          <a:ext cx="7516976" cy="42130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8CDD0A1-7427-41BF-9D8D-FBFA9695CEDF}"/>
              </a:ext>
            </a:extLst>
          </p:cNvPr>
          <p:cNvGraphicFramePr>
            <a:graphicFrameLocks/>
          </p:cNvGraphicFramePr>
          <p:nvPr>
            <p:extLst>
              <p:ext uri="{D42A27DB-BD31-4B8C-83A1-F6EECF244321}">
                <p14:modId xmlns:p14="http://schemas.microsoft.com/office/powerpoint/2010/main" val="1703358001"/>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523DB1B-CFDE-4C60-8528-91BA9CF17FED}"/>
              </a:ext>
            </a:extLst>
          </p:cNvPr>
          <p:cNvGraphicFramePr>
            <a:graphicFrameLocks/>
          </p:cNvGraphicFramePr>
          <p:nvPr>
            <p:extLst>
              <p:ext uri="{D42A27DB-BD31-4B8C-83A1-F6EECF244321}">
                <p14:modId xmlns:p14="http://schemas.microsoft.com/office/powerpoint/2010/main" val="2496739248"/>
              </p:ext>
            </p:extLst>
          </p:nvPr>
        </p:nvGraphicFramePr>
        <p:xfrm>
          <a:off x="1095024" y="1342721"/>
          <a:ext cx="7581431" cy="4208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6FE62900-C314-468F-801E-BE472A39E3AE}"/>
              </a:ext>
            </a:extLst>
          </p:cNvPr>
          <p:cNvGraphicFramePr>
            <a:graphicFrameLocks/>
          </p:cNvGraphicFramePr>
          <p:nvPr>
            <p:extLst>
              <p:ext uri="{D42A27DB-BD31-4B8C-83A1-F6EECF244321}">
                <p14:modId xmlns:p14="http://schemas.microsoft.com/office/powerpoint/2010/main" val="2701938999"/>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FC8E5986-4BC5-478D-A482-880BBDE338C1}"/>
              </a:ext>
            </a:extLst>
          </p:cNvPr>
          <p:cNvGraphicFramePr>
            <a:graphicFrameLocks/>
          </p:cNvGraphicFramePr>
          <p:nvPr>
            <p:extLst>
              <p:ext uri="{D42A27DB-BD31-4B8C-83A1-F6EECF244321}">
                <p14:modId xmlns:p14="http://schemas.microsoft.com/office/powerpoint/2010/main" val="4242224813"/>
              </p:ext>
            </p:extLst>
          </p:nvPr>
        </p:nvGraphicFramePr>
        <p:xfrm>
          <a:off x="1101426" y="1342721"/>
          <a:ext cx="7817341" cy="4208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948022" y="2601184"/>
            <a:ext cx="8265920" cy="1200329"/>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SECRETARIA DE EDUCACION MEDIA SUPERIOR</a:t>
            </a: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A9C3BB4-0FE1-4C42-A7AD-19FA6BBC090E}"/>
              </a:ext>
            </a:extLst>
          </p:cNvPr>
          <p:cNvGraphicFramePr>
            <a:graphicFrameLocks/>
          </p:cNvGraphicFramePr>
          <p:nvPr>
            <p:extLst>
              <p:ext uri="{D42A27DB-BD31-4B8C-83A1-F6EECF244321}">
                <p14:modId xmlns:p14="http://schemas.microsoft.com/office/powerpoint/2010/main" val="3489764222"/>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3E54025-93F9-41C0-B89C-A9728A74B5CF}"/>
              </a:ext>
            </a:extLst>
          </p:cNvPr>
          <p:cNvGraphicFramePr>
            <a:graphicFrameLocks/>
          </p:cNvGraphicFramePr>
          <p:nvPr>
            <p:extLst>
              <p:ext uri="{D42A27DB-BD31-4B8C-83A1-F6EECF244321}">
                <p14:modId xmlns:p14="http://schemas.microsoft.com/office/powerpoint/2010/main" val="2587022739"/>
              </p:ext>
            </p:extLst>
          </p:nvPr>
        </p:nvGraphicFramePr>
        <p:xfrm>
          <a:off x="1101426" y="1104342"/>
          <a:ext cx="7214989" cy="4420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E1695BF1-12E9-4EF0-AF6A-0DF6381A0785}"/>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casi siempre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t>
            </a:r>
            <a:r>
              <a:rPr lang="es-MX" dirty="0"/>
              <a:t>algunas veces </a:t>
            </a:r>
            <a:r>
              <a:rPr lang="es-MX" b="1" dirty="0"/>
              <a:t>afectan el ambiente </a:t>
            </a:r>
            <a:r>
              <a:rPr lang="es-MX" dirty="0"/>
              <a:t>de trabajo, los encuestados clasificaron los siguientes </a:t>
            </a:r>
            <a:r>
              <a:rPr lang="es-MX" b="1" dirty="0"/>
              <a:t>tipos</a:t>
            </a:r>
            <a:r>
              <a:rPr lang="es-MX" dirty="0"/>
              <a:t> de conflictos jerarquizándolos de la siguiente manera: 1.-conflictos institucionales, 2.-conflictos con compañeros, 3.-conflictos personales, también se externa que casi siempre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082586" y="2126627"/>
            <a:ext cx="779351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V.-RELACIÓN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AD6DE83-A28B-47F8-BFF9-4EF3C59AF191}"/>
              </a:ext>
            </a:extLst>
          </p:cNvPr>
          <p:cNvGraphicFramePr>
            <a:graphicFrameLocks/>
          </p:cNvGraphicFramePr>
          <p:nvPr>
            <p:extLst>
              <p:ext uri="{D42A27DB-BD31-4B8C-83A1-F6EECF244321}">
                <p14:modId xmlns:p14="http://schemas.microsoft.com/office/powerpoint/2010/main" val="2628463414"/>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21678B8C-F0D0-467C-A5BE-D2D01DED489E}"/>
              </a:ext>
            </a:extLst>
          </p:cNvPr>
          <p:cNvGraphicFramePr>
            <a:graphicFrameLocks/>
          </p:cNvGraphicFramePr>
          <p:nvPr>
            <p:extLst>
              <p:ext uri="{D42A27DB-BD31-4B8C-83A1-F6EECF244321}">
                <p14:modId xmlns:p14="http://schemas.microsoft.com/office/powerpoint/2010/main" val="2737362111"/>
              </p:ext>
            </p:extLst>
          </p:nvPr>
        </p:nvGraphicFramePr>
        <p:xfrm>
          <a:off x="1061474" y="1082582"/>
          <a:ext cx="7667557" cy="44422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2050883220"/>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82707CE-E3A5-408A-84F1-9A0400E04466}"/>
              </a:ext>
            </a:extLst>
          </p:cNvPr>
          <p:cNvGraphicFramePr>
            <a:graphicFrameLocks/>
          </p:cNvGraphicFramePr>
          <p:nvPr>
            <p:extLst>
              <p:ext uri="{D42A27DB-BD31-4B8C-83A1-F6EECF244321}">
                <p14:modId xmlns:p14="http://schemas.microsoft.com/office/powerpoint/2010/main" val="3243925729"/>
              </p:ext>
            </p:extLst>
          </p:nvPr>
        </p:nvGraphicFramePr>
        <p:xfrm>
          <a:off x="1115183" y="1449249"/>
          <a:ext cx="7705288" cy="40658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2611900962"/>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13CDFDFC-3A1F-4BEE-B38D-8D393F0CB8D3}"/>
              </a:ext>
            </a:extLst>
          </p:cNvPr>
          <p:cNvGraphicFramePr>
            <a:graphicFrameLocks/>
          </p:cNvGraphicFramePr>
          <p:nvPr>
            <p:extLst>
              <p:ext uri="{D42A27DB-BD31-4B8C-83A1-F6EECF244321}">
                <p14:modId xmlns:p14="http://schemas.microsoft.com/office/powerpoint/2010/main" val="1460769853"/>
              </p:ext>
            </p:extLst>
          </p:nvPr>
        </p:nvGraphicFramePr>
        <p:xfrm>
          <a:off x="1094196" y="1342722"/>
          <a:ext cx="7438243" cy="4162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65DF277-A408-45F8-A531-7E40F527DF1D}"/>
              </a:ext>
            </a:extLst>
          </p:cNvPr>
          <p:cNvGraphicFramePr>
            <a:graphicFrameLocks/>
          </p:cNvGraphicFramePr>
          <p:nvPr>
            <p:extLst>
              <p:ext uri="{D42A27DB-BD31-4B8C-83A1-F6EECF244321}">
                <p14:modId xmlns:p14="http://schemas.microsoft.com/office/powerpoint/2010/main" val="3673029679"/>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4" name="CuadroTexto 3">
            <a:extLst>
              <a:ext uri="{FF2B5EF4-FFF2-40B4-BE49-F238E27FC236}">
                <a16:creationId xmlns:a16="http://schemas.microsoft.com/office/drawing/2014/main" id="{317792FC-66CF-421B-8E2F-A1F8F73A7239}"/>
              </a:ext>
            </a:extLst>
          </p:cNvPr>
          <p:cNvSpPr txBox="1"/>
          <p:nvPr/>
        </p:nvSpPr>
        <p:spPr>
          <a:xfrm>
            <a:off x="1521375" y="1412776"/>
            <a:ext cx="6435001" cy="3139321"/>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en ocasiones funcionan las </a:t>
            </a:r>
            <a:r>
              <a:rPr lang="es-MX" b="1" dirty="0"/>
              <a:t>líneas de autoridad </a:t>
            </a:r>
            <a:r>
              <a:rPr lang="es-MX" dirty="0"/>
              <a:t>en el desempeño del trabajo, casi siempre reciben las </a:t>
            </a:r>
            <a:r>
              <a:rPr lang="es-MX" b="1" dirty="0"/>
              <a:t>instrucciones</a:t>
            </a:r>
            <a:r>
              <a:rPr lang="es-MX" dirty="0"/>
              <a:t> de trabajo en tiempo y forma, también se percibe que los responsables de área distribuyen las </a:t>
            </a:r>
            <a:r>
              <a:rPr lang="es-MX" b="1" dirty="0"/>
              <a:t>actividades de manera equilibrada </a:t>
            </a:r>
            <a:r>
              <a:rPr lang="es-MX" dirty="0"/>
              <a:t>pero existe una posibilidad de mejora, el numero de colaboradores en su mayoría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algunas veces  son </a:t>
            </a:r>
            <a:r>
              <a:rPr lang="es-MX" b="1" dirty="0"/>
              <a:t>consideradas esas propuestas de mejora.</a:t>
            </a: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879701" y="2434403"/>
            <a:ext cx="5745077"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336827E7-20FF-4F6A-BE8F-8D31A30B63E4}"/>
              </a:ext>
            </a:extLst>
          </p:cNvPr>
          <p:cNvGraphicFramePr>
            <a:graphicFrameLocks/>
          </p:cNvGraphicFramePr>
          <p:nvPr>
            <p:extLst>
              <p:ext uri="{D42A27DB-BD31-4B8C-83A1-F6EECF244321}">
                <p14:modId xmlns:p14="http://schemas.microsoft.com/office/powerpoint/2010/main" val="2524360149"/>
              </p:ext>
            </p:extLst>
          </p:nvPr>
        </p:nvGraphicFramePr>
        <p:xfrm>
          <a:off x="1128939" y="1145649"/>
          <a:ext cx="7429789" cy="4261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4290ED7B-2EE8-4A1F-A63B-33D3D0F08F43}"/>
              </a:ext>
            </a:extLst>
          </p:cNvPr>
          <p:cNvGraphicFramePr>
            <a:graphicFrameLocks/>
          </p:cNvGraphicFramePr>
          <p:nvPr>
            <p:extLst>
              <p:ext uri="{D42A27DB-BD31-4B8C-83A1-F6EECF244321}">
                <p14:modId xmlns:p14="http://schemas.microsoft.com/office/powerpoint/2010/main" val="908779938"/>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697A3962-E918-466B-BE20-E282A20FBCDA}"/>
              </a:ext>
            </a:extLst>
          </p:cNvPr>
          <p:cNvGraphicFramePr>
            <a:graphicFrameLocks/>
          </p:cNvGraphicFramePr>
          <p:nvPr>
            <p:extLst>
              <p:ext uri="{D42A27DB-BD31-4B8C-83A1-F6EECF244321}">
                <p14:modId xmlns:p14="http://schemas.microsoft.com/office/powerpoint/2010/main" val="1610398891"/>
              </p:ext>
            </p:extLst>
          </p:nvPr>
        </p:nvGraphicFramePr>
        <p:xfrm>
          <a:off x="1076207" y="1400320"/>
          <a:ext cx="7698543" cy="4124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12" name="Gráfico 11">
            <a:extLst>
              <a:ext uri="{FF2B5EF4-FFF2-40B4-BE49-F238E27FC236}">
                <a16:creationId xmlns:a16="http://schemas.microsoft.com/office/drawing/2014/main" id="{F4D4DADF-E78B-48C0-BD85-998E3AE84172}"/>
              </a:ext>
            </a:extLst>
          </p:cNvPr>
          <p:cNvGraphicFramePr>
            <a:graphicFrameLocks/>
          </p:cNvGraphicFramePr>
          <p:nvPr>
            <p:extLst>
              <p:ext uri="{D42A27DB-BD31-4B8C-83A1-F6EECF244321}">
                <p14:modId xmlns:p14="http://schemas.microsoft.com/office/powerpoint/2010/main" val="881739925"/>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E4D3FEA2-2C12-4F41-9C8F-B049D5411808}"/>
              </a:ext>
            </a:extLst>
          </p:cNvPr>
          <p:cNvGraphicFramePr>
            <a:graphicFrameLocks/>
          </p:cNvGraphicFramePr>
          <p:nvPr>
            <p:extLst>
              <p:ext uri="{D42A27DB-BD31-4B8C-83A1-F6EECF244321}">
                <p14:modId xmlns:p14="http://schemas.microsoft.com/office/powerpoint/2010/main" val="844473300"/>
              </p:ext>
            </p:extLst>
          </p:nvPr>
        </p:nvGraphicFramePr>
        <p:xfrm>
          <a:off x="1262978" y="1251411"/>
          <a:ext cx="7269462" cy="4299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009521F-FE14-4181-BC6C-1D70C40E1156}"/>
              </a:ext>
            </a:extLst>
          </p:cNvPr>
          <p:cNvGraphicFramePr>
            <a:graphicFrameLocks/>
          </p:cNvGraphicFramePr>
          <p:nvPr>
            <p:extLst>
              <p:ext uri="{D42A27DB-BD31-4B8C-83A1-F6EECF244321}">
                <p14:modId xmlns:p14="http://schemas.microsoft.com/office/powerpoint/2010/main" val="1603243259"/>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B7EC8B4B-749E-440A-8E37-DA0D5CFB4A62}"/>
              </a:ext>
            </a:extLst>
          </p:cNvPr>
          <p:cNvGraphicFramePr>
            <a:graphicFrameLocks/>
          </p:cNvGraphicFramePr>
          <p:nvPr>
            <p:extLst>
              <p:ext uri="{D42A27DB-BD31-4B8C-83A1-F6EECF244321}">
                <p14:modId xmlns:p14="http://schemas.microsoft.com/office/powerpoint/2010/main" val="1119874670"/>
              </p:ext>
            </p:extLst>
          </p:nvPr>
        </p:nvGraphicFramePr>
        <p:xfrm>
          <a:off x="1081318" y="1128301"/>
          <a:ext cx="7451122" cy="4278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extLst>
              <p:ext uri="{D42A27DB-BD31-4B8C-83A1-F6EECF244321}">
                <p14:modId xmlns:p14="http://schemas.microsoft.com/office/powerpoint/2010/main" val="1340465431"/>
              </p:ext>
            </p:extLst>
          </p:nvPr>
        </p:nvGraphicFramePr>
        <p:xfrm>
          <a:off x="871424" y="3781483"/>
          <a:ext cx="3580047" cy="242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2742525531"/>
              </p:ext>
            </p:extLst>
          </p:nvPr>
        </p:nvGraphicFramePr>
        <p:xfrm>
          <a:off x="5140028" y="3507072"/>
          <a:ext cx="3997315" cy="27008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845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92A9CCE-39A5-4459-86F6-0F1573A81CB4}"/>
              </a:ext>
            </a:extLst>
          </p:cNvPr>
          <p:cNvGraphicFramePr>
            <a:graphicFrameLocks/>
          </p:cNvGraphicFramePr>
          <p:nvPr>
            <p:extLst>
              <p:ext uri="{D42A27DB-BD31-4B8C-83A1-F6EECF244321}">
                <p14:modId xmlns:p14="http://schemas.microsoft.com/office/powerpoint/2010/main" val="3947888664"/>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B3221935-666F-4EC0-B489-B69EE0E3D956}"/>
              </a:ext>
            </a:extLst>
          </p:cNvPr>
          <p:cNvGraphicFramePr>
            <a:graphicFrameLocks/>
          </p:cNvGraphicFramePr>
          <p:nvPr>
            <p:extLst>
              <p:ext uri="{D42A27DB-BD31-4B8C-83A1-F6EECF244321}">
                <p14:modId xmlns:p14="http://schemas.microsoft.com/office/powerpoint/2010/main" val="1859222432"/>
              </p:ext>
            </p:extLst>
          </p:nvPr>
        </p:nvGraphicFramePr>
        <p:xfrm>
          <a:off x="1168891" y="1424894"/>
          <a:ext cx="7461845" cy="4080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CuadroTexto 2">
            <a:extLst>
              <a:ext uri="{FF2B5EF4-FFF2-40B4-BE49-F238E27FC236}">
                <a16:creationId xmlns:a16="http://schemas.microsoft.com/office/drawing/2014/main" id="{FF4D8E24-EA21-4F40-990E-418392934C49}"/>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la mayoría (58%)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mas de la mitad del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un considerable  porcentaje se está </a:t>
            </a:r>
            <a:r>
              <a:rPr lang="es-MX" b="1" dirty="0"/>
              <a:t>capacitado para realizar sus funciones laborales</a:t>
            </a:r>
            <a:r>
              <a:rPr lang="es-MX" dirty="0"/>
              <a:t>, el 56% de los encuestados denota que ha recibido </a:t>
            </a:r>
            <a:r>
              <a:rPr lang="es-MX" b="1" dirty="0"/>
              <a:t>capacitación el ultimo año</a:t>
            </a:r>
            <a:r>
              <a:rPr lang="es-MX" dirty="0"/>
              <a:t>  por parte de la UAN,  se enuncia que se les </a:t>
            </a:r>
            <a:r>
              <a:rPr lang="es-MX" b="1" dirty="0"/>
              <a:t>permite asistir a  los cursos de capacitación </a:t>
            </a:r>
            <a:r>
              <a:rPr lang="es-MX" dirty="0"/>
              <a:t>pero un 2% no ha sido convocado, la mayoría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58894" y="2631528"/>
            <a:ext cx="5186692"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14E7A88F-D9D7-4489-88EF-9111A365C9D3}"/>
              </a:ext>
            </a:extLst>
          </p:cNvPr>
          <p:cNvGraphicFramePr>
            <a:graphicFrameLocks/>
          </p:cNvGraphicFramePr>
          <p:nvPr>
            <p:extLst>
              <p:ext uri="{D42A27DB-BD31-4B8C-83A1-F6EECF244321}">
                <p14:modId xmlns:p14="http://schemas.microsoft.com/office/powerpoint/2010/main" val="2144524596"/>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67B66D22-1EAF-4D69-87D9-318D231428EE}"/>
              </a:ext>
            </a:extLst>
          </p:cNvPr>
          <p:cNvGraphicFramePr>
            <a:graphicFrameLocks/>
          </p:cNvGraphicFramePr>
          <p:nvPr>
            <p:extLst>
              <p:ext uri="{D42A27DB-BD31-4B8C-83A1-F6EECF244321}">
                <p14:modId xmlns:p14="http://schemas.microsoft.com/office/powerpoint/2010/main" val="1370386756"/>
              </p:ext>
            </p:extLst>
          </p:nvPr>
        </p:nvGraphicFramePr>
        <p:xfrm>
          <a:off x="1051164" y="1087576"/>
          <a:ext cx="7435557" cy="4417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D1409CC-DB4A-4629-BE66-37752C68DCDB}"/>
              </a:ext>
            </a:extLst>
          </p:cNvPr>
          <p:cNvGraphicFramePr>
            <a:graphicFrameLocks/>
          </p:cNvGraphicFramePr>
          <p:nvPr>
            <p:extLst>
              <p:ext uri="{D42A27DB-BD31-4B8C-83A1-F6EECF244321}">
                <p14:modId xmlns:p14="http://schemas.microsoft.com/office/powerpoint/2010/main" val="399473580"/>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1EB8FE8-A830-4FC3-9246-DFC6EBBBECB4}"/>
              </a:ext>
            </a:extLst>
          </p:cNvPr>
          <p:cNvGraphicFramePr>
            <a:graphicFrameLocks/>
          </p:cNvGraphicFramePr>
          <p:nvPr>
            <p:extLst>
              <p:ext uri="{D42A27DB-BD31-4B8C-83A1-F6EECF244321}">
                <p14:modId xmlns:p14="http://schemas.microsoft.com/office/powerpoint/2010/main" val="3925116932"/>
              </p:ext>
            </p:extLst>
          </p:nvPr>
        </p:nvGraphicFramePr>
        <p:xfrm>
          <a:off x="1115182" y="1087575"/>
          <a:ext cx="7515553" cy="4319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39AE3E8C-EAD6-414D-B19E-5FBDEF4ECA47}"/>
              </a:ext>
            </a:extLst>
          </p:cNvPr>
          <p:cNvGraphicFramePr>
            <a:graphicFrameLocks/>
          </p:cNvGraphicFramePr>
          <p:nvPr>
            <p:extLst>
              <p:ext uri="{D42A27DB-BD31-4B8C-83A1-F6EECF244321}">
                <p14:modId xmlns:p14="http://schemas.microsoft.com/office/powerpoint/2010/main" val="2934032842"/>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55BB072-17E5-49F1-A724-7E5CDE735ECA}"/>
              </a:ext>
            </a:extLst>
          </p:cNvPr>
          <p:cNvGraphicFramePr>
            <a:graphicFrameLocks/>
          </p:cNvGraphicFramePr>
          <p:nvPr>
            <p:extLst>
              <p:ext uri="{D42A27DB-BD31-4B8C-83A1-F6EECF244321}">
                <p14:modId xmlns:p14="http://schemas.microsoft.com/office/powerpoint/2010/main" val="2531798041"/>
              </p:ext>
            </p:extLst>
          </p:nvPr>
        </p:nvGraphicFramePr>
        <p:xfrm>
          <a:off x="1056190" y="1300247"/>
          <a:ext cx="7692273" cy="4159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D766F2C-800C-4A9A-8614-E70D90D3C60D}"/>
              </a:ext>
            </a:extLst>
          </p:cNvPr>
          <p:cNvGraphicFramePr>
            <a:graphicFrameLocks/>
          </p:cNvGraphicFramePr>
          <p:nvPr>
            <p:extLst>
              <p:ext uri="{D42A27DB-BD31-4B8C-83A1-F6EECF244321}">
                <p14:modId xmlns:p14="http://schemas.microsoft.com/office/powerpoint/2010/main" val="1295485834"/>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985E60C-BAE5-4C47-ABB0-15E1CCFCB1C5}"/>
              </a:ext>
            </a:extLst>
          </p:cNvPr>
          <p:cNvGraphicFramePr>
            <a:graphicFrameLocks/>
          </p:cNvGraphicFramePr>
          <p:nvPr>
            <p:extLst>
              <p:ext uri="{D42A27DB-BD31-4B8C-83A1-F6EECF244321}">
                <p14:modId xmlns:p14="http://schemas.microsoft.com/office/powerpoint/2010/main" val="3891485005"/>
              </p:ext>
            </p:extLst>
          </p:nvPr>
        </p:nvGraphicFramePr>
        <p:xfrm>
          <a:off x="1043244" y="1322143"/>
          <a:ext cx="7731507" cy="4174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3A152B5-6E5A-4A85-A3E9-FC0F92167443}"/>
              </a:ext>
            </a:extLst>
          </p:cNvPr>
          <p:cNvGraphicFramePr>
            <a:graphicFrameLocks/>
          </p:cNvGraphicFramePr>
          <p:nvPr>
            <p:extLst>
              <p:ext uri="{D42A27DB-BD31-4B8C-83A1-F6EECF244321}">
                <p14:modId xmlns:p14="http://schemas.microsoft.com/office/powerpoint/2010/main" val="3122539907"/>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E87414B6-1C85-4E4D-99B0-9144DC876B9B}"/>
              </a:ext>
            </a:extLst>
          </p:cNvPr>
          <p:cNvGraphicFramePr>
            <a:graphicFrameLocks/>
          </p:cNvGraphicFramePr>
          <p:nvPr>
            <p:extLst>
              <p:ext uri="{D42A27DB-BD31-4B8C-83A1-F6EECF244321}">
                <p14:modId xmlns:p14="http://schemas.microsoft.com/office/powerpoint/2010/main" val="1470119539"/>
              </p:ext>
            </p:extLst>
          </p:nvPr>
        </p:nvGraphicFramePr>
        <p:xfrm>
          <a:off x="1074136" y="1322142"/>
          <a:ext cx="7484591" cy="4183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805129CE-DB69-492B-B7FB-AE7DAEF213C4}"/>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98%</a:t>
            </a:r>
          </a:p>
          <a:p>
            <a:pPr marL="742950" lvl="1" indent="-285750" algn="just">
              <a:buFont typeface="Arial" panose="020B0604020202020204" pitchFamily="34" charset="0"/>
              <a:buChar char="•"/>
            </a:pPr>
            <a:r>
              <a:rPr lang="es-MX" b="1" dirty="0"/>
              <a:t>Olores desagradables </a:t>
            </a:r>
            <a:r>
              <a:rPr lang="es-MX" dirty="0"/>
              <a:t>en un </a:t>
            </a:r>
            <a:r>
              <a:rPr lang="es-MX" b="1" dirty="0"/>
              <a:t>59%</a:t>
            </a:r>
          </a:p>
          <a:p>
            <a:pPr marL="742950" lvl="1" indent="-285750" algn="just">
              <a:buFont typeface="Arial" panose="020B0604020202020204" pitchFamily="34" charset="0"/>
              <a:buChar char="•"/>
            </a:pPr>
            <a:r>
              <a:rPr lang="es-MX" b="1" dirty="0"/>
              <a:t>Plagas</a:t>
            </a:r>
            <a:r>
              <a:rPr lang="es-MX" dirty="0"/>
              <a:t> en un </a:t>
            </a:r>
            <a:r>
              <a:rPr lang="es-MX" b="1" dirty="0"/>
              <a:t>93%</a:t>
            </a:r>
          </a:p>
          <a:p>
            <a:pPr marL="742950" lvl="1" indent="-285750" algn="just">
              <a:buFont typeface="Arial" panose="020B0604020202020204" pitchFamily="34" charset="0"/>
              <a:buChar char="•"/>
            </a:pPr>
            <a:r>
              <a:rPr lang="es-MX" b="1" dirty="0"/>
              <a:t>Agua estancada </a:t>
            </a:r>
            <a:r>
              <a:rPr lang="es-MX" dirty="0"/>
              <a:t>en un </a:t>
            </a:r>
            <a:r>
              <a:rPr lang="es-MX" b="1" dirty="0"/>
              <a:t>78%</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58%</a:t>
            </a:r>
          </a:p>
          <a:p>
            <a:pPr marL="742950" lvl="1" indent="-285750" algn="just">
              <a:buFont typeface="Arial" panose="020B0604020202020204" pitchFamily="34" charset="0"/>
              <a:buChar char="•"/>
            </a:pPr>
            <a:r>
              <a:rPr lang="es-MX" b="1" dirty="0"/>
              <a:t>Insumos</a:t>
            </a:r>
            <a:r>
              <a:rPr lang="es-MX" dirty="0"/>
              <a:t> en un </a:t>
            </a:r>
            <a:r>
              <a:rPr lang="es-MX" b="1" dirty="0"/>
              <a:t>81%</a:t>
            </a:r>
          </a:p>
          <a:p>
            <a:pPr marL="742950" lvl="1" indent="-285750" algn="just">
              <a:buFont typeface="Arial" panose="020B0604020202020204" pitchFamily="34" charset="0"/>
              <a:buChar char="•"/>
            </a:pPr>
            <a:r>
              <a:rPr lang="es-MX" b="1" dirty="0"/>
              <a:t>Energía eléctrica </a:t>
            </a:r>
            <a:r>
              <a:rPr lang="es-MX" dirty="0"/>
              <a:t>en un </a:t>
            </a:r>
            <a:r>
              <a:rPr lang="es-MX" b="1" dirty="0"/>
              <a:t>65%</a:t>
            </a:r>
          </a:p>
          <a:p>
            <a:pPr marL="742950" lvl="1" indent="-285750" algn="just">
              <a:buFont typeface="Arial" panose="020B0604020202020204" pitchFamily="34" charset="0"/>
              <a:buChar char="•"/>
            </a:pPr>
            <a:r>
              <a:rPr lang="es-MX" b="1" dirty="0"/>
              <a:t>Desechos</a:t>
            </a:r>
            <a:r>
              <a:rPr lang="es-MX" dirty="0"/>
              <a:t> en un </a:t>
            </a:r>
            <a:r>
              <a:rPr lang="es-MX" b="1" dirty="0"/>
              <a:t>74%</a:t>
            </a:r>
          </a:p>
          <a:p>
            <a:pPr marL="742950" lvl="1" indent="-285750" algn="just">
              <a:buFont typeface="Arial" panose="020B0604020202020204" pitchFamily="34" charset="0"/>
              <a:buChar char="•"/>
            </a:pPr>
            <a:r>
              <a:rPr lang="es-MX" b="1" dirty="0"/>
              <a:t>Áreas verdes </a:t>
            </a:r>
            <a:r>
              <a:rPr lang="es-MX" dirty="0"/>
              <a:t>en un </a:t>
            </a:r>
            <a:r>
              <a:rPr lang="es-MX" b="1" dirty="0"/>
              <a:t>74%</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TotalTime>
  <Words>4259</Words>
  <Application>Microsoft Office PowerPoint</Application>
  <PresentationFormat>Presentación en pantalla (4:3)</PresentationFormat>
  <Paragraphs>712</Paragraphs>
  <Slides>84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84</vt:i4>
      </vt:variant>
    </vt:vector>
  </HeadingPairs>
  <TitlesOfParts>
    <vt:vector size="8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82</cp:revision>
  <dcterms:created xsi:type="dcterms:W3CDTF">2020-10-13T14:28:37Z</dcterms:created>
  <dcterms:modified xsi:type="dcterms:W3CDTF">2022-05-03T17:06:20Z</dcterms:modified>
</cp:coreProperties>
</file>