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42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92D505"/>
    <a:srgbClr val="77933C"/>
    <a:srgbClr val="4F6228"/>
    <a:srgbClr val="3A71B2"/>
    <a:srgbClr val="D68B28"/>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chemeClr val="accent2"/>
            </a:solidFill>
            <a:ln>
              <a:noFill/>
            </a:ln>
            <a:effectLst>
              <a:outerShdw blurRad="57150" dist="19050" dir="5400000" algn="ctr" rotWithShape="0">
                <a:srgbClr val="000000">
                  <a:alpha val="63000"/>
                </a:srgbClr>
              </a:outerShdw>
            </a:effectLst>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CF-4C00-9F16-DE43A1318F5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ECF-4C00-9F16-DE43A1318F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26</c:v>
                </c:pt>
                <c:pt idx="1">
                  <c:v>74</c:v>
                </c:pt>
              </c:numCache>
            </c:numRef>
          </c:val>
          <c:extLst>
            <c:ext xmlns:c16="http://schemas.microsoft.com/office/drawing/2014/chart" uri="{C3380CC4-5D6E-409C-BE32-E72D297353CC}">
              <c16:uniqueId val="{00000000-8ECF-4C00-9F16-DE43A1318F5E}"/>
            </c:ext>
          </c:extLst>
        </c:ser>
        <c:dLbls>
          <c:showLegendKey val="0"/>
          <c:showVal val="0"/>
          <c:showCatName val="0"/>
          <c:showSerName val="0"/>
          <c:showPercent val="0"/>
          <c:showBubbleSize val="0"/>
        </c:dLbls>
        <c:gapWidth val="100"/>
        <c:overlap val="-24"/>
        <c:axId val="281695128"/>
        <c:axId val="281693952"/>
      </c:barChart>
      <c:catAx>
        <c:axId val="2816951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81693952"/>
        <c:crosses val="autoZero"/>
        <c:auto val="1"/>
        <c:lblAlgn val="ctr"/>
        <c:lblOffset val="100"/>
        <c:noMultiLvlLbl val="0"/>
      </c:catAx>
      <c:valAx>
        <c:axId val="28169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95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79-40C4-800E-EEA9EDF5DC84}"/>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3-3B79-40C4-800E-EEA9EDF5DC84}"/>
                </c:ext>
              </c:extLst>
            </c:dLbl>
            <c:dLbl>
              <c:idx val="4"/>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RESPONSABILIDAD</c:v>
                </c:pt>
                <c:pt idx="2">
                  <c:v> LEALTAD Y COMPROMISO</c:v>
                </c:pt>
                <c:pt idx="3">
                  <c:v> EQUIDAD</c:v>
                </c:pt>
                <c:pt idx="4">
                  <c:v> JUSTICIA</c:v>
                </c:pt>
                <c:pt idx="5">
                  <c:v> PROFESIONALISMO E INTEGRIDAD</c:v>
                </c:pt>
                <c:pt idx="6">
                  <c:v> TOLERANCIA</c:v>
                </c:pt>
                <c:pt idx="7">
                  <c:v> CONCIENCIA ECOLÓGICA</c:v>
                </c:pt>
              </c:strCache>
            </c:strRef>
          </c:cat>
          <c:val>
            <c:numRef>
              <c:f>VALORES!$B$4:$B$11</c:f>
              <c:numCache>
                <c:formatCode>General</c:formatCode>
                <c:ptCount val="8"/>
                <c:pt idx="0">
                  <c:v>90</c:v>
                </c:pt>
                <c:pt idx="1">
                  <c:v>86</c:v>
                </c:pt>
                <c:pt idx="2">
                  <c:v>83</c:v>
                </c:pt>
                <c:pt idx="3">
                  <c:v>76</c:v>
                </c:pt>
                <c:pt idx="4">
                  <c:v>76</c:v>
                </c:pt>
                <c:pt idx="5">
                  <c:v>70</c:v>
                </c:pt>
                <c:pt idx="6">
                  <c:v>65</c:v>
                </c:pt>
                <c:pt idx="7">
                  <c:v>60</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281699832"/>
        <c:axId val="281697480"/>
      </c:barChart>
      <c:catAx>
        <c:axId val="281699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81697480"/>
        <c:crosses val="autoZero"/>
        <c:auto val="1"/>
        <c:lblAlgn val="ctr"/>
        <c:lblOffset val="100"/>
        <c:noMultiLvlLbl val="0"/>
      </c:catAx>
      <c:valAx>
        <c:axId val="281697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699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2F-4C21-A196-7EEE74560C04}"/>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2F-4C21-A196-7EEE74560C04}"/>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12F-4C21-A196-7EEE74560C04}"/>
                </c:ext>
              </c:extLst>
            </c:dLbl>
            <c:dLbl>
              <c:idx val="3"/>
              <c:layout>
                <c:manualLayout>
                  <c:x val="-1.7996160573451104E-3"/>
                  <c:y val="7.6477857095329976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4-212F-4C21-A196-7EEE74560C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19</c:v>
                </c:pt>
                <c:pt idx="1">
                  <c:v>28</c:v>
                </c:pt>
                <c:pt idx="2">
                  <c:v>42</c:v>
                </c:pt>
                <c:pt idx="3">
                  <c:v>12</c:v>
                </c:pt>
              </c:numCache>
            </c:numRef>
          </c:val>
          <c:extLst>
            <c:ext xmlns:c16="http://schemas.microsoft.com/office/drawing/2014/chart" uri="{C3380CC4-5D6E-409C-BE32-E72D297353CC}">
              <c16:uniqueId val="{00000000-212F-4C21-A196-7EEE74560C04}"/>
            </c:ext>
          </c:extLst>
        </c:ser>
        <c:dLbls>
          <c:showLegendKey val="0"/>
          <c:showVal val="0"/>
          <c:showCatName val="0"/>
          <c:showSerName val="0"/>
          <c:showPercent val="0"/>
          <c:showBubbleSize val="0"/>
        </c:dLbls>
        <c:gapWidth val="100"/>
        <c:overlap val="-24"/>
        <c:axId val="209085776"/>
        <c:axId val="408734360"/>
      </c:barChart>
      <c:catAx>
        <c:axId val="2090857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734360"/>
        <c:crosses val="autoZero"/>
        <c:auto val="1"/>
        <c:lblAlgn val="ctr"/>
        <c:lblOffset val="100"/>
        <c:noMultiLvlLbl val="0"/>
      </c:catAx>
      <c:valAx>
        <c:axId val="408734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090857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28</c:v>
                </c:pt>
                <c:pt idx="1">
                  <c:v>34</c:v>
                </c:pt>
                <c:pt idx="2">
                  <c:v>25</c:v>
                </c:pt>
                <c:pt idx="3">
                  <c:v>13</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8739064"/>
        <c:axId val="408737104"/>
      </c:barChart>
      <c:catAx>
        <c:axId val="40873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737104"/>
        <c:crosses val="autoZero"/>
        <c:auto val="1"/>
        <c:lblAlgn val="ctr"/>
        <c:lblOffset val="100"/>
        <c:noMultiLvlLbl val="0"/>
      </c:catAx>
      <c:valAx>
        <c:axId val="408737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8.763303482265076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D-4818-91CE-B5B56BAED9B1}"/>
                </c:ext>
              </c:extLst>
            </c:dLbl>
            <c:dLbl>
              <c:idx val="1"/>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D-4818-91CE-B5B56BAED9B1}"/>
                </c:ext>
              </c:extLst>
            </c:dLbl>
            <c:dLbl>
              <c:idx val="2"/>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A7D-4818-91CE-B5B56BAED9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RUIDO!$A$3:$A$5</c:f>
              <c:strCache>
                <c:ptCount val="3"/>
                <c:pt idx="0">
                  <c:v>ALTO</c:v>
                </c:pt>
                <c:pt idx="1">
                  <c:v>MEDIO</c:v>
                </c:pt>
                <c:pt idx="2">
                  <c:v>BAJO</c:v>
                </c:pt>
              </c:strCache>
            </c:strRef>
          </c:cat>
          <c:val>
            <c:numRef>
              <c:f>RUIDO!$B$3:$B$5</c:f>
              <c:numCache>
                <c:formatCode>###0.0</c:formatCode>
                <c:ptCount val="3"/>
                <c:pt idx="0">
                  <c:v>33</c:v>
                </c:pt>
                <c:pt idx="1">
                  <c:v>32</c:v>
                </c:pt>
                <c:pt idx="2">
                  <c:v>35</c:v>
                </c:pt>
              </c:numCache>
            </c:numRef>
          </c:val>
          <c:extLst>
            <c:ext xmlns:c16="http://schemas.microsoft.com/office/drawing/2014/chart" uri="{C3380CC4-5D6E-409C-BE32-E72D297353CC}">
              <c16:uniqueId val="{00000000-FA7D-4818-91CE-B5B56BAED9B1}"/>
            </c:ext>
          </c:extLst>
        </c:ser>
        <c:dLbls>
          <c:showLegendKey val="0"/>
          <c:showVal val="0"/>
          <c:showCatName val="0"/>
          <c:showSerName val="0"/>
          <c:showPercent val="0"/>
          <c:showBubbleSize val="0"/>
        </c:dLbls>
        <c:gapWidth val="100"/>
        <c:overlap val="-24"/>
        <c:axId val="408735144"/>
        <c:axId val="408738672"/>
      </c:barChart>
      <c:catAx>
        <c:axId val="40873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8672"/>
        <c:crosses val="autoZero"/>
        <c:auto val="1"/>
        <c:lblAlgn val="ctr"/>
        <c:lblOffset val="100"/>
        <c:noMultiLvlLbl val="0"/>
      </c:catAx>
      <c:valAx>
        <c:axId val="40873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8565191377155664E-3"/>
                  <c:y val="1.776582506375910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31</c:v>
                </c:pt>
                <c:pt idx="1">
                  <c:v>47</c:v>
                </c:pt>
                <c:pt idx="2">
                  <c:v>16</c:v>
                </c:pt>
                <c:pt idx="3">
                  <c:v>6</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408732008"/>
        <c:axId val="408736712"/>
      </c:barChart>
      <c:catAx>
        <c:axId val="4087320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6712"/>
        <c:crosses val="autoZero"/>
        <c:auto val="1"/>
        <c:lblAlgn val="ctr"/>
        <c:lblOffset val="100"/>
        <c:noMultiLvlLbl val="0"/>
      </c:catAx>
      <c:valAx>
        <c:axId val="408736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2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38E-420B-8E3F-B8EDCAB01E9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38E-420B-8E3F-B8EDCAB01E97}"/>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38E-420B-8E3F-B8EDCAB01E9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2AB-4DBD-85D7-B0DCE0541D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formatCode="###0.0">
                  <c:v>19</c:v>
                </c:pt>
                <c:pt idx="1">
                  <c:v>56</c:v>
                </c:pt>
                <c:pt idx="2" formatCode="###0.0">
                  <c:v>21</c:v>
                </c:pt>
                <c:pt idx="3">
                  <c:v>5</c:v>
                </c:pt>
              </c:numCache>
            </c:numRef>
          </c:val>
          <c:extLst>
            <c:ext xmlns:c16="http://schemas.microsoft.com/office/drawing/2014/chart" uri="{C3380CC4-5D6E-409C-BE32-E72D297353CC}">
              <c16:uniqueId val="{00000000-938E-420B-8E3F-B8EDCAB01E97}"/>
            </c:ext>
          </c:extLst>
        </c:ser>
        <c:dLbls>
          <c:showLegendKey val="0"/>
          <c:showVal val="0"/>
          <c:showCatName val="0"/>
          <c:showSerName val="0"/>
          <c:showPercent val="0"/>
          <c:showBubbleSize val="0"/>
        </c:dLbls>
        <c:gapWidth val="100"/>
        <c:overlap val="-24"/>
        <c:axId val="408733184"/>
        <c:axId val="408733576"/>
      </c:barChart>
      <c:catAx>
        <c:axId val="408733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733576"/>
        <c:crosses val="autoZero"/>
        <c:auto val="1"/>
        <c:lblAlgn val="ctr"/>
        <c:lblOffset val="100"/>
        <c:noMultiLvlLbl val="0"/>
      </c:catAx>
      <c:valAx>
        <c:axId val="408733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5859831635728511E-3"/>
                  <c:y val="1.813097703599915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34</c:v>
                </c:pt>
                <c:pt idx="1">
                  <c:v>38</c:v>
                </c:pt>
                <c:pt idx="2">
                  <c:v>25</c:v>
                </c:pt>
                <c:pt idx="3">
                  <c:v>3</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408734752"/>
        <c:axId val="408735536"/>
      </c:barChart>
      <c:catAx>
        <c:axId val="40873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5536"/>
        <c:crosses val="autoZero"/>
        <c:auto val="1"/>
        <c:lblAlgn val="ctr"/>
        <c:lblOffset val="100"/>
        <c:noMultiLvlLbl val="0"/>
      </c:catAx>
      <c:valAx>
        <c:axId val="4087355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2B7-494A-BAD3-B68B036ED5AD}"/>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2B7-494A-BAD3-B68B036ED5AD}"/>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2B7-494A-BAD3-B68B036ED5AD}"/>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E1F-4142-8554-1C00150B8C7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###0.0</c:formatCode>
                <c:ptCount val="4"/>
                <c:pt idx="0">
                  <c:v>9</c:v>
                </c:pt>
                <c:pt idx="1">
                  <c:v>37</c:v>
                </c:pt>
                <c:pt idx="2">
                  <c:v>30</c:v>
                </c:pt>
                <c:pt idx="3" formatCode="General">
                  <c:v>23</c:v>
                </c:pt>
              </c:numCache>
            </c:numRef>
          </c:val>
          <c:extLst>
            <c:ext xmlns:c16="http://schemas.microsoft.com/office/drawing/2014/chart" uri="{C3380CC4-5D6E-409C-BE32-E72D297353CC}">
              <c16:uniqueId val="{00000000-92B7-494A-BAD3-B68B036ED5AD}"/>
            </c:ext>
          </c:extLst>
        </c:ser>
        <c:dLbls>
          <c:showLegendKey val="0"/>
          <c:showVal val="0"/>
          <c:showCatName val="0"/>
          <c:showSerName val="0"/>
          <c:showPercent val="0"/>
          <c:showBubbleSize val="0"/>
        </c:dLbls>
        <c:gapWidth val="100"/>
        <c:overlap val="-24"/>
        <c:axId val="408737496"/>
        <c:axId val="408737888"/>
      </c:barChart>
      <c:catAx>
        <c:axId val="408737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8737888"/>
        <c:crosses val="autoZero"/>
        <c:auto val="1"/>
        <c:lblAlgn val="ctr"/>
        <c:lblOffset val="100"/>
        <c:noMultiLvlLbl val="0"/>
      </c:catAx>
      <c:valAx>
        <c:axId val="4087378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8737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22</c:v>
                </c:pt>
                <c:pt idx="1">
                  <c:v>56</c:v>
                </c:pt>
                <c:pt idx="2">
                  <c:v>13</c:v>
                </c:pt>
                <c:pt idx="3">
                  <c:v>9</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09286464"/>
        <c:axId val="409281760"/>
      </c:barChart>
      <c:catAx>
        <c:axId val="409286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81760"/>
        <c:crosses val="autoZero"/>
        <c:auto val="1"/>
        <c:lblAlgn val="ctr"/>
        <c:lblOffset val="100"/>
        <c:noMultiLvlLbl val="0"/>
      </c:catAx>
      <c:valAx>
        <c:axId val="4092817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6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chemeClr val="accent1">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EE-4D19-B332-B6C70E630BD7}"/>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EE-4D19-B332-B6C70E630BD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###0.0</c:formatCode>
                <c:ptCount val="2"/>
                <c:pt idx="0">
                  <c:v>58</c:v>
                </c:pt>
                <c:pt idx="1">
                  <c:v>42</c:v>
                </c:pt>
              </c:numCache>
            </c:numRef>
          </c:val>
          <c:extLst>
            <c:ext xmlns:c16="http://schemas.microsoft.com/office/drawing/2014/chart" uri="{C3380CC4-5D6E-409C-BE32-E72D297353CC}">
              <c16:uniqueId val="{00000000-FEEE-4D19-B332-B6C70E630BD7}"/>
            </c:ext>
          </c:extLst>
        </c:ser>
        <c:dLbls>
          <c:showLegendKey val="0"/>
          <c:showVal val="0"/>
          <c:showCatName val="0"/>
          <c:showSerName val="0"/>
          <c:showPercent val="0"/>
          <c:showBubbleSize val="0"/>
        </c:dLbls>
        <c:gapWidth val="100"/>
        <c:overlap val="-24"/>
        <c:axId val="409283720"/>
        <c:axId val="409284112"/>
      </c:barChart>
      <c:catAx>
        <c:axId val="409283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84112"/>
        <c:crosses val="autoZero"/>
        <c:auto val="1"/>
        <c:lblAlgn val="ctr"/>
        <c:lblOffset val="100"/>
        <c:noMultiLvlLbl val="0"/>
      </c:catAx>
      <c:valAx>
        <c:axId val="409284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1.0464424540844838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94</c:v>
                </c:pt>
                <c:pt idx="1">
                  <c:v>6</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409284504"/>
        <c:axId val="409282544"/>
      </c:barChart>
      <c:catAx>
        <c:axId val="409284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82544"/>
        <c:crosses val="autoZero"/>
        <c:auto val="1"/>
        <c:lblAlgn val="ctr"/>
        <c:lblOffset val="100"/>
        <c:noMultiLvlLbl val="0"/>
      </c:catAx>
      <c:valAx>
        <c:axId val="409282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4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D80-4746-A785-4D5E1753346F}"/>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8D80-4746-A785-4D5E175334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2"/>
                <c:pt idx="0">
                  <c:v>SIEMPRE</c:v>
                </c:pt>
                <c:pt idx="1">
                  <c:v>ALGUNAS VECES</c:v>
                </c:pt>
              </c:strCache>
            </c:strRef>
          </c:cat>
          <c:val>
            <c:numRef>
              <c:f>'INFORMACIÓN PARA PLANEACIÓN ACA'!$B$3:$B$5</c:f>
              <c:numCache>
                <c:formatCode>General</c:formatCode>
                <c:ptCount val="2"/>
                <c:pt idx="0">
                  <c:v>25</c:v>
                </c:pt>
                <c:pt idx="1">
                  <c:v>75</c:v>
                </c:pt>
              </c:numCache>
            </c:numRef>
          </c:val>
          <c:extLst>
            <c:ext xmlns:c16="http://schemas.microsoft.com/office/drawing/2014/chart" uri="{C3380CC4-5D6E-409C-BE32-E72D297353CC}">
              <c16:uniqueId val="{00000000-B4A1-4AAB-93F3-B0454E73A259}"/>
            </c:ext>
          </c:extLst>
        </c:ser>
        <c:dLbls>
          <c:showLegendKey val="0"/>
          <c:showVal val="0"/>
          <c:showCatName val="0"/>
          <c:showSerName val="0"/>
          <c:showPercent val="0"/>
          <c:showBubbleSize val="0"/>
        </c:dLbls>
        <c:gapWidth val="100"/>
        <c:overlap val="-24"/>
        <c:axId val="409284896"/>
        <c:axId val="409287248"/>
      </c:barChart>
      <c:catAx>
        <c:axId val="409284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7248"/>
        <c:crosses val="autoZero"/>
        <c:auto val="1"/>
        <c:lblAlgn val="ctr"/>
        <c:lblOffset val="100"/>
        <c:noMultiLvlLbl val="0"/>
      </c:catAx>
      <c:valAx>
        <c:axId val="409287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3.738020123793219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layout>
                    <c:manualLayout>
                      <c:w val="6.0396986567115639E-2"/>
                      <c:h val="7.7277719629592817E-2"/>
                    </c:manualLayout>
                  </c15:layout>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80</c:v>
                </c:pt>
                <c:pt idx="1">
                  <c:v>20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409285680"/>
        <c:axId val="409280192"/>
      </c:barChart>
      <c:catAx>
        <c:axId val="409285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0192"/>
        <c:crosses val="autoZero"/>
        <c:auto val="1"/>
        <c:lblAlgn val="ctr"/>
        <c:lblOffset val="100"/>
        <c:noMultiLvlLbl val="0"/>
      </c:catAx>
      <c:valAx>
        <c:axId val="4092801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5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A9B-4391-81C1-7EAD12EAF611}"/>
                </c:ext>
              </c:extLst>
            </c:dLbl>
            <c:dLbl>
              <c:idx val="1"/>
              <c:layout>
                <c:manualLayout>
                  <c:x val="-1.623424129882405E-3"/>
                  <c:y val="9.569584035509604E-2"/>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9B-4391-81C1-7EAD12EAF61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2"/>
                <c:pt idx="0">
                  <c:v>BUENAS</c:v>
                </c:pt>
                <c:pt idx="1">
                  <c:v>MALAS</c:v>
                </c:pt>
              </c:strCache>
            </c:strRef>
          </c:cat>
          <c:val>
            <c:numRef>
              <c:f>'CONDICIONES DE LAS AULAS'!$B$3:$B$6</c:f>
              <c:numCache>
                <c:formatCode>General</c:formatCode>
                <c:ptCount val="2"/>
                <c:pt idx="0">
                  <c:v>75</c:v>
                </c:pt>
                <c:pt idx="1">
                  <c:v>25</c:v>
                </c:pt>
              </c:numCache>
            </c:numRef>
          </c:val>
          <c:extLst>
            <c:ext xmlns:c16="http://schemas.microsoft.com/office/drawing/2014/chart" uri="{C3380CC4-5D6E-409C-BE32-E72D297353CC}">
              <c16:uniqueId val="{00000000-CA9B-4391-81C1-7EAD12EAF611}"/>
            </c:ext>
          </c:extLst>
        </c:ser>
        <c:dLbls>
          <c:showLegendKey val="0"/>
          <c:showVal val="0"/>
          <c:showCatName val="0"/>
          <c:showSerName val="0"/>
          <c:showPercent val="0"/>
          <c:showBubbleSize val="0"/>
        </c:dLbls>
        <c:gapWidth val="100"/>
        <c:overlap val="-24"/>
        <c:axId val="409286856"/>
        <c:axId val="409287640"/>
      </c:barChart>
      <c:catAx>
        <c:axId val="409286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7640"/>
        <c:crosses val="autoZero"/>
        <c:auto val="1"/>
        <c:lblAlgn val="ctr"/>
        <c:lblOffset val="100"/>
        <c:noMultiLvlLbl val="0"/>
      </c:catAx>
      <c:valAx>
        <c:axId val="409287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6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74</c:v>
                </c:pt>
                <c:pt idx="1">
                  <c:v>26</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409280976"/>
        <c:axId val="409281368"/>
      </c:barChart>
      <c:catAx>
        <c:axId val="409280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1368"/>
        <c:crosses val="autoZero"/>
        <c:auto val="1"/>
        <c:lblAlgn val="ctr"/>
        <c:lblOffset val="100"/>
        <c:noMultiLvlLbl val="0"/>
      </c:catAx>
      <c:valAx>
        <c:axId val="409281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80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FD2-4985-8284-55677185A5B0}"/>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FD2-4985-8284-55677185A5B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2"/>
                <c:pt idx="0">
                  <c:v>SIEMPRE </c:v>
                </c:pt>
                <c:pt idx="1">
                  <c:v>ALGUNAS VECES</c:v>
                </c:pt>
              </c:strCache>
            </c:strRef>
          </c:cat>
          <c:val>
            <c:numRef>
              <c:f>'EQUIPO O HERRAMIENTAS PARA REAL'!$C$3:$C$5</c:f>
              <c:numCache>
                <c:formatCode>###0.0</c:formatCode>
                <c:ptCount val="2"/>
                <c:pt idx="0">
                  <c:v>68</c:v>
                </c:pt>
                <c:pt idx="1">
                  <c:v>32</c:v>
                </c:pt>
              </c:numCache>
            </c:numRef>
          </c:val>
          <c:extLst>
            <c:ext xmlns:c16="http://schemas.microsoft.com/office/drawing/2014/chart" uri="{C3380CC4-5D6E-409C-BE32-E72D297353CC}">
              <c16:uniqueId val="{00000000-FFD2-4985-8284-55677185A5B0}"/>
            </c:ext>
          </c:extLst>
        </c:ser>
        <c:dLbls>
          <c:showLegendKey val="0"/>
          <c:showVal val="0"/>
          <c:showCatName val="0"/>
          <c:showSerName val="0"/>
          <c:showPercent val="0"/>
          <c:showBubbleSize val="0"/>
        </c:dLbls>
        <c:gapWidth val="100"/>
        <c:overlap val="-24"/>
        <c:axId val="409881328"/>
        <c:axId val="409882112"/>
      </c:barChart>
      <c:catAx>
        <c:axId val="409881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2112"/>
        <c:crosses val="autoZero"/>
        <c:auto val="1"/>
        <c:lblAlgn val="ctr"/>
        <c:lblOffset val="100"/>
        <c:noMultiLvlLbl val="0"/>
      </c:catAx>
      <c:valAx>
        <c:axId val="4098821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1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74</c:v>
                </c:pt>
                <c:pt idx="1">
                  <c:v>22</c:v>
                </c:pt>
                <c:pt idx="2">
                  <c:v>4</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409883680"/>
        <c:axId val="409882896"/>
      </c:barChart>
      <c:catAx>
        <c:axId val="409883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2896"/>
        <c:crosses val="autoZero"/>
        <c:auto val="1"/>
        <c:lblAlgn val="ctr"/>
        <c:lblOffset val="100"/>
        <c:noMultiLvlLbl val="0"/>
      </c:catAx>
      <c:valAx>
        <c:axId val="409882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3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603-4399-BF42-1382B9B835D8}"/>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8603-4399-BF42-1382B9B835D8}"/>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6D-4E04-B23F-AA87658C472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7</c:v>
                </c:pt>
                <c:pt idx="1">
                  <c:v>86</c:v>
                </c:pt>
                <c:pt idx="2">
                  <c:v>7</c:v>
                </c:pt>
              </c:numCache>
            </c:numRef>
          </c:val>
          <c:extLst>
            <c:ext xmlns:c16="http://schemas.microsoft.com/office/drawing/2014/chart" uri="{C3380CC4-5D6E-409C-BE32-E72D297353CC}">
              <c16:uniqueId val="{00000000-EC6D-4E04-B23F-AA87658C472E}"/>
            </c:ext>
          </c:extLst>
        </c:ser>
        <c:dLbls>
          <c:showLegendKey val="0"/>
          <c:showVal val="0"/>
          <c:showCatName val="0"/>
          <c:showSerName val="0"/>
          <c:showPercent val="0"/>
          <c:showBubbleSize val="0"/>
        </c:dLbls>
        <c:gapWidth val="100"/>
        <c:overlap val="-24"/>
        <c:axId val="409884856"/>
        <c:axId val="409884072"/>
      </c:barChart>
      <c:catAx>
        <c:axId val="409884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4072"/>
        <c:crosses val="autoZero"/>
        <c:auto val="1"/>
        <c:lblAlgn val="ctr"/>
        <c:lblOffset val="100"/>
        <c:noMultiLvlLbl val="0"/>
      </c:catAx>
      <c:valAx>
        <c:axId val="409884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884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8449-47E9-B58F-8D35A2DC761B}"/>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8449-47E9-B58F-8D35A2DC761B}"/>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1A5-4944-9490-F12B071E002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7</c:v>
                </c:pt>
                <c:pt idx="1">
                  <c:v>86</c:v>
                </c:pt>
                <c:pt idx="2">
                  <c:v>7</c:v>
                </c:pt>
              </c:numCache>
            </c:numRef>
          </c:val>
          <c:extLst>
            <c:ext xmlns:c16="http://schemas.microsoft.com/office/drawing/2014/chart" uri="{C3380CC4-5D6E-409C-BE32-E72D297353CC}">
              <c16:uniqueId val="{00000000-E1A5-4944-9490-F12B071E0028}"/>
            </c:ext>
          </c:extLst>
        </c:ser>
        <c:dLbls>
          <c:showLegendKey val="0"/>
          <c:showVal val="0"/>
          <c:showCatName val="0"/>
          <c:showSerName val="0"/>
          <c:showPercent val="0"/>
          <c:showBubbleSize val="0"/>
        </c:dLbls>
        <c:gapWidth val="100"/>
        <c:overlap val="-24"/>
        <c:axId val="411377232"/>
        <c:axId val="411376056"/>
      </c:barChart>
      <c:catAx>
        <c:axId val="411377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6056"/>
        <c:crosses val="autoZero"/>
        <c:auto val="1"/>
        <c:lblAlgn val="ctr"/>
        <c:lblOffset val="100"/>
        <c:noMultiLvlLbl val="0"/>
      </c:catAx>
      <c:valAx>
        <c:axId val="411376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9570234186069881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38</c:v>
                </c:pt>
                <c:pt idx="1">
                  <c:v>59</c:v>
                </c:pt>
                <c:pt idx="2">
                  <c:v>3</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411376448"/>
        <c:axId val="411377624"/>
      </c:barChart>
      <c:catAx>
        <c:axId val="41137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7624"/>
        <c:crosses val="autoZero"/>
        <c:auto val="1"/>
        <c:lblAlgn val="ctr"/>
        <c:lblOffset val="100"/>
        <c:noMultiLvlLbl val="0"/>
      </c:catAx>
      <c:valAx>
        <c:axId val="411377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F9-4D3C-9D9F-3B290DDBC1B1}"/>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463-4784-8B7E-3ED862BB9FBF}"/>
                </c:ext>
              </c:extLst>
            </c:dLbl>
            <c:dLbl>
              <c:idx val="2"/>
              <c:layout>
                <c:manualLayout>
                  <c:x val="-5.3990599683935341E-3"/>
                  <c:y val="7.433305033210437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463-4784-8B7E-3ED862BB9FB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42</c:v>
                </c:pt>
                <c:pt idx="1">
                  <c:v>56</c:v>
                </c:pt>
                <c:pt idx="2">
                  <c:v>2</c:v>
                </c:pt>
              </c:numCache>
            </c:numRef>
          </c:val>
          <c:extLst>
            <c:ext xmlns:c16="http://schemas.microsoft.com/office/drawing/2014/chart" uri="{C3380CC4-5D6E-409C-BE32-E72D297353CC}">
              <c16:uniqueId val="{00000000-FDF9-4D3C-9D9F-3B290DDBC1B1}"/>
            </c:ext>
          </c:extLst>
        </c:ser>
        <c:dLbls>
          <c:showLegendKey val="0"/>
          <c:showVal val="0"/>
          <c:showCatName val="0"/>
          <c:showSerName val="0"/>
          <c:showPercent val="0"/>
          <c:showBubbleSize val="0"/>
        </c:dLbls>
        <c:gapWidth val="100"/>
        <c:overlap val="-24"/>
        <c:axId val="411375664"/>
        <c:axId val="411376840"/>
      </c:barChart>
      <c:catAx>
        <c:axId val="411375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6840"/>
        <c:crosses val="autoZero"/>
        <c:auto val="1"/>
        <c:lblAlgn val="ctr"/>
        <c:lblOffset val="100"/>
        <c:noMultiLvlLbl val="0"/>
      </c:catAx>
      <c:valAx>
        <c:axId val="4113768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32CC-4621-AF5A-671659773937}"/>
              </c:ext>
            </c:extLst>
          </c:dPt>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69</c:v>
                </c:pt>
                <c:pt idx="1">
                  <c:v>25</c:v>
                </c:pt>
                <c:pt idx="2">
                  <c:v>6</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411378408"/>
        <c:axId val="411378800"/>
      </c:barChart>
      <c:catAx>
        <c:axId val="4113784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8800"/>
        <c:crosses val="autoZero"/>
        <c:auto val="1"/>
        <c:lblAlgn val="ctr"/>
        <c:lblOffset val="100"/>
        <c:noMultiLvlLbl val="0"/>
      </c:catAx>
      <c:valAx>
        <c:axId val="411378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8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FE-4981-A6BA-515C26FE879B}"/>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4FE-4981-A6BA-515C26FE879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###0.0</c:formatCode>
                <c:ptCount val="2"/>
                <c:pt idx="0">
                  <c:v>67</c:v>
                </c:pt>
                <c:pt idx="1">
                  <c:v>33</c:v>
                </c:pt>
              </c:numCache>
            </c:numRef>
          </c:val>
          <c:extLst>
            <c:ext xmlns:c16="http://schemas.microsoft.com/office/drawing/2014/chart" uri="{C3380CC4-5D6E-409C-BE32-E72D297353CC}">
              <c16:uniqueId val="{00000000-F4FE-4981-A6BA-515C26FE879B}"/>
            </c:ext>
          </c:extLst>
        </c:ser>
        <c:dLbls>
          <c:showLegendKey val="0"/>
          <c:showVal val="0"/>
          <c:showCatName val="0"/>
          <c:showSerName val="0"/>
          <c:showPercent val="0"/>
          <c:showBubbleSize val="0"/>
        </c:dLbls>
        <c:gapWidth val="100"/>
        <c:overlap val="-24"/>
        <c:axId val="411379192"/>
        <c:axId val="411379584"/>
      </c:barChart>
      <c:catAx>
        <c:axId val="411379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9584"/>
        <c:crosses val="autoZero"/>
        <c:auto val="1"/>
        <c:lblAlgn val="ctr"/>
        <c:lblOffset val="100"/>
        <c:noMultiLvlLbl val="0"/>
      </c:catAx>
      <c:valAx>
        <c:axId val="41137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9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8456E-3"/>
                  <c:y val="0.10720380493784654"/>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37</c:v>
                </c:pt>
                <c:pt idx="1">
                  <c:v>47</c:v>
                </c:pt>
                <c:pt idx="2">
                  <c:v>16</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411379976"/>
        <c:axId val="411381152"/>
      </c:barChart>
      <c:catAx>
        <c:axId val="411379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81152"/>
        <c:crosses val="autoZero"/>
        <c:auto val="1"/>
        <c:lblAlgn val="ctr"/>
        <c:lblOffset val="100"/>
        <c:noMultiLvlLbl val="0"/>
      </c:catAx>
      <c:valAx>
        <c:axId val="41138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9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76-4C6F-9920-3BA46073EBBE}"/>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76-4C6F-9920-3BA46073EBBE}"/>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76-4C6F-9920-3BA46073EB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 INSTITUCIONALES</c:v>
                </c:pt>
                <c:pt idx="1">
                  <c:v>CON COMPAÑEROS</c:v>
                </c:pt>
                <c:pt idx="2">
                  <c:v>PERSONALES</c:v>
                </c:pt>
              </c:strCache>
            </c:strRef>
          </c:cat>
          <c:val>
            <c:numRef>
              <c:f>'TIPOS DE CONFLICTO'!$C$3:$C$5</c:f>
              <c:numCache>
                <c:formatCode>General</c:formatCode>
                <c:ptCount val="3"/>
                <c:pt idx="0">
                  <c:v>65</c:v>
                </c:pt>
                <c:pt idx="1">
                  <c:v>37</c:v>
                </c:pt>
                <c:pt idx="2">
                  <c:v>30</c:v>
                </c:pt>
              </c:numCache>
            </c:numRef>
          </c:val>
          <c:extLst>
            <c:ext xmlns:c16="http://schemas.microsoft.com/office/drawing/2014/chart" uri="{C3380CC4-5D6E-409C-BE32-E72D297353CC}">
              <c16:uniqueId val="{00000000-9448-4682-A583-7092F80F21F6}"/>
            </c:ext>
          </c:extLst>
        </c:ser>
        <c:dLbls>
          <c:showLegendKey val="0"/>
          <c:showVal val="0"/>
          <c:showCatName val="0"/>
          <c:showSerName val="0"/>
          <c:showPercent val="0"/>
          <c:showBubbleSize val="0"/>
        </c:dLbls>
        <c:gapWidth val="100"/>
        <c:overlap val="-24"/>
        <c:axId val="411374096"/>
        <c:axId val="411374880"/>
      </c:barChart>
      <c:catAx>
        <c:axId val="411374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4880"/>
        <c:crosses val="autoZero"/>
        <c:auto val="1"/>
        <c:lblAlgn val="ctr"/>
        <c:lblOffset val="100"/>
        <c:noMultiLvlLbl val="0"/>
      </c:catAx>
      <c:valAx>
        <c:axId val="41137488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137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60</c:v>
                </c:pt>
                <c:pt idx="1">
                  <c:v>34</c:v>
                </c:pt>
                <c:pt idx="2">
                  <c:v>6</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412034288"/>
        <c:axId val="412034680"/>
      </c:barChart>
      <c:catAx>
        <c:axId val="4120342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4680"/>
        <c:crosses val="autoZero"/>
        <c:auto val="1"/>
        <c:lblAlgn val="ctr"/>
        <c:lblOffset val="100"/>
        <c:noMultiLvlLbl val="0"/>
      </c:catAx>
      <c:valAx>
        <c:axId val="412034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4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72-47D6-8990-43601AFCFA14}"/>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72-47D6-8990-43601AFCFA1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2"/>
                <c:pt idx="0">
                  <c:v>SIEMPRE</c:v>
                </c:pt>
                <c:pt idx="1">
                  <c:v>ALGUNAS VECES</c:v>
                </c:pt>
              </c:strCache>
            </c:strRef>
          </c:cat>
          <c:val>
            <c:numRef>
              <c:f>'FUNCIONAMIENTO DE LINEAS DE AUT'!$C$3:$C$5</c:f>
              <c:numCache>
                <c:formatCode>###0.0</c:formatCode>
                <c:ptCount val="2"/>
                <c:pt idx="0">
                  <c:v>47</c:v>
                </c:pt>
                <c:pt idx="1">
                  <c:v>53</c:v>
                </c:pt>
              </c:numCache>
            </c:numRef>
          </c:val>
          <c:extLst>
            <c:ext xmlns:c16="http://schemas.microsoft.com/office/drawing/2014/chart" uri="{C3380CC4-5D6E-409C-BE32-E72D297353CC}">
              <c16:uniqueId val="{00000000-A072-47D6-8990-43601AFCFA14}"/>
            </c:ext>
          </c:extLst>
        </c:ser>
        <c:dLbls>
          <c:showLegendKey val="0"/>
          <c:showVal val="0"/>
          <c:showCatName val="0"/>
          <c:showSerName val="0"/>
          <c:showPercent val="0"/>
          <c:showBubbleSize val="0"/>
        </c:dLbls>
        <c:gapWidth val="100"/>
        <c:overlap val="-24"/>
        <c:axId val="412035856"/>
        <c:axId val="412036248"/>
      </c:barChart>
      <c:catAx>
        <c:axId val="412035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6248"/>
        <c:crosses val="autoZero"/>
        <c:auto val="1"/>
        <c:lblAlgn val="ctr"/>
        <c:lblOffset val="100"/>
        <c:noMultiLvlLbl val="0"/>
      </c:catAx>
      <c:valAx>
        <c:axId val="412036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58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69</c:v>
                </c:pt>
                <c:pt idx="1">
                  <c:v>28</c:v>
                </c:pt>
                <c:pt idx="2">
                  <c:v>3</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412033896"/>
        <c:axId val="412035072"/>
      </c:barChart>
      <c:catAx>
        <c:axId val="4120338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5072"/>
        <c:crosses val="autoZero"/>
        <c:auto val="1"/>
        <c:lblAlgn val="ctr"/>
        <c:lblOffset val="100"/>
        <c:noMultiLvlLbl val="0"/>
      </c:catAx>
      <c:valAx>
        <c:axId val="4120350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3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1-FF6F-42A6-AB1B-AA4A223874A2}"/>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B46A-423C-AE8F-DADF4626C356}"/>
                </c:ext>
              </c:extLst>
            </c:dLbl>
            <c:dLbl>
              <c:idx val="2"/>
              <c:layout>
                <c:manualLayout>
                  <c:x val="0"/>
                  <c:y val="7.9675839592882311E-2"/>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B46A-423C-AE8F-DADF4626C35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42</c:v>
                </c:pt>
                <c:pt idx="1">
                  <c:v>53</c:v>
                </c:pt>
                <c:pt idx="2">
                  <c:v>5</c:v>
                </c:pt>
              </c:numCache>
            </c:numRef>
          </c:val>
          <c:extLst>
            <c:ext xmlns:c16="http://schemas.microsoft.com/office/drawing/2014/chart" uri="{C3380CC4-5D6E-409C-BE32-E72D297353CC}">
              <c16:uniqueId val="{00000000-FF6F-42A6-AB1B-AA4A223874A2}"/>
            </c:ext>
          </c:extLst>
        </c:ser>
        <c:dLbls>
          <c:showLegendKey val="0"/>
          <c:showVal val="0"/>
          <c:showCatName val="0"/>
          <c:showSerName val="0"/>
          <c:showPercent val="0"/>
          <c:showBubbleSize val="0"/>
        </c:dLbls>
        <c:gapWidth val="100"/>
        <c:overlap val="-24"/>
        <c:axId val="412029192"/>
        <c:axId val="412036640"/>
      </c:barChart>
      <c:catAx>
        <c:axId val="412029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6640"/>
        <c:crosses val="autoZero"/>
        <c:auto val="1"/>
        <c:lblAlgn val="ctr"/>
        <c:lblOffset val="100"/>
        <c:noMultiLvlLbl val="0"/>
      </c:catAx>
      <c:valAx>
        <c:axId val="4120366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9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84</c:v>
                </c:pt>
                <c:pt idx="1">
                  <c:v>16</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412030760"/>
        <c:axId val="412029976"/>
      </c:barChart>
      <c:catAx>
        <c:axId val="412030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29976"/>
        <c:crosses val="autoZero"/>
        <c:auto val="1"/>
        <c:lblAlgn val="ctr"/>
        <c:lblOffset val="100"/>
        <c:noMultiLvlLbl val="0"/>
      </c:catAx>
      <c:valAx>
        <c:axId val="412029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0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31-4A01-BDCB-B47D1E8B5DB1}"/>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FF1-4739-BFFB-E2B3CCAED0C2}"/>
                </c:ext>
              </c:extLst>
            </c:dLbl>
            <c:dLbl>
              <c:idx val="2"/>
              <c:layout>
                <c:manualLayout>
                  <c:x val="-5.1188280167833071E-3"/>
                  <c:y val="6.835916245633356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FF1-4739-BFFB-E2B3CCAED0C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26</c:v>
                </c:pt>
                <c:pt idx="2">
                  <c:v>2</c:v>
                </c:pt>
              </c:numCache>
            </c:numRef>
          </c:val>
          <c:extLst>
            <c:ext xmlns:c16="http://schemas.microsoft.com/office/drawing/2014/chart" uri="{C3380CC4-5D6E-409C-BE32-E72D297353CC}">
              <c16:uniqueId val="{00000000-C031-4A01-BDCB-B47D1E8B5DB1}"/>
            </c:ext>
          </c:extLst>
        </c:ser>
        <c:dLbls>
          <c:showLegendKey val="0"/>
          <c:showVal val="0"/>
          <c:showCatName val="0"/>
          <c:showSerName val="0"/>
          <c:showPercent val="0"/>
          <c:showBubbleSize val="0"/>
        </c:dLbls>
        <c:gapWidth val="100"/>
        <c:overlap val="-24"/>
        <c:axId val="412032328"/>
        <c:axId val="412031936"/>
      </c:barChart>
      <c:catAx>
        <c:axId val="41203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1936"/>
        <c:crosses val="autoZero"/>
        <c:auto val="1"/>
        <c:lblAlgn val="ctr"/>
        <c:lblOffset val="100"/>
        <c:noMultiLvlLbl val="0"/>
      </c:catAx>
      <c:valAx>
        <c:axId val="412031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2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5.0304972243802454E-3"/>
                  <c:y val="1.167318036258542E-2"/>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60</c:v>
                </c:pt>
                <c:pt idx="1">
                  <c:v>34</c:v>
                </c:pt>
                <c:pt idx="2">
                  <c:v>6</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412033112"/>
        <c:axId val="413770456"/>
      </c:barChart>
      <c:catAx>
        <c:axId val="412033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70456"/>
        <c:crosses val="autoZero"/>
        <c:auto val="1"/>
        <c:lblAlgn val="ctr"/>
        <c:lblOffset val="100"/>
        <c:noMultiLvlLbl val="0"/>
      </c:catAx>
      <c:valAx>
        <c:axId val="413770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2033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CA-482D-883C-D14919A93D22}"/>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D67-4057-8FAB-E34FAD1BE832}"/>
                </c:ext>
              </c:extLst>
            </c:dLbl>
            <c:dLbl>
              <c:idx val="2"/>
              <c:layout>
                <c:manualLayout>
                  <c:x val="-7.0678496874286515E-3"/>
                  <c:y val="8.7798433235208709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ED67-4057-8FAB-E34FAD1BE8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37</c:v>
                </c:pt>
                <c:pt idx="1">
                  <c:v>58</c:v>
                </c:pt>
                <c:pt idx="2">
                  <c:v>5</c:v>
                </c:pt>
              </c:numCache>
            </c:numRef>
          </c:val>
          <c:extLst>
            <c:ext xmlns:c16="http://schemas.microsoft.com/office/drawing/2014/chart" uri="{C3380CC4-5D6E-409C-BE32-E72D297353CC}">
              <c16:uniqueId val="{00000000-68CA-482D-883C-D14919A93D22}"/>
            </c:ext>
          </c:extLst>
        </c:ser>
        <c:dLbls>
          <c:showLegendKey val="0"/>
          <c:showVal val="0"/>
          <c:showCatName val="0"/>
          <c:showSerName val="0"/>
          <c:showPercent val="0"/>
          <c:showBubbleSize val="0"/>
        </c:dLbls>
        <c:gapWidth val="100"/>
        <c:overlap val="-24"/>
        <c:axId val="413767320"/>
        <c:axId val="413770848"/>
      </c:barChart>
      <c:catAx>
        <c:axId val="413767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70848"/>
        <c:crosses val="autoZero"/>
        <c:auto val="1"/>
        <c:lblAlgn val="ctr"/>
        <c:lblOffset val="100"/>
        <c:noMultiLvlLbl val="0"/>
      </c:catAx>
      <c:valAx>
        <c:axId val="413770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7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3.5595926256451458E-3"/>
                  <c:y val="1.5090434295624948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94</c:v>
                </c:pt>
                <c:pt idx="1">
                  <c:v>6</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413767712"/>
        <c:axId val="413769672"/>
      </c:barChart>
      <c:catAx>
        <c:axId val="4137677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9672"/>
        <c:crosses val="autoZero"/>
        <c:auto val="1"/>
        <c:lblAlgn val="ctr"/>
        <c:lblOffset val="100"/>
        <c:noMultiLvlLbl val="0"/>
      </c:catAx>
      <c:valAx>
        <c:axId val="413769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7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C6-4D0A-8B8B-9232699FC59D}"/>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8C6-4D0A-8B8B-9232699FC59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###0.0</c:formatCode>
                <c:ptCount val="2"/>
                <c:pt idx="0">
                  <c:v>58</c:v>
                </c:pt>
                <c:pt idx="1">
                  <c:v>42</c:v>
                </c:pt>
              </c:numCache>
            </c:numRef>
          </c:val>
          <c:extLst>
            <c:ext xmlns:c16="http://schemas.microsoft.com/office/drawing/2014/chart" uri="{C3380CC4-5D6E-409C-BE32-E72D297353CC}">
              <c16:uniqueId val="{00000000-F8C6-4D0A-8B8B-9232699FC59D}"/>
            </c:ext>
          </c:extLst>
        </c:ser>
        <c:dLbls>
          <c:showLegendKey val="0"/>
          <c:showVal val="0"/>
          <c:showCatName val="0"/>
          <c:showSerName val="0"/>
          <c:showPercent val="0"/>
          <c:showBubbleSize val="0"/>
        </c:dLbls>
        <c:gapWidth val="100"/>
        <c:overlap val="-24"/>
        <c:axId val="413765752"/>
        <c:axId val="413768104"/>
      </c:barChart>
      <c:catAx>
        <c:axId val="413765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8104"/>
        <c:crosses val="autoZero"/>
        <c:auto val="1"/>
        <c:lblAlgn val="ctr"/>
        <c:lblOffset val="100"/>
        <c:noMultiLvlLbl val="0"/>
      </c:catAx>
      <c:valAx>
        <c:axId val="413768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5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63</c:v>
                </c:pt>
                <c:pt idx="1">
                  <c:v>34</c:v>
                </c:pt>
                <c:pt idx="2">
                  <c:v>3</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413773200"/>
        <c:axId val="413768496"/>
      </c:barChart>
      <c:catAx>
        <c:axId val="413773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8496"/>
        <c:crosses val="autoZero"/>
        <c:auto val="1"/>
        <c:lblAlgn val="ctr"/>
        <c:lblOffset val="100"/>
        <c:noMultiLvlLbl val="0"/>
      </c:catAx>
      <c:valAx>
        <c:axId val="4137684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73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C6-4A79-A170-1730AC5950AE}"/>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0C6-4A79-A170-1730AC5950A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###0.0</c:formatCode>
                <c:ptCount val="2"/>
                <c:pt idx="0">
                  <c:v>65</c:v>
                </c:pt>
                <c:pt idx="1">
                  <c:v>35</c:v>
                </c:pt>
              </c:numCache>
            </c:numRef>
          </c:val>
          <c:extLst>
            <c:ext xmlns:c16="http://schemas.microsoft.com/office/drawing/2014/chart" uri="{C3380CC4-5D6E-409C-BE32-E72D297353CC}">
              <c16:uniqueId val="{00000000-10C6-4A79-A170-1730AC5950AE}"/>
            </c:ext>
          </c:extLst>
        </c:ser>
        <c:dLbls>
          <c:showLegendKey val="0"/>
          <c:showVal val="0"/>
          <c:showCatName val="0"/>
          <c:showSerName val="0"/>
          <c:showPercent val="0"/>
          <c:showBubbleSize val="0"/>
        </c:dLbls>
        <c:gapWidth val="100"/>
        <c:overlap val="-24"/>
        <c:axId val="413766144"/>
        <c:axId val="413766536"/>
      </c:barChart>
      <c:catAx>
        <c:axId val="413766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6536"/>
        <c:crosses val="autoZero"/>
        <c:auto val="1"/>
        <c:lblAlgn val="ctr"/>
        <c:lblOffset val="100"/>
        <c:noMultiLvlLbl val="0"/>
      </c:catAx>
      <c:valAx>
        <c:axId val="41376653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6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2.0843859795148703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81</c:v>
                </c:pt>
                <c:pt idx="1">
                  <c:v>13</c:v>
                </c:pt>
                <c:pt idx="2">
                  <c:v>6</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413768888"/>
        <c:axId val="413772416"/>
      </c:barChart>
      <c:catAx>
        <c:axId val="4137688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72416"/>
        <c:crosses val="autoZero"/>
        <c:auto val="1"/>
        <c:lblAlgn val="ctr"/>
        <c:lblOffset val="100"/>
        <c:noMultiLvlLbl val="0"/>
      </c:catAx>
      <c:valAx>
        <c:axId val="413772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768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7A4-4D55-B1EA-F7925A65900A}"/>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7A4-4D55-B1EA-F7925A65900A}"/>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E60D-443F-B6CF-2F0346BA11E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###0.0</c:formatCode>
                <c:ptCount val="3"/>
                <c:pt idx="0">
                  <c:v>65</c:v>
                </c:pt>
                <c:pt idx="1">
                  <c:v>33</c:v>
                </c:pt>
                <c:pt idx="2" formatCode="General">
                  <c:v>2</c:v>
                </c:pt>
              </c:numCache>
            </c:numRef>
          </c:val>
          <c:extLst>
            <c:ext xmlns:c16="http://schemas.microsoft.com/office/drawing/2014/chart" uri="{C3380CC4-5D6E-409C-BE32-E72D297353CC}">
              <c16:uniqueId val="{00000000-D7A4-4D55-B1EA-F7925A65900A}"/>
            </c:ext>
          </c:extLst>
        </c:ser>
        <c:dLbls>
          <c:showLegendKey val="0"/>
          <c:showVal val="0"/>
          <c:showCatName val="0"/>
          <c:showSerName val="0"/>
          <c:showPercent val="0"/>
          <c:showBubbleSize val="0"/>
        </c:dLbls>
        <c:gapWidth val="100"/>
        <c:overlap val="-24"/>
        <c:axId val="415021824"/>
        <c:axId val="415022216"/>
      </c:barChart>
      <c:catAx>
        <c:axId val="41502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2216"/>
        <c:crosses val="autoZero"/>
        <c:auto val="1"/>
        <c:lblAlgn val="ctr"/>
        <c:lblOffset val="100"/>
        <c:noMultiLvlLbl val="0"/>
      </c:catAx>
      <c:valAx>
        <c:axId val="415022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A50021"/>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E5D-467D-9ECB-9167BEAE46C9}"/>
              </c:ext>
            </c:extLst>
          </c:dPt>
          <c:dPt>
            <c:idx val="1"/>
            <c:invertIfNegative val="0"/>
            <c:bubble3D val="0"/>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E5D-467D-9ECB-9167BEAE46C9}"/>
              </c:ext>
            </c:extLst>
          </c:dPt>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50</c:v>
                </c:pt>
                <c:pt idx="1">
                  <c:v>50</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415019864"/>
        <c:axId val="415019472"/>
      </c:barChart>
      <c:catAx>
        <c:axId val="415019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19472"/>
        <c:crosses val="autoZero"/>
        <c:auto val="1"/>
        <c:lblAlgn val="ctr"/>
        <c:lblOffset val="100"/>
        <c:noMultiLvlLbl val="0"/>
      </c:catAx>
      <c:valAx>
        <c:axId val="415019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19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93531"/>
            </a:solidFill>
            <a:ln>
              <a:noFill/>
            </a:ln>
            <a:effectLst>
              <a:outerShdw blurRad="57150" dist="19050" dir="5400000" algn="ctr" rotWithShape="0">
                <a:srgbClr val="000000">
                  <a:alpha val="63000"/>
                </a:srgbClr>
              </a:outerShdw>
            </a:effectLst>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62-4B01-8AE0-BFF7584AE6B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62-4B01-8AE0-BFF7584AE6BC}"/>
                </c:ext>
              </c:extLst>
            </c:dLbl>
            <c:dLbl>
              <c:idx val="2"/>
              <c:layout>
                <c:manualLayout>
                  <c:x val="0"/>
                  <c:y val="8.1352758889332383E-2"/>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1-32A3-4508-9C76-EBFDCE42A13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3"/>
                <c:pt idx="0">
                  <c:v>SIEMPRE</c:v>
                </c:pt>
                <c:pt idx="1">
                  <c:v>ALGUNAS VECES</c:v>
                </c:pt>
                <c:pt idx="2">
                  <c:v>NO HE SIDO CONVOCADO</c:v>
                </c:pt>
              </c:strCache>
            </c:strRef>
          </c:cat>
          <c:val>
            <c:numRef>
              <c:f>'TE PERMITEN ASISTIR A CURSOS DE'!$C$3:$C$7</c:f>
              <c:numCache>
                <c:formatCode>###0.0</c:formatCode>
                <c:ptCount val="3"/>
                <c:pt idx="0">
                  <c:v>89</c:v>
                </c:pt>
                <c:pt idx="1">
                  <c:v>9</c:v>
                </c:pt>
                <c:pt idx="2" formatCode="General">
                  <c:v>2</c:v>
                </c:pt>
              </c:numCache>
            </c:numRef>
          </c:val>
          <c:extLst>
            <c:ext xmlns:c16="http://schemas.microsoft.com/office/drawing/2014/chart" uri="{C3380CC4-5D6E-409C-BE32-E72D297353CC}">
              <c16:uniqueId val="{00000000-E562-4B01-8AE0-BFF7584AE6BC}"/>
            </c:ext>
          </c:extLst>
        </c:ser>
        <c:dLbls>
          <c:showLegendKey val="0"/>
          <c:showVal val="0"/>
          <c:showCatName val="0"/>
          <c:showSerName val="0"/>
          <c:showPercent val="0"/>
          <c:showBubbleSize val="0"/>
        </c:dLbls>
        <c:gapWidth val="100"/>
        <c:overlap val="-24"/>
        <c:axId val="415026136"/>
        <c:axId val="415020256"/>
      </c:barChart>
      <c:catAx>
        <c:axId val="4150261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0256"/>
        <c:crosses val="autoZero"/>
        <c:auto val="1"/>
        <c:lblAlgn val="ctr"/>
        <c:lblOffset val="100"/>
        <c:noMultiLvlLbl val="0"/>
      </c:catAx>
      <c:valAx>
        <c:axId val="415020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61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3.3858554157090628E-3"/>
                  <c:y val="8.2914941012978749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53</c:v>
                </c:pt>
                <c:pt idx="1">
                  <c:v>38</c:v>
                </c:pt>
                <c:pt idx="2">
                  <c:v>9</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15020648"/>
        <c:axId val="415024568"/>
      </c:barChart>
      <c:catAx>
        <c:axId val="41502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4568"/>
        <c:crosses val="autoZero"/>
        <c:auto val="1"/>
        <c:lblAlgn val="ctr"/>
        <c:lblOffset val="100"/>
        <c:noMultiLvlLbl val="0"/>
      </c:catAx>
      <c:valAx>
        <c:axId val="4150245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72-47B0-BAC7-48540EE156D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25B7-4C4E-AB79-FAD1851D713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98</c:v>
                </c:pt>
                <c:pt idx="1">
                  <c:v>2</c:v>
                </c:pt>
              </c:numCache>
            </c:numRef>
          </c:val>
          <c:extLst>
            <c:ext xmlns:c16="http://schemas.microsoft.com/office/drawing/2014/chart" uri="{C3380CC4-5D6E-409C-BE32-E72D297353CC}">
              <c16:uniqueId val="{00000000-C072-47B0-BAC7-48540EE156D1}"/>
            </c:ext>
          </c:extLst>
        </c:ser>
        <c:dLbls>
          <c:showLegendKey val="0"/>
          <c:showVal val="0"/>
          <c:showCatName val="0"/>
          <c:showSerName val="0"/>
          <c:showPercent val="0"/>
          <c:showBubbleSize val="0"/>
        </c:dLbls>
        <c:gapWidth val="100"/>
        <c:overlap val="-24"/>
        <c:axId val="415025744"/>
        <c:axId val="415019080"/>
      </c:barChart>
      <c:catAx>
        <c:axId val="415025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19080"/>
        <c:crosses val="autoZero"/>
        <c:auto val="1"/>
        <c:lblAlgn val="ctr"/>
        <c:lblOffset val="100"/>
        <c:noMultiLvlLbl val="0"/>
      </c:catAx>
      <c:valAx>
        <c:axId val="415019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81</c:v>
                </c:pt>
                <c:pt idx="1">
                  <c:v>19</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415021040"/>
        <c:axId val="415023392"/>
      </c:barChart>
      <c:catAx>
        <c:axId val="415021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3392"/>
        <c:crosses val="autoZero"/>
        <c:auto val="1"/>
        <c:lblAlgn val="ctr"/>
        <c:lblOffset val="100"/>
        <c:noMultiLvlLbl val="0"/>
      </c:catAx>
      <c:valAx>
        <c:axId val="415023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1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5C2-409E-8EC5-DFCCE2BD0E6D}"/>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ABFD-4DB9-9DD6-B600639C86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93</c:v>
                </c:pt>
                <c:pt idx="1">
                  <c:v>7</c:v>
                </c:pt>
              </c:numCache>
            </c:numRef>
          </c:val>
          <c:extLst>
            <c:ext xmlns:c16="http://schemas.microsoft.com/office/drawing/2014/chart" uri="{C3380CC4-5D6E-409C-BE32-E72D297353CC}">
              <c16:uniqueId val="{00000000-05C2-409E-8EC5-DFCCE2BD0E6D}"/>
            </c:ext>
          </c:extLst>
        </c:ser>
        <c:dLbls>
          <c:showLegendKey val="0"/>
          <c:showVal val="0"/>
          <c:showCatName val="0"/>
          <c:showSerName val="0"/>
          <c:showPercent val="0"/>
          <c:showBubbleSize val="0"/>
        </c:dLbls>
        <c:gapWidth val="100"/>
        <c:overlap val="-24"/>
        <c:axId val="415023784"/>
        <c:axId val="415024176"/>
      </c:barChart>
      <c:catAx>
        <c:axId val="415023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4176"/>
        <c:crosses val="autoZero"/>
        <c:auto val="1"/>
        <c:lblAlgn val="ctr"/>
        <c:lblOffset val="100"/>
        <c:noMultiLvlLbl val="0"/>
      </c:catAx>
      <c:valAx>
        <c:axId val="415024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023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1.0292429256432768E-2"/>
                  <c:y val="1.0987228478851297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100</c:v>
                </c:pt>
                <c:pt idx="1">
                  <c:v>0</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416773768"/>
        <c:axId val="416771024"/>
      </c:barChart>
      <c:catAx>
        <c:axId val="41677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1024"/>
        <c:crosses val="autoZero"/>
        <c:auto val="1"/>
        <c:lblAlgn val="ctr"/>
        <c:lblOffset val="100"/>
        <c:noMultiLvlLbl val="0"/>
      </c:catAx>
      <c:valAx>
        <c:axId val="416771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20-4F66-9E07-C6AC9B82F813}"/>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3D2E-4A67-B57D-3B7A5252950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58</c:v>
                </c:pt>
                <c:pt idx="1">
                  <c:v>42</c:v>
                </c:pt>
              </c:numCache>
            </c:numRef>
          </c:val>
          <c:extLst>
            <c:ext xmlns:c16="http://schemas.microsoft.com/office/drawing/2014/chart" uri="{C3380CC4-5D6E-409C-BE32-E72D297353CC}">
              <c16:uniqueId val="{00000000-EC20-4F66-9E07-C6AC9B82F813}"/>
            </c:ext>
          </c:extLst>
        </c:ser>
        <c:dLbls>
          <c:showLegendKey val="0"/>
          <c:showVal val="0"/>
          <c:showCatName val="0"/>
          <c:showSerName val="0"/>
          <c:showPercent val="0"/>
          <c:showBubbleSize val="0"/>
        </c:dLbls>
        <c:gapWidth val="100"/>
        <c:overlap val="-24"/>
        <c:axId val="416768280"/>
        <c:axId val="416772592"/>
      </c:barChart>
      <c:catAx>
        <c:axId val="41676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2592"/>
        <c:crosses val="autoZero"/>
        <c:auto val="1"/>
        <c:lblAlgn val="ctr"/>
        <c:lblOffset val="100"/>
        <c:noMultiLvlLbl val="0"/>
      </c:catAx>
      <c:valAx>
        <c:axId val="416772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6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63</c:v>
                </c:pt>
                <c:pt idx="1">
                  <c:v>37</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416763968"/>
        <c:axId val="416770240"/>
      </c:barChart>
      <c:catAx>
        <c:axId val="4167639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0240"/>
        <c:crosses val="autoZero"/>
        <c:auto val="1"/>
        <c:lblAlgn val="ctr"/>
        <c:lblOffset val="100"/>
        <c:noMultiLvlLbl val="0"/>
      </c:catAx>
      <c:valAx>
        <c:axId val="4167702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63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EC-4A32-8552-5D8DC4DA180F}"/>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EC-4A32-8552-5D8DC4DA18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###0.0</c:formatCode>
                <c:ptCount val="2"/>
                <c:pt idx="0">
                  <c:v>65</c:v>
                </c:pt>
                <c:pt idx="1">
                  <c:v>35</c:v>
                </c:pt>
              </c:numCache>
            </c:numRef>
          </c:val>
          <c:extLst>
            <c:ext xmlns:c16="http://schemas.microsoft.com/office/drawing/2014/chart" uri="{C3380CC4-5D6E-409C-BE32-E72D297353CC}">
              <c16:uniqueId val="{00000000-21EC-4A32-8552-5D8DC4DA180F}"/>
            </c:ext>
          </c:extLst>
        </c:ser>
        <c:dLbls>
          <c:showLegendKey val="0"/>
          <c:showVal val="0"/>
          <c:showCatName val="0"/>
          <c:showSerName val="0"/>
          <c:showPercent val="0"/>
          <c:showBubbleSize val="0"/>
        </c:dLbls>
        <c:gapWidth val="100"/>
        <c:overlap val="-24"/>
        <c:axId val="416772984"/>
        <c:axId val="416774552"/>
      </c:barChart>
      <c:catAx>
        <c:axId val="4167729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4552"/>
        <c:crosses val="autoZero"/>
        <c:auto val="1"/>
        <c:lblAlgn val="ctr"/>
        <c:lblOffset val="100"/>
        <c:noMultiLvlLbl val="0"/>
      </c:catAx>
      <c:valAx>
        <c:axId val="41677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2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9A1C-42C8-8DB2-9F701A0EA891}"/>
              </c:ext>
            </c:extLst>
          </c:dPt>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66</c:v>
                </c:pt>
                <c:pt idx="1">
                  <c:v>34</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416771416"/>
        <c:axId val="416769456"/>
      </c:barChart>
      <c:catAx>
        <c:axId val="4167714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69456"/>
        <c:crosses val="autoZero"/>
        <c:auto val="1"/>
        <c:lblAlgn val="ctr"/>
        <c:lblOffset val="100"/>
        <c:noMultiLvlLbl val="0"/>
      </c:catAx>
      <c:valAx>
        <c:axId val="416769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1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chemeClr val="bg2">
                <a:lumMod val="75000"/>
              </a:schemeClr>
            </a:solidFill>
            <a:ln>
              <a:noFill/>
            </a:ln>
            <a:effectLst>
              <a:outerShdw blurRad="57150" dist="19050" dir="5400000" algn="ctr" rotWithShape="0">
                <a:srgbClr val="000000">
                  <a:alpha val="63000"/>
                </a:srgbClr>
              </a:outerShdw>
            </a:effectLst>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A51-4E56-8308-614CDED8A561}"/>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xmlns:c15="http://schemas.microsoft.com/office/drawing/2012/chart">
                <c:ext xmlns:c15="http://schemas.microsoft.com/office/drawing/2012/chart" uri="{CE6537A1-D6FC-4f65-9D91-7224C49458BB}">
                  <c15:dlblFieldTable/>
                  <c15:showDataLabelsRange val="0"/>
                </c:ext>
                <c:ext xmlns:c16="http://schemas.microsoft.com/office/drawing/2014/chart" uri="{C3380CC4-5D6E-409C-BE32-E72D297353CC}">
                  <c16:uniqueId val="{00000000-9083-4A01-865C-5B25F46DD2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74</c:v>
                </c:pt>
                <c:pt idx="1">
                  <c:v>26</c:v>
                </c:pt>
              </c:numCache>
            </c:numRef>
          </c:val>
          <c:extLst>
            <c:ext xmlns:c16="http://schemas.microsoft.com/office/drawing/2014/chart" uri="{C3380CC4-5D6E-409C-BE32-E72D297353CC}">
              <c16:uniqueId val="{00000000-1A51-4E56-8308-614CDED8A561}"/>
            </c:ext>
          </c:extLst>
        </c:ser>
        <c:dLbls>
          <c:showLegendKey val="0"/>
          <c:showVal val="0"/>
          <c:showCatName val="0"/>
          <c:showSerName val="0"/>
          <c:showPercent val="0"/>
          <c:showBubbleSize val="0"/>
        </c:dLbls>
        <c:gapWidth val="100"/>
        <c:overlap val="-24"/>
        <c:axId val="416774944"/>
        <c:axId val="416770632"/>
      </c:barChart>
      <c:catAx>
        <c:axId val="4167749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0632"/>
        <c:crosses val="autoZero"/>
        <c:auto val="1"/>
        <c:lblAlgn val="ctr"/>
        <c:lblOffset val="100"/>
        <c:noMultiLvlLbl val="0"/>
      </c:catAx>
      <c:valAx>
        <c:axId val="416770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7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88</c:v>
                </c:pt>
                <c:pt idx="1">
                  <c:v>12</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416766320"/>
        <c:axId val="416769848"/>
      </c:barChart>
      <c:catAx>
        <c:axId val="4167663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69848"/>
        <c:crosses val="autoZero"/>
        <c:auto val="1"/>
        <c:lblAlgn val="ctr"/>
        <c:lblOffset val="100"/>
        <c:noMultiLvlLbl val="0"/>
      </c:catAx>
      <c:valAx>
        <c:axId val="416769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676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D6-49EF-A939-C7A86D754F33}"/>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D6-49EF-A939-C7A86D754F3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98</c:v>
                </c:pt>
                <c:pt idx="1">
                  <c:v>2</c:v>
                </c:pt>
              </c:numCache>
            </c:numRef>
          </c:val>
          <c:extLst>
            <c:ext xmlns:c16="http://schemas.microsoft.com/office/drawing/2014/chart" uri="{C3380CC4-5D6E-409C-BE32-E72D297353CC}">
              <c16:uniqueId val="{00000002-8BD6-49EF-A939-C7A86D754F33}"/>
            </c:ext>
          </c:extLst>
        </c:ser>
        <c:dLbls>
          <c:showLegendKey val="0"/>
          <c:showVal val="0"/>
          <c:showCatName val="0"/>
          <c:showSerName val="0"/>
          <c:showPercent val="0"/>
          <c:showBubbleSize val="0"/>
        </c:dLbls>
        <c:gapWidth val="100"/>
        <c:overlap val="-24"/>
        <c:axId val="279482664"/>
        <c:axId val="279483056"/>
      </c:barChart>
      <c:catAx>
        <c:axId val="27948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9483056"/>
        <c:crosses val="autoZero"/>
        <c:auto val="1"/>
        <c:lblAlgn val="ctr"/>
        <c:lblOffset val="100"/>
        <c:noMultiLvlLbl val="0"/>
      </c:catAx>
      <c:valAx>
        <c:axId val="279483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948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E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75</c:v>
                </c:pt>
                <c:pt idx="1">
                  <c:v>44</c:v>
                </c:pt>
                <c:pt idx="2">
                  <c:v>44</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281700616"/>
        <c:axId val="281701400"/>
      </c:barChart>
      <c:catAx>
        <c:axId val="281700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81701400"/>
        <c:crosses val="autoZero"/>
        <c:auto val="1"/>
        <c:lblAlgn val="ctr"/>
        <c:lblOffset val="100"/>
        <c:noMultiLvlLbl val="0"/>
      </c:catAx>
      <c:valAx>
        <c:axId val="2817014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81700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Reversed" id="23">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0.10101</cdr:x>
      <cdr:y>0.52435</cdr:y>
    </cdr:from>
    <cdr:to>
      <cdr:x>0.19513</cdr:x>
      <cdr:y>0.59438</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39054" y="2128182"/>
          <a:ext cx="688633" cy="28423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0.33365</cdr:x>
      <cdr:y>0.52434</cdr:y>
    </cdr:from>
    <cdr:to>
      <cdr:x>0.42777</cdr:x>
      <cdr:y>0.59438</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41181" y="2128141"/>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03/05/2022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03/05/2022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03/05/2022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03/05/2022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03/05/2022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03/05/2022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829147" y="4653137"/>
            <a:ext cx="4097275" cy="923330"/>
          </a:xfrm>
          <a:prstGeom prst="rect">
            <a:avLst/>
          </a:prstGeom>
          <a:noFill/>
        </p:spPr>
        <p:txBody>
          <a:bodyPr wrap="none" rtlCol="0">
            <a:spAutoFit/>
          </a:bodyPr>
          <a:lstStyle/>
          <a:p>
            <a:pPr algn="ctr"/>
            <a:r>
              <a:rPr lang="es-MX" b="1" dirty="0"/>
              <a:t>RESULTADOS EVALUACIÓN DE </a:t>
            </a:r>
          </a:p>
          <a:p>
            <a:pPr algn="ctr"/>
            <a:r>
              <a:rPr lang="es-MX" b="1" dirty="0"/>
              <a:t>AMBIENTE DE TRABAJO 2019 (ÁREA 530)</a:t>
            </a:r>
          </a:p>
          <a:p>
            <a:pPr algn="ctr"/>
            <a:r>
              <a:rPr lang="es-ES" b="1" dirty="0"/>
              <a:t>SECRETARIA DE DOCENCIA</a:t>
            </a:r>
            <a:endParaRPr lang="es-MX" b="1" dirty="0"/>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2" name="Gráfico 11">
            <a:extLst>
              <a:ext uri="{FF2B5EF4-FFF2-40B4-BE49-F238E27FC236}">
                <a16:creationId xmlns:a16="http://schemas.microsoft.com/office/drawing/2014/main" id="{0FDBE502-AFEE-4865-BF7F-F4DE24D0EABD}"/>
              </a:ext>
            </a:extLst>
          </p:cNvPr>
          <p:cNvGraphicFramePr>
            <a:graphicFrameLocks/>
          </p:cNvGraphicFramePr>
          <p:nvPr>
            <p:extLst>
              <p:ext uri="{D42A27DB-BD31-4B8C-83A1-F6EECF244321}">
                <p14:modId xmlns:p14="http://schemas.microsoft.com/office/powerpoint/2010/main" val="1812664156"/>
              </p:ext>
            </p:extLst>
          </p:nvPr>
        </p:nvGraphicFramePr>
        <p:xfrm>
          <a:off x="2097439" y="1625139"/>
          <a:ext cx="6101250"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2218648208"/>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057BFCF-1A4B-4056-95A8-3CD838D4AB08}"/>
              </a:ext>
            </a:extLst>
          </p:cNvPr>
          <p:cNvGraphicFramePr>
            <a:graphicFrameLocks/>
          </p:cNvGraphicFramePr>
          <p:nvPr>
            <p:extLst>
              <p:ext uri="{D42A27DB-BD31-4B8C-83A1-F6EECF244321}">
                <p14:modId xmlns:p14="http://schemas.microsoft.com/office/powerpoint/2010/main" val="137441177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sp>
        <p:nvSpPr>
          <p:cNvPr id="15" name="CuadroTexto 1">
            <a:extLst>
              <a:ext uri="{FF2B5EF4-FFF2-40B4-BE49-F238E27FC236}">
                <a16:creationId xmlns:a16="http://schemas.microsoft.com/office/drawing/2014/main" id="{903C8F53-8A0A-4212-9306-61FA2B0270EF}"/>
              </a:ext>
            </a:extLst>
          </p:cNvPr>
          <p:cNvSpPr txBox="1"/>
          <p:nvPr/>
        </p:nvSpPr>
        <p:spPr>
          <a:xfrm>
            <a:off x="2802749"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1685"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12329" y="374924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graphicFrame>
        <p:nvGraphicFramePr>
          <p:cNvPr id="23" name="Gráfico 2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120289827"/>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la mayoría (98%)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mas de la mitad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2.-responsabilidad</a:t>
            </a:r>
          </a:p>
          <a:p>
            <a:pPr marL="742950" lvl="1" indent="-285750" algn="just">
              <a:buFont typeface="Arial" panose="020B0604020202020204" pitchFamily="34" charset="0"/>
              <a:buChar char="•"/>
            </a:pPr>
            <a:r>
              <a:rPr lang="es-MX" dirty="0"/>
              <a:t> 3.-Lealtad y compromiso</a:t>
            </a:r>
          </a:p>
          <a:p>
            <a:pPr marL="742950" lvl="1" indent="-285750" algn="just">
              <a:buFont typeface="Arial" panose="020B0604020202020204" pitchFamily="34" charset="0"/>
              <a:buChar char="•"/>
            </a:pPr>
            <a:r>
              <a:rPr lang="es-MX" dirty="0"/>
              <a:t> 4.-Equidad</a:t>
            </a:r>
          </a:p>
          <a:p>
            <a:pPr marL="742950" lvl="1" indent="-285750" algn="just">
              <a:buFont typeface="Arial" panose="020B0604020202020204" pitchFamily="34" charset="0"/>
              <a:buChar char="•"/>
            </a:pPr>
            <a:r>
              <a:rPr lang="es-MX" dirty="0"/>
              <a:t> 5.-Justicia </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7.-Tolerancia </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A8322AF-7CAC-499C-A69A-E340C4BF4F52}"/>
              </a:ext>
            </a:extLst>
          </p:cNvPr>
          <p:cNvGraphicFramePr>
            <a:graphicFrameLocks noGrp="1"/>
          </p:cNvGraphicFramePr>
          <p:nvPr>
            <p:extLst>
              <p:ext uri="{D42A27DB-BD31-4B8C-83A1-F6EECF244321}">
                <p14:modId xmlns:p14="http://schemas.microsoft.com/office/powerpoint/2010/main" val="2366792658"/>
              </p:ext>
            </p:extLst>
          </p:nvPr>
        </p:nvGraphicFramePr>
        <p:xfrm>
          <a:off x="2156236" y="1578737"/>
          <a:ext cx="5220000" cy="3780002"/>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87212189"/>
                    </a:ext>
                  </a:extLst>
                </a:gridCol>
                <a:gridCol w="2593424">
                  <a:extLst>
                    <a:ext uri="{9D8B030D-6E8A-4147-A177-3AD203B41FA5}">
                      <a16:colId xmlns:a16="http://schemas.microsoft.com/office/drawing/2014/main" val="465785773"/>
                    </a:ext>
                  </a:extLst>
                </a:gridCol>
              </a:tblGrid>
              <a:tr h="614972">
                <a:tc gridSpan="2">
                  <a:txBody>
                    <a:bodyPr/>
                    <a:lstStyle/>
                    <a:p>
                      <a:pPr marL="457200" algn="ctr">
                        <a:lnSpc>
                          <a:spcPct val="115000"/>
                        </a:lnSpc>
                        <a:spcAft>
                          <a:spcPts val="1000"/>
                        </a:spcAft>
                      </a:pPr>
                      <a:r>
                        <a:rPr lang="es-MX" sz="1100" dirty="0">
                          <a:effectLst/>
                        </a:rPr>
                        <a:t>ÁREA : SECRETARÍA DE DOCENCIA</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0086023"/>
                  </a:ext>
                </a:extLst>
              </a:tr>
              <a:tr h="32652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69</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460047"/>
                  </a:ext>
                </a:extLst>
              </a:tr>
              <a:tr h="33481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965266"/>
                  </a:ext>
                </a:extLst>
              </a:tr>
              <a:tr h="307485">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515895"/>
                  </a:ext>
                </a:extLst>
              </a:tr>
              <a:tr h="94722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96331425"/>
                  </a:ext>
                </a:extLst>
              </a:tr>
              <a:tr h="307485">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882067"/>
                  </a:ext>
                </a:extLst>
              </a:tr>
              <a:tr h="307485">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40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60500"/>
                  </a:ext>
                </a:extLst>
              </a:tr>
              <a:tr h="307485">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22</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746988"/>
                  </a:ext>
                </a:extLst>
              </a:tr>
              <a:tr h="326524">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10</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657782"/>
                  </a:ext>
                </a:extLst>
              </a:tr>
            </a:tbl>
          </a:graphicData>
        </a:graphic>
      </p:graphicFrame>
      <p:sp>
        <p:nvSpPr>
          <p:cNvPr id="12" name="CuadroTexto 11">
            <a:extLst>
              <a:ext uri="{FF2B5EF4-FFF2-40B4-BE49-F238E27FC236}">
                <a16:creationId xmlns:a16="http://schemas.microsoft.com/office/drawing/2014/main" id="{93B592C2-E0EC-4941-A9D0-AE3CC667D1A2}"/>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091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E4573EC0-CD31-4B34-80FB-A29E2F537293}"/>
              </a:ext>
            </a:extLst>
          </p:cNvPr>
          <p:cNvGraphicFramePr>
            <a:graphicFrameLocks/>
          </p:cNvGraphicFramePr>
          <p:nvPr>
            <p:extLst>
              <p:ext uri="{D42A27DB-BD31-4B8C-83A1-F6EECF244321}">
                <p14:modId xmlns:p14="http://schemas.microsoft.com/office/powerpoint/2010/main" val="2130168005"/>
              </p:ext>
            </p:extLst>
          </p:nvPr>
        </p:nvGraphicFramePr>
        <p:xfrm>
          <a:off x="1547664" y="1297286"/>
          <a:ext cx="7056783"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1255731922"/>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FC416B6-94ED-4D9C-94DD-4FB6E06E0284}"/>
              </a:ext>
            </a:extLst>
          </p:cNvPr>
          <p:cNvGraphicFramePr>
            <a:graphicFrameLocks/>
          </p:cNvGraphicFramePr>
          <p:nvPr>
            <p:extLst>
              <p:ext uri="{D42A27DB-BD31-4B8C-83A1-F6EECF244321}">
                <p14:modId xmlns:p14="http://schemas.microsoft.com/office/powerpoint/2010/main" val="2122383905"/>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324516888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F439140-AB8F-4C75-A1B6-4387ED9A2DA4}"/>
              </a:ext>
            </a:extLst>
          </p:cNvPr>
          <p:cNvGraphicFramePr>
            <a:graphicFrameLocks/>
          </p:cNvGraphicFramePr>
          <p:nvPr>
            <p:extLst>
              <p:ext uri="{D42A27DB-BD31-4B8C-83A1-F6EECF244321}">
                <p14:modId xmlns:p14="http://schemas.microsoft.com/office/powerpoint/2010/main" val="428584080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171647967"/>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1689EB3-B94D-4C0B-AB71-C4DB63A04DB4}"/>
              </a:ext>
            </a:extLst>
          </p:cNvPr>
          <p:cNvGraphicFramePr>
            <a:graphicFrameLocks/>
          </p:cNvGraphicFramePr>
          <p:nvPr>
            <p:extLst>
              <p:ext uri="{D42A27DB-BD31-4B8C-83A1-F6EECF244321}">
                <p14:modId xmlns:p14="http://schemas.microsoft.com/office/powerpoint/2010/main" val="612883442"/>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3101392723"/>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ED34CA70-E6E9-4845-946A-91874E5EBDFF}"/>
              </a:ext>
            </a:extLst>
          </p:cNvPr>
          <p:cNvGraphicFramePr>
            <a:graphicFrameLocks/>
          </p:cNvGraphicFramePr>
          <p:nvPr>
            <p:extLst>
              <p:ext uri="{D42A27DB-BD31-4B8C-83A1-F6EECF244321}">
                <p14:modId xmlns:p14="http://schemas.microsoft.com/office/powerpoint/2010/main" val="1077467319"/>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3096884622"/>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322B0F42-B2CD-4FB3-B730-3C4C3EF2DF70}"/>
              </a:ext>
            </a:extLst>
          </p:cNvPr>
          <p:cNvSpPr txBox="1"/>
          <p:nvPr/>
        </p:nvSpPr>
        <p:spPr>
          <a:xfrm>
            <a:off x="1377359" y="1772816"/>
            <a:ext cx="7155081" cy="3416320"/>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regular, el </a:t>
            </a:r>
            <a:r>
              <a:rPr lang="es-MX" b="1" dirty="0"/>
              <a:t>clima</a:t>
            </a:r>
            <a:r>
              <a:rPr lang="es-MX" dirty="0"/>
              <a:t> del entorno en cual se labora es buena con una oportunidad a mejorar, el </a:t>
            </a:r>
            <a:r>
              <a:rPr lang="es-MX" b="1" dirty="0"/>
              <a:t>ruido</a:t>
            </a:r>
            <a:r>
              <a:rPr lang="es-MX" dirty="0"/>
              <a:t> es regular para realizar las diversas labores encomendadas, en lo referente a </a:t>
            </a:r>
            <a:r>
              <a:rPr lang="es-MX" b="1" dirty="0"/>
              <a:t>mobiliario</a:t>
            </a:r>
            <a:r>
              <a:rPr lang="es-MX" dirty="0"/>
              <a:t> se expresa que es bueno, con oportunidad de mejorar, el </a:t>
            </a:r>
            <a:r>
              <a:rPr lang="es-MX" b="1" dirty="0"/>
              <a:t>espacio</a:t>
            </a:r>
            <a:r>
              <a:rPr lang="es-MX" dirty="0"/>
              <a:t> permite realizar las actividades de forma buena, la </a:t>
            </a:r>
            <a:r>
              <a:rPr lang="es-MX" b="1" dirty="0"/>
              <a:t>higiene</a:t>
            </a:r>
            <a:r>
              <a:rPr lang="es-MX" dirty="0"/>
              <a:t> en general es en su mayoría buena, pero la </a:t>
            </a:r>
            <a:r>
              <a:rPr lang="es-MX" b="1" dirty="0"/>
              <a:t>higiene en sanitarios </a:t>
            </a:r>
            <a:r>
              <a:rPr lang="es-MX" dirty="0"/>
              <a:t>se encuentra entre buena y regular, en relación a la respuesta de solicitud de </a:t>
            </a:r>
            <a:r>
              <a:rPr lang="es-MX" b="1" dirty="0"/>
              <a:t>mantenimiento</a:t>
            </a:r>
            <a:r>
              <a:rPr lang="es-MX" dirty="0"/>
              <a:t> de infraestructura se expresa que es buena, mas de la mitad si conoce a los </a:t>
            </a:r>
            <a:r>
              <a:rPr lang="es-MX" b="1" dirty="0"/>
              <a:t>integrantes</a:t>
            </a:r>
            <a:r>
              <a:rPr lang="es-MX" dirty="0"/>
              <a:t> </a:t>
            </a:r>
            <a:r>
              <a:rPr lang="es-MX" b="1" dirty="0"/>
              <a:t>de las comisiones de seguridad e higiene </a:t>
            </a:r>
            <a:r>
              <a:rPr lang="es-MX" dirty="0"/>
              <a:t>y es bastante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6591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E541E45-1671-4732-BDE6-862C0FE73938}"/>
              </a:ext>
            </a:extLst>
          </p:cNvPr>
          <p:cNvGraphicFramePr>
            <a:graphicFrameLocks/>
          </p:cNvGraphicFramePr>
          <p:nvPr>
            <p:extLst>
              <p:ext uri="{D42A27DB-BD31-4B8C-83A1-F6EECF244321}">
                <p14:modId xmlns:p14="http://schemas.microsoft.com/office/powerpoint/2010/main" val="3389910878"/>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3407703132"/>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3206CAF-751D-4E90-A25A-79EF55559141}"/>
              </a:ext>
            </a:extLst>
          </p:cNvPr>
          <p:cNvGraphicFramePr>
            <a:graphicFrameLocks/>
          </p:cNvGraphicFramePr>
          <p:nvPr>
            <p:extLst>
              <p:ext uri="{D42A27DB-BD31-4B8C-83A1-F6EECF244321}">
                <p14:modId xmlns:p14="http://schemas.microsoft.com/office/powerpoint/2010/main" val="1223931783"/>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2228703816"/>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5A8F13D-0F2B-48EC-96CB-3C8CC74E6E5F}"/>
              </a:ext>
            </a:extLst>
          </p:cNvPr>
          <p:cNvGraphicFramePr>
            <a:graphicFrameLocks/>
          </p:cNvGraphicFramePr>
          <p:nvPr>
            <p:extLst>
              <p:ext uri="{D42A27DB-BD31-4B8C-83A1-F6EECF244321}">
                <p14:modId xmlns:p14="http://schemas.microsoft.com/office/powerpoint/2010/main" val="4263368705"/>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3351164197"/>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F68A141-9475-41E2-982F-3B46D45A9BFE}"/>
              </a:ext>
            </a:extLst>
          </p:cNvPr>
          <p:cNvGraphicFramePr>
            <a:graphicFrameLocks/>
          </p:cNvGraphicFramePr>
          <p:nvPr>
            <p:extLst>
              <p:ext uri="{D42A27DB-BD31-4B8C-83A1-F6EECF244321}">
                <p14:modId xmlns:p14="http://schemas.microsoft.com/office/powerpoint/2010/main" val="1137684110"/>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CFB7557-1969-4367-AB15-65F7957CA7B0}"/>
              </a:ext>
            </a:extLst>
          </p:cNvPr>
          <p:cNvGraphicFramePr>
            <a:graphicFrameLocks/>
          </p:cNvGraphicFramePr>
          <p:nvPr>
            <p:extLst>
              <p:ext uri="{D42A27DB-BD31-4B8C-83A1-F6EECF244321}">
                <p14:modId xmlns:p14="http://schemas.microsoft.com/office/powerpoint/2010/main" val="3496060075"/>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171C4898-98BF-4528-8B3D-8593FA266DD7}"/>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solo en algunas ocasiones.</a:t>
            </a:r>
          </a:p>
          <a:p>
            <a:pPr marL="285750" indent="-285750" algn="just">
              <a:buFont typeface="Arial" panose="020B0604020202020204" pitchFamily="34" charset="0"/>
              <a:buChar char="•"/>
            </a:pPr>
            <a:r>
              <a:rPr lang="es-MX" dirty="0"/>
              <a:t>La mayoría cuenta con </a:t>
            </a:r>
            <a:r>
              <a:rPr lang="es-MX" b="1" dirty="0"/>
              <a:t>acceso a equipo de computo, audiovisual, laboratorios y/o talleres</a:t>
            </a:r>
            <a:r>
              <a:rPr lang="es-MX" dirty="0"/>
              <a:t> necesarios para llevar a cabo tus actividades académicas o de investigación.</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en su mayoría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(74%).</a:t>
            </a:r>
          </a:p>
          <a:p>
            <a:pPr marL="285750" indent="-285750" algn="just">
              <a:buFont typeface="Arial" panose="020B0604020202020204" pitchFamily="34" charset="0"/>
              <a:buChar char="•"/>
            </a:pPr>
            <a:r>
              <a:rPr lang="es-MX" dirty="0"/>
              <a:t>A mas de la mitad se le proporciona </a:t>
            </a:r>
            <a:r>
              <a:rPr lang="es-MX" b="1" dirty="0"/>
              <a:t>el equipo o herramientas necesarias para realizar sus funciones</a:t>
            </a:r>
            <a:r>
              <a:rPr lang="es-MX" dirty="0"/>
              <a:t>, sin embargo hay una oportunidad de mejora ya que el 32%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el 22% menciona que no es siempre.</a:t>
            </a:r>
          </a:p>
          <a:p>
            <a:pPr algn="just"/>
            <a:r>
              <a:rPr lang="es-MX" dirty="0"/>
              <a:t>En el rubro de </a:t>
            </a:r>
            <a:r>
              <a:rPr lang="es-MX" b="1" dirty="0"/>
              <a:t>“Recursos Materiales”</a:t>
            </a:r>
            <a:r>
              <a:rPr lang="es-MX" dirty="0"/>
              <a:t> se presentan los resultados :</a:t>
            </a:r>
          </a:p>
          <a:p>
            <a:pPr algn="just"/>
            <a:endParaRPr lang="es-MX" dirty="0"/>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Algunas veces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163139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45713" y="2245831"/>
            <a:ext cx="684104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4096903088"/>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8CDD0A1-7427-41BF-9D8D-FBFA9695CEDF}"/>
              </a:ext>
            </a:extLst>
          </p:cNvPr>
          <p:cNvGraphicFramePr>
            <a:graphicFrameLocks/>
          </p:cNvGraphicFramePr>
          <p:nvPr>
            <p:extLst>
              <p:ext uri="{D42A27DB-BD31-4B8C-83A1-F6EECF244321}">
                <p14:modId xmlns:p14="http://schemas.microsoft.com/office/powerpoint/2010/main" val="1215948219"/>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1841369"/>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6FE62900-C314-468F-801E-BE472A39E3AE}"/>
              </a:ext>
            </a:extLst>
          </p:cNvPr>
          <p:cNvGraphicFramePr>
            <a:graphicFrameLocks/>
          </p:cNvGraphicFramePr>
          <p:nvPr>
            <p:extLst>
              <p:ext uri="{D42A27DB-BD31-4B8C-83A1-F6EECF244321}">
                <p14:modId xmlns:p14="http://schemas.microsoft.com/office/powerpoint/2010/main" val="2656405163"/>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1020746104"/>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601184"/>
            <a:ext cx="8265920" cy="646331"/>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SECRETARIA DE DOCENCIA</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A9C3BB4-0FE1-4C42-A7AD-19FA6BBC090E}"/>
              </a:ext>
            </a:extLst>
          </p:cNvPr>
          <p:cNvGraphicFramePr>
            <a:graphicFrameLocks/>
          </p:cNvGraphicFramePr>
          <p:nvPr>
            <p:extLst>
              <p:ext uri="{D42A27DB-BD31-4B8C-83A1-F6EECF244321}">
                <p14:modId xmlns:p14="http://schemas.microsoft.com/office/powerpoint/2010/main" val="3872647987"/>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356750841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E1695BF1-12E9-4EF0-AF6A-0DF6381A0785}"/>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muy buena, el </a:t>
            </a:r>
            <a:r>
              <a:rPr lang="es-MX" b="1" dirty="0"/>
              <a:t>trabajo en equipo</a:t>
            </a:r>
            <a:r>
              <a:rPr lang="es-MX" dirty="0"/>
              <a:t> es regular con una oportunidad a mejorar, se manifiesta que casi siempre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institucionales, 2.-conflictos con compañeros, 3.-conflictos personales, también se externa que casi siempre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082586" y="2126627"/>
            <a:ext cx="779351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8AD6DE83-A28B-47F8-BFF9-4EF3C59AF191}"/>
              </a:ext>
            </a:extLst>
          </p:cNvPr>
          <p:cNvGraphicFramePr>
            <a:graphicFrameLocks/>
          </p:cNvGraphicFramePr>
          <p:nvPr>
            <p:extLst>
              <p:ext uri="{D42A27DB-BD31-4B8C-83A1-F6EECF244321}">
                <p14:modId xmlns:p14="http://schemas.microsoft.com/office/powerpoint/2010/main" val="2216488179"/>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521944736"/>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7A12174-7BA6-4A41-9AE1-CFF3C28E894C}"/>
              </a:ext>
            </a:extLst>
          </p:cNvPr>
          <p:cNvGraphicFramePr>
            <a:graphicFrameLocks/>
          </p:cNvGraphicFramePr>
          <p:nvPr>
            <p:extLst>
              <p:ext uri="{D42A27DB-BD31-4B8C-83A1-F6EECF244321}">
                <p14:modId xmlns:p14="http://schemas.microsoft.com/office/powerpoint/2010/main" val="7430147"/>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2237567760"/>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40C6730-1730-46ED-9550-BEF69F4DDD23}"/>
              </a:ext>
            </a:extLst>
          </p:cNvPr>
          <p:cNvGraphicFramePr>
            <a:graphicFrameLocks/>
          </p:cNvGraphicFramePr>
          <p:nvPr>
            <p:extLst>
              <p:ext uri="{D42A27DB-BD31-4B8C-83A1-F6EECF244321}">
                <p14:modId xmlns:p14="http://schemas.microsoft.com/office/powerpoint/2010/main" val="1041680300"/>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2440432422"/>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65DF277-A408-45F8-A531-7E40F527DF1D}"/>
              </a:ext>
            </a:extLst>
          </p:cNvPr>
          <p:cNvGraphicFramePr>
            <a:graphicFrameLocks/>
          </p:cNvGraphicFramePr>
          <p:nvPr>
            <p:extLst>
              <p:ext uri="{D42A27DB-BD31-4B8C-83A1-F6EECF244321}">
                <p14:modId xmlns:p14="http://schemas.microsoft.com/office/powerpoint/2010/main" val="2055004245"/>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317792FC-66CF-421B-8E2F-A1F8F73A7239}"/>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en ocasiones funcionan las </a:t>
            </a:r>
            <a:r>
              <a:rPr lang="es-MX" b="1" dirty="0"/>
              <a:t>líneas de autoridad </a:t>
            </a:r>
            <a:r>
              <a:rPr lang="es-MX" dirty="0"/>
              <a:t>en el desempeño del trabajo, casi siempre reciben las </a:t>
            </a:r>
            <a:r>
              <a:rPr lang="es-MX" b="1" dirty="0"/>
              <a:t>instrucciones</a:t>
            </a:r>
            <a:r>
              <a:rPr lang="es-MX" dirty="0"/>
              <a:t> de trabajo en tiempo y forma, también se percibe que los responsables de área distribuyen las </a:t>
            </a:r>
            <a:r>
              <a:rPr lang="es-MX" b="1" dirty="0"/>
              <a:t>actividades de manera equilibrada </a:t>
            </a:r>
            <a:r>
              <a:rPr lang="es-MX" dirty="0"/>
              <a:t>pero existe una posibilidad de mejora, el numero de colaboradores en su mayoría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algunas veces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79701" y="2434403"/>
            <a:ext cx="5745077"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524339745"/>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290ED7B-2EE8-4A1F-A63B-33D3D0F08F43}"/>
              </a:ext>
            </a:extLst>
          </p:cNvPr>
          <p:cNvGraphicFramePr>
            <a:graphicFrameLocks/>
          </p:cNvGraphicFramePr>
          <p:nvPr>
            <p:extLst>
              <p:ext uri="{D42A27DB-BD31-4B8C-83A1-F6EECF244321}">
                <p14:modId xmlns:p14="http://schemas.microsoft.com/office/powerpoint/2010/main" val="1236003355"/>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590742906"/>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12" name="Gráfico 11">
            <a:extLst>
              <a:ext uri="{FF2B5EF4-FFF2-40B4-BE49-F238E27FC236}">
                <a16:creationId xmlns:a16="http://schemas.microsoft.com/office/drawing/2014/main" id="{F4D4DADF-E78B-48C0-BD85-998E3AE84172}"/>
              </a:ext>
            </a:extLst>
          </p:cNvPr>
          <p:cNvGraphicFramePr>
            <a:graphicFrameLocks/>
          </p:cNvGraphicFramePr>
          <p:nvPr>
            <p:extLst>
              <p:ext uri="{D42A27DB-BD31-4B8C-83A1-F6EECF244321}">
                <p14:modId xmlns:p14="http://schemas.microsoft.com/office/powerpoint/2010/main" val="4175652852"/>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485833221"/>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009521F-FE14-4181-BC6C-1D70C40E1156}"/>
              </a:ext>
            </a:extLst>
          </p:cNvPr>
          <p:cNvGraphicFramePr>
            <a:graphicFrameLocks/>
          </p:cNvGraphicFramePr>
          <p:nvPr>
            <p:extLst>
              <p:ext uri="{D42A27DB-BD31-4B8C-83A1-F6EECF244321}">
                <p14:modId xmlns:p14="http://schemas.microsoft.com/office/powerpoint/2010/main" val="4246190422"/>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2613910511"/>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1340465431"/>
              </p:ext>
            </p:extLst>
          </p:nvPr>
        </p:nvGraphicFramePr>
        <p:xfrm>
          <a:off x="871424" y="3781483"/>
          <a:ext cx="3580047" cy="242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742525531"/>
              </p:ext>
            </p:extLst>
          </p:nvPr>
        </p:nvGraphicFramePr>
        <p:xfrm>
          <a:off x="5140028" y="3507072"/>
          <a:ext cx="3997315" cy="2700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45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92A9CCE-39A5-4459-86F6-0F1573A81CB4}"/>
              </a:ext>
            </a:extLst>
          </p:cNvPr>
          <p:cNvGraphicFramePr>
            <a:graphicFrameLocks/>
          </p:cNvGraphicFramePr>
          <p:nvPr>
            <p:extLst>
              <p:ext uri="{D42A27DB-BD31-4B8C-83A1-F6EECF244321}">
                <p14:modId xmlns:p14="http://schemas.microsoft.com/office/powerpoint/2010/main" val="2041348745"/>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941465051"/>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FF4D8E24-EA21-4F40-990E-418392934C49}"/>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la mayoría (58%)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mas de la mitad del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un considerable  porcentaje se está </a:t>
            </a:r>
            <a:r>
              <a:rPr lang="es-MX" b="1" dirty="0"/>
              <a:t>capacitado para realizar sus funciones laborales</a:t>
            </a:r>
            <a:r>
              <a:rPr lang="es-MX" dirty="0"/>
              <a:t>, el 50%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2% no ha sido convocado, mas de la mitad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58894" y="2631528"/>
            <a:ext cx="518669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14E7A88F-D9D7-4489-88EF-9111A365C9D3}"/>
              </a:ext>
            </a:extLst>
          </p:cNvPr>
          <p:cNvGraphicFramePr>
            <a:graphicFrameLocks/>
          </p:cNvGraphicFramePr>
          <p:nvPr>
            <p:extLst>
              <p:ext uri="{D42A27DB-BD31-4B8C-83A1-F6EECF244321}">
                <p14:modId xmlns:p14="http://schemas.microsoft.com/office/powerpoint/2010/main" val="1300174309"/>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254189028"/>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9D1409CC-DB4A-4629-BE66-37752C68DCDB}"/>
              </a:ext>
            </a:extLst>
          </p:cNvPr>
          <p:cNvGraphicFramePr>
            <a:graphicFrameLocks/>
          </p:cNvGraphicFramePr>
          <p:nvPr>
            <p:extLst>
              <p:ext uri="{D42A27DB-BD31-4B8C-83A1-F6EECF244321}">
                <p14:modId xmlns:p14="http://schemas.microsoft.com/office/powerpoint/2010/main" val="164902636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3120894761"/>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39AE3E8C-EAD6-414D-B19E-5FBDEF4ECA47}"/>
              </a:ext>
            </a:extLst>
          </p:cNvPr>
          <p:cNvGraphicFramePr>
            <a:graphicFrameLocks/>
          </p:cNvGraphicFramePr>
          <p:nvPr>
            <p:extLst>
              <p:ext uri="{D42A27DB-BD31-4B8C-83A1-F6EECF244321}">
                <p14:modId xmlns:p14="http://schemas.microsoft.com/office/powerpoint/2010/main" val="313816417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1953909640"/>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AD766F2C-800C-4A9A-8614-E70D90D3C60D}"/>
              </a:ext>
            </a:extLst>
          </p:cNvPr>
          <p:cNvGraphicFramePr>
            <a:graphicFrameLocks/>
          </p:cNvGraphicFramePr>
          <p:nvPr>
            <p:extLst>
              <p:ext uri="{D42A27DB-BD31-4B8C-83A1-F6EECF244321}">
                <p14:modId xmlns:p14="http://schemas.microsoft.com/office/powerpoint/2010/main" val="940504023"/>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221996250"/>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73A152B5-6E5A-4A85-A3E9-FC0F92167443}"/>
              </a:ext>
            </a:extLst>
          </p:cNvPr>
          <p:cNvGraphicFramePr>
            <a:graphicFrameLocks/>
          </p:cNvGraphicFramePr>
          <p:nvPr>
            <p:extLst>
              <p:ext uri="{D42A27DB-BD31-4B8C-83A1-F6EECF244321}">
                <p14:modId xmlns:p14="http://schemas.microsoft.com/office/powerpoint/2010/main" val="1611185875"/>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12" name="Gráfico 1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603483375"/>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805129CE-DB69-492B-B7FB-AE7DAEF213C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98%</a:t>
            </a:r>
          </a:p>
          <a:p>
            <a:pPr marL="742950" lvl="1" indent="-285750" algn="just">
              <a:buFont typeface="Arial" panose="020B0604020202020204" pitchFamily="34" charset="0"/>
              <a:buChar char="•"/>
            </a:pPr>
            <a:r>
              <a:rPr lang="es-MX" b="1" dirty="0"/>
              <a:t>Olores desagradables </a:t>
            </a:r>
            <a:r>
              <a:rPr lang="es-MX" dirty="0"/>
              <a:t>en un </a:t>
            </a:r>
            <a:r>
              <a:rPr lang="es-MX" b="1" dirty="0"/>
              <a:t>81%</a:t>
            </a:r>
          </a:p>
          <a:p>
            <a:pPr marL="742950" lvl="1" indent="-285750" algn="just">
              <a:buFont typeface="Arial" panose="020B0604020202020204" pitchFamily="34" charset="0"/>
              <a:buChar char="•"/>
            </a:pPr>
            <a:r>
              <a:rPr lang="es-MX" b="1" dirty="0"/>
              <a:t>Plagas</a:t>
            </a:r>
            <a:r>
              <a:rPr lang="es-MX" dirty="0"/>
              <a:t> en un </a:t>
            </a:r>
            <a:r>
              <a:rPr lang="es-MX" b="1" dirty="0"/>
              <a:t>93%</a:t>
            </a:r>
          </a:p>
          <a:p>
            <a:pPr marL="742950" lvl="1" indent="-285750" algn="just">
              <a:buFont typeface="Arial" panose="020B0604020202020204" pitchFamily="34" charset="0"/>
              <a:buChar char="•"/>
            </a:pPr>
            <a:r>
              <a:rPr lang="es-MX" b="1" dirty="0"/>
              <a:t>Agua estancada </a:t>
            </a:r>
            <a:r>
              <a:rPr lang="es-MX" dirty="0"/>
              <a:t>en un </a:t>
            </a:r>
            <a:r>
              <a:rPr lang="es-MX" b="1" dirty="0"/>
              <a:t>100%</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58%</a:t>
            </a:r>
          </a:p>
          <a:p>
            <a:pPr marL="742950" lvl="1" indent="-285750" algn="just">
              <a:buFont typeface="Arial" panose="020B0604020202020204" pitchFamily="34" charset="0"/>
              <a:buChar char="•"/>
            </a:pPr>
            <a:r>
              <a:rPr lang="es-MX" b="1" dirty="0"/>
              <a:t>Insumos</a:t>
            </a:r>
            <a:r>
              <a:rPr lang="es-MX" dirty="0"/>
              <a:t> en un </a:t>
            </a:r>
            <a:r>
              <a:rPr lang="es-MX" b="1" dirty="0"/>
              <a:t>63%</a:t>
            </a:r>
          </a:p>
          <a:p>
            <a:pPr marL="742950" lvl="1" indent="-285750" algn="just">
              <a:buFont typeface="Arial" panose="020B0604020202020204" pitchFamily="34" charset="0"/>
              <a:buChar char="•"/>
            </a:pPr>
            <a:r>
              <a:rPr lang="es-MX" b="1" dirty="0"/>
              <a:t>Energía eléctrica </a:t>
            </a:r>
            <a:r>
              <a:rPr lang="es-MX" dirty="0"/>
              <a:t>en un </a:t>
            </a:r>
            <a:r>
              <a:rPr lang="es-MX" b="1" dirty="0"/>
              <a:t>65%</a:t>
            </a:r>
          </a:p>
          <a:p>
            <a:pPr marL="742950" lvl="1" indent="-285750" algn="just">
              <a:buFont typeface="Arial" panose="020B0604020202020204" pitchFamily="34" charset="0"/>
              <a:buChar char="•"/>
            </a:pPr>
            <a:r>
              <a:rPr lang="es-MX" b="1" dirty="0"/>
              <a:t>Desechos</a:t>
            </a:r>
            <a:r>
              <a:rPr lang="es-MX" dirty="0"/>
              <a:t> en un </a:t>
            </a:r>
            <a:r>
              <a:rPr lang="es-MX" b="1" dirty="0"/>
              <a:t>66%</a:t>
            </a:r>
          </a:p>
          <a:p>
            <a:pPr marL="742950" lvl="1" indent="-285750" algn="just">
              <a:buFont typeface="Arial" panose="020B0604020202020204" pitchFamily="34" charset="0"/>
              <a:buChar char="•"/>
            </a:pPr>
            <a:r>
              <a:rPr lang="es-MX" b="1" dirty="0"/>
              <a:t>Áreas verdes </a:t>
            </a:r>
            <a:r>
              <a:rPr lang="es-MX" dirty="0"/>
              <a:t>en un </a:t>
            </a:r>
            <a:r>
              <a:rPr lang="es-MX" b="1" dirty="0"/>
              <a:t>74%</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753</TotalTime>
  <Words>4279</Words>
  <Application>Microsoft Office PowerPoint</Application>
  <PresentationFormat>Presentación en pantalla (4:3)</PresentationFormat>
  <Paragraphs>719</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83</cp:revision>
  <dcterms:created xsi:type="dcterms:W3CDTF">2020-10-13T14:28:37Z</dcterms:created>
  <dcterms:modified xsi:type="dcterms:W3CDTF">2022-05-03T17:20:39Z</dcterms:modified>
</cp:coreProperties>
</file>