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3.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6.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7.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8.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9.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0.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1.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2.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3.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4.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5.xml" ContentType="application/vnd.openxmlformats-officedocument.themeOverride+xml"/>
  <Override PartName="/ppt/comments/comment1.xml" ContentType="application/vnd.openxmlformats-officedocument.presentationml.comments+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6.xml" ContentType="application/vnd.openxmlformats-officedocument.themeOverride+xml"/>
  <Override PartName="/ppt/comments/comment2.xml" ContentType="application/vnd.openxmlformats-officedocument.presentationml.comments+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7.xml" ContentType="application/vnd.openxmlformats-officedocument.themeOverride+xml"/>
  <Override PartName="/ppt/comments/comment3.xml" ContentType="application/vnd.openxmlformats-officedocument.presentationml.comments+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8.xml" ContentType="application/vnd.openxmlformats-officedocument.themeOverride+xml"/>
  <Override PartName="/ppt/comments/comment4.xml" ContentType="application/vnd.openxmlformats-officedocument.presentationml.comments+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9.xml" ContentType="application/vnd.openxmlformats-officedocument.themeOverride+xml"/>
  <Override PartName="/ppt/comments/comment5.xml" ContentType="application/vnd.openxmlformats-officedocument.presentationml.comments+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0.xml" ContentType="application/vnd.openxmlformats-officedocument.themeOverride+xml"/>
  <Override PartName="/ppt/comments/comment6.xml" ContentType="application/vnd.openxmlformats-officedocument.presentationml.comments+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1.xml" ContentType="application/vnd.openxmlformats-officedocument.themeOverride+xml"/>
  <Override PartName="/ppt/comments/comment7.xml" ContentType="application/vnd.openxmlformats-officedocument.presentationml.comments+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2.xml" ContentType="application/vnd.openxmlformats-officedocument.themeOverride+xml"/>
  <Override PartName="/ppt/comments/comment8.xml" ContentType="application/vnd.openxmlformats-officedocument.presentationml.comments+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3.xml" ContentType="application/vnd.openxmlformats-officedocument.themeOverr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24.xml" ContentType="application/vnd.openxmlformats-officedocument.themeOverr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25.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26.xml" ContentType="application/vnd.openxmlformats-officedocument.themeOverr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27.xml" ContentType="application/vnd.openxmlformats-officedocument.themeOverr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28.xml" ContentType="application/vnd.openxmlformats-officedocument.themeOverr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29.xml" ContentType="application/vnd.openxmlformats-officedocument.themeOverr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30.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31.xml" ContentType="application/vnd.openxmlformats-officedocument.themeOverr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32.xml" ContentType="application/vnd.openxmlformats-officedocument.themeOverr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33.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34.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35.xml" ContentType="application/vnd.openxmlformats-officedocument.themeOverr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36.xml" ContentType="application/vnd.openxmlformats-officedocument.themeOverr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37.xml" ContentType="application/vnd.openxmlformats-officedocument.themeOverr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38.xml" ContentType="application/vnd.openxmlformats-officedocument.themeOverr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39.xml" ContentType="application/vnd.openxmlformats-officedocument.themeOverr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40.xml" ContentType="application/vnd.openxmlformats-officedocument.themeOverr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41.xml" ContentType="application/vnd.openxmlformats-officedocument.themeOverr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42.xml" ContentType="application/vnd.openxmlformats-officedocument.themeOverr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43.xml" ContentType="application/vnd.openxmlformats-officedocument.themeOverr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44.xml" ContentType="application/vnd.openxmlformats-officedocument.themeOverr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45.xml" ContentType="application/vnd.openxmlformats-officedocument.themeOverr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46.xml" ContentType="application/vnd.openxmlformats-officedocument.themeOverr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47.xml" ContentType="application/vnd.openxmlformats-officedocument.themeOverr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48.xml" ContentType="application/vnd.openxmlformats-officedocument.themeOverr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49.xml" ContentType="application/vnd.openxmlformats-officedocument.themeOverr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50.xml" ContentType="application/vnd.openxmlformats-officedocument.themeOverr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51.xml" ContentType="application/vnd.openxmlformats-officedocument.themeOverr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52.xml" ContentType="application/vnd.openxmlformats-officedocument.themeOverr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53.xml" ContentType="application/vnd.openxmlformats-officedocument.themeOverr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54.xml" ContentType="application/vnd.openxmlformats-officedocument.themeOverr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5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87"/>
  </p:notesMasterIdLst>
  <p:sldIdLst>
    <p:sldId id="256" r:id="rId3"/>
    <p:sldId id="257" r:id="rId4"/>
    <p:sldId id="339" r:id="rId5"/>
    <p:sldId id="258" r:id="rId6"/>
    <p:sldId id="259" r:id="rId7"/>
    <p:sldId id="260" r:id="rId8"/>
    <p:sldId id="261" r:id="rId9"/>
    <p:sldId id="333" r:id="rId10"/>
    <p:sldId id="334" r:id="rId11"/>
    <p:sldId id="335" r:id="rId12"/>
    <p:sldId id="336" r:id="rId13"/>
    <p:sldId id="337" r:id="rId14"/>
    <p:sldId id="338" r:id="rId15"/>
    <p:sldId id="263" r:id="rId16"/>
    <p:sldId id="264" r:id="rId17"/>
    <p:sldId id="265" r:id="rId18"/>
    <p:sldId id="266" r:id="rId19"/>
    <p:sldId id="267" r:id="rId20"/>
    <p:sldId id="262"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330" r:id="rId84"/>
    <p:sldId id="331" r:id="rId85"/>
    <p:sldId id="332"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rita Montes" initials="FM" lastIdx="8" clrIdx="0">
    <p:extLst>
      <p:ext uri="{19B8F6BF-5375-455C-9EA6-DF929625EA0E}">
        <p15:presenceInfo xmlns:p15="http://schemas.microsoft.com/office/powerpoint/2012/main" userId="Florita Mont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3333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55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53.xml"/><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54.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55.xm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package" Target="../embeddings/Microsoft_Excel_Worksheet61.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PARTICIPACIÓN ADMINISTRATIVA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Hoja1!$B$32</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E91-4BA3-AE38-FFC150F389D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E91-4BA3-AE38-FFC150F389D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Hoja1!$A$33:$A$34</c:f>
              <c:strCache>
                <c:ptCount val="2"/>
                <c:pt idx="0">
                  <c:v>ENCUESTADOS</c:v>
                </c:pt>
                <c:pt idx="1">
                  <c:v>NO ADMINISTRATIVOS</c:v>
                </c:pt>
              </c:strCache>
            </c:strRef>
          </c:cat>
          <c:val>
            <c:numRef>
              <c:f>Hoja1!$B$33:$B$34</c:f>
              <c:numCache>
                <c:formatCode>General</c:formatCode>
                <c:ptCount val="2"/>
                <c:pt idx="0">
                  <c:v>26</c:v>
                </c:pt>
                <c:pt idx="1">
                  <c:v>26</c:v>
                </c:pt>
              </c:numCache>
            </c:numRef>
          </c:val>
          <c:extLst>
            <c:ext xmlns:c16="http://schemas.microsoft.com/office/drawing/2014/chart" uri="{C3380CC4-5D6E-409C-BE32-E72D297353CC}">
              <c16:uniqueId val="{00000004-4E91-4BA3-AE38-FFC150F389D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FB0-4E33-8000-E3ACA2A88100}"/>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FB0-4E33-8000-E3ACA2A8810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76</c:v>
                </c:pt>
                <c:pt idx="1">
                  <c:v>24</c:v>
                </c:pt>
              </c:numCache>
            </c:numRef>
          </c:val>
          <c:extLst>
            <c:ext xmlns:c16="http://schemas.microsoft.com/office/drawing/2014/chart" uri="{C3380CC4-5D6E-409C-BE32-E72D297353CC}">
              <c16:uniqueId val="{00000002-FFB0-4E33-8000-E3ACA2A88100}"/>
            </c:ext>
          </c:extLst>
        </c:ser>
        <c:dLbls>
          <c:showLegendKey val="0"/>
          <c:showVal val="0"/>
          <c:showCatName val="0"/>
          <c:showSerName val="0"/>
          <c:showPercent val="0"/>
          <c:showBubbleSize val="0"/>
        </c:dLbls>
        <c:gapWidth val="100"/>
        <c:overlap val="-24"/>
        <c:axId val="368472000"/>
        <c:axId val="374587064"/>
      </c:barChart>
      <c:catAx>
        <c:axId val="368472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74587064"/>
        <c:crosses val="autoZero"/>
        <c:auto val="1"/>
        <c:lblAlgn val="ctr"/>
        <c:lblOffset val="100"/>
        <c:noMultiLvlLbl val="0"/>
      </c:catAx>
      <c:valAx>
        <c:axId val="374587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8472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VALORES!$B$3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264587974042171"/>
                </c:manualLayout>
              </c:layout>
              <c:tx>
                <c:rich>
                  <a:bodyPr/>
                  <a:lstStyle/>
                  <a:p>
                    <a:fld id="{95D367E2-7868-4810-9893-D63E30435605}"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D36-4D80-8EC4-CD65E66560BA}"/>
                </c:ext>
              </c:extLst>
            </c:dLbl>
            <c:dLbl>
              <c:idx val="1"/>
              <c:layout>
                <c:manualLayout>
                  <c:x val="-1.2933598692026977E-16"/>
                  <c:y val="9.0742514235339661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236CD0EA-6744-4E8D-878C-C91AFC772812}"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D36-4D80-8EC4-CD65E66560BA}"/>
                </c:ext>
              </c:extLst>
            </c:dLbl>
            <c:dLbl>
              <c:idx val="2"/>
              <c:layout>
                <c:manualLayout>
                  <c:x val="4.8289644825319673E-3"/>
                  <c:y val="6.1165275677574946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ACBB902-1D36-45C9-ADF4-19314DAF4DBD}"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D36-4D80-8EC4-CD65E66560BA}"/>
                </c:ext>
              </c:extLst>
            </c:dLbl>
            <c:dLbl>
              <c:idx val="3"/>
              <c:layout>
                <c:manualLayout>
                  <c:x val="4.3115955349988105E-3"/>
                  <c:y val="0.12046851027795094"/>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fld id="{B4BE0162-4C3B-4DF8-80C3-FB4D473526B3}"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9.6579138607559387E-2"/>
                      <c:h val="0.10630967219605508"/>
                    </c:manualLayout>
                  </c15:layout>
                  <c15:dlblFieldTable/>
                  <c15:showDataLabelsRange val="0"/>
                </c:ext>
                <c:ext xmlns:c16="http://schemas.microsoft.com/office/drawing/2014/chart" uri="{C3380CC4-5D6E-409C-BE32-E72D297353CC}">
                  <c16:uniqueId val="{00000003-FD36-4D80-8EC4-CD65E66560BA}"/>
                </c:ext>
              </c:extLst>
            </c:dLbl>
            <c:dLbl>
              <c:idx val="4"/>
              <c:layout>
                <c:manualLayout>
                  <c:x val="-1.7636929230085547E-3"/>
                  <c:y val="9.7000618665363136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5C10E7F-26E8-4697-A4B9-163961ABC6C9}"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D36-4D80-8EC4-CD65E66560BA}"/>
                </c:ext>
              </c:extLst>
            </c:dLbl>
            <c:dLbl>
              <c:idx val="5"/>
              <c:layout>
                <c:manualLayout>
                  <c:x val="4.0003592517998537E-3"/>
                  <c:y val="8.0789112548660669E-2"/>
                </c:manualLayout>
              </c:layout>
              <c:tx>
                <c:rich>
                  <a:bodyPr rot="0" spcFirstLastPara="1" vertOverflow="ellipsis" vert="horz" wrap="square" lIns="38100" tIns="19050" rIns="38100" bIns="19050" anchor="ctr" anchorCtr="0">
                    <a:spAutoFit/>
                  </a:bodyPr>
                  <a:lstStyle/>
                  <a:p>
                    <a:pPr algn="r">
                      <a:defRPr sz="1400" b="1" i="0" u="none" strike="noStrike" kern="1200" baseline="0">
                        <a:solidFill>
                          <a:schemeClr val="tx1">
                            <a:lumMod val="75000"/>
                            <a:lumOff val="25000"/>
                          </a:schemeClr>
                        </a:solidFill>
                        <a:latin typeface="+mn-lt"/>
                        <a:ea typeface="+mn-ea"/>
                        <a:cs typeface="+mn-cs"/>
                      </a:defRPr>
                    </a:pPr>
                    <a:fld id="{2F359B6B-E897-4CAD-90DC-89266E2D456C}" type="VALUE">
                      <a:rPr lang="en-US" sz="1400" smtClean="0">
                        <a:solidFill>
                          <a:schemeClr val="tx1"/>
                        </a:solidFill>
                      </a:rPr>
                      <a:pPr algn="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D36-4D80-8EC4-CD65E66560BA}"/>
                </c:ext>
              </c:extLst>
            </c:dLbl>
            <c:dLbl>
              <c:idx val="6"/>
              <c:layout>
                <c:manualLayout>
                  <c:x val="6.8874000570487547E-3"/>
                  <c:y val="0.10012967088037486"/>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5F40A0DD-81E8-4F4B-9329-F8CD420ECECE}"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9.1371765568712793E-2"/>
                      <c:h val="7.8148202260949651E-2"/>
                    </c:manualLayout>
                  </c15:layout>
                  <c15:dlblFieldTable/>
                  <c15:showDataLabelsRange val="0"/>
                </c:ext>
                <c:ext xmlns:c16="http://schemas.microsoft.com/office/drawing/2014/chart" uri="{C3380CC4-5D6E-409C-BE32-E72D297353CC}">
                  <c16:uniqueId val="{00000006-FD36-4D80-8EC4-CD65E66560BA}"/>
                </c:ext>
              </c:extLst>
            </c:dLbl>
            <c:dLbl>
              <c:idx val="7"/>
              <c:layout>
                <c:manualLayout>
                  <c:x val="1.8194370050689198E-3"/>
                  <c:y val="0.10951682752541"/>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308E49A3-4F5B-4060-945C-4293A6CD21F9}"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D36-4D80-8EC4-CD65E66560B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TRANSPARENCIA Y RENDICIÓN DE CUENTAS</c:v>
                </c:pt>
                <c:pt idx="1">
                  <c:v> CONCIENCIA ECOLÓGICA</c:v>
                </c:pt>
                <c:pt idx="2">
                  <c:v> RESPONSABILIDAD</c:v>
                </c:pt>
                <c:pt idx="3">
                  <c:v> EQUIDAD</c:v>
                </c:pt>
                <c:pt idx="4">
                  <c:v> JUSTICIA</c:v>
                </c:pt>
                <c:pt idx="5">
                  <c:v> PROFESIONALISMO E INTEGRIDAD</c:v>
                </c:pt>
                <c:pt idx="6">
                  <c:v> TOLERANCIA</c:v>
                </c:pt>
                <c:pt idx="7">
                  <c:v> LEALTAD Y COMPROMISO</c:v>
                </c:pt>
              </c:strCache>
            </c:strRef>
          </c:cat>
          <c:val>
            <c:numRef>
              <c:f>VALORES!$B$4:$B$11</c:f>
              <c:numCache>
                <c:formatCode>General</c:formatCode>
                <c:ptCount val="8"/>
                <c:pt idx="0">
                  <c:v>90</c:v>
                </c:pt>
                <c:pt idx="1">
                  <c:v>80</c:v>
                </c:pt>
                <c:pt idx="2">
                  <c:v>66</c:v>
                </c:pt>
                <c:pt idx="3">
                  <c:v>66</c:v>
                </c:pt>
                <c:pt idx="4">
                  <c:v>66</c:v>
                </c:pt>
                <c:pt idx="5">
                  <c:v>66</c:v>
                </c:pt>
                <c:pt idx="6">
                  <c:v>61</c:v>
                </c:pt>
                <c:pt idx="7">
                  <c:v>61</c:v>
                </c:pt>
              </c:numCache>
            </c:numRef>
          </c:val>
          <c:extLst>
            <c:ext xmlns:c16="http://schemas.microsoft.com/office/drawing/2014/chart" uri="{C3380CC4-5D6E-409C-BE32-E72D297353CC}">
              <c16:uniqueId val="{00000008-FD36-4D80-8EC4-CD65E66560BA}"/>
            </c:ext>
          </c:extLst>
        </c:ser>
        <c:dLbls>
          <c:showLegendKey val="0"/>
          <c:showVal val="0"/>
          <c:showCatName val="0"/>
          <c:showSerName val="0"/>
          <c:showPercent val="0"/>
          <c:showBubbleSize val="0"/>
        </c:dLbls>
        <c:gapWidth val="100"/>
        <c:overlap val="-24"/>
        <c:axId val="373983208"/>
        <c:axId val="373992064"/>
      </c:barChart>
      <c:catAx>
        <c:axId val="373983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373992064"/>
        <c:crosses val="autoZero"/>
        <c:auto val="1"/>
        <c:lblAlgn val="ctr"/>
        <c:lblOffset val="100"/>
        <c:noMultiLvlLbl val="0"/>
      </c:catAx>
      <c:valAx>
        <c:axId val="373992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3983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ILUMINACIÓN!$B$2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FAF-4344-8EB6-246E81AEFD9E}"/>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FAF-4344-8EB6-246E81AEFD9E}"/>
                </c:ext>
              </c:extLst>
            </c:dLbl>
            <c:dLbl>
              <c:idx val="2"/>
              <c:layout>
                <c:manualLayout>
                  <c:x val="-1.799515367937763E-3"/>
                  <c:y val="1.7876476319479098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FAF-4344-8EB6-246E81AEFD9E}"/>
                </c:ext>
              </c:extLst>
            </c:dLbl>
            <c:dLbl>
              <c:idx val="3"/>
              <c:layout>
                <c:manualLayout>
                  <c:x val="-1.7996570732191188E-3"/>
                  <c:y val="2.5171930324849583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104526949461234E-2"/>
                      <c:h val="8.0026947900725259E-2"/>
                    </c:manualLayout>
                  </c15:layout>
                  <c15:dlblFieldTable/>
                  <c15:showDataLabelsRange val="0"/>
                </c:ext>
                <c:ext xmlns:c16="http://schemas.microsoft.com/office/drawing/2014/chart" uri="{C3380CC4-5D6E-409C-BE32-E72D297353CC}">
                  <c16:uniqueId val="{00000003-6FAF-4344-8EB6-246E81AEFD9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81</c:v>
                </c:pt>
                <c:pt idx="1">
                  <c:v>19</c:v>
                </c:pt>
                <c:pt idx="2">
                  <c:v>0</c:v>
                </c:pt>
                <c:pt idx="3">
                  <c:v>0</c:v>
                </c:pt>
              </c:numCache>
            </c:numRef>
          </c:val>
          <c:extLst>
            <c:ext xmlns:c16="http://schemas.microsoft.com/office/drawing/2014/chart" uri="{C3380CC4-5D6E-409C-BE32-E72D297353CC}">
              <c16:uniqueId val="{00000004-6FAF-4344-8EB6-246E81AEFD9E}"/>
            </c:ext>
          </c:extLst>
        </c:ser>
        <c:dLbls>
          <c:showLegendKey val="0"/>
          <c:showVal val="0"/>
          <c:showCatName val="0"/>
          <c:showSerName val="0"/>
          <c:showPercent val="0"/>
          <c:showBubbleSize val="0"/>
        </c:dLbls>
        <c:gapWidth val="100"/>
        <c:overlap val="-24"/>
        <c:axId val="263490648"/>
        <c:axId val="263490976"/>
      </c:barChart>
      <c:catAx>
        <c:axId val="263490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90976"/>
        <c:crosses val="autoZero"/>
        <c:auto val="1"/>
        <c:lblAlgn val="ctr"/>
        <c:lblOffset val="100"/>
        <c:noMultiLvlLbl val="0"/>
      </c:catAx>
      <c:valAx>
        <c:axId val="26349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90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CLIMA!$B$2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27F-4FF2-AA8D-1A7AA3A705DB}"/>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27F-4FF2-AA8D-1A7AA3A705DB}"/>
                </c:ext>
              </c:extLst>
            </c:dLbl>
            <c:dLbl>
              <c:idx val="2"/>
              <c:layout>
                <c:manualLayout>
                  <c:x val="-1.8350911917501909E-3"/>
                  <c:y val="8.5802172817569782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27F-4FF2-AA8D-1A7AA3A705DB}"/>
                </c:ext>
              </c:extLst>
            </c:dLbl>
            <c:dLbl>
              <c:idx val="3"/>
              <c:layout>
                <c:manualLayout>
                  <c:x val="7.3403647670004946E-3"/>
                  <c:y val="1.11444668142596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27F-4FF2-AA8D-1A7AA3A705D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General</c:formatCode>
                <c:ptCount val="4"/>
                <c:pt idx="0">
                  <c:v>62</c:v>
                </c:pt>
                <c:pt idx="1">
                  <c:v>29</c:v>
                </c:pt>
                <c:pt idx="2">
                  <c:v>5</c:v>
                </c:pt>
                <c:pt idx="3">
                  <c:v>4</c:v>
                </c:pt>
              </c:numCache>
            </c:numRef>
          </c:val>
          <c:extLst>
            <c:ext xmlns:c16="http://schemas.microsoft.com/office/drawing/2014/chart" uri="{C3380CC4-5D6E-409C-BE32-E72D297353CC}">
              <c16:uniqueId val="{00000004-027F-4FF2-AA8D-1A7AA3A705DB}"/>
            </c:ext>
          </c:extLst>
        </c:ser>
        <c:dLbls>
          <c:showLegendKey val="0"/>
          <c:showVal val="0"/>
          <c:showCatName val="0"/>
          <c:showSerName val="0"/>
          <c:showPercent val="0"/>
          <c:showBubbleSize val="0"/>
        </c:dLbls>
        <c:gapWidth val="100"/>
        <c:overlap val="-24"/>
        <c:axId val="409206568"/>
        <c:axId val="409206896"/>
      </c:barChart>
      <c:catAx>
        <c:axId val="409206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206896"/>
        <c:crosses val="autoZero"/>
        <c:auto val="1"/>
        <c:lblAlgn val="ctr"/>
        <c:lblOffset val="100"/>
        <c:noMultiLvlLbl val="0"/>
      </c:catAx>
      <c:valAx>
        <c:axId val="409206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206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RUIDO!$B$2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2503131584422926E-3"/>
                  <c:y val="9.065486360963872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0600644-EEBE-41B7-855C-3867DA9D76B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F57-42D5-B196-F3EB38DC7AC4}"/>
                </c:ext>
              </c:extLst>
            </c:dLbl>
            <c:dLbl>
              <c:idx val="1"/>
              <c:layout>
                <c:manualLayout>
                  <c:x val="-3.5002087722948829E-3"/>
                  <c:y val="1.813097272192774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F57-42D5-B196-F3EB38DC7AC4}"/>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F57-42D5-B196-F3EB38DC7AC4}"/>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F57-42D5-B196-F3EB38DC7AC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General</c:formatCode>
                <c:ptCount val="4"/>
                <c:pt idx="0">
                  <c:v>5</c:v>
                </c:pt>
                <c:pt idx="1">
                  <c:v>9</c:v>
                </c:pt>
                <c:pt idx="2">
                  <c:v>57</c:v>
                </c:pt>
                <c:pt idx="3">
                  <c:v>29</c:v>
                </c:pt>
              </c:numCache>
            </c:numRef>
          </c:val>
          <c:extLst>
            <c:ext xmlns:c16="http://schemas.microsoft.com/office/drawing/2014/chart" uri="{C3380CC4-5D6E-409C-BE32-E72D297353CC}">
              <c16:uniqueId val="{00000004-9F57-42D5-B196-F3EB38DC7AC4}"/>
            </c:ext>
          </c:extLst>
        </c:ser>
        <c:dLbls>
          <c:showLegendKey val="0"/>
          <c:showVal val="0"/>
          <c:showCatName val="0"/>
          <c:showSerName val="0"/>
          <c:showPercent val="0"/>
          <c:showBubbleSize val="0"/>
        </c:dLbls>
        <c:gapWidth val="100"/>
        <c:overlap val="-24"/>
        <c:axId val="263477200"/>
        <c:axId val="263476544"/>
      </c:barChart>
      <c:catAx>
        <c:axId val="263477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6544"/>
        <c:crosses val="autoZero"/>
        <c:auto val="1"/>
        <c:lblAlgn val="ctr"/>
        <c:lblOffset val="100"/>
        <c:noMultiLvlLbl val="0"/>
      </c:catAx>
      <c:valAx>
        <c:axId val="263476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7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9388120528730802E-2"/>
          <c:y val="3.4608144387790321E-2"/>
          <c:w val="0.9113292837826914"/>
          <c:h val="0.88514806875360308"/>
        </c:manualLayout>
      </c:layout>
      <c:barChart>
        <c:barDir val="col"/>
        <c:grouping val="clustered"/>
        <c:varyColors val="0"/>
        <c:ser>
          <c:idx val="0"/>
          <c:order val="0"/>
          <c:tx>
            <c:strRef>
              <c:f>MOBILIARIO!$B$2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5191377155664E-3"/>
                  <c:y val="8.265562937382579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8E6-4FB4-83A6-6891ECF80F53}"/>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8E6-4FB4-83A6-6891ECF80F53}"/>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8E6-4FB4-83A6-6891ECF80F53}"/>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8E6-4FB4-83A6-6891ECF80F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24</c:v>
                </c:pt>
                <c:pt idx="1">
                  <c:v>33</c:v>
                </c:pt>
                <c:pt idx="2">
                  <c:v>33</c:v>
                </c:pt>
                <c:pt idx="3">
                  <c:v>10</c:v>
                </c:pt>
              </c:numCache>
            </c:numRef>
          </c:val>
          <c:extLst>
            <c:ext xmlns:c16="http://schemas.microsoft.com/office/drawing/2014/chart" uri="{C3380CC4-5D6E-409C-BE32-E72D297353CC}">
              <c16:uniqueId val="{00000004-F8E6-4FB4-83A6-6891ECF80F53}"/>
            </c:ext>
          </c:extLst>
        </c:ser>
        <c:dLbls>
          <c:showLegendKey val="0"/>
          <c:showVal val="0"/>
          <c:showCatName val="0"/>
          <c:showSerName val="0"/>
          <c:showPercent val="0"/>
          <c:showBubbleSize val="0"/>
        </c:dLbls>
        <c:gapWidth val="100"/>
        <c:overlap val="-24"/>
        <c:axId val="505719176"/>
        <c:axId val="505719504"/>
      </c:barChart>
      <c:catAx>
        <c:axId val="505719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504"/>
        <c:crosses val="autoZero"/>
        <c:auto val="1"/>
        <c:lblAlgn val="ctr"/>
        <c:lblOffset val="100"/>
        <c:noMultiLvlLbl val="0"/>
      </c:catAx>
      <c:valAx>
        <c:axId val="505719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'ESPACIO PARA FUNCIONES'!$B$2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B37-4D29-8DC7-253929E7BB9E}"/>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37-4D29-8DC7-253929E7BB9E}"/>
                </c:ext>
              </c:extLst>
            </c:dLbl>
            <c:dLbl>
              <c:idx val="2"/>
              <c:layout>
                <c:manualLayout>
                  <c:x val="9.0822870943845675E-3"/>
                  <c:y val="1.527531408210746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B37-4D29-8DC7-253929E7BB9E}"/>
                </c:ext>
              </c:extLst>
            </c:dLbl>
            <c:dLbl>
              <c:idx val="3"/>
              <c:layout>
                <c:manualLayout>
                  <c:x val="1.8164574188769401E-3"/>
                  <c:y val="7.94316332269595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AD3BF7B-F84F-4873-A17F-C23A23F2BBC6}"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B37-4D29-8DC7-253929E7BB9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4"/>
                <c:pt idx="0">
                  <c:v>EXCELENTE</c:v>
                </c:pt>
                <c:pt idx="1">
                  <c:v>BUENO</c:v>
                </c:pt>
                <c:pt idx="2">
                  <c:v>REGULAR</c:v>
                </c:pt>
                <c:pt idx="3">
                  <c:v>MALO</c:v>
                </c:pt>
              </c:strCache>
            </c:strRef>
          </c:cat>
          <c:val>
            <c:numRef>
              <c:f>'ESPACIO PARA FUNCIONES'!$B$3:$B$6</c:f>
              <c:numCache>
                <c:formatCode>General</c:formatCode>
                <c:ptCount val="4"/>
                <c:pt idx="0">
                  <c:v>43</c:v>
                </c:pt>
                <c:pt idx="1">
                  <c:v>48</c:v>
                </c:pt>
                <c:pt idx="2">
                  <c:v>9</c:v>
                </c:pt>
              </c:numCache>
            </c:numRef>
          </c:val>
          <c:extLst>
            <c:ext xmlns:c16="http://schemas.microsoft.com/office/drawing/2014/chart" uri="{C3380CC4-5D6E-409C-BE32-E72D297353CC}">
              <c16:uniqueId val="{00000004-2B37-4D29-8DC7-253929E7BB9E}"/>
            </c:ext>
          </c:extLst>
        </c:ser>
        <c:dLbls>
          <c:showLegendKey val="0"/>
          <c:showVal val="0"/>
          <c:showCatName val="0"/>
          <c:showSerName val="0"/>
          <c:showPercent val="0"/>
          <c:showBubbleSize val="0"/>
        </c:dLbls>
        <c:gapWidth val="100"/>
        <c:overlap val="-24"/>
        <c:axId val="413093192"/>
        <c:axId val="413093848"/>
      </c:barChart>
      <c:catAx>
        <c:axId val="413093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13093848"/>
        <c:crosses val="autoZero"/>
        <c:auto val="1"/>
        <c:lblAlgn val="ctr"/>
        <c:lblOffset val="100"/>
        <c:noMultiLvlLbl val="0"/>
      </c:catAx>
      <c:valAx>
        <c:axId val="413093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93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1700908766791039E-2"/>
          <c:y val="4.4375685265273801E-2"/>
          <c:w val="0.91522457956800207"/>
          <c:h val="0.88281821054394838"/>
        </c:manualLayout>
      </c:layout>
      <c:barChart>
        <c:barDir val="col"/>
        <c:grouping val="clustered"/>
        <c:varyColors val="0"/>
        <c:ser>
          <c:idx val="0"/>
          <c:order val="0"/>
          <c:tx>
            <c:strRef>
              <c:f>'CONDICIONES DE HIGIENE'!$B$2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734-420C-92FE-33282F747A20}"/>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734-420C-92FE-33282F747A20}"/>
                </c:ext>
              </c:extLst>
            </c:dLbl>
            <c:dLbl>
              <c:idx val="2"/>
              <c:layout>
                <c:manualLayout>
                  <c:x val="0"/>
                  <c:y val="1.539134357678005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734-420C-92FE-33282F747A20}"/>
                </c:ext>
              </c:extLst>
            </c:dLbl>
            <c:dLbl>
              <c:idx val="3"/>
              <c:layout>
                <c:manualLayout>
                  <c:x val="-7.1359080351432683E-3"/>
                  <c:y val="9.0654885179996345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734-420C-92FE-33282F747A2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62</c:v>
                </c:pt>
                <c:pt idx="1">
                  <c:v>38</c:v>
                </c:pt>
              </c:numCache>
            </c:numRef>
          </c:val>
          <c:extLst>
            <c:ext xmlns:c16="http://schemas.microsoft.com/office/drawing/2014/chart" uri="{C3380CC4-5D6E-409C-BE32-E72D297353CC}">
              <c16:uniqueId val="{00000004-6734-420C-92FE-33282F747A20}"/>
            </c:ext>
          </c:extLst>
        </c:ser>
        <c:dLbls>
          <c:showLegendKey val="0"/>
          <c:showVal val="0"/>
          <c:showCatName val="0"/>
          <c:showSerName val="0"/>
          <c:showPercent val="0"/>
          <c:showBubbleSize val="0"/>
        </c:dLbls>
        <c:gapWidth val="100"/>
        <c:overlap val="-24"/>
        <c:axId val="505712616"/>
        <c:axId val="505712944"/>
      </c:barChart>
      <c:catAx>
        <c:axId val="505712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944"/>
        <c:crosses val="autoZero"/>
        <c:auto val="1"/>
        <c:lblAlgn val="ctr"/>
        <c:lblOffset val="100"/>
        <c:noMultiLvlLbl val="0"/>
      </c:catAx>
      <c:valAx>
        <c:axId val="505712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1700908766791039E-2"/>
          <c:y val="4.4375685265273801E-2"/>
          <c:w val="0.91522457956800207"/>
          <c:h val="0.88281821054394838"/>
        </c:manualLayout>
      </c:layout>
      <c:barChart>
        <c:barDir val="col"/>
        <c:grouping val="clustered"/>
        <c:varyColors val="0"/>
        <c:ser>
          <c:idx val="0"/>
          <c:order val="0"/>
          <c:tx>
            <c:strRef>
              <c:f>'CONDICIONES DE HIGIENE'!$B$2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44F-4888-BFEC-38535AAEA70E}"/>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44F-4888-BFEC-38535AAEA70E}"/>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44F-4888-BFEC-38535AAEA70E}"/>
                </c:ext>
              </c:extLst>
            </c:dLbl>
            <c:dLbl>
              <c:idx val="3"/>
              <c:layout>
                <c:manualLayout>
                  <c:x val="-3.5860141495082714E-3"/>
                  <c:y val="6.34584196259974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44F-4888-BFEC-38535AAEA70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67</c:v>
                </c:pt>
                <c:pt idx="1">
                  <c:v>33</c:v>
                </c:pt>
              </c:numCache>
            </c:numRef>
          </c:val>
          <c:extLst>
            <c:ext xmlns:c16="http://schemas.microsoft.com/office/drawing/2014/chart" uri="{C3380CC4-5D6E-409C-BE32-E72D297353CC}">
              <c16:uniqueId val="{00000004-E44F-4888-BFEC-38535AAEA70E}"/>
            </c:ext>
          </c:extLst>
        </c:ser>
        <c:dLbls>
          <c:showLegendKey val="0"/>
          <c:showVal val="0"/>
          <c:showCatName val="0"/>
          <c:showSerName val="0"/>
          <c:showPercent val="0"/>
          <c:showBubbleSize val="0"/>
        </c:dLbls>
        <c:gapWidth val="100"/>
        <c:overlap val="-24"/>
        <c:axId val="505712616"/>
        <c:axId val="505712944"/>
      </c:barChart>
      <c:catAx>
        <c:axId val="505712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944"/>
        <c:crosses val="autoZero"/>
        <c:auto val="1"/>
        <c:lblAlgn val="ctr"/>
        <c:lblOffset val="100"/>
        <c:noMultiLvlLbl val="0"/>
      </c:catAx>
      <c:valAx>
        <c:axId val="505712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'RESPUESTA DE MANTENIMIENTO'!$B$2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192E-3"/>
                  <c:y val="7.814813066408106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E8B-46A8-A69E-4BA8BF085836}"/>
                </c:ext>
              </c:extLst>
            </c:dLbl>
            <c:dLbl>
              <c:idx val="1"/>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E8B-46A8-A69E-4BA8BF085836}"/>
                </c:ext>
              </c:extLst>
            </c:dLbl>
            <c:dLbl>
              <c:idx val="2"/>
              <c:layout>
                <c:manualLayout>
                  <c:x val="1.9094806919176892E-3"/>
                  <c:y val="1.324264751273669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E8B-46A8-A69E-4BA8BF085836}"/>
                </c:ext>
              </c:extLst>
            </c:dLbl>
            <c:dLbl>
              <c:idx val="3"/>
              <c:layout>
                <c:manualLayout>
                  <c:x val="-1.9094806919176192E-3"/>
                  <c:y val="1.025335623477120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E8B-46A8-A69E-4BA8BF08583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REGULAR</c:v>
                </c:pt>
                <c:pt idx="2">
                  <c:v>BUENA</c:v>
                </c:pt>
                <c:pt idx="3">
                  <c:v>MALA</c:v>
                </c:pt>
              </c:strCache>
            </c:strRef>
          </c:cat>
          <c:val>
            <c:numRef>
              <c:f>'RESPUESTA DE MANTENIMIENTO'!$B$3:$B$6</c:f>
              <c:numCache>
                <c:formatCode>General</c:formatCode>
                <c:ptCount val="4"/>
                <c:pt idx="0">
                  <c:v>38</c:v>
                </c:pt>
                <c:pt idx="1">
                  <c:v>48</c:v>
                </c:pt>
                <c:pt idx="2">
                  <c:v>5</c:v>
                </c:pt>
                <c:pt idx="3">
                  <c:v>9</c:v>
                </c:pt>
              </c:numCache>
            </c:numRef>
          </c:val>
          <c:extLst>
            <c:ext xmlns:c16="http://schemas.microsoft.com/office/drawing/2014/chart" uri="{C3380CC4-5D6E-409C-BE32-E72D297353CC}">
              <c16:uniqueId val="{00000004-8E8B-46A8-A69E-4BA8BF085836}"/>
            </c:ext>
          </c:extLst>
        </c:ser>
        <c:dLbls>
          <c:showLegendKey val="0"/>
          <c:showVal val="0"/>
          <c:showCatName val="0"/>
          <c:showSerName val="0"/>
          <c:showPercent val="0"/>
          <c:showBubbleSize val="0"/>
        </c:dLbls>
        <c:gapWidth val="100"/>
        <c:overlap val="-24"/>
        <c:axId val="413098112"/>
        <c:axId val="413094504"/>
      </c:barChart>
      <c:catAx>
        <c:axId val="413098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13094504"/>
        <c:crosses val="autoZero"/>
        <c:auto val="1"/>
        <c:lblAlgn val="ctr"/>
        <c:lblOffset val="100"/>
        <c:noMultiLvlLbl val="0"/>
      </c:catAx>
      <c:valAx>
        <c:axId val="413094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98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0.29712802414269263"/>
          <c:y val="0.43881643066876075"/>
          <c:w val="0.3637304948154797"/>
          <c:h val="0.5119095655196817"/>
        </c:manualLayout>
      </c:layout>
      <c:pieChart>
        <c:varyColors val="1"/>
        <c:ser>
          <c:idx val="0"/>
          <c:order val="0"/>
          <c:tx>
            <c:strRef>
              <c:f>Hoja1!$B$42</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D2A-42EF-A587-993B11BB8596}"/>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D2A-42EF-A587-993B11BB859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DOCENTES</c:v>
                </c:pt>
              </c:strCache>
            </c:strRef>
          </c:cat>
          <c:val>
            <c:numRef>
              <c:f>Hoja1!$B$43:$B$44</c:f>
              <c:numCache>
                <c:formatCode>General</c:formatCode>
                <c:ptCount val="2"/>
                <c:pt idx="0">
                  <c:v>0</c:v>
                </c:pt>
                <c:pt idx="1">
                  <c:v>52</c:v>
                </c:pt>
              </c:numCache>
            </c:numRef>
          </c:val>
          <c:extLst>
            <c:ext xmlns:c16="http://schemas.microsoft.com/office/drawing/2014/chart" uri="{C3380CC4-5D6E-409C-BE32-E72D297353CC}">
              <c16:uniqueId val="{00000004-ED2A-42EF-A587-993B11BB859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8.6152008482391476E-2"/>
          <c:y val="2.9725266041131067E-2"/>
          <c:w val="0.91200563326422801"/>
          <c:h val="0.88098148478428884"/>
        </c:manualLayout>
      </c:layout>
      <c:barChart>
        <c:barDir val="col"/>
        <c:grouping val="clustered"/>
        <c:varyColors val="0"/>
        <c:ser>
          <c:idx val="0"/>
          <c:order val="0"/>
          <c:tx>
            <c:strRef>
              <c:f>'INTEGRANTES DE LA COMISIÓN DE 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98C-4A97-A86F-51BA2C6C77E9}"/>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98C-4A97-A86F-51BA2C6C77E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86</c:v>
                </c:pt>
                <c:pt idx="1">
                  <c:v>14</c:v>
                </c:pt>
              </c:numCache>
            </c:numRef>
          </c:val>
          <c:extLst>
            <c:ext xmlns:c16="http://schemas.microsoft.com/office/drawing/2014/chart" uri="{C3380CC4-5D6E-409C-BE32-E72D297353CC}">
              <c16:uniqueId val="{00000002-C98C-4A97-A86F-51BA2C6C77E9}"/>
            </c:ext>
          </c:extLst>
        </c:ser>
        <c:dLbls>
          <c:showLegendKey val="0"/>
          <c:showVal val="0"/>
          <c:showCatName val="0"/>
          <c:showSerName val="0"/>
          <c:showPercent val="0"/>
          <c:showBubbleSize val="0"/>
        </c:dLbls>
        <c:gapWidth val="100"/>
        <c:overlap val="-24"/>
        <c:axId val="409198368"/>
        <c:axId val="409197056"/>
      </c:barChart>
      <c:catAx>
        <c:axId val="409198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197056"/>
        <c:crosses val="autoZero"/>
        <c:auto val="1"/>
        <c:lblAlgn val="ctr"/>
        <c:lblOffset val="100"/>
        <c:noMultiLvlLbl val="0"/>
      </c:catAx>
      <c:valAx>
        <c:axId val="409197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198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9.6419718056870274E-2"/>
          <c:y val="3.8753564137148651E-2"/>
          <c:w val="0.90358028194312978"/>
          <c:h val="0.8815295605980894"/>
        </c:manualLayout>
      </c:layout>
      <c:barChart>
        <c:barDir val="col"/>
        <c:grouping val="clustered"/>
        <c:varyColors val="0"/>
        <c:ser>
          <c:idx val="0"/>
          <c:order val="0"/>
          <c:tx>
            <c:strRef>
              <c:f>'INFORMACIÓN DE LA COMISIÓN DE 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339-478C-AA38-AA162A2E5AEC}"/>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339-478C-AA38-AA162A2E5AEC}"/>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General</c:formatCode>
                <c:ptCount val="2"/>
                <c:pt idx="0">
                  <c:v>67</c:v>
                </c:pt>
                <c:pt idx="1">
                  <c:v>33</c:v>
                </c:pt>
              </c:numCache>
            </c:numRef>
          </c:val>
          <c:extLst>
            <c:ext xmlns:c16="http://schemas.microsoft.com/office/drawing/2014/chart" uri="{C3380CC4-5D6E-409C-BE32-E72D297353CC}">
              <c16:uniqueId val="{00000002-7339-478C-AA38-AA162A2E5AEC}"/>
            </c:ext>
          </c:extLst>
        </c:ser>
        <c:dLbls>
          <c:showLegendKey val="0"/>
          <c:showVal val="0"/>
          <c:showCatName val="0"/>
          <c:showSerName val="0"/>
          <c:showPercent val="0"/>
          <c:showBubbleSize val="0"/>
        </c:dLbls>
        <c:gapWidth val="100"/>
        <c:overlap val="-24"/>
        <c:axId val="263477528"/>
        <c:axId val="263482120"/>
      </c:barChart>
      <c:catAx>
        <c:axId val="263477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82120"/>
        <c:crosses val="autoZero"/>
        <c:auto val="1"/>
        <c:lblAlgn val="ctr"/>
        <c:lblOffset val="100"/>
        <c:noMultiLvlLbl val="0"/>
      </c:catAx>
      <c:valAx>
        <c:axId val="263482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7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805324500617436E-2"/>
          <c:y val="0.12805351062357595"/>
          <c:w val="0.91073269462244599"/>
          <c:h val="0.78811418614306017"/>
        </c:manualLayout>
      </c:layout>
      <c:barChart>
        <c:barDir val="col"/>
        <c:grouping val="clustered"/>
        <c:varyColors val="0"/>
        <c:ser>
          <c:idx val="0"/>
          <c:order val="0"/>
          <c:tx>
            <c:strRef>
              <c:f>'INFORMACIÓN PARA PLANEACIÓN ACA'!$B$2</c:f>
              <c:strCache>
                <c:ptCount val="1"/>
                <c:pt idx="0">
                  <c:v>Columna2</c:v>
                </c:pt>
              </c:strCache>
            </c:strRef>
          </c:tx>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264788638342232E-17"/>
                  <c:y val="0.12067372631111163"/>
                </c:manualLayout>
              </c:layout>
              <c:tx>
                <c:rich>
                  <a:bodyPr/>
                  <a:lstStyle/>
                  <a:p>
                    <a:fld id="{DE880C49-1DCF-405E-B524-F3162B3D503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D5E-4561-AB0C-92DAE51D6078}"/>
                </c:ext>
              </c:extLst>
            </c:dLbl>
            <c:dLbl>
              <c:idx val="1"/>
              <c:layout>
                <c:manualLayout>
                  <c:x val="0"/>
                  <c:y val="0.10520273575840501"/>
                </c:manualLayout>
              </c:layout>
              <c:tx>
                <c:rich>
                  <a:bodyPr/>
                  <a:lstStyle/>
                  <a:p>
                    <a:fld id="{9D568836-D202-4B99-B962-37DFC9BC129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D5E-4561-AB0C-92DAE51D6078}"/>
                </c:ext>
              </c:extLst>
            </c:dLbl>
            <c:dLbl>
              <c:idx val="2"/>
              <c:layout>
                <c:manualLayout>
                  <c:x val="-1.8690100618966095E-3"/>
                  <c:y val="2.7847782994871915E-2"/>
                </c:manualLayout>
              </c:layout>
              <c:tx>
                <c:rich>
                  <a:bodyPr/>
                  <a:lstStyle/>
                  <a:p>
                    <a:fld id="{B31AE1BD-4362-43F5-A954-F0CAD7A2B73F}"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D5E-4561-AB0C-92DAE51D607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PARA PLANEACIÓN ACA'!$A$3:$A$5</c:f>
              <c:strCache>
                <c:ptCount val="3"/>
                <c:pt idx="0">
                  <c:v>SIEMPRE</c:v>
                </c:pt>
                <c:pt idx="1">
                  <c:v>ALGUNAS VECES</c:v>
                </c:pt>
                <c:pt idx="2">
                  <c:v>NUNCA</c:v>
                </c:pt>
              </c:strCache>
            </c:strRef>
          </c:cat>
          <c:val>
            <c:numRef>
              <c:f>'INFORMACIÓN PARA PLANEACIÓN ACA'!$B$3:$B$5</c:f>
              <c:numCache>
                <c:formatCode>General</c:formatCode>
                <c:ptCount val="3"/>
                <c:pt idx="0">
                  <c:v>29</c:v>
                </c:pt>
                <c:pt idx="1">
                  <c:v>14</c:v>
                </c:pt>
              </c:numCache>
            </c:numRef>
          </c:val>
          <c:extLst>
            <c:ext xmlns:c16="http://schemas.microsoft.com/office/drawing/2014/chart" uri="{C3380CC4-5D6E-409C-BE32-E72D297353CC}">
              <c16:uniqueId val="{00000003-ED5E-4561-AB0C-92DAE51D6078}"/>
            </c:ext>
          </c:extLst>
        </c:ser>
        <c:dLbls>
          <c:showLegendKey val="0"/>
          <c:showVal val="0"/>
          <c:showCatName val="0"/>
          <c:showSerName val="0"/>
          <c:showPercent val="0"/>
          <c:showBubbleSize val="0"/>
        </c:dLbls>
        <c:gapWidth val="100"/>
        <c:overlap val="-24"/>
        <c:axId val="415927264"/>
        <c:axId val="415927592"/>
      </c:barChart>
      <c:catAx>
        <c:axId val="415927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927592"/>
        <c:crosses val="autoZero"/>
        <c:auto val="1"/>
        <c:lblAlgn val="ctr"/>
        <c:lblOffset val="100"/>
        <c:noMultiLvlLbl val="0"/>
      </c:catAx>
      <c:valAx>
        <c:axId val="415927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927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sz="1800"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tx>
            <c:strRef>
              <c:f>'ACCESO A EQUIPO DE COMPUTO, AUD'!$B$2</c:f>
              <c:strCache>
                <c:ptCount val="1"/>
                <c:pt idx="0">
                  <c:v>Columna2</c:v>
                </c:pt>
              </c:strCache>
            </c:strRef>
          </c:tx>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648619638525E-17"/>
                  <c:y val="0.13023814669188155"/>
                </c:manualLayout>
              </c:layout>
              <c:tx>
                <c:rich>
                  <a:bodyPr/>
                  <a:lstStyle/>
                  <a:p>
                    <a:fld id="{2F82C005-9291-414E-9694-ED09CB0A3053}"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85F-4B11-A962-625D597A8B78}"/>
                </c:ext>
              </c:extLst>
            </c:dLbl>
            <c:dLbl>
              <c:idx val="1"/>
              <c:layout>
                <c:manualLayout>
                  <c:x val="-5.7511725750279659E-3"/>
                  <c:y val="2.266369770532765E-2"/>
                </c:manualLayout>
              </c:layout>
              <c:tx>
                <c:rich>
                  <a:bodyPr/>
                  <a:lstStyle/>
                  <a:p>
                    <a:fld id="{970BAA87-556B-4BFB-B4C8-563F55805EB4}"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85F-4B11-A962-625D597A8B78}"/>
                </c:ext>
              </c:extLst>
            </c:dLbl>
            <c:dLbl>
              <c:idx val="2"/>
              <c:layout>
                <c:manualLayout>
                  <c:x val="-7.6682301000373342E-3"/>
                  <c:y val="6.299021636502828E-3"/>
                </c:manualLayout>
              </c:layout>
              <c:tx>
                <c:rich>
                  <a:bodyPr/>
                  <a:lstStyle/>
                  <a:p>
                    <a:fld id="{E48AF681-5DCB-407F-9503-F745D24C7277}"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85F-4B11-A962-625D597A8B7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'ACCESO A EQUIPO DE COMPUTO, AUD'!$A$3:$A$5</c:f>
              <c:strCache>
                <c:ptCount val="3"/>
                <c:pt idx="0">
                  <c:v>SIEMPRE</c:v>
                </c:pt>
                <c:pt idx="1">
                  <c:v>ALGUNAS VECES</c:v>
                </c:pt>
                <c:pt idx="2">
                  <c:v>NUNCA</c:v>
                </c:pt>
              </c:strCache>
            </c:strRef>
          </c:cat>
          <c:val>
            <c:numRef>
              <c:f>'ACCESO A EQUIPO DE COMPUTO, AUD'!$B$3:$B$5</c:f>
              <c:numCache>
                <c:formatCode>General</c:formatCode>
                <c:ptCount val="3"/>
                <c:pt idx="0">
                  <c:v>43</c:v>
                </c:pt>
              </c:numCache>
            </c:numRef>
          </c:val>
          <c:extLst>
            <c:ext xmlns:c16="http://schemas.microsoft.com/office/drawing/2014/chart" uri="{C3380CC4-5D6E-409C-BE32-E72D297353CC}">
              <c16:uniqueId val="{00000003-385F-4B11-A962-625D597A8B78}"/>
            </c:ext>
          </c:extLst>
        </c:ser>
        <c:dLbls>
          <c:showLegendKey val="0"/>
          <c:showVal val="0"/>
          <c:showCatName val="0"/>
          <c:showSerName val="0"/>
          <c:showPercent val="0"/>
          <c:showBubbleSize val="0"/>
        </c:dLbls>
        <c:gapWidth val="100"/>
        <c:overlap val="-24"/>
        <c:axId val="428246992"/>
        <c:axId val="428247320"/>
      </c:barChart>
      <c:catAx>
        <c:axId val="428246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247320"/>
        <c:crosses val="autoZero"/>
        <c:auto val="1"/>
        <c:lblAlgn val="ctr"/>
        <c:lblOffset val="100"/>
        <c:noMultiLvlLbl val="0"/>
      </c:catAx>
      <c:valAx>
        <c:axId val="428247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246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a:glow rad="127000">
            <a:schemeClr val="tx1"/>
          </a:glow>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'CONDICIONES DE LAS AULAS'!$B$2</c:f>
              <c:strCache>
                <c:ptCount val="1"/>
                <c:pt idx="0">
                  <c:v>Columna2</c:v>
                </c:pt>
              </c:strCache>
            </c:strRef>
          </c:tx>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4768597839575E-3"/>
                  <c:y val="0.10453076476647059"/>
                </c:manualLayout>
              </c:layout>
              <c:tx>
                <c:rich>
                  <a:bodyPr/>
                  <a:lstStyle/>
                  <a:p>
                    <a:fld id="{ADFED097-E066-4B1C-A16D-560B9B18323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0DD-4720-AEAB-CCBBBBFBFED8}"/>
                </c:ext>
              </c:extLst>
            </c:dLbl>
            <c:dLbl>
              <c:idx val="1"/>
              <c:layout>
                <c:manualLayout>
                  <c:x val="0"/>
                  <c:y val="2.3847044359078893E-2"/>
                </c:manualLayout>
              </c:layout>
              <c:tx>
                <c:rich>
                  <a:bodyPr/>
                  <a:lstStyle/>
                  <a:p>
                    <a:fld id="{08664EF7-405E-4865-93C0-A6834EA14DCB}" type="VALUE">
                      <a:rPr lang="en-US" sz="1800" smtClean="0">
                        <a:solidFill>
                          <a:schemeClr val="tx1"/>
                        </a:solidFill>
                      </a:rPr>
                      <a:pPr/>
                      <a:t>[VALOR]</a:t>
                    </a:fld>
                    <a:r>
                      <a:rPr lang="en-US" sz="18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0DD-4720-AEAB-CCBBBBFBFED8}"/>
                </c:ext>
              </c:extLst>
            </c:dLbl>
            <c:dLbl>
              <c:idx val="2"/>
              <c:layout>
                <c:manualLayout>
                  <c:x val="-4.9867987545979915E-3"/>
                  <c:y val="2.4121617673322059E-2"/>
                </c:manualLayout>
              </c:layout>
              <c:tx>
                <c:rich>
                  <a:bodyPr/>
                  <a:lstStyle/>
                  <a:p>
                    <a:fld id="{58B215DF-EE6D-4933-B6E9-51531D717A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0DD-4720-AEAB-CCBBBBFBFED8}"/>
                </c:ext>
              </c:extLst>
            </c:dLbl>
            <c:dLbl>
              <c:idx val="3"/>
              <c:layout>
                <c:manualLayout>
                  <c:x val="1.6816873123576697E-3"/>
                  <c:y val="1.4902055943960869E-2"/>
                </c:manualLayout>
              </c:layout>
              <c:tx>
                <c:rich>
                  <a:bodyPr/>
                  <a:lstStyle/>
                  <a:p>
                    <a:fld id="{4B229E42-43DD-4022-89D4-859B46CFB0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0DD-4720-AEAB-CCBBBBFBFED8}"/>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LAS AULAS'!$A$3:$A$6</c:f>
              <c:strCache>
                <c:ptCount val="4"/>
                <c:pt idx="0">
                  <c:v>EXCELENTE</c:v>
                </c:pt>
                <c:pt idx="1">
                  <c:v>BUENAS</c:v>
                </c:pt>
                <c:pt idx="2">
                  <c:v>MALAS</c:v>
                </c:pt>
                <c:pt idx="3">
                  <c:v>PESIMAS</c:v>
                </c:pt>
              </c:strCache>
            </c:strRef>
          </c:cat>
          <c:val>
            <c:numRef>
              <c:f>'CONDICIONES DE LAS AULAS'!$B$3:$B$6</c:f>
              <c:numCache>
                <c:formatCode>General</c:formatCode>
                <c:ptCount val="4"/>
                <c:pt idx="0">
                  <c:v>33</c:v>
                </c:pt>
                <c:pt idx="1">
                  <c:v>9</c:v>
                </c:pt>
              </c:numCache>
            </c:numRef>
          </c:val>
          <c:extLst>
            <c:ext xmlns:c16="http://schemas.microsoft.com/office/drawing/2014/chart" uri="{C3380CC4-5D6E-409C-BE32-E72D297353CC}">
              <c16:uniqueId val="{00000004-40DD-4720-AEAB-CCBBBBFBFED8}"/>
            </c:ext>
          </c:extLst>
        </c:ser>
        <c:dLbls>
          <c:showLegendKey val="0"/>
          <c:showVal val="0"/>
          <c:showCatName val="0"/>
          <c:showSerName val="0"/>
          <c:showPercent val="0"/>
          <c:showBubbleSize val="0"/>
        </c:dLbls>
        <c:gapWidth val="100"/>
        <c:overlap val="-24"/>
        <c:axId val="351685184"/>
        <c:axId val="351685512"/>
      </c:barChart>
      <c:catAx>
        <c:axId val="351685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685512"/>
        <c:crosses val="autoZero"/>
        <c:auto val="1"/>
        <c:lblAlgn val="ctr"/>
        <c:lblOffset val="100"/>
        <c:noMultiLvlLbl val="0"/>
      </c:catAx>
      <c:valAx>
        <c:axId val="351685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685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6FE-4F6B-93A2-F27447D8DDCA}"/>
                </c:ext>
              </c:extLst>
            </c:dLbl>
            <c:dLbl>
              <c:idx val="1"/>
              <c:layout>
                <c:manualLayout>
                  <c:x val="-5.6070301856898973E-3"/>
                  <c:y val="2.3169066756392204E-2"/>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6FE-4F6B-93A2-F27447D8DDCA}"/>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6FE-4F6B-93A2-F27447D8DDC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48</c:v>
                </c:pt>
                <c:pt idx="1">
                  <c:v>5</c:v>
                </c:pt>
              </c:numCache>
            </c:numRef>
          </c:val>
          <c:extLst>
            <c:ext xmlns:c16="http://schemas.microsoft.com/office/drawing/2014/chart" uri="{C3380CC4-5D6E-409C-BE32-E72D297353CC}">
              <c16:uniqueId val="{00000003-26FE-4F6B-93A2-F27447D8DDCA}"/>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 O HERRAMIENTAS PARA REAL'!$C$2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12549471833942"/>
                </c:manualLayout>
              </c:layout>
              <c:tx>
                <c:rich>
                  <a:bodyPr/>
                  <a:lstStyle/>
                  <a:p>
                    <a:fld id="{3C7DCA0E-2BC9-402C-B809-712ECF834369}" type="VALUE">
                      <a:rPr lang="en-US" b="1" smtClean="0">
                        <a:solidFill>
                          <a:schemeClr val="tx1"/>
                        </a:solidFill>
                      </a:rPr>
                      <a:pPr/>
                      <a:t>[VALOR]</a:t>
                    </a:fld>
                    <a:r>
                      <a:rPr lang="en-US"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D0D-4F4B-AEC3-8705BE38DDC5}"/>
                </c:ext>
              </c:extLst>
            </c:dLbl>
            <c:dLbl>
              <c:idx val="1"/>
              <c:layout>
                <c:manualLayout>
                  <c:x val="-3.3943450727697568E-3"/>
                  <c:y val="2.5932944089596968E-2"/>
                </c:manualLayout>
              </c:layout>
              <c:tx>
                <c:rich>
                  <a:bodyPr/>
                  <a:lstStyle/>
                  <a:p>
                    <a:fld id="{FB6A9472-8526-497E-ADB2-2EC01E83682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D0D-4F4B-AEC3-8705BE38DDC5}"/>
                </c:ext>
              </c:extLst>
            </c:dLbl>
            <c:dLbl>
              <c:idx val="2"/>
              <c:tx>
                <c:rich>
                  <a:bodyPr/>
                  <a:lstStyle/>
                  <a:p>
                    <a:fld id="{5DAD8400-8902-4BE4-836F-E70F5969EA0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D0D-4F4B-AEC3-8705BE38DDC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 O HERRAMIENTAS PARA REAL'!$B$3:$B$5</c:f>
              <c:strCache>
                <c:ptCount val="3"/>
                <c:pt idx="0">
                  <c:v>SIEMPRE </c:v>
                </c:pt>
                <c:pt idx="1">
                  <c:v>ALGUNAS VECES</c:v>
                </c:pt>
                <c:pt idx="2">
                  <c:v>NUNCA</c:v>
                </c:pt>
              </c:strCache>
            </c:strRef>
          </c:cat>
          <c:val>
            <c:numRef>
              <c:f>'EQUIPO O HERRAMIENTAS PARA REAL'!$C$3:$C$5</c:f>
              <c:numCache>
                <c:formatCode>General</c:formatCode>
                <c:ptCount val="3"/>
                <c:pt idx="0">
                  <c:v>48</c:v>
                </c:pt>
                <c:pt idx="1">
                  <c:v>5</c:v>
                </c:pt>
                <c:pt idx="2">
                  <c:v>0</c:v>
                </c:pt>
              </c:numCache>
            </c:numRef>
          </c:val>
          <c:extLst>
            <c:ext xmlns:c16="http://schemas.microsoft.com/office/drawing/2014/chart" uri="{C3380CC4-5D6E-409C-BE32-E72D297353CC}">
              <c16:uniqueId val="{00000003-DD0D-4F4B-AEC3-8705BE38DDC5}"/>
            </c:ext>
          </c:extLst>
        </c:ser>
        <c:dLbls>
          <c:showLegendKey val="0"/>
          <c:showVal val="0"/>
          <c:showCatName val="0"/>
          <c:showSerName val="0"/>
          <c:showPercent val="0"/>
          <c:showBubbleSize val="0"/>
        </c:dLbls>
        <c:gapWidth val="100"/>
        <c:overlap val="-24"/>
        <c:axId val="362207752"/>
        <c:axId val="362207424"/>
      </c:barChart>
      <c:catAx>
        <c:axId val="362207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7424"/>
        <c:crosses val="autoZero"/>
        <c:auto val="1"/>
        <c:lblAlgn val="ctr"/>
        <c:lblOffset val="100"/>
        <c:noMultiLvlLbl val="0"/>
      </c:catAx>
      <c:valAx>
        <c:axId val="362207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7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BE6-4DCA-AC3B-840D84CB5B64}"/>
                </c:ext>
              </c:extLst>
            </c:dLbl>
            <c:dLbl>
              <c:idx val="1"/>
              <c:layout>
                <c:manualLayout>
                  <c:x val="1.8690100618966095E-3"/>
                  <c:y val="1.4483744199241755E-2"/>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BE6-4DCA-AC3B-840D84CB5B64}"/>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BE6-4DCA-AC3B-840D84CB5B6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33</c:v>
                </c:pt>
                <c:pt idx="1">
                  <c:v>14</c:v>
                </c:pt>
                <c:pt idx="2">
                  <c:v>5</c:v>
                </c:pt>
              </c:numCache>
            </c:numRef>
          </c:val>
          <c:extLst>
            <c:ext xmlns:c16="http://schemas.microsoft.com/office/drawing/2014/chart" uri="{C3380CC4-5D6E-409C-BE32-E72D297353CC}">
              <c16:uniqueId val="{00000003-8BE6-4DCA-AC3B-840D84CB5B64}"/>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MATERIAL!$C$2</c:f>
              <c:strCache>
                <c:ptCount val="1"/>
                <c:pt idx="0">
                  <c:v>Columna2</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462146282163839E-3"/>
                  <c:y val="2.36704840904850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C13-40CD-A459-5F2387C78093}"/>
                </c:ext>
              </c:extLst>
            </c:dLbl>
            <c:dLbl>
              <c:idx val="1"/>
              <c:layout>
                <c:manualLayout>
                  <c:x val="2.5731748497332344E-3"/>
                  <c:y val="1.0439690767944586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30211B60-EF92-4905-B3C1-336680E29CCE}"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9.9862227324913871E-2"/>
                      <c:h val="7.8029048653154839E-2"/>
                    </c:manualLayout>
                  </c15:layout>
                  <c15:dlblFieldTable/>
                  <c15:showDataLabelsRange val="0"/>
                </c:ext>
                <c:ext xmlns:c16="http://schemas.microsoft.com/office/drawing/2014/chart" uri="{C3380CC4-5D6E-409C-BE32-E72D297353CC}">
                  <c16:uniqueId val="{00000001-7C13-40CD-A459-5F2387C78093}"/>
                </c:ext>
              </c:extLst>
            </c:dLbl>
            <c:dLbl>
              <c:idx val="2"/>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0DDBAF95-E8D6-4311-80A6-50677874FF0D}" type="VALUE">
                      <a:rPr lang="en-US" b="1" smtClean="0">
                        <a:solidFill>
                          <a:schemeClr val="tx1"/>
                        </a:solidFill>
                      </a:rPr>
                      <a:pPr>
                        <a:defRPr sz="1800"/>
                      </a:pPr>
                      <a:t>[VALOR]</a:t>
                    </a:fld>
                    <a:r>
                      <a:rPr lang="en-US"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8.7133923144458683E-2"/>
                      <c:h val="7.3043752605144202E-2"/>
                    </c:manualLayout>
                  </c15:layout>
                  <c15:dlblFieldTable/>
                  <c15:showDataLabelsRange val="0"/>
                </c:ext>
                <c:ext xmlns:c16="http://schemas.microsoft.com/office/drawing/2014/chart" uri="{C3380CC4-5D6E-409C-BE32-E72D297353CC}">
                  <c16:uniqueId val="{00000002-7C13-40CD-A459-5F2387C7809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3"/>
                <c:pt idx="0">
                  <c:v>SIEMPRE</c:v>
                </c:pt>
                <c:pt idx="1">
                  <c:v>ALGUNAS VECES</c:v>
                </c:pt>
                <c:pt idx="2">
                  <c:v>NUNCA</c:v>
                </c:pt>
              </c:strCache>
            </c:strRef>
          </c:cat>
          <c:val>
            <c:numRef>
              <c:f>MATERIAL!$C$3:$C$5</c:f>
              <c:numCache>
                <c:formatCode>General</c:formatCode>
                <c:ptCount val="3"/>
                <c:pt idx="1">
                  <c:v>5</c:v>
                </c:pt>
              </c:numCache>
            </c:numRef>
          </c:val>
          <c:extLst>
            <c:ext xmlns:c16="http://schemas.microsoft.com/office/drawing/2014/chart" uri="{C3380CC4-5D6E-409C-BE32-E72D297353CC}">
              <c16:uniqueId val="{00000003-7C13-40CD-A459-5F2387C78093}"/>
            </c:ext>
          </c:extLst>
        </c:ser>
        <c:dLbls>
          <c:showLegendKey val="0"/>
          <c:showVal val="0"/>
          <c:showCatName val="0"/>
          <c:showSerName val="0"/>
          <c:showPercent val="0"/>
          <c:showBubbleSize val="0"/>
        </c:dLbls>
        <c:gapWidth val="100"/>
        <c:overlap val="-24"/>
        <c:axId val="362205784"/>
        <c:axId val="362205456"/>
      </c:barChart>
      <c:catAx>
        <c:axId val="362205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5456"/>
        <c:crosses val="autoZero"/>
        <c:auto val="1"/>
        <c:lblAlgn val="ctr"/>
        <c:lblOffset val="100"/>
        <c:noMultiLvlLbl val="0"/>
      </c:catAx>
      <c:valAx>
        <c:axId val="362205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5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33962211648162E-3"/>
                  <c:y val="2.9763629608990327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D2D-49F5-94EA-765033994E22}"/>
                </c:ext>
              </c:extLst>
            </c:dLbl>
            <c:dLbl>
              <c:idx val="1"/>
              <c:layout>
                <c:manualLayout>
                  <c:x val="6.9566185268664609E-8"/>
                  <c:y val="2.2117117117117009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1-1D2D-49F5-94EA-765033994E22}"/>
                </c:ext>
              </c:extLst>
            </c:dLbl>
            <c:dLbl>
              <c:idx val="2"/>
              <c:layout>
                <c:manualLayout>
                  <c:x val="-7.067850670784942E-3"/>
                  <c:y val="5.897714589158003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A4457E1B-DB7A-43D3-A18D-5C89F83B9ABB}"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D2D-49F5-94EA-765033994E2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3"/>
                <c:pt idx="0">
                  <c:v>SIEMPRE</c:v>
                </c:pt>
                <c:pt idx="1">
                  <c:v>ALGUNAS VECES</c:v>
                </c:pt>
                <c:pt idx="2">
                  <c:v>NUNCA</c:v>
                </c:pt>
              </c:strCache>
            </c:strRef>
          </c:cat>
          <c:val>
            <c:numRef>
              <c:f>EQUIPO!$C$3:$C$5</c:f>
              <c:numCache>
                <c:formatCode>General</c:formatCode>
                <c:ptCount val="3"/>
                <c:pt idx="1">
                  <c:v>5</c:v>
                </c:pt>
              </c:numCache>
            </c:numRef>
          </c:val>
          <c:extLst>
            <c:ext xmlns:c16="http://schemas.microsoft.com/office/drawing/2014/chart" uri="{C3380CC4-5D6E-409C-BE32-E72D297353CC}">
              <c16:uniqueId val="{00000003-1D2D-49F5-94EA-765033994E22}"/>
            </c:ext>
          </c:extLst>
        </c:ser>
        <c:dLbls>
          <c:showLegendKey val="0"/>
          <c:showVal val="0"/>
          <c:showCatName val="0"/>
          <c:showSerName val="0"/>
          <c:showPercent val="0"/>
          <c:showBubbleSize val="0"/>
        </c:dLbls>
        <c:gapWidth val="100"/>
        <c:overlap val="-24"/>
        <c:axId val="361936656"/>
        <c:axId val="361945512"/>
      </c:barChart>
      <c:catAx>
        <c:axId val="361936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45512"/>
        <c:crosses val="autoZero"/>
        <c:auto val="1"/>
        <c:lblAlgn val="ctr"/>
        <c:lblOffset val="100"/>
        <c:noMultiLvlLbl val="0"/>
      </c:catAx>
      <c:valAx>
        <c:axId val="361945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GENERAL TRABAJADORES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Hoja1!$B$19</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E16-4E35-A94A-F546D1DBF5DD}"/>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2E16-4E35-A94A-F546D1DBF5DD}"/>
              </c:ext>
            </c:extLst>
          </c:dPt>
          <c:dLbls>
            <c:dLbl>
              <c:idx val="0"/>
              <c:layout>
                <c:manualLayout>
                  <c:x val="-0.1164332956397727"/>
                  <c:y val="-9.56624704416894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E16-4E35-A94A-F546D1DBF5DD}"/>
                </c:ext>
              </c:extLst>
            </c:dLbl>
            <c:dLbl>
              <c:idx val="1"/>
              <c:layout>
                <c:manualLayout>
                  <c:x val="9.1905461660512375E-2"/>
                  <c:y val="7.42835801153119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E16-4E35-A94A-F546D1DBF5D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2"/>
                <c:pt idx="0">
                  <c:v>ENCUESTADOS</c:v>
                </c:pt>
                <c:pt idx="1">
                  <c:v>NO ENCUESTADOS</c:v>
                </c:pt>
              </c:strCache>
            </c:strRef>
          </c:cat>
          <c:val>
            <c:numRef>
              <c:f>Hoja1!$B$20:$B$21</c:f>
              <c:numCache>
                <c:formatCode>General</c:formatCode>
                <c:ptCount val="2"/>
                <c:pt idx="0">
                  <c:v>3108</c:v>
                </c:pt>
                <c:pt idx="1">
                  <c:v>1467</c:v>
                </c:pt>
              </c:numCache>
            </c:numRef>
          </c:val>
          <c:extLst>
            <c:ext xmlns:c16="http://schemas.microsoft.com/office/drawing/2014/chart" uri="{C3380CC4-5D6E-409C-BE32-E72D297353CC}">
              <c16:uniqueId val="{00000004-2E16-4E35-A94A-F546D1DBF5D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'RELACIONES ENTRE COMPAÑEROS - C'!$C$2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046-4446-BE90-96F78D14FA61}"/>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046-4446-BE90-96F78D14FA61}"/>
                </c:ext>
              </c:extLst>
            </c:dLbl>
            <c:dLbl>
              <c:idx val="2"/>
              <c:layout>
                <c:manualLayout>
                  <c:x val="1.7636929230084252E-3"/>
                  <c:y val="1.9570234186069881E-2"/>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046-4446-BE90-96F78D14FA61}"/>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046-4446-BE90-96F78D14FA6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29</c:v>
                </c:pt>
                <c:pt idx="1">
                  <c:v>71</c:v>
                </c:pt>
              </c:numCache>
            </c:numRef>
          </c:val>
          <c:extLst>
            <c:ext xmlns:c16="http://schemas.microsoft.com/office/drawing/2014/chart" uri="{C3380CC4-5D6E-409C-BE32-E72D297353CC}">
              <c16:uniqueId val="{00000004-C046-4446-BE90-96F78D14FA61}"/>
            </c:ext>
          </c:extLst>
        </c:ser>
        <c:dLbls>
          <c:showLegendKey val="0"/>
          <c:showVal val="0"/>
          <c:showCatName val="0"/>
          <c:showSerName val="0"/>
          <c:showPercent val="0"/>
          <c:showBubbleSize val="0"/>
        </c:dLbls>
        <c:gapWidth val="100"/>
        <c:overlap val="-24"/>
        <c:axId val="359438352"/>
        <c:axId val="359438680"/>
      </c:barChart>
      <c:catAx>
        <c:axId val="359438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8680"/>
        <c:crosses val="autoZero"/>
        <c:auto val="1"/>
        <c:lblAlgn val="ctr"/>
        <c:lblOffset val="100"/>
        <c:noMultiLvlLbl val="0"/>
      </c:catAx>
      <c:valAx>
        <c:axId val="359438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8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'FOMENTO DEL TRABAJO EN EQUIPO'!$C$2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C71-4501-876D-212237DD0748}"/>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C71-4501-876D-212237DD0748}"/>
                </c:ext>
              </c:extLst>
            </c:dLbl>
            <c:dLbl>
              <c:idx val="2"/>
              <c:layout>
                <c:manualLayout>
                  <c:x val="-5.3990599683935341E-3"/>
                  <c:y val="1.5020777730638103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C71-4501-876D-212237DD074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67</c:v>
                </c:pt>
                <c:pt idx="1">
                  <c:v>28</c:v>
                </c:pt>
                <c:pt idx="2">
                  <c:v>5</c:v>
                </c:pt>
              </c:numCache>
            </c:numRef>
          </c:val>
          <c:extLst>
            <c:ext xmlns:c16="http://schemas.microsoft.com/office/drawing/2014/chart" uri="{C3380CC4-5D6E-409C-BE32-E72D297353CC}">
              <c16:uniqueId val="{00000003-EC71-4501-876D-212237DD0748}"/>
            </c:ext>
          </c:extLst>
        </c:ser>
        <c:dLbls>
          <c:showLegendKey val="0"/>
          <c:showVal val="0"/>
          <c:showCatName val="0"/>
          <c:showSerName val="0"/>
          <c:showPercent val="0"/>
          <c:showBubbleSize val="0"/>
        </c:dLbls>
        <c:gapWidth val="100"/>
        <c:overlap val="-24"/>
        <c:axId val="508102688"/>
        <c:axId val="361943216"/>
      </c:barChart>
      <c:catAx>
        <c:axId val="508102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43216"/>
        <c:crosses val="autoZero"/>
        <c:auto val="1"/>
        <c:lblAlgn val="ctr"/>
        <c:lblOffset val="100"/>
        <c:noMultiLvlLbl val="0"/>
      </c:catAx>
      <c:valAx>
        <c:axId val="361943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2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'FOMENTO DEL TRABAJO EN EQUIPO'!$C$2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119-4414-AA23-36E913BD9DB6}"/>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119-4414-AA23-36E913BD9DB6}"/>
                </c:ext>
              </c:extLst>
            </c:dLbl>
            <c:dLbl>
              <c:idx val="2"/>
              <c:layout>
                <c:manualLayout>
                  <c:x val="-5.3990599683935341E-3"/>
                  <c:y val="1.5020777730638332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119-4414-AA23-36E913BD9DB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76</c:v>
                </c:pt>
                <c:pt idx="1">
                  <c:v>24</c:v>
                </c:pt>
              </c:numCache>
            </c:numRef>
          </c:val>
          <c:extLst>
            <c:ext xmlns:c16="http://schemas.microsoft.com/office/drawing/2014/chart" uri="{C3380CC4-5D6E-409C-BE32-E72D297353CC}">
              <c16:uniqueId val="{00000003-3119-4414-AA23-36E913BD9DB6}"/>
            </c:ext>
          </c:extLst>
        </c:ser>
        <c:dLbls>
          <c:showLegendKey val="0"/>
          <c:showVal val="0"/>
          <c:showCatName val="0"/>
          <c:showSerName val="0"/>
          <c:showPercent val="0"/>
          <c:showBubbleSize val="0"/>
        </c:dLbls>
        <c:gapWidth val="100"/>
        <c:overlap val="-24"/>
        <c:axId val="508102688"/>
        <c:axId val="361943216"/>
      </c:barChart>
      <c:catAx>
        <c:axId val="508102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43216"/>
        <c:crosses val="autoZero"/>
        <c:auto val="1"/>
        <c:lblAlgn val="ctr"/>
        <c:lblOffset val="100"/>
        <c:noMultiLvlLbl val="0"/>
      </c:catAx>
      <c:valAx>
        <c:axId val="361943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2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019-40E1-94D6-89562AE4C90A}"/>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019-40E1-94D6-89562AE4C90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General</c:formatCode>
                <c:ptCount val="2"/>
                <c:pt idx="0">
                  <c:v>57</c:v>
                </c:pt>
                <c:pt idx="1">
                  <c:v>43</c:v>
                </c:pt>
              </c:numCache>
            </c:numRef>
          </c:val>
          <c:extLst>
            <c:ext xmlns:c16="http://schemas.microsoft.com/office/drawing/2014/chart" uri="{C3380CC4-5D6E-409C-BE32-E72D297353CC}">
              <c16:uniqueId val="{00000002-0019-40E1-94D6-89562AE4C90A}"/>
            </c:ext>
          </c:extLst>
        </c:ser>
        <c:dLbls>
          <c:showLegendKey val="0"/>
          <c:showVal val="0"/>
          <c:showCatName val="0"/>
          <c:showSerName val="0"/>
          <c:showPercent val="0"/>
          <c:showBubbleSize val="0"/>
        </c:dLbls>
        <c:gapWidth val="100"/>
        <c:overlap val="-24"/>
        <c:axId val="361936000"/>
        <c:axId val="361937312"/>
      </c:barChart>
      <c:catAx>
        <c:axId val="361936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7312"/>
        <c:crosses val="autoZero"/>
        <c:auto val="1"/>
        <c:lblAlgn val="ctr"/>
        <c:lblOffset val="100"/>
        <c:noMultiLvlLbl val="0"/>
      </c:catAx>
      <c:valAx>
        <c:axId val="3619373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6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'CONFLICTO QUE AFECTAN AL AMBIEN'!$C$2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B78-42E4-858C-58E06A8C5D84}"/>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78-42E4-858C-58E06A8C5D84}"/>
                </c:ext>
              </c:extLst>
            </c:dLbl>
            <c:dLbl>
              <c:idx val="2"/>
              <c:layout>
                <c:manualLayout>
                  <c:x val="3.4458876925508456E-3"/>
                  <c:y val="2.6800951234461554E-2"/>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B78-42E4-858C-58E06A8C5D8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General</c:formatCode>
                <c:ptCount val="3"/>
                <c:pt idx="0">
                  <c:v>19</c:v>
                </c:pt>
                <c:pt idx="1">
                  <c:v>76</c:v>
                </c:pt>
                <c:pt idx="2">
                  <c:v>5</c:v>
                </c:pt>
              </c:numCache>
            </c:numRef>
          </c:val>
          <c:extLst>
            <c:ext xmlns:c16="http://schemas.microsoft.com/office/drawing/2014/chart" uri="{C3380CC4-5D6E-409C-BE32-E72D297353CC}">
              <c16:uniqueId val="{00000003-2B78-42E4-858C-58E06A8C5D84}"/>
            </c:ext>
          </c:extLst>
        </c:ser>
        <c:dLbls>
          <c:showLegendKey val="0"/>
          <c:showVal val="0"/>
          <c:showCatName val="0"/>
          <c:showSerName val="0"/>
          <c:showPercent val="0"/>
          <c:showBubbleSize val="0"/>
        </c:dLbls>
        <c:gapWidth val="100"/>
        <c:overlap val="-24"/>
        <c:axId val="351243976"/>
        <c:axId val="351244960"/>
      </c:barChart>
      <c:catAx>
        <c:axId val="351243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960"/>
        <c:crosses val="autoZero"/>
        <c:auto val="1"/>
        <c:lblAlgn val="ctr"/>
        <c:lblOffset val="100"/>
        <c:noMultiLvlLbl val="0"/>
      </c:catAx>
      <c:valAx>
        <c:axId val="351244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'TIPOS DE CONFLICTO'!$C$2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4C0-45E2-8799-6C66E4B27B62}"/>
                </c:ext>
              </c:extLst>
            </c:dLbl>
            <c:dLbl>
              <c:idx val="1"/>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4C0-45E2-8799-6C66E4B27B62}"/>
                </c:ext>
              </c:extLst>
            </c:dLbl>
            <c:dLbl>
              <c:idx val="2"/>
              <c:layout>
                <c:manualLayout>
                  <c:x val="-1.0356384670376119E-2"/>
                  <c:y val="0.11431035218322806"/>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4C0-45E2-8799-6C66E4B27B6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 INSTITUCIONALES</c:v>
                </c:pt>
                <c:pt idx="1">
                  <c:v>CON COMPAÑEROS</c:v>
                </c:pt>
                <c:pt idx="2">
                  <c:v>PERSONALES</c:v>
                </c:pt>
              </c:strCache>
            </c:strRef>
          </c:cat>
          <c:val>
            <c:numRef>
              <c:f>'TIPOS DE CONFLICTO'!$C$3:$C$5</c:f>
              <c:numCache>
                <c:formatCode>General</c:formatCode>
                <c:ptCount val="3"/>
                <c:pt idx="0">
                  <c:v>48</c:v>
                </c:pt>
                <c:pt idx="1">
                  <c:v>48</c:v>
                </c:pt>
                <c:pt idx="2">
                  <c:v>38</c:v>
                </c:pt>
              </c:numCache>
            </c:numRef>
          </c:val>
          <c:extLst>
            <c:ext xmlns:c16="http://schemas.microsoft.com/office/drawing/2014/chart" uri="{C3380CC4-5D6E-409C-BE32-E72D297353CC}">
              <c16:uniqueId val="{00000004-34C0-45E2-8799-6C66E4B27B62}"/>
            </c:ext>
          </c:extLst>
        </c:ser>
        <c:dLbls>
          <c:showLegendKey val="0"/>
          <c:showVal val="0"/>
          <c:showCatName val="0"/>
          <c:showSerName val="0"/>
          <c:showPercent val="0"/>
          <c:showBubbleSize val="0"/>
        </c:dLbls>
        <c:gapWidth val="100"/>
        <c:overlap val="-24"/>
        <c:axId val="508095144"/>
        <c:axId val="508100392"/>
      </c:barChart>
      <c:catAx>
        <c:axId val="508095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0392"/>
        <c:crosses val="autoZero"/>
        <c:auto val="1"/>
        <c:lblAlgn val="ctr"/>
        <c:lblOffset val="100"/>
        <c:noMultiLvlLbl val="0"/>
      </c:catAx>
      <c:valAx>
        <c:axId val="508100392"/>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6672229694653718E-2"/>
          <c:y val="3.417188781949506E-2"/>
          <c:w val="0.9143627349315756"/>
          <c:h val="0.88659584673401726"/>
        </c:manualLayout>
      </c:layout>
      <c:barChart>
        <c:barDir val="col"/>
        <c:grouping val="clustered"/>
        <c:varyColors val="0"/>
        <c:ser>
          <c:idx val="0"/>
          <c:order val="0"/>
          <c:tx>
            <c:strRef>
              <c:f>'RESOLUCIÓN DE CONFLICTOS'!$C$2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D61-4AED-A591-C845D7DD51C8}"/>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61-4AED-A591-C845D7DD51C8}"/>
                </c:ext>
              </c:extLst>
            </c:dLbl>
            <c:dLbl>
              <c:idx val="2"/>
              <c:layout>
                <c:manualLayout>
                  <c:x val="0"/>
                  <c:y val="1.4622067901198925E-2"/>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D61-4AED-A591-C845D7DD51C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General</c:formatCode>
                <c:ptCount val="3"/>
                <c:pt idx="0">
                  <c:v>81</c:v>
                </c:pt>
                <c:pt idx="1">
                  <c:v>19</c:v>
                </c:pt>
                <c:pt idx="2">
                  <c:v>0</c:v>
                </c:pt>
              </c:numCache>
            </c:numRef>
          </c:val>
          <c:extLst>
            <c:ext xmlns:c16="http://schemas.microsoft.com/office/drawing/2014/chart" uri="{C3380CC4-5D6E-409C-BE32-E72D297353CC}">
              <c16:uniqueId val="{00000003-2D61-4AED-A591-C845D7DD51C8}"/>
            </c:ext>
          </c:extLst>
        </c:ser>
        <c:dLbls>
          <c:showLegendKey val="0"/>
          <c:showVal val="0"/>
          <c:showCatName val="0"/>
          <c:showSerName val="0"/>
          <c:showPercent val="0"/>
          <c:showBubbleSize val="0"/>
        </c:dLbls>
        <c:gapWidth val="100"/>
        <c:overlap val="-24"/>
        <c:axId val="224507112"/>
        <c:axId val="224498584"/>
      </c:barChart>
      <c:catAx>
        <c:axId val="224507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507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D65-4371-A672-E8FABE272860}"/>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65-4371-A672-E8FABE272860}"/>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D65-4371-A672-E8FABE27286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71</c:v>
                </c:pt>
                <c:pt idx="1">
                  <c:v>29</c:v>
                </c:pt>
              </c:numCache>
            </c:numRef>
          </c:val>
          <c:extLst>
            <c:ext xmlns:c16="http://schemas.microsoft.com/office/drawing/2014/chart" uri="{C3380CC4-5D6E-409C-BE32-E72D297353CC}">
              <c16:uniqueId val="{00000003-2D65-4371-A672-E8FABE272860}"/>
            </c:ext>
          </c:extLst>
        </c:ser>
        <c:dLbls>
          <c:showLegendKey val="0"/>
          <c:showVal val="0"/>
          <c:showCatName val="0"/>
          <c:showSerName val="0"/>
          <c:showPercent val="0"/>
          <c:showBubbleSize val="0"/>
        </c:dLbls>
        <c:gapWidth val="100"/>
        <c:overlap val="-24"/>
        <c:axId val="351248240"/>
        <c:axId val="351244632"/>
      </c:barChart>
      <c:catAx>
        <c:axId val="351248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632"/>
        <c:crosses val="autoZero"/>
        <c:auto val="1"/>
        <c:lblAlgn val="ctr"/>
        <c:lblOffset val="100"/>
        <c:noMultiLvlLbl val="0"/>
      </c:catAx>
      <c:valAx>
        <c:axId val="351244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8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'RECIBIR INSTRUCCIONES DE TRABAJ'!$C$2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6BA-4561-B083-A2C6F84F65A9}"/>
                </c:ext>
              </c:extLst>
            </c:dLbl>
            <c:dLbl>
              <c:idx val="1"/>
              <c:layout>
                <c:manualLayout>
                  <c:x val="6.730691263191757E-3"/>
                  <c:y val="0.12388398849038006"/>
                </c:manualLayout>
              </c:layout>
              <c:tx>
                <c:rich>
                  <a:bodyPr/>
                  <a:lstStyle/>
                  <a:p>
                    <a:fld id="{41BADFFF-DA13-4A8E-B6E9-A21BB39B4FE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6BA-4561-B083-A2C6F84F65A9}"/>
                </c:ext>
              </c:extLst>
            </c:dLbl>
            <c:dLbl>
              <c:idx val="2"/>
              <c:layout>
                <c:manualLayout>
                  <c:x val="5.0480184473938178E-3"/>
                  <c:y val="1.5151771838654278E-2"/>
                </c:manualLayout>
              </c:layout>
              <c:tx>
                <c:rich>
                  <a:bodyPr/>
                  <a:lstStyle/>
                  <a:p>
                    <a:fld id="{36CE31F2-19E2-4029-BFA8-704CF5AA26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6BA-4561-B083-A2C6F84F65A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3"/>
                <c:pt idx="0">
                  <c:v>SIEMPRE</c:v>
                </c:pt>
                <c:pt idx="1">
                  <c:v>ALGUNAS VECES</c:v>
                </c:pt>
                <c:pt idx="2">
                  <c:v>NUNCA</c:v>
                </c:pt>
              </c:strCache>
            </c:strRef>
          </c:cat>
          <c:val>
            <c:numRef>
              <c:f>'RECIBIR INSTRUCCIONES DE TRABAJ'!$C$3:$C$5</c:f>
              <c:numCache>
                <c:formatCode>General</c:formatCode>
                <c:ptCount val="3"/>
                <c:pt idx="0">
                  <c:v>67</c:v>
                </c:pt>
                <c:pt idx="1">
                  <c:v>33</c:v>
                </c:pt>
              </c:numCache>
            </c:numRef>
          </c:val>
          <c:extLst>
            <c:ext xmlns:c16="http://schemas.microsoft.com/office/drawing/2014/chart" uri="{C3380CC4-5D6E-409C-BE32-E72D297353CC}">
              <c16:uniqueId val="{00000003-F6BA-4561-B083-A2C6F84F65A9}"/>
            </c:ext>
          </c:extLst>
        </c:ser>
        <c:dLbls>
          <c:showLegendKey val="0"/>
          <c:showVal val="0"/>
          <c:showCatName val="0"/>
          <c:showSerName val="0"/>
          <c:showPercent val="0"/>
          <c:showBubbleSize val="0"/>
        </c:dLbls>
        <c:gapWidth val="100"/>
        <c:overlap val="-24"/>
        <c:axId val="354944872"/>
        <c:axId val="354944544"/>
      </c:barChart>
      <c:catAx>
        <c:axId val="354944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4544"/>
        <c:crosses val="autoZero"/>
        <c:auto val="1"/>
        <c:lblAlgn val="ctr"/>
        <c:lblOffset val="100"/>
        <c:noMultiLvlLbl val="0"/>
      </c:catAx>
      <c:valAx>
        <c:axId val="354944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4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'RECIBIR INSTRUCCIONES DE TRABAJ'!$C$2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9CC-4CE8-9691-5DCB67A3CDBD}"/>
                </c:ext>
              </c:extLst>
            </c:dLbl>
            <c:dLbl>
              <c:idx val="1"/>
              <c:layout>
                <c:manualLayout>
                  <c:x val="6.730691263191757E-3"/>
                  <c:y val="0.12388398849038006"/>
                </c:manualLayout>
              </c:layout>
              <c:tx>
                <c:rich>
                  <a:bodyPr/>
                  <a:lstStyle/>
                  <a:p>
                    <a:fld id="{41BADFFF-DA13-4A8E-B6E9-A21BB39B4FE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CC-4CE8-9691-5DCB67A3CDBD}"/>
                </c:ext>
              </c:extLst>
            </c:dLbl>
            <c:dLbl>
              <c:idx val="2"/>
              <c:layout>
                <c:manualLayout>
                  <c:x val="5.0480184473938178E-3"/>
                  <c:y val="1.5151771838654278E-2"/>
                </c:manualLayout>
              </c:layout>
              <c:tx>
                <c:rich>
                  <a:bodyPr/>
                  <a:lstStyle/>
                  <a:p>
                    <a:fld id="{36CE31F2-19E2-4029-BFA8-704CF5AA26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9CC-4CE8-9691-5DCB67A3CDB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3"/>
                <c:pt idx="0">
                  <c:v>SIEMPRE</c:v>
                </c:pt>
                <c:pt idx="1">
                  <c:v>ALGUNAS VECES</c:v>
                </c:pt>
                <c:pt idx="2">
                  <c:v>NUNCA</c:v>
                </c:pt>
              </c:strCache>
            </c:strRef>
          </c:cat>
          <c:val>
            <c:numRef>
              <c:f>'RECIBIR INSTRUCCIONES DE TRABAJ'!$C$3:$C$5</c:f>
              <c:numCache>
                <c:formatCode>General</c:formatCode>
                <c:ptCount val="3"/>
                <c:pt idx="0">
                  <c:v>81</c:v>
                </c:pt>
                <c:pt idx="1">
                  <c:v>19</c:v>
                </c:pt>
                <c:pt idx="2">
                  <c:v>0</c:v>
                </c:pt>
              </c:numCache>
            </c:numRef>
          </c:val>
          <c:extLst>
            <c:ext xmlns:c16="http://schemas.microsoft.com/office/drawing/2014/chart" uri="{C3380CC4-5D6E-409C-BE32-E72D297353CC}">
              <c16:uniqueId val="{00000003-D9CC-4CE8-9691-5DCB67A3CDBD}"/>
            </c:ext>
          </c:extLst>
        </c:ser>
        <c:dLbls>
          <c:showLegendKey val="0"/>
          <c:showVal val="0"/>
          <c:showCatName val="0"/>
          <c:showSerName val="0"/>
          <c:showPercent val="0"/>
          <c:showBubbleSize val="0"/>
        </c:dLbls>
        <c:gapWidth val="100"/>
        <c:overlap val="-24"/>
        <c:axId val="354944872"/>
        <c:axId val="354944544"/>
      </c:barChart>
      <c:catAx>
        <c:axId val="354944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4544"/>
        <c:crosses val="autoZero"/>
        <c:auto val="1"/>
        <c:lblAlgn val="ctr"/>
        <c:lblOffset val="100"/>
        <c:noMultiLvlLbl val="0"/>
      </c:catAx>
      <c:valAx>
        <c:axId val="354944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4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5DC-43FD-923F-E8CF8F6A265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5DC-43FD-923F-E8CF8F6A2657}"/>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DC-43FD-923F-E8CF8F6A2657}"/>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DC-43FD-923F-E8CF8F6A265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55DC-43FD-923F-E8CF8F6A2657}"/>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'NUMERO DE COLABORADORES ADECUAD'!$C$2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F91-46F9-918E-5E85C0FCA12A}"/>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F91-46F9-918E-5E85C0FCA12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90</c:v>
                </c:pt>
                <c:pt idx="1">
                  <c:v>10</c:v>
                </c:pt>
              </c:numCache>
            </c:numRef>
          </c:val>
          <c:extLst>
            <c:ext xmlns:c16="http://schemas.microsoft.com/office/drawing/2014/chart" uri="{C3380CC4-5D6E-409C-BE32-E72D297353CC}">
              <c16:uniqueId val="{00000002-4F91-46F9-918E-5E85C0FCA12A}"/>
            </c:ext>
          </c:extLst>
        </c:ser>
        <c:dLbls>
          <c:showLegendKey val="0"/>
          <c:showVal val="0"/>
          <c:showCatName val="0"/>
          <c:showSerName val="0"/>
          <c:showPercent val="0"/>
          <c:showBubbleSize val="0"/>
        </c:dLbls>
        <c:gapWidth val="100"/>
        <c:overlap val="-24"/>
        <c:axId val="508093832"/>
        <c:axId val="508095800"/>
      </c:barChart>
      <c:catAx>
        <c:axId val="508093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800"/>
        <c:crosses val="autoZero"/>
        <c:auto val="1"/>
        <c:lblAlgn val="ctr"/>
        <c:lblOffset val="100"/>
        <c:noMultiLvlLbl val="0"/>
      </c:catAx>
      <c:valAx>
        <c:axId val="508095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3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F5D-4DEC-B1F5-4EA049E237AC}"/>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F5D-4DEC-B1F5-4EA049E237AC}"/>
                </c:ext>
              </c:extLst>
            </c:dLbl>
            <c:dLbl>
              <c:idx val="2"/>
              <c:layout>
                <c:manualLayout>
                  <c:x val="-5.1188280167833071E-3"/>
                  <c:y val="5.9442749962028097E-3"/>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F5D-4DEC-B1F5-4EA049E237A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81</c:v>
                </c:pt>
                <c:pt idx="1">
                  <c:v>19</c:v>
                </c:pt>
                <c:pt idx="2">
                  <c:v>0</c:v>
                </c:pt>
              </c:numCache>
            </c:numRef>
          </c:val>
          <c:extLst>
            <c:ext xmlns:c16="http://schemas.microsoft.com/office/drawing/2014/chart" uri="{C3380CC4-5D6E-409C-BE32-E72D297353CC}">
              <c16:uniqueId val="{00000003-AF5D-4DEC-B1F5-4EA049E237AC}"/>
            </c:ext>
          </c:extLst>
        </c:ser>
        <c:dLbls>
          <c:showLegendKey val="0"/>
          <c:showVal val="0"/>
          <c:showCatName val="0"/>
          <c:showSerName val="0"/>
          <c:showPercent val="0"/>
          <c:showBubbleSize val="0"/>
        </c:dLbls>
        <c:gapWidth val="100"/>
        <c:overlap val="-24"/>
        <c:axId val="354945528"/>
        <c:axId val="354948808"/>
      </c:barChart>
      <c:catAx>
        <c:axId val="354945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8808"/>
        <c:crosses val="autoZero"/>
        <c:auto val="1"/>
        <c:lblAlgn val="ctr"/>
        <c:lblOffset val="100"/>
        <c:noMultiLvlLbl val="0"/>
      </c:catAx>
      <c:valAx>
        <c:axId val="354948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5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49B-4F8C-91F6-66E8B2F3CB01}"/>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49B-4F8C-91F6-66E8B2F3CB01}"/>
                </c:ext>
              </c:extLst>
            </c:dLbl>
            <c:dLbl>
              <c:idx val="2"/>
              <c:layout>
                <c:manualLayout>
                  <c:x val="0"/>
                  <c:y val="5.9442749962028097E-3"/>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49B-4F8C-91F6-66E8B2F3CB0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90</c:v>
                </c:pt>
                <c:pt idx="1">
                  <c:v>10</c:v>
                </c:pt>
              </c:numCache>
            </c:numRef>
          </c:val>
          <c:extLst>
            <c:ext xmlns:c16="http://schemas.microsoft.com/office/drawing/2014/chart" uri="{C3380CC4-5D6E-409C-BE32-E72D297353CC}">
              <c16:uniqueId val="{00000003-D49B-4F8C-91F6-66E8B2F3CB01}"/>
            </c:ext>
          </c:extLst>
        </c:ser>
        <c:dLbls>
          <c:showLegendKey val="0"/>
          <c:showVal val="0"/>
          <c:showCatName val="0"/>
          <c:showSerName val="0"/>
          <c:showPercent val="0"/>
          <c:showBubbleSize val="0"/>
        </c:dLbls>
        <c:gapWidth val="100"/>
        <c:overlap val="-24"/>
        <c:axId val="354945528"/>
        <c:axId val="354948808"/>
      </c:barChart>
      <c:catAx>
        <c:axId val="354945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8808"/>
        <c:crosses val="autoZero"/>
        <c:auto val="1"/>
        <c:lblAlgn val="ctr"/>
        <c:lblOffset val="100"/>
        <c:noMultiLvlLbl val="0"/>
      </c:catAx>
      <c:valAx>
        <c:axId val="354948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5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DD1-4618-88C5-A0F8CA686648}"/>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D1-4618-88C5-A0F8CA686648}"/>
                </c:ext>
              </c:extLst>
            </c:dLbl>
            <c:dLbl>
              <c:idx val="2"/>
              <c:layout>
                <c:manualLayout>
                  <c:x val="-3.4125520111888711E-3"/>
                  <c:y val="1.7832824988608647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DD1-4618-88C5-A0F8CA68664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62</c:v>
                </c:pt>
                <c:pt idx="1">
                  <c:v>38</c:v>
                </c:pt>
              </c:numCache>
            </c:numRef>
          </c:val>
          <c:extLst>
            <c:ext xmlns:c16="http://schemas.microsoft.com/office/drawing/2014/chart" uri="{C3380CC4-5D6E-409C-BE32-E72D297353CC}">
              <c16:uniqueId val="{00000003-5DD1-4618-88C5-A0F8CA686648}"/>
            </c:ext>
          </c:extLst>
        </c:ser>
        <c:dLbls>
          <c:showLegendKey val="0"/>
          <c:showVal val="0"/>
          <c:showCatName val="0"/>
          <c:showSerName val="0"/>
          <c:showPercent val="0"/>
          <c:showBubbleSize val="0"/>
        </c:dLbls>
        <c:gapWidth val="100"/>
        <c:overlap val="-24"/>
        <c:axId val="354945528"/>
        <c:axId val="354948808"/>
      </c:barChart>
      <c:catAx>
        <c:axId val="354945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8808"/>
        <c:crosses val="autoZero"/>
        <c:auto val="1"/>
        <c:lblAlgn val="ctr"/>
        <c:lblOffset val="100"/>
        <c:noMultiLvlLbl val="0"/>
      </c:catAx>
      <c:valAx>
        <c:axId val="354948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5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'REALIZACIÓN CON AGRADO DE ACTIV'!$C$2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A89-4306-A00D-DD47191D3FCA}"/>
                </c:ext>
              </c:extLst>
            </c:dLbl>
            <c:dLbl>
              <c:idx val="1"/>
              <c:layout>
                <c:manualLayout>
                  <c:x val="-1.7797963128226709E-3"/>
                  <c:y val="1.5090434295624948E-2"/>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A89-4306-A00D-DD47191D3FCA}"/>
                </c:ext>
              </c:extLst>
            </c:dLbl>
            <c:dLbl>
              <c:idx val="2"/>
              <c:layout>
                <c:manualLayout>
                  <c:x val="0"/>
                  <c:y val="1.4854631639055267E-2"/>
                </c:manualLayout>
              </c:layout>
              <c:tx>
                <c:rich>
                  <a:bodyPr/>
                  <a:lstStyle/>
                  <a:p>
                    <a:fld id="{2CA6D2DB-A8CF-4B1F-90A7-7621616AC6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A89-4306-A00D-DD47191D3FC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General</c:formatCode>
                <c:ptCount val="3"/>
                <c:pt idx="0">
                  <c:v>95</c:v>
                </c:pt>
                <c:pt idx="1">
                  <c:v>5</c:v>
                </c:pt>
              </c:numCache>
            </c:numRef>
          </c:val>
          <c:extLst>
            <c:ext xmlns:c16="http://schemas.microsoft.com/office/drawing/2014/chart" uri="{C3380CC4-5D6E-409C-BE32-E72D297353CC}">
              <c16:uniqueId val="{00000003-5A89-4306-A00D-DD47191D3FCA}"/>
            </c:ext>
          </c:extLst>
        </c:ser>
        <c:dLbls>
          <c:showLegendKey val="0"/>
          <c:showVal val="0"/>
          <c:showCatName val="0"/>
          <c:showSerName val="0"/>
          <c:showPercent val="0"/>
          <c:showBubbleSize val="0"/>
        </c:dLbls>
        <c:gapWidth val="100"/>
        <c:overlap val="-24"/>
        <c:axId val="252543936"/>
        <c:axId val="252544592"/>
      </c:barChart>
      <c:catAx>
        <c:axId val="252543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52544592"/>
        <c:crosses val="autoZero"/>
        <c:auto val="1"/>
        <c:lblAlgn val="ctr"/>
        <c:lblOffset val="100"/>
        <c:noMultiLvlLbl val="0"/>
      </c:catAx>
      <c:valAx>
        <c:axId val="252544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52543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'CONSIDERACIÓN DE CAMBIO DE ÁREA'!$C$2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AD6-4F15-81A1-19CA33FF8B81}"/>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AD6-4F15-81A1-19CA33FF8B8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General</c:formatCode>
                <c:ptCount val="2"/>
                <c:pt idx="0">
                  <c:v>33</c:v>
                </c:pt>
                <c:pt idx="1">
                  <c:v>67</c:v>
                </c:pt>
              </c:numCache>
            </c:numRef>
          </c:val>
          <c:extLst>
            <c:ext xmlns:c16="http://schemas.microsoft.com/office/drawing/2014/chart" uri="{C3380CC4-5D6E-409C-BE32-E72D297353CC}">
              <c16:uniqueId val="{00000002-EAD6-4F15-81A1-19CA33FF8B81}"/>
            </c:ext>
          </c:extLst>
        </c:ser>
        <c:dLbls>
          <c:showLegendKey val="0"/>
          <c:showVal val="0"/>
          <c:showCatName val="0"/>
          <c:showSerName val="0"/>
          <c:showPercent val="0"/>
          <c:showBubbleSize val="0"/>
        </c:dLbls>
        <c:gapWidth val="100"/>
        <c:overlap val="-24"/>
        <c:axId val="508090552"/>
        <c:axId val="508095472"/>
      </c:barChart>
      <c:catAx>
        <c:axId val="508090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472"/>
        <c:crosses val="autoZero"/>
        <c:auto val="1"/>
        <c:lblAlgn val="ctr"/>
        <c:lblOffset val="100"/>
        <c:noMultiLvlLbl val="0"/>
      </c:catAx>
      <c:valAx>
        <c:axId val="508095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0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'DESESMPEÑO LABORAL PARA DESARRO'!$C$2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23B-4D11-A689-D038D4362492}"/>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23B-4D11-A689-D038D4362492}"/>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23B-4D11-A689-D038D436249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86</c:v>
                </c:pt>
                <c:pt idx="1">
                  <c:v>14</c:v>
                </c:pt>
              </c:numCache>
            </c:numRef>
          </c:val>
          <c:extLst>
            <c:ext xmlns:c16="http://schemas.microsoft.com/office/drawing/2014/chart" uri="{C3380CC4-5D6E-409C-BE32-E72D297353CC}">
              <c16:uniqueId val="{00000003-223B-4D11-A689-D038D4362492}"/>
            </c:ext>
          </c:extLst>
        </c:ser>
        <c:dLbls>
          <c:showLegendKey val="0"/>
          <c:showVal val="0"/>
          <c:showCatName val="0"/>
          <c:showSerName val="0"/>
          <c:showPercent val="0"/>
          <c:showBubbleSize val="0"/>
        </c:dLbls>
        <c:gapWidth val="100"/>
        <c:overlap val="-24"/>
        <c:axId val="505325048"/>
        <c:axId val="505326360"/>
      </c:barChart>
      <c:catAx>
        <c:axId val="505325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6360"/>
        <c:crosses val="autoZero"/>
        <c:auto val="1"/>
        <c:lblAlgn val="ctr"/>
        <c:lblOffset val="100"/>
        <c:noMultiLvlLbl val="0"/>
      </c:catAx>
      <c:valAx>
        <c:axId val="505326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5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5940830556780822E-2"/>
          <c:y val="3.9787491755770732E-2"/>
          <c:w val="0.9165968632748176"/>
          <c:h val="0.88725671654296601"/>
        </c:manualLayout>
      </c:layout>
      <c:barChart>
        <c:barDir val="col"/>
        <c:grouping val="clustered"/>
        <c:varyColors val="0"/>
        <c:ser>
          <c:idx val="0"/>
          <c:order val="0"/>
          <c:tx>
            <c:strRef>
              <c:f>'CARGA DE TRABAJO CORRESPONDIENT'!$C$2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76E-4859-9762-6AD5901CCBCD}"/>
                </c:ext>
              </c:extLst>
            </c:dLbl>
            <c:dLbl>
              <c:idx val="1"/>
              <c:layout>
                <c:manualLayout>
                  <c:x val="-3.4924612336803061E-3"/>
                  <c:y val="8.4281949092613967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76E-4859-9762-6AD5901CCBC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General</c:formatCode>
                <c:ptCount val="2"/>
                <c:pt idx="0">
                  <c:v>76</c:v>
                </c:pt>
                <c:pt idx="1">
                  <c:v>24</c:v>
                </c:pt>
              </c:numCache>
            </c:numRef>
          </c:val>
          <c:extLst>
            <c:ext xmlns:c16="http://schemas.microsoft.com/office/drawing/2014/chart" uri="{C3380CC4-5D6E-409C-BE32-E72D297353CC}">
              <c16:uniqueId val="{00000002-F76E-4859-9762-6AD5901CCBCD}"/>
            </c:ext>
          </c:extLst>
        </c:ser>
        <c:dLbls>
          <c:showLegendKey val="0"/>
          <c:showVal val="0"/>
          <c:showCatName val="0"/>
          <c:showSerName val="0"/>
          <c:showPercent val="0"/>
          <c:showBubbleSize val="0"/>
        </c:dLbls>
        <c:gapWidth val="100"/>
        <c:overlap val="-24"/>
        <c:axId val="398505808"/>
        <c:axId val="398506136"/>
      </c:barChart>
      <c:catAx>
        <c:axId val="398505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06136"/>
        <c:crosses val="autoZero"/>
        <c:auto val="1"/>
        <c:lblAlgn val="ctr"/>
        <c:lblOffset val="100"/>
        <c:noMultiLvlLbl val="0"/>
      </c:catAx>
      <c:valAx>
        <c:axId val="3985061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05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'RELACIÓN PUESTO DE TRABAJO CON '!$C$2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049-4FCE-AEC8-DB4AE9CA2C82}"/>
                </c:ext>
              </c:extLst>
            </c:dLbl>
            <c:dLbl>
              <c:idx val="1"/>
              <c:layout>
                <c:manualLayout>
                  <c:x val="3.4521282234587065E-3"/>
                  <c:y val="1.5716129607072221E-3"/>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49-4FCE-AEC8-DB4AE9CA2C82}"/>
                </c:ext>
              </c:extLst>
            </c:dLbl>
            <c:dLbl>
              <c:idx val="2"/>
              <c:layout>
                <c:manualLayout>
                  <c:x val="-8.6303205586467664E-3"/>
                  <c:y val="2.9776942564497056E-3"/>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049-4FCE-AEC8-DB4AE9CA2C8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90</c:v>
                </c:pt>
                <c:pt idx="1">
                  <c:v>5</c:v>
                </c:pt>
                <c:pt idx="2">
                  <c:v>5</c:v>
                </c:pt>
              </c:numCache>
            </c:numRef>
          </c:val>
          <c:extLst>
            <c:ext xmlns:c16="http://schemas.microsoft.com/office/drawing/2014/chart" uri="{C3380CC4-5D6E-409C-BE32-E72D297353CC}">
              <c16:uniqueId val="{00000003-2049-4FCE-AEC8-DB4AE9CA2C82}"/>
            </c:ext>
          </c:extLst>
        </c:ser>
        <c:dLbls>
          <c:showLegendKey val="0"/>
          <c:showVal val="0"/>
          <c:showCatName val="0"/>
          <c:showSerName val="0"/>
          <c:showPercent val="0"/>
          <c:showBubbleSize val="0"/>
        </c:dLbls>
        <c:gapWidth val="100"/>
        <c:overlap val="-24"/>
        <c:axId val="398560312"/>
        <c:axId val="398562608"/>
      </c:barChart>
      <c:catAx>
        <c:axId val="398560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2608"/>
        <c:crosses val="autoZero"/>
        <c:auto val="1"/>
        <c:lblAlgn val="ctr"/>
        <c:lblOffset val="100"/>
        <c:noMultiLvlLbl val="0"/>
      </c:catAx>
      <c:valAx>
        <c:axId val="398562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0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'RELACIÓN PUESTO DE TRABAJO CON '!$C$2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B6B-494B-AD56-8FF3616BA43B}"/>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B6B-494B-AD56-8FF3616BA43B}"/>
                </c:ext>
              </c:extLst>
            </c:dLbl>
            <c:dLbl>
              <c:idx val="2"/>
              <c:layout>
                <c:manualLayout>
                  <c:x val="-3.4521282234587065E-3"/>
                  <c:y val="2.6799248308048442E-2"/>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B6B-494B-AD56-8FF3616BA43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81</c:v>
                </c:pt>
                <c:pt idx="1">
                  <c:v>19</c:v>
                </c:pt>
                <c:pt idx="2">
                  <c:v>0</c:v>
                </c:pt>
              </c:numCache>
            </c:numRef>
          </c:val>
          <c:extLst>
            <c:ext xmlns:c16="http://schemas.microsoft.com/office/drawing/2014/chart" uri="{C3380CC4-5D6E-409C-BE32-E72D297353CC}">
              <c16:uniqueId val="{00000003-1B6B-494B-AD56-8FF3616BA43B}"/>
            </c:ext>
          </c:extLst>
        </c:ser>
        <c:dLbls>
          <c:showLegendKey val="0"/>
          <c:showVal val="0"/>
          <c:showCatName val="0"/>
          <c:showSerName val="0"/>
          <c:showPercent val="0"/>
          <c:showBubbleSize val="0"/>
        </c:dLbls>
        <c:gapWidth val="100"/>
        <c:overlap val="-24"/>
        <c:axId val="398560312"/>
        <c:axId val="398562608"/>
      </c:barChart>
      <c:catAx>
        <c:axId val="398560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2608"/>
        <c:crosses val="autoZero"/>
        <c:auto val="1"/>
        <c:lblAlgn val="ctr"/>
        <c:lblOffset val="100"/>
        <c:noMultiLvlLbl val="0"/>
      </c:catAx>
      <c:valAx>
        <c:axId val="398562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0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A3D-4043-A92E-6061A9D0215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A3D-4043-A92E-6061A9D02153}"/>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3D-4043-A92E-6061A9D021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9A3D-4043-A92E-6061A9D021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7182396400399936E-2"/>
          <c:y val="4.9045476428544975E-2"/>
          <c:w val="0.9157628319075658"/>
          <c:h val="0.88601127652483058"/>
        </c:manualLayout>
      </c:layout>
      <c:barChart>
        <c:barDir val="col"/>
        <c:grouping val="clustered"/>
        <c:varyColors val="0"/>
        <c:ser>
          <c:idx val="0"/>
          <c:order val="0"/>
          <c:tx>
            <c:strRef>
              <c:f>'RECEPCIÓN DE CAPACITACIÓN POR P'!$C$2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35C-48C8-9960-933DABA7C37B}"/>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35C-48C8-9960-933DABA7C37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General</c:formatCode>
                <c:ptCount val="2"/>
                <c:pt idx="0">
                  <c:v>57</c:v>
                </c:pt>
                <c:pt idx="1">
                  <c:v>43</c:v>
                </c:pt>
              </c:numCache>
            </c:numRef>
          </c:val>
          <c:extLst>
            <c:ext xmlns:c16="http://schemas.microsoft.com/office/drawing/2014/chart" uri="{C3380CC4-5D6E-409C-BE32-E72D297353CC}">
              <c16:uniqueId val="{00000002-535C-48C8-9960-933DABA7C37B}"/>
            </c:ext>
          </c:extLst>
        </c:ser>
        <c:dLbls>
          <c:showLegendKey val="0"/>
          <c:showVal val="0"/>
          <c:showCatName val="0"/>
          <c:showSerName val="0"/>
          <c:showPercent val="0"/>
          <c:showBubbleSize val="0"/>
        </c:dLbls>
        <c:gapWidth val="100"/>
        <c:overlap val="-24"/>
        <c:axId val="398557360"/>
        <c:axId val="398558016"/>
      </c:barChart>
      <c:catAx>
        <c:axId val="398557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8016"/>
        <c:crosses val="autoZero"/>
        <c:auto val="1"/>
        <c:lblAlgn val="ctr"/>
        <c:lblOffset val="100"/>
        <c:noMultiLvlLbl val="0"/>
      </c:catAx>
      <c:valAx>
        <c:axId val="398558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7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'TE PERMITEN ASISTIR A CURSOS DE'!$C$2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9BA-4D02-9D6F-8BA9D67168E9}"/>
                </c:ext>
              </c:extLst>
            </c:dLbl>
            <c:dLbl>
              <c:idx val="1"/>
              <c:layout>
                <c:manualLayout>
                  <c:x val="-3.4521282234587698E-3"/>
                  <c:y val="7.8015270394018081E-3"/>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BA-4D02-9D6F-8BA9D67168E9}"/>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9BA-4D02-9D6F-8BA9D67168E9}"/>
                </c:ext>
              </c:extLst>
            </c:dLbl>
            <c:dLbl>
              <c:idx val="4"/>
              <c:layout>
                <c:manualLayout>
                  <c:x val="-6.9042564469175395E-3"/>
                  <c:y val="1.0743576313399027E-2"/>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9BA-4D02-9D6F-8BA9D67168E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5"/>
                <c:pt idx="0">
                  <c:v>SIEMPRE</c:v>
                </c:pt>
                <c:pt idx="1">
                  <c:v>ALGUNAS VECES</c:v>
                </c:pt>
                <c:pt idx="2">
                  <c:v>NUNCA</c:v>
                </c:pt>
                <c:pt idx="4">
                  <c:v>NO HE SIDO CONVOCADO</c:v>
                </c:pt>
              </c:strCache>
            </c:strRef>
          </c:cat>
          <c:val>
            <c:numRef>
              <c:f>'TE PERMITEN ASISTIR A CURSOS DE'!$C$3:$C$7</c:f>
              <c:numCache>
                <c:formatCode>General</c:formatCode>
                <c:ptCount val="5"/>
                <c:pt idx="0">
                  <c:v>86</c:v>
                </c:pt>
                <c:pt idx="1">
                  <c:v>9</c:v>
                </c:pt>
                <c:pt idx="4">
                  <c:v>5</c:v>
                </c:pt>
              </c:numCache>
            </c:numRef>
          </c:val>
          <c:extLst>
            <c:ext xmlns:c16="http://schemas.microsoft.com/office/drawing/2014/chart" uri="{C3380CC4-5D6E-409C-BE32-E72D297353CC}">
              <c16:uniqueId val="{00000004-39BA-4D02-9D6F-8BA9D67168E9}"/>
            </c:ext>
          </c:extLst>
        </c:ser>
        <c:dLbls>
          <c:showLegendKey val="0"/>
          <c:showVal val="0"/>
          <c:showCatName val="0"/>
          <c:showSerName val="0"/>
          <c:showPercent val="0"/>
          <c:showBubbleSize val="0"/>
        </c:dLbls>
        <c:gapWidth val="100"/>
        <c:overlap val="-24"/>
        <c:axId val="397466192"/>
        <c:axId val="298411160"/>
      </c:barChart>
      <c:catAx>
        <c:axId val="397466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8411160"/>
        <c:crosses val="autoZero"/>
        <c:auto val="1"/>
        <c:lblAlgn val="ctr"/>
        <c:lblOffset val="100"/>
        <c:noMultiLvlLbl val="0"/>
      </c:catAx>
      <c:valAx>
        <c:axId val="298411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6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'CONTENIDO DE CURSOS FORTALECE E'!$C$2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B38-47A8-B18D-21E471AE87DC}"/>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B38-47A8-B18D-21E471AE87DC}"/>
                </c:ext>
              </c:extLst>
            </c:dLbl>
            <c:dLbl>
              <c:idx val="2"/>
              <c:layout>
                <c:manualLayout>
                  <c:x val="-1.6929277078546556E-3"/>
                  <c:y val="4.4105762252427362E-3"/>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B38-47A8-B18D-21E471AE87D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General</c:formatCode>
                <c:ptCount val="3"/>
                <c:pt idx="0">
                  <c:v>67</c:v>
                </c:pt>
                <c:pt idx="1">
                  <c:v>24</c:v>
                </c:pt>
                <c:pt idx="2">
                  <c:v>9</c:v>
                </c:pt>
              </c:numCache>
            </c:numRef>
          </c:val>
          <c:extLst>
            <c:ext xmlns:c16="http://schemas.microsoft.com/office/drawing/2014/chart" uri="{C3380CC4-5D6E-409C-BE32-E72D297353CC}">
              <c16:uniqueId val="{00000003-0B38-47A8-B18D-21E471AE87DC}"/>
            </c:ext>
          </c:extLst>
        </c:ser>
        <c:dLbls>
          <c:showLegendKey val="0"/>
          <c:showVal val="0"/>
          <c:showCatName val="0"/>
          <c:showSerName val="0"/>
          <c:showPercent val="0"/>
          <c:showBubbleSize val="0"/>
        </c:dLbls>
        <c:gapWidth val="100"/>
        <c:overlap val="-24"/>
        <c:axId val="402325656"/>
        <c:axId val="402325984"/>
      </c:barChart>
      <c:catAx>
        <c:axId val="402325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2325984"/>
        <c:crosses val="autoZero"/>
        <c:auto val="1"/>
        <c:lblAlgn val="ctr"/>
        <c:lblOffset val="100"/>
        <c:noMultiLvlLbl val="0"/>
      </c:catAx>
      <c:valAx>
        <c:axId val="402325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2325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5F7-47D8-B9A0-980CC7063F20}"/>
                </c:ext>
              </c:extLst>
            </c:dLbl>
            <c:dLbl>
              <c:idx val="1"/>
              <c:layout>
                <c:manualLayout>
                  <c:x val="-5.3248873073554305E-3"/>
                  <c:y val="9.4332328524111813E-3"/>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5F7-47D8-B9A0-980CC7063F2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100</c:v>
                </c:pt>
                <c:pt idx="1">
                  <c:v>0</c:v>
                </c:pt>
              </c:numCache>
            </c:numRef>
          </c:val>
          <c:extLst>
            <c:ext xmlns:c16="http://schemas.microsoft.com/office/drawing/2014/chart" uri="{C3380CC4-5D6E-409C-BE32-E72D297353CC}">
              <c16:uniqueId val="{00000002-D5F7-47D8-B9A0-980CC7063F20}"/>
            </c:ext>
          </c:extLst>
        </c:ser>
        <c:dLbls>
          <c:showLegendKey val="0"/>
          <c:showVal val="0"/>
          <c:showCatName val="0"/>
          <c:showSerName val="0"/>
          <c:showPercent val="0"/>
          <c:showBubbleSize val="0"/>
        </c:dLbls>
        <c:gapWidth val="100"/>
        <c:overlap val="-24"/>
        <c:axId val="397404832"/>
        <c:axId val="397396960"/>
      </c:barChart>
      <c:catAx>
        <c:axId val="397404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6960"/>
        <c:crosses val="autoZero"/>
        <c:auto val="1"/>
        <c:lblAlgn val="ctr"/>
        <c:lblOffset val="100"/>
        <c:noMultiLvlLbl val="0"/>
      </c:catAx>
      <c:valAx>
        <c:axId val="397396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04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A99-476B-A69D-6081536AAE8A}"/>
                </c:ext>
              </c:extLst>
            </c:dLbl>
            <c:dLbl>
              <c:idx val="1"/>
              <c:layout>
                <c:manualLayout>
                  <c:x val="1.4738872441441996E-2"/>
                  <c:y val="8.2487506073012765E-2"/>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A99-476B-A69D-6081536AAE8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90</c:v>
                </c:pt>
                <c:pt idx="1">
                  <c:v>10</c:v>
                </c:pt>
              </c:numCache>
            </c:numRef>
          </c:val>
          <c:extLst>
            <c:ext xmlns:c16="http://schemas.microsoft.com/office/drawing/2014/chart" uri="{C3380CC4-5D6E-409C-BE32-E72D297353CC}">
              <c16:uniqueId val="{00000002-AA99-476B-A69D-6081536AAE8A}"/>
            </c:ext>
          </c:extLst>
        </c:ser>
        <c:dLbls>
          <c:showLegendKey val="0"/>
          <c:showVal val="0"/>
          <c:showCatName val="0"/>
          <c:showSerName val="0"/>
          <c:showPercent val="0"/>
          <c:showBubbleSize val="0"/>
        </c:dLbls>
        <c:gapWidth val="100"/>
        <c:overlap val="-24"/>
        <c:axId val="397457336"/>
        <c:axId val="397464552"/>
      </c:barChart>
      <c:catAx>
        <c:axId val="397457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4552"/>
        <c:crosses val="autoZero"/>
        <c:auto val="1"/>
        <c:lblAlgn val="ctr"/>
        <c:lblOffset val="100"/>
        <c:noMultiLvlLbl val="0"/>
      </c:catAx>
      <c:valAx>
        <c:axId val="397464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57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191-4417-841B-2D7D95B5C578}"/>
                </c:ext>
              </c:extLst>
            </c:dLbl>
            <c:dLbl>
              <c:idx val="1"/>
              <c:layout>
                <c:manualLayout>
                  <c:x val="3.5273858460171093E-3"/>
                  <c:y val="9.5620227698450765E-3"/>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191-4417-841B-2D7D95B5C57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95</c:v>
                </c:pt>
                <c:pt idx="1">
                  <c:v>5</c:v>
                </c:pt>
              </c:numCache>
            </c:numRef>
          </c:val>
          <c:extLst>
            <c:ext xmlns:c16="http://schemas.microsoft.com/office/drawing/2014/chart" uri="{C3380CC4-5D6E-409C-BE32-E72D297353CC}">
              <c16:uniqueId val="{00000002-7191-4417-841B-2D7D95B5C578}"/>
            </c:ext>
          </c:extLst>
        </c:ser>
        <c:dLbls>
          <c:showLegendKey val="0"/>
          <c:showVal val="0"/>
          <c:showCatName val="0"/>
          <c:showSerName val="0"/>
          <c:showPercent val="0"/>
          <c:showBubbleSize val="0"/>
        </c:dLbls>
        <c:gapWidth val="100"/>
        <c:overlap val="-24"/>
        <c:axId val="398512040"/>
        <c:axId val="398512696"/>
      </c:barChart>
      <c:catAx>
        <c:axId val="398512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12696"/>
        <c:crosses val="autoZero"/>
        <c:auto val="1"/>
        <c:lblAlgn val="ctr"/>
        <c:lblOffset val="100"/>
        <c:noMultiLvlLbl val="0"/>
      </c:catAx>
      <c:valAx>
        <c:axId val="39851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12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773-4CFB-A3D6-CC6D7DEAFED2}"/>
                </c:ext>
              </c:extLst>
            </c:dLbl>
            <c:dLbl>
              <c:idx val="1"/>
              <c:layout>
                <c:manualLayout>
                  <c:x val="1.0292429256432768E-2"/>
                  <c:y val="3.2881864888084249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773-4CFB-A3D6-CC6D7DEAFE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100</c:v>
                </c:pt>
                <c:pt idx="1">
                  <c:v>0</c:v>
                </c:pt>
              </c:numCache>
            </c:numRef>
          </c:val>
          <c:extLst>
            <c:ext xmlns:c16="http://schemas.microsoft.com/office/drawing/2014/chart" uri="{C3380CC4-5D6E-409C-BE32-E72D297353CC}">
              <c16:uniqueId val="{00000002-1773-4CFB-A3D6-CC6D7DEAFED2}"/>
            </c:ext>
          </c:extLst>
        </c:ser>
        <c:dLbls>
          <c:showLegendKey val="0"/>
          <c:showVal val="0"/>
          <c:showCatName val="0"/>
          <c:showSerName val="0"/>
          <c:showPercent val="0"/>
          <c:showBubbleSize val="0"/>
        </c:dLbls>
        <c:gapWidth val="100"/>
        <c:overlap val="-24"/>
        <c:axId val="397463240"/>
        <c:axId val="397464880"/>
      </c:barChart>
      <c:catAx>
        <c:axId val="397463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4880"/>
        <c:crosses val="autoZero"/>
        <c:auto val="1"/>
        <c:lblAlgn val="ctr"/>
        <c:lblOffset val="100"/>
        <c:noMultiLvlLbl val="0"/>
      </c:catAx>
      <c:valAx>
        <c:axId val="397464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3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73F-4C63-935D-08DF45CB8506}"/>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73F-4C63-935D-08DF45CB850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71</c:v>
                </c:pt>
                <c:pt idx="1">
                  <c:v>29</c:v>
                </c:pt>
              </c:numCache>
            </c:numRef>
          </c:val>
          <c:extLst>
            <c:ext xmlns:c16="http://schemas.microsoft.com/office/drawing/2014/chart" uri="{C3380CC4-5D6E-409C-BE32-E72D297353CC}">
              <c16:uniqueId val="{00000002-C73F-4C63-935D-08DF45CB8506}"/>
            </c:ext>
          </c:extLst>
        </c:ser>
        <c:dLbls>
          <c:showLegendKey val="0"/>
          <c:showVal val="0"/>
          <c:showCatName val="0"/>
          <c:showSerName val="0"/>
          <c:showPercent val="0"/>
          <c:showBubbleSize val="0"/>
        </c:dLbls>
        <c:gapWidth val="100"/>
        <c:overlap val="-24"/>
        <c:axId val="397196032"/>
        <c:axId val="397194392"/>
      </c:barChart>
      <c:catAx>
        <c:axId val="397196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194392"/>
        <c:crosses val="autoZero"/>
        <c:auto val="1"/>
        <c:lblAlgn val="ctr"/>
        <c:lblOffset val="100"/>
        <c:noMultiLvlLbl val="0"/>
      </c:catAx>
      <c:valAx>
        <c:axId val="397194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196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11D-4338-92C4-ECDAD0CBA086}"/>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11D-4338-92C4-ECDAD0CBA08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86</c:v>
                </c:pt>
                <c:pt idx="1">
                  <c:v>14</c:v>
                </c:pt>
              </c:numCache>
            </c:numRef>
          </c:val>
          <c:extLst>
            <c:ext xmlns:c16="http://schemas.microsoft.com/office/drawing/2014/chart" uri="{C3380CC4-5D6E-409C-BE32-E72D297353CC}">
              <c16:uniqueId val="{00000002-E11D-4338-92C4-ECDAD0CBA086}"/>
            </c:ext>
          </c:extLst>
        </c:ser>
        <c:dLbls>
          <c:showLegendKey val="0"/>
          <c:showVal val="0"/>
          <c:showCatName val="0"/>
          <c:showSerName val="0"/>
          <c:showPercent val="0"/>
          <c:showBubbleSize val="0"/>
        </c:dLbls>
        <c:gapWidth val="100"/>
        <c:overlap val="-24"/>
        <c:axId val="506999880"/>
        <c:axId val="506996600"/>
      </c:barChart>
      <c:catAx>
        <c:axId val="506999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6996600"/>
        <c:crosses val="autoZero"/>
        <c:auto val="1"/>
        <c:lblAlgn val="ctr"/>
        <c:lblOffset val="100"/>
        <c:noMultiLvlLbl val="0"/>
      </c:catAx>
      <c:valAx>
        <c:axId val="506996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6999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CCA-451F-846E-660C3A97F2B3}"/>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CCA-451F-846E-660C3A97F2B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General</c:formatCode>
                <c:ptCount val="2"/>
                <c:pt idx="0">
                  <c:v>76</c:v>
                </c:pt>
                <c:pt idx="1">
                  <c:v>24</c:v>
                </c:pt>
              </c:numCache>
            </c:numRef>
          </c:val>
          <c:extLst>
            <c:ext xmlns:c16="http://schemas.microsoft.com/office/drawing/2014/chart" uri="{C3380CC4-5D6E-409C-BE32-E72D297353CC}">
              <c16:uniqueId val="{00000002-2CCA-451F-846E-660C3A97F2B3}"/>
            </c:ext>
          </c:extLst>
        </c:ser>
        <c:dLbls>
          <c:showLegendKey val="0"/>
          <c:showVal val="0"/>
          <c:showCatName val="0"/>
          <c:showSerName val="0"/>
          <c:showPercent val="0"/>
          <c:showBubbleSize val="0"/>
        </c:dLbls>
        <c:gapWidth val="100"/>
        <c:overlap val="-24"/>
        <c:axId val="397399584"/>
        <c:axId val="397406472"/>
      </c:barChart>
      <c:catAx>
        <c:axId val="397399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06472"/>
        <c:crosses val="autoZero"/>
        <c:auto val="1"/>
        <c:lblAlgn val="ctr"/>
        <c:lblOffset val="100"/>
        <c:noMultiLvlLbl val="0"/>
      </c:catAx>
      <c:valAx>
        <c:axId val="397406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D2A-4B94-9CD0-78A07AB5B3A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D2A-4B94-9CD0-78A07AB5B3A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5D2A-4B94-9CD0-78A07AB5B3A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DB1-42E6-B646-850839DBDC63}"/>
                </c:ext>
              </c:extLst>
            </c:dLbl>
            <c:dLbl>
              <c:idx val="1"/>
              <c:layout>
                <c:manualLayout>
                  <c:x val="-1.7749624357852737E-3"/>
                  <c:y val="0.10029398299250387"/>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DB1-42E6-B646-850839DBDC6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90</c:v>
                </c:pt>
                <c:pt idx="1">
                  <c:v>10</c:v>
                </c:pt>
              </c:numCache>
            </c:numRef>
          </c:val>
          <c:extLst>
            <c:ext xmlns:c16="http://schemas.microsoft.com/office/drawing/2014/chart" uri="{C3380CC4-5D6E-409C-BE32-E72D297353CC}">
              <c16:uniqueId val="{00000002-FDB1-42E6-B646-850839DBDC63}"/>
            </c:ext>
          </c:extLst>
        </c:ser>
        <c:dLbls>
          <c:showLegendKey val="0"/>
          <c:showVal val="0"/>
          <c:showCatName val="0"/>
          <c:showSerName val="0"/>
          <c:showPercent val="0"/>
          <c:showBubbleSize val="0"/>
        </c:dLbls>
        <c:gapWidth val="100"/>
        <c:overlap val="-24"/>
        <c:axId val="398559656"/>
        <c:axId val="398557360"/>
      </c:barChart>
      <c:catAx>
        <c:axId val="398559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7360"/>
        <c:crosses val="autoZero"/>
        <c:auto val="1"/>
        <c:lblAlgn val="ctr"/>
        <c:lblOffset val="100"/>
        <c:noMultiLvlLbl val="0"/>
      </c:catAx>
      <c:valAx>
        <c:axId val="398557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9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432-47C0-895E-8349E1CCF48B}"/>
                </c:ext>
              </c:extLst>
            </c:dLbl>
            <c:dLbl>
              <c:idx val="1"/>
              <c:layout>
                <c:manualLayout>
                  <c:x val="-1.3099947725477416E-16"/>
                  <c:y val="2.310507296098074E-2"/>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432-47C0-895E-8349E1CCF48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91</c:v>
                </c:pt>
                <c:pt idx="1">
                  <c:v>9</c:v>
                </c:pt>
              </c:numCache>
            </c:numRef>
          </c:val>
          <c:extLst>
            <c:ext xmlns:c16="http://schemas.microsoft.com/office/drawing/2014/chart" uri="{C3380CC4-5D6E-409C-BE32-E72D297353CC}">
              <c16:uniqueId val="{00000002-5432-47C0-895E-8349E1CCF48B}"/>
            </c:ext>
          </c:extLst>
        </c:ser>
        <c:dLbls>
          <c:showLegendKey val="0"/>
          <c:showVal val="0"/>
          <c:showCatName val="0"/>
          <c:showSerName val="0"/>
          <c:showPercent val="0"/>
          <c:showBubbleSize val="0"/>
        </c:dLbls>
        <c:gapWidth val="100"/>
        <c:overlap val="-24"/>
        <c:axId val="397399256"/>
        <c:axId val="397398928"/>
      </c:barChart>
      <c:catAx>
        <c:axId val="397399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8928"/>
        <c:crosses val="autoZero"/>
        <c:auto val="1"/>
        <c:lblAlgn val="ctr"/>
        <c:lblOffset val="100"/>
        <c:noMultiLvlLbl val="0"/>
      </c:catAx>
      <c:valAx>
        <c:axId val="397398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9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152-447A-900A-F9846DB91DAA}"/>
                </c:ext>
              </c:extLst>
            </c:dLbl>
            <c:dLbl>
              <c:idx val="1"/>
              <c:layout>
                <c:manualLayout>
                  <c:x val="1.7636929230085547E-3"/>
                  <c:y val="8.1607154553705943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152-447A-900A-F9846DB91DA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76</c:v>
                </c:pt>
                <c:pt idx="1">
                  <c:v>24</c:v>
                </c:pt>
              </c:numCache>
            </c:numRef>
          </c:val>
          <c:extLst>
            <c:ext xmlns:c16="http://schemas.microsoft.com/office/drawing/2014/chart" uri="{C3380CC4-5D6E-409C-BE32-E72D297353CC}">
              <c16:uniqueId val="{00000002-A152-447A-900A-F9846DB91DAA}"/>
            </c:ext>
          </c:extLst>
        </c:ser>
        <c:dLbls>
          <c:showLegendKey val="0"/>
          <c:showVal val="0"/>
          <c:showCatName val="0"/>
          <c:showSerName val="0"/>
          <c:showPercent val="0"/>
          <c:showBubbleSize val="0"/>
        </c:dLbls>
        <c:gapWidth val="100"/>
        <c:overlap val="-24"/>
        <c:axId val="224148992"/>
        <c:axId val="224145384"/>
      </c:barChart>
      <c:catAx>
        <c:axId val="224148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5384"/>
        <c:crosses val="autoZero"/>
        <c:auto val="1"/>
        <c:lblAlgn val="ctr"/>
        <c:lblOffset val="100"/>
        <c:noMultiLvlLbl val="0"/>
      </c:catAx>
      <c:valAx>
        <c:axId val="224145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8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314-47F8-8102-340A0E02604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314-47F8-8102-340A0E02604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314-47F8-8102-340A0E02604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'ORGULLO INSTITUCIONAL'!$B$2</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086-4C96-AE67-63BDF98D7CB8}"/>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02A4EA-3A74-48E3-8838-7BA0EF8F5A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086-4C96-AE67-63BDF98D7CB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95</c:v>
                </c:pt>
                <c:pt idx="1">
                  <c:v>5</c:v>
                </c:pt>
              </c:numCache>
            </c:numRef>
          </c:val>
          <c:extLst>
            <c:ext xmlns:c16="http://schemas.microsoft.com/office/drawing/2014/chart" uri="{C3380CC4-5D6E-409C-BE32-E72D297353CC}">
              <c16:uniqueId val="{00000002-D086-4C96-AE67-63BDF98D7CB8}"/>
            </c:ext>
          </c:extLst>
        </c:ser>
        <c:dLbls>
          <c:showLegendKey val="0"/>
          <c:showVal val="0"/>
          <c:showCatName val="0"/>
          <c:showSerName val="0"/>
          <c:showPercent val="0"/>
          <c:showBubbleSize val="0"/>
        </c:dLbls>
        <c:gapWidth val="100"/>
        <c:overlap val="-24"/>
        <c:axId val="309042032"/>
        <c:axId val="368470032"/>
      </c:barChart>
      <c:catAx>
        <c:axId val="309042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68470032"/>
        <c:crosses val="autoZero"/>
        <c:auto val="1"/>
        <c:lblAlgn val="ctr"/>
        <c:lblOffset val="100"/>
        <c:noMultiLvlLbl val="0"/>
      </c:catAx>
      <c:valAx>
        <c:axId val="368470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9042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'ELEMENTO DE IDENTIFICACIÓN'!$B$3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B86-48A7-B071-4662FC2A71D3}"/>
                </c:ext>
              </c:extLst>
            </c:dLbl>
            <c:dLbl>
              <c:idx val="1"/>
              <c:layout>
                <c:manualLayout>
                  <c:x val="-4.1081484639569708E-3"/>
                  <c:y val="9.99537112765159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1EB62883-612A-4C49-B862-CA8977CE30F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86-48A7-B071-4662FC2A71D3}"/>
                </c:ext>
              </c:extLst>
            </c:dLbl>
            <c:dLbl>
              <c:idx val="2"/>
              <c:layout>
                <c:manualLayout>
                  <c:x val="-4.1081484639568198E-3"/>
                  <c:y val="0.13711491812304608"/>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B86-48A7-B071-4662FC2A71D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 ESCUDO</c:v>
                </c:pt>
                <c:pt idx="1">
                  <c:v>HISTORIA</c:v>
                </c:pt>
                <c:pt idx="2">
                  <c:v> LEMA</c:v>
                </c:pt>
              </c:strCache>
            </c:strRef>
          </c:cat>
          <c:val>
            <c:numRef>
              <c:f>'ELEMENTO DE IDENTIFICACIÓN'!$B$4:$B$6</c:f>
              <c:numCache>
                <c:formatCode>General</c:formatCode>
                <c:ptCount val="3"/>
                <c:pt idx="0">
                  <c:v>86</c:v>
                </c:pt>
                <c:pt idx="1">
                  <c:v>52</c:v>
                </c:pt>
                <c:pt idx="2">
                  <c:v>43</c:v>
                </c:pt>
              </c:numCache>
            </c:numRef>
          </c:val>
          <c:extLst>
            <c:ext xmlns:c16="http://schemas.microsoft.com/office/drawing/2014/chart" uri="{C3380CC4-5D6E-409C-BE32-E72D297353CC}">
              <c16:uniqueId val="{00000003-2B86-48A7-B071-4662FC2A71D3}"/>
            </c:ext>
          </c:extLst>
        </c:ser>
        <c:dLbls>
          <c:showLegendKey val="0"/>
          <c:showVal val="0"/>
          <c:showCatName val="0"/>
          <c:showSerName val="0"/>
          <c:showPercent val="0"/>
          <c:showBubbleSize val="0"/>
        </c:dLbls>
        <c:gapWidth val="100"/>
        <c:overlap val="-24"/>
        <c:axId val="373984848"/>
        <c:axId val="373985176"/>
      </c:barChart>
      <c:catAx>
        <c:axId val="373984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373985176"/>
        <c:crosses val="autoZero"/>
        <c:auto val="1"/>
        <c:lblAlgn val="ctr"/>
        <c:lblOffset val="100"/>
        <c:noMultiLvlLbl val="0"/>
      </c:catAx>
      <c:valAx>
        <c:axId val="373985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398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Reversed" id="23">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Reversed" id="22">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10-24T20:37:19.676" idx="1">
    <p:pos x="4039" y="214"/>
    <p:text>12 datos p</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0-24T20:39:46.539" idx="2">
    <p:pos x="4133" y="182"/>
    <p:text>12 datos p</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10-24T20:41:10.874" idx="3">
    <p:pos x="5141" y="76"/>
    <p:text>12 datos p</p:text>
    <p:extLst>
      <p:ext uri="{C676402C-5697-4E1C-873F-D02D1690AC5C}">
        <p15:threadingInfo xmlns:p15="http://schemas.microsoft.com/office/powerpoint/2012/main" timeZoneBias="3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10-24T20:42:27.834" idx="4">
    <p:pos x="5207" y="132"/>
    <p:text>10 datos p</p:text>
    <p:extLst>
      <p:ext uri="{C676402C-5697-4E1C-873F-D02D1690AC5C}">
        <p15:threadingInfo xmlns:p15="http://schemas.microsoft.com/office/powerpoint/2012/main" timeZoneBias="3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10-24T20:43:35.617" idx="5">
    <p:pos x="5295" y="217"/>
    <p:text>10 datos p</p:text>
    <p:extLst>
      <p:ext uri="{C676402C-5697-4E1C-873F-D02D1690AC5C}">
        <p15:threadingInfo xmlns:p15="http://schemas.microsoft.com/office/powerpoint/2012/main" timeZoneBias="3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10-24T20:44:46.753" idx="6">
    <p:pos x="5265" y="202"/>
    <p:text>10 datos p</p:text>
    <p:extLst>
      <p:ext uri="{C676402C-5697-4E1C-873F-D02D1690AC5C}">
        <p15:threadingInfo xmlns:p15="http://schemas.microsoft.com/office/powerpoint/2012/main" timeZoneBias="3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0-10-24T20:45:49.957" idx="7">
    <p:pos x="5324" y="168"/>
    <p:text>20 datos p</p:text>
    <p:extLst>
      <p:ext uri="{C676402C-5697-4E1C-873F-D02D1690AC5C}">
        <p15:threadingInfo xmlns:p15="http://schemas.microsoft.com/office/powerpoint/2012/main" timeZoneBias="3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0-10-24T20:49:13.846" idx="8">
    <p:pos x="5549" y="831"/>
    <p:text>20 datos perdidos</p:text>
    <p:extLst>
      <p:ext uri="{C676402C-5697-4E1C-873F-D02D1690AC5C}">
        <p15:threadingInfo xmlns:p15="http://schemas.microsoft.com/office/powerpoint/2012/main" timeZoneBias="360"/>
      </p:ext>
    </p:extLst>
  </p:cm>
</p:cmLst>
</file>

<file path=ppt/drawings/drawing1.xml><?xml version="1.0" encoding="utf-8"?>
<c:userShapes xmlns:c="http://schemas.openxmlformats.org/drawingml/2006/chart">
  <cdr:relSizeAnchor xmlns:cdr="http://schemas.openxmlformats.org/drawingml/2006/chartDrawing">
    <cdr:from>
      <cdr:x>0.10273</cdr:x>
      <cdr:y>0.48046</cdr:y>
    </cdr:from>
    <cdr:to>
      <cdr:x>0.19685</cdr:x>
      <cdr:y>0.55049</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51645" y="1950063"/>
          <a:ext cx="688633" cy="28423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0.33156</cdr:x>
      <cdr:y>0.48769</cdr:y>
    </cdr:from>
    <cdr:to>
      <cdr:x>0.42568</cdr:x>
      <cdr:y>0.55773</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25840" y="1979411"/>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AE024-F3A5-41B7-AFA4-94DD74C67F0C}" type="datetimeFigureOut">
              <a:rPr lang="es-MX" smtClean="0"/>
              <a:t>22/10/2021</a:t>
            </a:fld>
            <a:endParaRPr lang="es-MX"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DB76AB-422F-4E51-9040-9BA0513F38A9}" type="slidenum">
              <a:rPr lang="es-MX" smtClean="0"/>
              <a:t>‹Nº›</a:t>
            </a:fld>
            <a:endParaRPr lang="es-MX" dirty="0"/>
          </a:p>
        </p:txBody>
      </p:sp>
    </p:spTree>
    <p:extLst>
      <p:ext uri="{BB962C8B-B14F-4D97-AF65-F5344CB8AC3E}">
        <p14:creationId xmlns:p14="http://schemas.microsoft.com/office/powerpoint/2010/main" val="128798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 name="Google Shape;87;p1: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dirty="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9: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0: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1: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2: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2: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dirty="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2: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dirty="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Tree>
    <p:extLst>
      <p:ext uri="{BB962C8B-B14F-4D97-AF65-F5344CB8AC3E}">
        <p14:creationId xmlns:p14="http://schemas.microsoft.com/office/powerpoint/2010/main" val="3593518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1" name="Google Shape;121;p3: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dirty="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9" name="Google Shape;139;p4: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dirty="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7" name="Google Shape;157;p5: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dirty="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7" name="Google Shape;177;p6: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dirty="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7: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8: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MX" sz="1200" b="0" i="0" u="none" strike="noStrike" kern="0" cap="none" spc="0" normalizeH="0" baseline="0" noProof="0">
                <a:ln>
                  <a:noFill/>
                </a:ln>
                <a:solidFill>
                  <a:srgbClr val="000000"/>
                </a:solidFill>
                <a:effectLst/>
                <a:uLnTx/>
                <a:uFillTx/>
                <a:latin typeface="Calibri"/>
                <a:ea typeface="+mn-ea"/>
                <a:cs typeface="Calibri"/>
                <a:sym typeface="Calibri"/>
              </a:rPr>
              <a:t>DIRECCION DE RECURSOS HUMANOS </a:t>
            </a:r>
            <a:endParaRPr kumimoji="0" sz="1200" b="0" i="0" u="none" strike="noStrike" kern="0" cap="none" spc="0" normalizeH="0" baseline="0" noProof="0">
              <a:ln>
                <a:noFill/>
              </a:ln>
              <a:solidFill>
                <a:srgbClr val="000000"/>
              </a:solidFill>
              <a:effectLst/>
              <a:uLnTx/>
              <a:uFillTx/>
              <a:latin typeface="Calibri"/>
              <a:ea typeface="+mn-ea"/>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dirty="0"/>
          </a:p>
        </p:txBody>
      </p:sp>
    </p:spTree>
    <p:extLst>
      <p:ext uri="{BB962C8B-B14F-4D97-AF65-F5344CB8AC3E}">
        <p14:creationId xmlns:p14="http://schemas.microsoft.com/office/powerpoint/2010/main" val="1458584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dirty="0"/>
          </a:p>
        </p:txBody>
      </p:sp>
    </p:spTree>
    <p:extLst>
      <p:ext uri="{BB962C8B-B14F-4D97-AF65-F5344CB8AC3E}">
        <p14:creationId xmlns:p14="http://schemas.microsoft.com/office/powerpoint/2010/main" val="384680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dirty="0"/>
          </a:p>
        </p:txBody>
      </p:sp>
    </p:spTree>
    <p:extLst>
      <p:ext uri="{BB962C8B-B14F-4D97-AF65-F5344CB8AC3E}">
        <p14:creationId xmlns:p14="http://schemas.microsoft.com/office/powerpoint/2010/main" val="2460707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15"/>
        <p:cNvGrpSpPr/>
        <p:nvPr/>
      </p:nvGrpSpPr>
      <p:grpSpPr>
        <a:xfrm>
          <a:off x="0" y="0"/>
          <a:ext cx="0" cy="0"/>
          <a:chOff x="0" y="0"/>
          <a:chExt cx="0" cy="0"/>
        </a:xfrm>
      </p:grpSpPr>
      <p:sp>
        <p:nvSpPr>
          <p:cNvPr id="16" name="Google Shape;16;p85"/>
          <p:cNvSpPr txBox="1">
            <a:spLocks noGrp="1"/>
          </p:cNvSpPr>
          <p:nvPr>
            <p:ph type="ctrTitle"/>
          </p:nvPr>
        </p:nvSpPr>
        <p:spPr>
          <a:xfrm>
            <a:off x="685800" y="2130426"/>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85"/>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85"/>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8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extLst>
      <p:ext uri="{BB962C8B-B14F-4D97-AF65-F5344CB8AC3E}">
        <p14:creationId xmlns:p14="http://schemas.microsoft.com/office/powerpoint/2010/main" val="2195818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21"/>
        <p:cNvGrpSpPr/>
        <p:nvPr/>
      </p:nvGrpSpPr>
      <p:grpSpPr>
        <a:xfrm>
          <a:off x="0" y="0"/>
          <a:ext cx="0" cy="0"/>
          <a:chOff x="0" y="0"/>
          <a:chExt cx="0" cy="0"/>
        </a:xfrm>
      </p:grpSpPr>
      <p:sp>
        <p:nvSpPr>
          <p:cNvPr id="22" name="Google Shape;22;p8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6"/>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86"/>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86"/>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8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extLst>
      <p:ext uri="{BB962C8B-B14F-4D97-AF65-F5344CB8AC3E}">
        <p14:creationId xmlns:p14="http://schemas.microsoft.com/office/powerpoint/2010/main" val="1557943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27"/>
        <p:cNvGrpSpPr/>
        <p:nvPr/>
      </p:nvGrpSpPr>
      <p:grpSpPr>
        <a:xfrm>
          <a:off x="0" y="0"/>
          <a:ext cx="0" cy="0"/>
          <a:chOff x="0" y="0"/>
          <a:chExt cx="0" cy="0"/>
        </a:xfrm>
      </p:grpSpPr>
      <p:sp>
        <p:nvSpPr>
          <p:cNvPr id="28" name="Google Shape;28;p8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87"/>
          <p:cNvSpPr txBox="1">
            <a:spLocks noGrp="1"/>
          </p:cNvSpPr>
          <p:nvPr>
            <p:ph type="body" idx="1"/>
          </p:nvPr>
        </p:nvSpPr>
        <p:spPr>
          <a:xfrm>
            <a:off x="722313" y="2906714"/>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87"/>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87"/>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87"/>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extLst>
      <p:ext uri="{BB962C8B-B14F-4D97-AF65-F5344CB8AC3E}">
        <p14:creationId xmlns:p14="http://schemas.microsoft.com/office/powerpoint/2010/main" val="1115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33"/>
        <p:cNvGrpSpPr/>
        <p:nvPr/>
      </p:nvGrpSpPr>
      <p:grpSpPr>
        <a:xfrm>
          <a:off x="0" y="0"/>
          <a:ext cx="0" cy="0"/>
          <a:chOff x="0" y="0"/>
          <a:chExt cx="0" cy="0"/>
        </a:xfrm>
      </p:grpSpPr>
      <p:sp>
        <p:nvSpPr>
          <p:cNvPr id="34" name="Google Shape;34;p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88"/>
          <p:cNvSpPr txBox="1">
            <a:spLocks noGrp="1"/>
          </p:cNvSpPr>
          <p:nvPr>
            <p:ph type="body" idx="1"/>
          </p:nvPr>
        </p:nvSpPr>
        <p:spPr>
          <a:xfrm>
            <a:off x="457200" y="1600201"/>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88"/>
          <p:cNvSpPr txBox="1">
            <a:spLocks noGrp="1"/>
          </p:cNvSpPr>
          <p:nvPr>
            <p:ph type="body" idx="2"/>
          </p:nvPr>
        </p:nvSpPr>
        <p:spPr>
          <a:xfrm>
            <a:off x="4648200" y="1600201"/>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88"/>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88"/>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88"/>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extLst>
      <p:ext uri="{BB962C8B-B14F-4D97-AF65-F5344CB8AC3E}">
        <p14:creationId xmlns:p14="http://schemas.microsoft.com/office/powerpoint/2010/main" val="510806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40"/>
        <p:cNvGrpSpPr/>
        <p:nvPr/>
      </p:nvGrpSpPr>
      <p:grpSpPr>
        <a:xfrm>
          <a:off x="0" y="0"/>
          <a:ext cx="0" cy="0"/>
          <a:chOff x="0" y="0"/>
          <a:chExt cx="0" cy="0"/>
        </a:xfrm>
      </p:grpSpPr>
      <p:sp>
        <p:nvSpPr>
          <p:cNvPr id="41" name="Google Shape;41;p8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89"/>
          <p:cNvSpPr txBox="1">
            <a:spLocks noGrp="1"/>
          </p:cNvSpPr>
          <p:nvPr>
            <p:ph type="body" idx="1"/>
          </p:nvPr>
        </p:nvSpPr>
        <p:spPr>
          <a:xfrm>
            <a:off x="457201"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89"/>
          <p:cNvSpPr txBox="1">
            <a:spLocks noGrp="1"/>
          </p:cNvSpPr>
          <p:nvPr>
            <p:ph type="body" idx="2"/>
          </p:nvPr>
        </p:nvSpPr>
        <p:spPr>
          <a:xfrm>
            <a:off x="457201"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89"/>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89"/>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89"/>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89"/>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89"/>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extLst>
      <p:ext uri="{BB962C8B-B14F-4D97-AF65-F5344CB8AC3E}">
        <p14:creationId xmlns:p14="http://schemas.microsoft.com/office/powerpoint/2010/main" val="1260839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ólo el título" type="titleOnly">
  <p:cSld name="Sólo el título">
    <p:spTree>
      <p:nvGrpSpPr>
        <p:cNvPr id="1" name="Shape 49"/>
        <p:cNvGrpSpPr/>
        <p:nvPr/>
      </p:nvGrpSpPr>
      <p:grpSpPr>
        <a:xfrm>
          <a:off x="0" y="0"/>
          <a:ext cx="0" cy="0"/>
          <a:chOff x="0" y="0"/>
          <a:chExt cx="0" cy="0"/>
        </a:xfrm>
      </p:grpSpPr>
      <p:sp>
        <p:nvSpPr>
          <p:cNvPr id="50" name="Google Shape;50;p9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90"/>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90"/>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90"/>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extLst>
      <p:ext uri="{BB962C8B-B14F-4D97-AF65-F5344CB8AC3E}">
        <p14:creationId xmlns:p14="http://schemas.microsoft.com/office/powerpoint/2010/main" val="1437252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54"/>
        <p:cNvGrpSpPr/>
        <p:nvPr/>
      </p:nvGrpSpPr>
      <p:grpSpPr>
        <a:xfrm>
          <a:off x="0" y="0"/>
          <a:ext cx="0" cy="0"/>
          <a:chOff x="0" y="0"/>
          <a:chExt cx="0" cy="0"/>
        </a:xfrm>
      </p:grpSpPr>
      <p:sp>
        <p:nvSpPr>
          <p:cNvPr id="55" name="Google Shape;55;p91"/>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91"/>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91"/>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extLst>
      <p:ext uri="{BB962C8B-B14F-4D97-AF65-F5344CB8AC3E}">
        <p14:creationId xmlns:p14="http://schemas.microsoft.com/office/powerpoint/2010/main" val="2424496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58"/>
        <p:cNvGrpSpPr/>
        <p:nvPr/>
      </p:nvGrpSpPr>
      <p:grpSpPr>
        <a:xfrm>
          <a:off x="0" y="0"/>
          <a:ext cx="0" cy="0"/>
          <a:chOff x="0" y="0"/>
          <a:chExt cx="0" cy="0"/>
        </a:xfrm>
      </p:grpSpPr>
      <p:sp>
        <p:nvSpPr>
          <p:cNvPr id="59" name="Google Shape;59;p92"/>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2"/>
          <p:cNvSpPr txBox="1">
            <a:spLocks noGrp="1"/>
          </p:cNvSpPr>
          <p:nvPr>
            <p:ph type="body" idx="1"/>
          </p:nvPr>
        </p:nvSpPr>
        <p:spPr>
          <a:xfrm>
            <a:off x="3575050" y="273051"/>
            <a:ext cx="5111751"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2"/>
          <p:cNvSpPr txBox="1">
            <a:spLocks noGrp="1"/>
          </p:cNvSpPr>
          <p:nvPr>
            <p:ph type="body" idx="2"/>
          </p:nvPr>
        </p:nvSpPr>
        <p:spPr>
          <a:xfrm>
            <a:off x="457201" y="1435101"/>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2"/>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92"/>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92"/>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extLst>
      <p:ext uri="{BB962C8B-B14F-4D97-AF65-F5344CB8AC3E}">
        <p14:creationId xmlns:p14="http://schemas.microsoft.com/office/powerpoint/2010/main" val="1412583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dirty="0"/>
          </a:p>
        </p:txBody>
      </p:sp>
    </p:spTree>
    <p:extLst>
      <p:ext uri="{BB962C8B-B14F-4D97-AF65-F5344CB8AC3E}">
        <p14:creationId xmlns:p14="http://schemas.microsoft.com/office/powerpoint/2010/main" val="2255198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65"/>
        <p:cNvGrpSpPr/>
        <p:nvPr/>
      </p:nvGrpSpPr>
      <p:grpSpPr>
        <a:xfrm>
          <a:off x="0" y="0"/>
          <a:ext cx="0" cy="0"/>
          <a:chOff x="0" y="0"/>
          <a:chExt cx="0" cy="0"/>
        </a:xfrm>
      </p:grpSpPr>
      <p:sp>
        <p:nvSpPr>
          <p:cNvPr id="66" name="Google Shape;66;p93"/>
          <p:cNvSpPr txBox="1">
            <a:spLocks noGrp="1"/>
          </p:cNvSpPr>
          <p:nvPr>
            <p:ph type="title"/>
          </p:nvPr>
        </p:nvSpPr>
        <p:spPr>
          <a:xfrm>
            <a:off x="1792288" y="4800601"/>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9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93"/>
          <p:cNvSpPr txBox="1">
            <a:spLocks noGrp="1"/>
          </p:cNvSpPr>
          <p:nvPr>
            <p:ph type="body" idx="1"/>
          </p:nvPr>
        </p:nvSpPr>
        <p:spPr>
          <a:xfrm>
            <a:off x="1792288" y="5367339"/>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93"/>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93"/>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93"/>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extLst>
      <p:ext uri="{BB962C8B-B14F-4D97-AF65-F5344CB8AC3E}">
        <p14:creationId xmlns:p14="http://schemas.microsoft.com/office/powerpoint/2010/main" val="1829225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72"/>
        <p:cNvGrpSpPr/>
        <p:nvPr/>
      </p:nvGrpSpPr>
      <p:grpSpPr>
        <a:xfrm>
          <a:off x="0" y="0"/>
          <a:ext cx="0" cy="0"/>
          <a:chOff x="0" y="0"/>
          <a:chExt cx="0" cy="0"/>
        </a:xfrm>
      </p:grpSpPr>
      <p:sp>
        <p:nvSpPr>
          <p:cNvPr id="73" name="Google Shape;73;p9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94"/>
          <p:cNvSpPr txBox="1">
            <a:spLocks noGrp="1"/>
          </p:cNvSpPr>
          <p:nvPr>
            <p:ph type="body" idx="1"/>
          </p:nvPr>
        </p:nvSpPr>
        <p:spPr>
          <a:xfrm rot="5400000">
            <a:off x="2309018"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94"/>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94"/>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9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extLst>
      <p:ext uri="{BB962C8B-B14F-4D97-AF65-F5344CB8AC3E}">
        <p14:creationId xmlns:p14="http://schemas.microsoft.com/office/powerpoint/2010/main" val="3116734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78"/>
        <p:cNvGrpSpPr/>
        <p:nvPr/>
      </p:nvGrpSpPr>
      <p:grpSpPr>
        <a:xfrm>
          <a:off x="0" y="0"/>
          <a:ext cx="0" cy="0"/>
          <a:chOff x="0" y="0"/>
          <a:chExt cx="0" cy="0"/>
        </a:xfrm>
      </p:grpSpPr>
      <p:sp>
        <p:nvSpPr>
          <p:cNvPr id="79" name="Google Shape;79;p95"/>
          <p:cNvSpPr txBox="1">
            <a:spLocks noGrp="1"/>
          </p:cNvSpPr>
          <p:nvPr>
            <p:ph type="title"/>
          </p:nvPr>
        </p:nvSpPr>
        <p:spPr>
          <a:xfrm rot="5400000">
            <a:off x="4732337"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95"/>
          <p:cNvSpPr txBox="1">
            <a:spLocks noGrp="1"/>
          </p:cNvSpPr>
          <p:nvPr>
            <p:ph type="body" idx="1"/>
          </p:nvPr>
        </p:nvSpPr>
        <p:spPr>
          <a:xfrm rot="5400000">
            <a:off x="541338" y="190502"/>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95"/>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95"/>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9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extLst>
      <p:ext uri="{BB962C8B-B14F-4D97-AF65-F5344CB8AC3E}">
        <p14:creationId xmlns:p14="http://schemas.microsoft.com/office/powerpoint/2010/main" val="1279972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dirty="0"/>
          </a:p>
        </p:txBody>
      </p:sp>
    </p:spTree>
    <p:extLst>
      <p:ext uri="{BB962C8B-B14F-4D97-AF65-F5344CB8AC3E}">
        <p14:creationId xmlns:p14="http://schemas.microsoft.com/office/powerpoint/2010/main" val="123508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dirty="0"/>
          </a:p>
        </p:txBody>
      </p:sp>
    </p:spTree>
    <p:extLst>
      <p:ext uri="{BB962C8B-B14F-4D97-AF65-F5344CB8AC3E}">
        <p14:creationId xmlns:p14="http://schemas.microsoft.com/office/powerpoint/2010/main" val="334903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092A476-2486-4912-8526-228DA7EA01E1}" type="datetimeFigureOut">
              <a:rPr lang="es-MX" smtClean="0"/>
              <a:t>22/10/2021</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F5154FBE-22C0-482F-893E-013F184AACEB}" type="slidenum">
              <a:rPr lang="es-MX" smtClean="0"/>
              <a:t>‹Nº›</a:t>
            </a:fld>
            <a:endParaRPr lang="es-MX" dirty="0"/>
          </a:p>
        </p:txBody>
      </p:sp>
    </p:spTree>
    <p:extLst>
      <p:ext uri="{BB962C8B-B14F-4D97-AF65-F5344CB8AC3E}">
        <p14:creationId xmlns:p14="http://schemas.microsoft.com/office/powerpoint/2010/main" val="181184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092A476-2486-4912-8526-228DA7EA01E1}" type="datetimeFigureOut">
              <a:rPr lang="es-MX" smtClean="0"/>
              <a:t>22/10/2021</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F5154FBE-22C0-482F-893E-013F184AACEB}" type="slidenum">
              <a:rPr lang="es-MX" smtClean="0"/>
              <a:t>‹Nº›</a:t>
            </a:fld>
            <a:endParaRPr lang="es-MX" dirty="0"/>
          </a:p>
        </p:txBody>
      </p:sp>
    </p:spTree>
    <p:extLst>
      <p:ext uri="{BB962C8B-B14F-4D97-AF65-F5344CB8AC3E}">
        <p14:creationId xmlns:p14="http://schemas.microsoft.com/office/powerpoint/2010/main" val="138580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2A476-2486-4912-8526-228DA7EA01E1}" type="datetimeFigureOut">
              <a:rPr lang="es-MX" smtClean="0"/>
              <a:t>22/10/2021</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F5154FBE-22C0-482F-893E-013F184AACEB}" type="slidenum">
              <a:rPr lang="es-MX" smtClean="0"/>
              <a:t>‹Nº›</a:t>
            </a:fld>
            <a:endParaRPr lang="es-MX" dirty="0"/>
          </a:p>
        </p:txBody>
      </p:sp>
    </p:spTree>
    <p:extLst>
      <p:ext uri="{BB962C8B-B14F-4D97-AF65-F5344CB8AC3E}">
        <p14:creationId xmlns:p14="http://schemas.microsoft.com/office/powerpoint/2010/main" val="4093418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dirty="0"/>
          </a:p>
        </p:txBody>
      </p:sp>
    </p:spTree>
    <p:extLst>
      <p:ext uri="{BB962C8B-B14F-4D97-AF65-F5344CB8AC3E}">
        <p14:creationId xmlns:p14="http://schemas.microsoft.com/office/powerpoint/2010/main" val="40494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dirty="0"/>
          </a:p>
        </p:txBody>
      </p:sp>
    </p:spTree>
    <p:extLst>
      <p:ext uri="{BB962C8B-B14F-4D97-AF65-F5344CB8AC3E}">
        <p14:creationId xmlns:p14="http://schemas.microsoft.com/office/powerpoint/2010/main" val="156692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2A476-2486-4912-8526-228DA7EA01E1}" type="datetimeFigureOut">
              <a:rPr lang="es-MX" smtClean="0"/>
              <a:t>22/10/2021</a:t>
            </a:fld>
            <a:endParaRPr lang="es-MX"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54FBE-22C0-482F-893E-013F184AACEB}" type="slidenum">
              <a:rPr lang="es-MX" smtClean="0"/>
              <a:t>‹Nº›</a:t>
            </a:fld>
            <a:endParaRPr lang="es-MX" dirty="0"/>
          </a:p>
        </p:txBody>
      </p:sp>
    </p:spTree>
    <p:extLst>
      <p:ext uri="{BB962C8B-B14F-4D97-AF65-F5344CB8AC3E}">
        <p14:creationId xmlns:p14="http://schemas.microsoft.com/office/powerpoint/2010/main" val="3206830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4"/>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84"/>
          <p:cNvSpPr txBox="1">
            <a:spLocks noGrp="1"/>
          </p:cNvSpPr>
          <p:nvPr>
            <p:ph type="dt" idx="10"/>
          </p:nvPr>
        </p:nvSpPr>
        <p:spPr>
          <a:xfrm>
            <a:off x="457200" y="6356351"/>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84"/>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8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extLst>
      <p:ext uri="{BB962C8B-B14F-4D97-AF65-F5344CB8AC3E}">
        <p14:creationId xmlns:p14="http://schemas.microsoft.com/office/powerpoint/2010/main" val="2533021926"/>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omments" Target="../comments/comment3.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omments" Target="../comments/comment4.xml"/></Relationships>
</file>

<file path=ppt/slides/_rels/slide3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omments" Target="../comments/comment5.xml"/></Relationships>
</file>

<file path=ppt/slides/_rels/slide3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omments" Target="../comments/comment6.xml"/></Relationships>
</file>

<file path=ppt/slides/_rels/slide3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omments" Target="../comments/commen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comments" Target="../comments/comment8.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60.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70.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179512" y="0"/>
            <a:ext cx="8964488" cy="6858000"/>
            <a:chOff x="179512" y="0"/>
            <a:chExt cx="8964488" cy="6858000"/>
          </a:xfrm>
        </p:grpSpPr>
        <p:sp>
          <p:nvSpPr>
            <p:cNvPr id="90" name="Google Shape;90;p1"/>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91" name="Google Shape;91;p1"/>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92" name="Google Shape;92;p1"/>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93" name="Google Shape;93;p1"/>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94" name="Google Shape;94;p1"/>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sp>
        <p:nvSpPr>
          <p:cNvPr id="95" name="Google Shape;95;p1"/>
          <p:cNvSpPr/>
          <p:nvPr/>
        </p:nvSpPr>
        <p:spPr>
          <a:xfrm>
            <a:off x="634968" y="6597353"/>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96" name="Google Shape;96;p1"/>
          <p:cNvPicPr preferRelativeResize="0"/>
          <p:nvPr/>
        </p:nvPicPr>
        <p:blipFill rotWithShape="1">
          <a:blip r:embed="rId3">
            <a:alphaModFix/>
          </a:blip>
          <a:srcRect/>
          <a:stretch/>
        </p:blipFill>
        <p:spPr>
          <a:xfrm>
            <a:off x="1127975" y="207649"/>
            <a:ext cx="7702997" cy="1584185"/>
          </a:xfrm>
          <a:prstGeom prst="rect">
            <a:avLst/>
          </a:prstGeom>
          <a:noFill/>
          <a:ln>
            <a:noFill/>
          </a:ln>
        </p:spPr>
      </p:pic>
      <p:sp>
        <p:nvSpPr>
          <p:cNvPr id="97" name="Google Shape;97;p1"/>
          <p:cNvSpPr txBox="1"/>
          <p:nvPr/>
        </p:nvSpPr>
        <p:spPr>
          <a:xfrm>
            <a:off x="1920305" y="2492897"/>
            <a:ext cx="6110454"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400" b="1" i="0" u="none" strike="noStrike" kern="0" cap="none" spc="0" normalizeH="0" baseline="0" noProof="0" dirty="0">
                <a:ln>
                  <a:noFill/>
                </a:ln>
                <a:solidFill>
                  <a:srgbClr val="000000"/>
                </a:solidFill>
                <a:effectLst/>
                <a:uLnTx/>
                <a:uFillTx/>
                <a:latin typeface="Calibri"/>
                <a:ea typeface="Calibri"/>
                <a:cs typeface="Calibri"/>
                <a:sym typeface="Calibri"/>
              </a:rPr>
              <a:t>SECRETARÍA DE FINANZAS Y ADMINISTRACIÓN</a:t>
            </a:r>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24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2400" b="1" i="0" u="none" strike="noStrike" kern="0" cap="none" spc="0" normalizeH="0" baseline="0" noProof="0" dirty="0">
                <a:ln>
                  <a:noFill/>
                </a:ln>
                <a:solidFill>
                  <a:srgbClr val="000000"/>
                </a:solidFill>
                <a:effectLst/>
                <a:uLnTx/>
                <a:uFillTx/>
                <a:latin typeface="Calibri"/>
                <a:ea typeface="Calibri"/>
                <a:cs typeface="Calibri"/>
                <a:sym typeface="Calibri"/>
              </a:rPr>
              <a:t>DIRECCIÓN DE RECURSOS HUMANOS</a:t>
            </a:r>
            <a:endParaRPr lang="es-MX" sz="2400" b="1" kern="0" dirty="0">
              <a:solidFill>
                <a:srgbClr val="000000"/>
              </a:solidFill>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24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98" name="Google Shape;98;p1"/>
          <p:cNvSpPr txBox="1"/>
          <p:nvPr/>
        </p:nvSpPr>
        <p:spPr>
          <a:xfrm>
            <a:off x="3344379" y="4962056"/>
            <a:ext cx="3066801" cy="14157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800" b="1" i="0" u="none" strike="noStrike" kern="0" cap="none" spc="0" normalizeH="0" baseline="0" noProof="0" dirty="0">
                <a:ln>
                  <a:noFill/>
                </a:ln>
                <a:solidFill>
                  <a:srgbClr val="000000"/>
                </a:solidFill>
                <a:effectLst/>
                <a:uLnTx/>
                <a:uFillTx/>
                <a:latin typeface="Calibri"/>
                <a:ea typeface="Calibri"/>
                <a:cs typeface="Calibri"/>
                <a:sym typeface="Calibri"/>
              </a:rPr>
              <a:t>RESULTADOS EVALUACIÓN DE AMBIENTE DE TRABAJO 2019 DEL INSTITUTO MÁRTIRES 20 DE FEBRERO “SECUNDARIA”</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9" name="Google Shape;99;p1"/>
          <p:cNvSpPr txBox="1"/>
          <p:nvPr/>
        </p:nvSpPr>
        <p:spPr>
          <a:xfrm>
            <a:off x="7033681" y="6021288"/>
            <a:ext cx="1148071"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600" b="1" kern="0" dirty="0">
                <a:solidFill>
                  <a:srgbClr val="000000"/>
                </a:solidFill>
                <a:latin typeface="Calibri"/>
                <a:ea typeface="Calibri"/>
                <a:cs typeface="Calibri"/>
                <a:sym typeface="Calibri"/>
              </a:rPr>
              <a:t>Octubre</a:t>
            </a:r>
            <a:r>
              <a:rPr kumimoji="0" lang="es-MX" sz="1600" b="1" i="0" u="none" strike="noStrike" kern="0" cap="none" spc="0" normalizeH="0" baseline="0" noProof="0" dirty="0">
                <a:ln>
                  <a:noFill/>
                </a:ln>
                <a:solidFill>
                  <a:srgbClr val="000000"/>
                </a:solidFill>
                <a:effectLst/>
                <a:uLnTx/>
                <a:uFillTx/>
                <a:latin typeface="Calibri"/>
                <a:ea typeface="Calibri"/>
                <a:cs typeface="Calibri"/>
                <a:sym typeface="Calibri"/>
              </a:rPr>
              <a:t> 2021</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grpSp>
        <p:nvGrpSpPr>
          <p:cNvPr id="236" name="Google Shape;236;p9"/>
          <p:cNvGrpSpPr/>
          <p:nvPr/>
        </p:nvGrpSpPr>
        <p:grpSpPr>
          <a:xfrm>
            <a:off x="202434" y="52437"/>
            <a:ext cx="8964488" cy="6858000"/>
            <a:chOff x="179512" y="0"/>
            <a:chExt cx="8964488" cy="6858000"/>
          </a:xfrm>
        </p:grpSpPr>
        <p:grpSp>
          <p:nvGrpSpPr>
            <p:cNvPr id="237" name="Google Shape;237;p9"/>
            <p:cNvGrpSpPr/>
            <p:nvPr/>
          </p:nvGrpSpPr>
          <p:grpSpPr>
            <a:xfrm>
              <a:off x="179512" y="0"/>
              <a:ext cx="8964488" cy="6858000"/>
              <a:chOff x="179512" y="0"/>
              <a:chExt cx="8964488" cy="6858000"/>
            </a:xfrm>
          </p:grpSpPr>
          <p:pic>
            <p:nvPicPr>
              <p:cNvPr id="238" name="Google Shape;238;p9"/>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39" name="Google Shape;239;p9"/>
              <p:cNvGrpSpPr/>
              <p:nvPr/>
            </p:nvGrpSpPr>
            <p:grpSpPr>
              <a:xfrm>
                <a:off x="179512" y="0"/>
                <a:ext cx="8964488" cy="6858000"/>
                <a:chOff x="179512" y="0"/>
                <a:chExt cx="8964488" cy="6858000"/>
              </a:xfrm>
            </p:grpSpPr>
            <p:sp>
              <p:nvSpPr>
                <p:cNvPr id="240" name="Google Shape;240;p9"/>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1" name="Google Shape;241;p9"/>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2" name="Google Shape;242;p9"/>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3" name="Google Shape;243;p9"/>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4" name="Google Shape;244;p9"/>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45" name="Google Shape;245;p9"/>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46" name="Google Shape;246;p9"/>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247;p9"/>
            <p:cNvSpPr txBox="1"/>
            <p:nvPr/>
          </p:nvSpPr>
          <p:spPr>
            <a:xfrm>
              <a:off x="3910579"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48" name="Google Shape;248;p9"/>
          <p:cNvPicPr preferRelativeResize="0"/>
          <p:nvPr/>
        </p:nvPicPr>
        <p:blipFill rotWithShape="1">
          <a:blip r:embed="rId4">
            <a:alphaModFix/>
          </a:blip>
          <a:srcRect/>
          <a:stretch/>
        </p:blipFill>
        <p:spPr>
          <a:xfrm>
            <a:off x="1197582" y="548680"/>
            <a:ext cx="7550882" cy="569346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grpSp>
        <p:nvGrpSpPr>
          <p:cNvPr id="254" name="Google Shape;254;p10"/>
          <p:cNvGrpSpPr/>
          <p:nvPr/>
        </p:nvGrpSpPr>
        <p:grpSpPr>
          <a:xfrm>
            <a:off x="179512" y="248"/>
            <a:ext cx="8964488" cy="6858000"/>
            <a:chOff x="179512" y="0"/>
            <a:chExt cx="8964488" cy="6858000"/>
          </a:xfrm>
        </p:grpSpPr>
        <p:grpSp>
          <p:nvGrpSpPr>
            <p:cNvPr id="255" name="Google Shape;255;p10"/>
            <p:cNvGrpSpPr/>
            <p:nvPr/>
          </p:nvGrpSpPr>
          <p:grpSpPr>
            <a:xfrm>
              <a:off x="179512" y="0"/>
              <a:ext cx="8964488" cy="6858000"/>
              <a:chOff x="179512" y="0"/>
              <a:chExt cx="8964488" cy="6858000"/>
            </a:xfrm>
          </p:grpSpPr>
          <p:pic>
            <p:nvPicPr>
              <p:cNvPr id="256" name="Google Shape;256;p10"/>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57" name="Google Shape;257;p10"/>
              <p:cNvGrpSpPr/>
              <p:nvPr/>
            </p:nvGrpSpPr>
            <p:grpSpPr>
              <a:xfrm>
                <a:off x="179512" y="0"/>
                <a:ext cx="8964488" cy="6858000"/>
                <a:chOff x="179512" y="0"/>
                <a:chExt cx="8964488" cy="6858000"/>
              </a:xfrm>
            </p:grpSpPr>
            <p:sp>
              <p:nvSpPr>
                <p:cNvPr id="258" name="Google Shape;258;p10"/>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9" name="Google Shape;259;p10"/>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0" name="Google Shape;260;p10"/>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1" name="Google Shape;261;p10"/>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2" name="Google Shape;262;p10"/>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63" name="Google Shape;263;p10"/>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64" name="Google Shape;264;p10"/>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 name="Google Shape;265;p10"/>
            <p:cNvSpPr txBox="1"/>
            <p:nvPr/>
          </p:nvSpPr>
          <p:spPr>
            <a:xfrm>
              <a:off x="3778534"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66" name="Google Shape;266;p10"/>
          <p:cNvPicPr preferRelativeResize="0"/>
          <p:nvPr/>
        </p:nvPicPr>
        <p:blipFill rotWithShape="1">
          <a:blip r:embed="rId4">
            <a:alphaModFix/>
          </a:blip>
          <a:srcRect/>
          <a:stretch/>
        </p:blipFill>
        <p:spPr>
          <a:xfrm>
            <a:off x="1102652" y="548681"/>
            <a:ext cx="7816118" cy="549889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grpSp>
        <p:nvGrpSpPr>
          <p:cNvPr id="272" name="Google Shape;272;p11"/>
          <p:cNvGrpSpPr/>
          <p:nvPr/>
        </p:nvGrpSpPr>
        <p:grpSpPr>
          <a:xfrm>
            <a:off x="107504" y="52437"/>
            <a:ext cx="8964488" cy="6858000"/>
            <a:chOff x="179512" y="0"/>
            <a:chExt cx="8964488" cy="6858000"/>
          </a:xfrm>
        </p:grpSpPr>
        <p:grpSp>
          <p:nvGrpSpPr>
            <p:cNvPr id="273" name="Google Shape;273;p11"/>
            <p:cNvGrpSpPr/>
            <p:nvPr/>
          </p:nvGrpSpPr>
          <p:grpSpPr>
            <a:xfrm>
              <a:off x="179512" y="0"/>
              <a:ext cx="8964488" cy="6858000"/>
              <a:chOff x="179512" y="0"/>
              <a:chExt cx="8964488" cy="6858000"/>
            </a:xfrm>
          </p:grpSpPr>
          <p:pic>
            <p:nvPicPr>
              <p:cNvPr id="274" name="Google Shape;274;p11"/>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75" name="Google Shape;275;p11"/>
              <p:cNvGrpSpPr/>
              <p:nvPr/>
            </p:nvGrpSpPr>
            <p:grpSpPr>
              <a:xfrm>
                <a:off x="179512" y="0"/>
                <a:ext cx="8964488" cy="6858000"/>
                <a:chOff x="179512" y="0"/>
                <a:chExt cx="8964488" cy="6858000"/>
              </a:xfrm>
            </p:grpSpPr>
            <p:sp>
              <p:nvSpPr>
                <p:cNvPr id="276" name="Google Shape;276;p11"/>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7" name="Google Shape;277;p11"/>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8" name="Google Shape;278;p11"/>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9" name="Google Shape;279;p11"/>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0" name="Google Shape;280;p11"/>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81" name="Google Shape;281;p11"/>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82" name="Google Shape;282;p11"/>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 name="Google Shape;283;p11"/>
            <p:cNvSpPr txBox="1"/>
            <p:nvPr/>
          </p:nvSpPr>
          <p:spPr>
            <a:xfrm>
              <a:off x="3778534"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84" name="Google Shape;284;p11"/>
          <p:cNvPicPr preferRelativeResize="0"/>
          <p:nvPr/>
        </p:nvPicPr>
        <p:blipFill rotWithShape="1">
          <a:blip r:embed="rId4">
            <a:alphaModFix/>
          </a:blip>
          <a:srcRect/>
          <a:stretch/>
        </p:blipFill>
        <p:spPr>
          <a:xfrm>
            <a:off x="1056183" y="588146"/>
            <a:ext cx="7692280" cy="553143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grpSp>
        <p:nvGrpSpPr>
          <p:cNvPr id="290" name="Google Shape;290;p12"/>
          <p:cNvGrpSpPr/>
          <p:nvPr/>
        </p:nvGrpSpPr>
        <p:grpSpPr>
          <a:xfrm>
            <a:off x="107504" y="52437"/>
            <a:ext cx="8964488" cy="6858000"/>
            <a:chOff x="179512" y="0"/>
            <a:chExt cx="8964488" cy="6858000"/>
          </a:xfrm>
        </p:grpSpPr>
        <p:grpSp>
          <p:nvGrpSpPr>
            <p:cNvPr id="291" name="Google Shape;291;p12"/>
            <p:cNvGrpSpPr/>
            <p:nvPr/>
          </p:nvGrpSpPr>
          <p:grpSpPr>
            <a:xfrm>
              <a:off x="179512" y="0"/>
              <a:ext cx="8964488" cy="6858000"/>
              <a:chOff x="179512" y="0"/>
              <a:chExt cx="8964488" cy="6858000"/>
            </a:xfrm>
          </p:grpSpPr>
          <p:pic>
            <p:nvPicPr>
              <p:cNvPr id="292" name="Google Shape;292;p12"/>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93" name="Google Shape;293;p12"/>
              <p:cNvGrpSpPr/>
              <p:nvPr/>
            </p:nvGrpSpPr>
            <p:grpSpPr>
              <a:xfrm>
                <a:off x="179512" y="0"/>
                <a:ext cx="8964488" cy="6858000"/>
                <a:chOff x="179512" y="0"/>
                <a:chExt cx="8964488" cy="6858000"/>
              </a:xfrm>
            </p:grpSpPr>
            <p:sp>
              <p:nvSpPr>
                <p:cNvPr id="294" name="Google Shape;294;p12"/>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5" name="Google Shape;295;p12"/>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6" name="Google Shape;296;p12"/>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7" name="Google Shape;297;p12"/>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8" name="Google Shape;298;p12"/>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99" name="Google Shape;299;p12"/>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300" name="Google Shape;300;p12"/>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Google Shape;301;p12"/>
            <p:cNvSpPr txBox="1"/>
            <p:nvPr/>
          </p:nvSpPr>
          <p:spPr>
            <a:xfrm>
              <a:off x="3778534" y="6343436"/>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02" name="Google Shape;302;p12"/>
          <p:cNvPicPr preferRelativeResize="0"/>
          <p:nvPr/>
        </p:nvPicPr>
        <p:blipFill rotWithShape="1">
          <a:blip r:embed="rId4">
            <a:alphaModFix/>
          </a:blip>
          <a:srcRect/>
          <a:stretch/>
        </p:blipFill>
        <p:spPr>
          <a:xfrm>
            <a:off x="1056932" y="538719"/>
            <a:ext cx="7691531" cy="558086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3" name="Rectángulo 2"/>
          <p:cNvSpPr/>
          <p:nvPr/>
        </p:nvSpPr>
        <p:spPr>
          <a:xfrm>
            <a:off x="1685648" y="2382587"/>
            <a:ext cx="6420118" cy="1877437"/>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IDENTIDAD INSTITUCIONAL</a:t>
            </a:r>
            <a:endParaRPr lang="es-MX" sz="4000" b="0" dirty="0">
              <a:effectLst/>
            </a:endParaRPr>
          </a:p>
          <a:p>
            <a:pPr algn="ctr"/>
            <a:r>
              <a:rPr lang="es-MX" sz="4000" b="1" i="0" u="none" strike="noStrike" dirty="0">
                <a:solidFill>
                  <a:srgbClr val="000000"/>
                </a:solidFill>
                <a:effectLst/>
                <a:latin typeface="Calibri" panose="020F0502020204030204" pitchFamily="34" charset="0"/>
              </a:rPr>
              <a:t>(II)</a:t>
            </a:r>
            <a:endParaRPr lang="es-MX" sz="4000" b="0" dirty="0">
              <a:effectLst/>
            </a:endParaRPr>
          </a:p>
          <a:p>
            <a:br>
              <a:rPr lang="es-MX" dirty="0"/>
            </a:br>
            <a:endParaRPr lang="es-MX" dirty="0"/>
          </a:p>
        </p:txBody>
      </p:sp>
    </p:spTree>
    <p:extLst>
      <p:ext uri="{BB962C8B-B14F-4D97-AF65-F5344CB8AC3E}">
        <p14:creationId xmlns:p14="http://schemas.microsoft.com/office/powerpoint/2010/main" val="3119897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2" name="Rectángulo 1"/>
          <p:cNvSpPr/>
          <p:nvPr/>
        </p:nvSpPr>
        <p:spPr>
          <a:xfrm>
            <a:off x="948022" y="669497"/>
            <a:ext cx="6851344" cy="923330"/>
          </a:xfrm>
          <a:prstGeom prst="rect">
            <a:avLst/>
          </a:prstGeom>
        </p:spPr>
        <p:txBody>
          <a:bodyPr wrap="square">
            <a:spAutoFit/>
          </a:bodyPr>
          <a:lstStyle/>
          <a:p>
            <a:r>
              <a:rPr lang="es-ES" sz="1600" b="1" dirty="0">
                <a:solidFill>
                  <a:srgbClr val="1F497D"/>
                </a:solidFill>
                <a:latin typeface="Calibri" panose="020F0502020204030204" pitchFamily="34" charset="0"/>
              </a:rPr>
              <a:t>CUADRO II-1</a:t>
            </a:r>
            <a:r>
              <a:rPr lang="es-ES" sz="1600" dirty="0">
                <a:solidFill>
                  <a:srgbClr val="1F497D"/>
                </a:solidFill>
                <a:latin typeface="Calibri" panose="020F0502020204030204" pitchFamily="34" charset="0"/>
              </a:rPr>
              <a:t>. ¿TE SIENTES ORGULLOSO DE FORMAR PARTE DE LA INSTITUCIÓN?</a:t>
            </a:r>
            <a:r>
              <a:rPr lang="es-ES" dirty="0">
                <a:solidFill>
                  <a:srgbClr val="1F497D"/>
                </a:solidFill>
                <a:latin typeface="Calibri" panose="020F0502020204030204" pitchFamily="34" charset="0"/>
              </a:rPr>
              <a:t> </a:t>
            </a:r>
            <a:endParaRPr lang="es-ES" dirty="0"/>
          </a:p>
          <a:p>
            <a:br>
              <a:rPr lang="es-ES" dirty="0"/>
            </a:br>
            <a:endParaRPr lang="es-MX" dirty="0"/>
          </a:p>
        </p:txBody>
      </p:sp>
      <p:sp>
        <p:nvSpPr>
          <p:cNvPr id="3" name="Rectángulo 2"/>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graphicFrame>
        <p:nvGraphicFramePr>
          <p:cNvPr id="12" name="Google Shape;338;p14">
            <a:extLst>
              <a:ext uri="{FF2B5EF4-FFF2-40B4-BE49-F238E27FC236}">
                <a16:creationId xmlns:a16="http://schemas.microsoft.com/office/drawing/2014/main" id="{201B1A3F-435A-4FB1-9B5D-279C3A695E56}"/>
              </a:ext>
            </a:extLst>
          </p:cNvPr>
          <p:cNvGraphicFramePr/>
          <p:nvPr>
            <p:extLst>
              <p:ext uri="{D42A27DB-BD31-4B8C-83A1-F6EECF244321}">
                <p14:modId xmlns:p14="http://schemas.microsoft.com/office/powerpoint/2010/main" val="980646857"/>
              </p:ext>
            </p:extLst>
          </p:nvPr>
        </p:nvGraphicFramePr>
        <p:xfrm>
          <a:off x="1715536" y="1219091"/>
          <a:ext cx="6101400" cy="348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862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77616"/>
            <a:ext cx="783451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II-2</a:t>
            </a:r>
            <a:r>
              <a:rPr lang="es-ES" sz="1600" dirty="0">
                <a:solidFill>
                  <a:srgbClr val="1F497D"/>
                </a:solidFill>
                <a:latin typeface="Calibri" panose="020F0502020204030204" pitchFamily="34" charset="0"/>
              </a:rPr>
              <a:t>. SELECCIONA 3 DE LOS SIGUIENTES ELEMENTOS DE LA UAN CON LOS QUE TE   </a:t>
            </a:r>
          </a:p>
          <a:p>
            <a:r>
              <a:rPr lang="es-ES" sz="1600" dirty="0">
                <a:solidFill>
                  <a:srgbClr val="1F497D"/>
                </a:solidFill>
                <a:latin typeface="Calibri" panose="020F0502020204030204" pitchFamily="34" charset="0"/>
              </a:rPr>
              <a:t> IDENTIFICAS MÁS</a:t>
            </a:r>
            <a:endParaRPr lang="es-ES" sz="1600" dirty="0"/>
          </a:p>
          <a:p>
            <a:br>
              <a:rPr lang="es-ES" dirty="0"/>
            </a:br>
            <a:endParaRPr lang="es-MX" dirty="0"/>
          </a:p>
        </p:txBody>
      </p:sp>
      <p:graphicFrame>
        <p:nvGraphicFramePr>
          <p:cNvPr id="12" name="Google Shape;358;p15">
            <a:extLst>
              <a:ext uri="{FF2B5EF4-FFF2-40B4-BE49-F238E27FC236}">
                <a16:creationId xmlns:a16="http://schemas.microsoft.com/office/drawing/2014/main" id="{3994AC54-A944-4FA9-A536-6DB1A79940EF}"/>
              </a:ext>
            </a:extLst>
          </p:cNvPr>
          <p:cNvGraphicFramePr/>
          <p:nvPr>
            <p:extLst>
              <p:ext uri="{D42A27DB-BD31-4B8C-83A1-F6EECF244321}">
                <p14:modId xmlns:p14="http://schemas.microsoft.com/office/powerpoint/2010/main" val="2556857206"/>
              </p:ext>
            </p:extLst>
          </p:nvPr>
        </p:nvGraphicFramePr>
        <p:xfrm>
          <a:off x="1620725" y="1378021"/>
          <a:ext cx="6182834" cy="38087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209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363"/>
            <a:ext cx="584056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II-3</a:t>
            </a:r>
            <a:r>
              <a:rPr lang="es-ES" sz="1600" dirty="0">
                <a:solidFill>
                  <a:srgbClr val="1F497D"/>
                </a:solidFill>
                <a:latin typeface="Calibri" panose="020F0502020204030204" pitchFamily="34" charset="0"/>
              </a:rPr>
              <a:t>. ¿CONOCES EL CÓDIGO DE ÉTICA DE LA INSTITUCIÓN?</a:t>
            </a:r>
            <a:endParaRPr lang="es-ES" sz="1600" dirty="0"/>
          </a:p>
          <a:p>
            <a:br>
              <a:rPr lang="es-ES" dirty="0"/>
            </a:br>
            <a:endParaRPr lang="es-MX" dirty="0"/>
          </a:p>
        </p:txBody>
      </p:sp>
      <p:graphicFrame>
        <p:nvGraphicFramePr>
          <p:cNvPr id="12" name="Google Shape;380;p16">
            <a:extLst>
              <a:ext uri="{FF2B5EF4-FFF2-40B4-BE49-F238E27FC236}">
                <a16:creationId xmlns:a16="http://schemas.microsoft.com/office/drawing/2014/main" id="{D477ED1C-D986-4C69-88CE-A07DA5AD49B1}"/>
              </a:ext>
            </a:extLst>
          </p:cNvPr>
          <p:cNvGraphicFramePr/>
          <p:nvPr>
            <p:extLst>
              <p:ext uri="{D42A27DB-BD31-4B8C-83A1-F6EECF244321}">
                <p14:modId xmlns:p14="http://schemas.microsoft.com/office/powerpoint/2010/main" val="3766181770"/>
              </p:ext>
            </p:extLst>
          </p:nvPr>
        </p:nvGraphicFramePr>
        <p:xfrm>
          <a:off x="1053795" y="1113405"/>
          <a:ext cx="7050403" cy="40655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4031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1" name="Rectángulo 10"/>
          <p:cNvSpPr/>
          <p:nvPr/>
        </p:nvSpPr>
        <p:spPr>
          <a:xfrm>
            <a:off x="1582787" y="575791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808006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II-4</a:t>
            </a:r>
            <a:r>
              <a:rPr lang="es-ES" sz="1600" dirty="0">
                <a:solidFill>
                  <a:srgbClr val="1F497D"/>
                </a:solidFill>
                <a:latin typeface="Calibri" panose="020F0502020204030204" pitchFamily="34" charset="0"/>
              </a:rPr>
              <a:t>. ENUMERA DEL 1 AL 8 LOS SIGUIENTES VALORES INSTITUCIONALES (SIENDO EL 1 EL MÁS IMPORTANTE)</a:t>
            </a:r>
            <a:endParaRPr lang="es-ES" sz="1600" dirty="0"/>
          </a:p>
          <a:p>
            <a:br>
              <a:rPr lang="es-ES" dirty="0"/>
            </a:br>
            <a:endParaRPr lang="es-MX" dirty="0"/>
          </a:p>
        </p:txBody>
      </p:sp>
      <p:graphicFrame>
        <p:nvGraphicFramePr>
          <p:cNvPr id="12" name="Google Shape;400;p17">
            <a:extLst>
              <a:ext uri="{FF2B5EF4-FFF2-40B4-BE49-F238E27FC236}">
                <a16:creationId xmlns:a16="http://schemas.microsoft.com/office/drawing/2014/main" id="{BCD5479C-E672-475F-BC47-FD802046421E}"/>
              </a:ext>
            </a:extLst>
          </p:cNvPr>
          <p:cNvGraphicFramePr/>
          <p:nvPr>
            <p:extLst>
              <p:ext uri="{D42A27DB-BD31-4B8C-83A1-F6EECF244321}">
                <p14:modId xmlns:p14="http://schemas.microsoft.com/office/powerpoint/2010/main" val="2270947644"/>
              </p:ext>
            </p:extLst>
          </p:nvPr>
        </p:nvGraphicFramePr>
        <p:xfrm>
          <a:off x="1180667" y="1253004"/>
          <a:ext cx="7738305" cy="44625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1579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2" name="Rectángulo 1"/>
          <p:cNvSpPr/>
          <p:nvPr/>
        </p:nvSpPr>
        <p:spPr>
          <a:xfrm>
            <a:off x="2482390" y="395622"/>
            <a:ext cx="4572000" cy="954107"/>
          </a:xfrm>
          <a:prstGeom prst="rect">
            <a:avLst/>
          </a:prstGeom>
        </p:spPr>
        <p:txBody>
          <a:bodyPr>
            <a:spAutoFit/>
          </a:bodyPr>
          <a:lstStyle/>
          <a:p>
            <a:pPr algn="ctr"/>
            <a:r>
              <a:rPr lang="es-MX" sz="2800" b="1" i="0" u="none" strike="noStrike" dirty="0">
                <a:solidFill>
                  <a:srgbClr val="000000"/>
                </a:solidFill>
                <a:effectLst/>
                <a:latin typeface="Calibri" panose="020F0502020204030204" pitchFamily="34" charset="0"/>
              </a:rPr>
              <a:t>IDENTIDAD INSTITUCIONAL</a:t>
            </a:r>
            <a:endParaRPr lang="es-MX" sz="2800" b="0" dirty="0">
              <a:effectLst/>
            </a:endParaRPr>
          </a:p>
          <a:p>
            <a:pPr algn="ctr"/>
            <a:r>
              <a:rPr lang="es-MX" sz="2800" b="1" i="0" u="none" strike="noStrike" dirty="0">
                <a:solidFill>
                  <a:srgbClr val="000000"/>
                </a:solidFill>
                <a:effectLst/>
                <a:latin typeface="Calibri" panose="020F0502020204030204" pitchFamily="34" charset="0"/>
              </a:rPr>
              <a:t>(II)</a:t>
            </a:r>
            <a:endParaRPr lang="es-MX" dirty="0"/>
          </a:p>
        </p:txBody>
      </p:sp>
      <p:sp>
        <p:nvSpPr>
          <p:cNvPr id="3" name="TextBox 2">
            <a:extLst>
              <a:ext uri="{FF2B5EF4-FFF2-40B4-BE49-F238E27FC236}">
                <a16:creationId xmlns:a16="http://schemas.microsoft.com/office/drawing/2014/main" id="{10FB89B1-BED9-475C-AC46-FD231907147B}"/>
              </a:ext>
            </a:extLst>
          </p:cNvPr>
          <p:cNvSpPr txBox="1"/>
          <p:nvPr/>
        </p:nvSpPr>
        <p:spPr>
          <a:xfrm>
            <a:off x="1062680" y="1214453"/>
            <a:ext cx="8074663" cy="535531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MX" kern="0" dirty="0">
                <a:solidFill>
                  <a:srgbClr val="000000"/>
                </a:solidFill>
                <a:latin typeface="Calibri"/>
                <a:ea typeface="Calibri"/>
                <a:cs typeface="Calibri"/>
                <a:sym typeface="Calibri"/>
              </a:rPr>
              <a:t>Primeramente, e</a:t>
            </a: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n el rubro de “</a:t>
            </a:r>
            <a:r>
              <a:rPr kumimoji="0" lang="es-MX" sz="1800" b="1" i="0" u="none" strike="noStrike" kern="0" cap="none" spc="0" normalizeH="0" baseline="0" noProof="0" dirty="0">
                <a:ln>
                  <a:noFill/>
                </a:ln>
                <a:solidFill>
                  <a:srgbClr val="000000"/>
                </a:solidFill>
                <a:effectLst/>
                <a:uLnTx/>
                <a:uFillTx/>
                <a:latin typeface="Calibri"/>
                <a:ea typeface="Calibri"/>
                <a:cs typeface="Calibri"/>
                <a:sym typeface="Calibri"/>
              </a:rPr>
              <a:t>Identidad Institucional” </a:t>
            </a: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el </a:t>
            </a:r>
            <a:r>
              <a:rPr lang="es-MX" kern="0" dirty="0">
                <a:solidFill>
                  <a:srgbClr val="000000"/>
                </a:solidFill>
                <a:latin typeface="Calibri"/>
                <a:ea typeface="Calibri"/>
                <a:cs typeface="Calibri"/>
                <a:sym typeface="Calibri"/>
              </a:rPr>
              <a:t>95</a:t>
            </a: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 se siente </a:t>
            </a:r>
            <a:r>
              <a:rPr kumimoji="0" lang="es-MX" sz="1800" b="1" i="0" u="none" strike="noStrike" kern="0" cap="none" spc="0" normalizeH="0" baseline="0" noProof="0" dirty="0">
                <a:ln>
                  <a:noFill/>
                </a:ln>
                <a:solidFill>
                  <a:srgbClr val="000000"/>
                </a:solidFill>
                <a:effectLst/>
                <a:uLnTx/>
                <a:uFillTx/>
                <a:latin typeface="Calibri"/>
                <a:ea typeface="Calibri"/>
                <a:cs typeface="Calibri"/>
                <a:sym typeface="Calibri"/>
              </a:rPr>
              <a:t>orgulloso</a:t>
            </a: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 por la institución, también la comunidad universitaria se identifica con los </a:t>
            </a:r>
            <a:r>
              <a:rPr kumimoji="0" lang="es-MX" sz="1800" b="1" i="0" u="none" strike="noStrike" kern="0" cap="none" spc="0" normalizeH="0" baseline="0" noProof="0" dirty="0">
                <a:ln>
                  <a:noFill/>
                </a:ln>
                <a:solidFill>
                  <a:srgbClr val="000000"/>
                </a:solidFill>
                <a:effectLst/>
                <a:uLnTx/>
                <a:uFillTx/>
                <a:latin typeface="Calibri"/>
                <a:ea typeface="Calibri"/>
                <a:cs typeface="Calibri"/>
                <a:sym typeface="Calibri"/>
              </a:rPr>
              <a:t>elementos</a:t>
            </a: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 en la siguiente jerarquización: </a:t>
            </a:r>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just"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1.-Esc</a:t>
            </a:r>
            <a:r>
              <a:rPr lang="es-MX" kern="0" dirty="0">
                <a:solidFill>
                  <a:srgbClr val="000000"/>
                </a:solidFill>
                <a:latin typeface="Calibri"/>
                <a:ea typeface="Calibri"/>
                <a:cs typeface="Calibri"/>
                <a:sym typeface="Calibri"/>
              </a:rPr>
              <a:t>udo</a:t>
            </a:r>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just"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2.-Historia</a:t>
            </a:r>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a:p>
            <a:pPr marL="742950" marR="0" lvl="1" indent="-285750" algn="just"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3.-</a:t>
            </a:r>
            <a:r>
              <a:rPr lang="es-MX" kern="0" dirty="0">
                <a:solidFill>
                  <a:srgbClr val="000000"/>
                </a:solidFill>
                <a:latin typeface="Calibri"/>
                <a:ea typeface="Calibri"/>
                <a:cs typeface="Calibri"/>
                <a:sym typeface="Calibri"/>
              </a:rPr>
              <a:t>Lema</a:t>
            </a:r>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MX" kern="0" dirty="0">
                <a:solidFill>
                  <a:srgbClr val="000000"/>
                </a:solidFill>
                <a:latin typeface="Calibri"/>
                <a:ea typeface="Calibri"/>
                <a:cs typeface="Calibri"/>
                <a:sym typeface="Calibri"/>
              </a:rPr>
              <a:t>Por su parte, s</a:t>
            </a: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e </a:t>
            </a:r>
            <a:r>
              <a:rPr lang="es-MX" kern="0" dirty="0">
                <a:solidFill>
                  <a:srgbClr val="000000"/>
                </a:solidFill>
                <a:latin typeface="Calibri"/>
                <a:ea typeface="Calibri"/>
                <a:cs typeface="Calibri"/>
                <a:sym typeface="Calibri"/>
              </a:rPr>
              <a:t>expresa que </a:t>
            </a: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mas del 70% de los trabajadores que contestaron la encuesta  conocen el </a:t>
            </a:r>
            <a:r>
              <a:rPr kumimoji="0" lang="es-MX" sz="1800" b="1" i="0" u="none" strike="noStrike" kern="0" cap="none" spc="0" normalizeH="0" baseline="0" noProof="0" dirty="0">
                <a:ln>
                  <a:noFill/>
                </a:ln>
                <a:solidFill>
                  <a:srgbClr val="000000"/>
                </a:solidFill>
                <a:effectLst/>
                <a:uLnTx/>
                <a:uFillTx/>
                <a:latin typeface="Calibri"/>
                <a:ea typeface="Calibri"/>
                <a:cs typeface="Calibri"/>
                <a:sym typeface="Calibri"/>
              </a:rPr>
              <a:t>código de ética.</a:t>
            </a:r>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MX" kern="0" dirty="0">
                <a:solidFill>
                  <a:srgbClr val="000000"/>
                </a:solidFill>
                <a:latin typeface="Calibri"/>
                <a:ea typeface="Calibri"/>
                <a:cs typeface="Calibri"/>
                <a:sym typeface="Calibri"/>
              </a:rPr>
              <a:t>Para finalizar, d</a:t>
            </a: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entro de los </a:t>
            </a:r>
            <a:r>
              <a:rPr kumimoji="0" lang="es-MX" sz="1800" b="1" i="0" u="none" strike="noStrike" kern="0" cap="none" spc="0" normalizeH="0" baseline="0" noProof="0" dirty="0">
                <a:ln>
                  <a:noFill/>
                </a:ln>
                <a:solidFill>
                  <a:srgbClr val="000000"/>
                </a:solidFill>
                <a:effectLst/>
                <a:uLnTx/>
                <a:uFillTx/>
                <a:latin typeface="Calibri"/>
                <a:ea typeface="Calibri"/>
                <a:cs typeface="Calibri"/>
                <a:sym typeface="Calibri"/>
              </a:rPr>
              <a:t>valores</a:t>
            </a: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 que conforman al código de ética, los trabajadores  consideran que el siguiente orden de importancia es en el cual se tienen que ver representados:</a:t>
            </a:r>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a:p>
            <a:pPr marL="800100" marR="0" lvl="1" indent="-342900" algn="just" defTabSz="914400" rtl="0" eaLnBrk="1" fontAlgn="auto" latinLnBrk="0" hangingPunct="1">
              <a:lnSpc>
                <a:spcPct val="100000"/>
              </a:lnSpc>
              <a:spcBef>
                <a:spcPts val="0"/>
              </a:spcBef>
              <a:spcAft>
                <a:spcPts val="0"/>
              </a:spcAft>
              <a:buClr>
                <a:srgbClr val="000000"/>
              </a:buClr>
              <a:buSzPts val="1800"/>
              <a:buFont typeface="+mj-lt"/>
              <a:buAutoNum type="arabicPeriod"/>
              <a:tabLst/>
              <a:defRPr/>
            </a:pP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Transparencia y rendición de cuentas</a:t>
            </a:r>
          </a:p>
          <a:p>
            <a:pPr marL="800100" marR="0" lvl="1" indent="-342900" algn="just" defTabSz="914400" rtl="0" eaLnBrk="1" fontAlgn="auto" latinLnBrk="0" hangingPunct="1">
              <a:lnSpc>
                <a:spcPct val="100000"/>
              </a:lnSpc>
              <a:spcBef>
                <a:spcPts val="0"/>
              </a:spcBef>
              <a:spcAft>
                <a:spcPts val="0"/>
              </a:spcAft>
              <a:buClr>
                <a:srgbClr val="000000"/>
              </a:buClr>
              <a:buSzPts val="1800"/>
              <a:buFont typeface="+mj-lt"/>
              <a:buAutoNum type="arabicPeriod"/>
              <a:tabLst/>
              <a:defRPr/>
            </a:pP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Conciencia ecológica</a:t>
            </a:r>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a:p>
            <a:pPr marL="800100" marR="0" lvl="1" indent="-342900" algn="just" defTabSz="914400" rtl="0" eaLnBrk="1" fontAlgn="auto" latinLnBrk="0" hangingPunct="1">
              <a:lnSpc>
                <a:spcPct val="100000"/>
              </a:lnSpc>
              <a:spcBef>
                <a:spcPts val="0"/>
              </a:spcBef>
              <a:spcAft>
                <a:spcPts val="0"/>
              </a:spcAft>
              <a:buClr>
                <a:srgbClr val="000000"/>
              </a:buClr>
              <a:buSzPts val="1800"/>
              <a:buFont typeface="+mj-lt"/>
              <a:buAutoNum type="arabicPeriod"/>
              <a:tabLst/>
              <a:defRPr/>
            </a:pP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Responsabilidad</a:t>
            </a:r>
            <a:endParaRPr lang="es-MX" sz="1400" kern="0" dirty="0">
              <a:solidFill>
                <a:srgbClr val="000000"/>
              </a:solidFill>
              <a:latin typeface="Arial"/>
              <a:cs typeface="Arial"/>
              <a:sym typeface="Arial"/>
            </a:endParaRPr>
          </a:p>
          <a:p>
            <a:pPr marL="800100" marR="0" lvl="1" indent="-342900" algn="just" defTabSz="914400" rtl="0" eaLnBrk="1" fontAlgn="auto" latinLnBrk="0" hangingPunct="1">
              <a:lnSpc>
                <a:spcPct val="100000"/>
              </a:lnSpc>
              <a:spcBef>
                <a:spcPts val="0"/>
              </a:spcBef>
              <a:spcAft>
                <a:spcPts val="0"/>
              </a:spcAft>
              <a:buClr>
                <a:srgbClr val="000000"/>
              </a:buClr>
              <a:buSzPts val="1800"/>
              <a:buFont typeface="+mj-lt"/>
              <a:buAutoNum type="arabicPeriod"/>
              <a:tabLst/>
              <a:defRPr/>
            </a:pPr>
            <a:r>
              <a:rPr lang="es-MX" kern="0" dirty="0">
                <a:solidFill>
                  <a:srgbClr val="000000"/>
                </a:solidFill>
                <a:latin typeface="Calibri"/>
                <a:cs typeface="Calibri"/>
                <a:sym typeface="Calibri"/>
              </a:rPr>
              <a:t>Equidad</a:t>
            </a:r>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a:p>
            <a:pPr marL="800100" marR="0" lvl="1" indent="-342900" algn="just" defTabSz="914400" rtl="0" eaLnBrk="1" fontAlgn="auto" latinLnBrk="0" hangingPunct="1">
              <a:lnSpc>
                <a:spcPct val="100000"/>
              </a:lnSpc>
              <a:spcBef>
                <a:spcPts val="0"/>
              </a:spcBef>
              <a:spcAft>
                <a:spcPts val="0"/>
              </a:spcAft>
              <a:buClr>
                <a:srgbClr val="000000"/>
              </a:buClr>
              <a:buSzPts val="1800"/>
              <a:buFont typeface="+mj-lt"/>
              <a:buAutoNum type="arabicPeriod"/>
              <a:tabLst/>
              <a:defRPr/>
            </a:pP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Justicia</a:t>
            </a:r>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a:p>
            <a:pPr marL="800100" marR="0" lvl="1" indent="-342900" algn="just" defTabSz="914400" rtl="0" eaLnBrk="1" fontAlgn="auto" latinLnBrk="0" hangingPunct="1">
              <a:lnSpc>
                <a:spcPct val="100000"/>
              </a:lnSpc>
              <a:spcBef>
                <a:spcPts val="0"/>
              </a:spcBef>
              <a:spcAft>
                <a:spcPts val="0"/>
              </a:spcAft>
              <a:buClr>
                <a:srgbClr val="000000"/>
              </a:buClr>
              <a:buSzPts val="1800"/>
              <a:buFont typeface="+mj-lt"/>
              <a:buAutoNum type="arabicPeriod"/>
              <a:tabLst/>
              <a:defRPr/>
            </a:pPr>
            <a:r>
              <a:rPr lang="es-MX" kern="0" dirty="0">
                <a:solidFill>
                  <a:srgbClr val="000000"/>
                </a:solidFill>
                <a:latin typeface="Calibri"/>
                <a:cs typeface="Calibri"/>
                <a:sym typeface="Calibri"/>
              </a:rPr>
              <a:t>Profesionalismo e integridad</a:t>
            </a:r>
            <a:endParaRPr kumimoji="0" lang="es-MX" sz="1400" b="0" i="0" u="none" strike="noStrike" kern="0" cap="none" spc="0" normalizeH="0" baseline="0" noProof="0" dirty="0">
              <a:ln>
                <a:noFill/>
              </a:ln>
              <a:solidFill>
                <a:srgbClr val="000000"/>
              </a:solidFill>
              <a:effectLst/>
              <a:uLnTx/>
              <a:uFillTx/>
              <a:latin typeface="Arial"/>
              <a:cs typeface="Arial"/>
              <a:sym typeface="Arial"/>
            </a:endParaRPr>
          </a:p>
          <a:p>
            <a:pPr marL="800100" marR="0" lvl="1" indent="-342900" algn="just" defTabSz="914400" rtl="0" eaLnBrk="1" fontAlgn="auto" latinLnBrk="0" hangingPunct="1">
              <a:lnSpc>
                <a:spcPct val="100000"/>
              </a:lnSpc>
              <a:spcBef>
                <a:spcPts val="0"/>
              </a:spcBef>
              <a:spcAft>
                <a:spcPts val="0"/>
              </a:spcAft>
              <a:buClr>
                <a:srgbClr val="000000"/>
              </a:buClr>
              <a:buSzPts val="1800"/>
              <a:buFont typeface="+mj-lt"/>
              <a:buAutoNum type="arabicPeriod"/>
              <a:tabLst/>
              <a:defRPr/>
            </a:pPr>
            <a:r>
              <a:rPr kumimoji="0" lang="es-MX" sz="1800" b="0" i="0" u="none" strike="noStrike" kern="0" cap="none" spc="0" normalizeH="0" baseline="0" noProof="0" dirty="0">
                <a:ln>
                  <a:noFill/>
                </a:ln>
                <a:solidFill>
                  <a:srgbClr val="000000"/>
                </a:solidFill>
                <a:effectLst/>
                <a:uLnTx/>
                <a:uFillTx/>
                <a:latin typeface="Calibri"/>
                <a:ea typeface="Calibri"/>
                <a:cs typeface="Calibri"/>
                <a:sym typeface="Calibri"/>
              </a:rPr>
              <a:t> Tolerancia</a:t>
            </a:r>
          </a:p>
          <a:p>
            <a:pPr marL="800100" marR="0" lvl="1" indent="-342900" algn="just" defTabSz="914400" rtl="0" eaLnBrk="1" fontAlgn="auto" latinLnBrk="0" hangingPunct="1">
              <a:lnSpc>
                <a:spcPct val="100000"/>
              </a:lnSpc>
              <a:spcBef>
                <a:spcPts val="0"/>
              </a:spcBef>
              <a:spcAft>
                <a:spcPts val="0"/>
              </a:spcAft>
              <a:buClr>
                <a:srgbClr val="000000"/>
              </a:buClr>
              <a:buSzPts val="1800"/>
              <a:buFont typeface="+mj-lt"/>
              <a:buAutoNum type="arabicPeriod"/>
              <a:tabLst/>
              <a:defRPr/>
            </a:pPr>
            <a:r>
              <a:rPr lang="es-MX" kern="0" dirty="0">
                <a:solidFill>
                  <a:srgbClr val="000000"/>
                </a:solidFill>
                <a:latin typeface="Calibri"/>
                <a:ea typeface="Calibri"/>
                <a:cs typeface="Calibri"/>
                <a:sym typeface="Calibri"/>
              </a:rPr>
              <a:t>Lealtad y compromiso</a:t>
            </a:r>
            <a:endParaRPr kumimoji="0" lang="es-MX" sz="18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69568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pSp>
        <p:nvGrpSpPr>
          <p:cNvPr id="105" name="Google Shape;105;p2"/>
          <p:cNvGrpSpPr/>
          <p:nvPr/>
        </p:nvGrpSpPr>
        <p:grpSpPr>
          <a:xfrm>
            <a:off x="179512" y="0"/>
            <a:ext cx="8964488" cy="6858000"/>
            <a:chOff x="179512" y="0"/>
            <a:chExt cx="8964488" cy="6858000"/>
          </a:xfrm>
        </p:grpSpPr>
        <p:grpSp>
          <p:nvGrpSpPr>
            <p:cNvPr id="106" name="Google Shape;106;p2"/>
            <p:cNvGrpSpPr/>
            <p:nvPr/>
          </p:nvGrpSpPr>
          <p:grpSpPr>
            <a:xfrm>
              <a:off x="179512" y="0"/>
              <a:ext cx="8964488" cy="6858000"/>
              <a:chOff x="179512" y="0"/>
              <a:chExt cx="8964488" cy="6858000"/>
            </a:xfrm>
          </p:grpSpPr>
          <p:pic>
            <p:nvPicPr>
              <p:cNvPr id="107" name="Google Shape;107;p2"/>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08" name="Google Shape;108;p2"/>
              <p:cNvGrpSpPr/>
              <p:nvPr/>
            </p:nvGrpSpPr>
            <p:grpSpPr>
              <a:xfrm>
                <a:off x="179512" y="0"/>
                <a:ext cx="8964488" cy="6858000"/>
                <a:chOff x="179512" y="0"/>
                <a:chExt cx="8964488" cy="6858000"/>
              </a:xfrm>
            </p:grpSpPr>
            <p:sp>
              <p:nvSpPr>
                <p:cNvPr id="109" name="Google Shape;109;p2"/>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10" name="Google Shape;110;p2"/>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11" name="Google Shape;111;p2"/>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12" name="Google Shape;112;p2"/>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13" name="Google Shape;113;p2"/>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sp>
            <p:nvSpPr>
              <p:cNvPr id="114" name="Google Shape;114;p2"/>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sp>
          <p:nvSpPr>
            <p:cNvPr id="115" name="Google Shape;115;p2"/>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dirty="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6" name="Google Shape;116;p2"/>
            <p:cNvSpPr txBox="1"/>
            <p:nvPr/>
          </p:nvSpPr>
          <p:spPr>
            <a:xfrm>
              <a:off x="3743746"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dirty="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aphicFrame>
        <p:nvGraphicFramePr>
          <p:cNvPr id="5" name="Table 4">
            <a:extLst>
              <a:ext uri="{FF2B5EF4-FFF2-40B4-BE49-F238E27FC236}">
                <a16:creationId xmlns:a16="http://schemas.microsoft.com/office/drawing/2014/main" id="{1B082773-8047-4A75-9E96-7DDCF1CAF471}"/>
              </a:ext>
            </a:extLst>
          </p:cNvPr>
          <p:cNvGraphicFramePr>
            <a:graphicFrameLocks noGrp="1"/>
          </p:cNvGraphicFramePr>
          <p:nvPr>
            <p:extLst>
              <p:ext uri="{D42A27DB-BD31-4B8C-83A1-F6EECF244321}">
                <p14:modId xmlns:p14="http://schemas.microsoft.com/office/powerpoint/2010/main" val="721988929"/>
              </p:ext>
            </p:extLst>
          </p:nvPr>
        </p:nvGraphicFramePr>
        <p:xfrm>
          <a:off x="2624137" y="1333500"/>
          <a:ext cx="4443928" cy="4020158"/>
        </p:xfrm>
        <a:graphic>
          <a:graphicData uri="http://schemas.openxmlformats.org/drawingml/2006/table">
            <a:tbl>
              <a:tblPr firstRow="1" firstCol="1" bandRow="1">
                <a:tableStyleId>{5C22544A-7EE6-4342-B048-85BDC9FD1C3A}</a:tableStyleId>
              </a:tblPr>
              <a:tblGrid>
                <a:gridCol w="2236089">
                  <a:extLst>
                    <a:ext uri="{9D8B030D-6E8A-4147-A177-3AD203B41FA5}">
                      <a16:colId xmlns:a16="http://schemas.microsoft.com/office/drawing/2014/main" val="453588008"/>
                    </a:ext>
                  </a:extLst>
                </a:gridCol>
                <a:gridCol w="2207839">
                  <a:extLst>
                    <a:ext uri="{9D8B030D-6E8A-4147-A177-3AD203B41FA5}">
                      <a16:colId xmlns:a16="http://schemas.microsoft.com/office/drawing/2014/main" val="68814283"/>
                    </a:ext>
                  </a:extLst>
                </a:gridCol>
              </a:tblGrid>
              <a:tr h="583416">
                <a:tc gridSpan="2">
                  <a:txBody>
                    <a:bodyPr/>
                    <a:lstStyle/>
                    <a:p>
                      <a:pPr marL="457200" algn="ctr">
                        <a:lnSpc>
                          <a:spcPct val="115000"/>
                        </a:lnSpc>
                        <a:spcAft>
                          <a:spcPts val="1000"/>
                        </a:spcAft>
                      </a:pPr>
                      <a:r>
                        <a:rPr lang="es-MX" sz="1100">
                          <a:effectLst/>
                        </a:rPr>
                        <a:t>ÁREA : INSTITUTO MÁRTIRES 20 DE FEBRERO “SECUNDARIA”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1773914748"/>
                  </a:ext>
                </a:extLst>
              </a:tr>
              <a:tr h="530765">
                <a:tc>
                  <a:txBody>
                    <a:bodyPr/>
                    <a:lstStyle/>
                    <a:p>
                      <a:pPr marL="457200" algn="ctr">
                        <a:lnSpc>
                          <a:spcPct val="115000"/>
                        </a:lnSpc>
                      </a:pPr>
                      <a:r>
                        <a:rPr lang="es-MX" sz="1100">
                          <a:effectLst/>
                        </a:rPr>
                        <a:t>PERSONAL TOTAL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26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2122474"/>
                  </a:ext>
                </a:extLst>
              </a:tr>
              <a:tr h="530765">
                <a:tc>
                  <a:txBody>
                    <a:bodyPr/>
                    <a:lstStyle/>
                    <a:p>
                      <a:pPr marL="457200" algn="ctr">
                        <a:lnSpc>
                          <a:spcPct val="115000"/>
                        </a:lnSpc>
                      </a:pPr>
                      <a:r>
                        <a:rPr lang="es-MX" sz="1100">
                          <a:effectLst/>
                        </a:rPr>
                        <a:t>PERSONAL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21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3411523"/>
                  </a:ext>
                </a:extLst>
              </a:tr>
              <a:tr h="291709">
                <a:tc>
                  <a:txBody>
                    <a:bodyPr/>
                    <a:lstStyle/>
                    <a:p>
                      <a:pPr marL="457200" algn="ctr">
                        <a:lnSpc>
                          <a:spcPct val="115000"/>
                        </a:lnSpc>
                      </a:pPr>
                      <a:r>
                        <a:rPr lang="es-MX" sz="1100">
                          <a:effectLst/>
                        </a:rPr>
                        <a:t>PORCENTAJE: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80.76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5536957"/>
                  </a:ext>
                </a:extLst>
              </a:tr>
              <a:tr h="898606">
                <a:tc gridSpan="2">
                  <a:txBody>
                    <a:bodyPr/>
                    <a:lstStyle/>
                    <a:p>
                      <a:pPr marL="457200" algn="ctr">
                        <a:lnSpc>
                          <a:spcPct val="115000"/>
                        </a:lnSpc>
                      </a:pPr>
                      <a:r>
                        <a:rPr lang="es-MX" sz="1100">
                          <a:effectLst/>
                        </a:rPr>
                        <a:t> </a:t>
                      </a:r>
                    </a:p>
                    <a:p>
                      <a:pPr marL="457200" algn="ctr">
                        <a:lnSpc>
                          <a:spcPct val="115000"/>
                        </a:lnSpc>
                        <a:spcAft>
                          <a:spcPts val="1000"/>
                        </a:spcAft>
                      </a:pPr>
                      <a:r>
                        <a:rPr lang="es-MX" sz="1100">
                          <a:effectLst/>
                        </a:rPr>
                        <a:t>PERSONAL EN FUNCIONES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120934017"/>
                  </a:ext>
                </a:extLst>
              </a:tr>
              <a:tr h="291709">
                <a:tc>
                  <a:txBody>
                    <a:bodyPr/>
                    <a:lstStyle/>
                    <a:p>
                      <a:pPr marL="457200" algn="ctr">
                        <a:lnSpc>
                          <a:spcPct val="115000"/>
                        </a:lnSpc>
                      </a:pPr>
                      <a:r>
                        <a:rPr lang="es-MX" sz="1100">
                          <a:effectLst/>
                        </a:rPr>
                        <a:t>MANUAL: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3297988"/>
                  </a:ext>
                </a:extLst>
              </a:tr>
              <a:tr h="291709">
                <a:tc>
                  <a:txBody>
                    <a:bodyPr/>
                    <a:lstStyle/>
                    <a:p>
                      <a:pPr marL="457200" algn="ctr">
                        <a:lnSpc>
                          <a:spcPct val="115000"/>
                        </a:lnSpc>
                      </a:pPr>
                      <a:r>
                        <a:rPr lang="es-MX" sz="1100">
                          <a:effectLst/>
                        </a:rPr>
                        <a:t>ADMINISTRATIVO: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11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6033739"/>
                  </a:ext>
                </a:extLst>
              </a:tr>
              <a:tr h="291709">
                <a:tc>
                  <a:txBody>
                    <a:bodyPr/>
                    <a:lstStyle/>
                    <a:p>
                      <a:pPr marL="457200" algn="ctr">
                        <a:lnSpc>
                          <a:spcPct val="115000"/>
                        </a:lnSpc>
                      </a:pPr>
                      <a:r>
                        <a:rPr lang="es-MX" sz="1100">
                          <a:effectLst/>
                        </a:rPr>
                        <a:t>DOCENTE: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0498906"/>
                  </a:ext>
                </a:extLst>
              </a:tr>
              <a:tr h="309770">
                <a:tc>
                  <a:txBody>
                    <a:bodyPr/>
                    <a:lstStyle/>
                    <a:p>
                      <a:pPr marL="457200" algn="ctr">
                        <a:lnSpc>
                          <a:spcPct val="115000"/>
                        </a:lnSpc>
                      </a:pPr>
                      <a:r>
                        <a:rPr lang="es-MX" sz="1100">
                          <a:effectLst/>
                        </a:rPr>
                        <a:t>DIRECTIVO: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rPr>
                        <a:t>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696842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2" name="Rectángulo 1"/>
          <p:cNvSpPr/>
          <p:nvPr/>
        </p:nvSpPr>
        <p:spPr>
          <a:xfrm>
            <a:off x="1167273" y="1814276"/>
            <a:ext cx="7456867" cy="3108543"/>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SEGURIDAD OCUPACIONAL </a:t>
            </a:r>
            <a:endParaRPr lang="es-ES" sz="4000" b="0" dirty="0">
              <a:effectLst/>
            </a:endParaRPr>
          </a:p>
          <a:p>
            <a:pPr algn="ctr"/>
            <a:r>
              <a:rPr lang="es-ES" sz="4000" b="1" i="0" u="none" strike="noStrike" dirty="0">
                <a:solidFill>
                  <a:srgbClr val="000000"/>
                </a:solidFill>
                <a:effectLst/>
                <a:latin typeface="Calibri" panose="020F0502020204030204" pitchFamily="34" charset="0"/>
              </a:rPr>
              <a:t>– </a:t>
            </a:r>
            <a:endParaRPr lang="es-ES" sz="4000" b="0" dirty="0">
              <a:effectLst/>
            </a:endParaRPr>
          </a:p>
          <a:p>
            <a:pPr algn="ctr"/>
            <a:r>
              <a:rPr lang="es-ES" sz="4000" b="1" i="0" u="none" strike="noStrike" dirty="0">
                <a:solidFill>
                  <a:srgbClr val="000000"/>
                </a:solidFill>
                <a:effectLst/>
                <a:latin typeface="Calibri" panose="020F0502020204030204" pitchFamily="34" charset="0"/>
              </a:rPr>
              <a:t>ESPACIO FÍSICO</a:t>
            </a:r>
            <a:endParaRPr lang="es-ES" sz="4000" b="0" dirty="0">
              <a:effectLst/>
            </a:endParaRPr>
          </a:p>
          <a:p>
            <a:pPr algn="ctr"/>
            <a:r>
              <a:rPr lang="es-ES" sz="4000" b="1" i="0" u="none" strike="noStrike" dirty="0">
                <a:solidFill>
                  <a:srgbClr val="000000"/>
                </a:solidFill>
                <a:effectLst/>
                <a:latin typeface="Calibri" panose="020F0502020204030204" pitchFamily="34" charset="0"/>
              </a:rPr>
              <a:t>(SOEF)</a:t>
            </a:r>
            <a:endParaRPr lang="es-ES" sz="4000" b="0" dirty="0">
              <a:effectLst/>
            </a:endParaRPr>
          </a:p>
          <a:p>
            <a:br>
              <a:rPr lang="es-ES" dirty="0"/>
            </a:br>
            <a:endParaRPr lang="es-MX" dirty="0"/>
          </a:p>
        </p:txBody>
      </p:sp>
    </p:spTree>
    <p:extLst>
      <p:ext uri="{BB962C8B-B14F-4D97-AF65-F5344CB8AC3E}">
        <p14:creationId xmlns:p14="http://schemas.microsoft.com/office/powerpoint/2010/main" val="202579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71424" y="806569"/>
            <a:ext cx="5866327"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SOEF-1</a:t>
            </a:r>
            <a:r>
              <a:rPr lang="es-ES" sz="1600" dirty="0">
                <a:solidFill>
                  <a:srgbClr val="1F497D"/>
                </a:solidFill>
                <a:latin typeface="Calibri" panose="020F0502020204030204" pitchFamily="34" charset="0"/>
              </a:rPr>
              <a:t>. LA ILUMINACIÓN EN TU ÁREA DE TRABAJO ES…</a:t>
            </a:r>
            <a:endParaRPr lang="es-ES" sz="1600" dirty="0"/>
          </a:p>
          <a:p>
            <a:br>
              <a:rPr lang="es-ES" dirty="0"/>
            </a:br>
            <a:endParaRPr lang="es-MX" dirty="0"/>
          </a:p>
        </p:txBody>
      </p:sp>
      <p:graphicFrame>
        <p:nvGraphicFramePr>
          <p:cNvPr id="12" name="Google Shape;463;p20">
            <a:extLst>
              <a:ext uri="{FF2B5EF4-FFF2-40B4-BE49-F238E27FC236}">
                <a16:creationId xmlns:a16="http://schemas.microsoft.com/office/drawing/2014/main" id="{53E046EC-560F-4B8B-855F-E1D381912ED6}"/>
              </a:ext>
            </a:extLst>
          </p:cNvPr>
          <p:cNvGraphicFramePr/>
          <p:nvPr>
            <p:extLst>
              <p:ext uri="{D42A27DB-BD31-4B8C-83A1-F6EECF244321}">
                <p14:modId xmlns:p14="http://schemas.microsoft.com/office/powerpoint/2010/main" val="1349708819"/>
              </p:ext>
            </p:extLst>
          </p:nvPr>
        </p:nvGraphicFramePr>
        <p:xfrm>
          <a:off x="1258716" y="1127115"/>
          <a:ext cx="7056900" cy="4208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2920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71424" y="802691"/>
            <a:ext cx="6742091"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SOEF-2</a:t>
            </a:r>
            <a:r>
              <a:rPr lang="es-ES" sz="1600" dirty="0">
                <a:solidFill>
                  <a:srgbClr val="1F497D"/>
                </a:solidFill>
                <a:latin typeface="Calibri" panose="020F0502020204030204" pitchFamily="34" charset="0"/>
              </a:rPr>
              <a:t>. EL CLIMA EN TU ÁREA DE TRABAJO (TEMPERATURA) ES…</a:t>
            </a:r>
            <a:endParaRPr lang="es-ES" sz="1600" dirty="0"/>
          </a:p>
          <a:p>
            <a:br>
              <a:rPr lang="es-ES" dirty="0"/>
            </a:br>
            <a:endParaRPr lang="es-MX" dirty="0"/>
          </a:p>
        </p:txBody>
      </p:sp>
      <p:graphicFrame>
        <p:nvGraphicFramePr>
          <p:cNvPr id="12" name="Google Shape;483;p21">
            <a:extLst>
              <a:ext uri="{FF2B5EF4-FFF2-40B4-BE49-F238E27FC236}">
                <a16:creationId xmlns:a16="http://schemas.microsoft.com/office/drawing/2014/main" id="{81E35573-801D-4CF2-8164-D9BC52749AB4}"/>
              </a:ext>
            </a:extLst>
          </p:cNvPr>
          <p:cNvGraphicFramePr/>
          <p:nvPr>
            <p:extLst>
              <p:ext uri="{D42A27DB-BD31-4B8C-83A1-F6EECF244321}">
                <p14:modId xmlns:p14="http://schemas.microsoft.com/office/powerpoint/2010/main" val="3312318212"/>
              </p:ext>
            </p:extLst>
          </p:nvPr>
        </p:nvGraphicFramePr>
        <p:xfrm>
          <a:off x="1305917" y="1178781"/>
          <a:ext cx="6920637" cy="41871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9021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71424" y="804493"/>
            <a:ext cx="7448328"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SOEF-3</a:t>
            </a:r>
            <a:r>
              <a:rPr lang="es-ES" sz="1600" dirty="0">
                <a:solidFill>
                  <a:srgbClr val="1F497D"/>
                </a:solidFill>
                <a:latin typeface="Calibri" panose="020F0502020204030204" pitchFamily="34" charset="0"/>
              </a:rPr>
              <a:t>. PARA CONCENTRARTE EN TU TRABAJO, EL NIVEL DE RUIDO ES…</a:t>
            </a:r>
            <a:endParaRPr lang="es-ES" sz="1600" dirty="0"/>
          </a:p>
          <a:p>
            <a:br>
              <a:rPr lang="es-ES" dirty="0"/>
            </a:br>
            <a:endParaRPr lang="es-MX" dirty="0"/>
          </a:p>
        </p:txBody>
      </p:sp>
      <p:graphicFrame>
        <p:nvGraphicFramePr>
          <p:cNvPr id="12" name="Google Shape;503;p22">
            <a:extLst>
              <a:ext uri="{FF2B5EF4-FFF2-40B4-BE49-F238E27FC236}">
                <a16:creationId xmlns:a16="http://schemas.microsoft.com/office/drawing/2014/main" id="{DC708FDC-2F46-4AB4-B91A-3F3E82F6F19E}"/>
              </a:ext>
            </a:extLst>
          </p:cNvPr>
          <p:cNvGraphicFramePr/>
          <p:nvPr>
            <p:extLst>
              <p:ext uri="{D42A27DB-BD31-4B8C-83A1-F6EECF244321}">
                <p14:modId xmlns:p14="http://schemas.microsoft.com/office/powerpoint/2010/main" val="1248326321"/>
              </p:ext>
            </p:extLst>
          </p:nvPr>
        </p:nvGraphicFramePr>
        <p:xfrm>
          <a:off x="948022" y="1170999"/>
          <a:ext cx="7256710" cy="42027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0076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71424" y="805238"/>
            <a:ext cx="744398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SOEF-4</a:t>
            </a:r>
            <a:r>
              <a:rPr lang="es-ES" sz="1600" dirty="0">
                <a:solidFill>
                  <a:srgbClr val="1F497D"/>
                </a:solidFill>
                <a:latin typeface="Calibri" panose="020F0502020204030204" pitchFamily="34" charset="0"/>
              </a:rPr>
              <a:t>. EL MOBILIARIO DEL QUE DISPONES EN TU ÁREA DE TRABAJO ES…</a:t>
            </a:r>
            <a:endParaRPr lang="es-ES" sz="1600" dirty="0"/>
          </a:p>
          <a:p>
            <a:br>
              <a:rPr lang="es-ES" dirty="0"/>
            </a:br>
            <a:endParaRPr lang="es-MX" dirty="0"/>
          </a:p>
        </p:txBody>
      </p:sp>
      <p:graphicFrame>
        <p:nvGraphicFramePr>
          <p:cNvPr id="12" name="Google Shape;523;p23">
            <a:extLst>
              <a:ext uri="{FF2B5EF4-FFF2-40B4-BE49-F238E27FC236}">
                <a16:creationId xmlns:a16="http://schemas.microsoft.com/office/drawing/2014/main" id="{F6ABA6F4-946C-4415-94CF-5B93C95A630E}"/>
              </a:ext>
            </a:extLst>
          </p:cNvPr>
          <p:cNvGraphicFramePr/>
          <p:nvPr>
            <p:extLst>
              <p:ext uri="{D42A27DB-BD31-4B8C-83A1-F6EECF244321}">
                <p14:modId xmlns:p14="http://schemas.microsoft.com/office/powerpoint/2010/main" val="1318181739"/>
              </p:ext>
            </p:extLst>
          </p:nvPr>
        </p:nvGraphicFramePr>
        <p:xfrm>
          <a:off x="1144621" y="1128372"/>
          <a:ext cx="6840759" cy="42880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3736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71424" y="804696"/>
            <a:ext cx="623981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SOEF-5</a:t>
            </a:r>
            <a:r>
              <a:rPr lang="es-ES" sz="1600" dirty="0">
                <a:solidFill>
                  <a:srgbClr val="1F497D"/>
                </a:solidFill>
                <a:latin typeface="Calibri" panose="020F0502020204030204" pitchFamily="34" charset="0"/>
              </a:rPr>
              <a:t>. EL ESPACIO PARA REALIZAR TUS FUNCIONES ES…</a:t>
            </a:r>
            <a:endParaRPr lang="es-ES" sz="1600" dirty="0"/>
          </a:p>
          <a:p>
            <a:br>
              <a:rPr lang="es-ES" dirty="0"/>
            </a:br>
            <a:endParaRPr lang="es-MX" dirty="0"/>
          </a:p>
        </p:txBody>
      </p:sp>
      <p:graphicFrame>
        <p:nvGraphicFramePr>
          <p:cNvPr id="12" name="Google Shape;543;p24">
            <a:extLst>
              <a:ext uri="{FF2B5EF4-FFF2-40B4-BE49-F238E27FC236}">
                <a16:creationId xmlns:a16="http://schemas.microsoft.com/office/drawing/2014/main" id="{3AAFF763-0B82-4A98-A53B-A0F2EEDC682D}"/>
              </a:ext>
            </a:extLst>
          </p:cNvPr>
          <p:cNvGraphicFramePr/>
          <p:nvPr>
            <p:extLst>
              <p:ext uri="{D42A27DB-BD31-4B8C-83A1-F6EECF244321}">
                <p14:modId xmlns:p14="http://schemas.microsoft.com/office/powerpoint/2010/main" val="3790325944"/>
              </p:ext>
            </p:extLst>
          </p:nvPr>
        </p:nvGraphicFramePr>
        <p:xfrm>
          <a:off x="1335964" y="1193859"/>
          <a:ext cx="6991631" cy="41570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8140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71424" y="804696"/>
            <a:ext cx="7938400"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SOEF-6</a:t>
            </a:r>
            <a:r>
              <a:rPr lang="es-ES" sz="1600" dirty="0">
                <a:solidFill>
                  <a:srgbClr val="1F497D"/>
                </a:solidFill>
                <a:latin typeface="Calibri" panose="020F0502020204030204" pitchFamily="34" charset="0"/>
              </a:rPr>
              <a:t>. LAS CONDICIONES DE HIGIENE DEL LUGAR DONDE TE DESEMPEÑAS SON…</a:t>
            </a:r>
            <a:endParaRPr lang="es-ES" sz="1600" dirty="0"/>
          </a:p>
          <a:p>
            <a:br>
              <a:rPr lang="es-ES" dirty="0"/>
            </a:br>
            <a:endParaRPr lang="es-MX" dirty="0"/>
          </a:p>
        </p:txBody>
      </p:sp>
      <p:graphicFrame>
        <p:nvGraphicFramePr>
          <p:cNvPr id="12" name="Google Shape;563;p25">
            <a:extLst>
              <a:ext uri="{FF2B5EF4-FFF2-40B4-BE49-F238E27FC236}">
                <a16:creationId xmlns:a16="http://schemas.microsoft.com/office/drawing/2014/main" id="{5478CD97-1B2B-49DB-B20D-410220595535}"/>
              </a:ext>
            </a:extLst>
          </p:cNvPr>
          <p:cNvGraphicFramePr/>
          <p:nvPr>
            <p:extLst>
              <p:ext uri="{D42A27DB-BD31-4B8C-83A1-F6EECF244321}">
                <p14:modId xmlns:p14="http://schemas.microsoft.com/office/powerpoint/2010/main" val="2514266795"/>
              </p:ext>
            </p:extLst>
          </p:nvPr>
        </p:nvGraphicFramePr>
        <p:xfrm>
          <a:off x="1134601" y="1033838"/>
          <a:ext cx="7155081" cy="42027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5476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83862" y="808281"/>
            <a:ext cx="8190964"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SOEF-7</a:t>
            </a:r>
            <a:r>
              <a:rPr lang="es-ES" sz="1600" dirty="0">
                <a:solidFill>
                  <a:srgbClr val="1F497D"/>
                </a:solidFill>
                <a:latin typeface="Calibri" panose="020F0502020204030204" pitchFamily="34" charset="0"/>
              </a:rPr>
              <a:t>. LA CONDICIONES DE HIGIENE DE LOS SANITARIOS EN TU ÁREA DE TRABAJO ES…</a:t>
            </a:r>
            <a:endParaRPr lang="es-ES" sz="1600" dirty="0"/>
          </a:p>
          <a:p>
            <a:br>
              <a:rPr lang="es-ES" dirty="0"/>
            </a:br>
            <a:endParaRPr lang="es-MX" dirty="0"/>
          </a:p>
        </p:txBody>
      </p:sp>
      <p:graphicFrame>
        <p:nvGraphicFramePr>
          <p:cNvPr id="12" name="Google Shape;563;p25">
            <a:extLst>
              <a:ext uri="{FF2B5EF4-FFF2-40B4-BE49-F238E27FC236}">
                <a16:creationId xmlns:a16="http://schemas.microsoft.com/office/drawing/2014/main" id="{0C07EF8E-2DB8-43F9-AC77-A6FBE1844AF0}"/>
              </a:ext>
            </a:extLst>
          </p:cNvPr>
          <p:cNvGraphicFramePr/>
          <p:nvPr>
            <p:extLst>
              <p:ext uri="{D42A27DB-BD31-4B8C-83A1-F6EECF244321}">
                <p14:modId xmlns:p14="http://schemas.microsoft.com/office/powerpoint/2010/main" val="2547088233"/>
              </p:ext>
            </p:extLst>
          </p:nvPr>
        </p:nvGraphicFramePr>
        <p:xfrm>
          <a:off x="1318166" y="1129789"/>
          <a:ext cx="7155081" cy="42027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7374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4667" y="804696"/>
            <a:ext cx="827296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SOEF-8</a:t>
            </a:r>
            <a:r>
              <a:rPr lang="es-ES" sz="1600" dirty="0">
                <a:solidFill>
                  <a:srgbClr val="1F497D"/>
                </a:solidFill>
                <a:latin typeface="Calibri" panose="020F0502020204030204" pitchFamily="34" charset="0"/>
              </a:rPr>
              <a:t>. ¿ CÓMO ES LA RESPUESTA CUANDO SE SOLICITA EL MANTENIMIENTO EN LA INFRAESTRUCTURA FÍSICA EN TU ÁREA DE TRABAJO?</a:t>
            </a:r>
            <a:endParaRPr lang="es-ES" sz="1600" dirty="0"/>
          </a:p>
          <a:p>
            <a:br>
              <a:rPr lang="es-ES" dirty="0"/>
            </a:br>
            <a:endParaRPr lang="es-MX" dirty="0"/>
          </a:p>
        </p:txBody>
      </p:sp>
      <p:graphicFrame>
        <p:nvGraphicFramePr>
          <p:cNvPr id="12" name="Google Shape;603;p27">
            <a:extLst>
              <a:ext uri="{FF2B5EF4-FFF2-40B4-BE49-F238E27FC236}">
                <a16:creationId xmlns:a16="http://schemas.microsoft.com/office/drawing/2014/main" id="{F2F07F10-C1A9-4A63-952C-0D8E03981BAD}"/>
              </a:ext>
            </a:extLst>
          </p:cNvPr>
          <p:cNvGraphicFramePr/>
          <p:nvPr>
            <p:extLst>
              <p:ext uri="{D42A27DB-BD31-4B8C-83A1-F6EECF244321}">
                <p14:modId xmlns:p14="http://schemas.microsoft.com/office/powerpoint/2010/main" val="3501855920"/>
              </p:ext>
            </p:extLst>
          </p:nvPr>
        </p:nvGraphicFramePr>
        <p:xfrm>
          <a:off x="1246488" y="1303175"/>
          <a:ext cx="6651023" cy="41307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8582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600166" y="5404751"/>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0749" y="804696"/>
            <a:ext cx="798991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SOEF-9</a:t>
            </a:r>
            <a:r>
              <a:rPr lang="es-ES" sz="1600" dirty="0">
                <a:solidFill>
                  <a:srgbClr val="1F497D"/>
                </a:solidFill>
                <a:latin typeface="Calibri" panose="020F0502020204030204" pitchFamily="34" charset="0"/>
              </a:rPr>
              <a:t>. ¿CONOCES A LOS INTEGRANTES DE LA COMISIÓN DE SEGURIDAD E HIGIENE EN TU ÁREA DE TRABAJO?</a:t>
            </a:r>
            <a:endParaRPr lang="es-ES" sz="1600" dirty="0"/>
          </a:p>
          <a:p>
            <a:br>
              <a:rPr lang="es-ES" dirty="0"/>
            </a:br>
            <a:endParaRPr lang="es-MX" dirty="0"/>
          </a:p>
        </p:txBody>
      </p:sp>
      <p:graphicFrame>
        <p:nvGraphicFramePr>
          <p:cNvPr id="12" name="Google Shape;623;p28">
            <a:extLst>
              <a:ext uri="{FF2B5EF4-FFF2-40B4-BE49-F238E27FC236}">
                <a16:creationId xmlns:a16="http://schemas.microsoft.com/office/drawing/2014/main" id="{4A24E6F4-487F-4355-BF22-E6D70FD0813D}"/>
              </a:ext>
            </a:extLst>
          </p:cNvPr>
          <p:cNvGraphicFramePr/>
          <p:nvPr>
            <p:extLst>
              <p:ext uri="{D42A27DB-BD31-4B8C-83A1-F6EECF244321}">
                <p14:modId xmlns:p14="http://schemas.microsoft.com/office/powerpoint/2010/main" val="3782527401"/>
              </p:ext>
            </p:extLst>
          </p:nvPr>
        </p:nvGraphicFramePr>
        <p:xfrm>
          <a:off x="1132327" y="1356751"/>
          <a:ext cx="6893339" cy="41378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1664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pSp>
        <p:nvGrpSpPr>
          <p:cNvPr id="105" name="Google Shape;105;p2"/>
          <p:cNvGrpSpPr/>
          <p:nvPr/>
        </p:nvGrpSpPr>
        <p:grpSpPr>
          <a:xfrm>
            <a:off x="179512" y="0"/>
            <a:ext cx="8964488" cy="6858000"/>
            <a:chOff x="179512" y="0"/>
            <a:chExt cx="8964488" cy="6858000"/>
          </a:xfrm>
        </p:grpSpPr>
        <p:grpSp>
          <p:nvGrpSpPr>
            <p:cNvPr id="106" name="Google Shape;106;p2"/>
            <p:cNvGrpSpPr/>
            <p:nvPr/>
          </p:nvGrpSpPr>
          <p:grpSpPr>
            <a:xfrm>
              <a:off x="179512" y="0"/>
              <a:ext cx="8964488" cy="6858000"/>
              <a:chOff x="179512" y="0"/>
              <a:chExt cx="8964488" cy="6858000"/>
            </a:xfrm>
          </p:grpSpPr>
          <p:pic>
            <p:nvPicPr>
              <p:cNvPr id="107" name="Google Shape;107;p2"/>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08" name="Google Shape;108;p2"/>
              <p:cNvGrpSpPr/>
              <p:nvPr/>
            </p:nvGrpSpPr>
            <p:grpSpPr>
              <a:xfrm>
                <a:off x="179512" y="0"/>
                <a:ext cx="8964488" cy="6858000"/>
                <a:chOff x="179512" y="0"/>
                <a:chExt cx="8964488" cy="6858000"/>
              </a:xfrm>
            </p:grpSpPr>
            <p:sp>
              <p:nvSpPr>
                <p:cNvPr id="109" name="Google Shape;109;p2"/>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10" name="Google Shape;110;p2"/>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11" name="Google Shape;111;p2"/>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12" name="Google Shape;112;p2"/>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13" name="Google Shape;113;p2"/>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sp>
            <p:nvSpPr>
              <p:cNvPr id="114" name="Google Shape;114;p2"/>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sp>
          <p:nvSpPr>
            <p:cNvPr id="115" name="Google Shape;115;p2"/>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dirty="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6" name="Google Shape;116;p2"/>
            <p:cNvSpPr txBox="1"/>
            <p:nvPr/>
          </p:nvSpPr>
          <p:spPr>
            <a:xfrm>
              <a:off x="3743746"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dirty="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117" name="Google Shape;117;p2"/>
          <p:cNvSpPr/>
          <p:nvPr/>
        </p:nvSpPr>
        <p:spPr>
          <a:xfrm>
            <a:off x="996749" y="764704"/>
            <a:ext cx="7704856" cy="467557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600" b="1" i="0" u="none" strike="noStrike" kern="0" cap="none" spc="0" normalizeH="0" baseline="0" noProof="0" dirty="0">
                <a:ln>
                  <a:noFill/>
                </a:ln>
                <a:solidFill>
                  <a:srgbClr val="000000"/>
                </a:solidFill>
                <a:effectLst/>
                <a:uLnTx/>
                <a:uFillTx/>
                <a:latin typeface="Calibri"/>
                <a:ea typeface="Calibri"/>
                <a:cs typeface="Calibri"/>
                <a:sym typeface="Calibri"/>
              </a:rPr>
              <a:t>EVALUACIÓN DE AMBIENTE DE TRABAJO DE LA UNIVERSIDAD AUTÓNOMA DE NAYARIT 2019</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600" b="1"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s-MX" sz="1400" b="0" i="0" u="none" strike="noStrike" kern="0" cap="none" spc="0" normalizeH="0" baseline="0" noProof="0" dirty="0">
                <a:ln>
                  <a:noFill/>
                </a:ln>
                <a:solidFill>
                  <a:srgbClr val="000000"/>
                </a:solidFill>
                <a:effectLst/>
                <a:uLnTx/>
                <a:uFillTx/>
                <a:latin typeface="Calibri"/>
                <a:ea typeface="Calibri"/>
                <a:cs typeface="Calibri"/>
                <a:sym typeface="Calibri"/>
              </a:rPr>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s-MX" sz="1400" b="0" i="0" u="none" strike="noStrike" kern="0" cap="none" spc="0" normalizeH="0" baseline="0" noProof="0" dirty="0">
                <a:ln>
                  <a:noFill/>
                </a:ln>
                <a:solidFill>
                  <a:srgbClr val="000000"/>
                </a:solidFill>
                <a:effectLst/>
                <a:uLnTx/>
                <a:uFillTx/>
                <a:latin typeface="Calibri"/>
                <a:ea typeface="Calibri"/>
                <a:cs typeface="Calibri"/>
                <a:sym typeface="Calibri"/>
              </a:rPr>
              <a:t>Son varios factores lo que influyen tanto directa como indirectamente en los trabajadores, sin embargo la percepción que tiene cada uno de ellos es fundamental para realizar un diagnóstico  de ambiente de trabajo de la institución.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214152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595144" y="5539743"/>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5389" y="804696"/>
            <a:ext cx="769370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SOEF-10</a:t>
            </a:r>
            <a:r>
              <a:rPr lang="es-ES" sz="1600" dirty="0">
                <a:solidFill>
                  <a:srgbClr val="1F497D"/>
                </a:solidFill>
                <a:latin typeface="Calibri" panose="020F0502020204030204" pitchFamily="34" charset="0"/>
              </a:rPr>
              <a:t>. ¿RECIBES INFORMACIÓN POR PARTE DE LA COMISIÓN DE SEGURIDAD E HIGIENE EN TU ÁREA DE TRABAJO?</a:t>
            </a:r>
            <a:endParaRPr lang="es-ES" sz="1600" dirty="0"/>
          </a:p>
          <a:p>
            <a:br>
              <a:rPr lang="es-ES" dirty="0"/>
            </a:br>
            <a:endParaRPr lang="es-MX" dirty="0"/>
          </a:p>
        </p:txBody>
      </p:sp>
      <p:graphicFrame>
        <p:nvGraphicFramePr>
          <p:cNvPr id="12" name="Google Shape;643;p29">
            <a:extLst>
              <a:ext uri="{FF2B5EF4-FFF2-40B4-BE49-F238E27FC236}">
                <a16:creationId xmlns:a16="http://schemas.microsoft.com/office/drawing/2014/main" id="{7FDC787D-2E2C-46C0-B445-A3089910C9C9}"/>
              </a:ext>
            </a:extLst>
          </p:cNvPr>
          <p:cNvGraphicFramePr/>
          <p:nvPr>
            <p:extLst>
              <p:ext uri="{D42A27DB-BD31-4B8C-83A1-F6EECF244321}">
                <p14:modId xmlns:p14="http://schemas.microsoft.com/office/powerpoint/2010/main" val="3459388260"/>
              </p:ext>
            </p:extLst>
          </p:nvPr>
        </p:nvGraphicFramePr>
        <p:xfrm>
          <a:off x="1257871" y="1374082"/>
          <a:ext cx="6290985" cy="41570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8612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2" name="Rectángulo 1"/>
          <p:cNvSpPr/>
          <p:nvPr/>
        </p:nvSpPr>
        <p:spPr>
          <a:xfrm>
            <a:off x="1648431" y="488949"/>
            <a:ext cx="6207617" cy="1200329"/>
          </a:xfrm>
          <a:prstGeom prst="rect">
            <a:avLst/>
          </a:prstGeom>
        </p:spPr>
        <p:txBody>
          <a:bodyPr wrap="square">
            <a:spAutoFit/>
          </a:bodyPr>
          <a:lstStyle/>
          <a:p>
            <a:pPr algn="ctr"/>
            <a:r>
              <a:rPr lang="es-ES" b="1" dirty="0">
                <a:solidFill>
                  <a:srgbClr val="000000"/>
                </a:solidFill>
                <a:latin typeface="Calibri" panose="020F0502020204030204" pitchFamily="34" charset="0"/>
              </a:rPr>
              <a:t>SEGURIDAD OCUPACIONAL </a:t>
            </a:r>
            <a:endParaRPr lang="es-ES" b="0" dirty="0">
              <a:effectLst/>
            </a:endParaRPr>
          </a:p>
          <a:p>
            <a:pPr algn="ctr"/>
            <a:r>
              <a:rPr lang="es-ES" b="1" dirty="0">
                <a:solidFill>
                  <a:srgbClr val="000000"/>
                </a:solidFill>
                <a:latin typeface="Calibri" panose="020F0502020204030204" pitchFamily="34" charset="0"/>
              </a:rPr>
              <a:t>– </a:t>
            </a:r>
            <a:endParaRPr lang="es-ES" b="0" dirty="0">
              <a:effectLst/>
            </a:endParaRPr>
          </a:p>
          <a:p>
            <a:pPr algn="ctr"/>
            <a:r>
              <a:rPr lang="es-ES" b="1" dirty="0">
                <a:solidFill>
                  <a:srgbClr val="000000"/>
                </a:solidFill>
                <a:latin typeface="Calibri" panose="020F0502020204030204" pitchFamily="34" charset="0"/>
              </a:rPr>
              <a:t>ESPACIO FÍSICO</a:t>
            </a:r>
            <a:endParaRPr lang="es-ES" b="0" dirty="0">
              <a:effectLst/>
            </a:endParaRPr>
          </a:p>
          <a:p>
            <a:pPr algn="ctr"/>
            <a:r>
              <a:rPr lang="es-ES" b="1" dirty="0">
                <a:solidFill>
                  <a:srgbClr val="000000"/>
                </a:solidFill>
                <a:latin typeface="Calibri" panose="020F0502020204030204" pitchFamily="34" charset="0"/>
              </a:rPr>
              <a:t>(SOEF)</a:t>
            </a:r>
            <a:endParaRPr lang="es-ES" b="0" dirty="0">
              <a:effectLst/>
            </a:endParaRPr>
          </a:p>
        </p:txBody>
      </p:sp>
      <p:sp>
        <p:nvSpPr>
          <p:cNvPr id="3" name="Google Shape;664;p30">
            <a:extLst>
              <a:ext uri="{FF2B5EF4-FFF2-40B4-BE49-F238E27FC236}">
                <a16:creationId xmlns:a16="http://schemas.microsoft.com/office/drawing/2014/main" id="{FF5F2159-5294-4047-8C54-C0FBFEE79951}"/>
              </a:ext>
            </a:extLst>
          </p:cNvPr>
          <p:cNvSpPr txBox="1"/>
          <p:nvPr/>
        </p:nvSpPr>
        <p:spPr>
          <a:xfrm>
            <a:off x="1377359" y="1772816"/>
            <a:ext cx="7155081" cy="3416279"/>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s-MX" kern="0" dirty="0">
                <a:solidFill>
                  <a:srgbClr val="000000"/>
                </a:solidFill>
                <a:ea typeface="Calibri"/>
                <a:cs typeface="Calibri"/>
                <a:sym typeface="Calibri"/>
              </a:rPr>
              <a:t>A partir de los resultados en lo que respecta al rubro de </a:t>
            </a:r>
            <a:r>
              <a:rPr lang="es-MX" b="1" kern="0" dirty="0">
                <a:solidFill>
                  <a:srgbClr val="000000"/>
                </a:solidFill>
                <a:ea typeface="Calibri"/>
                <a:cs typeface="Calibri"/>
                <a:sym typeface="Calibri"/>
              </a:rPr>
              <a:t>“Seguridad Ocupacional” </a:t>
            </a:r>
            <a:r>
              <a:rPr lang="es-MX" kern="0" dirty="0">
                <a:solidFill>
                  <a:srgbClr val="000000"/>
                </a:solidFill>
                <a:ea typeface="Calibri"/>
                <a:cs typeface="Calibri"/>
                <a:sym typeface="Calibri"/>
              </a:rPr>
              <a:t>obtenemos que la</a:t>
            </a:r>
            <a:r>
              <a:rPr lang="es-MX" b="1" kern="0" dirty="0">
                <a:solidFill>
                  <a:srgbClr val="000000"/>
                </a:solidFill>
                <a:ea typeface="Calibri"/>
                <a:cs typeface="Calibri"/>
                <a:sym typeface="Calibri"/>
              </a:rPr>
              <a:t> iluminación </a:t>
            </a:r>
            <a:r>
              <a:rPr lang="es-MX" kern="0" dirty="0">
                <a:solidFill>
                  <a:srgbClr val="000000"/>
                </a:solidFill>
                <a:ea typeface="Calibri"/>
                <a:cs typeface="Calibri"/>
                <a:sym typeface="Calibri"/>
              </a:rPr>
              <a:t>en las áreas de trabajo es excelente, asimismo el </a:t>
            </a:r>
            <a:r>
              <a:rPr lang="es-MX" b="1" kern="0" dirty="0">
                <a:solidFill>
                  <a:srgbClr val="000000"/>
                </a:solidFill>
                <a:ea typeface="Calibri"/>
                <a:cs typeface="Calibri"/>
                <a:sym typeface="Calibri"/>
              </a:rPr>
              <a:t>clima</a:t>
            </a:r>
            <a:r>
              <a:rPr lang="es-MX" kern="0" dirty="0">
                <a:solidFill>
                  <a:srgbClr val="000000"/>
                </a:solidFill>
                <a:ea typeface="Calibri"/>
                <a:cs typeface="Calibri"/>
                <a:sym typeface="Calibri"/>
              </a:rPr>
              <a:t> del entorno en cual se labora también es excelente , el </a:t>
            </a:r>
            <a:r>
              <a:rPr lang="es-MX" b="1" kern="0" dirty="0">
                <a:solidFill>
                  <a:srgbClr val="000000"/>
                </a:solidFill>
                <a:ea typeface="Calibri"/>
                <a:cs typeface="Calibri"/>
                <a:sym typeface="Calibri"/>
              </a:rPr>
              <a:t>ruido</a:t>
            </a:r>
            <a:r>
              <a:rPr lang="es-MX" kern="0" dirty="0">
                <a:solidFill>
                  <a:srgbClr val="000000"/>
                </a:solidFill>
                <a:ea typeface="Calibri"/>
                <a:cs typeface="Calibri"/>
                <a:sym typeface="Calibri"/>
              </a:rPr>
              <a:t> es considerado entre medio y bajo para realizar las diversas labores encomendadas, en lo referente a </a:t>
            </a:r>
            <a:r>
              <a:rPr lang="es-MX" b="1" kern="0" dirty="0">
                <a:solidFill>
                  <a:srgbClr val="000000"/>
                </a:solidFill>
                <a:ea typeface="Calibri"/>
                <a:cs typeface="Calibri"/>
                <a:sym typeface="Calibri"/>
              </a:rPr>
              <a:t>mobiliario</a:t>
            </a:r>
            <a:r>
              <a:rPr lang="es-MX" kern="0" dirty="0">
                <a:solidFill>
                  <a:srgbClr val="000000"/>
                </a:solidFill>
                <a:ea typeface="Calibri"/>
                <a:cs typeface="Calibri"/>
                <a:sym typeface="Calibri"/>
              </a:rPr>
              <a:t> se expresa que tiende a estar entre regular y bueno, el </a:t>
            </a:r>
            <a:r>
              <a:rPr lang="es-MX" b="1" kern="0" dirty="0">
                <a:solidFill>
                  <a:srgbClr val="000000"/>
                </a:solidFill>
                <a:ea typeface="Calibri"/>
                <a:cs typeface="Calibri"/>
                <a:sym typeface="Calibri"/>
              </a:rPr>
              <a:t>espacio</a:t>
            </a:r>
            <a:r>
              <a:rPr lang="es-MX" kern="0" dirty="0">
                <a:solidFill>
                  <a:srgbClr val="000000"/>
                </a:solidFill>
                <a:ea typeface="Calibri"/>
                <a:cs typeface="Calibri"/>
                <a:sym typeface="Calibri"/>
              </a:rPr>
              <a:t> permite realizar las actividades en buena forma , la </a:t>
            </a:r>
            <a:r>
              <a:rPr lang="es-MX" b="1" kern="0" dirty="0">
                <a:solidFill>
                  <a:srgbClr val="000000"/>
                </a:solidFill>
                <a:ea typeface="Calibri"/>
                <a:cs typeface="Calibri"/>
                <a:sym typeface="Calibri"/>
              </a:rPr>
              <a:t>higiene</a:t>
            </a:r>
            <a:r>
              <a:rPr lang="es-MX" kern="0" dirty="0">
                <a:solidFill>
                  <a:srgbClr val="000000"/>
                </a:solidFill>
                <a:ea typeface="Calibri"/>
                <a:cs typeface="Calibri"/>
                <a:sym typeface="Calibri"/>
              </a:rPr>
              <a:t> en general es excelente, al igual que la </a:t>
            </a:r>
            <a:r>
              <a:rPr lang="es-MX" b="1" kern="0" dirty="0">
                <a:solidFill>
                  <a:srgbClr val="000000"/>
                </a:solidFill>
                <a:ea typeface="Calibri"/>
                <a:cs typeface="Calibri"/>
                <a:sym typeface="Calibri"/>
              </a:rPr>
              <a:t>higiene en sanitarios</a:t>
            </a:r>
            <a:r>
              <a:rPr lang="es-MX" kern="0" dirty="0">
                <a:solidFill>
                  <a:srgbClr val="000000"/>
                </a:solidFill>
                <a:ea typeface="Calibri"/>
                <a:cs typeface="Calibri"/>
                <a:sym typeface="Calibri"/>
              </a:rPr>
              <a:t>, en relación a la respuesta de solicitud de </a:t>
            </a:r>
            <a:r>
              <a:rPr lang="es-MX" b="1" kern="0" dirty="0">
                <a:solidFill>
                  <a:srgbClr val="000000"/>
                </a:solidFill>
                <a:ea typeface="Calibri"/>
                <a:cs typeface="Calibri"/>
                <a:sym typeface="Calibri"/>
              </a:rPr>
              <a:t>mantenimiento</a:t>
            </a:r>
            <a:r>
              <a:rPr lang="es-MX" kern="0" dirty="0">
                <a:solidFill>
                  <a:srgbClr val="000000"/>
                </a:solidFill>
                <a:ea typeface="Calibri"/>
                <a:cs typeface="Calibri"/>
                <a:sym typeface="Calibri"/>
              </a:rPr>
              <a:t> de infraestructura se expresa que es regular, mas del 80% de los encuestados conoce a los </a:t>
            </a:r>
            <a:r>
              <a:rPr lang="es-MX" b="1" kern="0" dirty="0">
                <a:solidFill>
                  <a:srgbClr val="000000"/>
                </a:solidFill>
                <a:ea typeface="Calibri"/>
                <a:cs typeface="Calibri"/>
                <a:sym typeface="Calibri"/>
              </a:rPr>
              <a:t>integrantes</a:t>
            </a:r>
            <a:r>
              <a:rPr lang="es-MX" kern="0" dirty="0">
                <a:solidFill>
                  <a:srgbClr val="000000"/>
                </a:solidFill>
                <a:ea typeface="Calibri"/>
                <a:cs typeface="Calibri"/>
                <a:sym typeface="Calibri"/>
              </a:rPr>
              <a:t> </a:t>
            </a:r>
            <a:r>
              <a:rPr lang="es-MX" b="1" kern="0" dirty="0">
                <a:solidFill>
                  <a:srgbClr val="000000"/>
                </a:solidFill>
                <a:ea typeface="Calibri"/>
                <a:cs typeface="Calibri"/>
                <a:sym typeface="Calibri"/>
              </a:rPr>
              <a:t>de las comisiones de seguridad e higiene </a:t>
            </a:r>
            <a:r>
              <a:rPr lang="es-MX" kern="0" dirty="0">
                <a:solidFill>
                  <a:srgbClr val="000000"/>
                </a:solidFill>
                <a:ea typeface="Calibri"/>
                <a:cs typeface="Calibri"/>
                <a:sym typeface="Calibri"/>
              </a:rPr>
              <a:t>, y es regular la </a:t>
            </a:r>
            <a:r>
              <a:rPr lang="es-MX" b="1" kern="0" dirty="0">
                <a:solidFill>
                  <a:srgbClr val="000000"/>
                </a:solidFill>
                <a:ea typeface="Calibri"/>
                <a:cs typeface="Calibri"/>
                <a:sym typeface="Calibri"/>
              </a:rPr>
              <a:t>información que se recibe de las comisiones de seguridad e higiene</a:t>
            </a:r>
            <a:r>
              <a:rPr lang="es-MX" kern="0" dirty="0">
                <a:solidFill>
                  <a:srgbClr val="000000"/>
                </a:solidFill>
                <a:ea typeface="Calibri"/>
                <a:cs typeface="Calibri"/>
                <a:sym typeface="Calibri"/>
              </a:rPr>
              <a:t>. </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3168922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2" name="Rectángulo 1"/>
          <p:cNvSpPr/>
          <p:nvPr/>
        </p:nvSpPr>
        <p:spPr>
          <a:xfrm>
            <a:off x="1902789" y="2630882"/>
            <a:ext cx="5698901" cy="1877437"/>
          </a:xfrm>
          <a:prstGeom prst="rect">
            <a:avLst/>
          </a:prstGeom>
        </p:spPr>
        <p:txBody>
          <a:bodyPr wrap="square">
            <a:spAutoFit/>
          </a:bodyPr>
          <a:lstStyle/>
          <a:p>
            <a:pPr algn="ctr"/>
            <a:r>
              <a:rPr lang="es-MX" sz="4000" b="1" dirty="0">
                <a:solidFill>
                  <a:srgbClr val="000000"/>
                </a:solidFill>
                <a:latin typeface="Calibri" panose="020F0502020204030204" pitchFamily="34" charset="0"/>
              </a:rPr>
              <a:t>RECURSOS MATERIALES</a:t>
            </a:r>
            <a:endParaRPr lang="es-MX" sz="4000" dirty="0"/>
          </a:p>
          <a:p>
            <a:pPr algn="ctr"/>
            <a:r>
              <a:rPr lang="es-MX" sz="4000" b="1" dirty="0">
                <a:solidFill>
                  <a:srgbClr val="000000"/>
                </a:solidFill>
                <a:latin typeface="Calibri" panose="020F0502020204030204" pitchFamily="34" charset="0"/>
              </a:rPr>
              <a:t>(RM)</a:t>
            </a:r>
            <a:endParaRPr lang="es-MX" sz="4000" dirty="0"/>
          </a:p>
          <a:p>
            <a:br>
              <a:rPr lang="es-MX" dirty="0"/>
            </a:br>
            <a:endParaRPr lang="es-MX" dirty="0"/>
          </a:p>
        </p:txBody>
      </p:sp>
    </p:spTree>
    <p:extLst>
      <p:ext uri="{BB962C8B-B14F-4D97-AF65-F5344CB8AC3E}">
        <p14:creationId xmlns:p14="http://schemas.microsoft.com/office/powerpoint/2010/main" val="3489796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88643" y="718128"/>
            <a:ext cx="8255357"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RM-1</a:t>
            </a:r>
            <a:r>
              <a:rPr lang="es-ES" sz="1600" dirty="0">
                <a:solidFill>
                  <a:srgbClr val="1F497D"/>
                </a:solidFill>
                <a:latin typeface="Calibri" panose="020F0502020204030204" pitchFamily="34" charset="0"/>
              </a:rPr>
              <a:t>. LA INFORMACIÓN PARA LA PLANEACIÓN Y EJECUCIÓN DE TUS ACTIVIDADES ACADÉMICAS, ¿TE SON PROPORCIONADAS DE MANERA CORRECTA Y OPORTUNA? </a:t>
            </a:r>
            <a:endParaRPr lang="es-ES" sz="1600" dirty="0"/>
          </a:p>
          <a:p>
            <a:br>
              <a:rPr lang="es-ES" dirty="0"/>
            </a:br>
            <a:endParaRPr lang="es-MX" dirty="0"/>
          </a:p>
        </p:txBody>
      </p:sp>
      <p:graphicFrame>
        <p:nvGraphicFramePr>
          <p:cNvPr id="12" name="Google Shape;700;p32">
            <a:extLst>
              <a:ext uri="{FF2B5EF4-FFF2-40B4-BE49-F238E27FC236}">
                <a16:creationId xmlns:a16="http://schemas.microsoft.com/office/drawing/2014/main" id="{E86B65D7-CAA6-4B31-9A24-C5D45DDDDBCD}"/>
              </a:ext>
            </a:extLst>
          </p:cNvPr>
          <p:cNvGraphicFramePr/>
          <p:nvPr>
            <p:extLst>
              <p:ext uri="{D42A27DB-BD31-4B8C-83A1-F6EECF244321}">
                <p14:modId xmlns:p14="http://schemas.microsoft.com/office/powerpoint/2010/main" val="1028593347"/>
              </p:ext>
            </p:extLst>
          </p:nvPr>
        </p:nvGraphicFramePr>
        <p:xfrm>
          <a:off x="1520575" y="1316320"/>
          <a:ext cx="6795041" cy="41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8253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690880" y="55210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5774" y="718128"/>
            <a:ext cx="7999866" cy="1384995"/>
          </a:xfrm>
          <a:prstGeom prst="rect">
            <a:avLst/>
          </a:prstGeom>
        </p:spPr>
        <p:txBody>
          <a:bodyPr wrap="square">
            <a:spAutoFit/>
          </a:bodyPr>
          <a:lstStyle/>
          <a:p>
            <a:r>
              <a:rPr lang="es-ES" sz="1600" b="1" dirty="0">
                <a:solidFill>
                  <a:srgbClr val="1F497D"/>
                </a:solidFill>
                <a:latin typeface="Calibri" panose="020F0502020204030204" pitchFamily="34" charset="0"/>
              </a:rPr>
              <a:t>CUADRO RM-2</a:t>
            </a:r>
            <a:r>
              <a:rPr lang="es-ES" sz="1600" dirty="0">
                <a:solidFill>
                  <a:srgbClr val="1F497D"/>
                </a:solidFill>
                <a:latin typeface="Calibri" panose="020F0502020204030204" pitchFamily="34" charset="0"/>
              </a:rPr>
              <a:t>. ¿TIENES ACCESO A EQUIPO DE CÓMPUTO, AUDIOVISUAL, LABORATORIOS Y/O TALLERES NECESARIOS PARA LLEVAR A CABO TUS ACTIVIDADES ACADÉMICAS O DE INVESTIGACIÓN?</a:t>
            </a:r>
            <a:endParaRPr lang="es-ES" sz="1600" dirty="0"/>
          </a:p>
          <a:p>
            <a:br>
              <a:rPr lang="es-ES" dirty="0"/>
            </a:br>
            <a:endParaRPr lang="es-MX" dirty="0"/>
          </a:p>
        </p:txBody>
      </p:sp>
      <p:graphicFrame>
        <p:nvGraphicFramePr>
          <p:cNvPr id="12" name="Google Shape;720;p33">
            <a:extLst>
              <a:ext uri="{FF2B5EF4-FFF2-40B4-BE49-F238E27FC236}">
                <a16:creationId xmlns:a16="http://schemas.microsoft.com/office/drawing/2014/main" id="{6DAF4FE8-8779-4581-A5DB-C2C45CEEE90A}"/>
              </a:ext>
            </a:extLst>
          </p:cNvPr>
          <p:cNvGraphicFramePr/>
          <p:nvPr>
            <p:extLst>
              <p:ext uri="{D42A27DB-BD31-4B8C-83A1-F6EECF244321}">
                <p14:modId xmlns:p14="http://schemas.microsoft.com/office/powerpoint/2010/main" val="2229939128"/>
              </p:ext>
            </p:extLst>
          </p:nvPr>
        </p:nvGraphicFramePr>
        <p:xfrm>
          <a:off x="1453868" y="1437667"/>
          <a:ext cx="6624736" cy="39749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8080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595144" y="5538138"/>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95" y="718128"/>
            <a:ext cx="791264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RM-3</a:t>
            </a:r>
            <a:r>
              <a:rPr lang="es-ES" sz="1600" dirty="0">
                <a:solidFill>
                  <a:srgbClr val="1F497D"/>
                </a:solidFill>
                <a:latin typeface="Calibri" panose="020F0502020204030204" pitchFamily="34" charset="0"/>
              </a:rPr>
              <a:t>. ¿ EN QUE CONDICIONES SE ENCUENTRAN  LAS AULAS DONDE IMPARTES TUS CLASES?</a:t>
            </a:r>
            <a:endParaRPr lang="es-ES" sz="1600" dirty="0"/>
          </a:p>
          <a:p>
            <a:br>
              <a:rPr lang="es-ES" dirty="0"/>
            </a:br>
            <a:endParaRPr lang="es-MX" dirty="0"/>
          </a:p>
        </p:txBody>
      </p:sp>
      <p:graphicFrame>
        <p:nvGraphicFramePr>
          <p:cNvPr id="12" name="Google Shape;740;p34">
            <a:extLst>
              <a:ext uri="{FF2B5EF4-FFF2-40B4-BE49-F238E27FC236}">
                <a16:creationId xmlns:a16="http://schemas.microsoft.com/office/drawing/2014/main" id="{675998BB-D625-465A-9E06-40AFAB81946C}"/>
              </a:ext>
            </a:extLst>
          </p:cNvPr>
          <p:cNvGraphicFramePr/>
          <p:nvPr>
            <p:extLst>
              <p:ext uri="{D42A27DB-BD31-4B8C-83A1-F6EECF244321}">
                <p14:modId xmlns:p14="http://schemas.microsoft.com/office/powerpoint/2010/main" val="2269530930"/>
              </p:ext>
            </p:extLst>
          </p:nvPr>
        </p:nvGraphicFramePr>
        <p:xfrm>
          <a:off x="1412549" y="1319862"/>
          <a:ext cx="7551939" cy="42611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1332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595144" y="5507576"/>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1638" y="718128"/>
            <a:ext cx="754220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RM-4</a:t>
            </a:r>
            <a:r>
              <a:rPr lang="es-ES" sz="1600" dirty="0">
                <a:solidFill>
                  <a:srgbClr val="1F497D"/>
                </a:solidFill>
                <a:latin typeface="Calibri" panose="020F0502020204030204" pitchFamily="34" charset="0"/>
              </a:rPr>
              <a:t>. ¿CUENTAS CON EL MATERIAL NECESARIO PARA LA REALIZACIÓN DE TUS FUNCIONES? </a:t>
            </a:r>
            <a:endParaRPr lang="es-ES" sz="1600" dirty="0"/>
          </a:p>
          <a:p>
            <a:br>
              <a:rPr lang="es-ES" dirty="0"/>
            </a:br>
            <a:endParaRPr lang="es-MX" dirty="0"/>
          </a:p>
        </p:txBody>
      </p:sp>
      <p:graphicFrame>
        <p:nvGraphicFramePr>
          <p:cNvPr id="12" name="Google Shape;760;p35">
            <a:extLst>
              <a:ext uri="{FF2B5EF4-FFF2-40B4-BE49-F238E27FC236}">
                <a16:creationId xmlns:a16="http://schemas.microsoft.com/office/drawing/2014/main" id="{CE1B2E0A-1ABA-45BF-99E7-2762EDF39E13}"/>
              </a:ext>
            </a:extLst>
          </p:cNvPr>
          <p:cNvGraphicFramePr/>
          <p:nvPr>
            <p:extLst>
              <p:ext uri="{D42A27DB-BD31-4B8C-83A1-F6EECF244321}">
                <p14:modId xmlns:p14="http://schemas.microsoft.com/office/powerpoint/2010/main" val="1458770321"/>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0195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595144" y="5549227"/>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82" y="718128"/>
            <a:ext cx="744832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RM-5</a:t>
            </a:r>
            <a:r>
              <a:rPr lang="es-ES" sz="1600" dirty="0">
                <a:solidFill>
                  <a:srgbClr val="1F497D"/>
                </a:solidFill>
                <a:latin typeface="Calibri" panose="020F0502020204030204" pitchFamily="34" charset="0"/>
              </a:rPr>
              <a:t>. ¿SE TE PROPORCIONA EL EQUIPO O HERRAMIENTAS NECESARIAS PARA REALIZAR TUS FUNCIONES? </a:t>
            </a:r>
            <a:endParaRPr lang="es-ES" sz="1600" dirty="0"/>
          </a:p>
          <a:p>
            <a:br>
              <a:rPr lang="es-ES" dirty="0"/>
            </a:br>
            <a:endParaRPr lang="es-MX" dirty="0"/>
          </a:p>
        </p:txBody>
      </p:sp>
      <p:graphicFrame>
        <p:nvGraphicFramePr>
          <p:cNvPr id="12" name="Google Shape;780;p36">
            <a:extLst>
              <a:ext uri="{FF2B5EF4-FFF2-40B4-BE49-F238E27FC236}">
                <a16:creationId xmlns:a16="http://schemas.microsoft.com/office/drawing/2014/main" id="{2EC9FB4B-8AAD-4C2F-9D90-EA2AF8990214}"/>
              </a:ext>
            </a:extLst>
          </p:cNvPr>
          <p:cNvGraphicFramePr/>
          <p:nvPr>
            <p:extLst>
              <p:ext uri="{D42A27DB-BD31-4B8C-83A1-F6EECF244321}">
                <p14:modId xmlns:p14="http://schemas.microsoft.com/office/powerpoint/2010/main" val="1251441442"/>
              </p:ext>
            </p:extLst>
          </p:nvPr>
        </p:nvGraphicFramePr>
        <p:xfrm>
          <a:off x="1390503" y="1308773"/>
          <a:ext cx="7200800" cy="4287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3997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655854" y="5584517"/>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9354" y="718128"/>
            <a:ext cx="768224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RM-6</a:t>
            </a:r>
            <a:r>
              <a:rPr lang="es-ES" sz="1600" dirty="0">
                <a:solidFill>
                  <a:srgbClr val="1F497D"/>
                </a:solidFill>
                <a:latin typeface="Calibri" panose="020F0502020204030204" pitchFamily="34" charset="0"/>
              </a:rPr>
              <a:t>. CUANDO SOLICITAS UN SERVICIO PARA TU EQUIPO DE CÓMPUTO, ¿SE TE ATIENDE DE MANERA OPORTUNA?</a:t>
            </a:r>
            <a:endParaRPr lang="es-ES" sz="1600" dirty="0"/>
          </a:p>
          <a:p>
            <a:br>
              <a:rPr lang="es-ES" dirty="0"/>
            </a:br>
            <a:endParaRPr lang="es-MX" dirty="0"/>
          </a:p>
        </p:txBody>
      </p:sp>
      <p:graphicFrame>
        <p:nvGraphicFramePr>
          <p:cNvPr id="12" name="Google Shape;802;p37">
            <a:extLst>
              <a:ext uri="{FF2B5EF4-FFF2-40B4-BE49-F238E27FC236}">
                <a16:creationId xmlns:a16="http://schemas.microsoft.com/office/drawing/2014/main" id="{13AFBACA-36E5-4C7F-BE74-06E0B2F8DED5}"/>
              </a:ext>
            </a:extLst>
          </p:cNvPr>
          <p:cNvGraphicFramePr/>
          <p:nvPr>
            <p:extLst>
              <p:ext uri="{D42A27DB-BD31-4B8C-83A1-F6EECF244321}">
                <p14:modId xmlns:p14="http://schemas.microsoft.com/office/powerpoint/2010/main" val="2720251976"/>
              </p:ext>
            </p:extLst>
          </p:nvPr>
        </p:nvGraphicFramePr>
        <p:xfrm>
          <a:off x="1702175" y="1232342"/>
          <a:ext cx="6795041" cy="4386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6154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595144" y="5722073"/>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82" y="718128"/>
            <a:ext cx="747618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RM-7</a:t>
            </a:r>
            <a:r>
              <a:rPr lang="es-ES" sz="1600" dirty="0">
                <a:solidFill>
                  <a:srgbClr val="1F497D"/>
                </a:solidFill>
                <a:latin typeface="Calibri" panose="020F0502020204030204" pitchFamily="34" charset="0"/>
              </a:rPr>
              <a:t>. ¿CUENTAS CON EL MATERIAL NECESARIO PARA LA REALIZACIÓN DE TUS FUNCIONES?</a:t>
            </a:r>
            <a:endParaRPr lang="es-ES" sz="1600" dirty="0"/>
          </a:p>
          <a:p>
            <a:br>
              <a:rPr lang="es-ES" dirty="0"/>
            </a:br>
            <a:endParaRPr lang="es-MX" dirty="0"/>
          </a:p>
        </p:txBody>
      </p:sp>
      <p:graphicFrame>
        <p:nvGraphicFramePr>
          <p:cNvPr id="12" name="Google Shape;822;p38">
            <a:extLst>
              <a:ext uri="{FF2B5EF4-FFF2-40B4-BE49-F238E27FC236}">
                <a16:creationId xmlns:a16="http://schemas.microsoft.com/office/drawing/2014/main" id="{4B76A4C5-A91F-4BEA-B281-F12494647CFD}"/>
              </a:ext>
            </a:extLst>
          </p:cNvPr>
          <p:cNvGraphicFramePr/>
          <p:nvPr>
            <p:extLst>
              <p:ext uri="{D42A27DB-BD31-4B8C-83A1-F6EECF244321}">
                <p14:modId xmlns:p14="http://schemas.microsoft.com/office/powerpoint/2010/main" val="1175751557"/>
              </p:ext>
            </p:extLst>
          </p:nvPr>
        </p:nvGraphicFramePr>
        <p:xfrm>
          <a:off x="1420584" y="1242471"/>
          <a:ext cx="7403500" cy="43423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5500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grpSp>
        <p:nvGrpSpPr>
          <p:cNvPr id="123" name="Google Shape;123;p3"/>
          <p:cNvGrpSpPr/>
          <p:nvPr/>
        </p:nvGrpSpPr>
        <p:grpSpPr>
          <a:xfrm>
            <a:off x="179512" y="0"/>
            <a:ext cx="8964488" cy="6858000"/>
            <a:chOff x="179512" y="0"/>
            <a:chExt cx="8964488" cy="6858000"/>
          </a:xfrm>
        </p:grpSpPr>
        <p:grpSp>
          <p:nvGrpSpPr>
            <p:cNvPr id="124" name="Google Shape;124;p3"/>
            <p:cNvGrpSpPr/>
            <p:nvPr/>
          </p:nvGrpSpPr>
          <p:grpSpPr>
            <a:xfrm>
              <a:off x="179512" y="0"/>
              <a:ext cx="8964488" cy="6858000"/>
              <a:chOff x="179512" y="0"/>
              <a:chExt cx="8964488" cy="6858000"/>
            </a:xfrm>
          </p:grpSpPr>
          <p:pic>
            <p:nvPicPr>
              <p:cNvPr id="125" name="Google Shape;125;p3"/>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26" name="Google Shape;126;p3"/>
              <p:cNvGrpSpPr/>
              <p:nvPr/>
            </p:nvGrpSpPr>
            <p:grpSpPr>
              <a:xfrm>
                <a:off x="179512" y="0"/>
                <a:ext cx="8964488" cy="6858000"/>
                <a:chOff x="179512" y="0"/>
                <a:chExt cx="8964488" cy="6858000"/>
              </a:xfrm>
            </p:grpSpPr>
            <p:sp>
              <p:nvSpPr>
                <p:cNvPr id="127" name="Google Shape;127;p3"/>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28" name="Google Shape;128;p3"/>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29" name="Google Shape;129;p3"/>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30" name="Google Shape;130;p3"/>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31" name="Google Shape;131;p3"/>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sp>
            <p:nvSpPr>
              <p:cNvPr id="132" name="Google Shape;132;p3"/>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sp>
          <p:nvSpPr>
            <p:cNvPr id="133" name="Google Shape;133;p3"/>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dirty="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34" name="Google Shape;134;p3"/>
            <p:cNvSpPr txBox="1"/>
            <p:nvPr/>
          </p:nvSpPr>
          <p:spPr>
            <a:xfrm>
              <a:off x="3466569" y="6333128"/>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dirty="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135" name="Google Shape;135;p3"/>
          <p:cNvSpPr/>
          <p:nvPr/>
        </p:nvSpPr>
        <p:spPr>
          <a:xfrm>
            <a:off x="1103835" y="597455"/>
            <a:ext cx="7187476" cy="5755422"/>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0" i="0" u="none" strike="noStrike" kern="0" cap="none" spc="0" normalizeH="0" baseline="0" noProof="0" dirty="0">
                <a:ln>
                  <a:noFill/>
                </a:ln>
                <a:solidFill>
                  <a:srgbClr val="000000"/>
                </a:solidFill>
                <a:effectLst/>
                <a:uLnTx/>
                <a:uFillTx/>
                <a:latin typeface="Calibri"/>
                <a:ea typeface="Calibri"/>
                <a:cs typeface="Calibri"/>
                <a:sym typeface="Calibri"/>
              </a:rPr>
              <a:t>Los factores que se evaluaron en la encuesta fueron  los siguientes: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1" i="0" u="none" strike="noStrike" kern="0" cap="none" spc="0" normalizeH="0" baseline="0" noProof="0" dirty="0">
                <a:ln>
                  <a:noFill/>
                </a:ln>
                <a:solidFill>
                  <a:srgbClr val="000000"/>
                </a:solidFill>
                <a:effectLst/>
                <a:uLnTx/>
                <a:uFillTx/>
                <a:latin typeface="Calibri"/>
                <a:ea typeface="Calibri"/>
                <a:cs typeface="Calibri"/>
                <a:sym typeface="Calibri"/>
              </a:rPr>
              <a:t>Identidad Institucional</a:t>
            </a:r>
            <a:r>
              <a:rPr kumimoji="0" lang="es-MX" sz="1400" b="0" i="0" u="none" strike="noStrike" kern="0" cap="none" spc="0" normalizeH="0" baseline="0" noProof="0" dirty="0">
                <a:ln>
                  <a:noFill/>
                </a:ln>
                <a:solidFill>
                  <a:srgbClr val="000000"/>
                </a:solidFill>
                <a:effectLst/>
                <a:uLnTx/>
                <a:uFillTx/>
                <a:latin typeface="Calibri"/>
                <a:ea typeface="Calibri"/>
                <a:cs typeface="Calibri"/>
                <a:sym typeface="Calibri"/>
              </a:rPr>
              <a:t>: Este factor  permite conocer la identidad del trabajador con la universidad.</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1" i="0" u="none" strike="noStrike" kern="0" cap="none" spc="0" normalizeH="0" baseline="0" noProof="0" dirty="0">
                <a:ln>
                  <a:noFill/>
                </a:ln>
                <a:solidFill>
                  <a:srgbClr val="000000"/>
                </a:solidFill>
                <a:effectLst/>
                <a:uLnTx/>
                <a:uFillTx/>
                <a:latin typeface="Calibri"/>
                <a:ea typeface="Calibri"/>
                <a:cs typeface="Calibri"/>
                <a:sym typeface="Calibri"/>
              </a:rPr>
              <a:t>Seguridad Ocupacional – Espacio Físico:</a:t>
            </a:r>
            <a:r>
              <a:rPr kumimoji="0" lang="es-MX" sz="1400" b="0" i="0" u="none" strike="noStrike" kern="0" cap="none" spc="0" normalizeH="0" baseline="0" noProof="0" dirty="0">
                <a:ln>
                  <a:noFill/>
                </a:ln>
                <a:solidFill>
                  <a:srgbClr val="000000"/>
                </a:solidFill>
                <a:effectLst/>
                <a:uLnTx/>
                <a:uFillTx/>
                <a:latin typeface="Calibri"/>
                <a:ea typeface="Calibri"/>
                <a:cs typeface="Calibri"/>
                <a:sym typeface="Calibri"/>
              </a:rPr>
              <a:t> La Seguridad e higiene es de gran importancia en el desarrollo de funciones y productividad de los empleados por lo tanto  es considerado para la evaluación.</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1" i="0" u="none" strike="noStrike" kern="0" cap="none" spc="0" normalizeH="0" baseline="0" noProof="0" dirty="0">
                <a:ln>
                  <a:noFill/>
                </a:ln>
                <a:solidFill>
                  <a:srgbClr val="000000"/>
                </a:solidFill>
                <a:effectLst/>
                <a:uLnTx/>
                <a:uFillTx/>
                <a:latin typeface="Calibri"/>
                <a:ea typeface="Calibri"/>
                <a:cs typeface="Calibri"/>
                <a:sym typeface="Calibri"/>
              </a:rPr>
              <a:t>Equipo y Material: </a:t>
            </a:r>
            <a:r>
              <a:rPr kumimoji="0" lang="es-MX" sz="1400" b="0" i="0" u="none" strike="noStrike" kern="0" cap="none" spc="0" normalizeH="0" baseline="0" noProof="0" dirty="0">
                <a:ln>
                  <a:noFill/>
                </a:ln>
                <a:solidFill>
                  <a:srgbClr val="000000"/>
                </a:solidFill>
                <a:effectLst/>
                <a:uLnTx/>
                <a:uFillTx/>
                <a:latin typeface="Calibri"/>
                <a:ea typeface="Calibri"/>
                <a:cs typeface="Calibri"/>
                <a:sym typeface="Calibri"/>
              </a:rPr>
              <a:t>Se realiza la evaluación de este factor debido a que la ausencia de materiales y equipo de oficina así como de herramientas obstruye  la realización de actividades  de los trabajadores.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1" i="0" u="none" strike="noStrike" kern="0" cap="none" spc="0" normalizeH="0" baseline="0" noProof="0" dirty="0">
                <a:ln>
                  <a:noFill/>
                </a:ln>
                <a:solidFill>
                  <a:srgbClr val="000000"/>
                </a:solidFill>
                <a:effectLst/>
                <a:uLnTx/>
                <a:uFillTx/>
                <a:latin typeface="Calibri"/>
                <a:ea typeface="Calibri"/>
                <a:cs typeface="Calibri"/>
                <a:sym typeface="Calibri"/>
              </a:rPr>
              <a:t>Convivencia con Compañeros:</a:t>
            </a:r>
            <a:r>
              <a:rPr kumimoji="0" lang="es-MX" sz="1400" b="0" i="0" u="none" strike="noStrike" kern="0" cap="none" spc="0" normalizeH="0" baseline="0" noProof="0" dirty="0">
                <a:ln>
                  <a:noFill/>
                </a:ln>
                <a:solidFill>
                  <a:srgbClr val="000000"/>
                </a:solidFill>
                <a:effectLst/>
                <a:uLnTx/>
                <a:uFillTx/>
                <a:latin typeface="Calibri"/>
                <a:ea typeface="Calibri"/>
                <a:cs typeface="Calibri"/>
                <a:sym typeface="Calibri"/>
              </a:rPr>
              <a:t> La  convivencia diaria  con los compañeros  tiene gran impacto con el ambiente de trabajo,   donde  se ponen en práctica ciertos aspectos como el trabajo en equipo,  comunicación asertiva y resolución de conflictos.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1" i="0" u="none" strike="noStrike" kern="0" cap="none" spc="0" normalizeH="0" baseline="0" noProof="0" dirty="0">
                <a:ln>
                  <a:noFill/>
                </a:ln>
                <a:solidFill>
                  <a:srgbClr val="000000"/>
                </a:solidFill>
                <a:effectLst/>
                <a:uLnTx/>
                <a:uFillTx/>
                <a:latin typeface="Calibri"/>
                <a:ea typeface="Calibri"/>
                <a:cs typeface="Calibri"/>
                <a:sym typeface="Calibri"/>
              </a:rPr>
              <a:t>Relación con Mandos Medios y Superiores</a:t>
            </a:r>
            <a:r>
              <a:rPr kumimoji="0" lang="es-MX" sz="1400" b="0" i="0" u="none" strike="noStrike" kern="0" cap="none" spc="0" normalizeH="0" baseline="0" noProof="0" dirty="0">
                <a:ln>
                  <a:noFill/>
                </a:ln>
                <a:solidFill>
                  <a:srgbClr val="000000"/>
                </a:solidFill>
                <a:effectLst/>
                <a:uLnTx/>
                <a:uFillTx/>
                <a:latin typeface="Calibri"/>
                <a:ea typeface="Calibri"/>
                <a:cs typeface="Calibri"/>
                <a:sym typeface="Calibri"/>
              </a:rPr>
              <a:t>: Este factor realiza la evaluación del liderazgo  que impera en las áreas de trabajo, la carga de trabajo y la apertura a las propuestas de mejora.</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1" i="0" u="none" strike="noStrike" kern="0" cap="none" spc="0" normalizeH="0" baseline="0" noProof="0" dirty="0">
                <a:ln>
                  <a:noFill/>
                </a:ln>
                <a:solidFill>
                  <a:srgbClr val="000000"/>
                </a:solidFill>
                <a:effectLst/>
                <a:uLnTx/>
                <a:uFillTx/>
                <a:latin typeface="Calibri"/>
                <a:ea typeface="Calibri"/>
                <a:cs typeface="Calibri"/>
                <a:sym typeface="Calibri"/>
              </a:rPr>
              <a:t>Puesto de Trabajo</a:t>
            </a:r>
            <a:r>
              <a:rPr kumimoji="0" lang="es-MX" sz="1400" b="0" i="0" u="none" strike="noStrike" kern="0" cap="none" spc="0" normalizeH="0" baseline="0" noProof="0" dirty="0">
                <a:ln>
                  <a:noFill/>
                </a:ln>
                <a:solidFill>
                  <a:srgbClr val="000000"/>
                </a:solidFill>
                <a:effectLst/>
                <a:uLnTx/>
                <a:uFillTx/>
                <a:latin typeface="Calibri"/>
                <a:ea typeface="Calibri"/>
                <a:cs typeface="Calibri"/>
                <a:sym typeface="Calibri"/>
              </a:rPr>
              <a:t>: Hace referencia a la satisfacción con el puesto de trabajo, evaluando  el agrado del  puesto, la capacitación y   la relación de la formación académica con el puesto de trabajo.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s-MX" sz="1400" b="1" i="0" u="none" strike="noStrike" kern="0" cap="none" spc="0" normalizeH="0" baseline="0" noProof="0" dirty="0">
                <a:ln>
                  <a:noFill/>
                </a:ln>
                <a:solidFill>
                  <a:srgbClr val="000000"/>
                </a:solidFill>
                <a:effectLst/>
                <a:uLnTx/>
                <a:uFillTx/>
                <a:latin typeface="Calibri"/>
                <a:ea typeface="Calibri"/>
                <a:cs typeface="Calibri"/>
                <a:sym typeface="Calibri"/>
              </a:rPr>
              <a:t>Medio Ambiente: </a:t>
            </a:r>
            <a:r>
              <a:rPr kumimoji="0" lang="es-MX" sz="1400" b="0" i="0" u="none" strike="noStrike" kern="0" cap="none" spc="0" normalizeH="0" baseline="0" noProof="0" dirty="0">
                <a:ln>
                  <a:noFill/>
                </a:ln>
                <a:solidFill>
                  <a:srgbClr val="000000"/>
                </a:solidFill>
                <a:effectLst/>
                <a:uLnTx/>
                <a:uFillTx/>
                <a:latin typeface="Calibri"/>
                <a:ea typeface="Calibri"/>
                <a:cs typeface="Calibri"/>
                <a:sym typeface="Calibri"/>
              </a:rPr>
              <a:t>Entorno que condiciona la forma de vida de la sociedad y que incluye valores naturales, sociales y culturales que existen en un lugar y momento determinado.</a:t>
            </a:r>
            <a:endParaRPr kumimoji="0" sz="12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621495" y="568701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5" name="Rectángulo 14"/>
          <p:cNvSpPr/>
          <p:nvPr/>
        </p:nvSpPr>
        <p:spPr>
          <a:xfrm>
            <a:off x="897182" y="718128"/>
            <a:ext cx="747618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RM-8</a:t>
            </a:r>
            <a:r>
              <a:rPr lang="es-ES" sz="1600" dirty="0">
                <a:solidFill>
                  <a:srgbClr val="1F497D"/>
                </a:solidFill>
                <a:latin typeface="Calibri" panose="020F0502020204030204" pitchFamily="34" charset="0"/>
              </a:rPr>
              <a:t>. ¿SE TE PROPORCIONA EN TIEMPO Y FORMA EL EQUIPO O HERRAMIENTAS NECESARIAS PARA REALIZAR TUS FUNCIONES?</a:t>
            </a:r>
            <a:endParaRPr lang="es-ES" sz="1600" dirty="0"/>
          </a:p>
          <a:p>
            <a:br>
              <a:rPr lang="es-ES" dirty="0"/>
            </a:br>
            <a:endParaRPr lang="es-MX" dirty="0"/>
          </a:p>
        </p:txBody>
      </p:sp>
      <p:graphicFrame>
        <p:nvGraphicFramePr>
          <p:cNvPr id="12" name="Google Shape;842;p39">
            <a:extLst>
              <a:ext uri="{FF2B5EF4-FFF2-40B4-BE49-F238E27FC236}">
                <a16:creationId xmlns:a16="http://schemas.microsoft.com/office/drawing/2014/main" id="{DD53AC47-AA88-4F03-9FA7-2C67FF0F17BA}"/>
              </a:ext>
            </a:extLst>
          </p:cNvPr>
          <p:cNvGraphicFramePr/>
          <p:nvPr>
            <p:extLst>
              <p:ext uri="{D42A27DB-BD31-4B8C-83A1-F6EECF244321}">
                <p14:modId xmlns:p14="http://schemas.microsoft.com/office/powerpoint/2010/main" val="1763290320"/>
              </p:ext>
            </p:extLst>
          </p:nvPr>
        </p:nvGraphicFramePr>
        <p:xfrm>
          <a:off x="1621495" y="1319862"/>
          <a:ext cx="7187400" cy="430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127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2" name="Rectángulo 1"/>
          <p:cNvSpPr/>
          <p:nvPr/>
        </p:nvSpPr>
        <p:spPr>
          <a:xfrm>
            <a:off x="2466240" y="450942"/>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p:txBody>
      </p:sp>
      <p:sp>
        <p:nvSpPr>
          <p:cNvPr id="12" name="Google Shape;861;p40">
            <a:extLst>
              <a:ext uri="{FF2B5EF4-FFF2-40B4-BE49-F238E27FC236}">
                <a16:creationId xmlns:a16="http://schemas.microsoft.com/office/drawing/2014/main" id="{291A1BED-5BD9-4649-86E1-DC5C913591FA}"/>
              </a:ext>
            </a:extLst>
          </p:cNvPr>
          <p:cNvSpPr txBox="1"/>
          <p:nvPr/>
        </p:nvSpPr>
        <p:spPr>
          <a:xfrm>
            <a:off x="1597955" y="1068961"/>
            <a:ext cx="6785897" cy="4247276"/>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s-MX" kern="0" dirty="0">
                <a:solidFill>
                  <a:srgbClr val="000000"/>
                </a:solidFill>
                <a:ea typeface="Calibri"/>
                <a:cs typeface="Calibri"/>
                <a:sym typeface="Calibri"/>
              </a:rPr>
              <a:t>En el rubro de </a:t>
            </a:r>
            <a:r>
              <a:rPr lang="es-MX" b="1" kern="0" dirty="0">
                <a:solidFill>
                  <a:srgbClr val="000000"/>
                </a:solidFill>
                <a:ea typeface="Calibri"/>
                <a:cs typeface="Calibri"/>
                <a:sym typeface="Calibri"/>
              </a:rPr>
              <a:t>“Recursos Materiales”</a:t>
            </a:r>
            <a:r>
              <a:rPr lang="es-MX" kern="0" dirty="0">
                <a:solidFill>
                  <a:srgbClr val="000000"/>
                </a:solidFill>
                <a:ea typeface="Calibri"/>
                <a:cs typeface="Calibri"/>
                <a:sym typeface="Calibri"/>
              </a:rPr>
              <a:t> se presentan los resultados:</a:t>
            </a:r>
            <a:endParaRPr sz="1400" kern="0" dirty="0">
              <a:solidFill>
                <a:srgbClr val="000000"/>
              </a:solidFill>
              <a:latin typeface="Arial"/>
              <a:cs typeface="Arial"/>
              <a:sym typeface="Arial"/>
            </a:endParaRPr>
          </a:p>
          <a:p>
            <a:pPr algn="just">
              <a:buClr>
                <a:srgbClr val="000000"/>
              </a:buClr>
              <a:buFont typeface="Arial"/>
              <a:buNone/>
            </a:pPr>
            <a:endParaRPr b="1" kern="0" dirty="0">
              <a:solidFill>
                <a:srgbClr val="000000"/>
              </a:solidFill>
              <a:ea typeface="Calibri"/>
              <a:cs typeface="Calibri"/>
              <a:sym typeface="Calibri"/>
            </a:endParaRPr>
          </a:p>
          <a:p>
            <a:pPr algn="just">
              <a:buClr>
                <a:srgbClr val="000000"/>
              </a:buClr>
              <a:buFont typeface="Arial"/>
              <a:buNone/>
            </a:pPr>
            <a:r>
              <a:rPr lang="es-MX" b="1" kern="0" dirty="0">
                <a:solidFill>
                  <a:srgbClr val="000000"/>
                </a:solidFill>
                <a:ea typeface="Calibri"/>
                <a:cs typeface="Calibri"/>
                <a:sym typeface="Calibri"/>
              </a:rPr>
              <a:t>función docente:</a:t>
            </a:r>
            <a:endParaRPr sz="1400" kern="0" dirty="0">
              <a:solidFill>
                <a:srgbClr val="000000"/>
              </a:solidFill>
              <a:latin typeface="Arial"/>
              <a:cs typeface="Arial"/>
              <a:sym typeface="Arial"/>
            </a:endParaRPr>
          </a:p>
          <a:p>
            <a:pPr marL="285750" indent="-285750" algn="just">
              <a:buClr>
                <a:srgbClr val="000000"/>
              </a:buClr>
              <a:buSzPts val="1800"/>
              <a:buFont typeface="Arial"/>
              <a:buChar char="•"/>
            </a:pPr>
            <a:r>
              <a:rPr lang="es-MX" b="1" kern="0" dirty="0">
                <a:solidFill>
                  <a:srgbClr val="000000"/>
                </a:solidFill>
                <a:ea typeface="Calibri"/>
                <a:cs typeface="Calibri"/>
                <a:sym typeface="Calibri"/>
              </a:rPr>
              <a:t>La información para la planeación y ejecución de actividades académicas </a:t>
            </a:r>
            <a:r>
              <a:rPr lang="es-MX" kern="0" dirty="0">
                <a:solidFill>
                  <a:srgbClr val="000000"/>
                </a:solidFill>
                <a:ea typeface="Calibri"/>
                <a:cs typeface="Calibri"/>
                <a:sym typeface="Calibri"/>
              </a:rPr>
              <a:t>son proporcionadas de manera correcta y oportuna, presentándose una oportunidad de mejora ya que el 14% menciona que no es siempre .</a:t>
            </a:r>
            <a:endParaRPr sz="1400" kern="0" dirty="0">
              <a:solidFill>
                <a:srgbClr val="000000"/>
              </a:solidFill>
              <a:latin typeface="Arial"/>
              <a:cs typeface="Arial"/>
              <a:sym typeface="Arial"/>
            </a:endParaRPr>
          </a:p>
          <a:p>
            <a:pPr marL="285750" indent="-285750" algn="just">
              <a:buClr>
                <a:srgbClr val="000000"/>
              </a:buClr>
              <a:buSzPts val="1800"/>
              <a:buFont typeface="Arial"/>
              <a:buChar char="•"/>
            </a:pPr>
            <a:r>
              <a:rPr lang="es-MX" kern="0" dirty="0">
                <a:solidFill>
                  <a:srgbClr val="000000"/>
                </a:solidFill>
                <a:ea typeface="Calibri"/>
                <a:cs typeface="Calibri"/>
                <a:sym typeface="Calibri"/>
              </a:rPr>
              <a:t>Se cuenta con </a:t>
            </a:r>
            <a:r>
              <a:rPr lang="es-MX" b="1" kern="0" dirty="0">
                <a:solidFill>
                  <a:srgbClr val="000000"/>
                </a:solidFill>
                <a:ea typeface="Calibri"/>
                <a:cs typeface="Calibri"/>
                <a:sym typeface="Calibri"/>
              </a:rPr>
              <a:t>acceso a equipo de computo, audiovisual, laboratorios y/o talleres</a:t>
            </a:r>
            <a:r>
              <a:rPr lang="es-MX" kern="0" dirty="0">
                <a:solidFill>
                  <a:srgbClr val="000000"/>
                </a:solidFill>
                <a:ea typeface="Calibri"/>
                <a:cs typeface="Calibri"/>
                <a:sym typeface="Calibri"/>
              </a:rPr>
              <a:t> necesarios para llevar a cabo tus actividades académicas o de investigación, entre los que contestaron.</a:t>
            </a:r>
            <a:endParaRPr sz="1400" kern="0" dirty="0">
              <a:solidFill>
                <a:srgbClr val="000000"/>
              </a:solidFill>
              <a:latin typeface="Arial"/>
              <a:cs typeface="Arial"/>
              <a:sym typeface="Arial"/>
            </a:endParaRPr>
          </a:p>
          <a:p>
            <a:pPr marL="285750" indent="-285750" algn="just">
              <a:buClr>
                <a:srgbClr val="000000"/>
              </a:buClr>
              <a:buSzPts val="1800"/>
              <a:buFont typeface="Arial"/>
              <a:buChar char="•"/>
            </a:pPr>
            <a:r>
              <a:rPr lang="es-MX" kern="0" dirty="0">
                <a:solidFill>
                  <a:srgbClr val="000000"/>
                </a:solidFill>
                <a:ea typeface="Calibri"/>
                <a:cs typeface="Calibri"/>
                <a:sym typeface="Calibri"/>
              </a:rPr>
              <a:t>Las </a:t>
            </a:r>
            <a:r>
              <a:rPr lang="es-MX" b="1" kern="0" dirty="0">
                <a:solidFill>
                  <a:srgbClr val="000000"/>
                </a:solidFill>
                <a:ea typeface="Calibri"/>
                <a:cs typeface="Calibri"/>
                <a:sym typeface="Calibri"/>
              </a:rPr>
              <a:t>condiciones en que se encuentran las aulas </a:t>
            </a:r>
            <a:r>
              <a:rPr lang="es-MX" kern="0" dirty="0">
                <a:solidFill>
                  <a:srgbClr val="000000"/>
                </a:solidFill>
                <a:ea typeface="Calibri"/>
                <a:cs typeface="Calibri"/>
                <a:sym typeface="Calibri"/>
              </a:rPr>
              <a:t>donde se imparten clases son excelentes.</a:t>
            </a:r>
            <a:endParaRPr sz="1400" kern="0" dirty="0">
              <a:solidFill>
                <a:srgbClr val="000000"/>
              </a:solidFill>
              <a:latin typeface="Arial"/>
              <a:cs typeface="Arial"/>
              <a:sym typeface="Arial"/>
            </a:endParaRPr>
          </a:p>
          <a:p>
            <a:pPr marL="285750" indent="-171450" algn="just">
              <a:buClr>
                <a:srgbClr val="000000"/>
              </a:buClr>
              <a:buSzPts val="1800"/>
              <a:buFont typeface="Arial"/>
              <a:buNone/>
            </a:pPr>
            <a:endParaRPr kern="0" dirty="0">
              <a:solidFill>
                <a:srgbClr val="000000"/>
              </a:solidFill>
              <a:ea typeface="Calibri"/>
              <a:cs typeface="Calibri"/>
              <a:sym typeface="Calibri"/>
            </a:endParaRPr>
          </a:p>
          <a:p>
            <a:pPr marL="285750" indent="-171450">
              <a:buClr>
                <a:srgbClr val="000000"/>
              </a:buClr>
              <a:buSzPts val="1800"/>
              <a:buFont typeface="Arial"/>
              <a:buNone/>
            </a:pPr>
            <a:endParaRPr kern="0" dirty="0">
              <a:solidFill>
                <a:srgbClr val="000000"/>
              </a:solidFill>
              <a:ea typeface="Calibri"/>
              <a:cs typeface="Calibri"/>
              <a:sym typeface="Calibri"/>
            </a:endParaRPr>
          </a:p>
        </p:txBody>
      </p:sp>
    </p:spTree>
    <p:extLst>
      <p:ext uri="{BB962C8B-B14F-4D97-AF65-F5344CB8AC3E}">
        <p14:creationId xmlns:p14="http://schemas.microsoft.com/office/powerpoint/2010/main" val="777748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2" name="Rectángulo 1"/>
          <p:cNvSpPr/>
          <p:nvPr/>
        </p:nvSpPr>
        <p:spPr>
          <a:xfrm>
            <a:off x="2466240" y="450360"/>
            <a:ext cx="4572000" cy="1200329"/>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a:p>
            <a:br>
              <a:rPr lang="es-MX" dirty="0"/>
            </a:br>
            <a:endParaRPr lang="es-MX" dirty="0"/>
          </a:p>
        </p:txBody>
      </p:sp>
      <p:sp>
        <p:nvSpPr>
          <p:cNvPr id="11" name="Google Shape;880;p41">
            <a:extLst>
              <a:ext uri="{FF2B5EF4-FFF2-40B4-BE49-F238E27FC236}">
                <a16:creationId xmlns:a16="http://schemas.microsoft.com/office/drawing/2014/main" id="{0483C3F6-8875-4F30-86F5-7FEF2444BC16}"/>
              </a:ext>
            </a:extLst>
          </p:cNvPr>
          <p:cNvSpPr txBox="1"/>
          <p:nvPr/>
        </p:nvSpPr>
        <p:spPr>
          <a:xfrm>
            <a:off x="1597955" y="1068961"/>
            <a:ext cx="6785897" cy="4524275"/>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s-MX" kern="0" dirty="0">
                <a:solidFill>
                  <a:srgbClr val="000000"/>
                </a:solidFill>
                <a:ea typeface="Calibri"/>
                <a:cs typeface="Calibri"/>
                <a:sym typeface="Calibri"/>
              </a:rPr>
              <a:t>En el rubro de </a:t>
            </a:r>
            <a:r>
              <a:rPr lang="es-MX" b="1" kern="0" dirty="0">
                <a:solidFill>
                  <a:srgbClr val="000000"/>
                </a:solidFill>
                <a:ea typeface="Calibri"/>
                <a:cs typeface="Calibri"/>
                <a:sym typeface="Calibri"/>
              </a:rPr>
              <a:t>“Recursos Materiales”</a:t>
            </a:r>
            <a:r>
              <a:rPr lang="es-MX" kern="0" dirty="0">
                <a:solidFill>
                  <a:srgbClr val="000000"/>
                </a:solidFill>
                <a:ea typeface="Calibri"/>
                <a:cs typeface="Calibri"/>
                <a:sym typeface="Calibri"/>
              </a:rPr>
              <a:t> presentan los resultados:</a:t>
            </a:r>
            <a:endParaRPr sz="1400" kern="0" dirty="0">
              <a:solidFill>
                <a:srgbClr val="000000"/>
              </a:solidFill>
              <a:latin typeface="Arial"/>
              <a:cs typeface="Arial"/>
              <a:sym typeface="Arial"/>
            </a:endParaRPr>
          </a:p>
          <a:p>
            <a:pPr algn="just">
              <a:buClr>
                <a:srgbClr val="000000"/>
              </a:buClr>
              <a:buFont typeface="Arial"/>
              <a:buNone/>
            </a:pPr>
            <a:endParaRPr kern="0" dirty="0">
              <a:solidFill>
                <a:srgbClr val="000000"/>
              </a:solidFill>
              <a:ea typeface="Calibri"/>
              <a:cs typeface="Calibri"/>
              <a:sym typeface="Calibri"/>
            </a:endParaRPr>
          </a:p>
          <a:p>
            <a:pPr algn="just">
              <a:buClr>
                <a:srgbClr val="000000"/>
              </a:buClr>
              <a:buFont typeface="Arial"/>
              <a:buNone/>
            </a:pPr>
            <a:r>
              <a:rPr lang="es-MX" b="1" kern="0" dirty="0">
                <a:solidFill>
                  <a:srgbClr val="000000"/>
                </a:solidFill>
                <a:ea typeface="Calibri"/>
                <a:cs typeface="Calibri"/>
                <a:sym typeface="Calibri"/>
              </a:rPr>
              <a:t>función administrativa:</a:t>
            </a:r>
            <a:endParaRPr sz="1400" kern="0" dirty="0">
              <a:solidFill>
                <a:srgbClr val="000000"/>
              </a:solidFill>
              <a:latin typeface="Arial"/>
              <a:cs typeface="Arial"/>
              <a:sym typeface="Arial"/>
            </a:endParaRPr>
          </a:p>
          <a:p>
            <a:pPr marL="285750" indent="-285750" algn="just">
              <a:buClr>
                <a:srgbClr val="000000"/>
              </a:buClr>
              <a:buSzPts val="1800"/>
              <a:buFont typeface="Arial"/>
              <a:buChar char="•"/>
            </a:pPr>
            <a:r>
              <a:rPr lang="es-MX" kern="0" dirty="0">
                <a:solidFill>
                  <a:srgbClr val="000000"/>
                </a:solidFill>
                <a:ea typeface="Calibri"/>
                <a:cs typeface="Calibri"/>
                <a:sym typeface="Calibri"/>
              </a:rPr>
              <a:t>Se</a:t>
            </a:r>
            <a:r>
              <a:rPr lang="es-MX" b="1" kern="0" dirty="0">
                <a:solidFill>
                  <a:srgbClr val="000000"/>
                </a:solidFill>
                <a:ea typeface="Calibri"/>
                <a:cs typeface="Calibri"/>
                <a:sym typeface="Calibri"/>
              </a:rPr>
              <a:t> </a:t>
            </a:r>
            <a:r>
              <a:rPr lang="es-MX" kern="0" dirty="0">
                <a:solidFill>
                  <a:srgbClr val="000000"/>
                </a:solidFill>
                <a:ea typeface="Calibri"/>
                <a:cs typeface="Calibri"/>
                <a:sym typeface="Calibri"/>
              </a:rPr>
              <a:t>cuenta con el </a:t>
            </a:r>
            <a:r>
              <a:rPr lang="es-MX" b="1" kern="0" dirty="0">
                <a:solidFill>
                  <a:srgbClr val="000000"/>
                </a:solidFill>
                <a:ea typeface="Calibri"/>
                <a:cs typeface="Calibri"/>
                <a:sym typeface="Calibri"/>
              </a:rPr>
              <a:t>material necesario para realizar sus funciones</a:t>
            </a:r>
          </a:p>
          <a:p>
            <a:pPr marL="285750" indent="-285750" algn="just">
              <a:buClr>
                <a:srgbClr val="000000"/>
              </a:buClr>
              <a:buSzPts val="1800"/>
              <a:buFont typeface="Arial"/>
              <a:buChar char="•"/>
            </a:pPr>
            <a:endParaRPr lang="es-MX" b="1" kern="0" dirty="0">
              <a:solidFill>
                <a:srgbClr val="000000"/>
              </a:solidFill>
              <a:ea typeface="Calibri"/>
              <a:cs typeface="Calibri"/>
              <a:sym typeface="Calibri"/>
            </a:endParaRPr>
          </a:p>
          <a:p>
            <a:pPr marL="285750" indent="-285750" algn="just">
              <a:buClr>
                <a:srgbClr val="000000"/>
              </a:buClr>
              <a:buSzPts val="1800"/>
              <a:buFont typeface="Arial"/>
              <a:buChar char="•"/>
            </a:pPr>
            <a:r>
              <a:rPr lang="es-MX" kern="0" dirty="0">
                <a:solidFill>
                  <a:srgbClr val="000000"/>
                </a:solidFill>
                <a:ea typeface="Calibri"/>
                <a:cs typeface="Calibri"/>
                <a:sym typeface="Calibri"/>
              </a:rPr>
              <a:t>Se proporciona </a:t>
            </a:r>
            <a:r>
              <a:rPr lang="es-MX" b="1" kern="0" dirty="0">
                <a:solidFill>
                  <a:srgbClr val="000000"/>
                </a:solidFill>
                <a:ea typeface="Calibri"/>
                <a:cs typeface="Calibri"/>
                <a:sym typeface="Calibri"/>
              </a:rPr>
              <a:t>el equipo o herramientas necesarias para realizar sus funciones</a:t>
            </a:r>
          </a:p>
          <a:p>
            <a:pPr marL="285750" indent="-285750" algn="just">
              <a:buClr>
                <a:srgbClr val="000000"/>
              </a:buClr>
              <a:buSzPts val="1800"/>
              <a:buFont typeface="Arial"/>
              <a:buChar char="•"/>
            </a:pPr>
            <a:r>
              <a:rPr lang="es-MX" kern="0" dirty="0">
                <a:solidFill>
                  <a:srgbClr val="000000"/>
                </a:solidFill>
                <a:ea typeface="Calibri"/>
                <a:cs typeface="Calibri"/>
                <a:sym typeface="Calibri"/>
              </a:rPr>
              <a:t>Cuando se </a:t>
            </a:r>
            <a:r>
              <a:rPr lang="es-MX" b="1" kern="0" dirty="0">
                <a:solidFill>
                  <a:srgbClr val="000000"/>
                </a:solidFill>
                <a:ea typeface="Calibri"/>
                <a:cs typeface="Calibri"/>
                <a:sym typeface="Calibri"/>
              </a:rPr>
              <a:t>solicita un servicio para equipo de computo </a:t>
            </a:r>
            <a:r>
              <a:rPr lang="es-MX" kern="0" dirty="0">
                <a:solidFill>
                  <a:srgbClr val="000000"/>
                </a:solidFill>
                <a:ea typeface="Calibri"/>
                <a:cs typeface="Calibri"/>
                <a:sym typeface="Calibri"/>
              </a:rPr>
              <a:t>se atiende de manera oportuna, sin embargo hay una oportunidad de mejora ya que mas del 10% menciona que no es siempre.</a:t>
            </a:r>
            <a:endParaRPr sz="1400" kern="0" dirty="0">
              <a:solidFill>
                <a:srgbClr val="000000"/>
              </a:solidFill>
              <a:latin typeface="Arial"/>
              <a:cs typeface="Arial"/>
              <a:sym typeface="Arial"/>
            </a:endParaRPr>
          </a:p>
          <a:p>
            <a:pPr marL="285750" indent="-171450" algn="just">
              <a:buClr>
                <a:srgbClr val="000000"/>
              </a:buClr>
              <a:buSzPts val="1800"/>
              <a:buFont typeface="Arial"/>
              <a:buNone/>
            </a:pPr>
            <a:endParaRPr kern="0" dirty="0">
              <a:solidFill>
                <a:srgbClr val="000000"/>
              </a:solidFill>
              <a:ea typeface="Calibri"/>
              <a:cs typeface="Calibri"/>
              <a:sym typeface="Calibri"/>
            </a:endParaRPr>
          </a:p>
          <a:p>
            <a:pPr marL="285750" indent="-171450" algn="just">
              <a:buClr>
                <a:srgbClr val="000000"/>
              </a:buClr>
              <a:buSzPts val="1800"/>
              <a:buFont typeface="Arial"/>
              <a:buNone/>
            </a:pPr>
            <a:endParaRPr kern="0" dirty="0">
              <a:solidFill>
                <a:srgbClr val="000000"/>
              </a:solidFill>
              <a:ea typeface="Calibri"/>
              <a:cs typeface="Calibri"/>
              <a:sym typeface="Calibri"/>
            </a:endParaRPr>
          </a:p>
          <a:p>
            <a:pPr>
              <a:buClr>
                <a:srgbClr val="000000"/>
              </a:buClr>
              <a:buFont typeface="Arial"/>
              <a:buNone/>
            </a:pPr>
            <a:endParaRPr b="1" kern="0" dirty="0">
              <a:solidFill>
                <a:srgbClr val="000000"/>
              </a:solidFill>
              <a:ea typeface="Calibri"/>
              <a:cs typeface="Calibri"/>
              <a:sym typeface="Calibri"/>
            </a:endParaRPr>
          </a:p>
          <a:p>
            <a:pPr>
              <a:buClr>
                <a:srgbClr val="000000"/>
              </a:buClr>
              <a:buFont typeface="Arial"/>
              <a:buNone/>
            </a:pPr>
            <a:endParaRPr b="1" kern="0" dirty="0">
              <a:solidFill>
                <a:srgbClr val="000000"/>
              </a:solidFill>
              <a:ea typeface="Calibri"/>
              <a:cs typeface="Calibri"/>
              <a:sym typeface="Calibri"/>
            </a:endParaRPr>
          </a:p>
          <a:p>
            <a:pPr marL="285750" indent="-171450">
              <a:buClr>
                <a:srgbClr val="000000"/>
              </a:buClr>
              <a:buSzPts val="1800"/>
              <a:buFont typeface="Arial"/>
              <a:buNone/>
            </a:pPr>
            <a:endParaRPr kern="0" dirty="0">
              <a:solidFill>
                <a:srgbClr val="000000"/>
              </a:solidFill>
              <a:ea typeface="Calibri"/>
              <a:cs typeface="Calibri"/>
              <a:sym typeface="Calibri"/>
            </a:endParaRPr>
          </a:p>
          <a:p>
            <a:pPr marL="285750" indent="-171450">
              <a:buClr>
                <a:srgbClr val="000000"/>
              </a:buClr>
              <a:buSzPts val="1800"/>
              <a:buFont typeface="Arial"/>
              <a:buNone/>
            </a:pPr>
            <a:endParaRPr kern="0" dirty="0">
              <a:solidFill>
                <a:srgbClr val="000000"/>
              </a:solidFill>
              <a:ea typeface="Calibri"/>
              <a:cs typeface="Calibri"/>
              <a:sym typeface="Calibri"/>
            </a:endParaRPr>
          </a:p>
        </p:txBody>
      </p:sp>
    </p:spTree>
    <p:extLst>
      <p:ext uri="{BB962C8B-B14F-4D97-AF65-F5344CB8AC3E}">
        <p14:creationId xmlns:p14="http://schemas.microsoft.com/office/powerpoint/2010/main" val="2833743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2" name="Rectángulo 1"/>
          <p:cNvSpPr/>
          <p:nvPr/>
        </p:nvSpPr>
        <p:spPr>
          <a:xfrm>
            <a:off x="2466240" y="450360"/>
            <a:ext cx="4572000" cy="1200329"/>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a:p>
            <a:br>
              <a:rPr lang="es-MX" dirty="0"/>
            </a:br>
            <a:endParaRPr lang="es-MX" dirty="0"/>
          </a:p>
        </p:txBody>
      </p:sp>
      <p:sp>
        <p:nvSpPr>
          <p:cNvPr id="3" name="TextBox 2">
            <a:extLst>
              <a:ext uri="{FF2B5EF4-FFF2-40B4-BE49-F238E27FC236}">
                <a16:creationId xmlns:a16="http://schemas.microsoft.com/office/drawing/2014/main" id="{D2313B33-F517-4BCB-B617-DD758B442145}"/>
              </a:ext>
            </a:extLst>
          </p:cNvPr>
          <p:cNvSpPr txBox="1"/>
          <p:nvPr/>
        </p:nvSpPr>
        <p:spPr>
          <a:xfrm>
            <a:off x="2174789" y="1742303"/>
            <a:ext cx="4827451" cy="369332"/>
          </a:xfrm>
          <a:prstGeom prst="rect">
            <a:avLst/>
          </a:prstGeom>
          <a:noFill/>
        </p:spPr>
        <p:txBody>
          <a:bodyPr wrap="square" rtlCol="0">
            <a:spAutoFit/>
          </a:bodyPr>
          <a:lstStyle/>
          <a:p>
            <a:r>
              <a:rPr lang="es-MX" dirty="0"/>
              <a:t>Datos insuficientes</a:t>
            </a:r>
          </a:p>
        </p:txBody>
      </p:sp>
    </p:spTree>
    <p:extLst>
      <p:ext uri="{BB962C8B-B14F-4D97-AF65-F5344CB8AC3E}">
        <p14:creationId xmlns:p14="http://schemas.microsoft.com/office/powerpoint/2010/main" val="42628374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2" name="Rectángulo 1"/>
          <p:cNvSpPr/>
          <p:nvPr/>
        </p:nvSpPr>
        <p:spPr>
          <a:xfrm>
            <a:off x="1930346" y="2249433"/>
            <a:ext cx="5930721" cy="3108543"/>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CONVIVENCIA CON COMPAÑEROS – COMPAÑERAS</a:t>
            </a:r>
            <a:endParaRPr lang="es-ES" sz="4000" b="0" dirty="0">
              <a:effectLst/>
            </a:endParaRPr>
          </a:p>
          <a:p>
            <a:pPr algn="ctr"/>
            <a:r>
              <a:rPr lang="es-ES" sz="4000" b="1" i="0" u="none" strike="noStrike" dirty="0">
                <a:solidFill>
                  <a:srgbClr val="000000"/>
                </a:solidFill>
                <a:effectLst/>
                <a:latin typeface="Calibri" panose="020F0502020204030204" pitchFamily="34" charset="0"/>
              </a:rPr>
              <a:t>“CCC”</a:t>
            </a:r>
            <a:endParaRPr lang="es-ES" sz="4000" b="0" dirty="0">
              <a:effectLst/>
            </a:endParaRPr>
          </a:p>
          <a:p>
            <a:br>
              <a:rPr lang="es-ES" dirty="0"/>
            </a:br>
            <a:endParaRPr lang="es-MX" dirty="0"/>
          </a:p>
        </p:txBody>
      </p:sp>
    </p:spTree>
    <p:extLst>
      <p:ext uri="{BB962C8B-B14F-4D97-AF65-F5344CB8AC3E}">
        <p14:creationId xmlns:p14="http://schemas.microsoft.com/office/powerpoint/2010/main" val="662423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595144" y="562328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57567"/>
            <a:ext cx="7653561"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CCC-1</a:t>
            </a:r>
            <a:r>
              <a:rPr lang="es-ES" sz="1600" dirty="0">
                <a:solidFill>
                  <a:srgbClr val="1F497D"/>
                </a:solidFill>
                <a:latin typeface="Calibri" panose="020F0502020204030204" pitchFamily="34" charset="0"/>
              </a:rPr>
              <a:t>. ¿CÓMO CONSIDERAS LAS RELACIONES ENTRE TUS COMPAÑEROS – COMPAÑERAS DE TRABAJO?</a:t>
            </a:r>
            <a:endParaRPr lang="es-ES" sz="1600" dirty="0"/>
          </a:p>
          <a:p>
            <a:br>
              <a:rPr lang="es-ES" dirty="0"/>
            </a:br>
            <a:endParaRPr lang="es-MX" dirty="0"/>
          </a:p>
        </p:txBody>
      </p:sp>
      <p:graphicFrame>
        <p:nvGraphicFramePr>
          <p:cNvPr id="12" name="Google Shape;935;p44">
            <a:extLst>
              <a:ext uri="{FF2B5EF4-FFF2-40B4-BE49-F238E27FC236}">
                <a16:creationId xmlns:a16="http://schemas.microsoft.com/office/drawing/2014/main" id="{40465FB5-7503-48FF-8A9B-6A342CDFB508}"/>
              </a:ext>
            </a:extLst>
          </p:cNvPr>
          <p:cNvGraphicFramePr/>
          <p:nvPr>
            <p:extLst>
              <p:ext uri="{D42A27DB-BD31-4B8C-83A1-F6EECF244321}">
                <p14:modId xmlns:p14="http://schemas.microsoft.com/office/powerpoint/2010/main" val="823517179"/>
              </p:ext>
            </p:extLst>
          </p:nvPr>
        </p:nvGraphicFramePr>
        <p:xfrm>
          <a:off x="1378944" y="1213278"/>
          <a:ext cx="7200800" cy="41599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32405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607500" y="5322748"/>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1022"/>
            <a:ext cx="795270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CCC-2</a:t>
            </a:r>
            <a:r>
              <a:rPr lang="es-ES" sz="1600" dirty="0">
                <a:solidFill>
                  <a:srgbClr val="1F497D"/>
                </a:solidFill>
                <a:latin typeface="Calibri" panose="020F0502020204030204" pitchFamily="34" charset="0"/>
              </a:rPr>
              <a:t>. ¿CONSIDERAS QUE EN TU ÁREA  SE FOMENTA EL TRABAJO EN EQUIPO?</a:t>
            </a:r>
            <a:endParaRPr lang="es-ES" sz="1600" dirty="0"/>
          </a:p>
          <a:p>
            <a:br>
              <a:rPr lang="es-ES" dirty="0"/>
            </a:br>
            <a:endParaRPr lang="es-MX" dirty="0"/>
          </a:p>
        </p:txBody>
      </p:sp>
      <p:graphicFrame>
        <p:nvGraphicFramePr>
          <p:cNvPr id="12" name="Google Shape;955;p45">
            <a:extLst>
              <a:ext uri="{FF2B5EF4-FFF2-40B4-BE49-F238E27FC236}">
                <a16:creationId xmlns:a16="http://schemas.microsoft.com/office/drawing/2014/main" id="{9DB7D87E-AE7A-4CFD-9190-656742EF6A9B}"/>
              </a:ext>
            </a:extLst>
          </p:cNvPr>
          <p:cNvGraphicFramePr/>
          <p:nvPr>
            <p:extLst>
              <p:ext uri="{D42A27DB-BD31-4B8C-83A1-F6EECF244321}">
                <p14:modId xmlns:p14="http://schemas.microsoft.com/office/powerpoint/2010/main" val="1927882846"/>
              </p:ext>
            </p:extLst>
          </p:nvPr>
        </p:nvGraphicFramePr>
        <p:xfrm>
          <a:off x="1303388" y="1110629"/>
          <a:ext cx="7056784" cy="40682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0060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644571" y="5500604"/>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21028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CCC-3</a:t>
            </a:r>
            <a:r>
              <a:rPr lang="es-ES" sz="1600" dirty="0">
                <a:solidFill>
                  <a:srgbClr val="1F497D"/>
                </a:solidFill>
                <a:latin typeface="Calibri" panose="020F0502020204030204" pitchFamily="34" charset="0"/>
              </a:rPr>
              <a:t>. EN TU TRABAJO, EXPRESAS TU PUNTO DE VISTA, AÚN CUANDO SEA DIFERENTE AL DE LOS DEMÁS</a:t>
            </a:r>
            <a:endParaRPr lang="es-ES" sz="1600" dirty="0"/>
          </a:p>
          <a:p>
            <a:br>
              <a:rPr lang="es-ES" dirty="0"/>
            </a:br>
            <a:endParaRPr lang="es-MX" dirty="0"/>
          </a:p>
        </p:txBody>
      </p:sp>
      <p:graphicFrame>
        <p:nvGraphicFramePr>
          <p:cNvPr id="12" name="Google Shape;955;p45">
            <a:extLst>
              <a:ext uri="{FF2B5EF4-FFF2-40B4-BE49-F238E27FC236}">
                <a16:creationId xmlns:a16="http://schemas.microsoft.com/office/drawing/2014/main" id="{FCC110FF-190D-4E36-A9F5-8A4B540E4F55}"/>
              </a:ext>
            </a:extLst>
          </p:cNvPr>
          <p:cNvGraphicFramePr/>
          <p:nvPr>
            <p:extLst>
              <p:ext uri="{D42A27DB-BD31-4B8C-83A1-F6EECF244321}">
                <p14:modId xmlns:p14="http://schemas.microsoft.com/office/powerpoint/2010/main" val="3832705362"/>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8559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534519" y="5508063"/>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17164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CCC-4</a:t>
            </a:r>
            <a:r>
              <a:rPr lang="es-ES" sz="1600" dirty="0">
                <a:solidFill>
                  <a:srgbClr val="1F497D"/>
                </a:solidFill>
                <a:latin typeface="Calibri" panose="020F0502020204030204" pitchFamily="34" charset="0"/>
              </a:rPr>
              <a:t>. ¿CONSIDERAS QUE EN TÚ ÁREA DE TRABAJO SE PRESENTAN SITUACIONES DE CONFLICTO?</a:t>
            </a:r>
            <a:endParaRPr lang="es-ES" sz="1600" dirty="0"/>
          </a:p>
          <a:p>
            <a:br>
              <a:rPr lang="es-ES" dirty="0"/>
            </a:br>
            <a:endParaRPr lang="es-MX" dirty="0"/>
          </a:p>
        </p:txBody>
      </p:sp>
      <p:graphicFrame>
        <p:nvGraphicFramePr>
          <p:cNvPr id="12" name="Google Shape;995;p47">
            <a:extLst>
              <a:ext uri="{FF2B5EF4-FFF2-40B4-BE49-F238E27FC236}">
                <a16:creationId xmlns:a16="http://schemas.microsoft.com/office/drawing/2014/main" id="{41FDB6FC-78CF-4507-BA5C-4C89724DF202}"/>
              </a:ext>
            </a:extLst>
          </p:cNvPr>
          <p:cNvGraphicFramePr/>
          <p:nvPr>
            <p:extLst>
              <p:ext uri="{D42A27DB-BD31-4B8C-83A1-F6EECF244321}">
                <p14:modId xmlns:p14="http://schemas.microsoft.com/office/powerpoint/2010/main" val="3105915970"/>
              </p:ext>
            </p:extLst>
          </p:nvPr>
        </p:nvGraphicFramePr>
        <p:xfrm>
          <a:off x="1534519" y="1035477"/>
          <a:ext cx="6912768" cy="45327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362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654123" y="5603456"/>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41179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CCC-5</a:t>
            </a:r>
            <a:r>
              <a:rPr lang="es-ES" sz="1600" dirty="0">
                <a:solidFill>
                  <a:srgbClr val="1F497D"/>
                </a:solidFill>
                <a:latin typeface="Calibri" panose="020F0502020204030204" pitchFamily="34" charset="0"/>
              </a:rPr>
              <a:t>. ¿PIENSAS QUE LAS SITUACIONES DE CONFLICTO  PUEDEN AFECTAR EL AMBIENTE LABORAL?</a:t>
            </a:r>
            <a:endParaRPr lang="es-ES" sz="1600" dirty="0"/>
          </a:p>
          <a:p>
            <a:br>
              <a:rPr lang="es-ES" dirty="0"/>
            </a:br>
            <a:endParaRPr lang="es-MX" dirty="0"/>
          </a:p>
        </p:txBody>
      </p:sp>
      <p:graphicFrame>
        <p:nvGraphicFramePr>
          <p:cNvPr id="12" name="Google Shape;1015;p48">
            <a:extLst>
              <a:ext uri="{FF2B5EF4-FFF2-40B4-BE49-F238E27FC236}">
                <a16:creationId xmlns:a16="http://schemas.microsoft.com/office/drawing/2014/main" id="{CA9C2B74-5905-469C-ADCE-89374E137DB1}"/>
              </a:ext>
            </a:extLst>
          </p:cNvPr>
          <p:cNvGraphicFramePr/>
          <p:nvPr>
            <p:extLst>
              <p:ext uri="{D42A27DB-BD31-4B8C-83A1-F6EECF244321}">
                <p14:modId xmlns:p14="http://schemas.microsoft.com/office/powerpoint/2010/main" val="791813067"/>
              </p:ext>
            </p:extLst>
          </p:nvPr>
        </p:nvGraphicFramePr>
        <p:xfrm>
          <a:off x="1654123" y="1250347"/>
          <a:ext cx="7371105" cy="42647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8474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pSp>
        <p:nvGrpSpPr>
          <p:cNvPr id="141" name="Google Shape;141;p4"/>
          <p:cNvGrpSpPr/>
          <p:nvPr/>
        </p:nvGrpSpPr>
        <p:grpSpPr>
          <a:xfrm>
            <a:off x="179512" y="0"/>
            <a:ext cx="8964488" cy="6858000"/>
            <a:chOff x="179512" y="0"/>
            <a:chExt cx="8964488" cy="6858000"/>
          </a:xfrm>
        </p:grpSpPr>
        <p:grpSp>
          <p:nvGrpSpPr>
            <p:cNvPr id="142" name="Google Shape;142;p4"/>
            <p:cNvGrpSpPr/>
            <p:nvPr/>
          </p:nvGrpSpPr>
          <p:grpSpPr>
            <a:xfrm>
              <a:off x="179512" y="0"/>
              <a:ext cx="8964488" cy="6858000"/>
              <a:chOff x="179512" y="0"/>
              <a:chExt cx="8964488" cy="6858000"/>
            </a:xfrm>
          </p:grpSpPr>
          <p:pic>
            <p:nvPicPr>
              <p:cNvPr id="143" name="Google Shape;143;p4"/>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44" name="Google Shape;144;p4"/>
              <p:cNvGrpSpPr/>
              <p:nvPr/>
            </p:nvGrpSpPr>
            <p:grpSpPr>
              <a:xfrm>
                <a:off x="179512" y="0"/>
                <a:ext cx="8964488" cy="6858000"/>
                <a:chOff x="179512" y="0"/>
                <a:chExt cx="8964488" cy="6858000"/>
              </a:xfrm>
            </p:grpSpPr>
            <p:sp>
              <p:nvSpPr>
                <p:cNvPr id="145" name="Google Shape;145;p4"/>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46" name="Google Shape;146;p4"/>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47" name="Google Shape;147;p4"/>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48" name="Google Shape;148;p4"/>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49" name="Google Shape;149;p4"/>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sp>
            <p:nvSpPr>
              <p:cNvPr id="150" name="Google Shape;150;p4"/>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sp>
          <p:nvSpPr>
            <p:cNvPr id="151" name="Google Shape;151;p4"/>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dirty="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52" name="Google Shape;152;p4"/>
            <p:cNvSpPr txBox="1"/>
            <p:nvPr/>
          </p:nvSpPr>
          <p:spPr>
            <a:xfrm>
              <a:off x="3869274" y="6287176"/>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dirty="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153" name="Google Shape;153;p4"/>
          <p:cNvSpPr txBox="1"/>
          <p:nvPr/>
        </p:nvSpPr>
        <p:spPr>
          <a:xfrm>
            <a:off x="2063149" y="2420889"/>
            <a:ext cx="5832648" cy="13233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4000" b="1" i="0" u="none" strike="noStrike" kern="0" cap="none" spc="0" normalizeH="0" baseline="0" noProof="0" dirty="0">
                <a:ln>
                  <a:noFill/>
                </a:ln>
                <a:solidFill>
                  <a:srgbClr val="000000"/>
                </a:solidFill>
                <a:effectLst/>
                <a:uLnTx/>
                <a:uFillTx/>
                <a:latin typeface="Calibri"/>
                <a:ea typeface="Calibri"/>
                <a:cs typeface="Calibri"/>
                <a:sym typeface="Calibri"/>
              </a:rPr>
              <a:t>INSTITUTO MARTIRES 20 DE FEBRERO SECUNDARIA</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656928" y="546531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23603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CCC-6</a:t>
            </a:r>
            <a:r>
              <a:rPr lang="es-ES" sz="1600" dirty="0">
                <a:solidFill>
                  <a:srgbClr val="1F497D"/>
                </a:solidFill>
                <a:latin typeface="Calibri" panose="020F0502020204030204" pitchFamily="34" charset="0"/>
              </a:rPr>
              <a:t>. ¿QUÉ TIPO DE CONFLICTOS SE GENERAN EN TU ÁREA DE TRABAJO? (ELIGE 3)</a:t>
            </a:r>
            <a:endParaRPr lang="es-ES" sz="1600" dirty="0"/>
          </a:p>
          <a:p>
            <a:br>
              <a:rPr lang="es-ES" dirty="0"/>
            </a:br>
            <a:endParaRPr lang="es-MX" dirty="0"/>
          </a:p>
        </p:txBody>
      </p:sp>
      <p:graphicFrame>
        <p:nvGraphicFramePr>
          <p:cNvPr id="12" name="Google Shape;1035;p49">
            <a:extLst>
              <a:ext uri="{FF2B5EF4-FFF2-40B4-BE49-F238E27FC236}">
                <a16:creationId xmlns:a16="http://schemas.microsoft.com/office/drawing/2014/main" id="{E3FC9F95-4256-4AF6-B37D-72CE385B12BB}"/>
              </a:ext>
            </a:extLst>
          </p:cNvPr>
          <p:cNvGraphicFramePr/>
          <p:nvPr>
            <p:extLst>
              <p:ext uri="{D42A27DB-BD31-4B8C-83A1-F6EECF244321}">
                <p14:modId xmlns:p14="http://schemas.microsoft.com/office/powerpoint/2010/main" val="1160108426"/>
              </p:ext>
            </p:extLst>
          </p:nvPr>
        </p:nvGraphicFramePr>
        <p:xfrm>
          <a:off x="893110" y="1389749"/>
          <a:ext cx="7357780" cy="40785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8760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619672" y="552136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6668972"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CCC-7</a:t>
            </a:r>
            <a:r>
              <a:rPr lang="es-ES" sz="1600" dirty="0">
                <a:solidFill>
                  <a:srgbClr val="1F497D"/>
                </a:solidFill>
                <a:latin typeface="Calibri" panose="020F0502020204030204" pitchFamily="34" charset="0"/>
              </a:rPr>
              <a:t>. ¿SE RESUELVEN LOS CONFLICTOS EN TU ÁREA DE TRABAJO?</a:t>
            </a:r>
            <a:endParaRPr lang="es-ES" sz="1600" dirty="0"/>
          </a:p>
          <a:p>
            <a:br>
              <a:rPr lang="es-ES" dirty="0"/>
            </a:br>
            <a:endParaRPr lang="es-MX" dirty="0"/>
          </a:p>
        </p:txBody>
      </p:sp>
      <p:graphicFrame>
        <p:nvGraphicFramePr>
          <p:cNvPr id="12" name="Google Shape;1058;p50">
            <a:extLst>
              <a:ext uri="{FF2B5EF4-FFF2-40B4-BE49-F238E27FC236}">
                <a16:creationId xmlns:a16="http://schemas.microsoft.com/office/drawing/2014/main" id="{8F088422-3B90-4CA8-8904-EDCEB76E91D9}"/>
              </a:ext>
            </a:extLst>
          </p:cNvPr>
          <p:cNvGraphicFramePr/>
          <p:nvPr>
            <p:extLst>
              <p:ext uri="{D42A27DB-BD31-4B8C-83A1-F6EECF244321}">
                <p14:modId xmlns:p14="http://schemas.microsoft.com/office/powerpoint/2010/main" val="314951847"/>
              </p:ext>
            </p:extLst>
          </p:nvPr>
        </p:nvGraphicFramePr>
        <p:xfrm>
          <a:off x="1619672" y="1257624"/>
          <a:ext cx="7083073" cy="43427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99784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2" name="Rectángulo 1"/>
          <p:cNvSpPr/>
          <p:nvPr/>
        </p:nvSpPr>
        <p:spPr>
          <a:xfrm>
            <a:off x="2186124" y="488949"/>
            <a:ext cx="5132231" cy="646331"/>
          </a:xfrm>
          <a:prstGeom prst="rect">
            <a:avLst/>
          </a:prstGeom>
        </p:spPr>
        <p:txBody>
          <a:bodyPr wrap="square">
            <a:spAutoFit/>
          </a:bodyPr>
          <a:lstStyle/>
          <a:p>
            <a:pPr algn="ctr"/>
            <a:r>
              <a:rPr lang="es-ES" b="1" dirty="0">
                <a:solidFill>
                  <a:srgbClr val="000000"/>
                </a:solidFill>
                <a:latin typeface="Calibri" panose="020F0502020204030204" pitchFamily="34" charset="0"/>
              </a:rPr>
              <a:t>CONVIVENCIA CON COMPAÑEROS – COMPAÑERAS</a:t>
            </a:r>
            <a:endParaRPr lang="es-ES" b="0" dirty="0">
              <a:effectLst/>
            </a:endParaRPr>
          </a:p>
          <a:p>
            <a:pPr algn="ctr"/>
            <a:r>
              <a:rPr lang="es-ES" b="1" dirty="0">
                <a:solidFill>
                  <a:srgbClr val="000000"/>
                </a:solidFill>
                <a:latin typeface="Calibri" panose="020F0502020204030204" pitchFamily="34" charset="0"/>
              </a:rPr>
              <a:t>“CCC”</a:t>
            </a:r>
            <a:endParaRPr lang="es-ES" b="0" dirty="0">
              <a:effectLst/>
            </a:endParaRPr>
          </a:p>
        </p:txBody>
      </p:sp>
      <p:sp>
        <p:nvSpPr>
          <p:cNvPr id="11" name="Google Shape;1079;p51">
            <a:extLst>
              <a:ext uri="{FF2B5EF4-FFF2-40B4-BE49-F238E27FC236}">
                <a16:creationId xmlns:a16="http://schemas.microsoft.com/office/drawing/2014/main" id="{401DD2A3-7234-4B53-8AD1-7069D79874C2}"/>
              </a:ext>
            </a:extLst>
          </p:cNvPr>
          <p:cNvSpPr txBox="1"/>
          <p:nvPr/>
        </p:nvSpPr>
        <p:spPr>
          <a:xfrm>
            <a:off x="2195736" y="1556792"/>
            <a:ext cx="5930945" cy="3416279"/>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s-MX" kern="0" dirty="0">
                <a:solidFill>
                  <a:srgbClr val="000000"/>
                </a:solidFill>
                <a:ea typeface="Calibri"/>
                <a:cs typeface="Calibri"/>
                <a:sym typeface="Calibri"/>
              </a:rPr>
              <a:t>En el rubro de “</a:t>
            </a:r>
            <a:r>
              <a:rPr lang="es-MX" b="1" kern="0" dirty="0">
                <a:solidFill>
                  <a:srgbClr val="000000"/>
                </a:solidFill>
                <a:ea typeface="Calibri"/>
                <a:cs typeface="Calibri"/>
                <a:sym typeface="Calibri"/>
              </a:rPr>
              <a:t>Convivencia con Compañeros – Compañeras” </a:t>
            </a:r>
            <a:r>
              <a:rPr lang="es-MX" kern="0" dirty="0">
                <a:solidFill>
                  <a:srgbClr val="000000"/>
                </a:solidFill>
                <a:ea typeface="Calibri"/>
                <a:cs typeface="Calibri"/>
                <a:sym typeface="Calibri"/>
              </a:rPr>
              <a:t>se opina que la </a:t>
            </a:r>
            <a:r>
              <a:rPr lang="es-MX" b="1" kern="0" dirty="0">
                <a:solidFill>
                  <a:srgbClr val="000000"/>
                </a:solidFill>
                <a:ea typeface="Calibri"/>
                <a:cs typeface="Calibri"/>
                <a:sym typeface="Calibri"/>
              </a:rPr>
              <a:t>relación</a:t>
            </a:r>
            <a:r>
              <a:rPr lang="es-MX" kern="0" dirty="0">
                <a:solidFill>
                  <a:srgbClr val="000000"/>
                </a:solidFill>
                <a:ea typeface="Calibri"/>
                <a:cs typeface="Calibri"/>
                <a:sym typeface="Calibri"/>
              </a:rPr>
              <a:t> </a:t>
            </a:r>
            <a:r>
              <a:rPr lang="es-MX" b="1" kern="0" dirty="0">
                <a:solidFill>
                  <a:srgbClr val="000000"/>
                </a:solidFill>
                <a:ea typeface="Calibri"/>
                <a:cs typeface="Calibri"/>
                <a:sym typeface="Calibri"/>
              </a:rPr>
              <a:t>entre compañeros y compañeras </a:t>
            </a:r>
            <a:r>
              <a:rPr lang="es-MX" kern="0" dirty="0">
                <a:solidFill>
                  <a:srgbClr val="000000"/>
                </a:solidFill>
                <a:ea typeface="Calibri"/>
                <a:cs typeface="Calibri"/>
                <a:sym typeface="Calibri"/>
              </a:rPr>
              <a:t>es muy buena, el </a:t>
            </a:r>
            <a:r>
              <a:rPr lang="es-MX" b="1" kern="0" dirty="0">
                <a:solidFill>
                  <a:srgbClr val="000000"/>
                </a:solidFill>
                <a:ea typeface="Calibri"/>
                <a:cs typeface="Calibri"/>
                <a:sym typeface="Calibri"/>
              </a:rPr>
              <a:t>trabajo en equipo</a:t>
            </a:r>
            <a:r>
              <a:rPr lang="es-MX" kern="0" dirty="0">
                <a:solidFill>
                  <a:srgbClr val="000000"/>
                </a:solidFill>
                <a:ea typeface="Calibri"/>
                <a:cs typeface="Calibri"/>
                <a:sym typeface="Calibri"/>
              </a:rPr>
              <a:t> es regular con una oportunidad a mejorar, se manifiesta que se les permite expresar su </a:t>
            </a:r>
            <a:r>
              <a:rPr lang="es-MX" b="1" kern="0" dirty="0">
                <a:solidFill>
                  <a:srgbClr val="000000"/>
                </a:solidFill>
                <a:ea typeface="Calibri"/>
                <a:cs typeface="Calibri"/>
                <a:sym typeface="Calibri"/>
              </a:rPr>
              <a:t>punto de vista</a:t>
            </a:r>
            <a:r>
              <a:rPr lang="es-MX" kern="0" dirty="0">
                <a:solidFill>
                  <a:srgbClr val="000000"/>
                </a:solidFill>
                <a:ea typeface="Calibri"/>
                <a:cs typeface="Calibri"/>
                <a:sym typeface="Calibri"/>
              </a:rPr>
              <a:t>, mas del 50% dice que se presentan </a:t>
            </a:r>
            <a:r>
              <a:rPr lang="es-MX" b="1" kern="0" dirty="0">
                <a:solidFill>
                  <a:srgbClr val="000000"/>
                </a:solidFill>
                <a:ea typeface="Calibri"/>
                <a:cs typeface="Calibri"/>
                <a:sym typeface="Calibri"/>
              </a:rPr>
              <a:t>situaciones de conflicto </a:t>
            </a:r>
            <a:r>
              <a:rPr lang="es-MX" kern="0" dirty="0">
                <a:solidFill>
                  <a:srgbClr val="000000"/>
                </a:solidFill>
                <a:ea typeface="Calibri"/>
                <a:cs typeface="Calibri"/>
                <a:sym typeface="Calibri"/>
              </a:rPr>
              <a:t>, y estas situaciones de </a:t>
            </a:r>
            <a:r>
              <a:rPr lang="es-MX" b="1" kern="0" dirty="0">
                <a:solidFill>
                  <a:srgbClr val="000000"/>
                </a:solidFill>
                <a:ea typeface="Calibri"/>
                <a:cs typeface="Calibri"/>
                <a:sym typeface="Calibri"/>
              </a:rPr>
              <a:t>conflicto afectan el ambiente </a:t>
            </a:r>
            <a:r>
              <a:rPr lang="es-MX" kern="0" dirty="0">
                <a:solidFill>
                  <a:srgbClr val="000000"/>
                </a:solidFill>
                <a:ea typeface="Calibri"/>
                <a:cs typeface="Calibri"/>
                <a:sym typeface="Calibri"/>
              </a:rPr>
              <a:t>de trabajo algunas veces, los encuestados clasificaron la siguiente </a:t>
            </a:r>
            <a:r>
              <a:rPr lang="es-MX" b="1" kern="0" dirty="0">
                <a:solidFill>
                  <a:srgbClr val="000000"/>
                </a:solidFill>
                <a:ea typeface="Calibri"/>
                <a:cs typeface="Calibri"/>
                <a:sym typeface="Calibri"/>
              </a:rPr>
              <a:t>tipificación</a:t>
            </a:r>
            <a:r>
              <a:rPr lang="es-MX" kern="0" dirty="0">
                <a:solidFill>
                  <a:srgbClr val="000000"/>
                </a:solidFill>
                <a:ea typeface="Calibri"/>
                <a:cs typeface="Calibri"/>
                <a:sym typeface="Calibri"/>
              </a:rPr>
              <a:t> de conflictos jerarquizándolos de la siguiente manera: 1.-conflictos institucionales, 2.-conflictos con compañeros, 3.-conflictos personales, también se externa que casi siempre </a:t>
            </a:r>
            <a:r>
              <a:rPr lang="es-MX" b="1" kern="0" dirty="0">
                <a:solidFill>
                  <a:srgbClr val="000000"/>
                </a:solidFill>
                <a:ea typeface="Calibri"/>
                <a:cs typeface="Calibri"/>
                <a:sym typeface="Calibri"/>
              </a:rPr>
              <a:t>se resuelven los conflictos</a:t>
            </a:r>
            <a:r>
              <a:rPr lang="es-MX" kern="0" dirty="0">
                <a:solidFill>
                  <a:srgbClr val="000000"/>
                </a:solidFill>
                <a:ea typeface="Calibri"/>
                <a:cs typeface="Calibri"/>
                <a:sym typeface="Calibri"/>
              </a:rPr>
              <a:t>.</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40626515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2" name="Rectángulo 1"/>
          <p:cNvSpPr/>
          <p:nvPr/>
        </p:nvSpPr>
        <p:spPr>
          <a:xfrm>
            <a:off x="2020466" y="2203901"/>
            <a:ext cx="5750481" cy="2492990"/>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RELACIÓN CON MANDOS MEDIOS Y SUPERIORES</a:t>
            </a:r>
            <a:endParaRPr lang="es-ES" sz="4000" b="0" dirty="0">
              <a:effectLst/>
            </a:endParaRPr>
          </a:p>
          <a:p>
            <a:pPr algn="ctr"/>
            <a:r>
              <a:rPr lang="es-ES" sz="4000" b="1" i="0" u="none" strike="noStrike" dirty="0">
                <a:solidFill>
                  <a:srgbClr val="000000"/>
                </a:solidFill>
                <a:effectLst/>
                <a:latin typeface="Calibri" panose="020F0502020204030204" pitchFamily="34" charset="0"/>
              </a:rPr>
              <a:t>(RMMS)</a:t>
            </a:r>
            <a:endParaRPr lang="es-ES" sz="4000" b="0" dirty="0">
              <a:effectLst/>
            </a:endParaRPr>
          </a:p>
          <a:p>
            <a:br>
              <a:rPr lang="es-ES" dirty="0"/>
            </a:br>
            <a:endParaRPr lang="es-MX" dirty="0"/>
          </a:p>
        </p:txBody>
      </p:sp>
    </p:spTree>
    <p:extLst>
      <p:ext uri="{BB962C8B-B14F-4D97-AF65-F5344CB8AC3E}">
        <p14:creationId xmlns:p14="http://schemas.microsoft.com/office/powerpoint/2010/main" val="39592907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619672" y="554647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48906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RMMS-1</a:t>
            </a:r>
            <a:r>
              <a:rPr lang="es-ES" sz="1600" dirty="0">
                <a:solidFill>
                  <a:srgbClr val="1F497D"/>
                </a:solidFill>
                <a:latin typeface="Calibri" panose="020F0502020204030204" pitchFamily="34" charset="0"/>
              </a:rPr>
              <a:t>. ¿FUNCIONAN LAS LÍNEAS DE AUTORIDAD/RESPONSABILIDAD AL DESEMPEÑARTE EN TU PUESTO DE TRABAJO ?</a:t>
            </a:r>
            <a:endParaRPr lang="es-ES" sz="1600" dirty="0"/>
          </a:p>
          <a:p>
            <a:br>
              <a:rPr lang="es-ES" dirty="0"/>
            </a:br>
            <a:endParaRPr lang="es-MX" dirty="0"/>
          </a:p>
        </p:txBody>
      </p:sp>
      <p:graphicFrame>
        <p:nvGraphicFramePr>
          <p:cNvPr id="12" name="Google Shape;1115;p53">
            <a:extLst>
              <a:ext uri="{FF2B5EF4-FFF2-40B4-BE49-F238E27FC236}">
                <a16:creationId xmlns:a16="http://schemas.microsoft.com/office/drawing/2014/main" id="{281FC813-C306-47B8-AFBF-B312C6A05D38}"/>
              </a:ext>
            </a:extLst>
          </p:cNvPr>
          <p:cNvGraphicFramePr/>
          <p:nvPr>
            <p:extLst>
              <p:ext uri="{D42A27DB-BD31-4B8C-83A1-F6EECF244321}">
                <p14:modId xmlns:p14="http://schemas.microsoft.com/office/powerpoint/2010/main" val="293985167"/>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5479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595144" y="526687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5112" y="656618"/>
            <a:ext cx="7875431" cy="892552"/>
          </a:xfrm>
          <a:prstGeom prst="rect">
            <a:avLst/>
          </a:prstGeom>
        </p:spPr>
        <p:txBody>
          <a:bodyPr wrap="square">
            <a:spAutoFit/>
          </a:bodyPr>
          <a:lstStyle/>
          <a:p>
            <a:r>
              <a:rPr lang="es-ES" sz="1600" b="1" dirty="0">
                <a:solidFill>
                  <a:srgbClr val="1F497D"/>
                </a:solidFill>
                <a:latin typeface="Calibri" panose="020F0502020204030204" pitchFamily="34" charset="0"/>
              </a:rPr>
              <a:t>CUADRO RMMS-2</a:t>
            </a:r>
            <a:r>
              <a:rPr lang="es-ES" sz="1600" dirty="0">
                <a:solidFill>
                  <a:srgbClr val="1F497D"/>
                </a:solidFill>
                <a:latin typeface="Calibri" panose="020F0502020204030204" pitchFamily="34" charset="0"/>
              </a:rPr>
              <a:t>. ¿RECIBES EN TIEMPO Y FORMA LAS INSTRUCCIONES DE TRABAJO?</a:t>
            </a:r>
            <a:endParaRPr lang="es-ES" sz="1600" dirty="0"/>
          </a:p>
          <a:p>
            <a:br>
              <a:rPr lang="es-ES" dirty="0"/>
            </a:br>
            <a:endParaRPr lang="es-MX" dirty="0"/>
          </a:p>
        </p:txBody>
      </p:sp>
      <p:graphicFrame>
        <p:nvGraphicFramePr>
          <p:cNvPr id="12" name="Google Shape;1135;p54">
            <a:extLst>
              <a:ext uri="{FF2B5EF4-FFF2-40B4-BE49-F238E27FC236}">
                <a16:creationId xmlns:a16="http://schemas.microsoft.com/office/drawing/2014/main" id="{578A95ED-DB05-4A7E-97F6-DAB66A7CAC58}"/>
              </a:ext>
            </a:extLst>
          </p:cNvPr>
          <p:cNvGraphicFramePr/>
          <p:nvPr>
            <p:extLst>
              <p:ext uri="{D42A27DB-BD31-4B8C-83A1-F6EECF244321}">
                <p14:modId xmlns:p14="http://schemas.microsoft.com/office/powerpoint/2010/main" val="1162636878"/>
              </p:ext>
            </p:extLst>
          </p:nvPr>
        </p:nvGraphicFramePr>
        <p:xfrm>
          <a:off x="1316685" y="1075941"/>
          <a:ext cx="7547516" cy="41909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90103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612591" y="5484163"/>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3" name="Rectángulo 2"/>
          <p:cNvSpPr/>
          <p:nvPr/>
        </p:nvSpPr>
        <p:spPr>
          <a:xfrm>
            <a:off x="948022" y="657567"/>
            <a:ext cx="781747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RMMS-3</a:t>
            </a:r>
            <a:r>
              <a:rPr lang="es-ES" sz="1600" dirty="0">
                <a:solidFill>
                  <a:srgbClr val="1F497D"/>
                </a:solidFill>
                <a:latin typeface="Calibri" panose="020F0502020204030204" pitchFamily="34" charset="0"/>
              </a:rPr>
              <a:t>. ¿CONSIDERAS QUE EL RESPONSABLE DEL ÁREA DE TRABAJO DISTRIBUYE ENTRE TODOS LOS COLABORADORES LAS ACTIVIDADES DE MANERA EQUILIBRADA?</a:t>
            </a:r>
            <a:endParaRPr lang="es-ES" sz="1600" dirty="0"/>
          </a:p>
          <a:p>
            <a:br>
              <a:rPr lang="es-ES" dirty="0"/>
            </a:br>
            <a:endParaRPr lang="es-MX" dirty="0"/>
          </a:p>
        </p:txBody>
      </p:sp>
      <p:graphicFrame>
        <p:nvGraphicFramePr>
          <p:cNvPr id="12" name="Google Shape;1135;p54">
            <a:extLst>
              <a:ext uri="{FF2B5EF4-FFF2-40B4-BE49-F238E27FC236}">
                <a16:creationId xmlns:a16="http://schemas.microsoft.com/office/drawing/2014/main" id="{87070DF5-3141-401C-86A0-2852372D6803}"/>
              </a:ext>
            </a:extLst>
          </p:cNvPr>
          <p:cNvGraphicFramePr/>
          <p:nvPr>
            <p:extLst>
              <p:ext uri="{D42A27DB-BD31-4B8C-83A1-F6EECF244321}">
                <p14:modId xmlns:p14="http://schemas.microsoft.com/office/powerpoint/2010/main" val="713334959"/>
              </p:ext>
            </p:extLst>
          </p:nvPr>
        </p:nvGraphicFramePr>
        <p:xfrm>
          <a:off x="1612591" y="1312084"/>
          <a:ext cx="7547516" cy="41909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76419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593382" y="5606038"/>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6618"/>
            <a:ext cx="90474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RMMS-4</a:t>
            </a:r>
            <a:r>
              <a:rPr lang="es-ES" sz="1600" dirty="0">
                <a:solidFill>
                  <a:srgbClr val="1F497D"/>
                </a:solidFill>
                <a:latin typeface="Calibri" panose="020F0502020204030204" pitchFamily="34" charset="0"/>
              </a:rPr>
              <a:t>. ¿EL NÚMERO DE COLABORADORES EN TU ÁREA ES ADECUADO A LA CARGA DE TRABAJO?</a:t>
            </a:r>
            <a:endParaRPr lang="es-ES" sz="1600" dirty="0"/>
          </a:p>
          <a:p>
            <a:br>
              <a:rPr lang="es-ES" dirty="0"/>
            </a:br>
            <a:endParaRPr lang="es-MX" dirty="0"/>
          </a:p>
        </p:txBody>
      </p:sp>
      <p:graphicFrame>
        <p:nvGraphicFramePr>
          <p:cNvPr id="12" name="Google Shape;1175;p56">
            <a:extLst>
              <a:ext uri="{FF2B5EF4-FFF2-40B4-BE49-F238E27FC236}">
                <a16:creationId xmlns:a16="http://schemas.microsoft.com/office/drawing/2014/main" id="{C80C5ADE-CD0D-4D48-9594-1CCE9FDD0C6F}"/>
              </a:ext>
            </a:extLst>
          </p:cNvPr>
          <p:cNvGraphicFramePr/>
          <p:nvPr>
            <p:extLst>
              <p:ext uri="{D42A27DB-BD31-4B8C-83A1-F6EECF244321}">
                <p14:modId xmlns:p14="http://schemas.microsoft.com/office/powerpoint/2010/main" val="1588030917"/>
              </p:ext>
            </p:extLst>
          </p:nvPr>
        </p:nvGraphicFramePr>
        <p:xfrm>
          <a:off x="1593382" y="1311875"/>
          <a:ext cx="7227089" cy="43147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15819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584258" y="552136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3" y="657567"/>
            <a:ext cx="800695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RMMS-5</a:t>
            </a:r>
            <a:r>
              <a:rPr lang="es-ES" sz="1600" dirty="0">
                <a:solidFill>
                  <a:srgbClr val="1F497D"/>
                </a:solidFill>
                <a:latin typeface="Calibri" panose="020F0502020204030204" pitchFamily="34" charset="0"/>
              </a:rPr>
              <a:t>. LA PERSONA QUE EVALÚA TU DESEMPEÑO EN LAS ACTIVIDADES QUE TE HAN SIDO ASIGNADAS, ¿LO HACE CON BASE A RESULTADOS?</a:t>
            </a:r>
            <a:endParaRPr lang="es-ES" sz="1600" dirty="0"/>
          </a:p>
          <a:p>
            <a:br>
              <a:rPr lang="es-ES" dirty="0"/>
            </a:br>
            <a:endParaRPr lang="es-MX" dirty="0"/>
          </a:p>
        </p:txBody>
      </p:sp>
      <p:graphicFrame>
        <p:nvGraphicFramePr>
          <p:cNvPr id="12" name="Google Shape;1195;p57">
            <a:extLst>
              <a:ext uri="{FF2B5EF4-FFF2-40B4-BE49-F238E27FC236}">
                <a16:creationId xmlns:a16="http://schemas.microsoft.com/office/drawing/2014/main" id="{C5A0DD6C-7C85-4195-ACB4-8A5D2D6F7195}"/>
              </a:ext>
            </a:extLst>
          </p:cNvPr>
          <p:cNvGraphicFramePr/>
          <p:nvPr>
            <p:extLst>
              <p:ext uri="{D42A27DB-BD31-4B8C-83A1-F6EECF244321}">
                <p14:modId xmlns:p14="http://schemas.microsoft.com/office/powerpoint/2010/main" val="1512757101"/>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81498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642574" y="5636065"/>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86255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RMMS-6</a:t>
            </a:r>
            <a:r>
              <a:rPr lang="es-ES" sz="1600" dirty="0">
                <a:solidFill>
                  <a:srgbClr val="1F497D"/>
                </a:solidFill>
                <a:latin typeface="Calibri" panose="020F0502020204030204" pitchFamily="34" charset="0"/>
              </a:rPr>
              <a:t>. ¿SE TE BRINDA EN TU ÁREA DE TRABAJO LA OPORTUNIDAD DE HACER PROPUESTAS PARA LA MEJORA?</a:t>
            </a:r>
            <a:endParaRPr lang="es-ES" sz="1600" dirty="0"/>
          </a:p>
          <a:p>
            <a:br>
              <a:rPr lang="es-ES" dirty="0"/>
            </a:br>
            <a:endParaRPr lang="es-MX" dirty="0"/>
          </a:p>
        </p:txBody>
      </p:sp>
      <p:graphicFrame>
        <p:nvGraphicFramePr>
          <p:cNvPr id="12" name="Google Shape;1195;p57">
            <a:extLst>
              <a:ext uri="{FF2B5EF4-FFF2-40B4-BE49-F238E27FC236}">
                <a16:creationId xmlns:a16="http://schemas.microsoft.com/office/drawing/2014/main" id="{7B8DDD68-E6DF-4762-AAB5-256F505D7C38}"/>
              </a:ext>
            </a:extLst>
          </p:cNvPr>
          <p:cNvGraphicFramePr/>
          <p:nvPr>
            <p:extLst>
              <p:ext uri="{D42A27DB-BD31-4B8C-83A1-F6EECF244321}">
                <p14:modId xmlns:p14="http://schemas.microsoft.com/office/powerpoint/2010/main" val="2056118138"/>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9503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pSp>
        <p:nvGrpSpPr>
          <p:cNvPr id="159" name="Google Shape;159;p5"/>
          <p:cNvGrpSpPr/>
          <p:nvPr/>
        </p:nvGrpSpPr>
        <p:grpSpPr>
          <a:xfrm>
            <a:off x="179512" y="0"/>
            <a:ext cx="8964488" cy="6858000"/>
            <a:chOff x="179512" y="0"/>
            <a:chExt cx="8964488" cy="6858000"/>
          </a:xfrm>
        </p:grpSpPr>
        <p:grpSp>
          <p:nvGrpSpPr>
            <p:cNvPr id="160" name="Google Shape;160;p5"/>
            <p:cNvGrpSpPr/>
            <p:nvPr/>
          </p:nvGrpSpPr>
          <p:grpSpPr>
            <a:xfrm>
              <a:off x="179512" y="0"/>
              <a:ext cx="8964488" cy="6858000"/>
              <a:chOff x="179512" y="0"/>
              <a:chExt cx="8964488" cy="6858000"/>
            </a:xfrm>
          </p:grpSpPr>
          <p:pic>
            <p:nvPicPr>
              <p:cNvPr id="161" name="Google Shape;161;p5"/>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62" name="Google Shape;162;p5"/>
              <p:cNvGrpSpPr/>
              <p:nvPr/>
            </p:nvGrpSpPr>
            <p:grpSpPr>
              <a:xfrm>
                <a:off x="179512" y="0"/>
                <a:ext cx="8964488" cy="6858000"/>
                <a:chOff x="179512" y="0"/>
                <a:chExt cx="8964488" cy="6858000"/>
              </a:xfrm>
            </p:grpSpPr>
            <p:sp>
              <p:nvSpPr>
                <p:cNvPr id="163" name="Google Shape;163;p5"/>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64" name="Google Shape;164;p5"/>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65" name="Google Shape;165;p5"/>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66" name="Google Shape;166;p5"/>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67" name="Google Shape;167;p5"/>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sp>
            <p:nvSpPr>
              <p:cNvPr id="168" name="Google Shape;168;p5"/>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sp>
          <p:nvSpPr>
            <p:cNvPr id="169" name="Google Shape;169;p5"/>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dirty="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70" name="Google Shape;170;p5"/>
            <p:cNvSpPr txBox="1"/>
            <p:nvPr/>
          </p:nvSpPr>
          <p:spPr>
            <a:xfrm>
              <a:off x="3902901" y="6304172"/>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dirty="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aphicFrame>
        <p:nvGraphicFramePr>
          <p:cNvPr id="171" name="Google Shape;171;p5"/>
          <p:cNvGraphicFramePr/>
          <p:nvPr>
            <p:extLst>
              <p:ext uri="{D42A27DB-BD31-4B8C-83A1-F6EECF244321}">
                <p14:modId xmlns:p14="http://schemas.microsoft.com/office/powerpoint/2010/main" val="3230602554"/>
              </p:ext>
            </p:extLst>
          </p:nvPr>
        </p:nvGraphicFramePr>
        <p:xfrm>
          <a:off x="4405588" y="3630206"/>
          <a:ext cx="4421518" cy="25774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2" name="Google Shape;172;p5"/>
          <p:cNvGraphicFramePr/>
          <p:nvPr>
            <p:extLst>
              <p:ext uri="{D42A27DB-BD31-4B8C-83A1-F6EECF244321}">
                <p14:modId xmlns:p14="http://schemas.microsoft.com/office/powerpoint/2010/main" val="1202254355"/>
              </p:ext>
            </p:extLst>
          </p:nvPr>
        </p:nvGraphicFramePr>
        <p:xfrm>
          <a:off x="1163908" y="3582732"/>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3" name="Google Shape;173;p5"/>
          <p:cNvGraphicFramePr/>
          <p:nvPr/>
        </p:nvGraphicFramePr>
        <p:xfrm>
          <a:off x="1893299" y="439249"/>
          <a:ext cx="6230065" cy="2827462"/>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558936" y="546531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797"/>
            <a:ext cx="7463307" cy="892552"/>
          </a:xfrm>
          <a:prstGeom prst="rect">
            <a:avLst/>
          </a:prstGeom>
        </p:spPr>
        <p:txBody>
          <a:bodyPr wrap="square">
            <a:spAutoFit/>
          </a:bodyPr>
          <a:lstStyle/>
          <a:p>
            <a:r>
              <a:rPr lang="es-ES" sz="1600" b="1" dirty="0">
                <a:solidFill>
                  <a:srgbClr val="1F497D"/>
                </a:solidFill>
                <a:latin typeface="Calibri" panose="020F0502020204030204" pitchFamily="34" charset="0"/>
              </a:rPr>
              <a:t>CUADRO RMMS-7</a:t>
            </a:r>
            <a:r>
              <a:rPr lang="es-ES" sz="1600" dirty="0">
                <a:solidFill>
                  <a:srgbClr val="1F497D"/>
                </a:solidFill>
                <a:latin typeface="Calibri" panose="020F0502020204030204" pitchFamily="34" charset="0"/>
              </a:rPr>
              <a:t>. ¿SON CONSIDERADAS TUS PROPUESTAS PARA LA MEJORA?</a:t>
            </a:r>
            <a:endParaRPr lang="es-ES" sz="1600" dirty="0"/>
          </a:p>
          <a:p>
            <a:br>
              <a:rPr lang="es-ES" dirty="0"/>
            </a:br>
            <a:endParaRPr lang="es-MX" dirty="0"/>
          </a:p>
        </p:txBody>
      </p:sp>
      <p:graphicFrame>
        <p:nvGraphicFramePr>
          <p:cNvPr id="12" name="Google Shape;1195;p57">
            <a:extLst>
              <a:ext uri="{FF2B5EF4-FFF2-40B4-BE49-F238E27FC236}">
                <a16:creationId xmlns:a16="http://schemas.microsoft.com/office/drawing/2014/main" id="{26118409-0662-4479-99A4-5F6874B60789}"/>
              </a:ext>
            </a:extLst>
          </p:cNvPr>
          <p:cNvGraphicFramePr/>
          <p:nvPr>
            <p:extLst>
              <p:ext uri="{D42A27DB-BD31-4B8C-83A1-F6EECF244321}">
                <p14:modId xmlns:p14="http://schemas.microsoft.com/office/powerpoint/2010/main" val="31625828"/>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36620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2" name="Rectángulo 1"/>
          <p:cNvSpPr/>
          <p:nvPr/>
        </p:nvSpPr>
        <p:spPr>
          <a:xfrm>
            <a:off x="2052624" y="488949"/>
            <a:ext cx="5325414" cy="646331"/>
          </a:xfrm>
          <a:prstGeom prst="rect">
            <a:avLst/>
          </a:prstGeom>
        </p:spPr>
        <p:txBody>
          <a:bodyPr wrap="square">
            <a:spAutoFit/>
          </a:bodyPr>
          <a:lstStyle/>
          <a:p>
            <a:pPr algn="ctr"/>
            <a:r>
              <a:rPr lang="es-ES" b="1" dirty="0">
                <a:solidFill>
                  <a:srgbClr val="000000"/>
                </a:solidFill>
                <a:latin typeface="Calibri" panose="020F0502020204030204" pitchFamily="34" charset="0"/>
              </a:rPr>
              <a:t>RELACIÓN CON MANDOS MEDIOS Y SUPERIORES</a:t>
            </a:r>
            <a:endParaRPr lang="es-ES" b="0" dirty="0">
              <a:effectLst/>
            </a:endParaRPr>
          </a:p>
          <a:p>
            <a:pPr algn="ctr"/>
            <a:r>
              <a:rPr lang="es-ES" b="1" dirty="0">
                <a:solidFill>
                  <a:srgbClr val="000000"/>
                </a:solidFill>
                <a:latin typeface="Calibri" panose="020F0502020204030204" pitchFamily="34" charset="0"/>
              </a:rPr>
              <a:t>(RMMS)</a:t>
            </a:r>
            <a:endParaRPr lang="es-MX" dirty="0"/>
          </a:p>
        </p:txBody>
      </p:sp>
      <p:sp>
        <p:nvSpPr>
          <p:cNvPr id="11" name="Google Shape;1257;p60">
            <a:extLst>
              <a:ext uri="{FF2B5EF4-FFF2-40B4-BE49-F238E27FC236}">
                <a16:creationId xmlns:a16="http://schemas.microsoft.com/office/drawing/2014/main" id="{24ED9559-8538-43EC-A430-285AA150E20E}"/>
              </a:ext>
            </a:extLst>
          </p:cNvPr>
          <p:cNvSpPr txBox="1"/>
          <p:nvPr/>
        </p:nvSpPr>
        <p:spPr>
          <a:xfrm>
            <a:off x="1521375" y="1412776"/>
            <a:ext cx="6435001" cy="2862282"/>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s-MX" kern="0" dirty="0">
                <a:solidFill>
                  <a:srgbClr val="000000"/>
                </a:solidFill>
                <a:ea typeface="Calibri"/>
                <a:cs typeface="Calibri"/>
                <a:sym typeface="Calibri"/>
              </a:rPr>
              <a:t>En el rubro de </a:t>
            </a:r>
            <a:r>
              <a:rPr lang="es-MX" b="1" kern="0" dirty="0">
                <a:solidFill>
                  <a:srgbClr val="000000"/>
                </a:solidFill>
                <a:ea typeface="Calibri"/>
                <a:cs typeface="Calibri"/>
                <a:sym typeface="Calibri"/>
              </a:rPr>
              <a:t>“Relación con Mandos Medios y Superiores</a:t>
            </a:r>
            <a:r>
              <a:rPr lang="es-MX" b="1" kern="0">
                <a:solidFill>
                  <a:srgbClr val="000000"/>
                </a:solidFill>
                <a:ea typeface="Calibri"/>
                <a:cs typeface="Calibri"/>
                <a:sym typeface="Calibri"/>
              </a:rPr>
              <a:t>” </a:t>
            </a:r>
            <a:r>
              <a:rPr lang="es-MX" kern="0">
                <a:solidFill>
                  <a:srgbClr val="000000"/>
                </a:solidFill>
                <a:ea typeface="Calibri"/>
                <a:cs typeface="Calibri"/>
                <a:sym typeface="Calibri"/>
              </a:rPr>
              <a:t>primeramente</a:t>
            </a:r>
            <a:r>
              <a:rPr lang="es-MX" b="1" kern="0">
                <a:solidFill>
                  <a:srgbClr val="000000"/>
                </a:solidFill>
                <a:ea typeface="Calibri"/>
                <a:cs typeface="Calibri"/>
                <a:sym typeface="Calibri"/>
              </a:rPr>
              <a:t> </a:t>
            </a:r>
            <a:r>
              <a:rPr lang="es-MX" kern="0">
                <a:solidFill>
                  <a:srgbClr val="000000"/>
                </a:solidFill>
                <a:ea typeface="Calibri"/>
                <a:cs typeface="Calibri"/>
                <a:sym typeface="Calibri"/>
              </a:rPr>
              <a:t>se </a:t>
            </a:r>
            <a:r>
              <a:rPr lang="es-MX" kern="0" dirty="0">
                <a:solidFill>
                  <a:srgbClr val="000000"/>
                </a:solidFill>
                <a:ea typeface="Calibri"/>
                <a:cs typeface="Calibri"/>
                <a:sym typeface="Calibri"/>
              </a:rPr>
              <a:t>define que funcionan bien las </a:t>
            </a:r>
            <a:r>
              <a:rPr lang="es-MX" b="1" kern="0" dirty="0">
                <a:solidFill>
                  <a:srgbClr val="000000"/>
                </a:solidFill>
                <a:ea typeface="Calibri"/>
                <a:cs typeface="Calibri"/>
                <a:sym typeface="Calibri"/>
              </a:rPr>
              <a:t>líneas de autoridad </a:t>
            </a:r>
            <a:r>
              <a:rPr lang="es-MX" kern="0" dirty="0">
                <a:solidFill>
                  <a:srgbClr val="000000"/>
                </a:solidFill>
                <a:ea typeface="Calibri"/>
                <a:cs typeface="Calibri"/>
                <a:sym typeface="Calibri"/>
              </a:rPr>
              <a:t>en el desempeño del trabajo, generalmente se reciben las </a:t>
            </a:r>
            <a:r>
              <a:rPr lang="es-MX" b="1" kern="0" dirty="0">
                <a:solidFill>
                  <a:srgbClr val="000000"/>
                </a:solidFill>
                <a:ea typeface="Calibri"/>
                <a:cs typeface="Calibri"/>
                <a:sym typeface="Calibri"/>
              </a:rPr>
              <a:t>instrucciones</a:t>
            </a:r>
            <a:r>
              <a:rPr lang="es-MX" kern="0" dirty="0">
                <a:solidFill>
                  <a:srgbClr val="000000"/>
                </a:solidFill>
                <a:ea typeface="Calibri"/>
                <a:cs typeface="Calibri"/>
                <a:sym typeface="Calibri"/>
              </a:rPr>
              <a:t> de trabajo en tiempo y forma, también mas del 80%  percibe que los responsables de área distribuyen las </a:t>
            </a:r>
            <a:r>
              <a:rPr lang="es-MX" b="1" kern="0" dirty="0">
                <a:solidFill>
                  <a:srgbClr val="000000"/>
                </a:solidFill>
                <a:ea typeface="Calibri"/>
                <a:cs typeface="Calibri"/>
                <a:sym typeface="Calibri"/>
              </a:rPr>
              <a:t>actividades de manera equilibrada</a:t>
            </a:r>
            <a:r>
              <a:rPr lang="es-MX" kern="0" dirty="0">
                <a:solidFill>
                  <a:srgbClr val="000000"/>
                </a:solidFill>
                <a:ea typeface="Calibri"/>
                <a:cs typeface="Calibri"/>
                <a:sym typeface="Calibri"/>
              </a:rPr>
              <a:t>, el numero de colaboradores si es adecuado en relación a la </a:t>
            </a:r>
            <a:r>
              <a:rPr lang="es-MX" b="1" kern="0" dirty="0">
                <a:solidFill>
                  <a:srgbClr val="000000"/>
                </a:solidFill>
                <a:ea typeface="Calibri"/>
                <a:cs typeface="Calibri"/>
                <a:sym typeface="Calibri"/>
              </a:rPr>
              <a:t>carga de trabajo</a:t>
            </a:r>
            <a:r>
              <a:rPr lang="es-MX" kern="0" dirty="0">
                <a:solidFill>
                  <a:srgbClr val="000000"/>
                </a:solidFill>
                <a:ea typeface="Calibri"/>
                <a:cs typeface="Calibri"/>
                <a:sym typeface="Calibri"/>
              </a:rPr>
              <a:t>,</a:t>
            </a:r>
            <a:r>
              <a:rPr lang="es-MX" b="1" kern="0" dirty="0">
                <a:solidFill>
                  <a:srgbClr val="000000"/>
                </a:solidFill>
                <a:ea typeface="Calibri"/>
                <a:cs typeface="Calibri"/>
                <a:sym typeface="Calibri"/>
              </a:rPr>
              <a:t> </a:t>
            </a:r>
            <a:r>
              <a:rPr lang="es-MX" kern="0" dirty="0">
                <a:solidFill>
                  <a:srgbClr val="000000"/>
                </a:solidFill>
                <a:ea typeface="Calibri"/>
                <a:cs typeface="Calibri"/>
                <a:sym typeface="Calibri"/>
              </a:rPr>
              <a:t>de igual manera la persona que evalúa a los compañeros si lo hace en </a:t>
            </a:r>
            <a:r>
              <a:rPr lang="es-MX" b="1" kern="0" dirty="0">
                <a:solidFill>
                  <a:srgbClr val="000000"/>
                </a:solidFill>
                <a:ea typeface="Calibri"/>
                <a:cs typeface="Calibri"/>
                <a:sym typeface="Calibri"/>
              </a:rPr>
              <a:t>base a resultados</a:t>
            </a:r>
            <a:r>
              <a:rPr lang="es-MX" kern="0" dirty="0">
                <a:solidFill>
                  <a:srgbClr val="000000"/>
                </a:solidFill>
                <a:ea typeface="Calibri"/>
                <a:cs typeface="Calibri"/>
                <a:sym typeface="Calibri"/>
              </a:rPr>
              <a:t>, se brinda la oportunidad de hacer </a:t>
            </a:r>
            <a:r>
              <a:rPr lang="es-MX" b="1" kern="0" dirty="0">
                <a:solidFill>
                  <a:srgbClr val="000000"/>
                </a:solidFill>
                <a:ea typeface="Calibri"/>
                <a:cs typeface="Calibri"/>
                <a:sym typeface="Calibri"/>
              </a:rPr>
              <a:t>propuestas de mejora</a:t>
            </a:r>
            <a:r>
              <a:rPr lang="es-MX" kern="0" dirty="0">
                <a:solidFill>
                  <a:srgbClr val="000000"/>
                </a:solidFill>
                <a:ea typeface="Calibri"/>
                <a:cs typeface="Calibri"/>
                <a:sym typeface="Calibri"/>
              </a:rPr>
              <a:t>,</a:t>
            </a:r>
            <a:r>
              <a:rPr lang="es-MX" b="1" kern="0" dirty="0">
                <a:solidFill>
                  <a:srgbClr val="000000"/>
                </a:solidFill>
                <a:ea typeface="Calibri"/>
                <a:cs typeface="Calibri"/>
                <a:sym typeface="Calibri"/>
              </a:rPr>
              <a:t> </a:t>
            </a:r>
            <a:r>
              <a:rPr lang="es-MX" kern="0" dirty="0">
                <a:solidFill>
                  <a:srgbClr val="000000"/>
                </a:solidFill>
                <a:ea typeface="Calibri"/>
                <a:cs typeface="Calibri"/>
                <a:sym typeface="Calibri"/>
              </a:rPr>
              <a:t>y son </a:t>
            </a:r>
            <a:r>
              <a:rPr lang="es-MX" b="1" kern="0" dirty="0">
                <a:solidFill>
                  <a:srgbClr val="000000"/>
                </a:solidFill>
                <a:ea typeface="Calibri"/>
                <a:cs typeface="Calibri"/>
                <a:sym typeface="Calibri"/>
              </a:rPr>
              <a:t>consideradas esas propuestas de mejora.</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40437347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2" name="Rectángulo 1"/>
          <p:cNvSpPr/>
          <p:nvPr/>
        </p:nvSpPr>
        <p:spPr>
          <a:xfrm>
            <a:off x="2303151" y="2511677"/>
            <a:ext cx="4926169" cy="1877437"/>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PUESTO DE TRABAJO</a:t>
            </a:r>
            <a:endParaRPr lang="es-MX" sz="4000" b="0" dirty="0">
              <a:effectLst/>
            </a:endParaRPr>
          </a:p>
          <a:p>
            <a:pPr algn="ctr"/>
            <a:r>
              <a:rPr lang="es-MX" sz="4000" b="1" i="0" u="none" strike="noStrike" dirty="0">
                <a:solidFill>
                  <a:srgbClr val="000000"/>
                </a:solidFill>
                <a:effectLst/>
                <a:latin typeface="Calibri" panose="020F0502020204030204" pitchFamily="34" charset="0"/>
              </a:rPr>
              <a:t>(PT)</a:t>
            </a:r>
            <a:endParaRPr lang="es-MX" sz="4000" b="0" dirty="0">
              <a:effectLst/>
            </a:endParaRPr>
          </a:p>
          <a:p>
            <a:br>
              <a:rPr lang="es-MX" dirty="0"/>
            </a:br>
            <a:endParaRPr lang="es-MX" dirty="0"/>
          </a:p>
        </p:txBody>
      </p:sp>
    </p:spTree>
    <p:extLst>
      <p:ext uri="{BB962C8B-B14F-4D97-AF65-F5344CB8AC3E}">
        <p14:creationId xmlns:p14="http://schemas.microsoft.com/office/powerpoint/2010/main" val="33626007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611279" y="5537321"/>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772413"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PT-1</a:t>
            </a:r>
            <a:r>
              <a:rPr lang="es-ES" sz="1600" dirty="0">
                <a:solidFill>
                  <a:srgbClr val="1F497D"/>
                </a:solidFill>
                <a:latin typeface="Calibri" panose="020F0502020204030204" pitchFamily="34" charset="0"/>
              </a:rPr>
              <a:t>. ¿REALIZAS CON AGRADO LAS ACTIVIDADES QUE TE HAN SIDO ASIGNADAS?</a:t>
            </a:r>
            <a:endParaRPr lang="es-ES" sz="1600" dirty="0"/>
          </a:p>
          <a:p>
            <a:br>
              <a:rPr lang="es-ES" dirty="0"/>
            </a:br>
            <a:endParaRPr lang="es-MX" dirty="0"/>
          </a:p>
        </p:txBody>
      </p:sp>
      <p:graphicFrame>
        <p:nvGraphicFramePr>
          <p:cNvPr id="12" name="Google Shape;1293;p62">
            <a:extLst>
              <a:ext uri="{FF2B5EF4-FFF2-40B4-BE49-F238E27FC236}">
                <a16:creationId xmlns:a16="http://schemas.microsoft.com/office/drawing/2014/main" id="{B2ADC5DF-71D3-492F-8DA9-91554D249B5C}"/>
              </a:ext>
            </a:extLst>
          </p:cNvPr>
          <p:cNvGraphicFramePr/>
          <p:nvPr>
            <p:extLst>
              <p:ext uri="{D42A27DB-BD31-4B8C-83A1-F6EECF244321}">
                <p14:modId xmlns:p14="http://schemas.microsoft.com/office/powerpoint/2010/main" val="4089023374"/>
              </p:ext>
            </p:extLst>
          </p:nvPr>
        </p:nvGraphicFramePr>
        <p:xfrm>
          <a:off x="1611279" y="1190347"/>
          <a:ext cx="7135648" cy="42747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22418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613192" y="5572553"/>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50870" y="657567"/>
            <a:ext cx="763073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PT-2</a:t>
            </a:r>
            <a:r>
              <a:rPr lang="es-ES" sz="1600" dirty="0">
                <a:solidFill>
                  <a:srgbClr val="1F497D"/>
                </a:solidFill>
                <a:latin typeface="Calibri" panose="020F0502020204030204" pitchFamily="34" charset="0"/>
              </a:rPr>
              <a:t>. ¿HAS CONSIDERADO UN CAMBIO DE ÁREA QUE MEJORE TU CONDICIÓN LABORAL?</a:t>
            </a:r>
            <a:endParaRPr lang="es-ES" sz="1600" dirty="0"/>
          </a:p>
          <a:p>
            <a:br>
              <a:rPr lang="es-ES" dirty="0"/>
            </a:br>
            <a:endParaRPr lang="es-MX" dirty="0"/>
          </a:p>
        </p:txBody>
      </p:sp>
      <p:graphicFrame>
        <p:nvGraphicFramePr>
          <p:cNvPr id="12" name="Google Shape;1313;p63">
            <a:extLst>
              <a:ext uri="{FF2B5EF4-FFF2-40B4-BE49-F238E27FC236}">
                <a16:creationId xmlns:a16="http://schemas.microsoft.com/office/drawing/2014/main" id="{E3EDA6DF-5BDD-477C-9651-5E5A40DD907C}"/>
              </a:ext>
            </a:extLst>
          </p:cNvPr>
          <p:cNvGraphicFramePr/>
          <p:nvPr>
            <p:extLst>
              <p:ext uri="{D42A27DB-BD31-4B8C-83A1-F6EECF244321}">
                <p14:modId xmlns:p14="http://schemas.microsoft.com/office/powerpoint/2010/main" val="3061483844"/>
              </p:ext>
            </p:extLst>
          </p:nvPr>
        </p:nvGraphicFramePr>
        <p:xfrm>
          <a:off x="1613192" y="1303898"/>
          <a:ext cx="7299097" cy="42933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57083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595144" y="561577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6618"/>
            <a:ext cx="8029977"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PT-3</a:t>
            </a:r>
            <a:r>
              <a:rPr lang="es-ES" sz="1600" dirty="0">
                <a:solidFill>
                  <a:srgbClr val="1F497D"/>
                </a:solidFill>
                <a:latin typeface="Calibri" panose="020F0502020204030204" pitchFamily="34" charset="0"/>
              </a:rPr>
              <a:t>. ¿TE PERMITE TU DESEMPEÑO LABORAL  ADQUIRIR NUEVAS HABILIDADES PARA TU DESARROLLO INTEGRAL?</a:t>
            </a:r>
            <a:endParaRPr lang="es-ES" sz="1600" dirty="0"/>
          </a:p>
          <a:p>
            <a:br>
              <a:rPr lang="es-ES" dirty="0"/>
            </a:br>
            <a:endParaRPr lang="es-MX" dirty="0"/>
          </a:p>
        </p:txBody>
      </p:sp>
      <p:graphicFrame>
        <p:nvGraphicFramePr>
          <p:cNvPr id="12" name="Google Shape;1333;p64">
            <a:extLst>
              <a:ext uri="{FF2B5EF4-FFF2-40B4-BE49-F238E27FC236}">
                <a16:creationId xmlns:a16="http://schemas.microsoft.com/office/drawing/2014/main" id="{5637B243-7D1F-47CC-B2C0-DA8B74A3B9AB}"/>
              </a:ext>
            </a:extLst>
          </p:cNvPr>
          <p:cNvGraphicFramePr/>
          <p:nvPr>
            <p:extLst>
              <p:ext uri="{D42A27DB-BD31-4B8C-83A1-F6EECF244321}">
                <p14:modId xmlns:p14="http://schemas.microsoft.com/office/powerpoint/2010/main" val="2568054820"/>
              </p:ext>
            </p:extLst>
          </p:nvPr>
        </p:nvGraphicFramePr>
        <p:xfrm>
          <a:off x="1682625" y="1434646"/>
          <a:ext cx="7200800" cy="40943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27263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571445" y="552136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862552" cy="892552"/>
          </a:xfrm>
          <a:prstGeom prst="rect">
            <a:avLst/>
          </a:prstGeom>
        </p:spPr>
        <p:txBody>
          <a:bodyPr wrap="square">
            <a:spAutoFit/>
          </a:bodyPr>
          <a:lstStyle/>
          <a:p>
            <a:r>
              <a:rPr lang="es-MX" sz="1600" b="1" dirty="0">
                <a:solidFill>
                  <a:srgbClr val="1F497D"/>
                </a:solidFill>
                <a:latin typeface="Calibri" panose="020F0502020204030204" pitchFamily="34" charset="0"/>
              </a:rPr>
              <a:t>CUADRO PT-4</a:t>
            </a:r>
            <a:r>
              <a:rPr lang="es-MX" sz="1600" dirty="0">
                <a:solidFill>
                  <a:srgbClr val="1F497D"/>
                </a:solidFill>
                <a:latin typeface="Calibri" panose="020F0502020204030204" pitchFamily="34" charset="0"/>
              </a:rPr>
              <a:t>. ¿LA CARGA DE TRABAJO ASIGNADA CORRESPONDE A TU JORNADA LABORAL?</a:t>
            </a:r>
            <a:endParaRPr lang="es-MX" sz="1600" dirty="0"/>
          </a:p>
          <a:p>
            <a:br>
              <a:rPr lang="es-MX" dirty="0"/>
            </a:br>
            <a:endParaRPr lang="es-MX" dirty="0"/>
          </a:p>
        </p:txBody>
      </p:sp>
      <p:graphicFrame>
        <p:nvGraphicFramePr>
          <p:cNvPr id="12" name="Google Shape;1353;p65">
            <a:extLst>
              <a:ext uri="{FF2B5EF4-FFF2-40B4-BE49-F238E27FC236}">
                <a16:creationId xmlns:a16="http://schemas.microsoft.com/office/drawing/2014/main" id="{E2ADCD35-269B-4942-B34E-AE1CB33C81FA}"/>
              </a:ext>
            </a:extLst>
          </p:cNvPr>
          <p:cNvGraphicFramePr/>
          <p:nvPr>
            <p:extLst>
              <p:ext uri="{D42A27DB-BD31-4B8C-83A1-F6EECF244321}">
                <p14:modId xmlns:p14="http://schemas.microsoft.com/office/powerpoint/2010/main" val="2152188904"/>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63716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660786" y="561577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9330744" cy="923330"/>
          </a:xfrm>
          <a:prstGeom prst="rect">
            <a:avLst/>
          </a:prstGeom>
        </p:spPr>
        <p:txBody>
          <a:bodyPr wrap="square">
            <a:spAutoFit/>
          </a:bodyPr>
          <a:lstStyle/>
          <a:p>
            <a:r>
              <a:rPr lang="es-ES" sz="1600" b="1" dirty="0">
                <a:solidFill>
                  <a:srgbClr val="1F497D"/>
                </a:solidFill>
                <a:latin typeface="Calibri" panose="020F0502020204030204" pitchFamily="34" charset="0"/>
              </a:rPr>
              <a:t>CUADRO PT-5</a:t>
            </a:r>
            <a:r>
              <a:rPr lang="es-ES" sz="1600" dirty="0">
                <a:solidFill>
                  <a:srgbClr val="1F497D"/>
                </a:solidFill>
                <a:latin typeface="Calibri" panose="020F0502020204030204" pitchFamily="34" charset="0"/>
              </a:rPr>
              <a:t>. ¿TIENE RELACIÓN EL PUESTO DE TRABAJO CON TU PREPARACIÓN ACADÉMICA  ?</a:t>
            </a:r>
            <a:endParaRPr lang="es-ES" sz="1600" dirty="0"/>
          </a:p>
          <a:p>
            <a:br>
              <a:rPr lang="es-ES" dirty="0"/>
            </a:br>
            <a:endParaRPr lang="es-MX" dirty="0"/>
          </a:p>
        </p:txBody>
      </p:sp>
      <p:graphicFrame>
        <p:nvGraphicFramePr>
          <p:cNvPr id="12" name="Google Shape;1373;p66">
            <a:extLst>
              <a:ext uri="{FF2B5EF4-FFF2-40B4-BE49-F238E27FC236}">
                <a16:creationId xmlns:a16="http://schemas.microsoft.com/office/drawing/2014/main" id="{3E567647-2C06-4B2B-98AD-537779AEB0F5}"/>
              </a:ext>
            </a:extLst>
          </p:cNvPr>
          <p:cNvGraphicFramePr/>
          <p:nvPr>
            <p:extLst>
              <p:ext uri="{D42A27DB-BD31-4B8C-83A1-F6EECF244321}">
                <p14:modId xmlns:p14="http://schemas.microsoft.com/office/powerpoint/2010/main" val="3856078896"/>
              </p:ext>
            </p:extLst>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21273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660786" y="552136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696690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PT-6</a:t>
            </a:r>
            <a:r>
              <a:rPr lang="es-ES" sz="1600" dirty="0">
                <a:solidFill>
                  <a:srgbClr val="1F497D"/>
                </a:solidFill>
                <a:latin typeface="Calibri" panose="020F0502020204030204" pitchFamily="34" charset="0"/>
              </a:rPr>
              <a:t>. ¿ESTÁS CAPACITADO PARA REALIZAR TUS FUNCIONES LABORALES?</a:t>
            </a:r>
            <a:endParaRPr lang="es-ES" sz="1600" dirty="0"/>
          </a:p>
          <a:p>
            <a:br>
              <a:rPr lang="es-ES" dirty="0"/>
            </a:br>
            <a:endParaRPr lang="es-MX" dirty="0"/>
          </a:p>
        </p:txBody>
      </p:sp>
      <p:graphicFrame>
        <p:nvGraphicFramePr>
          <p:cNvPr id="12" name="Google Shape;1373;p66">
            <a:extLst>
              <a:ext uri="{FF2B5EF4-FFF2-40B4-BE49-F238E27FC236}">
                <a16:creationId xmlns:a16="http://schemas.microsoft.com/office/drawing/2014/main" id="{AC1336AD-D600-4153-AA45-72D4B8ED0F18}"/>
              </a:ext>
            </a:extLst>
          </p:cNvPr>
          <p:cNvGraphicFramePr/>
          <p:nvPr>
            <p:extLst>
              <p:ext uri="{D42A27DB-BD31-4B8C-83A1-F6EECF244321}">
                <p14:modId xmlns:p14="http://schemas.microsoft.com/office/powerpoint/2010/main" val="1281756134"/>
              </p:ext>
            </p:extLst>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79209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654050" y="552136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798158"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PT-7</a:t>
            </a:r>
            <a:r>
              <a:rPr lang="es-ES" sz="1600" dirty="0">
                <a:solidFill>
                  <a:srgbClr val="1F497D"/>
                </a:solidFill>
                <a:latin typeface="Calibri" panose="020F0502020204030204" pitchFamily="34" charset="0"/>
              </a:rPr>
              <a:t>. ¿HAS RECIBIDO CAPACITACIÓN POR PARTE DE LA UAN EN EL ÚLTIMO AÑO?</a:t>
            </a:r>
            <a:endParaRPr lang="es-ES" sz="1600" dirty="0"/>
          </a:p>
          <a:p>
            <a:br>
              <a:rPr lang="es-ES" dirty="0"/>
            </a:br>
            <a:endParaRPr lang="es-MX" dirty="0"/>
          </a:p>
        </p:txBody>
      </p:sp>
      <p:graphicFrame>
        <p:nvGraphicFramePr>
          <p:cNvPr id="12" name="Google Shape;1413;p68">
            <a:extLst>
              <a:ext uri="{FF2B5EF4-FFF2-40B4-BE49-F238E27FC236}">
                <a16:creationId xmlns:a16="http://schemas.microsoft.com/office/drawing/2014/main" id="{80E0FF16-AC0E-4B62-95E0-457D2AB1505A}"/>
              </a:ext>
            </a:extLst>
          </p:cNvPr>
          <p:cNvGraphicFramePr/>
          <p:nvPr>
            <p:extLst>
              <p:ext uri="{D42A27DB-BD31-4B8C-83A1-F6EECF244321}">
                <p14:modId xmlns:p14="http://schemas.microsoft.com/office/powerpoint/2010/main" val="3576489409"/>
              </p:ext>
            </p:extLst>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829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grpSp>
        <p:nvGrpSpPr>
          <p:cNvPr id="179" name="Google Shape;179;p6"/>
          <p:cNvGrpSpPr/>
          <p:nvPr/>
        </p:nvGrpSpPr>
        <p:grpSpPr>
          <a:xfrm>
            <a:off x="144016" y="0"/>
            <a:ext cx="8964488" cy="6858000"/>
            <a:chOff x="179512" y="0"/>
            <a:chExt cx="8964488" cy="6858000"/>
          </a:xfrm>
        </p:grpSpPr>
        <p:grpSp>
          <p:nvGrpSpPr>
            <p:cNvPr id="180" name="Google Shape;180;p6"/>
            <p:cNvGrpSpPr/>
            <p:nvPr/>
          </p:nvGrpSpPr>
          <p:grpSpPr>
            <a:xfrm>
              <a:off x="179512" y="0"/>
              <a:ext cx="8964488" cy="6858000"/>
              <a:chOff x="179512" y="0"/>
              <a:chExt cx="8964488" cy="6858000"/>
            </a:xfrm>
          </p:grpSpPr>
          <p:pic>
            <p:nvPicPr>
              <p:cNvPr id="181" name="Google Shape;181;p6"/>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182" name="Google Shape;182;p6"/>
              <p:cNvGrpSpPr/>
              <p:nvPr/>
            </p:nvGrpSpPr>
            <p:grpSpPr>
              <a:xfrm>
                <a:off x="179512" y="0"/>
                <a:ext cx="8964488" cy="6858000"/>
                <a:chOff x="179512" y="0"/>
                <a:chExt cx="8964488" cy="6858000"/>
              </a:xfrm>
            </p:grpSpPr>
            <p:sp>
              <p:nvSpPr>
                <p:cNvPr id="183" name="Google Shape;183;p6"/>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84" name="Google Shape;184;p6"/>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85" name="Google Shape;185;p6"/>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86" name="Google Shape;186;p6"/>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87" name="Google Shape;187;p6"/>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sp>
            <p:nvSpPr>
              <p:cNvPr id="188" name="Google Shape;188;p6"/>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pSp>
        <p:sp>
          <p:nvSpPr>
            <p:cNvPr id="189" name="Google Shape;189;p6"/>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dirty="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0" name="Google Shape;190;p6"/>
            <p:cNvSpPr txBox="1"/>
            <p:nvPr/>
          </p:nvSpPr>
          <p:spPr>
            <a:xfrm>
              <a:off x="3902901" y="6304172"/>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dirty="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aphicFrame>
        <p:nvGraphicFramePr>
          <p:cNvPr id="191" name="Google Shape;191;p6"/>
          <p:cNvGraphicFramePr/>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2" name="Google Shape;192;p6"/>
          <p:cNvGraphicFramePr/>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3" name="Google Shape;193;p6"/>
          <p:cNvGraphicFramePr/>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4" name="Google Shape;194;p6"/>
          <p:cNvGraphicFramePr/>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595144" y="546531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4430" y="656618"/>
            <a:ext cx="761785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PT-8</a:t>
            </a:r>
            <a:r>
              <a:rPr lang="es-ES" sz="1600" dirty="0">
                <a:solidFill>
                  <a:srgbClr val="1F497D"/>
                </a:solidFill>
                <a:latin typeface="Calibri" panose="020F0502020204030204" pitchFamily="34" charset="0"/>
              </a:rPr>
              <a:t>. ¿TE PERMITEN ASISTIR A LOS CURSOS DE CAPACITACIÓN?</a:t>
            </a:r>
            <a:endParaRPr lang="es-ES" sz="1600" dirty="0"/>
          </a:p>
          <a:p>
            <a:br>
              <a:rPr lang="es-ES" dirty="0"/>
            </a:br>
            <a:endParaRPr lang="es-MX" dirty="0"/>
          </a:p>
        </p:txBody>
      </p:sp>
      <p:graphicFrame>
        <p:nvGraphicFramePr>
          <p:cNvPr id="12" name="Google Shape;1433;p69">
            <a:extLst>
              <a:ext uri="{FF2B5EF4-FFF2-40B4-BE49-F238E27FC236}">
                <a16:creationId xmlns:a16="http://schemas.microsoft.com/office/drawing/2014/main" id="{FD272E72-DE5F-48C0-9348-3F1F4AE6DA03}"/>
              </a:ext>
            </a:extLst>
          </p:cNvPr>
          <p:cNvGraphicFramePr/>
          <p:nvPr>
            <p:extLst>
              <p:ext uri="{D42A27DB-BD31-4B8C-83A1-F6EECF244321}">
                <p14:modId xmlns:p14="http://schemas.microsoft.com/office/powerpoint/2010/main" val="1412741865"/>
              </p:ext>
            </p:extLst>
          </p:nvPr>
        </p:nvGraphicFramePr>
        <p:xfrm>
          <a:off x="1503805" y="1267338"/>
          <a:ext cx="7357780" cy="43167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63739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588777" y="553706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1852" y="656618"/>
            <a:ext cx="756633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PT-9</a:t>
            </a:r>
            <a:r>
              <a:rPr lang="es-ES" sz="1600" dirty="0">
                <a:solidFill>
                  <a:srgbClr val="1F497D"/>
                </a:solidFill>
                <a:latin typeface="Calibri" panose="020F0502020204030204" pitchFamily="34" charset="0"/>
              </a:rPr>
              <a:t>. ¿CONSIDERAS QUE EL CONTENIDO DE LOS CURSOS DE CAPACITACIÓN HA FORTALECIDO TU DESEMPEÑO LABORAL?</a:t>
            </a:r>
            <a:endParaRPr lang="es-ES" sz="1600" dirty="0"/>
          </a:p>
          <a:p>
            <a:br>
              <a:rPr lang="es-ES" dirty="0"/>
            </a:br>
            <a:endParaRPr lang="es-MX" dirty="0"/>
          </a:p>
        </p:txBody>
      </p:sp>
      <p:graphicFrame>
        <p:nvGraphicFramePr>
          <p:cNvPr id="12" name="Google Shape;1453;p70">
            <a:extLst>
              <a:ext uri="{FF2B5EF4-FFF2-40B4-BE49-F238E27FC236}">
                <a16:creationId xmlns:a16="http://schemas.microsoft.com/office/drawing/2014/main" id="{6B50DD95-6C69-465B-B036-575A53A9D925}"/>
              </a:ext>
            </a:extLst>
          </p:cNvPr>
          <p:cNvGraphicFramePr/>
          <p:nvPr>
            <p:extLst>
              <p:ext uri="{D42A27DB-BD31-4B8C-83A1-F6EECF244321}">
                <p14:modId xmlns:p14="http://schemas.microsoft.com/office/powerpoint/2010/main" val="457826463"/>
              </p:ext>
            </p:extLst>
          </p:nvPr>
        </p:nvGraphicFramePr>
        <p:xfrm>
          <a:off x="1588777" y="1240916"/>
          <a:ext cx="7501797" cy="43679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22487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2" name="Rectángulo 1"/>
          <p:cNvSpPr/>
          <p:nvPr/>
        </p:nvSpPr>
        <p:spPr>
          <a:xfrm>
            <a:off x="2466240" y="488949"/>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PUESTO DE TRABAJO</a:t>
            </a:r>
            <a:endParaRPr lang="es-MX" b="0" dirty="0">
              <a:effectLst/>
            </a:endParaRPr>
          </a:p>
          <a:p>
            <a:pPr algn="ctr"/>
            <a:r>
              <a:rPr lang="es-MX" b="1" dirty="0">
                <a:solidFill>
                  <a:srgbClr val="000000"/>
                </a:solidFill>
                <a:latin typeface="Calibri" panose="020F0502020204030204" pitchFamily="34" charset="0"/>
              </a:rPr>
              <a:t>(PT)</a:t>
            </a:r>
            <a:endParaRPr lang="es-MX" b="0" dirty="0">
              <a:effectLst/>
            </a:endParaRPr>
          </a:p>
        </p:txBody>
      </p:sp>
      <p:sp>
        <p:nvSpPr>
          <p:cNvPr id="11" name="Google Shape;1474;p71">
            <a:extLst>
              <a:ext uri="{FF2B5EF4-FFF2-40B4-BE49-F238E27FC236}">
                <a16:creationId xmlns:a16="http://schemas.microsoft.com/office/drawing/2014/main" id="{B57B93A2-A4AF-4786-ABAC-F4B80351CA93}"/>
              </a:ext>
            </a:extLst>
          </p:cNvPr>
          <p:cNvSpPr txBox="1"/>
          <p:nvPr/>
        </p:nvSpPr>
        <p:spPr>
          <a:xfrm>
            <a:off x="1692472" y="1217149"/>
            <a:ext cx="6639596" cy="4247317"/>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s-MX" kern="0" dirty="0">
                <a:solidFill>
                  <a:srgbClr val="000000"/>
                </a:solidFill>
                <a:ea typeface="Calibri"/>
                <a:cs typeface="Calibri"/>
                <a:sym typeface="Calibri"/>
              </a:rPr>
              <a:t>En el rubro de </a:t>
            </a:r>
            <a:r>
              <a:rPr lang="es-MX" b="1" kern="0" dirty="0">
                <a:solidFill>
                  <a:srgbClr val="000000"/>
                </a:solidFill>
                <a:ea typeface="Calibri"/>
                <a:cs typeface="Calibri"/>
                <a:sym typeface="Calibri"/>
              </a:rPr>
              <a:t>“Puesto de Trabajo” </a:t>
            </a:r>
            <a:r>
              <a:rPr lang="es-MX" kern="0" dirty="0">
                <a:solidFill>
                  <a:srgbClr val="000000"/>
                </a:solidFill>
                <a:ea typeface="Calibri"/>
                <a:cs typeface="Calibri"/>
                <a:sym typeface="Calibri"/>
              </a:rPr>
              <a:t>un gran porcentaje responde que realiza las </a:t>
            </a:r>
            <a:r>
              <a:rPr lang="es-MX" b="1" kern="0" dirty="0">
                <a:solidFill>
                  <a:srgbClr val="000000"/>
                </a:solidFill>
                <a:ea typeface="Calibri"/>
                <a:cs typeface="Calibri"/>
                <a:sym typeface="Calibri"/>
              </a:rPr>
              <a:t>actividades asignadas con agrado</a:t>
            </a:r>
            <a:r>
              <a:rPr lang="es-MX" kern="0" dirty="0">
                <a:solidFill>
                  <a:srgbClr val="000000"/>
                </a:solidFill>
                <a:ea typeface="Calibri"/>
                <a:cs typeface="Calibri"/>
                <a:sym typeface="Calibri"/>
              </a:rPr>
              <a:t>, 1/3 de los que contestaron la encuesta consideran un posible </a:t>
            </a:r>
            <a:r>
              <a:rPr lang="es-MX" b="1" kern="0" dirty="0">
                <a:solidFill>
                  <a:srgbClr val="000000"/>
                </a:solidFill>
                <a:ea typeface="Calibri"/>
                <a:cs typeface="Calibri"/>
                <a:sym typeface="Calibri"/>
              </a:rPr>
              <a:t>cambio de área </a:t>
            </a:r>
            <a:r>
              <a:rPr lang="es-MX" kern="0" dirty="0">
                <a:solidFill>
                  <a:srgbClr val="000000"/>
                </a:solidFill>
                <a:ea typeface="Calibri"/>
                <a:cs typeface="Calibri"/>
                <a:sym typeface="Calibri"/>
              </a:rPr>
              <a:t>que mejore su situación laboral, en general se considera que su desempeño laboral les permite adquirir nuevas habilidades para su </a:t>
            </a:r>
            <a:r>
              <a:rPr lang="es-MX" b="1" kern="0" dirty="0">
                <a:solidFill>
                  <a:srgbClr val="000000"/>
                </a:solidFill>
                <a:ea typeface="Calibri"/>
                <a:cs typeface="Calibri"/>
                <a:sym typeface="Calibri"/>
              </a:rPr>
              <a:t>desarrollo integral</a:t>
            </a:r>
            <a:r>
              <a:rPr lang="es-MX" kern="0" dirty="0">
                <a:solidFill>
                  <a:srgbClr val="000000"/>
                </a:solidFill>
                <a:ea typeface="Calibri"/>
                <a:cs typeface="Calibri"/>
                <a:sym typeface="Calibri"/>
              </a:rPr>
              <a:t>, un alto porcentaje manifiesta que la </a:t>
            </a:r>
            <a:r>
              <a:rPr lang="es-MX" b="1" kern="0" dirty="0">
                <a:solidFill>
                  <a:srgbClr val="000000"/>
                </a:solidFill>
                <a:ea typeface="Calibri"/>
                <a:cs typeface="Calibri"/>
                <a:sym typeface="Calibri"/>
              </a:rPr>
              <a:t>carga de trabajo de su jornada laboral</a:t>
            </a:r>
            <a:r>
              <a:rPr lang="es-MX" kern="0" dirty="0">
                <a:solidFill>
                  <a:srgbClr val="000000"/>
                </a:solidFill>
                <a:ea typeface="Calibri"/>
                <a:cs typeface="Calibri"/>
                <a:sym typeface="Calibri"/>
              </a:rPr>
              <a:t> asignada es adecuada, se expresa en alto valor que si se tiene relación del </a:t>
            </a:r>
            <a:r>
              <a:rPr lang="es-MX" b="1" kern="0" dirty="0">
                <a:solidFill>
                  <a:srgbClr val="000000"/>
                </a:solidFill>
                <a:ea typeface="Calibri"/>
                <a:cs typeface="Calibri"/>
                <a:sym typeface="Calibri"/>
              </a:rPr>
              <a:t>puesto de trabajo con su preparación académica</a:t>
            </a:r>
            <a:r>
              <a:rPr lang="es-MX" kern="0" dirty="0">
                <a:solidFill>
                  <a:srgbClr val="000000"/>
                </a:solidFill>
                <a:ea typeface="Calibri"/>
                <a:cs typeface="Calibri"/>
                <a:sym typeface="Calibri"/>
              </a:rPr>
              <a:t>, se manifiesta que en un gran porcentaje se está </a:t>
            </a:r>
            <a:r>
              <a:rPr lang="es-MX" b="1" kern="0" dirty="0">
                <a:solidFill>
                  <a:srgbClr val="000000"/>
                </a:solidFill>
                <a:ea typeface="Calibri"/>
                <a:cs typeface="Calibri"/>
                <a:sym typeface="Calibri"/>
              </a:rPr>
              <a:t>capacitado para realizar sus funciones laborales</a:t>
            </a:r>
            <a:r>
              <a:rPr lang="es-MX" kern="0" dirty="0">
                <a:solidFill>
                  <a:srgbClr val="000000"/>
                </a:solidFill>
                <a:ea typeface="Calibri"/>
                <a:cs typeface="Calibri"/>
                <a:sym typeface="Calibri"/>
              </a:rPr>
              <a:t>, que poco mas del 50% de los encuestados denota que si ha recibido </a:t>
            </a:r>
            <a:r>
              <a:rPr lang="es-MX" b="1" kern="0" dirty="0">
                <a:solidFill>
                  <a:srgbClr val="000000"/>
                </a:solidFill>
                <a:ea typeface="Calibri"/>
                <a:cs typeface="Calibri"/>
                <a:sym typeface="Calibri"/>
              </a:rPr>
              <a:t>capacitación el ultimo año</a:t>
            </a:r>
            <a:r>
              <a:rPr lang="es-MX" kern="0" dirty="0">
                <a:solidFill>
                  <a:srgbClr val="000000"/>
                </a:solidFill>
                <a:ea typeface="Calibri"/>
                <a:cs typeface="Calibri"/>
                <a:sym typeface="Calibri"/>
              </a:rPr>
              <a:t>  por parte de la UAN,  se enuncia que se les </a:t>
            </a:r>
            <a:r>
              <a:rPr lang="es-MX" b="1" kern="0" dirty="0">
                <a:solidFill>
                  <a:srgbClr val="000000"/>
                </a:solidFill>
                <a:ea typeface="Calibri"/>
                <a:cs typeface="Calibri"/>
                <a:sym typeface="Calibri"/>
              </a:rPr>
              <a:t>permite asistir a  los cursos de capacitación </a:t>
            </a:r>
            <a:r>
              <a:rPr lang="es-MX" kern="0" dirty="0">
                <a:solidFill>
                  <a:srgbClr val="000000"/>
                </a:solidFill>
                <a:ea typeface="Calibri"/>
                <a:cs typeface="Calibri"/>
                <a:sym typeface="Calibri"/>
              </a:rPr>
              <a:t>pero un 5% no ha sido convocado, en un porcentaje medio alto se dice que los cursos de </a:t>
            </a:r>
            <a:r>
              <a:rPr lang="es-MX" b="1" kern="0" dirty="0">
                <a:solidFill>
                  <a:srgbClr val="000000"/>
                </a:solidFill>
                <a:ea typeface="Calibri"/>
                <a:cs typeface="Calibri"/>
                <a:sym typeface="Calibri"/>
              </a:rPr>
              <a:t>capacitación fortalece su desempeño laboral</a:t>
            </a:r>
            <a:r>
              <a:rPr lang="es-MX" kern="0" dirty="0">
                <a:solidFill>
                  <a:srgbClr val="000000"/>
                </a:solidFill>
                <a:ea typeface="Calibri"/>
                <a:cs typeface="Calibri"/>
                <a:sym typeface="Calibri"/>
              </a:rPr>
              <a:t>.</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28583631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2" name="Rectángulo 1"/>
          <p:cNvSpPr/>
          <p:nvPr/>
        </p:nvSpPr>
        <p:spPr>
          <a:xfrm>
            <a:off x="2466240" y="2569446"/>
            <a:ext cx="4572000" cy="1323439"/>
          </a:xfrm>
          <a:prstGeom prst="rect">
            <a:avLst/>
          </a:prstGeom>
        </p:spPr>
        <p:txBody>
          <a:bodyPr>
            <a:spAutoFit/>
          </a:bodyPr>
          <a:lstStyle/>
          <a:p>
            <a:pPr algn="ctr"/>
            <a:r>
              <a:rPr lang="es-MX" sz="4000" b="1" i="0" u="none" strike="noStrike" dirty="0">
                <a:solidFill>
                  <a:srgbClr val="000000"/>
                </a:solidFill>
                <a:effectLst/>
                <a:latin typeface="Calibri" panose="020F0502020204030204" pitchFamily="34" charset="0"/>
              </a:rPr>
              <a:t>MEDIO AMBIENTE</a:t>
            </a:r>
            <a:endParaRPr lang="es-MX" sz="4000" b="0" dirty="0">
              <a:effectLst/>
            </a:endParaRPr>
          </a:p>
          <a:p>
            <a:pPr algn="ctr"/>
            <a:r>
              <a:rPr lang="es-MX" sz="4000" b="1" i="0" u="none" strike="noStrike" dirty="0">
                <a:solidFill>
                  <a:srgbClr val="000000"/>
                </a:solidFill>
                <a:effectLst/>
                <a:latin typeface="Calibri" panose="020F0502020204030204" pitchFamily="34" charset="0"/>
              </a:rPr>
              <a:t>(MA)</a:t>
            </a:r>
            <a:endParaRPr lang="es-MX" sz="4000" b="0" dirty="0">
              <a:effectLst/>
            </a:endParaRPr>
          </a:p>
        </p:txBody>
      </p:sp>
    </p:spTree>
    <p:extLst>
      <p:ext uri="{BB962C8B-B14F-4D97-AF65-F5344CB8AC3E}">
        <p14:creationId xmlns:p14="http://schemas.microsoft.com/office/powerpoint/2010/main" val="10462876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581752" y="546531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668972"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MA-1</a:t>
            </a:r>
            <a:r>
              <a:rPr lang="es-ES" sz="1600" dirty="0">
                <a:solidFill>
                  <a:srgbClr val="1F497D"/>
                </a:solidFill>
                <a:latin typeface="Calibri" panose="020F0502020204030204" pitchFamily="34" charset="0"/>
              </a:rPr>
              <a:t>. CONSIDERAS QUE TU ÁREA DE TRABAJO ESTÁ LIBRE DE:</a:t>
            </a:r>
            <a:endParaRPr lang="es-ES" sz="1600" dirty="0"/>
          </a:p>
          <a:p>
            <a:br>
              <a:rPr lang="es-ES" dirty="0"/>
            </a:br>
            <a:endParaRPr lang="es-MX" dirty="0"/>
          </a:p>
        </p:txBody>
      </p:sp>
      <p:graphicFrame>
        <p:nvGraphicFramePr>
          <p:cNvPr id="12" name="Google Shape;1512;p73">
            <a:extLst>
              <a:ext uri="{FF2B5EF4-FFF2-40B4-BE49-F238E27FC236}">
                <a16:creationId xmlns:a16="http://schemas.microsoft.com/office/drawing/2014/main" id="{6256C3D7-EFF8-43AA-9B4B-887621227D20}"/>
              </a:ext>
            </a:extLst>
          </p:cNvPr>
          <p:cNvGraphicFramePr/>
          <p:nvPr>
            <p:extLst>
              <p:ext uri="{D42A27DB-BD31-4B8C-83A1-F6EECF244321}">
                <p14:modId xmlns:p14="http://schemas.microsoft.com/office/powerpoint/2010/main" val="3938395767"/>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756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656069" y="552136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293415"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MA-2</a:t>
            </a:r>
            <a:r>
              <a:rPr lang="es-ES" sz="1600" dirty="0">
                <a:solidFill>
                  <a:srgbClr val="1F497D"/>
                </a:solidFill>
                <a:latin typeface="Calibri" panose="020F0502020204030204" pitchFamily="34" charset="0"/>
              </a:rPr>
              <a:t>. CONSIDERAS QUE TU ÁREA DE TRABAJO ESTÁ LIBRE DE :</a:t>
            </a:r>
            <a:endParaRPr lang="es-ES" sz="1600" dirty="0"/>
          </a:p>
          <a:p>
            <a:br>
              <a:rPr lang="es-ES" dirty="0"/>
            </a:br>
            <a:endParaRPr lang="es-MX" dirty="0"/>
          </a:p>
        </p:txBody>
      </p:sp>
      <p:graphicFrame>
        <p:nvGraphicFramePr>
          <p:cNvPr id="12" name="Google Shape;1532;p74">
            <a:extLst>
              <a:ext uri="{FF2B5EF4-FFF2-40B4-BE49-F238E27FC236}">
                <a16:creationId xmlns:a16="http://schemas.microsoft.com/office/drawing/2014/main" id="{1847A437-64ED-458D-B95B-E52A3AAECDD0}"/>
              </a:ext>
            </a:extLst>
          </p:cNvPr>
          <p:cNvGraphicFramePr/>
          <p:nvPr>
            <p:extLst>
              <p:ext uri="{D42A27DB-BD31-4B8C-83A1-F6EECF244321}">
                <p14:modId xmlns:p14="http://schemas.microsoft.com/office/powerpoint/2010/main" val="810530317"/>
              </p:ext>
            </p:extLst>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04109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588002" y="5387155"/>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82391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MA-3</a:t>
            </a:r>
            <a:r>
              <a:rPr lang="es-ES" sz="1600" dirty="0">
                <a:solidFill>
                  <a:srgbClr val="1F497D"/>
                </a:solidFill>
                <a:latin typeface="Calibri" panose="020F0502020204030204" pitchFamily="34" charset="0"/>
              </a:rPr>
              <a:t>. CONSIDERAS QUE TU ÁREA DE TRABAJO ESTÁ LIBRE DE PLAGAS (FLORA Y FAUNA NOCIVA):</a:t>
            </a:r>
            <a:endParaRPr lang="es-ES" sz="1600" dirty="0"/>
          </a:p>
          <a:p>
            <a:br>
              <a:rPr lang="es-ES" dirty="0"/>
            </a:br>
            <a:endParaRPr lang="es-MX" dirty="0"/>
          </a:p>
        </p:txBody>
      </p:sp>
      <p:graphicFrame>
        <p:nvGraphicFramePr>
          <p:cNvPr id="12" name="Google Shape;1552;p75">
            <a:extLst>
              <a:ext uri="{FF2B5EF4-FFF2-40B4-BE49-F238E27FC236}">
                <a16:creationId xmlns:a16="http://schemas.microsoft.com/office/drawing/2014/main" id="{C63B9C11-003A-48F3-B815-A119F50A6AB6}"/>
              </a:ext>
            </a:extLst>
          </p:cNvPr>
          <p:cNvGraphicFramePr/>
          <p:nvPr>
            <p:extLst>
              <p:ext uri="{D42A27DB-BD31-4B8C-83A1-F6EECF244321}">
                <p14:modId xmlns:p14="http://schemas.microsoft.com/office/powerpoint/2010/main" val="2072674308"/>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36335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621366" y="557546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293415"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MA-4</a:t>
            </a:r>
            <a:r>
              <a:rPr lang="es-ES" sz="1600" dirty="0">
                <a:solidFill>
                  <a:srgbClr val="1F497D"/>
                </a:solidFill>
                <a:latin typeface="Calibri" panose="020F0502020204030204" pitchFamily="34" charset="0"/>
              </a:rPr>
              <a:t>. CONSIDERAS QUE TU ÁREA DE TRABAJO ESTÁ LIBRE DE:</a:t>
            </a:r>
            <a:endParaRPr lang="es-ES" sz="1600" dirty="0"/>
          </a:p>
          <a:p>
            <a:br>
              <a:rPr lang="es-ES" dirty="0"/>
            </a:br>
            <a:endParaRPr lang="es-MX" dirty="0"/>
          </a:p>
        </p:txBody>
      </p:sp>
      <p:graphicFrame>
        <p:nvGraphicFramePr>
          <p:cNvPr id="12" name="Google Shape;1570;p76">
            <a:extLst>
              <a:ext uri="{FF2B5EF4-FFF2-40B4-BE49-F238E27FC236}">
                <a16:creationId xmlns:a16="http://schemas.microsoft.com/office/drawing/2014/main" id="{5871B7D8-6EE0-4523-BABA-CBE032868F09}"/>
              </a:ext>
            </a:extLst>
          </p:cNvPr>
          <p:cNvGraphicFramePr/>
          <p:nvPr>
            <p:extLst>
              <p:ext uri="{D42A27DB-BD31-4B8C-83A1-F6EECF244321}">
                <p14:modId xmlns:p14="http://schemas.microsoft.com/office/powerpoint/2010/main" val="2645007553"/>
              </p:ext>
            </p:extLst>
          </p:nvPr>
        </p:nvGraphicFramePr>
        <p:xfrm>
          <a:off x="1705004" y="1286694"/>
          <a:ext cx="7403500" cy="42846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78376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598321" y="546531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81330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MA-5</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oogle Shape;1590;p77">
            <a:extLst>
              <a:ext uri="{FF2B5EF4-FFF2-40B4-BE49-F238E27FC236}">
                <a16:creationId xmlns:a16="http://schemas.microsoft.com/office/drawing/2014/main" id="{FE2F2F6E-577F-48D4-8440-E6521367C00F}"/>
              </a:ext>
            </a:extLst>
          </p:cNvPr>
          <p:cNvGraphicFramePr/>
          <p:nvPr>
            <p:extLst>
              <p:ext uri="{D42A27DB-BD31-4B8C-83A1-F6EECF244321}">
                <p14:modId xmlns:p14="http://schemas.microsoft.com/office/powerpoint/2010/main" val="3130840458"/>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25371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607623" y="5511606"/>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44688"/>
            <a:ext cx="8017099"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MA-6</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oogle Shape;1610;p78">
            <a:extLst>
              <a:ext uri="{FF2B5EF4-FFF2-40B4-BE49-F238E27FC236}">
                <a16:creationId xmlns:a16="http://schemas.microsoft.com/office/drawing/2014/main" id="{FAC494D6-18B8-44D9-B6CC-D63414AD6616}"/>
              </a:ext>
            </a:extLst>
          </p:cNvPr>
          <p:cNvGraphicFramePr/>
          <p:nvPr>
            <p:extLst>
              <p:ext uri="{D42A27DB-BD31-4B8C-83A1-F6EECF244321}">
                <p14:modId xmlns:p14="http://schemas.microsoft.com/office/powerpoint/2010/main" val="2200323311"/>
              </p:ext>
            </p:extLst>
          </p:nvPr>
        </p:nvGraphicFramePr>
        <p:xfrm>
          <a:off x="1607623" y="1268760"/>
          <a:ext cx="7227089" cy="4436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5847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0" name="Google Shape;200;p7"/>
          <p:cNvGrpSpPr/>
          <p:nvPr/>
        </p:nvGrpSpPr>
        <p:grpSpPr>
          <a:xfrm>
            <a:off x="202434" y="52437"/>
            <a:ext cx="8964488" cy="6858000"/>
            <a:chOff x="179512" y="0"/>
            <a:chExt cx="8964488" cy="6858000"/>
          </a:xfrm>
        </p:grpSpPr>
        <p:grpSp>
          <p:nvGrpSpPr>
            <p:cNvPr id="201" name="Google Shape;201;p7"/>
            <p:cNvGrpSpPr/>
            <p:nvPr/>
          </p:nvGrpSpPr>
          <p:grpSpPr>
            <a:xfrm>
              <a:off x="179512" y="0"/>
              <a:ext cx="8964488" cy="6858000"/>
              <a:chOff x="179512" y="0"/>
              <a:chExt cx="8964488" cy="6858000"/>
            </a:xfrm>
          </p:grpSpPr>
          <p:pic>
            <p:nvPicPr>
              <p:cNvPr id="202" name="Google Shape;202;p7"/>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03" name="Google Shape;203;p7"/>
              <p:cNvGrpSpPr/>
              <p:nvPr/>
            </p:nvGrpSpPr>
            <p:grpSpPr>
              <a:xfrm>
                <a:off x="179512" y="0"/>
                <a:ext cx="8964488" cy="6858000"/>
                <a:chOff x="179512" y="0"/>
                <a:chExt cx="8964488" cy="6858000"/>
              </a:xfrm>
            </p:grpSpPr>
            <p:sp>
              <p:nvSpPr>
                <p:cNvPr id="204" name="Google Shape;204;p7"/>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5" name="Google Shape;205;p7"/>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6" name="Google Shape;206;p7"/>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7" name="Google Shape;207;p7"/>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8" name="Google Shape;208;p7"/>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09" name="Google Shape;209;p7"/>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10" name="Google Shape;210;p7"/>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 name="Google Shape;211;p7"/>
            <p:cNvSpPr txBox="1"/>
            <p:nvPr/>
          </p:nvSpPr>
          <p:spPr>
            <a:xfrm>
              <a:off x="3782104"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12" name="Google Shape;212;p7"/>
          <p:cNvPicPr preferRelativeResize="0"/>
          <p:nvPr/>
        </p:nvPicPr>
        <p:blipFill rotWithShape="1">
          <a:blip r:embed="rId4">
            <a:alphaModFix/>
          </a:blip>
          <a:srcRect/>
          <a:stretch/>
        </p:blipFill>
        <p:spPr>
          <a:xfrm>
            <a:off x="1151862" y="538720"/>
            <a:ext cx="7550883" cy="5703421"/>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642204" y="5474536"/>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3" name="Rectángulo 2"/>
          <p:cNvSpPr/>
          <p:nvPr/>
        </p:nvSpPr>
        <p:spPr>
          <a:xfrm>
            <a:off x="948022" y="644688"/>
            <a:ext cx="81330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MA-7</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oogle Shape;1630;p79">
            <a:extLst>
              <a:ext uri="{FF2B5EF4-FFF2-40B4-BE49-F238E27FC236}">
                <a16:creationId xmlns:a16="http://schemas.microsoft.com/office/drawing/2014/main" id="{624AB51B-B663-4F00-9423-4E425B50B4E1}"/>
              </a:ext>
            </a:extLst>
          </p:cNvPr>
          <p:cNvGraphicFramePr/>
          <p:nvPr>
            <p:extLst>
              <p:ext uri="{D42A27DB-BD31-4B8C-83A1-F6EECF244321}">
                <p14:modId xmlns:p14="http://schemas.microsoft.com/office/powerpoint/2010/main" val="1505533356"/>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27969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581752" y="5427328"/>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965583"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MA-8</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oogle Shape;1650;p80">
            <a:extLst>
              <a:ext uri="{FF2B5EF4-FFF2-40B4-BE49-F238E27FC236}">
                <a16:creationId xmlns:a16="http://schemas.microsoft.com/office/drawing/2014/main" id="{40A4864D-360D-41B5-946D-0F07B5447220}"/>
              </a:ext>
            </a:extLst>
          </p:cNvPr>
          <p:cNvGraphicFramePr/>
          <p:nvPr>
            <p:extLst>
              <p:ext uri="{D42A27DB-BD31-4B8C-83A1-F6EECF244321}">
                <p14:modId xmlns:p14="http://schemas.microsoft.com/office/powerpoint/2010/main" val="4016849792"/>
              </p:ext>
            </p:extLst>
          </p:nvPr>
        </p:nvGraphicFramePr>
        <p:xfrm>
          <a:off x="1665390" y="1288189"/>
          <a:ext cx="7155081" cy="4370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88512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547664" y="546531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88831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MA-9</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oogle Shape;1672;p81">
            <a:extLst>
              <a:ext uri="{FF2B5EF4-FFF2-40B4-BE49-F238E27FC236}">
                <a16:creationId xmlns:a16="http://schemas.microsoft.com/office/drawing/2014/main" id="{A0FAC23A-7CDC-4F83-9F6C-7D37E8ABB8FE}"/>
              </a:ext>
            </a:extLst>
          </p:cNvPr>
          <p:cNvGraphicFramePr/>
          <p:nvPr>
            <p:extLst>
              <p:ext uri="{D42A27DB-BD31-4B8C-83A1-F6EECF244321}">
                <p14:modId xmlns:p14="http://schemas.microsoft.com/office/powerpoint/2010/main" val="806176253"/>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49419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0" name="Rectángulo 9"/>
          <p:cNvSpPr/>
          <p:nvPr/>
        </p:nvSpPr>
        <p:spPr>
          <a:xfrm>
            <a:off x="1595771" y="552136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43739"/>
            <a:ext cx="8081493"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MA-10</a:t>
            </a:r>
            <a:r>
              <a:rPr lang="es-ES" sz="1600" dirty="0">
                <a:solidFill>
                  <a:srgbClr val="1F497D"/>
                </a:solidFill>
                <a:latin typeface="Calibri" panose="020F0502020204030204" pitchFamily="34" charset="0"/>
              </a:rPr>
              <a:t>. SI LA UAN OFRECE CURSOS DE CAPACITACIÓN EN MATERIA DE MEDIO AMBIENTE ¿TE INTERESA PARTICIPAR?</a:t>
            </a:r>
            <a:endParaRPr lang="es-ES" sz="1600" dirty="0"/>
          </a:p>
          <a:p>
            <a:br>
              <a:rPr lang="es-ES" dirty="0"/>
            </a:br>
            <a:endParaRPr lang="es-MX" dirty="0"/>
          </a:p>
        </p:txBody>
      </p:sp>
      <p:graphicFrame>
        <p:nvGraphicFramePr>
          <p:cNvPr id="12" name="Google Shape;1690;p82">
            <a:extLst>
              <a:ext uri="{FF2B5EF4-FFF2-40B4-BE49-F238E27FC236}">
                <a16:creationId xmlns:a16="http://schemas.microsoft.com/office/drawing/2014/main" id="{21C964FA-EFB9-4944-8C54-B1A47B726764}"/>
              </a:ext>
            </a:extLst>
          </p:cNvPr>
          <p:cNvGraphicFramePr/>
          <p:nvPr>
            <p:extLst>
              <p:ext uri="{D42A27DB-BD31-4B8C-83A1-F6EECF244321}">
                <p14:modId xmlns:p14="http://schemas.microsoft.com/office/powerpoint/2010/main" val="3669919666"/>
              </p:ext>
            </p:extLst>
          </p:nvPr>
        </p:nvGraphicFramePr>
        <p:xfrm>
          <a:off x="1595771" y="1196752"/>
          <a:ext cx="7200800" cy="44275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81979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dirty="0"/>
          </a:p>
        </p:txBody>
      </p:sp>
      <p:sp>
        <p:nvSpPr>
          <p:cNvPr id="2" name="Rectángulo 1"/>
          <p:cNvSpPr/>
          <p:nvPr/>
        </p:nvSpPr>
        <p:spPr>
          <a:xfrm>
            <a:off x="2466240" y="488949"/>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MEDIO AMBIENTE</a:t>
            </a:r>
            <a:endParaRPr lang="es-MX" b="0" dirty="0">
              <a:effectLst/>
            </a:endParaRPr>
          </a:p>
          <a:p>
            <a:pPr algn="ctr"/>
            <a:r>
              <a:rPr lang="es-MX" b="1" dirty="0">
                <a:solidFill>
                  <a:srgbClr val="000000"/>
                </a:solidFill>
                <a:latin typeface="Calibri" panose="020F0502020204030204" pitchFamily="34" charset="0"/>
              </a:rPr>
              <a:t>(MA)</a:t>
            </a:r>
            <a:endParaRPr lang="es-MX" b="0" dirty="0">
              <a:effectLst/>
            </a:endParaRPr>
          </a:p>
        </p:txBody>
      </p:sp>
      <p:sp>
        <p:nvSpPr>
          <p:cNvPr id="11" name="Google Shape;1711;p83">
            <a:extLst>
              <a:ext uri="{FF2B5EF4-FFF2-40B4-BE49-F238E27FC236}">
                <a16:creationId xmlns:a16="http://schemas.microsoft.com/office/drawing/2014/main" id="{3EA029BE-9D81-4598-B79A-084E6B77836B}"/>
              </a:ext>
            </a:extLst>
          </p:cNvPr>
          <p:cNvSpPr txBox="1"/>
          <p:nvPr/>
        </p:nvSpPr>
        <p:spPr>
          <a:xfrm>
            <a:off x="1763359" y="1135280"/>
            <a:ext cx="6264696" cy="6463308"/>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s-MX" kern="0" dirty="0">
                <a:solidFill>
                  <a:srgbClr val="000000"/>
                </a:solidFill>
                <a:ea typeface="Calibri"/>
                <a:cs typeface="Calibri"/>
                <a:sym typeface="Calibri"/>
              </a:rPr>
              <a:t>En el rubro correspondiente a </a:t>
            </a:r>
            <a:r>
              <a:rPr lang="es-MX" b="1" kern="0" dirty="0">
                <a:solidFill>
                  <a:srgbClr val="000000"/>
                </a:solidFill>
                <a:ea typeface="Calibri"/>
                <a:cs typeface="Calibri"/>
                <a:sym typeface="Calibri"/>
              </a:rPr>
              <a:t>“Medio Ambiente” </a:t>
            </a:r>
            <a:r>
              <a:rPr lang="es-MX" kern="0" dirty="0">
                <a:solidFill>
                  <a:srgbClr val="000000"/>
                </a:solidFill>
                <a:ea typeface="Calibri"/>
                <a:cs typeface="Calibri"/>
                <a:sym typeface="Calibri"/>
              </a:rPr>
              <a:t>se articulan los siguientes resultados.</a:t>
            </a:r>
            <a:endParaRPr sz="1400" kern="0" dirty="0">
              <a:solidFill>
                <a:srgbClr val="000000"/>
              </a:solidFill>
              <a:latin typeface="Arial"/>
              <a:cs typeface="Arial"/>
              <a:sym typeface="Arial"/>
            </a:endParaRPr>
          </a:p>
          <a:p>
            <a:pPr algn="just">
              <a:buClr>
                <a:srgbClr val="000000"/>
              </a:buClr>
              <a:buFont typeface="Arial"/>
              <a:buNone/>
            </a:pPr>
            <a:endParaRPr kern="0" dirty="0">
              <a:solidFill>
                <a:srgbClr val="000000"/>
              </a:solidFill>
              <a:ea typeface="Calibri"/>
              <a:cs typeface="Calibri"/>
              <a:sym typeface="Calibri"/>
            </a:endParaRPr>
          </a:p>
          <a:p>
            <a:pPr algn="just">
              <a:buClr>
                <a:srgbClr val="000000"/>
              </a:buClr>
              <a:buFont typeface="Arial"/>
              <a:buNone/>
            </a:pPr>
            <a:r>
              <a:rPr lang="es-MX" kern="0" dirty="0">
                <a:solidFill>
                  <a:srgbClr val="000000"/>
                </a:solidFill>
                <a:ea typeface="Calibri"/>
                <a:cs typeface="Calibri"/>
                <a:sym typeface="Calibri"/>
              </a:rPr>
              <a:t>Se considera que las áreas de trabajo están </a:t>
            </a:r>
            <a:r>
              <a:rPr lang="es-MX" b="1" kern="0" dirty="0">
                <a:solidFill>
                  <a:srgbClr val="000000"/>
                </a:solidFill>
                <a:ea typeface="Calibri"/>
                <a:cs typeface="Calibri"/>
                <a:sym typeface="Calibri"/>
              </a:rPr>
              <a:t>libres de</a:t>
            </a:r>
            <a:r>
              <a:rPr lang="es-MX" kern="0" dirty="0">
                <a:solidFill>
                  <a:srgbClr val="000000"/>
                </a:solidFill>
                <a:ea typeface="Calibri"/>
                <a:cs typeface="Calibri"/>
                <a:sym typeface="Calibri"/>
              </a:rPr>
              <a:t>:</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Basura</a:t>
            </a:r>
            <a:r>
              <a:rPr lang="es-MX" kern="0" dirty="0">
                <a:solidFill>
                  <a:srgbClr val="000000"/>
                </a:solidFill>
                <a:ea typeface="Calibri"/>
                <a:cs typeface="Calibri"/>
                <a:sym typeface="Calibri"/>
              </a:rPr>
              <a:t> en un </a:t>
            </a:r>
            <a:r>
              <a:rPr lang="es-MX" b="1" kern="0" dirty="0">
                <a:solidFill>
                  <a:srgbClr val="000000"/>
                </a:solidFill>
                <a:ea typeface="Calibri"/>
                <a:cs typeface="Calibri"/>
                <a:sym typeface="Calibri"/>
              </a:rPr>
              <a:t>100%</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Olores desagradables </a:t>
            </a:r>
            <a:r>
              <a:rPr lang="es-MX" kern="0" dirty="0">
                <a:solidFill>
                  <a:srgbClr val="000000"/>
                </a:solidFill>
                <a:ea typeface="Calibri"/>
                <a:cs typeface="Calibri"/>
                <a:sym typeface="Calibri"/>
              </a:rPr>
              <a:t>en un </a:t>
            </a:r>
            <a:r>
              <a:rPr lang="es-MX" b="1" kern="0" dirty="0">
                <a:solidFill>
                  <a:srgbClr val="000000"/>
                </a:solidFill>
                <a:ea typeface="Calibri"/>
                <a:cs typeface="Calibri"/>
                <a:sym typeface="Calibri"/>
              </a:rPr>
              <a:t>90%</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Plagas</a:t>
            </a:r>
            <a:r>
              <a:rPr lang="es-MX" kern="0" dirty="0">
                <a:solidFill>
                  <a:srgbClr val="000000"/>
                </a:solidFill>
                <a:ea typeface="Calibri"/>
                <a:cs typeface="Calibri"/>
                <a:sym typeface="Calibri"/>
              </a:rPr>
              <a:t> en un </a:t>
            </a:r>
            <a:r>
              <a:rPr lang="es-MX" b="1" kern="0" dirty="0">
                <a:solidFill>
                  <a:srgbClr val="000000"/>
                </a:solidFill>
                <a:ea typeface="Calibri"/>
                <a:cs typeface="Calibri"/>
                <a:sym typeface="Calibri"/>
              </a:rPr>
              <a:t>95%</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Agua estancada </a:t>
            </a:r>
            <a:r>
              <a:rPr lang="es-MX" kern="0" dirty="0">
                <a:solidFill>
                  <a:srgbClr val="000000"/>
                </a:solidFill>
                <a:ea typeface="Calibri"/>
                <a:cs typeface="Calibri"/>
                <a:sym typeface="Calibri"/>
              </a:rPr>
              <a:t>en un </a:t>
            </a:r>
            <a:r>
              <a:rPr lang="es-MX" b="1" kern="0" dirty="0">
                <a:solidFill>
                  <a:srgbClr val="000000"/>
                </a:solidFill>
                <a:ea typeface="Calibri"/>
                <a:cs typeface="Calibri"/>
                <a:sym typeface="Calibri"/>
              </a:rPr>
              <a:t>100%</a:t>
            </a:r>
            <a:endParaRPr sz="1400" kern="0" dirty="0">
              <a:solidFill>
                <a:srgbClr val="000000"/>
              </a:solidFill>
              <a:latin typeface="Arial"/>
              <a:cs typeface="Arial"/>
              <a:sym typeface="Arial"/>
            </a:endParaRPr>
          </a:p>
          <a:p>
            <a:pPr algn="just">
              <a:buClr>
                <a:srgbClr val="000000"/>
              </a:buClr>
              <a:buFont typeface="Arial"/>
              <a:buNone/>
            </a:pPr>
            <a:endParaRPr b="1" kern="0" dirty="0">
              <a:solidFill>
                <a:srgbClr val="000000"/>
              </a:solidFill>
              <a:ea typeface="Calibri"/>
              <a:cs typeface="Calibri"/>
              <a:sym typeface="Calibri"/>
            </a:endParaRPr>
          </a:p>
          <a:p>
            <a:pPr algn="just">
              <a:buClr>
                <a:srgbClr val="000000"/>
              </a:buClr>
              <a:buFont typeface="Arial"/>
              <a:buNone/>
            </a:pPr>
            <a:r>
              <a:rPr lang="es-MX" kern="0" dirty="0">
                <a:solidFill>
                  <a:srgbClr val="000000"/>
                </a:solidFill>
                <a:ea typeface="Calibri"/>
                <a:cs typeface="Calibri"/>
                <a:sym typeface="Calibri"/>
              </a:rPr>
              <a:t>Se considera que en la UAN se promueve el </a:t>
            </a:r>
            <a:r>
              <a:rPr lang="es-MX" b="1" kern="0" dirty="0">
                <a:solidFill>
                  <a:srgbClr val="000000"/>
                </a:solidFill>
                <a:ea typeface="Calibri"/>
                <a:cs typeface="Calibri"/>
                <a:sym typeface="Calibri"/>
              </a:rPr>
              <a:t>uso correcto de</a:t>
            </a:r>
            <a:r>
              <a:rPr lang="es-MX" kern="0" dirty="0">
                <a:solidFill>
                  <a:srgbClr val="000000"/>
                </a:solidFill>
                <a:ea typeface="Calibri"/>
                <a:cs typeface="Calibri"/>
                <a:sym typeface="Calibri"/>
              </a:rPr>
              <a:t>:</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Agua</a:t>
            </a:r>
            <a:r>
              <a:rPr lang="es-MX" kern="0" dirty="0">
                <a:solidFill>
                  <a:srgbClr val="000000"/>
                </a:solidFill>
                <a:ea typeface="Calibri"/>
                <a:cs typeface="Calibri"/>
                <a:sym typeface="Calibri"/>
              </a:rPr>
              <a:t> en un </a:t>
            </a:r>
            <a:r>
              <a:rPr lang="es-MX" b="1" kern="0" dirty="0">
                <a:solidFill>
                  <a:srgbClr val="000000"/>
                </a:solidFill>
                <a:ea typeface="Calibri"/>
                <a:cs typeface="Calibri"/>
                <a:sym typeface="Calibri"/>
              </a:rPr>
              <a:t>71%</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Insumos</a:t>
            </a:r>
            <a:r>
              <a:rPr lang="es-MX" kern="0" dirty="0">
                <a:solidFill>
                  <a:srgbClr val="000000"/>
                </a:solidFill>
                <a:ea typeface="Calibri"/>
                <a:cs typeface="Calibri"/>
                <a:sym typeface="Calibri"/>
              </a:rPr>
              <a:t> en un </a:t>
            </a:r>
            <a:r>
              <a:rPr lang="es-MX" b="1" kern="0" dirty="0">
                <a:solidFill>
                  <a:srgbClr val="000000"/>
                </a:solidFill>
                <a:ea typeface="Calibri"/>
                <a:cs typeface="Calibri"/>
                <a:sym typeface="Calibri"/>
              </a:rPr>
              <a:t>86%</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Energía eléctrica </a:t>
            </a:r>
            <a:r>
              <a:rPr lang="es-MX" kern="0" dirty="0">
                <a:solidFill>
                  <a:srgbClr val="000000"/>
                </a:solidFill>
                <a:ea typeface="Calibri"/>
                <a:cs typeface="Calibri"/>
                <a:sym typeface="Calibri"/>
              </a:rPr>
              <a:t>en un </a:t>
            </a:r>
            <a:r>
              <a:rPr lang="es-MX" b="1" kern="0" dirty="0">
                <a:solidFill>
                  <a:srgbClr val="000000"/>
                </a:solidFill>
                <a:ea typeface="Calibri"/>
                <a:cs typeface="Calibri"/>
                <a:sym typeface="Calibri"/>
              </a:rPr>
              <a:t>76%</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Desechos</a:t>
            </a:r>
            <a:r>
              <a:rPr lang="es-MX" kern="0" dirty="0">
                <a:solidFill>
                  <a:srgbClr val="000000"/>
                </a:solidFill>
                <a:ea typeface="Calibri"/>
                <a:cs typeface="Calibri"/>
                <a:sym typeface="Calibri"/>
              </a:rPr>
              <a:t> en un </a:t>
            </a:r>
            <a:r>
              <a:rPr lang="es-MX" b="1" kern="0" dirty="0">
                <a:solidFill>
                  <a:srgbClr val="000000"/>
                </a:solidFill>
                <a:ea typeface="Calibri"/>
                <a:cs typeface="Calibri"/>
                <a:sym typeface="Calibri"/>
              </a:rPr>
              <a:t>90%</a:t>
            </a:r>
            <a:endParaRPr sz="1400" kern="0" dirty="0">
              <a:solidFill>
                <a:srgbClr val="000000"/>
              </a:solidFill>
              <a:latin typeface="Arial"/>
              <a:cs typeface="Arial"/>
              <a:sym typeface="Arial"/>
            </a:endParaRPr>
          </a:p>
          <a:p>
            <a:pPr marL="742950" lvl="1" indent="-285750" algn="just">
              <a:buClr>
                <a:srgbClr val="000000"/>
              </a:buClr>
              <a:buSzPts val="1800"/>
              <a:buFont typeface="Arial"/>
              <a:buChar char="•"/>
            </a:pPr>
            <a:r>
              <a:rPr lang="es-MX" b="1" kern="0" dirty="0">
                <a:solidFill>
                  <a:srgbClr val="000000"/>
                </a:solidFill>
                <a:ea typeface="Calibri"/>
                <a:cs typeface="Calibri"/>
                <a:sym typeface="Calibri"/>
              </a:rPr>
              <a:t>Áreas verdes </a:t>
            </a:r>
            <a:r>
              <a:rPr lang="es-MX" kern="0" dirty="0">
                <a:solidFill>
                  <a:srgbClr val="000000"/>
                </a:solidFill>
                <a:ea typeface="Calibri"/>
                <a:cs typeface="Calibri"/>
                <a:sym typeface="Calibri"/>
              </a:rPr>
              <a:t>en un </a:t>
            </a:r>
            <a:r>
              <a:rPr lang="es-MX" b="1" kern="0" dirty="0">
                <a:solidFill>
                  <a:srgbClr val="000000"/>
                </a:solidFill>
                <a:ea typeface="Calibri"/>
                <a:cs typeface="Calibri"/>
                <a:sym typeface="Calibri"/>
              </a:rPr>
              <a:t>91%</a:t>
            </a:r>
            <a:endParaRPr sz="1400" kern="0" dirty="0">
              <a:solidFill>
                <a:srgbClr val="000000"/>
              </a:solidFill>
              <a:latin typeface="Arial"/>
              <a:cs typeface="Arial"/>
              <a:sym typeface="Arial"/>
            </a:endParaRPr>
          </a:p>
          <a:p>
            <a:pPr marL="285750" indent="-171450" algn="just">
              <a:buClr>
                <a:srgbClr val="000000"/>
              </a:buClr>
              <a:buSzPts val="1800"/>
              <a:buFont typeface="Arial"/>
              <a:buNone/>
            </a:pPr>
            <a:endParaRPr b="1" kern="0" dirty="0">
              <a:solidFill>
                <a:srgbClr val="000000"/>
              </a:solidFill>
              <a:ea typeface="Calibri"/>
              <a:cs typeface="Calibri"/>
              <a:sym typeface="Calibri"/>
            </a:endParaRPr>
          </a:p>
          <a:p>
            <a:pPr algn="just">
              <a:buClr>
                <a:srgbClr val="000000"/>
              </a:buClr>
              <a:buFont typeface="Arial"/>
              <a:buNone/>
            </a:pPr>
            <a:r>
              <a:rPr lang="es-MX" kern="0" dirty="0">
                <a:solidFill>
                  <a:srgbClr val="000000"/>
                </a:solidFill>
                <a:ea typeface="Calibri"/>
                <a:cs typeface="Calibri"/>
                <a:sym typeface="Calibri"/>
              </a:rPr>
              <a:t>Por ultimo se menciona en un alto porcentaje de interés que si la UAN ofreciera cursos de capacitación en </a:t>
            </a:r>
            <a:r>
              <a:rPr lang="es-MX" b="1" kern="0" dirty="0">
                <a:solidFill>
                  <a:srgbClr val="000000"/>
                </a:solidFill>
                <a:ea typeface="Calibri"/>
                <a:cs typeface="Calibri"/>
                <a:sym typeface="Calibri"/>
              </a:rPr>
              <a:t>materia de medio ambiente</a:t>
            </a:r>
            <a:r>
              <a:rPr lang="es-MX" kern="0" dirty="0">
                <a:solidFill>
                  <a:srgbClr val="000000"/>
                </a:solidFill>
                <a:ea typeface="Calibri"/>
                <a:cs typeface="Calibri"/>
                <a:sym typeface="Calibri"/>
              </a:rPr>
              <a:t>, asistieran a ellos.</a:t>
            </a:r>
            <a:endParaRPr sz="1400" kern="0" dirty="0">
              <a:solidFill>
                <a:srgbClr val="000000"/>
              </a:solidFill>
              <a:latin typeface="Arial"/>
              <a:cs typeface="Arial"/>
              <a:sym typeface="Arial"/>
            </a:endParaRPr>
          </a:p>
          <a:p>
            <a:pPr>
              <a:buClr>
                <a:srgbClr val="000000"/>
              </a:buClr>
              <a:buFont typeface="Arial"/>
              <a:buNone/>
            </a:pPr>
            <a:endParaRPr kern="0" dirty="0">
              <a:solidFill>
                <a:srgbClr val="000000"/>
              </a:solidFill>
              <a:ea typeface="Calibri"/>
              <a:cs typeface="Calibri"/>
              <a:sym typeface="Calibri"/>
            </a:endParaRPr>
          </a:p>
          <a:p>
            <a:pPr>
              <a:buClr>
                <a:srgbClr val="000000"/>
              </a:buClr>
              <a:buFont typeface="Arial"/>
              <a:buNone/>
            </a:pPr>
            <a:r>
              <a:rPr lang="es-MX" kern="0" dirty="0">
                <a:solidFill>
                  <a:srgbClr val="000000"/>
                </a:solidFill>
                <a:ea typeface="Calibri"/>
                <a:cs typeface="Calibri"/>
                <a:sym typeface="Calibri"/>
              </a:rPr>
              <a:t> </a:t>
            </a:r>
            <a:endParaRPr sz="1400" kern="0" dirty="0">
              <a:solidFill>
                <a:srgbClr val="000000"/>
              </a:solidFill>
              <a:latin typeface="Arial"/>
              <a:cs typeface="Arial"/>
              <a:sym typeface="Arial"/>
            </a:endParaRPr>
          </a:p>
          <a:p>
            <a:pPr>
              <a:buClr>
                <a:srgbClr val="000000"/>
              </a:buClr>
              <a:buFont typeface="Arial"/>
              <a:buNone/>
            </a:pPr>
            <a:endParaRPr kern="0" dirty="0">
              <a:solidFill>
                <a:srgbClr val="000000"/>
              </a:solidFill>
              <a:ea typeface="Calibri"/>
              <a:cs typeface="Calibri"/>
              <a:sym typeface="Calibri"/>
            </a:endParaRPr>
          </a:p>
          <a:p>
            <a:pPr>
              <a:buClr>
                <a:srgbClr val="000000"/>
              </a:buClr>
              <a:buFont typeface="Arial"/>
              <a:buNone/>
            </a:pPr>
            <a:endParaRPr kern="0" dirty="0">
              <a:solidFill>
                <a:srgbClr val="000000"/>
              </a:solidFill>
              <a:ea typeface="Calibri"/>
              <a:cs typeface="Calibri"/>
              <a:sym typeface="Calibri"/>
            </a:endParaRPr>
          </a:p>
        </p:txBody>
      </p:sp>
    </p:spTree>
    <p:extLst>
      <p:ext uri="{BB962C8B-B14F-4D97-AF65-F5344CB8AC3E}">
        <p14:creationId xmlns:p14="http://schemas.microsoft.com/office/powerpoint/2010/main" val="126124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pSp>
        <p:nvGrpSpPr>
          <p:cNvPr id="218" name="Google Shape;218;p8"/>
          <p:cNvGrpSpPr/>
          <p:nvPr/>
        </p:nvGrpSpPr>
        <p:grpSpPr>
          <a:xfrm>
            <a:off x="202434" y="52437"/>
            <a:ext cx="8964488" cy="6858000"/>
            <a:chOff x="179512" y="0"/>
            <a:chExt cx="8964488" cy="6858000"/>
          </a:xfrm>
        </p:grpSpPr>
        <p:grpSp>
          <p:nvGrpSpPr>
            <p:cNvPr id="219" name="Google Shape;219;p8"/>
            <p:cNvGrpSpPr/>
            <p:nvPr/>
          </p:nvGrpSpPr>
          <p:grpSpPr>
            <a:xfrm>
              <a:off x="179512" y="0"/>
              <a:ext cx="8964488" cy="6858000"/>
              <a:chOff x="179512" y="0"/>
              <a:chExt cx="8964488" cy="6858000"/>
            </a:xfrm>
          </p:grpSpPr>
          <p:pic>
            <p:nvPicPr>
              <p:cNvPr id="220" name="Google Shape;220;p8"/>
              <p:cNvPicPr preferRelativeResize="0"/>
              <p:nvPr/>
            </p:nvPicPr>
            <p:blipFill rotWithShape="1">
              <a:blip r:embed="rId3">
                <a:alphaModFix/>
              </a:blip>
              <a:srcRect r="50000"/>
              <a:stretch/>
            </p:blipFill>
            <p:spPr>
              <a:xfrm>
                <a:off x="5929064" y="22447"/>
                <a:ext cx="3179440" cy="6601194"/>
              </a:xfrm>
              <a:prstGeom prst="rect">
                <a:avLst/>
              </a:prstGeom>
              <a:noFill/>
              <a:ln>
                <a:noFill/>
              </a:ln>
              <a:effectLst>
                <a:outerShdw blurRad="50800" dist="50800" dir="5400000" algn="ctr" rotWithShape="0">
                  <a:srgbClr val="000000">
                    <a:alpha val="0"/>
                  </a:srgbClr>
                </a:outerShdw>
                <a:reflection endPos="65000" dist="50800" dir="5400000" sy="-100000" algn="bl" rotWithShape="0"/>
              </a:effectLst>
            </p:spPr>
          </p:pic>
          <p:grpSp>
            <p:nvGrpSpPr>
              <p:cNvPr id="221" name="Google Shape;221;p8"/>
              <p:cNvGrpSpPr/>
              <p:nvPr/>
            </p:nvGrpSpPr>
            <p:grpSpPr>
              <a:xfrm>
                <a:off x="179512" y="0"/>
                <a:ext cx="8964488" cy="6858000"/>
                <a:chOff x="179512" y="0"/>
                <a:chExt cx="8964488" cy="6858000"/>
              </a:xfrm>
            </p:grpSpPr>
            <p:sp>
              <p:nvSpPr>
                <p:cNvPr id="222" name="Google Shape;222;p8"/>
                <p:cNvSpPr/>
                <p:nvPr/>
              </p:nvSpPr>
              <p:spPr>
                <a:xfrm>
                  <a:off x="179512" y="0"/>
                  <a:ext cx="360040" cy="68580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3" name="Google Shape;223;p8"/>
                <p:cNvSpPr/>
                <p:nvPr/>
              </p:nvSpPr>
              <p:spPr>
                <a:xfrm>
                  <a:off x="611560" y="0"/>
                  <a:ext cx="144016" cy="6785992"/>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4" name="Google Shape;224;p8"/>
                <p:cNvSpPr/>
                <p:nvPr/>
              </p:nvSpPr>
              <p:spPr>
                <a:xfrm>
                  <a:off x="827584" y="0"/>
                  <a:ext cx="45719" cy="6646500"/>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5" name="Google Shape;225;p8"/>
                <p:cNvSpPr/>
                <p:nvPr/>
              </p:nvSpPr>
              <p:spPr>
                <a:xfrm>
                  <a:off x="850443" y="6623641"/>
                  <a:ext cx="8258061" cy="45719"/>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6" name="Google Shape;226;p8"/>
                <p:cNvSpPr/>
                <p:nvPr/>
              </p:nvSpPr>
              <p:spPr>
                <a:xfrm>
                  <a:off x="611560" y="6669360"/>
                  <a:ext cx="8532440" cy="144016"/>
                </a:xfrm>
                <a:prstGeom prst="rect">
                  <a:avLst/>
                </a:prstGeom>
                <a:solidFill>
                  <a:schemeClr val="dk2"/>
                </a:solidFill>
                <a:ln w="254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27" name="Google Shape;227;p8"/>
              <p:cNvSpPr/>
              <p:nvPr/>
            </p:nvSpPr>
            <p:spPr>
              <a:xfrm>
                <a:off x="634968" y="6597352"/>
                <a:ext cx="97200" cy="144016"/>
              </a:xfrm>
              <a:prstGeom prst="rec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28" name="Google Shape;228;p8"/>
            <p:cNvSpPr txBox="1"/>
            <p:nvPr/>
          </p:nvSpPr>
          <p:spPr>
            <a:xfrm>
              <a:off x="1128940" y="76616"/>
              <a:ext cx="7691531" cy="2462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00" b="0" i="1" u="none" strike="noStrike" kern="0" cap="none" spc="0" normalizeH="0" baseline="0" noProof="0">
                  <a:ln>
                    <a:noFill/>
                  </a:ln>
                  <a:solidFill>
                    <a:srgbClr val="000000"/>
                  </a:solidFill>
                  <a:effectLst/>
                  <a:uLnTx/>
                  <a:uFillTx/>
                  <a:latin typeface="Calibri"/>
                  <a:ea typeface="Calibri"/>
                  <a:cs typeface="Calibri"/>
                  <a:sym typeface="Calibri"/>
                </a:rPr>
                <a:t>UNIVERSIDAD AUTÓNOMA DE NAYARIT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 name="Google Shape;229;p8"/>
            <p:cNvSpPr txBox="1"/>
            <p:nvPr/>
          </p:nvSpPr>
          <p:spPr>
            <a:xfrm>
              <a:off x="3910579" y="6333721"/>
              <a:ext cx="2210862"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050" b="0" i="1" u="none" strike="noStrike" kern="0" cap="none" spc="0" normalizeH="0" baseline="0" noProof="0">
                  <a:ln>
                    <a:noFill/>
                  </a:ln>
                  <a:solidFill>
                    <a:srgbClr val="000000"/>
                  </a:solidFill>
                  <a:effectLst/>
                  <a:uLnTx/>
                  <a:uFillTx/>
                  <a:latin typeface="Calibri"/>
                  <a:ea typeface="Calibri"/>
                  <a:cs typeface="Calibri"/>
                  <a:sym typeface="Calibri"/>
                </a:rPr>
                <a:t>DIRECCIÓN DE RECURSOS HUMANOS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30" name="Google Shape;230;p8"/>
          <p:cNvPicPr preferRelativeResize="0"/>
          <p:nvPr/>
        </p:nvPicPr>
        <p:blipFill rotWithShape="1">
          <a:blip r:embed="rId4">
            <a:alphaModFix/>
          </a:blip>
          <a:srcRect/>
          <a:stretch/>
        </p:blipFill>
        <p:spPr>
          <a:xfrm>
            <a:off x="1151862" y="548680"/>
            <a:ext cx="7691531" cy="5693462"/>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489</TotalTime>
  <Words>4223</Words>
  <Application>Microsoft Office PowerPoint</Application>
  <PresentationFormat>Presentación en pantalla (4:3)</PresentationFormat>
  <Paragraphs>736</Paragraphs>
  <Slides>84</Slides>
  <Notes>13</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84</vt:i4>
      </vt:variant>
    </vt:vector>
  </HeadingPairs>
  <TitlesOfParts>
    <vt:vector size="89" baseType="lpstr">
      <vt:lpstr>Arial</vt:lpstr>
      <vt:lpstr>Calibri</vt:lpstr>
      <vt:lpstr>Calibri Light</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ERM</dc:creator>
  <cp:lastModifiedBy>Perla</cp:lastModifiedBy>
  <cp:revision>87</cp:revision>
  <dcterms:created xsi:type="dcterms:W3CDTF">2020-10-13T14:28:37Z</dcterms:created>
  <dcterms:modified xsi:type="dcterms:W3CDTF">2021-10-22T17:30:46Z</dcterms:modified>
</cp:coreProperties>
</file>