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5.xml" ContentType="application/vnd.openxmlformats-officedocument.themeOverride+xml"/>
  <Override PartName="/ppt/comments/comment1.xml" ContentType="application/vnd.openxmlformats-officedocument.presentationml.comment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6.xml" ContentType="application/vnd.openxmlformats-officedocument.themeOverride+xml"/>
  <Override PartName="/ppt/comments/comment2.xml" ContentType="application/vnd.openxmlformats-officedocument.presentationml.comment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7.xml" ContentType="application/vnd.openxmlformats-officedocument.themeOverride+xml"/>
  <Override PartName="/ppt/comments/comment3.xml" ContentType="application/vnd.openxmlformats-officedocument.presentationml.comment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comments/comment4.xml" ContentType="application/vnd.openxmlformats-officedocument.presentationml.comment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9.xml" ContentType="application/vnd.openxmlformats-officedocument.themeOverride+xml"/>
  <Override PartName="/ppt/comments/comment5.xml" ContentType="application/vnd.openxmlformats-officedocument.presentationml.comment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0.xml" ContentType="application/vnd.openxmlformats-officedocument.themeOverride+xml"/>
  <Override PartName="/ppt/comments/comment6.xml" ContentType="application/vnd.openxmlformats-officedocument.presentationml.comment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comments/comment7.xml" ContentType="application/vnd.openxmlformats-officedocument.presentationml.comment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comments/comment8.xml" ContentType="application/vnd.openxmlformats-officedocument.presentationml.comment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4.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5.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6.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7.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8.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9.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0.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1.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2.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3.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4.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5.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6.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8.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9.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0.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1.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2.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3.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4.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5.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6.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47.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8.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49.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0.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1.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2.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3.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54.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5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7"/>
  </p:notesMasterIdLst>
  <p:sldIdLst>
    <p:sldId id="256" r:id="rId3"/>
    <p:sldId id="257" r:id="rId4"/>
    <p:sldId id="339" r:id="rId5"/>
    <p:sldId id="258" r:id="rId6"/>
    <p:sldId id="259" r:id="rId7"/>
    <p:sldId id="260" r:id="rId8"/>
    <p:sldId id="261" r:id="rId9"/>
    <p:sldId id="333" r:id="rId10"/>
    <p:sldId id="334" r:id="rId11"/>
    <p:sldId id="335" r:id="rId12"/>
    <p:sldId id="336" r:id="rId13"/>
    <p:sldId id="337" r:id="rId14"/>
    <p:sldId id="338" r:id="rId15"/>
    <p:sldId id="263" r:id="rId16"/>
    <p:sldId id="264" r:id="rId17"/>
    <p:sldId id="265" r:id="rId18"/>
    <p:sldId id="266" r:id="rId19"/>
    <p:sldId id="267" r:id="rId20"/>
    <p:sldId id="262"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ta Montes" initials="FM" lastIdx="8" clrIdx="0">
    <p:extLst>
      <p:ext uri="{19B8F6BF-5375-455C-9EA6-DF929625EA0E}">
        <p15:presenceInfo xmlns:p15="http://schemas.microsoft.com/office/powerpoint/2012/main" userId="Florita Mont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Hoja1!$B$32</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91-4BA3-AE38-FFC150F389D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E91-4BA3-AE38-FFC150F389D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Hoja1!$A$33:$A$34</c:f>
              <c:strCache>
                <c:ptCount val="2"/>
                <c:pt idx="0">
                  <c:v>ENCUESTADOS</c:v>
                </c:pt>
                <c:pt idx="1">
                  <c:v>NO ENCUESTADOS</c:v>
                </c:pt>
              </c:strCache>
            </c:strRef>
          </c:cat>
          <c:val>
            <c:numRef>
              <c:f>Hoja1!$B$33:$B$34</c:f>
              <c:numCache>
                <c:formatCode>General</c:formatCode>
                <c:ptCount val="2"/>
                <c:pt idx="0">
                  <c:v>55</c:v>
                </c:pt>
                <c:pt idx="1">
                  <c:v>69</c:v>
                </c:pt>
              </c:numCache>
            </c:numRef>
          </c:val>
          <c:extLst>
            <c:ext xmlns:c16="http://schemas.microsoft.com/office/drawing/2014/chart" uri="{C3380CC4-5D6E-409C-BE32-E72D297353CC}">
              <c16:uniqueId val="{00000004-4E91-4BA3-AE38-FFC150F389D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19-498C-A886-748636BAF2A9}"/>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19-498C-A886-748636BAF2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80</c:v>
                </c:pt>
                <c:pt idx="1">
                  <c:v>20</c:v>
                </c:pt>
              </c:numCache>
            </c:numRef>
          </c:val>
          <c:extLst>
            <c:ext xmlns:c16="http://schemas.microsoft.com/office/drawing/2014/chart" uri="{C3380CC4-5D6E-409C-BE32-E72D297353CC}">
              <c16:uniqueId val="{00000002-1E19-498C-A886-748636BAF2A9}"/>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5129716674890278"/>
          <c:y val="3.0304993893420538E-2"/>
          <c:w val="0.84870283325109719"/>
          <c:h val="0.5246644461072496"/>
        </c:manualLayout>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9664290914419345E-3"/>
                  <c:y val="8.1355357590304572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1F-42FC-A278-8A7D856D6443}"/>
                </c:ext>
              </c:extLst>
            </c:dLbl>
            <c:dLbl>
              <c:idx val="1"/>
              <c:layout>
                <c:manualLayout>
                  <c:x val="0"/>
                  <c:y val="0.1126458797404217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D367E2-7868-4810-9893-D63E30435605}"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1F-42FC-A278-8A7D856D6443}"/>
                </c:ext>
              </c:extLst>
            </c:dLbl>
            <c:dLbl>
              <c:idx val="2"/>
              <c:layout>
                <c:manualLayout>
                  <c:x val="-1.7915719255969949E-3"/>
                  <c:y val="0.10325872309538658"/>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4013821603421293E-2"/>
                      <c:h val="8.4406306690973085E-2"/>
                    </c:manualLayout>
                  </c15:layout>
                  <c15:dlblFieldTable/>
                  <c15:showDataLabelsRange val="0"/>
                </c:ext>
                <c:ext xmlns:c16="http://schemas.microsoft.com/office/drawing/2014/chart" uri="{C3380CC4-5D6E-409C-BE32-E72D297353CC}">
                  <c16:uniqueId val="{00000002-861F-42FC-A278-8A7D856D6443}"/>
                </c:ext>
              </c:extLst>
            </c:dLbl>
            <c:dLbl>
              <c:idx val="3"/>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61F-42FC-A278-8A7D856D6443}"/>
                </c:ext>
              </c:extLst>
            </c:dLbl>
            <c:dLbl>
              <c:idx val="4"/>
              <c:layout>
                <c:manualLayout>
                  <c:x val="6.2027746006151924E-3"/>
                  <c:y val="8.1355357590304517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61F-42FC-A278-8A7D856D6443}"/>
                </c:ext>
              </c:extLst>
            </c:dLbl>
            <c:dLbl>
              <c:idx val="5"/>
              <c:layout>
                <c:manualLayout>
                  <c:x val="-2.4889759048765713E-3"/>
                  <c:y val="0.1001296708803748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5-861F-42FC-A278-8A7D856D6443}"/>
                </c:ext>
              </c:extLst>
            </c:dLbl>
            <c:dLbl>
              <c:idx val="6"/>
              <c:layout>
                <c:manualLayout>
                  <c:x val="3.5274344372294942E-3"/>
                  <c:y val="8.7613462020327992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61F-42FC-A278-8A7D856D6443}"/>
                </c:ext>
              </c:extLst>
            </c:dLbl>
            <c:dLbl>
              <c:idx val="7"/>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61F-42FC-A278-8A7D856D644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CONCIENCIA ECOLÓGICA</c:v>
                </c:pt>
                <c:pt idx="1">
                  <c:v> TRANSPARENCIA Y RENDICIÓN DE CUENTAS</c:v>
                </c:pt>
                <c:pt idx="2">
                  <c:v> TOLERANCIA</c:v>
                </c:pt>
                <c:pt idx="3">
                  <c:v> RESPONSABILIDAD</c:v>
                </c:pt>
                <c:pt idx="4">
                  <c:v> JUSTICIA</c:v>
                </c:pt>
                <c:pt idx="5">
                  <c:v> EQUIDAD</c:v>
                </c:pt>
                <c:pt idx="6">
                  <c:v> PROFESIONALISMO E INTEGRIDAD</c:v>
                </c:pt>
                <c:pt idx="7">
                  <c:v> LEALTAD Y COMPROMISO</c:v>
                </c:pt>
              </c:strCache>
            </c:strRef>
          </c:cat>
          <c:val>
            <c:numRef>
              <c:f>VALORES!$B$4:$B$11</c:f>
              <c:numCache>
                <c:formatCode>General</c:formatCode>
                <c:ptCount val="8"/>
                <c:pt idx="0">
                  <c:v>90</c:v>
                </c:pt>
                <c:pt idx="1">
                  <c:v>85</c:v>
                </c:pt>
                <c:pt idx="2">
                  <c:v>73</c:v>
                </c:pt>
                <c:pt idx="3">
                  <c:v>73</c:v>
                </c:pt>
                <c:pt idx="4">
                  <c:v>73</c:v>
                </c:pt>
                <c:pt idx="5">
                  <c:v>68</c:v>
                </c:pt>
                <c:pt idx="6">
                  <c:v>67</c:v>
                </c:pt>
                <c:pt idx="7">
                  <c:v>67</c:v>
                </c:pt>
              </c:numCache>
            </c:numRef>
          </c:val>
          <c:extLst>
            <c:ext xmlns:c16="http://schemas.microsoft.com/office/drawing/2014/chart" uri="{C3380CC4-5D6E-409C-BE32-E72D297353CC}">
              <c16:uniqueId val="{00000008-861F-42FC-A278-8A7D856D6443}"/>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38-4068-9E1D-D3E041654BC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38-4068-9E1D-D3E041654BCB}"/>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38-4068-9E1D-D3E041654BCB}"/>
                </c:ext>
              </c:extLst>
            </c:dLbl>
            <c:dLbl>
              <c:idx val="3"/>
              <c:layout>
                <c:manualLayout>
                  <c:x val="-7.1986282928764751E-3"/>
                  <c:y val="1.0081984743708451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3738-4068-9E1D-D3E041654BC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24</c:v>
                </c:pt>
                <c:pt idx="1">
                  <c:v>55</c:v>
                </c:pt>
                <c:pt idx="2">
                  <c:v>17</c:v>
                </c:pt>
                <c:pt idx="3">
                  <c:v>4</c:v>
                </c:pt>
              </c:numCache>
            </c:numRef>
          </c:val>
          <c:extLst>
            <c:ext xmlns:c16="http://schemas.microsoft.com/office/drawing/2014/chart" uri="{C3380CC4-5D6E-409C-BE32-E72D297353CC}">
              <c16:uniqueId val="{00000004-3738-4068-9E1D-D3E041654BCB}"/>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7A-40A7-A08F-38BF5A4C1004}"/>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7A-40A7-A08F-38BF5A4C1004}"/>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7A-40A7-A08F-38BF5A4C1004}"/>
                </c:ext>
              </c:extLst>
            </c:dLbl>
            <c:dLbl>
              <c:idx val="3"/>
              <c:layout>
                <c:manualLayout>
                  <c:x val="5.3989712196573563E-3"/>
                  <c:y val="7.0639956274802249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B27A-40A7-A08F-38BF5A4C10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BUENO</c:v>
                </c:pt>
                <c:pt idx="2">
                  <c:v>REGULAR</c:v>
                </c:pt>
                <c:pt idx="3">
                  <c:v>MALA</c:v>
                </c:pt>
              </c:strCache>
            </c:strRef>
          </c:cat>
          <c:val>
            <c:numRef>
              <c:f>ILUMINACIÓN!$B$3:$B$6</c:f>
              <c:numCache>
                <c:formatCode>General</c:formatCode>
                <c:ptCount val="4"/>
                <c:pt idx="0">
                  <c:v>29</c:v>
                </c:pt>
                <c:pt idx="1">
                  <c:v>49</c:v>
                </c:pt>
                <c:pt idx="2">
                  <c:v>17</c:v>
                </c:pt>
                <c:pt idx="3">
                  <c:v>6</c:v>
                </c:pt>
              </c:numCache>
            </c:numRef>
          </c:val>
          <c:extLst>
            <c:ext xmlns:c16="http://schemas.microsoft.com/office/drawing/2014/chart" uri="{C3380CC4-5D6E-409C-BE32-E72D297353CC}">
              <c16:uniqueId val="{00000004-B27A-40A7-A08F-38BF5A4C1004}"/>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575E-3"/>
                  <c:y val="2.417463029590366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E5-4469-A154-762C16B7829A}"/>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E5-4469-A154-762C16B7829A}"/>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E5-4469-A154-762C16B7829A}"/>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E5-4469-A154-762C16B782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1</c:v>
                </c:pt>
                <c:pt idx="1">
                  <c:v>26</c:v>
                </c:pt>
                <c:pt idx="2">
                  <c:v>53</c:v>
                </c:pt>
                <c:pt idx="3">
                  <c:v>20</c:v>
                </c:pt>
              </c:numCache>
            </c:numRef>
          </c:val>
          <c:extLst>
            <c:ext xmlns:c16="http://schemas.microsoft.com/office/drawing/2014/chart" uri="{C3380CC4-5D6E-409C-BE32-E72D297353CC}">
              <c16:uniqueId val="{00000004-92E5-4469-A154-762C16B7829A}"/>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B0-4E19-805F-F27530DB823D}"/>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B0-4E19-805F-F27530DB823D}"/>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AB0-4E19-805F-F27530DB823D}"/>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AB0-4E19-805F-F27530DB82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12</c:v>
                </c:pt>
                <c:pt idx="1">
                  <c:v>42</c:v>
                </c:pt>
                <c:pt idx="2">
                  <c:v>28</c:v>
                </c:pt>
                <c:pt idx="3">
                  <c:v>18</c:v>
                </c:pt>
              </c:numCache>
            </c:numRef>
          </c:val>
          <c:extLst>
            <c:ext xmlns:c16="http://schemas.microsoft.com/office/drawing/2014/chart" uri="{C3380CC4-5D6E-409C-BE32-E72D297353CC}">
              <c16:uniqueId val="{00000004-AAB0-4E19-805F-F27530DB823D}"/>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86-45EF-8432-87E35B98F04D}"/>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86-45EF-8432-87E35B98F04D}"/>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786-45EF-8432-87E35B98F04D}"/>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786-45EF-8432-87E35B98F0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15</c:v>
                </c:pt>
                <c:pt idx="1">
                  <c:v>45</c:v>
                </c:pt>
                <c:pt idx="2">
                  <c:v>29</c:v>
                </c:pt>
                <c:pt idx="3">
                  <c:v>11</c:v>
                </c:pt>
              </c:numCache>
            </c:numRef>
          </c:val>
          <c:extLst>
            <c:ext xmlns:c16="http://schemas.microsoft.com/office/drawing/2014/chart" uri="{C3380CC4-5D6E-409C-BE32-E72D297353CC}">
              <c16:uniqueId val="{00000004-C786-45EF-8432-87E35B98F04D}"/>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27-4CD4-BDF2-1B09562207E2}"/>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27-4CD4-BDF2-1B09562207E2}"/>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27-4CD4-BDF2-1B09562207E2}"/>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527-4CD4-BDF2-1B09562207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12</c:v>
                </c:pt>
                <c:pt idx="1">
                  <c:v>42</c:v>
                </c:pt>
                <c:pt idx="2">
                  <c:v>30</c:v>
                </c:pt>
                <c:pt idx="3">
                  <c:v>15</c:v>
                </c:pt>
              </c:numCache>
            </c:numRef>
          </c:val>
          <c:extLst>
            <c:ext xmlns:c16="http://schemas.microsoft.com/office/drawing/2014/chart" uri="{C3380CC4-5D6E-409C-BE32-E72D297353CC}">
              <c16:uniqueId val="{00000004-2527-4CD4-BDF2-1B09562207E2}"/>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295E-3"/>
                  <c:y val="-9.0654885179996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D6-4A94-9D6C-828AA023DFB2}"/>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D6-4A94-9D6C-828AA023DFB2}"/>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D6-4A94-9D6C-828AA023DFB2}"/>
                </c:ext>
              </c:extLst>
            </c:dLbl>
            <c:dLbl>
              <c:idx val="3"/>
              <c:layout>
                <c:manualLayout>
                  <c:x val="-3.5859831635728511E-3"/>
                  <c:y val="9.97203736979959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D6-4A94-9D6C-828AA023DF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c:v>
                </c:pt>
                <c:pt idx="1">
                  <c:v>12</c:v>
                </c:pt>
                <c:pt idx="2">
                  <c:v>28</c:v>
                </c:pt>
                <c:pt idx="3">
                  <c:v>59</c:v>
                </c:pt>
              </c:numCache>
            </c:numRef>
          </c:val>
          <c:extLst>
            <c:ext xmlns:c16="http://schemas.microsoft.com/office/drawing/2014/chart" uri="{C3380CC4-5D6E-409C-BE32-E72D297353CC}">
              <c16:uniqueId val="{00000004-40D6-4A94-9D6C-828AA023DFB2}"/>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A9-48B8-9548-74C837E87EEC}"/>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A9-48B8-9548-74C837E87EEC}"/>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A9-48B8-9548-74C837E87EEC}"/>
                </c:ext>
              </c:extLst>
            </c:dLbl>
            <c:dLbl>
              <c:idx val="3"/>
              <c:layout>
                <c:manualLayout>
                  <c:x val="3.8189613838350987E-3"/>
                  <c:y val="1.640236809582763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A9-48B8-9548-74C837E87E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14</c:v>
                </c:pt>
                <c:pt idx="1">
                  <c:v>42</c:v>
                </c:pt>
                <c:pt idx="2">
                  <c:v>38</c:v>
                </c:pt>
                <c:pt idx="3">
                  <c:v>6</c:v>
                </c:pt>
              </c:numCache>
            </c:numRef>
          </c:val>
          <c:extLst>
            <c:ext xmlns:c16="http://schemas.microsoft.com/office/drawing/2014/chart" uri="{C3380CC4-5D6E-409C-BE32-E72D297353CC}">
              <c16:uniqueId val="{00000004-5EA9-48B8-9548-74C837E87EEC}"/>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D2A-42EF-A587-993B11BB859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D2A-42EF-A587-993B11BB859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7</c:v>
                </c:pt>
                <c:pt idx="1">
                  <c:v>117</c:v>
                </c:pt>
              </c:numCache>
            </c:numRef>
          </c:val>
          <c:extLst>
            <c:ext xmlns:c16="http://schemas.microsoft.com/office/drawing/2014/chart" uri="{C3380CC4-5D6E-409C-BE32-E72D297353CC}">
              <c16:uniqueId val="{00000004-ED2A-42EF-A587-993B11BB859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6152008482391476E-2"/>
          <c:y val="2.9725266041131067E-2"/>
          <c:w val="0.91200563326422801"/>
          <c:h val="0.88098148478428884"/>
        </c:manualLayout>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DF-4501-A8AF-E44754BD5776}"/>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DF-4501-A8AF-E44754BD57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62</c:v>
                </c:pt>
                <c:pt idx="1">
                  <c:v>38</c:v>
                </c:pt>
              </c:numCache>
            </c:numRef>
          </c:val>
          <c:extLst>
            <c:ext xmlns:c16="http://schemas.microsoft.com/office/drawing/2014/chart" uri="{C3380CC4-5D6E-409C-BE32-E72D297353CC}">
              <c16:uniqueId val="{00000002-95DF-4501-A8AF-E44754BD5776}"/>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0269623914220115E-2"/>
          <c:y val="3.8753564137148651E-2"/>
          <c:w val="0.90358028194312978"/>
          <c:h val="0.8815295605980894"/>
        </c:manualLayout>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A0-448F-98F9-654D3BE60E43}"/>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A0-448F-98F9-654D3BE60E43}"/>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50</c:v>
                </c:pt>
                <c:pt idx="1">
                  <c:v>50</c:v>
                </c:pt>
              </c:numCache>
            </c:numRef>
          </c:val>
          <c:extLst>
            <c:ext xmlns:c16="http://schemas.microsoft.com/office/drawing/2014/chart" uri="{C3380CC4-5D6E-409C-BE32-E72D297353CC}">
              <c16:uniqueId val="{00000002-18A0-448F-98F9-654D3BE60E43}"/>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9.571548580372161E-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11F-491B-BF85-87D19A33ADE2}"/>
                </c:ext>
              </c:extLst>
            </c:dLbl>
            <c:dLbl>
              <c:idx val="1"/>
              <c:layout>
                <c:manualLayout>
                  <c:x val="0"/>
                  <c:y val="-1.6583440046622499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11F-491B-BF85-87D19A33ADE2}"/>
                </c:ext>
              </c:extLst>
            </c:dLbl>
            <c:dLbl>
              <c:idx val="2"/>
              <c:layout>
                <c:manualLayout>
                  <c:x val="-1.8690100618966095E-3"/>
                  <c:y val="2.784778299487191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11F-491B-BF85-87D19A33AD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0</c:v>
                </c:pt>
                <c:pt idx="1">
                  <c:v>1</c:v>
                </c:pt>
                <c:pt idx="2">
                  <c:v>0</c:v>
                </c:pt>
              </c:numCache>
            </c:numRef>
          </c:val>
          <c:extLst>
            <c:ext xmlns:c16="http://schemas.microsoft.com/office/drawing/2014/chart" uri="{C3380CC4-5D6E-409C-BE32-E72D297353CC}">
              <c16:uniqueId val="{00000003-F11F-491B-BF85-87D19A33ADE2}"/>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170575250092984E-3"/>
                  <c:y val="-4.6697994894467779E-3"/>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BC-474F-A5D5-0B703C69844E}"/>
                </c:ext>
              </c:extLst>
            </c:dLbl>
            <c:dLbl>
              <c:idx val="1"/>
              <c:layout>
                <c:manualLayout>
                  <c:x val="-3.8341150500186671E-3"/>
                  <c:y val="2.9053790746591805E-2"/>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BC-474F-A5D5-0B703C69844E}"/>
                </c:ext>
              </c:extLst>
            </c:dLbl>
            <c:dLbl>
              <c:idx val="2"/>
              <c:layout>
                <c:manualLayout>
                  <c:x val="-3.8341150500185968E-3"/>
                  <c:y val="9.4940681571349037E-3"/>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8BC-474F-A5D5-0B703C69844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1</c:v>
                </c:pt>
                <c:pt idx="1">
                  <c:v>0</c:v>
                </c:pt>
                <c:pt idx="2">
                  <c:v>0</c:v>
                </c:pt>
              </c:numCache>
            </c:numRef>
          </c:val>
          <c:extLst>
            <c:ext xmlns:c16="http://schemas.microsoft.com/office/drawing/2014/chart" uri="{C3380CC4-5D6E-409C-BE32-E72D297353CC}">
              <c16:uniqueId val="{00000003-88BC-474F-A5D5-0B703C69844E}"/>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5519597020049771E-3"/>
                  <c:y val="2.4121617673322059E-2"/>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A0-4C87-ACB8-1BCAE8EDCB11}"/>
                </c:ext>
              </c:extLst>
            </c:dLbl>
            <c:dLbl>
              <c:idx val="1"/>
              <c:layout>
                <c:manualLayout>
                  <c:x val="5.0450619370733798E-3"/>
                  <c:y val="8.2374341053380578E-3"/>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A0-4C87-ACB8-1BCAE8EDCB11}"/>
                </c:ext>
              </c:extLst>
            </c:dLbl>
            <c:dLbl>
              <c:idx val="2"/>
              <c:layout>
                <c:manualLayout>
                  <c:x val="-4.9867987545979915E-3"/>
                  <c:y val="3.0082440050906361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A0-4C87-ACB8-1BCAE8EDCB11}"/>
                </c:ext>
              </c:extLst>
            </c:dLbl>
            <c:dLbl>
              <c:idx val="3"/>
              <c:layout>
                <c:manualLayout>
                  <c:x val="1.6816873123576697E-3"/>
                  <c:y val="1.4902055943960869E-2"/>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A0-4C87-ACB8-1BCAE8EDCB1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04-F8A0-4C87-ACB8-1BCAE8EDCB11}"/>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A3-43EB-9C85-44876A6806B4}"/>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A3-43EB-9C85-44876A6806B4}"/>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A3-43EB-9C85-44876A6806B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33</c:v>
                </c:pt>
                <c:pt idx="1">
                  <c:v>47</c:v>
                </c:pt>
                <c:pt idx="2">
                  <c:v>3</c:v>
                </c:pt>
              </c:numCache>
            </c:numRef>
          </c:val>
          <c:extLst>
            <c:ext xmlns:c16="http://schemas.microsoft.com/office/drawing/2014/chart" uri="{C3380CC4-5D6E-409C-BE32-E72D297353CC}">
              <c16:uniqueId val="{00000003-FDA3-43EB-9C85-44876A6806B4}"/>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00-46E4-9AB2-93D616EABD50}"/>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00-46E4-9AB2-93D616EABD50}"/>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00-46E4-9AB2-93D616EABD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32</c:v>
                </c:pt>
                <c:pt idx="1">
                  <c:v>48</c:v>
                </c:pt>
                <c:pt idx="2">
                  <c:v>3</c:v>
                </c:pt>
              </c:numCache>
            </c:numRef>
          </c:val>
          <c:extLst>
            <c:ext xmlns:c16="http://schemas.microsoft.com/office/drawing/2014/chart" uri="{C3380CC4-5D6E-409C-BE32-E72D297353CC}">
              <c16:uniqueId val="{00000003-BE00-46E4-9AB2-93D616EABD50}"/>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AA-4F50-9A88-1D0A50E65B75}"/>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AA-4F50-9A88-1D0A50E65B75}"/>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AA-4F50-9A88-1D0A50E65B7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NO APLICA</c:v>
                </c:pt>
              </c:strCache>
            </c:strRef>
          </c:cat>
          <c:val>
            <c:numRef>
              <c:f>'MATERIAL PARA REALIZAR TUS FUNC'!$C$3:$C$5</c:f>
              <c:numCache>
                <c:formatCode>General</c:formatCode>
                <c:ptCount val="3"/>
                <c:pt idx="0">
                  <c:v>64</c:v>
                </c:pt>
                <c:pt idx="1">
                  <c:v>15</c:v>
                </c:pt>
                <c:pt idx="2">
                  <c:v>5</c:v>
                </c:pt>
              </c:numCache>
            </c:numRef>
          </c:val>
          <c:extLst>
            <c:ext xmlns:c16="http://schemas.microsoft.com/office/drawing/2014/chart" uri="{C3380CC4-5D6E-409C-BE32-E72D297353CC}">
              <c16:uniqueId val="{00000003-57AA-4F50-9A88-1D0A50E65B75}"/>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3839E-3"/>
                  <c:y val="-9.03653995398826E-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C28-47D5-BE9F-D2D0F262BDBE}"/>
                </c:ext>
              </c:extLst>
            </c:dLbl>
            <c:dLbl>
              <c:idx val="1"/>
              <c:layout>
                <c:manualLayout>
                  <c:x val="1.029249679205781E-2"/>
                  <c:y val="0.1098783613556652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2216249071385155"/>
                      <c:h val="9.557706966472225E-2"/>
                    </c:manualLayout>
                  </c15:layout>
                  <c15:dlblFieldTable/>
                  <c15:showDataLabelsRange val="0"/>
                </c:ext>
                <c:ext xmlns:c16="http://schemas.microsoft.com/office/drawing/2014/chart" uri="{C3380CC4-5D6E-409C-BE32-E72D297353CC}">
                  <c16:uniqueId val="{00000001-4C28-47D5-BE9F-D2D0F262BDBE}"/>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2-4C28-47D5-BE9F-D2D0F262BD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3</c:v>
                </c:pt>
                <c:pt idx="1">
                  <c:v>12</c:v>
                </c:pt>
                <c:pt idx="2">
                  <c:v>0</c:v>
                </c:pt>
              </c:numCache>
            </c:numRef>
          </c:val>
          <c:extLst>
            <c:ext xmlns:c16="http://schemas.microsoft.com/office/drawing/2014/chart" uri="{C3380CC4-5D6E-409C-BE32-E72D297353CC}">
              <c16:uniqueId val="{00000003-4C28-47D5-BE9F-D2D0F262BDBE}"/>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679244232963239E-3"/>
                  <c:y val="2.0642704560230332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9C-4C8A-8511-767C254A7D79}"/>
                </c:ext>
              </c:extLst>
            </c:dLbl>
            <c:dLbl>
              <c:idx val="1"/>
              <c:layout>
                <c:manualLayout>
                  <c:x val="5.3010128836575117E-3"/>
                  <c:y val="2.8014767344664144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3C9C-4C8A-8511-767C254A7D79}"/>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C9C-4C8A-8511-767C254A7D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6</c:v>
                </c:pt>
                <c:pt idx="1">
                  <c:v>9</c:v>
                </c:pt>
                <c:pt idx="2">
                  <c:v>0</c:v>
                </c:pt>
              </c:numCache>
            </c:numRef>
          </c:val>
          <c:extLst>
            <c:ext xmlns:c16="http://schemas.microsoft.com/office/drawing/2014/chart" uri="{C3380CC4-5D6E-409C-BE32-E72D297353CC}">
              <c16:uniqueId val="{00000003-3C9C-4C8A-8511-767C254A7D79}"/>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D7-48E8-97FE-FABB5FE0310E}"/>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D7-48E8-97FE-FABB5FE0310E}"/>
                </c:ext>
              </c:extLst>
            </c:dLbl>
            <c:dLbl>
              <c:idx val="2"/>
              <c:layout>
                <c:manualLayout>
                  <c:x val="1.7636929230085547E-3"/>
                  <c:y val="1.6517305538060533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D7-48E8-97FE-FABB5FE0310E}"/>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D7-48E8-97FE-FABB5FE031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33</c:v>
                </c:pt>
                <c:pt idx="1">
                  <c:v>64</c:v>
                </c:pt>
                <c:pt idx="2">
                  <c:v>2</c:v>
                </c:pt>
                <c:pt idx="3">
                  <c:v>1</c:v>
                </c:pt>
              </c:numCache>
            </c:numRef>
          </c:val>
          <c:extLst>
            <c:ext xmlns:c16="http://schemas.microsoft.com/office/drawing/2014/chart" uri="{C3380CC4-5D6E-409C-BE32-E72D297353CC}">
              <c16:uniqueId val="{00000004-1ED7-48E8-97FE-FABB5FE0310E}"/>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BE-46EC-961A-04CB60FB2527}"/>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BE-46EC-961A-04CB60FB2527}"/>
                </c:ext>
              </c:extLst>
            </c:dLbl>
            <c:dLbl>
              <c:idx val="2"/>
              <c:layout>
                <c:manualLayout>
                  <c:x val="-5.3990599683935341E-3"/>
                  <c:y val="1.814247628861012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BE-46EC-961A-04CB60FB252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56</c:v>
                </c:pt>
                <c:pt idx="1">
                  <c:v>38</c:v>
                </c:pt>
                <c:pt idx="2">
                  <c:v>6</c:v>
                </c:pt>
              </c:numCache>
            </c:numRef>
          </c:val>
          <c:extLst>
            <c:ext xmlns:c16="http://schemas.microsoft.com/office/drawing/2014/chart" uri="{C3380CC4-5D6E-409C-BE32-E72D297353CC}">
              <c16:uniqueId val="{00000003-CDBE-46EC-961A-04CB60FB2527}"/>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'EXPRESAR PUNTO DE VISTA'!$C$2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73-4488-BA5D-AE9E215BA9D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6F73-4488-BA5D-AE9E215BA9D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F73-4488-BA5D-AE9E215BA9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64</c:v>
                </c:pt>
                <c:pt idx="1">
                  <c:v>32</c:v>
                </c:pt>
                <c:pt idx="2">
                  <c:v>4</c:v>
                </c:pt>
              </c:numCache>
            </c:numRef>
          </c:val>
          <c:extLst>
            <c:ext xmlns:c16="http://schemas.microsoft.com/office/drawing/2014/chart" uri="{C3380CC4-5D6E-409C-BE32-E72D297353CC}">
              <c16:uniqueId val="{00000003-6F73-4488-BA5D-AE9E215BA9D7}"/>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67-4445-A77C-033B13532490}"/>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67-4445-A77C-033B135324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62</c:v>
                </c:pt>
                <c:pt idx="1">
                  <c:v>38</c:v>
                </c:pt>
              </c:numCache>
            </c:numRef>
          </c:val>
          <c:extLst>
            <c:ext xmlns:c16="http://schemas.microsoft.com/office/drawing/2014/chart" uri="{C3380CC4-5D6E-409C-BE32-E72D297353CC}">
              <c16:uniqueId val="{00000002-FC67-4445-A77C-033B13532490}"/>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E8-4E5D-8066-D924F2E0D47D}"/>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E8-4E5D-8066-D924F2E0D47D}"/>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E8-4E5D-8066-D924F2E0D4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51</c:v>
                </c:pt>
                <c:pt idx="1">
                  <c:v>35</c:v>
                </c:pt>
                <c:pt idx="2">
                  <c:v>14</c:v>
                </c:pt>
              </c:numCache>
            </c:numRef>
          </c:val>
          <c:extLst>
            <c:ext xmlns:c16="http://schemas.microsoft.com/office/drawing/2014/chart" uri="{C3380CC4-5D6E-409C-BE32-E72D297353CC}">
              <c16:uniqueId val="{00000003-28E8-4E5D-8066-D924F2E0D47D}"/>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2B-42D8-BA2A-35B0485DE571}"/>
                </c:ext>
              </c:extLst>
            </c:dLbl>
            <c:dLbl>
              <c:idx val="1"/>
              <c:layout>
                <c:manualLayout>
                  <c:x val="1.0356384670376119E-2"/>
                  <c:y val="7.362016740460089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2B-42D8-BA2A-35B0485DE571}"/>
                </c:ext>
              </c:extLst>
            </c:dLbl>
            <c:dLbl>
              <c:idx val="2"/>
              <c:layout>
                <c:manualLayout>
                  <c:x val="6.0412243910527358E-3"/>
                  <c:y val="0.10898609342351677"/>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D5E741AB-4D22-48F9-927F-3631BB3A1454}" type="VALUE">
                      <a:rPr lang="en-US" sz="1800" baseline="0" smtClean="0"/>
                      <a:pPr>
                        <a:defRPr sz="1800"/>
                      </a:pPr>
                      <a:t>[VALOR]</a:t>
                    </a:fld>
                    <a:r>
                      <a:rPr lang="en-US" sz="1800" baseline="0" dirty="0"/>
                      <a:t>%</a:t>
                    </a:r>
                  </a:p>
                  <a:p>
                    <a:pPr>
                      <a:defRPr sz="1800"/>
                    </a:pPr>
                    <a:endParaRPr lang="es-MX"/>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5351260842264942E-2"/>
                      <c:h val="6.464432284206309E-2"/>
                    </c:manualLayout>
                  </c15:layout>
                  <c15:dlblFieldTable/>
                  <c15:showDataLabelsRange val="0"/>
                </c:ext>
                <c:ext xmlns:c16="http://schemas.microsoft.com/office/drawing/2014/chart" uri="{C3380CC4-5D6E-409C-BE32-E72D297353CC}">
                  <c16:uniqueId val="{00000002-D72B-42D8-BA2A-35B0485DE5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DIRECTIVOS</c:v>
                </c:pt>
              </c:strCache>
            </c:strRef>
          </c:cat>
          <c:val>
            <c:numRef>
              <c:f>'TIPOS DE CONFLICTO'!$C$3:$C$5</c:f>
              <c:numCache>
                <c:formatCode>General</c:formatCode>
                <c:ptCount val="3"/>
                <c:pt idx="0">
                  <c:v>53</c:v>
                </c:pt>
                <c:pt idx="1">
                  <c:v>41</c:v>
                </c:pt>
                <c:pt idx="2">
                  <c:v>38</c:v>
                </c:pt>
              </c:numCache>
            </c:numRef>
          </c:val>
          <c:extLst>
            <c:ext xmlns:c16="http://schemas.microsoft.com/office/drawing/2014/chart" uri="{C3380CC4-5D6E-409C-BE32-E72D297353CC}">
              <c16:uniqueId val="{00000004-D72B-42D8-BA2A-35B0485DE571}"/>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6672229694653718E-2"/>
          <c:y val="3.417188781949506E-2"/>
          <c:w val="0.9143627349315756"/>
          <c:h val="0.88659584673401726"/>
        </c:manualLayout>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27-48AF-A316-5CD24C5EF924}"/>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27-48AF-A316-5CD24C5EF924}"/>
                </c:ext>
              </c:extLst>
            </c:dLbl>
            <c:dLbl>
              <c:idx val="2"/>
              <c:layout>
                <c:manualLayout>
                  <c:x val="-1.7930070747541357E-3"/>
                  <c:y val="9.9430061728153427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627-48AF-A316-5CD24C5EF9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38</c:v>
                </c:pt>
                <c:pt idx="1">
                  <c:v>48</c:v>
                </c:pt>
                <c:pt idx="2">
                  <c:v>14</c:v>
                </c:pt>
              </c:numCache>
            </c:numRef>
          </c:val>
          <c:extLst>
            <c:ext xmlns:c16="http://schemas.microsoft.com/office/drawing/2014/chart" uri="{C3380CC4-5D6E-409C-BE32-E72D297353CC}">
              <c16:uniqueId val="{00000003-9627-48AF-A316-5CD24C5EF924}"/>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AD-4263-B1AB-78132EFE8A30}"/>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AD-4263-B1AB-78132EFE8A30}"/>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AD-4263-B1AB-78132EFE8A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41</c:v>
                </c:pt>
                <c:pt idx="1">
                  <c:v>55</c:v>
                </c:pt>
                <c:pt idx="2">
                  <c:v>4</c:v>
                </c:pt>
              </c:numCache>
            </c:numRef>
          </c:val>
          <c:extLst>
            <c:ext xmlns:c16="http://schemas.microsoft.com/office/drawing/2014/chart" uri="{C3380CC4-5D6E-409C-BE32-E72D297353CC}">
              <c16:uniqueId val="{00000003-1BAD-4263-B1AB-78132EFE8A30}"/>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88-4788-ACC6-B08E62B0CEA8}"/>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88-4788-ACC6-B08E62B0CEA8}"/>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88-4788-ACC6-B08E62B0CE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52</c:v>
                </c:pt>
                <c:pt idx="1">
                  <c:v>47</c:v>
                </c:pt>
                <c:pt idx="2">
                  <c:v>1</c:v>
                </c:pt>
              </c:numCache>
            </c:numRef>
          </c:val>
          <c:extLst>
            <c:ext xmlns:c16="http://schemas.microsoft.com/office/drawing/2014/chart" uri="{C3380CC4-5D6E-409C-BE32-E72D297353CC}">
              <c16:uniqueId val="{00000003-9888-4788-ACC6-B08E62B0CEA8}"/>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6672229694653718E-2"/>
          <c:y val="2.8581885358754944E-2"/>
          <c:w val="0.9143627349315756"/>
          <c:h val="0.88555952526185533"/>
        </c:manualLayout>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165454598590185E-2"/>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0.11699371162770736"/>
                      <c:h val="7.3704781656471305E-2"/>
                    </c:manualLayout>
                  </c15:layout>
                  <c15:dlblFieldTable/>
                  <c15:showDataLabelsRange val="0"/>
                </c:ext>
                <c:ext xmlns:c16="http://schemas.microsoft.com/office/drawing/2014/chart" uri="{C3380CC4-5D6E-409C-BE32-E72D297353CC}">
                  <c16:uniqueId val="{00000000-DB37-41F4-83C5-B7B7463A97F4}"/>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37-41F4-83C5-B7B7463A97F4}"/>
                </c:ext>
              </c:extLst>
            </c:dLbl>
            <c:dLbl>
              <c:idx val="2"/>
              <c:layout>
                <c:manualLayout>
                  <c:x val="-1.3148566654832987E-16"/>
                  <c:y val="1.475080894868622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37-41F4-83C5-B7B7463A97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58</c:v>
                </c:pt>
                <c:pt idx="1">
                  <c:v>39</c:v>
                </c:pt>
                <c:pt idx="2">
                  <c:v>3</c:v>
                </c:pt>
              </c:numCache>
            </c:numRef>
          </c:val>
          <c:extLst>
            <c:ext xmlns:c16="http://schemas.microsoft.com/office/drawing/2014/chart" uri="{C3380CC4-5D6E-409C-BE32-E72D297353CC}">
              <c16:uniqueId val="{00000003-DB37-41F4-83C5-B7B7463A97F4}"/>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12-4621-AFC0-105434947B6F}"/>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12-4621-AFC0-105434947B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73</c:v>
                </c:pt>
                <c:pt idx="1">
                  <c:v>27</c:v>
                </c:pt>
              </c:numCache>
            </c:numRef>
          </c:val>
          <c:extLst>
            <c:ext xmlns:c16="http://schemas.microsoft.com/office/drawing/2014/chart" uri="{C3380CC4-5D6E-409C-BE32-E72D297353CC}">
              <c16:uniqueId val="{00000002-2312-4621-AFC0-105434947B6F}"/>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D7-4464-92C3-ABD6CD20941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D7-4464-92C3-ABD6CD209414}"/>
                </c:ext>
              </c:extLst>
            </c:dLbl>
            <c:dLbl>
              <c:idx val="2"/>
              <c:layout>
                <c:manualLayout>
                  <c:x val="-3.4125520111888711E-3"/>
                  <c:y val="5.944274996202919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D7-4464-92C3-ABD6CD2094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64</c:v>
                </c:pt>
                <c:pt idx="1">
                  <c:v>33</c:v>
                </c:pt>
                <c:pt idx="2">
                  <c:v>3</c:v>
                </c:pt>
              </c:numCache>
            </c:numRef>
          </c:val>
          <c:extLst>
            <c:ext xmlns:c16="http://schemas.microsoft.com/office/drawing/2014/chart" uri="{C3380CC4-5D6E-409C-BE32-E72D297353CC}">
              <c16:uniqueId val="{00000003-A1D7-4464-92C3-ABD6CD209414}"/>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16-4994-BD92-1DEA4AAB7A1B}"/>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16-4994-BD92-1DEA4AAB7A1B}"/>
                </c:ext>
              </c:extLst>
            </c:dLbl>
            <c:dLbl>
              <c:idx val="2"/>
              <c:layout>
                <c:manualLayout>
                  <c:x val="-5.1188280167833071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D16-4994-BD92-1DEA4AAB7A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65</c:v>
                </c:pt>
                <c:pt idx="1">
                  <c:v>30</c:v>
                </c:pt>
                <c:pt idx="2">
                  <c:v>5</c:v>
                </c:pt>
              </c:numCache>
            </c:numRef>
          </c:val>
          <c:extLst>
            <c:ext xmlns:c16="http://schemas.microsoft.com/office/drawing/2014/chart" uri="{C3380CC4-5D6E-409C-BE32-E72D297353CC}">
              <c16:uniqueId val="{00000003-BD16-4994-BD92-1DEA4AAB7A1B}"/>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77-44BE-901C-D2CD4CE08BFD}"/>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77-44BE-901C-D2CD4CE08BFD}"/>
                </c:ext>
              </c:extLst>
            </c:dLbl>
            <c:dLbl>
              <c:idx val="2"/>
              <c:layout>
                <c:manualLayout>
                  <c:x val="-5.1188280167833071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77-44BE-901C-D2CD4CE08B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53</c:v>
                </c:pt>
                <c:pt idx="1">
                  <c:v>39</c:v>
                </c:pt>
                <c:pt idx="2">
                  <c:v>8</c:v>
                </c:pt>
              </c:numCache>
            </c:numRef>
          </c:val>
          <c:extLst>
            <c:ext xmlns:c16="http://schemas.microsoft.com/office/drawing/2014/chart" uri="{C3380CC4-5D6E-409C-BE32-E72D297353CC}">
              <c16:uniqueId val="{00000003-1877-44BE-901C-D2CD4CE08BFD}"/>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FC-49F7-B512-D509073D8274}"/>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FC-49F7-B512-D509073D8274}"/>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FC-49F7-B512-D509073D82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82</c:v>
                </c:pt>
                <c:pt idx="1">
                  <c:v>18</c:v>
                </c:pt>
              </c:numCache>
            </c:numRef>
          </c:val>
          <c:extLst>
            <c:ext xmlns:c16="http://schemas.microsoft.com/office/drawing/2014/chart" uri="{C3380CC4-5D6E-409C-BE32-E72D297353CC}">
              <c16:uniqueId val="{00000003-A4FC-49F7-B512-D509073D8274}"/>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B5-41F9-AB33-18D1E1CC9DDF}"/>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B5-41F9-AB33-18D1E1CC9DD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41</c:v>
                </c:pt>
                <c:pt idx="1">
                  <c:v>59</c:v>
                </c:pt>
              </c:numCache>
            </c:numRef>
          </c:val>
          <c:extLst>
            <c:ext xmlns:c16="http://schemas.microsoft.com/office/drawing/2014/chart" uri="{C3380CC4-5D6E-409C-BE32-E72D297353CC}">
              <c16:uniqueId val="{00000002-3EB5-41F9-AB33-18D1E1CC9DDF}"/>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6F-4F6A-B3F2-7F6074A9A894}"/>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6F-4F6A-B3F2-7F6074A9A894}"/>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6F-4F6A-B3F2-7F6074A9A8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71</c:v>
                </c:pt>
                <c:pt idx="1">
                  <c:v>27</c:v>
                </c:pt>
                <c:pt idx="2">
                  <c:v>2</c:v>
                </c:pt>
              </c:numCache>
            </c:numRef>
          </c:val>
          <c:extLst>
            <c:ext xmlns:c16="http://schemas.microsoft.com/office/drawing/2014/chart" uri="{C3380CC4-5D6E-409C-BE32-E72D297353CC}">
              <c16:uniqueId val="{00000003-A36F-4F6A-B3F2-7F6074A9A894}"/>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'CARGA DE TRABAJO CORRESPONDIENT'!$C$2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C7-446F-9B48-E40261395E12}"/>
                </c:ext>
              </c:extLst>
            </c:dLbl>
            <c:dLbl>
              <c:idx val="1"/>
              <c:layout>
                <c:manualLayout>
                  <c:x val="-3.4924612336803061E-3"/>
                  <c:y val="1.7412407424831286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C7-446F-9B48-E40261395E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92</c:v>
                </c:pt>
                <c:pt idx="1">
                  <c:v>8</c:v>
                </c:pt>
              </c:numCache>
            </c:numRef>
          </c:val>
          <c:extLst>
            <c:ext xmlns:c16="http://schemas.microsoft.com/office/drawing/2014/chart" uri="{C3380CC4-5D6E-409C-BE32-E72D297353CC}">
              <c16:uniqueId val="{00000002-F0C7-446F-9B48-E40261395E12}"/>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83-4AA0-B21C-D5EC2DD14D31}"/>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83-4AA0-B21C-D5EC2DD14D31}"/>
                </c:ext>
              </c:extLst>
            </c:dLbl>
            <c:dLbl>
              <c:idx val="2"/>
              <c:layout>
                <c:manualLayout>
                  <c:x val="-5.1781923351880595E-3"/>
                  <c:y val="1.4888471282249073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83-4AA0-B21C-D5EC2DD14D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65</c:v>
                </c:pt>
                <c:pt idx="1">
                  <c:v>29</c:v>
                </c:pt>
                <c:pt idx="2">
                  <c:v>6</c:v>
                </c:pt>
              </c:numCache>
            </c:numRef>
          </c:val>
          <c:extLst>
            <c:ext xmlns:c16="http://schemas.microsoft.com/office/drawing/2014/chart" uri="{C3380CC4-5D6E-409C-BE32-E72D297353CC}">
              <c16:uniqueId val="{00000003-9283-4AA0-B21C-D5EC2DD14D31}"/>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16-499C-91AC-EB0043083857}"/>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16-499C-91AC-EB0043083857}"/>
                </c:ext>
              </c:extLst>
            </c:dLbl>
            <c:dLbl>
              <c:idx val="2"/>
              <c:layout>
                <c:manualLayout>
                  <c:x val="0"/>
                  <c:y val="8.9330827693494437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16-499C-91AC-EB00430838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85</c:v>
                </c:pt>
                <c:pt idx="1">
                  <c:v>11</c:v>
                </c:pt>
                <c:pt idx="2">
                  <c:v>4</c:v>
                </c:pt>
              </c:numCache>
            </c:numRef>
          </c:val>
          <c:extLst>
            <c:ext xmlns:c16="http://schemas.microsoft.com/office/drawing/2014/chart" uri="{C3380CC4-5D6E-409C-BE32-E72D297353CC}">
              <c16:uniqueId val="{00000003-3216-499C-91AC-EB0043083857}"/>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52-448A-A16B-0EF8232C6A0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52-448A-A16B-0EF8232C6A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45</c:v>
                </c:pt>
                <c:pt idx="1">
                  <c:v>55</c:v>
                </c:pt>
              </c:numCache>
            </c:numRef>
          </c:val>
          <c:extLst>
            <c:ext xmlns:c16="http://schemas.microsoft.com/office/drawing/2014/chart" uri="{C3380CC4-5D6E-409C-BE32-E72D297353CC}">
              <c16:uniqueId val="{00000002-8A52-448A-A16B-0EF8232C6A09}"/>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9AD-4AB8-9A28-D2DB0795C34F}"/>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AD-4AB8-9A28-D2DB0795C34F}"/>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9AD-4AB8-9A28-D2DB0795C34F}"/>
                </c:ext>
              </c:extLst>
            </c:dLbl>
            <c:dLbl>
              <c:idx val="4"/>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9AD-4AB8-9A28-D2DB0795C34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77</c:v>
                </c:pt>
                <c:pt idx="1">
                  <c:v>11</c:v>
                </c:pt>
                <c:pt idx="2">
                  <c:v>1</c:v>
                </c:pt>
                <c:pt idx="4">
                  <c:v>11</c:v>
                </c:pt>
              </c:numCache>
            </c:numRef>
          </c:val>
          <c:extLst>
            <c:ext xmlns:c16="http://schemas.microsoft.com/office/drawing/2014/chart" uri="{C3380CC4-5D6E-409C-BE32-E72D297353CC}">
              <c16:uniqueId val="{00000004-E9AD-4AB8-9A28-D2DB0795C34F}"/>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5D6-4BC4-9785-B17CCFA401A6}"/>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D6-4BC4-9785-B17CCFA401A6}"/>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D6-4BC4-9785-B17CCFA401A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41</c:v>
                </c:pt>
                <c:pt idx="1">
                  <c:v>45</c:v>
                </c:pt>
                <c:pt idx="2">
                  <c:v>14</c:v>
                </c:pt>
              </c:numCache>
            </c:numRef>
          </c:val>
          <c:extLst>
            <c:ext xmlns:c16="http://schemas.microsoft.com/office/drawing/2014/chart" uri="{C3380CC4-5D6E-409C-BE32-E72D297353CC}">
              <c16:uniqueId val="{00000003-E5D6-4BC4-9785-B17CCFA401A6}"/>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FB-47EE-B4AA-B1FF0E017BEC}"/>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FB-47EE-B4AA-B1FF0E017B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68</c:v>
                </c:pt>
                <c:pt idx="1">
                  <c:v>32</c:v>
                </c:pt>
              </c:numCache>
            </c:numRef>
          </c:val>
          <c:extLst>
            <c:ext xmlns:c16="http://schemas.microsoft.com/office/drawing/2014/chart" uri="{C3380CC4-5D6E-409C-BE32-E72D297353CC}">
              <c16:uniqueId val="{00000002-C6FB-47EE-B4AA-B1FF0E017BEC}"/>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85-4E1B-8D01-11AAF57ABAAA}"/>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85-4E1B-8D01-11AAF57AB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76</c:v>
                </c:pt>
                <c:pt idx="1">
                  <c:v>24</c:v>
                </c:pt>
              </c:numCache>
            </c:numRef>
          </c:val>
          <c:extLst>
            <c:ext xmlns:c16="http://schemas.microsoft.com/office/drawing/2014/chart" uri="{C3380CC4-5D6E-409C-BE32-E72D297353CC}">
              <c16:uniqueId val="{00000002-F785-4E1B-8D01-11AAF57ABAAA}"/>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0C-47A8-BE6D-CC2B22488C84}"/>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0C-47A8-BE6D-CC2B22488C8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82</c:v>
                </c:pt>
                <c:pt idx="1">
                  <c:v>18</c:v>
                </c:pt>
              </c:numCache>
            </c:numRef>
          </c:val>
          <c:extLst>
            <c:ext xmlns:c16="http://schemas.microsoft.com/office/drawing/2014/chart" uri="{C3380CC4-5D6E-409C-BE32-E72D297353CC}">
              <c16:uniqueId val="{00000002-AF0C-47A8-BE6D-CC2B22488C84}"/>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93-4132-88DF-29B2486C0519}"/>
                </c:ext>
              </c:extLst>
            </c:dLbl>
            <c:dLbl>
              <c:idx val="1"/>
              <c:layout>
                <c:manualLayout>
                  <c:x val="1.0292429256432768E-2"/>
                  <c:y val="2.7576599135837536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93-4132-88DF-29B2486C05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91</c:v>
                </c:pt>
                <c:pt idx="1">
                  <c:v>9</c:v>
                </c:pt>
              </c:numCache>
            </c:numRef>
          </c:val>
          <c:extLst>
            <c:ext xmlns:c16="http://schemas.microsoft.com/office/drawing/2014/chart" uri="{C3380CC4-5D6E-409C-BE32-E72D297353CC}">
              <c16:uniqueId val="{00000002-E393-4132-88DF-29B2486C0519}"/>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7122086851292987E-2"/>
          <c:y val="0.12062593026363046"/>
          <c:w val="0.91770908160988074"/>
          <c:h val="0.79326235653718191"/>
        </c:manualLayout>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1A-46F3-85C7-0C9D3E190249}"/>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1A-46F3-85C7-0C9D3E1902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56</c:v>
                </c:pt>
                <c:pt idx="1">
                  <c:v>44</c:v>
                </c:pt>
              </c:numCache>
            </c:numRef>
          </c:val>
          <c:extLst>
            <c:ext xmlns:c16="http://schemas.microsoft.com/office/drawing/2014/chart" uri="{C3380CC4-5D6E-409C-BE32-E72D297353CC}">
              <c16:uniqueId val="{00000002-2A1A-46F3-85C7-0C9D3E190249}"/>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A0-49F9-BF8E-410CC7CE8506}"/>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A0-49F9-BF8E-410CC7CE85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67</c:v>
                </c:pt>
                <c:pt idx="1">
                  <c:v>33</c:v>
                </c:pt>
              </c:numCache>
            </c:numRef>
          </c:val>
          <c:extLst>
            <c:ext xmlns:c16="http://schemas.microsoft.com/office/drawing/2014/chart" uri="{C3380CC4-5D6E-409C-BE32-E72D297353CC}">
              <c16:uniqueId val="{00000002-E6A0-49F9-BF8E-410CC7CE8506}"/>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84-465D-9301-ED590CE5392E}"/>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84-465D-9301-ED590CE539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52</c:v>
                </c:pt>
                <c:pt idx="1">
                  <c:v>48</c:v>
                </c:pt>
              </c:numCache>
            </c:numRef>
          </c:val>
          <c:extLst>
            <c:ext xmlns:c16="http://schemas.microsoft.com/office/drawing/2014/chart" uri="{C3380CC4-5D6E-409C-BE32-E72D297353CC}">
              <c16:uniqueId val="{00000002-B484-465D-9301-ED590CE5392E}"/>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0575720945716763E-2"/>
          <c:y val="0.13120875766846252"/>
          <c:w val="0.91522457956800207"/>
          <c:h val="0.79006493525807653"/>
        </c:manualLayout>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2EA-43C6-BDD1-AE516A45CFC8}"/>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EA-43C6-BDD1-AE516A45CF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55</c:v>
                </c:pt>
                <c:pt idx="1">
                  <c:v>45</c:v>
                </c:pt>
              </c:numCache>
            </c:numRef>
          </c:val>
          <c:extLst>
            <c:ext xmlns:c16="http://schemas.microsoft.com/office/drawing/2014/chart" uri="{C3380CC4-5D6E-409C-BE32-E72D297353CC}">
              <c16:uniqueId val="{00000002-72EA-43C6-BDD1-AE516A45CFC8}"/>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B1-40DD-81CB-BB84EBB01869}"/>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B1-40DD-81CB-BB84EBB018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77</c:v>
                </c:pt>
                <c:pt idx="1">
                  <c:v>23</c:v>
                </c:pt>
              </c:numCache>
            </c:numRef>
          </c:val>
          <c:extLst>
            <c:ext xmlns:c16="http://schemas.microsoft.com/office/drawing/2014/chart" uri="{C3380CC4-5D6E-409C-BE32-E72D297353CC}">
              <c16:uniqueId val="{00000002-6EB1-40DD-81CB-BB84EBB01869}"/>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EA-418C-832A-5577BB951CEA}"/>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EA-418C-832A-5577BB951CE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83</c:v>
                </c:pt>
                <c:pt idx="1">
                  <c:v>17</c:v>
                </c:pt>
              </c:numCache>
            </c:numRef>
          </c:val>
          <c:extLst>
            <c:ext xmlns:c16="http://schemas.microsoft.com/office/drawing/2014/chart" uri="{C3380CC4-5D6E-409C-BE32-E72D297353CC}">
              <c16:uniqueId val="{00000002-7DEA-418C-832A-5577BB951CEA}"/>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0F-4F31-8A1B-109E5AA6E41F}"/>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0F-4F31-8A1B-109E5AA6E4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680F-4F31-8A1B-109E5AA6E41F}"/>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AB3-42C3-BB41-A5F5C9E8BA22}"/>
                </c:ext>
              </c:extLst>
            </c:dLbl>
            <c:dLbl>
              <c:idx val="1"/>
              <c:layout>
                <c:manualLayout>
                  <c:x val="1.1297408275881254E-2"/>
                  <c:y val="0.14004780630046501"/>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43E79066-0635-4855-AE44-AB1520943361}" type="VALUE">
                      <a:rPr lang="en-US" smtClean="0"/>
                      <a:pPr>
                        <a:defRPr sz="1400" b="1"/>
                      </a:pPr>
                      <a:t>[VALOR]</a:t>
                    </a:fld>
                    <a:r>
                      <a:rPr lang="en-US" dirty="0"/>
                      <a:t>%</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4045869580195743E-2"/>
                      <c:h val="0.10036750043256193"/>
                    </c:manualLayout>
                  </c15:layout>
                  <c15:dlblFieldTable/>
                  <c15:showDataLabelsRange val="0"/>
                </c:ext>
                <c:ext xmlns:c16="http://schemas.microsoft.com/office/drawing/2014/chart" uri="{C3380CC4-5D6E-409C-BE32-E72D297353CC}">
                  <c16:uniqueId val="{00000001-0AB3-42C3-BB41-A5F5C9E8BA22}"/>
                </c:ext>
              </c:extLst>
            </c:dLbl>
            <c:dLbl>
              <c:idx val="2"/>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B3-42C3-BB41-A5F5C9E8BA2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HISTORIA</c:v>
                </c:pt>
                <c:pt idx="2">
                  <c:v> LEMA</c:v>
                </c:pt>
              </c:strCache>
            </c:strRef>
          </c:cat>
          <c:val>
            <c:numRef>
              <c:f>'ELEMENTO DE IDENTIFICACIÓN'!$B$4:$B$6</c:f>
              <c:numCache>
                <c:formatCode>General</c:formatCode>
                <c:ptCount val="3"/>
                <c:pt idx="0">
                  <c:v>74</c:v>
                </c:pt>
                <c:pt idx="1">
                  <c:v>52</c:v>
                </c:pt>
                <c:pt idx="2">
                  <c:v>44</c:v>
                </c:pt>
              </c:numCache>
            </c:numRef>
          </c:val>
          <c:extLst>
            <c:ext xmlns:c16="http://schemas.microsoft.com/office/drawing/2014/chart" uri="{C3380CC4-5D6E-409C-BE32-E72D297353CC}">
              <c16:uniqueId val="{00000003-0AB3-42C3-BB41-A5F5C9E8BA22}"/>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10-24T17:25:38.858" idx="1">
    <p:pos x="5277" y="811"/>
    <p:text>65 datos perdidos</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24T17:27:26.135" idx="2">
    <p:pos x="5089" y="906"/>
    <p:text>65 datos perdidos</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24T17:29:59.443" idx="3">
    <p:pos x="10" y="10"/>
    <p:text>65 datos perdidos</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0-24T17:35:10.690" idx="4">
    <p:pos x="4266" y="187"/>
    <p:text>11 datos perdidos</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0-24T17:39:00.017" idx="5">
    <p:pos x="5224" y="715"/>
    <p:text>11 datos p</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10-24T17:44:56.042" idx="6">
    <p:pos x="1543" y="251"/>
    <p:text>11 datos p</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10-24T17:47:52.441" idx="7">
    <p:pos x="1248" y="173"/>
    <p:text>56 datos p</p:text>
    <p:extLst>
      <p:ext uri="{C676402C-5697-4E1C-873F-D02D1690AC5C}">
        <p15:threadingInfo xmlns:p15="http://schemas.microsoft.com/office/powerpoint/2012/main" timeZoneBias="3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10-24T18:42:59.671" idx="8">
    <p:pos x="10" y="10"/>
    <p:text>56 datos p</p:text>
    <p:extLst>
      <p:ext uri="{C676402C-5697-4E1C-873F-D02D1690AC5C}">
        <p15:threadingInfo xmlns:p15="http://schemas.microsoft.com/office/powerpoint/2012/main" timeZoneBias="360"/>
      </p:ext>
    </p:extLst>
  </p:cm>
</p:cmLst>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CFD2D-B6D3-4269-95EA-FAB922DE756E}" type="datetimeFigureOut">
              <a:rPr lang="es-MX" smtClean="0"/>
              <a:t>22/10/2021</a:t>
            </a:fld>
            <a:endParaRPr lang="es-MX"/>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7F22C-66E7-45D6-8F76-E4CDFAA65BE8}" type="slidenum">
              <a:rPr lang="es-MX" smtClean="0"/>
              <a:t>‹Nº›</a:t>
            </a:fld>
            <a:endParaRPr lang="es-MX"/>
          </a:p>
        </p:txBody>
      </p:sp>
    </p:spTree>
    <p:extLst>
      <p:ext uri="{BB962C8B-B14F-4D97-AF65-F5344CB8AC3E}">
        <p14:creationId xmlns:p14="http://schemas.microsoft.com/office/powerpoint/2010/main" val="1584757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17295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85"/>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8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46747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6"/>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8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720605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8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7"/>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8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54050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8"/>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88"/>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8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17686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9"/>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89"/>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89"/>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89"/>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8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307873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49"/>
        <p:cNvGrpSpPr/>
        <p:nvPr/>
      </p:nvGrpSpPr>
      <p:grpSpPr>
        <a:xfrm>
          <a:off x="0" y="0"/>
          <a:ext cx="0" cy="0"/>
          <a:chOff x="0" y="0"/>
          <a:chExt cx="0" cy="0"/>
        </a:xfrm>
      </p:grpSpPr>
      <p:sp>
        <p:nvSpPr>
          <p:cNvPr id="50" name="Google Shape;50;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71826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4"/>
        <p:cNvGrpSpPr/>
        <p:nvPr/>
      </p:nvGrpSpPr>
      <p:grpSpPr>
        <a:xfrm>
          <a:off x="0" y="0"/>
          <a:ext cx="0" cy="0"/>
          <a:chOff x="0" y="0"/>
          <a:chExt cx="0" cy="0"/>
        </a:xfrm>
      </p:grpSpPr>
      <p:sp>
        <p:nvSpPr>
          <p:cNvPr id="55" name="Google Shape;55;p9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739710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8"/>
        <p:cNvGrpSpPr/>
        <p:nvPr/>
      </p:nvGrpSpPr>
      <p:grpSpPr>
        <a:xfrm>
          <a:off x="0" y="0"/>
          <a:ext cx="0" cy="0"/>
          <a:chOff x="0" y="0"/>
          <a:chExt cx="0" cy="0"/>
        </a:xfrm>
      </p:grpSpPr>
      <p:sp>
        <p:nvSpPr>
          <p:cNvPr id="59" name="Google Shape;59;p92"/>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2"/>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2"/>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02230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5"/>
        <p:cNvGrpSpPr/>
        <p:nvPr/>
      </p:nvGrpSpPr>
      <p:grpSpPr>
        <a:xfrm>
          <a:off x="0" y="0"/>
          <a:ext cx="0" cy="0"/>
          <a:chOff x="0" y="0"/>
          <a:chExt cx="0" cy="0"/>
        </a:xfrm>
      </p:grpSpPr>
      <p:sp>
        <p:nvSpPr>
          <p:cNvPr id="66" name="Google Shape;66;p93"/>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93"/>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9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272802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72"/>
        <p:cNvGrpSpPr/>
        <p:nvPr/>
      </p:nvGrpSpPr>
      <p:grpSpPr>
        <a:xfrm>
          <a:off x="0" y="0"/>
          <a:ext cx="0" cy="0"/>
          <a:chOff x="0" y="0"/>
          <a:chExt cx="0" cy="0"/>
        </a:xfrm>
      </p:grpSpPr>
      <p:sp>
        <p:nvSpPr>
          <p:cNvPr id="73" name="Google Shape;73;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4"/>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9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678599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8"/>
        <p:cNvGrpSpPr/>
        <p:nvPr/>
      </p:nvGrpSpPr>
      <p:grpSpPr>
        <a:xfrm>
          <a:off x="0" y="0"/>
          <a:ext cx="0" cy="0"/>
          <a:chOff x="0" y="0"/>
          <a:chExt cx="0" cy="0"/>
        </a:xfrm>
      </p:grpSpPr>
      <p:sp>
        <p:nvSpPr>
          <p:cNvPr id="79" name="Google Shape;79;p95"/>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5"/>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9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21047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4"/>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422747175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8.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79512" y="0"/>
            <a:ext cx="8964488" cy="6858000"/>
            <a:chOff x="179512" y="0"/>
            <a:chExt cx="8964488" cy="6858000"/>
          </a:xfrm>
        </p:grpSpPr>
        <p:sp>
          <p:nvSpPr>
            <p:cNvPr id="90" name="Google Shape;90;p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 name="Google Shape;91;p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 name="Google Shape;92;p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3" name="Google Shape;93;p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 name="Google Shape;94;p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95" name="Google Shape;95;p1"/>
          <p:cNvSpPr/>
          <p:nvPr/>
        </p:nvSpPr>
        <p:spPr>
          <a:xfrm>
            <a:off x="634968" y="6597353"/>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6" name="Google Shape;96;p1"/>
          <p:cNvPicPr preferRelativeResize="0"/>
          <p:nvPr/>
        </p:nvPicPr>
        <p:blipFill rotWithShape="1">
          <a:blip r:embed="rId3">
            <a:alphaModFix/>
          </a:blip>
          <a:srcRect/>
          <a:stretch/>
        </p:blipFill>
        <p:spPr>
          <a:xfrm>
            <a:off x="1127975" y="207649"/>
            <a:ext cx="7702997" cy="1584185"/>
          </a:xfrm>
          <a:prstGeom prst="rect">
            <a:avLst/>
          </a:prstGeom>
          <a:noFill/>
          <a:ln>
            <a:noFill/>
          </a:ln>
        </p:spPr>
      </p:pic>
      <p:sp>
        <p:nvSpPr>
          <p:cNvPr id="97" name="Google Shape;97;p1"/>
          <p:cNvSpPr txBox="1"/>
          <p:nvPr/>
        </p:nvSpPr>
        <p:spPr>
          <a:xfrm>
            <a:off x="1920305" y="2492897"/>
            <a:ext cx="6110454"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1" i="0" u="none" strike="noStrike" kern="0" cap="none" spc="0" normalizeH="0" baseline="0" noProof="0" dirty="0">
                <a:ln>
                  <a:noFill/>
                </a:ln>
                <a:solidFill>
                  <a:srgbClr val="000000"/>
                </a:solidFill>
                <a:effectLst/>
                <a:uLnTx/>
                <a:uFillTx/>
                <a:latin typeface="Calibri"/>
                <a:ea typeface="Calibri"/>
                <a:cs typeface="Calibri"/>
                <a:sym typeface="Calibri"/>
              </a:rPr>
              <a:t>SECRETARÍA DE FINANZAS Y ADMINISTRACIÓN</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1" i="0" u="none" strike="noStrike" kern="0" cap="none" spc="0" normalizeH="0" baseline="0" noProof="0" dirty="0">
                <a:ln>
                  <a:noFill/>
                </a:ln>
                <a:solidFill>
                  <a:srgbClr val="000000"/>
                </a:solidFill>
                <a:effectLst/>
                <a:uLnTx/>
                <a:uFillTx/>
                <a:latin typeface="Calibri"/>
                <a:ea typeface="Calibri"/>
                <a:cs typeface="Calibri"/>
                <a:sym typeface="Calibri"/>
              </a:rPr>
              <a:t>DIRECCIÓN DE RECURSOS HUMANOS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8" name="Google Shape;98;p1"/>
          <p:cNvSpPr txBox="1"/>
          <p:nvPr/>
        </p:nvSpPr>
        <p:spPr>
          <a:xfrm>
            <a:off x="3344380" y="4653137"/>
            <a:ext cx="3066801" cy="12002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RESULTADOS EVALUACIÓN DE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AMBIENTE DE TRABAJO 2019 DE LA DIRECCION DE SERVICIOS UNIVERSITARIOS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9" name="Google Shape;99;p1"/>
          <p:cNvSpPr txBox="1"/>
          <p:nvPr/>
        </p:nvSpPr>
        <p:spPr>
          <a:xfrm>
            <a:off x="7033681" y="6021288"/>
            <a:ext cx="1148071"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dirty="0">
                <a:ln>
                  <a:noFill/>
                </a:ln>
                <a:solidFill>
                  <a:srgbClr val="000000"/>
                </a:solidFill>
                <a:effectLst/>
                <a:uLnTx/>
                <a:uFillTx/>
                <a:latin typeface="Calibri"/>
                <a:ea typeface="Calibri"/>
                <a:cs typeface="Calibri"/>
                <a:sym typeface="Calibri"/>
              </a:rPr>
              <a:t>Octubre 2021</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9"/>
          <p:cNvGrpSpPr/>
          <p:nvPr/>
        </p:nvGrpSpPr>
        <p:grpSpPr>
          <a:xfrm>
            <a:off x="202434" y="52437"/>
            <a:ext cx="8964488" cy="6858000"/>
            <a:chOff x="179512" y="0"/>
            <a:chExt cx="8964488" cy="6858000"/>
          </a:xfrm>
        </p:grpSpPr>
        <p:grpSp>
          <p:nvGrpSpPr>
            <p:cNvPr id="237" name="Google Shape;237;p9"/>
            <p:cNvGrpSpPr/>
            <p:nvPr/>
          </p:nvGrpSpPr>
          <p:grpSpPr>
            <a:xfrm>
              <a:off x="179512" y="0"/>
              <a:ext cx="8964488" cy="6858000"/>
              <a:chOff x="179512" y="0"/>
              <a:chExt cx="8964488" cy="6858000"/>
            </a:xfrm>
          </p:grpSpPr>
          <p:pic>
            <p:nvPicPr>
              <p:cNvPr id="238" name="Google Shape;238;p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39" name="Google Shape;239;p9"/>
              <p:cNvGrpSpPr/>
              <p:nvPr/>
            </p:nvGrpSpPr>
            <p:grpSpPr>
              <a:xfrm>
                <a:off x="179512" y="0"/>
                <a:ext cx="8964488" cy="6858000"/>
                <a:chOff x="179512" y="0"/>
                <a:chExt cx="8964488" cy="6858000"/>
              </a:xfrm>
            </p:grpSpPr>
            <p:sp>
              <p:nvSpPr>
                <p:cNvPr id="240" name="Google Shape;240;p9"/>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1" name="Google Shape;241;p9"/>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2" name="Google Shape;242;p9"/>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3" name="Google Shape;243;p9"/>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4" name="Google Shape;244;p9"/>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45" name="Google Shape;245;p9"/>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46" name="Google Shape;246;p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9"/>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48" name="Google Shape;248;p9"/>
          <p:cNvPicPr preferRelativeResize="0"/>
          <p:nvPr/>
        </p:nvPicPr>
        <p:blipFill rotWithShape="1">
          <a:blip r:embed="rId4">
            <a:alphaModFix/>
          </a:blip>
          <a:srcRect/>
          <a:stretch/>
        </p:blipFill>
        <p:spPr>
          <a:xfrm>
            <a:off x="1197582" y="548680"/>
            <a:ext cx="7550882" cy="56934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10"/>
          <p:cNvGrpSpPr/>
          <p:nvPr/>
        </p:nvGrpSpPr>
        <p:grpSpPr>
          <a:xfrm>
            <a:off x="179512" y="248"/>
            <a:ext cx="8964488" cy="6858000"/>
            <a:chOff x="179512" y="0"/>
            <a:chExt cx="8964488" cy="6858000"/>
          </a:xfrm>
        </p:grpSpPr>
        <p:grpSp>
          <p:nvGrpSpPr>
            <p:cNvPr id="255" name="Google Shape;255;p10"/>
            <p:cNvGrpSpPr/>
            <p:nvPr/>
          </p:nvGrpSpPr>
          <p:grpSpPr>
            <a:xfrm>
              <a:off x="179512" y="0"/>
              <a:ext cx="8964488" cy="6858000"/>
              <a:chOff x="179512" y="0"/>
              <a:chExt cx="8964488" cy="6858000"/>
            </a:xfrm>
          </p:grpSpPr>
          <p:pic>
            <p:nvPicPr>
              <p:cNvPr id="256" name="Google Shape;256;p1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57" name="Google Shape;257;p10"/>
              <p:cNvGrpSpPr/>
              <p:nvPr/>
            </p:nvGrpSpPr>
            <p:grpSpPr>
              <a:xfrm>
                <a:off x="179512" y="0"/>
                <a:ext cx="8964488" cy="6858000"/>
                <a:chOff x="179512" y="0"/>
                <a:chExt cx="8964488" cy="6858000"/>
              </a:xfrm>
            </p:grpSpPr>
            <p:sp>
              <p:nvSpPr>
                <p:cNvPr id="258" name="Google Shape;258;p10"/>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9" name="Google Shape;259;p10"/>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0" name="Google Shape;260;p10"/>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1" name="Google Shape;261;p10"/>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2" name="Google Shape;262;p10"/>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63" name="Google Shape;263;p10"/>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64" name="Google Shape;264;p1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65;p10"/>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66" name="Google Shape;266;p10"/>
          <p:cNvPicPr preferRelativeResize="0"/>
          <p:nvPr/>
        </p:nvPicPr>
        <p:blipFill rotWithShape="1">
          <a:blip r:embed="rId4">
            <a:alphaModFix/>
          </a:blip>
          <a:srcRect/>
          <a:stretch/>
        </p:blipFill>
        <p:spPr>
          <a:xfrm>
            <a:off x="1102652" y="548681"/>
            <a:ext cx="7816118" cy="54988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11"/>
          <p:cNvGrpSpPr/>
          <p:nvPr/>
        </p:nvGrpSpPr>
        <p:grpSpPr>
          <a:xfrm>
            <a:off x="107504" y="52437"/>
            <a:ext cx="8964488" cy="6858000"/>
            <a:chOff x="179512" y="0"/>
            <a:chExt cx="8964488" cy="6858000"/>
          </a:xfrm>
        </p:grpSpPr>
        <p:grpSp>
          <p:nvGrpSpPr>
            <p:cNvPr id="273" name="Google Shape;273;p11"/>
            <p:cNvGrpSpPr/>
            <p:nvPr/>
          </p:nvGrpSpPr>
          <p:grpSpPr>
            <a:xfrm>
              <a:off x="179512" y="0"/>
              <a:ext cx="8964488" cy="6858000"/>
              <a:chOff x="179512" y="0"/>
              <a:chExt cx="8964488" cy="6858000"/>
            </a:xfrm>
          </p:grpSpPr>
          <p:pic>
            <p:nvPicPr>
              <p:cNvPr id="274" name="Google Shape;274;p1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75" name="Google Shape;275;p11"/>
              <p:cNvGrpSpPr/>
              <p:nvPr/>
            </p:nvGrpSpPr>
            <p:grpSpPr>
              <a:xfrm>
                <a:off x="179512" y="0"/>
                <a:ext cx="8964488" cy="6858000"/>
                <a:chOff x="179512" y="0"/>
                <a:chExt cx="8964488" cy="6858000"/>
              </a:xfrm>
            </p:grpSpPr>
            <p:sp>
              <p:nvSpPr>
                <p:cNvPr id="276" name="Google Shape;276;p1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7" name="Google Shape;277;p1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8" name="Google Shape;278;p1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9" name="Google Shape;279;p1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0" name="Google Shape;280;p1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81" name="Google Shape;281;p11"/>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82" name="Google Shape;282;p1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83;p11"/>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84" name="Google Shape;284;p11"/>
          <p:cNvPicPr preferRelativeResize="0"/>
          <p:nvPr/>
        </p:nvPicPr>
        <p:blipFill rotWithShape="1">
          <a:blip r:embed="rId4">
            <a:alphaModFix/>
          </a:blip>
          <a:srcRect/>
          <a:stretch/>
        </p:blipFill>
        <p:spPr>
          <a:xfrm>
            <a:off x="1056183" y="588146"/>
            <a:ext cx="7692280" cy="55314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12"/>
          <p:cNvGrpSpPr/>
          <p:nvPr/>
        </p:nvGrpSpPr>
        <p:grpSpPr>
          <a:xfrm>
            <a:off x="107504" y="52437"/>
            <a:ext cx="8964488" cy="6858000"/>
            <a:chOff x="179512" y="0"/>
            <a:chExt cx="8964488" cy="6858000"/>
          </a:xfrm>
        </p:grpSpPr>
        <p:grpSp>
          <p:nvGrpSpPr>
            <p:cNvPr id="291" name="Google Shape;291;p12"/>
            <p:cNvGrpSpPr/>
            <p:nvPr/>
          </p:nvGrpSpPr>
          <p:grpSpPr>
            <a:xfrm>
              <a:off x="179512" y="0"/>
              <a:ext cx="8964488" cy="6858000"/>
              <a:chOff x="179512" y="0"/>
              <a:chExt cx="8964488" cy="6858000"/>
            </a:xfrm>
          </p:grpSpPr>
          <p:pic>
            <p:nvPicPr>
              <p:cNvPr id="292" name="Google Shape;292;p1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93" name="Google Shape;293;p12"/>
              <p:cNvGrpSpPr/>
              <p:nvPr/>
            </p:nvGrpSpPr>
            <p:grpSpPr>
              <a:xfrm>
                <a:off x="179512" y="0"/>
                <a:ext cx="8964488" cy="6858000"/>
                <a:chOff x="179512" y="0"/>
                <a:chExt cx="8964488" cy="6858000"/>
              </a:xfrm>
            </p:grpSpPr>
            <p:sp>
              <p:nvSpPr>
                <p:cNvPr id="294" name="Google Shape;294;p1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5" name="Google Shape;295;p1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6" name="Google Shape;296;p1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7" name="Google Shape;297;p1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8" name="Google Shape;298;p1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99" name="Google Shape;299;p1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00" name="Google Shape;300;p1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2"/>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02" name="Google Shape;302;p12"/>
          <p:cNvPicPr preferRelativeResize="0"/>
          <p:nvPr/>
        </p:nvPicPr>
        <p:blipFill rotWithShape="1">
          <a:blip r:embed="rId4">
            <a:alphaModFix/>
          </a:blip>
          <a:srcRect/>
          <a:stretch/>
        </p:blipFill>
        <p:spPr>
          <a:xfrm>
            <a:off x="1056932" y="538719"/>
            <a:ext cx="7691531" cy="55808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2" name="Google Shape;338;p14">
            <a:extLst>
              <a:ext uri="{FF2B5EF4-FFF2-40B4-BE49-F238E27FC236}">
                <a16:creationId xmlns:a16="http://schemas.microsoft.com/office/drawing/2014/main" id="{9EA801E2-38CA-431E-9DBF-9CD6D28F0146}"/>
              </a:ext>
            </a:extLst>
          </p:cNvPr>
          <p:cNvGraphicFramePr/>
          <p:nvPr>
            <p:extLst>
              <p:ext uri="{D42A27DB-BD31-4B8C-83A1-F6EECF244321}">
                <p14:modId xmlns:p14="http://schemas.microsoft.com/office/powerpoint/2010/main" val="1676415849"/>
              </p:ext>
            </p:extLst>
          </p:nvPr>
        </p:nvGraphicFramePr>
        <p:xfrm>
          <a:off x="1715536" y="1425587"/>
          <a:ext cx="6101400" cy="348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12" name="Google Shape;358;p15">
            <a:extLst>
              <a:ext uri="{FF2B5EF4-FFF2-40B4-BE49-F238E27FC236}">
                <a16:creationId xmlns:a16="http://schemas.microsoft.com/office/drawing/2014/main" id="{17FFF08B-6875-4335-BD8A-B0027FF01DDE}"/>
              </a:ext>
            </a:extLst>
          </p:cNvPr>
          <p:cNvGraphicFramePr/>
          <p:nvPr>
            <p:extLst>
              <p:ext uri="{D42A27DB-BD31-4B8C-83A1-F6EECF244321}">
                <p14:modId xmlns:p14="http://schemas.microsoft.com/office/powerpoint/2010/main" val="3908515107"/>
              </p:ext>
            </p:extLst>
          </p:nvPr>
        </p:nvGraphicFramePr>
        <p:xfrm>
          <a:off x="1804290" y="1326814"/>
          <a:ext cx="6182834" cy="380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12" name="Google Shape;380;p16">
            <a:extLst>
              <a:ext uri="{FF2B5EF4-FFF2-40B4-BE49-F238E27FC236}">
                <a16:creationId xmlns:a16="http://schemas.microsoft.com/office/drawing/2014/main" id="{008B338E-F943-4C34-B5D8-71611382E935}"/>
              </a:ext>
            </a:extLst>
          </p:cNvPr>
          <p:cNvGraphicFramePr/>
          <p:nvPr>
            <p:extLst>
              <p:ext uri="{D42A27DB-BD31-4B8C-83A1-F6EECF244321}">
                <p14:modId xmlns:p14="http://schemas.microsoft.com/office/powerpoint/2010/main" val="2150037966"/>
              </p:ext>
            </p:extLst>
          </p:nvPr>
        </p:nvGraphicFramePr>
        <p:xfrm>
          <a:off x="1370505" y="1171068"/>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533360" y="585527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graphicFrame>
        <p:nvGraphicFramePr>
          <p:cNvPr id="12" name="Google Shape;400;p17">
            <a:extLst>
              <a:ext uri="{FF2B5EF4-FFF2-40B4-BE49-F238E27FC236}">
                <a16:creationId xmlns:a16="http://schemas.microsoft.com/office/drawing/2014/main" id="{DC7A936F-A768-4A3E-B3D7-DD2D22DF4F2E}"/>
              </a:ext>
            </a:extLst>
          </p:cNvPr>
          <p:cNvGraphicFramePr/>
          <p:nvPr>
            <p:extLst>
              <p:ext uri="{D42A27DB-BD31-4B8C-83A1-F6EECF244321}">
                <p14:modId xmlns:p14="http://schemas.microsoft.com/office/powerpoint/2010/main" val="3103842977"/>
              </p:ext>
            </p:extLst>
          </p:nvPr>
        </p:nvGraphicFramePr>
        <p:xfrm>
          <a:off x="984022" y="1399631"/>
          <a:ext cx="8080068" cy="44556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0236" y="317662"/>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11" name="Google Shape;427;p18">
            <a:extLst>
              <a:ext uri="{FF2B5EF4-FFF2-40B4-BE49-F238E27FC236}">
                <a16:creationId xmlns:a16="http://schemas.microsoft.com/office/drawing/2014/main" id="{360413C4-8CB8-4F40-AE7C-78E15A84F92D}"/>
              </a:ext>
            </a:extLst>
          </p:cNvPr>
          <p:cNvSpPr txBox="1"/>
          <p:nvPr/>
        </p:nvSpPr>
        <p:spPr>
          <a:xfrm>
            <a:off x="1087395" y="1073035"/>
            <a:ext cx="7867577" cy="5355312"/>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referente a “</a:t>
            </a:r>
            <a:r>
              <a:rPr lang="es-MX" b="1" kern="0" dirty="0">
                <a:solidFill>
                  <a:srgbClr val="000000"/>
                </a:solidFill>
                <a:ea typeface="Calibri"/>
                <a:cs typeface="Calibri"/>
                <a:sym typeface="Calibri"/>
              </a:rPr>
              <a:t>Identidad Institucional”, </a:t>
            </a:r>
            <a:r>
              <a:rPr lang="es-MX" kern="0" dirty="0">
                <a:solidFill>
                  <a:srgbClr val="000000"/>
                </a:solidFill>
                <a:ea typeface="Calibri"/>
                <a:cs typeface="Calibri"/>
                <a:sym typeface="Calibri"/>
              </a:rPr>
              <a:t>de entrada, el 100% se siente </a:t>
            </a:r>
            <a:r>
              <a:rPr lang="es-MX" b="1" kern="0" dirty="0">
                <a:solidFill>
                  <a:srgbClr val="000000"/>
                </a:solidFill>
                <a:ea typeface="Calibri"/>
                <a:cs typeface="Calibri"/>
                <a:sym typeface="Calibri"/>
              </a:rPr>
              <a:t>orgulloso</a:t>
            </a:r>
            <a:r>
              <a:rPr lang="es-MX" kern="0" dirty="0">
                <a:solidFill>
                  <a:srgbClr val="000000"/>
                </a:solidFill>
                <a:ea typeface="Calibri"/>
                <a:cs typeface="Calibri"/>
                <a:sym typeface="Calibri"/>
              </a:rPr>
              <a:t> por la institución, además, la comunidad universitaria se identifica con los </a:t>
            </a:r>
            <a:r>
              <a:rPr lang="es-MX" b="1" kern="0" dirty="0">
                <a:solidFill>
                  <a:srgbClr val="000000"/>
                </a:solidFill>
                <a:ea typeface="Calibri"/>
                <a:cs typeface="Calibri"/>
                <a:sym typeface="Calibri"/>
              </a:rPr>
              <a:t>elementos</a:t>
            </a:r>
            <a:r>
              <a:rPr lang="es-MX" kern="0" dirty="0">
                <a:solidFill>
                  <a:srgbClr val="000000"/>
                </a:solidFill>
                <a:ea typeface="Calibri"/>
                <a:cs typeface="Calibri"/>
                <a:sym typeface="Calibri"/>
              </a:rPr>
              <a:t> en la siguiente jerarquización: </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1.-Escudo</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2.-Historia</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3.-Lema</a:t>
            </a:r>
            <a:endParaRPr sz="1400" kern="0" dirty="0">
              <a:solidFill>
                <a:srgbClr val="000000"/>
              </a:solidFill>
              <a:latin typeface="Arial"/>
              <a:cs typeface="Arial"/>
              <a:sym typeface="Arial"/>
            </a:endParaRPr>
          </a:p>
          <a:p>
            <a:pPr algn="just">
              <a:buClr>
                <a:srgbClr val="000000"/>
              </a:buClr>
              <a:buFont typeface="Arial"/>
              <a:buNone/>
            </a:pPr>
            <a:r>
              <a:rPr lang="es-MX" kern="0" dirty="0">
                <a:solidFill>
                  <a:srgbClr val="000000"/>
                </a:solidFill>
                <a:ea typeface="Calibri"/>
                <a:cs typeface="Calibri"/>
                <a:sym typeface="Calibri"/>
              </a:rPr>
              <a:t>Por su parte, se expresa que el 80% de los trabajadores que contestaron la encuesta conoce el </a:t>
            </a:r>
            <a:r>
              <a:rPr lang="es-MX" b="1" kern="0" dirty="0">
                <a:solidFill>
                  <a:srgbClr val="000000"/>
                </a:solidFill>
                <a:ea typeface="Calibri"/>
                <a:cs typeface="Calibri"/>
                <a:sym typeface="Calibri"/>
              </a:rPr>
              <a:t>código de ética.</a:t>
            </a:r>
            <a:endParaRPr sz="1400" kern="0" dirty="0">
              <a:solidFill>
                <a:srgbClr val="000000"/>
              </a:solidFill>
              <a:latin typeface="Arial"/>
              <a:cs typeface="Arial"/>
              <a:sym typeface="Arial"/>
            </a:endParaRPr>
          </a:p>
          <a:p>
            <a:pPr algn="just">
              <a:buClr>
                <a:srgbClr val="000000"/>
              </a:buClr>
              <a:buFont typeface="Arial"/>
              <a:buNone/>
            </a:pPr>
            <a:r>
              <a:rPr lang="es-MX" kern="0" dirty="0">
                <a:solidFill>
                  <a:srgbClr val="000000"/>
                </a:solidFill>
                <a:ea typeface="Calibri"/>
                <a:cs typeface="Calibri"/>
                <a:sym typeface="Calibri"/>
              </a:rPr>
              <a:t>Para concluir, dentro de los </a:t>
            </a:r>
            <a:r>
              <a:rPr lang="es-MX" b="1" kern="0" dirty="0">
                <a:solidFill>
                  <a:srgbClr val="000000"/>
                </a:solidFill>
                <a:ea typeface="Calibri"/>
                <a:cs typeface="Calibri"/>
                <a:sym typeface="Calibri"/>
              </a:rPr>
              <a:t>valores</a:t>
            </a:r>
            <a:r>
              <a:rPr lang="es-MX" kern="0" dirty="0">
                <a:solidFill>
                  <a:srgbClr val="000000"/>
                </a:solidFill>
                <a:ea typeface="Calibri"/>
                <a:cs typeface="Calibri"/>
                <a:sym typeface="Calibri"/>
              </a:rPr>
              <a:t> que conforman al código de ética, los trabajadores  consideran que el siguiente orden de importancia es en el cual se tienen que ver representados:</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1.-Conciencia ecológica</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2.-Transparencia y rendición de cuentas</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3.-Tolerancia</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4.-Responsabilidad</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5.-Justicia</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6.-Equidad</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7.-Profesionalismo e integridad</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8.-Lealtad y compromiso</a:t>
            </a:r>
            <a:endParaRPr b="1" kern="0" dirty="0">
              <a:solidFill>
                <a:srgbClr val="000000"/>
              </a:solidFill>
              <a:ea typeface="Calibri"/>
              <a:cs typeface="Calibri"/>
              <a:sym typeface="Calibri"/>
            </a:endParaRPr>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2"/>
          <p:cNvGrpSpPr/>
          <p:nvPr/>
        </p:nvGrpSpPr>
        <p:grpSpPr>
          <a:xfrm>
            <a:off x="179512" y="0"/>
            <a:ext cx="8964488" cy="6858000"/>
            <a:chOff x="179512" y="0"/>
            <a:chExt cx="8964488" cy="6858000"/>
          </a:xfrm>
        </p:grpSpPr>
        <p:grpSp>
          <p:nvGrpSpPr>
            <p:cNvPr id="106" name="Google Shape;106;p2"/>
            <p:cNvGrpSpPr/>
            <p:nvPr/>
          </p:nvGrpSpPr>
          <p:grpSpPr>
            <a:xfrm>
              <a:off x="179512" y="0"/>
              <a:ext cx="8964488" cy="6858000"/>
              <a:chOff x="179512" y="0"/>
              <a:chExt cx="8964488" cy="6858000"/>
            </a:xfrm>
          </p:grpSpPr>
          <p:pic>
            <p:nvPicPr>
              <p:cNvPr id="107" name="Google Shape;107;p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8" name="Google Shape;108;p2"/>
              <p:cNvGrpSpPr/>
              <p:nvPr/>
            </p:nvGrpSpPr>
            <p:grpSpPr>
              <a:xfrm>
                <a:off x="179512" y="0"/>
                <a:ext cx="8964488" cy="6858000"/>
                <a:chOff x="179512" y="0"/>
                <a:chExt cx="8964488" cy="6858000"/>
              </a:xfrm>
            </p:grpSpPr>
            <p:sp>
              <p:nvSpPr>
                <p:cNvPr id="109" name="Google Shape;109;p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 name="Google Shape;110;p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1" name="Google Shape;111;p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2" name="Google Shape;112;p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3" name="Google Shape;113;p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4" name="Google Shape;114;p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5" name="Google Shape;115;p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116;p2"/>
            <p:cNvSpPr txBox="1"/>
            <p:nvPr/>
          </p:nvSpPr>
          <p:spPr>
            <a:xfrm>
              <a:off x="3743746"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aphicFrame>
        <p:nvGraphicFramePr>
          <p:cNvPr id="2" name="Table 1">
            <a:extLst>
              <a:ext uri="{FF2B5EF4-FFF2-40B4-BE49-F238E27FC236}">
                <a16:creationId xmlns:a16="http://schemas.microsoft.com/office/drawing/2014/main" id="{29681377-1F21-460B-8EBA-C8289C00EAD6}"/>
              </a:ext>
            </a:extLst>
          </p:cNvPr>
          <p:cNvGraphicFramePr>
            <a:graphicFrameLocks noGrp="1"/>
          </p:cNvGraphicFramePr>
          <p:nvPr>
            <p:extLst>
              <p:ext uri="{D42A27DB-BD31-4B8C-83A1-F6EECF244321}">
                <p14:modId xmlns:p14="http://schemas.microsoft.com/office/powerpoint/2010/main" val="280928360"/>
              </p:ext>
            </p:extLst>
          </p:nvPr>
        </p:nvGraphicFramePr>
        <p:xfrm>
          <a:off x="2624137" y="1338942"/>
          <a:ext cx="4468994" cy="4014713"/>
        </p:xfrm>
        <a:graphic>
          <a:graphicData uri="http://schemas.openxmlformats.org/drawingml/2006/table">
            <a:tbl>
              <a:tblPr firstRow="1" firstCol="1" bandRow="1">
                <a:tableStyleId>{5C22544A-7EE6-4342-B048-85BDC9FD1C3A}</a:tableStyleId>
              </a:tblPr>
              <a:tblGrid>
                <a:gridCol w="2248702">
                  <a:extLst>
                    <a:ext uri="{9D8B030D-6E8A-4147-A177-3AD203B41FA5}">
                      <a16:colId xmlns:a16="http://schemas.microsoft.com/office/drawing/2014/main" val="1725875501"/>
                    </a:ext>
                  </a:extLst>
                </a:gridCol>
                <a:gridCol w="2220292">
                  <a:extLst>
                    <a:ext uri="{9D8B030D-6E8A-4147-A177-3AD203B41FA5}">
                      <a16:colId xmlns:a16="http://schemas.microsoft.com/office/drawing/2014/main" val="3795521081"/>
                    </a:ext>
                  </a:extLst>
                </a:gridCol>
              </a:tblGrid>
              <a:tr h="582627">
                <a:tc gridSpan="2">
                  <a:txBody>
                    <a:bodyPr/>
                    <a:lstStyle/>
                    <a:p>
                      <a:pPr marL="457200" algn="ctr">
                        <a:lnSpc>
                          <a:spcPct val="115000"/>
                        </a:lnSpc>
                        <a:spcAft>
                          <a:spcPts val="1000"/>
                        </a:spcAft>
                      </a:pPr>
                      <a:r>
                        <a:rPr lang="es-MX" sz="1100">
                          <a:effectLst/>
                        </a:rPr>
                        <a:t>ÁREA : DIRECCIÓN DE SERVICIOS UNIVERSITARIOS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642751810"/>
                  </a:ext>
                </a:extLst>
              </a:tr>
              <a:tr h="530047">
                <a:tc>
                  <a:txBody>
                    <a:bodyPr/>
                    <a:lstStyle/>
                    <a:p>
                      <a:pPr marL="457200" algn="ctr">
                        <a:lnSpc>
                          <a:spcPct val="115000"/>
                        </a:lnSpc>
                      </a:pPr>
                      <a:r>
                        <a:rPr lang="es-MX" sz="1100" dirty="0">
                          <a:effectLst/>
                        </a:rPr>
                        <a:t>PERSONAL TOTAL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62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5865699"/>
                  </a:ext>
                </a:extLst>
              </a:tr>
              <a:tr h="530047">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61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7370245"/>
                  </a:ext>
                </a:extLst>
              </a:tr>
              <a:tr h="291313">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98.38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4033964"/>
                  </a:ext>
                </a:extLst>
              </a:tr>
              <a:tr h="897389">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709680189"/>
                  </a:ext>
                </a:extLst>
              </a:tr>
              <a:tr h="291313">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1632662"/>
                  </a:ext>
                </a:extLst>
              </a:tr>
              <a:tr h="291313">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52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520220"/>
                  </a:ext>
                </a:extLst>
              </a:tr>
              <a:tr h="291313">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7197378"/>
                  </a:ext>
                </a:extLst>
              </a:tr>
              <a:tr h="309351">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541022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12" name="Google Shape;463;p20">
            <a:extLst>
              <a:ext uri="{FF2B5EF4-FFF2-40B4-BE49-F238E27FC236}">
                <a16:creationId xmlns:a16="http://schemas.microsoft.com/office/drawing/2014/main" id="{848A22E3-C285-4CE3-8048-9468E33041BE}"/>
              </a:ext>
            </a:extLst>
          </p:cNvPr>
          <p:cNvGraphicFramePr/>
          <p:nvPr>
            <p:extLst>
              <p:ext uri="{D42A27DB-BD31-4B8C-83A1-F6EECF244321}">
                <p14:modId xmlns:p14="http://schemas.microsoft.com/office/powerpoint/2010/main" val="3835657879"/>
              </p:ext>
            </p:extLst>
          </p:nvPr>
        </p:nvGraphicFramePr>
        <p:xfrm>
          <a:off x="1303330" y="1094419"/>
          <a:ext cx="7056900" cy="420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12" name="Google Shape;463;p20">
            <a:extLst>
              <a:ext uri="{FF2B5EF4-FFF2-40B4-BE49-F238E27FC236}">
                <a16:creationId xmlns:a16="http://schemas.microsoft.com/office/drawing/2014/main" id="{256FC855-8ABE-4D4A-AC7E-FB579202CF8F}"/>
              </a:ext>
            </a:extLst>
          </p:cNvPr>
          <p:cNvGraphicFramePr/>
          <p:nvPr>
            <p:extLst>
              <p:ext uri="{D42A27DB-BD31-4B8C-83A1-F6EECF244321}">
                <p14:modId xmlns:p14="http://schemas.microsoft.com/office/powerpoint/2010/main" val="1301656253"/>
              </p:ext>
            </p:extLst>
          </p:nvPr>
        </p:nvGraphicFramePr>
        <p:xfrm>
          <a:off x="1316251" y="1178186"/>
          <a:ext cx="7056900" cy="420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12" name="Google Shape;503;p22">
            <a:extLst>
              <a:ext uri="{FF2B5EF4-FFF2-40B4-BE49-F238E27FC236}">
                <a16:creationId xmlns:a16="http://schemas.microsoft.com/office/drawing/2014/main" id="{7E92B7F1-A375-48D7-9DDE-E553D72E80F5}"/>
              </a:ext>
            </a:extLst>
          </p:cNvPr>
          <p:cNvGraphicFramePr/>
          <p:nvPr>
            <p:extLst>
              <p:ext uri="{D42A27DB-BD31-4B8C-83A1-F6EECF244321}">
                <p14:modId xmlns:p14="http://schemas.microsoft.com/office/powerpoint/2010/main" val="609005409"/>
              </p:ext>
            </p:extLst>
          </p:nvPr>
        </p:nvGraphicFramePr>
        <p:xfrm>
          <a:off x="1350989" y="112978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12" name="Google Shape;523;p23">
            <a:extLst>
              <a:ext uri="{FF2B5EF4-FFF2-40B4-BE49-F238E27FC236}">
                <a16:creationId xmlns:a16="http://schemas.microsoft.com/office/drawing/2014/main" id="{51FDDCAF-5975-4DE2-9808-7EE863B8859C}"/>
              </a:ext>
            </a:extLst>
          </p:cNvPr>
          <p:cNvGraphicFramePr/>
          <p:nvPr>
            <p:extLst>
              <p:ext uri="{D42A27DB-BD31-4B8C-83A1-F6EECF244321}">
                <p14:modId xmlns:p14="http://schemas.microsoft.com/office/powerpoint/2010/main" val="2132790266"/>
              </p:ext>
            </p:extLst>
          </p:nvPr>
        </p:nvGraphicFramePr>
        <p:xfrm>
          <a:off x="1411400" y="1094419"/>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12" name="Google Shape;523;p23">
            <a:extLst>
              <a:ext uri="{FF2B5EF4-FFF2-40B4-BE49-F238E27FC236}">
                <a16:creationId xmlns:a16="http://schemas.microsoft.com/office/drawing/2014/main" id="{713C1F90-19E7-4039-BA4C-84CA8A200DD9}"/>
              </a:ext>
            </a:extLst>
          </p:cNvPr>
          <p:cNvGraphicFramePr/>
          <p:nvPr>
            <p:extLst>
              <p:ext uri="{D42A27DB-BD31-4B8C-83A1-F6EECF244321}">
                <p14:modId xmlns:p14="http://schemas.microsoft.com/office/powerpoint/2010/main" val="2061238636"/>
              </p:ext>
            </p:extLst>
          </p:nvPr>
        </p:nvGraphicFramePr>
        <p:xfrm>
          <a:off x="1475327" y="1128372"/>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12" name="Google Shape;563;p25">
            <a:extLst>
              <a:ext uri="{FF2B5EF4-FFF2-40B4-BE49-F238E27FC236}">
                <a16:creationId xmlns:a16="http://schemas.microsoft.com/office/drawing/2014/main" id="{9A578C68-B5E4-460C-BF35-B5E958B11665}"/>
              </a:ext>
            </a:extLst>
          </p:cNvPr>
          <p:cNvGraphicFramePr/>
          <p:nvPr>
            <p:extLst>
              <p:ext uri="{D42A27DB-BD31-4B8C-83A1-F6EECF244321}">
                <p14:modId xmlns:p14="http://schemas.microsoft.com/office/powerpoint/2010/main" val="2721812979"/>
              </p:ext>
            </p:extLst>
          </p:nvPr>
        </p:nvGraphicFramePr>
        <p:xfrm>
          <a:off x="1595144" y="1094419"/>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12" name="Google Shape;563;p25">
            <a:extLst>
              <a:ext uri="{FF2B5EF4-FFF2-40B4-BE49-F238E27FC236}">
                <a16:creationId xmlns:a16="http://schemas.microsoft.com/office/drawing/2014/main" id="{141CB603-49BD-4A79-B516-67A82FF4EBA6}"/>
              </a:ext>
            </a:extLst>
          </p:cNvPr>
          <p:cNvGraphicFramePr/>
          <p:nvPr>
            <p:extLst>
              <p:ext uri="{D42A27DB-BD31-4B8C-83A1-F6EECF244321}">
                <p14:modId xmlns:p14="http://schemas.microsoft.com/office/powerpoint/2010/main" val="2803315453"/>
              </p:ext>
            </p:extLst>
          </p:nvPr>
        </p:nvGraphicFramePr>
        <p:xfrm>
          <a:off x="1401803" y="1180996"/>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12" name="Google Shape;603;p27">
            <a:extLst>
              <a:ext uri="{FF2B5EF4-FFF2-40B4-BE49-F238E27FC236}">
                <a16:creationId xmlns:a16="http://schemas.microsoft.com/office/drawing/2014/main" id="{168436BA-8357-4E8D-B857-347617B83999}"/>
              </a:ext>
            </a:extLst>
          </p:cNvPr>
          <p:cNvGraphicFramePr/>
          <p:nvPr>
            <p:extLst>
              <p:ext uri="{D42A27DB-BD31-4B8C-83A1-F6EECF244321}">
                <p14:modId xmlns:p14="http://schemas.microsoft.com/office/powerpoint/2010/main" val="1624918112"/>
              </p:ext>
            </p:extLst>
          </p:nvPr>
        </p:nvGraphicFramePr>
        <p:xfrm>
          <a:off x="1440724" y="1303175"/>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38377" y="535280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12" name="Google Shape;623;p28">
            <a:extLst>
              <a:ext uri="{FF2B5EF4-FFF2-40B4-BE49-F238E27FC236}">
                <a16:creationId xmlns:a16="http://schemas.microsoft.com/office/drawing/2014/main" id="{1AEDDC1D-D24E-4AF2-BE86-E148C66EBB41}"/>
              </a:ext>
            </a:extLst>
          </p:cNvPr>
          <p:cNvGraphicFramePr/>
          <p:nvPr>
            <p:extLst>
              <p:ext uri="{D42A27DB-BD31-4B8C-83A1-F6EECF244321}">
                <p14:modId xmlns:p14="http://schemas.microsoft.com/office/powerpoint/2010/main" val="3950612310"/>
              </p:ext>
            </p:extLst>
          </p:nvPr>
        </p:nvGraphicFramePr>
        <p:xfrm>
          <a:off x="1532674" y="1356751"/>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2"/>
          <p:cNvGrpSpPr/>
          <p:nvPr/>
        </p:nvGrpSpPr>
        <p:grpSpPr>
          <a:xfrm>
            <a:off x="179512" y="0"/>
            <a:ext cx="8964488" cy="6858000"/>
            <a:chOff x="179512" y="0"/>
            <a:chExt cx="8964488" cy="6858000"/>
          </a:xfrm>
        </p:grpSpPr>
        <p:grpSp>
          <p:nvGrpSpPr>
            <p:cNvPr id="106" name="Google Shape;106;p2"/>
            <p:cNvGrpSpPr/>
            <p:nvPr/>
          </p:nvGrpSpPr>
          <p:grpSpPr>
            <a:xfrm>
              <a:off x="179512" y="0"/>
              <a:ext cx="8964488" cy="6858000"/>
              <a:chOff x="179512" y="0"/>
              <a:chExt cx="8964488" cy="6858000"/>
            </a:xfrm>
          </p:grpSpPr>
          <p:pic>
            <p:nvPicPr>
              <p:cNvPr id="107" name="Google Shape;107;p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8" name="Google Shape;108;p2"/>
              <p:cNvGrpSpPr/>
              <p:nvPr/>
            </p:nvGrpSpPr>
            <p:grpSpPr>
              <a:xfrm>
                <a:off x="179512" y="0"/>
                <a:ext cx="8964488" cy="6858000"/>
                <a:chOff x="179512" y="0"/>
                <a:chExt cx="8964488" cy="6858000"/>
              </a:xfrm>
            </p:grpSpPr>
            <p:sp>
              <p:nvSpPr>
                <p:cNvPr id="109" name="Google Shape;109;p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 name="Google Shape;110;p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1" name="Google Shape;111;p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2" name="Google Shape;112;p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3" name="Google Shape;113;p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4" name="Google Shape;114;p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5" name="Google Shape;115;p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116;p2"/>
            <p:cNvSpPr txBox="1"/>
            <p:nvPr/>
          </p:nvSpPr>
          <p:spPr>
            <a:xfrm>
              <a:off x="3743746"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7" name="Google Shape;117;p2"/>
          <p:cNvSpPr/>
          <p:nvPr/>
        </p:nvSpPr>
        <p:spPr>
          <a:xfrm>
            <a:off x="996749" y="764704"/>
            <a:ext cx="7704856" cy="46755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a:ln>
                  <a:noFill/>
                </a:ln>
                <a:solidFill>
                  <a:srgbClr val="000000"/>
                </a:solidFill>
                <a:effectLst/>
                <a:uLnTx/>
                <a:uFillTx/>
                <a:latin typeface="Calibri"/>
                <a:ea typeface="Calibri"/>
                <a:cs typeface="Calibri"/>
                <a:sym typeface="Calibri"/>
              </a:rPr>
              <a:t>EVALUACIÓN DE AMBIENTE DE TRABAJO DE LA UNIVERSIDAD AUTÓNOMA DE NAYARIT 2019</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Son varios factores lo que influyen tanto directa como indirectamente en los trabajadores, sin embargo la percepción que tiene cada uno de ellos es fundamental para realizar un diagnóstico  de ambiente de trabajo de la institución.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34998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12" name="Google Shape;643;p29">
            <a:extLst>
              <a:ext uri="{FF2B5EF4-FFF2-40B4-BE49-F238E27FC236}">
                <a16:creationId xmlns:a16="http://schemas.microsoft.com/office/drawing/2014/main" id="{EFB499CA-D576-46CA-B518-68A6E28A9086}"/>
              </a:ext>
            </a:extLst>
          </p:cNvPr>
          <p:cNvGraphicFramePr/>
          <p:nvPr>
            <p:extLst>
              <p:ext uri="{D42A27DB-BD31-4B8C-83A1-F6EECF244321}">
                <p14:modId xmlns:p14="http://schemas.microsoft.com/office/powerpoint/2010/main" val="2154100675"/>
              </p:ext>
            </p:extLst>
          </p:nvPr>
        </p:nvGraphicFramePr>
        <p:xfrm>
          <a:off x="1566649" y="1290029"/>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11" name="Google Shape;664;p30">
            <a:extLst>
              <a:ext uri="{FF2B5EF4-FFF2-40B4-BE49-F238E27FC236}">
                <a16:creationId xmlns:a16="http://schemas.microsoft.com/office/drawing/2014/main" id="{6DA86E04-1164-4121-B9E5-DECF1978FBB6}"/>
              </a:ext>
            </a:extLst>
          </p:cNvPr>
          <p:cNvSpPr txBox="1"/>
          <p:nvPr/>
        </p:nvSpPr>
        <p:spPr>
          <a:xfrm>
            <a:off x="1377359" y="1772816"/>
            <a:ext cx="7155081" cy="3416279"/>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Para empezar, los resultados en lo que respecta al rubro de </a:t>
            </a:r>
            <a:r>
              <a:rPr lang="es-MX" b="1" kern="0" dirty="0">
                <a:solidFill>
                  <a:srgbClr val="000000"/>
                </a:solidFill>
                <a:ea typeface="Calibri"/>
                <a:cs typeface="Calibri"/>
                <a:sym typeface="Calibri"/>
              </a:rPr>
              <a:t>“Seguridad Ocupacional” </a:t>
            </a:r>
            <a:r>
              <a:rPr lang="es-MX" kern="0" dirty="0">
                <a:solidFill>
                  <a:srgbClr val="000000"/>
                </a:solidFill>
                <a:ea typeface="Calibri"/>
                <a:cs typeface="Calibri"/>
                <a:sym typeface="Calibri"/>
              </a:rPr>
              <a:t>obtenemos que la</a:t>
            </a:r>
            <a:r>
              <a:rPr lang="es-MX" b="1" kern="0" dirty="0">
                <a:solidFill>
                  <a:srgbClr val="000000"/>
                </a:solidFill>
                <a:ea typeface="Calibri"/>
                <a:cs typeface="Calibri"/>
                <a:sym typeface="Calibri"/>
              </a:rPr>
              <a:t> iluminación </a:t>
            </a:r>
            <a:r>
              <a:rPr lang="es-MX" kern="0" dirty="0">
                <a:solidFill>
                  <a:srgbClr val="000000"/>
                </a:solidFill>
                <a:ea typeface="Calibri"/>
                <a:cs typeface="Calibri"/>
                <a:sym typeface="Calibri"/>
              </a:rPr>
              <a:t>en las áreas de trabajo es buena, el </a:t>
            </a:r>
            <a:r>
              <a:rPr lang="es-MX" b="1" kern="0" dirty="0">
                <a:solidFill>
                  <a:srgbClr val="000000"/>
                </a:solidFill>
                <a:ea typeface="Calibri"/>
                <a:cs typeface="Calibri"/>
                <a:sym typeface="Calibri"/>
              </a:rPr>
              <a:t>clima</a:t>
            </a:r>
            <a:r>
              <a:rPr lang="es-MX" kern="0" dirty="0">
                <a:solidFill>
                  <a:srgbClr val="000000"/>
                </a:solidFill>
                <a:ea typeface="Calibri"/>
                <a:cs typeface="Calibri"/>
                <a:sym typeface="Calibri"/>
              </a:rPr>
              <a:t> del entorno en cual se labora es bueno con una oportunidad a mejorar, el </a:t>
            </a:r>
            <a:r>
              <a:rPr lang="es-MX" b="1" kern="0" dirty="0">
                <a:solidFill>
                  <a:srgbClr val="000000"/>
                </a:solidFill>
                <a:ea typeface="Calibri"/>
                <a:cs typeface="Calibri"/>
                <a:sym typeface="Calibri"/>
              </a:rPr>
              <a:t>ruido</a:t>
            </a:r>
            <a:r>
              <a:rPr lang="es-MX" kern="0" dirty="0">
                <a:solidFill>
                  <a:srgbClr val="000000"/>
                </a:solidFill>
                <a:ea typeface="Calibri"/>
                <a:cs typeface="Calibri"/>
                <a:sym typeface="Calibri"/>
              </a:rPr>
              <a:t> se encuentra medio alto para realizar las diversas labores encomendadas, en lo referente a </a:t>
            </a:r>
            <a:r>
              <a:rPr lang="es-MX" b="1" kern="0" dirty="0">
                <a:solidFill>
                  <a:srgbClr val="000000"/>
                </a:solidFill>
                <a:ea typeface="Calibri"/>
                <a:cs typeface="Calibri"/>
                <a:sym typeface="Calibri"/>
              </a:rPr>
              <a:t>mobiliario</a:t>
            </a:r>
            <a:r>
              <a:rPr lang="es-MX" kern="0" dirty="0">
                <a:solidFill>
                  <a:srgbClr val="000000"/>
                </a:solidFill>
                <a:ea typeface="Calibri"/>
                <a:cs typeface="Calibri"/>
                <a:sym typeface="Calibri"/>
              </a:rPr>
              <a:t> se expresa que es en su mayoría bueno, el </a:t>
            </a:r>
            <a:r>
              <a:rPr lang="es-MX" b="1" kern="0" dirty="0">
                <a:solidFill>
                  <a:srgbClr val="000000"/>
                </a:solidFill>
                <a:ea typeface="Calibri"/>
                <a:cs typeface="Calibri"/>
                <a:sym typeface="Calibri"/>
              </a:rPr>
              <a:t>espacio</a:t>
            </a:r>
            <a:r>
              <a:rPr lang="es-MX" kern="0" dirty="0">
                <a:solidFill>
                  <a:srgbClr val="000000"/>
                </a:solidFill>
                <a:ea typeface="Calibri"/>
                <a:cs typeface="Calibri"/>
                <a:sym typeface="Calibri"/>
              </a:rPr>
              <a:t> permite realizar las actividades de forma normal, la </a:t>
            </a:r>
            <a:r>
              <a:rPr lang="es-MX" b="1" kern="0" dirty="0">
                <a:solidFill>
                  <a:srgbClr val="000000"/>
                </a:solidFill>
                <a:ea typeface="Calibri"/>
                <a:cs typeface="Calibri"/>
                <a:sym typeface="Calibri"/>
              </a:rPr>
              <a:t>higiene</a:t>
            </a:r>
            <a:r>
              <a:rPr lang="es-MX" kern="0" dirty="0">
                <a:solidFill>
                  <a:srgbClr val="000000"/>
                </a:solidFill>
                <a:ea typeface="Calibri"/>
                <a:cs typeface="Calibri"/>
                <a:sym typeface="Calibri"/>
              </a:rPr>
              <a:t> en general es buena, pero la </a:t>
            </a:r>
            <a:r>
              <a:rPr lang="es-MX" b="1" kern="0" dirty="0">
                <a:solidFill>
                  <a:srgbClr val="000000"/>
                </a:solidFill>
                <a:ea typeface="Calibri"/>
                <a:cs typeface="Calibri"/>
                <a:sym typeface="Calibri"/>
              </a:rPr>
              <a:t>higiene en sanitarios </a:t>
            </a:r>
            <a:r>
              <a:rPr lang="es-MX" kern="0" dirty="0">
                <a:solidFill>
                  <a:srgbClr val="000000"/>
                </a:solidFill>
                <a:ea typeface="Calibri"/>
                <a:cs typeface="Calibri"/>
                <a:sym typeface="Calibri"/>
              </a:rPr>
              <a:t>es baja, en relación a la respuesta de solicitud de </a:t>
            </a:r>
            <a:r>
              <a:rPr lang="es-MX" b="1" kern="0" dirty="0">
                <a:solidFill>
                  <a:srgbClr val="000000"/>
                </a:solidFill>
                <a:ea typeface="Calibri"/>
                <a:cs typeface="Calibri"/>
                <a:sym typeface="Calibri"/>
              </a:rPr>
              <a:t>mantenimiento</a:t>
            </a:r>
            <a:r>
              <a:rPr lang="es-MX" kern="0" dirty="0">
                <a:solidFill>
                  <a:srgbClr val="000000"/>
                </a:solidFill>
                <a:ea typeface="Calibri"/>
                <a:cs typeface="Calibri"/>
                <a:sym typeface="Calibri"/>
              </a:rPr>
              <a:t> de infraestructura se expresa que es regular, se conoce a los </a:t>
            </a:r>
            <a:r>
              <a:rPr lang="es-MX" b="1" kern="0" dirty="0">
                <a:solidFill>
                  <a:srgbClr val="000000"/>
                </a:solidFill>
                <a:ea typeface="Calibri"/>
                <a:cs typeface="Calibri"/>
                <a:sym typeface="Calibri"/>
              </a:rPr>
              <a:t>integrantes</a:t>
            </a:r>
            <a:r>
              <a:rPr lang="es-MX" kern="0" dirty="0">
                <a:solidFill>
                  <a:srgbClr val="000000"/>
                </a:solidFill>
                <a:ea typeface="Calibri"/>
                <a:cs typeface="Calibri"/>
                <a:sym typeface="Calibri"/>
              </a:rPr>
              <a:t> </a:t>
            </a:r>
            <a:r>
              <a:rPr lang="es-MX" b="1" kern="0" dirty="0">
                <a:solidFill>
                  <a:srgbClr val="000000"/>
                </a:solidFill>
                <a:ea typeface="Calibri"/>
                <a:cs typeface="Calibri"/>
                <a:sym typeface="Calibri"/>
              </a:rPr>
              <a:t>de las comisiones de seguridad e higiene </a:t>
            </a:r>
            <a:r>
              <a:rPr lang="es-MX" kern="0" dirty="0">
                <a:solidFill>
                  <a:srgbClr val="000000"/>
                </a:solidFill>
                <a:ea typeface="Calibri"/>
                <a:cs typeface="Calibri"/>
                <a:sym typeface="Calibri"/>
              </a:rPr>
              <a:t>en un buen porcentaje, pero es carente la </a:t>
            </a:r>
            <a:r>
              <a:rPr lang="es-MX" b="1" kern="0" dirty="0">
                <a:solidFill>
                  <a:srgbClr val="000000"/>
                </a:solidFill>
                <a:ea typeface="Calibri"/>
                <a:cs typeface="Calibri"/>
                <a:sym typeface="Calibri"/>
              </a:rPr>
              <a:t>información que se recibe de las comisiones de seguridad e higiene</a:t>
            </a:r>
            <a:r>
              <a:rPr lang="es-MX" kern="0" dirty="0">
                <a:solidFill>
                  <a:srgbClr val="000000"/>
                </a:solidFill>
                <a:ea typeface="Calibri"/>
                <a:cs typeface="Calibri"/>
                <a:sym typeface="Calibri"/>
              </a:rPr>
              <a:t>. </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902789" y="2630882"/>
            <a:ext cx="5698901"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8643" y="718128"/>
            <a:ext cx="825535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RM-1</a:t>
            </a:r>
            <a:r>
              <a:rPr lang="es-ES" sz="1600" dirty="0">
                <a:solidFill>
                  <a:srgbClr val="1F497D"/>
                </a:solidFill>
                <a:latin typeface="Calibri" panose="020F0502020204030204" pitchFamily="34" charset="0"/>
              </a:rPr>
              <a:t>. LA INFORMACIÓN PARA LA PLANEACIÓN Y EJECUCIÓN DE TUS ACTIVIDADES ACADÉMICAS, ¿TE SON PROPORCIONADAS DE MANERA CORRECTA Y OPORTUNA? </a:t>
            </a:r>
            <a:endParaRPr lang="es-ES" sz="1600" dirty="0"/>
          </a:p>
          <a:p>
            <a:br>
              <a:rPr lang="es-ES" dirty="0"/>
            </a:br>
            <a:endParaRPr lang="es-MX" dirty="0"/>
          </a:p>
        </p:txBody>
      </p:sp>
      <p:graphicFrame>
        <p:nvGraphicFramePr>
          <p:cNvPr id="12" name="Google Shape;700;p32">
            <a:extLst>
              <a:ext uri="{FF2B5EF4-FFF2-40B4-BE49-F238E27FC236}">
                <a16:creationId xmlns:a16="http://schemas.microsoft.com/office/drawing/2014/main" id="{2B8F3553-D896-4E8C-A9C7-7DEC8B953AF4}"/>
              </a:ext>
            </a:extLst>
          </p:cNvPr>
          <p:cNvGraphicFramePr/>
          <p:nvPr>
            <p:extLst>
              <p:ext uri="{D42A27DB-BD31-4B8C-83A1-F6EECF244321}">
                <p14:modId xmlns:p14="http://schemas.microsoft.com/office/powerpoint/2010/main" val="2734293623"/>
              </p:ext>
            </p:extLst>
          </p:nvPr>
        </p:nvGraphicFramePr>
        <p:xfrm>
          <a:off x="1581823" y="1287514"/>
          <a:ext cx="6795041"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825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5774" y="718128"/>
            <a:ext cx="7999866" cy="1384995"/>
          </a:xfrm>
          <a:prstGeom prst="rect">
            <a:avLst/>
          </a:prstGeom>
        </p:spPr>
        <p:txBody>
          <a:bodyPr wrap="square">
            <a:spAutoFit/>
          </a:bodyPr>
          <a:lstStyle/>
          <a:p>
            <a:r>
              <a:rPr lang="es-ES" sz="1600" b="1" dirty="0">
                <a:solidFill>
                  <a:srgbClr val="1F497D"/>
                </a:solidFill>
                <a:latin typeface="Calibri" panose="020F0502020204030204" pitchFamily="34" charset="0"/>
              </a:rPr>
              <a:t>CUADRO RM-2</a:t>
            </a:r>
            <a:r>
              <a:rPr lang="es-ES" sz="1600" dirty="0">
                <a:solidFill>
                  <a:srgbClr val="1F497D"/>
                </a:solidFill>
                <a:latin typeface="Calibri" panose="020F0502020204030204" pitchFamily="34" charset="0"/>
              </a:rPr>
              <a:t>. ¿TIENES ACCESO A EQUIPO DE CÓMPUTO, AUDIOVISUAL, LABORATORIOS Y/O TALLERES NECESARIOS PARA LLEVAR A CABO TUS ACTIVIDADES ACADÉMICAS O DE INVESTIGACIÓN?</a:t>
            </a:r>
            <a:endParaRPr lang="es-ES" sz="1600" dirty="0"/>
          </a:p>
          <a:p>
            <a:br>
              <a:rPr lang="es-ES" dirty="0"/>
            </a:br>
            <a:endParaRPr lang="es-MX" dirty="0"/>
          </a:p>
        </p:txBody>
      </p:sp>
      <p:graphicFrame>
        <p:nvGraphicFramePr>
          <p:cNvPr id="12" name="Google Shape;720;p33">
            <a:extLst>
              <a:ext uri="{FF2B5EF4-FFF2-40B4-BE49-F238E27FC236}">
                <a16:creationId xmlns:a16="http://schemas.microsoft.com/office/drawing/2014/main" id="{BA46C865-AE87-49EA-9402-844E6B945F6F}"/>
              </a:ext>
            </a:extLst>
          </p:cNvPr>
          <p:cNvGraphicFramePr/>
          <p:nvPr>
            <p:extLst>
              <p:ext uri="{D42A27DB-BD31-4B8C-83A1-F6EECF244321}">
                <p14:modId xmlns:p14="http://schemas.microsoft.com/office/powerpoint/2010/main" val="3802878789"/>
              </p:ext>
            </p:extLst>
          </p:nvPr>
        </p:nvGraphicFramePr>
        <p:xfrm>
          <a:off x="1453868" y="1438246"/>
          <a:ext cx="6624736" cy="3974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0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95" y="718128"/>
            <a:ext cx="791264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RM-3</a:t>
            </a:r>
            <a:r>
              <a:rPr lang="es-ES" sz="1600" dirty="0">
                <a:solidFill>
                  <a:srgbClr val="1F497D"/>
                </a:solidFill>
                <a:latin typeface="Calibri" panose="020F0502020204030204" pitchFamily="34" charset="0"/>
              </a:rPr>
              <a:t>. ¿ EN QUE CONDICIONES SE ENCUENTRAN  LAS AULAS DONDE IMPARTES TUS CLASES?</a:t>
            </a:r>
            <a:endParaRPr lang="es-ES" sz="1600" dirty="0"/>
          </a:p>
          <a:p>
            <a:br>
              <a:rPr lang="es-ES" dirty="0"/>
            </a:br>
            <a:endParaRPr lang="es-MX" dirty="0"/>
          </a:p>
        </p:txBody>
      </p:sp>
      <p:graphicFrame>
        <p:nvGraphicFramePr>
          <p:cNvPr id="12" name="Google Shape;740;p34">
            <a:extLst>
              <a:ext uri="{FF2B5EF4-FFF2-40B4-BE49-F238E27FC236}">
                <a16:creationId xmlns:a16="http://schemas.microsoft.com/office/drawing/2014/main" id="{2F278028-E501-411E-AC96-834A132782F8}"/>
              </a:ext>
            </a:extLst>
          </p:cNvPr>
          <p:cNvGraphicFramePr/>
          <p:nvPr>
            <p:extLst>
              <p:ext uri="{D42A27DB-BD31-4B8C-83A1-F6EECF244321}">
                <p14:modId xmlns:p14="http://schemas.microsoft.com/office/powerpoint/2010/main" val="2395503424"/>
              </p:ext>
            </p:extLst>
          </p:nvPr>
        </p:nvGraphicFramePr>
        <p:xfrm>
          <a:off x="1403033" y="1174847"/>
          <a:ext cx="7551939" cy="4261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33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43503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15" name="Google Shape;760;p35">
            <a:extLst>
              <a:ext uri="{FF2B5EF4-FFF2-40B4-BE49-F238E27FC236}">
                <a16:creationId xmlns:a16="http://schemas.microsoft.com/office/drawing/2014/main" id="{DE44D386-DCD1-4678-9784-661F43565068}"/>
              </a:ext>
            </a:extLst>
          </p:cNvPr>
          <p:cNvGraphicFramePr/>
          <p:nvPr>
            <p:extLst>
              <p:ext uri="{D42A27DB-BD31-4B8C-83A1-F6EECF244321}">
                <p14:modId xmlns:p14="http://schemas.microsoft.com/office/powerpoint/2010/main" val="1493586909"/>
              </p:ext>
            </p:extLst>
          </p:nvPr>
        </p:nvGraphicFramePr>
        <p:xfrm>
          <a:off x="1447321" y="1175192"/>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3316" y="550644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12" name="Google Shape;760;p35">
            <a:extLst>
              <a:ext uri="{FF2B5EF4-FFF2-40B4-BE49-F238E27FC236}">
                <a16:creationId xmlns:a16="http://schemas.microsoft.com/office/drawing/2014/main" id="{CC2E9733-6A1F-46C1-AA65-D832FA777E60}"/>
              </a:ext>
            </a:extLst>
          </p:cNvPr>
          <p:cNvGraphicFramePr/>
          <p:nvPr>
            <p:extLst>
              <p:ext uri="{D42A27DB-BD31-4B8C-83A1-F6EECF244321}">
                <p14:modId xmlns:p14="http://schemas.microsoft.com/office/powerpoint/2010/main" val="1195190994"/>
              </p:ext>
            </p:extLst>
          </p:nvPr>
        </p:nvGraphicFramePr>
        <p:xfrm>
          <a:off x="1498186" y="1134372"/>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55854"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12" name="Google Shape;802;p37">
            <a:extLst>
              <a:ext uri="{FF2B5EF4-FFF2-40B4-BE49-F238E27FC236}">
                <a16:creationId xmlns:a16="http://schemas.microsoft.com/office/drawing/2014/main" id="{43CB7092-6954-4A06-AC39-7D4A4EE4EA00}"/>
              </a:ext>
            </a:extLst>
          </p:cNvPr>
          <p:cNvGraphicFramePr/>
          <p:nvPr>
            <p:extLst>
              <p:ext uri="{D42A27DB-BD31-4B8C-83A1-F6EECF244321}">
                <p14:modId xmlns:p14="http://schemas.microsoft.com/office/powerpoint/2010/main" val="1468935864"/>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43503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12" name="Google Shape;822;p38">
            <a:extLst>
              <a:ext uri="{FF2B5EF4-FFF2-40B4-BE49-F238E27FC236}">
                <a16:creationId xmlns:a16="http://schemas.microsoft.com/office/drawing/2014/main" id="{12A139EE-30DF-4031-883D-0E59CE138180}"/>
              </a:ext>
            </a:extLst>
          </p:cNvPr>
          <p:cNvGraphicFramePr/>
          <p:nvPr>
            <p:extLst>
              <p:ext uri="{D42A27DB-BD31-4B8C-83A1-F6EECF244321}">
                <p14:modId xmlns:p14="http://schemas.microsoft.com/office/powerpoint/2010/main" val="1885952756"/>
              </p:ext>
            </p:extLst>
          </p:nvPr>
        </p:nvGraphicFramePr>
        <p:xfrm>
          <a:off x="1355184" y="1156542"/>
          <a:ext cx="7403500" cy="4342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5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3"/>
          <p:cNvGrpSpPr/>
          <p:nvPr/>
        </p:nvGrpSpPr>
        <p:grpSpPr>
          <a:xfrm>
            <a:off x="179512" y="0"/>
            <a:ext cx="8964488" cy="6858000"/>
            <a:chOff x="179512" y="0"/>
            <a:chExt cx="8964488" cy="6858000"/>
          </a:xfrm>
        </p:grpSpPr>
        <p:grpSp>
          <p:nvGrpSpPr>
            <p:cNvPr id="124" name="Google Shape;124;p3"/>
            <p:cNvGrpSpPr/>
            <p:nvPr/>
          </p:nvGrpSpPr>
          <p:grpSpPr>
            <a:xfrm>
              <a:off x="179512" y="0"/>
              <a:ext cx="8964488" cy="6858000"/>
              <a:chOff x="179512" y="0"/>
              <a:chExt cx="8964488" cy="6858000"/>
            </a:xfrm>
          </p:grpSpPr>
          <p:pic>
            <p:nvPicPr>
              <p:cNvPr id="125" name="Google Shape;125;p3"/>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26" name="Google Shape;126;p3"/>
              <p:cNvGrpSpPr/>
              <p:nvPr/>
            </p:nvGrpSpPr>
            <p:grpSpPr>
              <a:xfrm>
                <a:off x="179512" y="0"/>
                <a:ext cx="8964488" cy="6858000"/>
                <a:chOff x="179512" y="0"/>
                <a:chExt cx="8964488" cy="6858000"/>
              </a:xfrm>
            </p:grpSpPr>
            <p:sp>
              <p:nvSpPr>
                <p:cNvPr id="127" name="Google Shape;127;p3"/>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8" name="Google Shape;128;p3"/>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9" name="Google Shape;129;p3"/>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3"/>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3"/>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32" name="Google Shape;132;p3"/>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33" name="Google Shape;133;p3"/>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134;p3"/>
            <p:cNvSpPr txBox="1"/>
            <p:nvPr/>
          </p:nvSpPr>
          <p:spPr>
            <a:xfrm>
              <a:off x="3466569" y="6333128"/>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5" name="Google Shape;135;p3"/>
          <p:cNvSpPr/>
          <p:nvPr/>
        </p:nvSpPr>
        <p:spPr>
          <a:xfrm>
            <a:off x="1103835" y="597455"/>
            <a:ext cx="7187476" cy="575542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Los factores que se evaluaron en la encuesta fueron  los siguientes: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Identidad Institucional</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Este factor  permite conocer la identidad del trabajador con la universidad.</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Seguridad Ocupacional – Espacio Físico:</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La Seguridad e higiene es de gran importancia en el desarrollo de funciones y productividad de los empleados por lo tanto  es considerado para la evaluación.</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Equipo y Material: </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Se realiza la evaluación de este factor debido a que la ausencia de materiales y equipo de oficina así como de herramientas obstruye  la realización de actividades  de los trabajadores.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Convivencia con Compañeros:</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La  convivencia diaria  con los compañeros  tiene gran impacto con el ambiente de trabajo,   donde  se ponen en práctica ciertos aspectos como el trabajo en equipo,  comunicación asertiva y resolución de conflictos.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Relación con Mandos Medios y Superiores</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Este factor realiza la evaluación del liderazgo  que impera en las áreas de trabajo, la carga de trabajo y la apertura a las propuestas de mejora.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Puesto de Trabajo</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Hace referencia a la satisfacción con el puesto de trabajo, evaluando  el agrado del  puesto, la capacitación y   la relación de la formación académica con el puesto de trabajo.</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Medio Ambiente: </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Entorno que condiciona la forma de vida de la sociedad y que incluye valores naturales, sociales y culturales que existen en un lugar y momento determinado.</a:t>
            </a: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63459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12" name="Google Shape;842;p39">
            <a:extLst>
              <a:ext uri="{FF2B5EF4-FFF2-40B4-BE49-F238E27FC236}">
                <a16:creationId xmlns:a16="http://schemas.microsoft.com/office/drawing/2014/main" id="{410CB1C4-2057-4A6D-97D5-65946C43038D}"/>
              </a:ext>
            </a:extLst>
          </p:cNvPr>
          <p:cNvGraphicFramePr/>
          <p:nvPr>
            <p:extLst>
              <p:ext uri="{D42A27DB-BD31-4B8C-83A1-F6EECF244321}">
                <p14:modId xmlns:p14="http://schemas.microsoft.com/office/powerpoint/2010/main" val="505687035"/>
              </p:ext>
            </p:extLst>
          </p:nvPr>
        </p:nvGraphicFramePr>
        <p:xfrm>
          <a:off x="1595144" y="1272298"/>
          <a:ext cx="7187400" cy="430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2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942"/>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p:txBody>
      </p:sp>
      <p:sp>
        <p:nvSpPr>
          <p:cNvPr id="3" name="TextBox 2">
            <a:extLst>
              <a:ext uri="{FF2B5EF4-FFF2-40B4-BE49-F238E27FC236}">
                <a16:creationId xmlns:a16="http://schemas.microsoft.com/office/drawing/2014/main" id="{B632EBE4-A027-4653-9D71-280E8007ADDF}"/>
              </a:ext>
            </a:extLst>
          </p:cNvPr>
          <p:cNvSpPr txBox="1"/>
          <p:nvPr/>
        </p:nvSpPr>
        <p:spPr>
          <a:xfrm>
            <a:off x="2026508" y="2125362"/>
            <a:ext cx="2138789" cy="369332"/>
          </a:xfrm>
          <a:prstGeom prst="rect">
            <a:avLst/>
          </a:prstGeom>
          <a:noFill/>
        </p:spPr>
        <p:txBody>
          <a:bodyPr wrap="square" rtlCol="0">
            <a:spAutoFit/>
          </a:bodyPr>
          <a:lstStyle/>
          <a:p>
            <a:r>
              <a:rPr lang="es-MX" dirty="0"/>
              <a:t>Datos insuficientes</a:t>
            </a:r>
          </a:p>
        </p:txBody>
      </p:sp>
    </p:spTree>
    <p:extLst>
      <p:ext uri="{BB962C8B-B14F-4D97-AF65-F5344CB8AC3E}">
        <p14:creationId xmlns:p14="http://schemas.microsoft.com/office/powerpoint/2010/main" val="777748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11" name="Google Shape;880;p41">
            <a:extLst>
              <a:ext uri="{FF2B5EF4-FFF2-40B4-BE49-F238E27FC236}">
                <a16:creationId xmlns:a16="http://schemas.microsoft.com/office/drawing/2014/main" id="{FD704C82-033F-44A3-8452-586376B6AB68}"/>
              </a:ext>
            </a:extLst>
          </p:cNvPr>
          <p:cNvSpPr txBox="1"/>
          <p:nvPr/>
        </p:nvSpPr>
        <p:spPr>
          <a:xfrm>
            <a:off x="1597955" y="1068961"/>
            <a:ext cx="6785897" cy="5355272"/>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“Recursos Materiales”</a:t>
            </a:r>
            <a:r>
              <a:rPr lang="es-MX" kern="0" dirty="0">
                <a:solidFill>
                  <a:srgbClr val="000000"/>
                </a:solidFill>
                <a:ea typeface="Calibri"/>
                <a:cs typeface="Calibri"/>
                <a:sym typeface="Calibri"/>
              </a:rPr>
              <a:t> presentan los resultados:</a:t>
            </a:r>
            <a:endParaRPr sz="1400" kern="0" dirty="0">
              <a:solidFill>
                <a:srgbClr val="000000"/>
              </a:solidFill>
              <a:latin typeface="Arial"/>
              <a:cs typeface="Arial"/>
              <a:sym typeface="Arial"/>
            </a:endParaRPr>
          </a:p>
          <a:p>
            <a:pPr algn="just">
              <a:buClr>
                <a:srgbClr val="000000"/>
              </a:buClr>
              <a:buFont typeface="Arial"/>
              <a:buNone/>
            </a:pPr>
            <a:endParaRPr kern="0" dirty="0">
              <a:solidFill>
                <a:srgbClr val="000000"/>
              </a:solidFill>
              <a:ea typeface="Calibri"/>
              <a:cs typeface="Calibri"/>
              <a:sym typeface="Calibri"/>
            </a:endParaRPr>
          </a:p>
          <a:p>
            <a:pPr algn="just">
              <a:buClr>
                <a:srgbClr val="000000"/>
              </a:buClr>
              <a:buFont typeface="Arial"/>
              <a:buNone/>
            </a:pPr>
            <a:r>
              <a:rPr lang="es-MX" b="1" kern="0" dirty="0">
                <a:solidFill>
                  <a:srgbClr val="000000"/>
                </a:solidFill>
                <a:ea typeface="Calibri"/>
                <a:cs typeface="Calibri"/>
                <a:sym typeface="Calibri"/>
              </a:rPr>
              <a:t>función administrativa:</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Se</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cuenta con el </a:t>
            </a:r>
            <a:r>
              <a:rPr lang="es-MX" b="1" kern="0" dirty="0">
                <a:solidFill>
                  <a:srgbClr val="000000"/>
                </a:solidFill>
                <a:ea typeface="Calibri"/>
                <a:cs typeface="Calibri"/>
                <a:sym typeface="Calibri"/>
              </a:rPr>
              <a:t>material necesario para realizar sus funciones</a:t>
            </a:r>
            <a:r>
              <a:rPr lang="es-MX" kern="0" dirty="0">
                <a:solidFill>
                  <a:srgbClr val="000000"/>
                </a:solidFill>
                <a:ea typeface="Calibri"/>
                <a:cs typeface="Calibri"/>
                <a:sym typeface="Calibri"/>
              </a:rPr>
              <a:t>, sin embargo hay una oportunidad de mejora ya que mas del 30% menciona que no es siempre, y un 3% dice que nunca cuenta con ello.</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Se proporciona </a:t>
            </a:r>
            <a:r>
              <a:rPr lang="es-MX" b="1" kern="0" dirty="0">
                <a:solidFill>
                  <a:srgbClr val="000000"/>
                </a:solidFill>
                <a:ea typeface="Calibri"/>
                <a:cs typeface="Calibri"/>
                <a:sym typeface="Calibri"/>
              </a:rPr>
              <a:t>el equipo o herramientas necesarias para realizar sus funciones</a:t>
            </a:r>
            <a:r>
              <a:rPr lang="es-MX" kern="0" dirty="0">
                <a:solidFill>
                  <a:srgbClr val="000000"/>
                </a:solidFill>
                <a:ea typeface="Calibri"/>
                <a:cs typeface="Calibri"/>
                <a:sym typeface="Calibri"/>
              </a:rPr>
              <a:t>, sin embargo hay una oportunidad de mejora ya que mas del 40% menciona que no es siempre, y un 3% dice que nunca cuenta con ello.</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Cuando se </a:t>
            </a:r>
            <a:r>
              <a:rPr lang="es-MX" b="1" kern="0" dirty="0">
                <a:solidFill>
                  <a:srgbClr val="000000"/>
                </a:solidFill>
                <a:ea typeface="Calibri"/>
                <a:cs typeface="Calibri"/>
                <a:sym typeface="Calibri"/>
              </a:rPr>
              <a:t>solicita un servicio para equipo de computo </a:t>
            </a:r>
            <a:r>
              <a:rPr lang="es-MX" kern="0" dirty="0">
                <a:solidFill>
                  <a:srgbClr val="000000"/>
                </a:solidFill>
                <a:ea typeface="Calibri"/>
                <a:cs typeface="Calibri"/>
                <a:sym typeface="Calibri"/>
              </a:rPr>
              <a:t>se atiende de manera oportuna, sin embargo hay una oportunidad de mejora ya que mas del 10% menciona que no es siempre.</a:t>
            </a:r>
            <a:endParaRPr kern="0" dirty="0">
              <a:solidFill>
                <a:srgbClr val="000000"/>
              </a:solidFill>
              <a:ea typeface="Calibri"/>
              <a:cs typeface="Calibri"/>
              <a:sym typeface="Calibri"/>
            </a:endParaRPr>
          </a:p>
          <a:p>
            <a:pPr marL="285750" indent="-171450" algn="just">
              <a:buClr>
                <a:srgbClr val="000000"/>
              </a:buClr>
              <a:buSzPts val="1800"/>
              <a:buFont typeface="Arial"/>
              <a:buNone/>
            </a:pPr>
            <a:endParaRPr kern="0" dirty="0">
              <a:solidFill>
                <a:srgbClr val="000000"/>
              </a:solidFill>
              <a:ea typeface="Calibri"/>
              <a:cs typeface="Calibri"/>
              <a:sym typeface="Calibri"/>
            </a:endParaRPr>
          </a:p>
          <a:p>
            <a:pPr>
              <a:buClr>
                <a:srgbClr val="000000"/>
              </a:buClr>
              <a:buFont typeface="Arial"/>
              <a:buNone/>
            </a:pPr>
            <a:endParaRPr b="1" kern="0" dirty="0">
              <a:solidFill>
                <a:srgbClr val="000000"/>
              </a:solidFill>
              <a:ea typeface="Calibri"/>
              <a:cs typeface="Calibri"/>
              <a:sym typeface="Calibri"/>
            </a:endParaRPr>
          </a:p>
          <a:p>
            <a:pPr>
              <a:buClr>
                <a:srgbClr val="000000"/>
              </a:buClr>
              <a:buFont typeface="Arial"/>
              <a:buNone/>
            </a:pPr>
            <a:endParaRPr b="1"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p:txBody>
      </p:sp>
    </p:spTree>
    <p:extLst>
      <p:ext uri="{BB962C8B-B14F-4D97-AF65-F5344CB8AC3E}">
        <p14:creationId xmlns:p14="http://schemas.microsoft.com/office/powerpoint/2010/main" val="283374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TextBox 2">
            <a:extLst>
              <a:ext uri="{FF2B5EF4-FFF2-40B4-BE49-F238E27FC236}">
                <a16:creationId xmlns:a16="http://schemas.microsoft.com/office/drawing/2014/main" id="{50DAD0DE-71B8-41EE-8DB9-C47A6AF551CA}"/>
              </a:ext>
            </a:extLst>
          </p:cNvPr>
          <p:cNvSpPr txBox="1"/>
          <p:nvPr/>
        </p:nvSpPr>
        <p:spPr>
          <a:xfrm>
            <a:off x="2224216" y="1650689"/>
            <a:ext cx="2138789" cy="646331"/>
          </a:xfrm>
          <a:prstGeom prst="rect">
            <a:avLst/>
          </a:prstGeom>
          <a:noFill/>
        </p:spPr>
        <p:txBody>
          <a:bodyPr wrap="square" rtlCol="0">
            <a:spAutoFit/>
          </a:bodyPr>
          <a:lstStyle/>
          <a:p>
            <a:r>
              <a:rPr lang="es-MX" dirty="0"/>
              <a:t>Datos insuficientes</a:t>
            </a:r>
          </a:p>
          <a:p>
            <a:endParaRPr lang="es-MX" dirty="0"/>
          </a:p>
        </p:txBody>
      </p:sp>
    </p:spTree>
    <p:extLst>
      <p:ext uri="{BB962C8B-B14F-4D97-AF65-F5344CB8AC3E}">
        <p14:creationId xmlns:p14="http://schemas.microsoft.com/office/powerpoint/2010/main" val="4262837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930346" y="2249433"/>
            <a:ext cx="5930721"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12" name="Google Shape;935;p44">
            <a:extLst>
              <a:ext uri="{FF2B5EF4-FFF2-40B4-BE49-F238E27FC236}">
                <a16:creationId xmlns:a16="http://schemas.microsoft.com/office/drawing/2014/main" id="{CCF7EEBC-EC2F-4F8F-8DAD-7DD2052B7ED7}"/>
              </a:ext>
            </a:extLst>
          </p:cNvPr>
          <p:cNvGraphicFramePr/>
          <p:nvPr>
            <p:extLst>
              <p:ext uri="{D42A27DB-BD31-4B8C-83A1-F6EECF244321}">
                <p14:modId xmlns:p14="http://schemas.microsoft.com/office/powerpoint/2010/main" val="1163758969"/>
              </p:ext>
            </p:extLst>
          </p:nvPr>
        </p:nvGraphicFramePr>
        <p:xfrm>
          <a:off x="1400783" y="1192406"/>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12" name="Google Shape;955;p45">
            <a:extLst>
              <a:ext uri="{FF2B5EF4-FFF2-40B4-BE49-F238E27FC236}">
                <a16:creationId xmlns:a16="http://schemas.microsoft.com/office/drawing/2014/main" id="{909CFEE4-D7DC-4E15-972C-5068CF75DCDF}"/>
              </a:ext>
            </a:extLst>
          </p:cNvPr>
          <p:cNvGraphicFramePr/>
          <p:nvPr>
            <p:extLst>
              <p:ext uri="{D42A27DB-BD31-4B8C-83A1-F6EECF244321}">
                <p14:modId xmlns:p14="http://schemas.microsoft.com/office/powerpoint/2010/main" val="1847120899"/>
              </p:ext>
            </p:extLst>
          </p:nvPr>
        </p:nvGraphicFramePr>
        <p:xfrm>
          <a:off x="1440432" y="1123414"/>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12" name="Google Shape;975;p46">
            <a:extLst>
              <a:ext uri="{FF2B5EF4-FFF2-40B4-BE49-F238E27FC236}">
                <a16:creationId xmlns:a16="http://schemas.microsoft.com/office/drawing/2014/main" id="{CAC61E7B-1584-4FFB-8B14-259F80DC9F83}"/>
              </a:ext>
            </a:extLst>
          </p:cNvPr>
          <p:cNvGraphicFramePr/>
          <p:nvPr>
            <p:extLst>
              <p:ext uri="{D42A27DB-BD31-4B8C-83A1-F6EECF244321}">
                <p14:modId xmlns:p14="http://schemas.microsoft.com/office/powerpoint/2010/main" val="2080798732"/>
              </p:ext>
            </p:extLst>
          </p:nvPr>
        </p:nvGraphicFramePr>
        <p:xfrm>
          <a:off x="1565558" y="1188490"/>
          <a:ext cx="7227089" cy="408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12" name="Google Shape;995;p47">
            <a:extLst>
              <a:ext uri="{FF2B5EF4-FFF2-40B4-BE49-F238E27FC236}">
                <a16:creationId xmlns:a16="http://schemas.microsoft.com/office/drawing/2014/main" id="{CAC9C8ED-B499-47B9-B1A3-E4FB92660E85}"/>
              </a:ext>
            </a:extLst>
          </p:cNvPr>
          <p:cNvGraphicFramePr/>
          <p:nvPr>
            <p:extLst>
              <p:ext uri="{D42A27DB-BD31-4B8C-83A1-F6EECF244321}">
                <p14:modId xmlns:p14="http://schemas.microsoft.com/office/powerpoint/2010/main" val="2221841382"/>
              </p:ext>
            </p:extLst>
          </p:nvPr>
        </p:nvGraphicFramePr>
        <p:xfrm>
          <a:off x="1402848" y="856009"/>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12" name="Google Shape;1015;p48">
            <a:extLst>
              <a:ext uri="{FF2B5EF4-FFF2-40B4-BE49-F238E27FC236}">
                <a16:creationId xmlns:a16="http://schemas.microsoft.com/office/drawing/2014/main" id="{9C2A1F8A-E2C1-43E5-BAAD-7D1D9F316767}"/>
              </a:ext>
            </a:extLst>
          </p:cNvPr>
          <p:cNvGraphicFramePr/>
          <p:nvPr>
            <p:extLst>
              <p:ext uri="{D42A27DB-BD31-4B8C-83A1-F6EECF244321}">
                <p14:modId xmlns:p14="http://schemas.microsoft.com/office/powerpoint/2010/main" val="545766312"/>
              </p:ext>
            </p:extLst>
          </p:nvPr>
        </p:nvGraphicFramePr>
        <p:xfrm>
          <a:off x="1380802" y="1094419"/>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4"/>
          <p:cNvGrpSpPr/>
          <p:nvPr/>
        </p:nvGrpSpPr>
        <p:grpSpPr>
          <a:xfrm>
            <a:off x="179512" y="0"/>
            <a:ext cx="8964488" cy="6858000"/>
            <a:chOff x="179512" y="0"/>
            <a:chExt cx="8964488" cy="6858000"/>
          </a:xfrm>
        </p:grpSpPr>
        <p:grpSp>
          <p:nvGrpSpPr>
            <p:cNvPr id="142" name="Google Shape;142;p4"/>
            <p:cNvGrpSpPr/>
            <p:nvPr/>
          </p:nvGrpSpPr>
          <p:grpSpPr>
            <a:xfrm>
              <a:off x="179512" y="0"/>
              <a:ext cx="8964488" cy="6858000"/>
              <a:chOff x="179512" y="0"/>
              <a:chExt cx="8964488" cy="6858000"/>
            </a:xfrm>
          </p:grpSpPr>
          <p:pic>
            <p:nvPicPr>
              <p:cNvPr id="143" name="Google Shape;143;p4"/>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44" name="Google Shape;144;p4"/>
              <p:cNvGrpSpPr/>
              <p:nvPr/>
            </p:nvGrpSpPr>
            <p:grpSpPr>
              <a:xfrm>
                <a:off x="179512" y="0"/>
                <a:ext cx="8964488" cy="6858000"/>
                <a:chOff x="179512" y="0"/>
                <a:chExt cx="8964488" cy="6858000"/>
              </a:xfrm>
            </p:grpSpPr>
            <p:sp>
              <p:nvSpPr>
                <p:cNvPr id="145" name="Google Shape;145;p4"/>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6" name="Google Shape;146;p4"/>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7" name="Google Shape;147;p4"/>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8" name="Google Shape;148;p4"/>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9" name="Google Shape;149;p4"/>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50" name="Google Shape;150;p4"/>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51" name="Google Shape;151;p4"/>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4"/>
            <p:cNvSpPr txBox="1"/>
            <p:nvPr/>
          </p:nvSpPr>
          <p:spPr>
            <a:xfrm>
              <a:off x="3869274" y="628717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3" name="Google Shape;153;p4"/>
          <p:cNvSpPr txBox="1"/>
          <p:nvPr/>
        </p:nvSpPr>
        <p:spPr>
          <a:xfrm>
            <a:off x="2063149" y="2420889"/>
            <a:ext cx="5832648" cy="13233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4000" b="1" i="0" u="none" strike="noStrike" kern="0" cap="none" spc="0" normalizeH="0" baseline="0" noProof="0" dirty="0">
                <a:ln>
                  <a:noFill/>
                </a:ln>
                <a:solidFill>
                  <a:srgbClr val="000000"/>
                </a:solidFill>
                <a:effectLst/>
                <a:uLnTx/>
                <a:uFillTx/>
                <a:latin typeface="Calibri"/>
                <a:ea typeface="Calibri"/>
                <a:cs typeface="Calibri"/>
                <a:sym typeface="Calibri"/>
              </a:rPr>
              <a:t>DIRECCION DE SERVICIOS UNIVERSITARIOS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12" name="Google Shape;1035;p49">
            <a:extLst>
              <a:ext uri="{FF2B5EF4-FFF2-40B4-BE49-F238E27FC236}">
                <a16:creationId xmlns:a16="http://schemas.microsoft.com/office/drawing/2014/main" id="{E3FC9F95-4256-4AF6-B37D-72CE385B12BB}"/>
              </a:ext>
            </a:extLst>
          </p:cNvPr>
          <p:cNvGraphicFramePr/>
          <p:nvPr>
            <p:extLst>
              <p:ext uri="{D42A27DB-BD31-4B8C-83A1-F6EECF244321}">
                <p14:modId xmlns:p14="http://schemas.microsoft.com/office/powerpoint/2010/main" val="396703836"/>
              </p:ext>
            </p:extLst>
          </p:nvPr>
        </p:nvGraphicFramePr>
        <p:xfrm>
          <a:off x="1216817" y="1191914"/>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12" name="Google Shape;1058;p50">
            <a:extLst>
              <a:ext uri="{FF2B5EF4-FFF2-40B4-BE49-F238E27FC236}">
                <a16:creationId xmlns:a16="http://schemas.microsoft.com/office/drawing/2014/main" id="{DDD7B530-356B-463A-94A7-F7A7BD9E034C}"/>
              </a:ext>
            </a:extLst>
          </p:cNvPr>
          <p:cNvGraphicFramePr/>
          <p:nvPr>
            <p:extLst>
              <p:ext uri="{D42A27DB-BD31-4B8C-83A1-F6EECF244321}">
                <p14:modId xmlns:p14="http://schemas.microsoft.com/office/powerpoint/2010/main" val="2097782871"/>
              </p:ext>
            </p:extLst>
          </p:nvPr>
        </p:nvGraphicFramePr>
        <p:xfrm>
          <a:off x="1437807" y="1059790"/>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11" name="Google Shape;1079;p51">
            <a:extLst>
              <a:ext uri="{FF2B5EF4-FFF2-40B4-BE49-F238E27FC236}">
                <a16:creationId xmlns:a16="http://schemas.microsoft.com/office/drawing/2014/main" id="{31BDDAF9-09AD-4D79-B183-126030C8F375}"/>
              </a:ext>
            </a:extLst>
          </p:cNvPr>
          <p:cNvSpPr txBox="1"/>
          <p:nvPr/>
        </p:nvSpPr>
        <p:spPr>
          <a:xfrm>
            <a:off x="2195736" y="1556792"/>
            <a:ext cx="5930945" cy="3693278"/>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Convivencia con Compañeros – Compañeras” </a:t>
            </a:r>
            <a:r>
              <a:rPr lang="es-MX" kern="0" dirty="0">
                <a:solidFill>
                  <a:srgbClr val="000000"/>
                </a:solidFill>
                <a:ea typeface="Calibri"/>
                <a:cs typeface="Calibri"/>
                <a:sym typeface="Calibri"/>
              </a:rPr>
              <a:t>de</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entrada</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se opina que la </a:t>
            </a:r>
            <a:r>
              <a:rPr lang="es-MX" b="1" kern="0" dirty="0">
                <a:solidFill>
                  <a:srgbClr val="000000"/>
                </a:solidFill>
                <a:ea typeface="Calibri"/>
                <a:cs typeface="Calibri"/>
                <a:sym typeface="Calibri"/>
              </a:rPr>
              <a:t>relación</a:t>
            </a:r>
            <a:r>
              <a:rPr lang="es-MX" kern="0" dirty="0">
                <a:solidFill>
                  <a:srgbClr val="000000"/>
                </a:solidFill>
                <a:ea typeface="Calibri"/>
                <a:cs typeface="Calibri"/>
                <a:sym typeface="Calibri"/>
              </a:rPr>
              <a:t> </a:t>
            </a:r>
            <a:r>
              <a:rPr lang="es-MX" b="1" kern="0" dirty="0">
                <a:solidFill>
                  <a:srgbClr val="000000"/>
                </a:solidFill>
                <a:ea typeface="Calibri"/>
                <a:cs typeface="Calibri"/>
                <a:sym typeface="Calibri"/>
              </a:rPr>
              <a:t>entre compañeros y compañeras </a:t>
            </a:r>
            <a:r>
              <a:rPr lang="es-MX" kern="0" dirty="0">
                <a:solidFill>
                  <a:srgbClr val="000000"/>
                </a:solidFill>
                <a:ea typeface="Calibri"/>
                <a:cs typeface="Calibri"/>
                <a:sym typeface="Calibri"/>
              </a:rPr>
              <a:t>es muy buena, el </a:t>
            </a:r>
            <a:r>
              <a:rPr lang="es-MX" b="1" kern="0" dirty="0">
                <a:solidFill>
                  <a:srgbClr val="000000"/>
                </a:solidFill>
                <a:ea typeface="Calibri"/>
                <a:cs typeface="Calibri"/>
                <a:sym typeface="Calibri"/>
              </a:rPr>
              <a:t>trabajo en equipo</a:t>
            </a:r>
            <a:r>
              <a:rPr lang="es-MX" kern="0" dirty="0">
                <a:solidFill>
                  <a:srgbClr val="000000"/>
                </a:solidFill>
                <a:ea typeface="Calibri"/>
                <a:cs typeface="Calibri"/>
                <a:sym typeface="Calibri"/>
              </a:rPr>
              <a:t> es regular con una oportunidad a mejorar, asimismo se manifiesta que se les permite expresar su </a:t>
            </a:r>
            <a:r>
              <a:rPr lang="es-MX" b="1" kern="0" dirty="0">
                <a:solidFill>
                  <a:srgbClr val="000000"/>
                </a:solidFill>
                <a:ea typeface="Calibri"/>
                <a:cs typeface="Calibri"/>
                <a:sym typeface="Calibri"/>
              </a:rPr>
              <a:t>punto de vista</a:t>
            </a:r>
            <a:r>
              <a:rPr lang="es-MX" kern="0" dirty="0">
                <a:solidFill>
                  <a:srgbClr val="000000"/>
                </a:solidFill>
                <a:ea typeface="Calibri"/>
                <a:cs typeface="Calibri"/>
                <a:sym typeface="Calibri"/>
              </a:rPr>
              <a:t>, mas del 60% dice que se presentan </a:t>
            </a:r>
            <a:r>
              <a:rPr lang="es-MX" b="1" kern="0" dirty="0">
                <a:solidFill>
                  <a:srgbClr val="000000"/>
                </a:solidFill>
                <a:ea typeface="Calibri"/>
                <a:cs typeface="Calibri"/>
                <a:sym typeface="Calibri"/>
              </a:rPr>
              <a:t>situaciones de conflicto </a:t>
            </a:r>
            <a:r>
              <a:rPr lang="es-MX" kern="0" dirty="0">
                <a:solidFill>
                  <a:srgbClr val="000000"/>
                </a:solidFill>
                <a:ea typeface="Calibri"/>
                <a:cs typeface="Calibri"/>
                <a:sym typeface="Calibri"/>
              </a:rPr>
              <a:t>, y estas situaciones de </a:t>
            </a:r>
            <a:r>
              <a:rPr lang="es-MX" b="1" kern="0" dirty="0">
                <a:solidFill>
                  <a:srgbClr val="000000"/>
                </a:solidFill>
                <a:ea typeface="Calibri"/>
                <a:cs typeface="Calibri"/>
                <a:sym typeface="Calibri"/>
              </a:rPr>
              <a:t>conflicto afectan el ambiente </a:t>
            </a:r>
            <a:r>
              <a:rPr lang="es-MX" kern="0" dirty="0">
                <a:solidFill>
                  <a:srgbClr val="000000"/>
                </a:solidFill>
                <a:ea typeface="Calibri"/>
                <a:cs typeface="Calibri"/>
                <a:sym typeface="Calibri"/>
              </a:rPr>
              <a:t>de trabajo en un porcentaje considerable, los encuestados clasificaron la siguiente </a:t>
            </a:r>
            <a:r>
              <a:rPr lang="es-MX" b="1" kern="0" dirty="0">
                <a:solidFill>
                  <a:srgbClr val="000000"/>
                </a:solidFill>
                <a:ea typeface="Calibri"/>
                <a:cs typeface="Calibri"/>
                <a:sym typeface="Calibri"/>
              </a:rPr>
              <a:t>tipificación</a:t>
            </a:r>
            <a:r>
              <a:rPr lang="es-MX" kern="0" dirty="0">
                <a:solidFill>
                  <a:srgbClr val="000000"/>
                </a:solidFill>
                <a:ea typeface="Calibri"/>
                <a:cs typeface="Calibri"/>
                <a:sym typeface="Calibri"/>
              </a:rPr>
              <a:t> de conflictos jerarquizándolos de la siguiente manera: 1.-conflictos institucionales, 2.-conflictos con compañeros, 3.-conflictos con directivos, por ultimo también se expresa que ocasionalmente </a:t>
            </a:r>
            <a:r>
              <a:rPr lang="es-MX" b="1" kern="0" dirty="0">
                <a:solidFill>
                  <a:srgbClr val="000000"/>
                </a:solidFill>
                <a:ea typeface="Calibri"/>
                <a:cs typeface="Calibri"/>
                <a:sym typeface="Calibri"/>
              </a:rPr>
              <a:t>se resuelven los conflictos</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4062651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20466" y="2203901"/>
            <a:ext cx="5750481"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12" name="Google Shape;1115;p53">
            <a:extLst>
              <a:ext uri="{FF2B5EF4-FFF2-40B4-BE49-F238E27FC236}">
                <a16:creationId xmlns:a16="http://schemas.microsoft.com/office/drawing/2014/main" id="{51C135BB-3B67-4A47-9DC8-3DF8EFC0D302}"/>
              </a:ext>
            </a:extLst>
          </p:cNvPr>
          <p:cNvGraphicFramePr/>
          <p:nvPr>
            <p:extLst>
              <p:ext uri="{D42A27DB-BD31-4B8C-83A1-F6EECF244321}">
                <p14:modId xmlns:p14="http://schemas.microsoft.com/office/powerpoint/2010/main" val="3467860498"/>
              </p:ext>
            </p:extLst>
          </p:nvPr>
        </p:nvGraphicFramePr>
        <p:xfrm>
          <a:off x="1517736" y="1181714"/>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12" name="Google Shape;1135;p54">
            <a:extLst>
              <a:ext uri="{FF2B5EF4-FFF2-40B4-BE49-F238E27FC236}">
                <a16:creationId xmlns:a16="http://schemas.microsoft.com/office/drawing/2014/main" id="{8123A7B1-ED6B-4840-AFE1-18E552F0D2C4}"/>
              </a:ext>
            </a:extLst>
          </p:cNvPr>
          <p:cNvGraphicFramePr/>
          <p:nvPr>
            <p:extLst>
              <p:ext uri="{D42A27DB-BD31-4B8C-83A1-F6EECF244321}">
                <p14:modId xmlns:p14="http://schemas.microsoft.com/office/powerpoint/2010/main" val="3053983658"/>
              </p:ext>
            </p:extLst>
          </p:nvPr>
        </p:nvGraphicFramePr>
        <p:xfrm>
          <a:off x="1273027" y="1015380"/>
          <a:ext cx="7547516" cy="4190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7500"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12" name="Google Shape;1155;p55">
            <a:extLst>
              <a:ext uri="{FF2B5EF4-FFF2-40B4-BE49-F238E27FC236}">
                <a16:creationId xmlns:a16="http://schemas.microsoft.com/office/drawing/2014/main" id="{70364A6F-2CBD-408E-A5AB-B1D3F4B6C5F7}"/>
              </a:ext>
            </a:extLst>
          </p:cNvPr>
          <p:cNvGraphicFramePr/>
          <p:nvPr>
            <p:extLst>
              <p:ext uri="{D42A27DB-BD31-4B8C-83A1-F6EECF244321}">
                <p14:modId xmlns:p14="http://schemas.microsoft.com/office/powerpoint/2010/main" val="1525425338"/>
              </p:ext>
            </p:extLst>
          </p:nvPr>
        </p:nvGraphicFramePr>
        <p:xfrm>
          <a:off x="1414143" y="1216835"/>
          <a:ext cx="7083073" cy="430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12" name="Google Shape;1175;p56">
            <a:extLst>
              <a:ext uri="{FF2B5EF4-FFF2-40B4-BE49-F238E27FC236}">
                <a16:creationId xmlns:a16="http://schemas.microsoft.com/office/drawing/2014/main" id="{5713F60B-DDA5-4A15-9489-A19E3C1BFC11}"/>
              </a:ext>
            </a:extLst>
          </p:cNvPr>
          <p:cNvGraphicFramePr/>
          <p:nvPr>
            <p:extLst>
              <p:ext uri="{D42A27DB-BD31-4B8C-83A1-F6EECF244321}">
                <p14:modId xmlns:p14="http://schemas.microsoft.com/office/powerpoint/2010/main" val="269895412"/>
              </p:ext>
            </p:extLst>
          </p:nvPr>
        </p:nvGraphicFramePr>
        <p:xfrm>
          <a:off x="1565558" y="1170357"/>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2800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12" name="Google Shape;1195;p57">
            <a:extLst>
              <a:ext uri="{FF2B5EF4-FFF2-40B4-BE49-F238E27FC236}">
                <a16:creationId xmlns:a16="http://schemas.microsoft.com/office/drawing/2014/main" id="{B7653C3D-A8D8-4DA2-A21E-5F132F1263CB}"/>
              </a:ext>
            </a:extLst>
          </p:cNvPr>
          <p:cNvGraphicFramePr/>
          <p:nvPr>
            <p:extLst>
              <p:ext uri="{D42A27DB-BD31-4B8C-83A1-F6EECF244321}">
                <p14:modId xmlns:p14="http://schemas.microsoft.com/office/powerpoint/2010/main" val="201184634"/>
              </p:ext>
            </p:extLst>
          </p:nvPr>
        </p:nvGraphicFramePr>
        <p:xfrm>
          <a:off x="1311526" y="115673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12" name="Google Shape;1195;p57">
            <a:extLst>
              <a:ext uri="{FF2B5EF4-FFF2-40B4-BE49-F238E27FC236}">
                <a16:creationId xmlns:a16="http://schemas.microsoft.com/office/drawing/2014/main" id="{6ED00A5E-E804-4FC5-B8CD-DE1FCB80A76A}"/>
              </a:ext>
            </a:extLst>
          </p:cNvPr>
          <p:cNvGraphicFramePr/>
          <p:nvPr>
            <p:extLst>
              <p:ext uri="{D42A27DB-BD31-4B8C-83A1-F6EECF244321}">
                <p14:modId xmlns:p14="http://schemas.microsoft.com/office/powerpoint/2010/main" val="482341250"/>
              </p:ext>
            </p:extLst>
          </p:nvPr>
        </p:nvGraphicFramePr>
        <p:xfrm>
          <a:off x="1595144" y="115673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5"/>
          <p:cNvGrpSpPr/>
          <p:nvPr/>
        </p:nvGrpSpPr>
        <p:grpSpPr>
          <a:xfrm>
            <a:off x="179512" y="0"/>
            <a:ext cx="8964488" cy="6858000"/>
            <a:chOff x="179512" y="0"/>
            <a:chExt cx="8964488" cy="6858000"/>
          </a:xfrm>
        </p:grpSpPr>
        <p:grpSp>
          <p:nvGrpSpPr>
            <p:cNvPr id="160" name="Google Shape;160;p5"/>
            <p:cNvGrpSpPr/>
            <p:nvPr/>
          </p:nvGrpSpPr>
          <p:grpSpPr>
            <a:xfrm>
              <a:off x="179512" y="0"/>
              <a:ext cx="8964488" cy="6858000"/>
              <a:chOff x="179512" y="0"/>
              <a:chExt cx="8964488" cy="6858000"/>
            </a:xfrm>
          </p:grpSpPr>
          <p:pic>
            <p:nvPicPr>
              <p:cNvPr id="161" name="Google Shape;161;p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62" name="Google Shape;162;p5"/>
              <p:cNvGrpSpPr/>
              <p:nvPr/>
            </p:nvGrpSpPr>
            <p:grpSpPr>
              <a:xfrm>
                <a:off x="179512" y="0"/>
                <a:ext cx="8964488" cy="6858000"/>
                <a:chOff x="179512" y="0"/>
                <a:chExt cx="8964488" cy="6858000"/>
              </a:xfrm>
            </p:grpSpPr>
            <p:sp>
              <p:nvSpPr>
                <p:cNvPr id="163" name="Google Shape;163;p5"/>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4" name="Google Shape;164;p5"/>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5" name="Google Shape;165;p5"/>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6" name="Google Shape;166;p5"/>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7" name="Google Shape;167;p5"/>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68" name="Google Shape;168;p5"/>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69" name="Google Shape;169;p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170;p5"/>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aphicFrame>
        <p:nvGraphicFramePr>
          <p:cNvPr id="171" name="Google Shape;171;p5"/>
          <p:cNvGraphicFramePr/>
          <p:nvPr>
            <p:extLst>
              <p:ext uri="{D42A27DB-BD31-4B8C-83A1-F6EECF244321}">
                <p14:modId xmlns:p14="http://schemas.microsoft.com/office/powerpoint/2010/main" val="4174037753"/>
              </p:ext>
            </p:extLst>
          </p:nvPr>
        </p:nvGraphicFramePr>
        <p:xfrm>
          <a:off x="4555327" y="3516916"/>
          <a:ext cx="4421518" cy="2577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2" name="Google Shape;172;p5"/>
          <p:cNvGraphicFramePr/>
          <p:nvPr>
            <p:extLst>
              <p:ext uri="{D42A27DB-BD31-4B8C-83A1-F6EECF244321}">
                <p14:modId xmlns:p14="http://schemas.microsoft.com/office/powerpoint/2010/main" val="2858301656"/>
              </p:ext>
            </p:extLst>
          </p:nvPr>
        </p:nvGraphicFramePr>
        <p:xfrm>
          <a:off x="1085749" y="3516916"/>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3" name="Google Shape;173;p5"/>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12" name="Google Shape;1195;p57">
            <a:extLst>
              <a:ext uri="{FF2B5EF4-FFF2-40B4-BE49-F238E27FC236}">
                <a16:creationId xmlns:a16="http://schemas.microsoft.com/office/drawing/2014/main" id="{D87B7B2E-04F1-428B-B56E-59F451705BD8}"/>
              </a:ext>
            </a:extLst>
          </p:cNvPr>
          <p:cNvGraphicFramePr/>
          <p:nvPr>
            <p:extLst>
              <p:ext uri="{D42A27DB-BD31-4B8C-83A1-F6EECF244321}">
                <p14:modId xmlns:p14="http://schemas.microsoft.com/office/powerpoint/2010/main" val="1842774528"/>
              </p:ext>
            </p:extLst>
          </p:nvPr>
        </p:nvGraphicFramePr>
        <p:xfrm>
          <a:off x="1457548" y="1094419"/>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11" name="Google Shape;1257;p60">
            <a:extLst>
              <a:ext uri="{FF2B5EF4-FFF2-40B4-BE49-F238E27FC236}">
                <a16:creationId xmlns:a16="http://schemas.microsoft.com/office/drawing/2014/main" id="{995DB2AA-4E03-4E65-AD12-4ADCB4FE70DE}"/>
              </a:ext>
            </a:extLst>
          </p:cNvPr>
          <p:cNvSpPr txBox="1"/>
          <p:nvPr/>
        </p:nvSpPr>
        <p:spPr>
          <a:xfrm>
            <a:off x="1521375" y="1412776"/>
            <a:ext cx="6435001" cy="3693278"/>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lo que comprende el rubro de </a:t>
            </a:r>
            <a:r>
              <a:rPr lang="es-MX" b="1" kern="0" dirty="0">
                <a:solidFill>
                  <a:srgbClr val="000000"/>
                </a:solidFill>
                <a:ea typeface="Calibri"/>
                <a:cs typeface="Calibri"/>
                <a:sym typeface="Calibri"/>
              </a:rPr>
              <a:t>“Relación con Mandos Medios y Superiores”, </a:t>
            </a:r>
            <a:r>
              <a:rPr lang="es-MX" kern="0" dirty="0">
                <a:solidFill>
                  <a:srgbClr val="000000"/>
                </a:solidFill>
                <a:ea typeface="Calibri"/>
                <a:cs typeface="Calibri"/>
                <a:sym typeface="Calibri"/>
              </a:rPr>
              <a:t>en primer lugar se define que funcionan regularmente las </a:t>
            </a:r>
            <a:r>
              <a:rPr lang="es-MX" b="1" kern="0" dirty="0">
                <a:solidFill>
                  <a:srgbClr val="000000"/>
                </a:solidFill>
                <a:ea typeface="Calibri"/>
                <a:cs typeface="Calibri"/>
                <a:sym typeface="Calibri"/>
              </a:rPr>
              <a:t>líneas de autoridad </a:t>
            </a:r>
            <a:r>
              <a:rPr lang="es-MX" kern="0" dirty="0">
                <a:solidFill>
                  <a:srgbClr val="000000"/>
                </a:solidFill>
                <a:ea typeface="Calibri"/>
                <a:cs typeface="Calibri"/>
                <a:sym typeface="Calibri"/>
              </a:rPr>
              <a:t>en el desempeño del trabajo, poco mas de la mitad indicó que se reciben las </a:t>
            </a:r>
            <a:r>
              <a:rPr lang="es-MX" b="1" kern="0" dirty="0">
                <a:solidFill>
                  <a:srgbClr val="000000"/>
                </a:solidFill>
                <a:ea typeface="Calibri"/>
                <a:cs typeface="Calibri"/>
                <a:sym typeface="Calibri"/>
              </a:rPr>
              <a:t>instrucciones</a:t>
            </a:r>
            <a:r>
              <a:rPr lang="es-MX" kern="0" dirty="0">
                <a:solidFill>
                  <a:srgbClr val="000000"/>
                </a:solidFill>
                <a:ea typeface="Calibri"/>
                <a:cs typeface="Calibri"/>
                <a:sym typeface="Calibri"/>
              </a:rPr>
              <a:t> de trabajo en tiempo y forma, asimismo poco mas de la mitad dijo que los responsables de área distribuyen las </a:t>
            </a:r>
            <a:r>
              <a:rPr lang="es-MX" b="1" kern="0" dirty="0">
                <a:solidFill>
                  <a:srgbClr val="000000"/>
                </a:solidFill>
                <a:ea typeface="Calibri"/>
                <a:cs typeface="Calibri"/>
                <a:sym typeface="Calibri"/>
              </a:rPr>
              <a:t>actividades de manera equilibrada</a:t>
            </a:r>
            <a:r>
              <a:rPr lang="es-MX" kern="0" dirty="0">
                <a:solidFill>
                  <a:srgbClr val="000000"/>
                </a:solidFill>
                <a:ea typeface="Calibri"/>
                <a:cs typeface="Calibri"/>
                <a:sym typeface="Calibri"/>
              </a:rPr>
              <a:t>, pero el 3% mencionó que nunca lo hacen, el numero de colaboradores si es adecuado en relación a la </a:t>
            </a:r>
            <a:r>
              <a:rPr lang="es-MX" b="1" kern="0" dirty="0">
                <a:solidFill>
                  <a:srgbClr val="000000"/>
                </a:solidFill>
                <a:ea typeface="Calibri"/>
                <a:cs typeface="Calibri"/>
                <a:sym typeface="Calibri"/>
              </a:rPr>
              <a:t>carga de trabajo</a:t>
            </a:r>
            <a:r>
              <a:rPr lang="es-MX" kern="0" dirty="0">
                <a:solidFill>
                  <a:srgbClr val="000000"/>
                </a:solidFill>
                <a:ea typeface="Calibri"/>
                <a:cs typeface="Calibri"/>
                <a:sym typeface="Calibri"/>
              </a:rPr>
              <a:t>,</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de igual manera la persona que evalúa a los compañeros si lo hace en </a:t>
            </a:r>
            <a:r>
              <a:rPr lang="es-MX" b="1" kern="0" dirty="0">
                <a:solidFill>
                  <a:srgbClr val="000000"/>
                </a:solidFill>
                <a:ea typeface="Calibri"/>
                <a:cs typeface="Calibri"/>
                <a:sym typeface="Calibri"/>
              </a:rPr>
              <a:t>base a resultados</a:t>
            </a:r>
            <a:r>
              <a:rPr lang="es-MX" kern="0" dirty="0">
                <a:solidFill>
                  <a:srgbClr val="000000"/>
                </a:solidFill>
                <a:ea typeface="Calibri"/>
                <a:cs typeface="Calibri"/>
                <a:sym typeface="Calibri"/>
              </a:rPr>
              <a:t>, se brinda la oportunidad de hacer </a:t>
            </a:r>
            <a:r>
              <a:rPr lang="es-MX" b="1" kern="0" dirty="0">
                <a:solidFill>
                  <a:srgbClr val="000000"/>
                </a:solidFill>
                <a:ea typeface="Calibri"/>
                <a:cs typeface="Calibri"/>
                <a:sym typeface="Calibri"/>
              </a:rPr>
              <a:t>propuestas de mejora</a:t>
            </a:r>
            <a:r>
              <a:rPr lang="es-MX" kern="0" dirty="0">
                <a:solidFill>
                  <a:srgbClr val="000000"/>
                </a:solidFill>
                <a:ea typeface="Calibri"/>
                <a:cs typeface="Calibri"/>
                <a:sym typeface="Calibri"/>
              </a:rPr>
              <a:t>,</a:t>
            </a:r>
            <a:r>
              <a:rPr lang="es-MX" b="1" kern="0" dirty="0">
                <a:solidFill>
                  <a:srgbClr val="000000"/>
                </a:solidFill>
                <a:ea typeface="Calibri"/>
                <a:cs typeface="Calibri"/>
                <a:sym typeface="Calibri"/>
              </a:rPr>
              <a:t> pero el 5% dice que no, </a:t>
            </a:r>
            <a:r>
              <a:rPr lang="es-MX" kern="0" dirty="0">
                <a:solidFill>
                  <a:srgbClr val="000000"/>
                </a:solidFill>
                <a:ea typeface="Calibri"/>
                <a:cs typeface="Calibri"/>
                <a:sym typeface="Calibri"/>
              </a:rPr>
              <a:t>se expresa que son consideradas</a:t>
            </a:r>
            <a:r>
              <a:rPr lang="es-MX" b="1" kern="0" dirty="0">
                <a:solidFill>
                  <a:srgbClr val="000000"/>
                </a:solidFill>
                <a:ea typeface="Calibri"/>
                <a:cs typeface="Calibri"/>
                <a:sym typeface="Calibri"/>
              </a:rPr>
              <a:t> esas propuestas de mejora poco mas del 50% de las ocasiones, </a:t>
            </a:r>
            <a:r>
              <a:rPr lang="es-MX" kern="0" dirty="0">
                <a:solidFill>
                  <a:srgbClr val="000000"/>
                </a:solidFill>
                <a:ea typeface="Calibri"/>
                <a:cs typeface="Calibri"/>
                <a:sym typeface="Calibri"/>
              </a:rPr>
              <a:t>por ultimo el </a:t>
            </a:r>
            <a:r>
              <a:rPr lang="es-MX" kern="0" dirty="0">
                <a:solidFill>
                  <a:srgbClr val="000000"/>
                </a:solidFill>
                <a:latin typeface="Calibri" panose="020F0502020204030204" pitchFamily="34" charset="0"/>
                <a:ea typeface="Calibri"/>
                <a:cs typeface="Calibri" panose="020F0502020204030204" pitchFamily="34" charset="0"/>
                <a:sym typeface="Calibri"/>
              </a:rPr>
              <a:t>8</a:t>
            </a:r>
            <a:r>
              <a:rPr lang="es-MX" kern="0" dirty="0">
                <a:solidFill>
                  <a:srgbClr val="000000"/>
                </a:solidFill>
                <a:latin typeface="Calibri" panose="020F0502020204030204" pitchFamily="34" charset="0"/>
                <a:ea typeface="Calibri"/>
                <a:cs typeface="Calibri" panose="020F0502020204030204" pitchFamily="34" charset="0"/>
                <a:sym typeface="Arial"/>
              </a:rPr>
              <a:t>% afirma que </a:t>
            </a:r>
            <a:r>
              <a:rPr lang="es-MX" b="1" kern="0" dirty="0">
                <a:solidFill>
                  <a:srgbClr val="000000"/>
                </a:solidFill>
                <a:latin typeface="Calibri" panose="020F0502020204030204" pitchFamily="34" charset="0"/>
                <a:ea typeface="Calibri"/>
                <a:cs typeface="Calibri" panose="020F0502020204030204" pitchFamily="34" charset="0"/>
                <a:sym typeface="Arial"/>
              </a:rPr>
              <a:t>nunca se toman en cuenta.</a:t>
            </a:r>
            <a:endParaRPr lang="es-MX" b="1" kern="0" dirty="0">
              <a:solidFill>
                <a:srgbClr val="000000"/>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043734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303151" y="2511677"/>
            <a:ext cx="4926169"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12" name="Google Shape;1293;p62">
            <a:extLst>
              <a:ext uri="{FF2B5EF4-FFF2-40B4-BE49-F238E27FC236}">
                <a16:creationId xmlns:a16="http://schemas.microsoft.com/office/drawing/2014/main" id="{A8DABB93-B730-4755-BCF2-4FAC3EFFB24A}"/>
              </a:ext>
            </a:extLst>
          </p:cNvPr>
          <p:cNvGraphicFramePr/>
          <p:nvPr>
            <p:extLst>
              <p:ext uri="{D42A27DB-BD31-4B8C-83A1-F6EECF244321}">
                <p14:modId xmlns:p14="http://schemas.microsoft.com/office/powerpoint/2010/main" val="3604043690"/>
              </p:ext>
            </p:extLst>
          </p:nvPr>
        </p:nvGraphicFramePr>
        <p:xfrm>
          <a:off x="1411520" y="1103843"/>
          <a:ext cx="7135648" cy="4274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12" name="Google Shape;1313;p63">
            <a:extLst>
              <a:ext uri="{FF2B5EF4-FFF2-40B4-BE49-F238E27FC236}">
                <a16:creationId xmlns:a16="http://schemas.microsoft.com/office/drawing/2014/main" id="{1DCD7C76-E14B-4763-884A-7D8C7C2D085A}"/>
              </a:ext>
            </a:extLst>
          </p:cNvPr>
          <p:cNvGraphicFramePr/>
          <p:nvPr>
            <p:extLst>
              <p:ext uri="{D42A27DB-BD31-4B8C-83A1-F6EECF244321}">
                <p14:modId xmlns:p14="http://schemas.microsoft.com/office/powerpoint/2010/main" val="3579325698"/>
              </p:ext>
            </p:extLst>
          </p:nvPr>
        </p:nvGraphicFramePr>
        <p:xfrm>
          <a:off x="1526706" y="1181033"/>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12" name="Google Shape;1333;p64">
            <a:extLst>
              <a:ext uri="{FF2B5EF4-FFF2-40B4-BE49-F238E27FC236}">
                <a16:creationId xmlns:a16="http://schemas.microsoft.com/office/drawing/2014/main" id="{ECAE53D3-C5B2-4BD3-B2B1-9E9DC9F2E1BB}"/>
              </a:ext>
            </a:extLst>
          </p:cNvPr>
          <p:cNvGraphicFramePr/>
          <p:nvPr>
            <p:extLst>
              <p:ext uri="{D42A27DB-BD31-4B8C-83A1-F6EECF244321}">
                <p14:modId xmlns:p14="http://schemas.microsoft.com/office/powerpoint/2010/main" val="1973610658"/>
              </p:ext>
            </p:extLst>
          </p:nvPr>
        </p:nvGraphicFramePr>
        <p:xfrm>
          <a:off x="1472561" y="1280538"/>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12" name="Google Shape;1353;p65">
            <a:extLst>
              <a:ext uri="{FF2B5EF4-FFF2-40B4-BE49-F238E27FC236}">
                <a16:creationId xmlns:a16="http://schemas.microsoft.com/office/drawing/2014/main" id="{57264EB0-5A62-4154-AE79-8FED0A77CE40}"/>
              </a:ext>
            </a:extLst>
          </p:cNvPr>
          <p:cNvGraphicFramePr/>
          <p:nvPr>
            <p:extLst>
              <p:ext uri="{D42A27DB-BD31-4B8C-83A1-F6EECF244321}">
                <p14:modId xmlns:p14="http://schemas.microsoft.com/office/powerpoint/2010/main" val="2214148578"/>
              </p:ext>
            </p:extLst>
          </p:nvPr>
        </p:nvGraphicFramePr>
        <p:xfrm>
          <a:off x="1342940" y="1143624"/>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12" name="Google Shape;1373;p66">
            <a:extLst>
              <a:ext uri="{FF2B5EF4-FFF2-40B4-BE49-F238E27FC236}">
                <a16:creationId xmlns:a16="http://schemas.microsoft.com/office/drawing/2014/main" id="{F60320B3-E8E0-4D07-99A6-C5BB1240B60F}"/>
              </a:ext>
            </a:extLst>
          </p:cNvPr>
          <p:cNvGraphicFramePr/>
          <p:nvPr>
            <p:extLst>
              <p:ext uri="{D42A27DB-BD31-4B8C-83A1-F6EECF244321}">
                <p14:modId xmlns:p14="http://schemas.microsoft.com/office/powerpoint/2010/main" val="3099398269"/>
              </p:ext>
            </p:extLst>
          </p:nvPr>
        </p:nvGraphicFramePr>
        <p:xfrm>
          <a:off x="1300454" y="1065625"/>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12" name="Google Shape;1373;p66">
            <a:extLst>
              <a:ext uri="{FF2B5EF4-FFF2-40B4-BE49-F238E27FC236}">
                <a16:creationId xmlns:a16="http://schemas.microsoft.com/office/drawing/2014/main" id="{1BFA4F95-DE1F-412E-87B8-5EA44FEE8375}"/>
              </a:ext>
            </a:extLst>
          </p:cNvPr>
          <p:cNvGraphicFramePr/>
          <p:nvPr>
            <p:extLst>
              <p:ext uri="{D42A27DB-BD31-4B8C-83A1-F6EECF244321}">
                <p14:modId xmlns:p14="http://schemas.microsoft.com/office/powerpoint/2010/main" val="3430938174"/>
              </p:ext>
            </p:extLst>
          </p:nvPr>
        </p:nvGraphicFramePr>
        <p:xfrm>
          <a:off x="1583851" y="1026768"/>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15" name="Google Shape;1413;p68">
            <a:extLst>
              <a:ext uri="{FF2B5EF4-FFF2-40B4-BE49-F238E27FC236}">
                <a16:creationId xmlns:a16="http://schemas.microsoft.com/office/drawing/2014/main" id="{B1B2A022-ACA5-4C74-B22D-7C418C7AF61D}"/>
              </a:ext>
            </a:extLst>
          </p:cNvPr>
          <p:cNvGraphicFramePr/>
          <p:nvPr>
            <p:extLst>
              <p:ext uri="{D42A27DB-BD31-4B8C-83A1-F6EECF244321}">
                <p14:modId xmlns:p14="http://schemas.microsoft.com/office/powerpoint/2010/main" val="4010899711"/>
              </p:ext>
            </p:extLst>
          </p:nvPr>
        </p:nvGraphicFramePr>
        <p:xfrm>
          <a:off x="1533023" y="1133008"/>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6"/>
          <p:cNvGrpSpPr/>
          <p:nvPr/>
        </p:nvGrpSpPr>
        <p:grpSpPr>
          <a:xfrm>
            <a:off x="144016" y="0"/>
            <a:ext cx="8964488" cy="6858000"/>
            <a:chOff x="179512" y="0"/>
            <a:chExt cx="8964488" cy="6858000"/>
          </a:xfrm>
        </p:grpSpPr>
        <p:grpSp>
          <p:nvGrpSpPr>
            <p:cNvPr id="180" name="Google Shape;180;p6"/>
            <p:cNvGrpSpPr/>
            <p:nvPr/>
          </p:nvGrpSpPr>
          <p:grpSpPr>
            <a:xfrm>
              <a:off x="179512" y="0"/>
              <a:ext cx="8964488" cy="6858000"/>
              <a:chOff x="179512" y="0"/>
              <a:chExt cx="8964488" cy="6858000"/>
            </a:xfrm>
          </p:grpSpPr>
          <p:pic>
            <p:nvPicPr>
              <p:cNvPr id="181" name="Google Shape;181;p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82" name="Google Shape;182;p6"/>
              <p:cNvGrpSpPr/>
              <p:nvPr/>
            </p:nvGrpSpPr>
            <p:grpSpPr>
              <a:xfrm>
                <a:off x="179512" y="0"/>
                <a:ext cx="8964488" cy="6858000"/>
                <a:chOff x="179512" y="0"/>
                <a:chExt cx="8964488" cy="6858000"/>
              </a:xfrm>
            </p:grpSpPr>
            <p:sp>
              <p:nvSpPr>
                <p:cNvPr id="183" name="Google Shape;183;p6"/>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4" name="Google Shape;184;p6"/>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5" name="Google Shape;185;p6"/>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6" name="Google Shape;186;p6"/>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7" name="Google Shape;187;p6"/>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88" name="Google Shape;188;p6"/>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89" name="Google Shape;189;p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90;p6"/>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aphicFrame>
        <p:nvGraphicFramePr>
          <p:cNvPr id="191" name="Google Shape;191;p6"/>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2" name="Google Shape;192;p6"/>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3" name="Google Shape;193;p6"/>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4" name="Google Shape;194;p6"/>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12" name="Google Shape;1433;p69">
            <a:extLst>
              <a:ext uri="{FF2B5EF4-FFF2-40B4-BE49-F238E27FC236}">
                <a16:creationId xmlns:a16="http://schemas.microsoft.com/office/drawing/2014/main" id="{2EF0F2DB-FBBB-4954-8305-5A878C7F9ED6}"/>
              </a:ext>
            </a:extLst>
          </p:cNvPr>
          <p:cNvGraphicFramePr/>
          <p:nvPr>
            <p:extLst>
              <p:ext uri="{D42A27DB-BD31-4B8C-83A1-F6EECF244321}">
                <p14:modId xmlns:p14="http://schemas.microsoft.com/office/powerpoint/2010/main" val="1330525217"/>
              </p:ext>
            </p:extLst>
          </p:nvPr>
        </p:nvGraphicFramePr>
        <p:xfrm>
          <a:off x="1216817" y="1094419"/>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7501" y="55213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12" name="Google Shape;1453;p70">
            <a:extLst>
              <a:ext uri="{FF2B5EF4-FFF2-40B4-BE49-F238E27FC236}">
                <a16:creationId xmlns:a16="http://schemas.microsoft.com/office/drawing/2014/main" id="{A10068B2-6F08-4651-9F2C-45B84DB2B05F}"/>
              </a:ext>
            </a:extLst>
          </p:cNvPr>
          <p:cNvGraphicFramePr/>
          <p:nvPr>
            <p:extLst>
              <p:ext uri="{D42A27DB-BD31-4B8C-83A1-F6EECF244321}">
                <p14:modId xmlns:p14="http://schemas.microsoft.com/office/powerpoint/2010/main" val="1382613410"/>
              </p:ext>
            </p:extLst>
          </p:nvPr>
        </p:nvGraphicFramePr>
        <p:xfrm>
          <a:off x="1324298" y="1184593"/>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11" name="Google Shape;1474;p71">
            <a:extLst>
              <a:ext uri="{FF2B5EF4-FFF2-40B4-BE49-F238E27FC236}">
                <a16:creationId xmlns:a16="http://schemas.microsoft.com/office/drawing/2014/main" id="{57E31481-6F47-4C86-94A1-87ADDD550DF3}"/>
              </a:ext>
            </a:extLst>
          </p:cNvPr>
          <p:cNvSpPr txBox="1"/>
          <p:nvPr/>
        </p:nvSpPr>
        <p:spPr>
          <a:xfrm>
            <a:off x="1692472" y="1217149"/>
            <a:ext cx="6639596" cy="4247276"/>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“Puesto de Trabajo” </a:t>
            </a:r>
            <a:r>
              <a:rPr lang="es-MX" kern="0" dirty="0">
                <a:solidFill>
                  <a:srgbClr val="000000"/>
                </a:solidFill>
                <a:ea typeface="Calibri"/>
                <a:cs typeface="Calibri"/>
                <a:sym typeface="Calibri"/>
              </a:rPr>
              <a:t>un gran porcentaje responde que realiza las </a:t>
            </a:r>
            <a:r>
              <a:rPr lang="es-MX" b="1" kern="0" dirty="0">
                <a:solidFill>
                  <a:srgbClr val="000000"/>
                </a:solidFill>
                <a:ea typeface="Calibri"/>
                <a:cs typeface="Calibri"/>
                <a:sym typeface="Calibri"/>
              </a:rPr>
              <a:t>actividades asignadas con agrado</a:t>
            </a:r>
            <a:r>
              <a:rPr lang="es-MX" kern="0" dirty="0">
                <a:solidFill>
                  <a:srgbClr val="000000"/>
                </a:solidFill>
                <a:ea typeface="Calibri"/>
                <a:cs typeface="Calibri"/>
                <a:sym typeface="Calibri"/>
              </a:rPr>
              <a:t>, poco mas del 40% de los que contestaron la encuesta consideran un posible </a:t>
            </a:r>
            <a:r>
              <a:rPr lang="es-MX" b="1" kern="0" dirty="0">
                <a:solidFill>
                  <a:srgbClr val="000000"/>
                </a:solidFill>
                <a:ea typeface="Calibri"/>
                <a:cs typeface="Calibri"/>
                <a:sym typeface="Calibri"/>
              </a:rPr>
              <a:t>cambio de área </a:t>
            </a:r>
            <a:r>
              <a:rPr lang="es-MX" kern="0" dirty="0">
                <a:solidFill>
                  <a:srgbClr val="000000"/>
                </a:solidFill>
                <a:ea typeface="Calibri"/>
                <a:cs typeface="Calibri"/>
                <a:sym typeface="Calibri"/>
              </a:rPr>
              <a:t>que mejore su situación laboral, en general se considera que su desempeño laboral les permite adquirir nuevas habilidades para su </a:t>
            </a:r>
            <a:r>
              <a:rPr lang="es-MX" b="1" kern="0" dirty="0">
                <a:solidFill>
                  <a:srgbClr val="000000"/>
                </a:solidFill>
                <a:ea typeface="Calibri"/>
                <a:cs typeface="Calibri"/>
                <a:sym typeface="Calibri"/>
              </a:rPr>
              <a:t>desarrollo integral</a:t>
            </a:r>
            <a:r>
              <a:rPr lang="es-MX" kern="0" dirty="0">
                <a:solidFill>
                  <a:srgbClr val="000000"/>
                </a:solidFill>
                <a:ea typeface="Calibri"/>
                <a:cs typeface="Calibri"/>
                <a:sym typeface="Calibri"/>
              </a:rPr>
              <a:t>, un alto porcentaje manifiesta que la </a:t>
            </a:r>
            <a:r>
              <a:rPr lang="es-MX" b="1" kern="0" dirty="0">
                <a:solidFill>
                  <a:srgbClr val="000000"/>
                </a:solidFill>
                <a:ea typeface="Calibri"/>
                <a:cs typeface="Calibri"/>
                <a:sym typeface="Calibri"/>
              </a:rPr>
              <a:t>carga de trabajo de su jornada laboral</a:t>
            </a:r>
            <a:r>
              <a:rPr lang="es-MX" kern="0" dirty="0">
                <a:solidFill>
                  <a:srgbClr val="000000"/>
                </a:solidFill>
                <a:ea typeface="Calibri"/>
                <a:cs typeface="Calibri"/>
                <a:sym typeface="Calibri"/>
              </a:rPr>
              <a:t> asignada es adecuada, se expresa en la mayoría que si se tiene relación del </a:t>
            </a:r>
            <a:r>
              <a:rPr lang="es-MX" b="1" kern="0" dirty="0">
                <a:solidFill>
                  <a:srgbClr val="000000"/>
                </a:solidFill>
                <a:ea typeface="Calibri"/>
                <a:cs typeface="Calibri"/>
                <a:sym typeface="Calibri"/>
              </a:rPr>
              <a:t>puesto de trabajo con su preparación académica</a:t>
            </a:r>
            <a:r>
              <a:rPr lang="es-MX" kern="0" dirty="0">
                <a:solidFill>
                  <a:srgbClr val="000000"/>
                </a:solidFill>
                <a:ea typeface="Calibri"/>
                <a:cs typeface="Calibri"/>
                <a:sym typeface="Calibri"/>
              </a:rPr>
              <a:t>, se manifiesta que en un gran porcentaje se está </a:t>
            </a:r>
            <a:r>
              <a:rPr lang="es-MX" b="1" kern="0" dirty="0">
                <a:solidFill>
                  <a:srgbClr val="000000"/>
                </a:solidFill>
                <a:ea typeface="Calibri"/>
                <a:cs typeface="Calibri"/>
                <a:sym typeface="Calibri"/>
              </a:rPr>
              <a:t>capacitado para realizar sus funciones laborales</a:t>
            </a:r>
            <a:r>
              <a:rPr lang="es-MX" kern="0" dirty="0">
                <a:solidFill>
                  <a:srgbClr val="000000"/>
                </a:solidFill>
                <a:ea typeface="Calibri"/>
                <a:cs typeface="Calibri"/>
                <a:sym typeface="Calibri"/>
              </a:rPr>
              <a:t>, que un  poco mas del 50% de los encuestados denota que no ha recibido </a:t>
            </a:r>
            <a:r>
              <a:rPr lang="es-MX" b="1" kern="0" dirty="0">
                <a:solidFill>
                  <a:srgbClr val="000000"/>
                </a:solidFill>
                <a:ea typeface="Calibri"/>
                <a:cs typeface="Calibri"/>
                <a:sym typeface="Calibri"/>
              </a:rPr>
              <a:t>capacitación el ultimo año</a:t>
            </a:r>
            <a:r>
              <a:rPr lang="es-MX" kern="0" dirty="0">
                <a:solidFill>
                  <a:srgbClr val="000000"/>
                </a:solidFill>
                <a:ea typeface="Calibri"/>
                <a:cs typeface="Calibri"/>
                <a:sym typeface="Calibri"/>
              </a:rPr>
              <a:t>  por parte de la UAN,  se enuncia que se les </a:t>
            </a:r>
            <a:r>
              <a:rPr lang="es-MX" b="1" kern="0" dirty="0">
                <a:solidFill>
                  <a:srgbClr val="000000"/>
                </a:solidFill>
                <a:ea typeface="Calibri"/>
                <a:cs typeface="Calibri"/>
                <a:sym typeface="Calibri"/>
              </a:rPr>
              <a:t>permite asistir a  los cursos de capacitación </a:t>
            </a:r>
            <a:r>
              <a:rPr lang="es-MX" kern="0" dirty="0">
                <a:solidFill>
                  <a:srgbClr val="000000"/>
                </a:solidFill>
                <a:ea typeface="Calibri"/>
                <a:cs typeface="Calibri"/>
                <a:sym typeface="Calibri"/>
              </a:rPr>
              <a:t>pero un 11% no ha sido convocado, en un porcentaje moderado se dice que los cursos de </a:t>
            </a:r>
            <a:r>
              <a:rPr lang="es-MX" b="1" kern="0" dirty="0">
                <a:solidFill>
                  <a:srgbClr val="000000"/>
                </a:solidFill>
                <a:ea typeface="Calibri"/>
                <a:cs typeface="Calibri"/>
                <a:sym typeface="Calibri"/>
              </a:rPr>
              <a:t>capacitación fortalece su desempeño laboral</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858363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2569446"/>
            <a:ext cx="4572000" cy="1323439"/>
          </a:xfrm>
          <a:prstGeom prst="rect">
            <a:avLst/>
          </a:prstGeom>
        </p:spPr>
        <p:txBody>
          <a:bodyPr>
            <a:spAutoFit/>
          </a:bodyPr>
          <a:lstStyle/>
          <a:p>
            <a:pPr algn="ctr"/>
            <a:r>
              <a:rPr lang="es-MX" sz="4000" b="1" i="0" u="none" strike="noStrike" dirty="0">
                <a:solidFill>
                  <a:srgbClr val="000000"/>
                </a:solidFill>
                <a:effectLst/>
                <a:latin typeface="Calibri" panose="020F0502020204030204" pitchFamily="34" charset="0"/>
              </a:rPr>
              <a:t>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oogle Shape;1512;p73">
            <a:extLst>
              <a:ext uri="{FF2B5EF4-FFF2-40B4-BE49-F238E27FC236}">
                <a16:creationId xmlns:a16="http://schemas.microsoft.com/office/drawing/2014/main" id="{1A2A8612-5777-425A-8C8A-9F133962B95E}"/>
              </a:ext>
            </a:extLst>
          </p:cNvPr>
          <p:cNvGraphicFramePr/>
          <p:nvPr>
            <p:extLst>
              <p:ext uri="{D42A27DB-BD31-4B8C-83A1-F6EECF244321}">
                <p14:modId xmlns:p14="http://schemas.microsoft.com/office/powerpoint/2010/main" val="3581943235"/>
              </p:ext>
            </p:extLst>
          </p:nvPr>
        </p:nvGraphicFramePr>
        <p:xfrm>
          <a:off x="1601562" y="1081683"/>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12" name="Google Shape;1532;p74">
            <a:extLst>
              <a:ext uri="{FF2B5EF4-FFF2-40B4-BE49-F238E27FC236}">
                <a16:creationId xmlns:a16="http://schemas.microsoft.com/office/drawing/2014/main" id="{8716F48A-64F9-4AE4-A242-141F0C2ECE74}"/>
              </a:ext>
            </a:extLst>
          </p:cNvPr>
          <p:cNvGraphicFramePr/>
          <p:nvPr>
            <p:extLst>
              <p:ext uri="{D42A27DB-BD31-4B8C-83A1-F6EECF244321}">
                <p14:modId xmlns:p14="http://schemas.microsoft.com/office/powerpoint/2010/main" val="3894224340"/>
              </p:ext>
            </p:extLst>
          </p:nvPr>
        </p:nvGraphicFramePr>
        <p:xfrm>
          <a:off x="1595144" y="1245253"/>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12" name="Google Shape;1552;p75">
            <a:extLst>
              <a:ext uri="{FF2B5EF4-FFF2-40B4-BE49-F238E27FC236}">
                <a16:creationId xmlns:a16="http://schemas.microsoft.com/office/drawing/2014/main" id="{8A787D00-3737-4550-B0AC-1E4ECC4E072F}"/>
              </a:ext>
            </a:extLst>
          </p:cNvPr>
          <p:cNvGraphicFramePr/>
          <p:nvPr>
            <p:extLst>
              <p:ext uri="{D42A27DB-BD31-4B8C-83A1-F6EECF244321}">
                <p14:modId xmlns:p14="http://schemas.microsoft.com/office/powerpoint/2010/main" val="2568147558"/>
              </p:ext>
            </p:extLst>
          </p:nvPr>
        </p:nvGraphicFramePr>
        <p:xfrm>
          <a:off x="1378944" y="1194216"/>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oogle Shape;1570;p76">
            <a:extLst>
              <a:ext uri="{FF2B5EF4-FFF2-40B4-BE49-F238E27FC236}">
                <a16:creationId xmlns:a16="http://schemas.microsoft.com/office/drawing/2014/main" id="{6ACAA3CA-9CE1-4A7D-8F15-64E6E3B4A7AC}"/>
              </a:ext>
            </a:extLst>
          </p:cNvPr>
          <p:cNvGraphicFramePr/>
          <p:nvPr>
            <p:extLst>
              <p:ext uri="{D42A27DB-BD31-4B8C-83A1-F6EECF244321}">
                <p14:modId xmlns:p14="http://schemas.microsoft.com/office/powerpoint/2010/main" val="1320786690"/>
              </p:ext>
            </p:extLst>
          </p:nvPr>
        </p:nvGraphicFramePr>
        <p:xfrm>
          <a:off x="1477353" y="1021697"/>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590;p77">
            <a:extLst>
              <a:ext uri="{FF2B5EF4-FFF2-40B4-BE49-F238E27FC236}">
                <a16:creationId xmlns:a16="http://schemas.microsoft.com/office/drawing/2014/main" id="{7C0C7E95-ED1C-462C-ACDC-8C3685A601CD}"/>
              </a:ext>
            </a:extLst>
          </p:cNvPr>
          <p:cNvGraphicFramePr/>
          <p:nvPr>
            <p:extLst>
              <p:ext uri="{D42A27DB-BD31-4B8C-83A1-F6EECF244321}">
                <p14:modId xmlns:p14="http://schemas.microsoft.com/office/powerpoint/2010/main" val="4201605796"/>
              </p:ext>
            </p:extLst>
          </p:nvPr>
        </p:nvGraphicFramePr>
        <p:xfrm>
          <a:off x="1293791" y="1074119"/>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10;p78">
            <a:extLst>
              <a:ext uri="{FF2B5EF4-FFF2-40B4-BE49-F238E27FC236}">
                <a16:creationId xmlns:a16="http://schemas.microsoft.com/office/drawing/2014/main" id="{04B68EBB-3B4C-45FC-AE9B-D0F6AD43E73D}"/>
              </a:ext>
            </a:extLst>
          </p:cNvPr>
          <p:cNvGraphicFramePr/>
          <p:nvPr>
            <p:extLst>
              <p:ext uri="{D42A27DB-BD31-4B8C-83A1-F6EECF244321}">
                <p14:modId xmlns:p14="http://schemas.microsoft.com/office/powerpoint/2010/main" val="1279092366"/>
              </p:ext>
            </p:extLst>
          </p:nvPr>
        </p:nvGraphicFramePr>
        <p:xfrm>
          <a:off x="1365799" y="1150421"/>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7"/>
          <p:cNvGrpSpPr/>
          <p:nvPr/>
        </p:nvGrpSpPr>
        <p:grpSpPr>
          <a:xfrm>
            <a:off x="202434" y="52437"/>
            <a:ext cx="8964488" cy="6858000"/>
            <a:chOff x="179512" y="0"/>
            <a:chExt cx="8964488" cy="6858000"/>
          </a:xfrm>
        </p:grpSpPr>
        <p:grpSp>
          <p:nvGrpSpPr>
            <p:cNvPr id="201" name="Google Shape;201;p7"/>
            <p:cNvGrpSpPr/>
            <p:nvPr/>
          </p:nvGrpSpPr>
          <p:grpSpPr>
            <a:xfrm>
              <a:off x="179512" y="0"/>
              <a:ext cx="8964488" cy="6858000"/>
              <a:chOff x="179512" y="0"/>
              <a:chExt cx="8964488" cy="6858000"/>
            </a:xfrm>
          </p:grpSpPr>
          <p:pic>
            <p:nvPicPr>
              <p:cNvPr id="202" name="Google Shape;202;p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03" name="Google Shape;203;p7"/>
              <p:cNvGrpSpPr/>
              <p:nvPr/>
            </p:nvGrpSpPr>
            <p:grpSpPr>
              <a:xfrm>
                <a:off x="179512" y="0"/>
                <a:ext cx="8964488" cy="6858000"/>
                <a:chOff x="179512" y="0"/>
                <a:chExt cx="8964488" cy="6858000"/>
              </a:xfrm>
            </p:grpSpPr>
            <p:sp>
              <p:nvSpPr>
                <p:cNvPr id="204" name="Google Shape;204;p7"/>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5" name="Google Shape;205;p7"/>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6" name="Google Shape;206;p7"/>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7" name="Google Shape;207;p7"/>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8" name="Google Shape;208;p7"/>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09" name="Google Shape;209;p7"/>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10" name="Google Shape;210;p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11;p7"/>
            <p:cNvSpPr txBox="1"/>
            <p:nvPr/>
          </p:nvSpPr>
          <p:spPr>
            <a:xfrm>
              <a:off x="378210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12" name="Google Shape;212;p7"/>
          <p:cNvPicPr preferRelativeResize="0"/>
          <p:nvPr/>
        </p:nvPicPr>
        <p:blipFill rotWithShape="1">
          <a:blip r:embed="rId4">
            <a:alphaModFix/>
          </a:blip>
          <a:srcRect/>
          <a:stretch/>
        </p:blipFill>
        <p:spPr>
          <a:xfrm>
            <a:off x="1151862" y="538720"/>
            <a:ext cx="7550883" cy="570342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30;p79">
            <a:extLst>
              <a:ext uri="{FF2B5EF4-FFF2-40B4-BE49-F238E27FC236}">
                <a16:creationId xmlns:a16="http://schemas.microsoft.com/office/drawing/2014/main" id="{2D026CD0-1986-4694-BE9D-AF8FF84CBDDC}"/>
              </a:ext>
            </a:extLst>
          </p:cNvPr>
          <p:cNvGraphicFramePr/>
          <p:nvPr>
            <p:extLst>
              <p:ext uri="{D42A27DB-BD31-4B8C-83A1-F6EECF244321}">
                <p14:modId xmlns:p14="http://schemas.microsoft.com/office/powerpoint/2010/main" val="3102594949"/>
              </p:ext>
            </p:extLst>
          </p:nvPr>
        </p:nvGraphicFramePr>
        <p:xfrm>
          <a:off x="1511843" y="1130679"/>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50;p80">
            <a:extLst>
              <a:ext uri="{FF2B5EF4-FFF2-40B4-BE49-F238E27FC236}">
                <a16:creationId xmlns:a16="http://schemas.microsoft.com/office/drawing/2014/main" id="{762534EA-4010-4072-8338-FE4F92460D87}"/>
              </a:ext>
            </a:extLst>
          </p:cNvPr>
          <p:cNvGraphicFramePr/>
          <p:nvPr>
            <p:extLst>
              <p:ext uri="{D42A27DB-BD31-4B8C-83A1-F6EECF244321}">
                <p14:modId xmlns:p14="http://schemas.microsoft.com/office/powerpoint/2010/main" val="1338791306"/>
              </p:ext>
            </p:extLst>
          </p:nvPr>
        </p:nvGraphicFramePr>
        <p:xfrm>
          <a:off x="1254239" y="1142397"/>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72;p81">
            <a:extLst>
              <a:ext uri="{FF2B5EF4-FFF2-40B4-BE49-F238E27FC236}">
                <a16:creationId xmlns:a16="http://schemas.microsoft.com/office/drawing/2014/main" id="{C1966E61-4537-4140-A2BD-6078A47444B1}"/>
              </a:ext>
            </a:extLst>
          </p:cNvPr>
          <p:cNvGraphicFramePr/>
          <p:nvPr>
            <p:extLst>
              <p:ext uri="{D42A27DB-BD31-4B8C-83A1-F6EECF244321}">
                <p14:modId xmlns:p14="http://schemas.microsoft.com/office/powerpoint/2010/main" val="2580551876"/>
              </p:ext>
            </p:extLst>
          </p:nvPr>
        </p:nvGraphicFramePr>
        <p:xfrm>
          <a:off x="1595144" y="106740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12" name="Google Shape;1690;p82">
            <a:extLst>
              <a:ext uri="{FF2B5EF4-FFF2-40B4-BE49-F238E27FC236}">
                <a16:creationId xmlns:a16="http://schemas.microsoft.com/office/drawing/2014/main" id="{132DBE24-F31B-43D4-8D3B-74BF5F70A5C6}"/>
              </a:ext>
            </a:extLst>
          </p:cNvPr>
          <p:cNvGraphicFramePr/>
          <p:nvPr>
            <p:extLst>
              <p:ext uri="{D42A27DB-BD31-4B8C-83A1-F6EECF244321}">
                <p14:modId xmlns:p14="http://schemas.microsoft.com/office/powerpoint/2010/main" val="100816741"/>
              </p:ext>
            </p:extLst>
          </p:nvPr>
        </p:nvGraphicFramePr>
        <p:xfrm>
          <a:off x="1388368" y="1211906"/>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394962"/>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11" name="Google Shape;1711;p83">
            <a:extLst>
              <a:ext uri="{FF2B5EF4-FFF2-40B4-BE49-F238E27FC236}">
                <a16:creationId xmlns:a16="http://schemas.microsoft.com/office/drawing/2014/main" id="{EF4A42BA-C553-4AAA-AEA0-E118B97E4261}"/>
              </a:ext>
            </a:extLst>
          </p:cNvPr>
          <p:cNvSpPr txBox="1"/>
          <p:nvPr/>
        </p:nvSpPr>
        <p:spPr>
          <a:xfrm>
            <a:off x="1751786" y="908720"/>
            <a:ext cx="7203186" cy="6463308"/>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correspondiente a </a:t>
            </a:r>
            <a:r>
              <a:rPr lang="es-MX" b="1" kern="0" dirty="0">
                <a:solidFill>
                  <a:srgbClr val="000000"/>
                </a:solidFill>
                <a:ea typeface="Calibri"/>
                <a:cs typeface="Calibri"/>
                <a:sym typeface="Calibri"/>
              </a:rPr>
              <a:t>“Medio Ambiente” </a:t>
            </a:r>
            <a:r>
              <a:rPr lang="es-MX" kern="0" dirty="0">
                <a:solidFill>
                  <a:srgbClr val="000000"/>
                </a:solidFill>
                <a:ea typeface="Calibri"/>
                <a:cs typeface="Calibri"/>
                <a:sym typeface="Calibri"/>
              </a:rPr>
              <a:t>se articulan los siguientes resultados.</a:t>
            </a:r>
            <a:endParaRPr sz="1400" kern="0" dirty="0">
              <a:solidFill>
                <a:srgbClr val="000000"/>
              </a:solidFill>
              <a:latin typeface="Arial"/>
              <a:cs typeface="Arial"/>
              <a:sym typeface="Arial"/>
            </a:endParaRPr>
          </a:p>
          <a:p>
            <a:pPr algn="just">
              <a:buClr>
                <a:srgbClr val="000000"/>
              </a:buClr>
              <a:buFont typeface="Arial"/>
              <a:buNone/>
            </a:pPr>
            <a:endParaRPr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Se considera que las áreas de trabajo están </a:t>
            </a:r>
            <a:r>
              <a:rPr lang="es-MX" b="1" kern="0" dirty="0">
                <a:solidFill>
                  <a:srgbClr val="000000"/>
                </a:solidFill>
                <a:ea typeface="Calibri"/>
                <a:cs typeface="Calibri"/>
                <a:sym typeface="Calibri"/>
              </a:rPr>
              <a:t>libres de</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Basura</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68%</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Olores desagradables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76%</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Plagas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82%</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Agua estancada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91%</a:t>
            </a:r>
            <a:endParaRPr sz="1400" kern="0" dirty="0">
              <a:solidFill>
                <a:srgbClr val="000000"/>
              </a:solidFill>
              <a:latin typeface="Arial"/>
              <a:cs typeface="Arial"/>
              <a:sym typeface="Arial"/>
            </a:endParaRPr>
          </a:p>
          <a:p>
            <a:pPr algn="just">
              <a:buClr>
                <a:srgbClr val="000000"/>
              </a:buClr>
              <a:buFont typeface="Arial"/>
              <a:buNone/>
            </a:pPr>
            <a:endParaRPr b="1"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Se considera que en la UAN se promueve el </a:t>
            </a:r>
            <a:r>
              <a:rPr lang="es-MX" b="1" kern="0" dirty="0">
                <a:solidFill>
                  <a:srgbClr val="000000"/>
                </a:solidFill>
                <a:ea typeface="Calibri"/>
                <a:cs typeface="Calibri"/>
                <a:sym typeface="Calibri"/>
              </a:rPr>
              <a:t>uso correcto de</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Agua</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56%</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Insumos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67%</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Energía eléctrica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52%</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Desechos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55%</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Áreas verdes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77%</a:t>
            </a:r>
            <a:endParaRPr sz="1400" kern="0" dirty="0">
              <a:solidFill>
                <a:srgbClr val="000000"/>
              </a:solidFill>
              <a:latin typeface="Arial"/>
              <a:cs typeface="Arial"/>
              <a:sym typeface="Arial"/>
            </a:endParaRPr>
          </a:p>
          <a:p>
            <a:pPr marL="285750" indent="-171450" algn="just">
              <a:buClr>
                <a:srgbClr val="000000"/>
              </a:buClr>
              <a:buSzPts val="1800"/>
              <a:buFont typeface="Arial"/>
              <a:buNone/>
            </a:pPr>
            <a:endParaRPr b="1"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Por ultimo se menciona en un alto porcentaje de interés que si la UAN ofreciera cursos de capacitación en </a:t>
            </a:r>
            <a:r>
              <a:rPr lang="es-MX" b="1" kern="0" dirty="0">
                <a:solidFill>
                  <a:srgbClr val="000000"/>
                </a:solidFill>
                <a:ea typeface="Calibri"/>
                <a:cs typeface="Calibri"/>
                <a:sym typeface="Calibri"/>
              </a:rPr>
              <a:t>materia de medio ambiente</a:t>
            </a:r>
            <a:r>
              <a:rPr lang="es-MX" kern="0" dirty="0">
                <a:solidFill>
                  <a:srgbClr val="000000"/>
                </a:solidFill>
                <a:ea typeface="Calibri"/>
                <a:cs typeface="Calibri"/>
                <a:sym typeface="Calibri"/>
              </a:rPr>
              <a:t>, asistieran a ellos.</a:t>
            </a:r>
            <a:endParaRPr sz="1400" kern="0" dirty="0">
              <a:solidFill>
                <a:srgbClr val="000000"/>
              </a:solidFill>
              <a:latin typeface="Arial"/>
              <a:cs typeface="Arial"/>
              <a:sym typeface="Arial"/>
            </a:endParaRPr>
          </a:p>
          <a:p>
            <a:pPr>
              <a:buClr>
                <a:srgbClr val="000000"/>
              </a:buClr>
              <a:buFont typeface="Arial"/>
              <a:buNone/>
            </a:pPr>
            <a:endParaRPr kern="0" dirty="0">
              <a:solidFill>
                <a:srgbClr val="000000"/>
              </a:solidFill>
              <a:ea typeface="Calibri"/>
              <a:cs typeface="Calibri"/>
              <a:sym typeface="Calibri"/>
            </a:endParaRPr>
          </a:p>
          <a:p>
            <a:pPr>
              <a:buClr>
                <a:srgbClr val="000000"/>
              </a:buClr>
              <a:buFont typeface="Arial"/>
              <a:buNone/>
            </a:pPr>
            <a:r>
              <a:rPr lang="es-MX" kern="0" dirty="0">
                <a:solidFill>
                  <a:srgbClr val="000000"/>
                </a:solidFill>
                <a:ea typeface="Calibri"/>
                <a:cs typeface="Calibri"/>
                <a:sym typeface="Calibri"/>
              </a:rPr>
              <a:t> </a:t>
            </a:r>
            <a:endParaRPr sz="1400" kern="0" dirty="0">
              <a:solidFill>
                <a:srgbClr val="000000"/>
              </a:solidFill>
              <a:latin typeface="Arial"/>
              <a:cs typeface="Arial"/>
              <a:sym typeface="Arial"/>
            </a:endParaRPr>
          </a:p>
          <a:p>
            <a:pPr>
              <a:buClr>
                <a:srgbClr val="000000"/>
              </a:buClr>
              <a:buFont typeface="Arial"/>
              <a:buNone/>
            </a:pPr>
            <a:endParaRPr kern="0" dirty="0">
              <a:solidFill>
                <a:srgbClr val="000000"/>
              </a:solidFill>
              <a:ea typeface="Calibri"/>
              <a:cs typeface="Calibri"/>
              <a:sym typeface="Calibri"/>
            </a:endParaRPr>
          </a:p>
          <a:p>
            <a:pPr>
              <a:buClr>
                <a:srgbClr val="000000"/>
              </a:buClr>
              <a:buFont typeface="Arial"/>
              <a:buNone/>
            </a:pPr>
            <a:endParaRPr kern="0" dirty="0">
              <a:solidFill>
                <a:srgbClr val="000000"/>
              </a:solidFill>
              <a:ea typeface="Calibri"/>
              <a:cs typeface="Calibri"/>
              <a:sym typeface="Calibri"/>
            </a:endParaRPr>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8"/>
          <p:cNvGrpSpPr/>
          <p:nvPr/>
        </p:nvGrpSpPr>
        <p:grpSpPr>
          <a:xfrm>
            <a:off x="202434" y="52437"/>
            <a:ext cx="8964488" cy="6858000"/>
            <a:chOff x="179512" y="0"/>
            <a:chExt cx="8964488" cy="6858000"/>
          </a:xfrm>
        </p:grpSpPr>
        <p:grpSp>
          <p:nvGrpSpPr>
            <p:cNvPr id="219" name="Google Shape;219;p8"/>
            <p:cNvGrpSpPr/>
            <p:nvPr/>
          </p:nvGrpSpPr>
          <p:grpSpPr>
            <a:xfrm>
              <a:off x="179512" y="0"/>
              <a:ext cx="8964488" cy="6858000"/>
              <a:chOff x="179512" y="0"/>
              <a:chExt cx="8964488" cy="6858000"/>
            </a:xfrm>
          </p:grpSpPr>
          <p:pic>
            <p:nvPicPr>
              <p:cNvPr id="220" name="Google Shape;220;p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21" name="Google Shape;221;p8"/>
              <p:cNvGrpSpPr/>
              <p:nvPr/>
            </p:nvGrpSpPr>
            <p:grpSpPr>
              <a:xfrm>
                <a:off x="179512" y="0"/>
                <a:ext cx="8964488" cy="6858000"/>
                <a:chOff x="179512" y="0"/>
                <a:chExt cx="8964488" cy="6858000"/>
              </a:xfrm>
            </p:grpSpPr>
            <p:sp>
              <p:nvSpPr>
                <p:cNvPr id="222" name="Google Shape;222;p8"/>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3" name="Google Shape;223;p8"/>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4" name="Google Shape;224;p8"/>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5" name="Google Shape;225;p8"/>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6" name="Google Shape;226;p8"/>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27" name="Google Shape;227;p8"/>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28" name="Google Shape;228;p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229;p8"/>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30" name="Google Shape;230;p8"/>
          <p:cNvPicPr preferRelativeResize="0"/>
          <p:nvPr/>
        </p:nvPicPr>
        <p:blipFill rotWithShape="1">
          <a:blip r:embed="rId4">
            <a:alphaModFix/>
          </a:blip>
          <a:srcRect/>
          <a:stretch/>
        </p:blipFill>
        <p:spPr>
          <a:xfrm>
            <a:off x="1151862" y="548680"/>
            <a:ext cx="7691531" cy="5693462"/>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457</TotalTime>
  <Words>4267</Words>
  <Application>Microsoft Office PowerPoint</Application>
  <PresentationFormat>Presentación en pantalla (4:3)</PresentationFormat>
  <Paragraphs>730</Paragraphs>
  <Slides>84</Slides>
  <Notes>13</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84</vt:i4>
      </vt:variant>
    </vt:vector>
  </HeadingPairs>
  <TitlesOfParts>
    <vt:vector size="89" baseType="lpstr">
      <vt:lpstr>Arial</vt:lpstr>
      <vt:lpstr>Calibri</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ERM</dc:creator>
  <cp:lastModifiedBy>Perla</cp:lastModifiedBy>
  <cp:revision>96</cp:revision>
  <dcterms:created xsi:type="dcterms:W3CDTF">2020-10-13T14:28:37Z</dcterms:created>
  <dcterms:modified xsi:type="dcterms:W3CDTF">2021-10-22T17:29:45Z</dcterms:modified>
</cp:coreProperties>
</file>