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omments/comment1.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omments/comment2.xml" ContentType="application/vnd.openxmlformats-officedocument.presentationml.comment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omments/comment3.xml" ContentType="application/vnd.openxmlformats-officedocument.presentationml.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omments/comment4.xml" ContentType="application/vnd.openxmlformats-officedocument.presentationml.comment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omments/comment5.xml" ContentType="application/vnd.openxmlformats-officedocument.presentationml.comment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omments/comment6.xml" ContentType="application/vnd.openxmlformats-officedocument.presentationml.comment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omments/comment7.xml" ContentType="application/vnd.openxmlformats-officedocument.presentationml.comment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omments/comment8.xml" ContentType="application/vnd.openxmlformats-officedocument.presentationml.comment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6" r:id="rId3"/>
    <p:sldId id="339" r:id="rId4"/>
    <p:sldId id="257" r:id="rId5"/>
    <p:sldId id="258" r:id="rId6"/>
    <p:sldId id="259" r:id="rId7"/>
    <p:sldId id="261" r:id="rId8"/>
    <p:sldId id="260" r:id="rId9"/>
    <p:sldId id="333" r:id="rId10"/>
    <p:sldId id="334" r:id="rId11"/>
    <p:sldId id="335" r:id="rId12"/>
    <p:sldId id="336" r:id="rId13"/>
    <p:sldId id="337" r:id="rId14"/>
    <p:sldId id="338" r:id="rId15"/>
    <p:sldId id="263" r:id="rId16"/>
    <p:sldId id="264" r:id="rId17"/>
    <p:sldId id="265" r:id="rId18"/>
    <p:sldId id="266" r:id="rId19"/>
    <p:sldId id="267" r:id="rId20"/>
    <p:sldId id="26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8"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16-4126-98DF-CCFF79C9901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16-4126-98DF-CCFF79C990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FF16-4126-98DF-CCFF79C9901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913212909528795"/>
          <c:y val="3.6563098323443968E-2"/>
          <c:w val="0.80177416976227456"/>
          <c:h val="0.5246644461072496"/>
        </c:manualLayout>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70-4A96-94AC-FE1FBEBA5B50}"/>
                </c:ext>
              </c:extLst>
            </c:dLbl>
            <c:dLbl>
              <c:idx val="1"/>
              <c:layout>
                <c:manualLayout>
                  <c:x val="-1.2933598692026977E-16"/>
                  <c:y val="9.0742514235339661E-2"/>
                </c:manualLayout>
              </c:layout>
              <c:tx>
                <c:rich>
                  <a:bodyPr/>
                  <a:lstStyle/>
                  <a:p>
                    <a:fld id="{236CD0EA-6744-4E8D-878C-C91AFC772812}"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70-4A96-94AC-FE1FBEBA5B50}"/>
                </c:ext>
              </c:extLst>
            </c:dLbl>
            <c:dLbl>
              <c:idx val="2"/>
              <c:layout>
                <c:manualLayout>
                  <c:x val="0"/>
                  <c:y val="0.10325872309538654"/>
                </c:manualLayout>
              </c:layout>
              <c:tx>
                <c:rich>
                  <a:bodyPr/>
                  <a:lstStyle/>
                  <a:p>
                    <a:fld id="{9ACBB902-1D36-45C9-ADF4-19314DAF4DBD}" type="VALUE">
                      <a:rPr lang="en-US" sz="1400" smtClean="0">
                        <a:solidFill>
                          <a:schemeClr val="tx1"/>
                        </a:solidFill>
                      </a:rPr>
                      <a:pPr/>
                      <a:t>[VALOR]</a:t>
                    </a:fld>
                    <a:r>
                      <a:rPr lang="en-US" sz="14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70-4A96-94AC-FE1FBEBA5B50}"/>
                </c:ext>
              </c:extLst>
            </c:dLbl>
            <c:dLbl>
              <c:idx val="3"/>
              <c:layout>
                <c:manualLayout>
                  <c:x val="-8.9577750384778505E-4"/>
                  <c:y val="9.700061866536310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4A70-4A96-94AC-FE1FBEBA5B50}"/>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A70-4A96-94AC-FE1FBEBA5B50}"/>
                </c:ext>
              </c:extLst>
            </c:dLbl>
            <c:dLbl>
              <c:idx val="5"/>
              <c:layout>
                <c:manualLayout>
                  <c:x val="-1.7915550076955679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5-4A70-4A96-94AC-FE1FBEBA5B50}"/>
                </c:ext>
              </c:extLst>
            </c:dLbl>
            <c:dLbl>
              <c:idx val="6"/>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A70-4A96-94AC-FE1FBEBA5B50}"/>
                </c:ext>
              </c:extLst>
            </c:dLbl>
            <c:dLbl>
              <c:idx val="7"/>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A70-4A96-94AC-FE1FBEBA5B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PROFESIONALISMO E INTEGRIDAD</c:v>
                </c:pt>
                <c:pt idx="5">
                  <c:v> TOLERANCIA</c:v>
                </c:pt>
                <c:pt idx="6">
                  <c:v> LEALTAD Y COMPROMISO</c:v>
                </c:pt>
                <c:pt idx="7">
                  <c:v> JUSTICIA</c:v>
                </c:pt>
              </c:strCache>
            </c:strRef>
          </c:cat>
          <c:val>
            <c:numRef>
              <c:f>VALORES!$B$4:$B$11</c:f>
              <c:numCache>
                <c:formatCode>General</c:formatCode>
                <c:ptCount val="8"/>
                <c:pt idx="0">
                  <c:v>90</c:v>
                </c:pt>
                <c:pt idx="1">
                  <c:v>79</c:v>
                </c:pt>
                <c:pt idx="2">
                  <c:v>77</c:v>
                </c:pt>
                <c:pt idx="3">
                  <c:v>74</c:v>
                </c:pt>
                <c:pt idx="4">
                  <c:v>74</c:v>
                </c:pt>
                <c:pt idx="5">
                  <c:v>70</c:v>
                </c:pt>
                <c:pt idx="6">
                  <c:v>70</c:v>
                </c:pt>
                <c:pt idx="7">
                  <c:v>65</c:v>
                </c:pt>
              </c:numCache>
            </c:numRef>
          </c:val>
          <c:extLst>
            <c:ext xmlns:c16="http://schemas.microsoft.com/office/drawing/2014/chart" uri="{C3380CC4-5D6E-409C-BE32-E72D297353CC}">
              <c16:uniqueId val="{00000008-4A70-4A96-94AC-FE1FBEBA5B50}"/>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58-4A78-A086-6B33CDFDA87C}"/>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58-4A78-A086-6B33CDFDA87C}"/>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58-4A78-A086-6B33CDFDA87C}"/>
                </c:ext>
              </c:extLst>
            </c:dLbl>
            <c:dLbl>
              <c:idx val="3"/>
              <c:layout>
                <c:manualLayout>
                  <c:x val="1.5753210713846732E-2"/>
                  <c:y val="7.063995627480224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721021276766839"/>
                      <c:h val="8.0026852974026286E-2"/>
                    </c:manualLayout>
                  </c15:layout>
                  <c15:dlblFieldTable/>
                  <c15:showDataLabelsRange val="0"/>
                </c:ext>
                <c:ext xmlns:c16="http://schemas.microsoft.com/office/drawing/2014/chart" uri="{C3380CC4-5D6E-409C-BE32-E72D297353CC}">
                  <c16:uniqueId val="{00000003-CE58-4A78-A086-6B33CDFDA8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58</c:v>
                </c:pt>
                <c:pt idx="2">
                  <c:v>21</c:v>
                </c:pt>
                <c:pt idx="3">
                  <c:v>2</c:v>
                </c:pt>
              </c:numCache>
            </c:numRef>
          </c:val>
          <c:extLst>
            <c:ext xmlns:c16="http://schemas.microsoft.com/office/drawing/2014/chart" uri="{C3380CC4-5D6E-409C-BE32-E72D297353CC}">
              <c16:uniqueId val="{00000004-CE58-4A78-A086-6B33CDFDA87C}"/>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7461275602231405E-2"/>
          <c:y val="3.2408369335998603E-2"/>
          <c:w val="0.91235272128851719"/>
          <c:h val="0.88238269579359907"/>
        </c:manualLayout>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DA-499C-85A8-A8EBC4ABA1CA}"/>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A-499C-85A8-A8EBC4ABA1CA}"/>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DA-499C-85A8-A8EBC4ABA1CA}"/>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DA-499C-85A8-A8EBC4ABA1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12</c:v>
                </c:pt>
                <c:pt idx="1">
                  <c:v>33</c:v>
                </c:pt>
                <c:pt idx="2">
                  <c:v>44</c:v>
                </c:pt>
                <c:pt idx="3">
                  <c:v>11</c:v>
                </c:pt>
              </c:numCache>
            </c:numRef>
          </c:val>
          <c:extLst>
            <c:ext xmlns:c16="http://schemas.microsoft.com/office/drawing/2014/chart" uri="{C3380CC4-5D6E-409C-BE32-E72D297353CC}">
              <c16:uniqueId val="{00000004-39DA-499C-85A8-A8EBC4ABA1CA}"/>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021828786987957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A7-4326-8B0A-2D825AF18D46}"/>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A7-4326-8B0A-2D825AF18D46}"/>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A7-4326-8B0A-2D825AF18D46}"/>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A7-4326-8B0A-2D825AF18D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21</c:v>
                </c:pt>
                <c:pt idx="2">
                  <c:v>58</c:v>
                </c:pt>
                <c:pt idx="3">
                  <c:v>16</c:v>
                </c:pt>
              </c:numCache>
            </c:numRef>
          </c:val>
          <c:extLst>
            <c:ext xmlns:c16="http://schemas.microsoft.com/office/drawing/2014/chart" uri="{C3380CC4-5D6E-409C-BE32-E72D297353CC}">
              <c16:uniqueId val="{00000004-BAA7-4326-8B0A-2D825AF18D46}"/>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1.74971688485655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E-4756-B233-55E8E37D26F1}"/>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E-4756-B233-55E8E37D26F1}"/>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9E-4756-B233-55E8E37D26F1}"/>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9E-4756-B233-55E8E37D26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c:v>
                </c:pt>
                <c:pt idx="1">
                  <c:v>26</c:v>
                </c:pt>
                <c:pt idx="2">
                  <c:v>46</c:v>
                </c:pt>
                <c:pt idx="3">
                  <c:v>26</c:v>
                </c:pt>
              </c:numCache>
            </c:numRef>
          </c:val>
          <c:extLst>
            <c:ext xmlns:c16="http://schemas.microsoft.com/office/drawing/2014/chart" uri="{C3380CC4-5D6E-409C-BE32-E72D297353CC}">
              <c16:uniqueId val="{00000004-719E-4756-B233-55E8E37D26F1}"/>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F-4438-9E02-2EE876B5F1C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F-4438-9E02-2EE876B5F1C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F-4438-9E02-2EE876B5F1C7}"/>
                </c:ext>
              </c:extLst>
            </c:dLbl>
            <c:dLbl>
              <c:idx val="3"/>
              <c:layout>
                <c:manualLayout>
                  <c:x val="0"/>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9F-4438-9E02-2EE876B5F1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12</c:v>
                </c:pt>
                <c:pt idx="1">
                  <c:v>49</c:v>
                </c:pt>
                <c:pt idx="2">
                  <c:v>32</c:v>
                </c:pt>
                <c:pt idx="3">
                  <c:v>7</c:v>
                </c:pt>
              </c:numCache>
            </c:numRef>
          </c:val>
          <c:extLst>
            <c:ext xmlns:c16="http://schemas.microsoft.com/office/drawing/2014/chart" uri="{C3380CC4-5D6E-409C-BE32-E72D297353CC}">
              <c16:uniqueId val="{00000004-EF9F-4438-9E02-2EE876B5F1C7}"/>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38-47B3-AA74-C0AFD6378BC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38-47B3-AA74-C0AFD6378BCF}"/>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38-47B3-AA74-C0AFD6378BCF}"/>
                </c:ext>
              </c:extLst>
            </c:dLbl>
            <c:dLbl>
              <c:idx val="3"/>
              <c:layout>
                <c:manualLayout>
                  <c:x val="-1.8110207277877077E-3"/>
                  <c:y val="1.1079913525893016E-1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38-47B3-AA74-C0AFD6378B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16</c:v>
                </c:pt>
                <c:pt idx="1">
                  <c:v>56</c:v>
                </c:pt>
                <c:pt idx="2">
                  <c:v>26</c:v>
                </c:pt>
                <c:pt idx="3">
                  <c:v>2</c:v>
                </c:pt>
              </c:numCache>
            </c:numRef>
          </c:val>
          <c:extLst>
            <c:ext xmlns:c16="http://schemas.microsoft.com/office/drawing/2014/chart" uri="{C3380CC4-5D6E-409C-BE32-E72D297353CC}">
              <c16:uniqueId val="{00000004-BB38-47B3-AA74-C0AFD6378BCF}"/>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98-4405-B801-AC41E425DF34}"/>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98-4405-B801-AC41E425DF34}"/>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98-4405-B801-AC41E425DF34}"/>
                </c:ext>
              </c:extLst>
            </c:dLbl>
            <c:dLbl>
              <c:idx val="3"/>
              <c:layout>
                <c:manualLayout>
                  <c:x val="1.7826590507354593E-3"/>
                  <c:y val="1.4983861083797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8-4405-B801-AC41E425DF3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16</c:v>
                </c:pt>
                <c:pt idx="1">
                  <c:v>51</c:v>
                </c:pt>
                <c:pt idx="2">
                  <c:v>28</c:v>
                </c:pt>
                <c:pt idx="3">
                  <c:v>5</c:v>
                </c:pt>
              </c:numCache>
            </c:numRef>
          </c:val>
          <c:extLst>
            <c:ext xmlns:c16="http://schemas.microsoft.com/office/drawing/2014/chart" uri="{C3380CC4-5D6E-409C-BE32-E72D297353CC}">
              <c16:uniqueId val="{00000004-EA98-4405-B801-AC41E425DF34}"/>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1.05090001924592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92-4A88-B81D-F6251AA293D0}"/>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92-4A88-B81D-F6251AA293D0}"/>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92-4A88-B81D-F6251AA293D0}"/>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92-4A88-B81D-F6251AA293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7</c:v>
                </c:pt>
                <c:pt idx="1">
                  <c:v>51</c:v>
                </c:pt>
                <c:pt idx="2">
                  <c:v>28</c:v>
                </c:pt>
                <c:pt idx="3">
                  <c:v>14</c:v>
                </c:pt>
              </c:numCache>
            </c:numRef>
          </c:val>
          <c:extLst>
            <c:ext xmlns:c16="http://schemas.microsoft.com/office/drawing/2014/chart" uri="{C3380CC4-5D6E-409C-BE32-E72D297353CC}">
              <c16:uniqueId val="{00000004-5E92-4A88-B81D-F6251AA293D0}"/>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2467291975630394E-2"/>
          <c:y val="3.5863654313039436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0A-443D-B438-5F6D4AC48BD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0A-443D-B438-5F6D4AC48B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63</c:v>
                </c:pt>
                <c:pt idx="1">
                  <c:v>37</c:v>
                </c:pt>
              </c:numCache>
            </c:numRef>
          </c:val>
          <c:extLst>
            <c:ext xmlns:c16="http://schemas.microsoft.com/office/drawing/2014/chart" uri="{C3380CC4-5D6E-409C-BE32-E72D297353CC}">
              <c16:uniqueId val="{00000002-000A-443D-B438-5F6D4AC48BD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0-45C4-9EE4-F4A0334D4C76}"/>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0-45C4-9EE4-F4A0334D4C7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49</c:v>
                </c:pt>
                <c:pt idx="1">
                  <c:v>51</c:v>
                </c:pt>
              </c:numCache>
            </c:numRef>
          </c:val>
          <c:extLst>
            <c:ext xmlns:c16="http://schemas.microsoft.com/office/drawing/2014/chart" uri="{C3380CC4-5D6E-409C-BE32-E72D297353CC}">
              <c16:uniqueId val="{00000002-7190-45C4-9EE4-F4A0334D4C76}"/>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070301856898288E-3"/>
                  <c:y val="9.2825943316238585E-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6E-4D5D-9832-0A5E9CAA9DA8}"/>
                </c:ext>
              </c:extLst>
            </c:dLbl>
            <c:dLbl>
              <c:idx val="1"/>
              <c:layout>
                <c:manualLayout>
                  <c:x val="-1.8690100618966095E-3"/>
                  <c:y val="1.5470990552706619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E-4D5D-9832-0A5E9CAA9DA8}"/>
                </c:ext>
              </c:extLst>
            </c:dLbl>
            <c:dLbl>
              <c:idx val="2"/>
              <c:layout>
                <c:manualLayout>
                  <c:x val="3.738020123793219E-3"/>
                  <c:y val="3.4036179215954449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E-4D5D-9832-0A5E9CAA9D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5</c:v>
                </c:pt>
                <c:pt idx="1">
                  <c:v>2</c:v>
                </c:pt>
              </c:numCache>
            </c:numRef>
          </c:val>
          <c:extLst>
            <c:ext xmlns:c16="http://schemas.microsoft.com/office/drawing/2014/chart" uri="{C3380CC4-5D6E-409C-BE32-E72D297353CC}">
              <c16:uniqueId val="{00000003-E56E-4D5D-9832-0A5E9CAA9DA8}"/>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38020123793219E-3"/>
                  <c:y val="2.5333929758291962E-2"/>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0C-45A7-914D-21DEFE6E0911}"/>
                </c:ext>
              </c:extLst>
            </c:dLbl>
            <c:dLbl>
              <c:idx val="1"/>
              <c:layout>
                <c:manualLayout>
                  <c:x val="0"/>
                  <c:y val="2.1659386773789154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0C-45A7-914D-21DEFE6E0911}"/>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0C-45A7-914D-21DEFE6E09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2</c:v>
                </c:pt>
                <c:pt idx="1">
                  <c:v>5</c:v>
                </c:pt>
              </c:numCache>
            </c:numRef>
          </c:val>
          <c:extLst>
            <c:ext xmlns:c16="http://schemas.microsoft.com/office/drawing/2014/chart" uri="{C3380CC4-5D6E-409C-BE32-E72D297353CC}">
              <c16:uniqueId val="{00000003-7C0C-45A7-914D-21DEFE6E0911}"/>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1885850772894221E-3"/>
                  <c:y val="-8.7248604076310722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95-484A-98C1-EC70010D8295}"/>
                </c:ext>
              </c:extLst>
            </c:dLbl>
            <c:dLbl>
              <c:idx val="1"/>
              <c:layout>
                <c:manualLayout>
                  <c:x val="5.0450619370733798E-3"/>
                  <c:y val="-8.9374787176346709E-3"/>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95-484A-98C1-EC70010D8295}"/>
                </c:ext>
              </c:extLst>
            </c:dLbl>
            <c:dLbl>
              <c:idx val="2"/>
              <c:layout>
                <c:manualLayout>
                  <c:x val="-1.6234241298825284E-3"/>
                  <c:y val="1.816079529573786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95-484A-98C1-EC70010D8295}"/>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95-484A-98C1-EC70010D8295}"/>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2</c:v>
                </c:pt>
                <c:pt idx="1">
                  <c:v>5</c:v>
                </c:pt>
              </c:numCache>
            </c:numRef>
          </c:val>
          <c:extLst>
            <c:ext xmlns:c16="http://schemas.microsoft.com/office/drawing/2014/chart" uri="{C3380CC4-5D6E-409C-BE32-E72D297353CC}">
              <c16:uniqueId val="{00000004-E595-484A-98C1-EC70010D8295}"/>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79-48F3-9687-01006D91BFF0}"/>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79-48F3-9687-01006D91BFF0}"/>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79-48F3-9687-01006D91BF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51</c:v>
                </c:pt>
                <c:pt idx="1">
                  <c:v>33</c:v>
                </c:pt>
                <c:pt idx="2">
                  <c:v>5</c:v>
                </c:pt>
              </c:numCache>
            </c:numRef>
          </c:val>
          <c:extLst>
            <c:ext xmlns:c16="http://schemas.microsoft.com/office/drawing/2014/chart" uri="{C3380CC4-5D6E-409C-BE32-E72D297353CC}">
              <c16:uniqueId val="{00000003-2C79-48F3-9687-01006D91BFF0}"/>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D5-415B-9BE0-7142537788E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D5-415B-9BE0-7142537788E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D5-415B-9BE0-7142537788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47</c:v>
                </c:pt>
                <c:pt idx="1">
                  <c:v>40</c:v>
                </c:pt>
                <c:pt idx="2">
                  <c:v>2</c:v>
                </c:pt>
              </c:numCache>
            </c:numRef>
          </c:val>
          <c:extLst>
            <c:ext xmlns:c16="http://schemas.microsoft.com/office/drawing/2014/chart" uri="{C3380CC4-5D6E-409C-BE32-E72D297353CC}">
              <c16:uniqueId val="{00000003-35D5-415B-9BE0-7142537788E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97-47F1-AF64-09043A40C109}"/>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97-47F1-AF64-09043A40C109}"/>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97-47F1-AF64-09043A40C1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39</c:v>
                </c:pt>
                <c:pt idx="1">
                  <c:v>35</c:v>
                </c:pt>
                <c:pt idx="2">
                  <c:v>5</c:v>
                </c:pt>
                <c:pt idx="3">
                  <c:v>9</c:v>
                </c:pt>
              </c:numCache>
            </c:numRef>
          </c:val>
          <c:extLst>
            <c:ext xmlns:c16="http://schemas.microsoft.com/office/drawing/2014/chart" uri="{C3380CC4-5D6E-409C-BE32-E72D297353CC}">
              <c16:uniqueId val="{00000003-0197-47F1-AF64-09043A40C109}"/>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070301856898288E-3"/>
                  <c:y val="-8.7993031681366741E-5"/>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47-49AB-A15C-697F1185007F}"/>
                </c:ext>
              </c:extLst>
            </c:dLbl>
            <c:dLbl>
              <c:idx val="1"/>
              <c:layout>
                <c:manualLayout>
                  <c:x val="0"/>
                  <c:y val="8.3917085032498232E-3"/>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47-49AB-A15C-697F1185007F}"/>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47-49AB-A15C-697F118500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c:v>
                </c:pt>
                <c:pt idx="1">
                  <c:v>0</c:v>
                </c:pt>
                <c:pt idx="2">
                  <c:v>0</c:v>
                </c:pt>
              </c:numCache>
            </c:numRef>
          </c:val>
          <c:extLst>
            <c:ext xmlns:c16="http://schemas.microsoft.com/office/drawing/2014/chart" uri="{C3380CC4-5D6E-409C-BE32-E72D297353CC}">
              <c16:uniqueId val="{00000003-B347-49AB-A15C-697F1185007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7993031681366741E-5"/>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78-4DAF-B152-08B6E8268905}"/>
                </c:ext>
              </c:extLst>
            </c:dLbl>
            <c:dLbl>
              <c:idx val="1"/>
              <c:layout>
                <c:manualLayout>
                  <c:x val="-3.738020123793219E-3"/>
                  <c:y val="-2.9361405390062527E-4"/>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8-4DAF-B152-08B6E826890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78-4DAF-B152-08B6E82689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c:v>
                </c:pt>
                <c:pt idx="1">
                  <c:v>0</c:v>
                </c:pt>
                <c:pt idx="2">
                  <c:v>0</c:v>
                </c:pt>
              </c:numCache>
            </c:numRef>
          </c:val>
          <c:extLst>
            <c:ext xmlns:c16="http://schemas.microsoft.com/office/drawing/2014/chart" uri="{C3380CC4-5D6E-409C-BE32-E72D297353CC}">
              <c16:uniqueId val="{00000003-C078-4DAF-B152-08B6E826890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F7-4E47-9A80-1DFBAAFDBC3C}"/>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F7-4E47-9A80-1DFBAAFDBC3C}"/>
                </c:ext>
              </c:extLst>
            </c:dLbl>
            <c:dLbl>
              <c:idx val="2"/>
              <c:layout>
                <c:manualLayout>
                  <c:x val="1.7636929230084252E-3"/>
                  <c:y val="-7.9061236460142379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F7-4E47-9A80-1DFBAAFDBC3C}"/>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F7-4E47-9A80-1DFBAAFDBC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65</c:v>
                </c:pt>
                <c:pt idx="2">
                  <c:v>0</c:v>
                </c:pt>
                <c:pt idx="3">
                  <c:v>2</c:v>
                </c:pt>
              </c:numCache>
            </c:numRef>
          </c:val>
          <c:extLst>
            <c:ext xmlns:c16="http://schemas.microsoft.com/office/drawing/2014/chart" uri="{C3380CC4-5D6E-409C-BE32-E72D297353CC}">
              <c16:uniqueId val="{00000004-9AF7-4E47-9A80-1DFBAAFDBC3C}"/>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35-4E85-B02D-93C522FD9C9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35-4E85-B02D-93C522FD9C96}"/>
                </c:ext>
              </c:extLst>
            </c:dLbl>
            <c:dLbl>
              <c:idx val="2"/>
              <c:layout>
                <c:manualLayout>
                  <c:x val="-5.3990599683935341E-3"/>
                  <c:y val="5.6556820567224917E-3"/>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35-4E85-B02D-93C522FD9C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70</c:v>
                </c:pt>
                <c:pt idx="1">
                  <c:v>23</c:v>
                </c:pt>
                <c:pt idx="2">
                  <c:v>7</c:v>
                </c:pt>
              </c:numCache>
            </c:numRef>
          </c:val>
          <c:extLst>
            <c:ext xmlns:c16="http://schemas.microsoft.com/office/drawing/2014/chart" uri="{C3380CC4-5D6E-409C-BE32-E72D297353CC}">
              <c16:uniqueId val="{00000003-AB35-4E85-B02D-93C522FD9C9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B7-49BB-AFB6-A5528CE6F0D4}"/>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B7-49BB-AFB6-A5528CE6F0D4}"/>
                </c:ext>
              </c:extLst>
            </c:dLbl>
            <c:dLbl>
              <c:idx val="2"/>
              <c:layout>
                <c:manualLayout>
                  <c:x val="-5.3990599683935341E-3"/>
                  <c:y val="-5.8771505922132548E-4"/>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B7-49BB-AFB6-A5528CE6F0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65</c:v>
                </c:pt>
                <c:pt idx="1">
                  <c:v>33</c:v>
                </c:pt>
                <c:pt idx="2">
                  <c:v>2</c:v>
                </c:pt>
              </c:numCache>
            </c:numRef>
          </c:val>
          <c:extLst>
            <c:ext xmlns:c16="http://schemas.microsoft.com/office/drawing/2014/chart" uri="{C3380CC4-5D6E-409C-BE32-E72D297353CC}">
              <c16:uniqueId val="{00000003-15B7-49BB-AFB6-A5528CE6F0D4}"/>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BA-46D4-90DC-E087B38D65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BA-46D4-90DC-E087B38D65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72</c:v>
                </c:pt>
                <c:pt idx="1">
                  <c:v>28</c:v>
                </c:pt>
              </c:numCache>
            </c:numRef>
          </c:val>
          <c:extLst>
            <c:ext xmlns:c16="http://schemas.microsoft.com/office/drawing/2014/chart" uri="{C3380CC4-5D6E-409C-BE32-E72D297353CC}">
              <c16:uniqueId val="{00000002-06BA-46D4-90DC-E087B38D659B}"/>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94-43F6-AE16-0AACEF97348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94-43F6-AE16-0AACEF97348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94-43F6-AE16-0AACEF9734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BC94-43F6-AE16-0AACEF97348E}"/>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2F-470D-826E-70E30D843C4A}"/>
                </c:ext>
              </c:extLst>
            </c:dLbl>
            <c:dLbl>
              <c:idx val="1"/>
              <c:layout>
                <c:manualLayout>
                  <c:x val="-1.7260641117293532E-3"/>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2F-470D-826E-70E30D843C4A}"/>
                </c:ext>
              </c:extLst>
            </c:dLbl>
            <c:dLbl>
              <c:idx val="2"/>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2F-470D-826E-70E30D843C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USUARIO-CLIENTE</c:v>
                </c:pt>
              </c:strCache>
            </c:strRef>
          </c:cat>
          <c:val>
            <c:numRef>
              <c:f>'TIPOS DE CONFLICTO'!$C$3:$C$5</c:f>
              <c:numCache>
                <c:formatCode>General</c:formatCode>
                <c:ptCount val="3"/>
                <c:pt idx="0">
                  <c:v>67</c:v>
                </c:pt>
                <c:pt idx="1">
                  <c:v>42</c:v>
                </c:pt>
                <c:pt idx="2">
                  <c:v>37</c:v>
                </c:pt>
              </c:numCache>
            </c:numRef>
          </c:val>
          <c:extLst>
            <c:ext xmlns:c16="http://schemas.microsoft.com/office/drawing/2014/chart" uri="{C3380CC4-5D6E-409C-BE32-E72D297353CC}">
              <c16:uniqueId val="{00000003-E22F-470D-826E-70E30D843C4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AA-42CE-828C-37AD768CB38E}"/>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AA-42CE-828C-37AD768CB38E}"/>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AA-42CE-828C-37AD768CB3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49</c:v>
                </c:pt>
                <c:pt idx="2">
                  <c:v>2</c:v>
                </c:pt>
              </c:numCache>
            </c:numRef>
          </c:val>
          <c:extLst>
            <c:ext xmlns:c16="http://schemas.microsoft.com/office/drawing/2014/chart" uri="{C3380CC4-5D6E-409C-BE32-E72D297353CC}">
              <c16:uniqueId val="{00000003-F6AA-42CE-828C-37AD768CB38E}"/>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5-4EF1-A6F4-A1F1BE82019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5-4EF1-A6F4-A1F1BE82019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5-4EF1-A6F4-A1F1BE8201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79</c:v>
                </c:pt>
                <c:pt idx="1">
                  <c:v>21</c:v>
                </c:pt>
                <c:pt idx="2">
                  <c:v>0</c:v>
                </c:pt>
              </c:numCache>
            </c:numRef>
          </c:val>
          <c:extLst>
            <c:ext xmlns:c16="http://schemas.microsoft.com/office/drawing/2014/chart" uri="{C3380CC4-5D6E-409C-BE32-E72D297353CC}">
              <c16:uniqueId val="{00000003-2775-4EF1-A6F4-A1F1BE82019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39-4251-90B4-961CDA67A081}"/>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39-4251-90B4-961CDA67A081}"/>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39-4251-90B4-961CDA67A0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65</c:v>
                </c:pt>
                <c:pt idx="1">
                  <c:v>33</c:v>
                </c:pt>
                <c:pt idx="2">
                  <c:v>2</c:v>
                </c:pt>
              </c:numCache>
            </c:numRef>
          </c:val>
          <c:extLst>
            <c:ext xmlns:c16="http://schemas.microsoft.com/office/drawing/2014/chart" uri="{C3380CC4-5D6E-409C-BE32-E72D297353CC}">
              <c16:uniqueId val="{00000003-8439-4251-90B4-961CDA67A081}"/>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27-4E7D-B5EA-B97B19871DBC}"/>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27-4E7D-B5EA-B97B19871DBC}"/>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27-4E7D-B5EA-B97B19871D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63</c:v>
                </c:pt>
                <c:pt idx="1">
                  <c:v>30</c:v>
                </c:pt>
                <c:pt idx="2">
                  <c:v>7</c:v>
                </c:pt>
              </c:numCache>
            </c:numRef>
          </c:val>
          <c:extLst>
            <c:ext xmlns:c16="http://schemas.microsoft.com/office/drawing/2014/chart" uri="{C3380CC4-5D6E-409C-BE32-E72D297353CC}">
              <c16:uniqueId val="{00000003-9D27-4E7D-B5EA-B97B19871DBC}"/>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9C-4D34-9350-24D0D79F594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9C-4D34-9350-24D0D79F59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79</c:v>
                </c:pt>
                <c:pt idx="1">
                  <c:v>21</c:v>
                </c:pt>
              </c:numCache>
            </c:numRef>
          </c:val>
          <c:extLst>
            <c:ext xmlns:c16="http://schemas.microsoft.com/office/drawing/2014/chart" uri="{C3380CC4-5D6E-409C-BE32-E72D297353CC}">
              <c16:uniqueId val="{00000002-789C-4D34-9350-24D0D79F594C}"/>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4432072077397748E-2"/>
          <c:y val="1.9868856188095581E-2"/>
          <c:w val="0.91850516786665792"/>
          <c:h val="0.88474518835511851"/>
        </c:manualLayout>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10-4507-9842-CCDCF666771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10-4507-9842-CCDCF666771B}"/>
                </c:ext>
              </c:extLst>
            </c:dLbl>
            <c:dLbl>
              <c:idx val="2"/>
              <c:layout>
                <c:manualLayout>
                  <c:x val="-5.1188280167833071E-3"/>
                  <c:y val="2.9721374981013502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10-4507-9842-CCDCF66677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79</c:v>
                </c:pt>
                <c:pt idx="1">
                  <c:v>21</c:v>
                </c:pt>
                <c:pt idx="2">
                  <c:v>0</c:v>
                </c:pt>
              </c:numCache>
            </c:numRef>
          </c:val>
          <c:extLst>
            <c:ext xmlns:c16="http://schemas.microsoft.com/office/drawing/2014/chart" uri="{C3380CC4-5D6E-409C-BE32-E72D297353CC}">
              <c16:uniqueId val="{00000003-1610-4507-9842-CCDCF666771B}"/>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C6-4917-8C92-4357A58615C5}"/>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C6-4917-8C92-4357A58615C5}"/>
                </c:ext>
              </c:extLst>
            </c:dLbl>
            <c:dLbl>
              <c:idx val="2"/>
              <c:layout>
                <c:manualLayout>
                  <c:x val="-5.118828016783307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C6-4917-8C92-4357A58615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77</c:v>
                </c:pt>
                <c:pt idx="1">
                  <c:v>18</c:v>
                </c:pt>
                <c:pt idx="2">
                  <c:v>5</c:v>
                </c:pt>
              </c:numCache>
            </c:numRef>
          </c:val>
          <c:extLst>
            <c:ext xmlns:c16="http://schemas.microsoft.com/office/drawing/2014/chart" uri="{C3380CC4-5D6E-409C-BE32-E72D297353CC}">
              <c16:uniqueId val="{00000003-13C6-4917-8C92-4357A58615C5}"/>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4E-4227-A58E-90593BA789B7}"/>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4E-4227-A58E-90593BA789B7}"/>
                </c:ext>
              </c:extLst>
            </c:dLbl>
            <c:dLbl>
              <c:idx val="2"/>
              <c:layout>
                <c:manualLayout>
                  <c:x val="6.8251040223777423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4E-4227-A58E-90593BA789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58</c:v>
                </c:pt>
                <c:pt idx="1">
                  <c:v>37</c:v>
                </c:pt>
                <c:pt idx="2">
                  <c:v>5</c:v>
                </c:pt>
              </c:numCache>
            </c:numRef>
          </c:val>
          <c:extLst>
            <c:ext xmlns:c16="http://schemas.microsoft.com/office/drawing/2014/chart" uri="{C3380CC4-5D6E-409C-BE32-E72D297353CC}">
              <c16:uniqueId val="{00000003-124E-4227-A58E-90593BA789B7}"/>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428535712523939E-2"/>
          <c:y val="4.9570022745131254E-2"/>
          <c:w val="0.91499370484642739"/>
          <c:h val="0.86993752399256941"/>
        </c:manualLayout>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F8-4572-B27A-ADB0153F0A17}"/>
                </c:ext>
              </c:extLst>
            </c:dLbl>
            <c:dLbl>
              <c:idx val="1"/>
              <c:layout>
                <c:manualLayout>
                  <c:x val="3.5595926256452113E-3"/>
                  <c:y val="-2.7351236712415032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F8-4572-B27A-ADB0153F0A17}"/>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F8-4572-B27A-ADB0153F0A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98</c:v>
                </c:pt>
                <c:pt idx="1">
                  <c:v>2</c:v>
                </c:pt>
                <c:pt idx="2">
                  <c:v>0</c:v>
                </c:pt>
              </c:numCache>
            </c:numRef>
          </c:val>
          <c:extLst>
            <c:ext xmlns:c16="http://schemas.microsoft.com/office/drawing/2014/chart" uri="{C3380CC4-5D6E-409C-BE32-E72D297353CC}">
              <c16:uniqueId val="{00000003-7DF8-4572-B27A-ADB0153F0A17}"/>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98-4893-976B-D3754E2A5C1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8-4893-976B-D3754E2A5C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4E98-4893-976B-D3754E2A5C1D}"/>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FE-4510-B98D-4B0A90DE404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FE-4510-B98D-4B0A90DE404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FE-4510-B98D-4B0A90DE40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70</c:v>
                </c:pt>
                <c:pt idx="1">
                  <c:v>28</c:v>
                </c:pt>
                <c:pt idx="2">
                  <c:v>2</c:v>
                </c:pt>
              </c:numCache>
            </c:numRef>
          </c:val>
          <c:extLst>
            <c:ext xmlns:c16="http://schemas.microsoft.com/office/drawing/2014/chart" uri="{C3380CC4-5D6E-409C-BE32-E72D297353CC}">
              <c16:uniqueId val="{00000003-91FE-4510-B98D-4B0A90DE404C}"/>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1D-4F1A-8768-ADB79222D812}"/>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D-4F1A-8768-ADB79222D8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88</c:v>
                </c:pt>
                <c:pt idx="1">
                  <c:v>12</c:v>
                </c:pt>
              </c:numCache>
            </c:numRef>
          </c:val>
          <c:extLst>
            <c:ext xmlns:c16="http://schemas.microsoft.com/office/drawing/2014/chart" uri="{C3380CC4-5D6E-409C-BE32-E72D297353CC}">
              <c16:uniqueId val="{00000002-531D-4F1A-8768-ADB79222D812}"/>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3F-40E7-838C-3D839F589B5B}"/>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3F-40E7-838C-3D839F589B5B}"/>
                </c:ext>
              </c:extLst>
            </c:dLbl>
            <c:dLbl>
              <c:idx val="2"/>
              <c:layout>
                <c:manualLayout>
                  <c:x val="-1.7260641117293532E-3"/>
                  <c:y val="0"/>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3F-40E7-838C-3D839F589B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67</c:v>
                </c:pt>
                <c:pt idx="1">
                  <c:v>26</c:v>
                </c:pt>
                <c:pt idx="2">
                  <c:v>7</c:v>
                </c:pt>
              </c:numCache>
            </c:numRef>
          </c:val>
          <c:extLst>
            <c:ext xmlns:c16="http://schemas.microsoft.com/office/drawing/2014/chart" uri="{C3380CC4-5D6E-409C-BE32-E72D297353CC}">
              <c16:uniqueId val="{00000003-013F-40E7-838C-3D839F589B5B}"/>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13-4196-810B-F5EC835FE12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13-4196-810B-F5EC835FE126}"/>
                </c:ext>
              </c:extLst>
            </c:dLbl>
            <c:dLbl>
              <c:idx val="2"/>
              <c:layout>
                <c:manualLayout>
                  <c:x val="-5.1781923351880595E-3"/>
                  <c:y val="-2.9776942564498149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13-4196-810B-F5EC835FE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84</c:v>
                </c:pt>
                <c:pt idx="1">
                  <c:v>14</c:v>
                </c:pt>
                <c:pt idx="2">
                  <c:v>2</c:v>
                </c:pt>
              </c:numCache>
            </c:numRef>
          </c:val>
          <c:extLst>
            <c:ext xmlns:c16="http://schemas.microsoft.com/office/drawing/2014/chart" uri="{C3380CC4-5D6E-409C-BE32-E72D297353CC}">
              <c16:uniqueId val="{00000003-FC13-4196-810B-F5EC835FE12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ADMINISTRATIVOS</c:v>
                </c:pt>
              </c:strCache>
            </c:strRef>
          </c:cat>
          <c:val>
            <c:numRef>
              <c:f>Hoja1!$B$33:$B$34</c:f>
              <c:numCache>
                <c:formatCode>General</c:formatCode>
                <c:ptCount val="2"/>
                <c:pt idx="0">
                  <c:v>39</c:v>
                </c:pt>
                <c:pt idx="1">
                  <c:v>61</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0000022616666945E-2"/>
          <c:y val="0.26026528813264715"/>
          <c:w val="0.89999995476666605"/>
          <c:h val="0.105858407464196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C1-4DCC-A41C-27A2658FC91A}"/>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C1-4DCC-A41C-27A2658FC9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56</c:v>
                </c:pt>
                <c:pt idx="1">
                  <c:v>44</c:v>
                </c:pt>
              </c:numCache>
            </c:numRef>
          </c:val>
          <c:extLst>
            <c:ext xmlns:c16="http://schemas.microsoft.com/office/drawing/2014/chart" uri="{C3380CC4-5D6E-409C-BE32-E72D297353CC}">
              <c16:uniqueId val="{00000002-94C1-4DCC-A41C-27A2658FC91A}"/>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A8-44AC-8D37-47BA8D715F48}"/>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A8-44AC-8D37-47BA8D715F48}"/>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A8-44AC-8D37-47BA8D715F48}"/>
                </c:ext>
              </c:extLst>
            </c:dLbl>
            <c:dLbl>
              <c:idx val="4"/>
              <c:layout>
                <c:manualLayout>
                  <c:x val="0"/>
                  <c:y val="4.8594777654045896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A8-44AC-8D37-47BA8D715F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14</c:v>
                </c:pt>
                <c:pt idx="2">
                  <c:v>2</c:v>
                </c:pt>
                <c:pt idx="4">
                  <c:v>7</c:v>
                </c:pt>
              </c:numCache>
            </c:numRef>
          </c:val>
          <c:extLst>
            <c:ext xmlns:c16="http://schemas.microsoft.com/office/drawing/2014/chart" uri="{C3380CC4-5D6E-409C-BE32-E72D297353CC}">
              <c16:uniqueId val="{00000004-08A8-44AC-8D37-47BA8D715F48}"/>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45-434C-80EB-367014162C19}"/>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45-434C-80EB-367014162C19}"/>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45-434C-80EB-367014162C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49</c:v>
                </c:pt>
                <c:pt idx="1">
                  <c:v>35</c:v>
                </c:pt>
                <c:pt idx="2">
                  <c:v>16</c:v>
                </c:pt>
              </c:numCache>
            </c:numRef>
          </c:val>
          <c:extLst>
            <c:ext xmlns:c16="http://schemas.microsoft.com/office/drawing/2014/chart" uri="{C3380CC4-5D6E-409C-BE32-E72D297353CC}">
              <c16:uniqueId val="{00000003-6145-434C-80EB-367014162C19}"/>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5-4CBB-BB9B-BEF404258812}"/>
                </c:ext>
              </c:extLst>
            </c:dLbl>
            <c:dLbl>
              <c:idx val="1"/>
              <c:layout>
                <c:manualLayout>
                  <c:x val="5.3248873073554305E-3"/>
                  <c:y val="-4.1972435539426611E-4"/>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E5-4CBB-BB9B-BEF4042588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93</c:v>
                </c:pt>
                <c:pt idx="1">
                  <c:v>7</c:v>
                </c:pt>
              </c:numCache>
            </c:numRef>
          </c:val>
          <c:extLst>
            <c:ext xmlns:c16="http://schemas.microsoft.com/office/drawing/2014/chart" uri="{C3380CC4-5D6E-409C-BE32-E72D297353CC}">
              <c16:uniqueId val="{00000002-7CE5-4CBB-BB9B-BEF404258812}"/>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C9-4B75-89F7-75493512AA27}"/>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C9-4B75-89F7-75493512AA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72</c:v>
                </c:pt>
                <c:pt idx="1">
                  <c:v>28</c:v>
                </c:pt>
              </c:numCache>
            </c:numRef>
          </c:val>
          <c:extLst>
            <c:ext xmlns:c16="http://schemas.microsoft.com/office/drawing/2014/chart" uri="{C3380CC4-5D6E-409C-BE32-E72D297353CC}">
              <c16:uniqueId val="{00000002-5AC9-4B75-89F7-75493512AA27}"/>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90-4B6E-832A-AC9411AF2D6F}"/>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90-4B6E-832A-AC9411AF2D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72</c:v>
                </c:pt>
                <c:pt idx="1">
                  <c:v>28</c:v>
                </c:pt>
              </c:numCache>
            </c:numRef>
          </c:val>
          <c:extLst>
            <c:ext xmlns:c16="http://schemas.microsoft.com/office/drawing/2014/chart" uri="{C3380CC4-5D6E-409C-BE32-E72D297353CC}">
              <c16:uniqueId val="{00000002-A690-4B6E-832A-AC9411AF2D6F}"/>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E-4487-974F-CEE4949B1F91}"/>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E-4487-974F-CEE4949B1F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DE6E-4487-974F-CEE4949B1F91}"/>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1-4374-98E8-60D13135EFF2}"/>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1-4374-98E8-60D13135E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72</c:v>
                </c:pt>
                <c:pt idx="1">
                  <c:v>28</c:v>
                </c:pt>
              </c:numCache>
            </c:numRef>
          </c:val>
          <c:extLst>
            <c:ext xmlns:c16="http://schemas.microsoft.com/office/drawing/2014/chart" uri="{C3380CC4-5D6E-409C-BE32-E72D297353CC}">
              <c16:uniqueId val="{00000002-8E41-4374-98E8-60D13135EFF2}"/>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91-4B37-9B3B-65125CF3139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91-4B37-9B3B-65125CF31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79</c:v>
                </c:pt>
                <c:pt idx="1">
                  <c:v>21</c:v>
                </c:pt>
              </c:numCache>
            </c:numRef>
          </c:val>
          <c:extLst>
            <c:ext xmlns:c16="http://schemas.microsoft.com/office/drawing/2014/chart" uri="{C3380CC4-5D6E-409C-BE32-E72D297353CC}">
              <c16:uniqueId val="{00000002-6091-4B37-9B3B-65125CF3139B}"/>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9D-4A88-BD30-E65F58230DA6}"/>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9D-4A88-BD30-E65F58230D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72</c:v>
                </c:pt>
                <c:pt idx="1">
                  <c:v>28</c:v>
                </c:pt>
              </c:numCache>
            </c:numRef>
          </c:val>
          <c:extLst>
            <c:ext xmlns:c16="http://schemas.microsoft.com/office/drawing/2014/chart" uri="{C3380CC4-5D6E-409C-BE32-E72D297353CC}">
              <c16:uniqueId val="{00000002-299D-4A88-BD30-E65F58230DA6}"/>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10</c:v>
                </c:pt>
                <c:pt idx="1">
                  <c:v>90</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AC-4CD5-9785-1CD3B098055A}"/>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AC-4CD5-9785-1CD3B09805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77</c:v>
                </c:pt>
                <c:pt idx="1">
                  <c:v>23</c:v>
                </c:pt>
              </c:numCache>
            </c:numRef>
          </c:val>
          <c:extLst>
            <c:ext xmlns:c16="http://schemas.microsoft.com/office/drawing/2014/chart" uri="{C3380CC4-5D6E-409C-BE32-E72D297353CC}">
              <c16:uniqueId val="{00000002-EBAC-4CD5-9785-1CD3B098055A}"/>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C6-4BFD-8537-A31193B0F6ED}"/>
                </c:ext>
              </c:extLst>
            </c:dLbl>
            <c:dLbl>
              <c:idx val="1"/>
              <c:layout>
                <c:manualLayout>
                  <c:x val="-1.7863771441624641E-3"/>
                  <c:y val="5.6767759937787687E-3"/>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C6-4BFD-8537-A31193B0F6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85C6-4BFD-8537-A31193B0F6ED}"/>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B7-4B9D-832D-58B350AAD2E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B7-4B9D-832D-58B350AAD2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F9B7-4B9D-832D-58B350AAD2E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C9-4F5F-ABB8-0CFFD2472E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C9-4F5F-ABB8-0CFFD2472E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CDC9-4F5F-ABB8-0CFFD2472E9E}"/>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6-425F-B67F-F8A172D6AEB9}"/>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6-425F-B67F-F8A172D6AEB9}"/>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6-425F-B67F-F8A172D6AEB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HISTORIA</c:v>
                </c:pt>
              </c:strCache>
            </c:strRef>
          </c:cat>
          <c:val>
            <c:numRef>
              <c:f>'ELEMENTO DE IDENTIFICACIÓN'!$B$4:$B$6</c:f>
              <c:numCache>
                <c:formatCode>General</c:formatCode>
                <c:ptCount val="3"/>
                <c:pt idx="0">
                  <c:v>70</c:v>
                </c:pt>
                <c:pt idx="1">
                  <c:v>42</c:v>
                </c:pt>
                <c:pt idx="2">
                  <c:v>39</c:v>
                </c:pt>
              </c:numCache>
            </c:numRef>
          </c:val>
          <c:extLst>
            <c:ext xmlns:c16="http://schemas.microsoft.com/office/drawing/2014/chart" uri="{C3380CC4-5D6E-409C-BE32-E72D297353CC}">
              <c16:uniqueId val="{00000003-A066-425F-B67F-F8A172D6AEB9}"/>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Reversed" id="23">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4T14:01:10.830" idx="1">
    <p:pos x="1660" y="212"/>
    <p:text>40 datos perdidos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4T14:03:45.873" idx="2">
    <p:pos x="5266" y="889"/>
    <p:text>40 datos perdidos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4T14:06:07.112" idx="3">
    <p:pos x="1925" y="212"/>
    <p:text>40 datos perdidos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4T14:08:03.871" idx="4">
    <p:pos x="1613" y="228"/>
    <p:text>5 datos perdidos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4T14:09:34.701" idx="5">
    <p:pos x="3907" y="615"/>
    <p:text>5 datos perdidos</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07T19:12:38.404" idx="8">
    <p:pos x="4766" y="765"/>
    <p:text>5 datos p</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24T14:14:05.488" idx="6">
    <p:pos x="5129" y="778"/>
    <p:text>41 datos perdidos</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24T14:16:09.263" idx="7">
    <p:pos x="4849" y="539"/>
    <p:text>41 datos perdidos</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07B2-2B63-4428-834C-B8895B956FE8}" type="datetimeFigureOut">
              <a:rPr lang="es-MX" smtClean="0"/>
              <a:t>22/10/2021</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51C44-F1B3-4814-BFCC-66DEF4C13E82}" type="slidenum">
              <a:rPr lang="es-MX" smtClean="0"/>
              <a:t>‹Nº›</a:t>
            </a:fld>
            <a:endParaRPr lang="es-MX"/>
          </a:p>
        </p:txBody>
      </p:sp>
    </p:spTree>
    <p:extLst>
      <p:ext uri="{BB962C8B-B14F-4D97-AF65-F5344CB8AC3E}">
        <p14:creationId xmlns:p14="http://schemas.microsoft.com/office/powerpoint/2010/main" val="418709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75793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05361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96353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31322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32237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59737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472580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9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86694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85612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40285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72738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9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3451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63089073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5" y="2492897"/>
            <a:ext cx="6110454"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SECRETARÍA DE FINANZAS Y ADMINISTRACIÓN</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98;p1"/>
          <p:cNvSpPr txBox="1"/>
          <p:nvPr/>
        </p:nvSpPr>
        <p:spPr>
          <a:xfrm>
            <a:off x="3344380" y="4653137"/>
            <a:ext cx="3066801" cy="14157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RESULTADOS EVALUACIÓN DE AMBIENTE DE TRABAJO 2019 DE LA DIRECCION DE ADMINISTRACION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99;p1"/>
          <p:cNvSpPr txBox="1"/>
          <p:nvPr/>
        </p:nvSpPr>
        <p:spPr>
          <a:xfrm>
            <a:off x="7033681" y="6021288"/>
            <a:ext cx="11480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600" b="1" kern="0" dirty="0">
                <a:solidFill>
                  <a:srgbClr val="000000"/>
                </a:solidFill>
                <a:latin typeface="Calibri"/>
                <a:ea typeface="Calibri"/>
                <a:cs typeface="Calibri"/>
                <a:sym typeface="Calibri"/>
              </a:rPr>
              <a:t>Octubre</a:t>
            </a: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 2021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98540" y="-6604"/>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273043" y="847574"/>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644571" y="567541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23" name="Google Shape;338;p14">
            <a:extLst>
              <a:ext uri="{FF2B5EF4-FFF2-40B4-BE49-F238E27FC236}">
                <a16:creationId xmlns:a16="http://schemas.microsoft.com/office/drawing/2014/main" id="{9732ED20-4547-4F3F-A47A-94F5FAC6C7AD}"/>
              </a:ext>
            </a:extLst>
          </p:cNvPr>
          <p:cNvGraphicFramePr/>
          <p:nvPr>
            <p:extLst>
              <p:ext uri="{D42A27DB-BD31-4B8C-83A1-F6EECF244321}">
                <p14:modId xmlns:p14="http://schemas.microsoft.com/office/powerpoint/2010/main" val="2456206604"/>
              </p:ext>
            </p:extLst>
          </p:nvPr>
        </p:nvGraphicFramePr>
        <p:xfrm>
          <a:off x="1887464" y="1590726"/>
          <a:ext cx="61014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2787" y="581230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5" name="Google Shape;358;p15">
            <a:extLst>
              <a:ext uri="{FF2B5EF4-FFF2-40B4-BE49-F238E27FC236}">
                <a16:creationId xmlns:a16="http://schemas.microsoft.com/office/drawing/2014/main" id="{F7B63A56-B265-4814-B655-975A19C688B7}"/>
              </a:ext>
            </a:extLst>
          </p:cNvPr>
          <p:cNvGraphicFramePr/>
          <p:nvPr>
            <p:extLst>
              <p:ext uri="{D42A27DB-BD31-4B8C-83A1-F6EECF244321}">
                <p14:modId xmlns:p14="http://schemas.microsoft.com/office/powerpoint/2010/main" val="2844645909"/>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365020" y="56494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5" name="Google Shape;380;p16">
            <a:extLst>
              <a:ext uri="{FF2B5EF4-FFF2-40B4-BE49-F238E27FC236}">
                <a16:creationId xmlns:a16="http://schemas.microsoft.com/office/drawing/2014/main" id="{F093E414-BC62-4A5A-8B2F-2E0CC1B4C471}"/>
              </a:ext>
            </a:extLst>
          </p:cNvPr>
          <p:cNvGraphicFramePr/>
          <p:nvPr>
            <p:extLst>
              <p:ext uri="{D42A27DB-BD31-4B8C-83A1-F6EECF244321}">
                <p14:modId xmlns:p14="http://schemas.microsoft.com/office/powerpoint/2010/main" val="862819159"/>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681641" y="591634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19" name="Google Shape;400;p17">
            <a:extLst>
              <a:ext uri="{FF2B5EF4-FFF2-40B4-BE49-F238E27FC236}">
                <a16:creationId xmlns:a16="http://schemas.microsoft.com/office/drawing/2014/main" id="{1160C476-4D4A-42A7-83C8-ECC6F41E8A00}"/>
              </a:ext>
            </a:extLst>
          </p:cNvPr>
          <p:cNvGraphicFramePr/>
          <p:nvPr>
            <p:extLst>
              <p:ext uri="{D42A27DB-BD31-4B8C-83A1-F6EECF244321}">
                <p14:modId xmlns:p14="http://schemas.microsoft.com/office/powerpoint/2010/main" val="432786915"/>
              </p:ext>
            </p:extLst>
          </p:nvPr>
        </p:nvGraphicFramePr>
        <p:xfrm>
          <a:off x="948022" y="1314479"/>
          <a:ext cx="8080068" cy="4601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395622"/>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11" name="Google Shape;427;p18">
            <a:extLst>
              <a:ext uri="{FF2B5EF4-FFF2-40B4-BE49-F238E27FC236}">
                <a16:creationId xmlns:a16="http://schemas.microsoft.com/office/drawing/2014/main" id="{73FE8BB8-22F8-44E5-9D44-324063A03DAB}"/>
              </a:ext>
            </a:extLst>
          </p:cNvPr>
          <p:cNvSpPr txBox="1"/>
          <p:nvPr/>
        </p:nvSpPr>
        <p:spPr>
          <a:xfrm>
            <a:off x="1428361" y="1137787"/>
            <a:ext cx="7325386" cy="563227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De inicio, en el rubro correspondiente a “</a:t>
            </a:r>
            <a:r>
              <a:rPr lang="es-MX" b="1" kern="0" dirty="0">
                <a:solidFill>
                  <a:srgbClr val="000000"/>
                </a:solidFill>
                <a:ea typeface="Calibri"/>
                <a:cs typeface="Calibri"/>
                <a:sym typeface="Calibri"/>
              </a:rPr>
              <a:t>Identidad Institucional” </a:t>
            </a:r>
            <a:r>
              <a:rPr lang="es-MX" kern="0" dirty="0">
                <a:solidFill>
                  <a:srgbClr val="000000"/>
                </a:solidFill>
                <a:ea typeface="Calibri"/>
                <a:cs typeface="Calibri"/>
                <a:sym typeface="Calibri"/>
              </a:rPr>
              <a:t>el 100% se siente </a:t>
            </a:r>
            <a:r>
              <a:rPr lang="es-MX" b="1" kern="0" dirty="0">
                <a:solidFill>
                  <a:srgbClr val="000000"/>
                </a:solidFill>
                <a:ea typeface="Calibri"/>
                <a:cs typeface="Calibri"/>
                <a:sym typeface="Calibri"/>
              </a:rPr>
              <a:t>orgulloso</a:t>
            </a:r>
            <a:r>
              <a:rPr lang="es-MX" kern="0" dirty="0">
                <a:solidFill>
                  <a:srgbClr val="000000"/>
                </a:solidFill>
                <a:ea typeface="Calibri"/>
                <a:cs typeface="Calibri"/>
                <a:sym typeface="Calibri"/>
              </a:rPr>
              <a:t> por la institución, también la comunidad universitaria se identifica con los </a:t>
            </a:r>
            <a:r>
              <a:rPr lang="es-MX" b="1" kern="0" dirty="0">
                <a:solidFill>
                  <a:srgbClr val="000000"/>
                </a:solidFill>
                <a:ea typeface="Calibri"/>
                <a:cs typeface="Calibri"/>
                <a:sym typeface="Calibri"/>
              </a:rPr>
              <a:t>elementos</a:t>
            </a:r>
            <a:r>
              <a:rPr lang="es-MX" kern="0" dirty="0">
                <a:solidFill>
                  <a:srgbClr val="000000"/>
                </a:solidFill>
                <a:ea typeface="Calibri"/>
                <a:cs typeface="Calibri"/>
                <a:sym typeface="Calibri"/>
              </a:rPr>
              <a:t> en la siguiente jerarquización: </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1.-Escudo</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2.-Lema</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kern="0" dirty="0">
                <a:solidFill>
                  <a:srgbClr val="000000"/>
                </a:solidFill>
                <a:ea typeface="Calibri"/>
                <a:cs typeface="Calibri"/>
                <a:sym typeface="Calibri"/>
              </a:rPr>
              <a:t>3.-Historia</a:t>
            </a:r>
            <a:endParaRPr sz="1400" kern="0" dirty="0">
              <a:solidFill>
                <a:srgbClr val="000000"/>
              </a:solidFill>
              <a:latin typeface="Arial"/>
              <a:cs typeface="Arial"/>
              <a:sym typeface="Arial"/>
            </a:endParaRPr>
          </a:p>
          <a:p>
            <a:pPr algn="just">
              <a:buClr>
                <a:srgbClr val="000000"/>
              </a:buClr>
              <a:buFont typeface="Arial"/>
              <a:buNone/>
            </a:pPr>
            <a:r>
              <a:rPr lang="es-MX" kern="0" dirty="0">
                <a:solidFill>
                  <a:srgbClr val="000000"/>
                </a:solidFill>
                <a:ea typeface="Calibri"/>
                <a:cs typeface="Calibri"/>
                <a:sym typeface="Calibri"/>
              </a:rPr>
              <a:t>Por otra parte, se expresa que mas de la mitad de los trabajadores que contestaron la encuesta  conoce el </a:t>
            </a:r>
            <a:r>
              <a:rPr lang="es-MX" b="1" kern="0" dirty="0">
                <a:solidFill>
                  <a:srgbClr val="000000"/>
                </a:solidFill>
                <a:ea typeface="Calibri"/>
                <a:cs typeface="Calibri"/>
                <a:sym typeface="Calibri"/>
              </a:rPr>
              <a:t>código de ética.</a:t>
            </a:r>
            <a:endParaRPr sz="1400" kern="0" dirty="0">
              <a:solidFill>
                <a:srgbClr val="000000"/>
              </a:solidFill>
              <a:latin typeface="Arial"/>
              <a:cs typeface="Arial"/>
              <a:sym typeface="Arial"/>
            </a:endParaRPr>
          </a:p>
          <a:p>
            <a:pPr algn="just">
              <a:buClr>
                <a:srgbClr val="000000"/>
              </a:buClr>
              <a:buFont typeface="Arial"/>
              <a:buNone/>
            </a:pPr>
            <a:r>
              <a:rPr lang="es-MX" kern="0" dirty="0">
                <a:solidFill>
                  <a:srgbClr val="000000"/>
                </a:solidFill>
                <a:ea typeface="Calibri"/>
                <a:cs typeface="Calibri"/>
                <a:sym typeface="Calibri"/>
              </a:rPr>
              <a:t>Finalmente, dentro de los </a:t>
            </a:r>
            <a:r>
              <a:rPr lang="es-MX" b="1" kern="0" dirty="0">
                <a:solidFill>
                  <a:srgbClr val="000000"/>
                </a:solidFill>
                <a:ea typeface="Calibri"/>
                <a:cs typeface="Calibri"/>
                <a:sym typeface="Calibri"/>
              </a:rPr>
              <a:t>valores</a:t>
            </a:r>
            <a:r>
              <a:rPr lang="es-MX" kern="0" dirty="0">
                <a:solidFill>
                  <a:srgbClr val="000000"/>
                </a:solidFill>
                <a:ea typeface="Calibri"/>
                <a:cs typeface="Calibri"/>
                <a:sym typeface="Calibri"/>
              </a:rPr>
              <a:t> que conforman al código de ética, los trabajadores  consideran que el siguiente orden de importancia es en el cual se tienen que ver representados:</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Transparencia y rendición de cuentas</a:t>
            </a:r>
          </a:p>
          <a:p>
            <a:pPr marL="800100" lvl="1" indent="-342900" algn="just">
              <a:buClr>
                <a:srgbClr val="000000"/>
              </a:buClr>
              <a:buSzPts val="1800"/>
              <a:buFont typeface="+mj-lt"/>
              <a:buAutoNum type="arabicPeriod"/>
            </a:pPr>
            <a:r>
              <a:rPr lang="es-MX" kern="0" dirty="0">
                <a:solidFill>
                  <a:srgbClr val="000000"/>
                </a:solidFill>
                <a:latin typeface="Calibri" panose="020F0502020204030204" pitchFamily="34" charset="0"/>
                <a:cs typeface="Calibri" panose="020F0502020204030204" pitchFamily="34" charset="0"/>
                <a:sym typeface="Calibri"/>
              </a:rPr>
              <a:t>Conciencia ecológica</a:t>
            </a:r>
            <a:endParaRPr kern="0" dirty="0">
              <a:solidFill>
                <a:srgbClr val="000000"/>
              </a:solidFill>
              <a:latin typeface="Calibri" panose="020F0502020204030204" pitchFamily="34" charset="0"/>
              <a:cs typeface="Calibri" panose="020F0502020204030204" pitchFamily="34" charset="0"/>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Responsabilidad</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Equidad</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Profesionalismo e integridad</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Tolerancia</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 Lealtad y compromiso</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r>
              <a:rPr lang="es-MX" kern="0" dirty="0">
                <a:solidFill>
                  <a:srgbClr val="000000"/>
                </a:solidFill>
                <a:ea typeface="Calibri"/>
                <a:cs typeface="Calibri"/>
                <a:sym typeface="Calibri"/>
              </a:rPr>
              <a:t>Justicia</a:t>
            </a:r>
            <a:endParaRPr sz="1400" kern="0" dirty="0">
              <a:solidFill>
                <a:srgbClr val="000000"/>
              </a:solidFill>
              <a:latin typeface="Arial"/>
              <a:cs typeface="Arial"/>
              <a:sym typeface="Arial"/>
            </a:endParaRPr>
          </a:p>
          <a:p>
            <a:pPr marL="800100" lvl="1" indent="-342900" algn="just">
              <a:buClr>
                <a:srgbClr val="000000"/>
              </a:buClr>
              <a:buSzPts val="1800"/>
              <a:buFont typeface="+mj-lt"/>
              <a:buAutoNum type="arabicPeriod"/>
            </a:pPr>
            <a:endParaRPr b="1" kern="0" dirty="0">
              <a:solidFill>
                <a:srgbClr val="000000"/>
              </a:solidFill>
              <a:ea typeface="Calibri"/>
              <a:cs typeface="Calibri"/>
              <a:sym typeface="Calibri"/>
            </a:endParaRPr>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25B3F8C-6414-4D7C-8B99-873D1ECFE6A7}"/>
              </a:ext>
            </a:extLst>
          </p:cNvPr>
          <p:cNvGraphicFramePr>
            <a:graphicFrameLocks noGrp="1"/>
          </p:cNvGraphicFramePr>
          <p:nvPr>
            <p:extLst>
              <p:ext uri="{D42A27DB-BD31-4B8C-83A1-F6EECF244321}">
                <p14:modId xmlns:p14="http://schemas.microsoft.com/office/powerpoint/2010/main" val="2765338597"/>
              </p:ext>
            </p:extLst>
          </p:nvPr>
        </p:nvGraphicFramePr>
        <p:xfrm>
          <a:off x="2624138" y="1308100"/>
          <a:ext cx="4472626" cy="4045553"/>
        </p:xfrm>
        <a:graphic>
          <a:graphicData uri="http://schemas.openxmlformats.org/drawingml/2006/table">
            <a:tbl>
              <a:tblPr firstRow="1" firstCol="1" bandRow="1">
                <a:tableStyleId>{5C22544A-7EE6-4342-B048-85BDC9FD1C3A}</a:tableStyleId>
              </a:tblPr>
              <a:tblGrid>
                <a:gridCol w="2250530">
                  <a:extLst>
                    <a:ext uri="{9D8B030D-6E8A-4147-A177-3AD203B41FA5}">
                      <a16:colId xmlns:a16="http://schemas.microsoft.com/office/drawing/2014/main" val="2865098239"/>
                    </a:ext>
                  </a:extLst>
                </a:gridCol>
                <a:gridCol w="2222096">
                  <a:extLst>
                    <a:ext uri="{9D8B030D-6E8A-4147-A177-3AD203B41FA5}">
                      <a16:colId xmlns:a16="http://schemas.microsoft.com/office/drawing/2014/main" val="2130982758"/>
                    </a:ext>
                  </a:extLst>
                </a:gridCol>
              </a:tblGrid>
              <a:tr h="587103">
                <a:tc gridSpan="2">
                  <a:txBody>
                    <a:bodyPr/>
                    <a:lstStyle/>
                    <a:p>
                      <a:pPr marL="457200" algn="ctr">
                        <a:lnSpc>
                          <a:spcPct val="115000"/>
                        </a:lnSpc>
                        <a:spcAft>
                          <a:spcPts val="1000"/>
                        </a:spcAft>
                      </a:pPr>
                      <a:r>
                        <a:rPr lang="es-MX" sz="1100">
                          <a:effectLst/>
                        </a:rPr>
                        <a:t>ÁREA : DIRECCIÓN DE ADMINISTRACIÓN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781930365"/>
                  </a:ext>
                </a:extLst>
              </a:tr>
              <a:tr h="534118">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48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7447275"/>
                  </a:ext>
                </a:extLst>
              </a:tr>
              <a:tr h="534118">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03324"/>
                  </a:ext>
                </a:extLst>
              </a:tr>
              <a:tr h="293551">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89.58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7556719"/>
                  </a:ext>
                </a:extLst>
              </a:tr>
              <a:tr h="904283">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50792531"/>
                  </a:ext>
                </a:extLst>
              </a:tr>
              <a:tr h="293551">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208134"/>
                  </a:ext>
                </a:extLst>
              </a:tr>
              <a:tr h="293551">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519686"/>
                  </a:ext>
                </a:extLst>
              </a:tr>
              <a:tr h="293551">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79707"/>
                  </a:ext>
                </a:extLst>
              </a:tr>
              <a:tr h="311727">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9797273"/>
                  </a:ext>
                </a:extLst>
              </a:tr>
            </a:tbl>
          </a:graphicData>
        </a:graphic>
      </p:graphicFrame>
    </p:spTree>
    <p:extLst>
      <p:ext uri="{BB962C8B-B14F-4D97-AF65-F5344CB8AC3E}">
        <p14:creationId xmlns:p14="http://schemas.microsoft.com/office/powerpoint/2010/main" val="273750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18587" y="542579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C0620354-B87A-4735-80DE-6DA12C30BC97}"/>
              </a:ext>
            </a:extLst>
          </p:cNvPr>
          <p:cNvGraphicFramePr/>
          <p:nvPr>
            <p:extLst>
              <p:ext uri="{D42A27DB-BD31-4B8C-83A1-F6EECF244321}">
                <p14:modId xmlns:p14="http://schemas.microsoft.com/office/powerpoint/2010/main" val="2351613150"/>
              </p:ext>
            </p:extLst>
          </p:nvPr>
        </p:nvGraphicFramePr>
        <p:xfrm>
          <a:off x="1050324" y="1178186"/>
          <a:ext cx="7958822"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3729" y="549617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oogle Shape;483;p21">
            <a:extLst>
              <a:ext uri="{FF2B5EF4-FFF2-40B4-BE49-F238E27FC236}">
                <a16:creationId xmlns:a16="http://schemas.microsoft.com/office/drawing/2014/main" id="{69FA17A3-587D-402B-BF18-C5B2CC88B89B}"/>
              </a:ext>
            </a:extLst>
          </p:cNvPr>
          <p:cNvGraphicFramePr/>
          <p:nvPr>
            <p:extLst>
              <p:ext uri="{D42A27DB-BD31-4B8C-83A1-F6EECF244321}">
                <p14:modId xmlns:p14="http://schemas.microsoft.com/office/powerpoint/2010/main" val="408778088"/>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29445" y="552601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C5295C1D-2733-40B8-BB40-F1D6F54B6E80}"/>
              </a:ext>
            </a:extLst>
          </p:cNvPr>
          <p:cNvGraphicFramePr/>
          <p:nvPr>
            <p:extLst>
              <p:ext uri="{D42A27DB-BD31-4B8C-83A1-F6EECF244321}">
                <p14:modId xmlns:p14="http://schemas.microsoft.com/office/powerpoint/2010/main" val="730349980"/>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81641" y="567344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33A23B4B-8937-4497-B8DA-B83602A4685B}"/>
              </a:ext>
            </a:extLst>
          </p:cNvPr>
          <p:cNvGraphicFramePr/>
          <p:nvPr>
            <p:extLst>
              <p:ext uri="{D42A27DB-BD31-4B8C-83A1-F6EECF244321}">
                <p14:modId xmlns:p14="http://schemas.microsoft.com/office/powerpoint/2010/main" val="379876008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0809"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A2836B6A-04F4-4D79-9ED0-0FEA27FDABEF}"/>
              </a:ext>
            </a:extLst>
          </p:cNvPr>
          <p:cNvGraphicFramePr/>
          <p:nvPr>
            <p:extLst>
              <p:ext uri="{D42A27DB-BD31-4B8C-83A1-F6EECF244321}">
                <p14:modId xmlns:p14="http://schemas.microsoft.com/office/powerpoint/2010/main" val="120762244"/>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3896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CAB1F9F8-4509-4193-A2E4-79A73110AF00}"/>
              </a:ext>
            </a:extLst>
          </p:cNvPr>
          <p:cNvGraphicFramePr/>
          <p:nvPr>
            <p:extLst>
              <p:ext uri="{D42A27DB-BD31-4B8C-83A1-F6EECF244321}">
                <p14:modId xmlns:p14="http://schemas.microsoft.com/office/powerpoint/2010/main" val="1442500335"/>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519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83;p26">
            <a:extLst>
              <a:ext uri="{FF2B5EF4-FFF2-40B4-BE49-F238E27FC236}">
                <a16:creationId xmlns:a16="http://schemas.microsoft.com/office/drawing/2014/main" id="{F5E6F4B9-EF97-46B7-922E-5B0EADAED1D8}"/>
              </a:ext>
            </a:extLst>
          </p:cNvPr>
          <p:cNvGraphicFramePr/>
          <p:nvPr>
            <p:extLst>
              <p:ext uri="{D42A27DB-BD31-4B8C-83A1-F6EECF244321}">
                <p14:modId xmlns:p14="http://schemas.microsoft.com/office/powerpoint/2010/main" val="3074336117"/>
              </p:ext>
            </p:extLst>
          </p:nvPr>
        </p:nvGraphicFramePr>
        <p:xfrm>
          <a:off x="1505268" y="1174301"/>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25110" y="5521369"/>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oogle Shape;603;p27">
            <a:extLst>
              <a:ext uri="{FF2B5EF4-FFF2-40B4-BE49-F238E27FC236}">
                <a16:creationId xmlns:a16="http://schemas.microsoft.com/office/drawing/2014/main" id="{5FC82904-E7C0-4B90-A6EF-B190D2187759}"/>
              </a:ext>
            </a:extLst>
          </p:cNvPr>
          <p:cNvGraphicFramePr/>
          <p:nvPr>
            <p:extLst>
              <p:ext uri="{D42A27DB-BD31-4B8C-83A1-F6EECF244321}">
                <p14:modId xmlns:p14="http://schemas.microsoft.com/office/powerpoint/2010/main" val="319051116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7512" y="547240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647924DE-2AC3-4FE3-87AC-086B3E9D4856}"/>
              </a:ext>
            </a:extLst>
          </p:cNvPr>
          <p:cNvGraphicFramePr/>
          <p:nvPr>
            <p:extLst>
              <p:ext uri="{D42A27DB-BD31-4B8C-83A1-F6EECF244321}">
                <p14:modId xmlns:p14="http://schemas.microsoft.com/office/powerpoint/2010/main" val="1594006148"/>
              </p:ext>
            </p:extLst>
          </p:nvPr>
        </p:nvGraphicFramePr>
        <p:xfrm>
          <a:off x="1603877" y="1374082"/>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EVALUACIÓN DE AMBIENTE DE TRABAJO DE LA UNIVERSIDAD AUTÓNOMA DE NAYARIT 2019</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2787" y="5563507"/>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oogle Shape;643;p29">
            <a:extLst>
              <a:ext uri="{FF2B5EF4-FFF2-40B4-BE49-F238E27FC236}">
                <a16:creationId xmlns:a16="http://schemas.microsoft.com/office/drawing/2014/main" id="{1533879C-2421-4EB5-B543-48B33CE14828}"/>
              </a:ext>
            </a:extLst>
          </p:cNvPr>
          <p:cNvGraphicFramePr/>
          <p:nvPr>
            <p:extLst>
              <p:ext uri="{D42A27DB-BD31-4B8C-83A1-F6EECF244321}">
                <p14:modId xmlns:p14="http://schemas.microsoft.com/office/powerpoint/2010/main" val="2725374855"/>
              </p:ext>
            </p:extLst>
          </p:nvPr>
        </p:nvGraphicFramePr>
        <p:xfrm>
          <a:off x="1750214" y="1347179"/>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11" name="Google Shape;664;p30">
            <a:extLst>
              <a:ext uri="{FF2B5EF4-FFF2-40B4-BE49-F238E27FC236}">
                <a16:creationId xmlns:a16="http://schemas.microsoft.com/office/drawing/2014/main" id="{02E5DCD4-80B3-4C89-BD7D-B2CBA841F5D4}"/>
              </a:ext>
            </a:extLst>
          </p:cNvPr>
          <p:cNvSpPr txBox="1"/>
          <p:nvPr/>
        </p:nvSpPr>
        <p:spPr>
          <a:xfrm>
            <a:off x="1377359" y="1772816"/>
            <a:ext cx="7155081"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De inicio, en los resultados en lo que respecta al rubro de </a:t>
            </a:r>
            <a:r>
              <a:rPr lang="es-MX" b="1" kern="0" dirty="0">
                <a:solidFill>
                  <a:srgbClr val="000000"/>
                </a:solidFill>
                <a:ea typeface="Calibri"/>
                <a:cs typeface="Calibri"/>
                <a:sym typeface="Calibri"/>
              </a:rPr>
              <a:t>“Seguridad Ocupacional” </a:t>
            </a:r>
            <a:r>
              <a:rPr lang="es-MX" kern="0" dirty="0">
                <a:solidFill>
                  <a:srgbClr val="000000"/>
                </a:solidFill>
                <a:ea typeface="Calibri"/>
                <a:cs typeface="Calibri"/>
                <a:sym typeface="Calibri"/>
              </a:rPr>
              <a:t>obtenemos que la</a:t>
            </a:r>
            <a:r>
              <a:rPr lang="es-MX" b="1" kern="0" dirty="0">
                <a:solidFill>
                  <a:srgbClr val="000000"/>
                </a:solidFill>
                <a:ea typeface="Calibri"/>
                <a:cs typeface="Calibri"/>
                <a:sym typeface="Calibri"/>
              </a:rPr>
              <a:t> iluminación </a:t>
            </a:r>
            <a:r>
              <a:rPr lang="es-MX" kern="0" dirty="0">
                <a:solidFill>
                  <a:srgbClr val="000000"/>
                </a:solidFill>
                <a:ea typeface="Calibri"/>
                <a:cs typeface="Calibri"/>
                <a:sym typeface="Calibri"/>
              </a:rPr>
              <a:t>en las áreas de trabajo es buena, el </a:t>
            </a:r>
            <a:r>
              <a:rPr lang="es-MX" b="1" kern="0" dirty="0">
                <a:solidFill>
                  <a:srgbClr val="000000"/>
                </a:solidFill>
                <a:ea typeface="Calibri"/>
                <a:cs typeface="Calibri"/>
                <a:sym typeface="Calibri"/>
              </a:rPr>
              <a:t>clima</a:t>
            </a:r>
            <a:r>
              <a:rPr lang="es-MX" kern="0" dirty="0">
                <a:solidFill>
                  <a:srgbClr val="000000"/>
                </a:solidFill>
                <a:ea typeface="Calibri"/>
                <a:cs typeface="Calibri"/>
                <a:sym typeface="Calibri"/>
              </a:rPr>
              <a:t> del entorno en cual se labora es regular con una oportunidad a mejorar, el </a:t>
            </a:r>
            <a:r>
              <a:rPr lang="es-MX" b="1" kern="0" dirty="0">
                <a:solidFill>
                  <a:srgbClr val="000000"/>
                </a:solidFill>
                <a:ea typeface="Calibri"/>
                <a:cs typeface="Calibri"/>
                <a:sym typeface="Calibri"/>
              </a:rPr>
              <a:t>ruido</a:t>
            </a:r>
            <a:r>
              <a:rPr lang="es-MX" kern="0" dirty="0">
                <a:solidFill>
                  <a:srgbClr val="000000"/>
                </a:solidFill>
                <a:ea typeface="Calibri"/>
                <a:cs typeface="Calibri"/>
                <a:sym typeface="Calibri"/>
              </a:rPr>
              <a:t> es medio alto para realizar las diversas labores encomendadas, el 5% indica que es muy alto, en lo referente a </a:t>
            </a:r>
            <a:r>
              <a:rPr lang="es-MX" b="1" kern="0" dirty="0">
                <a:solidFill>
                  <a:srgbClr val="000000"/>
                </a:solidFill>
                <a:ea typeface="Calibri"/>
                <a:cs typeface="Calibri"/>
                <a:sym typeface="Calibri"/>
              </a:rPr>
              <a:t>mobiliario</a:t>
            </a:r>
            <a:r>
              <a:rPr lang="es-MX" kern="0" dirty="0">
                <a:solidFill>
                  <a:srgbClr val="000000"/>
                </a:solidFill>
                <a:ea typeface="Calibri"/>
                <a:cs typeface="Calibri"/>
                <a:sym typeface="Calibri"/>
              </a:rPr>
              <a:t> se expresa que es regular, el </a:t>
            </a:r>
            <a:r>
              <a:rPr lang="es-MX" b="1" kern="0" dirty="0">
                <a:solidFill>
                  <a:srgbClr val="000000"/>
                </a:solidFill>
                <a:ea typeface="Calibri"/>
                <a:cs typeface="Calibri"/>
                <a:sym typeface="Calibri"/>
              </a:rPr>
              <a:t>espacio</a:t>
            </a:r>
            <a:r>
              <a:rPr lang="es-MX" kern="0" dirty="0">
                <a:solidFill>
                  <a:srgbClr val="000000"/>
                </a:solidFill>
                <a:ea typeface="Calibri"/>
                <a:cs typeface="Calibri"/>
                <a:sym typeface="Calibri"/>
              </a:rPr>
              <a:t> permite realizar las actividades de forma normal, la </a:t>
            </a:r>
            <a:r>
              <a:rPr lang="es-MX" b="1" kern="0" dirty="0">
                <a:solidFill>
                  <a:srgbClr val="000000"/>
                </a:solidFill>
                <a:ea typeface="Calibri"/>
                <a:cs typeface="Calibri"/>
                <a:sym typeface="Calibri"/>
              </a:rPr>
              <a:t>higiene</a:t>
            </a:r>
            <a:r>
              <a:rPr lang="es-MX" kern="0" dirty="0">
                <a:solidFill>
                  <a:srgbClr val="000000"/>
                </a:solidFill>
                <a:ea typeface="Calibri"/>
                <a:cs typeface="Calibri"/>
                <a:sym typeface="Calibri"/>
              </a:rPr>
              <a:t> en general es buena, al igual que la </a:t>
            </a:r>
            <a:r>
              <a:rPr lang="es-MX" b="1" kern="0" dirty="0">
                <a:solidFill>
                  <a:srgbClr val="000000"/>
                </a:solidFill>
                <a:ea typeface="Calibri"/>
                <a:cs typeface="Calibri"/>
                <a:sym typeface="Calibri"/>
              </a:rPr>
              <a:t>higiene en sanitarios</a:t>
            </a:r>
            <a:r>
              <a:rPr lang="es-MX" kern="0" dirty="0">
                <a:solidFill>
                  <a:srgbClr val="000000"/>
                </a:solidFill>
                <a:ea typeface="Calibri"/>
                <a:cs typeface="Calibri"/>
                <a:sym typeface="Calibri"/>
              </a:rPr>
              <a:t>, en relación a la respuesta de solicitud de </a:t>
            </a:r>
            <a:r>
              <a:rPr lang="es-MX" b="1" kern="0" dirty="0">
                <a:solidFill>
                  <a:srgbClr val="000000"/>
                </a:solidFill>
                <a:ea typeface="Calibri"/>
                <a:cs typeface="Calibri"/>
                <a:sym typeface="Calibri"/>
              </a:rPr>
              <a:t>mantenimiento</a:t>
            </a:r>
            <a:r>
              <a:rPr lang="es-MX" kern="0" dirty="0">
                <a:solidFill>
                  <a:srgbClr val="000000"/>
                </a:solidFill>
                <a:ea typeface="Calibri"/>
                <a:cs typeface="Calibri"/>
                <a:sym typeface="Calibri"/>
              </a:rPr>
              <a:t> de infraestructura se expresa que suele ser regular, para </a:t>
            </a:r>
            <a:r>
              <a:rPr lang="es-MX" kern="0" dirty="0" err="1">
                <a:solidFill>
                  <a:srgbClr val="000000"/>
                </a:solidFill>
                <a:ea typeface="Calibri"/>
                <a:cs typeface="Calibri"/>
                <a:sym typeface="Calibri"/>
              </a:rPr>
              <a:t>conluir</a:t>
            </a:r>
            <a:r>
              <a:rPr lang="es-MX" kern="0" dirty="0">
                <a:solidFill>
                  <a:srgbClr val="000000"/>
                </a:solidFill>
                <a:ea typeface="Calibri"/>
                <a:cs typeface="Calibri"/>
                <a:sym typeface="Calibri"/>
              </a:rPr>
              <a:t> se conoce a los </a:t>
            </a:r>
            <a:r>
              <a:rPr lang="es-MX" b="1" kern="0" dirty="0">
                <a:solidFill>
                  <a:srgbClr val="000000"/>
                </a:solidFill>
                <a:ea typeface="Calibri"/>
                <a:cs typeface="Calibri"/>
                <a:sym typeface="Calibri"/>
              </a:rPr>
              <a:t>integrantes</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de las comisiones de seguridad e higiene </a:t>
            </a:r>
            <a:r>
              <a:rPr lang="es-MX" kern="0" dirty="0">
                <a:solidFill>
                  <a:srgbClr val="000000"/>
                </a:solidFill>
                <a:ea typeface="Calibri"/>
                <a:cs typeface="Calibri"/>
                <a:sym typeface="Calibri"/>
              </a:rPr>
              <a:t>en un porcentaje moderado, pero es carente la </a:t>
            </a:r>
            <a:r>
              <a:rPr lang="es-MX" b="1" kern="0" dirty="0">
                <a:solidFill>
                  <a:srgbClr val="000000"/>
                </a:solidFill>
                <a:ea typeface="Calibri"/>
                <a:cs typeface="Calibri"/>
                <a:sym typeface="Calibri"/>
              </a:rPr>
              <a:t>información que se recibe de las comisiones de seguridad e higiene</a:t>
            </a: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2789" y="2630882"/>
            <a:ext cx="5698901"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4665" y="564245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95360C08-EADE-4707-ABCE-9713FE662A5D}"/>
              </a:ext>
            </a:extLst>
          </p:cNvPr>
          <p:cNvGraphicFramePr/>
          <p:nvPr>
            <p:extLst>
              <p:ext uri="{D42A27DB-BD31-4B8C-83A1-F6EECF244321}">
                <p14:modId xmlns:p14="http://schemas.microsoft.com/office/powerpoint/2010/main" val="3294055036"/>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4665" y="54533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DAC65652-1074-4E79-8A65-7C9B1D9880A5}"/>
              </a:ext>
            </a:extLst>
          </p:cNvPr>
          <p:cNvGraphicFramePr/>
          <p:nvPr>
            <p:extLst>
              <p:ext uri="{D42A27DB-BD31-4B8C-83A1-F6EECF244321}">
                <p14:modId xmlns:p14="http://schemas.microsoft.com/office/powerpoint/2010/main" val="3402957116"/>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858" y="543503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oogle Shape;740;p34">
            <a:extLst>
              <a:ext uri="{FF2B5EF4-FFF2-40B4-BE49-F238E27FC236}">
                <a16:creationId xmlns:a16="http://schemas.microsoft.com/office/drawing/2014/main" id="{35A21383-EA2B-4422-84F5-4D7B1CAFC73B}"/>
              </a:ext>
            </a:extLst>
          </p:cNvPr>
          <p:cNvGraphicFramePr/>
          <p:nvPr>
            <p:extLst>
              <p:ext uri="{D42A27DB-BD31-4B8C-83A1-F6EECF244321}">
                <p14:modId xmlns:p14="http://schemas.microsoft.com/office/powerpoint/2010/main" val="471976940"/>
              </p:ext>
            </p:extLst>
          </p:nvPr>
        </p:nvGraphicFramePr>
        <p:xfrm>
          <a:off x="1403033" y="1237969"/>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2536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86504CB0-ABFB-4906-BBB9-FDDB7E486CC9}"/>
              </a:ext>
            </a:extLst>
          </p:cNvPr>
          <p:cNvGraphicFramePr/>
          <p:nvPr>
            <p:extLst>
              <p:ext uri="{D42A27DB-BD31-4B8C-83A1-F6EECF244321}">
                <p14:modId xmlns:p14="http://schemas.microsoft.com/office/powerpoint/2010/main" val="63000327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5717"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C23DBA08-061F-459D-B381-27FFA672DE82}"/>
              </a:ext>
            </a:extLst>
          </p:cNvPr>
          <p:cNvGraphicFramePr/>
          <p:nvPr>
            <p:extLst>
              <p:ext uri="{D42A27DB-BD31-4B8C-83A1-F6EECF244321}">
                <p14:modId xmlns:p14="http://schemas.microsoft.com/office/powerpoint/2010/main" val="174477918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6430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65B8AC2E-6BAA-47B5-90D3-B64341987795}"/>
              </a:ext>
            </a:extLst>
          </p:cNvPr>
          <p:cNvGraphicFramePr/>
          <p:nvPr>
            <p:extLst>
              <p:ext uri="{D42A27DB-BD31-4B8C-83A1-F6EECF244321}">
                <p14:modId xmlns:p14="http://schemas.microsoft.com/office/powerpoint/2010/main" val="126625267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4638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B751089F-8B01-4A2F-8B40-35EAA6F7B2A3}"/>
              </a:ext>
            </a:extLst>
          </p:cNvPr>
          <p:cNvGraphicFramePr/>
          <p:nvPr>
            <p:extLst>
              <p:ext uri="{D42A27DB-BD31-4B8C-83A1-F6EECF244321}">
                <p14:modId xmlns:p14="http://schemas.microsoft.com/office/powerpoint/2010/main" val="317259292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Los factores que se evaluaron en la encuesta fueron  los siguientes: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Identidad Institucional</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permite conocer la identidad del trabajador con la universidad.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Seguridad Ocupacional – Espacio Físico: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Seguridad e higiene es de gran importancia en el desarrollo de funciones y productividad de los empleados por lo tanto  es considerado para la evaluación.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Equipo y Material: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Convivencia con Compañeros: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Relación con Mandos Medios y Superiores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realiza la evaluación del liderazgo  que impera en las áreas de trabajo, la carga de trabajo y la apertura a las propuestas de mejora.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Puesto de Trabajo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Medio Ambiente: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Entorno que condiciona la forma de vida de la sociedad y que incluye valores naturales, sociales y culturales que existen en un lugar y momento determinado.</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EAB1E730-D7A5-44CC-B77B-C90F6748DCED}"/>
              </a:ext>
            </a:extLst>
          </p:cNvPr>
          <p:cNvGraphicFramePr/>
          <p:nvPr>
            <p:extLst>
              <p:ext uri="{D42A27DB-BD31-4B8C-83A1-F6EECF244321}">
                <p14:modId xmlns:p14="http://schemas.microsoft.com/office/powerpoint/2010/main" val="395526840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12" name="Google Shape;861;p40">
            <a:extLst>
              <a:ext uri="{FF2B5EF4-FFF2-40B4-BE49-F238E27FC236}">
                <a16:creationId xmlns:a16="http://schemas.microsoft.com/office/drawing/2014/main" id="{C9D1231C-ECA0-4559-84F8-A1BB09088856}"/>
              </a:ext>
            </a:extLst>
          </p:cNvPr>
          <p:cNvSpPr txBox="1"/>
          <p:nvPr/>
        </p:nvSpPr>
        <p:spPr>
          <a:xfrm>
            <a:off x="1989430" y="1225193"/>
            <a:ext cx="6785897" cy="1969730"/>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se presentan los resultados:</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docente:</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b="1" kern="0" dirty="0">
                <a:solidFill>
                  <a:srgbClr val="000000"/>
                </a:solidFill>
                <a:ea typeface="Calibri"/>
                <a:cs typeface="Calibri"/>
                <a:sym typeface="Calibri"/>
              </a:rPr>
              <a:t>Datos insuficientes</a:t>
            </a:r>
          </a:p>
          <a:p>
            <a:pPr marL="285750" indent="-285750" algn="just">
              <a:buClr>
                <a:srgbClr val="000000"/>
              </a:buClr>
              <a:buSzPts val="1800"/>
              <a:buFont typeface="Arial"/>
              <a:buChar char="•"/>
            </a:pP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2" name="Google Shape;880;p41">
            <a:extLst>
              <a:ext uri="{FF2B5EF4-FFF2-40B4-BE49-F238E27FC236}">
                <a16:creationId xmlns:a16="http://schemas.microsoft.com/office/drawing/2014/main" id="{C8F1DF9F-ABA0-4FCC-BF2A-047643C0C79D}"/>
              </a:ext>
            </a:extLst>
          </p:cNvPr>
          <p:cNvSpPr txBox="1"/>
          <p:nvPr/>
        </p:nvSpPr>
        <p:spPr>
          <a:xfrm>
            <a:off x="1597955" y="1068961"/>
            <a:ext cx="6785897" cy="5909310"/>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presentan los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administrativa:</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cuenta con el </a:t>
            </a:r>
            <a:r>
              <a:rPr lang="es-MX" b="1" kern="0" dirty="0">
                <a:solidFill>
                  <a:srgbClr val="000000"/>
                </a:solidFill>
                <a:ea typeface="Calibri"/>
                <a:cs typeface="Calibri"/>
                <a:sym typeface="Calibri"/>
              </a:rPr>
              <a:t>material necesario para realizar sus funciones</a:t>
            </a:r>
            <a:r>
              <a:rPr lang="es-MX" kern="0" dirty="0">
                <a:solidFill>
                  <a:srgbClr val="000000"/>
                </a:solidFill>
                <a:ea typeface="Calibri"/>
                <a:cs typeface="Calibri"/>
                <a:sym typeface="Calibri"/>
              </a:rPr>
              <a:t>, sin embargo hay una oportunidad de mejora ya que mas del 30% menciona que no es siempre, y un 5% dice que nunca cuenta con ello.</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 proporciona </a:t>
            </a:r>
            <a:r>
              <a:rPr lang="es-MX" b="1" kern="0" dirty="0">
                <a:solidFill>
                  <a:srgbClr val="000000"/>
                </a:solidFill>
                <a:ea typeface="Calibri"/>
                <a:cs typeface="Calibri"/>
                <a:sym typeface="Calibri"/>
              </a:rPr>
              <a:t>el equipo o herramientas necesarias para realizar sus funciones</a:t>
            </a:r>
            <a:r>
              <a:rPr lang="es-MX" kern="0" dirty="0">
                <a:solidFill>
                  <a:srgbClr val="000000"/>
                </a:solidFill>
                <a:ea typeface="Calibri"/>
                <a:cs typeface="Calibri"/>
                <a:sym typeface="Calibri"/>
              </a:rPr>
              <a:t>, sin embargo hay una oportunidad de mejora ya que el 40% menciona que no es siempre, y un 2% dice que nunca cuenta con ello.</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Cuando se </a:t>
            </a:r>
            <a:r>
              <a:rPr lang="es-MX" b="1" kern="0" dirty="0">
                <a:solidFill>
                  <a:srgbClr val="000000"/>
                </a:solidFill>
                <a:ea typeface="Calibri"/>
                <a:cs typeface="Calibri"/>
                <a:sym typeface="Calibri"/>
              </a:rPr>
              <a:t>solicita un servicio para equipo de computo </a:t>
            </a:r>
            <a:r>
              <a:rPr lang="es-MX" kern="0" dirty="0">
                <a:solidFill>
                  <a:srgbClr val="000000"/>
                </a:solidFill>
                <a:ea typeface="Calibri"/>
                <a:cs typeface="Calibri"/>
                <a:sym typeface="Calibri"/>
              </a:rPr>
              <a:t>se atiende de manera oportuna, sin embargo hay una oportunidad de mejora ya que mas del 30% menciona que no es siempre, y un 5% dice que nunca cuenta con ello. 9% indica que no aplica.</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1" name="Google Shape;899;p42">
            <a:extLst>
              <a:ext uri="{FF2B5EF4-FFF2-40B4-BE49-F238E27FC236}">
                <a16:creationId xmlns:a16="http://schemas.microsoft.com/office/drawing/2014/main" id="{B3D8C88E-9041-40E2-BE35-8C81DC912D38}"/>
              </a:ext>
            </a:extLst>
          </p:cNvPr>
          <p:cNvSpPr txBox="1"/>
          <p:nvPr/>
        </p:nvSpPr>
        <p:spPr>
          <a:xfrm>
            <a:off x="1597955" y="1068961"/>
            <a:ext cx="6785897" cy="2800726"/>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se presentan los resultados :</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manual:</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Datos insuficientes</a:t>
            </a:r>
          </a:p>
          <a:p>
            <a:pPr marL="285750" indent="-285750" algn="just">
              <a:buClr>
                <a:srgbClr val="000000"/>
              </a:buClr>
              <a:buSzPts val="1800"/>
              <a:buFont typeface="Arial"/>
              <a:buChar char="•"/>
            </a:pP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lgn="just">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857" y="55026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D02DAE17-02DC-4F78-8871-6C03C2BDB2A0}"/>
              </a:ext>
            </a:extLst>
          </p:cNvPr>
          <p:cNvGraphicFramePr/>
          <p:nvPr>
            <p:extLst>
              <p:ext uri="{D42A27DB-BD31-4B8C-83A1-F6EECF244321}">
                <p14:modId xmlns:p14="http://schemas.microsoft.com/office/powerpoint/2010/main" val="1644847647"/>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597" y="533302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32D1FCFE-2902-4A02-B79F-C38EB2B34027}"/>
              </a:ext>
            </a:extLst>
          </p:cNvPr>
          <p:cNvGraphicFramePr/>
          <p:nvPr>
            <p:extLst>
              <p:ext uri="{D42A27DB-BD31-4B8C-83A1-F6EECF244321}">
                <p14:modId xmlns:p14="http://schemas.microsoft.com/office/powerpoint/2010/main" val="85515745"/>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597" y="541578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C20AF0F1-6E2E-49BA-A86F-4B82A9A679CD}"/>
              </a:ext>
            </a:extLst>
          </p:cNvPr>
          <p:cNvGraphicFramePr/>
          <p:nvPr>
            <p:extLst>
              <p:ext uri="{D42A27DB-BD31-4B8C-83A1-F6EECF244321}">
                <p14:modId xmlns:p14="http://schemas.microsoft.com/office/powerpoint/2010/main" val="350462028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oogle Shape;995;p47">
            <a:extLst>
              <a:ext uri="{FF2B5EF4-FFF2-40B4-BE49-F238E27FC236}">
                <a16:creationId xmlns:a16="http://schemas.microsoft.com/office/drawing/2014/main" id="{2EAAB116-A219-4421-9515-83D4F57D4940}"/>
              </a:ext>
            </a:extLst>
          </p:cNvPr>
          <p:cNvGraphicFramePr/>
          <p:nvPr>
            <p:extLst>
              <p:ext uri="{D42A27DB-BD31-4B8C-83A1-F6EECF244321}">
                <p14:modId xmlns:p14="http://schemas.microsoft.com/office/powerpoint/2010/main" val="1386680589"/>
              </p:ext>
            </p:extLst>
          </p:nvPr>
        </p:nvGraphicFramePr>
        <p:xfrm>
          <a:off x="1522960" y="856009"/>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C7F6F0C5-55BC-41F9-AF31-6F753B5D0991}"/>
              </a:ext>
            </a:extLst>
          </p:cNvPr>
          <p:cNvGraphicFramePr/>
          <p:nvPr>
            <p:extLst>
              <p:ext uri="{D42A27DB-BD31-4B8C-83A1-F6EECF244321}">
                <p14:modId xmlns:p14="http://schemas.microsoft.com/office/powerpoint/2010/main" val="3591017317"/>
              </p:ext>
            </p:extLst>
          </p:nvPr>
        </p:nvGraphicFramePr>
        <p:xfrm>
          <a:off x="1577188" y="1094419"/>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Google Shape;153;p4"/>
          <p:cNvSpPr txBox="1"/>
          <p:nvPr/>
        </p:nvSpPr>
        <p:spPr>
          <a:xfrm>
            <a:off x="2063149" y="2420889"/>
            <a:ext cx="5832648"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3600" b="1" i="0" u="none" strike="noStrike" kern="0" cap="none" spc="0" normalizeH="0" baseline="0" noProof="0">
                <a:ln>
                  <a:noFill/>
                </a:ln>
                <a:solidFill>
                  <a:srgbClr val="000000"/>
                </a:solidFill>
                <a:effectLst/>
                <a:uLnTx/>
                <a:uFillTx/>
                <a:latin typeface="Calibri"/>
                <a:ea typeface="Calibri"/>
                <a:cs typeface="Calibri"/>
                <a:sym typeface="Calibri"/>
              </a:rPr>
              <a:t>DIRECCION DE ADMINSTRACION</a:t>
            </a: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6708"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249276174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A39DC5CF-159E-44FB-975F-7849A0D82BAA}"/>
              </a:ext>
            </a:extLst>
          </p:cNvPr>
          <p:cNvGraphicFramePr/>
          <p:nvPr>
            <p:extLst>
              <p:ext uri="{D42A27DB-BD31-4B8C-83A1-F6EECF244321}">
                <p14:modId xmlns:p14="http://schemas.microsoft.com/office/powerpoint/2010/main" val="2682550062"/>
              </p:ext>
            </p:extLst>
          </p:nvPr>
        </p:nvGraphicFramePr>
        <p:xfrm>
          <a:off x="1595144" y="984330"/>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11" name="Google Shape;1079;p51">
            <a:extLst>
              <a:ext uri="{FF2B5EF4-FFF2-40B4-BE49-F238E27FC236}">
                <a16:creationId xmlns:a16="http://schemas.microsoft.com/office/drawing/2014/main" id="{A16D4B81-ABF4-492B-96FC-590E56ED3EBA}"/>
              </a:ext>
            </a:extLst>
          </p:cNvPr>
          <p:cNvSpPr txBox="1"/>
          <p:nvPr/>
        </p:nvSpPr>
        <p:spPr>
          <a:xfrm>
            <a:off x="2195736" y="1556792"/>
            <a:ext cx="5930945" cy="369327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Convivencia con Compañeros – Compañeras” </a:t>
            </a:r>
            <a:r>
              <a:rPr lang="es-MX" kern="0" dirty="0">
                <a:solidFill>
                  <a:srgbClr val="000000"/>
                </a:solidFill>
                <a:ea typeface="Calibri"/>
                <a:cs typeface="Calibri"/>
                <a:sym typeface="Calibri"/>
              </a:rPr>
              <a:t>se opina que la </a:t>
            </a:r>
            <a:r>
              <a:rPr lang="es-MX" b="1" kern="0" dirty="0">
                <a:solidFill>
                  <a:srgbClr val="000000"/>
                </a:solidFill>
                <a:ea typeface="Calibri"/>
                <a:cs typeface="Calibri"/>
                <a:sym typeface="Calibri"/>
              </a:rPr>
              <a:t>relación</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entre compañeros y compañeras </a:t>
            </a:r>
            <a:r>
              <a:rPr lang="es-MX" kern="0" dirty="0">
                <a:solidFill>
                  <a:srgbClr val="000000"/>
                </a:solidFill>
                <a:ea typeface="Calibri"/>
                <a:cs typeface="Calibri"/>
                <a:sym typeface="Calibri"/>
              </a:rPr>
              <a:t>es bastante buena, aunque el 2% opina que es pésima, el </a:t>
            </a:r>
            <a:r>
              <a:rPr lang="es-MX" b="1" kern="0" dirty="0">
                <a:solidFill>
                  <a:srgbClr val="000000"/>
                </a:solidFill>
                <a:ea typeface="Calibri"/>
                <a:cs typeface="Calibri"/>
                <a:sym typeface="Calibri"/>
              </a:rPr>
              <a:t>trabajo en equipo</a:t>
            </a:r>
            <a:r>
              <a:rPr lang="es-MX" kern="0" dirty="0">
                <a:solidFill>
                  <a:srgbClr val="000000"/>
                </a:solidFill>
                <a:ea typeface="Calibri"/>
                <a:cs typeface="Calibri"/>
                <a:sym typeface="Calibri"/>
              </a:rPr>
              <a:t> es muy buena con una oportunidad a mejorar, se manifiesta que se les permite expresar su </a:t>
            </a:r>
            <a:r>
              <a:rPr lang="es-MX" b="1" kern="0" dirty="0">
                <a:solidFill>
                  <a:srgbClr val="000000"/>
                </a:solidFill>
                <a:ea typeface="Calibri"/>
                <a:cs typeface="Calibri"/>
                <a:sym typeface="Calibri"/>
              </a:rPr>
              <a:t>punto de vista</a:t>
            </a:r>
            <a:r>
              <a:rPr lang="es-MX" kern="0" dirty="0">
                <a:solidFill>
                  <a:srgbClr val="000000"/>
                </a:solidFill>
                <a:ea typeface="Calibri"/>
                <a:cs typeface="Calibri"/>
                <a:sym typeface="Calibri"/>
              </a:rPr>
              <a:t>, se dice que se presentan </a:t>
            </a:r>
            <a:r>
              <a:rPr lang="es-MX" b="1" kern="0" dirty="0">
                <a:solidFill>
                  <a:srgbClr val="000000"/>
                </a:solidFill>
                <a:ea typeface="Calibri"/>
                <a:cs typeface="Calibri"/>
                <a:sym typeface="Calibri"/>
              </a:rPr>
              <a:t>situaciones de conflicto </a:t>
            </a:r>
            <a:r>
              <a:rPr lang="es-MX" kern="0" dirty="0">
                <a:solidFill>
                  <a:srgbClr val="000000"/>
                </a:solidFill>
                <a:ea typeface="Calibri"/>
                <a:cs typeface="Calibri"/>
                <a:sym typeface="Calibri"/>
              </a:rPr>
              <a:t>, y estas situaciones de </a:t>
            </a:r>
            <a:r>
              <a:rPr lang="es-MX" b="1" kern="0" dirty="0">
                <a:solidFill>
                  <a:srgbClr val="000000"/>
                </a:solidFill>
                <a:ea typeface="Calibri"/>
                <a:cs typeface="Calibri"/>
                <a:sym typeface="Calibri"/>
              </a:rPr>
              <a:t>conflicto afectan el ambiente </a:t>
            </a:r>
            <a:r>
              <a:rPr lang="es-MX" kern="0" dirty="0">
                <a:solidFill>
                  <a:srgbClr val="000000"/>
                </a:solidFill>
                <a:ea typeface="Calibri"/>
                <a:cs typeface="Calibri"/>
                <a:sym typeface="Calibri"/>
              </a:rPr>
              <a:t>de trabajo en un porcentaje considerable, por ultimo, los encuestados clasificaron la siguiente </a:t>
            </a:r>
            <a:r>
              <a:rPr lang="es-MX" b="1" kern="0" dirty="0">
                <a:solidFill>
                  <a:srgbClr val="000000"/>
                </a:solidFill>
                <a:ea typeface="Calibri"/>
                <a:cs typeface="Calibri"/>
                <a:sym typeface="Calibri"/>
              </a:rPr>
              <a:t>tipificación</a:t>
            </a:r>
            <a:r>
              <a:rPr lang="es-MX" kern="0" dirty="0">
                <a:solidFill>
                  <a:srgbClr val="000000"/>
                </a:solidFill>
                <a:ea typeface="Calibri"/>
                <a:cs typeface="Calibri"/>
                <a:sym typeface="Calibri"/>
              </a:rPr>
              <a:t> de conflictos jerarquizándolos de la siguiente manera: 1.-conflictos institucionales, 2.-conflictos personales, 3.-conflictos usuario-cliente, también se expresa que generalmente si </a:t>
            </a:r>
            <a:r>
              <a:rPr lang="es-MX" b="1" kern="0" dirty="0">
                <a:solidFill>
                  <a:srgbClr val="000000"/>
                </a:solidFill>
                <a:ea typeface="Calibri"/>
                <a:cs typeface="Calibri"/>
                <a:sym typeface="Calibri"/>
              </a:rPr>
              <a:t>se resuelven los conflictos</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20466" y="2203901"/>
            <a:ext cx="575048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1428810F-54EC-4018-95CD-57B0788FF745}"/>
              </a:ext>
            </a:extLst>
          </p:cNvPr>
          <p:cNvGraphicFramePr/>
          <p:nvPr>
            <p:extLst>
              <p:ext uri="{D42A27DB-BD31-4B8C-83A1-F6EECF244321}">
                <p14:modId xmlns:p14="http://schemas.microsoft.com/office/powerpoint/2010/main" val="3326866813"/>
              </p:ext>
            </p:extLst>
          </p:nvPr>
        </p:nvGraphicFramePr>
        <p:xfrm>
          <a:off x="1517736" y="1170743"/>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6B03ED5A-B20B-4A0D-BBBE-956025561A6E}"/>
              </a:ext>
            </a:extLst>
          </p:cNvPr>
          <p:cNvGraphicFramePr/>
          <p:nvPr>
            <p:extLst>
              <p:ext uri="{D42A27DB-BD31-4B8C-83A1-F6EECF244321}">
                <p14:modId xmlns:p14="http://schemas.microsoft.com/office/powerpoint/2010/main" val="1660656788"/>
              </p:ext>
            </p:extLst>
          </p:nvPr>
        </p:nvGraphicFramePr>
        <p:xfrm>
          <a:off x="1545609" y="1149871"/>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E1A3D646-1171-43FA-8DD9-84A1C45F07A4}"/>
              </a:ext>
            </a:extLst>
          </p:cNvPr>
          <p:cNvGraphicFramePr/>
          <p:nvPr>
            <p:extLst>
              <p:ext uri="{D42A27DB-BD31-4B8C-83A1-F6EECF244321}">
                <p14:modId xmlns:p14="http://schemas.microsoft.com/office/powerpoint/2010/main" val="4124839410"/>
              </p:ext>
            </p:extLst>
          </p:nvPr>
        </p:nvGraphicFramePr>
        <p:xfrm>
          <a:off x="1492690" y="1181714"/>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27160" y="542767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60D02782-9A0A-41A1-81C8-F8D94B52BE7D}"/>
              </a:ext>
            </a:extLst>
          </p:cNvPr>
          <p:cNvGraphicFramePr/>
          <p:nvPr>
            <p:extLst>
              <p:ext uri="{D42A27DB-BD31-4B8C-83A1-F6EECF244321}">
                <p14:modId xmlns:p14="http://schemas.microsoft.com/office/powerpoint/2010/main" val="1286287826"/>
              </p:ext>
            </p:extLst>
          </p:nvPr>
        </p:nvGraphicFramePr>
        <p:xfrm>
          <a:off x="1469815" y="1211177"/>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1186" y="556561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1089827" y="744234"/>
            <a:ext cx="815332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430E4CDC-6C89-4033-89A5-73C960D2AF35}"/>
              </a:ext>
            </a:extLst>
          </p:cNvPr>
          <p:cNvGraphicFramePr/>
          <p:nvPr>
            <p:extLst>
              <p:ext uri="{D42A27DB-BD31-4B8C-83A1-F6EECF244321}">
                <p14:modId xmlns:p14="http://schemas.microsoft.com/office/powerpoint/2010/main" val="3845059594"/>
              </p:ext>
            </p:extLst>
          </p:nvPr>
        </p:nvGraphicFramePr>
        <p:xfrm>
          <a:off x="1541186" y="1382672"/>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D99BC9D5-1CB0-4423-819A-77101A4E9965}"/>
              </a:ext>
            </a:extLst>
          </p:cNvPr>
          <p:cNvGraphicFramePr/>
          <p:nvPr>
            <p:extLst>
              <p:ext uri="{D42A27DB-BD31-4B8C-83A1-F6EECF244321}">
                <p14:modId xmlns:p14="http://schemas.microsoft.com/office/powerpoint/2010/main" val="4056835767"/>
              </p:ext>
            </p:extLst>
          </p:nvPr>
        </p:nvGraphicFramePr>
        <p:xfrm>
          <a:off x="1367464" y="1094419"/>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D2D2E830-5962-4717-A03A-44C20509DABB}"/>
              </a:ext>
            </a:extLst>
          </p:cNvPr>
          <p:cNvGraphicFramePr/>
          <p:nvPr>
            <p:extLst>
              <p:ext uri="{D42A27DB-BD31-4B8C-83A1-F6EECF244321}">
                <p14:modId xmlns:p14="http://schemas.microsoft.com/office/powerpoint/2010/main" val="3620899935"/>
              </p:ext>
            </p:extLst>
          </p:nvPr>
        </p:nvGraphicFramePr>
        <p:xfrm>
          <a:off x="1334555" y="1022666"/>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11" name="Google Shape;1257;p60">
            <a:extLst>
              <a:ext uri="{FF2B5EF4-FFF2-40B4-BE49-F238E27FC236}">
                <a16:creationId xmlns:a16="http://schemas.microsoft.com/office/drawing/2014/main" id="{7B8839DE-0FCE-429D-8048-9E2305176EBD}"/>
              </a:ext>
            </a:extLst>
          </p:cNvPr>
          <p:cNvSpPr txBox="1"/>
          <p:nvPr/>
        </p:nvSpPr>
        <p:spPr>
          <a:xfrm>
            <a:off x="1521375" y="1412776"/>
            <a:ext cx="6435001"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lo que comprende el rubro de </a:t>
            </a:r>
            <a:r>
              <a:rPr lang="es-MX" b="1" kern="0" dirty="0">
                <a:solidFill>
                  <a:srgbClr val="000000"/>
                </a:solidFill>
                <a:ea typeface="Calibri"/>
                <a:cs typeface="Calibri"/>
                <a:sym typeface="Calibri"/>
              </a:rPr>
              <a:t>“Relación con Mandos Medios y Superiores” </a:t>
            </a:r>
            <a:r>
              <a:rPr lang="es-MX" kern="0" dirty="0">
                <a:solidFill>
                  <a:srgbClr val="000000"/>
                </a:solidFill>
                <a:ea typeface="Calibri"/>
                <a:cs typeface="Calibri"/>
                <a:sym typeface="Calibri"/>
              </a:rPr>
              <a:t>se define que funcionan bien las </a:t>
            </a:r>
            <a:r>
              <a:rPr lang="es-MX" b="1" kern="0" dirty="0">
                <a:solidFill>
                  <a:srgbClr val="000000"/>
                </a:solidFill>
                <a:ea typeface="Calibri"/>
                <a:cs typeface="Calibri"/>
                <a:sym typeface="Calibri"/>
              </a:rPr>
              <a:t>líneas de autoridad </a:t>
            </a:r>
            <a:r>
              <a:rPr lang="es-MX" kern="0" dirty="0">
                <a:solidFill>
                  <a:srgbClr val="000000"/>
                </a:solidFill>
                <a:ea typeface="Calibri"/>
                <a:cs typeface="Calibri"/>
                <a:sym typeface="Calibri"/>
              </a:rPr>
              <a:t>en el desempeño del trabajo, generalmente se reciben las </a:t>
            </a:r>
            <a:r>
              <a:rPr lang="es-MX" b="1" kern="0" dirty="0">
                <a:solidFill>
                  <a:srgbClr val="000000"/>
                </a:solidFill>
                <a:ea typeface="Calibri"/>
                <a:cs typeface="Calibri"/>
                <a:sym typeface="Calibri"/>
              </a:rPr>
              <a:t>instrucciones</a:t>
            </a:r>
            <a:r>
              <a:rPr lang="es-MX" kern="0" dirty="0">
                <a:solidFill>
                  <a:srgbClr val="000000"/>
                </a:solidFill>
                <a:ea typeface="Calibri"/>
                <a:cs typeface="Calibri"/>
                <a:sym typeface="Calibri"/>
              </a:rPr>
              <a:t> de trabajo en tiempo y forma, pese a que el 2% indica que nunca los reciben, también se percibe que los responsables de área distribuyen las </a:t>
            </a:r>
            <a:r>
              <a:rPr lang="es-MX" b="1" kern="0" dirty="0">
                <a:solidFill>
                  <a:srgbClr val="000000"/>
                </a:solidFill>
                <a:ea typeface="Calibri"/>
                <a:cs typeface="Calibri"/>
                <a:sym typeface="Calibri"/>
              </a:rPr>
              <a:t>actividades de manera equilibrada</a:t>
            </a:r>
            <a:r>
              <a:rPr lang="es-MX" kern="0" dirty="0">
                <a:solidFill>
                  <a:srgbClr val="000000"/>
                </a:solidFill>
                <a:ea typeface="Calibri"/>
                <a:cs typeface="Calibri"/>
                <a:sym typeface="Calibri"/>
              </a:rPr>
              <a:t>, el numero de colaboradores si es adecuado en relación a la </a:t>
            </a:r>
            <a:r>
              <a:rPr lang="es-MX" b="1" kern="0" dirty="0">
                <a:solidFill>
                  <a:srgbClr val="000000"/>
                </a:solidFill>
                <a:ea typeface="Calibri"/>
                <a:cs typeface="Calibri"/>
                <a:sym typeface="Calibri"/>
              </a:rPr>
              <a:t>carga de trabajo</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de igual manera la persona que evalúa a los compañeros si lo hace en </a:t>
            </a:r>
            <a:r>
              <a:rPr lang="es-MX" b="1" kern="0" dirty="0">
                <a:solidFill>
                  <a:srgbClr val="000000"/>
                </a:solidFill>
                <a:ea typeface="Calibri"/>
                <a:cs typeface="Calibri"/>
                <a:sym typeface="Calibri"/>
              </a:rPr>
              <a:t>base a resultados</a:t>
            </a:r>
            <a:r>
              <a:rPr lang="es-MX" kern="0" dirty="0">
                <a:solidFill>
                  <a:srgbClr val="000000"/>
                </a:solidFill>
                <a:ea typeface="Calibri"/>
                <a:cs typeface="Calibri"/>
                <a:sym typeface="Calibri"/>
              </a:rPr>
              <a:t>, se brinda la oportunidad de hacer </a:t>
            </a:r>
            <a:r>
              <a:rPr lang="es-MX" b="1" kern="0" dirty="0">
                <a:solidFill>
                  <a:srgbClr val="000000"/>
                </a:solidFill>
                <a:ea typeface="Calibri"/>
                <a:cs typeface="Calibri"/>
                <a:sym typeface="Calibri"/>
              </a:rPr>
              <a:t>propuestas de mejora</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 se expresa que son </a:t>
            </a:r>
            <a:r>
              <a:rPr lang="es-MX" b="1" kern="0" dirty="0">
                <a:solidFill>
                  <a:srgbClr val="000000"/>
                </a:solidFill>
                <a:ea typeface="Calibri"/>
                <a:cs typeface="Calibri"/>
                <a:sym typeface="Calibri"/>
              </a:rPr>
              <a:t>consideradas esas propuestas de mejora </a:t>
            </a:r>
            <a:r>
              <a:rPr lang="es-MX" kern="0" dirty="0">
                <a:solidFill>
                  <a:srgbClr val="000000"/>
                </a:solidFill>
                <a:ea typeface="Calibri"/>
                <a:cs typeface="Calibri"/>
                <a:sym typeface="Calibri"/>
              </a:rPr>
              <a:t>la mayoría de las ocasiones.</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303151" y="2511677"/>
            <a:ext cx="492616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3151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1D643CD5-824E-449D-824A-8F5F33CD8C72}"/>
              </a:ext>
            </a:extLst>
          </p:cNvPr>
          <p:cNvGraphicFramePr/>
          <p:nvPr>
            <p:extLst>
              <p:ext uri="{D42A27DB-BD31-4B8C-83A1-F6EECF244321}">
                <p14:modId xmlns:p14="http://schemas.microsoft.com/office/powerpoint/2010/main" val="3183696189"/>
              </p:ext>
            </p:extLst>
          </p:nvPr>
        </p:nvGraphicFramePr>
        <p:xfrm>
          <a:off x="1411520" y="1395949"/>
          <a:ext cx="7135648" cy="3972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oogle Shape;1313;p63">
            <a:extLst>
              <a:ext uri="{FF2B5EF4-FFF2-40B4-BE49-F238E27FC236}">
                <a16:creationId xmlns:a16="http://schemas.microsoft.com/office/drawing/2014/main" id="{1B591069-010D-49EC-9E4A-2DD35CCAC089}"/>
              </a:ext>
            </a:extLst>
          </p:cNvPr>
          <p:cNvGraphicFramePr/>
          <p:nvPr>
            <p:extLst>
              <p:ext uri="{D42A27DB-BD31-4B8C-83A1-F6EECF244321}">
                <p14:modId xmlns:p14="http://schemas.microsoft.com/office/powerpoint/2010/main" val="2472926006"/>
              </p:ext>
            </p:extLst>
          </p:nvPr>
        </p:nvGraphicFramePr>
        <p:xfrm>
          <a:off x="1526706" y="1084471"/>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3151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495ED5C6-7EB6-4A55-8247-58B3A273FA8F}"/>
              </a:ext>
            </a:extLst>
          </p:cNvPr>
          <p:cNvGraphicFramePr/>
          <p:nvPr>
            <p:extLst>
              <p:ext uri="{D42A27DB-BD31-4B8C-83A1-F6EECF244321}">
                <p14:modId xmlns:p14="http://schemas.microsoft.com/office/powerpoint/2010/main" val="3064969868"/>
              </p:ext>
            </p:extLst>
          </p:nvPr>
        </p:nvGraphicFramePr>
        <p:xfrm>
          <a:off x="1231380" y="1333294"/>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oogle Shape;1353;p65">
            <a:extLst>
              <a:ext uri="{FF2B5EF4-FFF2-40B4-BE49-F238E27FC236}">
                <a16:creationId xmlns:a16="http://schemas.microsoft.com/office/drawing/2014/main" id="{EC49D374-1ED2-4C79-BA37-E8E9A3A9353E}"/>
              </a:ext>
            </a:extLst>
          </p:cNvPr>
          <p:cNvGraphicFramePr/>
          <p:nvPr>
            <p:extLst>
              <p:ext uri="{D42A27DB-BD31-4B8C-83A1-F6EECF244321}">
                <p14:modId xmlns:p14="http://schemas.microsoft.com/office/powerpoint/2010/main" val="3985054486"/>
              </p:ext>
            </p:extLst>
          </p:nvPr>
        </p:nvGraphicFramePr>
        <p:xfrm>
          <a:off x="1537766" y="1047062"/>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745182E0-2FF4-4177-8A4C-3051256A9B40}"/>
              </a:ext>
            </a:extLst>
          </p:cNvPr>
          <p:cNvGraphicFramePr/>
          <p:nvPr>
            <p:extLst>
              <p:ext uri="{D42A27DB-BD31-4B8C-83A1-F6EECF244321}">
                <p14:modId xmlns:p14="http://schemas.microsoft.com/office/powerpoint/2010/main" val="1084429277"/>
              </p:ext>
            </p:extLst>
          </p:nvPr>
        </p:nvGraphicFramePr>
        <p:xfrm>
          <a:off x="1500213" y="1094419"/>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F712C1BB-C78E-492A-B39B-8FE7F65E54FE}"/>
              </a:ext>
            </a:extLst>
          </p:cNvPr>
          <p:cNvGraphicFramePr/>
          <p:nvPr>
            <p:extLst>
              <p:ext uri="{D42A27DB-BD31-4B8C-83A1-F6EECF244321}">
                <p14:modId xmlns:p14="http://schemas.microsoft.com/office/powerpoint/2010/main" val="3980655923"/>
              </p:ext>
            </p:extLst>
          </p:nvPr>
        </p:nvGraphicFramePr>
        <p:xfrm>
          <a:off x="1300454" y="989895"/>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74B9D713-0847-4579-B5EE-212FBC418934}"/>
              </a:ext>
            </a:extLst>
          </p:cNvPr>
          <p:cNvGraphicFramePr/>
          <p:nvPr>
            <p:extLst>
              <p:ext uri="{D42A27DB-BD31-4B8C-83A1-F6EECF244321}">
                <p14:modId xmlns:p14="http://schemas.microsoft.com/office/powerpoint/2010/main" val="285931421"/>
              </p:ext>
            </p:extLst>
          </p:nvPr>
        </p:nvGraphicFramePr>
        <p:xfrm>
          <a:off x="1545380" y="995465"/>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171" name="Google Shape;171;p5"/>
          <p:cNvGraphicFramePr/>
          <p:nvPr>
            <p:extLst>
              <p:ext uri="{D42A27DB-BD31-4B8C-83A1-F6EECF244321}">
                <p14:modId xmlns:p14="http://schemas.microsoft.com/office/powerpoint/2010/main" val="3665870825"/>
              </p:ext>
            </p:extLst>
          </p:nvPr>
        </p:nvGraphicFramePr>
        <p:xfrm>
          <a:off x="4572000" y="3656464"/>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extLst>
              <p:ext uri="{D42A27DB-BD31-4B8C-83A1-F6EECF244321}">
                <p14:modId xmlns:p14="http://schemas.microsoft.com/office/powerpoint/2010/main" val="2694557164"/>
              </p:ext>
            </p:extLst>
          </p:nvPr>
        </p:nvGraphicFramePr>
        <p:xfrm>
          <a:off x="1106330" y="3656464"/>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extLst>
              <p:ext uri="{D42A27DB-BD31-4B8C-83A1-F6EECF244321}">
                <p14:modId xmlns:p14="http://schemas.microsoft.com/office/powerpoint/2010/main" val="3574183539"/>
              </p:ext>
            </p:extLst>
          </p:nvPr>
        </p:nvGraphicFramePr>
        <p:xfrm>
          <a:off x="1893299" y="439248"/>
          <a:ext cx="6488290" cy="307319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oogle Shape;1433;p69">
            <a:extLst>
              <a:ext uri="{FF2B5EF4-FFF2-40B4-BE49-F238E27FC236}">
                <a16:creationId xmlns:a16="http://schemas.microsoft.com/office/drawing/2014/main" id="{D657CBA1-6B1F-490A-952F-E40E8EB2F73C}"/>
              </a:ext>
            </a:extLst>
          </p:cNvPr>
          <p:cNvGraphicFramePr/>
          <p:nvPr>
            <p:extLst>
              <p:ext uri="{D42A27DB-BD31-4B8C-83A1-F6EECF244321}">
                <p14:modId xmlns:p14="http://schemas.microsoft.com/office/powerpoint/2010/main" val="2885217924"/>
              </p:ext>
            </p:extLst>
          </p:nvPr>
        </p:nvGraphicFramePr>
        <p:xfrm>
          <a:off x="1300454" y="1169368"/>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501" y="545267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CC8F118A-97B6-4F0E-BB5C-4E6BC0042E3D}"/>
              </a:ext>
            </a:extLst>
          </p:cNvPr>
          <p:cNvGraphicFramePr/>
          <p:nvPr>
            <p:extLst>
              <p:ext uri="{D42A27DB-BD31-4B8C-83A1-F6EECF244321}">
                <p14:modId xmlns:p14="http://schemas.microsoft.com/office/powerpoint/2010/main" val="2331840053"/>
              </p:ext>
            </p:extLst>
          </p:nvPr>
        </p:nvGraphicFramePr>
        <p:xfrm>
          <a:off x="1434374" y="1184593"/>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11" name="Google Shape;1474;p71">
            <a:extLst>
              <a:ext uri="{FF2B5EF4-FFF2-40B4-BE49-F238E27FC236}">
                <a16:creationId xmlns:a16="http://schemas.microsoft.com/office/drawing/2014/main" id="{310E2EDE-AA1C-4931-A571-7A9C705F724C}"/>
              </a:ext>
            </a:extLst>
          </p:cNvPr>
          <p:cNvSpPr txBox="1"/>
          <p:nvPr/>
        </p:nvSpPr>
        <p:spPr>
          <a:xfrm>
            <a:off x="1692472" y="1217149"/>
            <a:ext cx="6639596" cy="4247317"/>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“Puesto de Trabajo” </a:t>
            </a:r>
            <a:r>
              <a:rPr lang="es-MX" kern="0" dirty="0">
                <a:solidFill>
                  <a:srgbClr val="000000"/>
                </a:solidFill>
                <a:ea typeface="Calibri"/>
                <a:cs typeface="Calibri"/>
                <a:sym typeface="Calibri"/>
              </a:rPr>
              <a:t>el 98% responde que realiza las </a:t>
            </a:r>
            <a:r>
              <a:rPr lang="es-MX" b="1" kern="0" dirty="0">
                <a:solidFill>
                  <a:srgbClr val="000000"/>
                </a:solidFill>
                <a:ea typeface="Calibri"/>
                <a:cs typeface="Calibri"/>
                <a:sym typeface="Calibri"/>
              </a:rPr>
              <a:t>actividades asignadas con agrado</a:t>
            </a:r>
            <a:r>
              <a:rPr lang="es-MX" kern="0" dirty="0">
                <a:solidFill>
                  <a:srgbClr val="000000"/>
                </a:solidFill>
                <a:ea typeface="Calibri"/>
                <a:cs typeface="Calibri"/>
                <a:sym typeface="Calibri"/>
              </a:rPr>
              <a:t>, casi el 30% de los que contestaron la encuesta consideran un posible </a:t>
            </a:r>
            <a:r>
              <a:rPr lang="es-MX" b="1" kern="0" dirty="0">
                <a:solidFill>
                  <a:srgbClr val="000000"/>
                </a:solidFill>
                <a:ea typeface="Calibri"/>
                <a:cs typeface="Calibri"/>
                <a:sym typeface="Calibri"/>
              </a:rPr>
              <a:t>cambio de área </a:t>
            </a:r>
            <a:r>
              <a:rPr lang="es-MX" kern="0" dirty="0">
                <a:solidFill>
                  <a:srgbClr val="000000"/>
                </a:solidFill>
                <a:ea typeface="Calibri"/>
                <a:cs typeface="Calibri"/>
                <a:sym typeface="Calibri"/>
              </a:rPr>
              <a:t>que mejore su situación laboral, en general se considera que su desempeño laboral les permite adquirir nuevas habilidades para su </a:t>
            </a:r>
            <a:r>
              <a:rPr lang="es-MX" b="1" kern="0" dirty="0">
                <a:solidFill>
                  <a:srgbClr val="000000"/>
                </a:solidFill>
                <a:ea typeface="Calibri"/>
                <a:cs typeface="Calibri"/>
                <a:sym typeface="Calibri"/>
              </a:rPr>
              <a:t>desarrollo integral</a:t>
            </a:r>
            <a:r>
              <a:rPr lang="es-MX" kern="0" dirty="0">
                <a:solidFill>
                  <a:srgbClr val="000000"/>
                </a:solidFill>
                <a:ea typeface="Calibri"/>
                <a:cs typeface="Calibri"/>
                <a:sym typeface="Calibri"/>
              </a:rPr>
              <a:t>, un alto porcentaje manifiesta que la </a:t>
            </a:r>
            <a:r>
              <a:rPr lang="es-MX" b="1" kern="0" dirty="0">
                <a:solidFill>
                  <a:srgbClr val="000000"/>
                </a:solidFill>
                <a:ea typeface="Calibri"/>
                <a:cs typeface="Calibri"/>
                <a:sym typeface="Calibri"/>
              </a:rPr>
              <a:t>carga de trabajo de su jornada laboral</a:t>
            </a:r>
            <a:r>
              <a:rPr lang="es-MX" kern="0" dirty="0">
                <a:solidFill>
                  <a:srgbClr val="000000"/>
                </a:solidFill>
                <a:ea typeface="Calibri"/>
                <a:cs typeface="Calibri"/>
                <a:sym typeface="Calibri"/>
              </a:rPr>
              <a:t> asignada es adecuada, se expresa  que si se tiene relación del </a:t>
            </a:r>
            <a:r>
              <a:rPr lang="es-MX" b="1" kern="0" dirty="0">
                <a:solidFill>
                  <a:srgbClr val="000000"/>
                </a:solidFill>
                <a:ea typeface="Calibri"/>
                <a:cs typeface="Calibri"/>
                <a:sym typeface="Calibri"/>
              </a:rPr>
              <a:t>puesto de trabajo con su preparación académica</a:t>
            </a:r>
            <a:r>
              <a:rPr lang="es-MX" kern="0" dirty="0">
                <a:solidFill>
                  <a:srgbClr val="000000"/>
                </a:solidFill>
                <a:ea typeface="Calibri"/>
                <a:cs typeface="Calibri"/>
                <a:sym typeface="Calibri"/>
              </a:rPr>
              <a:t>, aunque el 7% indica que nunca, se manifiesta que en un gran porcentaje se está </a:t>
            </a:r>
            <a:r>
              <a:rPr lang="es-MX" b="1" kern="0" dirty="0">
                <a:solidFill>
                  <a:srgbClr val="000000"/>
                </a:solidFill>
                <a:ea typeface="Calibri"/>
                <a:cs typeface="Calibri"/>
                <a:sym typeface="Calibri"/>
              </a:rPr>
              <a:t>capacitado para realizar sus funciones laborales</a:t>
            </a:r>
            <a:r>
              <a:rPr lang="es-MX" kern="0" dirty="0">
                <a:solidFill>
                  <a:srgbClr val="000000"/>
                </a:solidFill>
                <a:ea typeface="Calibri"/>
                <a:cs typeface="Calibri"/>
                <a:sym typeface="Calibri"/>
              </a:rPr>
              <a:t>, que poco mas de la mitad de los encuestados denota que ha recibido </a:t>
            </a:r>
            <a:r>
              <a:rPr lang="es-MX" b="1" kern="0" dirty="0">
                <a:solidFill>
                  <a:srgbClr val="000000"/>
                </a:solidFill>
                <a:ea typeface="Calibri"/>
                <a:cs typeface="Calibri"/>
                <a:sym typeface="Calibri"/>
              </a:rPr>
              <a:t>capacitación el ultimo año</a:t>
            </a:r>
            <a:r>
              <a:rPr lang="es-MX" kern="0" dirty="0">
                <a:solidFill>
                  <a:srgbClr val="000000"/>
                </a:solidFill>
                <a:ea typeface="Calibri"/>
                <a:cs typeface="Calibri"/>
                <a:sym typeface="Calibri"/>
              </a:rPr>
              <a:t>  por parte de la UAN,  se enuncia que se les </a:t>
            </a:r>
            <a:r>
              <a:rPr lang="es-MX" b="1" kern="0" dirty="0">
                <a:solidFill>
                  <a:srgbClr val="000000"/>
                </a:solidFill>
                <a:ea typeface="Calibri"/>
                <a:cs typeface="Calibri"/>
                <a:sym typeface="Calibri"/>
              </a:rPr>
              <a:t>permite asistir a  los cursos de capacitación </a:t>
            </a:r>
            <a:r>
              <a:rPr lang="es-MX" kern="0" dirty="0">
                <a:solidFill>
                  <a:srgbClr val="000000"/>
                </a:solidFill>
                <a:ea typeface="Calibri"/>
                <a:cs typeface="Calibri"/>
                <a:sym typeface="Calibri"/>
              </a:rPr>
              <a:t>pero un 7% no ha sido convocado, en un porcentaje medio se dice que los cursos de </a:t>
            </a:r>
            <a:r>
              <a:rPr lang="es-MX" b="1" kern="0" dirty="0">
                <a:solidFill>
                  <a:srgbClr val="000000"/>
                </a:solidFill>
                <a:ea typeface="Calibri"/>
                <a:cs typeface="Calibri"/>
                <a:sym typeface="Calibri"/>
              </a:rPr>
              <a:t>capacitación fortalece su desempeño laboral</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2569446"/>
            <a:ext cx="4572000" cy="1323439"/>
          </a:xfrm>
          <a:prstGeom prst="rect">
            <a:avLst/>
          </a:prstGeom>
        </p:spPr>
        <p:txBody>
          <a:bodyPr>
            <a:spAutoFit/>
          </a:bodyPr>
          <a:lstStyle/>
          <a:p>
            <a:pPr algn="ctr"/>
            <a:r>
              <a:rPr lang="es-MX" sz="4000" b="1" i="0" u="none" strike="noStrike" dirty="0">
                <a:solidFill>
                  <a:srgbClr val="000000"/>
                </a:solidFill>
                <a:effectLst/>
                <a:latin typeface="Calibri" panose="020F0502020204030204" pitchFamily="34" charset="0"/>
              </a:rPr>
              <a:t>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12;p73">
            <a:extLst>
              <a:ext uri="{FF2B5EF4-FFF2-40B4-BE49-F238E27FC236}">
                <a16:creationId xmlns:a16="http://schemas.microsoft.com/office/drawing/2014/main" id="{333918FD-A8D5-46B7-8453-250456729B54}"/>
              </a:ext>
            </a:extLst>
          </p:cNvPr>
          <p:cNvGraphicFramePr/>
          <p:nvPr>
            <p:extLst>
              <p:ext uri="{D42A27DB-BD31-4B8C-83A1-F6EECF244321}">
                <p14:modId xmlns:p14="http://schemas.microsoft.com/office/powerpoint/2010/main" val="4238930806"/>
              </p:ext>
            </p:extLst>
          </p:nvPr>
        </p:nvGraphicFramePr>
        <p:xfrm>
          <a:off x="1601562" y="1094419"/>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56132E09-94F8-4583-B694-D6E2D29DBC11}"/>
              </a:ext>
            </a:extLst>
          </p:cNvPr>
          <p:cNvGraphicFramePr/>
          <p:nvPr>
            <p:extLst>
              <p:ext uri="{D42A27DB-BD31-4B8C-83A1-F6EECF244321}">
                <p14:modId xmlns:p14="http://schemas.microsoft.com/office/powerpoint/2010/main" val="1331506975"/>
              </p:ext>
            </p:extLst>
          </p:nvPr>
        </p:nvGraphicFramePr>
        <p:xfrm>
          <a:off x="1595144" y="1140600"/>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oogle Shape;1552;p75">
            <a:extLst>
              <a:ext uri="{FF2B5EF4-FFF2-40B4-BE49-F238E27FC236}">
                <a16:creationId xmlns:a16="http://schemas.microsoft.com/office/drawing/2014/main" id="{F93DA7E0-A83C-4B04-8EC8-D36F96C58DD2}"/>
              </a:ext>
            </a:extLst>
          </p:cNvPr>
          <p:cNvGraphicFramePr/>
          <p:nvPr>
            <p:extLst>
              <p:ext uri="{D42A27DB-BD31-4B8C-83A1-F6EECF244321}">
                <p14:modId xmlns:p14="http://schemas.microsoft.com/office/powerpoint/2010/main" val="3762912505"/>
              </p:ext>
            </p:extLst>
          </p:nvPr>
        </p:nvGraphicFramePr>
        <p:xfrm>
          <a:off x="1654775" y="1184219"/>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3116A626-E53B-45EF-8AC3-8A8F9117AEB4}"/>
              </a:ext>
            </a:extLst>
          </p:cNvPr>
          <p:cNvGraphicFramePr/>
          <p:nvPr>
            <p:extLst>
              <p:ext uri="{D42A27DB-BD31-4B8C-83A1-F6EECF244321}">
                <p14:modId xmlns:p14="http://schemas.microsoft.com/office/powerpoint/2010/main" val="570886621"/>
              </p:ext>
            </p:extLst>
          </p:nvPr>
        </p:nvGraphicFramePr>
        <p:xfrm>
          <a:off x="1657514" y="1130070"/>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590;p77">
            <a:extLst>
              <a:ext uri="{FF2B5EF4-FFF2-40B4-BE49-F238E27FC236}">
                <a16:creationId xmlns:a16="http://schemas.microsoft.com/office/drawing/2014/main" id="{4552045E-F689-493B-8DE5-872154523117}"/>
              </a:ext>
            </a:extLst>
          </p:cNvPr>
          <p:cNvGraphicFramePr/>
          <p:nvPr>
            <p:extLst>
              <p:ext uri="{D42A27DB-BD31-4B8C-83A1-F6EECF244321}">
                <p14:modId xmlns:p14="http://schemas.microsoft.com/office/powerpoint/2010/main" val="638593696"/>
              </p:ext>
            </p:extLst>
          </p:nvPr>
        </p:nvGraphicFramePr>
        <p:xfrm>
          <a:off x="1577188" y="1053247"/>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65A785F8-D1A3-4DE1-9ED3-806F38A6ED85}"/>
              </a:ext>
            </a:extLst>
          </p:cNvPr>
          <p:cNvGraphicFramePr/>
          <p:nvPr>
            <p:extLst>
              <p:ext uri="{D42A27DB-BD31-4B8C-83A1-F6EECF244321}">
                <p14:modId xmlns:p14="http://schemas.microsoft.com/office/powerpoint/2010/main" val="2981677954"/>
              </p:ext>
            </p:extLst>
          </p:nvPr>
        </p:nvGraphicFramePr>
        <p:xfrm>
          <a:off x="1471698" y="1094419"/>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30;p79">
            <a:extLst>
              <a:ext uri="{FF2B5EF4-FFF2-40B4-BE49-F238E27FC236}">
                <a16:creationId xmlns:a16="http://schemas.microsoft.com/office/drawing/2014/main" id="{A7281F88-F3A9-44BA-8ABC-02124B4BB46A}"/>
              </a:ext>
            </a:extLst>
          </p:cNvPr>
          <p:cNvGraphicFramePr/>
          <p:nvPr>
            <p:extLst>
              <p:ext uri="{D42A27DB-BD31-4B8C-83A1-F6EECF244321}">
                <p14:modId xmlns:p14="http://schemas.microsoft.com/office/powerpoint/2010/main" val="495720562"/>
              </p:ext>
            </p:extLst>
          </p:nvPr>
        </p:nvGraphicFramePr>
        <p:xfrm>
          <a:off x="1579234" y="104450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8D6C7EC3-F03A-48A0-97D2-142502277D5C}"/>
              </a:ext>
            </a:extLst>
          </p:cNvPr>
          <p:cNvGraphicFramePr/>
          <p:nvPr>
            <p:extLst>
              <p:ext uri="{D42A27DB-BD31-4B8C-83A1-F6EECF244321}">
                <p14:modId xmlns:p14="http://schemas.microsoft.com/office/powerpoint/2010/main" val="1094561657"/>
              </p:ext>
            </p:extLst>
          </p:nvPr>
        </p:nvGraphicFramePr>
        <p:xfrm>
          <a:off x="1401803" y="1107917"/>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72;p81">
            <a:extLst>
              <a:ext uri="{FF2B5EF4-FFF2-40B4-BE49-F238E27FC236}">
                <a16:creationId xmlns:a16="http://schemas.microsoft.com/office/drawing/2014/main" id="{9E450ECE-8C8D-43FD-9F87-CC1B0CB48B23}"/>
              </a:ext>
            </a:extLst>
          </p:cNvPr>
          <p:cNvGraphicFramePr/>
          <p:nvPr>
            <p:extLst>
              <p:ext uri="{D42A27DB-BD31-4B8C-83A1-F6EECF244321}">
                <p14:modId xmlns:p14="http://schemas.microsoft.com/office/powerpoint/2010/main" val="184379524"/>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5" name="Google Shape;1690;p82">
            <a:extLst>
              <a:ext uri="{FF2B5EF4-FFF2-40B4-BE49-F238E27FC236}">
                <a16:creationId xmlns:a16="http://schemas.microsoft.com/office/drawing/2014/main" id="{A688AAFE-AD99-4A73-9B21-CACFF8183533}"/>
              </a:ext>
            </a:extLst>
          </p:cNvPr>
          <p:cNvGraphicFramePr/>
          <p:nvPr>
            <p:extLst>
              <p:ext uri="{D42A27DB-BD31-4B8C-83A1-F6EECF244321}">
                <p14:modId xmlns:p14="http://schemas.microsoft.com/office/powerpoint/2010/main" val="3626011709"/>
              </p:ext>
            </p:extLst>
          </p:nvPr>
        </p:nvGraphicFramePr>
        <p:xfrm>
          <a:off x="1388368" y="1154756"/>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11" name="Google Shape;1711;p83">
            <a:extLst>
              <a:ext uri="{FF2B5EF4-FFF2-40B4-BE49-F238E27FC236}">
                <a16:creationId xmlns:a16="http://schemas.microsoft.com/office/drawing/2014/main" id="{B7512BA3-0804-405E-A80B-D7181EB28711}"/>
              </a:ext>
            </a:extLst>
          </p:cNvPr>
          <p:cNvSpPr txBox="1"/>
          <p:nvPr/>
        </p:nvSpPr>
        <p:spPr>
          <a:xfrm>
            <a:off x="1846996" y="995217"/>
            <a:ext cx="6264696" cy="646330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correspondiente a </a:t>
            </a:r>
            <a:r>
              <a:rPr lang="es-MX" b="1" kern="0" dirty="0">
                <a:solidFill>
                  <a:srgbClr val="000000"/>
                </a:solidFill>
                <a:ea typeface="Calibri"/>
                <a:cs typeface="Calibri"/>
                <a:sym typeface="Calibri"/>
              </a:rPr>
              <a:t>“Medio Ambiente” </a:t>
            </a:r>
            <a:r>
              <a:rPr lang="es-MX" kern="0" dirty="0">
                <a:solidFill>
                  <a:srgbClr val="000000"/>
                </a:solidFill>
                <a:ea typeface="Calibri"/>
                <a:cs typeface="Calibri"/>
                <a:sym typeface="Calibri"/>
              </a:rPr>
              <a:t>se articulan los siguientes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las áreas de trabajo están </a:t>
            </a:r>
            <a:r>
              <a:rPr lang="es-MX" b="1" kern="0" dirty="0">
                <a:solidFill>
                  <a:srgbClr val="000000"/>
                </a:solidFill>
                <a:ea typeface="Calibri"/>
                <a:cs typeface="Calibri"/>
                <a:sym typeface="Calibri"/>
              </a:rPr>
              <a:t>libres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Basura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93%</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Olores desagradables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Plagas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 estancada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79%</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en la UAN se promueve el </a:t>
            </a:r>
            <a:r>
              <a:rPr lang="es-MX" b="1" kern="0" dirty="0">
                <a:solidFill>
                  <a:srgbClr val="000000"/>
                </a:solidFill>
                <a:ea typeface="Calibri"/>
                <a:cs typeface="Calibri"/>
                <a:sym typeface="Calibri"/>
              </a:rPr>
              <a:t>uso correcto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Insumos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79%</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Energía eléctrica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72%</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Desechos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77%</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Áreas verdes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91%</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Por ultimo se menciona en un alto porcentaje de interés que si la UAN ofreciera cursos de capacitación en </a:t>
            </a:r>
            <a:r>
              <a:rPr lang="es-MX" b="1" kern="0" dirty="0">
                <a:solidFill>
                  <a:srgbClr val="000000"/>
                </a:solidFill>
                <a:ea typeface="Calibri"/>
                <a:cs typeface="Calibri"/>
                <a:sym typeface="Calibri"/>
              </a:rPr>
              <a:t>materia de medio ambiente</a:t>
            </a:r>
            <a:r>
              <a:rPr lang="es-MX" kern="0" dirty="0">
                <a:solidFill>
                  <a:srgbClr val="000000"/>
                </a:solidFill>
                <a:ea typeface="Calibri"/>
                <a:cs typeface="Calibri"/>
                <a:sym typeface="Calibri"/>
              </a:rPr>
              <a:t>, asistieran a ellos.</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1292</TotalTime>
  <Words>4271</Words>
  <Application>Microsoft Office PowerPoint</Application>
  <PresentationFormat>Presentación en pantalla (4:3)</PresentationFormat>
  <Paragraphs>739</Paragraphs>
  <Slides>84</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84</vt:i4>
      </vt:variant>
    </vt:vector>
  </HeadingPairs>
  <TitlesOfParts>
    <vt:vector size="89"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dc:creator>
  <cp:lastModifiedBy>Perla</cp:lastModifiedBy>
  <cp:revision>118</cp:revision>
  <dcterms:created xsi:type="dcterms:W3CDTF">2020-10-13T14:28:37Z</dcterms:created>
  <dcterms:modified xsi:type="dcterms:W3CDTF">2021-10-22T17:28:17Z</dcterms:modified>
</cp:coreProperties>
</file>