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7.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3.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5.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6.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7.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3.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4.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5.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6.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0.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1.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2.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3.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4.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6.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67.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1.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2.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4.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5.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76.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77.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78.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79.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62" r:id="rId2"/>
    <p:sldId id="269" r:id="rId3"/>
    <p:sldId id="328" r:id="rId4"/>
    <p:sldId id="327" r:id="rId5"/>
    <p:sldId id="408" r:id="rId6"/>
    <p:sldId id="413" r:id="rId7"/>
    <p:sldId id="332" r:id="rId8"/>
    <p:sldId id="333" r:id="rId9"/>
    <p:sldId id="404" r:id="rId10"/>
    <p:sldId id="335" r:id="rId11"/>
    <p:sldId id="405" r:id="rId12"/>
    <p:sldId id="406" r:id="rId13"/>
    <p:sldId id="263" r:id="rId14"/>
    <p:sldId id="264" r:id="rId15"/>
    <p:sldId id="337" r:id="rId16"/>
    <p:sldId id="338" r:id="rId17"/>
    <p:sldId id="412" r:id="rId18"/>
    <p:sldId id="339" r:id="rId19"/>
    <p:sldId id="398" r:id="rId20"/>
    <p:sldId id="341" r:id="rId21"/>
    <p:sldId id="342" r:id="rId22"/>
    <p:sldId id="343" r:id="rId23"/>
    <p:sldId id="344" r:id="rId24"/>
    <p:sldId id="345" r:id="rId25"/>
    <p:sldId id="346" r:id="rId26"/>
    <p:sldId id="347" r:id="rId27"/>
    <p:sldId id="349" r:id="rId28"/>
    <p:sldId id="350" r:id="rId29"/>
    <p:sldId id="351" r:id="rId30"/>
    <p:sldId id="348" r:id="rId31"/>
    <p:sldId id="399" r:id="rId32"/>
    <p:sldId id="352" r:id="rId33"/>
    <p:sldId id="353" r:id="rId34"/>
    <p:sldId id="354" r:id="rId35"/>
    <p:sldId id="355" r:id="rId36"/>
    <p:sldId id="356" r:id="rId37"/>
    <p:sldId id="357" r:id="rId38"/>
    <p:sldId id="358" r:id="rId39"/>
    <p:sldId id="359" r:id="rId40"/>
    <p:sldId id="360" r:id="rId41"/>
    <p:sldId id="411"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531"/>
    <a:srgbClr val="003399"/>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spPr>
            <a:solidFill>
              <a:srgbClr val="003399"/>
            </a:solidFill>
          </c:spPr>
          <c:dPt>
            <c:idx val="0"/>
            <c:bubble3D val="0"/>
            <c:spPr>
              <a:solidFill>
                <a:srgbClr val="00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rgbClr val="C000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6-4BE2-BEC3-29C8366FF5AA}"/>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6-4BE2-BEC3-29C8366FF5AA}"/>
                </c:ext>
              </c:extLst>
            </c:dLbl>
            <c:dLbl>
              <c:idx val="2"/>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6EBABA29-F3B7-49A8-A5D6-55D7D1B6C069}" type="VALUE">
                      <a:rPr lang="en-US" smtClean="0"/>
                      <a:pPr>
                        <a:defRPr sz="1400" b="1"/>
                      </a:pPr>
                      <a:t>[VALOR]</a:t>
                    </a:fld>
                    <a:r>
                      <a:rPr lang="en-US" dirty="0"/>
                      <a:t>%</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8715466079147529E-2"/>
                      <c:h val="8.6996281936396719E-2"/>
                    </c:manualLayout>
                  </c15:layout>
                  <c15:dlblFieldTable/>
                  <c15:showDataLabelsRange val="0"/>
                </c:ext>
                <c:ext xmlns:c16="http://schemas.microsoft.com/office/drawing/2014/chart" uri="{C3380CC4-5D6E-409C-BE32-E72D297353CC}">
                  <c16:uniqueId val="{00000001-3DFD-4745-8900-6EC483E426B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HISTORIA</c:v>
                </c:pt>
                <c:pt idx="2">
                  <c:v>LEMA</c:v>
                </c:pt>
              </c:strCache>
            </c:strRef>
          </c:cat>
          <c:val>
            <c:numRef>
              <c:f>'ELEMENTO DE IDENTIFICACIÓN'!$B$4:$B$6</c:f>
              <c:numCache>
                <c:formatCode>General</c:formatCode>
                <c:ptCount val="3"/>
                <c:pt idx="0">
                  <c:v>94</c:v>
                </c:pt>
                <c:pt idx="1">
                  <c:v>61</c:v>
                </c:pt>
                <c:pt idx="2">
                  <c:v>44</c:v>
                </c:pt>
              </c:numCache>
            </c:numRef>
          </c:val>
          <c:extLst>
            <c:ext xmlns:c16="http://schemas.microsoft.com/office/drawing/2014/chart" uri="{C3380CC4-5D6E-409C-BE32-E72D297353CC}">
              <c16:uniqueId val="{00000000-D6CD-4ED0-AC92-E611CC98B3F0}"/>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CF-4C00-9F16-DE43A1318F5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CF-4C00-9F16-DE43A1318F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44</c:v>
                </c:pt>
                <c:pt idx="1">
                  <c:v>56</c:v>
                </c:pt>
              </c:numCache>
            </c:numRef>
          </c:val>
          <c:extLst>
            <c:ext xmlns:c16="http://schemas.microsoft.com/office/drawing/2014/chart" uri="{C3380CC4-5D6E-409C-BE32-E72D297353CC}">
              <c16:uniqueId val="{00000000-8ECF-4C00-9F16-DE43A1318F5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92-46EB-94BD-1E6DC8D2B7B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2FC-44F3-BD21-71AFA7D0F61F}"/>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1-F2FC-44F3-BD21-71AFA7D0F61F}"/>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A92-46EB-94BD-1E6DC8D2B7B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2FC-44F3-BD21-71AFA7D0F61F}"/>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92-46EB-94BD-1E6DC8D2B7B1}"/>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92-46EB-94BD-1E6DC8D2B7B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92-46EB-94BD-1E6DC8D2B7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TOLERANCIA</c:v>
                </c:pt>
                <c:pt idx="5">
                  <c:v>PROFESIONALISMO E INTEGRIDAD</c:v>
                </c:pt>
                <c:pt idx="6">
                  <c:v>JUSTICIA</c:v>
                </c:pt>
                <c:pt idx="7">
                  <c:v> CONCIENCIA ECOLÓGICA</c:v>
                </c:pt>
              </c:strCache>
            </c:strRef>
          </c:cat>
          <c:val>
            <c:numRef>
              <c:f>VALORES!$B$4:$B$11</c:f>
              <c:numCache>
                <c:formatCode>General</c:formatCode>
                <c:ptCount val="8"/>
                <c:pt idx="0">
                  <c:v>33</c:v>
                </c:pt>
                <c:pt idx="1">
                  <c:v>22</c:v>
                </c:pt>
                <c:pt idx="2">
                  <c:v>11</c:v>
                </c:pt>
                <c:pt idx="3">
                  <c:v>17</c:v>
                </c:pt>
                <c:pt idx="4">
                  <c:v>25</c:v>
                </c:pt>
                <c:pt idx="5">
                  <c:v>6</c:v>
                </c:pt>
                <c:pt idx="6">
                  <c:v>28</c:v>
                </c:pt>
                <c:pt idx="7">
                  <c:v>11</c:v>
                </c:pt>
              </c:numCache>
            </c:numRef>
          </c:val>
          <c:extLst>
            <c:ext xmlns:c16="http://schemas.microsoft.com/office/drawing/2014/chart" uri="{C3380CC4-5D6E-409C-BE32-E72D297353CC}">
              <c16:uniqueId val="{00000000-6769-4198-9F33-BCC3A3B69497}"/>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2F-4C21-A196-7EEE74560C04}"/>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2F-4C21-A196-7EEE74560C04}"/>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2F-4C21-A196-7EEE74560C04}"/>
                </c:ext>
              </c:extLst>
            </c:dLbl>
            <c:dLbl>
              <c:idx val="3"/>
              <c:layout>
                <c:manualLayout>
                  <c:x val="-1.7996160573451104E-3"/>
                  <c:y val="7.64778570953299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0-5010-4570-9170-1E826717E0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6</c:v>
                </c:pt>
                <c:pt idx="1">
                  <c:v>44</c:v>
                </c:pt>
                <c:pt idx="2">
                  <c:v>39</c:v>
                </c:pt>
                <c:pt idx="3">
                  <c:v>11</c:v>
                </c:pt>
              </c:numCache>
            </c:numRef>
          </c:val>
          <c:extLst>
            <c:ext xmlns:c16="http://schemas.microsoft.com/office/drawing/2014/chart" uri="{C3380CC4-5D6E-409C-BE32-E72D297353CC}">
              <c16:uniqueId val="{00000000-212F-4C21-A196-7EEE74560C04}"/>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18-433A-9224-61F2F8A181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18-433A-9224-61F2F8A1816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18-433A-9224-61F2F8A18169}"/>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518-433A-9224-61F2F8A181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11</c:v>
                </c:pt>
                <c:pt idx="1">
                  <c:v>44</c:v>
                </c:pt>
                <c:pt idx="2">
                  <c:v>17</c:v>
                </c:pt>
                <c:pt idx="3" formatCode="General">
                  <c:v>29</c:v>
                </c:pt>
              </c:numCache>
            </c:numRef>
          </c:val>
          <c:extLst>
            <c:ext xmlns:c16="http://schemas.microsoft.com/office/drawing/2014/chart" uri="{C3380CC4-5D6E-409C-BE32-E72D297353CC}">
              <c16:uniqueId val="{00000000-B518-433A-9224-61F2F8A18169}"/>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979AEDE7-3BB5-4DDE-BA70-C8F128172CE3}" type="CELLREF">
                      <a:rPr lang="en-US" smtClean="0"/>
                      <a:pPr>
                        <a:defRPr sz="1800" b="1"/>
                      </a:pPr>
                      <a:t>[CELLREF]</a:t>
                    </a:fld>
                    <a:r>
                      <a:rPr lang="en-US" dirty="0"/>
                      <a:t> %</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dlblFTEntry>
                      <c15:txfldGUID>{979AEDE7-3BB5-4DDE-BA70-C8F128172CE3}</c15:txfldGUID>
                      <c15:f>RUIDO!$B$3</c15:f>
                      <c15:dlblFieldTableCache>
                        <c:ptCount val="1"/>
                        <c:pt idx="0">
                          <c:v>11.0</c:v>
                        </c:pt>
                      </c15:dlblFieldTableCache>
                    </c15:dlblFTEntry>
                  </c15:dlblFieldTable>
                  <c15:showDataLabelsRange val="0"/>
                </c:ext>
                <c:ext xmlns:c16="http://schemas.microsoft.com/office/drawing/2014/chart" uri="{C3380CC4-5D6E-409C-BE32-E72D297353CC}">
                  <c16:uniqueId val="{00000001-FA7D-4818-91CE-B5B56BAED9B1}"/>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7D-4818-91CE-B5B56BAED9B1}"/>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7D-4818-91CE-B5B56BAED9B1}"/>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96-41D7-AC49-14EF00B5125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###0.0</c:formatCode>
                <c:ptCount val="4"/>
                <c:pt idx="0">
                  <c:v>11</c:v>
                </c:pt>
                <c:pt idx="1">
                  <c:v>44</c:v>
                </c:pt>
                <c:pt idx="2">
                  <c:v>39</c:v>
                </c:pt>
                <c:pt idx="3">
                  <c:v>6</c:v>
                </c:pt>
              </c:numCache>
            </c:numRef>
          </c:val>
          <c:extLst>
            <c:ext xmlns:c16="http://schemas.microsoft.com/office/drawing/2014/chart" uri="{C3380CC4-5D6E-409C-BE32-E72D297353CC}">
              <c16:uniqueId val="{00000000-FA7D-4818-91CE-B5B56BAED9B1}"/>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4B2-48C6-A106-93DAED0CB0E2}"/>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F-4C20-A09E-91D5F8B5005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0F-4C20-A09E-91D5F8B500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3"/>
                <c:pt idx="0">
                  <c:v>EXCELENTE</c:v>
                </c:pt>
                <c:pt idx="1">
                  <c:v>BUENO</c:v>
                </c:pt>
                <c:pt idx="2">
                  <c:v>REGULAR</c:v>
                </c:pt>
              </c:strCache>
              <c:extLst/>
            </c:strRef>
          </c:cat>
          <c:val>
            <c:numRef>
              <c:f>MOBILIARIO!$B$3:$B$6</c:f>
              <c:numCache>
                <c:formatCode>###0.0</c:formatCode>
                <c:ptCount val="3"/>
                <c:pt idx="0" formatCode="General">
                  <c:v>6</c:v>
                </c:pt>
                <c:pt idx="1">
                  <c:v>50</c:v>
                </c:pt>
                <c:pt idx="2">
                  <c:v>44</c:v>
                </c:pt>
              </c:numCache>
              <c:extLst/>
            </c:numRef>
          </c:val>
          <c:extLst>
            <c:ext xmlns:c16="http://schemas.microsoft.com/office/drawing/2014/chart" uri="{C3380CC4-5D6E-409C-BE32-E72D297353CC}">
              <c16:uniqueId val="{00000000-A90F-4C20-A09E-91D5F8B5005C}"/>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8E-420B-8E3F-B8EDCAB01E9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8E-420B-8E3F-B8EDCAB01E9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8E-420B-8E3F-B8EDCAB01E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3"/>
                <c:pt idx="0">
                  <c:v>EXCELENTE</c:v>
                </c:pt>
                <c:pt idx="1">
                  <c:v>BUENO</c:v>
                </c:pt>
                <c:pt idx="2">
                  <c:v>REGULAR</c:v>
                </c:pt>
              </c:strCache>
              <c:extLst/>
            </c:strRef>
          </c:cat>
          <c:val>
            <c:numRef>
              <c:f>'ESPACIO PARA FUNCIONES'!$B$3:$B$6</c:f>
              <c:numCache>
                <c:formatCode>General</c:formatCode>
                <c:ptCount val="3"/>
                <c:pt idx="0" formatCode="###0.0">
                  <c:v>33</c:v>
                </c:pt>
                <c:pt idx="1">
                  <c:v>56</c:v>
                </c:pt>
                <c:pt idx="2" formatCode="###0.0">
                  <c:v>11</c:v>
                </c:pt>
              </c:numCache>
              <c:extLst/>
            </c:numRef>
          </c:val>
          <c:extLst>
            <c:ext xmlns:c16="http://schemas.microsoft.com/office/drawing/2014/chart" uri="{C3380CC4-5D6E-409C-BE32-E72D297353CC}">
              <c16:uniqueId val="{00000000-938E-420B-8E3F-B8EDCAB01E97}"/>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4-4A57-81E9-3F413AED113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4-4A57-81E9-3F413AED1130}"/>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4-4A57-81E9-3F413AED11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3"/>
                <c:pt idx="0">
                  <c:v>EXCELENTE</c:v>
                </c:pt>
                <c:pt idx="1">
                  <c:v>BUENAS</c:v>
                </c:pt>
                <c:pt idx="2">
                  <c:v>REGULAR</c:v>
                </c:pt>
              </c:strCache>
              <c:extLst/>
            </c:strRef>
          </c:cat>
          <c:val>
            <c:numRef>
              <c:f>'CONDICIONES DE HIGIENE'!$B$3:$B$6</c:f>
              <c:numCache>
                <c:formatCode>###0.0</c:formatCode>
                <c:ptCount val="3"/>
                <c:pt idx="0">
                  <c:v>17</c:v>
                </c:pt>
                <c:pt idx="1">
                  <c:v>72</c:v>
                </c:pt>
                <c:pt idx="2">
                  <c:v>11</c:v>
                </c:pt>
              </c:numCache>
              <c:extLst/>
            </c:numRef>
          </c:val>
          <c:extLst>
            <c:ext xmlns:c16="http://schemas.microsoft.com/office/drawing/2014/chart" uri="{C3380CC4-5D6E-409C-BE32-E72D297353CC}">
              <c16:uniqueId val="{00000000-C864-4A57-81E9-3F413AED1130}"/>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B7-494A-BAD3-B68B036ED5A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B7-494A-BAD3-B68B036ED5A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B7-494A-BAD3-B68B036ED5A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3"/>
                <c:pt idx="0">
                  <c:v>EXCELENTE</c:v>
                </c:pt>
                <c:pt idx="1">
                  <c:v>BUENAS</c:v>
                </c:pt>
                <c:pt idx="2">
                  <c:v>REGULAR</c:v>
                </c:pt>
              </c:strCache>
              <c:extLst/>
            </c:strRef>
          </c:cat>
          <c:val>
            <c:numRef>
              <c:f>'CONDICIONES DE HIGIENE EN SANIT'!$B$3:$B$6</c:f>
              <c:numCache>
                <c:formatCode>###0.0</c:formatCode>
                <c:ptCount val="3"/>
                <c:pt idx="0">
                  <c:v>22</c:v>
                </c:pt>
                <c:pt idx="1">
                  <c:v>72</c:v>
                </c:pt>
                <c:pt idx="2">
                  <c:v>6</c:v>
                </c:pt>
              </c:numCache>
              <c:extLst/>
            </c:numRef>
          </c:val>
          <c:extLst>
            <c:ext xmlns:c16="http://schemas.microsoft.com/office/drawing/2014/chart" uri="{C3380CC4-5D6E-409C-BE32-E72D297353CC}">
              <c16:uniqueId val="{00000000-92B7-494A-BAD3-B68B036ED5AD}"/>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B1-4CD8-B2ED-81B1A0CAAD39}"/>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1-4CD8-B2ED-81B1A0CAAD39}"/>
                </c:ext>
              </c:extLst>
            </c:dLbl>
            <c:dLbl>
              <c:idx val="2"/>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B1-4CD8-B2ED-81B1A0CAA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3"/>
                <c:pt idx="0">
                  <c:v>REGULAR</c:v>
                </c:pt>
                <c:pt idx="1">
                  <c:v>BUENA</c:v>
                </c:pt>
                <c:pt idx="2">
                  <c:v>MALA</c:v>
                </c:pt>
              </c:strCache>
              <c:extLst/>
            </c:strRef>
          </c:cat>
          <c:val>
            <c:numRef>
              <c:f>'RESPUESTA DE MANTENIMIENTO'!$B$3:$B$6</c:f>
              <c:numCache>
                <c:formatCode>General</c:formatCode>
                <c:ptCount val="3"/>
                <c:pt idx="0" formatCode="###0.0">
                  <c:v>50</c:v>
                </c:pt>
                <c:pt idx="1">
                  <c:v>6</c:v>
                </c:pt>
                <c:pt idx="2" formatCode="###0.0">
                  <c:v>20</c:v>
                </c:pt>
              </c:numCache>
              <c:extLst/>
            </c:numRef>
          </c:val>
          <c:extLst>
            <c:ext xmlns:c16="http://schemas.microsoft.com/office/drawing/2014/chart" uri="{C3380CC4-5D6E-409C-BE32-E72D297353CC}">
              <c16:uniqueId val="{00000000-E4B1-4CD8-B2ED-81B1A0CAAD39}"/>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EE-4D19-B332-B6C70E630B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1"/>
                <c:pt idx="0">
                  <c:v>SI LOS CONOCE</c:v>
                </c:pt>
              </c:strCache>
              <c:extLst/>
            </c:strRef>
          </c:cat>
          <c:val>
            <c:numRef>
              <c:f>'INTEGRANTES DE LA COMISIÓN DE S'!$B$3:$B$4</c:f>
              <c:numCache>
                <c:formatCode>###0.0</c:formatCode>
                <c:ptCount val="1"/>
                <c:pt idx="0">
                  <c:v>100</c:v>
                </c:pt>
              </c:numCache>
              <c:extLst/>
            </c:numRef>
          </c:val>
          <c:extLst>
            <c:ext xmlns:c16="http://schemas.microsoft.com/office/drawing/2014/chart" uri="{C3380CC4-5D6E-409C-BE32-E72D297353CC}">
              <c16:uniqueId val="{00000000-FEEE-4D19-B332-B6C70E630BD7}"/>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3-4844-9FD2-4A08574578E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3-4844-9FD2-4A08574578E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89</c:v>
                </c:pt>
                <c:pt idx="1">
                  <c:v>11</c:v>
                </c:pt>
              </c:numCache>
            </c:numRef>
          </c:val>
          <c:extLst>
            <c:ext xmlns:c16="http://schemas.microsoft.com/office/drawing/2014/chart" uri="{C3380CC4-5D6E-409C-BE32-E72D297353CC}">
              <c16:uniqueId val="{00000000-A0C3-4844-9FD2-4A08574578E9}"/>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6">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0-8D80-4746-A785-4D5E1753346F}"/>
              </c:ext>
            </c:extLst>
          </c:dPt>
          <c:dPt>
            <c:idx val="1"/>
            <c:invertIfNegative val="0"/>
            <c:bubble3D val="0"/>
            <c:spPr>
              <a:solidFill>
                <a:schemeClr val="accent6">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D80-4746-A785-4D5E1753346F}"/>
              </c:ext>
            </c:extLst>
          </c:dPt>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D80-4746-A785-4D5E1753346F}"/>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8D80-4746-A785-4D5E175334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2"/>
                <c:pt idx="0">
                  <c:v>SIEMPRE</c:v>
                </c:pt>
                <c:pt idx="1">
                  <c:v>ALGUNAS VECES</c:v>
                </c:pt>
              </c:strCache>
              <c:extLst/>
            </c:strRef>
          </c:cat>
          <c:val>
            <c:numRef>
              <c:f>'INFORMACIÓN PARA PLANEACIÓN ACA'!$B$3:$B$5</c:f>
              <c:numCache>
                <c:formatCode>General</c:formatCode>
                <c:ptCount val="2"/>
                <c:pt idx="0">
                  <c:v>50</c:v>
                </c:pt>
                <c:pt idx="1">
                  <c:v>50</c:v>
                </c:pt>
              </c:numCache>
              <c:extLst/>
            </c:numRef>
          </c:val>
          <c:extLst>
            <c:ext xmlns:c16="http://schemas.microsoft.com/office/drawing/2014/chart" uri="{C3380CC4-5D6E-409C-BE32-E72D297353CC}">
              <c16:uniqueId val="{00000000-B4A1-4AAB-93F3-B0454E73A259}"/>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0EA-40A3-B88C-2BC72DB8108D}"/>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A0EA-40A3-B88C-2BC72DB810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extLst/>
            </c:strRef>
          </c:cat>
          <c:val>
            <c:numRef>
              <c:f>'ACCESO A EQUIPO DE COMPUTO, AUD'!$B$3:$B$5</c:f>
              <c:numCache>
                <c:formatCode>General</c:formatCode>
                <c:ptCount val="2"/>
                <c:pt idx="0">
                  <c:v>50</c:v>
                </c:pt>
                <c:pt idx="1">
                  <c:v>50</c:v>
                </c:pt>
              </c:numCache>
              <c:extLst/>
            </c:numRef>
          </c:val>
          <c:extLst>
            <c:ext xmlns:c16="http://schemas.microsoft.com/office/drawing/2014/chart" uri="{C3380CC4-5D6E-409C-BE32-E72D297353CC}">
              <c16:uniqueId val="{00000000-1B59-4D7F-9300-24F6F1E79FD2}"/>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60C-4A91-8500-702BD606CF24}"/>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9B-4391-81C1-7EAD12EAF61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2"/>
                <c:pt idx="0">
                  <c:v>EXCELENTE</c:v>
                </c:pt>
                <c:pt idx="1">
                  <c:v>BUENAS</c:v>
                </c:pt>
              </c:strCache>
              <c:extLst/>
            </c:strRef>
          </c:cat>
          <c:val>
            <c:numRef>
              <c:f>'CONDICIONES DE LAS AULAS'!$B$3:$B$6</c:f>
              <c:numCache>
                <c:formatCode>General</c:formatCode>
                <c:ptCount val="2"/>
                <c:pt idx="0">
                  <c:v>50</c:v>
                </c:pt>
                <c:pt idx="1">
                  <c:v>50</c:v>
                </c:pt>
              </c:numCache>
              <c:extLst/>
            </c:numRef>
          </c:val>
          <c:extLst>
            <c:ext xmlns:c16="http://schemas.microsoft.com/office/drawing/2014/chart" uri="{C3380CC4-5D6E-409C-BE32-E72D297353CC}">
              <c16:uniqueId val="{00000000-CA9B-4391-81C1-7EAD12EAF611}"/>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88D-B470-95C30588330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162-4BD3-A62E-BFD6B27D1886}"/>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8AF-4142-9D9F-5BBFA1AD97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67</c:v>
                </c:pt>
                <c:pt idx="1">
                  <c:v>33</c:v>
                </c:pt>
                <c:pt idx="2">
                  <c:v>19</c:v>
                </c:pt>
              </c:numCache>
            </c:numRef>
          </c:val>
          <c:extLst>
            <c:ext xmlns:c16="http://schemas.microsoft.com/office/drawing/2014/chart" uri="{C3380CC4-5D6E-409C-BE32-E72D297353CC}">
              <c16:uniqueId val="{00000000-B997-488D-B470-95C305883307}"/>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D2-4985-8284-55677185A5B0}"/>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D2-4985-8284-55677185A5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2"/>
                <c:pt idx="0">
                  <c:v>SIEMPRE </c:v>
                </c:pt>
                <c:pt idx="1">
                  <c:v>ALGUNAS VECES</c:v>
                </c:pt>
              </c:strCache>
              <c:extLst/>
            </c:strRef>
          </c:cat>
          <c:val>
            <c:numRef>
              <c:f>'EQUIPO O HERRAMIENTAS PARA REAL'!$C$3:$C$5</c:f>
              <c:numCache>
                <c:formatCode>###0.0</c:formatCode>
                <c:ptCount val="2"/>
                <c:pt idx="0">
                  <c:v>58</c:v>
                </c:pt>
                <c:pt idx="1">
                  <c:v>42</c:v>
                </c:pt>
              </c:numCache>
              <c:extLst/>
            </c:numRef>
          </c:val>
          <c:extLst>
            <c:ext xmlns:c16="http://schemas.microsoft.com/office/drawing/2014/chart" uri="{C3380CC4-5D6E-409C-BE32-E72D297353CC}">
              <c16:uniqueId val="{00000000-FFD2-4985-8284-55677185A5B0}"/>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42-4BB6-8649-4966E96E275B}"/>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42-4BB6-8649-4966E96E27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3"/>
                <c:pt idx="0">
                  <c:v>SIEMPRE</c:v>
                </c:pt>
                <c:pt idx="1">
                  <c:v>ALGUNAS VECES</c:v>
                </c:pt>
                <c:pt idx="2">
                  <c:v>NO APLICA</c:v>
                </c:pt>
              </c:strCache>
              <c:extLst/>
            </c:strRef>
          </c:cat>
          <c:val>
            <c:numRef>
              <c:f>'MATERIAL PARA REALIZAR TUS FUNC'!$C$3:$C$6</c:f>
              <c:numCache>
                <c:formatCode>###0.0</c:formatCode>
                <c:ptCount val="3"/>
                <c:pt idx="0">
                  <c:v>42</c:v>
                </c:pt>
                <c:pt idx="1">
                  <c:v>42</c:v>
                </c:pt>
                <c:pt idx="2" formatCode="General">
                  <c:v>16</c:v>
                </c:pt>
              </c:numCache>
              <c:extLst/>
            </c:numRef>
          </c:val>
          <c:extLst>
            <c:ext xmlns:c16="http://schemas.microsoft.com/office/drawing/2014/chart" uri="{C3380CC4-5D6E-409C-BE32-E72D297353CC}">
              <c16:uniqueId val="{00000003-7942-4BB6-8649-4966E96E275B}"/>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603-4399-BF42-1382B9B835D8}"/>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0-0B71-4F0C-B88F-B7FC666389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2"/>
                <c:pt idx="0">
                  <c:v>SIEMPRE</c:v>
                </c:pt>
                <c:pt idx="1">
                  <c:v>ALGUNAS VECES</c:v>
                </c:pt>
              </c:strCache>
              <c:extLst/>
            </c:strRef>
          </c:cat>
          <c:val>
            <c:numRef>
              <c:f>MATERIAL!$C$3:$C$5</c:f>
              <c:numCache>
                <c:formatCode>General</c:formatCode>
                <c:ptCount val="2"/>
                <c:pt idx="0">
                  <c:v>67</c:v>
                </c:pt>
                <c:pt idx="1">
                  <c:v>33</c:v>
                </c:pt>
              </c:numCache>
              <c:extLst/>
            </c:numRef>
          </c:val>
          <c:extLst>
            <c:ext xmlns:c16="http://schemas.microsoft.com/office/drawing/2014/chart" uri="{C3380CC4-5D6E-409C-BE32-E72D297353CC}">
              <c16:uniqueId val="{00000000-EC6D-4E04-B23F-AA87658C472E}"/>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449-47E9-B58F-8D35A2DC761B}"/>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0-9E5A-4840-9D8B-8D7561536F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2"/>
                <c:pt idx="0">
                  <c:v>SIEMPRE</c:v>
                </c:pt>
                <c:pt idx="1">
                  <c:v>ALGUNAS VECES</c:v>
                </c:pt>
              </c:strCache>
            </c:strRef>
          </c:cat>
          <c:val>
            <c:numRef>
              <c:f>EQUIPO!$C$3:$C$5</c:f>
              <c:numCache>
                <c:formatCode>General</c:formatCode>
                <c:ptCount val="2"/>
                <c:pt idx="0">
                  <c:v>83</c:v>
                </c:pt>
                <c:pt idx="1">
                  <c:v>17</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EC-4764-8747-E041096A3F24}"/>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C47-438A-B47A-03EF714C45E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2"/>
                <c:pt idx="0">
                  <c:v>EXCLENTE</c:v>
                </c:pt>
                <c:pt idx="1">
                  <c:v>BUENAS</c:v>
                </c:pt>
              </c:strCache>
            </c:strRef>
          </c:cat>
          <c:val>
            <c:numRef>
              <c:f>'RELACIONES ENTRE COMPAÑEROS - C'!$C$3:$C$6</c:f>
              <c:numCache>
                <c:formatCode>General</c:formatCode>
                <c:ptCount val="2"/>
                <c:pt idx="0">
                  <c:v>17</c:v>
                </c:pt>
                <c:pt idx="1">
                  <c:v>83</c:v>
                </c:pt>
              </c:numCache>
            </c:numRef>
          </c:val>
          <c:extLst>
            <c:ext xmlns:c16="http://schemas.microsoft.com/office/drawing/2014/chart" uri="{C3380CC4-5D6E-409C-BE32-E72D297353CC}">
              <c16:uniqueId val="{00000000-61EC-4764-8747-E041096A3F24}"/>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63-4784-8B7E-3ED862BB9FBF}"/>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463-4784-8B7E-3ED862BB9F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56</c:v>
                </c:pt>
                <c:pt idx="1">
                  <c:v>39</c:v>
                </c:pt>
                <c:pt idx="2">
                  <c:v>6</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AD-495E-B812-C10F051AFC21}"/>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0-8915-4F26-A040-2B496644735B}"/>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F16-458E-BC35-0124E1E83CE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###0.0</c:formatCode>
                <c:ptCount val="3"/>
                <c:pt idx="0">
                  <c:v>44</c:v>
                </c:pt>
                <c:pt idx="1">
                  <c:v>50</c:v>
                </c:pt>
                <c:pt idx="2">
                  <c:v>6</c:v>
                </c:pt>
              </c:numCache>
            </c:numRef>
          </c:val>
          <c:extLst>
            <c:ext xmlns:c16="http://schemas.microsoft.com/office/drawing/2014/chart" uri="{C3380CC4-5D6E-409C-BE32-E72D297353CC}">
              <c16:uniqueId val="{00000000-B2AD-495E-B812-C10F051AFC21}"/>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44</c:v>
                </c:pt>
                <c:pt idx="1">
                  <c:v>56</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7C7-4131-BE17-FEA36FD1B3BA}"/>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BC-4C24-A447-FD3419301D90}"/>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BC-4C24-A447-FD3419301D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###0.0</c:formatCode>
                <c:ptCount val="3"/>
                <c:pt idx="0">
                  <c:v>28</c:v>
                </c:pt>
                <c:pt idx="1">
                  <c:v>55</c:v>
                </c:pt>
                <c:pt idx="2" formatCode="General">
                  <c:v>17</c:v>
                </c:pt>
              </c:numCache>
            </c:numRef>
          </c:val>
          <c:extLst>
            <c:ext xmlns:c16="http://schemas.microsoft.com/office/drawing/2014/chart" uri="{C3380CC4-5D6E-409C-BE32-E72D297353CC}">
              <c16:uniqueId val="{00000000-9EBC-4C24-A447-FD3419301D90}"/>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44</c:v>
                </c:pt>
                <c:pt idx="1">
                  <c:v>39</c:v>
                </c:pt>
                <c:pt idx="2">
                  <c:v>44</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65-46A3-B6C3-BAF70085A60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65-46A3-B6C3-BAF70085A6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2"/>
                <c:pt idx="0">
                  <c:v>SIEMPRE</c:v>
                </c:pt>
                <c:pt idx="1">
                  <c:v>ALGUNAS VECES</c:v>
                </c:pt>
              </c:strCache>
            </c:strRef>
          </c:cat>
          <c:val>
            <c:numRef>
              <c:f>'RESOLUCIÓN DE CONFLICTOS'!$C$3:$C$5</c:f>
              <c:numCache>
                <c:formatCode>###0.0</c:formatCode>
                <c:ptCount val="2"/>
                <c:pt idx="0">
                  <c:v>72</c:v>
                </c:pt>
                <c:pt idx="1">
                  <c:v>28</c:v>
                </c:pt>
              </c:numCache>
            </c:numRef>
          </c:val>
          <c:extLst>
            <c:ext xmlns:c16="http://schemas.microsoft.com/office/drawing/2014/chart" uri="{C3380CC4-5D6E-409C-BE32-E72D297353CC}">
              <c16:uniqueId val="{00000000-3265-46A3-B6C3-BAF70085A604}"/>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72</c:v>
                </c:pt>
                <c:pt idx="1">
                  <c:v>28</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7E-4D82-8964-96E9D3446B30}"/>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B6B-433B-8EEB-8824736D2A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2"/>
                <c:pt idx="0">
                  <c:v>SIEMPRE</c:v>
                </c:pt>
                <c:pt idx="1">
                  <c:v>ALGUNAS VECES</c:v>
                </c:pt>
              </c:strCache>
            </c:strRef>
          </c:cat>
          <c:val>
            <c:numRef>
              <c:f>'RECIBIR INSTRUCCIONES DE TRABAJ'!$C$3:$C$5</c:f>
              <c:numCache>
                <c:formatCode>General</c:formatCode>
                <c:ptCount val="2"/>
                <c:pt idx="0">
                  <c:v>67</c:v>
                </c:pt>
                <c:pt idx="1">
                  <c:v>33</c:v>
                </c:pt>
              </c:numCache>
            </c:numRef>
          </c:val>
          <c:extLst>
            <c:ext xmlns:c16="http://schemas.microsoft.com/office/drawing/2014/chart" uri="{C3380CC4-5D6E-409C-BE32-E72D297353CC}">
              <c16:uniqueId val="{00000000-217E-4D82-8964-96E9D3446B30}"/>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46A-423C-AE8F-DADF4626C356}"/>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BE7-4AA1-B62A-9B3AF98035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56</c:v>
                </c:pt>
                <c:pt idx="1">
                  <c:v>33</c:v>
                </c:pt>
                <c:pt idx="2">
                  <c:v>11</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C3-4259-A141-B620209BEFAD}"/>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C3-4259-A141-B620209BEF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72</c:v>
                </c:pt>
                <c:pt idx="1">
                  <c:v>28</c:v>
                </c:pt>
              </c:numCache>
            </c:numRef>
          </c:val>
          <c:extLst>
            <c:ext xmlns:c16="http://schemas.microsoft.com/office/drawing/2014/chart" uri="{C3380CC4-5D6E-409C-BE32-E72D297353CC}">
              <c16:uniqueId val="{00000000-AFC3-4259-A141-B620209BEFAD}"/>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4125520111888711E-3"/>
                  <c:y val="9.5283451817087639E-2"/>
                </c:manualLayout>
              </c:layout>
              <c:tx>
                <c:rich>
                  <a:bodyPr/>
                  <a:lstStyle/>
                  <a:p>
                    <a:r>
                      <a:rPr lang="en-US" dirty="0">
                        <a:solidFill>
                          <a:schemeClr val="tx1"/>
                        </a:solidFill>
                      </a:rPr>
                      <a:t>65 %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31-4A01-BDCB-B47D1E8B5DB1}"/>
                </c:ext>
              </c:extLst>
            </c:dLbl>
            <c:dLbl>
              <c:idx val="1"/>
              <c:layout>
                <c:manualLayout>
                  <c:x val="0"/>
                  <c:y val="9.5283451817087528E-2"/>
                </c:manualLayout>
              </c:layout>
              <c:tx>
                <c:rich>
                  <a:bodyPr/>
                  <a:lstStyle/>
                  <a:p>
                    <a:r>
                      <a:rPr lang="en-US" dirty="0">
                        <a:solidFill>
                          <a:schemeClr val="tx1"/>
                        </a:solidFill>
                      </a:rPr>
                      <a:t>29 %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3FF1-4739-BFFB-E2B3CCAED0C2}"/>
                </c:ext>
              </c:extLst>
            </c:dLbl>
            <c:dLbl>
              <c:idx val="2"/>
              <c:layout>
                <c:manualLayout>
                  <c:x val="-5.1188280167833071E-3"/>
                  <c:y val="6.8359162456333569E-2"/>
                </c:manualLayout>
              </c:layout>
              <c:tx>
                <c:rich>
                  <a:bodyPr/>
                  <a:lstStyle/>
                  <a:p>
                    <a:r>
                      <a:rPr lang="en-US" dirty="0">
                        <a:solidFill>
                          <a:schemeClr val="tx1"/>
                        </a:solidFill>
                      </a:rPr>
                      <a:t>6 %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99FB-4D76-88C8-A5D4F3BE5A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67</c:v>
                </c:pt>
                <c:pt idx="1">
                  <c:v>29</c:v>
                </c:pt>
                <c:pt idx="2">
                  <c:v>6</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75-4ECF-ADC6-7CE630D5D7E2}"/>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5058-4D24-A84A-4EF1E2DE10BF}"/>
                </c:ext>
              </c:extLst>
            </c:dLbl>
            <c:dLbl>
              <c:idx val="2"/>
              <c:layout>
                <c:manualLayout>
                  <c:x val="-5.0304972243803685E-3"/>
                  <c:y val="7.8793967447452304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85E-473D-B087-774534504C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56</c:v>
                </c:pt>
                <c:pt idx="1">
                  <c:v>39</c:v>
                </c:pt>
                <c:pt idx="2">
                  <c:v>5</c:v>
                </c:pt>
              </c:numCache>
            </c:numRef>
          </c:val>
          <c:extLst>
            <c:ext xmlns:c16="http://schemas.microsoft.com/office/drawing/2014/chart" uri="{C3380CC4-5D6E-409C-BE32-E72D297353CC}">
              <c16:uniqueId val="{00000000-9075-4ECF-ADC6-7CE630D5D7E2}"/>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D67-4057-8FAB-E34FAD1BE832}"/>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D67-4057-8FAB-E34FAD1BE8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33</c:v>
                </c:pt>
                <c:pt idx="1">
                  <c:v>61</c:v>
                </c:pt>
                <c:pt idx="2">
                  <c:v>6</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64-4CF7-89B8-64F54FD5D7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1"/>
                <c:pt idx="0">
                  <c:v>SIEMPRE</c:v>
                </c:pt>
              </c:strCache>
            </c:strRef>
          </c:cat>
          <c:val>
            <c:numRef>
              <c:f>'REALIZACIÓN CON AGRADO DE ACTIV'!$C$3:$C$5</c:f>
              <c:numCache>
                <c:formatCode>###0.0</c:formatCode>
                <c:ptCount val="1"/>
                <c:pt idx="0">
                  <c:v>100</c:v>
                </c:pt>
              </c:numCache>
            </c:numRef>
          </c:val>
          <c:extLst>
            <c:ext xmlns:c16="http://schemas.microsoft.com/office/drawing/2014/chart" uri="{C3380CC4-5D6E-409C-BE32-E72D297353CC}">
              <c16:uniqueId val="{00000000-9264-4CF7-89B8-64F54FD5D77B}"/>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11</c:v>
                </c:pt>
                <c:pt idx="1">
                  <c:v>89</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36-40B7-BF21-C87476E73834}"/>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823-44DC-B760-D1A13E1642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2"/>
                <c:pt idx="0">
                  <c:v>SIEMPRE</c:v>
                </c:pt>
                <c:pt idx="1">
                  <c:v>ALGUNAS VECES</c:v>
                </c:pt>
              </c:strCache>
            </c:strRef>
          </c:cat>
          <c:val>
            <c:numRef>
              <c:f>'DESESMPEÑO LABORAL PARA DESARRO'!$C$3:$C$5</c:f>
              <c:numCache>
                <c:formatCode>General</c:formatCode>
                <c:ptCount val="2"/>
                <c:pt idx="0">
                  <c:v>61</c:v>
                </c:pt>
                <c:pt idx="1">
                  <c:v>39</c:v>
                </c:pt>
              </c:numCache>
            </c:numRef>
          </c:val>
          <c:extLst>
            <c:ext xmlns:c16="http://schemas.microsoft.com/office/drawing/2014/chart" uri="{C3380CC4-5D6E-409C-BE32-E72D297353CC}">
              <c16:uniqueId val="{00000000-4536-40B7-BF21-C87476E73834}"/>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94</c:v>
                </c:pt>
                <c:pt idx="1">
                  <c:v>6</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68-4DC7-9471-D0662586E28C}"/>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68-4DC7-9471-D0662586E28C}"/>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454-411A-BF7D-92667DE6A66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###0.0</c:formatCode>
                <c:ptCount val="3"/>
                <c:pt idx="0">
                  <c:v>61</c:v>
                </c:pt>
                <c:pt idx="1">
                  <c:v>28</c:v>
                </c:pt>
                <c:pt idx="2" formatCode="General">
                  <c:v>11</c:v>
                </c:pt>
              </c:numCache>
            </c:numRef>
          </c:val>
          <c:extLst>
            <c:ext xmlns:c16="http://schemas.microsoft.com/office/drawing/2014/chart" uri="{C3380CC4-5D6E-409C-BE32-E72D297353CC}">
              <c16:uniqueId val="{00000000-9068-4DC7-9471-D0662586E28C}"/>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EAF-42EC-9C8D-A8882C27C9E7}"/>
              </c:ext>
            </c:extLst>
          </c:dPt>
          <c:dLbls>
            <c:dLbl>
              <c:idx val="0"/>
              <c:layout>
                <c:manualLayout>
                  <c:x val="-0.17444180832989856"/>
                  <c:y val="-3.027560930336811E-2"/>
                </c:manualLayout>
              </c:layout>
              <c:tx>
                <c:rich>
                  <a:bodyPr/>
                  <a:lstStyle/>
                  <a:p>
                    <a:r>
                      <a:rPr lang="en-US" dirty="0"/>
                      <a:t>61%</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91-4BA3-AE38-FFC150F389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ENCUESTADOS</c:v>
                </c:pt>
              </c:strCache>
            </c:strRef>
          </c:cat>
          <c:val>
            <c:numRef>
              <c:f>Hoja1!$B$33:$B$34</c:f>
              <c:numCache>
                <c:formatCode>General</c:formatCode>
                <c:ptCount val="2"/>
                <c:pt idx="0">
                  <c:v>11</c:v>
                </c:pt>
                <c:pt idx="1">
                  <c:v>7</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78</c:v>
                </c:pt>
                <c:pt idx="1">
                  <c:v>22</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89-4C48-8DB2-FA536139E8B7}"/>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89-4C48-8DB2-FA536139E8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###0.0</c:formatCode>
                <c:ptCount val="2"/>
                <c:pt idx="0">
                  <c:v>44</c:v>
                </c:pt>
                <c:pt idx="1">
                  <c:v>56</c:v>
                </c:pt>
              </c:numCache>
            </c:numRef>
          </c:val>
          <c:extLst>
            <c:ext xmlns:c16="http://schemas.microsoft.com/office/drawing/2014/chart" uri="{C3380CC4-5D6E-409C-BE32-E72D297353CC}">
              <c16:uniqueId val="{00000000-4D89-4C48-8DB2-FA536139E8B7}"/>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dLbl>
              <c:idx val="2"/>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2A3-4508-9C76-EBFDCE42A1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3"/>
                <c:pt idx="0">
                  <c:v>SIEMPRE</c:v>
                </c:pt>
                <c:pt idx="1">
                  <c:v>ALGUNAS VECES</c:v>
                </c:pt>
                <c:pt idx="2">
                  <c:v>NO HE SIDO CONVOCADO</c:v>
                </c:pt>
              </c:strCache>
            </c:strRef>
          </c:cat>
          <c:val>
            <c:numRef>
              <c:f>'TE PERMITEN ASISTIR A CURSOS DE'!$C$3:$C$7</c:f>
              <c:numCache>
                <c:formatCode>###0.0</c:formatCode>
                <c:ptCount val="3"/>
                <c:pt idx="0">
                  <c:v>67</c:v>
                </c:pt>
                <c:pt idx="1">
                  <c:v>11</c:v>
                </c:pt>
                <c:pt idx="2" formatCode="General">
                  <c:v>22</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32-45C6-9BCE-64122307D767}"/>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2-45C6-9BCE-64122307D767}"/>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D17-4D22-9943-022C84504B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###0.0</c:formatCode>
                <c:ptCount val="3"/>
                <c:pt idx="0">
                  <c:v>50</c:v>
                </c:pt>
                <c:pt idx="1">
                  <c:v>28</c:v>
                </c:pt>
                <c:pt idx="2" formatCode="General">
                  <c:v>22</c:v>
                </c:pt>
              </c:numCache>
            </c:numRef>
          </c:val>
          <c:extLst>
            <c:ext xmlns:c16="http://schemas.microsoft.com/office/drawing/2014/chart" uri="{C3380CC4-5D6E-409C-BE32-E72D297353CC}">
              <c16:uniqueId val="{00000000-B932-45C6-9BCE-64122307D767}"/>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5B7-4C4E-AB79-FAD1851D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83</c:v>
                </c:pt>
                <c:pt idx="1">
                  <c:v>17</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5C-416C-BBA2-BDC0B02E0329}"/>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BB7-4C44-B297-2899B372FF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83</c:v>
                </c:pt>
                <c:pt idx="1">
                  <c:v>17</c:v>
                </c:pt>
              </c:numCache>
            </c:numRef>
          </c:val>
          <c:extLst>
            <c:ext xmlns:c16="http://schemas.microsoft.com/office/drawing/2014/chart" uri="{C3380CC4-5D6E-409C-BE32-E72D297353CC}">
              <c16:uniqueId val="{00000000-305C-416C-BBA2-BDC0B02E0329}"/>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BFD-4DB9-9DD6-B600639C8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83</c:v>
                </c:pt>
                <c:pt idx="1">
                  <c:v>17</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42-49C6-9E9E-E7F2E48E7F68}"/>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467-4B27-9D5A-06B06D7B29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89</c:v>
                </c:pt>
                <c:pt idx="1">
                  <c:v>11</c:v>
                </c:pt>
              </c:numCache>
            </c:numRef>
          </c:val>
          <c:extLst>
            <c:ext xmlns:c16="http://schemas.microsoft.com/office/drawing/2014/chart" uri="{C3380CC4-5D6E-409C-BE32-E72D297353CC}">
              <c16:uniqueId val="{00000000-F442-49C6-9E9E-E7F2E48E7F68}"/>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D2E-4A67-B57D-3B7A52529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89</c:v>
                </c:pt>
                <c:pt idx="1">
                  <c:v>11</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40-4C48-8EF1-DB001384CD25}"/>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40-4C48-8EF1-DB001384CD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###0.0</c:formatCode>
                <c:ptCount val="2"/>
                <c:pt idx="0">
                  <c:v>94</c:v>
                </c:pt>
                <c:pt idx="1">
                  <c:v>6</c:v>
                </c:pt>
              </c:numCache>
            </c:numRef>
          </c:val>
          <c:extLst>
            <c:ext xmlns:c16="http://schemas.microsoft.com/office/drawing/2014/chart" uri="{C3380CC4-5D6E-409C-BE32-E72D297353CC}">
              <c16:uniqueId val="{00000000-EF40-4C48-8EF1-DB001384CD25}"/>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DE TRABAJADORES DEL</a:t>
            </a:r>
            <a:r>
              <a:rPr lang="en-US" baseline="0" dirty="0"/>
              <a:t> TALLER DE ARTES GRAFICAS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spPr>
            <a:solidFill>
              <a:srgbClr val="003399"/>
            </a:solidFill>
          </c:spPr>
          <c:dPt>
            <c:idx val="0"/>
            <c:bubble3D val="0"/>
            <c:spPr>
              <a:solidFill>
                <a:srgbClr val="00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Lbls>
            <c:dLbl>
              <c:idx val="0"/>
              <c:layout>
                <c:manualLayout>
                  <c:x val="-6.3541873158626753E-3"/>
                  <c:y val="-0.32024550639407356"/>
                </c:manualLayout>
              </c:layout>
              <c:tx>
                <c:rich>
                  <a:bodyPr/>
                  <a:lstStyle/>
                  <a:p>
                    <a:r>
                      <a:rPr lang="en-US" dirty="0"/>
                      <a:t>100%</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1"/>
                <c:pt idx="0">
                  <c:v>ENCUESTADOS</c:v>
                </c:pt>
              </c:strCache>
            </c:strRef>
          </c:cat>
          <c:val>
            <c:numRef>
              <c:f>Hoja1!$B$20:$B$21</c:f>
              <c:numCache>
                <c:formatCode>General</c:formatCode>
                <c:ptCount val="1"/>
                <c:pt idx="0">
                  <c:v>3108</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94</c:v>
                </c:pt>
                <c:pt idx="1">
                  <c:v>6</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45-4470-B2E3-0B37A3B20AAF}"/>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445-4470-B2E3-0B37A3B20A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###0.0</c:formatCode>
                <c:ptCount val="2"/>
                <c:pt idx="0">
                  <c:v>72</c:v>
                </c:pt>
                <c:pt idx="1">
                  <c:v>28</c:v>
                </c:pt>
              </c:numCache>
            </c:numRef>
          </c:val>
          <c:extLst>
            <c:ext xmlns:c16="http://schemas.microsoft.com/office/drawing/2014/chart" uri="{C3380CC4-5D6E-409C-BE32-E72D297353CC}">
              <c16:uniqueId val="{00000000-5445-4470-B2E3-0B37A3B20AAF}"/>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083-4A01-865C-5B25F46DD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89</c:v>
                </c:pt>
                <c:pt idx="1">
                  <c:v>11</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30-46AE-9D42-339F0E6DE159}"/>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B5-4FFE-802F-A4F07360F9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94</c:v>
                </c:pt>
                <c:pt idx="1">
                  <c:v>6</c:v>
                </c:pt>
              </c:numCache>
            </c:numRef>
          </c:val>
          <c:extLst>
            <c:ext xmlns:c16="http://schemas.microsoft.com/office/drawing/2014/chart" uri="{C3380CC4-5D6E-409C-BE32-E72D297353CC}">
              <c16:uniqueId val="{00000000-4F30-46AE-9D42-339F0E6DE159}"/>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7C4-4534-83ED-D6B9F7CC4291}"/>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BF6-4C69-B11E-488B65250664}"/>
              </c:ext>
            </c:extLst>
          </c:dPt>
          <c:dLbls>
            <c:dLbl>
              <c:idx val="0"/>
              <c:tx>
                <c:rich>
                  <a:bodyPr/>
                  <a:lstStyle/>
                  <a:p>
                    <a:r>
                      <a:rPr lang="en-US" dirty="0"/>
                      <a:t>33%</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C4-4534-83ED-D6B9F7CC4291}"/>
                </c:ext>
              </c:extLst>
            </c:dLbl>
            <c:dLbl>
              <c:idx val="1"/>
              <c:layout>
                <c:manualLayout>
                  <c:x val="0.17691081770203737"/>
                  <c:y val="-8.959053482809231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F6-4C69-B11E-488B652506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6</c:v>
                </c:pt>
                <c:pt idx="1">
                  <c:v>12</c:v>
                </c:pt>
              </c:numCache>
            </c:numRef>
          </c:val>
          <c:extLst>
            <c:ext xmlns:c16="http://schemas.microsoft.com/office/drawing/2014/chart" uri="{C3380CC4-5D6E-409C-BE32-E72D297353CC}">
              <c16:uniqueId val="{00000002-F7C4-4534-83ED-D6B9F7CC429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DIRECTIVAS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5A3-4CB5-AFEA-FB5AE73E9EAC}"/>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5BE-4CD7-851B-6EA4A509F955}"/>
              </c:ext>
            </c:extLst>
          </c:dPt>
          <c:dLbls>
            <c:dLbl>
              <c:idx val="0"/>
              <c:tx>
                <c:rich>
                  <a:bodyPr/>
                  <a:lstStyle/>
                  <a:p>
                    <a:r>
                      <a:rPr lang="en-US" dirty="0"/>
                      <a:t>6%</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5A3-4CB5-AFEA-FB5AE73E9E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1</c:v>
                </c:pt>
                <c:pt idx="1">
                  <c:v>17</c:v>
                </c:pt>
              </c:numCache>
            </c:numRef>
          </c:val>
          <c:extLst>
            <c:ext xmlns:c16="http://schemas.microsoft.com/office/drawing/2014/chart" uri="{C3380CC4-5D6E-409C-BE32-E72D297353CC}">
              <c16:uniqueId val="{00000002-05A3-4CB5-AFEA-FB5AE73E9EA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D6-49EF-A939-C7A86D754F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1"/>
                <c:pt idx="0">
                  <c:v>SI SE SIENTE ORGULLOSO</c:v>
                </c:pt>
              </c:strCache>
              <c:extLst/>
            </c:strRef>
          </c:cat>
          <c:val>
            <c:numRef>
              <c:f>'ORGULLO INSTITUCIONAL'!$B$3:$B$4</c:f>
              <c:numCache>
                <c:formatCode>General</c:formatCode>
                <c:ptCount val="1"/>
                <c:pt idx="0">
                  <c:v>100</c:v>
                </c:pt>
              </c:numCache>
              <c:extLst/>
            </c:numRef>
          </c:val>
          <c:extLst>
            <c:ext xmlns:c16="http://schemas.microsoft.com/office/drawing/2014/chart" uri="{C3380CC4-5D6E-409C-BE32-E72D297353CC}">
              <c16:uniqueId val="{00000002-8BD6-49EF-A939-C7A86D754F33}"/>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Reversed" id="23">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Reversed" id="22">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withinLinear" id="15">
  <a:schemeClr val="accent2"/>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4458A-41DE-46BA-930E-ED74CD3A3F6C}"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C1016-AA24-4522-A391-95454FF87846}" type="slidenum">
              <a:rPr lang="es-MX" smtClean="0"/>
              <a:t>‹Nº›</a:t>
            </a:fld>
            <a:endParaRPr lang="es-MX"/>
          </a:p>
        </p:txBody>
      </p:sp>
    </p:spTree>
    <p:extLst>
      <p:ext uri="{BB962C8B-B14F-4D97-AF65-F5344CB8AC3E}">
        <p14:creationId xmlns:p14="http://schemas.microsoft.com/office/powerpoint/2010/main" val="34308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184400" y="4653137"/>
            <a:ext cx="3386760" cy="923330"/>
          </a:xfrm>
          <a:prstGeom prst="rect">
            <a:avLst/>
          </a:prstGeom>
          <a:noFill/>
        </p:spPr>
        <p:txBody>
          <a:bodyPr wrap="none" rtlCol="0">
            <a:spAutoFit/>
          </a:bodyPr>
          <a:lstStyle/>
          <a:p>
            <a:pPr algn="ctr"/>
            <a:r>
              <a:rPr lang="es-MX" b="1" dirty="0"/>
              <a:t>RESULTADOS EVALUACIÓN DE </a:t>
            </a:r>
          </a:p>
          <a:p>
            <a:pPr algn="ctr"/>
            <a:r>
              <a:rPr lang="es-MX" b="1" dirty="0"/>
              <a:t>AMBIENTE DE TRABAJO 2019 DEL</a:t>
            </a:r>
          </a:p>
          <a:p>
            <a:pPr algn="ctr"/>
            <a:r>
              <a:rPr lang="es-MX" b="1" dirty="0"/>
              <a:t>TALLER DE ARTES GRAFICAS</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65784"/>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65784"/>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0FDBE502-AFEE-4865-BF7F-F4DE24D0EABD}"/>
              </a:ext>
            </a:extLst>
          </p:cNvPr>
          <p:cNvGraphicFramePr>
            <a:graphicFrameLocks/>
          </p:cNvGraphicFramePr>
          <p:nvPr>
            <p:extLst>
              <p:ext uri="{D42A27DB-BD31-4B8C-83A1-F6EECF244321}">
                <p14:modId xmlns:p14="http://schemas.microsoft.com/office/powerpoint/2010/main" val="2121789902"/>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2C12127E-26D9-4A37-800B-BD71B408D973}"/>
              </a:ext>
            </a:extLst>
          </p:cNvPr>
          <p:cNvSpPr txBox="1"/>
          <p:nvPr/>
        </p:nvSpPr>
        <p:spPr>
          <a:xfrm>
            <a:off x="1164170" y="774364"/>
            <a:ext cx="7973173" cy="369332"/>
          </a:xfrm>
          <a:prstGeom prst="rect">
            <a:avLst/>
          </a:prstGeom>
          <a:noFill/>
        </p:spPr>
        <p:txBody>
          <a:bodyPr wrap="square">
            <a:spAutoFit/>
          </a:bodyPr>
          <a:lstStyle/>
          <a:p>
            <a:r>
              <a:rPr lang="es-ES" sz="1800" b="0" i="0" u="none" strike="noStrike" dirty="0">
                <a:solidFill>
                  <a:srgbClr val="000000"/>
                </a:solidFill>
                <a:effectLst/>
                <a:latin typeface="Calibri" panose="020F0502020204030204" pitchFamily="34" charset="0"/>
              </a:rPr>
              <a:t>CUADRO II-1. ¿TE SIENTES ORGULLOSO DE FORMAR PARTE DE LA INSTITUCIÓN?</a:t>
            </a:r>
            <a:r>
              <a:rPr lang="es-ES" dirty="0"/>
              <a:t> </a:t>
            </a:r>
            <a:endParaRPr lang="es-MX" dirty="0"/>
          </a:p>
        </p:txBody>
      </p:sp>
    </p:spTree>
    <p:extLst>
      <p:ext uri="{BB962C8B-B14F-4D97-AF65-F5344CB8AC3E}">
        <p14:creationId xmlns:p14="http://schemas.microsoft.com/office/powerpoint/2010/main" val="234862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93FF64F-818A-4829-8D42-E57CFC37FA51}"/>
              </a:ext>
            </a:extLst>
          </p:cNvPr>
          <p:cNvGraphicFramePr>
            <a:graphicFrameLocks/>
          </p:cNvGraphicFramePr>
          <p:nvPr>
            <p:extLst>
              <p:ext uri="{D42A27DB-BD31-4B8C-83A1-F6EECF244321}">
                <p14:modId xmlns:p14="http://schemas.microsoft.com/office/powerpoint/2010/main" val="616736859"/>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Tree>
    <p:extLst>
      <p:ext uri="{BB962C8B-B14F-4D97-AF65-F5344CB8AC3E}">
        <p14:creationId xmlns:p14="http://schemas.microsoft.com/office/powerpoint/2010/main" val="247528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1057BFCF-1A4B-4056-95A8-3CD838D4AB08}"/>
              </a:ext>
            </a:extLst>
          </p:cNvPr>
          <p:cNvGraphicFramePr>
            <a:graphicFrameLocks/>
          </p:cNvGraphicFramePr>
          <p:nvPr>
            <p:extLst>
              <p:ext uri="{D42A27DB-BD31-4B8C-83A1-F6EECF244321}">
                <p14:modId xmlns:p14="http://schemas.microsoft.com/office/powerpoint/2010/main" val="2609913811"/>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spTree>
    <p:extLst>
      <p:ext uri="{BB962C8B-B14F-4D97-AF65-F5344CB8AC3E}">
        <p14:creationId xmlns:p14="http://schemas.microsoft.com/office/powerpoint/2010/main" val="44742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218082C-ABB2-473F-B006-07BDE4FD740A}"/>
              </a:ext>
            </a:extLst>
          </p:cNvPr>
          <p:cNvGraphicFramePr>
            <a:graphicFrameLocks/>
          </p:cNvGraphicFramePr>
          <p:nvPr>
            <p:extLst>
              <p:ext uri="{D42A27DB-BD31-4B8C-83A1-F6EECF244321}">
                <p14:modId xmlns:p14="http://schemas.microsoft.com/office/powerpoint/2010/main" val="1185969792"/>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
            <a:extLst>
              <a:ext uri="{FF2B5EF4-FFF2-40B4-BE49-F238E27FC236}">
                <a16:creationId xmlns:a16="http://schemas.microsoft.com/office/drawing/2014/main" id="{61066D4A-F9DB-48FD-8572-5DB924C9A144}"/>
              </a:ext>
            </a:extLst>
          </p:cNvPr>
          <p:cNvSpPr txBox="1"/>
          <p:nvPr/>
        </p:nvSpPr>
        <p:spPr>
          <a:xfrm>
            <a:off x="2804765" y="3279332"/>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23" name="CuadroTexto 1">
            <a:extLst>
              <a:ext uri="{FF2B5EF4-FFF2-40B4-BE49-F238E27FC236}">
                <a16:creationId xmlns:a16="http://schemas.microsoft.com/office/drawing/2014/main" id="{E044F2BE-3A9E-4FB7-8A43-A8B024157C66}"/>
              </a:ext>
            </a:extLst>
          </p:cNvPr>
          <p:cNvSpPr txBox="1"/>
          <p:nvPr/>
        </p:nvSpPr>
        <p:spPr>
          <a:xfrm>
            <a:off x="5321356" y="3306233"/>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5</a:t>
            </a:r>
            <a:endParaRPr lang="es-MX" sz="1050" b="1" dirty="0">
              <a:solidFill>
                <a:schemeClr val="tx1"/>
              </a:solidFill>
            </a:endParaRPr>
          </a:p>
        </p:txBody>
      </p:sp>
      <p:sp>
        <p:nvSpPr>
          <p:cNvPr id="24" name="CuadroTexto 1">
            <a:extLst>
              <a:ext uri="{FF2B5EF4-FFF2-40B4-BE49-F238E27FC236}">
                <a16:creationId xmlns:a16="http://schemas.microsoft.com/office/drawing/2014/main" id="{39121327-8EEA-4D64-97DF-C9768D1988E1}"/>
              </a:ext>
            </a:extLst>
          </p:cNvPr>
          <p:cNvSpPr txBox="1"/>
          <p:nvPr/>
        </p:nvSpPr>
        <p:spPr>
          <a:xfrm>
            <a:off x="4495413" y="3306233"/>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25" name="CuadroTexto 1">
            <a:extLst>
              <a:ext uri="{FF2B5EF4-FFF2-40B4-BE49-F238E27FC236}">
                <a16:creationId xmlns:a16="http://schemas.microsoft.com/office/drawing/2014/main" id="{36C55E00-7AE8-400B-ACAB-E2951DCF4788}"/>
              </a:ext>
            </a:extLst>
          </p:cNvPr>
          <p:cNvSpPr txBox="1"/>
          <p:nvPr/>
        </p:nvSpPr>
        <p:spPr>
          <a:xfrm>
            <a:off x="6164098" y="3309039"/>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6" name="CuadroTexto 1">
            <a:extLst>
              <a:ext uri="{FF2B5EF4-FFF2-40B4-BE49-F238E27FC236}">
                <a16:creationId xmlns:a16="http://schemas.microsoft.com/office/drawing/2014/main" id="{3EE416C8-A8EE-40DF-9DDB-09FC11171170}"/>
              </a:ext>
            </a:extLst>
          </p:cNvPr>
          <p:cNvSpPr txBox="1"/>
          <p:nvPr/>
        </p:nvSpPr>
        <p:spPr>
          <a:xfrm>
            <a:off x="7028803" y="3326106"/>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27" name="CuadroTexto 1">
            <a:extLst>
              <a:ext uri="{FF2B5EF4-FFF2-40B4-BE49-F238E27FC236}">
                <a16:creationId xmlns:a16="http://schemas.microsoft.com/office/drawing/2014/main" id="{A30484B3-D5B9-4865-B32B-6D4B67F0CE95}"/>
              </a:ext>
            </a:extLst>
          </p:cNvPr>
          <p:cNvSpPr txBox="1"/>
          <p:nvPr/>
        </p:nvSpPr>
        <p:spPr>
          <a:xfrm>
            <a:off x="7844030" y="3343847"/>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 - </a:t>
            </a:r>
          </a:p>
        </p:txBody>
      </p:sp>
    </p:spTree>
    <p:extLst>
      <p:ext uri="{BB962C8B-B14F-4D97-AF65-F5344CB8AC3E}">
        <p14:creationId xmlns:p14="http://schemas.microsoft.com/office/powerpoint/2010/main" val="2633905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4017"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del 100%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2.-Historia</a:t>
            </a:r>
          </a:p>
          <a:p>
            <a:pPr marL="742950" lvl="1" indent="-285750" algn="just">
              <a:buFont typeface="Arial" panose="020B0604020202020204" pitchFamily="34" charset="0"/>
              <a:buChar char="•"/>
            </a:pPr>
            <a:r>
              <a:rPr lang="es-MX" dirty="0"/>
              <a:t>3.-Lema</a:t>
            </a:r>
          </a:p>
          <a:p>
            <a:pPr algn="just"/>
            <a:r>
              <a:rPr lang="es-MX" dirty="0"/>
              <a:t>Se manifiesta que el 56%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a:t>
            </a:r>
          </a:p>
          <a:p>
            <a:pPr marL="742950" lvl="1" indent="-285750" algn="just">
              <a:buFont typeface="Arial" panose="020B0604020202020204" pitchFamily="34" charset="0"/>
              <a:buChar char="•"/>
            </a:pPr>
            <a:r>
              <a:rPr lang="es-MX" dirty="0"/>
              <a:t> 3.-Tolerancia</a:t>
            </a:r>
          </a:p>
          <a:p>
            <a:pPr marL="742950" lvl="1" indent="-285750" algn="just">
              <a:buFont typeface="Arial" panose="020B0604020202020204" pitchFamily="34" charset="0"/>
              <a:buChar char="•"/>
            </a:pPr>
            <a:r>
              <a:rPr lang="es-MX" dirty="0"/>
              <a:t> 4.-equidad</a:t>
            </a:r>
          </a:p>
          <a:p>
            <a:pPr marL="742950" lvl="1" indent="-285750" algn="just">
              <a:buFont typeface="Arial" panose="020B0604020202020204" pitchFamily="34" charset="0"/>
              <a:buChar char="•"/>
            </a:pPr>
            <a:r>
              <a:rPr lang="es-MX" dirty="0"/>
              <a:t> 5.-Justicia</a:t>
            </a:r>
          </a:p>
          <a:p>
            <a:pPr marL="742950" lvl="1" indent="-285750" algn="just">
              <a:buFont typeface="Arial" panose="020B0604020202020204" pitchFamily="34" charset="0"/>
              <a:buChar char="•"/>
            </a:pPr>
            <a:r>
              <a:rPr lang="es-MX" dirty="0"/>
              <a:t> 6.-Lealtad y compromiso</a:t>
            </a:r>
          </a:p>
          <a:p>
            <a:pPr marL="742950" lvl="1" indent="-285750" algn="just">
              <a:buFont typeface="Arial" panose="020B0604020202020204" pitchFamily="34" charset="0"/>
              <a:buChar char="•"/>
            </a:pPr>
            <a:r>
              <a:rPr lang="es-MX" dirty="0"/>
              <a:t> 7.-Profesionalismo e integridad</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4573EC0-CD31-4B34-80FB-A29E2F537293}"/>
              </a:ext>
            </a:extLst>
          </p:cNvPr>
          <p:cNvGraphicFramePr>
            <a:graphicFrameLocks/>
          </p:cNvGraphicFramePr>
          <p:nvPr>
            <p:extLst>
              <p:ext uri="{D42A27DB-BD31-4B8C-83A1-F6EECF244321}">
                <p14:modId xmlns:p14="http://schemas.microsoft.com/office/powerpoint/2010/main" val="3443133456"/>
              </p:ext>
            </p:extLst>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spTree>
    <p:extLst>
      <p:ext uri="{BB962C8B-B14F-4D97-AF65-F5344CB8AC3E}">
        <p14:creationId xmlns:p14="http://schemas.microsoft.com/office/powerpoint/2010/main" val="181110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DBE4C558-E62F-4DF8-AB52-190A53C12C8C}"/>
              </a:ext>
            </a:extLst>
          </p:cNvPr>
          <p:cNvGraphicFramePr>
            <a:graphicFrameLocks/>
          </p:cNvGraphicFramePr>
          <p:nvPr>
            <p:extLst>
              <p:ext uri="{D42A27DB-BD31-4B8C-83A1-F6EECF244321}">
                <p14:modId xmlns:p14="http://schemas.microsoft.com/office/powerpoint/2010/main" val="4162298562"/>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spTree>
    <p:extLst>
      <p:ext uri="{BB962C8B-B14F-4D97-AF65-F5344CB8AC3E}">
        <p14:creationId xmlns:p14="http://schemas.microsoft.com/office/powerpoint/2010/main" val="83896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FC416B6-94ED-4D9C-94DD-4FB6E06E0284}"/>
              </a:ext>
            </a:extLst>
          </p:cNvPr>
          <p:cNvGraphicFramePr>
            <a:graphicFrameLocks/>
          </p:cNvGraphicFramePr>
          <p:nvPr>
            <p:extLst>
              <p:ext uri="{D42A27DB-BD31-4B8C-83A1-F6EECF244321}">
                <p14:modId xmlns:p14="http://schemas.microsoft.com/office/powerpoint/2010/main" val="1167792271"/>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spTree>
    <p:extLst>
      <p:ext uri="{BB962C8B-B14F-4D97-AF65-F5344CB8AC3E}">
        <p14:creationId xmlns:p14="http://schemas.microsoft.com/office/powerpoint/2010/main" val="8744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071D756-505F-4746-9C73-D4CFDCADDC48}"/>
              </a:ext>
            </a:extLst>
          </p:cNvPr>
          <p:cNvGraphicFramePr>
            <a:graphicFrameLocks/>
          </p:cNvGraphicFramePr>
          <p:nvPr>
            <p:extLst>
              <p:ext uri="{D42A27DB-BD31-4B8C-83A1-F6EECF244321}">
                <p14:modId xmlns:p14="http://schemas.microsoft.com/office/powerpoint/2010/main" val="864763737"/>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spTree>
    <p:extLst>
      <p:ext uri="{BB962C8B-B14F-4D97-AF65-F5344CB8AC3E}">
        <p14:creationId xmlns:p14="http://schemas.microsoft.com/office/powerpoint/2010/main" val="278822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F439140-AB8F-4C75-A1B6-4387ED9A2DA4}"/>
              </a:ext>
            </a:extLst>
          </p:cNvPr>
          <p:cNvGraphicFramePr>
            <a:graphicFrameLocks/>
          </p:cNvGraphicFramePr>
          <p:nvPr>
            <p:extLst>
              <p:ext uri="{D42A27DB-BD31-4B8C-83A1-F6EECF244321}">
                <p14:modId xmlns:p14="http://schemas.microsoft.com/office/powerpoint/2010/main" val="1435246547"/>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spTree>
    <p:extLst>
      <p:ext uri="{BB962C8B-B14F-4D97-AF65-F5344CB8AC3E}">
        <p14:creationId xmlns:p14="http://schemas.microsoft.com/office/powerpoint/2010/main" val="392966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C16BD116-A8B0-448F-BBDC-47EAAC4F7417}"/>
              </a:ext>
            </a:extLst>
          </p:cNvPr>
          <p:cNvGraphicFramePr>
            <a:graphicFrameLocks/>
          </p:cNvGraphicFramePr>
          <p:nvPr>
            <p:extLst>
              <p:ext uri="{D42A27DB-BD31-4B8C-83A1-F6EECF244321}">
                <p14:modId xmlns:p14="http://schemas.microsoft.com/office/powerpoint/2010/main" val="2026504988"/>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spTree>
    <p:extLst>
      <p:ext uri="{BB962C8B-B14F-4D97-AF65-F5344CB8AC3E}">
        <p14:creationId xmlns:p14="http://schemas.microsoft.com/office/powerpoint/2010/main" val="329203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91689EB3-B94D-4C0B-AB71-C4DB63A04DB4}"/>
              </a:ext>
            </a:extLst>
          </p:cNvPr>
          <p:cNvGraphicFramePr>
            <a:graphicFrameLocks/>
          </p:cNvGraphicFramePr>
          <p:nvPr>
            <p:extLst>
              <p:ext uri="{D42A27DB-BD31-4B8C-83A1-F6EECF244321}">
                <p14:modId xmlns:p14="http://schemas.microsoft.com/office/powerpoint/2010/main" val="292357438"/>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spTree>
    <p:extLst>
      <p:ext uri="{BB962C8B-B14F-4D97-AF65-F5344CB8AC3E}">
        <p14:creationId xmlns:p14="http://schemas.microsoft.com/office/powerpoint/2010/main" val="81492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192E464-6471-4D3D-AA5D-10BA1B2F72D1}"/>
              </a:ext>
            </a:extLst>
          </p:cNvPr>
          <p:cNvGraphicFramePr>
            <a:graphicFrameLocks/>
          </p:cNvGraphicFramePr>
          <p:nvPr>
            <p:extLst>
              <p:ext uri="{D42A27DB-BD31-4B8C-83A1-F6EECF244321}">
                <p14:modId xmlns:p14="http://schemas.microsoft.com/office/powerpoint/2010/main" val="3514778181"/>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spTree>
    <p:extLst>
      <p:ext uri="{BB962C8B-B14F-4D97-AF65-F5344CB8AC3E}">
        <p14:creationId xmlns:p14="http://schemas.microsoft.com/office/powerpoint/2010/main" val="28786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D34CA70-E6E9-4845-946A-91874E5EBDFF}"/>
              </a:ext>
            </a:extLst>
          </p:cNvPr>
          <p:cNvGraphicFramePr>
            <a:graphicFrameLocks/>
          </p:cNvGraphicFramePr>
          <p:nvPr>
            <p:extLst>
              <p:ext uri="{D42A27DB-BD31-4B8C-83A1-F6EECF244321}">
                <p14:modId xmlns:p14="http://schemas.microsoft.com/office/powerpoint/2010/main" val="1828314587"/>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spTree>
    <p:extLst>
      <p:ext uri="{BB962C8B-B14F-4D97-AF65-F5344CB8AC3E}">
        <p14:creationId xmlns:p14="http://schemas.microsoft.com/office/powerpoint/2010/main" val="10569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B4CD6DB-4822-4B6F-957E-65CE88C7C940}"/>
              </a:ext>
            </a:extLst>
          </p:cNvPr>
          <p:cNvGraphicFramePr>
            <a:graphicFrameLocks/>
          </p:cNvGraphicFramePr>
          <p:nvPr>
            <p:extLst>
              <p:ext uri="{D42A27DB-BD31-4B8C-83A1-F6EECF244321}">
                <p14:modId xmlns:p14="http://schemas.microsoft.com/office/powerpoint/2010/main" val="2899134992"/>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spTree>
    <p:extLst>
      <p:ext uri="{BB962C8B-B14F-4D97-AF65-F5344CB8AC3E}">
        <p14:creationId xmlns:p14="http://schemas.microsoft.com/office/powerpoint/2010/main" val="131988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bueno con una oportunidad a mejorar, el </a:t>
            </a:r>
            <a:r>
              <a:rPr lang="es-MX" b="1" dirty="0"/>
              <a:t>ruido</a:t>
            </a:r>
            <a:r>
              <a:rPr lang="es-MX" dirty="0"/>
              <a:t> es alto para realizar las diversas labores encomendadas, en lo referente a </a:t>
            </a:r>
            <a:r>
              <a:rPr lang="es-MX" b="1" dirty="0"/>
              <a:t>mobiliario</a:t>
            </a:r>
            <a:r>
              <a:rPr lang="es-MX" dirty="0"/>
              <a:t> se expresa que esta en buenas condiciones, el </a:t>
            </a:r>
            <a:r>
              <a:rPr lang="es-MX" b="1" dirty="0"/>
              <a:t>espacio</a:t>
            </a:r>
            <a:r>
              <a:rPr lang="es-MX" dirty="0"/>
              <a:t> permite realizar las actividades de forma bueno en su mayoría, la </a:t>
            </a:r>
            <a:r>
              <a:rPr lang="es-MX" b="1" dirty="0"/>
              <a:t>higiene</a:t>
            </a:r>
            <a:r>
              <a:rPr lang="es-MX" dirty="0"/>
              <a:t> en general es buena, así como la </a:t>
            </a:r>
            <a:r>
              <a:rPr lang="es-MX" b="1" dirty="0"/>
              <a:t>higiene en sanitarios</a:t>
            </a:r>
            <a:r>
              <a:rPr lang="es-MX" dirty="0"/>
              <a:t>, en relación a la respuesta de solicitud de </a:t>
            </a:r>
            <a:r>
              <a:rPr lang="es-MX" b="1" dirty="0"/>
              <a:t>mantenimiento</a:t>
            </a:r>
            <a:r>
              <a:rPr lang="es-MX" dirty="0"/>
              <a:t> de infraestructura se expresa que es regular, se conoce a los </a:t>
            </a:r>
            <a:r>
              <a:rPr lang="es-MX" b="1" dirty="0"/>
              <a:t>integrantes</a:t>
            </a:r>
            <a:r>
              <a:rPr lang="es-MX" dirty="0"/>
              <a:t> </a:t>
            </a:r>
            <a:r>
              <a:rPr lang="es-MX" b="1" dirty="0"/>
              <a:t>de las comisiones de seguridad e higiene </a:t>
            </a:r>
            <a:r>
              <a:rPr lang="es-MX" dirty="0"/>
              <a:t>en un buen porcentaje y siempre se recibe la </a:t>
            </a:r>
            <a:r>
              <a:rPr lang="es-MX" b="1" dirty="0"/>
              <a:t>información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8E541E45-1671-4732-BDE6-862C0FE73938}"/>
              </a:ext>
            </a:extLst>
          </p:cNvPr>
          <p:cNvGraphicFramePr>
            <a:graphicFrameLocks/>
          </p:cNvGraphicFramePr>
          <p:nvPr>
            <p:extLst>
              <p:ext uri="{D42A27DB-BD31-4B8C-83A1-F6EECF244321}">
                <p14:modId xmlns:p14="http://schemas.microsoft.com/office/powerpoint/2010/main" val="3618594609"/>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SIN DATOS</a:t>
            </a:r>
          </a:p>
        </p:txBody>
      </p:sp>
    </p:spTree>
    <p:extLst>
      <p:ext uri="{BB962C8B-B14F-4D97-AF65-F5344CB8AC3E}">
        <p14:creationId xmlns:p14="http://schemas.microsoft.com/office/powerpoint/2010/main" val="127112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B5354C2-2C95-4943-AC1F-C87CAF683486}"/>
              </a:ext>
            </a:extLst>
          </p:cNvPr>
          <p:cNvGraphicFramePr>
            <a:graphicFrameLocks/>
          </p:cNvGraphicFramePr>
          <p:nvPr>
            <p:extLst>
              <p:ext uri="{D42A27DB-BD31-4B8C-83A1-F6EECF244321}">
                <p14:modId xmlns:p14="http://schemas.microsoft.com/office/powerpoint/2010/main" val="1106355930"/>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 SIN DATOS</a:t>
            </a:r>
          </a:p>
        </p:txBody>
      </p:sp>
    </p:spTree>
    <p:extLst>
      <p:ext uri="{BB962C8B-B14F-4D97-AF65-F5344CB8AC3E}">
        <p14:creationId xmlns:p14="http://schemas.microsoft.com/office/powerpoint/2010/main" val="66682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3206CAF-751D-4E90-A25A-79EF55559141}"/>
              </a:ext>
            </a:extLst>
          </p:cNvPr>
          <p:cNvGraphicFramePr>
            <a:graphicFrameLocks/>
          </p:cNvGraphicFramePr>
          <p:nvPr>
            <p:extLst>
              <p:ext uri="{D42A27DB-BD31-4B8C-83A1-F6EECF244321}">
                <p14:modId xmlns:p14="http://schemas.microsoft.com/office/powerpoint/2010/main" val="3343297418"/>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 SIN DATOS</a:t>
            </a:r>
          </a:p>
        </p:txBody>
      </p:sp>
    </p:spTree>
    <p:extLst>
      <p:ext uri="{BB962C8B-B14F-4D97-AF65-F5344CB8AC3E}">
        <p14:creationId xmlns:p14="http://schemas.microsoft.com/office/powerpoint/2010/main" val="208626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9149DACA-93F9-44AC-AE5D-568C9EF71599}"/>
              </a:ext>
            </a:extLst>
          </p:cNvPr>
          <p:cNvGraphicFramePr>
            <a:graphicFrameLocks/>
          </p:cNvGraphicFramePr>
          <p:nvPr>
            <p:extLst>
              <p:ext uri="{D42A27DB-BD31-4B8C-83A1-F6EECF244321}">
                <p14:modId xmlns:p14="http://schemas.microsoft.com/office/powerpoint/2010/main" val="2425872335"/>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spTree>
    <p:extLst>
      <p:ext uri="{BB962C8B-B14F-4D97-AF65-F5344CB8AC3E}">
        <p14:creationId xmlns:p14="http://schemas.microsoft.com/office/powerpoint/2010/main" val="157381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5A8F13D-0F2B-48EC-96CB-3C8CC74E6E5F}"/>
              </a:ext>
            </a:extLst>
          </p:cNvPr>
          <p:cNvGraphicFramePr>
            <a:graphicFrameLocks/>
          </p:cNvGraphicFramePr>
          <p:nvPr>
            <p:extLst>
              <p:ext uri="{D42A27DB-BD31-4B8C-83A1-F6EECF244321}">
                <p14:modId xmlns:p14="http://schemas.microsoft.com/office/powerpoint/2010/main" val="2724022684"/>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spTree>
    <p:extLst>
      <p:ext uri="{BB962C8B-B14F-4D97-AF65-F5344CB8AC3E}">
        <p14:creationId xmlns:p14="http://schemas.microsoft.com/office/powerpoint/2010/main" val="395434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CA0864F3-2344-416A-8DD7-DC38D64DF262}"/>
              </a:ext>
            </a:extLst>
          </p:cNvPr>
          <p:cNvGraphicFramePr>
            <a:graphicFrameLocks/>
          </p:cNvGraphicFramePr>
          <p:nvPr>
            <p:extLst>
              <p:ext uri="{D42A27DB-BD31-4B8C-83A1-F6EECF244321}">
                <p14:modId xmlns:p14="http://schemas.microsoft.com/office/powerpoint/2010/main" val="3483822297"/>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7F68A141-9475-41E2-982F-3B46D45A9BFE}"/>
              </a:ext>
            </a:extLst>
          </p:cNvPr>
          <p:cNvGraphicFramePr>
            <a:graphicFrameLocks/>
          </p:cNvGraphicFramePr>
          <p:nvPr>
            <p:extLst>
              <p:ext uri="{D42A27DB-BD31-4B8C-83A1-F6EECF244321}">
                <p14:modId xmlns:p14="http://schemas.microsoft.com/office/powerpoint/2010/main" val="2213138606"/>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DCFB7557-1969-4367-AB15-65F7957CA7B0}"/>
              </a:ext>
            </a:extLst>
          </p:cNvPr>
          <p:cNvGraphicFramePr>
            <a:graphicFrameLocks/>
          </p:cNvGraphicFramePr>
          <p:nvPr>
            <p:extLst>
              <p:ext uri="{D42A27DB-BD31-4B8C-83A1-F6EECF244321}">
                <p14:modId xmlns:p14="http://schemas.microsoft.com/office/powerpoint/2010/main" val="565957966"/>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569660"/>
          </a:xfrm>
          <a:prstGeom prst="rect">
            <a:avLst/>
          </a:prstGeom>
          <a:noFill/>
        </p:spPr>
        <p:txBody>
          <a:bodyPr wrap="square" rtlCol="0">
            <a:spAutoFit/>
          </a:bodyPr>
          <a:lstStyle/>
          <a:p>
            <a:pPr algn="ctr"/>
            <a:r>
              <a:rPr lang="es-MX" sz="3200" b="1" dirty="0"/>
              <a:t>RESULTADOS EVALUACIÓN DE </a:t>
            </a:r>
          </a:p>
          <a:p>
            <a:pPr algn="ctr"/>
            <a:r>
              <a:rPr lang="es-MX" sz="3200" b="1" dirty="0"/>
              <a:t>AMBIENTE DE TRABAJO 2019 DEL</a:t>
            </a:r>
          </a:p>
          <a:p>
            <a:pPr algn="ctr"/>
            <a:r>
              <a:rPr lang="es-MX" sz="3200" b="1" dirty="0"/>
              <a:t>TALLER DE ARTES GRAFICAS</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90931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en un 50%.</a:t>
            </a:r>
          </a:p>
          <a:p>
            <a:pPr marL="285750" indent="-285750" algn="just">
              <a:buFont typeface="Arial" panose="020B0604020202020204" pitchFamily="34" charset="0"/>
              <a:buChar char="•"/>
            </a:pPr>
            <a:r>
              <a:rPr lang="es-MX" b="1" dirty="0"/>
              <a:t>La información para la planeación y ejecución de actividades académicas </a:t>
            </a:r>
            <a:r>
              <a:rPr lang="es-MX" dirty="0"/>
              <a:t>algunas veces son proporcionadas de manera correcta y oportuna</a:t>
            </a:r>
          </a:p>
          <a:p>
            <a:pPr marL="285750" indent="-285750" algn="just">
              <a:buFont typeface="Arial" panose="020B0604020202020204" pitchFamily="34" charset="0"/>
              <a:buChar char="•"/>
            </a:pPr>
            <a:r>
              <a:rPr lang="es-MX" dirty="0"/>
              <a:t>Algunas veces se tiene </a:t>
            </a:r>
            <a:r>
              <a:rPr lang="es-MX" b="1" dirty="0"/>
              <a:t>acceso al equipo </a:t>
            </a:r>
            <a:r>
              <a:rPr lang="es-MX" dirty="0"/>
              <a:t>necesario para </a:t>
            </a:r>
            <a:r>
              <a:rPr lang="es-MX" b="1" dirty="0"/>
              <a:t>llevar a cabo las actividades academias o de investigación </a:t>
            </a:r>
            <a:r>
              <a:rPr lang="es-MX" dirty="0"/>
              <a:t>en un 50%</a:t>
            </a:r>
            <a:r>
              <a:rPr lang="es-MX" b="1" dirty="0"/>
              <a:t>.</a:t>
            </a:r>
            <a:endParaRPr lang="es-MX" dirty="0"/>
          </a:p>
          <a:p>
            <a:pPr algn="just"/>
            <a:r>
              <a:rPr lang="es-MX" b="1" dirty="0"/>
              <a:t>Función administrativa:</a:t>
            </a:r>
          </a:p>
          <a:p>
            <a:pPr marL="285750" indent="-285750" algn="just">
              <a:buFont typeface="Arial" panose="020B0604020202020204" pitchFamily="34" charset="0"/>
              <a:buChar char="•"/>
            </a:pPr>
            <a:r>
              <a:rPr lang="es-MX" dirty="0"/>
              <a:t>Se proporciona algunas veces </a:t>
            </a:r>
            <a:r>
              <a:rPr lang="es-MX" b="1" dirty="0"/>
              <a:t>el equipo o herramientas necesarias para realizar sus funciones </a:t>
            </a:r>
            <a:r>
              <a:rPr lang="es-MX" dirty="0"/>
              <a:t>en un 58% y un 42% menciona que algunas veces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buena manera en algunas veces.</a:t>
            </a:r>
          </a:p>
          <a:p>
            <a:pPr marL="285750" indent="-285750" algn="just">
              <a:buFont typeface="Arial" panose="020B0604020202020204" pitchFamily="34" charset="0"/>
              <a:buChar char="•"/>
            </a:pPr>
            <a:r>
              <a:rPr lang="es-MX" dirty="0"/>
              <a:t>Se cuenta algunas veces con el </a:t>
            </a:r>
            <a:r>
              <a:rPr lang="es-MX" b="1" dirty="0"/>
              <a:t>material para la realización de tus funciones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Algunas veces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Siempre se proporciona en tiempo y forma el </a:t>
            </a:r>
            <a:r>
              <a:rPr lang="es-MX" b="1" dirty="0"/>
              <a:t>equipo o herramientas necesarias para realizar sus funciones.</a:t>
            </a: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C7FEC46-90E9-4CCA-B63C-D98D74B1AE93}"/>
              </a:ext>
            </a:extLst>
          </p:cNvPr>
          <p:cNvGraphicFramePr>
            <a:graphicFrameLocks/>
          </p:cNvGraphicFramePr>
          <p:nvPr>
            <p:extLst>
              <p:ext uri="{D42A27DB-BD31-4B8C-83A1-F6EECF244321}">
                <p14:modId xmlns:p14="http://schemas.microsoft.com/office/powerpoint/2010/main" val="639541077"/>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8CDD0A1-7427-41BF-9D8D-FBFA9695CEDF}"/>
              </a:ext>
            </a:extLst>
          </p:cNvPr>
          <p:cNvGraphicFramePr>
            <a:graphicFrameLocks/>
          </p:cNvGraphicFramePr>
          <p:nvPr>
            <p:extLst>
              <p:ext uri="{D42A27DB-BD31-4B8C-83A1-F6EECF244321}">
                <p14:modId xmlns:p14="http://schemas.microsoft.com/office/powerpoint/2010/main" val="1369515069"/>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8A53654-BE18-4404-8482-30EA56D2BE71}"/>
              </a:ext>
            </a:extLst>
          </p:cNvPr>
          <p:cNvGraphicFramePr>
            <a:graphicFrameLocks/>
          </p:cNvGraphicFramePr>
          <p:nvPr>
            <p:extLst>
              <p:ext uri="{D42A27DB-BD31-4B8C-83A1-F6EECF244321}">
                <p14:modId xmlns:p14="http://schemas.microsoft.com/office/powerpoint/2010/main" val="58038074"/>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FE62900-C314-468F-801E-BE472A39E3AE}"/>
              </a:ext>
            </a:extLst>
          </p:cNvPr>
          <p:cNvGraphicFramePr>
            <a:graphicFrameLocks/>
          </p:cNvGraphicFramePr>
          <p:nvPr>
            <p:extLst>
              <p:ext uri="{D42A27DB-BD31-4B8C-83A1-F6EECF244321}">
                <p14:modId xmlns:p14="http://schemas.microsoft.com/office/powerpoint/2010/main" val="2021501958"/>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72D4E73-E22A-46D7-BEAC-23D24B2B6E8F}"/>
              </a:ext>
            </a:extLst>
          </p:cNvPr>
          <p:cNvGraphicFramePr>
            <a:graphicFrameLocks/>
          </p:cNvGraphicFramePr>
          <p:nvPr>
            <p:extLst>
              <p:ext uri="{D42A27DB-BD31-4B8C-83A1-F6EECF244321}">
                <p14:modId xmlns:p14="http://schemas.microsoft.com/office/powerpoint/2010/main" val="2398608769"/>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9A9C3BB4-0FE1-4C42-A7AD-19FA6BBC090E}"/>
              </a:ext>
            </a:extLst>
          </p:cNvPr>
          <p:cNvGraphicFramePr>
            <a:graphicFrameLocks/>
          </p:cNvGraphicFramePr>
          <p:nvPr>
            <p:extLst>
              <p:ext uri="{D42A27DB-BD31-4B8C-83A1-F6EECF244321}">
                <p14:modId xmlns:p14="http://schemas.microsoft.com/office/powerpoint/2010/main" val="919594668"/>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1">
            <a:extLst>
              <a:ext uri="{FF2B5EF4-FFF2-40B4-BE49-F238E27FC236}">
                <a16:creationId xmlns:a16="http://schemas.microsoft.com/office/drawing/2014/main" id="{CCB38801-6254-4715-8E81-12B626564A22}"/>
              </a:ext>
            </a:extLst>
          </p:cNvPr>
          <p:cNvSpPr txBox="1"/>
          <p:nvPr/>
        </p:nvSpPr>
        <p:spPr>
          <a:xfrm>
            <a:off x="3090147" y="3616050"/>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1</a:t>
            </a:r>
            <a:endParaRPr lang="es-MX" sz="1050" b="1" dirty="0">
              <a:solidFill>
                <a:schemeClr val="tx1"/>
              </a:solidFill>
            </a:endParaRPr>
          </a:p>
        </p:txBody>
      </p:sp>
      <p:sp>
        <p:nvSpPr>
          <p:cNvPr id="25" name="CuadroTexto 1">
            <a:extLst>
              <a:ext uri="{FF2B5EF4-FFF2-40B4-BE49-F238E27FC236}">
                <a16:creationId xmlns:a16="http://schemas.microsoft.com/office/drawing/2014/main" id="{CCB38801-6254-4715-8E81-12B626564A22}"/>
              </a:ext>
            </a:extLst>
          </p:cNvPr>
          <p:cNvSpPr txBox="1"/>
          <p:nvPr/>
        </p:nvSpPr>
        <p:spPr>
          <a:xfrm>
            <a:off x="5367432" y="3616050"/>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dirty="0">
                <a:solidFill>
                  <a:schemeClr val="tx1"/>
                </a:solidFill>
              </a:rPr>
              <a:t>2</a:t>
            </a:r>
          </a:p>
        </p:txBody>
      </p:sp>
      <p:sp>
        <p:nvSpPr>
          <p:cNvPr id="26" name="CuadroTexto 1">
            <a:extLst>
              <a:ext uri="{FF2B5EF4-FFF2-40B4-BE49-F238E27FC236}">
                <a16:creationId xmlns:a16="http://schemas.microsoft.com/office/drawing/2014/main" id="{CCB38801-6254-4715-8E81-12B626564A22}"/>
              </a:ext>
            </a:extLst>
          </p:cNvPr>
          <p:cNvSpPr txBox="1"/>
          <p:nvPr/>
        </p:nvSpPr>
        <p:spPr>
          <a:xfrm>
            <a:off x="7552051" y="3630944"/>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3</a:t>
            </a:r>
          </a:p>
        </p:txBody>
      </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r>
              <a:rPr lang="es-MX" sz="1600">
                <a:solidFill>
                  <a:schemeClr val="tx2"/>
                </a:solidFill>
              </a:rPr>
              <a:t>) </a:t>
            </a:r>
            <a:endParaRPr lang="es-MX" sz="1600" dirty="0">
              <a:solidFill>
                <a:schemeClr val="tx2"/>
              </a:solidFill>
            </a:endParaRPr>
          </a:p>
        </p:txBody>
      </p:sp>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17E218C-DCD2-49A4-9B3E-6FEAD0710A1A}"/>
              </a:ext>
            </a:extLst>
          </p:cNvPr>
          <p:cNvGraphicFramePr>
            <a:graphicFrameLocks/>
          </p:cNvGraphicFramePr>
          <p:nvPr>
            <p:extLst>
              <p:ext uri="{D42A27DB-BD31-4B8C-83A1-F6EECF244321}">
                <p14:modId xmlns:p14="http://schemas.microsoft.com/office/powerpoint/2010/main" val="2793183002"/>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4176870629"/>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098871278"/>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2835482229"/>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339015597"/>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4018"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siempre favorable, se manifiesta que se les permite expresar su </a:t>
            </a:r>
            <a:r>
              <a:rPr lang="es-MX" b="1" dirty="0"/>
              <a:t>punto de vista </a:t>
            </a:r>
            <a:r>
              <a:rPr lang="es-MX" dirty="0"/>
              <a:t>algunas veces, se dice que usualmente no se presentan </a:t>
            </a:r>
            <a:r>
              <a:rPr lang="es-MX" b="1" dirty="0"/>
              <a:t>situaciones de conflicto</a:t>
            </a:r>
            <a:r>
              <a:rPr lang="es-MX" dirty="0"/>
              <a:t>, y estas situaciones de </a:t>
            </a:r>
            <a:r>
              <a:rPr lang="es-MX" b="1" dirty="0"/>
              <a:t>conflicto afectan el ambiente </a:t>
            </a:r>
            <a:r>
              <a:rPr lang="es-MX" dirty="0"/>
              <a:t>de trabajo algunas veces, los encuestados clasificaron la siguiente </a:t>
            </a:r>
            <a:r>
              <a:rPr lang="es-MX" b="1" dirty="0"/>
              <a:t>tipificación</a:t>
            </a:r>
            <a:r>
              <a:rPr lang="es-MX" dirty="0"/>
              <a:t> de conflictos jerarquizándolos de la siguiente manera: 1.-conflictos institucionales, 2.-conflictos con compañeros, 3.-conflictos personales, también se externa que en la mayoría de los casos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8AD6DE83-A28B-47F8-BFF9-4EF3C59AF191}"/>
              </a:ext>
            </a:extLst>
          </p:cNvPr>
          <p:cNvGraphicFramePr>
            <a:graphicFrameLocks/>
          </p:cNvGraphicFramePr>
          <p:nvPr>
            <p:extLst>
              <p:ext uri="{D42A27DB-BD31-4B8C-83A1-F6EECF244321}">
                <p14:modId xmlns:p14="http://schemas.microsoft.com/office/powerpoint/2010/main" val="2893813999"/>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71BEB9A-67C1-4724-A043-18A4A88D9383}"/>
              </a:ext>
            </a:extLst>
          </p:cNvPr>
          <p:cNvGraphicFramePr>
            <a:graphicFrameLocks/>
          </p:cNvGraphicFramePr>
          <p:nvPr>
            <p:extLst>
              <p:ext uri="{D42A27DB-BD31-4B8C-83A1-F6EECF244321}">
                <p14:modId xmlns:p14="http://schemas.microsoft.com/office/powerpoint/2010/main" val="1328651488"/>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7A12174-7BA6-4A41-9AE1-CFF3C28E894C}"/>
              </a:ext>
            </a:extLst>
          </p:cNvPr>
          <p:cNvGraphicFramePr>
            <a:graphicFrameLocks/>
          </p:cNvGraphicFramePr>
          <p:nvPr>
            <p:extLst>
              <p:ext uri="{D42A27DB-BD31-4B8C-83A1-F6EECF244321}">
                <p14:modId xmlns:p14="http://schemas.microsoft.com/office/powerpoint/2010/main" val="1987834803"/>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B0B698FF-5C31-4DD1-99D5-1A3170F34B7C}"/>
              </a:ext>
            </a:extLst>
          </p:cNvPr>
          <p:cNvGraphicFramePr>
            <a:graphicFrameLocks/>
          </p:cNvGraphicFramePr>
          <p:nvPr>
            <p:extLst>
              <p:ext uri="{D42A27DB-BD31-4B8C-83A1-F6EECF244321}">
                <p14:modId xmlns:p14="http://schemas.microsoft.com/office/powerpoint/2010/main" val="467389068"/>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40C6730-1730-46ED-9550-BEF69F4DDD23}"/>
              </a:ext>
            </a:extLst>
          </p:cNvPr>
          <p:cNvGraphicFramePr>
            <a:graphicFrameLocks/>
          </p:cNvGraphicFramePr>
          <p:nvPr>
            <p:extLst>
              <p:ext uri="{D42A27DB-BD31-4B8C-83A1-F6EECF244321}">
                <p14:modId xmlns:p14="http://schemas.microsoft.com/office/powerpoint/2010/main" val="1509389007"/>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82DA4EC-079C-4834-953A-72281C6E8384}"/>
              </a:ext>
            </a:extLst>
          </p:cNvPr>
          <p:cNvGraphicFramePr>
            <a:graphicFrameLocks/>
          </p:cNvGraphicFramePr>
          <p:nvPr>
            <p:extLst>
              <p:ext uri="{D42A27DB-BD31-4B8C-83A1-F6EECF244321}">
                <p14:modId xmlns:p14="http://schemas.microsoft.com/office/powerpoint/2010/main" val="2554650704"/>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D65DF277-A408-45F8-A531-7E40F527DF1D}"/>
              </a:ext>
            </a:extLst>
          </p:cNvPr>
          <p:cNvGraphicFramePr>
            <a:graphicFrameLocks/>
          </p:cNvGraphicFramePr>
          <p:nvPr>
            <p:extLst>
              <p:ext uri="{D42A27DB-BD31-4B8C-83A1-F6EECF244321}">
                <p14:modId xmlns:p14="http://schemas.microsoft.com/office/powerpoint/2010/main" val="2311198208"/>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16263"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y</a:t>
            </a:r>
            <a:r>
              <a:rPr lang="es-MX" b="1" dirty="0"/>
              <a:t> </a:t>
            </a:r>
            <a:r>
              <a:rPr lang="es-MX" dirty="0"/>
              <a:t>se expresa que algunas veces son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0330"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2" name="Gráfico 31">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85271499"/>
              </p:ext>
            </p:extLst>
          </p:nvPr>
        </p:nvGraphicFramePr>
        <p:xfrm>
          <a:off x="827586" y="3541786"/>
          <a:ext cx="2387352" cy="2284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extLst>
              <p:ext uri="{D42A27DB-BD31-4B8C-83A1-F6EECF244321}">
                <p14:modId xmlns:p14="http://schemas.microsoft.com/office/powerpoint/2010/main" val="1295245877"/>
              </p:ext>
            </p:extLst>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Gráfico 5">
            <a:extLst>
              <a:ext uri="{FF2B5EF4-FFF2-40B4-BE49-F238E27FC236}">
                <a16:creationId xmlns:a16="http://schemas.microsoft.com/office/drawing/2014/main" id="{2556A228-C993-44C9-B049-5D5E40402717}"/>
              </a:ext>
            </a:extLst>
          </p:cNvPr>
          <p:cNvGraphicFramePr>
            <a:graphicFrameLocks/>
          </p:cNvGraphicFramePr>
          <p:nvPr>
            <p:extLst>
              <p:ext uri="{D42A27DB-BD31-4B8C-83A1-F6EECF244321}">
                <p14:modId xmlns:p14="http://schemas.microsoft.com/office/powerpoint/2010/main" val="934254453"/>
              </p:ext>
            </p:extLst>
          </p:nvPr>
        </p:nvGraphicFramePr>
        <p:xfrm>
          <a:off x="3730641" y="3541786"/>
          <a:ext cx="2437098" cy="22842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Gráfico 6">
            <a:extLst>
              <a:ext uri="{FF2B5EF4-FFF2-40B4-BE49-F238E27FC236}">
                <a16:creationId xmlns:a16="http://schemas.microsoft.com/office/drawing/2014/main" id="{885F2411-0D02-4EA6-BF97-0AD206A6F2BE}"/>
              </a:ext>
            </a:extLst>
          </p:cNvPr>
          <p:cNvGraphicFramePr>
            <a:graphicFrameLocks/>
          </p:cNvGraphicFramePr>
          <p:nvPr>
            <p:extLst>
              <p:ext uri="{D42A27DB-BD31-4B8C-83A1-F6EECF244321}">
                <p14:modId xmlns:p14="http://schemas.microsoft.com/office/powerpoint/2010/main" val="2079925748"/>
              </p:ext>
            </p:extLst>
          </p:nvPr>
        </p:nvGraphicFramePr>
        <p:xfrm>
          <a:off x="6496572" y="3537593"/>
          <a:ext cx="2437098" cy="228424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99192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3F449C5-4CB2-43DD-9B89-DE20F8BFBAD1}"/>
              </a:ext>
            </a:extLst>
          </p:cNvPr>
          <p:cNvGraphicFramePr>
            <a:graphicFrameLocks/>
          </p:cNvGraphicFramePr>
          <p:nvPr>
            <p:extLst>
              <p:ext uri="{D42A27DB-BD31-4B8C-83A1-F6EECF244321}">
                <p14:modId xmlns:p14="http://schemas.microsoft.com/office/powerpoint/2010/main" val="558937989"/>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290ED7B-2EE8-4A1F-A63B-33D3D0F08F43}"/>
              </a:ext>
            </a:extLst>
          </p:cNvPr>
          <p:cNvGraphicFramePr>
            <a:graphicFrameLocks/>
          </p:cNvGraphicFramePr>
          <p:nvPr>
            <p:extLst>
              <p:ext uri="{D42A27DB-BD31-4B8C-83A1-F6EECF244321}">
                <p14:modId xmlns:p14="http://schemas.microsoft.com/office/powerpoint/2010/main" val="1744989891"/>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02041BF-F351-45E1-A89A-E79A592CF46E}"/>
              </a:ext>
            </a:extLst>
          </p:cNvPr>
          <p:cNvGraphicFramePr>
            <a:graphicFrameLocks/>
          </p:cNvGraphicFramePr>
          <p:nvPr>
            <p:extLst>
              <p:ext uri="{D42A27DB-BD31-4B8C-83A1-F6EECF244321}">
                <p14:modId xmlns:p14="http://schemas.microsoft.com/office/powerpoint/2010/main" val="1999181224"/>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4D4DADF-E78B-48C0-BD85-998E3AE84172}"/>
              </a:ext>
            </a:extLst>
          </p:cNvPr>
          <p:cNvGraphicFramePr>
            <a:graphicFrameLocks/>
          </p:cNvGraphicFramePr>
          <p:nvPr>
            <p:extLst>
              <p:ext uri="{D42A27DB-BD31-4B8C-83A1-F6EECF244321}">
                <p14:modId xmlns:p14="http://schemas.microsoft.com/office/powerpoint/2010/main" val="3240835176"/>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25DC73E-B38E-46CD-A57C-B250EDF70AF4}"/>
              </a:ext>
            </a:extLst>
          </p:cNvPr>
          <p:cNvGraphicFramePr>
            <a:graphicFrameLocks/>
          </p:cNvGraphicFramePr>
          <p:nvPr>
            <p:extLst>
              <p:ext uri="{D42A27DB-BD31-4B8C-83A1-F6EECF244321}">
                <p14:modId xmlns:p14="http://schemas.microsoft.com/office/powerpoint/2010/main" val="994235508"/>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009521F-FE14-4181-BC6C-1D70C40E1156}"/>
              </a:ext>
            </a:extLst>
          </p:cNvPr>
          <p:cNvGraphicFramePr>
            <a:graphicFrameLocks/>
          </p:cNvGraphicFramePr>
          <p:nvPr>
            <p:extLst>
              <p:ext uri="{D42A27DB-BD31-4B8C-83A1-F6EECF244321}">
                <p14:modId xmlns:p14="http://schemas.microsoft.com/office/powerpoint/2010/main" val="578426038"/>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E425834-82B1-45D4-A69A-E97E9140CE3F}"/>
              </a:ext>
            </a:extLst>
          </p:cNvPr>
          <p:cNvGraphicFramePr>
            <a:graphicFrameLocks/>
          </p:cNvGraphicFramePr>
          <p:nvPr>
            <p:extLst>
              <p:ext uri="{D42A27DB-BD31-4B8C-83A1-F6EECF244321}">
                <p14:modId xmlns:p14="http://schemas.microsoft.com/office/powerpoint/2010/main" val="3916004444"/>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92A9CCE-39A5-4459-86F6-0F1573A81CB4}"/>
              </a:ext>
            </a:extLst>
          </p:cNvPr>
          <p:cNvGraphicFramePr>
            <a:graphicFrameLocks/>
          </p:cNvGraphicFramePr>
          <p:nvPr>
            <p:extLst>
              <p:ext uri="{D42A27DB-BD31-4B8C-83A1-F6EECF244321}">
                <p14:modId xmlns:p14="http://schemas.microsoft.com/office/powerpoint/2010/main" val="2984554303"/>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007F8EA-273B-4C8A-BFB3-48AF59479508}"/>
              </a:ext>
            </a:extLst>
          </p:cNvPr>
          <p:cNvGraphicFramePr>
            <a:graphicFrameLocks/>
          </p:cNvGraphicFramePr>
          <p:nvPr>
            <p:extLst>
              <p:ext uri="{D42A27DB-BD31-4B8C-83A1-F6EECF244321}">
                <p14:modId xmlns:p14="http://schemas.microsoft.com/office/powerpoint/2010/main" val="1742134764"/>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4018"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un 11%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porcentaje del 94% manifiesta que la </a:t>
            </a:r>
            <a:r>
              <a:rPr lang="es-MX" b="1" dirty="0"/>
              <a:t>carga de trabajo de su jornada laboral</a:t>
            </a:r>
            <a:r>
              <a:rPr lang="es-MX" dirty="0"/>
              <a:t> asignada es adecuada, se expresa en alto valor que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un  56%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11% algunas veces, en un porcentaje del 50% dice que algunas veces los cursos de </a:t>
            </a:r>
            <a:r>
              <a:rPr lang="es-MX" b="1" dirty="0"/>
              <a:t>capacitación fortalece su desempeño laboral </a:t>
            </a:r>
            <a:r>
              <a:rPr lang="es-MX" dirty="0"/>
              <a:t>fortalecen el desempeño laboral.</a:t>
            </a:r>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14E7A88F-D9D7-4489-88EF-9111A365C9D3}"/>
              </a:ext>
            </a:extLst>
          </p:cNvPr>
          <p:cNvGraphicFramePr>
            <a:graphicFrameLocks/>
          </p:cNvGraphicFramePr>
          <p:nvPr>
            <p:extLst>
              <p:ext uri="{D42A27DB-BD31-4B8C-83A1-F6EECF244321}">
                <p14:modId xmlns:p14="http://schemas.microsoft.com/office/powerpoint/2010/main" val="301509794"/>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8C4B2D31-6E75-4EA7-95D1-473A1D4D0D56}"/>
              </a:ext>
            </a:extLst>
          </p:cNvPr>
          <p:cNvGraphicFramePr>
            <a:graphicFrameLocks/>
          </p:cNvGraphicFramePr>
          <p:nvPr>
            <p:extLst>
              <p:ext uri="{D42A27DB-BD31-4B8C-83A1-F6EECF244321}">
                <p14:modId xmlns:p14="http://schemas.microsoft.com/office/powerpoint/2010/main" val="1138424938"/>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9D1409CC-DB4A-4629-BE66-37752C68DCDB}"/>
              </a:ext>
            </a:extLst>
          </p:cNvPr>
          <p:cNvGraphicFramePr>
            <a:graphicFrameLocks/>
          </p:cNvGraphicFramePr>
          <p:nvPr>
            <p:extLst>
              <p:ext uri="{D42A27DB-BD31-4B8C-83A1-F6EECF244321}">
                <p14:modId xmlns:p14="http://schemas.microsoft.com/office/powerpoint/2010/main" val="3382034677"/>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96743FE-09F3-4894-AD85-98B803B6C8BD}"/>
              </a:ext>
            </a:extLst>
          </p:cNvPr>
          <p:cNvGraphicFramePr>
            <a:graphicFrameLocks/>
          </p:cNvGraphicFramePr>
          <p:nvPr>
            <p:extLst>
              <p:ext uri="{D42A27DB-BD31-4B8C-83A1-F6EECF244321}">
                <p14:modId xmlns:p14="http://schemas.microsoft.com/office/powerpoint/2010/main" val="1216439676"/>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9AE3E8C-EAD6-414D-B19E-5FBDEF4ECA47}"/>
              </a:ext>
            </a:extLst>
          </p:cNvPr>
          <p:cNvGraphicFramePr>
            <a:graphicFrameLocks/>
          </p:cNvGraphicFramePr>
          <p:nvPr>
            <p:extLst>
              <p:ext uri="{D42A27DB-BD31-4B8C-83A1-F6EECF244321}">
                <p14:modId xmlns:p14="http://schemas.microsoft.com/office/powerpoint/2010/main" val="2177052860"/>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4EB8E49-86B9-4F2E-98EB-34F874184686}"/>
              </a:ext>
            </a:extLst>
          </p:cNvPr>
          <p:cNvGraphicFramePr>
            <a:graphicFrameLocks/>
          </p:cNvGraphicFramePr>
          <p:nvPr>
            <p:extLst>
              <p:ext uri="{D42A27DB-BD31-4B8C-83A1-F6EECF244321}">
                <p14:modId xmlns:p14="http://schemas.microsoft.com/office/powerpoint/2010/main" val="1230241121"/>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D766F2C-800C-4A9A-8614-E70D90D3C60D}"/>
              </a:ext>
            </a:extLst>
          </p:cNvPr>
          <p:cNvGraphicFramePr>
            <a:graphicFrameLocks/>
          </p:cNvGraphicFramePr>
          <p:nvPr>
            <p:extLst>
              <p:ext uri="{D42A27DB-BD31-4B8C-83A1-F6EECF244321}">
                <p14:modId xmlns:p14="http://schemas.microsoft.com/office/powerpoint/2010/main" val="3243614908"/>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22D657F-922B-443A-BE75-AF10353219BF}"/>
              </a:ext>
            </a:extLst>
          </p:cNvPr>
          <p:cNvGraphicFramePr>
            <a:graphicFrameLocks/>
          </p:cNvGraphicFramePr>
          <p:nvPr>
            <p:extLst>
              <p:ext uri="{D42A27DB-BD31-4B8C-83A1-F6EECF244321}">
                <p14:modId xmlns:p14="http://schemas.microsoft.com/office/powerpoint/2010/main" val="160073831"/>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3A152B5-6E5A-4A85-A3E9-FC0F92167443}"/>
              </a:ext>
            </a:extLst>
          </p:cNvPr>
          <p:cNvGraphicFramePr>
            <a:graphicFrameLocks/>
          </p:cNvGraphicFramePr>
          <p:nvPr>
            <p:extLst>
              <p:ext uri="{D42A27DB-BD31-4B8C-83A1-F6EECF244321}">
                <p14:modId xmlns:p14="http://schemas.microsoft.com/office/powerpoint/2010/main" val="4078369407"/>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2487607-8963-4040-A82C-EC26CE45C472}"/>
              </a:ext>
            </a:extLst>
          </p:cNvPr>
          <p:cNvGraphicFramePr>
            <a:graphicFrameLocks/>
          </p:cNvGraphicFramePr>
          <p:nvPr>
            <p:extLst>
              <p:ext uri="{D42A27DB-BD31-4B8C-83A1-F6EECF244321}">
                <p14:modId xmlns:p14="http://schemas.microsoft.com/office/powerpoint/2010/main" val="2453503045"/>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96137"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83%</a:t>
            </a:r>
          </a:p>
          <a:p>
            <a:pPr marL="742950" lvl="1" indent="-285750" algn="just">
              <a:buFont typeface="Arial" panose="020B0604020202020204" pitchFamily="34" charset="0"/>
              <a:buChar char="•"/>
            </a:pPr>
            <a:r>
              <a:rPr lang="es-MX" b="1" dirty="0"/>
              <a:t>Olores desagradables </a:t>
            </a:r>
            <a:r>
              <a:rPr lang="es-MX" dirty="0"/>
              <a:t>en un </a:t>
            </a:r>
            <a:r>
              <a:rPr lang="es-MX" b="1" dirty="0"/>
              <a:t>83%</a:t>
            </a:r>
          </a:p>
          <a:p>
            <a:pPr marL="742950" lvl="1" indent="-285750" algn="just">
              <a:buFont typeface="Arial" panose="020B0604020202020204" pitchFamily="34" charset="0"/>
              <a:buChar char="•"/>
            </a:pPr>
            <a:r>
              <a:rPr lang="es-MX" b="1" dirty="0"/>
              <a:t>Plagas</a:t>
            </a:r>
            <a:r>
              <a:rPr lang="es-MX" dirty="0"/>
              <a:t> en un </a:t>
            </a:r>
            <a:r>
              <a:rPr lang="es-MX" b="1" dirty="0"/>
              <a:t>89%</a:t>
            </a:r>
          </a:p>
          <a:p>
            <a:pPr marL="742950" lvl="1" indent="-285750" algn="just">
              <a:buFont typeface="Arial" panose="020B0604020202020204" pitchFamily="34" charset="0"/>
              <a:buChar char="•"/>
            </a:pPr>
            <a:r>
              <a:rPr lang="es-MX" b="1" dirty="0"/>
              <a:t>Agua estancada </a:t>
            </a:r>
            <a:r>
              <a:rPr lang="es-MX" dirty="0"/>
              <a:t>en un 89</a:t>
            </a:r>
            <a:r>
              <a:rPr lang="es-MX" b="1" dirty="0"/>
              <a:t>%</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89%</a:t>
            </a:r>
          </a:p>
          <a:p>
            <a:pPr marL="742950" lvl="1" indent="-285750" algn="just">
              <a:buFont typeface="Arial" panose="020B0604020202020204" pitchFamily="34" charset="0"/>
              <a:buChar char="•"/>
            </a:pPr>
            <a:r>
              <a:rPr lang="es-MX" b="1" dirty="0"/>
              <a:t>Insumos</a:t>
            </a:r>
            <a:r>
              <a:rPr lang="es-MX" dirty="0"/>
              <a:t> en un </a:t>
            </a:r>
            <a:r>
              <a:rPr lang="es-MX" b="1" dirty="0"/>
              <a:t>94%</a:t>
            </a:r>
          </a:p>
          <a:p>
            <a:pPr marL="742950" lvl="1" indent="-285750" algn="just">
              <a:buFont typeface="Arial" panose="020B0604020202020204" pitchFamily="34" charset="0"/>
              <a:buChar char="•"/>
            </a:pPr>
            <a:r>
              <a:rPr lang="es-MX" b="1" dirty="0"/>
              <a:t>Energía eléctrica </a:t>
            </a:r>
            <a:r>
              <a:rPr lang="es-MX" dirty="0"/>
              <a:t>en un </a:t>
            </a:r>
            <a:r>
              <a:rPr lang="es-MX" b="1" dirty="0"/>
              <a:t>94%</a:t>
            </a:r>
          </a:p>
          <a:p>
            <a:pPr marL="742950" lvl="1" indent="-285750" algn="just">
              <a:buFont typeface="Arial" panose="020B0604020202020204" pitchFamily="34" charset="0"/>
              <a:buChar char="•"/>
            </a:pPr>
            <a:r>
              <a:rPr lang="es-MX" b="1" dirty="0"/>
              <a:t>Desechos</a:t>
            </a:r>
            <a:r>
              <a:rPr lang="es-MX" dirty="0"/>
              <a:t> en un </a:t>
            </a:r>
            <a:r>
              <a:rPr lang="es-MX" b="1" dirty="0"/>
              <a:t>72%</a:t>
            </a:r>
          </a:p>
          <a:p>
            <a:pPr marL="742950" lvl="1" indent="-285750" algn="just">
              <a:buFont typeface="Arial" panose="020B0604020202020204" pitchFamily="34" charset="0"/>
              <a:buChar char="•"/>
            </a:pPr>
            <a:r>
              <a:rPr lang="es-MX" b="1" dirty="0"/>
              <a:t>Áreas verdes </a:t>
            </a:r>
            <a:r>
              <a:rPr lang="es-MX" dirty="0"/>
              <a:t>en un </a:t>
            </a:r>
            <a:r>
              <a:rPr lang="es-MX" b="1" dirty="0"/>
              <a:t>89%</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TotalTime>
  <Words>4245</Words>
  <Application>Microsoft Office PowerPoint</Application>
  <PresentationFormat>Presentación en pantalla (4:3)</PresentationFormat>
  <Paragraphs>654</Paragraphs>
  <Slides>82</Slides>
  <Notes>80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82</vt:i4>
      </vt:variant>
    </vt:vector>
  </HeadingPairs>
  <TitlesOfParts>
    <vt:vector size="8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73</cp:revision>
  <dcterms:created xsi:type="dcterms:W3CDTF">2020-10-13T14:28:37Z</dcterms:created>
  <dcterms:modified xsi:type="dcterms:W3CDTF">2021-10-22T17:50:40Z</dcterms:modified>
</cp:coreProperties>
</file>