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3.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4.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5.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6.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7.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3.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4.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5.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6.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7.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1.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2.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3.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4.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5.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6.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67.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8.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2.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3.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4.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5.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76.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77.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78.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79.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0.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62" r:id="rId2"/>
    <p:sldId id="269" r:id="rId3"/>
    <p:sldId id="328" r:id="rId4"/>
    <p:sldId id="327" r:id="rId5"/>
    <p:sldId id="408" r:id="rId6"/>
    <p:sldId id="326" r:id="rId7"/>
    <p:sldId id="332" r:id="rId8"/>
    <p:sldId id="333" r:id="rId9"/>
    <p:sldId id="404" r:id="rId10"/>
    <p:sldId id="335" r:id="rId11"/>
    <p:sldId id="405" r:id="rId12"/>
    <p:sldId id="406" r:id="rId13"/>
    <p:sldId id="263" r:id="rId14"/>
    <p:sldId id="264" r:id="rId15"/>
    <p:sldId id="337" r:id="rId16"/>
    <p:sldId id="338" r:id="rId17"/>
    <p:sldId id="412" r:id="rId18"/>
    <p:sldId id="339" r:id="rId19"/>
    <p:sldId id="398" r:id="rId20"/>
    <p:sldId id="341" r:id="rId21"/>
    <p:sldId id="342" r:id="rId22"/>
    <p:sldId id="343" r:id="rId23"/>
    <p:sldId id="344" r:id="rId24"/>
    <p:sldId id="345" r:id="rId25"/>
    <p:sldId id="346" r:id="rId26"/>
    <p:sldId id="347" r:id="rId27"/>
    <p:sldId id="349" r:id="rId28"/>
    <p:sldId id="350" r:id="rId29"/>
    <p:sldId id="351" r:id="rId30"/>
    <p:sldId id="348" r:id="rId31"/>
    <p:sldId id="399" r:id="rId32"/>
    <p:sldId id="352" r:id="rId33"/>
    <p:sldId id="353" r:id="rId34"/>
    <p:sldId id="354" r:id="rId35"/>
    <p:sldId id="355" r:id="rId36"/>
    <p:sldId id="356" r:id="rId37"/>
    <p:sldId id="357" r:id="rId38"/>
    <p:sldId id="358" r:id="rId39"/>
    <p:sldId id="359" r:id="rId40"/>
    <p:sldId id="360" r:id="rId41"/>
    <p:sldId id="410" r:id="rId42"/>
    <p:sldId id="411" r:id="rId43"/>
    <p:sldId id="400" r:id="rId44"/>
    <p:sldId id="361" r:id="rId45"/>
    <p:sldId id="362" r:id="rId46"/>
    <p:sldId id="363" r:id="rId47"/>
    <p:sldId id="364" r:id="rId48"/>
    <p:sldId id="365" r:id="rId49"/>
    <p:sldId id="366" r:id="rId50"/>
    <p:sldId id="367" r:id="rId51"/>
    <p:sldId id="368" r:id="rId52"/>
    <p:sldId id="401" r:id="rId53"/>
    <p:sldId id="369" r:id="rId54"/>
    <p:sldId id="370" r:id="rId55"/>
    <p:sldId id="371" r:id="rId56"/>
    <p:sldId id="372" r:id="rId57"/>
    <p:sldId id="373" r:id="rId58"/>
    <p:sldId id="374" r:id="rId59"/>
    <p:sldId id="397" r:id="rId60"/>
    <p:sldId id="382" r:id="rId61"/>
    <p:sldId id="402" r:id="rId62"/>
    <p:sldId id="375" r:id="rId63"/>
    <p:sldId id="376" r:id="rId64"/>
    <p:sldId id="377" r:id="rId65"/>
    <p:sldId id="378" r:id="rId66"/>
    <p:sldId id="379" r:id="rId67"/>
    <p:sldId id="380" r:id="rId68"/>
    <p:sldId id="384" r:id="rId69"/>
    <p:sldId id="381" r:id="rId70"/>
    <p:sldId id="383" r:id="rId71"/>
    <p:sldId id="385" r:id="rId72"/>
    <p:sldId id="403" r:id="rId73"/>
    <p:sldId id="386" r:id="rId74"/>
    <p:sldId id="389" r:id="rId75"/>
    <p:sldId id="388" r:id="rId76"/>
    <p:sldId id="387" r:id="rId77"/>
    <p:sldId id="390" r:id="rId78"/>
    <p:sldId id="391" r:id="rId79"/>
    <p:sldId id="393" r:id="rId80"/>
    <p:sldId id="392" r:id="rId81"/>
    <p:sldId id="395" r:id="rId82"/>
    <p:sldId id="396" r:id="rId83"/>
    <p:sldId id="409" r:id="rId8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531"/>
    <a:srgbClr val="003399"/>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spPr>
            <a:solidFill>
              <a:srgbClr val="C00000"/>
            </a:solidFill>
          </c:spPr>
          <c:dPt>
            <c:idx val="0"/>
            <c:bubble3D val="0"/>
            <c:spPr>
              <a:solidFill>
                <a:srgbClr val="00339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rgbClr val="C000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D6-49EF-A939-C7A86D754F33}"/>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D6-49EF-A939-C7A86D754F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98</c:v>
                </c:pt>
                <c:pt idx="1">
                  <c:v>2</c:v>
                </c:pt>
              </c:numCache>
            </c:numRef>
          </c:val>
          <c:extLst>
            <c:ext xmlns:c16="http://schemas.microsoft.com/office/drawing/2014/chart" uri="{C3380CC4-5D6E-409C-BE32-E72D297353CC}">
              <c16:uniqueId val="{00000002-8BD6-49EF-A939-C7A86D754F33}"/>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A6-4BE2-BEC3-29C8366FF5AA}"/>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A6-4BE2-BEC3-29C8366FF5AA}"/>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A0-4C11-B549-F73BD3C24A6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IDENTIFICACIÓN'!$A$4:$A$7</c:f>
              <c:strCache>
                <c:ptCount val="3"/>
                <c:pt idx="0">
                  <c:v> ESCUDO</c:v>
                </c:pt>
                <c:pt idx="1">
                  <c:v> LEMA</c:v>
                </c:pt>
                <c:pt idx="2">
                  <c:v>HISTORIA</c:v>
                </c:pt>
              </c:strCache>
            </c:strRef>
          </c:cat>
          <c:val>
            <c:numRef>
              <c:f>'ELEMENTO DE IDENTIFICACIÓN'!$B$4:$B$7</c:f>
              <c:numCache>
                <c:formatCode>General</c:formatCode>
                <c:ptCount val="3"/>
                <c:pt idx="0">
                  <c:v>65</c:v>
                </c:pt>
                <c:pt idx="1">
                  <c:v>46</c:v>
                </c:pt>
                <c:pt idx="2">
                  <c:v>54</c:v>
                </c:pt>
              </c:numCache>
            </c:numRef>
          </c:val>
          <c:extLst>
            <c:ext xmlns:c16="http://schemas.microsoft.com/office/drawing/2014/chart" uri="{C3380CC4-5D6E-409C-BE32-E72D297353CC}">
              <c16:uniqueId val="{00000000-D6CD-4ED0-AC92-E611CC98B3F0}"/>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CF-4C00-9F16-DE43A1318F5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CF-4C00-9F16-DE43A1318F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26</c:v>
                </c:pt>
                <c:pt idx="1">
                  <c:v>74</c:v>
                </c:pt>
              </c:numCache>
            </c:numRef>
          </c:val>
          <c:extLst>
            <c:ext xmlns:c16="http://schemas.microsoft.com/office/drawing/2014/chart" uri="{C3380CC4-5D6E-409C-BE32-E72D297353CC}">
              <c16:uniqueId val="{00000000-8ECF-4C00-9F16-DE43A1318F5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92-46EB-94BD-1E6DC8D2B7B1}"/>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2FC-44F3-BD21-71AFA7D0F61F}"/>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1-F2FC-44F3-BD21-71AFA7D0F61F}"/>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A92-46EB-94BD-1E6DC8D2B7B1}"/>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2FC-44F3-BD21-71AFA7D0F61F}"/>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92-46EB-94BD-1E6DC8D2B7B1}"/>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92-46EB-94BD-1E6DC8D2B7B1}"/>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92-46EB-94BD-1E6DC8D2B7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EQUIDAD</c:v>
                </c:pt>
                <c:pt idx="3">
                  <c:v>LEALTAD Y COMPROMISO</c:v>
                </c:pt>
                <c:pt idx="4">
                  <c:v>TOLERANCIA</c:v>
                </c:pt>
                <c:pt idx="5">
                  <c:v>PROFESIONALISMO E INTEGRIDAD</c:v>
                </c:pt>
                <c:pt idx="6">
                  <c:v>JUSTICIA</c:v>
                </c:pt>
                <c:pt idx="7">
                  <c:v> CONCIENCIA ECOLÓGICA</c:v>
                </c:pt>
              </c:strCache>
            </c:strRef>
          </c:cat>
          <c:val>
            <c:numRef>
              <c:f>VALORES!$B$4:$B$11</c:f>
              <c:numCache>
                <c:formatCode>General</c:formatCode>
                <c:ptCount val="8"/>
                <c:pt idx="0">
                  <c:v>40</c:v>
                </c:pt>
                <c:pt idx="1">
                  <c:v>19</c:v>
                </c:pt>
                <c:pt idx="2">
                  <c:v>19</c:v>
                </c:pt>
                <c:pt idx="3">
                  <c:v>9</c:v>
                </c:pt>
                <c:pt idx="4">
                  <c:v>16</c:v>
                </c:pt>
                <c:pt idx="5">
                  <c:v>19</c:v>
                </c:pt>
                <c:pt idx="6">
                  <c:v>14</c:v>
                </c:pt>
                <c:pt idx="7">
                  <c:v>47</c:v>
                </c:pt>
              </c:numCache>
            </c:numRef>
          </c:val>
          <c:extLst>
            <c:ext xmlns:c16="http://schemas.microsoft.com/office/drawing/2014/chart" uri="{C3380CC4-5D6E-409C-BE32-E72D297353CC}">
              <c16:uniqueId val="{00000000-6769-4198-9F33-BCC3A3B69497}"/>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2F-4C21-A196-7EEE74560C04}"/>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2F-4C21-A196-7EEE74560C04}"/>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2F-4C21-A196-7EEE74560C04}"/>
                </c:ext>
              </c:extLst>
            </c:dLbl>
            <c:dLbl>
              <c:idx val="3"/>
              <c:layout>
                <c:manualLayout>
                  <c:x val="-1.7996160573451104E-3"/>
                  <c:y val="7.647785709532997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4-212F-4C21-A196-7EEE74560C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19</c:v>
                </c:pt>
                <c:pt idx="1">
                  <c:v>28</c:v>
                </c:pt>
                <c:pt idx="2">
                  <c:v>42</c:v>
                </c:pt>
                <c:pt idx="3">
                  <c:v>12</c:v>
                </c:pt>
              </c:numCache>
            </c:numRef>
          </c:val>
          <c:extLst>
            <c:ext xmlns:c16="http://schemas.microsoft.com/office/drawing/2014/chart" uri="{C3380CC4-5D6E-409C-BE32-E72D297353CC}">
              <c16:uniqueId val="{00000000-212F-4C21-A196-7EEE74560C04}"/>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18-433A-9224-61F2F8A1816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18-433A-9224-61F2F8A1816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18-433A-9224-61F2F8A18169}"/>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518-433A-9224-61F2F8A181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###0.0</c:formatCode>
                <c:ptCount val="4"/>
                <c:pt idx="0">
                  <c:v>19</c:v>
                </c:pt>
                <c:pt idx="1">
                  <c:v>23</c:v>
                </c:pt>
                <c:pt idx="2">
                  <c:v>44</c:v>
                </c:pt>
                <c:pt idx="3" formatCode="General">
                  <c:v>14</c:v>
                </c:pt>
              </c:numCache>
            </c:numRef>
          </c:val>
          <c:extLst>
            <c:ext xmlns:c16="http://schemas.microsoft.com/office/drawing/2014/chart" uri="{C3380CC4-5D6E-409C-BE32-E72D297353CC}">
              <c16:uniqueId val="{00000000-B518-433A-9224-61F2F8A18169}"/>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7D-4818-91CE-B5B56BAED9B1}"/>
                </c:ext>
              </c:extLst>
            </c:dLbl>
            <c:dLbl>
              <c:idx val="1"/>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7D-4818-91CE-B5B56BAED9B1}"/>
                </c:ext>
              </c:extLst>
            </c:dLbl>
            <c:dLbl>
              <c:idx val="2"/>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A7D-4818-91CE-B5B56BAED9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RUIDO!$A$3:$A$5</c:f>
              <c:strCache>
                <c:ptCount val="3"/>
                <c:pt idx="0">
                  <c:v>ALTO</c:v>
                </c:pt>
                <c:pt idx="1">
                  <c:v>MEDIO</c:v>
                </c:pt>
                <c:pt idx="2">
                  <c:v>BAJO</c:v>
                </c:pt>
              </c:strCache>
            </c:strRef>
          </c:cat>
          <c:val>
            <c:numRef>
              <c:f>RUIDO!$B$3:$B$5</c:f>
              <c:numCache>
                <c:formatCode>###0.0</c:formatCode>
                <c:ptCount val="3"/>
                <c:pt idx="0">
                  <c:v>33</c:v>
                </c:pt>
                <c:pt idx="1">
                  <c:v>32</c:v>
                </c:pt>
                <c:pt idx="2">
                  <c:v>35</c:v>
                </c:pt>
              </c:numCache>
            </c:numRef>
          </c:val>
          <c:extLst>
            <c:ext xmlns:c16="http://schemas.microsoft.com/office/drawing/2014/chart" uri="{C3380CC4-5D6E-409C-BE32-E72D297353CC}">
              <c16:uniqueId val="{00000000-FA7D-4818-91CE-B5B56BAED9B1}"/>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4B2-48C6-A106-93DAED0CB0E2}"/>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F-4C20-A09E-91D5F8B5005C}"/>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0F-4C20-A09E-91D5F8B5005C}"/>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4B2-48C6-A106-93DAED0CB0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###0.0</c:formatCode>
                <c:ptCount val="4"/>
                <c:pt idx="0" formatCode="General">
                  <c:v>12</c:v>
                </c:pt>
                <c:pt idx="1">
                  <c:v>51</c:v>
                </c:pt>
                <c:pt idx="2">
                  <c:v>30</c:v>
                </c:pt>
                <c:pt idx="3" formatCode="General">
                  <c:v>7</c:v>
                </c:pt>
              </c:numCache>
            </c:numRef>
          </c:val>
          <c:extLst>
            <c:ext xmlns:c16="http://schemas.microsoft.com/office/drawing/2014/chart" uri="{C3380CC4-5D6E-409C-BE32-E72D297353CC}">
              <c16:uniqueId val="{00000000-A90F-4C20-A09E-91D5F8B5005C}"/>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8E-420B-8E3F-B8EDCAB01E9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8E-420B-8E3F-B8EDCAB01E97}"/>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8E-420B-8E3F-B8EDCAB01E97}"/>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2AB-4DBD-85D7-B0DCE0541D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formatCode="###0.0">
                  <c:v>19</c:v>
                </c:pt>
                <c:pt idx="1">
                  <c:v>56</c:v>
                </c:pt>
                <c:pt idx="2" formatCode="###0.0">
                  <c:v>21</c:v>
                </c:pt>
                <c:pt idx="3">
                  <c:v>5</c:v>
                </c:pt>
              </c:numCache>
            </c:numRef>
          </c:val>
          <c:extLst>
            <c:ext xmlns:c16="http://schemas.microsoft.com/office/drawing/2014/chart" uri="{C3380CC4-5D6E-409C-BE32-E72D297353CC}">
              <c16:uniqueId val="{00000000-938E-420B-8E3F-B8EDCAB01E97}"/>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4-4A57-81E9-3F413AED1130}"/>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64-4A57-81E9-3F413AED1130}"/>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4-4A57-81E9-3F413AED11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3"/>
                <c:pt idx="0">
                  <c:v>EXCELENTE</c:v>
                </c:pt>
                <c:pt idx="1">
                  <c:v>BUENAS</c:v>
                </c:pt>
                <c:pt idx="2">
                  <c:v>REGULAR</c:v>
                </c:pt>
              </c:strCache>
            </c:strRef>
          </c:cat>
          <c:val>
            <c:numRef>
              <c:f>'CONDICIONES DE HIGIENE'!$B$3:$B$6</c:f>
              <c:numCache>
                <c:formatCode>###0.0</c:formatCode>
                <c:ptCount val="3"/>
                <c:pt idx="0">
                  <c:v>37</c:v>
                </c:pt>
                <c:pt idx="1">
                  <c:v>30</c:v>
                </c:pt>
                <c:pt idx="2">
                  <c:v>33</c:v>
                </c:pt>
              </c:numCache>
            </c:numRef>
          </c:val>
          <c:extLst>
            <c:ext xmlns:c16="http://schemas.microsoft.com/office/drawing/2014/chart" uri="{C3380CC4-5D6E-409C-BE32-E72D297353CC}">
              <c16:uniqueId val="{00000000-C864-4A57-81E9-3F413AED1130}"/>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B7-494A-BAD3-B68B036ED5AD}"/>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B7-494A-BAD3-B68B036ED5AD}"/>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B7-494A-BAD3-B68B036ED5AD}"/>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E1F-4142-8554-1C00150B8C7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###0.0</c:formatCode>
                <c:ptCount val="4"/>
                <c:pt idx="0">
                  <c:v>9</c:v>
                </c:pt>
                <c:pt idx="1">
                  <c:v>37</c:v>
                </c:pt>
                <c:pt idx="2">
                  <c:v>30</c:v>
                </c:pt>
                <c:pt idx="3" formatCode="General">
                  <c:v>23</c:v>
                </c:pt>
              </c:numCache>
            </c:numRef>
          </c:val>
          <c:extLst>
            <c:ext xmlns:c16="http://schemas.microsoft.com/office/drawing/2014/chart" uri="{C3380CC4-5D6E-409C-BE32-E72D297353CC}">
              <c16:uniqueId val="{00000000-92B7-494A-BAD3-B68B036ED5AD}"/>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2BA-4FF0-B889-0EE94CA06D46}"/>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B1-4CD8-B2ED-81B1A0CAAD39}"/>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B1-4CD8-B2ED-81B1A0CAAD39}"/>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B1-4CD8-B2ED-81B1A0CAAD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###0.0</c:formatCode>
                <c:ptCount val="4"/>
                <c:pt idx="0" formatCode="General">
                  <c:v>9</c:v>
                </c:pt>
                <c:pt idx="1">
                  <c:v>51</c:v>
                </c:pt>
                <c:pt idx="2" formatCode="General">
                  <c:v>25.6</c:v>
                </c:pt>
                <c:pt idx="3">
                  <c:v>14</c:v>
                </c:pt>
              </c:numCache>
            </c:numRef>
          </c:val>
          <c:extLst>
            <c:ext xmlns:c16="http://schemas.microsoft.com/office/drawing/2014/chart" uri="{C3380CC4-5D6E-409C-BE32-E72D297353CC}">
              <c16:uniqueId val="{00000000-E4B1-4CD8-B2ED-81B1A0CAAD39}"/>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EE-4D19-B332-B6C70E630BD7}"/>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EE-4D19-B332-B6C70E630B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###0.0</c:formatCode>
                <c:ptCount val="2"/>
                <c:pt idx="0">
                  <c:v>58</c:v>
                </c:pt>
                <c:pt idx="1">
                  <c:v>42</c:v>
                </c:pt>
              </c:numCache>
            </c:numRef>
          </c:val>
          <c:extLst>
            <c:ext xmlns:c16="http://schemas.microsoft.com/office/drawing/2014/chart" uri="{C3380CC4-5D6E-409C-BE32-E72D297353CC}">
              <c16:uniqueId val="{00000000-FEEE-4D19-B332-B6C70E630BD7}"/>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3-4844-9FD2-4A08574578E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C3-4844-9FD2-4A08574578E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51</c:v>
                </c:pt>
                <c:pt idx="1">
                  <c:v>49</c:v>
                </c:pt>
              </c:numCache>
            </c:numRef>
          </c:val>
          <c:extLst>
            <c:ext xmlns:c16="http://schemas.microsoft.com/office/drawing/2014/chart" uri="{C3380CC4-5D6E-409C-BE32-E72D297353CC}">
              <c16:uniqueId val="{00000000-A0C3-4844-9FD2-4A08574578E9}"/>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D80-4746-A785-4D5E1753346F}"/>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8D80-4746-A785-4D5E175334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2"/>
                <c:pt idx="0">
                  <c:v>SIEMPRE</c:v>
                </c:pt>
                <c:pt idx="1">
                  <c:v>ALGUNAS VECES</c:v>
                </c:pt>
              </c:strCache>
            </c:strRef>
          </c:cat>
          <c:val>
            <c:numRef>
              <c:f>'INFORMACIÓN PARA PLANEACIÓN ACA'!$B$3:$B$5</c:f>
              <c:numCache>
                <c:formatCode>General</c:formatCode>
                <c:ptCount val="2"/>
                <c:pt idx="0">
                  <c:v>25</c:v>
                </c:pt>
                <c:pt idx="1">
                  <c:v>75</c:v>
                </c:pt>
              </c:numCache>
            </c:numRef>
          </c:val>
          <c:extLst>
            <c:ext xmlns:c16="http://schemas.microsoft.com/office/drawing/2014/chart" uri="{C3380CC4-5D6E-409C-BE32-E72D297353CC}">
              <c16:uniqueId val="{00000000-B4A1-4AAB-93F3-B0454E73A259}"/>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0EA-40A3-B88C-2BC72DB8108D}"/>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A0EA-40A3-B88C-2BC72DB810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strRef>
          </c:cat>
          <c:val>
            <c:numRef>
              <c:f>'ACCESO A EQUIPO DE COMPUTO, AUD'!$B$3:$B$5</c:f>
              <c:numCache>
                <c:formatCode>General</c:formatCode>
                <c:ptCount val="2"/>
                <c:pt idx="0">
                  <c:v>75</c:v>
                </c:pt>
                <c:pt idx="1">
                  <c:v>25</c:v>
                </c:pt>
              </c:numCache>
            </c:numRef>
          </c:val>
          <c:extLst>
            <c:ext xmlns:c16="http://schemas.microsoft.com/office/drawing/2014/chart" uri="{C3380CC4-5D6E-409C-BE32-E72D297353CC}">
              <c16:uniqueId val="{00000000-1B59-4D7F-9300-24F6F1E79FD2}"/>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9B-4391-81C1-7EAD12EAF611}"/>
                </c:ext>
              </c:extLst>
            </c:dLbl>
            <c:dLbl>
              <c:idx val="1"/>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A9B-4391-81C1-7EAD12EAF61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2"/>
                <c:pt idx="0">
                  <c:v>BUENAS</c:v>
                </c:pt>
                <c:pt idx="1">
                  <c:v>MALAS</c:v>
                </c:pt>
              </c:strCache>
            </c:strRef>
          </c:cat>
          <c:val>
            <c:numRef>
              <c:f>'CONDICIONES DE LAS AULAS'!$B$3:$B$6</c:f>
              <c:numCache>
                <c:formatCode>General</c:formatCode>
                <c:ptCount val="2"/>
                <c:pt idx="0">
                  <c:v>75</c:v>
                </c:pt>
                <c:pt idx="1">
                  <c:v>25</c:v>
                </c:pt>
              </c:numCache>
            </c:numRef>
          </c:val>
          <c:extLst>
            <c:ext xmlns:c16="http://schemas.microsoft.com/office/drawing/2014/chart" uri="{C3380CC4-5D6E-409C-BE32-E72D297353CC}">
              <c16:uniqueId val="{00000000-CA9B-4391-81C1-7EAD12EAF611}"/>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7-488D-B470-95C305883307}"/>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162-4BD3-A62E-BFD6B27D188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2"/>
                <c:pt idx="0">
                  <c:v>SIEMPRE</c:v>
                </c:pt>
                <c:pt idx="1">
                  <c:v>ALGUNAS VECES</c:v>
                </c:pt>
              </c:strCache>
            </c:strRef>
          </c:cat>
          <c:val>
            <c:numRef>
              <c:f>'MATERIAL PARA REALIZAR TUS FUNC'!$C$3:$C$5</c:f>
              <c:numCache>
                <c:formatCode>General</c:formatCode>
                <c:ptCount val="2"/>
                <c:pt idx="0">
                  <c:v>72</c:v>
                </c:pt>
                <c:pt idx="1">
                  <c:v>28</c:v>
                </c:pt>
              </c:numCache>
            </c:numRef>
          </c:val>
          <c:extLst>
            <c:ext xmlns:c16="http://schemas.microsoft.com/office/drawing/2014/chart" uri="{C3380CC4-5D6E-409C-BE32-E72D297353CC}">
              <c16:uniqueId val="{00000000-B997-488D-B470-95C305883307}"/>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D2-4985-8284-55677185A5B0}"/>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D2-4985-8284-55677185A5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2"/>
                <c:pt idx="0">
                  <c:v>SIEMPRE </c:v>
                </c:pt>
                <c:pt idx="1">
                  <c:v>ALGUNAS VECES</c:v>
                </c:pt>
              </c:strCache>
            </c:strRef>
          </c:cat>
          <c:val>
            <c:numRef>
              <c:f>'EQUIPO O HERRAMIENTAS PARA REAL'!$C$3:$C$5</c:f>
              <c:numCache>
                <c:formatCode>###0.0</c:formatCode>
                <c:ptCount val="2"/>
                <c:pt idx="0">
                  <c:v>68</c:v>
                </c:pt>
                <c:pt idx="1">
                  <c:v>32</c:v>
                </c:pt>
              </c:numCache>
            </c:numRef>
          </c:val>
          <c:extLst>
            <c:ext xmlns:c16="http://schemas.microsoft.com/office/drawing/2014/chart" uri="{C3380CC4-5D6E-409C-BE32-E72D297353CC}">
              <c16:uniqueId val="{00000000-FFD2-4985-8284-55677185A5B0}"/>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42-4BB6-8649-4966E96E275B}"/>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42-4BB6-8649-4966E96E275B}"/>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6DA-4CC3-AF0E-8DCC8E5DC7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###0.0</c:formatCode>
                <c:ptCount val="3"/>
                <c:pt idx="0">
                  <c:v>64</c:v>
                </c:pt>
                <c:pt idx="1">
                  <c:v>28</c:v>
                </c:pt>
                <c:pt idx="2" formatCode="General">
                  <c:v>8</c:v>
                </c:pt>
              </c:numCache>
            </c:numRef>
          </c:val>
          <c:extLst>
            <c:ext xmlns:c16="http://schemas.microsoft.com/office/drawing/2014/chart" uri="{C3380CC4-5D6E-409C-BE32-E72D297353CC}">
              <c16:uniqueId val="{00000003-7942-4BB6-8649-4966E96E275B}"/>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603-4399-BF42-1382B9B835D8}"/>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8603-4399-BF42-1382B9B835D8}"/>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3-EC6D-4E04-B23F-AA87658C47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7</c:v>
                </c:pt>
                <c:pt idx="1">
                  <c:v>86</c:v>
                </c:pt>
                <c:pt idx="2">
                  <c:v>7</c:v>
                </c:pt>
              </c:numCache>
            </c:numRef>
          </c:val>
          <c:extLst>
            <c:ext xmlns:c16="http://schemas.microsoft.com/office/drawing/2014/chart" uri="{C3380CC4-5D6E-409C-BE32-E72D297353CC}">
              <c16:uniqueId val="{00000000-EC6D-4E04-B23F-AA87658C472E}"/>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449-47E9-B58F-8D35A2DC761B}"/>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8449-47E9-B58F-8D35A2DC761B}"/>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A5-4944-9490-F12B071E00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7</c:v>
                </c:pt>
                <c:pt idx="1">
                  <c:v>86</c:v>
                </c:pt>
                <c:pt idx="2">
                  <c:v>7</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EC-4764-8747-E041096A3F24}"/>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C47-438A-B47A-03EF714C45E6}"/>
                </c:ext>
              </c:extLst>
            </c:dLbl>
            <c:dLbl>
              <c:idx val="2"/>
              <c:layout>
                <c:manualLayout>
                  <c:x val="1.7636929230085547E-3"/>
                  <c:y val="7.7575878498247569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CC47-438A-B47A-03EF714C45E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CC47-438A-B47A-03EF714C45E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30</c:v>
                </c:pt>
                <c:pt idx="1">
                  <c:v>63</c:v>
                </c:pt>
                <c:pt idx="2">
                  <c:v>5</c:v>
                </c:pt>
                <c:pt idx="3">
                  <c:v>2</c:v>
                </c:pt>
              </c:numCache>
            </c:numRef>
          </c:val>
          <c:extLst>
            <c:ext xmlns:c16="http://schemas.microsoft.com/office/drawing/2014/chart" uri="{C3380CC4-5D6E-409C-BE32-E72D297353CC}">
              <c16:uniqueId val="{00000000-61EC-4764-8747-E041096A3F24}"/>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F9-4D3C-9D9F-3B290DDBC1B1}"/>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63-4784-8B7E-3ED862BB9FBF}"/>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463-4784-8B7E-3ED862BB9F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42</c:v>
                </c:pt>
                <c:pt idx="1">
                  <c:v>56</c:v>
                </c:pt>
                <c:pt idx="2">
                  <c:v>2</c:v>
                </c:pt>
              </c:numCache>
            </c:numRef>
          </c:val>
          <c:extLst>
            <c:ext xmlns:c16="http://schemas.microsoft.com/office/drawing/2014/chart" uri="{C3380CC4-5D6E-409C-BE32-E72D297353CC}">
              <c16:uniqueId val="{00000000-FDF9-4D3C-9D9F-3B290DDBC1B1}"/>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AD-495E-B812-C10F051AFC21}"/>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0-8915-4F26-A040-2B49664473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2"/>
                <c:pt idx="0">
                  <c:v>SIEMPRE</c:v>
                </c:pt>
                <c:pt idx="1">
                  <c:v>ALGUNAS VECES</c:v>
                </c:pt>
              </c:strCache>
            </c:strRef>
          </c:cat>
          <c:val>
            <c:numRef>
              <c:f>'EXPRESAR PUNTO DE VISTA'!$C$3:$C$5</c:f>
              <c:numCache>
                <c:formatCode>General</c:formatCode>
                <c:ptCount val="2"/>
                <c:pt idx="0" formatCode="###0.0">
                  <c:v>58</c:v>
                </c:pt>
                <c:pt idx="1">
                  <c:v>42</c:v>
                </c:pt>
              </c:numCache>
            </c:numRef>
          </c:val>
          <c:extLst>
            <c:ext xmlns:c16="http://schemas.microsoft.com/office/drawing/2014/chart" uri="{C3380CC4-5D6E-409C-BE32-E72D297353CC}">
              <c16:uniqueId val="{00000000-B2AD-495E-B812-C10F051AFC21}"/>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E-4981-A6BA-515C26FE87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FE-4981-A6BA-515C26FE87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67</c:v>
                </c:pt>
                <c:pt idx="1">
                  <c:v>33</c:v>
                </c:pt>
              </c:numCache>
            </c:numRef>
          </c:val>
          <c:extLst>
            <c:ext xmlns:c16="http://schemas.microsoft.com/office/drawing/2014/chart" uri="{C3380CC4-5D6E-409C-BE32-E72D297353CC}">
              <c16:uniqueId val="{00000000-F4FE-4981-A6BA-515C26FE879B}"/>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7C7-4131-BE17-FEA36FD1B3BA}"/>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BC-4C24-A447-FD3419301D90}"/>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BC-4C24-A447-FD3419301D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###0.0</c:formatCode>
                <c:ptCount val="3"/>
                <c:pt idx="0">
                  <c:v>37</c:v>
                </c:pt>
                <c:pt idx="1">
                  <c:v>56</c:v>
                </c:pt>
                <c:pt idx="2" formatCode="General">
                  <c:v>7</c:v>
                </c:pt>
              </c:numCache>
            </c:numRef>
          </c:val>
          <c:extLst>
            <c:ext xmlns:c16="http://schemas.microsoft.com/office/drawing/2014/chart" uri="{C3380CC4-5D6E-409C-BE32-E72D297353CC}">
              <c16:uniqueId val="{00000000-9EBC-4C24-A447-FD3419301D90}"/>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6-4C6F-9920-3BA46073EBBE}"/>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76-4C6F-9920-3BA46073EBBE}"/>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76-4C6F-9920-3BA46073E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65</c:v>
                </c:pt>
                <c:pt idx="1">
                  <c:v>37</c:v>
                </c:pt>
                <c:pt idx="2">
                  <c:v>30</c:v>
                </c:pt>
              </c:numCache>
            </c:numRef>
          </c:val>
          <c:extLst>
            <c:ext xmlns:c16="http://schemas.microsoft.com/office/drawing/2014/chart" uri="{C3380CC4-5D6E-409C-BE32-E72D297353CC}">
              <c16:uniqueId val="{00000000-9448-4682-A583-7092F80F21F6}"/>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65-46A3-B6C3-BAF70085A60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65-46A3-B6C3-BAF70085A604}"/>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6FF6-4091-83BE-6C5093577E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###0.0</c:formatCode>
                <c:ptCount val="3"/>
                <c:pt idx="0">
                  <c:v>70</c:v>
                </c:pt>
                <c:pt idx="1">
                  <c:v>23</c:v>
                </c:pt>
                <c:pt idx="2" formatCode="General">
                  <c:v>7</c:v>
                </c:pt>
              </c:numCache>
            </c:numRef>
          </c:val>
          <c:extLst>
            <c:ext xmlns:c16="http://schemas.microsoft.com/office/drawing/2014/chart" uri="{C3380CC4-5D6E-409C-BE32-E72D297353CC}">
              <c16:uniqueId val="{00000000-3265-46A3-B6C3-BAF70085A604}"/>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2-47D6-8990-43601AFCFA1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2-47D6-8990-43601AFCFA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47</c:v>
                </c:pt>
                <c:pt idx="1">
                  <c:v>53</c:v>
                </c:pt>
              </c:numCache>
            </c:numRef>
          </c:val>
          <c:extLst>
            <c:ext xmlns:c16="http://schemas.microsoft.com/office/drawing/2014/chart" uri="{C3380CC4-5D6E-409C-BE32-E72D297353CC}">
              <c16:uniqueId val="{00000000-A072-47D6-8990-43601AFCFA14}"/>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003399"/>
            </a:solidFill>
          </c:spPr>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7E-4D82-8964-96E9D3446B30}"/>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B6B-433B-8EEB-8824736D2A57}"/>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0B6B-433B-8EEB-8824736D2A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60</c:v>
                </c:pt>
                <c:pt idx="1">
                  <c:v>37</c:v>
                </c:pt>
                <c:pt idx="2">
                  <c:v>3</c:v>
                </c:pt>
              </c:numCache>
            </c:numRef>
          </c:val>
          <c:extLst>
            <c:ext xmlns:c16="http://schemas.microsoft.com/office/drawing/2014/chart" uri="{C3380CC4-5D6E-409C-BE32-E72D297353CC}">
              <c16:uniqueId val="{00000000-217E-4D82-8964-96E9D3446B30}"/>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46A-423C-AE8F-DADF4626C356}"/>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B46A-423C-AE8F-DADF4626C3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42</c:v>
                </c:pt>
                <c:pt idx="1">
                  <c:v>53</c:v>
                </c:pt>
                <c:pt idx="2">
                  <c:v>5</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C3-4259-A141-B620209BEFAD}"/>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C3-4259-A141-B620209BEF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63</c:v>
                </c:pt>
                <c:pt idx="1">
                  <c:v>37</c:v>
                </c:pt>
              </c:numCache>
            </c:numRef>
          </c:val>
          <c:extLst>
            <c:ext xmlns:c16="http://schemas.microsoft.com/office/drawing/2014/chart" uri="{C3380CC4-5D6E-409C-BE32-E72D297353CC}">
              <c16:uniqueId val="{00000000-AFC3-4259-A141-B620209BEFAD}"/>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31-4A01-BDCB-B47D1E8B5DB1}"/>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FF1-4739-BFFB-E2B3CCAED0C2}"/>
                </c:ext>
              </c:extLst>
            </c:dLbl>
            <c:dLbl>
              <c:idx val="2"/>
              <c:layout>
                <c:manualLayout>
                  <c:x val="-5.1188280167833071E-3"/>
                  <c:y val="6.835916245633356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FF1-4739-BFFB-E2B3CCAED0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72</c:v>
                </c:pt>
                <c:pt idx="1">
                  <c:v>26</c:v>
                </c:pt>
                <c:pt idx="2">
                  <c:v>2</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75-4ECF-ADC6-7CE630D5D7E2}"/>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5058-4D24-A84A-4EF1E2DE10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2"/>
                <c:pt idx="0">
                  <c:v>SIEMPRE</c:v>
                </c:pt>
                <c:pt idx="1">
                  <c:v>ALGUNAS VECES</c:v>
                </c:pt>
              </c:strCache>
            </c:strRef>
          </c:cat>
          <c:val>
            <c:numRef>
              <c:f>'OPORTUNIDAD DE HACER PROPUESTAS'!$C$3:$C$5</c:f>
              <c:numCache>
                <c:formatCode>General</c:formatCode>
                <c:ptCount val="2"/>
                <c:pt idx="0">
                  <c:v>79</c:v>
                </c:pt>
                <c:pt idx="1">
                  <c:v>21</c:v>
                </c:pt>
              </c:numCache>
            </c:numRef>
          </c:val>
          <c:extLst>
            <c:ext xmlns:c16="http://schemas.microsoft.com/office/drawing/2014/chart" uri="{C3380CC4-5D6E-409C-BE32-E72D297353CC}">
              <c16:uniqueId val="{00000000-9075-4ECF-ADC6-7CE630D5D7E2}"/>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A-482D-883C-D14919A93D22}"/>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D67-4057-8FAB-E34FAD1BE832}"/>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D67-4057-8FAB-E34FAD1BE8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37</c:v>
                </c:pt>
                <c:pt idx="1">
                  <c:v>58</c:v>
                </c:pt>
                <c:pt idx="2">
                  <c:v>5</c:v>
                </c:pt>
              </c:numCache>
            </c:numRef>
          </c:val>
          <c:extLst>
            <c:ext xmlns:c16="http://schemas.microsoft.com/office/drawing/2014/chart" uri="{C3380CC4-5D6E-409C-BE32-E72D297353CC}">
              <c16:uniqueId val="{00000000-68CA-482D-883C-D14919A93D22}"/>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64-4CF7-89B8-64F54FD5D77B}"/>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64-4CF7-89B8-64F54FD5D77B}"/>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88A-4E4F-969A-564ABFF2A81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###0.0</c:formatCode>
                <c:ptCount val="3"/>
                <c:pt idx="0">
                  <c:v>96</c:v>
                </c:pt>
                <c:pt idx="1">
                  <c:v>2</c:v>
                </c:pt>
                <c:pt idx="2" formatCode="General">
                  <c:v>2</c:v>
                </c:pt>
              </c:numCache>
            </c:numRef>
          </c:val>
          <c:extLst>
            <c:ext xmlns:c16="http://schemas.microsoft.com/office/drawing/2014/chart" uri="{C3380CC4-5D6E-409C-BE32-E72D297353CC}">
              <c16:uniqueId val="{00000000-9264-4CF7-89B8-64F54FD5D77B}"/>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6-4D0A-8B8B-9232699FC59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6-4D0A-8B8B-9232699F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58</c:v>
                </c:pt>
                <c:pt idx="1">
                  <c:v>42</c:v>
                </c:pt>
              </c:numCache>
            </c:numRef>
          </c:val>
          <c:extLst>
            <c:ext xmlns:c16="http://schemas.microsoft.com/office/drawing/2014/chart" uri="{C3380CC4-5D6E-409C-BE32-E72D297353CC}">
              <c16:uniqueId val="{00000000-F8C6-4D0A-8B8B-9232699FC59D}"/>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36-40B7-BF21-C87476E73834}"/>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823-44DC-B760-D1A13E1642E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823-44DC-B760-D1A13E1642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56</c:v>
                </c:pt>
                <c:pt idx="1">
                  <c:v>42</c:v>
                </c:pt>
                <c:pt idx="2">
                  <c:v>2</c:v>
                </c:pt>
              </c:numCache>
            </c:numRef>
          </c:val>
          <c:extLst>
            <c:ext xmlns:c16="http://schemas.microsoft.com/office/drawing/2014/chart" uri="{C3380CC4-5D6E-409C-BE32-E72D297353CC}">
              <c16:uniqueId val="{00000000-4536-40B7-BF21-C87476E73834}"/>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C6-4A79-A170-1730AC5950AE}"/>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C6-4A79-A170-1730AC5950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65</c:v>
                </c:pt>
                <c:pt idx="1">
                  <c:v>35</c:v>
                </c:pt>
              </c:numCache>
            </c:numRef>
          </c:val>
          <c:extLst>
            <c:ext xmlns:c16="http://schemas.microsoft.com/office/drawing/2014/chart" uri="{C3380CC4-5D6E-409C-BE32-E72D297353CC}">
              <c16:uniqueId val="{00000000-10C6-4A79-A170-1730AC5950AE}"/>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Hoja1!$B$32</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1-4BA3-AE38-FFC150F389DB}"/>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29D-4801-99CA-B5D5B69AF597}"/>
              </c:ext>
            </c:extLst>
          </c:dPt>
          <c:dLbls>
            <c:dLbl>
              <c:idx val="0"/>
              <c:tx>
                <c:rich>
                  <a:bodyPr/>
                  <a:lstStyle/>
                  <a:p>
                    <a:r>
                      <a:rPr lang="en-US" dirty="0"/>
                      <a:t>54%</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91-4BA3-AE38-FFC150F389DB}"/>
                </c:ext>
              </c:extLst>
            </c:dLbl>
            <c:dLbl>
              <c:idx val="1"/>
              <c:tx>
                <c:rich>
                  <a:bodyPr/>
                  <a:lstStyle/>
                  <a:p>
                    <a:r>
                      <a:rPr lang="en-US" dirty="0"/>
                      <a:t>58%</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29D-4801-99CA-B5D5B69AF5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Hoja1!$A$33:$A$34</c:f>
              <c:strCache>
                <c:ptCount val="2"/>
                <c:pt idx="0">
                  <c:v>ENCUESTADOS</c:v>
                </c:pt>
                <c:pt idx="1">
                  <c:v>NO ENCUESTADOS</c:v>
                </c:pt>
              </c:strCache>
            </c:strRef>
          </c:cat>
          <c:val>
            <c:numRef>
              <c:f>Hoja1!$B$33:$B$34</c:f>
              <c:numCache>
                <c:formatCode>General</c:formatCode>
                <c:ptCount val="2"/>
                <c:pt idx="0">
                  <c:v>23</c:v>
                </c:pt>
                <c:pt idx="1">
                  <c:v>20</c:v>
                </c:pt>
              </c:numCache>
            </c:numRef>
          </c:val>
          <c:extLst>
            <c:ext xmlns:c16="http://schemas.microsoft.com/office/drawing/2014/chart" uri="{C3380CC4-5D6E-409C-BE32-E72D297353CC}">
              <c16:uniqueId val="{00000004-4E91-4BA3-AE38-FFC150F389D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68-4DC7-9471-D0662586E28C}"/>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68-4DC7-9471-D0662586E28C}"/>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454-411A-BF7D-92667DE6A66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###0.0</c:formatCode>
                <c:ptCount val="3"/>
                <c:pt idx="0">
                  <c:v>47</c:v>
                </c:pt>
                <c:pt idx="1">
                  <c:v>51</c:v>
                </c:pt>
                <c:pt idx="2" formatCode="General">
                  <c:v>2</c:v>
                </c:pt>
              </c:numCache>
            </c:numRef>
          </c:val>
          <c:extLst>
            <c:ext xmlns:c16="http://schemas.microsoft.com/office/drawing/2014/chart" uri="{C3380CC4-5D6E-409C-BE32-E72D297353CC}">
              <c16:uniqueId val="{00000000-9068-4DC7-9471-D0662586E28C}"/>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A4-4D55-B1EA-F7925A65900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A4-4D55-B1EA-F7925A65900A}"/>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60D-443F-B6CF-2F0346BA11E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###0.0</c:formatCode>
                <c:ptCount val="3"/>
                <c:pt idx="0">
                  <c:v>65</c:v>
                </c:pt>
                <c:pt idx="1">
                  <c:v>33</c:v>
                </c:pt>
                <c:pt idx="2" formatCode="General">
                  <c:v>2</c:v>
                </c:pt>
              </c:numCache>
            </c:numRef>
          </c:val>
          <c:extLst>
            <c:ext xmlns:c16="http://schemas.microsoft.com/office/drawing/2014/chart" uri="{C3380CC4-5D6E-409C-BE32-E72D297353CC}">
              <c16:uniqueId val="{00000000-D7A4-4D55-B1EA-F7925A65900A}"/>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89-4C48-8DB2-FA536139E8B7}"/>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89-4C48-8DB2-FA536139E8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###0.0</c:formatCode>
                <c:ptCount val="2"/>
                <c:pt idx="0">
                  <c:v>81</c:v>
                </c:pt>
                <c:pt idx="1">
                  <c:v>19</c:v>
                </c:pt>
              </c:numCache>
            </c:numRef>
          </c:val>
          <c:extLst>
            <c:ext xmlns:c16="http://schemas.microsoft.com/office/drawing/2014/chart" uri="{C3380CC4-5D6E-409C-BE32-E72D297353CC}">
              <c16:uniqueId val="{00000000-4D89-4C48-8DB2-FA536139E8B7}"/>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2-4B01-8AE0-BFF7584AE6B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2-4B01-8AE0-BFF7584AE6BC}"/>
                </c:ext>
              </c:extLst>
            </c:dLbl>
            <c:dLbl>
              <c:idx val="2"/>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2A3-4508-9C76-EBFDCE42A1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3"/>
                <c:pt idx="0">
                  <c:v>SIEMPRE</c:v>
                </c:pt>
                <c:pt idx="1">
                  <c:v>ALGUNAS VECES</c:v>
                </c:pt>
                <c:pt idx="2">
                  <c:v>NO HE SIDO CONVOCADO</c:v>
                </c:pt>
              </c:strCache>
            </c:strRef>
          </c:cat>
          <c:val>
            <c:numRef>
              <c:f>'TE PERMITEN ASISTIR A CURSOS DE'!$C$3:$C$7</c:f>
              <c:numCache>
                <c:formatCode>###0.0</c:formatCode>
                <c:ptCount val="3"/>
                <c:pt idx="0">
                  <c:v>89</c:v>
                </c:pt>
                <c:pt idx="1">
                  <c:v>9</c:v>
                </c:pt>
                <c:pt idx="2" formatCode="General">
                  <c:v>2</c:v>
                </c:pt>
              </c:numCache>
            </c:numRef>
          </c:val>
          <c:extLst>
            <c:ext xmlns:c16="http://schemas.microsoft.com/office/drawing/2014/chart" uri="{C3380CC4-5D6E-409C-BE32-E72D297353CC}">
              <c16:uniqueId val="{00000000-E562-4B01-8AE0-BFF7584AE6B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32-45C6-9BCE-64122307D767}"/>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2-45C6-9BCE-64122307D767}"/>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D17-4D22-9943-022C84504B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###0.0</c:formatCode>
                <c:ptCount val="3"/>
                <c:pt idx="0">
                  <c:v>51</c:v>
                </c:pt>
                <c:pt idx="1">
                  <c:v>40</c:v>
                </c:pt>
                <c:pt idx="2" formatCode="General">
                  <c:v>9</c:v>
                </c:pt>
              </c:numCache>
            </c:numRef>
          </c:val>
          <c:extLst>
            <c:ext xmlns:c16="http://schemas.microsoft.com/office/drawing/2014/chart" uri="{C3380CC4-5D6E-409C-BE32-E72D297353CC}">
              <c16:uniqueId val="{00000000-B932-45C6-9BCE-64122307D767}"/>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2-47B0-BAC7-48540EE156D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5B7-4C4E-AB79-FAD1851D71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98</c:v>
                </c:pt>
                <c:pt idx="1">
                  <c:v>2</c:v>
                </c:pt>
              </c:numCache>
            </c:numRef>
          </c:val>
          <c:extLst>
            <c:ext xmlns:c16="http://schemas.microsoft.com/office/drawing/2014/chart" uri="{C3380CC4-5D6E-409C-BE32-E72D297353CC}">
              <c16:uniqueId val="{00000000-C072-47B0-BAC7-48540EE156D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5C-416C-BBA2-BDC0B02E0329}"/>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BB7-4C44-B297-2899B372FF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81</c:v>
                </c:pt>
                <c:pt idx="1">
                  <c:v>19</c:v>
                </c:pt>
              </c:numCache>
            </c:numRef>
          </c:val>
          <c:extLst>
            <c:ext xmlns:c16="http://schemas.microsoft.com/office/drawing/2014/chart" uri="{C3380CC4-5D6E-409C-BE32-E72D297353CC}">
              <c16:uniqueId val="{00000000-305C-416C-BBA2-BDC0B02E0329}"/>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BFD-4DB9-9DD6-B600639C86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93</c:v>
                </c:pt>
                <c:pt idx="1">
                  <c:v>7</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42-49C6-9E9E-E7F2E48E7F68}"/>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467-4B27-9D5A-06B06D7B29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91</c:v>
                </c:pt>
                <c:pt idx="1">
                  <c:v>9</c:v>
                </c:pt>
              </c:numCache>
            </c:numRef>
          </c:val>
          <c:extLst>
            <c:ext xmlns:c16="http://schemas.microsoft.com/office/drawing/2014/chart" uri="{C3380CC4-5D6E-409C-BE32-E72D297353CC}">
              <c16:uniqueId val="{00000000-F442-49C6-9E9E-E7F2E48E7F68}"/>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D2E-4A67-B57D-3B7A525295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58</c:v>
                </c:pt>
                <c:pt idx="1">
                  <c:v>42</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D2A-42EF-A587-993B11BB8596}"/>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854-45FD-8D77-FD07A233B57F}"/>
              </c:ext>
            </c:extLst>
          </c:dPt>
          <c:dLbls>
            <c:dLbl>
              <c:idx val="0"/>
              <c:tx>
                <c:rich>
                  <a:bodyPr/>
                  <a:lstStyle/>
                  <a:p>
                    <a:r>
                      <a:rPr lang="en-US" dirty="0"/>
                      <a:t>9%</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2A-42EF-A587-993B11BB85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ENCUESTADOS</c:v>
                </c:pt>
              </c:strCache>
            </c:strRef>
          </c:cat>
          <c:val>
            <c:numRef>
              <c:f>Hoja1!$B$43:$B$44</c:f>
              <c:numCache>
                <c:formatCode>General</c:formatCode>
                <c:ptCount val="2"/>
                <c:pt idx="0">
                  <c:v>4</c:v>
                </c:pt>
                <c:pt idx="1">
                  <c:v>39</c:v>
                </c:pt>
              </c:numCache>
            </c:numRef>
          </c:val>
          <c:extLst>
            <c:ext xmlns:c16="http://schemas.microsoft.com/office/drawing/2014/chart" uri="{C3380CC4-5D6E-409C-BE32-E72D297353CC}">
              <c16:uniqueId val="{00000004-ED2A-42EF-A587-993B11BB85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40-4C48-8EF1-DB001384CD25}"/>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40-4C48-8EF1-DB001384CD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###0.0</c:formatCode>
                <c:ptCount val="2"/>
                <c:pt idx="0">
                  <c:v>65</c:v>
                </c:pt>
                <c:pt idx="1">
                  <c:v>35</c:v>
                </c:pt>
              </c:numCache>
            </c:numRef>
          </c:val>
          <c:extLst>
            <c:ext xmlns:c16="http://schemas.microsoft.com/office/drawing/2014/chart" uri="{C3380CC4-5D6E-409C-BE32-E72D297353CC}">
              <c16:uniqueId val="{00000000-EF40-4C48-8EF1-DB001384CD25}"/>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65</c:v>
                </c:pt>
                <c:pt idx="1">
                  <c:v>35</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45-4470-B2E3-0B37A3B20AAF}"/>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445-4470-B2E3-0B37A3B20A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###0.0</c:formatCode>
                <c:ptCount val="2"/>
                <c:pt idx="0">
                  <c:v>65</c:v>
                </c:pt>
                <c:pt idx="1">
                  <c:v>35</c:v>
                </c:pt>
              </c:numCache>
            </c:numRef>
          </c:val>
          <c:extLst>
            <c:ext xmlns:c16="http://schemas.microsoft.com/office/drawing/2014/chart" uri="{C3380CC4-5D6E-409C-BE32-E72D297353CC}">
              <c16:uniqueId val="{00000000-5445-4470-B2E3-0B37A3B20AAF}"/>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083-4A01-865C-5B25F46DD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74</c:v>
                </c:pt>
                <c:pt idx="1">
                  <c:v>26</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30-46AE-9D42-339F0E6DE159}"/>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B5-4FFE-802F-A4F07360F9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88</c:v>
                </c:pt>
                <c:pt idx="1">
                  <c:v>12</c:v>
                </c:pt>
              </c:numCache>
            </c:numRef>
          </c:val>
          <c:extLst>
            <c:ext xmlns:c16="http://schemas.microsoft.com/office/drawing/2014/chart" uri="{C3380CC4-5D6E-409C-BE32-E72D297353CC}">
              <c16:uniqueId val="{00000000-4F30-46AE-9D42-339F0E6DE159}"/>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DE TRABAJADORES DE LA</a:t>
            </a:r>
            <a:r>
              <a:rPr lang="en-US" baseline="0" dirty="0"/>
              <a:t> SECRETARIA DE SERVICIOS ACADEMICOS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spPr>
            <a:solidFill>
              <a:srgbClr val="003399"/>
            </a:solidFill>
          </c:spPr>
          <c:dPt>
            <c:idx val="0"/>
            <c:bubble3D val="0"/>
            <c:spPr>
              <a:solidFill>
                <a:srgbClr val="00339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Lbls>
            <c:dLbl>
              <c:idx val="0"/>
              <c:layout>
                <c:manualLayout>
                  <c:x val="-6.3541873158626753E-3"/>
                  <c:y val="-0.32024550639407356"/>
                </c:manualLayout>
              </c:layout>
              <c:tx>
                <c:rich>
                  <a:bodyPr/>
                  <a:lstStyle/>
                  <a:p>
                    <a:r>
                      <a:rPr lang="en-US" dirty="0"/>
                      <a:t>100%</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1"/>
                <c:pt idx="0">
                  <c:v>ENCUESTADOS</c:v>
                </c:pt>
              </c:strCache>
            </c:strRef>
          </c:cat>
          <c:val>
            <c:numRef>
              <c:f>Hoja1!$B$20:$B$21</c:f>
              <c:numCache>
                <c:formatCode>General</c:formatCode>
                <c:ptCount val="1"/>
                <c:pt idx="0">
                  <c:v>3108</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rgbClr val="003399"/>
            </a:solidFill>
          </c:spPr>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7C4-4534-83ED-D6B9F7CC4291}"/>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1976-47FA-BA79-E255DF38B3E7}"/>
              </c:ext>
            </c:extLst>
          </c:dPt>
          <c:dLbls>
            <c:dLbl>
              <c:idx val="0"/>
              <c:tx>
                <c:rich>
                  <a:bodyPr/>
                  <a:lstStyle/>
                  <a:p>
                    <a:r>
                      <a:rPr lang="en-US" dirty="0"/>
                      <a:t>33%</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C4-4534-83ED-D6B9F7CC429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ENCUESTADOS</c:v>
                </c:pt>
              </c:strCache>
            </c:strRef>
          </c:cat>
          <c:val>
            <c:numRef>
              <c:f>Hoja1!$B$43:$B$44</c:f>
              <c:numCache>
                <c:formatCode>General</c:formatCode>
                <c:ptCount val="2"/>
                <c:pt idx="0">
                  <c:v>14</c:v>
                </c:pt>
                <c:pt idx="1">
                  <c:v>29</c:v>
                </c:pt>
              </c:numCache>
            </c:numRef>
          </c:val>
          <c:extLst>
            <c:ext xmlns:c16="http://schemas.microsoft.com/office/drawing/2014/chart" uri="{C3380CC4-5D6E-409C-BE32-E72D297353CC}">
              <c16:uniqueId val="{00000002-F7C4-4534-83ED-D6B9F7CC429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DIRECTIVAS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rgbClr val="C00000"/>
            </a:solidFill>
          </c:spPr>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5A3-4CB5-AFEA-FB5AE73E9EAC}"/>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2F6-4D0B-890F-FD6C359E5ED3}"/>
              </c:ext>
            </c:extLst>
          </c:dPt>
          <c:dLbls>
            <c:dLbl>
              <c:idx val="0"/>
              <c:tx>
                <c:rich>
                  <a:bodyPr/>
                  <a:lstStyle/>
                  <a:p>
                    <a:r>
                      <a:rPr lang="en-US" dirty="0"/>
                      <a:t>5%</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5A3-4CB5-AFEA-FB5AE73E9E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ENCUESTADOS</c:v>
                </c:pt>
              </c:strCache>
            </c:strRef>
          </c:cat>
          <c:val>
            <c:numRef>
              <c:f>Hoja1!$B$43:$B$44</c:f>
              <c:numCache>
                <c:formatCode>General</c:formatCode>
                <c:ptCount val="2"/>
                <c:pt idx="0">
                  <c:v>2</c:v>
                </c:pt>
                <c:pt idx="1">
                  <c:v>41</c:v>
                </c:pt>
              </c:numCache>
            </c:numRef>
          </c:val>
          <c:extLst>
            <c:ext xmlns:c16="http://schemas.microsoft.com/office/drawing/2014/chart" uri="{C3380CC4-5D6E-409C-BE32-E72D297353CC}">
              <c16:uniqueId val="{00000002-05A3-4CB5-AFEA-FB5AE73E9EA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Reversed" id="23">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6">
  <a:schemeClr val="accent3"/>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withinLinear" id="17">
  <a:schemeClr val="accent4"/>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Reversed" id="22">
  <a:schemeClr val="accent2"/>
</cs:colorStyle>
</file>

<file path=ppt/charts/colors53.xml><?xml version="1.0" encoding="utf-8"?>
<cs:colorStyle xmlns:cs="http://schemas.microsoft.com/office/drawing/2012/chartStyle" xmlns:a="http://schemas.openxmlformats.org/drawingml/2006/main" meth="withinLinear" id="15">
  <a:schemeClr val="accent2"/>
</cs:colorStyle>
</file>

<file path=ppt/charts/colors54.xml><?xml version="1.0" encoding="utf-8"?>
<cs:colorStyle xmlns:cs="http://schemas.microsoft.com/office/drawing/2012/chartStyle" xmlns:a="http://schemas.openxmlformats.org/drawingml/2006/main" meth="withinLinear" id="15">
  <a:schemeClr val="accent2"/>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4458A-41DE-46BA-930E-ED74CD3A3F6C}" type="datetimeFigureOut">
              <a:rPr lang="es-MX" smtClean="0"/>
              <a:t>22/10/2021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C1016-AA24-4522-A391-95454FF87846}" type="slidenum">
              <a:rPr lang="es-MX" smtClean="0"/>
              <a:t>‹Nº›</a:t>
            </a:fld>
            <a:endParaRPr lang="es-MX"/>
          </a:p>
        </p:txBody>
      </p:sp>
    </p:spTree>
    <p:extLst>
      <p:ext uri="{BB962C8B-B14F-4D97-AF65-F5344CB8AC3E}">
        <p14:creationId xmlns:p14="http://schemas.microsoft.com/office/powerpoint/2010/main" val="34308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50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3130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 Id="rId9" Type="http://schemas.openxmlformats.org/officeDocument/2006/relationships/chart" Target="../charts/chart9.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4.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2855374" y="4653137"/>
            <a:ext cx="4044825" cy="923330"/>
          </a:xfrm>
          <a:prstGeom prst="rect">
            <a:avLst/>
          </a:prstGeom>
          <a:noFill/>
        </p:spPr>
        <p:txBody>
          <a:bodyPr wrap="none" rtlCol="0">
            <a:spAutoFit/>
          </a:bodyPr>
          <a:lstStyle/>
          <a:p>
            <a:pPr algn="ctr"/>
            <a:r>
              <a:rPr lang="es-MX" b="1" dirty="0"/>
              <a:t>RESULTADOS EVALUACIÓN DE </a:t>
            </a:r>
          </a:p>
          <a:p>
            <a:pPr algn="ctr"/>
            <a:r>
              <a:rPr lang="es-MX" b="1" dirty="0"/>
              <a:t>AMBIENTE DE TRABAJO 2019 DE LA </a:t>
            </a:r>
          </a:p>
          <a:p>
            <a:pPr algn="ctr"/>
            <a:r>
              <a:rPr lang="es-MX" b="1" dirty="0"/>
              <a:t>SECRETARIA DE SERVICIOS ACADEMICOS</a:t>
            </a:r>
          </a:p>
        </p:txBody>
      </p:sp>
      <p:sp>
        <p:nvSpPr>
          <p:cNvPr id="25" name="24 CuadroTexto"/>
          <p:cNvSpPr txBox="1"/>
          <p:nvPr/>
        </p:nvSpPr>
        <p:spPr>
          <a:xfrm>
            <a:off x="7033681" y="6021288"/>
            <a:ext cx="1148071" cy="338554"/>
          </a:xfrm>
          <a:prstGeom prst="rect">
            <a:avLst/>
          </a:prstGeom>
          <a:noFill/>
        </p:spPr>
        <p:txBody>
          <a:bodyPr wrap="none" rtlCol="0">
            <a:spAutoFit/>
          </a:bodyPr>
          <a:lstStyle/>
          <a:p>
            <a:r>
              <a:rPr lang="es-MX" sz="1600" b="1" dirty="0"/>
              <a:t>-------- 2020</a:t>
            </a:r>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98606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89834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65784"/>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65784"/>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0FDBE502-AFEE-4865-BF7F-F4DE24D0EABD}"/>
              </a:ext>
            </a:extLst>
          </p:cNvPr>
          <p:cNvGraphicFramePr>
            <a:graphicFrameLocks/>
          </p:cNvGraphicFramePr>
          <p:nvPr>
            <p:extLst>
              <p:ext uri="{D42A27DB-BD31-4B8C-83A1-F6EECF244321}">
                <p14:modId xmlns:p14="http://schemas.microsoft.com/office/powerpoint/2010/main" val="3332060973"/>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2C12127E-26D9-4A37-800B-BD71B408D973}"/>
              </a:ext>
            </a:extLst>
          </p:cNvPr>
          <p:cNvSpPr txBox="1"/>
          <p:nvPr/>
        </p:nvSpPr>
        <p:spPr>
          <a:xfrm>
            <a:off x="1164170" y="774364"/>
            <a:ext cx="7973173" cy="369332"/>
          </a:xfrm>
          <a:prstGeom prst="rect">
            <a:avLst/>
          </a:prstGeom>
          <a:noFill/>
        </p:spPr>
        <p:txBody>
          <a:bodyPr wrap="square">
            <a:spAutoFit/>
          </a:bodyPr>
          <a:lstStyle/>
          <a:p>
            <a:r>
              <a:rPr lang="es-ES" sz="1800" b="0" i="0" u="none" strike="noStrike" dirty="0">
                <a:solidFill>
                  <a:srgbClr val="000000"/>
                </a:solidFill>
                <a:effectLst/>
                <a:latin typeface="Calibri" panose="020F0502020204030204" pitchFamily="34" charset="0"/>
              </a:rPr>
              <a:t>CUADRO II-1. ¿TE SIENTES ORGULLOSO DE FORMAR PARTE DE LA INSTITUCIÓN?</a:t>
            </a:r>
            <a:r>
              <a:rPr lang="es-ES" dirty="0"/>
              <a:t> </a:t>
            </a:r>
            <a:endParaRPr lang="es-MX" dirty="0"/>
          </a:p>
        </p:txBody>
      </p:sp>
    </p:spTree>
    <p:extLst>
      <p:ext uri="{BB962C8B-B14F-4D97-AF65-F5344CB8AC3E}">
        <p14:creationId xmlns:p14="http://schemas.microsoft.com/office/powerpoint/2010/main" val="234862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93FF64F-818A-4829-8D42-E57CFC37FA51}"/>
              </a:ext>
            </a:extLst>
          </p:cNvPr>
          <p:cNvGraphicFramePr>
            <a:graphicFrameLocks/>
          </p:cNvGraphicFramePr>
          <p:nvPr>
            <p:extLst>
              <p:ext uri="{D42A27DB-BD31-4B8C-83A1-F6EECF244321}">
                <p14:modId xmlns:p14="http://schemas.microsoft.com/office/powerpoint/2010/main" val="2099149796"/>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Tree>
    <p:extLst>
      <p:ext uri="{BB962C8B-B14F-4D97-AF65-F5344CB8AC3E}">
        <p14:creationId xmlns:p14="http://schemas.microsoft.com/office/powerpoint/2010/main" val="247528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1057BFCF-1A4B-4056-95A8-3CD838D4AB08}"/>
              </a:ext>
            </a:extLst>
          </p:cNvPr>
          <p:cNvGraphicFramePr>
            <a:graphicFrameLocks/>
          </p:cNvGraphicFramePr>
          <p:nvPr>
            <p:extLst>
              <p:ext uri="{D42A27DB-BD31-4B8C-83A1-F6EECF244321}">
                <p14:modId xmlns:p14="http://schemas.microsoft.com/office/powerpoint/2010/main" val="1819672543"/>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spTree>
    <p:extLst>
      <p:ext uri="{BB962C8B-B14F-4D97-AF65-F5344CB8AC3E}">
        <p14:creationId xmlns:p14="http://schemas.microsoft.com/office/powerpoint/2010/main" val="44742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218082C-ABB2-473F-B006-07BDE4FD740A}"/>
              </a:ext>
            </a:extLst>
          </p:cNvPr>
          <p:cNvGraphicFramePr>
            <a:graphicFrameLocks/>
          </p:cNvGraphicFramePr>
          <p:nvPr>
            <p:extLst>
              <p:ext uri="{D42A27DB-BD31-4B8C-83A1-F6EECF244321}">
                <p14:modId xmlns:p14="http://schemas.microsoft.com/office/powerpoint/2010/main" val="1119671155"/>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
            <a:extLst>
              <a:ext uri="{FF2B5EF4-FFF2-40B4-BE49-F238E27FC236}">
                <a16:creationId xmlns:a16="http://schemas.microsoft.com/office/drawing/2014/main" id="{61066D4A-F9DB-48FD-8572-5DB924C9A144}"/>
              </a:ext>
            </a:extLst>
          </p:cNvPr>
          <p:cNvSpPr txBox="1"/>
          <p:nvPr/>
        </p:nvSpPr>
        <p:spPr>
          <a:xfrm>
            <a:off x="2804765" y="3279332"/>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23" name="CuadroTexto 1">
            <a:extLst>
              <a:ext uri="{FF2B5EF4-FFF2-40B4-BE49-F238E27FC236}">
                <a16:creationId xmlns:a16="http://schemas.microsoft.com/office/drawing/2014/main" id="{E044F2BE-3A9E-4FB7-8A43-A8B024157C66}"/>
              </a:ext>
            </a:extLst>
          </p:cNvPr>
          <p:cNvSpPr txBox="1"/>
          <p:nvPr/>
        </p:nvSpPr>
        <p:spPr>
          <a:xfrm>
            <a:off x="5321356" y="3306233"/>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5</a:t>
            </a:r>
            <a:endParaRPr lang="es-MX" sz="1050" b="1" dirty="0">
              <a:solidFill>
                <a:schemeClr val="tx1"/>
              </a:solidFill>
            </a:endParaRPr>
          </a:p>
        </p:txBody>
      </p:sp>
      <p:sp>
        <p:nvSpPr>
          <p:cNvPr id="24" name="CuadroTexto 1">
            <a:extLst>
              <a:ext uri="{FF2B5EF4-FFF2-40B4-BE49-F238E27FC236}">
                <a16:creationId xmlns:a16="http://schemas.microsoft.com/office/drawing/2014/main" id="{39121327-8EEA-4D64-97DF-C9768D1988E1}"/>
              </a:ext>
            </a:extLst>
          </p:cNvPr>
          <p:cNvSpPr txBox="1"/>
          <p:nvPr/>
        </p:nvSpPr>
        <p:spPr>
          <a:xfrm>
            <a:off x="4495413" y="3306233"/>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25" name="CuadroTexto 1">
            <a:extLst>
              <a:ext uri="{FF2B5EF4-FFF2-40B4-BE49-F238E27FC236}">
                <a16:creationId xmlns:a16="http://schemas.microsoft.com/office/drawing/2014/main" id="{36C55E00-7AE8-400B-ACAB-E2951DCF4788}"/>
              </a:ext>
            </a:extLst>
          </p:cNvPr>
          <p:cNvSpPr txBox="1"/>
          <p:nvPr/>
        </p:nvSpPr>
        <p:spPr>
          <a:xfrm>
            <a:off x="6164098" y="3309039"/>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6" name="CuadroTexto 1">
            <a:extLst>
              <a:ext uri="{FF2B5EF4-FFF2-40B4-BE49-F238E27FC236}">
                <a16:creationId xmlns:a16="http://schemas.microsoft.com/office/drawing/2014/main" id="{3EE416C8-A8EE-40DF-9DDB-09FC11171170}"/>
              </a:ext>
            </a:extLst>
          </p:cNvPr>
          <p:cNvSpPr txBox="1"/>
          <p:nvPr/>
        </p:nvSpPr>
        <p:spPr>
          <a:xfrm>
            <a:off x="7028803" y="3326106"/>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endParaRPr lang="es-MX" sz="1050" b="1" dirty="0">
              <a:solidFill>
                <a:schemeClr val="tx1"/>
              </a:solidFill>
            </a:endParaRPr>
          </a:p>
        </p:txBody>
      </p:sp>
      <p:sp>
        <p:nvSpPr>
          <p:cNvPr id="27" name="CuadroTexto 1">
            <a:extLst>
              <a:ext uri="{FF2B5EF4-FFF2-40B4-BE49-F238E27FC236}">
                <a16:creationId xmlns:a16="http://schemas.microsoft.com/office/drawing/2014/main" id="{A30484B3-D5B9-4865-B32B-6D4B67F0CE95}"/>
              </a:ext>
            </a:extLst>
          </p:cNvPr>
          <p:cNvSpPr txBox="1"/>
          <p:nvPr/>
        </p:nvSpPr>
        <p:spPr>
          <a:xfrm>
            <a:off x="7844030" y="3343847"/>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endParaRPr lang="es-MX" sz="1050" b="1" dirty="0">
              <a:solidFill>
                <a:schemeClr val="tx1"/>
              </a:solidFill>
            </a:endParaRPr>
          </a:p>
        </p:txBody>
      </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 - </a:t>
            </a:r>
          </a:p>
        </p:txBody>
      </p:sp>
    </p:spTree>
    <p:extLst>
      <p:ext uri="{BB962C8B-B14F-4D97-AF65-F5344CB8AC3E}">
        <p14:creationId xmlns:p14="http://schemas.microsoft.com/office/powerpoint/2010/main" val="45457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del 98%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3.-Historia</a:t>
            </a:r>
          </a:p>
          <a:p>
            <a:pPr algn="just"/>
            <a:r>
              <a:rPr lang="es-MX" dirty="0"/>
              <a:t>Se manifiesta que mas del 70%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2.-Responsabilidad</a:t>
            </a:r>
          </a:p>
          <a:p>
            <a:pPr marL="742950" lvl="1" indent="-285750" algn="just">
              <a:buFont typeface="Arial" panose="020B0604020202020204" pitchFamily="34" charset="0"/>
              <a:buChar char="•"/>
            </a:pPr>
            <a:r>
              <a:rPr lang="es-MX" dirty="0"/>
              <a:t> 3.-Tolerancia</a:t>
            </a:r>
          </a:p>
          <a:p>
            <a:pPr marL="742950" lvl="1" indent="-285750" algn="just">
              <a:buFont typeface="Arial" panose="020B0604020202020204" pitchFamily="34" charset="0"/>
              <a:buChar char="•"/>
            </a:pPr>
            <a:r>
              <a:rPr lang="es-MX" dirty="0"/>
              <a:t> 4.-equidad</a:t>
            </a:r>
          </a:p>
          <a:p>
            <a:pPr marL="742950" lvl="1" indent="-285750" algn="just">
              <a:buFont typeface="Arial" panose="020B0604020202020204" pitchFamily="34" charset="0"/>
              <a:buChar char="•"/>
            </a:pPr>
            <a:r>
              <a:rPr lang="es-MX" dirty="0"/>
              <a:t> 5.-Justicia</a:t>
            </a:r>
          </a:p>
          <a:p>
            <a:pPr marL="742950" lvl="1" indent="-285750" algn="just">
              <a:buFont typeface="Arial" panose="020B0604020202020204" pitchFamily="34" charset="0"/>
              <a:buChar char="•"/>
            </a:pPr>
            <a:r>
              <a:rPr lang="es-MX" dirty="0"/>
              <a:t> 6.-Lealtad y compromiso</a:t>
            </a:r>
          </a:p>
          <a:p>
            <a:pPr marL="742950" lvl="1" indent="-285750" algn="just">
              <a:buFont typeface="Arial" panose="020B0604020202020204" pitchFamily="34" charset="0"/>
              <a:buChar char="•"/>
            </a:pPr>
            <a:r>
              <a:rPr lang="es-MX" dirty="0"/>
              <a:t> 7.-Profesionalismo e integridad</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4573EC0-CD31-4B34-80FB-A29E2F537293}"/>
              </a:ext>
            </a:extLst>
          </p:cNvPr>
          <p:cNvGraphicFramePr>
            <a:graphicFrameLocks/>
          </p:cNvGraphicFramePr>
          <p:nvPr>
            <p:extLst>
              <p:ext uri="{D42A27DB-BD31-4B8C-83A1-F6EECF244321}">
                <p14:modId xmlns:p14="http://schemas.microsoft.com/office/powerpoint/2010/main" val="316294406"/>
              </p:ext>
            </p:extLst>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spTree>
    <p:extLst>
      <p:ext uri="{BB962C8B-B14F-4D97-AF65-F5344CB8AC3E}">
        <p14:creationId xmlns:p14="http://schemas.microsoft.com/office/powerpoint/2010/main" val="181110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DBE4C558-E62F-4DF8-AB52-190A53C12C8C}"/>
              </a:ext>
            </a:extLst>
          </p:cNvPr>
          <p:cNvGraphicFramePr>
            <a:graphicFrameLocks/>
          </p:cNvGraphicFramePr>
          <p:nvPr>
            <p:extLst>
              <p:ext uri="{D42A27DB-BD31-4B8C-83A1-F6EECF244321}">
                <p14:modId xmlns:p14="http://schemas.microsoft.com/office/powerpoint/2010/main" val="2304711237"/>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spTree>
    <p:extLst>
      <p:ext uri="{BB962C8B-B14F-4D97-AF65-F5344CB8AC3E}">
        <p14:creationId xmlns:p14="http://schemas.microsoft.com/office/powerpoint/2010/main" val="83896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FC416B6-94ED-4D9C-94DD-4FB6E06E0284}"/>
              </a:ext>
            </a:extLst>
          </p:cNvPr>
          <p:cNvGraphicFramePr>
            <a:graphicFrameLocks/>
          </p:cNvGraphicFramePr>
          <p:nvPr>
            <p:extLst>
              <p:ext uri="{D42A27DB-BD31-4B8C-83A1-F6EECF244321}">
                <p14:modId xmlns:p14="http://schemas.microsoft.com/office/powerpoint/2010/main" val="141170251"/>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spTree>
    <p:extLst>
      <p:ext uri="{BB962C8B-B14F-4D97-AF65-F5344CB8AC3E}">
        <p14:creationId xmlns:p14="http://schemas.microsoft.com/office/powerpoint/2010/main" val="8744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071D756-505F-4746-9C73-D4CFDCADDC48}"/>
              </a:ext>
            </a:extLst>
          </p:cNvPr>
          <p:cNvGraphicFramePr>
            <a:graphicFrameLocks/>
          </p:cNvGraphicFramePr>
          <p:nvPr>
            <p:extLst>
              <p:ext uri="{D42A27DB-BD31-4B8C-83A1-F6EECF244321}">
                <p14:modId xmlns:p14="http://schemas.microsoft.com/office/powerpoint/2010/main" val="1092236770"/>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spTree>
    <p:extLst>
      <p:ext uri="{BB962C8B-B14F-4D97-AF65-F5344CB8AC3E}">
        <p14:creationId xmlns:p14="http://schemas.microsoft.com/office/powerpoint/2010/main" val="278822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F439140-AB8F-4C75-A1B6-4387ED9A2DA4}"/>
              </a:ext>
            </a:extLst>
          </p:cNvPr>
          <p:cNvGraphicFramePr>
            <a:graphicFrameLocks/>
          </p:cNvGraphicFramePr>
          <p:nvPr>
            <p:extLst>
              <p:ext uri="{D42A27DB-BD31-4B8C-83A1-F6EECF244321}">
                <p14:modId xmlns:p14="http://schemas.microsoft.com/office/powerpoint/2010/main" val="498569995"/>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spTree>
    <p:extLst>
      <p:ext uri="{BB962C8B-B14F-4D97-AF65-F5344CB8AC3E}">
        <p14:creationId xmlns:p14="http://schemas.microsoft.com/office/powerpoint/2010/main" val="392966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C16BD116-A8B0-448F-BBDC-47EAAC4F7417}"/>
              </a:ext>
            </a:extLst>
          </p:cNvPr>
          <p:cNvGraphicFramePr>
            <a:graphicFrameLocks/>
          </p:cNvGraphicFramePr>
          <p:nvPr>
            <p:extLst>
              <p:ext uri="{D42A27DB-BD31-4B8C-83A1-F6EECF244321}">
                <p14:modId xmlns:p14="http://schemas.microsoft.com/office/powerpoint/2010/main" val="2566784932"/>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spTree>
    <p:extLst>
      <p:ext uri="{BB962C8B-B14F-4D97-AF65-F5344CB8AC3E}">
        <p14:creationId xmlns:p14="http://schemas.microsoft.com/office/powerpoint/2010/main" val="329203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91689EB3-B94D-4C0B-AB71-C4DB63A04DB4}"/>
              </a:ext>
            </a:extLst>
          </p:cNvPr>
          <p:cNvGraphicFramePr>
            <a:graphicFrameLocks/>
          </p:cNvGraphicFramePr>
          <p:nvPr>
            <p:extLst>
              <p:ext uri="{D42A27DB-BD31-4B8C-83A1-F6EECF244321}">
                <p14:modId xmlns:p14="http://schemas.microsoft.com/office/powerpoint/2010/main" val="654563137"/>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spTree>
    <p:extLst>
      <p:ext uri="{BB962C8B-B14F-4D97-AF65-F5344CB8AC3E}">
        <p14:creationId xmlns:p14="http://schemas.microsoft.com/office/powerpoint/2010/main" val="81492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192E464-6471-4D3D-AA5D-10BA1B2F72D1}"/>
              </a:ext>
            </a:extLst>
          </p:cNvPr>
          <p:cNvGraphicFramePr>
            <a:graphicFrameLocks/>
          </p:cNvGraphicFramePr>
          <p:nvPr>
            <p:extLst>
              <p:ext uri="{D42A27DB-BD31-4B8C-83A1-F6EECF244321}">
                <p14:modId xmlns:p14="http://schemas.microsoft.com/office/powerpoint/2010/main" val="438895852"/>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spTree>
    <p:extLst>
      <p:ext uri="{BB962C8B-B14F-4D97-AF65-F5344CB8AC3E}">
        <p14:creationId xmlns:p14="http://schemas.microsoft.com/office/powerpoint/2010/main" val="287866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D34CA70-E6E9-4845-946A-91874E5EBDFF}"/>
              </a:ext>
            </a:extLst>
          </p:cNvPr>
          <p:cNvGraphicFramePr>
            <a:graphicFrameLocks/>
          </p:cNvGraphicFramePr>
          <p:nvPr>
            <p:extLst>
              <p:ext uri="{D42A27DB-BD31-4B8C-83A1-F6EECF244321}">
                <p14:modId xmlns:p14="http://schemas.microsoft.com/office/powerpoint/2010/main" val="1914303354"/>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spTree>
    <p:extLst>
      <p:ext uri="{BB962C8B-B14F-4D97-AF65-F5344CB8AC3E}">
        <p14:creationId xmlns:p14="http://schemas.microsoft.com/office/powerpoint/2010/main" val="10569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B4CD6DB-4822-4B6F-957E-65CE88C7C940}"/>
              </a:ext>
            </a:extLst>
          </p:cNvPr>
          <p:cNvGraphicFramePr>
            <a:graphicFrameLocks/>
          </p:cNvGraphicFramePr>
          <p:nvPr>
            <p:extLst>
              <p:ext uri="{D42A27DB-BD31-4B8C-83A1-F6EECF244321}">
                <p14:modId xmlns:p14="http://schemas.microsoft.com/office/powerpoint/2010/main" val="4148861595"/>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spTree>
    <p:extLst>
      <p:ext uri="{BB962C8B-B14F-4D97-AF65-F5344CB8AC3E}">
        <p14:creationId xmlns:p14="http://schemas.microsoft.com/office/powerpoint/2010/main" val="131988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regular, el </a:t>
            </a:r>
            <a:r>
              <a:rPr lang="es-MX" b="1" dirty="0"/>
              <a:t>clima</a:t>
            </a:r>
            <a:r>
              <a:rPr lang="es-MX" dirty="0"/>
              <a:t> del entorno en cual se labora es regular con una oportunidad a mejorar, el </a:t>
            </a:r>
            <a:r>
              <a:rPr lang="es-MX" b="1" dirty="0"/>
              <a:t>ruido</a:t>
            </a:r>
            <a:r>
              <a:rPr lang="es-MX" dirty="0"/>
              <a:t> es adecuado para realizar las diversas labores encomendadas, en lo referente a </a:t>
            </a:r>
            <a:r>
              <a:rPr lang="es-MX" b="1" dirty="0"/>
              <a:t>mobiliario</a:t>
            </a:r>
            <a:r>
              <a:rPr lang="es-MX" dirty="0"/>
              <a:t> se expresa que es bueno, el </a:t>
            </a:r>
            <a:r>
              <a:rPr lang="es-MX" b="1" dirty="0"/>
              <a:t>espacio</a:t>
            </a:r>
            <a:r>
              <a:rPr lang="es-MX" dirty="0"/>
              <a:t> permite realizar las actividades de forma normal, la </a:t>
            </a:r>
            <a:r>
              <a:rPr lang="es-MX" b="1" dirty="0"/>
              <a:t>higiene</a:t>
            </a:r>
            <a:r>
              <a:rPr lang="es-MX" dirty="0"/>
              <a:t> en general es excelente y la </a:t>
            </a:r>
            <a:r>
              <a:rPr lang="es-MX" b="1" dirty="0"/>
              <a:t>higiene en sanitarios </a:t>
            </a:r>
            <a:r>
              <a:rPr lang="es-MX" dirty="0"/>
              <a:t>es buena, en relación a la respuesta de solicitud de </a:t>
            </a:r>
            <a:r>
              <a:rPr lang="es-MX" b="1" dirty="0"/>
              <a:t>mantenimiento</a:t>
            </a:r>
            <a:r>
              <a:rPr lang="es-MX" dirty="0"/>
              <a:t> de infraestructura se expresa que es regular, se conoce a los </a:t>
            </a:r>
            <a:r>
              <a:rPr lang="es-MX" b="1" dirty="0"/>
              <a:t>integrantes</a:t>
            </a:r>
            <a:r>
              <a:rPr lang="es-MX" dirty="0"/>
              <a:t> </a:t>
            </a:r>
            <a:r>
              <a:rPr lang="es-MX" b="1" dirty="0"/>
              <a:t>de las comisiones de seguridad e higiene </a:t>
            </a:r>
            <a:r>
              <a:rPr lang="es-MX" dirty="0"/>
              <a:t>en un buen porcentaje, pero es carente la </a:t>
            </a:r>
            <a:r>
              <a:rPr lang="es-MX" b="1" dirty="0"/>
              <a:t>información que se recibe de las comisiones de seguridad e higiene </a:t>
            </a:r>
            <a:r>
              <a:rPr lang="es-MX" dirty="0"/>
              <a:t>en un 49%. </a:t>
            </a:r>
          </a:p>
        </p:txBody>
      </p:sp>
    </p:spTree>
    <p:extLst>
      <p:ext uri="{BB962C8B-B14F-4D97-AF65-F5344CB8AC3E}">
        <p14:creationId xmlns:p14="http://schemas.microsoft.com/office/powerpoint/2010/main" val="10655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8E541E45-1671-4732-BDE6-862C0FE73938}"/>
              </a:ext>
            </a:extLst>
          </p:cNvPr>
          <p:cNvGraphicFramePr>
            <a:graphicFrameLocks/>
          </p:cNvGraphicFramePr>
          <p:nvPr>
            <p:extLst>
              <p:ext uri="{D42A27DB-BD31-4B8C-83A1-F6EECF244321}">
                <p14:modId xmlns:p14="http://schemas.microsoft.com/office/powerpoint/2010/main" val="2540700215"/>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spTree>
    <p:extLst>
      <p:ext uri="{BB962C8B-B14F-4D97-AF65-F5344CB8AC3E}">
        <p14:creationId xmlns:p14="http://schemas.microsoft.com/office/powerpoint/2010/main" val="127112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B5354C2-2C95-4943-AC1F-C87CAF683486}"/>
              </a:ext>
            </a:extLst>
          </p:cNvPr>
          <p:cNvGraphicFramePr>
            <a:graphicFrameLocks/>
          </p:cNvGraphicFramePr>
          <p:nvPr>
            <p:extLst>
              <p:ext uri="{D42A27DB-BD31-4B8C-83A1-F6EECF244321}">
                <p14:modId xmlns:p14="http://schemas.microsoft.com/office/powerpoint/2010/main" val="37879061"/>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spTree>
    <p:extLst>
      <p:ext uri="{BB962C8B-B14F-4D97-AF65-F5344CB8AC3E}">
        <p14:creationId xmlns:p14="http://schemas.microsoft.com/office/powerpoint/2010/main" val="66682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3206CAF-751D-4E90-A25A-79EF55559141}"/>
              </a:ext>
            </a:extLst>
          </p:cNvPr>
          <p:cNvGraphicFramePr>
            <a:graphicFrameLocks/>
          </p:cNvGraphicFramePr>
          <p:nvPr>
            <p:extLst>
              <p:ext uri="{D42A27DB-BD31-4B8C-83A1-F6EECF244321}">
                <p14:modId xmlns:p14="http://schemas.microsoft.com/office/powerpoint/2010/main" val="3096256502"/>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spTree>
    <p:extLst>
      <p:ext uri="{BB962C8B-B14F-4D97-AF65-F5344CB8AC3E}">
        <p14:creationId xmlns:p14="http://schemas.microsoft.com/office/powerpoint/2010/main" val="2086261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9149DACA-93F9-44AC-AE5D-568C9EF71599}"/>
              </a:ext>
            </a:extLst>
          </p:cNvPr>
          <p:cNvGraphicFramePr>
            <a:graphicFrameLocks/>
          </p:cNvGraphicFramePr>
          <p:nvPr>
            <p:extLst>
              <p:ext uri="{D42A27DB-BD31-4B8C-83A1-F6EECF244321}">
                <p14:modId xmlns:p14="http://schemas.microsoft.com/office/powerpoint/2010/main" val="1782933790"/>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spTree>
    <p:extLst>
      <p:ext uri="{BB962C8B-B14F-4D97-AF65-F5344CB8AC3E}">
        <p14:creationId xmlns:p14="http://schemas.microsoft.com/office/powerpoint/2010/main" val="157381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5A8F13D-0F2B-48EC-96CB-3C8CC74E6E5F}"/>
              </a:ext>
            </a:extLst>
          </p:cNvPr>
          <p:cNvGraphicFramePr>
            <a:graphicFrameLocks/>
          </p:cNvGraphicFramePr>
          <p:nvPr>
            <p:extLst>
              <p:ext uri="{D42A27DB-BD31-4B8C-83A1-F6EECF244321}">
                <p14:modId xmlns:p14="http://schemas.microsoft.com/office/powerpoint/2010/main" val="3926099805"/>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spTree>
    <p:extLst>
      <p:ext uri="{BB962C8B-B14F-4D97-AF65-F5344CB8AC3E}">
        <p14:creationId xmlns:p14="http://schemas.microsoft.com/office/powerpoint/2010/main" val="395434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CA0864F3-2344-416A-8DD7-DC38D64DF262}"/>
              </a:ext>
            </a:extLst>
          </p:cNvPr>
          <p:cNvGraphicFramePr>
            <a:graphicFrameLocks/>
          </p:cNvGraphicFramePr>
          <p:nvPr>
            <p:extLst>
              <p:ext uri="{D42A27DB-BD31-4B8C-83A1-F6EECF244321}">
                <p14:modId xmlns:p14="http://schemas.microsoft.com/office/powerpoint/2010/main" val="3146481403"/>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7F68A141-9475-41E2-982F-3B46D45A9BFE}"/>
              </a:ext>
            </a:extLst>
          </p:cNvPr>
          <p:cNvGraphicFramePr>
            <a:graphicFrameLocks/>
          </p:cNvGraphicFramePr>
          <p:nvPr>
            <p:extLst>
              <p:ext uri="{D42A27DB-BD31-4B8C-83A1-F6EECF244321}">
                <p14:modId xmlns:p14="http://schemas.microsoft.com/office/powerpoint/2010/main" val="1590825619"/>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DCFB7557-1969-4367-AB15-65F7957CA7B0}"/>
              </a:ext>
            </a:extLst>
          </p:cNvPr>
          <p:cNvGraphicFramePr>
            <a:graphicFrameLocks/>
          </p:cNvGraphicFramePr>
          <p:nvPr>
            <p:extLst>
              <p:ext uri="{D42A27DB-BD31-4B8C-83A1-F6EECF244321}">
                <p14:modId xmlns:p14="http://schemas.microsoft.com/office/powerpoint/2010/main" val="3147932834"/>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58381" y="2078638"/>
            <a:ext cx="5832648" cy="1815882"/>
          </a:xfrm>
          <a:prstGeom prst="rect">
            <a:avLst/>
          </a:prstGeom>
          <a:noFill/>
        </p:spPr>
        <p:txBody>
          <a:bodyPr wrap="square" rtlCol="0">
            <a:spAutoFit/>
          </a:bodyPr>
          <a:lstStyle/>
          <a:p>
            <a:pPr algn="ctr"/>
            <a:r>
              <a:rPr lang="es-MX" sz="2800" b="1" dirty="0"/>
              <a:t>RESULTADOS EVALUACIÓN DE </a:t>
            </a:r>
          </a:p>
          <a:p>
            <a:pPr algn="ctr"/>
            <a:r>
              <a:rPr lang="es-MX" sz="2800" b="1" dirty="0"/>
              <a:t>AMBIENTE DE TRABAJO 2019 DE LA </a:t>
            </a:r>
          </a:p>
          <a:p>
            <a:pPr algn="ctr"/>
            <a:r>
              <a:rPr lang="es-MX" sz="2800" b="1" dirty="0"/>
              <a:t>SECRETARIA DE SERVICIOS ACADEMICOS</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078313"/>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en su mayoría.</a:t>
            </a:r>
          </a:p>
          <a:p>
            <a:pPr marL="285750" indent="-285750" algn="just">
              <a:buFont typeface="Arial" panose="020B0604020202020204" pitchFamily="34" charset="0"/>
              <a:buChar char="•"/>
            </a:pPr>
            <a:r>
              <a:rPr lang="es-MX" b="1" dirty="0"/>
              <a:t>La información para la planeación y ejecución de actividades académicas </a:t>
            </a:r>
            <a:r>
              <a:rPr lang="es-MX" dirty="0"/>
              <a:t>algunas veces son proporcionadas de manera correcta y oportuna</a:t>
            </a:r>
          </a:p>
          <a:p>
            <a:pPr marL="285750" indent="-285750" algn="just">
              <a:buFont typeface="Arial" panose="020B0604020202020204" pitchFamily="34" charset="0"/>
              <a:buChar char="•"/>
            </a:pPr>
            <a:r>
              <a:rPr lang="es-MX" dirty="0"/>
              <a:t>Siempre se tiene </a:t>
            </a:r>
            <a:r>
              <a:rPr lang="es-MX" b="1" dirty="0"/>
              <a:t>acceso al equipo </a:t>
            </a:r>
            <a:r>
              <a:rPr lang="es-MX" dirty="0"/>
              <a:t>necesario para </a:t>
            </a:r>
            <a:r>
              <a:rPr lang="es-MX" b="1" dirty="0"/>
              <a:t>llevar a cabo las actividades academias o de investigación.</a:t>
            </a:r>
            <a:endParaRPr lang="es-MX" dirty="0"/>
          </a:p>
          <a:p>
            <a:pPr algn="just"/>
            <a:r>
              <a:rPr lang="es-MX" b="1" dirty="0"/>
              <a:t>Función administrativa:</a:t>
            </a:r>
          </a:p>
          <a:p>
            <a:pPr marL="285750" indent="-285750" algn="just">
              <a:buFont typeface="Arial" panose="020B0604020202020204" pitchFamily="34" charset="0"/>
              <a:buChar char="•"/>
            </a:pPr>
            <a:r>
              <a:rPr lang="es-MX" dirty="0"/>
              <a:t>Se proporciona </a:t>
            </a:r>
            <a:r>
              <a:rPr lang="es-MX" b="1" dirty="0"/>
              <a:t>el equipo o herramientas necesarias para realizar sus funciones </a:t>
            </a:r>
            <a:r>
              <a:rPr lang="es-MX" dirty="0"/>
              <a:t>en un 72% y un 28% menciona que algunas veces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buena manera en la mayoría de los casos.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355312"/>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 en un </a:t>
            </a:r>
            <a:r>
              <a:rPr lang="es-MX" dirty="0"/>
              <a:t>7%, y un 86% dice que algunas veces cuenta con ello.</a:t>
            </a:r>
          </a:p>
          <a:p>
            <a:pPr marL="285750" indent="-285750" algn="just">
              <a:buFont typeface="Arial" panose="020B0604020202020204" pitchFamily="34" charset="0"/>
              <a:buChar char="•"/>
            </a:pPr>
            <a:r>
              <a:rPr lang="es-MX" dirty="0"/>
              <a:t>Se proporciona </a:t>
            </a:r>
            <a:r>
              <a:rPr lang="es-MX" b="1" dirty="0"/>
              <a:t>el equipo o herramientas necesarias para realizar sus funciones </a:t>
            </a:r>
            <a:r>
              <a:rPr lang="es-MX" dirty="0"/>
              <a:t>en un bajo porcentaje, sin embargo hay una oportunidad de mejora ya que mas del 86% menciona que no es siempre, y un 2% dice que nunca cuenta con ello.</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mas del 28% menciona que no es siempre, y un 8% dice que nunca cuenta con ello.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9703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Algunas veces se cuenta con el </a:t>
            </a:r>
            <a:r>
              <a:rPr lang="es-MX" b="1" dirty="0"/>
              <a:t>material necesario para la realización de funciones</a:t>
            </a:r>
            <a:r>
              <a:rPr lang="es-MX" dirty="0"/>
              <a:t>, aparte el 7% indica que nunca se le entrega.</a:t>
            </a:r>
          </a:p>
          <a:p>
            <a:pPr marL="285750" indent="-285750" algn="just">
              <a:buFont typeface="Arial" panose="020B0604020202020204" pitchFamily="34" charset="0"/>
              <a:buChar char="•"/>
            </a:pPr>
            <a:r>
              <a:rPr lang="es-MX" dirty="0"/>
              <a:t>Algunas veces se proporciona en tiempo y forma el </a:t>
            </a:r>
            <a:r>
              <a:rPr lang="es-MX" b="1" dirty="0"/>
              <a:t>equipo o herramientas necesarias para realizar sus funciones</a:t>
            </a:r>
            <a:r>
              <a:rPr lang="es-MX" dirty="0"/>
              <a:t>, aparte el 7% indica que nunca se le entrega.</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C7FEC46-90E9-4CCA-B63C-D98D74B1AE93}"/>
              </a:ext>
            </a:extLst>
          </p:cNvPr>
          <p:cNvGraphicFramePr>
            <a:graphicFrameLocks/>
          </p:cNvGraphicFramePr>
          <p:nvPr>
            <p:extLst>
              <p:ext uri="{D42A27DB-BD31-4B8C-83A1-F6EECF244321}">
                <p14:modId xmlns:p14="http://schemas.microsoft.com/office/powerpoint/2010/main" val="3882270101"/>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spTree>
    <p:extLst>
      <p:ext uri="{BB962C8B-B14F-4D97-AF65-F5344CB8AC3E}">
        <p14:creationId xmlns:p14="http://schemas.microsoft.com/office/powerpoint/2010/main" val="919335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8CDD0A1-7427-41BF-9D8D-FBFA9695CEDF}"/>
              </a:ext>
            </a:extLst>
          </p:cNvPr>
          <p:cNvGraphicFramePr>
            <a:graphicFrameLocks/>
          </p:cNvGraphicFramePr>
          <p:nvPr>
            <p:extLst>
              <p:ext uri="{D42A27DB-BD31-4B8C-83A1-F6EECF244321}">
                <p14:modId xmlns:p14="http://schemas.microsoft.com/office/powerpoint/2010/main" val="723337350"/>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spTree>
    <p:extLst>
      <p:ext uri="{BB962C8B-B14F-4D97-AF65-F5344CB8AC3E}">
        <p14:creationId xmlns:p14="http://schemas.microsoft.com/office/powerpoint/2010/main" val="307251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8A53654-BE18-4404-8482-30EA56D2BE71}"/>
              </a:ext>
            </a:extLst>
          </p:cNvPr>
          <p:cNvGraphicFramePr>
            <a:graphicFrameLocks/>
          </p:cNvGraphicFramePr>
          <p:nvPr>
            <p:extLst>
              <p:ext uri="{D42A27DB-BD31-4B8C-83A1-F6EECF244321}">
                <p14:modId xmlns:p14="http://schemas.microsoft.com/office/powerpoint/2010/main" val="3058850921"/>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spTree>
    <p:extLst>
      <p:ext uri="{BB962C8B-B14F-4D97-AF65-F5344CB8AC3E}">
        <p14:creationId xmlns:p14="http://schemas.microsoft.com/office/powerpoint/2010/main" val="3451267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FE62900-C314-468F-801E-BE472A39E3AE}"/>
              </a:ext>
            </a:extLst>
          </p:cNvPr>
          <p:cNvGraphicFramePr>
            <a:graphicFrameLocks/>
          </p:cNvGraphicFramePr>
          <p:nvPr>
            <p:extLst>
              <p:ext uri="{D42A27DB-BD31-4B8C-83A1-F6EECF244321}">
                <p14:modId xmlns:p14="http://schemas.microsoft.com/office/powerpoint/2010/main" val="822757673"/>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spTree>
    <p:extLst>
      <p:ext uri="{BB962C8B-B14F-4D97-AF65-F5344CB8AC3E}">
        <p14:creationId xmlns:p14="http://schemas.microsoft.com/office/powerpoint/2010/main" val="371950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72D4E73-E22A-46D7-BEAC-23D24B2B6E8F}"/>
              </a:ext>
            </a:extLst>
          </p:cNvPr>
          <p:cNvGraphicFramePr>
            <a:graphicFrameLocks/>
          </p:cNvGraphicFramePr>
          <p:nvPr>
            <p:extLst>
              <p:ext uri="{D42A27DB-BD31-4B8C-83A1-F6EECF244321}">
                <p14:modId xmlns:p14="http://schemas.microsoft.com/office/powerpoint/2010/main" val="3267118453"/>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spTree>
    <p:extLst>
      <p:ext uri="{BB962C8B-B14F-4D97-AF65-F5344CB8AC3E}">
        <p14:creationId xmlns:p14="http://schemas.microsoft.com/office/powerpoint/2010/main" val="3908274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9A9C3BB4-0FE1-4C42-A7AD-19FA6BBC090E}"/>
              </a:ext>
            </a:extLst>
          </p:cNvPr>
          <p:cNvGraphicFramePr>
            <a:graphicFrameLocks/>
          </p:cNvGraphicFramePr>
          <p:nvPr>
            <p:extLst>
              <p:ext uri="{D42A27DB-BD31-4B8C-83A1-F6EECF244321}">
                <p14:modId xmlns:p14="http://schemas.microsoft.com/office/powerpoint/2010/main" val="4166236576"/>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1">
            <a:extLst>
              <a:ext uri="{FF2B5EF4-FFF2-40B4-BE49-F238E27FC236}">
                <a16:creationId xmlns:a16="http://schemas.microsoft.com/office/drawing/2014/main" id="{CCB38801-6254-4715-8E81-12B626564A22}"/>
              </a:ext>
            </a:extLst>
          </p:cNvPr>
          <p:cNvSpPr txBox="1"/>
          <p:nvPr/>
        </p:nvSpPr>
        <p:spPr>
          <a:xfrm>
            <a:off x="3090147" y="3616050"/>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1</a:t>
            </a:r>
            <a:endParaRPr lang="es-MX" sz="1050" b="1" dirty="0">
              <a:solidFill>
                <a:schemeClr val="tx1"/>
              </a:solidFill>
            </a:endParaRPr>
          </a:p>
        </p:txBody>
      </p:sp>
      <p:sp>
        <p:nvSpPr>
          <p:cNvPr id="25" name="CuadroTexto 1">
            <a:extLst>
              <a:ext uri="{FF2B5EF4-FFF2-40B4-BE49-F238E27FC236}">
                <a16:creationId xmlns:a16="http://schemas.microsoft.com/office/drawing/2014/main" id="{CCB38801-6254-4715-8E81-12B626564A22}"/>
              </a:ext>
            </a:extLst>
          </p:cNvPr>
          <p:cNvSpPr txBox="1"/>
          <p:nvPr/>
        </p:nvSpPr>
        <p:spPr>
          <a:xfrm>
            <a:off x="5367432" y="3616050"/>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dirty="0">
                <a:solidFill>
                  <a:schemeClr val="tx1"/>
                </a:solidFill>
              </a:rPr>
              <a:t>2</a:t>
            </a:r>
          </a:p>
        </p:txBody>
      </p:sp>
      <p:sp>
        <p:nvSpPr>
          <p:cNvPr id="26" name="CuadroTexto 1">
            <a:extLst>
              <a:ext uri="{FF2B5EF4-FFF2-40B4-BE49-F238E27FC236}">
                <a16:creationId xmlns:a16="http://schemas.microsoft.com/office/drawing/2014/main" id="{CCB38801-6254-4715-8E81-12B626564A22}"/>
              </a:ext>
            </a:extLst>
          </p:cNvPr>
          <p:cNvSpPr txBox="1"/>
          <p:nvPr/>
        </p:nvSpPr>
        <p:spPr>
          <a:xfrm>
            <a:off x="7552051" y="3630944"/>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3</a:t>
            </a:r>
          </a:p>
        </p:txBody>
      </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 </a:t>
            </a:r>
          </a:p>
        </p:txBody>
      </p:sp>
    </p:spTree>
    <p:extLst>
      <p:ext uri="{BB962C8B-B14F-4D97-AF65-F5344CB8AC3E}">
        <p14:creationId xmlns:p14="http://schemas.microsoft.com/office/powerpoint/2010/main" val="407314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extLst>
              <p:ext uri="{D42A27DB-BD31-4B8C-83A1-F6EECF244321}">
                <p14:modId xmlns:p14="http://schemas.microsoft.com/office/powerpoint/2010/main" val="4290246013"/>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936440176"/>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extLst>
              <p:ext uri="{D42A27DB-BD31-4B8C-83A1-F6EECF244321}">
                <p14:modId xmlns:p14="http://schemas.microsoft.com/office/powerpoint/2010/main" val="1512644040"/>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extLst>
              <p:ext uri="{D42A27DB-BD31-4B8C-83A1-F6EECF244321}">
                <p14:modId xmlns:p14="http://schemas.microsoft.com/office/powerpoint/2010/main" val="2572995097"/>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47730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17E218C-DCD2-49A4-9B3E-6FEAD0710A1A}"/>
              </a:ext>
            </a:extLst>
          </p:cNvPr>
          <p:cNvGraphicFramePr>
            <a:graphicFrameLocks/>
          </p:cNvGraphicFramePr>
          <p:nvPr>
            <p:extLst>
              <p:ext uri="{D42A27DB-BD31-4B8C-83A1-F6EECF244321}">
                <p14:modId xmlns:p14="http://schemas.microsoft.com/office/powerpoint/2010/main" val="347081573"/>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spTree>
    <p:extLst>
      <p:ext uri="{BB962C8B-B14F-4D97-AF65-F5344CB8AC3E}">
        <p14:creationId xmlns:p14="http://schemas.microsoft.com/office/powerpoint/2010/main" val="1773293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favorable en algunas veces, se manifiesta que se les permite expresar su </a:t>
            </a:r>
            <a:r>
              <a:rPr lang="es-MX" b="1" dirty="0"/>
              <a:t>punto de vista</a:t>
            </a:r>
            <a:r>
              <a:rPr lang="es-MX" dirty="0"/>
              <a:t>, se dice que usualmente no se presentan </a:t>
            </a:r>
            <a:r>
              <a:rPr lang="es-MX" b="1" dirty="0"/>
              <a:t>situaciones de conflicto</a:t>
            </a:r>
            <a:r>
              <a:rPr lang="es-MX" dirty="0"/>
              <a:t>, y estas situaciones de </a:t>
            </a:r>
            <a:r>
              <a:rPr lang="es-MX" b="1" dirty="0"/>
              <a:t>conflicto afectan el ambiente </a:t>
            </a:r>
            <a:r>
              <a:rPr lang="es-MX" dirty="0"/>
              <a:t>de trabajo algunas veces, los encuestados clasificaron la siguiente </a:t>
            </a:r>
            <a:r>
              <a:rPr lang="es-MX" b="1" dirty="0"/>
              <a:t>tipificación</a:t>
            </a:r>
            <a:r>
              <a:rPr lang="es-MX" dirty="0"/>
              <a:t> de conflictos jerarquizándolos de la siguiente manera: 1.-conflictos institucionales, 2.-conflictos con compañeros, 3.-conflictos personales, también se externa que generalmente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8AD6DE83-A28B-47F8-BFF9-4EF3C59AF191}"/>
              </a:ext>
            </a:extLst>
          </p:cNvPr>
          <p:cNvGraphicFramePr>
            <a:graphicFrameLocks/>
          </p:cNvGraphicFramePr>
          <p:nvPr>
            <p:extLst>
              <p:ext uri="{D42A27DB-BD31-4B8C-83A1-F6EECF244321}">
                <p14:modId xmlns:p14="http://schemas.microsoft.com/office/powerpoint/2010/main" val="2738276766"/>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spTree>
    <p:extLst>
      <p:ext uri="{BB962C8B-B14F-4D97-AF65-F5344CB8AC3E}">
        <p14:creationId xmlns:p14="http://schemas.microsoft.com/office/powerpoint/2010/main" val="1209525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71BEB9A-67C1-4724-A043-18A4A88D9383}"/>
              </a:ext>
            </a:extLst>
          </p:cNvPr>
          <p:cNvGraphicFramePr>
            <a:graphicFrameLocks/>
          </p:cNvGraphicFramePr>
          <p:nvPr>
            <p:extLst>
              <p:ext uri="{D42A27DB-BD31-4B8C-83A1-F6EECF244321}">
                <p14:modId xmlns:p14="http://schemas.microsoft.com/office/powerpoint/2010/main" val="2180250354"/>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spTree>
    <p:extLst>
      <p:ext uri="{BB962C8B-B14F-4D97-AF65-F5344CB8AC3E}">
        <p14:creationId xmlns:p14="http://schemas.microsoft.com/office/powerpoint/2010/main" val="2273041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7A12174-7BA6-4A41-9AE1-CFF3C28E894C}"/>
              </a:ext>
            </a:extLst>
          </p:cNvPr>
          <p:cNvGraphicFramePr>
            <a:graphicFrameLocks/>
          </p:cNvGraphicFramePr>
          <p:nvPr>
            <p:extLst>
              <p:ext uri="{D42A27DB-BD31-4B8C-83A1-F6EECF244321}">
                <p14:modId xmlns:p14="http://schemas.microsoft.com/office/powerpoint/2010/main" val="3108100771"/>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spTree>
    <p:extLst>
      <p:ext uri="{BB962C8B-B14F-4D97-AF65-F5344CB8AC3E}">
        <p14:creationId xmlns:p14="http://schemas.microsoft.com/office/powerpoint/2010/main" val="2527403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B0B698FF-5C31-4DD1-99D5-1A3170F34B7C}"/>
              </a:ext>
            </a:extLst>
          </p:cNvPr>
          <p:cNvGraphicFramePr>
            <a:graphicFrameLocks/>
          </p:cNvGraphicFramePr>
          <p:nvPr>
            <p:extLst>
              <p:ext uri="{D42A27DB-BD31-4B8C-83A1-F6EECF244321}">
                <p14:modId xmlns:p14="http://schemas.microsoft.com/office/powerpoint/2010/main" val="3905644529"/>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spTree>
    <p:extLst>
      <p:ext uri="{BB962C8B-B14F-4D97-AF65-F5344CB8AC3E}">
        <p14:creationId xmlns:p14="http://schemas.microsoft.com/office/powerpoint/2010/main" val="1222307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40C6730-1730-46ED-9550-BEF69F4DDD23}"/>
              </a:ext>
            </a:extLst>
          </p:cNvPr>
          <p:cNvGraphicFramePr>
            <a:graphicFrameLocks/>
          </p:cNvGraphicFramePr>
          <p:nvPr>
            <p:extLst>
              <p:ext uri="{D42A27DB-BD31-4B8C-83A1-F6EECF244321}">
                <p14:modId xmlns:p14="http://schemas.microsoft.com/office/powerpoint/2010/main" val="1448194464"/>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spTree>
    <p:extLst>
      <p:ext uri="{BB962C8B-B14F-4D97-AF65-F5344CB8AC3E}">
        <p14:creationId xmlns:p14="http://schemas.microsoft.com/office/powerpoint/2010/main" val="219642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82DA4EC-079C-4834-953A-72281C6E8384}"/>
              </a:ext>
            </a:extLst>
          </p:cNvPr>
          <p:cNvGraphicFramePr>
            <a:graphicFrameLocks/>
          </p:cNvGraphicFramePr>
          <p:nvPr>
            <p:extLst>
              <p:ext uri="{D42A27DB-BD31-4B8C-83A1-F6EECF244321}">
                <p14:modId xmlns:p14="http://schemas.microsoft.com/office/powerpoint/2010/main" val="3595540712"/>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spTree>
    <p:extLst>
      <p:ext uri="{BB962C8B-B14F-4D97-AF65-F5344CB8AC3E}">
        <p14:creationId xmlns:p14="http://schemas.microsoft.com/office/powerpoint/2010/main" val="1482450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D65DF277-A408-45F8-A531-7E40F527DF1D}"/>
              </a:ext>
            </a:extLst>
          </p:cNvPr>
          <p:cNvGraphicFramePr>
            <a:graphicFrameLocks/>
          </p:cNvGraphicFramePr>
          <p:nvPr>
            <p:extLst>
              <p:ext uri="{D42A27DB-BD31-4B8C-83A1-F6EECF244321}">
                <p14:modId xmlns:p14="http://schemas.microsoft.com/office/powerpoint/2010/main" val="674329185"/>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spTree>
    <p:extLst>
      <p:ext uri="{BB962C8B-B14F-4D97-AF65-F5344CB8AC3E}">
        <p14:creationId xmlns:p14="http://schemas.microsoft.com/office/powerpoint/2010/main" val="99273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2" name="Gráfico 31">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3685847478"/>
              </p:ext>
            </p:extLst>
          </p:nvPr>
        </p:nvGraphicFramePr>
        <p:xfrm>
          <a:off x="827586" y="3541786"/>
          <a:ext cx="2387352" cy="2284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045982133"/>
              </p:ext>
            </p:extLst>
          </p:nvPr>
        </p:nvGraphicFramePr>
        <p:xfrm>
          <a:off x="2684352" y="3541787"/>
          <a:ext cx="2437098" cy="22842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extLst>
              <p:ext uri="{D42A27DB-BD31-4B8C-83A1-F6EECF244321}">
                <p14:modId xmlns:p14="http://schemas.microsoft.com/office/powerpoint/2010/main" val="4202591693"/>
              </p:ext>
            </p:extLst>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Gráfico 5">
            <a:extLst>
              <a:ext uri="{FF2B5EF4-FFF2-40B4-BE49-F238E27FC236}">
                <a16:creationId xmlns:a16="http://schemas.microsoft.com/office/drawing/2014/main" id="{2556A228-C993-44C9-B049-5D5E40402717}"/>
              </a:ext>
            </a:extLst>
          </p:cNvPr>
          <p:cNvGraphicFramePr>
            <a:graphicFrameLocks/>
          </p:cNvGraphicFramePr>
          <p:nvPr>
            <p:extLst>
              <p:ext uri="{D42A27DB-BD31-4B8C-83A1-F6EECF244321}">
                <p14:modId xmlns:p14="http://schemas.microsoft.com/office/powerpoint/2010/main" val="3953558479"/>
              </p:ext>
            </p:extLst>
          </p:nvPr>
        </p:nvGraphicFramePr>
        <p:xfrm>
          <a:off x="4592788" y="3541786"/>
          <a:ext cx="2437098" cy="228424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Gráfico 6">
            <a:extLst>
              <a:ext uri="{FF2B5EF4-FFF2-40B4-BE49-F238E27FC236}">
                <a16:creationId xmlns:a16="http://schemas.microsoft.com/office/drawing/2014/main" id="{885F2411-0D02-4EA6-BF97-0AD206A6F2BE}"/>
              </a:ext>
            </a:extLst>
          </p:cNvPr>
          <p:cNvGraphicFramePr>
            <a:graphicFrameLocks/>
          </p:cNvGraphicFramePr>
          <p:nvPr>
            <p:extLst>
              <p:ext uri="{D42A27DB-BD31-4B8C-83A1-F6EECF244321}">
                <p14:modId xmlns:p14="http://schemas.microsoft.com/office/powerpoint/2010/main" val="2537534462"/>
              </p:ext>
            </p:extLst>
          </p:nvPr>
        </p:nvGraphicFramePr>
        <p:xfrm>
          <a:off x="6496572" y="3537593"/>
          <a:ext cx="2437098" cy="228424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072817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16263" y="1412776"/>
            <a:ext cx="6435001" cy="3139321"/>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algunas veces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 </a:t>
            </a:r>
            <a:r>
              <a:rPr lang="es-MX" dirty="0"/>
              <a:t>algunas veces,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 </a:t>
            </a:r>
            <a:r>
              <a:rPr lang="es-MX" dirty="0"/>
              <a:t>y</a:t>
            </a:r>
            <a:r>
              <a:rPr lang="es-MX" b="1" dirty="0"/>
              <a:t> </a:t>
            </a:r>
            <a:r>
              <a:rPr lang="es-MX" dirty="0"/>
              <a:t>se expresa que algunas veces son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3F449C5-4CB2-43DD-9B89-DE20F8BFBAD1}"/>
              </a:ext>
            </a:extLst>
          </p:cNvPr>
          <p:cNvGraphicFramePr>
            <a:graphicFrameLocks/>
          </p:cNvGraphicFramePr>
          <p:nvPr>
            <p:extLst>
              <p:ext uri="{D42A27DB-BD31-4B8C-83A1-F6EECF244321}">
                <p14:modId xmlns:p14="http://schemas.microsoft.com/office/powerpoint/2010/main" val="4208102736"/>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spTree>
    <p:extLst>
      <p:ext uri="{BB962C8B-B14F-4D97-AF65-F5344CB8AC3E}">
        <p14:creationId xmlns:p14="http://schemas.microsoft.com/office/powerpoint/2010/main" val="1796323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290ED7B-2EE8-4A1F-A63B-33D3D0F08F43}"/>
              </a:ext>
            </a:extLst>
          </p:cNvPr>
          <p:cNvGraphicFramePr>
            <a:graphicFrameLocks/>
          </p:cNvGraphicFramePr>
          <p:nvPr>
            <p:extLst>
              <p:ext uri="{D42A27DB-BD31-4B8C-83A1-F6EECF244321}">
                <p14:modId xmlns:p14="http://schemas.microsoft.com/office/powerpoint/2010/main" val="4232532339"/>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spTree>
    <p:extLst>
      <p:ext uri="{BB962C8B-B14F-4D97-AF65-F5344CB8AC3E}">
        <p14:creationId xmlns:p14="http://schemas.microsoft.com/office/powerpoint/2010/main" val="2834146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02041BF-F351-45E1-A89A-E79A592CF46E}"/>
              </a:ext>
            </a:extLst>
          </p:cNvPr>
          <p:cNvGraphicFramePr>
            <a:graphicFrameLocks/>
          </p:cNvGraphicFramePr>
          <p:nvPr>
            <p:extLst>
              <p:ext uri="{D42A27DB-BD31-4B8C-83A1-F6EECF244321}">
                <p14:modId xmlns:p14="http://schemas.microsoft.com/office/powerpoint/2010/main" val="1754609894"/>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spTree>
    <p:extLst>
      <p:ext uri="{BB962C8B-B14F-4D97-AF65-F5344CB8AC3E}">
        <p14:creationId xmlns:p14="http://schemas.microsoft.com/office/powerpoint/2010/main" val="3737836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4D4DADF-E78B-48C0-BD85-998E3AE84172}"/>
              </a:ext>
            </a:extLst>
          </p:cNvPr>
          <p:cNvGraphicFramePr>
            <a:graphicFrameLocks/>
          </p:cNvGraphicFramePr>
          <p:nvPr>
            <p:extLst>
              <p:ext uri="{D42A27DB-BD31-4B8C-83A1-F6EECF244321}">
                <p14:modId xmlns:p14="http://schemas.microsoft.com/office/powerpoint/2010/main" val="1183190236"/>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spTree>
    <p:extLst>
      <p:ext uri="{BB962C8B-B14F-4D97-AF65-F5344CB8AC3E}">
        <p14:creationId xmlns:p14="http://schemas.microsoft.com/office/powerpoint/2010/main" val="3274909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25DC73E-B38E-46CD-A57C-B250EDF70AF4}"/>
              </a:ext>
            </a:extLst>
          </p:cNvPr>
          <p:cNvGraphicFramePr>
            <a:graphicFrameLocks/>
          </p:cNvGraphicFramePr>
          <p:nvPr>
            <p:extLst>
              <p:ext uri="{D42A27DB-BD31-4B8C-83A1-F6EECF244321}">
                <p14:modId xmlns:p14="http://schemas.microsoft.com/office/powerpoint/2010/main" val="2123800147"/>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spTree>
    <p:extLst>
      <p:ext uri="{BB962C8B-B14F-4D97-AF65-F5344CB8AC3E}">
        <p14:creationId xmlns:p14="http://schemas.microsoft.com/office/powerpoint/2010/main" val="2747837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009521F-FE14-4181-BC6C-1D70C40E1156}"/>
              </a:ext>
            </a:extLst>
          </p:cNvPr>
          <p:cNvGraphicFramePr>
            <a:graphicFrameLocks/>
          </p:cNvGraphicFramePr>
          <p:nvPr>
            <p:extLst>
              <p:ext uri="{D42A27DB-BD31-4B8C-83A1-F6EECF244321}">
                <p14:modId xmlns:p14="http://schemas.microsoft.com/office/powerpoint/2010/main" val="3705799816"/>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spTree>
    <p:extLst>
      <p:ext uri="{BB962C8B-B14F-4D97-AF65-F5344CB8AC3E}">
        <p14:creationId xmlns:p14="http://schemas.microsoft.com/office/powerpoint/2010/main" val="2572983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E425834-82B1-45D4-A69A-E97E9140CE3F}"/>
              </a:ext>
            </a:extLst>
          </p:cNvPr>
          <p:cNvGraphicFramePr>
            <a:graphicFrameLocks/>
          </p:cNvGraphicFramePr>
          <p:nvPr>
            <p:extLst>
              <p:ext uri="{D42A27DB-BD31-4B8C-83A1-F6EECF244321}">
                <p14:modId xmlns:p14="http://schemas.microsoft.com/office/powerpoint/2010/main" val="566954140"/>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spTree>
    <p:extLst>
      <p:ext uri="{BB962C8B-B14F-4D97-AF65-F5344CB8AC3E}">
        <p14:creationId xmlns:p14="http://schemas.microsoft.com/office/powerpoint/2010/main" val="42848373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92A9CCE-39A5-4459-86F6-0F1573A81CB4}"/>
              </a:ext>
            </a:extLst>
          </p:cNvPr>
          <p:cNvGraphicFramePr>
            <a:graphicFrameLocks/>
          </p:cNvGraphicFramePr>
          <p:nvPr>
            <p:extLst>
              <p:ext uri="{D42A27DB-BD31-4B8C-83A1-F6EECF244321}">
                <p14:modId xmlns:p14="http://schemas.microsoft.com/office/powerpoint/2010/main" val="2794784718"/>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spTree>
    <p:extLst>
      <p:ext uri="{BB962C8B-B14F-4D97-AF65-F5344CB8AC3E}">
        <p14:creationId xmlns:p14="http://schemas.microsoft.com/office/powerpoint/2010/main" val="250332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007F8EA-273B-4C8A-BFB3-48AF59479508}"/>
              </a:ext>
            </a:extLst>
          </p:cNvPr>
          <p:cNvGraphicFramePr>
            <a:graphicFrameLocks/>
          </p:cNvGraphicFramePr>
          <p:nvPr>
            <p:extLst>
              <p:ext uri="{D42A27DB-BD31-4B8C-83A1-F6EECF244321}">
                <p14:modId xmlns:p14="http://schemas.microsoft.com/office/powerpoint/2010/main" val="2937858612"/>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spTree>
    <p:extLst>
      <p:ext uri="{BB962C8B-B14F-4D97-AF65-F5344CB8AC3E}">
        <p14:creationId xmlns:p14="http://schemas.microsoft.com/office/powerpoint/2010/main" val="1295269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un 58%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porcentaje del 63% manifiesta que la </a:t>
            </a:r>
            <a:r>
              <a:rPr lang="es-MX" b="1" dirty="0"/>
              <a:t>carga de trabajo de su jornada laboral</a:t>
            </a:r>
            <a:r>
              <a:rPr lang="es-MX" dirty="0"/>
              <a:t> asignada es adecuada, se expresa en alto valor que algunas veces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un  de 1/4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9% algunas veces, en un porcentaje alto se dice que los cursos de </a:t>
            </a:r>
            <a:r>
              <a:rPr lang="es-MX" b="1" dirty="0"/>
              <a:t>capacitación fortalece su desempeño laboral </a:t>
            </a:r>
            <a:r>
              <a:rPr lang="es-MX" dirty="0"/>
              <a:t>fortalecen el desempeño laboral.</a:t>
            </a:r>
          </a:p>
        </p:txBody>
      </p:sp>
    </p:spTree>
    <p:extLst>
      <p:ext uri="{BB962C8B-B14F-4D97-AF65-F5344CB8AC3E}">
        <p14:creationId xmlns:p14="http://schemas.microsoft.com/office/powerpoint/2010/main" val="3437792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14E7A88F-D9D7-4489-88EF-9111A365C9D3}"/>
              </a:ext>
            </a:extLst>
          </p:cNvPr>
          <p:cNvGraphicFramePr>
            <a:graphicFrameLocks/>
          </p:cNvGraphicFramePr>
          <p:nvPr>
            <p:extLst>
              <p:ext uri="{D42A27DB-BD31-4B8C-83A1-F6EECF244321}">
                <p14:modId xmlns:p14="http://schemas.microsoft.com/office/powerpoint/2010/main" val="990818802"/>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8C4B2D31-6E75-4EA7-95D1-473A1D4D0D56}"/>
              </a:ext>
            </a:extLst>
          </p:cNvPr>
          <p:cNvGraphicFramePr>
            <a:graphicFrameLocks/>
          </p:cNvGraphicFramePr>
          <p:nvPr>
            <p:extLst>
              <p:ext uri="{D42A27DB-BD31-4B8C-83A1-F6EECF244321}">
                <p14:modId xmlns:p14="http://schemas.microsoft.com/office/powerpoint/2010/main" val="2661797336"/>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9D1409CC-DB4A-4629-BE66-37752C68DCDB}"/>
              </a:ext>
            </a:extLst>
          </p:cNvPr>
          <p:cNvGraphicFramePr>
            <a:graphicFrameLocks/>
          </p:cNvGraphicFramePr>
          <p:nvPr>
            <p:extLst>
              <p:ext uri="{D42A27DB-BD31-4B8C-83A1-F6EECF244321}">
                <p14:modId xmlns:p14="http://schemas.microsoft.com/office/powerpoint/2010/main" val="1497538627"/>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96743FE-09F3-4894-AD85-98B803B6C8BD}"/>
              </a:ext>
            </a:extLst>
          </p:cNvPr>
          <p:cNvGraphicFramePr>
            <a:graphicFrameLocks/>
          </p:cNvGraphicFramePr>
          <p:nvPr>
            <p:extLst>
              <p:ext uri="{D42A27DB-BD31-4B8C-83A1-F6EECF244321}">
                <p14:modId xmlns:p14="http://schemas.microsoft.com/office/powerpoint/2010/main" val="2484913823"/>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spTree>
    <p:extLst>
      <p:ext uri="{BB962C8B-B14F-4D97-AF65-F5344CB8AC3E}">
        <p14:creationId xmlns:p14="http://schemas.microsoft.com/office/powerpoint/2010/main" val="24915089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9AE3E8C-EAD6-414D-B19E-5FBDEF4ECA47}"/>
              </a:ext>
            </a:extLst>
          </p:cNvPr>
          <p:cNvGraphicFramePr>
            <a:graphicFrameLocks/>
          </p:cNvGraphicFramePr>
          <p:nvPr>
            <p:extLst>
              <p:ext uri="{D42A27DB-BD31-4B8C-83A1-F6EECF244321}">
                <p14:modId xmlns:p14="http://schemas.microsoft.com/office/powerpoint/2010/main" val="632537532"/>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1418403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4EB8E49-86B9-4F2E-98EB-34F874184686}"/>
              </a:ext>
            </a:extLst>
          </p:cNvPr>
          <p:cNvGraphicFramePr>
            <a:graphicFrameLocks/>
          </p:cNvGraphicFramePr>
          <p:nvPr>
            <p:extLst>
              <p:ext uri="{D42A27DB-BD31-4B8C-83A1-F6EECF244321}">
                <p14:modId xmlns:p14="http://schemas.microsoft.com/office/powerpoint/2010/main" val="2686767584"/>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2789610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D766F2C-800C-4A9A-8614-E70D90D3C60D}"/>
              </a:ext>
            </a:extLst>
          </p:cNvPr>
          <p:cNvGraphicFramePr>
            <a:graphicFrameLocks/>
          </p:cNvGraphicFramePr>
          <p:nvPr>
            <p:extLst>
              <p:ext uri="{D42A27DB-BD31-4B8C-83A1-F6EECF244321}">
                <p14:modId xmlns:p14="http://schemas.microsoft.com/office/powerpoint/2010/main" val="1237323755"/>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96689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197667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22D657F-922B-443A-BE75-AF10353219BF}"/>
              </a:ext>
            </a:extLst>
          </p:cNvPr>
          <p:cNvGraphicFramePr>
            <a:graphicFrameLocks/>
          </p:cNvGraphicFramePr>
          <p:nvPr>
            <p:extLst>
              <p:ext uri="{D42A27DB-BD31-4B8C-83A1-F6EECF244321}">
                <p14:modId xmlns:p14="http://schemas.microsoft.com/office/powerpoint/2010/main" val="3489482413"/>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1347629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3A152B5-6E5A-4A85-A3E9-FC0F92167443}"/>
              </a:ext>
            </a:extLst>
          </p:cNvPr>
          <p:cNvGraphicFramePr>
            <a:graphicFrameLocks/>
          </p:cNvGraphicFramePr>
          <p:nvPr>
            <p:extLst>
              <p:ext uri="{D42A27DB-BD31-4B8C-83A1-F6EECF244321}">
                <p14:modId xmlns:p14="http://schemas.microsoft.com/office/powerpoint/2010/main" val="2780377963"/>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2487607-8963-4040-A82C-EC26CE45C472}"/>
              </a:ext>
            </a:extLst>
          </p:cNvPr>
          <p:cNvGraphicFramePr>
            <a:graphicFrameLocks/>
          </p:cNvGraphicFramePr>
          <p:nvPr>
            <p:extLst>
              <p:ext uri="{D42A27DB-BD31-4B8C-83A1-F6EECF244321}">
                <p14:modId xmlns:p14="http://schemas.microsoft.com/office/powerpoint/2010/main" val="2051935766"/>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spTree>
    <p:extLst>
      <p:ext uri="{BB962C8B-B14F-4D97-AF65-F5344CB8AC3E}">
        <p14:creationId xmlns:p14="http://schemas.microsoft.com/office/powerpoint/2010/main" val="1415553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96137"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98%</a:t>
            </a:r>
          </a:p>
          <a:p>
            <a:pPr marL="742950" lvl="1" indent="-285750" algn="just">
              <a:buFont typeface="Arial" panose="020B0604020202020204" pitchFamily="34" charset="0"/>
              <a:buChar char="•"/>
            </a:pPr>
            <a:r>
              <a:rPr lang="es-MX" b="1" dirty="0"/>
              <a:t>Olores desagradables </a:t>
            </a:r>
            <a:r>
              <a:rPr lang="es-MX" dirty="0"/>
              <a:t>en un </a:t>
            </a:r>
            <a:r>
              <a:rPr lang="es-MX" b="1" dirty="0"/>
              <a:t>81%</a:t>
            </a:r>
          </a:p>
          <a:p>
            <a:pPr marL="742950" lvl="1" indent="-285750" algn="just">
              <a:buFont typeface="Arial" panose="020B0604020202020204" pitchFamily="34" charset="0"/>
              <a:buChar char="•"/>
            </a:pPr>
            <a:r>
              <a:rPr lang="es-MX" b="1" dirty="0"/>
              <a:t>Plagas</a:t>
            </a:r>
            <a:r>
              <a:rPr lang="es-MX" dirty="0"/>
              <a:t> en un </a:t>
            </a:r>
            <a:r>
              <a:rPr lang="es-MX" b="1" dirty="0"/>
              <a:t>93%</a:t>
            </a:r>
          </a:p>
          <a:p>
            <a:pPr marL="742950" lvl="1" indent="-285750" algn="just">
              <a:buFont typeface="Arial" panose="020B0604020202020204" pitchFamily="34" charset="0"/>
              <a:buChar char="•"/>
            </a:pPr>
            <a:r>
              <a:rPr lang="es-MX" b="1" dirty="0"/>
              <a:t>Agua estancada </a:t>
            </a:r>
            <a:r>
              <a:rPr lang="es-MX" dirty="0"/>
              <a:t>en un 91</a:t>
            </a:r>
            <a:r>
              <a:rPr lang="es-MX" b="1" dirty="0"/>
              <a:t>%</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58%</a:t>
            </a:r>
          </a:p>
          <a:p>
            <a:pPr marL="742950" lvl="1" indent="-285750" algn="just">
              <a:buFont typeface="Arial" panose="020B0604020202020204" pitchFamily="34" charset="0"/>
              <a:buChar char="•"/>
            </a:pPr>
            <a:r>
              <a:rPr lang="es-MX" b="1" dirty="0"/>
              <a:t>Insumos</a:t>
            </a:r>
            <a:r>
              <a:rPr lang="es-MX" dirty="0"/>
              <a:t> en un </a:t>
            </a:r>
            <a:r>
              <a:rPr lang="es-MX" b="1" dirty="0"/>
              <a:t>65%</a:t>
            </a:r>
          </a:p>
          <a:p>
            <a:pPr marL="742950" lvl="1" indent="-285750" algn="just">
              <a:buFont typeface="Arial" panose="020B0604020202020204" pitchFamily="34" charset="0"/>
              <a:buChar char="•"/>
            </a:pPr>
            <a:r>
              <a:rPr lang="es-MX" b="1" dirty="0"/>
              <a:t>Energía eléctrica </a:t>
            </a:r>
            <a:r>
              <a:rPr lang="es-MX" dirty="0"/>
              <a:t>en un </a:t>
            </a:r>
            <a:r>
              <a:rPr lang="es-MX" b="1" dirty="0"/>
              <a:t>65%</a:t>
            </a:r>
          </a:p>
          <a:p>
            <a:pPr marL="742950" lvl="1" indent="-285750" algn="just">
              <a:buFont typeface="Arial" panose="020B0604020202020204" pitchFamily="34" charset="0"/>
              <a:buChar char="•"/>
            </a:pPr>
            <a:r>
              <a:rPr lang="es-MX" b="1" dirty="0"/>
              <a:t>Desechos</a:t>
            </a:r>
            <a:r>
              <a:rPr lang="es-MX" dirty="0"/>
              <a:t> en un </a:t>
            </a:r>
            <a:r>
              <a:rPr lang="es-MX" b="1" dirty="0"/>
              <a:t>65%</a:t>
            </a:r>
          </a:p>
          <a:p>
            <a:pPr marL="742950" lvl="1" indent="-285750" algn="just">
              <a:buFont typeface="Arial" panose="020B0604020202020204" pitchFamily="34" charset="0"/>
              <a:buChar char="•"/>
            </a:pPr>
            <a:r>
              <a:rPr lang="es-MX" b="1" dirty="0"/>
              <a:t>Áreas verdes </a:t>
            </a:r>
            <a:r>
              <a:rPr lang="es-MX" dirty="0"/>
              <a:t>en un </a:t>
            </a:r>
            <a:r>
              <a:rPr lang="es-MX" b="1" dirty="0"/>
              <a:t>74%</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00910550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TotalTime>
  <Words>4430</Words>
  <Application>Microsoft Office PowerPoint</Application>
  <PresentationFormat>Presentación en pantalla (4:3)</PresentationFormat>
  <Paragraphs>685</Paragraphs>
  <Slides>83</Slides>
  <Notes>81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83</vt:i4>
      </vt:variant>
    </vt:vector>
  </HeadingPairs>
  <TitlesOfParts>
    <vt:vector size="87"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48</cp:revision>
  <dcterms:created xsi:type="dcterms:W3CDTF">2020-10-13T14:28:37Z</dcterms:created>
  <dcterms:modified xsi:type="dcterms:W3CDTF">2021-10-22T17:45:58Z</dcterms:modified>
</cp:coreProperties>
</file>