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0.xml" ContentType="application/vnd.openxmlformats-officedocument.drawingml.chart+xml"/>
  <Override PartName="/ppt/notesSlides/notesSlide43.xml" ContentType="application/vnd.openxmlformats-officedocument.presentationml.notesSlide+xml"/>
  <Override PartName="/ppt/charts/chart31.xml" ContentType="application/vnd.openxmlformats-officedocument.drawingml.chart+xml"/>
  <Override PartName="/ppt/notesSlides/notesSlide44.xml" ContentType="application/vnd.openxmlformats-officedocument.presentationml.notesSlide+xml"/>
  <Override PartName="/ppt/charts/chart32.xml" ContentType="application/vnd.openxmlformats-officedocument.drawingml.chart+xml"/>
  <Override PartName="/ppt/notesSlides/notesSlide45.xml" ContentType="application/vnd.openxmlformats-officedocument.presentationml.notesSlide+xml"/>
  <Override PartName="/ppt/charts/chart33.xml" ContentType="application/vnd.openxmlformats-officedocument.drawingml.chart+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charts/chart36.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notesSlides/notesSlide52.xml" ContentType="application/vnd.openxmlformats-officedocument.presentationml.notesSlide+xml"/>
  <Override PartName="/ppt/charts/chart38.xml" ContentType="application/vnd.openxmlformats-officedocument.drawingml.chart+xml"/>
  <Override PartName="/ppt/notesSlides/notesSlide53.xml" ContentType="application/vnd.openxmlformats-officedocument.presentationml.notesSlide+xml"/>
  <Override PartName="/ppt/charts/chart39.xml" ContentType="application/vnd.openxmlformats-officedocument.drawingml.chart+xml"/>
  <Override PartName="/ppt/notesSlides/notesSlide54.xml" ContentType="application/vnd.openxmlformats-officedocument.presentationml.notesSlide+xml"/>
  <Override PartName="/ppt/charts/chart40.xml" ContentType="application/vnd.openxmlformats-officedocument.drawingml.chart+xml"/>
  <Override PartName="/ppt/notesSlides/notesSlide55.xml" ContentType="application/vnd.openxmlformats-officedocument.presentationml.notesSlide+xml"/>
  <Override PartName="/ppt/charts/chart41.xml" ContentType="application/vnd.openxmlformats-officedocument.drawingml.chart+xml"/>
  <Override PartName="/ppt/notesSlides/notesSlide56.xml" ContentType="application/vnd.openxmlformats-officedocument.presentationml.notesSlide+xml"/>
  <Override PartName="/ppt/charts/chart42.xml" ContentType="application/vnd.openxmlformats-officedocument.drawingml.chart+xml"/>
  <Override PartName="/ppt/notesSlides/notesSlide57.xml" ContentType="application/vnd.openxmlformats-officedocument.presentationml.notesSlide+xml"/>
  <Override PartName="/ppt/charts/chart43.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4.xml" ContentType="application/vnd.openxmlformats-officedocument.drawingml.chart+xml"/>
  <Override PartName="/ppt/notesSlides/notesSlide61.xml" ContentType="application/vnd.openxmlformats-officedocument.presentationml.notesSlide+xml"/>
  <Override PartName="/ppt/charts/chart45.xml" ContentType="application/vnd.openxmlformats-officedocument.drawingml.chart+xml"/>
  <Override PartName="/ppt/notesSlides/notesSlide62.xml" ContentType="application/vnd.openxmlformats-officedocument.presentationml.notesSlide+xml"/>
  <Override PartName="/ppt/charts/chart46.xml" ContentType="application/vnd.openxmlformats-officedocument.drawingml.chart+xml"/>
  <Override PartName="/ppt/notesSlides/notesSlide63.xml" ContentType="application/vnd.openxmlformats-officedocument.presentationml.notesSlide+xml"/>
  <Override PartName="/ppt/charts/chart47.xml" ContentType="application/vnd.openxmlformats-officedocument.drawingml.chart+xml"/>
  <Override PartName="/ppt/notesSlides/notesSlide64.xml" ContentType="application/vnd.openxmlformats-officedocument.presentationml.notesSlide+xml"/>
  <Override PartName="/ppt/charts/chart48.xml" ContentType="application/vnd.openxmlformats-officedocument.drawingml.chart+xml"/>
  <Override PartName="/ppt/notesSlides/notesSlide65.xml" ContentType="application/vnd.openxmlformats-officedocument.presentationml.notesSlide+xml"/>
  <Override PartName="/ppt/charts/chart49.xml" ContentType="application/vnd.openxmlformats-officedocument.drawingml.chart+xml"/>
  <Override PartName="/ppt/notesSlides/notesSlide66.xml" ContentType="application/vnd.openxmlformats-officedocument.presentationml.notesSlide+xml"/>
  <Override PartName="/ppt/charts/chart50.xml" ContentType="application/vnd.openxmlformats-officedocument.drawingml.chart+xml"/>
  <Override PartName="/ppt/notesSlides/notesSlide67.xml" ContentType="application/vnd.openxmlformats-officedocument.presentationml.notesSlide+xml"/>
  <Override PartName="/ppt/charts/chart51.xml" ContentType="application/vnd.openxmlformats-officedocument.drawingml.chart+xml"/>
  <Override PartName="/ppt/notesSlides/notesSlide68.xml" ContentType="application/vnd.openxmlformats-officedocument.presentationml.notesSlide+xml"/>
  <Override PartName="/ppt/charts/chart52.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3.xml" ContentType="application/vnd.openxmlformats-officedocument.drawingml.chart+xml"/>
  <Override PartName="/ppt/notesSlides/notesSlide72.xml" ContentType="application/vnd.openxmlformats-officedocument.presentationml.notesSlide+xml"/>
  <Override PartName="/ppt/charts/chart54.xml" ContentType="application/vnd.openxmlformats-officedocument.drawingml.chart+xml"/>
  <Override PartName="/ppt/notesSlides/notesSlide73.xml" ContentType="application/vnd.openxmlformats-officedocument.presentationml.notesSlide+xml"/>
  <Override PartName="/ppt/charts/chart55.xml" ContentType="application/vnd.openxmlformats-officedocument.drawingml.chart+xml"/>
  <Override PartName="/ppt/notesSlides/notesSlide74.xml" ContentType="application/vnd.openxmlformats-officedocument.presentationml.notesSlide+xml"/>
  <Override PartName="/ppt/charts/chart56.xml" ContentType="application/vnd.openxmlformats-officedocument.drawingml.chart+xml"/>
  <Override PartName="/ppt/notesSlides/notesSlide75.xml" ContentType="application/vnd.openxmlformats-officedocument.presentationml.notesSlide+xml"/>
  <Override PartName="/ppt/charts/chart57.xml" ContentType="application/vnd.openxmlformats-officedocument.drawingml.chart+xml"/>
  <Override PartName="/ppt/notesSlides/notesSlide76.xml" ContentType="application/vnd.openxmlformats-officedocument.presentationml.notesSlide+xml"/>
  <Override PartName="/ppt/charts/chart58.xml" ContentType="application/vnd.openxmlformats-officedocument.drawingml.chart+xml"/>
  <Override PartName="/ppt/notesSlides/notesSlide77.xml" ContentType="application/vnd.openxmlformats-officedocument.presentationml.notesSlide+xml"/>
  <Override PartName="/ppt/charts/chart59.xml" ContentType="application/vnd.openxmlformats-officedocument.drawingml.chart+xml"/>
  <Override PartName="/ppt/notesSlides/notesSlide78.xml" ContentType="application/vnd.openxmlformats-officedocument.presentationml.notesSlide+xml"/>
  <Override PartName="/ppt/charts/chart60.xml" ContentType="application/vnd.openxmlformats-officedocument.drawingml.chart+xml"/>
  <Override PartName="/ppt/notesSlides/notesSlide79.xml" ContentType="application/vnd.openxmlformats-officedocument.presentationml.notesSlide+xml"/>
  <Override PartName="/ppt/charts/chart61.xml" ContentType="application/vnd.openxmlformats-officedocument.drawingml.chart+xml"/>
  <Override PartName="/ppt/notesSlides/notesSlide80.xml" ContentType="application/vnd.openxmlformats-officedocument.presentationml.notesSlide+xml"/>
  <Override PartName="/ppt/charts/chart62.xml" ContentType="application/vnd.openxmlformats-officedocument.drawingml.chart+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j/xRSb9XIhOyiA07tmkGxpe+NX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63</c:v>
                </c:pt>
                <c:pt idx="1">
                  <c:v>37</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i="0" u="none" strike="noStrike" kern="1200" baseline="0">
                          <a:solidFill>
                            <a:schemeClr val="tx1">
                              <a:lumMod val="75000"/>
                              <a:lumOff val="25000"/>
                            </a:schemeClr>
                          </a:solidFill>
                          <a:latin typeface="+mn-lt"/>
                          <a:ea typeface="+mn-ea"/>
                          <a:cs typeface="+mn-cs"/>
                        </a:defRPr>
                      </a:pPr>
                      <a:t>[VALOR]</a:t>
                    </a:fld>
                    <a:r>
                      <a:rPr lang="en-US" sz="16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50</c:v>
                </c:pt>
                <c:pt idx="1">
                  <c:v>38</c:v>
                </c:pt>
                <c:pt idx="2">
                  <c:v>37</c:v>
                </c:pt>
                <c:pt idx="3">
                  <c:v>37</c:v>
                </c:pt>
                <c:pt idx="4">
                  <c:v>25</c:v>
                </c:pt>
                <c:pt idx="5">
                  <c:v>25</c:v>
                </c:pt>
                <c:pt idx="6">
                  <c:v>12</c:v>
                </c:pt>
                <c:pt idx="7">
                  <c:v>12</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3"/>
                <c:pt idx="0">
                  <c:v>EXCELENTE</c:v>
                </c:pt>
                <c:pt idx="1">
                  <c:v>BUENA</c:v>
                </c:pt>
                <c:pt idx="2">
                  <c:v>REGULAR</c:v>
                </c:pt>
              </c:strCache>
            </c:strRef>
          </c:cat>
          <c:val>
            <c:numRef>
              <c:f>ILUMINACIÓN!$B$3:$B$6</c:f>
              <c:numCache>
                <c:formatCode>General</c:formatCode>
                <c:ptCount val="3"/>
                <c:pt idx="0">
                  <c:v>50</c:v>
                </c:pt>
                <c:pt idx="1">
                  <c:v>37</c:v>
                </c:pt>
                <c:pt idx="2">
                  <c:v>13</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3"/>
                <c:pt idx="0">
                  <c:v>EXCELENTE</c:v>
                </c:pt>
                <c:pt idx="1">
                  <c:v>BUENO</c:v>
                </c:pt>
                <c:pt idx="2">
                  <c:v>REGULAR</c:v>
                </c:pt>
              </c:strCache>
            </c:strRef>
          </c:cat>
          <c:val>
            <c:numRef>
              <c:f>CLIMA!$B$3:$B$6</c:f>
              <c:numCache>
                <c:formatCode>###0.0</c:formatCode>
                <c:ptCount val="3"/>
                <c:pt idx="0">
                  <c:v>75</c:v>
                </c:pt>
                <c:pt idx="1">
                  <c:v>13</c:v>
                </c:pt>
                <c:pt idx="2">
                  <c:v>12</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25</c:v>
                </c:pt>
                <c:pt idx="1">
                  <c:v>50</c:v>
                </c:pt>
                <c:pt idx="2">
                  <c:v>25</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1"/>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2"/>
                <c:pt idx="0">
                  <c:v>BUENO</c:v>
                </c:pt>
                <c:pt idx="1">
                  <c:v>REGULAR</c:v>
                </c:pt>
              </c:strCache>
            </c:strRef>
          </c:cat>
          <c:val>
            <c:numRef>
              <c:f>MOBILIARIO!$B$3:$B$6</c:f>
              <c:numCache>
                <c:formatCode>###0.0</c:formatCode>
                <c:ptCount val="2"/>
                <c:pt idx="0">
                  <c:v>75</c:v>
                </c:pt>
                <c:pt idx="1">
                  <c:v>25</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strRef>
          </c:cat>
          <c:val>
            <c:numRef>
              <c:f>'ESPACIO PARA FUNCIONES'!$B$3:$B$6</c:f>
              <c:numCache>
                <c:formatCode>General</c:formatCode>
                <c:ptCount val="3"/>
                <c:pt idx="0" formatCode="###0.0">
                  <c:v>25</c:v>
                </c:pt>
                <c:pt idx="1">
                  <c:v>50</c:v>
                </c:pt>
                <c:pt idx="2" formatCode="###0.0">
                  <c:v>25</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strRef>
          </c:cat>
          <c:val>
            <c:numRef>
              <c:f>'CONDICIONES DE HIGIENE'!$B$3:$B$6</c:f>
              <c:numCache>
                <c:formatCode>###0.0</c:formatCode>
                <c:ptCount val="3"/>
                <c:pt idx="0">
                  <c:v>62</c:v>
                </c:pt>
                <c:pt idx="1">
                  <c:v>25</c:v>
                </c:pt>
                <c:pt idx="2">
                  <c:v>13</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b="0" i="0" u="none" strike="noStrike" kern="1200" baseline="0">
                          <a:solidFill>
                            <a:schemeClr val="tx1"/>
                          </a:solidFill>
                          <a:latin typeface="+mn-lt"/>
                          <a:ea typeface="+mn-ea"/>
                          <a:cs typeface="+mn-cs"/>
                        </a:defRPr>
                      </a:pPr>
                      <a:t>[VALOR]</a:t>
                    </a:fld>
                    <a:r>
                      <a:rPr lang="en-US" sz="1800" b="1"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strRef>
          </c:cat>
          <c:val>
            <c:numRef>
              <c:f>'CONDICIONES DE HIGIENE EN SANIT'!$B$3:$B$6</c:f>
              <c:numCache>
                <c:formatCode>###0.0</c:formatCode>
                <c:ptCount val="3"/>
                <c:pt idx="0">
                  <c:v>63</c:v>
                </c:pt>
                <c:pt idx="1">
                  <c:v>12</c:v>
                </c:pt>
                <c:pt idx="2">
                  <c:v>25</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2"/>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3"/>
                <c:pt idx="0">
                  <c:v>REGULAR</c:v>
                </c:pt>
                <c:pt idx="1">
                  <c:v>BUENA</c:v>
                </c:pt>
                <c:pt idx="2">
                  <c:v>MALA</c:v>
                </c:pt>
              </c:strCache>
            </c:strRef>
          </c:cat>
          <c:val>
            <c:numRef>
              <c:f>'RESPUESTA DE MANTENIMIENTO'!$B$3:$B$6</c:f>
              <c:numCache>
                <c:formatCode>General</c:formatCode>
                <c:ptCount val="3"/>
                <c:pt idx="0" formatCode="###0.0">
                  <c:v>50</c:v>
                </c:pt>
                <c:pt idx="1">
                  <c:v>38</c:v>
                </c:pt>
                <c:pt idx="2" formatCode="###0.0">
                  <c:v>12</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spPr>
            <a:solidFill>
              <a:srgbClr val="C00000"/>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88</c:v>
                </c:pt>
                <c:pt idx="1">
                  <c:v>12</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88</c:v>
                </c:pt>
                <c:pt idx="1">
                  <c:v>12</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B31AE1BD-4362-43F5-A954-F0CAD7A2B73F}" type="VALUE">
                      <a:rPr lang="en-US" smtClean="0"/>
                      <a:pPr/>
                      <a:t>[VALOR]</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A1-4AAB-93F3-B0454E73A2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1"/>
                <c:pt idx="0">
                  <c:v>NUNCA</c:v>
                </c:pt>
              </c:strCache>
            </c:strRef>
          </c:cat>
          <c:val>
            <c:numRef>
              <c:f>'INFORMACIÓN PARA PLANEACIÓN ACA'!$B$3:$B$5</c:f>
              <c:numCache>
                <c:formatCode>General</c:formatCode>
                <c:ptCount val="1"/>
                <c:pt idx="0">
                  <c:v>100</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E48AF681-5DCB-407F-9503-F745D24C7277}" type="VALUE">
                      <a:rPr lang="en-US" smtClean="0"/>
                      <a:pPr/>
                      <a:t>[VALOR]</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9-4D7F-9300-24F6F1E79F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1"/>
                <c:pt idx="0">
                  <c:v>NUNCA</c:v>
                </c:pt>
              </c:strCache>
            </c:strRef>
          </c:cat>
          <c:val>
            <c:numRef>
              <c:f>'ACCESO A EQUIPO DE COMPUTO, AUD'!$B$3:$B$5</c:f>
              <c:numCache>
                <c:formatCode>General</c:formatCode>
                <c:ptCount val="1"/>
                <c:pt idx="0">
                  <c:v>100</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9B-4391-81C1-7EAD12EAF611}"/>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9B-4391-81C1-7EAD12EAF611}"/>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4E-4E5B-8239-C42EFB70224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20</c:v>
                </c:pt>
                <c:pt idx="1">
                  <c:v>64</c:v>
                </c:pt>
                <c:pt idx="2">
                  <c:v>14</c:v>
                </c:pt>
                <c:pt idx="3">
                  <c:v>2</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A5D69D65-0DEF-4560-AA03-4F1ADF42D765}" type="VALUE">
                      <a:rPr lang="en-US" smtClean="0">
                        <a:solidFill>
                          <a:schemeClr val="tx1"/>
                        </a:solidFill>
                      </a:rPr>
                      <a:pPr/>
                      <a:t>[VALOR]</a:t>
                    </a:fld>
                    <a:r>
                      <a:rPr lang="en-US" dirty="0">
                        <a:solidFill>
                          <a:schemeClr val="tx1"/>
                        </a:solidFill>
                      </a:rPr>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1"/>
                <c:pt idx="0">
                  <c:v>SIEMPRE</c:v>
                </c:pt>
              </c:strCache>
            </c:strRef>
          </c:cat>
          <c:val>
            <c:numRef>
              <c:f>'MATERIAL PARA REALIZAR TUS FUNC'!$C$3:$C$5</c:f>
              <c:numCache>
                <c:formatCode>General</c:formatCode>
                <c:ptCount val="1"/>
                <c:pt idx="0">
                  <c:v>100</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88</c:v>
                </c:pt>
                <c:pt idx="1">
                  <c:v>12</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###0.0</c:formatCode>
                <c:ptCount val="2"/>
                <c:pt idx="0">
                  <c:v>63</c:v>
                </c:pt>
                <c:pt idx="1">
                  <c:v>37</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b="0" i="0" u="none" strike="noStrike" kern="1200" baseline="0">
                          <a:solidFill>
                            <a:schemeClr val="tx1">
                              <a:lumMod val="75000"/>
                              <a:lumOff val="25000"/>
                            </a:schemeClr>
                          </a:solidFill>
                          <a:latin typeface="+mn-lt"/>
                          <a:ea typeface="+mn-ea"/>
                          <a:cs typeface="+mn-cs"/>
                        </a:defRPr>
                      </a:pPr>
                      <a:t>[VALOR]</a:t>
                    </a:fld>
                    <a:r>
                      <a:rPr lang="en-US" b="1" dirty="0">
                        <a:solidFill>
                          <a:schemeClr val="tx1"/>
                        </a:solidFill>
                      </a:rPr>
                      <a:t>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3-EC6D-4E04-B23F-AA87658C47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1"/>
                <c:pt idx="0">
                  <c:v>NUNCA</c:v>
                </c:pt>
              </c:strCache>
            </c:strRef>
          </c:cat>
          <c:val>
            <c:numRef>
              <c:f>MATERIAL!$C$3:$C$5</c:f>
              <c:numCache>
                <c:formatCode>General</c:formatCode>
                <c:ptCount val="1"/>
                <c:pt idx="0">
                  <c:v>100</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1"/>
                <c:pt idx="0">
                  <c:v>NUNCA</c:v>
                </c:pt>
              </c:strCache>
            </c:strRef>
          </c:cat>
          <c:val>
            <c:numRef>
              <c:f>EQUIPO!$C$3:$C$5</c:f>
              <c:numCache>
                <c:formatCode>General</c:formatCode>
                <c:ptCount val="1"/>
                <c:pt idx="0">
                  <c:v>100</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1"/>
                <c:pt idx="0">
                  <c:v>EXCLENTE</c:v>
                </c:pt>
              </c:strCache>
            </c:strRef>
          </c:cat>
          <c:val>
            <c:numRef>
              <c:f>'RELACIONES ENTRE COMPAÑEROS - C'!$C$3:$C$6</c:f>
              <c:numCache>
                <c:formatCode>General</c:formatCode>
                <c:ptCount val="1"/>
                <c:pt idx="0">
                  <c:v>100</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1"/>
                <c:pt idx="0">
                  <c:v>SIEMPRE</c:v>
                </c:pt>
              </c:strCache>
            </c:strRef>
          </c:cat>
          <c:val>
            <c:numRef>
              <c:f>'FOMENTO DEL TRABAJO EN EQUIPO'!$C$3:$C$5</c:f>
              <c:numCache>
                <c:formatCode>General</c:formatCode>
                <c:ptCount val="1"/>
                <c:pt idx="0">
                  <c:v>100</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D-495E-B812-C10F051AFC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NUNCA</c:v>
                </c:pt>
              </c:strCache>
            </c:strRef>
          </c:cat>
          <c:val>
            <c:numRef>
              <c:f>'EXPRESAR PUNTO DE VISTA'!$C$3:$C$5</c:f>
              <c:numCache>
                <c:formatCode>###0.0</c:formatCode>
                <c:ptCount val="2"/>
                <c:pt idx="0">
                  <c:v>88</c:v>
                </c:pt>
                <c:pt idx="1">
                  <c:v>12</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37</c:v>
                </c:pt>
                <c:pt idx="1">
                  <c:v>63</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1"/>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2"/>
                <c:pt idx="0">
                  <c:v>ALGUNAS VECES</c:v>
                </c:pt>
                <c:pt idx="1">
                  <c:v>NUNCA</c:v>
                </c:pt>
              </c:strCache>
            </c:strRef>
          </c:cat>
          <c:val>
            <c:numRef>
              <c:f>'CONFLICTO QUE AFECTAN AL AMBIEN'!$C$3:$C$5</c:f>
              <c:numCache>
                <c:formatCode>General</c:formatCode>
                <c:ptCount val="2"/>
                <c:pt idx="0" formatCode="###0.0">
                  <c:v>75</c:v>
                </c:pt>
                <c:pt idx="1">
                  <c:v>25</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COMPAÑEROS</c:v>
                </c:pt>
              </c:strCache>
            </c:strRef>
          </c:cat>
          <c:val>
            <c:numRef>
              <c:f>'TIPOS DE CONFLICTO'!$C$3:$C$5</c:f>
              <c:numCache>
                <c:formatCode>General</c:formatCode>
                <c:ptCount val="3"/>
                <c:pt idx="0">
                  <c:v>50</c:v>
                </c:pt>
                <c:pt idx="1">
                  <c:v>75</c:v>
                </c:pt>
                <c:pt idx="2">
                  <c:v>25</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88</c:v>
                </c:pt>
                <c:pt idx="1">
                  <c:v>12</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87</c:v>
                </c:pt>
                <c:pt idx="1">
                  <c:v>13</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1"/>
                <c:pt idx="0">
                  <c:v>SIEMPRE</c:v>
                </c:pt>
              </c:strCache>
            </c:strRef>
          </c:cat>
          <c:val>
            <c:numRef>
              <c:f>'RECIBIR INSTRUCCIONES DE TRABAJ'!$C$3:$C$5</c:f>
              <c:numCache>
                <c:formatCode>General</c:formatCode>
                <c:ptCount val="1"/>
                <c:pt idx="0">
                  <c:v>100</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1"/>
                <c:pt idx="0">
                  <c:v>SIEMPRE</c:v>
                </c:pt>
              </c:strCache>
            </c:strRef>
          </c:cat>
          <c:val>
            <c:numRef>
              <c:f>'DISTRIBUCIÓN DE ACTIVIDADES DE '!$C$3:$C$5</c:f>
              <c:numCache>
                <c:formatCode>General</c:formatCode>
                <c:ptCount val="1"/>
                <c:pt idx="0">
                  <c:v>100</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75</c:v>
                </c:pt>
                <c:pt idx="1">
                  <c:v>25</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1"/>
                <c:pt idx="0">
                  <c:v>SIEMPRE</c:v>
                </c:pt>
              </c:strCache>
            </c:strRef>
          </c:cat>
          <c:val>
            <c:numRef>
              <c:f>'EVALUACIÓN DEL DESEMPEÑO EN BAS'!$C$3:$C$5</c:f>
              <c:numCache>
                <c:formatCode>General</c:formatCode>
                <c:ptCount val="1"/>
                <c:pt idx="0">
                  <c:v>100</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1"/>
                <c:pt idx="0">
                  <c:v>SIEMPRE</c:v>
                </c:pt>
              </c:strCache>
            </c:strRef>
          </c:cat>
          <c:val>
            <c:numRef>
              <c:f>'OPORTUNIDAD DE HACER PROPUESTAS'!$C$3:$C$5</c:f>
              <c:numCache>
                <c:formatCode>General</c:formatCode>
                <c:ptCount val="1"/>
                <c:pt idx="0">
                  <c:v>100</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1"/>
                <c:pt idx="0">
                  <c:v>SIEMPRE</c:v>
                </c:pt>
              </c:strCache>
            </c:strRef>
          </c:cat>
          <c:val>
            <c:numRef>
              <c:f>'CONSIDERACIÓN DE PROPUESTAS DE '!$C$3:$C$5</c:f>
              <c:numCache>
                <c:formatCode>General</c:formatCode>
                <c:ptCount val="1"/>
                <c:pt idx="0">
                  <c:v>100</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64-4CF7-89B8-64F54FD5D7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2"/>
                <c:pt idx="0">
                  <c:v>SIEMPRE</c:v>
                </c:pt>
                <c:pt idx="1">
                  <c:v>ALGUNAS VECES</c:v>
                </c:pt>
              </c:strCache>
            </c:strRef>
          </c:cat>
          <c:val>
            <c:numRef>
              <c:f>'REALIZACIÓN CON AGRADO DE ACTIV'!$C$3:$C$5</c:f>
              <c:numCache>
                <c:formatCode>###0.0</c:formatCode>
                <c:ptCount val="2"/>
                <c:pt idx="0">
                  <c:v>88</c:v>
                </c:pt>
                <c:pt idx="1">
                  <c:v>12</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13</c:v>
                </c:pt>
                <c:pt idx="1">
                  <c:v>87</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1"/>
                <c:pt idx="0">
                  <c:v>SIEMPRE</c:v>
                </c:pt>
              </c:strCache>
            </c:strRef>
          </c:cat>
          <c:val>
            <c:numRef>
              <c:f>'DESESMPEÑO LABORAL PARA DESARRO'!$C$3:$C$5</c:f>
              <c:numCache>
                <c:formatCode>General</c:formatCode>
                <c:ptCount val="1"/>
                <c:pt idx="0">
                  <c:v>100</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63</c:v>
                </c:pt>
                <c:pt idx="1">
                  <c:v>37</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2"/>
                <c:pt idx="0">
                  <c:v>SIEMPRE</c:v>
                </c:pt>
                <c:pt idx="1">
                  <c:v>ALGUNAS VECES</c:v>
                </c:pt>
              </c:strCache>
            </c:strRef>
          </c:cat>
          <c:val>
            <c:numRef>
              <c:f>'RELACIÓN PUESTO DE TRABAJO CON '!$C$3:$C$5</c:f>
              <c:numCache>
                <c:formatCode>###0.0</c:formatCode>
                <c:ptCount val="2"/>
                <c:pt idx="0">
                  <c:v>88</c:v>
                </c:pt>
                <c:pt idx="1">
                  <c:v>12</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88</c:v>
                </c:pt>
                <c:pt idx="1">
                  <c:v>12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spPr>
            <a:solidFill>
              <a:srgbClr val="003399"/>
            </a:solidFill>
          </c:spPr>
          <c:dPt>
            <c:idx val="0"/>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0C0-49C2-9055-FC2F3D6878E8}"/>
              </c:ext>
            </c:extLst>
          </c:dPt>
          <c:dLbls>
            <c:dLbl>
              <c:idx val="0"/>
              <c:tx>
                <c:rich>
                  <a:bodyPr/>
                  <a:lstStyle/>
                  <a:p>
                    <a:r>
                      <a:rPr lang="en-US" dirty="0"/>
                      <a:t>88%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91-4BA3-AE38-FFC150F389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88</c:v>
                </c:pt>
                <c:pt idx="1">
                  <c:v>12</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75</c:v>
                </c:pt>
                <c:pt idx="1">
                  <c:v>25</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2"/>
                <c:pt idx="0">
                  <c:v>SIEMPRE</c:v>
                </c:pt>
                <c:pt idx="1">
                  <c:v>ALGUNAS VECES</c:v>
                </c:pt>
              </c:strCache>
            </c:strRef>
          </c:cat>
          <c:val>
            <c:numRef>
              <c:f>'TE PERMITEN ASISTIR A CURSOS DE'!$C$3:$C$7</c:f>
              <c:numCache>
                <c:formatCode>###0.0</c:formatCode>
                <c:ptCount val="2"/>
                <c:pt idx="0">
                  <c:v>87</c:v>
                </c:pt>
                <c:pt idx="1">
                  <c:v>13</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2"/>
                <c:pt idx="0">
                  <c:v>SIEMPRE</c:v>
                </c:pt>
                <c:pt idx="1">
                  <c:v>ALGUNAS VECES</c:v>
                </c:pt>
              </c:strCache>
            </c:strRef>
          </c:cat>
          <c:val>
            <c:numRef>
              <c:f>'CONTENIDO DE CURSOS FORTALECE E'!$C$3:$C$5</c:f>
              <c:numCache>
                <c:formatCode>###0.0</c:formatCode>
                <c:ptCount val="2"/>
                <c:pt idx="0">
                  <c:v>75</c:v>
                </c:pt>
                <c:pt idx="1">
                  <c:v>25</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1"/>
                <c:pt idx="0">
                  <c:v>SI</c:v>
                </c:pt>
              </c:strCache>
            </c:strRef>
          </c:cat>
          <c:val>
            <c:numRef>
              <c:f>'LIBRE DE BASURA'!$C$3:$C$4</c:f>
              <c:numCache>
                <c:formatCode>General</c:formatCode>
                <c:ptCount val="1"/>
                <c:pt idx="0">
                  <c:v>100</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1"/>
                <c:pt idx="0">
                  <c:v>SI</c:v>
                </c:pt>
              </c:strCache>
            </c:strRef>
          </c:cat>
          <c:val>
            <c:numRef>
              <c:f>'LIBRE DE OLORES'!$C$3:$C$4</c:f>
              <c:numCache>
                <c:formatCode>General</c:formatCode>
                <c:ptCount val="1"/>
                <c:pt idx="0">
                  <c:v>100</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1"/>
                <c:pt idx="0">
                  <c:v>SI</c:v>
                </c:pt>
              </c:strCache>
            </c:strRef>
          </c:cat>
          <c:val>
            <c:numRef>
              <c:f>'LIBRE DE PLAGAS '!$C$3:$C$4</c:f>
              <c:numCache>
                <c:formatCode>General</c:formatCode>
                <c:ptCount val="1"/>
                <c:pt idx="0">
                  <c:v>100</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1"/>
                <c:pt idx="0">
                  <c:v>SI</c:v>
                </c:pt>
              </c:strCache>
            </c:strRef>
          </c:cat>
          <c:val>
            <c:numRef>
              <c:f>'LIBRE DE AGUA ESTANCADA'!$C$3:$C$4</c:f>
              <c:numCache>
                <c:formatCode>General</c:formatCode>
                <c:ptCount val="1"/>
                <c:pt idx="0">
                  <c:v>100</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1"/>
                <c:pt idx="0">
                  <c:v>SI</c:v>
                </c:pt>
              </c:strCache>
            </c:strRef>
          </c:cat>
          <c:val>
            <c:numRef>
              <c:f>'USO CORRECTO DE AGUA'!$C$3:$C$4</c:f>
              <c:numCache>
                <c:formatCode>General</c:formatCode>
                <c:ptCount val="1"/>
                <c:pt idx="0">
                  <c:v>100</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75</c:v>
                </c:pt>
                <c:pt idx="1">
                  <c:v>25</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75</c:v>
                </c:pt>
                <c:pt idx="1">
                  <c:v>25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rgbClr val="003399"/>
            </a:solidFill>
          </c:spPr>
          <c:dPt>
            <c:idx val="0"/>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9CA-4B4C-9A62-F20B346E868D}"/>
              </c:ext>
            </c:extLst>
          </c:dPt>
          <c:dLbls>
            <c:dLbl>
              <c:idx val="0"/>
              <c:tx>
                <c:rich>
                  <a:bodyPr/>
                  <a:lstStyle/>
                  <a:p>
                    <a:r>
                      <a:rPr lang="en-US" dirty="0"/>
                      <a:t>12%</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A-42EF-A587-993B11BB85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12</c:v>
                </c:pt>
                <c:pt idx="1">
                  <c:v>88</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88</c:v>
                </c:pt>
                <c:pt idx="1">
                  <c:v>12</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1"/>
                <c:pt idx="0">
                  <c:v>SI</c:v>
                </c:pt>
              </c:strCache>
            </c:strRef>
          </c:cat>
          <c:val>
            <c:numRef>
              <c:f>'USO CORRECTO DE ÁREAS VERDES'!$C$3:$C$4</c:f>
              <c:numCache>
                <c:formatCode>General</c:formatCode>
                <c:ptCount val="1"/>
                <c:pt idx="0">
                  <c:v>100</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1"/>
                <c:pt idx="0">
                  <c:v>SI</c:v>
                </c:pt>
              </c:strCache>
            </c:strRef>
          </c:cat>
          <c:val>
            <c:numRef>
              <c:f>'CURSOS DE MEDIO AMBIENTE'!$C$3:$C$4</c:f>
              <c:numCache>
                <c:formatCode>General</c:formatCode>
                <c:ptCount val="1"/>
                <c:pt idx="0">
                  <c:v>100</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DE TRABAJADORES DE</a:t>
            </a:r>
            <a:r>
              <a:rPr lang="en-US" baseline="0" dirty="0"/>
              <a:t> S.U.N.T.U.A.N.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Lbls>
            <c:dLbl>
              <c:idx val="0"/>
              <c:layout>
                <c:manualLayout>
                  <c:x val="-2.2771833038660112E-3"/>
                  <c:y val="-0.32473716711312123"/>
                </c:manualLayout>
              </c:layout>
              <c:tx>
                <c:rich>
                  <a:bodyPr/>
                  <a:lstStyle/>
                  <a:p>
                    <a:r>
                      <a:rPr lang="en-US" dirty="0"/>
                      <a:t>100%</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1"/>
                <c:pt idx="0">
                  <c:v>ENCUESTADOS</c:v>
                </c:pt>
              </c:strCache>
            </c:strRef>
          </c:cat>
          <c:val>
            <c:numRef>
              <c:f>Hoja1!$B$20:$B$21</c:f>
              <c:numCache>
                <c:formatCode>General</c:formatCode>
                <c:ptCount val="1"/>
                <c:pt idx="0">
                  <c:v>8</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8BD6-49EF-A939-C7A86D754F33}"/>
              </c:ext>
            </c:extLst>
          </c:dPt>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2"/>
                <c:pt idx="0">
                  <c:v> ESCUDO</c:v>
                </c:pt>
                <c:pt idx="1">
                  <c:v> LEMA</c:v>
                </c:pt>
              </c:strCache>
            </c:strRef>
          </c:cat>
          <c:val>
            <c:numRef>
              <c:f>'ELEMENTO DE IDENTIFICACIÓN'!$B$4:$B$6</c:f>
              <c:numCache>
                <c:formatCode>General</c:formatCode>
                <c:ptCount val="2"/>
                <c:pt idx="0">
                  <c:v>87</c:v>
                </c:pt>
                <c:pt idx="1">
                  <c:v>13</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2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2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3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3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3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3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3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3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3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4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p4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4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4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4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4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p4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4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5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p5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5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5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5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2" name="Google Shape;1132;p5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5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p5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1" name="Google Shape;119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5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2" name="Google Shape;1212;p5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0" name="Google Shape;1230;p6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9" name="Google Shape;124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p6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Google Shape;126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6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0" name="Google Shape;1290;p6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0" name="Google Shape;1310;p6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0" name="Google Shape;1330;p6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9" name="Google Shape;134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6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9" name="Google Shape;136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0" name="Google Shape;1370;p6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0" name="Google Shape;1390;p6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0" name="Google Shape;1410;p6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9" name="Google Shape;1429;p7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6" name="Google Shape;144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7" name="Google Shape;1447;p7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p7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6" name="Google Shape;148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7" name="Google Shape;1487;p7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p7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7" name="Google Shape;1527;p7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6" name="Google Shape;154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7" name="Google Shape;1547;p7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6" name="Google Shape;156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7" name="Google Shape;1567;p7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6" name="Google Shape;1586;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7" name="Google Shape;1587;p7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7" name="Google Shape;1607;p7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6" name="Google Shape;1626;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7" name="Google Shape;1627;p8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7" name="Google Shape;1647;p8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9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9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8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8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8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8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8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9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chart" Target="../charts/chart3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chart" Target="../charts/chart39.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chart" Target="../charts/chart4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chart" Target="../charts/chart44.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chart" Target="../charts/chart4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chart" Target="../charts/chart4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chart" Target="../charts/chart48.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chart" Target="../charts/chart49.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chart" Target="../charts/chart5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chart" Target="../charts/chart5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chart" Target="../charts/chart54.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chart" Target="../charts/chart55.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chart" Target="../charts/chart56.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chart" Target="../charts/chart5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chart" Target="../charts/chart58.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chart" Target="../charts/chart59.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chart" Target="../charts/chart60.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chart" Target="../charts/chart6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chart" Target="../charts/chart6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4" y="2492897"/>
            <a:ext cx="611045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0" u="none" strike="noStrike" cap="none">
                <a:solidFill>
                  <a:schemeClr val="dk1"/>
                </a:solidFill>
                <a:latin typeface="Calibri"/>
                <a:ea typeface="Calibri"/>
                <a:cs typeface="Calibri"/>
                <a:sym typeface="Calibri"/>
              </a:rPr>
              <a:t>SECRETARÍA DE FINANZAS Y ADMINISTRACIÓN</a:t>
            </a:r>
            <a:endParaRPr/>
          </a:p>
          <a:p>
            <a:pPr marL="0" marR="0" lvl="0" indent="0" algn="ctr" rtl="0">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s-MX" sz="2400" b="1" i="0" u="none" strike="noStrike" cap="none">
                <a:solidFill>
                  <a:schemeClr val="dk1"/>
                </a:solidFill>
                <a:latin typeface="Calibri"/>
                <a:ea typeface="Calibri"/>
                <a:cs typeface="Calibri"/>
                <a:sym typeface="Calibri"/>
              </a:rPr>
              <a:t>DIRECCIÓN DE RECURSOS HUMANOS</a:t>
            </a:r>
            <a:endParaRPr/>
          </a:p>
        </p:txBody>
      </p:sp>
      <p:sp>
        <p:nvSpPr>
          <p:cNvPr id="98" name="Google Shape;98;p1"/>
          <p:cNvSpPr txBox="1"/>
          <p:nvPr/>
        </p:nvSpPr>
        <p:spPr>
          <a:xfrm>
            <a:off x="2530028" y="4653137"/>
            <a:ext cx="469551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a:solidFill>
                  <a:schemeClr val="dk1"/>
                </a:solidFill>
                <a:latin typeface="Calibri"/>
                <a:ea typeface="Calibri"/>
                <a:cs typeface="Calibri"/>
                <a:sym typeface="Calibri"/>
              </a:rPr>
              <a:t>RESULTADOS EVALUACIÓN DE </a:t>
            </a:r>
            <a:endParaRPr/>
          </a:p>
          <a:p>
            <a:pPr marL="0" marR="0" lvl="0" indent="0" algn="ctr" rtl="0">
              <a:spcBef>
                <a:spcPts val="0"/>
              </a:spcBef>
              <a:spcAft>
                <a:spcPts val="0"/>
              </a:spcAft>
              <a:buNone/>
            </a:pPr>
            <a:r>
              <a:rPr lang="es-MX" sz="1800" b="1" i="0" u="none" strike="noStrike" cap="none">
                <a:solidFill>
                  <a:schemeClr val="dk1"/>
                </a:solidFill>
                <a:latin typeface="Calibri"/>
                <a:ea typeface="Calibri"/>
                <a:cs typeface="Calibri"/>
                <a:sym typeface="Calibri"/>
              </a:rPr>
              <a:t>AMBIENTE DE TRABAJO 2019 DE S.U.N.T.U.A.N.</a:t>
            </a:r>
            <a:endParaRPr/>
          </a:p>
        </p:txBody>
      </p:sp>
      <p:sp>
        <p:nvSpPr>
          <p:cNvPr id="99" name="Google Shape;99;p1"/>
          <p:cNvSpPr txBox="1"/>
          <p:nvPr/>
        </p:nvSpPr>
        <p:spPr>
          <a:xfrm>
            <a:off x="7033681" y="6021288"/>
            <a:ext cx="11480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1"/>
                </a:solidFill>
                <a:latin typeface="Calibri"/>
                <a:ea typeface="Calibri"/>
                <a:cs typeface="Calibri"/>
                <a:sym typeface="Calibri"/>
              </a:rPr>
              <a:t>OCTUBRE</a:t>
            </a:r>
            <a:r>
              <a:rPr lang="es-MX" sz="1600" b="1" i="0" u="none" strike="noStrike" cap="none">
                <a:solidFill>
                  <a:schemeClr val="dk1"/>
                </a:solidFill>
                <a:latin typeface="Calibri"/>
                <a:ea typeface="Calibri"/>
                <a:cs typeface="Calibri"/>
                <a:sym typeface="Calibri"/>
              </a:rPr>
              <a:t> 202</a:t>
            </a:r>
            <a:r>
              <a:rPr lang="es-MX" sz="1600" b="1">
                <a:solidFill>
                  <a:schemeClr val="dk1"/>
                </a:solidFill>
                <a:latin typeface="Calibri"/>
                <a:ea typeface="Calibri"/>
                <a:cs typeface="Calibri"/>
                <a:sym typeface="Calibri"/>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p:nvPr/>
        </p:nvSpPr>
        <p:spPr>
          <a:xfrm>
            <a:off x="3567461" y="165784"/>
            <a:ext cx="2369559"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1000" i="1">
                <a:solidFill>
                  <a:srgbClr val="000000"/>
                </a:solidFill>
                <a:latin typeface="Calibri"/>
                <a:ea typeface="Calibri"/>
                <a:cs typeface="Calibri"/>
                <a:sym typeface="Calibri"/>
              </a:rPr>
              <a:t>UNIVERSIDAD AUTÓNOMA DE NAYARIT</a:t>
            </a:r>
            <a:r>
              <a:rPr lang="es-MX" sz="1800">
                <a:solidFill>
                  <a:schemeClr val="dk1"/>
                </a:solidFill>
                <a:latin typeface="Arial"/>
                <a:ea typeface="Arial"/>
                <a:cs typeface="Arial"/>
                <a:sym typeface="Arial"/>
              </a:rPr>
              <a:t>  </a:t>
            </a:r>
            <a:br>
              <a:rPr lang="es-MX" sz="952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308" name="Google Shape;308;p13" descr="https://lh6.googleusercontent.com/mdvJo_H-jph2rtm0Uq20ZpZ_3JRrW_mSrUJ4VL8wgUfaDzFmnwX5_V2Y7Smm8_TM1AFH1QiYPlNPTtD6wrkeJ5zIGbEZtp2r9uAb13T1u7lYt26048K2egZ6Y4Gjr6F5p74_mMc"/>
          <p:cNvPicPr preferRelativeResize="0"/>
          <p:nvPr/>
        </p:nvPicPr>
        <p:blipFill rotWithShape="1">
          <a:blip r:embed="rId3">
            <a:alphaModFix/>
          </a:blip>
          <a:srcRect r="50764"/>
          <a:stretch/>
        </p:blipFill>
        <p:spPr>
          <a:xfrm>
            <a:off x="5562540" y="-8813"/>
            <a:ext cx="3581460" cy="6562379"/>
          </a:xfrm>
          <a:prstGeom prst="rect">
            <a:avLst/>
          </a:prstGeom>
          <a:noFill/>
          <a:ln>
            <a:noFill/>
          </a:ln>
        </p:spPr>
      </p:pic>
      <p:sp>
        <p:nvSpPr>
          <p:cNvPr id="309" name="Google Shape;309;p13"/>
          <p:cNvSpPr txBox="1"/>
          <p:nvPr/>
        </p:nvSpPr>
        <p:spPr>
          <a:xfrm>
            <a:off x="3595453" y="6327086"/>
            <a:ext cx="2341567" cy="530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sz="105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3"/>
          <p:cNvSpPr/>
          <p:nvPr/>
        </p:nvSpPr>
        <p:spPr>
          <a:xfrm>
            <a:off x="189028" y="-6604"/>
            <a:ext cx="375557" cy="6864604"/>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3"/>
          <p:cNvSpPr/>
          <p:nvPr/>
        </p:nvSpPr>
        <p:spPr>
          <a:xfrm>
            <a:off x="646784" y="-6604"/>
            <a:ext cx="97962" cy="6750304"/>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3"/>
          <p:cNvSpPr/>
          <p:nvPr/>
        </p:nvSpPr>
        <p:spPr>
          <a:xfrm flipH="1">
            <a:off x="647707" y="6662058"/>
            <a:ext cx="8496000" cy="108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3"/>
          <p:cNvSpPr/>
          <p:nvPr/>
        </p:nvSpPr>
        <p:spPr>
          <a:xfrm>
            <a:off x="828384" y="-752"/>
            <a:ext cx="36000" cy="6588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3"/>
          <p:cNvSpPr/>
          <p:nvPr/>
        </p:nvSpPr>
        <p:spPr>
          <a:xfrm rot="-5400000">
            <a:off x="4961344" y="2425497"/>
            <a:ext cx="36000" cy="8316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3"/>
          <p:cNvSpPr/>
          <p:nvPr/>
        </p:nvSpPr>
        <p:spPr>
          <a:xfrm>
            <a:off x="1685648" y="2382587"/>
            <a:ext cx="6420118"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i="0" u="none" strike="noStrike">
                <a:solidFill>
                  <a:srgbClr val="000000"/>
                </a:solidFill>
                <a:latin typeface="Calibri"/>
                <a:ea typeface="Calibri"/>
                <a:cs typeface="Calibri"/>
                <a:sym typeface="Calibri"/>
              </a:rPr>
              <a:t>IDENTIDAD INSTITUCIONAL</a:t>
            </a:r>
            <a:endParaRPr sz="4000" b="0">
              <a:solidFill>
                <a:schemeClr val="dk1"/>
              </a:solidFill>
              <a:latin typeface="Calibri"/>
              <a:ea typeface="Calibri"/>
              <a:cs typeface="Calibri"/>
              <a:sym typeface="Calibri"/>
            </a:endParaRPr>
          </a:p>
          <a:p>
            <a:pPr marL="0" marR="0" lvl="0" indent="0" algn="ctr" rtl="0">
              <a:spcBef>
                <a:spcPts val="0"/>
              </a:spcBef>
              <a:spcAft>
                <a:spcPts val="0"/>
              </a:spcAft>
              <a:buNone/>
            </a:pPr>
            <a:r>
              <a:rPr lang="es-MX" sz="4000" b="1" i="0" u="none" strike="noStrike">
                <a:solidFill>
                  <a:srgbClr val="000000"/>
                </a:solidFill>
                <a:latin typeface="Calibri"/>
                <a:ea typeface="Calibri"/>
                <a:cs typeface="Calibri"/>
                <a:sym typeface="Calibri"/>
              </a:rPr>
              <a:t>(II)</a:t>
            </a:r>
            <a:endParaRPr sz="4000" b="0">
              <a:solidFill>
                <a:schemeClr val="dk1"/>
              </a:solidFill>
              <a:latin typeface="Calibri"/>
              <a:ea typeface="Calibri"/>
              <a:cs typeface="Calibri"/>
              <a:sym typeface="Calibri"/>
            </a:endParaRPr>
          </a:p>
          <a:p>
            <a:pPr marL="0" marR="0" lvl="0" indent="0" algn="l" rtl="0">
              <a:spcBef>
                <a:spcPts val="0"/>
              </a:spcBef>
              <a:spcAft>
                <a:spcPts val="0"/>
              </a:spcAft>
              <a:buNone/>
            </a:pPr>
            <a:br>
              <a:rPr lang="es-MX"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4"/>
          <p:cNvSpPr/>
          <p:nvPr/>
        </p:nvSpPr>
        <p:spPr>
          <a:xfrm>
            <a:off x="3567461" y="165784"/>
            <a:ext cx="2369559"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1000" i="1">
                <a:solidFill>
                  <a:srgbClr val="000000"/>
                </a:solidFill>
                <a:latin typeface="Calibri"/>
                <a:ea typeface="Calibri"/>
                <a:cs typeface="Calibri"/>
                <a:sym typeface="Calibri"/>
              </a:rPr>
              <a:t>UNIVERSIDAD AUTÓNOMA DE NAYARIT</a:t>
            </a:r>
            <a:r>
              <a:rPr lang="es-MX" sz="1800">
                <a:solidFill>
                  <a:schemeClr val="dk1"/>
                </a:solidFill>
                <a:latin typeface="Arial"/>
                <a:ea typeface="Arial"/>
                <a:cs typeface="Arial"/>
                <a:sym typeface="Arial"/>
              </a:rPr>
              <a:t>  </a:t>
            </a:r>
            <a:br>
              <a:rPr lang="es-MX" sz="952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321" name="Google Shape;321;p14" descr="https://lh6.googleusercontent.com/mdvJo_H-jph2rtm0Uq20ZpZ_3JRrW_mSrUJ4VL8wgUfaDzFmnwX5_V2Y7Smm8_TM1AFH1QiYPlNPTtD6wrkeJ5zIGbEZtp2r9uAb13T1u7lYt26048K2egZ6Y4Gjr6F5p74_mMc"/>
          <p:cNvPicPr preferRelativeResize="0"/>
          <p:nvPr/>
        </p:nvPicPr>
        <p:blipFill rotWithShape="1">
          <a:blip r:embed="rId3">
            <a:alphaModFix/>
          </a:blip>
          <a:srcRect r="50764"/>
          <a:stretch/>
        </p:blipFill>
        <p:spPr>
          <a:xfrm>
            <a:off x="5562540" y="-8813"/>
            <a:ext cx="3581460" cy="6562379"/>
          </a:xfrm>
          <a:prstGeom prst="rect">
            <a:avLst/>
          </a:prstGeom>
          <a:noFill/>
          <a:ln>
            <a:noFill/>
          </a:ln>
        </p:spPr>
      </p:pic>
      <p:sp>
        <p:nvSpPr>
          <p:cNvPr id="322" name="Google Shape;322;p14"/>
          <p:cNvSpPr txBox="1"/>
          <p:nvPr/>
        </p:nvSpPr>
        <p:spPr>
          <a:xfrm>
            <a:off x="3595453" y="6327086"/>
            <a:ext cx="2341567" cy="530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sz="105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4"/>
          <p:cNvSpPr/>
          <p:nvPr/>
        </p:nvSpPr>
        <p:spPr>
          <a:xfrm>
            <a:off x="189028" y="-6604"/>
            <a:ext cx="375557" cy="6864604"/>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p:nvPr/>
        </p:nvSpPr>
        <p:spPr>
          <a:xfrm>
            <a:off x="646784" y="-6604"/>
            <a:ext cx="97962" cy="6750304"/>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4"/>
          <p:cNvSpPr/>
          <p:nvPr/>
        </p:nvSpPr>
        <p:spPr>
          <a:xfrm flipH="1">
            <a:off x="647707" y="6662058"/>
            <a:ext cx="8496000" cy="108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4"/>
          <p:cNvSpPr/>
          <p:nvPr/>
        </p:nvSpPr>
        <p:spPr>
          <a:xfrm>
            <a:off x="828384" y="-752"/>
            <a:ext cx="36000" cy="6588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4"/>
          <p:cNvSpPr/>
          <p:nvPr/>
        </p:nvSpPr>
        <p:spPr>
          <a:xfrm rot="-5400000">
            <a:off x="4961344" y="2425497"/>
            <a:ext cx="36000" cy="8316000"/>
          </a:xfrm>
          <a:prstGeom prst="rect">
            <a:avLst/>
          </a:prstGeom>
          <a:solidFill>
            <a:srgbClr val="0033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28" name="Google Shape;328;p14"/>
          <p:cNvGraphicFramePr/>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4"/>
          </a:graphicData>
        </a:graphic>
      </p:graphicFrame>
      <p:sp>
        <p:nvSpPr>
          <p:cNvPr id="329" name="Google Shape;329;p14"/>
          <p:cNvSpPr txBox="1"/>
          <p:nvPr/>
        </p:nvSpPr>
        <p:spPr>
          <a:xfrm>
            <a:off x="1164170" y="774364"/>
            <a:ext cx="79731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0" i="0" u="none" strike="noStrike">
                <a:solidFill>
                  <a:srgbClr val="000000"/>
                </a:solidFill>
                <a:latin typeface="Calibri"/>
                <a:ea typeface="Calibri"/>
                <a:cs typeface="Calibri"/>
                <a:sym typeface="Calibri"/>
              </a:rPr>
              <a:t>CUADRO II-1. ¿TE SIENTES ORGULLOSO DE FORMAR PARTE DE LA INSTITUCIÓN?</a:t>
            </a:r>
            <a:r>
              <a:rPr lang="es-MX"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15"/>
          <p:cNvGrpSpPr/>
          <p:nvPr/>
        </p:nvGrpSpPr>
        <p:grpSpPr>
          <a:xfrm>
            <a:off x="179512" y="0"/>
            <a:ext cx="8964488" cy="6858000"/>
            <a:chOff x="179512" y="0"/>
            <a:chExt cx="8964488" cy="6858000"/>
          </a:xfrm>
        </p:grpSpPr>
        <p:grpSp>
          <p:nvGrpSpPr>
            <p:cNvPr id="336" name="Google Shape;336;p15"/>
            <p:cNvGrpSpPr/>
            <p:nvPr/>
          </p:nvGrpSpPr>
          <p:grpSpPr>
            <a:xfrm>
              <a:off x="179512" y="0"/>
              <a:ext cx="8964488" cy="6858000"/>
              <a:chOff x="179512" y="0"/>
              <a:chExt cx="8964488" cy="6858000"/>
            </a:xfrm>
          </p:grpSpPr>
          <p:pic>
            <p:nvPicPr>
              <p:cNvPr id="337" name="Google Shape;337;p1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338" name="Google Shape;338;p15"/>
              <p:cNvGrpSpPr/>
              <p:nvPr/>
            </p:nvGrpSpPr>
            <p:grpSpPr>
              <a:xfrm>
                <a:off x="179512" y="0"/>
                <a:ext cx="8964488" cy="6858000"/>
                <a:chOff x="179512" y="0"/>
                <a:chExt cx="8964488" cy="6858000"/>
              </a:xfrm>
            </p:grpSpPr>
            <p:sp>
              <p:nvSpPr>
                <p:cNvPr id="339" name="Google Shape;339;p1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1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4" name="Google Shape;344;p1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5" name="Google Shape;345;p1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46" name="Google Shape;346;p15"/>
            <p:cNvSpPr txBox="1"/>
            <p:nvPr/>
          </p:nvSpPr>
          <p:spPr>
            <a:xfrm>
              <a:off x="3869274" y="632545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347" name="Google Shape;347;p15"/>
          <p:cNvGraphicFramePr/>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4"/>
          </a:graphicData>
        </a:graphic>
      </p:graphicFrame>
      <p:sp>
        <p:nvSpPr>
          <p:cNvPr id="348" name="Google Shape;348;p15"/>
          <p:cNvSpPr txBox="1"/>
          <p:nvPr/>
        </p:nvSpPr>
        <p:spPr>
          <a:xfrm>
            <a:off x="4896008" y="3861048"/>
            <a:ext cx="677739" cy="28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chemeClr val="dk1"/>
              </a:solidFill>
              <a:latin typeface="Calibri"/>
              <a:ea typeface="Calibri"/>
              <a:cs typeface="Calibri"/>
              <a:sym typeface="Calibri"/>
            </a:endParaRPr>
          </a:p>
        </p:txBody>
      </p:sp>
      <p:sp>
        <p:nvSpPr>
          <p:cNvPr id="349" name="Google Shape;349;p15"/>
          <p:cNvSpPr txBox="1"/>
          <p:nvPr/>
        </p:nvSpPr>
        <p:spPr>
          <a:xfrm>
            <a:off x="6660232" y="4293096"/>
            <a:ext cx="677739" cy="28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chemeClr val="dk1"/>
              </a:solidFill>
              <a:latin typeface="Calibri"/>
              <a:ea typeface="Calibri"/>
              <a:cs typeface="Calibri"/>
              <a:sym typeface="Calibri"/>
            </a:endParaRPr>
          </a:p>
        </p:txBody>
      </p:sp>
      <p:sp>
        <p:nvSpPr>
          <p:cNvPr id="350" name="Google Shape;350;p15"/>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II-2</a:t>
            </a:r>
            <a:r>
              <a:rPr lang="es-MX" sz="1600">
                <a:solidFill>
                  <a:schemeClr val="dk2"/>
                </a:solidFill>
                <a:latin typeface="Calibri"/>
                <a:ea typeface="Calibri"/>
                <a:cs typeface="Calibri"/>
                <a:sym typeface="Calibri"/>
              </a:rPr>
              <a:t>. SELECCIONA 3 DE LOS SIGUIENTES ELEMENTOS DE LA UAN CON LOS QUE TE         DENTIFICAS MÁS</a:t>
            </a:r>
            <a:endParaRPr/>
          </a:p>
        </p:txBody>
      </p:sp>
      <p:sp>
        <p:nvSpPr>
          <p:cNvPr id="351" name="Google Shape;351;p1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16"/>
          <p:cNvGrpSpPr/>
          <p:nvPr/>
        </p:nvGrpSpPr>
        <p:grpSpPr>
          <a:xfrm>
            <a:off x="179512" y="0"/>
            <a:ext cx="8964488" cy="6858000"/>
            <a:chOff x="179512" y="0"/>
            <a:chExt cx="8964488" cy="6858000"/>
          </a:xfrm>
        </p:grpSpPr>
        <p:grpSp>
          <p:nvGrpSpPr>
            <p:cNvPr id="358" name="Google Shape;358;p16"/>
            <p:cNvGrpSpPr/>
            <p:nvPr/>
          </p:nvGrpSpPr>
          <p:grpSpPr>
            <a:xfrm>
              <a:off x="179512" y="0"/>
              <a:ext cx="8964488" cy="6858000"/>
              <a:chOff x="179512" y="0"/>
              <a:chExt cx="8964488" cy="6858000"/>
            </a:xfrm>
          </p:grpSpPr>
          <p:pic>
            <p:nvPicPr>
              <p:cNvPr id="359" name="Google Shape;359;p1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360" name="Google Shape;360;p16"/>
              <p:cNvGrpSpPr/>
              <p:nvPr/>
            </p:nvGrpSpPr>
            <p:grpSpPr>
              <a:xfrm>
                <a:off x="179512" y="0"/>
                <a:ext cx="8964488" cy="6858000"/>
                <a:chOff x="179512" y="0"/>
                <a:chExt cx="8964488" cy="6858000"/>
              </a:xfrm>
            </p:grpSpPr>
            <p:sp>
              <p:nvSpPr>
                <p:cNvPr id="361" name="Google Shape;361;p1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6" name="Google Shape;366;p1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7" name="Google Shape;367;p1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68" name="Google Shape;368;p16"/>
            <p:cNvSpPr txBox="1"/>
            <p:nvPr/>
          </p:nvSpPr>
          <p:spPr>
            <a:xfrm>
              <a:off x="3885472" y="635754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369" name="Google Shape;369;p16"/>
          <p:cNvGraphicFramePr/>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4"/>
          </a:graphicData>
        </a:graphic>
      </p:graphicFrame>
      <p:sp>
        <p:nvSpPr>
          <p:cNvPr id="370" name="Google Shape;370;p1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371" name="Google Shape;371;p16"/>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II-3</a:t>
            </a:r>
            <a:r>
              <a:rPr lang="es-MX" sz="1600">
                <a:solidFill>
                  <a:schemeClr val="dk2"/>
                </a:solidFill>
                <a:latin typeface="Calibri"/>
                <a:ea typeface="Calibri"/>
                <a:cs typeface="Calibri"/>
                <a:sym typeface="Calibri"/>
              </a:rPr>
              <a:t>. ¿CONOCES EL CÓDIGO DE ÉTICA DE LA INSTITUCIÓN?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7" name="Google Shape;377;p17"/>
          <p:cNvGrpSpPr/>
          <p:nvPr/>
        </p:nvGrpSpPr>
        <p:grpSpPr>
          <a:xfrm>
            <a:off x="175025" y="0"/>
            <a:ext cx="8964488" cy="6858000"/>
            <a:chOff x="179512" y="0"/>
            <a:chExt cx="8964488" cy="6858000"/>
          </a:xfrm>
        </p:grpSpPr>
        <p:grpSp>
          <p:nvGrpSpPr>
            <p:cNvPr id="378" name="Google Shape;378;p17"/>
            <p:cNvGrpSpPr/>
            <p:nvPr/>
          </p:nvGrpSpPr>
          <p:grpSpPr>
            <a:xfrm>
              <a:off x="179512" y="0"/>
              <a:ext cx="8964488" cy="6858000"/>
              <a:chOff x="179512" y="0"/>
              <a:chExt cx="8964488" cy="6858000"/>
            </a:xfrm>
          </p:grpSpPr>
          <p:pic>
            <p:nvPicPr>
              <p:cNvPr id="379" name="Google Shape;379;p1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380" name="Google Shape;380;p17"/>
              <p:cNvGrpSpPr/>
              <p:nvPr/>
            </p:nvGrpSpPr>
            <p:grpSpPr>
              <a:xfrm>
                <a:off x="179512" y="0"/>
                <a:ext cx="8964488" cy="6858000"/>
                <a:chOff x="179512" y="0"/>
                <a:chExt cx="8964488" cy="6858000"/>
              </a:xfrm>
            </p:grpSpPr>
            <p:sp>
              <p:nvSpPr>
                <p:cNvPr id="381" name="Google Shape;381;p1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6" name="Google Shape;386;p1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7" name="Google Shape;387;p1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88" name="Google Shape;388;p17"/>
            <p:cNvSpPr txBox="1"/>
            <p:nvPr/>
          </p:nvSpPr>
          <p:spPr>
            <a:xfrm>
              <a:off x="3829669"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389" name="Google Shape;389;p17"/>
          <p:cNvGraphicFramePr/>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4"/>
          </a:graphicData>
        </a:graphic>
      </p:graphicFrame>
      <p:sp>
        <p:nvSpPr>
          <p:cNvPr id="390" name="Google Shape;390;p17"/>
          <p:cNvSpPr txBox="1"/>
          <p:nvPr/>
        </p:nvSpPr>
        <p:spPr>
          <a:xfrm>
            <a:off x="2804765" y="3279332"/>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2</a:t>
            </a:r>
            <a:endParaRPr/>
          </a:p>
        </p:txBody>
      </p:sp>
      <p:sp>
        <p:nvSpPr>
          <p:cNvPr id="391" name="Google Shape;391;p17"/>
          <p:cNvSpPr txBox="1"/>
          <p:nvPr/>
        </p:nvSpPr>
        <p:spPr>
          <a:xfrm>
            <a:off x="5321356" y="3306233"/>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5</a:t>
            </a:r>
            <a:endParaRPr sz="1050" b="1">
              <a:solidFill>
                <a:schemeClr val="dk1"/>
              </a:solidFill>
              <a:latin typeface="Calibri"/>
              <a:ea typeface="Calibri"/>
              <a:cs typeface="Calibri"/>
              <a:sym typeface="Calibri"/>
            </a:endParaRPr>
          </a:p>
        </p:txBody>
      </p:sp>
      <p:sp>
        <p:nvSpPr>
          <p:cNvPr id="392" name="Google Shape;392;p17"/>
          <p:cNvSpPr txBox="1"/>
          <p:nvPr/>
        </p:nvSpPr>
        <p:spPr>
          <a:xfrm>
            <a:off x="4495413" y="3306233"/>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4</a:t>
            </a:r>
            <a:endParaRPr/>
          </a:p>
        </p:txBody>
      </p:sp>
      <p:sp>
        <p:nvSpPr>
          <p:cNvPr id="393" name="Google Shape;393;p17"/>
          <p:cNvSpPr txBox="1"/>
          <p:nvPr/>
        </p:nvSpPr>
        <p:spPr>
          <a:xfrm>
            <a:off x="6164098" y="3309039"/>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6</a:t>
            </a:r>
            <a:endParaRPr/>
          </a:p>
        </p:txBody>
      </p:sp>
      <p:sp>
        <p:nvSpPr>
          <p:cNvPr id="394" name="Google Shape;394;p17"/>
          <p:cNvSpPr txBox="1"/>
          <p:nvPr/>
        </p:nvSpPr>
        <p:spPr>
          <a:xfrm>
            <a:off x="7028803" y="3326106"/>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7</a:t>
            </a:r>
            <a:endParaRPr sz="1050" b="1">
              <a:solidFill>
                <a:schemeClr val="dk1"/>
              </a:solidFill>
              <a:latin typeface="Calibri"/>
              <a:ea typeface="Calibri"/>
              <a:cs typeface="Calibri"/>
              <a:sym typeface="Calibri"/>
            </a:endParaRPr>
          </a:p>
        </p:txBody>
      </p:sp>
      <p:sp>
        <p:nvSpPr>
          <p:cNvPr id="395" name="Google Shape;395;p17"/>
          <p:cNvSpPr txBox="1"/>
          <p:nvPr/>
        </p:nvSpPr>
        <p:spPr>
          <a:xfrm>
            <a:off x="7844030" y="3343847"/>
            <a:ext cx="677694" cy="284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8</a:t>
            </a:r>
            <a:endParaRPr sz="1050" b="1">
              <a:solidFill>
                <a:schemeClr val="dk1"/>
              </a:solidFill>
              <a:latin typeface="Calibri"/>
              <a:ea typeface="Calibri"/>
              <a:cs typeface="Calibri"/>
              <a:sym typeface="Calibri"/>
            </a:endParaRPr>
          </a:p>
        </p:txBody>
      </p:sp>
      <p:sp>
        <p:nvSpPr>
          <p:cNvPr id="396" name="Google Shape;396;p1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397" name="Google Shape;397;p17"/>
          <p:cNvSpPr txBox="1"/>
          <p:nvPr/>
        </p:nvSpPr>
        <p:spPr>
          <a:xfrm>
            <a:off x="940824" y="855327"/>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II-4</a:t>
            </a:r>
            <a:r>
              <a:rPr lang="es-MX" sz="1600">
                <a:solidFill>
                  <a:schemeClr val="dk2"/>
                </a:solidFill>
                <a:latin typeface="Calibri"/>
                <a:ea typeface="Calibri"/>
                <a:cs typeface="Calibri"/>
                <a:sym typeface="Calibri"/>
              </a:rPr>
              <a:t>. ENUMERA DEL 1 AL 8 LOS SIGUIENTES VALORES INSTITUCIONALES (SIENDO EL 1 EL MÁS IMPORTANTE) -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Google Shape;403;p18"/>
          <p:cNvGrpSpPr/>
          <p:nvPr/>
        </p:nvGrpSpPr>
        <p:grpSpPr>
          <a:xfrm>
            <a:off x="179512" y="0"/>
            <a:ext cx="8964488" cy="6858000"/>
            <a:chOff x="179512" y="0"/>
            <a:chExt cx="8964488" cy="6858000"/>
          </a:xfrm>
        </p:grpSpPr>
        <p:grpSp>
          <p:nvGrpSpPr>
            <p:cNvPr id="404" name="Google Shape;404;p18"/>
            <p:cNvGrpSpPr/>
            <p:nvPr/>
          </p:nvGrpSpPr>
          <p:grpSpPr>
            <a:xfrm>
              <a:off x="179512" y="0"/>
              <a:ext cx="8964488" cy="6858000"/>
              <a:chOff x="179512" y="0"/>
              <a:chExt cx="8964488" cy="6858000"/>
            </a:xfrm>
          </p:grpSpPr>
          <p:pic>
            <p:nvPicPr>
              <p:cNvPr id="405" name="Google Shape;405;p1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406" name="Google Shape;406;p18"/>
              <p:cNvGrpSpPr/>
              <p:nvPr/>
            </p:nvGrpSpPr>
            <p:grpSpPr>
              <a:xfrm>
                <a:off x="179512" y="0"/>
                <a:ext cx="8964488" cy="6858000"/>
                <a:chOff x="179512" y="0"/>
                <a:chExt cx="8964488" cy="6858000"/>
              </a:xfrm>
            </p:grpSpPr>
            <p:sp>
              <p:nvSpPr>
                <p:cNvPr id="407" name="Google Shape;407;p1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2" name="Google Shape;412;p1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3" name="Google Shape;413;p1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414" name="Google Shape;414;p18"/>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415" name="Google Shape;415;p18"/>
          <p:cNvSpPr txBox="1"/>
          <p:nvPr/>
        </p:nvSpPr>
        <p:spPr>
          <a:xfrm>
            <a:off x="1026655" y="232499"/>
            <a:ext cx="785499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dk1"/>
                </a:solidFill>
                <a:latin typeface="Calibri"/>
                <a:ea typeface="Calibri"/>
                <a:cs typeface="Calibri"/>
                <a:sym typeface="Calibri"/>
              </a:rPr>
              <a:t>IDENTIDAD INSTITUCIONAL</a:t>
            </a:r>
            <a:endParaRPr/>
          </a:p>
          <a:p>
            <a:pPr marL="0" marR="0" lvl="0" indent="0" algn="ctr" rtl="0">
              <a:spcBef>
                <a:spcPts val="0"/>
              </a:spcBef>
              <a:spcAft>
                <a:spcPts val="0"/>
              </a:spcAft>
              <a:buNone/>
            </a:pPr>
            <a:r>
              <a:rPr lang="es-MX" sz="2800" b="1">
                <a:solidFill>
                  <a:schemeClr val="dk1"/>
                </a:solidFill>
                <a:latin typeface="Calibri"/>
                <a:ea typeface="Calibri"/>
                <a:cs typeface="Calibri"/>
                <a:sym typeface="Calibri"/>
              </a:rPr>
              <a:t>(II)</a:t>
            </a:r>
            <a:endParaRPr/>
          </a:p>
        </p:txBody>
      </p:sp>
      <p:sp>
        <p:nvSpPr>
          <p:cNvPr id="416" name="Google Shape;416;p18"/>
          <p:cNvSpPr txBox="1"/>
          <p:nvPr/>
        </p:nvSpPr>
        <p:spPr>
          <a:xfrm>
            <a:off x="1403648" y="1073035"/>
            <a:ext cx="7325386" cy="53553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el rubro correspondiente a “</a:t>
            </a:r>
            <a:r>
              <a:rPr lang="es-MX" sz="1800" b="1">
                <a:solidFill>
                  <a:schemeClr val="dk1"/>
                </a:solidFill>
                <a:latin typeface="Calibri"/>
                <a:ea typeface="Calibri"/>
                <a:cs typeface="Calibri"/>
                <a:sym typeface="Calibri"/>
              </a:rPr>
              <a:t>Identidad Institucional” </a:t>
            </a:r>
            <a:r>
              <a:rPr lang="es-MX" sz="1800">
                <a:solidFill>
                  <a:schemeClr val="dk1"/>
                </a:solidFill>
                <a:latin typeface="Calibri"/>
                <a:ea typeface="Calibri"/>
                <a:cs typeface="Calibri"/>
                <a:sym typeface="Calibri"/>
              </a:rPr>
              <a:t>el cien por ciento de los casos se siente </a:t>
            </a:r>
            <a:r>
              <a:rPr lang="es-MX" sz="1800" b="1">
                <a:solidFill>
                  <a:schemeClr val="dk1"/>
                </a:solidFill>
                <a:latin typeface="Calibri"/>
                <a:ea typeface="Calibri"/>
                <a:cs typeface="Calibri"/>
                <a:sym typeface="Calibri"/>
              </a:rPr>
              <a:t>orgulloso</a:t>
            </a:r>
            <a:r>
              <a:rPr lang="es-MX" sz="1800">
                <a:solidFill>
                  <a:schemeClr val="dk1"/>
                </a:solidFill>
                <a:latin typeface="Calibri"/>
                <a:ea typeface="Calibri"/>
                <a:cs typeface="Calibri"/>
                <a:sym typeface="Calibri"/>
              </a:rPr>
              <a:t> por la institución, también la comunidad universitaria se identifica con los </a:t>
            </a:r>
            <a:r>
              <a:rPr lang="es-MX" sz="1800" b="1">
                <a:solidFill>
                  <a:schemeClr val="dk1"/>
                </a:solidFill>
                <a:latin typeface="Calibri"/>
                <a:ea typeface="Calibri"/>
                <a:cs typeface="Calibri"/>
                <a:sym typeface="Calibri"/>
              </a:rPr>
              <a:t>elementos</a:t>
            </a:r>
            <a:r>
              <a:rPr lang="es-MX" sz="1800">
                <a:solidFill>
                  <a:schemeClr val="dk1"/>
                </a:solidFill>
                <a:latin typeface="Calibri"/>
                <a:ea typeface="Calibri"/>
                <a:cs typeface="Calibri"/>
                <a:sym typeface="Calibri"/>
              </a:rPr>
              <a:t> en la siguiente jerarquización: </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1.-Escudo</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2.-Lema</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3.-Instalaciones</a:t>
            </a:r>
            <a:endParaRPr/>
          </a:p>
          <a:p>
            <a:pPr marL="0" marR="0" lvl="0" indent="0" algn="just" rtl="0">
              <a:spcBef>
                <a:spcPts val="0"/>
              </a:spcBef>
              <a:spcAft>
                <a:spcPts val="0"/>
              </a:spcAft>
              <a:buNone/>
            </a:pPr>
            <a:r>
              <a:rPr lang="es-MX" sz="1800">
                <a:solidFill>
                  <a:schemeClr val="dk1"/>
                </a:solidFill>
                <a:latin typeface="Calibri"/>
                <a:ea typeface="Calibri"/>
                <a:cs typeface="Calibri"/>
                <a:sym typeface="Calibri"/>
              </a:rPr>
              <a:t>Se manifiesta que mas de 1/3 de los trabajadores que contestaron la encuesta no conoce el </a:t>
            </a:r>
            <a:r>
              <a:rPr lang="es-MX" sz="1800" b="1">
                <a:solidFill>
                  <a:schemeClr val="dk1"/>
                </a:solidFill>
                <a:latin typeface="Calibri"/>
                <a:ea typeface="Calibri"/>
                <a:cs typeface="Calibri"/>
                <a:sym typeface="Calibri"/>
              </a:rPr>
              <a:t>código de ética.</a:t>
            </a:r>
            <a:endParaRPr/>
          </a:p>
          <a:p>
            <a:pPr marL="0" marR="0" lvl="0" indent="0" algn="just" rtl="0">
              <a:spcBef>
                <a:spcPts val="0"/>
              </a:spcBef>
              <a:spcAft>
                <a:spcPts val="0"/>
              </a:spcAft>
              <a:buNone/>
            </a:pPr>
            <a:r>
              <a:rPr lang="es-MX" sz="1800">
                <a:solidFill>
                  <a:schemeClr val="dk1"/>
                </a:solidFill>
                <a:latin typeface="Calibri"/>
                <a:ea typeface="Calibri"/>
                <a:cs typeface="Calibri"/>
                <a:sym typeface="Calibri"/>
              </a:rPr>
              <a:t>Dentro de los </a:t>
            </a:r>
            <a:r>
              <a:rPr lang="es-MX" sz="1800" b="1">
                <a:solidFill>
                  <a:schemeClr val="dk1"/>
                </a:solidFill>
                <a:latin typeface="Calibri"/>
                <a:ea typeface="Calibri"/>
                <a:cs typeface="Calibri"/>
                <a:sym typeface="Calibri"/>
              </a:rPr>
              <a:t>valores</a:t>
            </a:r>
            <a:r>
              <a:rPr lang="es-MX" sz="1800">
                <a:solidFill>
                  <a:schemeClr val="dk1"/>
                </a:solidFill>
                <a:latin typeface="Calibri"/>
                <a:ea typeface="Calibri"/>
                <a:cs typeface="Calibri"/>
                <a:sym typeface="Calibri"/>
              </a:rPr>
              <a:t> que conforman al código de ética, los trabajadores  consideran que el siguiente orden de importancia es en el cual se tienen que ver representados:</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1.-Transparencia y rendición de cuentas</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2.-Responsabilidad</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3.-Tolerancia</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4.-equidad</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5.-Justicia</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6.-Lealtad y compromiso</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7.-Profesionalismo e integridad</a:t>
            </a:r>
            <a:endParaRPr/>
          </a:p>
          <a:p>
            <a:pPr marL="742950" marR="0" lvl="1" indent="-285750" algn="just" rtl="0">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 8.-Conciencia ecológica</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19"/>
          <p:cNvGrpSpPr/>
          <p:nvPr/>
        </p:nvGrpSpPr>
        <p:grpSpPr>
          <a:xfrm>
            <a:off x="179512" y="0"/>
            <a:ext cx="8964488" cy="6858000"/>
            <a:chOff x="179512" y="0"/>
            <a:chExt cx="8964488" cy="6858000"/>
          </a:xfrm>
        </p:grpSpPr>
        <p:grpSp>
          <p:nvGrpSpPr>
            <p:cNvPr id="423" name="Google Shape;423;p19"/>
            <p:cNvGrpSpPr/>
            <p:nvPr/>
          </p:nvGrpSpPr>
          <p:grpSpPr>
            <a:xfrm>
              <a:off x="179512" y="0"/>
              <a:ext cx="8964488" cy="6858000"/>
              <a:chOff x="179512" y="0"/>
              <a:chExt cx="8964488" cy="6858000"/>
            </a:xfrm>
          </p:grpSpPr>
          <p:pic>
            <p:nvPicPr>
              <p:cNvPr id="424" name="Google Shape;424;p1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425" name="Google Shape;425;p19"/>
              <p:cNvGrpSpPr/>
              <p:nvPr/>
            </p:nvGrpSpPr>
            <p:grpSpPr>
              <a:xfrm>
                <a:off x="179512" y="0"/>
                <a:ext cx="8964488" cy="6858000"/>
                <a:chOff x="179512" y="0"/>
                <a:chExt cx="8964488" cy="6858000"/>
              </a:xfrm>
            </p:grpSpPr>
            <p:sp>
              <p:nvSpPr>
                <p:cNvPr id="426" name="Google Shape;426;p1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1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1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1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1" name="Google Shape;431;p1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2" name="Google Shape;432;p1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433" name="Google Shape;433;p19"/>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434" name="Google Shape;434;p19"/>
          <p:cNvSpPr txBox="1"/>
          <p:nvPr/>
        </p:nvSpPr>
        <p:spPr>
          <a:xfrm>
            <a:off x="1285625" y="2173090"/>
            <a:ext cx="7227088"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SEGURIDAD OCUPACIONAL </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ESPACIO FÍSICO</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(SOEF)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a:solidFill>
                  <a:schemeClr val="dk1"/>
                </a:solidFill>
                <a:latin typeface="Calibri"/>
                <a:ea typeface="Calibri"/>
                <a:cs typeface="Calibri"/>
                <a:sym typeface="Calibri"/>
              </a:rPr>
              <a:t>EVALUACIÓN DE AMBIENTE DE TRABAJO DE LA UNIVERSIDAD AUTÓNOMA DE NAYARIT 2019</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MX" sz="16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4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s-MX" sz="1400">
                <a:solidFill>
                  <a:schemeClr val="dk1"/>
                </a:solidFill>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4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s-MX" sz="1400">
                <a:solidFill>
                  <a:schemeClr val="dk1"/>
                </a:solidFill>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0" name="Google Shape;440;p20"/>
          <p:cNvGrpSpPr/>
          <p:nvPr/>
        </p:nvGrpSpPr>
        <p:grpSpPr>
          <a:xfrm>
            <a:off x="179512" y="0"/>
            <a:ext cx="8964488" cy="6858000"/>
            <a:chOff x="179512" y="0"/>
            <a:chExt cx="8964488" cy="6858000"/>
          </a:xfrm>
        </p:grpSpPr>
        <p:grpSp>
          <p:nvGrpSpPr>
            <p:cNvPr id="441" name="Google Shape;441;p20"/>
            <p:cNvGrpSpPr/>
            <p:nvPr/>
          </p:nvGrpSpPr>
          <p:grpSpPr>
            <a:xfrm>
              <a:off x="179512" y="0"/>
              <a:ext cx="8964488" cy="6858000"/>
              <a:chOff x="179512" y="0"/>
              <a:chExt cx="8964488" cy="6858000"/>
            </a:xfrm>
          </p:grpSpPr>
          <p:pic>
            <p:nvPicPr>
              <p:cNvPr id="442" name="Google Shape;442;p2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443" name="Google Shape;443;p20"/>
              <p:cNvGrpSpPr/>
              <p:nvPr/>
            </p:nvGrpSpPr>
            <p:grpSpPr>
              <a:xfrm>
                <a:off x="179512" y="0"/>
                <a:ext cx="8964488" cy="6858000"/>
                <a:chOff x="179512" y="0"/>
                <a:chExt cx="8964488" cy="6858000"/>
              </a:xfrm>
            </p:grpSpPr>
            <p:sp>
              <p:nvSpPr>
                <p:cNvPr id="444" name="Google Shape;444;p2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2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2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49" name="Google Shape;449;p2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0" name="Google Shape;450;p2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451" name="Google Shape;451;p20"/>
            <p:cNvSpPr txBox="1"/>
            <p:nvPr/>
          </p:nvSpPr>
          <p:spPr>
            <a:xfrm>
              <a:off x="3922730" y="63309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452" name="Google Shape;452;p20"/>
          <p:cNvGraphicFramePr/>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4"/>
          </a:graphicData>
        </a:graphic>
      </p:graphicFrame>
      <p:sp>
        <p:nvSpPr>
          <p:cNvPr id="453" name="Google Shape;453;p20"/>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454" name="Google Shape;454;p20"/>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SOEF-1</a:t>
            </a:r>
            <a:r>
              <a:rPr lang="es-MX" sz="1600">
                <a:solidFill>
                  <a:schemeClr val="dk2"/>
                </a:solidFill>
                <a:latin typeface="Calibri"/>
                <a:ea typeface="Calibri"/>
                <a:cs typeface="Calibri"/>
                <a:sym typeface="Calibri"/>
              </a:rPr>
              <a:t>. LA ILUMINACIÓN EN TU ÁREA DE TRABAJO 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0" name="Google Shape;460;p21"/>
          <p:cNvGrpSpPr/>
          <p:nvPr/>
        </p:nvGrpSpPr>
        <p:grpSpPr>
          <a:xfrm>
            <a:off x="179512" y="0"/>
            <a:ext cx="8964488" cy="6858000"/>
            <a:chOff x="179512" y="0"/>
            <a:chExt cx="8964488" cy="6858000"/>
          </a:xfrm>
        </p:grpSpPr>
        <p:grpSp>
          <p:nvGrpSpPr>
            <p:cNvPr id="461" name="Google Shape;461;p21"/>
            <p:cNvGrpSpPr/>
            <p:nvPr/>
          </p:nvGrpSpPr>
          <p:grpSpPr>
            <a:xfrm>
              <a:off x="179512" y="0"/>
              <a:ext cx="8964488" cy="6858000"/>
              <a:chOff x="179512" y="0"/>
              <a:chExt cx="8964488" cy="6858000"/>
            </a:xfrm>
          </p:grpSpPr>
          <p:pic>
            <p:nvPicPr>
              <p:cNvPr id="462" name="Google Shape;462;p2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463" name="Google Shape;463;p21"/>
              <p:cNvGrpSpPr/>
              <p:nvPr/>
            </p:nvGrpSpPr>
            <p:grpSpPr>
              <a:xfrm>
                <a:off x="179512" y="0"/>
                <a:ext cx="8964488" cy="6858000"/>
                <a:chOff x="179512" y="0"/>
                <a:chExt cx="8964488" cy="6858000"/>
              </a:xfrm>
            </p:grpSpPr>
            <p:sp>
              <p:nvSpPr>
                <p:cNvPr id="464" name="Google Shape;464;p2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9" name="Google Shape;469;p2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0" name="Google Shape;470;p2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471" name="Google Shape;471;p21"/>
            <p:cNvSpPr txBox="1"/>
            <p:nvPr/>
          </p:nvSpPr>
          <p:spPr>
            <a:xfrm>
              <a:off x="3844357"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472" name="Google Shape;472;p21"/>
          <p:cNvGraphicFramePr/>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4"/>
          </a:graphicData>
        </a:graphic>
      </p:graphicFrame>
      <p:sp>
        <p:nvSpPr>
          <p:cNvPr id="473" name="Google Shape;473;p21"/>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474" name="Google Shape;474;p21"/>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SOEF-2</a:t>
            </a:r>
            <a:r>
              <a:rPr lang="es-MX" sz="1600">
                <a:solidFill>
                  <a:schemeClr val="dk2"/>
                </a:solidFill>
                <a:latin typeface="Calibri"/>
                <a:ea typeface="Calibri"/>
                <a:cs typeface="Calibri"/>
                <a:sym typeface="Calibri"/>
              </a:rPr>
              <a:t>. EL CLIMA EN TU ÁREA DE TRABAJO (TEMPERATURA) 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Google Shape;480;p22"/>
          <p:cNvGrpSpPr/>
          <p:nvPr/>
        </p:nvGrpSpPr>
        <p:grpSpPr>
          <a:xfrm>
            <a:off x="179512" y="0"/>
            <a:ext cx="8964488" cy="6858000"/>
            <a:chOff x="179512" y="0"/>
            <a:chExt cx="8964488" cy="6858000"/>
          </a:xfrm>
        </p:grpSpPr>
        <p:grpSp>
          <p:nvGrpSpPr>
            <p:cNvPr id="481" name="Google Shape;481;p22"/>
            <p:cNvGrpSpPr/>
            <p:nvPr/>
          </p:nvGrpSpPr>
          <p:grpSpPr>
            <a:xfrm>
              <a:off x="179512" y="0"/>
              <a:ext cx="8964488" cy="6858000"/>
              <a:chOff x="179512" y="0"/>
              <a:chExt cx="8964488" cy="6858000"/>
            </a:xfrm>
          </p:grpSpPr>
          <p:pic>
            <p:nvPicPr>
              <p:cNvPr id="482" name="Google Shape;482;p2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483" name="Google Shape;483;p22"/>
              <p:cNvGrpSpPr/>
              <p:nvPr/>
            </p:nvGrpSpPr>
            <p:grpSpPr>
              <a:xfrm>
                <a:off x="179512" y="0"/>
                <a:ext cx="8964488" cy="6858000"/>
                <a:chOff x="179512" y="0"/>
                <a:chExt cx="8964488" cy="6858000"/>
              </a:xfrm>
            </p:grpSpPr>
            <p:sp>
              <p:nvSpPr>
                <p:cNvPr id="484" name="Google Shape;484;p2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2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9" name="Google Shape;489;p2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0" name="Google Shape;490;p2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491" name="Google Shape;491;p22"/>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492" name="Google Shape;492;p22"/>
          <p:cNvGraphicFramePr/>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4"/>
          </a:graphicData>
        </a:graphic>
      </p:graphicFrame>
      <p:sp>
        <p:nvSpPr>
          <p:cNvPr id="493" name="Google Shape;493;p2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494" name="Google Shape;494;p22"/>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SOEF-3</a:t>
            </a:r>
            <a:r>
              <a:rPr lang="es-MX" sz="1600">
                <a:solidFill>
                  <a:schemeClr val="dk2"/>
                </a:solidFill>
                <a:latin typeface="Calibri"/>
                <a:ea typeface="Calibri"/>
                <a:cs typeface="Calibri"/>
                <a:sym typeface="Calibri"/>
              </a:rPr>
              <a:t>. PARA CONCENTRARTE EN TU TRABAJO, EL NIVEL DE RUIDO 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3"/>
          <p:cNvGrpSpPr/>
          <p:nvPr/>
        </p:nvGrpSpPr>
        <p:grpSpPr>
          <a:xfrm>
            <a:off x="179512" y="0"/>
            <a:ext cx="8964488" cy="6858000"/>
            <a:chOff x="179512" y="0"/>
            <a:chExt cx="8964488" cy="6858000"/>
          </a:xfrm>
        </p:grpSpPr>
        <p:grpSp>
          <p:nvGrpSpPr>
            <p:cNvPr id="501" name="Google Shape;501;p23"/>
            <p:cNvGrpSpPr/>
            <p:nvPr/>
          </p:nvGrpSpPr>
          <p:grpSpPr>
            <a:xfrm>
              <a:off x="179512" y="0"/>
              <a:ext cx="8964488" cy="6858000"/>
              <a:chOff x="179512" y="0"/>
              <a:chExt cx="8964488" cy="6858000"/>
            </a:xfrm>
          </p:grpSpPr>
          <p:pic>
            <p:nvPicPr>
              <p:cNvPr id="502" name="Google Shape;502;p2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503" name="Google Shape;503;p23"/>
              <p:cNvGrpSpPr/>
              <p:nvPr/>
            </p:nvGrpSpPr>
            <p:grpSpPr>
              <a:xfrm>
                <a:off x="179512" y="0"/>
                <a:ext cx="8964488" cy="6858000"/>
                <a:chOff x="179512" y="0"/>
                <a:chExt cx="8964488" cy="6858000"/>
              </a:xfrm>
            </p:grpSpPr>
            <p:sp>
              <p:nvSpPr>
                <p:cNvPr id="504" name="Google Shape;504;p2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9" name="Google Shape;509;p2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10" name="Google Shape;510;p2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511" name="Google Shape;511;p23"/>
            <p:cNvSpPr txBox="1"/>
            <p:nvPr/>
          </p:nvSpPr>
          <p:spPr>
            <a:xfrm>
              <a:off x="4082209" y="6295147"/>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512" name="Google Shape;512;p23"/>
          <p:cNvGraphicFramePr/>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4"/>
          </a:graphicData>
        </a:graphic>
      </p:graphicFrame>
      <p:sp>
        <p:nvSpPr>
          <p:cNvPr id="513" name="Google Shape;513;p2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514" name="Google Shape;514;p23"/>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SOEF-4</a:t>
            </a:r>
            <a:r>
              <a:rPr lang="es-MX" sz="1600">
                <a:solidFill>
                  <a:schemeClr val="dk2"/>
                </a:solidFill>
                <a:latin typeface="Calibri"/>
                <a:ea typeface="Calibri"/>
                <a:cs typeface="Calibri"/>
                <a:sym typeface="Calibri"/>
              </a:rPr>
              <a:t>. EL MOBILIARIO DEL QUE DISPONES EN TU ÁREA DE TRABAJO 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24"/>
          <p:cNvGrpSpPr/>
          <p:nvPr/>
        </p:nvGrpSpPr>
        <p:grpSpPr>
          <a:xfrm>
            <a:off x="179512" y="0"/>
            <a:ext cx="8964488" cy="6858000"/>
            <a:chOff x="179512" y="0"/>
            <a:chExt cx="8964488" cy="6858000"/>
          </a:xfrm>
        </p:grpSpPr>
        <p:grpSp>
          <p:nvGrpSpPr>
            <p:cNvPr id="521" name="Google Shape;521;p24"/>
            <p:cNvGrpSpPr/>
            <p:nvPr/>
          </p:nvGrpSpPr>
          <p:grpSpPr>
            <a:xfrm>
              <a:off x="179512" y="0"/>
              <a:ext cx="8964488" cy="6858000"/>
              <a:chOff x="179512" y="0"/>
              <a:chExt cx="8964488" cy="6858000"/>
            </a:xfrm>
          </p:grpSpPr>
          <p:pic>
            <p:nvPicPr>
              <p:cNvPr id="522" name="Google Shape;522;p2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523" name="Google Shape;523;p24"/>
              <p:cNvGrpSpPr/>
              <p:nvPr/>
            </p:nvGrpSpPr>
            <p:grpSpPr>
              <a:xfrm>
                <a:off x="179512" y="0"/>
                <a:ext cx="8964488" cy="6858000"/>
                <a:chOff x="179512" y="0"/>
                <a:chExt cx="8964488" cy="6858000"/>
              </a:xfrm>
            </p:grpSpPr>
            <p:sp>
              <p:nvSpPr>
                <p:cNvPr id="524" name="Google Shape;524;p2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2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2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9" name="Google Shape;529;p2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0" name="Google Shape;530;p2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531" name="Google Shape;531;p24"/>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532" name="Google Shape;532;p24"/>
          <p:cNvGraphicFramePr/>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4"/>
          </a:graphicData>
        </a:graphic>
      </p:graphicFrame>
      <p:sp>
        <p:nvSpPr>
          <p:cNvPr id="533" name="Google Shape;533;p2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534" name="Google Shape;534;p24"/>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SOEF-5</a:t>
            </a:r>
            <a:r>
              <a:rPr lang="es-MX" sz="1600">
                <a:solidFill>
                  <a:schemeClr val="dk2"/>
                </a:solidFill>
                <a:latin typeface="Calibri"/>
                <a:ea typeface="Calibri"/>
                <a:cs typeface="Calibri"/>
                <a:sym typeface="Calibri"/>
              </a:rPr>
              <a:t>. EL ESPACIO PARA REALIZAR TUS FUNCIONES 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25"/>
          <p:cNvGrpSpPr/>
          <p:nvPr/>
        </p:nvGrpSpPr>
        <p:grpSpPr>
          <a:xfrm>
            <a:off x="179512" y="0"/>
            <a:ext cx="8964488" cy="6858000"/>
            <a:chOff x="179512" y="0"/>
            <a:chExt cx="8964488" cy="6858000"/>
          </a:xfrm>
        </p:grpSpPr>
        <p:grpSp>
          <p:nvGrpSpPr>
            <p:cNvPr id="541" name="Google Shape;541;p25"/>
            <p:cNvGrpSpPr/>
            <p:nvPr/>
          </p:nvGrpSpPr>
          <p:grpSpPr>
            <a:xfrm>
              <a:off x="179512" y="0"/>
              <a:ext cx="8964488" cy="6858000"/>
              <a:chOff x="179512" y="0"/>
              <a:chExt cx="8964488" cy="6858000"/>
            </a:xfrm>
          </p:grpSpPr>
          <p:pic>
            <p:nvPicPr>
              <p:cNvPr id="542" name="Google Shape;542;p2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543" name="Google Shape;543;p25"/>
              <p:cNvGrpSpPr/>
              <p:nvPr/>
            </p:nvGrpSpPr>
            <p:grpSpPr>
              <a:xfrm>
                <a:off x="179512" y="0"/>
                <a:ext cx="8964488" cy="6858000"/>
                <a:chOff x="179512" y="0"/>
                <a:chExt cx="8964488" cy="6858000"/>
              </a:xfrm>
            </p:grpSpPr>
            <p:sp>
              <p:nvSpPr>
                <p:cNvPr id="544" name="Google Shape;544;p2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9" name="Google Shape;549;p2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0" name="Google Shape;550;p2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551" name="Google Shape;551;p25"/>
            <p:cNvSpPr txBox="1"/>
            <p:nvPr/>
          </p:nvSpPr>
          <p:spPr>
            <a:xfrm>
              <a:off x="3885472"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552" name="Google Shape;552;p25"/>
          <p:cNvGraphicFramePr/>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4"/>
          </a:graphicData>
        </a:graphic>
      </p:graphicFrame>
      <p:sp>
        <p:nvSpPr>
          <p:cNvPr id="553" name="Google Shape;553;p2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554" name="Google Shape;554;p25"/>
          <p:cNvSpPr txBox="1"/>
          <p:nvPr/>
        </p:nvSpPr>
        <p:spPr>
          <a:xfrm>
            <a:off x="945311" y="863974"/>
            <a:ext cx="811747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SOEF-6</a:t>
            </a:r>
            <a:r>
              <a:rPr lang="es-MX" sz="1600">
                <a:solidFill>
                  <a:schemeClr val="dk2"/>
                </a:solidFill>
                <a:latin typeface="Calibri"/>
                <a:ea typeface="Calibri"/>
                <a:cs typeface="Calibri"/>
                <a:sym typeface="Calibri"/>
              </a:rPr>
              <a:t>. LAS CONDICIONES DE HIGIENE DEL LUGAR DONDE TE DESEMPEÑAS SON…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p26"/>
          <p:cNvGrpSpPr/>
          <p:nvPr/>
        </p:nvGrpSpPr>
        <p:grpSpPr>
          <a:xfrm>
            <a:off x="179512" y="0"/>
            <a:ext cx="8964488" cy="6858000"/>
            <a:chOff x="179512" y="0"/>
            <a:chExt cx="8964488" cy="6858000"/>
          </a:xfrm>
        </p:grpSpPr>
        <p:grpSp>
          <p:nvGrpSpPr>
            <p:cNvPr id="561" name="Google Shape;561;p26"/>
            <p:cNvGrpSpPr/>
            <p:nvPr/>
          </p:nvGrpSpPr>
          <p:grpSpPr>
            <a:xfrm>
              <a:off x="179512" y="0"/>
              <a:ext cx="8964488" cy="6858000"/>
              <a:chOff x="179512" y="0"/>
              <a:chExt cx="8964488" cy="6858000"/>
            </a:xfrm>
          </p:grpSpPr>
          <p:pic>
            <p:nvPicPr>
              <p:cNvPr id="562" name="Google Shape;562;p2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563" name="Google Shape;563;p26"/>
              <p:cNvGrpSpPr/>
              <p:nvPr/>
            </p:nvGrpSpPr>
            <p:grpSpPr>
              <a:xfrm>
                <a:off x="179512" y="0"/>
                <a:ext cx="8964488" cy="6858000"/>
                <a:chOff x="179512" y="0"/>
                <a:chExt cx="8964488" cy="6858000"/>
              </a:xfrm>
            </p:grpSpPr>
            <p:sp>
              <p:nvSpPr>
                <p:cNvPr id="564" name="Google Shape;564;p2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2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9" name="Google Shape;569;p2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0" name="Google Shape;570;p2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571" name="Google Shape;571;p26"/>
            <p:cNvSpPr txBox="1"/>
            <p:nvPr/>
          </p:nvSpPr>
          <p:spPr>
            <a:xfrm>
              <a:off x="4074321" y="63043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572" name="Google Shape;572;p26"/>
          <p:cNvGraphicFramePr/>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4"/>
          </a:graphicData>
        </a:graphic>
      </p:graphicFrame>
      <p:sp>
        <p:nvSpPr>
          <p:cNvPr id="573" name="Google Shape;573;p2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574" name="Google Shape;574;p26"/>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SOEF-7</a:t>
            </a:r>
            <a:r>
              <a:rPr lang="es-MX" sz="1600">
                <a:solidFill>
                  <a:schemeClr val="dk2"/>
                </a:solidFill>
                <a:latin typeface="Calibri"/>
                <a:ea typeface="Calibri"/>
                <a:cs typeface="Calibri"/>
                <a:sym typeface="Calibri"/>
              </a:rPr>
              <a:t>. LA CONDICIONES DE HIGIENE DE LOS SANITARIOS EN TU ÁREA DE TRABAJO 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580" name="Google Shape;580;p27"/>
          <p:cNvGrpSpPr/>
          <p:nvPr/>
        </p:nvGrpSpPr>
        <p:grpSpPr>
          <a:xfrm>
            <a:off x="179512" y="0"/>
            <a:ext cx="8964488" cy="6858000"/>
            <a:chOff x="179512" y="0"/>
            <a:chExt cx="8964488" cy="6858000"/>
          </a:xfrm>
        </p:grpSpPr>
        <p:grpSp>
          <p:nvGrpSpPr>
            <p:cNvPr id="581" name="Google Shape;581;p27"/>
            <p:cNvGrpSpPr/>
            <p:nvPr/>
          </p:nvGrpSpPr>
          <p:grpSpPr>
            <a:xfrm>
              <a:off x="179512" y="0"/>
              <a:ext cx="8964488" cy="6858000"/>
              <a:chOff x="179512" y="0"/>
              <a:chExt cx="8964488" cy="6858000"/>
            </a:xfrm>
          </p:grpSpPr>
          <p:pic>
            <p:nvPicPr>
              <p:cNvPr id="582" name="Google Shape;582;p2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583" name="Google Shape;583;p27"/>
              <p:cNvGrpSpPr/>
              <p:nvPr/>
            </p:nvGrpSpPr>
            <p:grpSpPr>
              <a:xfrm>
                <a:off x="179512" y="0"/>
                <a:ext cx="8964488" cy="6858000"/>
                <a:chOff x="179512" y="0"/>
                <a:chExt cx="8964488" cy="6858000"/>
              </a:xfrm>
            </p:grpSpPr>
            <p:sp>
              <p:nvSpPr>
                <p:cNvPr id="584" name="Google Shape;584;p2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2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2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2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2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9" name="Google Shape;589;p2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0" name="Google Shape;590;p2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591" name="Google Shape;591;p27"/>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592" name="Google Shape;592;p27"/>
          <p:cNvGraphicFramePr/>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4"/>
          </a:graphicData>
        </a:graphic>
      </p:graphicFrame>
      <p:sp>
        <p:nvSpPr>
          <p:cNvPr id="593" name="Google Shape;593;p2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594" name="Google Shape;594;p27"/>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SOEF-8</a:t>
            </a:r>
            <a:r>
              <a:rPr lang="es-MX" sz="1600">
                <a:solidFill>
                  <a:schemeClr val="dk2"/>
                </a:solidFill>
                <a:latin typeface="Calibri"/>
                <a:ea typeface="Calibri"/>
                <a:cs typeface="Calibri"/>
                <a:sym typeface="Calibri"/>
              </a:rPr>
              <a:t>. ¿ CÓMO ES LA RESPUESTA CUANDO SE SOLICITA EL MANTENIMIENTO EN LA INFRAESTRUCTURA FÍSICA EN TU ÁREA DE TRABAJO?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pSp>
        <p:nvGrpSpPr>
          <p:cNvPr id="600" name="Google Shape;600;p28"/>
          <p:cNvGrpSpPr/>
          <p:nvPr/>
        </p:nvGrpSpPr>
        <p:grpSpPr>
          <a:xfrm>
            <a:off x="179512" y="0"/>
            <a:ext cx="8964488" cy="6858000"/>
            <a:chOff x="179512" y="0"/>
            <a:chExt cx="8964488" cy="6858000"/>
          </a:xfrm>
        </p:grpSpPr>
        <p:grpSp>
          <p:nvGrpSpPr>
            <p:cNvPr id="601" name="Google Shape;601;p28"/>
            <p:cNvGrpSpPr/>
            <p:nvPr/>
          </p:nvGrpSpPr>
          <p:grpSpPr>
            <a:xfrm>
              <a:off x="179512" y="0"/>
              <a:ext cx="8964488" cy="6858000"/>
              <a:chOff x="179512" y="0"/>
              <a:chExt cx="8964488" cy="6858000"/>
            </a:xfrm>
          </p:grpSpPr>
          <p:pic>
            <p:nvPicPr>
              <p:cNvPr id="602" name="Google Shape;602;p2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603" name="Google Shape;603;p28"/>
              <p:cNvGrpSpPr/>
              <p:nvPr/>
            </p:nvGrpSpPr>
            <p:grpSpPr>
              <a:xfrm>
                <a:off x="179512" y="0"/>
                <a:ext cx="8964488" cy="6858000"/>
                <a:chOff x="179512" y="0"/>
                <a:chExt cx="8964488" cy="6858000"/>
              </a:xfrm>
            </p:grpSpPr>
            <p:sp>
              <p:nvSpPr>
                <p:cNvPr id="604" name="Google Shape;604;p2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2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2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7" name="Google Shape;607;p2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2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09" name="Google Shape;609;p2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0" name="Google Shape;610;p2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611" name="Google Shape;611;p28"/>
            <p:cNvSpPr txBox="1"/>
            <p:nvPr/>
          </p:nvSpPr>
          <p:spPr>
            <a:xfrm>
              <a:off x="3885472" y="6365097"/>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612" name="Google Shape;612;p28"/>
          <p:cNvGraphicFramePr/>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4"/>
          </a:graphicData>
        </a:graphic>
      </p:graphicFrame>
      <p:sp>
        <p:nvSpPr>
          <p:cNvPr id="613" name="Google Shape;613;p28"/>
          <p:cNvSpPr txBox="1"/>
          <p:nvPr/>
        </p:nvSpPr>
        <p:spPr>
          <a:xfrm>
            <a:off x="1734816" y="5668366"/>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614" name="Google Shape;614;p28"/>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SOEF-9</a:t>
            </a:r>
            <a:r>
              <a:rPr lang="es-MX" sz="1600">
                <a:solidFill>
                  <a:schemeClr val="dk2"/>
                </a:solidFill>
                <a:latin typeface="Calibri"/>
                <a:ea typeface="Calibri"/>
                <a:cs typeface="Calibri"/>
                <a:sym typeface="Calibri"/>
              </a:rPr>
              <a:t>. ¿CONOCES A LOS INTEGRANTES DE LA COMISIÓN DE SEGURIDAD E HIGIENE EN TU ÁREA DE TRABAJO?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p29"/>
          <p:cNvGrpSpPr/>
          <p:nvPr/>
        </p:nvGrpSpPr>
        <p:grpSpPr>
          <a:xfrm>
            <a:off x="179512" y="0"/>
            <a:ext cx="8964488" cy="6858000"/>
            <a:chOff x="179512" y="0"/>
            <a:chExt cx="8964488" cy="6858000"/>
          </a:xfrm>
        </p:grpSpPr>
        <p:grpSp>
          <p:nvGrpSpPr>
            <p:cNvPr id="621" name="Google Shape;621;p29"/>
            <p:cNvGrpSpPr/>
            <p:nvPr/>
          </p:nvGrpSpPr>
          <p:grpSpPr>
            <a:xfrm>
              <a:off x="179512" y="0"/>
              <a:ext cx="8964488" cy="6858000"/>
              <a:chOff x="179512" y="0"/>
              <a:chExt cx="8964488" cy="6858000"/>
            </a:xfrm>
          </p:grpSpPr>
          <p:pic>
            <p:nvPicPr>
              <p:cNvPr id="622" name="Google Shape;622;p2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623" name="Google Shape;623;p29"/>
              <p:cNvGrpSpPr/>
              <p:nvPr/>
            </p:nvGrpSpPr>
            <p:grpSpPr>
              <a:xfrm>
                <a:off x="179512" y="0"/>
                <a:ext cx="8964488" cy="6858000"/>
                <a:chOff x="179512" y="0"/>
                <a:chExt cx="8964488" cy="6858000"/>
              </a:xfrm>
            </p:grpSpPr>
            <p:sp>
              <p:nvSpPr>
                <p:cNvPr id="624" name="Google Shape;624;p2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2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2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2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2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9" name="Google Shape;629;p2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0" name="Google Shape;630;p2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631" name="Google Shape;631;p29"/>
            <p:cNvSpPr txBox="1"/>
            <p:nvPr/>
          </p:nvSpPr>
          <p:spPr>
            <a:xfrm>
              <a:off x="3868801"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632" name="Google Shape;632;p29"/>
          <p:cNvGraphicFramePr/>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4"/>
          </a:graphicData>
        </a:graphic>
      </p:graphicFrame>
      <p:sp>
        <p:nvSpPr>
          <p:cNvPr id="633" name="Google Shape;633;p29"/>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634" name="Google Shape;634;p29"/>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SOEF-10</a:t>
            </a:r>
            <a:r>
              <a:rPr lang="es-MX" sz="1600">
                <a:solidFill>
                  <a:schemeClr val="dk2"/>
                </a:solidFill>
                <a:latin typeface="Calibri"/>
                <a:ea typeface="Calibri"/>
                <a:cs typeface="Calibri"/>
                <a:sym typeface="Calibri"/>
              </a:rPr>
              <a:t>. ¿RECIBES INFORMACIÓN POR PARTE DE LA COMISIÓN DE SEGURIDAD E HIGIENE EN TU ÁREA DE TRABAJO?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400">
                <a:solidFill>
                  <a:schemeClr val="dk1"/>
                </a:solidFill>
                <a:latin typeface="Calibri"/>
                <a:ea typeface="Calibri"/>
                <a:cs typeface="Calibri"/>
                <a:sym typeface="Calibri"/>
              </a:rPr>
              <a:t>Los factores que se evaluaron en la encuesta fueron  los siguientes: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Identidad Institucional</a:t>
            </a:r>
            <a:r>
              <a:rPr lang="es-MX" sz="1400">
                <a:solidFill>
                  <a:schemeClr val="dk1"/>
                </a:solidFill>
                <a:latin typeface="Calibri"/>
                <a:ea typeface="Calibri"/>
                <a:cs typeface="Calibri"/>
                <a:sym typeface="Calibri"/>
              </a:rPr>
              <a:t>: Este factor  permite conocer la identidad del trabajador con la universidad.</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Seguridad Ocupacional – Espacio Físico:</a:t>
            </a:r>
            <a:r>
              <a:rPr lang="es-MX" sz="1400">
                <a:solidFill>
                  <a:schemeClr val="dk1"/>
                </a:solidFill>
                <a:latin typeface="Calibri"/>
                <a:ea typeface="Calibri"/>
                <a:cs typeface="Calibri"/>
                <a:sym typeface="Calibri"/>
              </a:rPr>
              <a:t> La Seguridad e higiene es de gran importancia en el desarrollo de funciones y productividad de los empleados por lo tanto  es considerado para la evaluación.</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Equipo y Material: </a:t>
            </a:r>
            <a:r>
              <a:rPr lang="es-MX" sz="1400">
                <a:solidFill>
                  <a:schemeClr val="dk1"/>
                </a:solidFill>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Convivencia con Compañeros:</a:t>
            </a:r>
            <a:r>
              <a:rPr lang="es-MX" sz="1400">
                <a:solidFill>
                  <a:schemeClr val="dk1"/>
                </a:solidFill>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Relación con Mandos Medios y Superiores</a:t>
            </a:r>
            <a:r>
              <a:rPr lang="es-MX" sz="1400">
                <a:solidFill>
                  <a:schemeClr val="dk1"/>
                </a:solidFill>
                <a:latin typeface="Calibri"/>
                <a:ea typeface="Calibri"/>
                <a:cs typeface="Calibri"/>
                <a:sym typeface="Calibri"/>
              </a:rPr>
              <a:t>: Este factor realiza la evaluación del liderazgo  que impera en las áreas de trabajo, la carga de trabajo y la apertura a las propuestas de mejora.</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400" b="1">
                <a:solidFill>
                  <a:schemeClr val="dk1"/>
                </a:solidFill>
                <a:latin typeface="Calibri"/>
                <a:ea typeface="Calibri"/>
                <a:cs typeface="Calibri"/>
                <a:sym typeface="Calibri"/>
              </a:rPr>
              <a:t>Puesto de Trabajo</a:t>
            </a:r>
            <a:r>
              <a:rPr lang="es-MX" sz="1400">
                <a:solidFill>
                  <a:schemeClr val="dk1"/>
                </a:solidFill>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MX" sz="1200">
                <a:solidFill>
                  <a:schemeClr val="dk1"/>
                </a:solidFill>
                <a:latin typeface="Calibri"/>
                <a:ea typeface="Calibri"/>
                <a:cs typeface="Calibri"/>
                <a:sym typeface="Calibri"/>
              </a:rPr>
              <a:t> </a:t>
            </a:r>
            <a:r>
              <a:rPr lang="es-MX" sz="1400" b="1">
                <a:solidFill>
                  <a:schemeClr val="dk1"/>
                </a:solidFill>
                <a:latin typeface="Calibri"/>
                <a:ea typeface="Calibri"/>
                <a:cs typeface="Calibri"/>
                <a:sym typeface="Calibri"/>
              </a:rPr>
              <a:t>Medio Ambiente: </a:t>
            </a:r>
            <a:r>
              <a:rPr lang="es-MX" sz="1400">
                <a:solidFill>
                  <a:schemeClr val="dk1"/>
                </a:solidFill>
                <a:latin typeface="Calibri"/>
                <a:ea typeface="Calibri"/>
                <a:cs typeface="Calibri"/>
                <a:sym typeface="Calibri"/>
              </a:rPr>
              <a:t>Entorno que condiciona la forma de vida de la sociedad y que incluye valores naturales, sociales y culturales que existen en un lugar y momento determinado.</a:t>
            </a:r>
            <a:endParaRPr sz="1200" b="1">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pSp>
        <p:nvGrpSpPr>
          <p:cNvPr id="640" name="Google Shape;640;p30"/>
          <p:cNvGrpSpPr/>
          <p:nvPr/>
        </p:nvGrpSpPr>
        <p:grpSpPr>
          <a:xfrm>
            <a:off x="179512" y="0"/>
            <a:ext cx="8964488" cy="6858000"/>
            <a:chOff x="179512" y="0"/>
            <a:chExt cx="8964488" cy="6858000"/>
          </a:xfrm>
        </p:grpSpPr>
        <p:grpSp>
          <p:nvGrpSpPr>
            <p:cNvPr id="641" name="Google Shape;641;p30"/>
            <p:cNvGrpSpPr/>
            <p:nvPr/>
          </p:nvGrpSpPr>
          <p:grpSpPr>
            <a:xfrm>
              <a:off x="179512" y="0"/>
              <a:ext cx="8964488" cy="6858000"/>
              <a:chOff x="179512" y="0"/>
              <a:chExt cx="8964488" cy="6858000"/>
            </a:xfrm>
          </p:grpSpPr>
          <p:pic>
            <p:nvPicPr>
              <p:cNvPr id="642" name="Google Shape;642;p3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643" name="Google Shape;643;p30"/>
              <p:cNvGrpSpPr/>
              <p:nvPr/>
            </p:nvGrpSpPr>
            <p:grpSpPr>
              <a:xfrm>
                <a:off x="179512" y="0"/>
                <a:ext cx="8964488" cy="6858000"/>
                <a:chOff x="179512" y="0"/>
                <a:chExt cx="8964488" cy="6858000"/>
              </a:xfrm>
            </p:grpSpPr>
            <p:sp>
              <p:nvSpPr>
                <p:cNvPr id="644" name="Google Shape;644;p3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3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3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3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3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49" name="Google Shape;649;p3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0" name="Google Shape;650;p3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651" name="Google Shape;651;p30"/>
            <p:cNvSpPr txBox="1"/>
            <p:nvPr/>
          </p:nvSpPr>
          <p:spPr>
            <a:xfrm>
              <a:off x="3898627"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652" name="Google Shape;652;p30"/>
          <p:cNvSpPr/>
          <p:nvPr/>
        </p:nvSpPr>
        <p:spPr>
          <a:xfrm>
            <a:off x="2569989" y="394845"/>
            <a:ext cx="4572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SEGURIDAD OCUPACIONAL </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ESPACIO FÍSICO</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(SOEF)</a:t>
            </a:r>
            <a:endParaRPr sz="1800">
              <a:solidFill>
                <a:schemeClr val="dk1"/>
              </a:solidFill>
              <a:latin typeface="Calibri"/>
              <a:ea typeface="Calibri"/>
              <a:cs typeface="Calibri"/>
              <a:sym typeface="Calibri"/>
            </a:endParaRPr>
          </a:p>
        </p:txBody>
      </p:sp>
      <p:sp>
        <p:nvSpPr>
          <p:cNvPr id="653" name="Google Shape;653;p30"/>
          <p:cNvSpPr txBox="1"/>
          <p:nvPr/>
        </p:nvSpPr>
        <p:spPr>
          <a:xfrm>
            <a:off x="1377359" y="1772816"/>
            <a:ext cx="7155081"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Los resultados en lo que respecta al rubro de </a:t>
            </a:r>
            <a:r>
              <a:rPr lang="es-MX" sz="1800" b="1">
                <a:solidFill>
                  <a:schemeClr val="dk1"/>
                </a:solidFill>
                <a:latin typeface="Calibri"/>
                <a:ea typeface="Calibri"/>
                <a:cs typeface="Calibri"/>
                <a:sym typeface="Calibri"/>
              </a:rPr>
              <a:t>“Seguridad Ocupacional” </a:t>
            </a:r>
            <a:r>
              <a:rPr lang="es-MX" sz="1800">
                <a:solidFill>
                  <a:schemeClr val="dk1"/>
                </a:solidFill>
                <a:latin typeface="Calibri"/>
                <a:ea typeface="Calibri"/>
                <a:cs typeface="Calibri"/>
                <a:sym typeface="Calibri"/>
              </a:rPr>
              <a:t>obtenemos que la</a:t>
            </a:r>
            <a:r>
              <a:rPr lang="es-MX" sz="1800" b="1">
                <a:solidFill>
                  <a:schemeClr val="dk1"/>
                </a:solidFill>
                <a:latin typeface="Calibri"/>
                <a:ea typeface="Calibri"/>
                <a:cs typeface="Calibri"/>
                <a:sym typeface="Calibri"/>
              </a:rPr>
              <a:t> iluminación y el clima </a:t>
            </a:r>
            <a:r>
              <a:rPr lang="es-MX" sz="1800">
                <a:solidFill>
                  <a:schemeClr val="dk1"/>
                </a:solidFill>
                <a:latin typeface="Calibri"/>
                <a:ea typeface="Calibri"/>
                <a:cs typeface="Calibri"/>
                <a:sym typeface="Calibri"/>
              </a:rPr>
              <a:t>en las áreas de trabajo es excelente, el </a:t>
            </a:r>
            <a:r>
              <a:rPr lang="es-MX" sz="1800" b="1">
                <a:solidFill>
                  <a:schemeClr val="dk1"/>
                </a:solidFill>
                <a:latin typeface="Calibri"/>
                <a:ea typeface="Calibri"/>
                <a:cs typeface="Calibri"/>
                <a:sym typeface="Calibri"/>
              </a:rPr>
              <a:t>ruido</a:t>
            </a:r>
            <a:r>
              <a:rPr lang="es-MX" sz="1800">
                <a:solidFill>
                  <a:schemeClr val="dk1"/>
                </a:solidFill>
                <a:latin typeface="Calibri"/>
                <a:ea typeface="Calibri"/>
                <a:cs typeface="Calibri"/>
                <a:sym typeface="Calibri"/>
              </a:rPr>
              <a:t> es adecuado para realizar las diversas labores encomendadas, por otro lado, el </a:t>
            </a:r>
            <a:r>
              <a:rPr lang="es-MX" sz="1800" b="1">
                <a:solidFill>
                  <a:schemeClr val="dk1"/>
                </a:solidFill>
                <a:latin typeface="Calibri"/>
                <a:ea typeface="Calibri"/>
                <a:cs typeface="Calibri"/>
                <a:sym typeface="Calibri"/>
              </a:rPr>
              <a:t>mobiliario</a:t>
            </a:r>
            <a:r>
              <a:rPr lang="es-MX" sz="1800">
                <a:solidFill>
                  <a:schemeClr val="dk1"/>
                </a:solidFill>
                <a:latin typeface="Calibri"/>
                <a:ea typeface="Calibri"/>
                <a:cs typeface="Calibri"/>
                <a:sym typeface="Calibri"/>
              </a:rPr>
              <a:t> se expresa que es bueno, el </a:t>
            </a:r>
            <a:r>
              <a:rPr lang="es-MX" sz="1800" b="1">
                <a:solidFill>
                  <a:schemeClr val="dk1"/>
                </a:solidFill>
                <a:latin typeface="Calibri"/>
                <a:ea typeface="Calibri"/>
                <a:cs typeface="Calibri"/>
                <a:sym typeface="Calibri"/>
              </a:rPr>
              <a:t>espacio</a:t>
            </a:r>
            <a:r>
              <a:rPr lang="es-MX" sz="1800">
                <a:solidFill>
                  <a:schemeClr val="dk1"/>
                </a:solidFill>
                <a:latin typeface="Calibri"/>
                <a:ea typeface="Calibri"/>
                <a:cs typeface="Calibri"/>
                <a:sym typeface="Calibri"/>
              </a:rPr>
              <a:t> permite realizar las actividades de forma adecuada, la </a:t>
            </a:r>
            <a:r>
              <a:rPr lang="es-MX" sz="1800" b="1">
                <a:solidFill>
                  <a:schemeClr val="dk1"/>
                </a:solidFill>
                <a:latin typeface="Calibri"/>
                <a:ea typeface="Calibri"/>
                <a:cs typeface="Calibri"/>
                <a:sym typeface="Calibri"/>
              </a:rPr>
              <a:t>higiene</a:t>
            </a:r>
            <a:r>
              <a:rPr lang="es-MX" sz="1800">
                <a:solidFill>
                  <a:schemeClr val="dk1"/>
                </a:solidFill>
                <a:latin typeface="Calibri"/>
                <a:ea typeface="Calibri"/>
                <a:cs typeface="Calibri"/>
                <a:sym typeface="Calibri"/>
              </a:rPr>
              <a:t> en general es excelente, pero la </a:t>
            </a:r>
            <a:r>
              <a:rPr lang="es-MX" sz="1800" b="1">
                <a:solidFill>
                  <a:schemeClr val="dk1"/>
                </a:solidFill>
                <a:latin typeface="Calibri"/>
                <a:ea typeface="Calibri"/>
                <a:cs typeface="Calibri"/>
                <a:sym typeface="Calibri"/>
              </a:rPr>
              <a:t>higiene en sanitarios </a:t>
            </a:r>
            <a:r>
              <a:rPr lang="es-MX" sz="1800">
                <a:solidFill>
                  <a:schemeClr val="dk1"/>
                </a:solidFill>
                <a:latin typeface="Calibri"/>
                <a:ea typeface="Calibri"/>
                <a:cs typeface="Calibri"/>
                <a:sym typeface="Calibri"/>
              </a:rPr>
              <a:t>es excelente, en relación a la respuesta de solicitud de </a:t>
            </a:r>
            <a:r>
              <a:rPr lang="es-MX" sz="1800" b="1">
                <a:solidFill>
                  <a:schemeClr val="dk1"/>
                </a:solidFill>
                <a:latin typeface="Calibri"/>
                <a:ea typeface="Calibri"/>
                <a:cs typeface="Calibri"/>
                <a:sym typeface="Calibri"/>
              </a:rPr>
              <a:t>mantenimiento</a:t>
            </a:r>
            <a:r>
              <a:rPr lang="es-MX" sz="1800">
                <a:solidFill>
                  <a:schemeClr val="dk1"/>
                </a:solidFill>
                <a:latin typeface="Calibri"/>
                <a:ea typeface="Calibri"/>
                <a:cs typeface="Calibri"/>
                <a:sym typeface="Calibri"/>
              </a:rPr>
              <a:t> de infraestructura se expresa que es regular, se conoce a los </a:t>
            </a:r>
            <a:r>
              <a:rPr lang="es-MX" sz="1800" b="1">
                <a:solidFill>
                  <a:schemeClr val="dk1"/>
                </a:solidFill>
                <a:latin typeface="Calibri"/>
                <a:ea typeface="Calibri"/>
                <a:cs typeface="Calibri"/>
                <a:sym typeface="Calibri"/>
              </a:rPr>
              <a:t>integrantes</a:t>
            </a:r>
            <a:r>
              <a:rPr lang="es-MX" sz="1800">
                <a:solidFill>
                  <a:schemeClr val="dk1"/>
                </a:solidFill>
                <a:latin typeface="Calibri"/>
                <a:ea typeface="Calibri"/>
                <a:cs typeface="Calibri"/>
                <a:sym typeface="Calibri"/>
              </a:rPr>
              <a:t> </a:t>
            </a:r>
            <a:r>
              <a:rPr lang="es-MX" sz="1800" b="1">
                <a:solidFill>
                  <a:schemeClr val="dk1"/>
                </a:solidFill>
                <a:latin typeface="Calibri"/>
                <a:ea typeface="Calibri"/>
                <a:cs typeface="Calibri"/>
                <a:sym typeface="Calibri"/>
              </a:rPr>
              <a:t>de las comisiones de seguridad e higiene </a:t>
            </a:r>
            <a:r>
              <a:rPr lang="es-MX" sz="1800">
                <a:solidFill>
                  <a:schemeClr val="dk1"/>
                </a:solidFill>
                <a:latin typeface="Calibri"/>
                <a:ea typeface="Calibri"/>
                <a:cs typeface="Calibri"/>
                <a:sym typeface="Calibri"/>
              </a:rPr>
              <a:t>en un porcentaje mayoritario, así como la buena </a:t>
            </a:r>
            <a:r>
              <a:rPr lang="es-MX" sz="1800" b="1">
                <a:solidFill>
                  <a:schemeClr val="dk1"/>
                </a:solidFill>
                <a:latin typeface="Calibri"/>
                <a:ea typeface="Calibri"/>
                <a:cs typeface="Calibri"/>
                <a:sym typeface="Calibri"/>
              </a:rPr>
              <a:t>información que se recibe de las comisiones de seguridad e higiene</a:t>
            </a:r>
            <a:r>
              <a:rPr lang="es-MX" sz="1800">
                <a:solidFill>
                  <a:schemeClr val="dk1"/>
                </a:solidFill>
                <a:latin typeface="Calibri"/>
                <a:ea typeface="Calibri"/>
                <a:cs typeface="Calibri"/>
                <a:sym typeface="Calibri"/>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59" name="Google Shape;659;p31"/>
          <p:cNvGrpSpPr/>
          <p:nvPr/>
        </p:nvGrpSpPr>
        <p:grpSpPr>
          <a:xfrm>
            <a:off x="179512" y="0"/>
            <a:ext cx="8964488" cy="6858000"/>
            <a:chOff x="179512" y="0"/>
            <a:chExt cx="8964488" cy="6858000"/>
          </a:xfrm>
        </p:grpSpPr>
        <p:grpSp>
          <p:nvGrpSpPr>
            <p:cNvPr id="660" name="Google Shape;660;p31"/>
            <p:cNvGrpSpPr/>
            <p:nvPr/>
          </p:nvGrpSpPr>
          <p:grpSpPr>
            <a:xfrm>
              <a:off x="179512" y="0"/>
              <a:ext cx="8964488" cy="6858000"/>
              <a:chOff x="179512" y="0"/>
              <a:chExt cx="8964488" cy="6858000"/>
            </a:xfrm>
          </p:grpSpPr>
          <p:pic>
            <p:nvPicPr>
              <p:cNvPr id="661" name="Google Shape;661;p3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662" name="Google Shape;662;p31"/>
              <p:cNvGrpSpPr/>
              <p:nvPr/>
            </p:nvGrpSpPr>
            <p:grpSpPr>
              <a:xfrm>
                <a:off x="179512" y="0"/>
                <a:ext cx="8964488" cy="6858000"/>
                <a:chOff x="179512" y="0"/>
                <a:chExt cx="8964488" cy="6858000"/>
              </a:xfrm>
            </p:grpSpPr>
            <p:sp>
              <p:nvSpPr>
                <p:cNvPr id="663" name="Google Shape;663;p3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3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3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3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3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8" name="Google Shape;668;p3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9" name="Google Shape;669;p3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670" name="Google Shape;670;p31"/>
            <p:cNvSpPr txBox="1"/>
            <p:nvPr/>
          </p:nvSpPr>
          <p:spPr>
            <a:xfrm>
              <a:off x="3898627"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671" name="Google Shape;671;p31"/>
          <p:cNvSpPr txBox="1"/>
          <p:nvPr/>
        </p:nvSpPr>
        <p:spPr>
          <a:xfrm>
            <a:off x="2063148" y="2420889"/>
            <a:ext cx="62532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RECURSOS MATERIALES</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(RM)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677" name="Google Shape;677;p32"/>
          <p:cNvGrpSpPr/>
          <p:nvPr/>
        </p:nvGrpSpPr>
        <p:grpSpPr>
          <a:xfrm>
            <a:off x="179512" y="0"/>
            <a:ext cx="8964488" cy="6858000"/>
            <a:chOff x="179512" y="0"/>
            <a:chExt cx="8964488" cy="6858000"/>
          </a:xfrm>
        </p:grpSpPr>
        <p:grpSp>
          <p:nvGrpSpPr>
            <p:cNvPr id="678" name="Google Shape;678;p32"/>
            <p:cNvGrpSpPr/>
            <p:nvPr/>
          </p:nvGrpSpPr>
          <p:grpSpPr>
            <a:xfrm>
              <a:off x="179512" y="0"/>
              <a:ext cx="8964488" cy="6858000"/>
              <a:chOff x="179512" y="0"/>
              <a:chExt cx="8964488" cy="6858000"/>
            </a:xfrm>
          </p:grpSpPr>
          <p:pic>
            <p:nvPicPr>
              <p:cNvPr id="679" name="Google Shape;679;p3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680" name="Google Shape;680;p32"/>
              <p:cNvGrpSpPr/>
              <p:nvPr/>
            </p:nvGrpSpPr>
            <p:grpSpPr>
              <a:xfrm>
                <a:off x="179512" y="0"/>
                <a:ext cx="8964488" cy="6858000"/>
                <a:chOff x="179512" y="0"/>
                <a:chExt cx="8964488" cy="6858000"/>
              </a:xfrm>
            </p:grpSpPr>
            <p:sp>
              <p:nvSpPr>
                <p:cNvPr id="681" name="Google Shape;681;p3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3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3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4" name="Google Shape;684;p3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3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6" name="Google Shape;686;p3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7" name="Google Shape;687;p3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688" name="Google Shape;688;p32"/>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689" name="Google Shape;689;p32"/>
          <p:cNvGraphicFramePr/>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690" name="Google Shape;690;p3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691" name="Google Shape;691;p32"/>
          <p:cNvSpPr txBox="1"/>
          <p:nvPr/>
        </p:nvSpPr>
        <p:spPr>
          <a:xfrm>
            <a:off x="945311" y="863974"/>
            <a:ext cx="8117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RM-1</a:t>
            </a:r>
            <a:r>
              <a:rPr lang="es-MX" sz="1600">
                <a:solidFill>
                  <a:schemeClr val="dk2"/>
                </a:solidFill>
                <a:latin typeface="Calibri"/>
                <a:ea typeface="Calibri"/>
                <a:cs typeface="Calibri"/>
                <a:sym typeface="Calibri"/>
              </a:rPr>
              <a:t>. LA INFORMACIÓN PARA LA PLANEACIÓN Y EJECUCIÓN DE TUS ACTIVIDADES ACADÉMICAS, ¿TE SON PROPORCIONADAS DE MANERA CORRECTA Y OPORTUNA?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pSp>
        <p:nvGrpSpPr>
          <p:cNvPr id="697" name="Google Shape;697;p33"/>
          <p:cNvGrpSpPr/>
          <p:nvPr/>
        </p:nvGrpSpPr>
        <p:grpSpPr>
          <a:xfrm>
            <a:off x="179512" y="0"/>
            <a:ext cx="8964488" cy="6858000"/>
            <a:chOff x="179512" y="0"/>
            <a:chExt cx="8964488" cy="6858000"/>
          </a:xfrm>
        </p:grpSpPr>
        <p:grpSp>
          <p:nvGrpSpPr>
            <p:cNvPr id="698" name="Google Shape;698;p33"/>
            <p:cNvGrpSpPr/>
            <p:nvPr/>
          </p:nvGrpSpPr>
          <p:grpSpPr>
            <a:xfrm>
              <a:off x="179512" y="0"/>
              <a:ext cx="8964488" cy="6858000"/>
              <a:chOff x="179512" y="0"/>
              <a:chExt cx="8964488" cy="6858000"/>
            </a:xfrm>
          </p:grpSpPr>
          <p:pic>
            <p:nvPicPr>
              <p:cNvPr id="699" name="Google Shape;699;p3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700" name="Google Shape;700;p33"/>
              <p:cNvGrpSpPr/>
              <p:nvPr/>
            </p:nvGrpSpPr>
            <p:grpSpPr>
              <a:xfrm>
                <a:off x="179512" y="0"/>
                <a:ext cx="8964488" cy="6858000"/>
                <a:chOff x="179512" y="0"/>
                <a:chExt cx="8964488" cy="6858000"/>
              </a:xfrm>
            </p:grpSpPr>
            <p:sp>
              <p:nvSpPr>
                <p:cNvPr id="701" name="Google Shape;701;p3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3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3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3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5" name="Google Shape;705;p3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06" name="Google Shape;706;p3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07" name="Google Shape;707;p3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708" name="Google Shape;708;p33"/>
            <p:cNvSpPr txBox="1"/>
            <p:nvPr/>
          </p:nvSpPr>
          <p:spPr>
            <a:xfrm>
              <a:off x="4262647" y="634686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709" name="Google Shape;709;p33"/>
          <p:cNvGraphicFramePr/>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4"/>
          </a:graphicData>
        </a:graphic>
      </p:graphicFrame>
      <p:sp>
        <p:nvSpPr>
          <p:cNvPr id="710" name="Google Shape;710;p3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711" name="Google Shape;711;p33"/>
          <p:cNvSpPr txBox="1"/>
          <p:nvPr/>
        </p:nvSpPr>
        <p:spPr>
          <a:xfrm>
            <a:off x="945311" y="863974"/>
            <a:ext cx="81174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RM-2</a:t>
            </a:r>
            <a:r>
              <a:rPr lang="es-MX" sz="1600">
                <a:solidFill>
                  <a:schemeClr val="dk2"/>
                </a:solidFill>
                <a:latin typeface="Calibri"/>
                <a:ea typeface="Calibri"/>
                <a:cs typeface="Calibri"/>
                <a:sym typeface="Calibri"/>
              </a:rPr>
              <a:t>. ¿TIENES ACCESO A EQUIPO DE CÓMPUTO, AUDIOVISUAL, LABORATORIOS Y/O TALLERES NECESARIOS PARA LLEVAR A CABO TUS ACTIVIDADES ACADÉMICAS O DE INVESTIGACIÓN?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pSp>
        <p:nvGrpSpPr>
          <p:cNvPr id="717" name="Google Shape;717;p34"/>
          <p:cNvGrpSpPr/>
          <p:nvPr/>
        </p:nvGrpSpPr>
        <p:grpSpPr>
          <a:xfrm>
            <a:off x="179512" y="0"/>
            <a:ext cx="8964488" cy="6858000"/>
            <a:chOff x="179512" y="0"/>
            <a:chExt cx="8964488" cy="6858000"/>
          </a:xfrm>
        </p:grpSpPr>
        <p:grpSp>
          <p:nvGrpSpPr>
            <p:cNvPr id="718" name="Google Shape;718;p34"/>
            <p:cNvGrpSpPr/>
            <p:nvPr/>
          </p:nvGrpSpPr>
          <p:grpSpPr>
            <a:xfrm>
              <a:off x="179512" y="0"/>
              <a:ext cx="8964488" cy="6858000"/>
              <a:chOff x="179512" y="0"/>
              <a:chExt cx="8964488" cy="6858000"/>
            </a:xfrm>
          </p:grpSpPr>
          <p:pic>
            <p:nvPicPr>
              <p:cNvPr id="719" name="Google Shape;719;p3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720" name="Google Shape;720;p34"/>
              <p:cNvGrpSpPr/>
              <p:nvPr/>
            </p:nvGrpSpPr>
            <p:grpSpPr>
              <a:xfrm>
                <a:off x="179512" y="0"/>
                <a:ext cx="8964488" cy="6858000"/>
                <a:chOff x="179512" y="0"/>
                <a:chExt cx="8964488" cy="6858000"/>
              </a:xfrm>
            </p:grpSpPr>
            <p:sp>
              <p:nvSpPr>
                <p:cNvPr id="721" name="Google Shape;721;p3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3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3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4" name="Google Shape;724;p3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5" name="Google Shape;725;p3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6" name="Google Shape;726;p3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7" name="Google Shape;727;p3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728" name="Google Shape;728;p34"/>
            <p:cNvSpPr txBox="1"/>
            <p:nvPr/>
          </p:nvSpPr>
          <p:spPr>
            <a:xfrm>
              <a:off x="3939070"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729" name="Google Shape;729;p34"/>
          <p:cNvGraphicFramePr/>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4"/>
          </a:graphicData>
        </a:graphic>
      </p:graphicFrame>
      <p:sp>
        <p:nvSpPr>
          <p:cNvPr id="730" name="Google Shape;730;p3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731" name="Google Shape;731;p34"/>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RM-3</a:t>
            </a:r>
            <a:r>
              <a:rPr lang="es-MX" sz="1600">
                <a:solidFill>
                  <a:schemeClr val="dk2"/>
                </a:solidFill>
                <a:latin typeface="Calibri"/>
                <a:ea typeface="Calibri"/>
                <a:cs typeface="Calibri"/>
                <a:sym typeface="Calibri"/>
              </a:rPr>
              <a:t>. ¿ EN QUE CONDICIONES SE ENCUENTRAN  LAS AULAS DONDE IMPARTES TUS CLASES?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35"/>
          <p:cNvGrpSpPr/>
          <p:nvPr/>
        </p:nvGrpSpPr>
        <p:grpSpPr>
          <a:xfrm>
            <a:off x="179512" y="0"/>
            <a:ext cx="8964488" cy="6858000"/>
            <a:chOff x="179512" y="0"/>
            <a:chExt cx="8964488" cy="6858000"/>
          </a:xfrm>
        </p:grpSpPr>
        <p:grpSp>
          <p:nvGrpSpPr>
            <p:cNvPr id="738" name="Google Shape;738;p35"/>
            <p:cNvGrpSpPr/>
            <p:nvPr/>
          </p:nvGrpSpPr>
          <p:grpSpPr>
            <a:xfrm>
              <a:off x="179512" y="0"/>
              <a:ext cx="8964488" cy="6858000"/>
              <a:chOff x="179512" y="0"/>
              <a:chExt cx="8964488" cy="6858000"/>
            </a:xfrm>
          </p:grpSpPr>
          <p:pic>
            <p:nvPicPr>
              <p:cNvPr id="739" name="Google Shape;739;p3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740" name="Google Shape;740;p35"/>
              <p:cNvGrpSpPr/>
              <p:nvPr/>
            </p:nvGrpSpPr>
            <p:grpSpPr>
              <a:xfrm>
                <a:off x="179512" y="0"/>
                <a:ext cx="8964488" cy="6858000"/>
                <a:chOff x="179512" y="0"/>
                <a:chExt cx="8964488" cy="6858000"/>
              </a:xfrm>
            </p:grpSpPr>
            <p:sp>
              <p:nvSpPr>
                <p:cNvPr id="741" name="Google Shape;741;p3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3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3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3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3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46" name="Google Shape;746;p3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47" name="Google Shape;747;p3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748" name="Google Shape;748;p35"/>
            <p:cNvSpPr txBox="1"/>
            <p:nvPr/>
          </p:nvSpPr>
          <p:spPr>
            <a:xfrm>
              <a:off x="386927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749" name="Google Shape;749;p35"/>
          <p:cNvGraphicFramePr/>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4"/>
          </a:graphicData>
        </a:graphic>
      </p:graphicFrame>
      <p:sp>
        <p:nvSpPr>
          <p:cNvPr id="750" name="Google Shape;750;p3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751" name="Google Shape;751;p35"/>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RM-4</a:t>
            </a:r>
            <a:r>
              <a:rPr lang="es-MX" sz="1600">
                <a:solidFill>
                  <a:schemeClr val="dk2"/>
                </a:solidFill>
                <a:latin typeface="Calibri"/>
                <a:ea typeface="Calibri"/>
                <a:cs typeface="Calibri"/>
                <a:sym typeface="Calibri"/>
              </a:rPr>
              <a:t>. ¿CUENTAS CON EL MATERIAL NECESARIO PARA LA REALIZACIÓN DE TUS FUNCIONES?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36"/>
          <p:cNvGrpSpPr/>
          <p:nvPr/>
        </p:nvGrpSpPr>
        <p:grpSpPr>
          <a:xfrm>
            <a:off x="179512" y="0"/>
            <a:ext cx="8964488" cy="6858000"/>
            <a:chOff x="179512" y="0"/>
            <a:chExt cx="8964488" cy="6858000"/>
          </a:xfrm>
        </p:grpSpPr>
        <p:grpSp>
          <p:nvGrpSpPr>
            <p:cNvPr id="758" name="Google Shape;758;p36"/>
            <p:cNvGrpSpPr/>
            <p:nvPr/>
          </p:nvGrpSpPr>
          <p:grpSpPr>
            <a:xfrm>
              <a:off x="179512" y="0"/>
              <a:ext cx="8964488" cy="6858000"/>
              <a:chOff x="179512" y="0"/>
              <a:chExt cx="8964488" cy="6858000"/>
            </a:xfrm>
          </p:grpSpPr>
          <p:pic>
            <p:nvPicPr>
              <p:cNvPr id="759" name="Google Shape;759;p3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760" name="Google Shape;760;p36"/>
              <p:cNvGrpSpPr/>
              <p:nvPr/>
            </p:nvGrpSpPr>
            <p:grpSpPr>
              <a:xfrm>
                <a:off x="179512" y="0"/>
                <a:ext cx="8964488" cy="6858000"/>
                <a:chOff x="179512" y="0"/>
                <a:chExt cx="8964488" cy="6858000"/>
              </a:xfrm>
            </p:grpSpPr>
            <p:sp>
              <p:nvSpPr>
                <p:cNvPr id="761" name="Google Shape;761;p3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3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3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3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3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6" name="Google Shape;766;p3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7" name="Google Shape;767;p3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768" name="Google Shape;768;p36"/>
            <p:cNvSpPr txBox="1"/>
            <p:nvPr/>
          </p:nvSpPr>
          <p:spPr>
            <a:xfrm>
              <a:off x="3826610" y="632668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769" name="Google Shape;769;p36"/>
          <p:cNvGraphicFramePr/>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4"/>
          </a:graphicData>
        </a:graphic>
      </p:graphicFrame>
      <p:sp>
        <p:nvSpPr>
          <p:cNvPr id="770" name="Google Shape;770;p3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771" name="Google Shape;771;p36"/>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RM-5</a:t>
            </a:r>
            <a:r>
              <a:rPr lang="es-MX" sz="1600">
                <a:solidFill>
                  <a:schemeClr val="dk2"/>
                </a:solidFill>
                <a:latin typeface="Calibri"/>
                <a:ea typeface="Calibri"/>
                <a:cs typeface="Calibri"/>
                <a:sym typeface="Calibri"/>
              </a:rPr>
              <a:t>. ¿SE TE PROPORCIONA EL EQUIPO O HERRAMIENTAS NECESARIAS PARA REALIZAR TUS FUNCIONES?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7" name="Google Shape;777;p37"/>
          <p:cNvGrpSpPr/>
          <p:nvPr/>
        </p:nvGrpSpPr>
        <p:grpSpPr>
          <a:xfrm>
            <a:off x="179512" y="0"/>
            <a:ext cx="8964488" cy="6858000"/>
            <a:chOff x="179512" y="0"/>
            <a:chExt cx="8964488" cy="6858000"/>
          </a:xfrm>
        </p:grpSpPr>
        <p:grpSp>
          <p:nvGrpSpPr>
            <p:cNvPr id="778" name="Google Shape;778;p37"/>
            <p:cNvGrpSpPr/>
            <p:nvPr/>
          </p:nvGrpSpPr>
          <p:grpSpPr>
            <a:xfrm>
              <a:off x="179512" y="0"/>
              <a:ext cx="8964488" cy="6858000"/>
              <a:chOff x="179512" y="0"/>
              <a:chExt cx="8964488" cy="6858000"/>
            </a:xfrm>
          </p:grpSpPr>
          <p:pic>
            <p:nvPicPr>
              <p:cNvPr id="779" name="Google Shape;779;p3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780" name="Google Shape;780;p37"/>
              <p:cNvGrpSpPr/>
              <p:nvPr/>
            </p:nvGrpSpPr>
            <p:grpSpPr>
              <a:xfrm>
                <a:off x="179512" y="0"/>
                <a:ext cx="8964488" cy="6858000"/>
                <a:chOff x="179512" y="0"/>
                <a:chExt cx="8964488" cy="6858000"/>
              </a:xfrm>
            </p:grpSpPr>
            <p:sp>
              <p:nvSpPr>
                <p:cNvPr id="781" name="Google Shape;781;p3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3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3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3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3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86" name="Google Shape;786;p3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87" name="Google Shape;787;p3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788" name="Google Shape;788;p37"/>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789" name="Google Shape;789;p3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790" name="Google Shape;790;p37"/>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RM-6</a:t>
            </a:r>
            <a:r>
              <a:rPr lang="es-MX" sz="1600">
                <a:solidFill>
                  <a:schemeClr val="dk2"/>
                </a:solidFill>
                <a:latin typeface="Calibri"/>
                <a:ea typeface="Calibri"/>
                <a:cs typeface="Calibri"/>
                <a:sym typeface="Calibri"/>
              </a:rPr>
              <a:t>. CUANDO SOLICITAS UN SERVICIO PARA TU EQUIPO DE CÓMPUTO, ¿SE TE ATIENDE DE MANERA OPORTUNA?</a:t>
            </a:r>
            <a:endParaRPr/>
          </a:p>
        </p:txBody>
      </p:sp>
      <p:graphicFrame>
        <p:nvGraphicFramePr>
          <p:cNvPr id="791" name="Google Shape;791;p37"/>
          <p:cNvGraphicFramePr/>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grpSp>
        <p:nvGrpSpPr>
          <p:cNvPr id="797" name="Google Shape;797;p38"/>
          <p:cNvGrpSpPr/>
          <p:nvPr/>
        </p:nvGrpSpPr>
        <p:grpSpPr>
          <a:xfrm>
            <a:off x="179512" y="0"/>
            <a:ext cx="8964488" cy="6858000"/>
            <a:chOff x="179512" y="0"/>
            <a:chExt cx="8964488" cy="6858000"/>
          </a:xfrm>
        </p:grpSpPr>
        <p:grpSp>
          <p:nvGrpSpPr>
            <p:cNvPr id="798" name="Google Shape;798;p38"/>
            <p:cNvGrpSpPr/>
            <p:nvPr/>
          </p:nvGrpSpPr>
          <p:grpSpPr>
            <a:xfrm>
              <a:off x="179512" y="0"/>
              <a:ext cx="8964488" cy="6858000"/>
              <a:chOff x="179512" y="0"/>
              <a:chExt cx="8964488" cy="6858000"/>
            </a:xfrm>
          </p:grpSpPr>
          <p:pic>
            <p:nvPicPr>
              <p:cNvPr id="799" name="Google Shape;799;p3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00" name="Google Shape;800;p38"/>
              <p:cNvGrpSpPr/>
              <p:nvPr/>
            </p:nvGrpSpPr>
            <p:grpSpPr>
              <a:xfrm>
                <a:off x="179512" y="0"/>
                <a:ext cx="8964488" cy="6858000"/>
                <a:chOff x="179512" y="0"/>
                <a:chExt cx="8964488" cy="6858000"/>
              </a:xfrm>
            </p:grpSpPr>
            <p:sp>
              <p:nvSpPr>
                <p:cNvPr id="801" name="Google Shape;801;p3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2" name="Google Shape;802;p3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3" name="Google Shape;803;p3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4" name="Google Shape;804;p3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p3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06" name="Google Shape;806;p3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07" name="Google Shape;807;p3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808" name="Google Shape;808;p38"/>
            <p:cNvSpPr txBox="1"/>
            <p:nvPr/>
          </p:nvSpPr>
          <p:spPr>
            <a:xfrm>
              <a:off x="386927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809" name="Google Shape;809;p38"/>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810" name="Google Shape;810;p38"/>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RM-7</a:t>
            </a:r>
            <a:r>
              <a:rPr lang="es-MX" sz="1600">
                <a:solidFill>
                  <a:schemeClr val="dk2"/>
                </a:solidFill>
                <a:latin typeface="Calibri"/>
                <a:ea typeface="Calibri"/>
                <a:cs typeface="Calibri"/>
                <a:sym typeface="Calibri"/>
              </a:rPr>
              <a:t>. ¿CUENTAS CON EL MATERIAL NECESARIO PARA LA REALIZACIÓN DE TUS FUNCIONES?</a:t>
            </a:r>
            <a:endParaRPr/>
          </a:p>
        </p:txBody>
      </p:sp>
      <p:graphicFrame>
        <p:nvGraphicFramePr>
          <p:cNvPr id="811" name="Google Shape;811;p38"/>
          <p:cNvGraphicFramePr/>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grpSp>
        <p:nvGrpSpPr>
          <p:cNvPr id="817" name="Google Shape;817;p39"/>
          <p:cNvGrpSpPr/>
          <p:nvPr/>
        </p:nvGrpSpPr>
        <p:grpSpPr>
          <a:xfrm>
            <a:off x="179512" y="0"/>
            <a:ext cx="8964488" cy="6858000"/>
            <a:chOff x="179512" y="0"/>
            <a:chExt cx="8964488" cy="6858000"/>
          </a:xfrm>
        </p:grpSpPr>
        <p:grpSp>
          <p:nvGrpSpPr>
            <p:cNvPr id="818" name="Google Shape;818;p39"/>
            <p:cNvGrpSpPr/>
            <p:nvPr/>
          </p:nvGrpSpPr>
          <p:grpSpPr>
            <a:xfrm>
              <a:off x="179512" y="0"/>
              <a:ext cx="8964488" cy="6858000"/>
              <a:chOff x="179512" y="0"/>
              <a:chExt cx="8964488" cy="6858000"/>
            </a:xfrm>
          </p:grpSpPr>
          <p:pic>
            <p:nvPicPr>
              <p:cNvPr id="819" name="Google Shape;819;p3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20" name="Google Shape;820;p39"/>
              <p:cNvGrpSpPr/>
              <p:nvPr/>
            </p:nvGrpSpPr>
            <p:grpSpPr>
              <a:xfrm>
                <a:off x="179512" y="0"/>
                <a:ext cx="8964488" cy="6858000"/>
                <a:chOff x="179512" y="0"/>
                <a:chExt cx="8964488" cy="6858000"/>
              </a:xfrm>
            </p:grpSpPr>
            <p:sp>
              <p:nvSpPr>
                <p:cNvPr id="821" name="Google Shape;821;p3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3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3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3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3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26" name="Google Shape;826;p3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27" name="Google Shape;827;p3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828" name="Google Shape;828;p39"/>
            <p:cNvSpPr txBox="1"/>
            <p:nvPr/>
          </p:nvSpPr>
          <p:spPr>
            <a:xfrm>
              <a:off x="3869274" y="6356580"/>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829" name="Google Shape;829;p39"/>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830" name="Google Shape;830;p39"/>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RM-8</a:t>
            </a:r>
            <a:r>
              <a:rPr lang="es-MX" sz="1600">
                <a:solidFill>
                  <a:schemeClr val="dk2"/>
                </a:solidFill>
                <a:latin typeface="Calibri"/>
                <a:ea typeface="Calibri"/>
                <a:cs typeface="Calibri"/>
                <a:sym typeface="Calibri"/>
              </a:rPr>
              <a:t>. ¿SE TE PROPORCIONA EN TIEMPO Y FORMA EL EQUIPO O HERRAMIENTAS NECESARIAS PARA REALIZAR TUS FUNCIONES?</a:t>
            </a:r>
            <a:endParaRPr/>
          </a:p>
        </p:txBody>
      </p:sp>
      <p:graphicFrame>
        <p:nvGraphicFramePr>
          <p:cNvPr id="831" name="Google Shape;831;p39"/>
          <p:cNvGraphicFramePr/>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53" name="Google Shape;153;p4"/>
          <p:cNvSpPr txBox="1"/>
          <p:nvPr/>
        </p:nvSpPr>
        <p:spPr>
          <a:xfrm>
            <a:off x="2063149" y="2420889"/>
            <a:ext cx="583264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600" b="1">
                <a:solidFill>
                  <a:schemeClr val="dk1"/>
                </a:solidFill>
                <a:latin typeface="Calibri"/>
                <a:ea typeface="Calibri"/>
                <a:cs typeface="Calibri"/>
                <a:sym typeface="Calibri"/>
              </a:rPr>
              <a:t>RESULTADOS EVALUACIÓN DE </a:t>
            </a:r>
            <a:endParaRPr/>
          </a:p>
          <a:p>
            <a:pPr marL="0" marR="0" lvl="0" indent="0" algn="ctr" rtl="0">
              <a:spcBef>
                <a:spcPts val="0"/>
              </a:spcBef>
              <a:spcAft>
                <a:spcPts val="0"/>
              </a:spcAft>
              <a:buNone/>
            </a:pPr>
            <a:r>
              <a:rPr lang="es-MX" sz="3600" b="1">
                <a:solidFill>
                  <a:schemeClr val="dk1"/>
                </a:solidFill>
                <a:latin typeface="Calibri"/>
                <a:ea typeface="Calibri"/>
                <a:cs typeface="Calibri"/>
                <a:sym typeface="Calibri"/>
              </a:rPr>
              <a:t>AMBIENTE DE TRABAJO 2019 DE S.U.N.T.U.A.N.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pSp>
        <p:nvGrpSpPr>
          <p:cNvPr id="837" name="Google Shape;837;p40"/>
          <p:cNvGrpSpPr/>
          <p:nvPr/>
        </p:nvGrpSpPr>
        <p:grpSpPr>
          <a:xfrm>
            <a:off x="179512" y="0"/>
            <a:ext cx="8964488" cy="6858000"/>
            <a:chOff x="179512" y="0"/>
            <a:chExt cx="8964488" cy="6858000"/>
          </a:xfrm>
        </p:grpSpPr>
        <p:grpSp>
          <p:nvGrpSpPr>
            <p:cNvPr id="838" name="Google Shape;838;p40"/>
            <p:cNvGrpSpPr/>
            <p:nvPr/>
          </p:nvGrpSpPr>
          <p:grpSpPr>
            <a:xfrm>
              <a:off x="179512" y="0"/>
              <a:ext cx="8964488" cy="6858000"/>
              <a:chOff x="179512" y="0"/>
              <a:chExt cx="8964488" cy="6858000"/>
            </a:xfrm>
          </p:grpSpPr>
          <p:pic>
            <p:nvPicPr>
              <p:cNvPr id="839" name="Google Shape;839;p4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40" name="Google Shape;840;p40"/>
              <p:cNvGrpSpPr/>
              <p:nvPr/>
            </p:nvGrpSpPr>
            <p:grpSpPr>
              <a:xfrm>
                <a:off x="179512" y="0"/>
                <a:ext cx="8964488" cy="6858000"/>
                <a:chOff x="179512" y="0"/>
                <a:chExt cx="8964488" cy="6858000"/>
              </a:xfrm>
            </p:grpSpPr>
            <p:sp>
              <p:nvSpPr>
                <p:cNvPr id="841" name="Google Shape;841;p4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2" name="Google Shape;842;p4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4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4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4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6" name="Google Shape;846;p4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7" name="Google Shape;847;p4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848" name="Google Shape;848;p40"/>
            <p:cNvSpPr txBox="1"/>
            <p:nvPr/>
          </p:nvSpPr>
          <p:spPr>
            <a:xfrm>
              <a:off x="3869274" y="635829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849" name="Google Shape;849;p40"/>
          <p:cNvSpPr txBox="1"/>
          <p:nvPr/>
        </p:nvSpPr>
        <p:spPr>
          <a:xfrm>
            <a:off x="1746543" y="411200"/>
            <a:ext cx="6253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RECURSOS MATERIALES</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(RM)</a:t>
            </a:r>
            <a:endParaRPr/>
          </a:p>
        </p:txBody>
      </p:sp>
      <p:sp>
        <p:nvSpPr>
          <p:cNvPr id="850" name="Google Shape;850;p40"/>
          <p:cNvSpPr txBox="1"/>
          <p:nvPr/>
        </p:nvSpPr>
        <p:spPr>
          <a:xfrm>
            <a:off x="1597955" y="1068961"/>
            <a:ext cx="6785897"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el rubro de </a:t>
            </a:r>
            <a:r>
              <a:rPr lang="es-MX" sz="1800" b="1">
                <a:solidFill>
                  <a:schemeClr val="dk1"/>
                </a:solidFill>
                <a:latin typeface="Calibri"/>
                <a:ea typeface="Calibri"/>
                <a:cs typeface="Calibri"/>
                <a:sym typeface="Calibri"/>
              </a:rPr>
              <a:t>“Recursos Materiales”</a:t>
            </a:r>
            <a:r>
              <a:rPr lang="es-MX" sz="1800">
                <a:solidFill>
                  <a:schemeClr val="dk1"/>
                </a:solidFill>
                <a:latin typeface="Calibri"/>
                <a:ea typeface="Calibri"/>
                <a:cs typeface="Calibri"/>
                <a:sym typeface="Calibri"/>
              </a:rPr>
              <a:t> se presentan los resultados:</a:t>
            </a:r>
            <a:endParaRPr/>
          </a:p>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b="1">
                <a:solidFill>
                  <a:schemeClr val="dk1"/>
                </a:solidFill>
                <a:latin typeface="Calibri"/>
                <a:ea typeface="Calibri"/>
                <a:cs typeface="Calibri"/>
                <a:sym typeface="Calibri"/>
              </a:rPr>
              <a:t>Función docente:</a:t>
            </a:r>
            <a:endParaRPr/>
          </a:p>
          <a:p>
            <a:pPr marL="285750" marR="0" lvl="0" indent="-285750" algn="just" rtl="0">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Las </a:t>
            </a:r>
            <a:r>
              <a:rPr lang="es-MX" sz="1800" b="1">
                <a:solidFill>
                  <a:schemeClr val="dk1"/>
                </a:solidFill>
                <a:latin typeface="Calibri"/>
                <a:ea typeface="Calibri"/>
                <a:cs typeface="Calibri"/>
                <a:sym typeface="Calibri"/>
              </a:rPr>
              <a:t>condiciones en que se encuentran las aulas </a:t>
            </a:r>
            <a:r>
              <a:rPr lang="es-MX" sz="1800">
                <a:solidFill>
                  <a:schemeClr val="dk1"/>
                </a:solidFill>
                <a:latin typeface="Calibri"/>
                <a:ea typeface="Calibri"/>
                <a:cs typeface="Calibri"/>
                <a:sym typeface="Calibri"/>
              </a:rPr>
              <a:t>donde se imparten clases son buenas en su mayoría.</a:t>
            </a:r>
            <a:endParaRPr/>
          </a:p>
          <a:p>
            <a:pPr marL="0" marR="0" lvl="0" indent="0" algn="just" rtl="0">
              <a:spcBef>
                <a:spcPts val="0"/>
              </a:spcBef>
              <a:spcAft>
                <a:spcPts val="0"/>
              </a:spcAft>
              <a:buNone/>
            </a:pPr>
            <a:r>
              <a:rPr lang="es-MX" sz="1800" b="1">
                <a:solidFill>
                  <a:schemeClr val="dk1"/>
                </a:solidFill>
                <a:latin typeface="Calibri"/>
                <a:ea typeface="Calibri"/>
                <a:cs typeface="Calibri"/>
                <a:sym typeface="Calibri"/>
              </a:rPr>
              <a:t>Función administrativa:</a:t>
            </a:r>
            <a:endParaRPr/>
          </a:p>
          <a:p>
            <a:pPr marL="285750" marR="0" lvl="0" indent="-285750" algn="just" rtl="0">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Se proporciona </a:t>
            </a:r>
            <a:r>
              <a:rPr lang="es-MX" sz="1800" b="1">
                <a:solidFill>
                  <a:schemeClr val="dk1"/>
                </a:solidFill>
                <a:latin typeface="Calibri"/>
                <a:ea typeface="Calibri"/>
                <a:cs typeface="Calibri"/>
                <a:sym typeface="Calibri"/>
              </a:rPr>
              <a:t>el equipo o herramientas necesarias para realizar sus funciones </a:t>
            </a:r>
            <a:r>
              <a:rPr lang="es-MX" sz="1800">
                <a:solidFill>
                  <a:schemeClr val="dk1"/>
                </a:solidFill>
                <a:latin typeface="Calibri"/>
                <a:ea typeface="Calibri"/>
                <a:cs typeface="Calibri"/>
                <a:sym typeface="Calibri"/>
              </a:rPr>
              <a:t>en un 88% y un 12% menciona que algunas veces</a:t>
            </a:r>
            <a:endParaRPr/>
          </a:p>
          <a:p>
            <a:pPr marL="285750" marR="0" lvl="0" indent="-285750" algn="just" rtl="0">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Cuando se </a:t>
            </a:r>
            <a:r>
              <a:rPr lang="es-MX" sz="1800" b="1">
                <a:solidFill>
                  <a:schemeClr val="dk1"/>
                </a:solidFill>
                <a:latin typeface="Calibri"/>
                <a:ea typeface="Calibri"/>
                <a:cs typeface="Calibri"/>
                <a:sym typeface="Calibri"/>
              </a:rPr>
              <a:t>solicita un servicio para equipo de computo </a:t>
            </a:r>
            <a:r>
              <a:rPr lang="es-MX" sz="1800">
                <a:solidFill>
                  <a:schemeClr val="dk1"/>
                </a:solidFill>
                <a:latin typeface="Calibri"/>
                <a:ea typeface="Calibri"/>
                <a:cs typeface="Calibri"/>
                <a:sym typeface="Calibri"/>
              </a:rPr>
              <a:t>se atiende de buena manera en la mayoría de los casos.</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856" name="Google Shape;856;p41"/>
          <p:cNvGrpSpPr/>
          <p:nvPr/>
        </p:nvGrpSpPr>
        <p:grpSpPr>
          <a:xfrm>
            <a:off x="179512" y="0"/>
            <a:ext cx="8964488" cy="6858000"/>
            <a:chOff x="179512" y="0"/>
            <a:chExt cx="8964488" cy="6858000"/>
          </a:xfrm>
        </p:grpSpPr>
        <p:grpSp>
          <p:nvGrpSpPr>
            <p:cNvPr id="857" name="Google Shape;857;p41"/>
            <p:cNvGrpSpPr/>
            <p:nvPr/>
          </p:nvGrpSpPr>
          <p:grpSpPr>
            <a:xfrm>
              <a:off x="179512" y="0"/>
              <a:ext cx="8964488" cy="6858000"/>
              <a:chOff x="179512" y="0"/>
              <a:chExt cx="8964488" cy="6858000"/>
            </a:xfrm>
          </p:grpSpPr>
          <p:pic>
            <p:nvPicPr>
              <p:cNvPr id="858" name="Google Shape;858;p4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59" name="Google Shape;859;p41"/>
              <p:cNvGrpSpPr/>
              <p:nvPr/>
            </p:nvGrpSpPr>
            <p:grpSpPr>
              <a:xfrm>
                <a:off x="179512" y="0"/>
                <a:ext cx="8964488" cy="6858000"/>
                <a:chOff x="179512" y="0"/>
                <a:chExt cx="8964488" cy="6858000"/>
              </a:xfrm>
            </p:grpSpPr>
            <p:sp>
              <p:nvSpPr>
                <p:cNvPr id="860" name="Google Shape;860;p4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1" name="Google Shape;861;p4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4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4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4" name="Google Shape;864;p4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65" name="Google Shape;865;p4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66" name="Google Shape;866;p4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867" name="Google Shape;867;p41"/>
            <p:cNvSpPr txBox="1"/>
            <p:nvPr/>
          </p:nvSpPr>
          <p:spPr>
            <a:xfrm>
              <a:off x="3869274" y="635829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868" name="Google Shape;868;p41"/>
          <p:cNvSpPr txBox="1"/>
          <p:nvPr/>
        </p:nvSpPr>
        <p:spPr>
          <a:xfrm>
            <a:off x="2063148" y="2420889"/>
            <a:ext cx="6253267"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CONVIVENCIA CON COMPAÑEROS – COMPAÑERAS</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“CCC”</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42"/>
          <p:cNvGrpSpPr/>
          <p:nvPr/>
        </p:nvGrpSpPr>
        <p:grpSpPr>
          <a:xfrm>
            <a:off x="179512" y="0"/>
            <a:ext cx="8964488" cy="6858000"/>
            <a:chOff x="179512" y="0"/>
            <a:chExt cx="8964488" cy="6858000"/>
          </a:xfrm>
        </p:grpSpPr>
        <p:grpSp>
          <p:nvGrpSpPr>
            <p:cNvPr id="875" name="Google Shape;875;p42"/>
            <p:cNvGrpSpPr/>
            <p:nvPr/>
          </p:nvGrpSpPr>
          <p:grpSpPr>
            <a:xfrm>
              <a:off x="179512" y="0"/>
              <a:ext cx="8964488" cy="6858000"/>
              <a:chOff x="179512" y="0"/>
              <a:chExt cx="8964488" cy="6858000"/>
            </a:xfrm>
          </p:grpSpPr>
          <p:pic>
            <p:nvPicPr>
              <p:cNvPr id="876" name="Google Shape;876;p4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77" name="Google Shape;877;p42"/>
              <p:cNvGrpSpPr/>
              <p:nvPr/>
            </p:nvGrpSpPr>
            <p:grpSpPr>
              <a:xfrm>
                <a:off x="179512" y="0"/>
                <a:ext cx="8964488" cy="6858000"/>
                <a:chOff x="179512" y="0"/>
                <a:chExt cx="8964488" cy="6858000"/>
              </a:xfrm>
            </p:grpSpPr>
            <p:sp>
              <p:nvSpPr>
                <p:cNvPr id="878" name="Google Shape;878;p4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9" name="Google Shape;879;p4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0" name="Google Shape;880;p4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1" name="Google Shape;881;p4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2" name="Google Shape;882;p4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3" name="Google Shape;883;p4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4" name="Google Shape;884;p4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885" name="Google Shape;885;p42"/>
            <p:cNvSpPr txBox="1"/>
            <p:nvPr/>
          </p:nvSpPr>
          <p:spPr>
            <a:xfrm>
              <a:off x="3869274" y="63309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886" name="Google Shape;886;p42"/>
          <p:cNvGraphicFramePr/>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4"/>
          </a:graphicData>
        </a:graphic>
      </p:graphicFrame>
      <p:sp>
        <p:nvSpPr>
          <p:cNvPr id="887" name="Google Shape;887;p4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888" name="Google Shape;888;p42"/>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CCC-1</a:t>
            </a:r>
            <a:r>
              <a:rPr lang="es-MX" sz="1600">
                <a:solidFill>
                  <a:schemeClr val="dk2"/>
                </a:solidFill>
                <a:latin typeface="Calibri"/>
                <a:ea typeface="Calibri"/>
                <a:cs typeface="Calibri"/>
                <a:sym typeface="Calibri"/>
              </a:rPr>
              <a:t>. ¿CÓMO CONSIDERAS LAS RELACIONES ENTRE TUS COMPAÑEROS – COMPAÑERAS DE TRABAJO?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4" name="Google Shape;894;p43"/>
          <p:cNvGrpSpPr/>
          <p:nvPr/>
        </p:nvGrpSpPr>
        <p:grpSpPr>
          <a:xfrm>
            <a:off x="179512" y="0"/>
            <a:ext cx="8964488" cy="6858000"/>
            <a:chOff x="179512" y="0"/>
            <a:chExt cx="8964488" cy="6858000"/>
          </a:xfrm>
        </p:grpSpPr>
        <p:grpSp>
          <p:nvGrpSpPr>
            <p:cNvPr id="895" name="Google Shape;895;p43"/>
            <p:cNvGrpSpPr/>
            <p:nvPr/>
          </p:nvGrpSpPr>
          <p:grpSpPr>
            <a:xfrm>
              <a:off x="179512" y="0"/>
              <a:ext cx="8964488" cy="6858000"/>
              <a:chOff x="179512" y="0"/>
              <a:chExt cx="8964488" cy="6858000"/>
            </a:xfrm>
          </p:grpSpPr>
          <p:pic>
            <p:nvPicPr>
              <p:cNvPr id="896" name="Google Shape;896;p4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897" name="Google Shape;897;p43"/>
              <p:cNvGrpSpPr/>
              <p:nvPr/>
            </p:nvGrpSpPr>
            <p:grpSpPr>
              <a:xfrm>
                <a:off x="179512" y="0"/>
                <a:ext cx="8964488" cy="6858000"/>
                <a:chOff x="179512" y="0"/>
                <a:chExt cx="8964488" cy="6858000"/>
              </a:xfrm>
            </p:grpSpPr>
            <p:sp>
              <p:nvSpPr>
                <p:cNvPr id="898" name="Google Shape;898;p4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9" name="Google Shape;899;p4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4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4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2" name="Google Shape;902;p4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03" name="Google Shape;903;p4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04" name="Google Shape;904;p4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905" name="Google Shape;905;p43"/>
            <p:cNvSpPr txBox="1"/>
            <p:nvPr/>
          </p:nvSpPr>
          <p:spPr>
            <a:xfrm>
              <a:off x="3900206"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906" name="Google Shape;906;p43"/>
          <p:cNvGraphicFramePr/>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4"/>
          </a:graphicData>
        </a:graphic>
      </p:graphicFrame>
      <p:sp>
        <p:nvSpPr>
          <p:cNvPr id="907" name="Google Shape;907;p4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908" name="Google Shape;908;p43"/>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CCC-2</a:t>
            </a:r>
            <a:r>
              <a:rPr lang="es-MX" sz="1600">
                <a:solidFill>
                  <a:schemeClr val="dk2"/>
                </a:solidFill>
                <a:latin typeface="Calibri"/>
                <a:ea typeface="Calibri"/>
                <a:cs typeface="Calibri"/>
                <a:sym typeface="Calibri"/>
              </a:rPr>
              <a:t>. ¿CONSIDERAS QUE EN TU ÁREA  SE FOMENTA EL TRABAJO EN EQUIPO?</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4" name="Google Shape;914;p44"/>
          <p:cNvGrpSpPr/>
          <p:nvPr/>
        </p:nvGrpSpPr>
        <p:grpSpPr>
          <a:xfrm>
            <a:off x="179512" y="0"/>
            <a:ext cx="8964488" cy="6858000"/>
            <a:chOff x="179512" y="0"/>
            <a:chExt cx="8964488" cy="6858000"/>
          </a:xfrm>
        </p:grpSpPr>
        <p:grpSp>
          <p:nvGrpSpPr>
            <p:cNvPr id="915" name="Google Shape;915;p44"/>
            <p:cNvGrpSpPr/>
            <p:nvPr/>
          </p:nvGrpSpPr>
          <p:grpSpPr>
            <a:xfrm>
              <a:off x="179512" y="0"/>
              <a:ext cx="8964488" cy="6858000"/>
              <a:chOff x="179512" y="0"/>
              <a:chExt cx="8964488" cy="6858000"/>
            </a:xfrm>
          </p:grpSpPr>
          <p:pic>
            <p:nvPicPr>
              <p:cNvPr id="916" name="Google Shape;916;p4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917" name="Google Shape;917;p44"/>
              <p:cNvGrpSpPr/>
              <p:nvPr/>
            </p:nvGrpSpPr>
            <p:grpSpPr>
              <a:xfrm>
                <a:off x="179512" y="0"/>
                <a:ext cx="8964488" cy="6858000"/>
                <a:chOff x="179512" y="0"/>
                <a:chExt cx="8964488" cy="6858000"/>
              </a:xfrm>
            </p:grpSpPr>
            <p:sp>
              <p:nvSpPr>
                <p:cNvPr id="918" name="Google Shape;918;p4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4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4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1" name="Google Shape;921;p4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4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23" name="Google Shape;923;p4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24" name="Google Shape;924;p4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925" name="Google Shape;925;p44"/>
            <p:cNvSpPr txBox="1"/>
            <p:nvPr/>
          </p:nvSpPr>
          <p:spPr>
            <a:xfrm>
              <a:off x="3869035"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926" name="Google Shape;926;p44"/>
          <p:cNvGraphicFramePr/>
          <p:nvPr/>
        </p:nvGraphicFramePr>
        <p:xfrm>
          <a:off x="1593382" y="1386325"/>
          <a:ext cx="7227089" cy="4085350"/>
        </p:xfrm>
        <a:graphic>
          <a:graphicData uri="http://schemas.openxmlformats.org/drawingml/2006/chart">
            <c:chart xmlns:c="http://schemas.openxmlformats.org/drawingml/2006/chart" xmlns:r="http://schemas.openxmlformats.org/officeDocument/2006/relationships" r:id="rId4"/>
          </a:graphicData>
        </a:graphic>
      </p:graphicFrame>
      <p:sp>
        <p:nvSpPr>
          <p:cNvPr id="927" name="Google Shape;927;p4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928" name="Google Shape;928;p44"/>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CCC-3</a:t>
            </a:r>
            <a:r>
              <a:rPr lang="es-MX" sz="1600">
                <a:solidFill>
                  <a:schemeClr val="dk2"/>
                </a:solidFill>
                <a:latin typeface="Calibri"/>
                <a:ea typeface="Calibri"/>
                <a:cs typeface="Calibri"/>
                <a:sym typeface="Calibri"/>
              </a:rPr>
              <a:t>. EN TU TRABAJO, EXPRESAS TU PUNTO DE VISTA, AÚN CUANDO SEA DIFERENTE AL DE LOS DEMÁS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45"/>
          <p:cNvGrpSpPr/>
          <p:nvPr/>
        </p:nvGrpSpPr>
        <p:grpSpPr>
          <a:xfrm>
            <a:off x="179512" y="0"/>
            <a:ext cx="8964488" cy="6858000"/>
            <a:chOff x="179512" y="0"/>
            <a:chExt cx="8964488" cy="6858000"/>
          </a:xfrm>
        </p:grpSpPr>
        <p:grpSp>
          <p:nvGrpSpPr>
            <p:cNvPr id="935" name="Google Shape;935;p45"/>
            <p:cNvGrpSpPr/>
            <p:nvPr/>
          </p:nvGrpSpPr>
          <p:grpSpPr>
            <a:xfrm>
              <a:off x="179512" y="0"/>
              <a:ext cx="8964488" cy="6858000"/>
              <a:chOff x="179512" y="0"/>
              <a:chExt cx="8964488" cy="6858000"/>
            </a:xfrm>
          </p:grpSpPr>
          <p:pic>
            <p:nvPicPr>
              <p:cNvPr id="936" name="Google Shape;936;p4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937" name="Google Shape;937;p45"/>
              <p:cNvGrpSpPr/>
              <p:nvPr/>
            </p:nvGrpSpPr>
            <p:grpSpPr>
              <a:xfrm>
                <a:off x="179512" y="0"/>
                <a:ext cx="8964488" cy="6858000"/>
                <a:chOff x="179512" y="0"/>
                <a:chExt cx="8964488" cy="6858000"/>
              </a:xfrm>
            </p:grpSpPr>
            <p:sp>
              <p:nvSpPr>
                <p:cNvPr id="938" name="Google Shape;938;p4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4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0" name="Google Shape;940;p4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4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2" name="Google Shape;942;p4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43" name="Google Shape;943;p4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44" name="Google Shape;944;p4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945" name="Google Shape;945;p45"/>
            <p:cNvSpPr txBox="1"/>
            <p:nvPr/>
          </p:nvSpPr>
          <p:spPr>
            <a:xfrm>
              <a:off x="3915725" y="6357267"/>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946" name="Google Shape;946;p45"/>
          <p:cNvGraphicFramePr/>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4"/>
          </a:graphicData>
        </a:graphic>
      </p:graphicFrame>
      <p:sp>
        <p:nvSpPr>
          <p:cNvPr id="947" name="Google Shape;947;p4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948" name="Google Shape;948;p45"/>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CCC-4</a:t>
            </a:r>
            <a:r>
              <a:rPr lang="es-MX" sz="1600">
                <a:solidFill>
                  <a:schemeClr val="dk2"/>
                </a:solidFill>
                <a:latin typeface="Calibri"/>
                <a:ea typeface="Calibri"/>
                <a:cs typeface="Calibri"/>
                <a:sym typeface="Calibri"/>
              </a:rPr>
              <a:t>. ¿CONSIDERAS QUE EN TÚ ÁREA DE TRABAJO SE PRESENTAN SITUACIONES DE CONFLICTO?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pSp>
        <p:nvGrpSpPr>
          <p:cNvPr id="954" name="Google Shape;954;p46"/>
          <p:cNvGrpSpPr/>
          <p:nvPr/>
        </p:nvGrpSpPr>
        <p:grpSpPr>
          <a:xfrm>
            <a:off x="179512" y="0"/>
            <a:ext cx="8964488" cy="6858000"/>
            <a:chOff x="179512" y="0"/>
            <a:chExt cx="8964488" cy="6858000"/>
          </a:xfrm>
        </p:grpSpPr>
        <p:grpSp>
          <p:nvGrpSpPr>
            <p:cNvPr id="955" name="Google Shape;955;p46"/>
            <p:cNvGrpSpPr/>
            <p:nvPr/>
          </p:nvGrpSpPr>
          <p:grpSpPr>
            <a:xfrm>
              <a:off x="179512" y="0"/>
              <a:ext cx="8964488" cy="6858000"/>
              <a:chOff x="179512" y="0"/>
              <a:chExt cx="8964488" cy="6858000"/>
            </a:xfrm>
          </p:grpSpPr>
          <p:pic>
            <p:nvPicPr>
              <p:cNvPr id="956" name="Google Shape;956;p4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957" name="Google Shape;957;p46"/>
              <p:cNvGrpSpPr/>
              <p:nvPr/>
            </p:nvGrpSpPr>
            <p:grpSpPr>
              <a:xfrm>
                <a:off x="179512" y="0"/>
                <a:ext cx="8964488" cy="6858000"/>
                <a:chOff x="179512" y="0"/>
                <a:chExt cx="8964488" cy="6858000"/>
              </a:xfrm>
            </p:grpSpPr>
            <p:sp>
              <p:nvSpPr>
                <p:cNvPr id="958" name="Google Shape;958;p4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9" name="Google Shape;959;p4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4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1" name="Google Shape;961;p4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2" name="Google Shape;962;p4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63" name="Google Shape;963;p4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64" name="Google Shape;964;p4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965" name="Google Shape;965;p46"/>
            <p:cNvSpPr txBox="1"/>
            <p:nvPr/>
          </p:nvSpPr>
          <p:spPr>
            <a:xfrm>
              <a:off x="3957480"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966" name="Google Shape;966;p46"/>
          <p:cNvGraphicFramePr/>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4"/>
          </a:graphicData>
        </a:graphic>
      </p:graphicFrame>
      <p:sp>
        <p:nvSpPr>
          <p:cNvPr id="967" name="Google Shape;967;p4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968" name="Google Shape;968;p46"/>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CCC-5</a:t>
            </a:r>
            <a:r>
              <a:rPr lang="es-MX" sz="1600">
                <a:solidFill>
                  <a:schemeClr val="dk2"/>
                </a:solidFill>
                <a:latin typeface="Calibri"/>
                <a:ea typeface="Calibri"/>
                <a:cs typeface="Calibri"/>
                <a:sym typeface="Calibri"/>
              </a:rPr>
              <a:t>. ¿PIENSAS QUE LAS SITUACIONES DE CONFLICTO  PUEDEN AFECTAR EL AMBIENTE LABORAL?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grpSp>
        <p:nvGrpSpPr>
          <p:cNvPr id="974" name="Google Shape;974;p47"/>
          <p:cNvGrpSpPr/>
          <p:nvPr/>
        </p:nvGrpSpPr>
        <p:grpSpPr>
          <a:xfrm>
            <a:off x="179512" y="0"/>
            <a:ext cx="8964488" cy="6858000"/>
            <a:chOff x="179512" y="0"/>
            <a:chExt cx="8964488" cy="6858000"/>
          </a:xfrm>
        </p:grpSpPr>
        <p:grpSp>
          <p:nvGrpSpPr>
            <p:cNvPr id="975" name="Google Shape;975;p47"/>
            <p:cNvGrpSpPr/>
            <p:nvPr/>
          </p:nvGrpSpPr>
          <p:grpSpPr>
            <a:xfrm>
              <a:off x="179512" y="0"/>
              <a:ext cx="8964488" cy="6858000"/>
              <a:chOff x="179512" y="0"/>
              <a:chExt cx="8964488" cy="6858000"/>
            </a:xfrm>
          </p:grpSpPr>
          <p:pic>
            <p:nvPicPr>
              <p:cNvPr id="976" name="Google Shape;976;p4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977" name="Google Shape;977;p47"/>
              <p:cNvGrpSpPr/>
              <p:nvPr/>
            </p:nvGrpSpPr>
            <p:grpSpPr>
              <a:xfrm>
                <a:off x="179512" y="0"/>
                <a:ext cx="8964488" cy="6858000"/>
                <a:chOff x="179512" y="0"/>
                <a:chExt cx="8964488" cy="6858000"/>
              </a:xfrm>
            </p:grpSpPr>
            <p:sp>
              <p:nvSpPr>
                <p:cNvPr id="978" name="Google Shape;978;p4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9" name="Google Shape;979;p4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0" name="Google Shape;980;p4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1" name="Google Shape;981;p4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4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83" name="Google Shape;983;p4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84" name="Google Shape;984;p4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985" name="Google Shape;985;p47"/>
            <p:cNvSpPr txBox="1"/>
            <p:nvPr/>
          </p:nvSpPr>
          <p:spPr>
            <a:xfrm>
              <a:off x="386927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986" name="Google Shape;986;p47"/>
          <p:cNvGraphicFramePr/>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4"/>
          </a:graphicData>
        </a:graphic>
      </p:graphicFrame>
      <p:sp>
        <p:nvSpPr>
          <p:cNvPr id="987" name="Google Shape;987;p47"/>
          <p:cNvSpPr txBox="1"/>
          <p:nvPr/>
        </p:nvSpPr>
        <p:spPr>
          <a:xfrm>
            <a:off x="3090147" y="3616050"/>
            <a:ext cx="677739" cy="28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1</a:t>
            </a:r>
            <a:endParaRPr sz="1050" b="1">
              <a:solidFill>
                <a:schemeClr val="dk1"/>
              </a:solidFill>
              <a:latin typeface="Calibri"/>
              <a:ea typeface="Calibri"/>
              <a:cs typeface="Calibri"/>
              <a:sym typeface="Calibri"/>
            </a:endParaRPr>
          </a:p>
        </p:txBody>
      </p:sp>
      <p:sp>
        <p:nvSpPr>
          <p:cNvPr id="988" name="Google Shape;988;p47"/>
          <p:cNvSpPr txBox="1"/>
          <p:nvPr/>
        </p:nvSpPr>
        <p:spPr>
          <a:xfrm>
            <a:off x="5367432" y="3616050"/>
            <a:ext cx="677739" cy="28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a:solidFill>
                  <a:schemeClr val="dk1"/>
                </a:solidFill>
                <a:latin typeface="Calibri"/>
                <a:ea typeface="Calibri"/>
                <a:cs typeface="Calibri"/>
                <a:sym typeface="Calibri"/>
              </a:rPr>
              <a:t>2</a:t>
            </a:r>
            <a:endParaRPr/>
          </a:p>
        </p:txBody>
      </p:sp>
      <p:sp>
        <p:nvSpPr>
          <p:cNvPr id="989" name="Google Shape;989;p47"/>
          <p:cNvSpPr txBox="1"/>
          <p:nvPr/>
        </p:nvSpPr>
        <p:spPr>
          <a:xfrm>
            <a:off x="7552051" y="3630944"/>
            <a:ext cx="677739" cy="28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050" b="1">
                <a:solidFill>
                  <a:schemeClr val="dk1"/>
                </a:solidFill>
                <a:latin typeface="Calibri"/>
                <a:ea typeface="Calibri"/>
                <a:cs typeface="Calibri"/>
                <a:sym typeface="Calibri"/>
              </a:rPr>
              <a:t>3</a:t>
            </a:r>
            <a:endParaRPr/>
          </a:p>
        </p:txBody>
      </p:sp>
      <p:sp>
        <p:nvSpPr>
          <p:cNvPr id="990" name="Google Shape;990;p4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991" name="Google Shape;991;p47"/>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CCC-6</a:t>
            </a:r>
            <a:r>
              <a:rPr lang="es-MX" sz="1600">
                <a:solidFill>
                  <a:schemeClr val="dk2"/>
                </a:solidFill>
                <a:latin typeface="Calibri"/>
                <a:ea typeface="Calibri"/>
                <a:cs typeface="Calibri"/>
                <a:sym typeface="Calibri"/>
              </a:rPr>
              <a:t>. ¿QUÉ TIPO DE CONFLICTOS SE GENERAN EN TU ÁREA DE TRABAJO? (ELIGE 3) pendiente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Google Shape;997;p48"/>
          <p:cNvGrpSpPr/>
          <p:nvPr/>
        </p:nvGrpSpPr>
        <p:grpSpPr>
          <a:xfrm>
            <a:off x="179512" y="0"/>
            <a:ext cx="8964488" cy="6858000"/>
            <a:chOff x="179512" y="0"/>
            <a:chExt cx="8964488" cy="6858000"/>
          </a:xfrm>
        </p:grpSpPr>
        <p:grpSp>
          <p:nvGrpSpPr>
            <p:cNvPr id="998" name="Google Shape;998;p48"/>
            <p:cNvGrpSpPr/>
            <p:nvPr/>
          </p:nvGrpSpPr>
          <p:grpSpPr>
            <a:xfrm>
              <a:off x="179512" y="0"/>
              <a:ext cx="8964488" cy="6858000"/>
              <a:chOff x="179512" y="0"/>
              <a:chExt cx="8964488" cy="6858000"/>
            </a:xfrm>
          </p:grpSpPr>
          <p:pic>
            <p:nvPicPr>
              <p:cNvPr id="999" name="Google Shape;999;p4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00" name="Google Shape;1000;p48"/>
              <p:cNvGrpSpPr/>
              <p:nvPr/>
            </p:nvGrpSpPr>
            <p:grpSpPr>
              <a:xfrm>
                <a:off x="179512" y="0"/>
                <a:ext cx="8964488" cy="6858000"/>
                <a:chOff x="179512" y="0"/>
                <a:chExt cx="8964488" cy="6858000"/>
              </a:xfrm>
            </p:grpSpPr>
            <p:sp>
              <p:nvSpPr>
                <p:cNvPr id="1001" name="Google Shape;1001;p4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2" name="Google Shape;1002;p4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3" name="Google Shape;1003;p4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4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5" name="Google Shape;1005;p4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6" name="Google Shape;1006;p4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7" name="Google Shape;1007;p4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008" name="Google Shape;1008;p48"/>
            <p:cNvSpPr txBox="1"/>
            <p:nvPr/>
          </p:nvSpPr>
          <p:spPr>
            <a:xfrm>
              <a:off x="3885472"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009" name="Google Shape;1009;p48"/>
          <p:cNvGraphicFramePr/>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4"/>
          </a:graphicData>
        </a:graphic>
      </p:graphicFrame>
      <p:sp>
        <p:nvSpPr>
          <p:cNvPr id="1010" name="Google Shape;1010;p48"/>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011" name="Google Shape;1011;p48"/>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CCC-7</a:t>
            </a:r>
            <a:r>
              <a:rPr lang="es-MX" sz="1600">
                <a:solidFill>
                  <a:schemeClr val="dk2"/>
                </a:solidFill>
                <a:latin typeface="Calibri"/>
                <a:ea typeface="Calibri"/>
                <a:cs typeface="Calibri"/>
                <a:sym typeface="Calibri"/>
              </a:rPr>
              <a:t>. ¿SE RESUELVEN LOS CONFLICTOS EN TU ÁREA DE TRABAJO?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17" name="Google Shape;1017;p49"/>
          <p:cNvGrpSpPr/>
          <p:nvPr/>
        </p:nvGrpSpPr>
        <p:grpSpPr>
          <a:xfrm>
            <a:off x="179512" y="0"/>
            <a:ext cx="8964488" cy="6858000"/>
            <a:chOff x="179512" y="0"/>
            <a:chExt cx="8964488" cy="6858000"/>
          </a:xfrm>
        </p:grpSpPr>
        <p:grpSp>
          <p:nvGrpSpPr>
            <p:cNvPr id="1018" name="Google Shape;1018;p49"/>
            <p:cNvGrpSpPr/>
            <p:nvPr/>
          </p:nvGrpSpPr>
          <p:grpSpPr>
            <a:xfrm>
              <a:off x="179512" y="0"/>
              <a:ext cx="8964488" cy="6858000"/>
              <a:chOff x="179512" y="0"/>
              <a:chExt cx="8964488" cy="6858000"/>
            </a:xfrm>
          </p:grpSpPr>
          <p:pic>
            <p:nvPicPr>
              <p:cNvPr id="1019" name="Google Shape;1019;p4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20" name="Google Shape;1020;p49"/>
              <p:cNvGrpSpPr/>
              <p:nvPr/>
            </p:nvGrpSpPr>
            <p:grpSpPr>
              <a:xfrm>
                <a:off x="179512" y="0"/>
                <a:ext cx="8964488" cy="6858000"/>
                <a:chOff x="179512" y="0"/>
                <a:chExt cx="8964488" cy="6858000"/>
              </a:xfrm>
            </p:grpSpPr>
            <p:sp>
              <p:nvSpPr>
                <p:cNvPr id="1021" name="Google Shape;1021;p4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2" name="Google Shape;1022;p4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3" name="Google Shape;1023;p4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4" name="Google Shape;1024;p4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5" name="Google Shape;1025;p4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26" name="Google Shape;1026;p4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27" name="Google Shape;1027;p4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028" name="Google Shape;1028;p49"/>
            <p:cNvSpPr txBox="1"/>
            <p:nvPr/>
          </p:nvSpPr>
          <p:spPr>
            <a:xfrm>
              <a:off x="3866295"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029" name="Google Shape;1029;p49"/>
          <p:cNvSpPr txBox="1"/>
          <p:nvPr/>
        </p:nvSpPr>
        <p:spPr>
          <a:xfrm>
            <a:off x="1845093" y="377006"/>
            <a:ext cx="6253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CONVIVENCIA CON COMPAÑEROS – COMPAÑERAS</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“CCC”</a:t>
            </a:r>
            <a:endParaRPr/>
          </a:p>
        </p:txBody>
      </p:sp>
      <p:sp>
        <p:nvSpPr>
          <p:cNvPr id="1030" name="Google Shape;1030;p49"/>
          <p:cNvSpPr txBox="1"/>
          <p:nvPr/>
        </p:nvSpPr>
        <p:spPr>
          <a:xfrm>
            <a:off x="2195736" y="1556792"/>
            <a:ext cx="5930945"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el rubro de “</a:t>
            </a:r>
            <a:r>
              <a:rPr lang="es-MX" sz="1800" b="1">
                <a:solidFill>
                  <a:schemeClr val="dk1"/>
                </a:solidFill>
                <a:latin typeface="Calibri"/>
                <a:ea typeface="Calibri"/>
                <a:cs typeface="Calibri"/>
                <a:sym typeface="Calibri"/>
              </a:rPr>
              <a:t>Convivencia con Compañeros – Compañeras” </a:t>
            </a:r>
            <a:r>
              <a:rPr lang="es-MX" sz="1800">
                <a:solidFill>
                  <a:schemeClr val="dk1"/>
                </a:solidFill>
                <a:latin typeface="Calibri"/>
                <a:ea typeface="Calibri"/>
                <a:cs typeface="Calibri"/>
                <a:sym typeface="Calibri"/>
              </a:rPr>
              <a:t>se opina que la </a:t>
            </a:r>
            <a:r>
              <a:rPr lang="es-MX" sz="1800" b="1">
                <a:solidFill>
                  <a:schemeClr val="dk1"/>
                </a:solidFill>
                <a:latin typeface="Calibri"/>
                <a:ea typeface="Calibri"/>
                <a:cs typeface="Calibri"/>
                <a:sym typeface="Calibri"/>
              </a:rPr>
              <a:t>relación</a:t>
            </a:r>
            <a:r>
              <a:rPr lang="es-MX" sz="1800">
                <a:solidFill>
                  <a:schemeClr val="dk1"/>
                </a:solidFill>
                <a:latin typeface="Calibri"/>
                <a:ea typeface="Calibri"/>
                <a:cs typeface="Calibri"/>
                <a:sym typeface="Calibri"/>
              </a:rPr>
              <a:t> </a:t>
            </a:r>
            <a:r>
              <a:rPr lang="es-MX" sz="1800" b="1">
                <a:solidFill>
                  <a:schemeClr val="dk1"/>
                </a:solidFill>
                <a:latin typeface="Calibri"/>
                <a:ea typeface="Calibri"/>
                <a:cs typeface="Calibri"/>
                <a:sym typeface="Calibri"/>
              </a:rPr>
              <a:t>entre compañeros y compañeras </a:t>
            </a:r>
            <a:r>
              <a:rPr lang="es-MX" sz="1800">
                <a:solidFill>
                  <a:schemeClr val="dk1"/>
                </a:solidFill>
                <a:latin typeface="Calibri"/>
                <a:ea typeface="Calibri"/>
                <a:cs typeface="Calibri"/>
                <a:sym typeface="Calibri"/>
              </a:rPr>
              <a:t>es excelente, el </a:t>
            </a:r>
            <a:r>
              <a:rPr lang="es-MX" sz="1800" b="1">
                <a:solidFill>
                  <a:schemeClr val="dk1"/>
                </a:solidFill>
                <a:latin typeface="Calibri"/>
                <a:ea typeface="Calibri"/>
                <a:cs typeface="Calibri"/>
                <a:sym typeface="Calibri"/>
              </a:rPr>
              <a:t>trabajo en equipo</a:t>
            </a:r>
            <a:r>
              <a:rPr lang="es-MX" sz="1800">
                <a:solidFill>
                  <a:schemeClr val="dk1"/>
                </a:solidFill>
                <a:latin typeface="Calibri"/>
                <a:ea typeface="Calibri"/>
                <a:cs typeface="Calibri"/>
                <a:sym typeface="Calibri"/>
              </a:rPr>
              <a:t> es favorable en su totalidad, se manifiesta que se les permite expresar su </a:t>
            </a:r>
            <a:r>
              <a:rPr lang="es-MX" sz="1800" b="1">
                <a:solidFill>
                  <a:schemeClr val="dk1"/>
                </a:solidFill>
                <a:latin typeface="Calibri"/>
                <a:ea typeface="Calibri"/>
                <a:cs typeface="Calibri"/>
                <a:sym typeface="Calibri"/>
              </a:rPr>
              <a:t>punto de vista</a:t>
            </a:r>
            <a:r>
              <a:rPr lang="es-MX" sz="1800">
                <a:solidFill>
                  <a:schemeClr val="dk1"/>
                </a:solidFill>
                <a:latin typeface="Calibri"/>
                <a:ea typeface="Calibri"/>
                <a:cs typeface="Calibri"/>
                <a:sym typeface="Calibri"/>
              </a:rPr>
              <a:t>, se dice que usualmente no se presentan </a:t>
            </a:r>
            <a:r>
              <a:rPr lang="es-MX" sz="1800" b="1">
                <a:solidFill>
                  <a:schemeClr val="dk1"/>
                </a:solidFill>
                <a:latin typeface="Calibri"/>
                <a:ea typeface="Calibri"/>
                <a:cs typeface="Calibri"/>
                <a:sym typeface="Calibri"/>
              </a:rPr>
              <a:t>situaciones de conflicto</a:t>
            </a:r>
            <a:r>
              <a:rPr lang="es-MX" sz="1800">
                <a:solidFill>
                  <a:schemeClr val="dk1"/>
                </a:solidFill>
                <a:latin typeface="Calibri"/>
                <a:ea typeface="Calibri"/>
                <a:cs typeface="Calibri"/>
                <a:sym typeface="Calibri"/>
              </a:rPr>
              <a:t>, y estas situaciones de </a:t>
            </a:r>
            <a:r>
              <a:rPr lang="es-MX" sz="1800" b="1">
                <a:solidFill>
                  <a:schemeClr val="dk1"/>
                </a:solidFill>
                <a:latin typeface="Calibri"/>
                <a:ea typeface="Calibri"/>
                <a:cs typeface="Calibri"/>
                <a:sym typeface="Calibri"/>
              </a:rPr>
              <a:t>conflicto afectan el ambiente </a:t>
            </a:r>
            <a:r>
              <a:rPr lang="es-MX" sz="1800">
                <a:solidFill>
                  <a:schemeClr val="dk1"/>
                </a:solidFill>
                <a:latin typeface="Calibri"/>
                <a:ea typeface="Calibri"/>
                <a:cs typeface="Calibri"/>
                <a:sym typeface="Calibri"/>
              </a:rPr>
              <a:t>de trabajo algunas veces, los encuestados clasificaron la siguiente </a:t>
            </a:r>
            <a:r>
              <a:rPr lang="es-MX" sz="1800" b="1">
                <a:solidFill>
                  <a:schemeClr val="dk1"/>
                </a:solidFill>
                <a:latin typeface="Calibri"/>
                <a:ea typeface="Calibri"/>
                <a:cs typeface="Calibri"/>
                <a:sym typeface="Calibri"/>
              </a:rPr>
              <a:t>tipificación</a:t>
            </a:r>
            <a:r>
              <a:rPr lang="es-MX" sz="1800">
                <a:solidFill>
                  <a:schemeClr val="dk1"/>
                </a:solidFill>
                <a:latin typeface="Calibri"/>
                <a:ea typeface="Calibri"/>
                <a:cs typeface="Calibri"/>
                <a:sym typeface="Calibri"/>
              </a:rPr>
              <a:t> de conflictos jerarquizándolos de la siguiente manera: 1.-conflictos institucionales, 2.-conflictos con personales, 3.-conflictos con compañeros, también se externa que generalmente </a:t>
            </a:r>
            <a:r>
              <a:rPr lang="es-MX" sz="1800" b="1">
                <a:solidFill>
                  <a:schemeClr val="dk1"/>
                </a:solidFill>
                <a:latin typeface="Calibri"/>
                <a:ea typeface="Calibri"/>
                <a:cs typeface="Calibri"/>
                <a:sym typeface="Calibri"/>
              </a:rPr>
              <a:t>se resuelven los conflictos</a:t>
            </a:r>
            <a:r>
              <a:rPr lang="es-MX" sz="1800">
                <a:solidFill>
                  <a:schemeClr val="dk1"/>
                </a:solidFill>
                <a:latin typeface="Calibri"/>
                <a:ea typeface="Calibri"/>
                <a:cs typeface="Calibri"/>
                <a:sym typeface="Calibr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44016"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71" name="Google Shape;171;p5"/>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Google Shape;174;p5"/>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grpSp>
        <p:nvGrpSpPr>
          <p:cNvPr id="1036" name="Google Shape;1036;p50"/>
          <p:cNvGrpSpPr/>
          <p:nvPr/>
        </p:nvGrpSpPr>
        <p:grpSpPr>
          <a:xfrm>
            <a:off x="179512" y="0"/>
            <a:ext cx="8964488" cy="6858000"/>
            <a:chOff x="179512" y="0"/>
            <a:chExt cx="8964488" cy="6858000"/>
          </a:xfrm>
        </p:grpSpPr>
        <p:grpSp>
          <p:nvGrpSpPr>
            <p:cNvPr id="1037" name="Google Shape;1037;p50"/>
            <p:cNvGrpSpPr/>
            <p:nvPr/>
          </p:nvGrpSpPr>
          <p:grpSpPr>
            <a:xfrm>
              <a:off x="179512" y="0"/>
              <a:ext cx="8964488" cy="6858000"/>
              <a:chOff x="179512" y="0"/>
              <a:chExt cx="8964488" cy="6858000"/>
            </a:xfrm>
          </p:grpSpPr>
          <p:pic>
            <p:nvPicPr>
              <p:cNvPr id="1038" name="Google Shape;1038;p5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39" name="Google Shape;1039;p50"/>
              <p:cNvGrpSpPr/>
              <p:nvPr/>
            </p:nvGrpSpPr>
            <p:grpSpPr>
              <a:xfrm>
                <a:off x="179512" y="0"/>
                <a:ext cx="8964488" cy="6858000"/>
                <a:chOff x="179512" y="0"/>
                <a:chExt cx="8964488" cy="6858000"/>
              </a:xfrm>
            </p:grpSpPr>
            <p:sp>
              <p:nvSpPr>
                <p:cNvPr id="1040" name="Google Shape;1040;p5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1" name="Google Shape;1041;p5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2" name="Google Shape;1042;p5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5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4" name="Google Shape;1044;p5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45" name="Google Shape;1045;p5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46" name="Google Shape;1046;p5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047" name="Google Shape;1047;p50"/>
            <p:cNvSpPr txBox="1"/>
            <p:nvPr/>
          </p:nvSpPr>
          <p:spPr>
            <a:xfrm>
              <a:off x="3866295"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048" name="Google Shape;1048;p50"/>
          <p:cNvSpPr txBox="1"/>
          <p:nvPr/>
        </p:nvSpPr>
        <p:spPr>
          <a:xfrm>
            <a:off x="2063149" y="2084406"/>
            <a:ext cx="6253267"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RELACIÓN CON MANDOS MEDIOS Y SUPERIORES</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(RMMS)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54" name="Google Shape;1054;p51"/>
          <p:cNvGrpSpPr/>
          <p:nvPr/>
        </p:nvGrpSpPr>
        <p:grpSpPr>
          <a:xfrm>
            <a:off x="179512" y="0"/>
            <a:ext cx="8964488" cy="6858000"/>
            <a:chOff x="179512" y="0"/>
            <a:chExt cx="8964488" cy="6858000"/>
          </a:xfrm>
        </p:grpSpPr>
        <p:grpSp>
          <p:nvGrpSpPr>
            <p:cNvPr id="1055" name="Google Shape;1055;p51"/>
            <p:cNvGrpSpPr/>
            <p:nvPr/>
          </p:nvGrpSpPr>
          <p:grpSpPr>
            <a:xfrm>
              <a:off x="179512" y="0"/>
              <a:ext cx="8964488" cy="6858000"/>
              <a:chOff x="179512" y="0"/>
              <a:chExt cx="8964488" cy="6858000"/>
            </a:xfrm>
          </p:grpSpPr>
          <p:pic>
            <p:nvPicPr>
              <p:cNvPr id="1056" name="Google Shape;1056;p5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57" name="Google Shape;1057;p51"/>
              <p:cNvGrpSpPr/>
              <p:nvPr/>
            </p:nvGrpSpPr>
            <p:grpSpPr>
              <a:xfrm>
                <a:off x="179512" y="0"/>
                <a:ext cx="8964488" cy="6858000"/>
                <a:chOff x="179512" y="0"/>
                <a:chExt cx="8964488" cy="6858000"/>
              </a:xfrm>
            </p:grpSpPr>
            <p:sp>
              <p:nvSpPr>
                <p:cNvPr id="1058" name="Google Shape;1058;p5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9" name="Google Shape;1059;p5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5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5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2" name="Google Shape;1062;p5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63" name="Google Shape;1063;p5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64" name="Google Shape;1064;p5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065" name="Google Shape;1065;p51"/>
            <p:cNvSpPr txBox="1"/>
            <p:nvPr/>
          </p:nvSpPr>
          <p:spPr>
            <a:xfrm>
              <a:off x="3885472"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066" name="Google Shape;1066;p51"/>
          <p:cNvGraphicFramePr/>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4"/>
          </a:graphicData>
        </a:graphic>
      </p:graphicFrame>
      <p:sp>
        <p:nvSpPr>
          <p:cNvPr id="1067" name="Google Shape;1067;p51"/>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068" name="Google Shape;1068;p51"/>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RMMS-1</a:t>
            </a:r>
            <a:r>
              <a:rPr lang="es-MX" sz="1600">
                <a:solidFill>
                  <a:schemeClr val="dk2"/>
                </a:solidFill>
                <a:latin typeface="Calibri"/>
                <a:ea typeface="Calibri"/>
                <a:cs typeface="Calibri"/>
                <a:sym typeface="Calibri"/>
              </a:rPr>
              <a:t>. ¿FUNCIONAN LAS LÍNEAS DE AUTORIDAD/RESPONSABILIDAD AL DESEMPEÑARTE EN TU PUESTO DE TRABAJO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grpSp>
        <p:nvGrpSpPr>
          <p:cNvPr id="1074" name="Google Shape;1074;p52"/>
          <p:cNvGrpSpPr/>
          <p:nvPr/>
        </p:nvGrpSpPr>
        <p:grpSpPr>
          <a:xfrm>
            <a:off x="179512" y="0"/>
            <a:ext cx="8964488" cy="6858000"/>
            <a:chOff x="179512" y="0"/>
            <a:chExt cx="8964488" cy="6858000"/>
          </a:xfrm>
        </p:grpSpPr>
        <p:grpSp>
          <p:nvGrpSpPr>
            <p:cNvPr id="1075" name="Google Shape;1075;p52"/>
            <p:cNvGrpSpPr/>
            <p:nvPr/>
          </p:nvGrpSpPr>
          <p:grpSpPr>
            <a:xfrm>
              <a:off x="179512" y="0"/>
              <a:ext cx="8964488" cy="6858000"/>
              <a:chOff x="179512" y="0"/>
              <a:chExt cx="8964488" cy="6858000"/>
            </a:xfrm>
          </p:grpSpPr>
          <p:pic>
            <p:nvPicPr>
              <p:cNvPr id="1076" name="Google Shape;1076;p5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77" name="Google Shape;1077;p52"/>
              <p:cNvGrpSpPr/>
              <p:nvPr/>
            </p:nvGrpSpPr>
            <p:grpSpPr>
              <a:xfrm>
                <a:off x="179512" y="0"/>
                <a:ext cx="8964488" cy="6858000"/>
                <a:chOff x="179512" y="0"/>
                <a:chExt cx="8964488" cy="6858000"/>
              </a:xfrm>
            </p:grpSpPr>
            <p:sp>
              <p:nvSpPr>
                <p:cNvPr id="1078" name="Google Shape;1078;p5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5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0" name="Google Shape;1080;p5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1" name="Google Shape;1081;p5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2" name="Google Shape;1082;p5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3" name="Google Shape;1083;p5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4" name="Google Shape;1084;p5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085" name="Google Shape;1085;p52"/>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086" name="Google Shape;1086;p52"/>
          <p:cNvGraphicFramePr/>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4"/>
          </a:graphicData>
        </a:graphic>
      </p:graphicFrame>
      <p:sp>
        <p:nvSpPr>
          <p:cNvPr id="1087" name="Google Shape;1087;p5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088" name="Google Shape;1088;p52"/>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RMMS-2</a:t>
            </a:r>
            <a:r>
              <a:rPr lang="es-MX" sz="1600">
                <a:solidFill>
                  <a:schemeClr val="dk2"/>
                </a:solidFill>
                <a:latin typeface="Calibri"/>
                <a:ea typeface="Calibri"/>
                <a:cs typeface="Calibri"/>
                <a:sym typeface="Calibri"/>
              </a:rPr>
              <a:t>. ¿RECIBES EN TIEMPO Y FORMA LAS INSTRUCCIONES DE TRABAJO?</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grpSp>
        <p:nvGrpSpPr>
          <p:cNvPr id="1094" name="Google Shape;1094;p53"/>
          <p:cNvGrpSpPr/>
          <p:nvPr/>
        </p:nvGrpSpPr>
        <p:grpSpPr>
          <a:xfrm>
            <a:off x="179512" y="0"/>
            <a:ext cx="8964488" cy="6858000"/>
            <a:chOff x="179512" y="0"/>
            <a:chExt cx="8964488" cy="6858000"/>
          </a:xfrm>
        </p:grpSpPr>
        <p:grpSp>
          <p:nvGrpSpPr>
            <p:cNvPr id="1095" name="Google Shape;1095;p53"/>
            <p:cNvGrpSpPr/>
            <p:nvPr/>
          </p:nvGrpSpPr>
          <p:grpSpPr>
            <a:xfrm>
              <a:off x="179512" y="0"/>
              <a:ext cx="8964488" cy="6858000"/>
              <a:chOff x="179512" y="0"/>
              <a:chExt cx="8964488" cy="6858000"/>
            </a:xfrm>
          </p:grpSpPr>
          <p:pic>
            <p:nvPicPr>
              <p:cNvPr id="1096" name="Google Shape;1096;p5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97" name="Google Shape;1097;p53"/>
              <p:cNvGrpSpPr/>
              <p:nvPr/>
            </p:nvGrpSpPr>
            <p:grpSpPr>
              <a:xfrm>
                <a:off x="179512" y="0"/>
                <a:ext cx="8964488" cy="6858000"/>
                <a:chOff x="179512" y="0"/>
                <a:chExt cx="8964488" cy="6858000"/>
              </a:xfrm>
            </p:grpSpPr>
            <p:sp>
              <p:nvSpPr>
                <p:cNvPr id="1098" name="Google Shape;1098;p5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9" name="Google Shape;1099;p5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0" name="Google Shape;1100;p5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1" name="Google Shape;1101;p5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2" name="Google Shape;1102;p5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3" name="Google Shape;1103;p5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4" name="Google Shape;1104;p5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05" name="Google Shape;1105;p53"/>
            <p:cNvSpPr txBox="1"/>
            <p:nvPr/>
          </p:nvSpPr>
          <p:spPr>
            <a:xfrm>
              <a:off x="3869274" y="635829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106" name="Google Shape;1106;p53"/>
          <p:cNvGraphicFramePr/>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4"/>
          </a:graphicData>
        </a:graphic>
      </p:graphicFrame>
      <p:sp>
        <p:nvSpPr>
          <p:cNvPr id="1107" name="Google Shape;1107;p5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108" name="Google Shape;1108;p53"/>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RMMS-3</a:t>
            </a:r>
            <a:r>
              <a:rPr lang="es-MX" sz="1600">
                <a:solidFill>
                  <a:schemeClr val="dk2"/>
                </a:solidFill>
                <a:latin typeface="Calibri"/>
                <a:ea typeface="Calibri"/>
                <a:cs typeface="Calibri"/>
                <a:sym typeface="Calibri"/>
              </a:rPr>
              <a:t>. ¿CONSIDERAS QUE EL RESPONSABLE DEL ÁREA DE TRABAJO DISTRIBUYE ENTRE TODOS LOS COLABORADORES LAS ACTIVIDADES DE MANERA EQUILIBRADA?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grpSp>
        <p:nvGrpSpPr>
          <p:cNvPr id="1114" name="Google Shape;1114;p54"/>
          <p:cNvGrpSpPr/>
          <p:nvPr/>
        </p:nvGrpSpPr>
        <p:grpSpPr>
          <a:xfrm>
            <a:off x="179512" y="0"/>
            <a:ext cx="8964488" cy="6858000"/>
            <a:chOff x="179512" y="0"/>
            <a:chExt cx="8964488" cy="6858000"/>
          </a:xfrm>
        </p:grpSpPr>
        <p:grpSp>
          <p:nvGrpSpPr>
            <p:cNvPr id="1115" name="Google Shape;1115;p54"/>
            <p:cNvGrpSpPr/>
            <p:nvPr/>
          </p:nvGrpSpPr>
          <p:grpSpPr>
            <a:xfrm>
              <a:off x="179512" y="0"/>
              <a:ext cx="8964488" cy="6858000"/>
              <a:chOff x="179512" y="0"/>
              <a:chExt cx="8964488" cy="6858000"/>
            </a:xfrm>
          </p:grpSpPr>
          <p:pic>
            <p:nvPicPr>
              <p:cNvPr id="1116" name="Google Shape;1116;p5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117" name="Google Shape;1117;p54"/>
              <p:cNvGrpSpPr/>
              <p:nvPr/>
            </p:nvGrpSpPr>
            <p:grpSpPr>
              <a:xfrm>
                <a:off x="179512" y="0"/>
                <a:ext cx="8964488" cy="6858000"/>
                <a:chOff x="179512" y="0"/>
                <a:chExt cx="8964488" cy="6858000"/>
              </a:xfrm>
            </p:grpSpPr>
            <p:sp>
              <p:nvSpPr>
                <p:cNvPr id="1118" name="Google Shape;1118;p5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5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5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1" name="Google Shape;1121;p5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2" name="Google Shape;1122;p5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23" name="Google Shape;1123;p5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24" name="Google Shape;1124;p5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25" name="Google Shape;1125;p54"/>
            <p:cNvSpPr txBox="1"/>
            <p:nvPr/>
          </p:nvSpPr>
          <p:spPr>
            <a:xfrm>
              <a:off x="384435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126" name="Google Shape;1126;p54"/>
          <p:cNvGraphicFramePr/>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4"/>
          </a:graphicData>
        </a:graphic>
      </p:graphicFrame>
      <p:sp>
        <p:nvSpPr>
          <p:cNvPr id="1127" name="Google Shape;1127;p5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128" name="Google Shape;1128;p54"/>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RMMS-4</a:t>
            </a:r>
            <a:r>
              <a:rPr lang="es-MX" sz="1600">
                <a:solidFill>
                  <a:schemeClr val="dk2"/>
                </a:solidFill>
                <a:latin typeface="Calibri"/>
                <a:ea typeface="Calibri"/>
                <a:cs typeface="Calibri"/>
                <a:sym typeface="Calibri"/>
              </a:rPr>
              <a:t>. ¿EL NÚMERO DE COLABORADORES EN TU ÁREA ES ADECUADO A LA CARGA DE TRABAJO?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grpSp>
        <p:nvGrpSpPr>
          <p:cNvPr id="1134" name="Google Shape;1134;p55"/>
          <p:cNvGrpSpPr/>
          <p:nvPr/>
        </p:nvGrpSpPr>
        <p:grpSpPr>
          <a:xfrm>
            <a:off x="179512" y="0"/>
            <a:ext cx="8964488" cy="6858000"/>
            <a:chOff x="179512" y="0"/>
            <a:chExt cx="8964488" cy="6858000"/>
          </a:xfrm>
        </p:grpSpPr>
        <p:grpSp>
          <p:nvGrpSpPr>
            <p:cNvPr id="1135" name="Google Shape;1135;p55"/>
            <p:cNvGrpSpPr/>
            <p:nvPr/>
          </p:nvGrpSpPr>
          <p:grpSpPr>
            <a:xfrm>
              <a:off x="179512" y="0"/>
              <a:ext cx="8964488" cy="6858000"/>
              <a:chOff x="179512" y="0"/>
              <a:chExt cx="8964488" cy="6858000"/>
            </a:xfrm>
          </p:grpSpPr>
          <p:pic>
            <p:nvPicPr>
              <p:cNvPr id="1136" name="Google Shape;1136;p5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137" name="Google Shape;1137;p55"/>
              <p:cNvGrpSpPr/>
              <p:nvPr/>
            </p:nvGrpSpPr>
            <p:grpSpPr>
              <a:xfrm>
                <a:off x="179512" y="0"/>
                <a:ext cx="8964488" cy="6858000"/>
                <a:chOff x="179512" y="0"/>
                <a:chExt cx="8964488" cy="6858000"/>
              </a:xfrm>
            </p:grpSpPr>
            <p:sp>
              <p:nvSpPr>
                <p:cNvPr id="1138" name="Google Shape;1138;p5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9" name="Google Shape;1139;p5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0" name="Google Shape;1140;p5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1" name="Google Shape;1141;p5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2" name="Google Shape;1142;p5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43" name="Google Shape;1143;p5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44" name="Google Shape;1144;p5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45" name="Google Shape;1145;p55"/>
            <p:cNvSpPr txBox="1"/>
            <p:nvPr/>
          </p:nvSpPr>
          <p:spPr>
            <a:xfrm>
              <a:off x="3875219" y="6379440"/>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146" name="Google Shape;1146;p55"/>
          <p:cNvGraphicFramePr/>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4"/>
          </a:graphicData>
        </a:graphic>
      </p:graphicFrame>
      <p:sp>
        <p:nvSpPr>
          <p:cNvPr id="1147" name="Google Shape;1147;p5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148" name="Google Shape;1148;p55"/>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RMMS-5</a:t>
            </a:r>
            <a:r>
              <a:rPr lang="es-MX" sz="1600">
                <a:solidFill>
                  <a:schemeClr val="dk2"/>
                </a:solidFill>
                <a:latin typeface="Calibri"/>
                <a:ea typeface="Calibri"/>
                <a:cs typeface="Calibri"/>
                <a:sym typeface="Calibri"/>
              </a:rPr>
              <a:t>. LA PERSONA QUE EVALÚA TU DESEMPEÑO EN LAS ACTIVIDADES QUE TE HAN SIDO ASIGNADAS, ¿LO HACE CON BASE A RESULTADOS?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4" name="Google Shape;1154;p56"/>
          <p:cNvGrpSpPr/>
          <p:nvPr/>
        </p:nvGrpSpPr>
        <p:grpSpPr>
          <a:xfrm>
            <a:off x="179512" y="0"/>
            <a:ext cx="8964488" cy="6858000"/>
            <a:chOff x="179512" y="0"/>
            <a:chExt cx="8964488" cy="6858000"/>
          </a:xfrm>
        </p:grpSpPr>
        <p:grpSp>
          <p:nvGrpSpPr>
            <p:cNvPr id="1155" name="Google Shape;1155;p56"/>
            <p:cNvGrpSpPr/>
            <p:nvPr/>
          </p:nvGrpSpPr>
          <p:grpSpPr>
            <a:xfrm>
              <a:off x="179512" y="0"/>
              <a:ext cx="8964488" cy="6858000"/>
              <a:chOff x="179512" y="0"/>
              <a:chExt cx="8964488" cy="6858000"/>
            </a:xfrm>
          </p:grpSpPr>
          <p:pic>
            <p:nvPicPr>
              <p:cNvPr id="1156" name="Google Shape;1156;p5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157" name="Google Shape;1157;p56"/>
              <p:cNvGrpSpPr/>
              <p:nvPr/>
            </p:nvGrpSpPr>
            <p:grpSpPr>
              <a:xfrm>
                <a:off x="179512" y="0"/>
                <a:ext cx="8964488" cy="6858000"/>
                <a:chOff x="179512" y="0"/>
                <a:chExt cx="8964488" cy="6858000"/>
              </a:xfrm>
            </p:grpSpPr>
            <p:sp>
              <p:nvSpPr>
                <p:cNvPr id="1158" name="Google Shape;1158;p5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9" name="Google Shape;1159;p5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5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1" name="Google Shape;1161;p5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2" name="Google Shape;1162;p5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3" name="Google Shape;1163;p5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4" name="Google Shape;1164;p5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65" name="Google Shape;1165;p56"/>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166" name="Google Shape;1166;p56"/>
          <p:cNvGraphicFramePr/>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4"/>
          </a:graphicData>
        </a:graphic>
      </p:graphicFrame>
      <p:sp>
        <p:nvSpPr>
          <p:cNvPr id="1167" name="Google Shape;1167;p5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168" name="Google Shape;1168;p56"/>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RMMS-6</a:t>
            </a:r>
            <a:r>
              <a:rPr lang="es-MX" sz="1600">
                <a:solidFill>
                  <a:schemeClr val="dk2"/>
                </a:solidFill>
                <a:latin typeface="Calibri"/>
                <a:ea typeface="Calibri"/>
                <a:cs typeface="Calibri"/>
                <a:sym typeface="Calibri"/>
              </a:rPr>
              <a:t>. ¿SE TE BRINDA EN TU ÁREA DE TRABAJO LA OPORTUNIDAD DE HACER PROPUESTAS PARA LA MEJORA?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grpSp>
        <p:nvGrpSpPr>
          <p:cNvPr id="1174" name="Google Shape;1174;p57"/>
          <p:cNvGrpSpPr/>
          <p:nvPr/>
        </p:nvGrpSpPr>
        <p:grpSpPr>
          <a:xfrm>
            <a:off x="179512" y="0"/>
            <a:ext cx="8964488" cy="6858000"/>
            <a:chOff x="179512" y="0"/>
            <a:chExt cx="8964488" cy="6858000"/>
          </a:xfrm>
        </p:grpSpPr>
        <p:grpSp>
          <p:nvGrpSpPr>
            <p:cNvPr id="1175" name="Google Shape;1175;p57"/>
            <p:cNvGrpSpPr/>
            <p:nvPr/>
          </p:nvGrpSpPr>
          <p:grpSpPr>
            <a:xfrm>
              <a:off x="179512" y="0"/>
              <a:ext cx="8964488" cy="6858000"/>
              <a:chOff x="179512" y="0"/>
              <a:chExt cx="8964488" cy="6858000"/>
            </a:xfrm>
          </p:grpSpPr>
          <p:pic>
            <p:nvPicPr>
              <p:cNvPr id="1176" name="Google Shape;1176;p5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177" name="Google Shape;1177;p57"/>
              <p:cNvGrpSpPr/>
              <p:nvPr/>
            </p:nvGrpSpPr>
            <p:grpSpPr>
              <a:xfrm>
                <a:off x="179512" y="0"/>
                <a:ext cx="8964488" cy="6858000"/>
                <a:chOff x="179512" y="0"/>
                <a:chExt cx="8964488" cy="6858000"/>
              </a:xfrm>
            </p:grpSpPr>
            <p:sp>
              <p:nvSpPr>
                <p:cNvPr id="1178" name="Google Shape;1178;p5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9" name="Google Shape;1179;p5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0" name="Google Shape;1180;p5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1" name="Google Shape;1181;p5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2" name="Google Shape;1182;p5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3" name="Google Shape;1183;p5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4" name="Google Shape;1184;p5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185" name="Google Shape;1185;p57"/>
            <p:cNvSpPr txBox="1"/>
            <p:nvPr/>
          </p:nvSpPr>
          <p:spPr>
            <a:xfrm>
              <a:off x="3862959"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186" name="Google Shape;1186;p57"/>
          <p:cNvGraphicFramePr/>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4"/>
          </a:graphicData>
        </a:graphic>
      </p:graphicFrame>
      <p:sp>
        <p:nvSpPr>
          <p:cNvPr id="1187" name="Google Shape;1187;p5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188" name="Google Shape;1188;p57"/>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RMMS-7</a:t>
            </a:r>
            <a:r>
              <a:rPr lang="es-MX" sz="1600">
                <a:solidFill>
                  <a:schemeClr val="dk2"/>
                </a:solidFill>
                <a:latin typeface="Calibri"/>
                <a:ea typeface="Calibri"/>
                <a:cs typeface="Calibri"/>
                <a:sym typeface="Calibri"/>
              </a:rPr>
              <a:t>. ¿SON CONSIDERADAS TUS PROPUESTAS PARA LA MEJORA?</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grpSp>
        <p:nvGrpSpPr>
          <p:cNvPr id="1194" name="Google Shape;1194;p58"/>
          <p:cNvGrpSpPr/>
          <p:nvPr/>
        </p:nvGrpSpPr>
        <p:grpSpPr>
          <a:xfrm>
            <a:off x="179512" y="0"/>
            <a:ext cx="8964488" cy="6858000"/>
            <a:chOff x="179512" y="0"/>
            <a:chExt cx="8964488" cy="6858000"/>
          </a:xfrm>
        </p:grpSpPr>
        <p:grpSp>
          <p:nvGrpSpPr>
            <p:cNvPr id="1195" name="Google Shape;1195;p58"/>
            <p:cNvGrpSpPr/>
            <p:nvPr/>
          </p:nvGrpSpPr>
          <p:grpSpPr>
            <a:xfrm>
              <a:off x="179512" y="0"/>
              <a:ext cx="8964488" cy="6858000"/>
              <a:chOff x="179512" y="0"/>
              <a:chExt cx="8964488" cy="6858000"/>
            </a:xfrm>
          </p:grpSpPr>
          <p:pic>
            <p:nvPicPr>
              <p:cNvPr id="1196" name="Google Shape;1196;p5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197" name="Google Shape;1197;p58"/>
              <p:cNvGrpSpPr/>
              <p:nvPr/>
            </p:nvGrpSpPr>
            <p:grpSpPr>
              <a:xfrm>
                <a:off x="179512" y="0"/>
                <a:ext cx="8964488" cy="6858000"/>
                <a:chOff x="179512" y="0"/>
                <a:chExt cx="8964488" cy="6858000"/>
              </a:xfrm>
            </p:grpSpPr>
            <p:sp>
              <p:nvSpPr>
                <p:cNvPr id="1198" name="Google Shape;1198;p5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9" name="Google Shape;1199;p5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0" name="Google Shape;1200;p5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1" name="Google Shape;1201;p5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2" name="Google Shape;1202;p5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03" name="Google Shape;1203;p5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04" name="Google Shape;1204;p5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205" name="Google Shape;1205;p58"/>
            <p:cNvSpPr txBox="1"/>
            <p:nvPr/>
          </p:nvSpPr>
          <p:spPr>
            <a:xfrm>
              <a:off x="3869274" y="63309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206" name="Google Shape;1206;p58"/>
          <p:cNvSpPr txBox="1"/>
          <p:nvPr/>
        </p:nvSpPr>
        <p:spPr>
          <a:xfrm>
            <a:off x="1848071" y="345697"/>
            <a:ext cx="6253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RELACIÓN CON MANDOS MEDIOS Y SUPERIORES</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(RMMS)</a:t>
            </a:r>
            <a:endParaRPr/>
          </a:p>
        </p:txBody>
      </p:sp>
      <p:sp>
        <p:nvSpPr>
          <p:cNvPr id="1207" name="Google Shape;1207;p58"/>
          <p:cNvSpPr txBox="1"/>
          <p:nvPr/>
        </p:nvSpPr>
        <p:spPr>
          <a:xfrm>
            <a:off x="2195736" y="1340768"/>
            <a:ext cx="6336704" cy="4464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8" name="Google Shape;1208;p58"/>
          <p:cNvSpPr txBox="1"/>
          <p:nvPr/>
        </p:nvSpPr>
        <p:spPr>
          <a:xfrm>
            <a:off x="1516263" y="1412776"/>
            <a:ext cx="6435001"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lo que comprende el rubro de </a:t>
            </a:r>
            <a:r>
              <a:rPr lang="es-MX" sz="1800" b="1">
                <a:solidFill>
                  <a:schemeClr val="dk1"/>
                </a:solidFill>
                <a:latin typeface="Calibri"/>
                <a:ea typeface="Calibri"/>
                <a:cs typeface="Calibri"/>
                <a:sym typeface="Calibri"/>
              </a:rPr>
              <a:t>“Relación con Mandos Medios y Superiores” </a:t>
            </a:r>
            <a:r>
              <a:rPr lang="es-MX" sz="1800">
                <a:solidFill>
                  <a:schemeClr val="dk1"/>
                </a:solidFill>
                <a:latin typeface="Calibri"/>
                <a:ea typeface="Calibri"/>
                <a:cs typeface="Calibri"/>
                <a:sym typeface="Calibri"/>
              </a:rPr>
              <a:t>se define que funcionan bien las </a:t>
            </a:r>
            <a:r>
              <a:rPr lang="es-MX" sz="1800" b="1">
                <a:solidFill>
                  <a:schemeClr val="dk1"/>
                </a:solidFill>
                <a:latin typeface="Calibri"/>
                <a:ea typeface="Calibri"/>
                <a:cs typeface="Calibri"/>
                <a:sym typeface="Calibri"/>
              </a:rPr>
              <a:t>líneas de autoridad </a:t>
            </a:r>
            <a:r>
              <a:rPr lang="es-MX" sz="1800">
                <a:solidFill>
                  <a:schemeClr val="dk1"/>
                </a:solidFill>
                <a:latin typeface="Calibri"/>
                <a:ea typeface="Calibri"/>
                <a:cs typeface="Calibri"/>
                <a:sym typeface="Calibri"/>
              </a:rPr>
              <a:t>en el desempeño del trabajo, generalmente se reciben las </a:t>
            </a:r>
            <a:r>
              <a:rPr lang="es-MX" sz="1800" b="1">
                <a:solidFill>
                  <a:schemeClr val="dk1"/>
                </a:solidFill>
                <a:latin typeface="Calibri"/>
                <a:ea typeface="Calibri"/>
                <a:cs typeface="Calibri"/>
                <a:sym typeface="Calibri"/>
              </a:rPr>
              <a:t>instrucciones</a:t>
            </a:r>
            <a:r>
              <a:rPr lang="es-MX" sz="1800">
                <a:solidFill>
                  <a:schemeClr val="dk1"/>
                </a:solidFill>
                <a:latin typeface="Calibri"/>
                <a:ea typeface="Calibri"/>
                <a:cs typeface="Calibri"/>
                <a:sym typeface="Calibri"/>
              </a:rPr>
              <a:t> de trabajo en tiempo y forma, también se percibe que los responsables de área distribuyen las </a:t>
            </a:r>
            <a:r>
              <a:rPr lang="es-MX" sz="1800" b="1">
                <a:solidFill>
                  <a:schemeClr val="dk1"/>
                </a:solidFill>
                <a:latin typeface="Calibri"/>
                <a:ea typeface="Calibri"/>
                <a:cs typeface="Calibri"/>
                <a:sym typeface="Calibri"/>
              </a:rPr>
              <a:t>actividades de manera equilibrada</a:t>
            </a:r>
            <a:r>
              <a:rPr lang="es-MX" sz="1800">
                <a:solidFill>
                  <a:schemeClr val="dk1"/>
                </a:solidFill>
                <a:latin typeface="Calibri"/>
                <a:ea typeface="Calibri"/>
                <a:cs typeface="Calibri"/>
                <a:sym typeface="Calibri"/>
              </a:rPr>
              <a:t>, el numero de colaboradores si es adecuado en relación a la </a:t>
            </a:r>
            <a:r>
              <a:rPr lang="es-MX" sz="1800" b="1">
                <a:solidFill>
                  <a:schemeClr val="dk1"/>
                </a:solidFill>
                <a:latin typeface="Calibri"/>
                <a:ea typeface="Calibri"/>
                <a:cs typeface="Calibri"/>
                <a:sym typeface="Calibri"/>
              </a:rPr>
              <a:t>carga de trabajo</a:t>
            </a:r>
            <a:r>
              <a:rPr lang="es-MX" sz="1800">
                <a:solidFill>
                  <a:schemeClr val="dk1"/>
                </a:solidFill>
                <a:latin typeface="Calibri"/>
                <a:ea typeface="Calibri"/>
                <a:cs typeface="Calibri"/>
                <a:sym typeface="Calibri"/>
              </a:rPr>
              <a:t>,</a:t>
            </a:r>
            <a:r>
              <a:rPr lang="es-MX" sz="1800" b="1">
                <a:solidFill>
                  <a:schemeClr val="dk1"/>
                </a:solidFill>
                <a:latin typeface="Calibri"/>
                <a:ea typeface="Calibri"/>
                <a:cs typeface="Calibri"/>
                <a:sym typeface="Calibri"/>
              </a:rPr>
              <a:t> </a:t>
            </a:r>
            <a:r>
              <a:rPr lang="es-MX" sz="1800">
                <a:solidFill>
                  <a:schemeClr val="dk1"/>
                </a:solidFill>
                <a:latin typeface="Calibri"/>
                <a:ea typeface="Calibri"/>
                <a:cs typeface="Calibri"/>
                <a:sym typeface="Calibri"/>
              </a:rPr>
              <a:t>de igual manera la persona que evalúa a los compañeros si lo hace en </a:t>
            </a:r>
            <a:r>
              <a:rPr lang="es-MX" sz="1800" b="1">
                <a:solidFill>
                  <a:schemeClr val="dk1"/>
                </a:solidFill>
                <a:latin typeface="Calibri"/>
                <a:ea typeface="Calibri"/>
                <a:cs typeface="Calibri"/>
                <a:sym typeface="Calibri"/>
              </a:rPr>
              <a:t>base a resultados</a:t>
            </a:r>
            <a:r>
              <a:rPr lang="es-MX" sz="1800">
                <a:solidFill>
                  <a:schemeClr val="dk1"/>
                </a:solidFill>
                <a:latin typeface="Calibri"/>
                <a:ea typeface="Calibri"/>
                <a:cs typeface="Calibri"/>
                <a:sym typeface="Calibri"/>
              </a:rPr>
              <a:t>, se brinda la oportunidad de hacer </a:t>
            </a:r>
            <a:r>
              <a:rPr lang="es-MX" sz="1800" b="1">
                <a:solidFill>
                  <a:schemeClr val="dk1"/>
                </a:solidFill>
                <a:latin typeface="Calibri"/>
                <a:ea typeface="Calibri"/>
                <a:cs typeface="Calibri"/>
                <a:sym typeface="Calibri"/>
              </a:rPr>
              <a:t>propuestas de mejora </a:t>
            </a:r>
            <a:r>
              <a:rPr lang="es-MX" sz="1800">
                <a:solidFill>
                  <a:schemeClr val="dk1"/>
                </a:solidFill>
                <a:latin typeface="Calibri"/>
                <a:ea typeface="Calibri"/>
                <a:cs typeface="Calibri"/>
                <a:sym typeface="Calibri"/>
              </a:rPr>
              <a:t>y</a:t>
            </a:r>
            <a:r>
              <a:rPr lang="es-MX" sz="1800" b="1">
                <a:solidFill>
                  <a:schemeClr val="dk1"/>
                </a:solidFill>
                <a:latin typeface="Calibri"/>
                <a:ea typeface="Calibri"/>
                <a:cs typeface="Calibri"/>
                <a:sym typeface="Calibri"/>
              </a:rPr>
              <a:t> </a:t>
            </a:r>
            <a:r>
              <a:rPr lang="es-MX" sz="1800">
                <a:solidFill>
                  <a:schemeClr val="dk1"/>
                </a:solidFill>
                <a:latin typeface="Calibri"/>
                <a:ea typeface="Calibri"/>
                <a:cs typeface="Calibri"/>
                <a:sym typeface="Calibri"/>
              </a:rPr>
              <a:t>se expresa que siempre son </a:t>
            </a:r>
            <a:r>
              <a:rPr lang="es-MX" sz="1800" b="1">
                <a:solidFill>
                  <a:schemeClr val="dk1"/>
                </a:solidFill>
                <a:latin typeface="Calibri"/>
                <a:ea typeface="Calibri"/>
                <a:cs typeface="Calibri"/>
                <a:sym typeface="Calibri"/>
              </a:rPr>
              <a:t>consideradas las propuestas de mejora.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grpSp>
        <p:nvGrpSpPr>
          <p:cNvPr id="1214" name="Google Shape;1214;p59"/>
          <p:cNvGrpSpPr/>
          <p:nvPr/>
        </p:nvGrpSpPr>
        <p:grpSpPr>
          <a:xfrm>
            <a:off x="179512" y="0"/>
            <a:ext cx="8964488" cy="6858000"/>
            <a:chOff x="179512" y="0"/>
            <a:chExt cx="8964488" cy="6858000"/>
          </a:xfrm>
        </p:grpSpPr>
        <p:grpSp>
          <p:nvGrpSpPr>
            <p:cNvPr id="1215" name="Google Shape;1215;p59"/>
            <p:cNvGrpSpPr/>
            <p:nvPr/>
          </p:nvGrpSpPr>
          <p:grpSpPr>
            <a:xfrm>
              <a:off x="179512" y="0"/>
              <a:ext cx="8964488" cy="6858000"/>
              <a:chOff x="179512" y="0"/>
              <a:chExt cx="8964488" cy="6858000"/>
            </a:xfrm>
          </p:grpSpPr>
          <p:pic>
            <p:nvPicPr>
              <p:cNvPr id="1216" name="Google Shape;1216;p5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17" name="Google Shape;1217;p59"/>
              <p:cNvGrpSpPr/>
              <p:nvPr/>
            </p:nvGrpSpPr>
            <p:grpSpPr>
              <a:xfrm>
                <a:off x="179512" y="0"/>
                <a:ext cx="8964488" cy="6858000"/>
                <a:chOff x="179512" y="0"/>
                <a:chExt cx="8964488" cy="6858000"/>
              </a:xfrm>
            </p:grpSpPr>
            <p:sp>
              <p:nvSpPr>
                <p:cNvPr id="1218" name="Google Shape;1218;p5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9" name="Google Shape;1219;p5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0" name="Google Shape;1220;p5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1" name="Google Shape;1221;p5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2" name="Google Shape;1222;p5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23" name="Google Shape;1223;p5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24" name="Google Shape;1224;p5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225" name="Google Shape;1225;p59"/>
            <p:cNvSpPr txBox="1"/>
            <p:nvPr/>
          </p:nvSpPr>
          <p:spPr>
            <a:xfrm>
              <a:off x="3869274" y="63309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226" name="Google Shape;1226;p59"/>
          <p:cNvSpPr txBox="1"/>
          <p:nvPr/>
        </p:nvSpPr>
        <p:spPr>
          <a:xfrm>
            <a:off x="2063148" y="2420889"/>
            <a:ext cx="62532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PUESTO DE TRABAJO</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(PT)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6"/>
          <p:cNvGrpSpPr/>
          <p:nvPr/>
        </p:nvGrpSpPr>
        <p:grpSpPr>
          <a:xfrm>
            <a:off x="179512" y="0"/>
            <a:ext cx="8964488" cy="6858000"/>
            <a:chOff x="179512" y="0"/>
            <a:chExt cx="8964488" cy="6858000"/>
          </a:xfrm>
        </p:grpSpPr>
        <p:grpSp>
          <p:nvGrpSpPr>
            <p:cNvPr id="181" name="Google Shape;181;p6"/>
            <p:cNvGrpSpPr/>
            <p:nvPr/>
          </p:nvGrpSpPr>
          <p:grpSpPr>
            <a:xfrm>
              <a:off x="179512" y="0"/>
              <a:ext cx="8964488" cy="6858000"/>
              <a:chOff x="179512" y="0"/>
              <a:chExt cx="8964488" cy="6858000"/>
            </a:xfrm>
          </p:grpSpPr>
          <p:pic>
            <p:nvPicPr>
              <p:cNvPr id="182" name="Google Shape;182;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3" name="Google Shape;183;p6"/>
              <p:cNvGrpSpPr/>
              <p:nvPr/>
            </p:nvGrpSpPr>
            <p:grpSpPr>
              <a:xfrm>
                <a:off x="179512" y="0"/>
                <a:ext cx="8964488" cy="6858000"/>
                <a:chOff x="179512" y="0"/>
                <a:chExt cx="8964488" cy="6858000"/>
              </a:xfrm>
            </p:grpSpPr>
            <p:sp>
              <p:nvSpPr>
                <p:cNvPr id="184" name="Google Shape;184;p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 name="Google Shape;189;p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0" name="Google Shape;190;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91" name="Google Shape;191;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2" name="Google Shape;192;p6"/>
          <p:cNvGraphicFramePr/>
          <p:nvPr/>
        </p:nvGraphicFramePr>
        <p:xfrm>
          <a:off x="827585" y="3541786"/>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3" name="Google Shape;193;p6"/>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4" name="Google Shape;194;p6"/>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grpSp>
        <p:nvGrpSpPr>
          <p:cNvPr id="1232" name="Google Shape;1232;p60"/>
          <p:cNvGrpSpPr/>
          <p:nvPr/>
        </p:nvGrpSpPr>
        <p:grpSpPr>
          <a:xfrm>
            <a:off x="179512" y="0"/>
            <a:ext cx="8964488" cy="6858000"/>
            <a:chOff x="179512" y="0"/>
            <a:chExt cx="8964488" cy="6858000"/>
          </a:xfrm>
        </p:grpSpPr>
        <p:grpSp>
          <p:nvGrpSpPr>
            <p:cNvPr id="1233" name="Google Shape;1233;p60"/>
            <p:cNvGrpSpPr/>
            <p:nvPr/>
          </p:nvGrpSpPr>
          <p:grpSpPr>
            <a:xfrm>
              <a:off x="179512" y="0"/>
              <a:ext cx="8964488" cy="6858000"/>
              <a:chOff x="179512" y="0"/>
              <a:chExt cx="8964488" cy="6858000"/>
            </a:xfrm>
          </p:grpSpPr>
          <p:pic>
            <p:nvPicPr>
              <p:cNvPr id="1234" name="Google Shape;1234;p6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35" name="Google Shape;1235;p60"/>
              <p:cNvGrpSpPr/>
              <p:nvPr/>
            </p:nvGrpSpPr>
            <p:grpSpPr>
              <a:xfrm>
                <a:off x="179512" y="0"/>
                <a:ext cx="8964488" cy="6858000"/>
                <a:chOff x="179512" y="0"/>
                <a:chExt cx="8964488" cy="6858000"/>
              </a:xfrm>
            </p:grpSpPr>
            <p:sp>
              <p:nvSpPr>
                <p:cNvPr id="1236" name="Google Shape;1236;p6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7" name="Google Shape;1237;p6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8" name="Google Shape;1238;p6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9" name="Google Shape;1239;p6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0" name="Google Shape;1240;p6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41" name="Google Shape;1241;p6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42" name="Google Shape;1242;p6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243" name="Google Shape;1243;p60"/>
            <p:cNvSpPr txBox="1"/>
            <p:nvPr/>
          </p:nvSpPr>
          <p:spPr>
            <a:xfrm>
              <a:off x="3885472"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244" name="Google Shape;1244;p60"/>
          <p:cNvGraphicFramePr/>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4"/>
          </a:graphicData>
        </a:graphic>
      </p:graphicFrame>
      <p:sp>
        <p:nvSpPr>
          <p:cNvPr id="1245" name="Google Shape;1245;p60"/>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246" name="Google Shape;1246;p60"/>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PT-1</a:t>
            </a:r>
            <a:r>
              <a:rPr lang="es-MX" sz="1600">
                <a:solidFill>
                  <a:schemeClr val="dk2"/>
                </a:solidFill>
                <a:latin typeface="Calibri"/>
                <a:ea typeface="Calibri"/>
                <a:cs typeface="Calibri"/>
                <a:sym typeface="Calibri"/>
              </a:rPr>
              <a:t>. ¿REALIZAS CON AGRADO LAS ACTIVIDADES QUE TE HAN SIDO ASIGNADAS?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grpSp>
        <p:nvGrpSpPr>
          <p:cNvPr id="1252" name="Google Shape;1252;p61"/>
          <p:cNvGrpSpPr/>
          <p:nvPr/>
        </p:nvGrpSpPr>
        <p:grpSpPr>
          <a:xfrm>
            <a:off x="179512" y="0"/>
            <a:ext cx="8964488" cy="6858000"/>
            <a:chOff x="179512" y="0"/>
            <a:chExt cx="8964488" cy="6858000"/>
          </a:xfrm>
        </p:grpSpPr>
        <p:grpSp>
          <p:nvGrpSpPr>
            <p:cNvPr id="1253" name="Google Shape;1253;p61"/>
            <p:cNvGrpSpPr/>
            <p:nvPr/>
          </p:nvGrpSpPr>
          <p:grpSpPr>
            <a:xfrm>
              <a:off x="179512" y="0"/>
              <a:ext cx="8964488" cy="6858000"/>
              <a:chOff x="179512" y="0"/>
              <a:chExt cx="8964488" cy="6858000"/>
            </a:xfrm>
          </p:grpSpPr>
          <p:pic>
            <p:nvPicPr>
              <p:cNvPr id="1254" name="Google Shape;1254;p6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55" name="Google Shape;1255;p61"/>
              <p:cNvGrpSpPr/>
              <p:nvPr/>
            </p:nvGrpSpPr>
            <p:grpSpPr>
              <a:xfrm>
                <a:off x="179512" y="0"/>
                <a:ext cx="8964488" cy="6858000"/>
                <a:chOff x="179512" y="0"/>
                <a:chExt cx="8964488" cy="6858000"/>
              </a:xfrm>
            </p:grpSpPr>
            <p:sp>
              <p:nvSpPr>
                <p:cNvPr id="1256" name="Google Shape;1256;p6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7" name="Google Shape;1257;p6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8" name="Google Shape;1258;p6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9" name="Google Shape;1259;p6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0" name="Google Shape;1260;p6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61" name="Google Shape;1261;p6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62" name="Google Shape;1262;p6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263" name="Google Shape;1263;p61"/>
            <p:cNvSpPr txBox="1"/>
            <p:nvPr/>
          </p:nvSpPr>
          <p:spPr>
            <a:xfrm>
              <a:off x="3869274" y="6357267"/>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264" name="Google Shape;1264;p61"/>
          <p:cNvGraphicFramePr/>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4"/>
          </a:graphicData>
        </a:graphic>
      </p:graphicFrame>
      <p:sp>
        <p:nvSpPr>
          <p:cNvPr id="1265" name="Google Shape;1265;p61"/>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266" name="Google Shape;1266;p61"/>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PT-2</a:t>
            </a:r>
            <a:r>
              <a:rPr lang="es-MX" sz="1600">
                <a:solidFill>
                  <a:schemeClr val="dk2"/>
                </a:solidFill>
                <a:latin typeface="Calibri"/>
                <a:ea typeface="Calibri"/>
                <a:cs typeface="Calibri"/>
                <a:sym typeface="Calibri"/>
              </a:rPr>
              <a:t>. ¿HAS CONSIDERADO UN CAMBIO DE ÁREA QUE MEJORE TU CONDICIÓN LABORAL?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grpSp>
        <p:nvGrpSpPr>
          <p:cNvPr id="1272" name="Google Shape;1272;p62"/>
          <p:cNvGrpSpPr/>
          <p:nvPr/>
        </p:nvGrpSpPr>
        <p:grpSpPr>
          <a:xfrm>
            <a:off x="179512" y="0"/>
            <a:ext cx="8964488" cy="6858000"/>
            <a:chOff x="179512" y="0"/>
            <a:chExt cx="8964488" cy="6858000"/>
          </a:xfrm>
        </p:grpSpPr>
        <p:grpSp>
          <p:nvGrpSpPr>
            <p:cNvPr id="1273" name="Google Shape;1273;p62"/>
            <p:cNvGrpSpPr/>
            <p:nvPr/>
          </p:nvGrpSpPr>
          <p:grpSpPr>
            <a:xfrm>
              <a:off x="179512" y="0"/>
              <a:ext cx="8964488" cy="6858000"/>
              <a:chOff x="179512" y="0"/>
              <a:chExt cx="8964488" cy="6858000"/>
            </a:xfrm>
          </p:grpSpPr>
          <p:pic>
            <p:nvPicPr>
              <p:cNvPr id="1274" name="Google Shape;1274;p6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75" name="Google Shape;1275;p62"/>
              <p:cNvGrpSpPr/>
              <p:nvPr/>
            </p:nvGrpSpPr>
            <p:grpSpPr>
              <a:xfrm>
                <a:off x="179512" y="0"/>
                <a:ext cx="8964488" cy="6858000"/>
                <a:chOff x="179512" y="0"/>
                <a:chExt cx="8964488" cy="6858000"/>
              </a:xfrm>
            </p:grpSpPr>
            <p:sp>
              <p:nvSpPr>
                <p:cNvPr id="1276" name="Google Shape;1276;p6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7" name="Google Shape;1277;p6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8" name="Google Shape;1278;p6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6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6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81" name="Google Shape;1281;p6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82" name="Google Shape;1282;p6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283" name="Google Shape;1283;p62"/>
            <p:cNvSpPr txBox="1"/>
            <p:nvPr/>
          </p:nvSpPr>
          <p:spPr>
            <a:xfrm>
              <a:off x="3826609"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284" name="Google Shape;1284;p62"/>
          <p:cNvGraphicFramePr/>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4"/>
          </a:graphicData>
        </a:graphic>
      </p:graphicFrame>
      <p:sp>
        <p:nvSpPr>
          <p:cNvPr id="1285" name="Google Shape;1285;p6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286" name="Google Shape;1286;p62"/>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PT-3</a:t>
            </a:r>
            <a:r>
              <a:rPr lang="es-MX" sz="1600">
                <a:solidFill>
                  <a:schemeClr val="dk2"/>
                </a:solidFill>
                <a:latin typeface="Calibri"/>
                <a:ea typeface="Calibri"/>
                <a:cs typeface="Calibri"/>
                <a:sym typeface="Calibri"/>
              </a:rPr>
              <a:t>. ¿TE PERMITE TU DESEMPEÑO LABORAL  ADQUIRIR NUEVAS HABILIDADES PARA TU DESARROLLO INTEGRAL?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grpSp>
        <p:nvGrpSpPr>
          <p:cNvPr id="1292" name="Google Shape;1292;p63"/>
          <p:cNvGrpSpPr/>
          <p:nvPr/>
        </p:nvGrpSpPr>
        <p:grpSpPr>
          <a:xfrm>
            <a:off x="179512" y="0"/>
            <a:ext cx="8964488" cy="6858000"/>
            <a:chOff x="179512" y="0"/>
            <a:chExt cx="8964488" cy="6858000"/>
          </a:xfrm>
        </p:grpSpPr>
        <p:grpSp>
          <p:nvGrpSpPr>
            <p:cNvPr id="1293" name="Google Shape;1293;p63"/>
            <p:cNvGrpSpPr/>
            <p:nvPr/>
          </p:nvGrpSpPr>
          <p:grpSpPr>
            <a:xfrm>
              <a:off x="179512" y="0"/>
              <a:ext cx="8964488" cy="6858000"/>
              <a:chOff x="179512" y="0"/>
              <a:chExt cx="8964488" cy="6858000"/>
            </a:xfrm>
          </p:grpSpPr>
          <p:pic>
            <p:nvPicPr>
              <p:cNvPr id="1294" name="Google Shape;1294;p6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95" name="Google Shape;1295;p63"/>
              <p:cNvGrpSpPr/>
              <p:nvPr/>
            </p:nvGrpSpPr>
            <p:grpSpPr>
              <a:xfrm>
                <a:off x="179512" y="0"/>
                <a:ext cx="8964488" cy="6858000"/>
                <a:chOff x="179512" y="0"/>
                <a:chExt cx="8964488" cy="6858000"/>
              </a:xfrm>
            </p:grpSpPr>
            <p:sp>
              <p:nvSpPr>
                <p:cNvPr id="1296" name="Google Shape;1296;p6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7" name="Google Shape;1297;p6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8" name="Google Shape;1298;p6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9" name="Google Shape;1299;p6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0" name="Google Shape;1300;p6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01" name="Google Shape;1301;p6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02" name="Google Shape;1302;p6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03" name="Google Shape;1303;p63"/>
            <p:cNvSpPr txBox="1"/>
            <p:nvPr/>
          </p:nvSpPr>
          <p:spPr>
            <a:xfrm>
              <a:off x="3885472"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304" name="Google Shape;1304;p63"/>
          <p:cNvGraphicFramePr/>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4"/>
          </a:graphicData>
        </a:graphic>
      </p:graphicFrame>
      <p:sp>
        <p:nvSpPr>
          <p:cNvPr id="1305" name="Google Shape;1305;p6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306" name="Google Shape;1306;p63"/>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PT-4</a:t>
            </a:r>
            <a:r>
              <a:rPr lang="es-MX" sz="1600">
                <a:solidFill>
                  <a:schemeClr val="dk2"/>
                </a:solidFill>
                <a:latin typeface="Calibri"/>
                <a:ea typeface="Calibri"/>
                <a:cs typeface="Calibri"/>
                <a:sym typeface="Calibri"/>
              </a:rPr>
              <a:t>. ¿LA CARGA DE TRABAJO ASIGNADA CORRESPONDE A TU JORNADA LABORAL?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grpSp>
        <p:nvGrpSpPr>
          <p:cNvPr id="1312" name="Google Shape;1312;p64"/>
          <p:cNvGrpSpPr/>
          <p:nvPr/>
        </p:nvGrpSpPr>
        <p:grpSpPr>
          <a:xfrm>
            <a:off x="179512" y="0"/>
            <a:ext cx="8964488" cy="6858000"/>
            <a:chOff x="179512" y="0"/>
            <a:chExt cx="8964488" cy="6858000"/>
          </a:xfrm>
        </p:grpSpPr>
        <p:grpSp>
          <p:nvGrpSpPr>
            <p:cNvPr id="1313" name="Google Shape;1313;p64"/>
            <p:cNvGrpSpPr/>
            <p:nvPr/>
          </p:nvGrpSpPr>
          <p:grpSpPr>
            <a:xfrm>
              <a:off x="179512" y="0"/>
              <a:ext cx="8964488" cy="6858000"/>
              <a:chOff x="179512" y="0"/>
              <a:chExt cx="8964488" cy="6858000"/>
            </a:xfrm>
          </p:grpSpPr>
          <p:pic>
            <p:nvPicPr>
              <p:cNvPr id="1314" name="Google Shape;1314;p6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315" name="Google Shape;1315;p64"/>
              <p:cNvGrpSpPr/>
              <p:nvPr/>
            </p:nvGrpSpPr>
            <p:grpSpPr>
              <a:xfrm>
                <a:off x="179512" y="0"/>
                <a:ext cx="8964488" cy="6858000"/>
                <a:chOff x="179512" y="0"/>
                <a:chExt cx="8964488" cy="6858000"/>
              </a:xfrm>
            </p:grpSpPr>
            <p:sp>
              <p:nvSpPr>
                <p:cNvPr id="1316" name="Google Shape;1316;p6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7" name="Google Shape;1317;p6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8" name="Google Shape;1318;p6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9" name="Google Shape;1319;p6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0" name="Google Shape;1320;p6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21" name="Google Shape;1321;p6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22" name="Google Shape;1322;p6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23" name="Google Shape;1323;p64"/>
            <p:cNvSpPr txBox="1"/>
            <p:nvPr/>
          </p:nvSpPr>
          <p:spPr>
            <a:xfrm>
              <a:off x="3702400" y="633097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324" name="Google Shape;1324;p64"/>
          <p:cNvGraphicFramePr/>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4"/>
          </a:graphicData>
        </a:graphic>
      </p:graphicFrame>
      <p:sp>
        <p:nvSpPr>
          <p:cNvPr id="1325" name="Google Shape;1325;p6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326" name="Google Shape;1326;p64"/>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PT-5</a:t>
            </a:r>
            <a:r>
              <a:rPr lang="es-MX" sz="1600">
                <a:solidFill>
                  <a:schemeClr val="dk2"/>
                </a:solidFill>
                <a:latin typeface="Calibri"/>
                <a:ea typeface="Calibri"/>
                <a:cs typeface="Calibri"/>
                <a:sym typeface="Calibri"/>
              </a:rPr>
              <a:t>. ¿TIENE RELACIÓN EL PUESTO DE TRABAJO CON TU PREPARACIÓN ACADÉMICA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2" name="Google Shape;1332;p65"/>
          <p:cNvGrpSpPr/>
          <p:nvPr/>
        </p:nvGrpSpPr>
        <p:grpSpPr>
          <a:xfrm>
            <a:off x="179512" y="0"/>
            <a:ext cx="8964488" cy="6858000"/>
            <a:chOff x="179512" y="0"/>
            <a:chExt cx="8964488" cy="6858000"/>
          </a:xfrm>
        </p:grpSpPr>
        <p:grpSp>
          <p:nvGrpSpPr>
            <p:cNvPr id="1333" name="Google Shape;1333;p65"/>
            <p:cNvGrpSpPr/>
            <p:nvPr/>
          </p:nvGrpSpPr>
          <p:grpSpPr>
            <a:xfrm>
              <a:off x="179512" y="0"/>
              <a:ext cx="8964488" cy="6858000"/>
              <a:chOff x="179512" y="0"/>
              <a:chExt cx="8964488" cy="6858000"/>
            </a:xfrm>
          </p:grpSpPr>
          <p:pic>
            <p:nvPicPr>
              <p:cNvPr id="1334" name="Google Shape;1334;p6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335" name="Google Shape;1335;p65"/>
              <p:cNvGrpSpPr/>
              <p:nvPr/>
            </p:nvGrpSpPr>
            <p:grpSpPr>
              <a:xfrm>
                <a:off x="179512" y="0"/>
                <a:ext cx="8964488" cy="6858000"/>
                <a:chOff x="179512" y="0"/>
                <a:chExt cx="8964488" cy="6858000"/>
              </a:xfrm>
            </p:grpSpPr>
            <p:sp>
              <p:nvSpPr>
                <p:cNvPr id="1336" name="Google Shape;1336;p6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7" name="Google Shape;1337;p6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8" name="Google Shape;1338;p6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9" name="Google Shape;1339;p6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0" name="Google Shape;1340;p6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41" name="Google Shape;1341;p6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42" name="Google Shape;1342;p6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43" name="Google Shape;1343;p65"/>
            <p:cNvSpPr txBox="1"/>
            <p:nvPr/>
          </p:nvSpPr>
          <p:spPr>
            <a:xfrm>
              <a:off x="3869274" y="636896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344" name="Google Shape;1344;p65"/>
          <p:cNvGraphicFramePr/>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4"/>
          </a:graphicData>
        </a:graphic>
      </p:graphicFrame>
      <p:sp>
        <p:nvSpPr>
          <p:cNvPr id="1345" name="Google Shape;1345;p6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346" name="Google Shape;1346;p65"/>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PT-6</a:t>
            </a:r>
            <a:r>
              <a:rPr lang="es-MX" sz="1600">
                <a:solidFill>
                  <a:schemeClr val="dk2"/>
                </a:solidFill>
                <a:latin typeface="Calibri"/>
                <a:ea typeface="Calibri"/>
                <a:cs typeface="Calibri"/>
                <a:sym typeface="Calibri"/>
              </a:rPr>
              <a:t>. ¿ESTÁS CAPACITADO PARA REALIZAR TUS FUNCIONES LABORALES?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grpSp>
        <p:nvGrpSpPr>
          <p:cNvPr id="1352" name="Google Shape;1352;p66"/>
          <p:cNvGrpSpPr/>
          <p:nvPr/>
        </p:nvGrpSpPr>
        <p:grpSpPr>
          <a:xfrm>
            <a:off x="179512" y="0"/>
            <a:ext cx="8964488" cy="6858000"/>
            <a:chOff x="179512" y="0"/>
            <a:chExt cx="8964488" cy="6858000"/>
          </a:xfrm>
        </p:grpSpPr>
        <p:grpSp>
          <p:nvGrpSpPr>
            <p:cNvPr id="1353" name="Google Shape;1353;p66"/>
            <p:cNvGrpSpPr/>
            <p:nvPr/>
          </p:nvGrpSpPr>
          <p:grpSpPr>
            <a:xfrm>
              <a:off x="179512" y="0"/>
              <a:ext cx="8964488" cy="6858000"/>
              <a:chOff x="179512" y="0"/>
              <a:chExt cx="8964488" cy="6858000"/>
            </a:xfrm>
          </p:grpSpPr>
          <p:pic>
            <p:nvPicPr>
              <p:cNvPr id="1354" name="Google Shape;1354;p6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355" name="Google Shape;1355;p66"/>
              <p:cNvGrpSpPr/>
              <p:nvPr/>
            </p:nvGrpSpPr>
            <p:grpSpPr>
              <a:xfrm>
                <a:off x="179512" y="0"/>
                <a:ext cx="8964488" cy="6858000"/>
                <a:chOff x="179512" y="0"/>
                <a:chExt cx="8964488" cy="6858000"/>
              </a:xfrm>
            </p:grpSpPr>
            <p:sp>
              <p:nvSpPr>
                <p:cNvPr id="1356" name="Google Shape;1356;p6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7" name="Google Shape;1357;p6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8" name="Google Shape;1358;p6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9" name="Google Shape;1359;p6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0" name="Google Shape;1360;p6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61" name="Google Shape;1361;p6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62" name="Google Shape;1362;p6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63" name="Google Shape;1363;p66"/>
            <p:cNvSpPr txBox="1"/>
            <p:nvPr/>
          </p:nvSpPr>
          <p:spPr>
            <a:xfrm>
              <a:off x="3826609"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364" name="Google Shape;1364;p66"/>
          <p:cNvGraphicFramePr/>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1365" name="Google Shape;1365;p6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366" name="Google Shape;1366;p66"/>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PT-7</a:t>
            </a:r>
            <a:r>
              <a:rPr lang="es-MX" sz="1600">
                <a:solidFill>
                  <a:schemeClr val="dk2"/>
                </a:solidFill>
                <a:latin typeface="Calibri"/>
                <a:ea typeface="Calibri"/>
                <a:cs typeface="Calibri"/>
                <a:sym typeface="Calibri"/>
              </a:rPr>
              <a:t>. ¿HAS RECIBIDO CAPACITACIÓN POR PARTE DE LA UAN EN EL ÚLTIMO AÑO?</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grpSp>
        <p:nvGrpSpPr>
          <p:cNvPr id="1372" name="Google Shape;1372;p67"/>
          <p:cNvGrpSpPr/>
          <p:nvPr/>
        </p:nvGrpSpPr>
        <p:grpSpPr>
          <a:xfrm>
            <a:off x="179512" y="0"/>
            <a:ext cx="8964488" cy="6858000"/>
            <a:chOff x="179512" y="0"/>
            <a:chExt cx="8964488" cy="6858000"/>
          </a:xfrm>
        </p:grpSpPr>
        <p:grpSp>
          <p:nvGrpSpPr>
            <p:cNvPr id="1373" name="Google Shape;1373;p67"/>
            <p:cNvGrpSpPr/>
            <p:nvPr/>
          </p:nvGrpSpPr>
          <p:grpSpPr>
            <a:xfrm>
              <a:off x="179512" y="0"/>
              <a:ext cx="8964488" cy="6858000"/>
              <a:chOff x="179512" y="0"/>
              <a:chExt cx="8964488" cy="6858000"/>
            </a:xfrm>
          </p:grpSpPr>
          <p:pic>
            <p:nvPicPr>
              <p:cNvPr id="1374" name="Google Shape;1374;p6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375" name="Google Shape;1375;p67"/>
              <p:cNvGrpSpPr/>
              <p:nvPr/>
            </p:nvGrpSpPr>
            <p:grpSpPr>
              <a:xfrm>
                <a:off x="179512" y="0"/>
                <a:ext cx="8964488" cy="6858000"/>
                <a:chOff x="179512" y="0"/>
                <a:chExt cx="8964488" cy="6858000"/>
              </a:xfrm>
            </p:grpSpPr>
            <p:sp>
              <p:nvSpPr>
                <p:cNvPr id="1376" name="Google Shape;1376;p6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7" name="Google Shape;1377;p6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8" name="Google Shape;1378;p6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9" name="Google Shape;1379;p6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0" name="Google Shape;1380;p6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81" name="Google Shape;1381;p6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82" name="Google Shape;1382;p6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383" name="Google Shape;1383;p67"/>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384" name="Google Shape;1384;p67"/>
          <p:cNvGraphicFramePr/>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4"/>
          </a:graphicData>
        </a:graphic>
      </p:graphicFrame>
      <p:sp>
        <p:nvSpPr>
          <p:cNvPr id="1385" name="Google Shape;1385;p6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386" name="Google Shape;1386;p67"/>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PT-8</a:t>
            </a:r>
            <a:r>
              <a:rPr lang="es-MX" sz="1600">
                <a:solidFill>
                  <a:schemeClr val="dk2"/>
                </a:solidFill>
                <a:latin typeface="Calibri"/>
                <a:ea typeface="Calibri"/>
                <a:cs typeface="Calibri"/>
                <a:sym typeface="Calibri"/>
              </a:rPr>
              <a:t>. ¿TE PERMITEN ASISTIR A LOS CURSOS DE CAPACITACIÓN?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grpSp>
        <p:nvGrpSpPr>
          <p:cNvPr id="1392" name="Google Shape;1392;p68"/>
          <p:cNvGrpSpPr/>
          <p:nvPr/>
        </p:nvGrpSpPr>
        <p:grpSpPr>
          <a:xfrm>
            <a:off x="179512" y="0"/>
            <a:ext cx="8964488" cy="6858000"/>
            <a:chOff x="179512" y="0"/>
            <a:chExt cx="8964488" cy="6858000"/>
          </a:xfrm>
        </p:grpSpPr>
        <p:grpSp>
          <p:nvGrpSpPr>
            <p:cNvPr id="1393" name="Google Shape;1393;p68"/>
            <p:cNvGrpSpPr/>
            <p:nvPr/>
          </p:nvGrpSpPr>
          <p:grpSpPr>
            <a:xfrm>
              <a:off x="179512" y="0"/>
              <a:ext cx="8964488" cy="6858000"/>
              <a:chOff x="179512" y="0"/>
              <a:chExt cx="8964488" cy="6858000"/>
            </a:xfrm>
          </p:grpSpPr>
          <p:pic>
            <p:nvPicPr>
              <p:cNvPr id="1394" name="Google Shape;1394;p6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395" name="Google Shape;1395;p68"/>
              <p:cNvGrpSpPr/>
              <p:nvPr/>
            </p:nvGrpSpPr>
            <p:grpSpPr>
              <a:xfrm>
                <a:off x="179512" y="0"/>
                <a:ext cx="8964488" cy="6858000"/>
                <a:chOff x="179512" y="0"/>
                <a:chExt cx="8964488" cy="6858000"/>
              </a:xfrm>
            </p:grpSpPr>
            <p:sp>
              <p:nvSpPr>
                <p:cNvPr id="1396" name="Google Shape;1396;p6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7" name="Google Shape;1397;p6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8" name="Google Shape;1398;p6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9" name="Google Shape;1399;p6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0" name="Google Shape;1400;p6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01" name="Google Shape;1401;p6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02" name="Google Shape;1402;p6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403" name="Google Shape;1403;p68"/>
            <p:cNvSpPr txBox="1"/>
            <p:nvPr/>
          </p:nvSpPr>
          <p:spPr>
            <a:xfrm>
              <a:off x="3869274" y="635829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404" name="Google Shape;1404;p68"/>
          <p:cNvGraphicFramePr/>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4"/>
          </a:graphicData>
        </a:graphic>
      </p:graphicFrame>
      <p:sp>
        <p:nvSpPr>
          <p:cNvPr id="1405" name="Google Shape;1405;p68"/>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406" name="Google Shape;1406;p68"/>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PT-9</a:t>
            </a:r>
            <a:r>
              <a:rPr lang="es-MX" sz="1600">
                <a:solidFill>
                  <a:schemeClr val="dk2"/>
                </a:solidFill>
                <a:latin typeface="Calibri"/>
                <a:ea typeface="Calibri"/>
                <a:cs typeface="Calibri"/>
                <a:sym typeface="Calibri"/>
              </a:rPr>
              <a:t>. ¿CONSIDERAS QUE EL CONTENIDO DE LOS CURSOS DE CAPACITACIÓN HA FORTALECIDO TU DESEMPEÑO LABORAL?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grpSp>
        <p:nvGrpSpPr>
          <p:cNvPr id="1412" name="Google Shape;1412;p69"/>
          <p:cNvGrpSpPr/>
          <p:nvPr/>
        </p:nvGrpSpPr>
        <p:grpSpPr>
          <a:xfrm>
            <a:off x="179512" y="0"/>
            <a:ext cx="8964488" cy="6858000"/>
            <a:chOff x="179512" y="0"/>
            <a:chExt cx="8964488" cy="6858000"/>
          </a:xfrm>
        </p:grpSpPr>
        <p:grpSp>
          <p:nvGrpSpPr>
            <p:cNvPr id="1413" name="Google Shape;1413;p69"/>
            <p:cNvGrpSpPr/>
            <p:nvPr/>
          </p:nvGrpSpPr>
          <p:grpSpPr>
            <a:xfrm>
              <a:off x="179512" y="0"/>
              <a:ext cx="8964488" cy="6858000"/>
              <a:chOff x="179512" y="0"/>
              <a:chExt cx="8964488" cy="6858000"/>
            </a:xfrm>
          </p:grpSpPr>
          <p:pic>
            <p:nvPicPr>
              <p:cNvPr id="1414" name="Google Shape;1414;p6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15" name="Google Shape;1415;p69"/>
              <p:cNvGrpSpPr/>
              <p:nvPr/>
            </p:nvGrpSpPr>
            <p:grpSpPr>
              <a:xfrm>
                <a:off x="179512" y="0"/>
                <a:ext cx="8964488" cy="6858000"/>
                <a:chOff x="179512" y="0"/>
                <a:chExt cx="8964488" cy="6858000"/>
              </a:xfrm>
            </p:grpSpPr>
            <p:sp>
              <p:nvSpPr>
                <p:cNvPr id="1416" name="Google Shape;1416;p6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7" name="Google Shape;1417;p6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8" name="Google Shape;1418;p6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9" name="Google Shape;1419;p6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0" name="Google Shape;1420;p6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21" name="Google Shape;1421;p6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22" name="Google Shape;1422;p6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423" name="Google Shape;1423;p69"/>
            <p:cNvSpPr txBox="1"/>
            <p:nvPr/>
          </p:nvSpPr>
          <p:spPr>
            <a:xfrm>
              <a:off x="386927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424" name="Google Shape;1424;p69"/>
          <p:cNvSpPr txBox="1"/>
          <p:nvPr/>
        </p:nvSpPr>
        <p:spPr>
          <a:xfrm>
            <a:off x="2063149" y="343930"/>
            <a:ext cx="6253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PUESTO DE TRABAJO</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(PT)</a:t>
            </a:r>
            <a:endParaRPr/>
          </a:p>
        </p:txBody>
      </p:sp>
      <p:sp>
        <p:nvSpPr>
          <p:cNvPr id="1425" name="Google Shape;1425;p69"/>
          <p:cNvSpPr txBox="1"/>
          <p:nvPr/>
        </p:nvSpPr>
        <p:spPr>
          <a:xfrm>
            <a:off x="1692472" y="1217149"/>
            <a:ext cx="6639596" cy="42473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el rubro de </a:t>
            </a:r>
            <a:r>
              <a:rPr lang="es-MX" sz="1800" b="1">
                <a:solidFill>
                  <a:schemeClr val="dk1"/>
                </a:solidFill>
                <a:latin typeface="Calibri"/>
                <a:ea typeface="Calibri"/>
                <a:cs typeface="Calibri"/>
                <a:sym typeface="Calibri"/>
              </a:rPr>
              <a:t>“Puesto de Trabajo” </a:t>
            </a:r>
            <a:r>
              <a:rPr lang="es-MX" sz="1800">
                <a:solidFill>
                  <a:schemeClr val="dk1"/>
                </a:solidFill>
                <a:latin typeface="Calibri"/>
                <a:ea typeface="Calibri"/>
                <a:cs typeface="Calibri"/>
                <a:sym typeface="Calibri"/>
              </a:rPr>
              <a:t>un gran porcentaje responde que realiza las </a:t>
            </a:r>
            <a:r>
              <a:rPr lang="es-MX" sz="1800" b="1">
                <a:solidFill>
                  <a:schemeClr val="dk1"/>
                </a:solidFill>
                <a:latin typeface="Calibri"/>
                <a:ea typeface="Calibri"/>
                <a:cs typeface="Calibri"/>
                <a:sym typeface="Calibri"/>
              </a:rPr>
              <a:t>actividades asignadas con agrado</a:t>
            </a:r>
            <a:r>
              <a:rPr lang="es-MX" sz="1800">
                <a:solidFill>
                  <a:schemeClr val="dk1"/>
                </a:solidFill>
                <a:latin typeface="Calibri"/>
                <a:ea typeface="Calibri"/>
                <a:cs typeface="Calibri"/>
                <a:sym typeface="Calibri"/>
              </a:rPr>
              <a:t>, solo un 13% de los que contestaron la encuesta consideran un posible </a:t>
            </a:r>
            <a:r>
              <a:rPr lang="es-MX" sz="1800" b="1">
                <a:solidFill>
                  <a:schemeClr val="dk1"/>
                </a:solidFill>
                <a:latin typeface="Calibri"/>
                <a:ea typeface="Calibri"/>
                <a:cs typeface="Calibri"/>
                <a:sym typeface="Calibri"/>
              </a:rPr>
              <a:t>cambio de área </a:t>
            </a:r>
            <a:r>
              <a:rPr lang="es-MX" sz="1800">
                <a:solidFill>
                  <a:schemeClr val="dk1"/>
                </a:solidFill>
                <a:latin typeface="Calibri"/>
                <a:ea typeface="Calibri"/>
                <a:cs typeface="Calibri"/>
                <a:sym typeface="Calibri"/>
              </a:rPr>
              <a:t>que mejore su situación laboral, en general se considera que su desempeño laboral les permite adquirir nuevas habilidades para su </a:t>
            </a:r>
            <a:r>
              <a:rPr lang="es-MX" sz="1800" b="1">
                <a:solidFill>
                  <a:schemeClr val="dk1"/>
                </a:solidFill>
                <a:latin typeface="Calibri"/>
                <a:ea typeface="Calibri"/>
                <a:cs typeface="Calibri"/>
                <a:sym typeface="Calibri"/>
              </a:rPr>
              <a:t>desarrollo integral</a:t>
            </a:r>
            <a:r>
              <a:rPr lang="es-MX" sz="1800">
                <a:solidFill>
                  <a:schemeClr val="dk1"/>
                </a:solidFill>
                <a:latin typeface="Calibri"/>
                <a:ea typeface="Calibri"/>
                <a:cs typeface="Calibri"/>
                <a:sym typeface="Calibri"/>
              </a:rPr>
              <a:t>, un porcentaje del 63% manifiesta que la </a:t>
            </a:r>
            <a:r>
              <a:rPr lang="es-MX" sz="1800" b="1">
                <a:solidFill>
                  <a:schemeClr val="dk1"/>
                </a:solidFill>
                <a:latin typeface="Calibri"/>
                <a:ea typeface="Calibri"/>
                <a:cs typeface="Calibri"/>
                <a:sym typeface="Calibri"/>
              </a:rPr>
              <a:t>carga de trabajo de su jornada laboral</a:t>
            </a:r>
            <a:r>
              <a:rPr lang="es-MX" sz="1800">
                <a:solidFill>
                  <a:schemeClr val="dk1"/>
                </a:solidFill>
                <a:latin typeface="Calibri"/>
                <a:ea typeface="Calibri"/>
                <a:cs typeface="Calibri"/>
                <a:sym typeface="Calibri"/>
              </a:rPr>
              <a:t> asignada es adecuada, se expresa en alto valor que si se tiene relación del </a:t>
            </a:r>
            <a:r>
              <a:rPr lang="es-MX" sz="1800" b="1">
                <a:solidFill>
                  <a:schemeClr val="dk1"/>
                </a:solidFill>
                <a:latin typeface="Calibri"/>
                <a:ea typeface="Calibri"/>
                <a:cs typeface="Calibri"/>
                <a:sym typeface="Calibri"/>
              </a:rPr>
              <a:t>puesto de trabajo con su preparación académica</a:t>
            </a:r>
            <a:r>
              <a:rPr lang="es-MX" sz="1800">
                <a:solidFill>
                  <a:schemeClr val="dk1"/>
                </a:solidFill>
                <a:latin typeface="Calibri"/>
                <a:ea typeface="Calibri"/>
                <a:cs typeface="Calibri"/>
                <a:sym typeface="Calibri"/>
              </a:rPr>
              <a:t>, se manifiesta que en un gran porcentaje se está </a:t>
            </a:r>
            <a:r>
              <a:rPr lang="es-MX" sz="1800" b="1">
                <a:solidFill>
                  <a:schemeClr val="dk1"/>
                </a:solidFill>
                <a:latin typeface="Calibri"/>
                <a:ea typeface="Calibri"/>
                <a:cs typeface="Calibri"/>
                <a:sym typeface="Calibri"/>
              </a:rPr>
              <a:t>capacitado para realizar sus funciones laborales</a:t>
            </a:r>
            <a:r>
              <a:rPr lang="es-MX" sz="1800">
                <a:solidFill>
                  <a:schemeClr val="dk1"/>
                </a:solidFill>
                <a:latin typeface="Calibri"/>
                <a:ea typeface="Calibri"/>
                <a:cs typeface="Calibri"/>
                <a:sym typeface="Calibri"/>
              </a:rPr>
              <a:t>, que un  de 1/4 de los encuestados denota que no ha recibido </a:t>
            </a:r>
            <a:r>
              <a:rPr lang="es-MX" sz="1800" b="1">
                <a:solidFill>
                  <a:schemeClr val="dk1"/>
                </a:solidFill>
                <a:latin typeface="Calibri"/>
                <a:ea typeface="Calibri"/>
                <a:cs typeface="Calibri"/>
                <a:sym typeface="Calibri"/>
              </a:rPr>
              <a:t>capacitación el ultimo año</a:t>
            </a:r>
            <a:r>
              <a:rPr lang="es-MX" sz="1800">
                <a:solidFill>
                  <a:schemeClr val="dk1"/>
                </a:solidFill>
                <a:latin typeface="Calibri"/>
                <a:ea typeface="Calibri"/>
                <a:cs typeface="Calibri"/>
                <a:sym typeface="Calibri"/>
              </a:rPr>
              <a:t>  por parte de la UAN,  se enuncia que se les </a:t>
            </a:r>
            <a:r>
              <a:rPr lang="es-MX" sz="1800" b="1">
                <a:solidFill>
                  <a:schemeClr val="dk1"/>
                </a:solidFill>
                <a:latin typeface="Calibri"/>
                <a:ea typeface="Calibri"/>
                <a:cs typeface="Calibri"/>
                <a:sym typeface="Calibri"/>
              </a:rPr>
              <a:t>permite asistir a  los cursos de capacitación </a:t>
            </a:r>
            <a:r>
              <a:rPr lang="es-MX" sz="1800">
                <a:solidFill>
                  <a:schemeClr val="dk1"/>
                </a:solidFill>
                <a:latin typeface="Calibri"/>
                <a:ea typeface="Calibri"/>
                <a:cs typeface="Calibri"/>
                <a:sym typeface="Calibri"/>
              </a:rPr>
              <a:t>pero un 13% algunas veces, en un porcentaje alto se dice que los cursos de </a:t>
            </a:r>
            <a:r>
              <a:rPr lang="es-MX" sz="1800" b="1">
                <a:solidFill>
                  <a:schemeClr val="dk1"/>
                </a:solidFill>
                <a:latin typeface="Calibri"/>
                <a:ea typeface="Calibri"/>
                <a:cs typeface="Calibri"/>
                <a:sym typeface="Calibri"/>
              </a:rPr>
              <a:t>capacitación fortalece su desempeño laboral</a:t>
            </a:r>
            <a:r>
              <a:rPr lang="es-MX" sz="1800">
                <a:solidFill>
                  <a:schemeClr val="dk1"/>
                </a:solidFill>
                <a:latin typeface="Calibri"/>
                <a:ea typeface="Calibri"/>
                <a:cs typeface="Calibri"/>
                <a:sym typeface="Calibr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grpSp>
        <p:nvGrpSpPr>
          <p:cNvPr id="1431" name="Google Shape;1431;p70"/>
          <p:cNvGrpSpPr/>
          <p:nvPr/>
        </p:nvGrpSpPr>
        <p:grpSpPr>
          <a:xfrm>
            <a:off x="179512" y="0"/>
            <a:ext cx="8964488" cy="6858000"/>
            <a:chOff x="179512" y="0"/>
            <a:chExt cx="8964488" cy="6858000"/>
          </a:xfrm>
        </p:grpSpPr>
        <p:grpSp>
          <p:nvGrpSpPr>
            <p:cNvPr id="1432" name="Google Shape;1432;p70"/>
            <p:cNvGrpSpPr/>
            <p:nvPr/>
          </p:nvGrpSpPr>
          <p:grpSpPr>
            <a:xfrm>
              <a:off x="179512" y="0"/>
              <a:ext cx="8964488" cy="6858000"/>
              <a:chOff x="179512" y="0"/>
              <a:chExt cx="8964488" cy="6858000"/>
            </a:xfrm>
          </p:grpSpPr>
          <p:pic>
            <p:nvPicPr>
              <p:cNvPr id="1433" name="Google Shape;1433;p7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34" name="Google Shape;1434;p70"/>
              <p:cNvGrpSpPr/>
              <p:nvPr/>
            </p:nvGrpSpPr>
            <p:grpSpPr>
              <a:xfrm>
                <a:off x="179512" y="0"/>
                <a:ext cx="8964488" cy="6858000"/>
                <a:chOff x="179512" y="0"/>
                <a:chExt cx="8964488" cy="6858000"/>
              </a:xfrm>
            </p:grpSpPr>
            <p:sp>
              <p:nvSpPr>
                <p:cNvPr id="1435" name="Google Shape;1435;p7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6" name="Google Shape;1436;p7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7" name="Google Shape;1437;p7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8" name="Google Shape;1438;p7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9" name="Google Shape;1439;p7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40" name="Google Shape;1440;p7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41" name="Google Shape;1441;p7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442" name="Google Shape;1442;p70"/>
            <p:cNvSpPr txBox="1"/>
            <p:nvPr/>
          </p:nvSpPr>
          <p:spPr>
            <a:xfrm>
              <a:off x="386927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443" name="Google Shape;1443;p70"/>
          <p:cNvSpPr txBox="1"/>
          <p:nvPr/>
        </p:nvSpPr>
        <p:spPr>
          <a:xfrm>
            <a:off x="2063148" y="2420889"/>
            <a:ext cx="62532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MEDIO AMBIENTE</a:t>
            </a:r>
            <a:endParaRPr/>
          </a:p>
          <a:p>
            <a:pPr marL="0" marR="0" lvl="0" indent="0" algn="ctr" rtl="0">
              <a:spcBef>
                <a:spcPts val="0"/>
              </a:spcBef>
              <a:spcAft>
                <a:spcPts val="0"/>
              </a:spcAft>
              <a:buNone/>
            </a:pPr>
            <a:r>
              <a:rPr lang="es-MX" sz="4000" b="1">
                <a:solidFill>
                  <a:schemeClr val="dk1"/>
                </a:solidFill>
                <a:latin typeface="Calibri"/>
                <a:ea typeface="Calibri"/>
                <a:cs typeface="Calibri"/>
                <a:sym typeface="Calibri"/>
              </a:rPr>
              <a:t>(MA)</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grpSp>
        <p:nvGrpSpPr>
          <p:cNvPr id="1449" name="Google Shape;1449;p71"/>
          <p:cNvGrpSpPr/>
          <p:nvPr/>
        </p:nvGrpSpPr>
        <p:grpSpPr>
          <a:xfrm>
            <a:off x="179512" y="0"/>
            <a:ext cx="8964488" cy="6858000"/>
            <a:chOff x="179512" y="0"/>
            <a:chExt cx="8964488" cy="6858000"/>
          </a:xfrm>
        </p:grpSpPr>
        <p:grpSp>
          <p:nvGrpSpPr>
            <p:cNvPr id="1450" name="Google Shape;1450;p71"/>
            <p:cNvGrpSpPr/>
            <p:nvPr/>
          </p:nvGrpSpPr>
          <p:grpSpPr>
            <a:xfrm>
              <a:off x="179512" y="0"/>
              <a:ext cx="8964488" cy="6858000"/>
              <a:chOff x="179512" y="0"/>
              <a:chExt cx="8964488" cy="6858000"/>
            </a:xfrm>
          </p:grpSpPr>
          <p:pic>
            <p:nvPicPr>
              <p:cNvPr id="1451" name="Google Shape;1451;p7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52" name="Google Shape;1452;p71"/>
              <p:cNvGrpSpPr/>
              <p:nvPr/>
            </p:nvGrpSpPr>
            <p:grpSpPr>
              <a:xfrm>
                <a:off x="179512" y="0"/>
                <a:ext cx="8964488" cy="6858000"/>
                <a:chOff x="179512" y="0"/>
                <a:chExt cx="8964488" cy="6858000"/>
              </a:xfrm>
            </p:grpSpPr>
            <p:sp>
              <p:nvSpPr>
                <p:cNvPr id="1453" name="Google Shape;1453;p7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4" name="Google Shape;1454;p7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5" name="Google Shape;1455;p7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7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7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58" name="Google Shape;1458;p7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59" name="Google Shape;1459;p7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460" name="Google Shape;1460;p71"/>
            <p:cNvSpPr txBox="1"/>
            <p:nvPr/>
          </p:nvSpPr>
          <p:spPr>
            <a:xfrm>
              <a:off x="3869274" y="635754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461" name="Google Shape;1461;p71"/>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462" name="Google Shape;1462;p71"/>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MA-1</a:t>
            </a:r>
            <a:r>
              <a:rPr lang="es-MX" sz="1600">
                <a:solidFill>
                  <a:schemeClr val="dk2"/>
                </a:solidFill>
                <a:latin typeface="Calibri"/>
                <a:ea typeface="Calibri"/>
                <a:cs typeface="Calibri"/>
                <a:sym typeface="Calibri"/>
              </a:rPr>
              <a:t>. CONSIDERAS QUE TU ÁREA DE TRABAJO ESTÁ LIBRE DE:</a:t>
            </a:r>
            <a:endParaRPr/>
          </a:p>
        </p:txBody>
      </p:sp>
      <p:graphicFrame>
        <p:nvGraphicFramePr>
          <p:cNvPr id="1463" name="Google Shape;1463;p71"/>
          <p:cNvGraphicFramePr/>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grpSp>
        <p:nvGrpSpPr>
          <p:cNvPr id="1469" name="Google Shape;1469;p72"/>
          <p:cNvGrpSpPr/>
          <p:nvPr/>
        </p:nvGrpSpPr>
        <p:grpSpPr>
          <a:xfrm>
            <a:off x="179512" y="0"/>
            <a:ext cx="8964488" cy="6858000"/>
            <a:chOff x="179512" y="0"/>
            <a:chExt cx="8964488" cy="6858000"/>
          </a:xfrm>
        </p:grpSpPr>
        <p:grpSp>
          <p:nvGrpSpPr>
            <p:cNvPr id="1470" name="Google Shape;1470;p72"/>
            <p:cNvGrpSpPr/>
            <p:nvPr/>
          </p:nvGrpSpPr>
          <p:grpSpPr>
            <a:xfrm>
              <a:off x="179512" y="0"/>
              <a:ext cx="8964488" cy="6858000"/>
              <a:chOff x="179512" y="0"/>
              <a:chExt cx="8964488" cy="6858000"/>
            </a:xfrm>
          </p:grpSpPr>
          <p:pic>
            <p:nvPicPr>
              <p:cNvPr id="1471" name="Google Shape;1471;p7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72" name="Google Shape;1472;p72"/>
              <p:cNvGrpSpPr/>
              <p:nvPr/>
            </p:nvGrpSpPr>
            <p:grpSpPr>
              <a:xfrm>
                <a:off x="179512" y="0"/>
                <a:ext cx="8964488" cy="6858000"/>
                <a:chOff x="179512" y="0"/>
                <a:chExt cx="8964488" cy="6858000"/>
              </a:xfrm>
            </p:grpSpPr>
            <p:sp>
              <p:nvSpPr>
                <p:cNvPr id="1473" name="Google Shape;1473;p72"/>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4" name="Google Shape;1474;p72"/>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5" name="Google Shape;1475;p72"/>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6" name="Google Shape;1476;p72"/>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7" name="Google Shape;1477;p72"/>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78" name="Google Shape;1478;p72"/>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79" name="Google Shape;1479;p7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480" name="Google Shape;1480;p72"/>
            <p:cNvSpPr txBox="1"/>
            <p:nvPr/>
          </p:nvSpPr>
          <p:spPr>
            <a:xfrm>
              <a:off x="3869274" y="636972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481" name="Google Shape;1481;p72"/>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482" name="Google Shape;1482;p72"/>
          <p:cNvSpPr/>
          <p:nvPr/>
        </p:nvSpPr>
        <p:spPr>
          <a:xfrm>
            <a:off x="1061475" y="735087"/>
            <a:ext cx="808252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MA-2</a:t>
            </a:r>
            <a:r>
              <a:rPr lang="es-MX" sz="1600">
                <a:solidFill>
                  <a:schemeClr val="dk2"/>
                </a:solidFill>
                <a:latin typeface="Calibri"/>
                <a:ea typeface="Calibri"/>
                <a:cs typeface="Calibri"/>
                <a:sym typeface="Calibri"/>
              </a:rPr>
              <a:t>. CONSIDERAS QUE TU ÁREA DE TRABAJO ESTÁ LIBRE DE :</a:t>
            </a:r>
            <a:endParaRPr/>
          </a:p>
        </p:txBody>
      </p:sp>
      <p:graphicFrame>
        <p:nvGraphicFramePr>
          <p:cNvPr id="1483" name="Google Shape;1483;p72"/>
          <p:cNvGraphicFramePr/>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grpSp>
        <p:nvGrpSpPr>
          <p:cNvPr id="1489" name="Google Shape;1489;p73"/>
          <p:cNvGrpSpPr/>
          <p:nvPr/>
        </p:nvGrpSpPr>
        <p:grpSpPr>
          <a:xfrm>
            <a:off x="179512" y="0"/>
            <a:ext cx="8964488" cy="6858000"/>
            <a:chOff x="179512" y="0"/>
            <a:chExt cx="8964488" cy="6858000"/>
          </a:xfrm>
        </p:grpSpPr>
        <p:grpSp>
          <p:nvGrpSpPr>
            <p:cNvPr id="1490" name="Google Shape;1490;p73"/>
            <p:cNvGrpSpPr/>
            <p:nvPr/>
          </p:nvGrpSpPr>
          <p:grpSpPr>
            <a:xfrm>
              <a:off x="179512" y="0"/>
              <a:ext cx="8964488" cy="6858000"/>
              <a:chOff x="179512" y="0"/>
              <a:chExt cx="8964488" cy="6858000"/>
            </a:xfrm>
          </p:grpSpPr>
          <p:pic>
            <p:nvPicPr>
              <p:cNvPr id="1491" name="Google Shape;1491;p7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92" name="Google Shape;1492;p73"/>
              <p:cNvGrpSpPr/>
              <p:nvPr/>
            </p:nvGrpSpPr>
            <p:grpSpPr>
              <a:xfrm>
                <a:off x="179512" y="0"/>
                <a:ext cx="8964488" cy="6858000"/>
                <a:chOff x="179512" y="0"/>
                <a:chExt cx="8964488" cy="6858000"/>
              </a:xfrm>
            </p:grpSpPr>
            <p:sp>
              <p:nvSpPr>
                <p:cNvPr id="1493" name="Google Shape;1493;p73"/>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4" name="Google Shape;1494;p73"/>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5" name="Google Shape;1495;p73"/>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6" name="Google Shape;1496;p73"/>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7" name="Google Shape;1497;p73"/>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98" name="Google Shape;1498;p73"/>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99" name="Google Shape;1499;p7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00" name="Google Shape;1500;p73"/>
            <p:cNvSpPr txBox="1"/>
            <p:nvPr/>
          </p:nvSpPr>
          <p:spPr>
            <a:xfrm>
              <a:off x="3869274"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501" name="Google Shape;1501;p73"/>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502" name="Google Shape;1502;p73"/>
          <p:cNvSpPr/>
          <p:nvPr/>
        </p:nvSpPr>
        <p:spPr>
          <a:xfrm>
            <a:off x="1061475" y="735087"/>
            <a:ext cx="8047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MA-3</a:t>
            </a:r>
            <a:r>
              <a:rPr lang="es-MX" sz="1600">
                <a:solidFill>
                  <a:schemeClr val="dk2"/>
                </a:solidFill>
                <a:latin typeface="Calibri"/>
                <a:ea typeface="Calibri"/>
                <a:cs typeface="Calibri"/>
                <a:sym typeface="Calibri"/>
              </a:rPr>
              <a:t>. CONSIDERAS QUE TU ÁREA DE TRABAJO ESTÁ LIBRE DE PLAGAS (FLORA Y FAUNA NOCIVA):</a:t>
            </a:r>
            <a:endParaRPr/>
          </a:p>
        </p:txBody>
      </p:sp>
      <p:graphicFrame>
        <p:nvGraphicFramePr>
          <p:cNvPr id="1503" name="Google Shape;1503;p73"/>
          <p:cNvGraphicFramePr/>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grpSp>
        <p:nvGrpSpPr>
          <p:cNvPr id="1509" name="Google Shape;1509;p74"/>
          <p:cNvGrpSpPr/>
          <p:nvPr/>
        </p:nvGrpSpPr>
        <p:grpSpPr>
          <a:xfrm>
            <a:off x="179512" y="0"/>
            <a:ext cx="8964488" cy="6858000"/>
            <a:chOff x="179512" y="0"/>
            <a:chExt cx="8964488" cy="6858000"/>
          </a:xfrm>
        </p:grpSpPr>
        <p:grpSp>
          <p:nvGrpSpPr>
            <p:cNvPr id="1510" name="Google Shape;1510;p74"/>
            <p:cNvGrpSpPr/>
            <p:nvPr/>
          </p:nvGrpSpPr>
          <p:grpSpPr>
            <a:xfrm>
              <a:off x="179512" y="0"/>
              <a:ext cx="8964488" cy="6858000"/>
              <a:chOff x="179512" y="0"/>
              <a:chExt cx="8964488" cy="6858000"/>
            </a:xfrm>
          </p:grpSpPr>
          <p:pic>
            <p:nvPicPr>
              <p:cNvPr id="1511" name="Google Shape;1511;p7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512" name="Google Shape;1512;p74"/>
              <p:cNvGrpSpPr/>
              <p:nvPr/>
            </p:nvGrpSpPr>
            <p:grpSpPr>
              <a:xfrm>
                <a:off x="179512" y="0"/>
                <a:ext cx="8964488" cy="6858000"/>
                <a:chOff x="179512" y="0"/>
                <a:chExt cx="8964488" cy="6858000"/>
              </a:xfrm>
            </p:grpSpPr>
            <p:sp>
              <p:nvSpPr>
                <p:cNvPr id="1513" name="Google Shape;1513;p74"/>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74"/>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5" name="Google Shape;1515;p74"/>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6" name="Google Shape;1516;p74"/>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7" name="Google Shape;1517;p74"/>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18" name="Google Shape;1518;p74"/>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19" name="Google Shape;1519;p7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20" name="Google Shape;1520;p74"/>
            <p:cNvSpPr txBox="1"/>
            <p:nvPr/>
          </p:nvSpPr>
          <p:spPr>
            <a:xfrm>
              <a:off x="3725260"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521" name="Google Shape;1521;p74"/>
          <p:cNvGraphicFramePr/>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4"/>
          </a:graphicData>
        </a:graphic>
      </p:graphicFrame>
      <p:sp>
        <p:nvSpPr>
          <p:cNvPr id="1522" name="Google Shape;1522;p74"/>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523" name="Google Shape;1523;p74"/>
          <p:cNvSpPr/>
          <p:nvPr/>
        </p:nvSpPr>
        <p:spPr>
          <a:xfrm>
            <a:off x="1061475" y="735087"/>
            <a:ext cx="8047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MA-4</a:t>
            </a:r>
            <a:r>
              <a:rPr lang="es-MX" sz="1600">
                <a:solidFill>
                  <a:schemeClr val="dk2"/>
                </a:solidFill>
                <a:latin typeface="Calibri"/>
                <a:ea typeface="Calibri"/>
                <a:cs typeface="Calibri"/>
                <a:sym typeface="Calibri"/>
              </a:rPr>
              <a:t>. CONSIDERAS QUE TU ÁREA DE TRABAJO ESTÁ LIBRE DE: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grpSp>
        <p:nvGrpSpPr>
          <p:cNvPr id="1529" name="Google Shape;1529;p75"/>
          <p:cNvGrpSpPr/>
          <p:nvPr/>
        </p:nvGrpSpPr>
        <p:grpSpPr>
          <a:xfrm>
            <a:off x="179512" y="0"/>
            <a:ext cx="8964488" cy="6858000"/>
            <a:chOff x="179512" y="0"/>
            <a:chExt cx="8964488" cy="6858000"/>
          </a:xfrm>
        </p:grpSpPr>
        <p:grpSp>
          <p:nvGrpSpPr>
            <p:cNvPr id="1530" name="Google Shape;1530;p75"/>
            <p:cNvGrpSpPr/>
            <p:nvPr/>
          </p:nvGrpSpPr>
          <p:grpSpPr>
            <a:xfrm>
              <a:off x="179512" y="0"/>
              <a:ext cx="8964488" cy="6858000"/>
              <a:chOff x="179512" y="0"/>
              <a:chExt cx="8964488" cy="6858000"/>
            </a:xfrm>
          </p:grpSpPr>
          <p:pic>
            <p:nvPicPr>
              <p:cNvPr id="1531" name="Google Shape;1531;p7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532" name="Google Shape;1532;p75"/>
              <p:cNvGrpSpPr/>
              <p:nvPr/>
            </p:nvGrpSpPr>
            <p:grpSpPr>
              <a:xfrm>
                <a:off x="179512" y="0"/>
                <a:ext cx="8964488" cy="6858000"/>
                <a:chOff x="179512" y="0"/>
                <a:chExt cx="8964488" cy="6858000"/>
              </a:xfrm>
            </p:grpSpPr>
            <p:sp>
              <p:nvSpPr>
                <p:cNvPr id="1533" name="Google Shape;1533;p75"/>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4" name="Google Shape;1534;p75"/>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5" name="Google Shape;1535;p75"/>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6" name="Google Shape;1536;p75"/>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7" name="Google Shape;1537;p75"/>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38" name="Google Shape;1538;p75"/>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39" name="Google Shape;1539;p7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40" name="Google Shape;1540;p75"/>
            <p:cNvSpPr txBox="1"/>
            <p:nvPr/>
          </p:nvSpPr>
          <p:spPr>
            <a:xfrm>
              <a:off x="3885472" y="636484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541" name="Google Shape;1541;p75"/>
          <p:cNvGraphicFramePr/>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4"/>
          </a:graphicData>
        </a:graphic>
      </p:graphicFrame>
      <p:sp>
        <p:nvSpPr>
          <p:cNvPr id="1542" name="Google Shape;1542;p75"/>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543" name="Google Shape;1543;p75"/>
          <p:cNvSpPr/>
          <p:nvPr/>
        </p:nvSpPr>
        <p:spPr>
          <a:xfrm>
            <a:off x="1072488" y="737368"/>
            <a:ext cx="78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MA-5</a:t>
            </a:r>
            <a:r>
              <a:rPr lang="es-MX" sz="1600">
                <a:solidFill>
                  <a:schemeClr val="dk2"/>
                </a:solidFill>
                <a:latin typeface="Calibri"/>
                <a:ea typeface="Calibri"/>
                <a:cs typeface="Calibri"/>
                <a:sym typeface="Calibri"/>
              </a:rPr>
              <a:t>. CONSIDERAS QUE EN LA UAN SE PROMUEVE Y FOMENTA EL USO CORRECTO DE: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grpSp>
        <p:nvGrpSpPr>
          <p:cNvPr id="1549" name="Google Shape;1549;p76"/>
          <p:cNvGrpSpPr/>
          <p:nvPr/>
        </p:nvGrpSpPr>
        <p:grpSpPr>
          <a:xfrm>
            <a:off x="179512" y="0"/>
            <a:ext cx="8964488" cy="6858000"/>
            <a:chOff x="179512" y="0"/>
            <a:chExt cx="8964488" cy="6858000"/>
          </a:xfrm>
        </p:grpSpPr>
        <p:grpSp>
          <p:nvGrpSpPr>
            <p:cNvPr id="1550" name="Google Shape;1550;p76"/>
            <p:cNvGrpSpPr/>
            <p:nvPr/>
          </p:nvGrpSpPr>
          <p:grpSpPr>
            <a:xfrm>
              <a:off x="179512" y="0"/>
              <a:ext cx="8964488" cy="6858000"/>
              <a:chOff x="179512" y="0"/>
              <a:chExt cx="8964488" cy="6858000"/>
            </a:xfrm>
          </p:grpSpPr>
          <p:pic>
            <p:nvPicPr>
              <p:cNvPr id="1551" name="Google Shape;1551;p7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552" name="Google Shape;1552;p76"/>
              <p:cNvGrpSpPr/>
              <p:nvPr/>
            </p:nvGrpSpPr>
            <p:grpSpPr>
              <a:xfrm>
                <a:off x="179512" y="0"/>
                <a:ext cx="8964488" cy="6858000"/>
                <a:chOff x="179512" y="0"/>
                <a:chExt cx="8964488" cy="6858000"/>
              </a:xfrm>
            </p:grpSpPr>
            <p:sp>
              <p:nvSpPr>
                <p:cNvPr id="1553" name="Google Shape;1553;p76"/>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4" name="Google Shape;1554;p76"/>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5" name="Google Shape;1555;p76"/>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6" name="Google Shape;1556;p76"/>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7" name="Google Shape;1557;p76"/>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8" name="Google Shape;1558;p76"/>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9" name="Google Shape;1559;p7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60" name="Google Shape;1560;p76"/>
            <p:cNvSpPr txBox="1"/>
            <p:nvPr/>
          </p:nvSpPr>
          <p:spPr>
            <a:xfrm>
              <a:off x="3885472" y="6325458"/>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561" name="Google Shape;1561;p76"/>
          <p:cNvGraphicFramePr/>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4"/>
          </a:graphicData>
        </a:graphic>
      </p:graphicFrame>
      <p:sp>
        <p:nvSpPr>
          <p:cNvPr id="1562" name="Google Shape;1562;p76"/>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563" name="Google Shape;1563;p76"/>
          <p:cNvSpPr/>
          <p:nvPr/>
        </p:nvSpPr>
        <p:spPr>
          <a:xfrm>
            <a:off x="1072488" y="737368"/>
            <a:ext cx="78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MA-6</a:t>
            </a:r>
            <a:r>
              <a:rPr lang="es-MX" sz="1600">
                <a:solidFill>
                  <a:schemeClr val="dk2"/>
                </a:solidFill>
                <a:latin typeface="Calibri"/>
                <a:ea typeface="Calibri"/>
                <a:cs typeface="Calibri"/>
                <a:sym typeface="Calibri"/>
              </a:rPr>
              <a:t>. CONSIDERAS QUE EN LA UAN SE PROMUEVE Y FOMENTA EL USO CORRECTO DE: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grpSp>
        <p:nvGrpSpPr>
          <p:cNvPr id="1569" name="Google Shape;1569;p77"/>
          <p:cNvGrpSpPr/>
          <p:nvPr/>
        </p:nvGrpSpPr>
        <p:grpSpPr>
          <a:xfrm>
            <a:off x="179512" y="0"/>
            <a:ext cx="8964488" cy="6858000"/>
            <a:chOff x="179512" y="0"/>
            <a:chExt cx="8964488" cy="6858000"/>
          </a:xfrm>
        </p:grpSpPr>
        <p:grpSp>
          <p:nvGrpSpPr>
            <p:cNvPr id="1570" name="Google Shape;1570;p77"/>
            <p:cNvGrpSpPr/>
            <p:nvPr/>
          </p:nvGrpSpPr>
          <p:grpSpPr>
            <a:xfrm>
              <a:off x="179512" y="0"/>
              <a:ext cx="8964488" cy="6858000"/>
              <a:chOff x="179512" y="0"/>
              <a:chExt cx="8964488" cy="6858000"/>
            </a:xfrm>
          </p:grpSpPr>
          <p:pic>
            <p:nvPicPr>
              <p:cNvPr id="1571" name="Google Shape;1571;p7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572" name="Google Shape;1572;p77"/>
              <p:cNvGrpSpPr/>
              <p:nvPr/>
            </p:nvGrpSpPr>
            <p:grpSpPr>
              <a:xfrm>
                <a:off x="179512" y="0"/>
                <a:ext cx="8964488" cy="6858000"/>
                <a:chOff x="179512" y="0"/>
                <a:chExt cx="8964488" cy="6858000"/>
              </a:xfrm>
            </p:grpSpPr>
            <p:sp>
              <p:nvSpPr>
                <p:cNvPr id="1573" name="Google Shape;1573;p77"/>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4" name="Google Shape;1574;p77"/>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5" name="Google Shape;1575;p77"/>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6" name="Google Shape;1576;p77"/>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7" name="Google Shape;1577;p77"/>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78" name="Google Shape;1578;p77"/>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79" name="Google Shape;1579;p7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580" name="Google Shape;1580;p77"/>
            <p:cNvSpPr txBox="1"/>
            <p:nvPr/>
          </p:nvSpPr>
          <p:spPr>
            <a:xfrm>
              <a:off x="386927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581" name="Google Shape;1581;p77"/>
          <p:cNvGraphicFramePr/>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4"/>
          </a:graphicData>
        </a:graphic>
      </p:graphicFrame>
      <p:sp>
        <p:nvSpPr>
          <p:cNvPr id="1582" name="Google Shape;1582;p77"/>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583" name="Google Shape;1583;p77"/>
          <p:cNvSpPr/>
          <p:nvPr/>
        </p:nvSpPr>
        <p:spPr>
          <a:xfrm>
            <a:off x="1072488" y="737368"/>
            <a:ext cx="78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MA-7</a:t>
            </a:r>
            <a:r>
              <a:rPr lang="es-MX" sz="1600">
                <a:solidFill>
                  <a:schemeClr val="dk2"/>
                </a:solidFill>
                <a:latin typeface="Calibri"/>
                <a:ea typeface="Calibri"/>
                <a:cs typeface="Calibri"/>
                <a:sym typeface="Calibri"/>
              </a:rPr>
              <a:t>. CONSIDERAS QUE EN LA UAN SE PROMUEVE Y FOMENTA EL USO CORRECTO DE:</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grpSp>
        <p:nvGrpSpPr>
          <p:cNvPr id="1589" name="Google Shape;1589;p78"/>
          <p:cNvGrpSpPr/>
          <p:nvPr/>
        </p:nvGrpSpPr>
        <p:grpSpPr>
          <a:xfrm>
            <a:off x="179512" y="0"/>
            <a:ext cx="8964488" cy="6858000"/>
            <a:chOff x="179512" y="0"/>
            <a:chExt cx="8964488" cy="6858000"/>
          </a:xfrm>
        </p:grpSpPr>
        <p:grpSp>
          <p:nvGrpSpPr>
            <p:cNvPr id="1590" name="Google Shape;1590;p78"/>
            <p:cNvGrpSpPr/>
            <p:nvPr/>
          </p:nvGrpSpPr>
          <p:grpSpPr>
            <a:xfrm>
              <a:off x="179512" y="0"/>
              <a:ext cx="8964488" cy="6858000"/>
              <a:chOff x="179512" y="0"/>
              <a:chExt cx="8964488" cy="6858000"/>
            </a:xfrm>
          </p:grpSpPr>
          <p:pic>
            <p:nvPicPr>
              <p:cNvPr id="1591" name="Google Shape;1591;p7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592" name="Google Shape;1592;p78"/>
              <p:cNvGrpSpPr/>
              <p:nvPr/>
            </p:nvGrpSpPr>
            <p:grpSpPr>
              <a:xfrm>
                <a:off x="179512" y="0"/>
                <a:ext cx="8964488" cy="6858000"/>
                <a:chOff x="179512" y="0"/>
                <a:chExt cx="8964488" cy="6858000"/>
              </a:xfrm>
            </p:grpSpPr>
            <p:sp>
              <p:nvSpPr>
                <p:cNvPr id="1593" name="Google Shape;1593;p7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4" name="Google Shape;1594;p7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5" name="Google Shape;1595;p7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6" name="Google Shape;1596;p7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7" name="Google Shape;1597;p7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98" name="Google Shape;1598;p7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99" name="Google Shape;1599;p7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600" name="Google Shape;1600;p78"/>
            <p:cNvSpPr txBox="1"/>
            <p:nvPr/>
          </p:nvSpPr>
          <p:spPr>
            <a:xfrm>
              <a:off x="3849468" y="631477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601" name="Google Shape;1601;p78"/>
          <p:cNvGraphicFramePr/>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4"/>
          </a:graphicData>
        </a:graphic>
      </p:graphicFrame>
      <p:sp>
        <p:nvSpPr>
          <p:cNvPr id="1602" name="Google Shape;1602;p78"/>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603" name="Google Shape;1603;p78"/>
          <p:cNvSpPr/>
          <p:nvPr/>
        </p:nvSpPr>
        <p:spPr>
          <a:xfrm>
            <a:off x="1072488" y="737368"/>
            <a:ext cx="78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MA-8</a:t>
            </a:r>
            <a:r>
              <a:rPr lang="es-MX" sz="1600">
                <a:solidFill>
                  <a:schemeClr val="dk2"/>
                </a:solidFill>
                <a:latin typeface="Calibri"/>
                <a:ea typeface="Calibri"/>
                <a:cs typeface="Calibri"/>
                <a:sym typeface="Calibri"/>
              </a:rPr>
              <a:t>. CONSIDERAS QUE EN LA UAN SE PROMUEVE Y FOMENTA EL USO CORRECTO DE: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grpSp>
        <p:nvGrpSpPr>
          <p:cNvPr id="1609" name="Google Shape;1609;p79"/>
          <p:cNvGrpSpPr/>
          <p:nvPr/>
        </p:nvGrpSpPr>
        <p:grpSpPr>
          <a:xfrm>
            <a:off x="179512" y="0"/>
            <a:ext cx="8964488" cy="6858000"/>
            <a:chOff x="179512" y="0"/>
            <a:chExt cx="8964488" cy="6858000"/>
          </a:xfrm>
        </p:grpSpPr>
        <p:grpSp>
          <p:nvGrpSpPr>
            <p:cNvPr id="1610" name="Google Shape;1610;p79"/>
            <p:cNvGrpSpPr/>
            <p:nvPr/>
          </p:nvGrpSpPr>
          <p:grpSpPr>
            <a:xfrm>
              <a:off x="179512" y="0"/>
              <a:ext cx="8964488" cy="6858000"/>
              <a:chOff x="179512" y="0"/>
              <a:chExt cx="8964488" cy="6858000"/>
            </a:xfrm>
          </p:grpSpPr>
          <p:pic>
            <p:nvPicPr>
              <p:cNvPr id="1611" name="Google Shape;1611;p7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12" name="Google Shape;1612;p79"/>
              <p:cNvGrpSpPr/>
              <p:nvPr/>
            </p:nvGrpSpPr>
            <p:grpSpPr>
              <a:xfrm>
                <a:off x="179512" y="0"/>
                <a:ext cx="8964488" cy="6858000"/>
                <a:chOff x="179512" y="0"/>
                <a:chExt cx="8964488" cy="6858000"/>
              </a:xfrm>
            </p:grpSpPr>
            <p:sp>
              <p:nvSpPr>
                <p:cNvPr id="1613" name="Google Shape;1613;p7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4" name="Google Shape;1614;p7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5" name="Google Shape;1615;p7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6" name="Google Shape;1616;p7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7" name="Google Shape;1617;p7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18" name="Google Shape;1618;p7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19" name="Google Shape;1619;p7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620" name="Google Shape;1620;p79"/>
            <p:cNvSpPr txBox="1"/>
            <p:nvPr/>
          </p:nvSpPr>
          <p:spPr>
            <a:xfrm>
              <a:off x="3869274" y="6369725"/>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621" name="Google Shape;1621;p79"/>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622" name="Google Shape;1622;p79"/>
          <p:cNvSpPr/>
          <p:nvPr/>
        </p:nvSpPr>
        <p:spPr>
          <a:xfrm>
            <a:off x="1072488" y="737368"/>
            <a:ext cx="78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MA-9</a:t>
            </a:r>
            <a:r>
              <a:rPr lang="es-MX" sz="1600">
                <a:solidFill>
                  <a:schemeClr val="dk2"/>
                </a:solidFill>
                <a:latin typeface="Calibri"/>
                <a:ea typeface="Calibri"/>
                <a:cs typeface="Calibri"/>
                <a:sym typeface="Calibri"/>
              </a:rPr>
              <a:t>. CONSIDERAS QUE EN LA UAN SE PROMUEVE Y FOMENTA EL USO CORRECTO DE:</a:t>
            </a:r>
            <a:endParaRPr/>
          </a:p>
        </p:txBody>
      </p:sp>
      <p:graphicFrame>
        <p:nvGraphicFramePr>
          <p:cNvPr id="1623" name="Google Shape;1623;p79"/>
          <p:cNvGraphicFramePr/>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grpSp>
        <p:nvGrpSpPr>
          <p:cNvPr id="1629" name="Google Shape;1629;p80"/>
          <p:cNvGrpSpPr/>
          <p:nvPr/>
        </p:nvGrpSpPr>
        <p:grpSpPr>
          <a:xfrm>
            <a:off x="179512" y="0"/>
            <a:ext cx="8964488" cy="6858000"/>
            <a:chOff x="179512" y="0"/>
            <a:chExt cx="8964488" cy="6858000"/>
          </a:xfrm>
        </p:grpSpPr>
        <p:grpSp>
          <p:nvGrpSpPr>
            <p:cNvPr id="1630" name="Google Shape;1630;p80"/>
            <p:cNvGrpSpPr/>
            <p:nvPr/>
          </p:nvGrpSpPr>
          <p:grpSpPr>
            <a:xfrm>
              <a:off x="179512" y="0"/>
              <a:ext cx="8964488" cy="6858000"/>
              <a:chOff x="179512" y="0"/>
              <a:chExt cx="8964488" cy="6858000"/>
            </a:xfrm>
          </p:grpSpPr>
          <p:pic>
            <p:nvPicPr>
              <p:cNvPr id="1631" name="Google Shape;1631;p8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32" name="Google Shape;1632;p80"/>
              <p:cNvGrpSpPr/>
              <p:nvPr/>
            </p:nvGrpSpPr>
            <p:grpSpPr>
              <a:xfrm>
                <a:off x="179512" y="0"/>
                <a:ext cx="8964488" cy="6858000"/>
                <a:chOff x="179512" y="0"/>
                <a:chExt cx="8964488" cy="6858000"/>
              </a:xfrm>
            </p:grpSpPr>
            <p:sp>
              <p:nvSpPr>
                <p:cNvPr id="1633" name="Google Shape;1633;p80"/>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4" name="Google Shape;1634;p80"/>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5" name="Google Shape;1635;p80"/>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6" name="Google Shape;1636;p80"/>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7" name="Google Shape;1637;p80"/>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38" name="Google Shape;1638;p80"/>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39" name="Google Shape;1639;p8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640" name="Google Shape;1640;p80"/>
            <p:cNvSpPr txBox="1"/>
            <p:nvPr/>
          </p:nvSpPr>
          <p:spPr>
            <a:xfrm>
              <a:off x="3826609" y="636855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641" name="Google Shape;1641;p80"/>
          <p:cNvGraphicFramePr/>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4"/>
          </a:graphicData>
        </a:graphic>
      </p:graphicFrame>
      <p:sp>
        <p:nvSpPr>
          <p:cNvPr id="1642" name="Google Shape;1642;p80"/>
          <p:cNvSpPr txBox="1"/>
          <p:nvPr/>
        </p:nvSpPr>
        <p:spPr>
          <a:xfrm>
            <a:off x="1806029" y="5551125"/>
            <a:ext cx="52828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dk2"/>
                </a:solidFill>
                <a:latin typeface="Calibri"/>
                <a:ea typeface="Calibri"/>
                <a:cs typeface="Calibri"/>
                <a:sym typeface="Calibri"/>
              </a:rPr>
              <a:t>FUENTE</a:t>
            </a:r>
            <a:r>
              <a:rPr lang="es-MX" sz="1400">
                <a:solidFill>
                  <a:schemeClr val="dk2"/>
                </a:solidFill>
                <a:latin typeface="Calibri"/>
                <a:ea typeface="Calibri"/>
                <a:cs typeface="Calibri"/>
                <a:sym typeface="Calibri"/>
              </a:rPr>
              <a:t>: ENCUESTA AMBIENTE DE TRABAJO UAN, 2019</a:t>
            </a:r>
            <a:endParaRPr/>
          </a:p>
        </p:txBody>
      </p:sp>
      <p:sp>
        <p:nvSpPr>
          <p:cNvPr id="1643" name="Google Shape;1643;p80"/>
          <p:cNvSpPr/>
          <p:nvPr/>
        </p:nvSpPr>
        <p:spPr>
          <a:xfrm>
            <a:off x="1043608" y="737368"/>
            <a:ext cx="81003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chemeClr val="dk2"/>
                </a:solidFill>
                <a:latin typeface="Calibri"/>
                <a:ea typeface="Calibri"/>
                <a:cs typeface="Calibri"/>
                <a:sym typeface="Calibri"/>
              </a:rPr>
              <a:t>CUADRO MA-10</a:t>
            </a:r>
            <a:r>
              <a:rPr lang="es-MX" sz="1600">
                <a:solidFill>
                  <a:schemeClr val="dk2"/>
                </a:solidFill>
                <a:latin typeface="Calibri"/>
                <a:ea typeface="Calibri"/>
                <a:cs typeface="Calibri"/>
                <a:sym typeface="Calibri"/>
              </a:rPr>
              <a:t>. SI LA UAN OFRECE CURSOS DE CAPACITACIÓN EN MATERIA DE MEDIO AMBIENTE ¿TE INTERESA PARTICIPAR?</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grpSp>
        <p:nvGrpSpPr>
          <p:cNvPr id="1649" name="Google Shape;1649;p81"/>
          <p:cNvGrpSpPr/>
          <p:nvPr/>
        </p:nvGrpSpPr>
        <p:grpSpPr>
          <a:xfrm>
            <a:off x="196137" y="0"/>
            <a:ext cx="8964488" cy="6858000"/>
            <a:chOff x="179512" y="0"/>
            <a:chExt cx="8964488" cy="6858000"/>
          </a:xfrm>
        </p:grpSpPr>
        <p:grpSp>
          <p:nvGrpSpPr>
            <p:cNvPr id="1650" name="Google Shape;1650;p81"/>
            <p:cNvGrpSpPr/>
            <p:nvPr/>
          </p:nvGrpSpPr>
          <p:grpSpPr>
            <a:xfrm>
              <a:off x="179512" y="0"/>
              <a:ext cx="8964488" cy="6858000"/>
              <a:chOff x="179512" y="0"/>
              <a:chExt cx="8964488" cy="6858000"/>
            </a:xfrm>
          </p:grpSpPr>
          <p:pic>
            <p:nvPicPr>
              <p:cNvPr id="1651" name="Google Shape;1651;p8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52" name="Google Shape;1652;p81"/>
              <p:cNvGrpSpPr/>
              <p:nvPr/>
            </p:nvGrpSpPr>
            <p:grpSpPr>
              <a:xfrm>
                <a:off x="179512" y="0"/>
                <a:ext cx="8964488" cy="6858000"/>
                <a:chOff x="179512" y="0"/>
                <a:chExt cx="8964488" cy="6858000"/>
              </a:xfrm>
            </p:grpSpPr>
            <p:sp>
              <p:nvSpPr>
                <p:cNvPr id="1653" name="Google Shape;1653;p81"/>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4" name="Google Shape;1654;p81"/>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5" name="Google Shape;1655;p81"/>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6" name="Google Shape;1656;p81"/>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7" name="Google Shape;1657;p81"/>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58" name="Google Shape;1658;p81"/>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59" name="Google Shape;1659;p8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660" name="Google Shape;1660;p81"/>
            <p:cNvSpPr txBox="1"/>
            <p:nvPr/>
          </p:nvSpPr>
          <p:spPr>
            <a:xfrm>
              <a:off x="3826609" y="636855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sp>
        <p:nvSpPr>
          <p:cNvPr id="1661" name="Google Shape;1661;p81"/>
          <p:cNvSpPr txBox="1"/>
          <p:nvPr/>
        </p:nvSpPr>
        <p:spPr>
          <a:xfrm>
            <a:off x="1864270" y="394845"/>
            <a:ext cx="625326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1"/>
                </a:solidFill>
                <a:latin typeface="Calibri"/>
                <a:ea typeface="Calibri"/>
                <a:cs typeface="Calibri"/>
                <a:sym typeface="Calibri"/>
              </a:rPr>
              <a:t>MEDIO AMBIENTE</a:t>
            </a:r>
            <a:endParaRPr/>
          </a:p>
          <a:p>
            <a:pPr marL="0" marR="0" lvl="0" indent="0" algn="ctr" rtl="0">
              <a:spcBef>
                <a:spcPts val="0"/>
              </a:spcBef>
              <a:spcAft>
                <a:spcPts val="0"/>
              </a:spcAft>
              <a:buNone/>
            </a:pPr>
            <a:r>
              <a:rPr lang="es-MX" sz="1800" b="1">
                <a:solidFill>
                  <a:schemeClr val="dk1"/>
                </a:solidFill>
                <a:latin typeface="Calibri"/>
                <a:ea typeface="Calibri"/>
                <a:cs typeface="Calibri"/>
                <a:sym typeface="Calibri"/>
              </a:rPr>
              <a:t>(MA)</a:t>
            </a:r>
            <a:endParaRPr/>
          </a:p>
        </p:txBody>
      </p:sp>
      <p:sp>
        <p:nvSpPr>
          <p:cNvPr id="1662" name="Google Shape;1662;p81"/>
          <p:cNvSpPr txBox="1"/>
          <p:nvPr/>
        </p:nvSpPr>
        <p:spPr>
          <a:xfrm>
            <a:off x="1751786" y="908720"/>
            <a:ext cx="6264696" cy="64633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a:solidFill>
                  <a:schemeClr val="dk1"/>
                </a:solidFill>
                <a:latin typeface="Calibri"/>
                <a:ea typeface="Calibri"/>
                <a:cs typeface="Calibri"/>
                <a:sym typeface="Calibri"/>
              </a:rPr>
              <a:t>En el rubro correspondiente a </a:t>
            </a:r>
            <a:r>
              <a:rPr lang="es-MX" sz="1800" b="1">
                <a:solidFill>
                  <a:schemeClr val="dk1"/>
                </a:solidFill>
                <a:latin typeface="Calibri"/>
                <a:ea typeface="Calibri"/>
                <a:cs typeface="Calibri"/>
                <a:sym typeface="Calibri"/>
              </a:rPr>
              <a:t>“Medio Ambiente” </a:t>
            </a:r>
            <a:r>
              <a:rPr lang="es-MX" sz="1800">
                <a:solidFill>
                  <a:schemeClr val="dk1"/>
                </a:solidFill>
                <a:latin typeface="Calibri"/>
                <a:ea typeface="Calibri"/>
                <a:cs typeface="Calibri"/>
                <a:sym typeface="Calibri"/>
              </a:rPr>
              <a:t>se articulan los siguientes resultados.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a:solidFill>
                  <a:schemeClr val="dk1"/>
                </a:solidFill>
                <a:latin typeface="Calibri"/>
                <a:ea typeface="Calibri"/>
                <a:cs typeface="Calibri"/>
                <a:sym typeface="Calibri"/>
              </a:rPr>
              <a:t>Se considera que las áreas de trabajo están </a:t>
            </a:r>
            <a:r>
              <a:rPr lang="es-MX" sz="1800" b="1">
                <a:solidFill>
                  <a:schemeClr val="dk1"/>
                </a:solidFill>
                <a:latin typeface="Calibri"/>
                <a:ea typeface="Calibri"/>
                <a:cs typeface="Calibri"/>
                <a:sym typeface="Calibri"/>
              </a:rPr>
              <a:t>libres de</a:t>
            </a:r>
            <a:r>
              <a:rPr lang="es-MX" sz="1800">
                <a:solidFill>
                  <a:schemeClr val="dk1"/>
                </a:solidFill>
                <a:latin typeface="Calibri"/>
                <a:ea typeface="Calibri"/>
                <a:cs typeface="Calibri"/>
                <a:sym typeface="Calibri"/>
              </a:rPr>
              <a:t>:</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Basura</a:t>
            </a:r>
            <a:r>
              <a:rPr lang="es-MX" sz="1800" b="0" i="0" u="none" strike="noStrike" cap="none">
                <a:solidFill>
                  <a:schemeClr val="dk1"/>
                </a:solidFill>
                <a:latin typeface="Calibri"/>
                <a:ea typeface="Calibri"/>
                <a:cs typeface="Calibri"/>
                <a:sym typeface="Calibri"/>
              </a:rPr>
              <a:t> en un </a:t>
            </a:r>
            <a:r>
              <a:rPr lang="es-MX" sz="1800" b="1" i="0" u="none" strike="noStrike" cap="none">
                <a:solidFill>
                  <a:schemeClr val="dk1"/>
                </a:solidFill>
                <a:latin typeface="Calibri"/>
                <a:ea typeface="Calibri"/>
                <a:cs typeface="Calibri"/>
                <a:sym typeface="Calibri"/>
              </a:rPr>
              <a:t>100%</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Olores desagradables </a:t>
            </a:r>
            <a:r>
              <a:rPr lang="es-MX" sz="1800" b="0" i="0" u="none" strike="noStrike" cap="none">
                <a:solidFill>
                  <a:schemeClr val="dk1"/>
                </a:solidFill>
                <a:latin typeface="Calibri"/>
                <a:ea typeface="Calibri"/>
                <a:cs typeface="Calibri"/>
                <a:sym typeface="Calibri"/>
              </a:rPr>
              <a:t>en un </a:t>
            </a:r>
            <a:r>
              <a:rPr lang="es-MX" sz="1800" b="1" i="0" u="none" strike="noStrike" cap="none">
                <a:solidFill>
                  <a:schemeClr val="dk1"/>
                </a:solidFill>
                <a:latin typeface="Calibri"/>
                <a:ea typeface="Calibri"/>
                <a:cs typeface="Calibri"/>
                <a:sym typeface="Calibri"/>
              </a:rPr>
              <a:t>100%</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Plagas</a:t>
            </a:r>
            <a:r>
              <a:rPr lang="es-MX" sz="1800" b="0" i="0" u="none" strike="noStrike" cap="none">
                <a:solidFill>
                  <a:schemeClr val="dk1"/>
                </a:solidFill>
                <a:latin typeface="Calibri"/>
                <a:ea typeface="Calibri"/>
                <a:cs typeface="Calibri"/>
                <a:sym typeface="Calibri"/>
              </a:rPr>
              <a:t> en un </a:t>
            </a:r>
            <a:r>
              <a:rPr lang="es-MX" sz="1800" b="1" i="0" u="none" strike="noStrike" cap="none">
                <a:solidFill>
                  <a:schemeClr val="dk1"/>
                </a:solidFill>
                <a:latin typeface="Calibri"/>
                <a:ea typeface="Calibri"/>
                <a:cs typeface="Calibri"/>
                <a:sym typeface="Calibri"/>
              </a:rPr>
              <a:t>100%</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Agua estancada </a:t>
            </a:r>
            <a:r>
              <a:rPr lang="es-MX" sz="1800" b="0" i="0" u="none" strike="noStrike" cap="none">
                <a:solidFill>
                  <a:schemeClr val="dk1"/>
                </a:solidFill>
                <a:latin typeface="Calibri"/>
                <a:ea typeface="Calibri"/>
                <a:cs typeface="Calibri"/>
                <a:sym typeface="Calibri"/>
              </a:rPr>
              <a:t>en un </a:t>
            </a:r>
            <a:r>
              <a:rPr lang="es-MX" sz="1800" b="1" i="0" u="none" strike="noStrike" cap="none">
                <a:solidFill>
                  <a:schemeClr val="dk1"/>
                </a:solidFill>
                <a:latin typeface="Calibri"/>
                <a:ea typeface="Calibri"/>
                <a:cs typeface="Calibri"/>
                <a:sym typeface="Calibri"/>
              </a:rPr>
              <a:t>100%</a:t>
            </a:r>
            <a:endParaRPr/>
          </a:p>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a:solidFill>
                  <a:schemeClr val="dk1"/>
                </a:solidFill>
                <a:latin typeface="Calibri"/>
                <a:ea typeface="Calibri"/>
                <a:cs typeface="Calibri"/>
                <a:sym typeface="Calibri"/>
              </a:rPr>
              <a:t>Se considera que en la UAN se promueve el </a:t>
            </a:r>
            <a:r>
              <a:rPr lang="es-MX" sz="1800" b="1">
                <a:solidFill>
                  <a:schemeClr val="dk1"/>
                </a:solidFill>
                <a:latin typeface="Calibri"/>
                <a:ea typeface="Calibri"/>
                <a:cs typeface="Calibri"/>
                <a:sym typeface="Calibri"/>
              </a:rPr>
              <a:t>uso correcto de</a:t>
            </a:r>
            <a:r>
              <a:rPr lang="es-MX" sz="1800">
                <a:solidFill>
                  <a:schemeClr val="dk1"/>
                </a:solidFill>
                <a:latin typeface="Calibri"/>
                <a:ea typeface="Calibri"/>
                <a:cs typeface="Calibri"/>
                <a:sym typeface="Calibri"/>
              </a:rPr>
              <a:t>:</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Agua</a:t>
            </a:r>
            <a:r>
              <a:rPr lang="es-MX" sz="1800" b="0" i="0" u="none" strike="noStrike" cap="none">
                <a:solidFill>
                  <a:schemeClr val="dk1"/>
                </a:solidFill>
                <a:latin typeface="Calibri"/>
                <a:ea typeface="Calibri"/>
                <a:cs typeface="Calibri"/>
                <a:sym typeface="Calibri"/>
              </a:rPr>
              <a:t> en un </a:t>
            </a:r>
            <a:r>
              <a:rPr lang="es-MX" sz="1800" b="1" i="0" u="none" strike="noStrike" cap="none">
                <a:solidFill>
                  <a:schemeClr val="dk1"/>
                </a:solidFill>
                <a:latin typeface="Calibri"/>
                <a:ea typeface="Calibri"/>
                <a:cs typeface="Calibri"/>
                <a:sym typeface="Calibri"/>
              </a:rPr>
              <a:t>100%</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Insumos</a:t>
            </a:r>
            <a:r>
              <a:rPr lang="es-MX" sz="1800" b="0" i="0" u="none" strike="noStrike" cap="none">
                <a:solidFill>
                  <a:schemeClr val="dk1"/>
                </a:solidFill>
                <a:latin typeface="Calibri"/>
                <a:ea typeface="Calibri"/>
                <a:cs typeface="Calibri"/>
                <a:sym typeface="Calibri"/>
              </a:rPr>
              <a:t> en un </a:t>
            </a:r>
            <a:r>
              <a:rPr lang="es-MX" sz="1800" b="1" i="0" u="none" strike="noStrike" cap="none">
                <a:solidFill>
                  <a:schemeClr val="dk1"/>
                </a:solidFill>
                <a:latin typeface="Calibri"/>
                <a:ea typeface="Calibri"/>
                <a:cs typeface="Calibri"/>
                <a:sym typeface="Calibri"/>
              </a:rPr>
              <a:t>75%</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Energía eléctrica </a:t>
            </a:r>
            <a:r>
              <a:rPr lang="es-MX" sz="1800" b="0" i="0" u="none" strike="noStrike" cap="none">
                <a:solidFill>
                  <a:schemeClr val="dk1"/>
                </a:solidFill>
                <a:latin typeface="Calibri"/>
                <a:ea typeface="Calibri"/>
                <a:cs typeface="Calibri"/>
                <a:sym typeface="Calibri"/>
              </a:rPr>
              <a:t>en un </a:t>
            </a:r>
            <a:r>
              <a:rPr lang="es-MX" sz="1800" b="1" i="0" u="none" strike="noStrike" cap="none">
                <a:solidFill>
                  <a:schemeClr val="dk1"/>
                </a:solidFill>
                <a:latin typeface="Calibri"/>
                <a:ea typeface="Calibri"/>
                <a:cs typeface="Calibri"/>
                <a:sym typeface="Calibri"/>
              </a:rPr>
              <a:t>75%</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Desechos</a:t>
            </a:r>
            <a:r>
              <a:rPr lang="es-MX" sz="1800" b="0" i="0" u="none" strike="noStrike" cap="none">
                <a:solidFill>
                  <a:schemeClr val="dk1"/>
                </a:solidFill>
                <a:latin typeface="Calibri"/>
                <a:ea typeface="Calibri"/>
                <a:cs typeface="Calibri"/>
                <a:sym typeface="Calibri"/>
              </a:rPr>
              <a:t> en un </a:t>
            </a:r>
            <a:r>
              <a:rPr lang="es-MX" sz="1800" b="1" i="0" u="none" strike="noStrike" cap="none">
                <a:solidFill>
                  <a:schemeClr val="dk1"/>
                </a:solidFill>
                <a:latin typeface="Calibri"/>
                <a:ea typeface="Calibri"/>
                <a:cs typeface="Calibri"/>
                <a:sym typeface="Calibri"/>
              </a:rPr>
              <a:t>88%</a:t>
            </a:r>
            <a:endParaRPr/>
          </a:p>
          <a:p>
            <a:pPr marL="742950" marR="0" lvl="1" indent="-285750" algn="just" rtl="0">
              <a:spcBef>
                <a:spcPts val="0"/>
              </a:spcBef>
              <a:spcAft>
                <a:spcPts val="0"/>
              </a:spcAft>
              <a:buClr>
                <a:schemeClr val="dk1"/>
              </a:buClr>
              <a:buSzPts val="1800"/>
              <a:buFont typeface="Arial"/>
              <a:buChar char="•"/>
            </a:pPr>
            <a:r>
              <a:rPr lang="es-MX" sz="1800" b="1" i="0" u="none" strike="noStrike" cap="none">
                <a:solidFill>
                  <a:schemeClr val="dk1"/>
                </a:solidFill>
                <a:latin typeface="Calibri"/>
                <a:ea typeface="Calibri"/>
                <a:cs typeface="Calibri"/>
                <a:sym typeface="Calibri"/>
              </a:rPr>
              <a:t>Áreas verdes </a:t>
            </a:r>
            <a:r>
              <a:rPr lang="es-MX" sz="1800" b="0" i="0" u="none" strike="noStrike" cap="none">
                <a:solidFill>
                  <a:schemeClr val="dk1"/>
                </a:solidFill>
                <a:latin typeface="Calibri"/>
                <a:ea typeface="Calibri"/>
                <a:cs typeface="Calibri"/>
                <a:sym typeface="Calibri"/>
              </a:rPr>
              <a:t>en un </a:t>
            </a:r>
            <a:r>
              <a:rPr lang="es-MX" sz="1800" b="1" i="0" u="none" strike="noStrike" cap="none">
                <a:solidFill>
                  <a:schemeClr val="dk1"/>
                </a:solidFill>
                <a:latin typeface="Calibri"/>
                <a:ea typeface="Calibri"/>
                <a:cs typeface="Calibri"/>
                <a:sym typeface="Calibri"/>
              </a:rPr>
              <a:t>100%</a:t>
            </a:r>
            <a:endParaRPr/>
          </a:p>
          <a:p>
            <a:pPr marL="285750" marR="0" lvl="0" indent="-171450" algn="just"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a:solidFill>
                  <a:schemeClr val="dk1"/>
                </a:solidFill>
                <a:latin typeface="Calibri"/>
                <a:ea typeface="Calibri"/>
                <a:cs typeface="Calibri"/>
                <a:sym typeface="Calibri"/>
              </a:rPr>
              <a:t>Por ultimo se menciona en un alto porcentaje de interés que si la UAN ofreciera cursos de capacitación en </a:t>
            </a:r>
            <a:r>
              <a:rPr lang="es-MX" sz="1800" b="1">
                <a:solidFill>
                  <a:schemeClr val="dk1"/>
                </a:solidFill>
                <a:latin typeface="Calibri"/>
                <a:ea typeface="Calibri"/>
                <a:cs typeface="Calibri"/>
                <a:sym typeface="Calibri"/>
              </a:rPr>
              <a:t>materia de medio ambiente</a:t>
            </a:r>
            <a:r>
              <a:rPr lang="es-MX" sz="1800">
                <a:solidFill>
                  <a:schemeClr val="dk1"/>
                </a:solidFill>
                <a:latin typeface="Calibri"/>
                <a:ea typeface="Calibri"/>
                <a:cs typeface="Calibri"/>
                <a:sym typeface="Calibri"/>
              </a:rPr>
              <a:t>, asistieran a ellos.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MX"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4064</Words>
  <Application>Microsoft Office PowerPoint</Application>
  <PresentationFormat>Presentación en pantalla (4:3)</PresentationFormat>
  <Paragraphs>603</Paragraphs>
  <Slides>81</Slides>
  <Notes>81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81</vt:i4>
      </vt:variant>
    </vt:vector>
  </HeadingPairs>
  <TitlesOfParts>
    <vt:vector size="8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1</cp:revision>
  <dcterms:created xsi:type="dcterms:W3CDTF">2020-10-13T14:28:37Z</dcterms:created>
  <dcterms:modified xsi:type="dcterms:W3CDTF">2021-10-22T17:43:36Z</dcterms:modified>
</cp:coreProperties>
</file>