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3.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6.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8.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5.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6.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7.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8.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9.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0.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4.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5.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6.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7.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8.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9.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3.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4.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5.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6.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7.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8.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69.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0.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4.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5.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6.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7.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8.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79.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0.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1.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2.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5"/>
  </p:notesMasterIdLst>
  <p:handoutMasterIdLst>
    <p:handoutMasterId r:id="rId86"/>
  </p:handoutMasterIdLst>
  <p:sldIdLst>
    <p:sldId id="262" r:id="rId2"/>
    <p:sldId id="269" r:id="rId3"/>
    <p:sldId id="412" r:id="rId4"/>
    <p:sldId id="328" r:id="rId5"/>
    <p:sldId id="327" r:id="rId6"/>
    <p:sldId id="261" r:id="rId7"/>
    <p:sldId id="260" r:id="rId8"/>
    <p:sldId id="414" r:id="rId9"/>
    <p:sldId id="263" r:id="rId10"/>
    <p:sldId id="264" r:id="rId11"/>
    <p:sldId id="265" r:id="rId12"/>
    <p:sldId id="266" r:id="rId13"/>
    <p:sldId id="267" r:id="rId14"/>
    <p:sldId id="336" r:id="rId15"/>
    <p:sldId id="337" r:id="rId16"/>
    <p:sldId id="338" r:id="rId17"/>
    <p:sldId id="340" r:id="rId18"/>
    <p:sldId id="339" r:id="rId19"/>
    <p:sldId id="398" r:id="rId20"/>
    <p:sldId id="341" r:id="rId21"/>
    <p:sldId id="342" r:id="rId22"/>
    <p:sldId id="343" r:id="rId23"/>
    <p:sldId id="344" r:id="rId24"/>
    <p:sldId id="345" r:id="rId25"/>
    <p:sldId id="346" r:id="rId26"/>
    <p:sldId id="347" r:id="rId27"/>
    <p:sldId id="349" r:id="rId28"/>
    <p:sldId id="350" r:id="rId29"/>
    <p:sldId id="351" r:id="rId30"/>
    <p:sldId id="348" r:id="rId31"/>
    <p:sldId id="399" r:id="rId32"/>
    <p:sldId id="352" r:id="rId33"/>
    <p:sldId id="353" r:id="rId34"/>
    <p:sldId id="354" r:id="rId35"/>
    <p:sldId id="355" r:id="rId36"/>
    <p:sldId id="356" r:id="rId37"/>
    <p:sldId id="357" r:id="rId38"/>
    <p:sldId id="358" r:id="rId39"/>
    <p:sldId id="359" r:id="rId40"/>
    <p:sldId id="360" r:id="rId41"/>
    <p:sldId id="410" r:id="rId42"/>
    <p:sldId id="411" r:id="rId43"/>
    <p:sldId id="400" r:id="rId44"/>
    <p:sldId id="361" r:id="rId45"/>
    <p:sldId id="362" r:id="rId46"/>
    <p:sldId id="363" r:id="rId47"/>
    <p:sldId id="364" r:id="rId48"/>
    <p:sldId id="365" r:id="rId49"/>
    <p:sldId id="366" r:id="rId50"/>
    <p:sldId id="367" r:id="rId51"/>
    <p:sldId id="368" r:id="rId52"/>
    <p:sldId id="401" r:id="rId53"/>
    <p:sldId id="369" r:id="rId54"/>
    <p:sldId id="370" r:id="rId55"/>
    <p:sldId id="371" r:id="rId56"/>
    <p:sldId id="372" r:id="rId57"/>
    <p:sldId id="373" r:id="rId58"/>
    <p:sldId id="374" r:id="rId59"/>
    <p:sldId id="397" r:id="rId60"/>
    <p:sldId id="382" r:id="rId61"/>
    <p:sldId id="402" r:id="rId62"/>
    <p:sldId id="375" r:id="rId63"/>
    <p:sldId id="376" r:id="rId64"/>
    <p:sldId id="377" r:id="rId65"/>
    <p:sldId id="378" r:id="rId66"/>
    <p:sldId id="379" r:id="rId67"/>
    <p:sldId id="380" r:id="rId68"/>
    <p:sldId id="384" r:id="rId69"/>
    <p:sldId id="381" r:id="rId70"/>
    <p:sldId id="383" r:id="rId71"/>
    <p:sldId id="385" r:id="rId72"/>
    <p:sldId id="403" r:id="rId73"/>
    <p:sldId id="386" r:id="rId74"/>
    <p:sldId id="389" r:id="rId75"/>
    <p:sldId id="388" r:id="rId76"/>
    <p:sldId id="387" r:id="rId77"/>
    <p:sldId id="390" r:id="rId78"/>
    <p:sldId id="391" r:id="rId79"/>
    <p:sldId id="393" r:id="rId80"/>
    <p:sldId id="392" r:id="rId81"/>
    <p:sldId id="395" r:id="rId82"/>
    <p:sldId id="396" r:id="rId83"/>
    <p:sldId id="409" r:id="rId8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CC0000"/>
    <a:srgbClr val="558ED5"/>
    <a:srgbClr val="7030A0"/>
    <a:srgbClr val="92D050"/>
    <a:srgbClr val="77933C"/>
    <a:srgbClr val="4F6228"/>
    <a:srgbClr val="3A71B2"/>
    <a:srgbClr val="D68B28"/>
    <a:srgbClr val="215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94629" autoAdjust="0"/>
  </p:normalViewPr>
  <p:slideViewPr>
    <p:cSldViewPr>
      <p:cViewPr varScale="1">
        <p:scale>
          <a:sx n="67" d="100"/>
          <a:sy n="67" d="100"/>
        </p:scale>
        <p:origin x="76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ony\AppData\Roaming\Microsoft\Excel\Libro1%20(version%202).xlsb"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oleObject" Target="file:///D:\practicas\grafica%20paste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Hoja1!$D$29</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E28B593-0404-4A8F-859A-A0D1025712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D4-444C-A086-7F308FAF2D65}"/>
                </c:ext>
              </c:extLst>
            </c:dLbl>
            <c:dLbl>
              <c:idx val="1"/>
              <c:tx>
                <c:rich>
                  <a:bodyPr/>
                  <a:lstStyle/>
                  <a:p>
                    <a:fld id="{6CABCE36-0CD3-4291-B4D5-A5253EB2BED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1D4-444C-A086-7F308FAF2D6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Hoja1!$B$30:$B$31</c:f>
              <c:strCache>
                <c:ptCount val="2"/>
                <c:pt idx="0">
                  <c:v>NO</c:v>
                </c:pt>
                <c:pt idx="1">
                  <c:v>SI</c:v>
                </c:pt>
              </c:strCache>
            </c:strRef>
          </c:cat>
          <c:val>
            <c:numRef>
              <c:f>Hoja1!$D$30:$D$31</c:f>
              <c:numCache>
                <c:formatCode>###0</c:formatCode>
                <c:ptCount val="2"/>
                <c:pt idx="0">
                  <c:v>33.333333333333329</c:v>
                </c:pt>
                <c:pt idx="1">
                  <c:v>66.666666666666657</c:v>
                </c:pt>
              </c:numCache>
            </c:numRef>
          </c:val>
          <c:extLst>
            <c:ext xmlns:c16="http://schemas.microsoft.com/office/drawing/2014/chart" uri="{C3380CC4-5D6E-409C-BE32-E72D297353CC}">
              <c16:uniqueId val="{00000000-01D4-444C-A086-7F308FAF2D65}"/>
            </c:ext>
          </c:extLst>
        </c:ser>
        <c:dLbls>
          <c:dLblPos val="inEnd"/>
          <c:showLegendKey val="0"/>
          <c:showVal val="1"/>
          <c:showCatName val="0"/>
          <c:showSerName val="0"/>
          <c:showPercent val="0"/>
          <c:showBubbleSize val="0"/>
        </c:dLbls>
        <c:gapWidth val="150"/>
        <c:overlap val="100"/>
        <c:axId val="1263301536"/>
        <c:axId val="1177301232"/>
      </c:barChart>
      <c:catAx>
        <c:axId val="12633015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77301232"/>
        <c:crosses val="autoZero"/>
        <c:auto val="1"/>
        <c:lblAlgn val="ctr"/>
        <c:lblOffset val="100"/>
        <c:noMultiLvlLbl val="0"/>
      </c:catAx>
      <c:valAx>
        <c:axId val="1177301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33015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Hoja1!$I$35</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CFB4954-A27E-4AE5-A458-FD3CEBE0CA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7F-4278-941B-3B375F9532B2}"/>
                </c:ext>
              </c:extLst>
            </c:dLbl>
            <c:dLbl>
              <c:idx val="1"/>
              <c:tx>
                <c:rich>
                  <a:bodyPr/>
                  <a:lstStyle/>
                  <a:p>
                    <a:fld id="{4C5F4251-5C64-4776-8D60-D530A02186F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07F-4278-941B-3B375F9532B2}"/>
                </c:ext>
              </c:extLst>
            </c:dLbl>
            <c:dLbl>
              <c:idx val="2"/>
              <c:tx>
                <c:rich>
                  <a:bodyPr/>
                  <a:lstStyle/>
                  <a:p>
                    <a:fld id="{1C1EF3CA-5EB9-474A-A7F4-68743FCA32B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7F-4278-941B-3B375F9532B2}"/>
                </c:ext>
              </c:extLst>
            </c:dLbl>
            <c:dLbl>
              <c:idx val="3"/>
              <c:tx>
                <c:rich>
                  <a:bodyPr/>
                  <a:lstStyle/>
                  <a:p>
                    <a:fld id="{3CE9FCB7-8162-4A7A-B675-BBA98F0FA00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07F-4278-941B-3B375F9532B2}"/>
                </c:ext>
              </c:extLst>
            </c:dLbl>
            <c:dLbl>
              <c:idx val="4"/>
              <c:tx>
                <c:rich>
                  <a:bodyPr/>
                  <a:lstStyle/>
                  <a:p>
                    <a:fld id="{218EB60C-0D54-4693-AEBA-20EF40E32DA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07F-4278-941B-3B375F9532B2}"/>
                </c:ext>
              </c:extLst>
            </c:dLbl>
            <c:dLbl>
              <c:idx val="5"/>
              <c:tx>
                <c:rich>
                  <a:bodyPr/>
                  <a:lstStyle/>
                  <a:p>
                    <a:fld id="{5EBF85AB-CAF4-41D3-892A-1C93DC443B1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07F-4278-941B-3B375F9532B2}"/>
                </c:ext>
              </c:extLst>
            </c:dLbl>
            <c:dLbl>
              <c:idx val="6"/>
              <c:tx>
                <c:rich>
                  <a:bodyPr/>
                  <a:lstStyle/>
                  <a:p>
                    <a:fld id="{2F015E25-2AAE-46AF-8024-07A3E68CCE4A}"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7F-4278-941B-3B375F9532B2}"/>
                </c:ext>
              </c:extLst>
            </c:dLbl>
            <c:dLbl>
              <c:idx val="7"/>
              <c:tx>
                <c:rich>
                  <a:bodyPr/>
                  <a:lstStyle/>
                  <a:p>
                    <a:fld id="{DCACB59A-BB2A-4D5F-A811-D8E6B85163FE}"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07F-4278-941B-3B375F9532B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Hoja1!$H$36:$H$43</c:f>
              <c:strCache>
                <c:ptCount val="8"/>
                <c:pt idx="0">
                  <c:v>RESPOSABILIDAD</c:v>
                </c:pt>
                <c:pt idx="1">
                  <c:v>TRANSPARENCIA Y RENDICIÓN DE CUENTAS</c:v>
                </c:pt>
                <c:pt idx="2">
                  <c:v>LEALTAD Y COMPROMISO</c:v>
                </c:pt>
                <c:pt idx="3">
                  <c:v>TOLERANCIA</c:v>
                </c:pt>
                <c:pt idx="4">
                  <c:v>EQUIDAD</c:v>
                </c:pt>
                <c:pt idx="5">
                  <c:v>JUSTICIA</c:v>
                </c:pt>
                <c:pt idx="6">
                  <c:v>PROFESIONALISMO E INTEGRIDAD</c:v>
                </c:pt>
                <c:pt idx="7">
                  <c:v>  CONSCIENCIA ECOLOGICA</c:v>
                </c:pt>
              </c:strCache>
            </c:strRef>
          </c:cat>
          <c:val>
            <c:numRef>
              <c:f>Hoja1!$I$36:$I$43</c:f>
              <c:numCache>
                <c:formatCode>###0</c:formatCode>
                <c:ptCount val="8"/>
                <c:pt idx="0">
                  <c:v>33.333333333333329</c:v>
                </c:pt>
                <c:pt idx="1">
                  <c:v>26.666666666666668</c:v>
                </c:pt>
                <c:pt idx="2">
                  <c:v>20</c:v>
                </c:pt>
                <c:pt idx="3">
                  <c:v>20</c:v>
                </c:pt>
                <c:pt idx="4">
                  <c:v>13.333333333333334</c:v>
                </c:pt>
                <c:pt idx="5">
                  <c:v>13.333333333333334</c:v>
                </c:pt>
                <c:pt idx="6">
                  <c:v>6.666666666666667</c:v>
                </c:pt>
                <c:pt idx="7">
                  <c:v>6.666666666666667</c:v>
                </c:pt>
              </c:numCache>
            </c:numRef>
          </c:val>
          <c:extLst>
            <c:ext xmlns:c16="http://schemas.microsoft.com/office/drawing/2014/chart" uri="{C3380CC4-5D6E-409C-BE32-E72D297353CC}">
              <c16:uniqueId val="{00000000-207F-4278-941B-3B375F9532B2}"/>
            </c:ext>
          </c:extLst>
        </c:ser>
        <c:dLbls>
          <c:dLblPos val="inEnd"/>
          <c:showLegendKey val="0"/>
          <c:showVal val="1"/>
          <c:showCatName val="0"/>
          <c:showSerName val="0"/>
          <c:showPercent val="0"/>
          <c:showBubbleSize val="0"/>
        </c:dLbls>
        <c:gapWidth val="150"/>
        <c:overlap val="100"/>
        <c:axId val="1263300336"/>
        <c:axId val="1180809696"/>
      </c:barChart>
      <c:catAx>
        <c:axId val="1263300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1180809696"/>
        <c:crosses val="autoZero"/>
        <c:auto val="1"/>
        <c:lblAlgn val="ctr"/>
        <c:lblOffset val="100"/>
        <c:noMultiLvlLbl val="0"/>
      </c:catAx>
      <c:valAx>
        <c:axId val="1180809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330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Hoja1!$D$118</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D16F8E3-668C-4629-A727-24F280DCF63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DB9-4752-86D4-F68F2F9B17C5}"/>
                </c:ext>
              </c:extLst>
            </c:dLbl>
            <c:dLbl>
              <c:idx val="1"/>
              <c:tx>
                <c:rich>
                  <a:bodyPr/>
                  <a:lstStyle/>
                  <a:p>
                    <a:fld id="{2077FB7A-6D41-4F87-A643-8CD0EBBD574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DB9-4752-86D4-F68F2F9B17C5}"/>
                </c:ext>
              </c:extLst>
            </c:dLbl>
            <c:dLbl>
              <c:idx val="2"/>
              <c:tx>
                <c:rich>
                  <a:bodyPr/>
                  <a:lstStyle/>
                  <a:p>
                    <a:fld id="{24993B15-A2D7-4EEF-95E1-24556410F9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DB9-4752-86D4-F68F2F9B17C5}"/>
                </c:ext>
              </c:extLst>
            </c:dLbl>
            <c:dLbl>
              <c:idx val="3"/>
              <c:layout>
                <c:manualLayout>
                  <c:x val="0"/>
                  <c:y val="-9.1949978863048436E-3"/>
                </c:manualLayout>
              </c:layout>
              <c:tx>
                <c:rich>
                  <a:bodyPr/>
                  <a:lstStyle/>
                  <a:p>
                    <a:fld id="{CBFF8990-303F-4F59-A7F2-5040C6025250}"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DB9-4752-86D4-F68F2F9B17C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Hoja1!$B$119:$B$122</c:f>
              <c:strCache>
                <c:ptCount val="4"/>
                <c:pt idx="0">
                  <c:v>MALA</c:v>
                </c:pt>
                <c:pt idx="1">
                  <c:v>REGULAR</c:v>
                </c:pt>
                <c:pt idx="2">
                  <c:v>BUENA</c:v>
                </c:pt>
                <c:pt idx="3">
                  <c:v>EXCELENTE</c:v>
                </c:pt>
              </c:strCache>
            </c:strRef>
          </c:cat>
          <c:val>
            <c:numRef>
              <c:f>Hoja1!$D$119:$D$122</c:f>
              <c:numCache>
                <c:formatCode>###0</c:formatCode>
                <c:ptCount val="4"/>
                <c:pt idx="0">
                  <c:v>13.333333333333334</c:v>
                </c:pt>
                <c:pt idx="1">
                  <c:v>33.333333333333329</c:v>
                </c:pt>
                <c:pt idx="2">
                  <c:v>46.666666666666664</c:v>
                </c:pt>
                <c:pt idx="3">
                  <c:v>6.666666666666667</c:v>
                </c:pt>
              </c:numCache>
            </c:numRef>
          </c:val>
          <c:extLst>
            <c:ext xmlns:c16="http://schemas.microsoft.com/office/drawing/2014/chart" uri="{C3380CC4-5D6E-409C-BE32-E72D297353CC}">
              <c16:uniqueId val="{00000000-6DB9-4752-86D4-F68F2F9B17C5}"/>
            </c:ext>
          </c:extLst>
        </c:ser>
        <c:dLbls>
          <c:dLblPos val="inEnd"/>
          <c:showLegendKey val="0"/>
          <c:showVal val="1"/>
          <c:showCatName val="0"/>
          <c:showSerName val="0"/>
          <c:showPercent val="0"/>
          <c:showBubbleSize val="0"/>
        </c:dLbls>
        <c:gapWidth val="150"/>
        <c:overlap val="100"/>
        <c:axId val="1158761728"/>
        <c:axId val="1180816768"/>
      </c:barChart>
      <c:catAx>
        <c:axId val="115876172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0816768"/>
        <c:crosses val="autoZero"/>
        <c:auto val="1"/>
        <c:lblAlgn val="ctr"/>
        <c:lblOffset val="100"/>
        <c:noMultiLvlLbl val="0"/>
      </c:catAx>
      <c:valAx>
        <c:axId val="1180816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876172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Hoja1!$D$126</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8AC1D3C-53D8-4C55-B31D-8A39E4D3BD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05-4B8B-95E5-2FAE41F847FE}"/>
                </c:ext>
              </c:extLst>
            </c:dLbl>
            <c:dLbl>
              <c:idx val="1"/>
              <c:tx>
                <c:rich>
                  <a:bodyPr/>
                  <a:lstStyle/>
                  <a:p>
                    <a:fld id="{21F4C65B-3AC3-4180-8878-A14BA611C11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305-4B8B-95E5-2FAE41F847FE}"/>
                </c:ext>
              </c:extLst>
            </c:dLbl>
            <c:dLbl>
              <c:idx val="2"/>
              <c:tx>
                <c:rich>
                  <a:bodyPr/>
                  <a:lstStyle/>
                  <a:p>
                    <a:fld id="{A2E48410-C414-4F28-9C9D-5F94730C975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305-4B8B-95E5-2FAE41F847FE}"/>
                </c:ext>
              </c:extLst>
            </c:dLbl>
            <c:dLbl>
              <c:idx val="3"/>
              <c:layout>
                <c:manualLayout>
                  <c:x val="0"/>
                  <c:y val="-7.5582019211022072E-3"/>
                </c:manualLayout>
              </c:layout>
              <c:tx>
                <c:rich>
                  <a:bodyPr/>
                  <a:lstStyle/>
                  <a:p>
                    <a:fld id="{44D3EF18-CA1B-4F9E-B806-63A8B7F660D0}"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11-40F5-8911-9248BF39585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Hoja1!$B$127:$B$130</c:f>
              <c:strCache>
                <c:ptCount val="4"/>
                <c:pt idx="0">
                  <c:v>MALO</c:v>
                </c:pt>
                <c:pt idx="1">
                  <c:v>REGULAR</c:v>
                </c:pt>
                <c:pt idx="2">
                  <c:v>BUENA</c:v>
                </c:pt>
                <c:pt idx="3">
                  <c:v>EXCELENTE</c:v>
                </c:pt>
              </c:strCache>
            </c:strRef>
          </c:cat>
          <c:val>
            <c:numRef>
              <c:f>Hoja1!$D$127:$D$130</c:f>
              <c:numCache>
                <c:formatCode>###0</c:formatCode>
                <c:ptCount val="4"/>
                <c:pt idx="0">
                  <c:v>13.333333333333334</c:v>
                </c:pt>
                <c:pt idx="1">
                  <c:v>40</c:v>
                </c:pt>
                <c:pt idx="2">
                  <c:v>46.666666666666664</c:v>
                </c:pt>
                <c:pt idx="3">
                  <c:v>0</c:v>
                </c:pt>
              </c:numCache>
            </c:numRef>
          </c:val>
          <c:extLst>
            <c:ext xmlns:c16="http://schemas.microsoft.com/office/drawing/2014/chart" uri="{C3380CC4-5D6E-409C-BE32-E72D297353CC}">
              <c16:uniqueId val="{00000000-8305-4B8B-95E5-2FAE41F847FE}"/>
            </c:ext>
          </c:extLst>
        </c:ser>
        <c:dLbls>
          <c:dLblPos val="inEnd"/>
          <c:showLegendKey val="0"/>
          <c:showVal val="1"/>
          <c:showCatName val="0"/>
          <c:showSerName val="0"/>
          <c:showPercent val="0"/>
          <c:showBubbleSize val="0"/>
        </c:dLbls>
        <c:gapWidth val="150"/>
        <c:overlap val="100"/>
        <c:axId val="1182166656"/>
        <c:axId val="1180817600"/>
      </c:barChart>
      <c:catAx>
        <c:axId val="118216665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0817600"/>
        <c:crosses val="autoZero"/>
        <c:auto val="1"/>
        <c:lblAlgn val="ctr"/>
        <c:lblOffset val="100"/>
        <c:noMultiLvlLbl val="0"/>
      </c:catAx>
      <c:valAx>
        <c:axId val="1180817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216665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Hoja1!$D$126</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A9A0D27-C648-4AD9-9D98-28AFE43B49C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659-4F5D-B1BB-2817AF0B2560}"/>
                </c:ext>
              </c:extLst>
            </c:dLbl>
            <c:dLbl>
              <c:idx val="1"/>
              <c:tx>
                <c:rich>
                  <a:bodyPr/>
                  <a:lstStyle/>
                  <a:p>
                    <a:fld id="{F41E0C24-9476-42CD-ABDB-734DCE7E0F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659-4F5D-B1BB-2817AF0B2560}"/>
                </c:ext>
              </c:extLst>
            </c:dLbl>
            <c:dLbl>
              <c:idx val="2"/>
              <c:tx>
                <c:rich>
                  <a:bodyPr/>
                  <a:lstStyle/>
                  <a:p>
                    <a:fld id="{4CA6E87E-4B6E-4F0B-9236-A16F6A0C721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659-4F5D-B1BB-2817AF0B2560}"/>
                </c:ext>
              </c:extLst>
            </c:dLbl>
            <c:dLbl>
              <c:idx val="3"/>
              <c:layout>
                <c:manualLayout>
                  <c:x val="1.63028729769996E-3"/>
                  <c:y val="-1.5204399650495053E-3"/>
                </c:manualLayout>
              </c:layout>
              <c:tx>
                <c:rich>
                  <a:bodyPr/>
                  <a:lstStyle/>
                  <a:p>
                    <a:fld id="{2F84C0CD-BAB4-45AB-B049-3E78BDFA3A7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00F-42C1-BFA0-054024A0728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Hoja1!$B$127:$B$130</c:f>
              <c:strCache>
                <c:ptCount val="4"/>
                <c:pt idx="0">
                  <c:v>MALO</c:v>
                </c:pt>
                <c:pt idx="1">
                  <c:v>REGULAR</c:v>
                </c:pt>
                <c:pt idx="2">
                  <c:v>BUENA</c:v>
                </c:pt>
                <c:pt idx="3">
                  <c:v>EXCELENTE</c:v>
                </c:pt>
              </c:strCache>
            </c:strRef>
          </c:cat>
          <c:val>
            <c:numRef>
              <c:f>Hoja1!$D$127:$D$130</c:f>
              <c:numCache>
                <c:formatCode>###0</c:formatCode>
                <c:ptCount val="4"/>
                <c:pt idx="0">
                  <c:v>13.333333333333334</c:v>
                </c:pt>
                <c:pt idx="1">
                  <c:v>40</c:v>
                </c:pt>
                <c:pt idx="2">
                  <c:v>46.666666666666664</c:v>
                </c:pt>
                <c:pt idx="3">
                  <c:v>0</c:v>
                </c:pt>
              </c:numCache>
            </c:numRef>
          </c:val>
          <c:extLst>
            <c:ext xmlns:c16="http://schemas.microsoft.com/office/drawing/2014/chart" uri="{C3380CC4-5D6E-409C-BE32-E72D297353CC}">
              <c16:uniqueId val="{00000000-1659-4F5D-B1BB-2817AF0B2560}"/>
            </c:ext>
          </c:extLst>
        </c:ser>
        <c:dLbls>
          <c:dLblPos val="inEnd"/>
          <c:showLegendKey val="0"/>
          <c:showVal val="1"/>
          <c:showCatName val="0"/>
          <c:showSerName val="0"/>
          <c:showPercent val="0"/>
          <c:showBubbleSize val="0"/>
        </c:dLbls>
        <c:gapWidth val="150"/>
        <c:overlap val="100"/>
        <c:axId val="1182166656"/>
        <c:axId val="1180817600"/>
      </c:barChart>
      <c:catAx>
        <c:axId val="118216665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0817600"/>
        <c:crosses val="autoZero"/>
        <c:auto val="1"/>
        <c:lblAlgn val="ctr"/>
        <c:lblOffset val="100"/>
        <c:noMultiLvlLbl val="0"/>
      </c:catAx>
      <c:valAx>
        <c:axId val="1180817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216665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Hoja1!$D$140</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6.9254621045176249E-3"/>
                </c:manualLayout>
              </c:layout>
              <c:tx>
                <c:rich>
                  <a:bodyPr/>
                  <a:lstStyle/>
                  <a:p>
                    <a:fld id="{EF5B6A0A-7BAE-4FC1-AF54-1A32A620F6C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A1-448B-8A90-9F6CF7FF2B93}"/>
                </c:ext>
              </c:extLst>
            </c:dLbl>
            <c:dLbl>
              <c:idx val="1"/>
              <c:tx>
                <c:rich>
                  <a:bodyPr/>
                  <a:lstStyle/>
                  <a:p>
                    <a:fld id="{76493321-4EB5-4993-864E-D31EE5EA25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2A1-448B-8A90-9F6CF7FF2B93}"/>
                </c:ext>
              </c:extLst>
            </c:dLbl>
            <c:dLbl>
              <c:idx val="2"/>
              <c:tx>
                <c:rich>
                  <a:bodyPr/>
                  <a:lstStyle/>
                  <a:p>
                    <a:fld id="{19E5E3D5-06AE-47F6-8B25-71A5B842696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2A1-448B-8A90-9F6CF7FF2B93}"/>
                </c:ext>
              </c:extLst>
            </c:dLbl>
            <c:dLbl>
              <c:idx val="3"/>
              <c:layout>
                <c:manualLayout>
                  <c:x val="-1.6914199990304302E-3"/>
                  <c:y val="-6.9254621045176249E-3"/>
                </c:manualLayout>
              </c:layout>
              <c:tx>
                <c:rich>
                  <a:bodyPr/>
                  <a:lstStyle/>
                  <a:p>
                    <a:fld id="{D359FE47-B789-4F0E-A7B6-2BE33CE13704}"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2A1-448B-8A90-9F6CF7FF2B9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Hoja1!$B$141:$B$144</c:f>
              <c:strCache>
                <c:ptCount val="4"/>
                <c:pt idx="0">
                  <c:v>MALO</c:v>
                </c:pt>
                <c:pt idx="1">
                  <c:v>REGULAR</c:v>
                </c:pt>
                <c:pt idx="2">
                  <c:v>BUENA</c:v>
                </c:pt>
                <c:pt idx="3">
                  <c:v>EXCELENTE</c:v>
                </c:pt>
              </c:strCache>
            </c:strRef>
          </c:cat>
          <c:val>
            <c:numRef>
              <c:f>Hoja1!$D$141:$D$144</c:f>
              <c:numCache>
                <c:formatCode>###0</c:formatCode>
                <c:ptCount val="4"/>
                <c:pt idx="0">
                  <c:v>6.666666666666667</c:v>
                </c:pt>
                <c:pt idx="1">
                  <c:v>20</c:v>
                </c:pt>
                <c:pt idx="2">
                  <c:v>66.666666666666657</c:v>
                </c:pt>
                <c:pt idx="3">
                  <c:v>6.666666666666667</c:v>
                </c:pt>
              </c:numCache>
            </c:numRef>
          </c:val>
          <c:extLst>
            <c:ext xmlns:c16="http://schemas.microsoft.com/office/drawing/2014/chart" uri="{C3380CC4-5D6E-409C-BE32-E72D297353CC}">
              <c16:uniqueId val="{00000000-A2A1-448B-8A90-9F6CF7FF2B93}"/>
            </c:ext>
          </c:extLst>
        </c:ser>
        <c:dLbls>
          <c:dLblPos val="inEnd"/>
          <c:showLegendKey val="0"/>
          <c:showVal val="1"/>
          <c:showCatName val="0"/>
          <c:showSerName val="0"/>
          <c:showPercent val="0"/>
          <c:showBubbleSize val="0"/>
        </c:dLbls>
        <c:gapWidth val="150"/>
        <c:overlap val="100"/>
        <c:axId val="1408872976"/>
        <c:axId val="1259498912"/>
      </c:barChart>
      <c:catAx>
        <c:axId val="140887297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59498912"/>
        <c:crosses val="autoZero"/>
        <c:auto val="1"/>
        <c:lblAlgn val="ctr"/>
        <c:lblOffset val="100"/>
        <c:noMultiLvlLbl val="0"/>
      </c:catAx>
      <c:valAx>
        <c:axId val="1259498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887297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Hoja1!$D$148</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41150634065874E-3"/>
                  <c:y val="-1.915796939607748E-2"/>
                </c:manualLayout>
              </c:layout>
              <c:tx>
                <c:rich>
                  <a:bodyPr/>
                  <a:lstStyle/>
                  <a:p>
                    <a:fld id="{6CB43197-FBDD-4885-8BC9-FD540F6F3ECE}"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A0-400B-8613-90B8D80011B5}"/>
                </c:ext>
              </c:extLst>
            </c:dLbl>
            <c:dLbl>
              <c:idx val="1"/>
              <c:tx>
                <c:rich>
                  <a:bodyPr/>
                  <a:lstStyle/>
                  <a:p>
                    <a:fld id="{58B34DD7-D59C-4DA2-884E-BC7B89CA17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A0-400B-8613-90B8D80011B5}"/>
                </c:ext>
              </c:extLst>
            </c:dLbl>
            <c:dLbl>
              <c:idx val="3"/>
              <c:layout>
                <c:manualLayout>
                  <c:x val="-3.441150634065874E-3"/>
                  <c:y val="-1.5074728542543835E-3"/>
                </c:manualLayout>
              </c:layout>
              <c:tx>
                <c:rich>
                  <a:bodyPr/>
                  <a:lstStyle/>
                  <a:p>
                    <a:r>
                      <a:rPr lang="en-US" dirty="0"/>
                      <a:t>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B5-4233-A5E0-EDA6099B45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Hoja1!$B$149:$B$152</c:f>
              <c:strCache>
                <c:ptCount val="4"/>
                <c:pt idx="0">
                  <c:v>EXCELENTE</c:v>
                </c:pt>
                <c:pt idx="1">
                  <c:v>BUENA</c:v>
                </c:pt>
                <c:pt idx="2">
                  <c:v>REGULAR</c:v>
                </c:pt>
                <c:pt idx="3">
                  <c:v>MALO</c:v>
                </c:pt>
              </c:strCache>
            </c:strRef>
          </c:cat>
          <c:val>
            <c:numRef>
              <c:f>Hoja1!$D$149:$D$152</c:f>
              <c:numCache>
                <c:formatCode>###0</c:formatCode>
                <c:ptCount val="4"/>
                <c:pt idx="0" formatCode="General">
                  <c:v>0</c:v>
                </c:pt>
                <c:pt idx="1">
                  <c:v>80</c:v>
                </c:pt>
                <c:pt idx="2">
                  <c:v>20</c:v>
                </c:pt>
                <c:pt idx="3" formatCode="###0.0">
                  <c:v>0</c:v>
                </c:pt>
              </c:numCache>
            </c:numRef>
          </c:val>
          <c:extLst>
            <c:ext xmlns:c16="http://schemas.microsoft.com/office/drawing/2014/chart" uri="{C3380CC4-5D6E-409C-BE32-E72D297353CC}">
              <c16:uniqueId val="{00000000-61A0-400B-8613-90B8D80011B5}"/>
            </c:ext>
          </c:extLst>
        </c:ser>
        <c:dLbls>
          <c:dLblPos val="inEnd"/>
          <c:showLegendKey val="0"/>
          <c:showVal val="1"/>
          <c:showCatName val="0"/>
          <c:showSerName val="0"/>
          <c:showPercent val="0"/>
          <c:showBubbleSize val="0"/>
        </c:dLbls>
        <c:gapWidth val="150"/>
        <c:overlap val="100"/>
        <c:axId val="1307509344"/>
        <c:axId val="1305988912"/>
      </c:barChart>
      <c:catAx>
        <c:axId val="1307509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05988912"/>
        <c:crosses val="autoZero"/>
        <c:auto val="1"/>
        <c:lblAlgn val="ctr"/>
        <c:lblOffset val="100"/>
        <c:noMultiLvlLbl val="0"/>
      </c:catAx>
      <c:valAx>
        <c:axId val="1305988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07509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Hoja1!$D$154</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A43D115-F610-40DE-B6B5-CE8643A21C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BA2-4F45-ABAF-8D97EA7686C5}"/>
                </c:ext>
              </c:extLst>
            </c:dLbl>
            <c:dLbl>
              <c:idx val="1"/>
              <c:tx>
                <c:rich>
                  <a:bodyPr/>
                  <a:lstStyle/>
                  <a:p>
                    <a:fld id="{A01DB836-9038-463E-B54C-A08D00531F4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BA2-4F45-ABAF-8D97EA7686C5}"/>
                </c:ext>
              </c:extLst>
            </c:dLbl>
            <c:dLbl>
              <c:idx val="2"/>
              <c:layout>
                <c:manualLayout>
                  <c:x val="1.6287985955907357E-3"/>
                  <c:y val="-7.1720634530686783E-3"/>
                </c:manualLayout>
              </c:layout>
              <c:tx>
                <c:rich>
                  <a:bodyPr/>
                  <a:lstStyle/>
                  <a:p>
                    <a:fld id="{EBAE90FD-D7B2-4626-8CBE-0F2A5F44E0D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BA2-4F45-ABAF-8D97EA7686C5}"/>
                </c:ext>
              </c:extLst>
            </c:dLbl>
            <c:dLbl>
              <c:idx val="3"/>
              <c:layout>
                <c:manualLayout>
                  <c:x val="-1.6287985955909744E-3"/>
                  <c:y val="-1.5140221529266903E-3"/>
                </c:manualLayout>
              </c:layout>
              <c:tx>
                <c:rich>
                  <a:bodyPr/>
                  <a:lstStyle/>
                  <a:p>
                    <a:fld id="{5596E2A2-6E7F-4A25-93DA-F2D3233C85FF}"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5F5-4588-98DB-5E94EC7299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Hoja1!$B$155:$B$158</c:f>
              <c:strCache>
                <c:ptCount val="4"/>
                <c:pt idx="0">
                  <c:v>EXCELENTE</c:v>
                </c:pt>
                <c:pt idx="1">
                  <c:v>BUENA</c:v>
                </c:pt>
                <c:pt idx="2">
                  <c:v>REGULAR</c:v>
                </c:pt>
                <c:pt idx="3">
                  <c:v>MALA</c:v>
                </c:pt>
              </c:strCache>
            </c:strRef>
          </c:cat>
          <c:val>
            <c:numRef>
              <c:f>Hoja1!$D$155:$D$158</c:f>
              <c:numCache>
                <c:formatCode>###0</c:formatCode>
                <c:ptCount val="4"/>
                <c:pt idx="0">
                  <c:v>6.666666666666667</c:v>
                </c:pt>
                <c:pt idx="1">
                  <c:v>80</c:v>
                </c:pt>
                <c:pt idx="2">
                  <c:v>13.333333333333334</c:v>
                </c:pt>
                <c:pt idx="3">
                  <c:v>0</c:v>
                </c:pt>
              </c:numCache>
            </c:numRef>
          </c:val>
          <c:extLst>
            <c:ext xmlns:c16="http://schemas.microsoft.com/office/drawing/2014/chart" uri="{C3380CC4-5D6E-409C-BE32-E72D297353CC}">
              <c16:uniqueId val="{00000000-5BA2-4F45-ABAF-8D97EA7686C5}"/>
            </c:ext>
          </c:extLst>
        </c:ser>
        <c:dLbls>
          <c:dLblPos val="inEnd"/>
          <c:showLegendKey val="0"/>
          <c:showVal val="1"/>
          <c:showCatName val="0"/>
          <c:showSerName val="0"/>
          <c:showPercent val="0"/>
          <c:showBubbleSize val="0"/>
        </c:dLbls>
        <c:gapWidth val="150"/>
        <c:overlap val="100"/>
        <c:axId val="1263301536"/>
        <c:axId val="1180812192"/>
      </c:barChart>
      <c:catAx>
        <c:axId val="1263301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0812192"/>
        <c:crosses val="autoZero"/>
        <c:auto val="1"/>
        <c:lblAlgn val="ctr"/>
        <c:lblOffset val="100"/>
        <c:noMultiLvlLbl val="0"/>
      </c:catAx>
      <c:valAx>
        <c:axId val="1180812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3301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Hoja1!$D$161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1.6919712330088099E-2"/>
                </c:manualLayout>
              </c:layout>
              <c:tx>
                <c:rich>
                  <a:bodyPr/>
                  <a:lstStyle/>
                  <a:p>
                    <a:fld id="{6E045481-DBE0-4A98-9805-D5D2F5DDD9F1}"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95-4F3A-B8EF-EB7CCCAF5E6F}"/>
                </c:ext>
              </c:extLst>
            </c:dLbl>
            <c:dLbl>
              <c:idx val="1"/>
              <c:tx>
                <c:rich>
                  <a:bodyPr/>
                  <a:lstStyle/>
                  <a:p>
                    <a:fld id="{50995981-F6C9-48AE-9108-9CE691F5F26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995-4F3A-B8EF-EB7CCCAF5E6F}"/>
                </c:ext>
              </c:extLst>
            </c:dLbl>
            <c:dLbl>
              <c:idx val="2"/>
              <c:tx>
                <c:rich>
                  <a:bodyPr/>
                  <a:lstStyle/>
                  <a:p>
                    <a:fld id="{E76467C7-15C8-4ED9-ABC6-D47620DCC0D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995-4F3A-B8EF-EB7CCCAF5E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Hoja1!$B$162:$B$165</c:f>
              <c:strCache>
                <c:ptCount val="4"/>
                <c:pt idx="0">
                  <c:v>EXCELENTE</c:v>
                </c:pt>
                <c:pt idx="1">
                  <c:v>BUENA</c:v>
                </c:pt>
                <c:pt idx="2">
                  <c:v>REGULAR</c:v>
                </c:pt>
                <c:pt idx="3">
                  <c:v>MALO</c:v>
                </c:pt>
              </c:strCache>
            </c:strRef>
          </c:cat>
          <c:val>
            <c:numRef>
              <c:f>Hoja1!$D$162:$D$165</c:f>
              <c:numCache>
                <c:formatCode>###0</c:formatCode>
                <c:ptCount val="4"/>
                <c:pt idx="0" formatCode="General">
                  <c:v>0</c:v>
                </c:pt>
                <c:pt idx="1">
                  <c:v>40</c:v>
                </c:pt>
                <c:pt idx="2">
                  <c:v>33.333333333333329</c:v>
                </c:pt>
                <c:pt idx="3">
                  <c:v>26.666666666666668</c:v>
                </c:pt>
              </c:numCache>
            </c:numRef>
          </c:val>
          <c:extLst>
            <c:ext xmlns:c16="http://schemas.microsoft.com/office/drawing/2014/chart" uri="{C3380CC4-5D6E-409C-BE32-E72D297353CC}">
              <c16:uniqueId val="{00000000-9995-4F3A-B8EF-EB7CCCAF5E6F}"/>
            </c:ext>
          </c:extLst>
        </c:ser>
        <c:dLbls>
          <c:dLblPos val="inEnd"/>
          <c:showLegendKey val="0"/>
          <c:showVal val="1"/>
          <c:showCatName val="0"/>
          <c:showSerName val="0"/>
          <c:showPercent val="0"/>
          <c:showBubbleSize val="0"/>
        </c:dLbls>
        <c:gapWidth val="150"/>
        <c:overlap val="100"/>
        <c:axId val="1308577168"/>
        <c:axId val="1305988080"/>
      </c:barChart>
      <c:catAx>
        <c:axId val="13085771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05988080"/>
        <c:crosses val="autoZero"/>
        <c:auto val="1"/>
        <c:lblAlgn val="ctr"/>
        <c:lblOffset val="100"/>
        <c:noMultiLvlLbl val="0"/>
      </c:catAx>
      <c:valAx>
        <c:axId val="1305988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08577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Hoja1!$D$168</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3.1057789628773563E-2"/>
                </c:manualLayout>
              </c:layout>
              <c:tx>
                <c:rich>
                  <a:bodyPr/>
                  <a:lstStyle/>
                  <a:p>
                    <a:fld id="{DCCC5A43-4986-4897-B37E-3E129DDE076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2B-4AA8-95CF-C497B25C0BA6}"/>
                </c:ext>
              </c:extLst>
            </c:dLbl>
            <c:dLbl>
              <c:idx val="1"/>
              <c:tx>
                <c:rich>
                  <a:bodyPr/>
                  <a:lstStyle/>
                  <a:p>
                    <a:fld id="{74A899B6-089E-4C0B-B10D-C99922C6D41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82B-4AA8-95CF-C497B25C0BA6}"/>
                </c:ext>
              </c:extLst>
            </c:dLbl>
            <c:dLbl>
              <c:idx val="2"/>
              <c:tx>
                <c:rich>
                  <a:bodyPr/>
                  <a:lstStyle/>
                  <a:p>
                    <a:fld id="{D3CE41C0-D770-4FEA-A4DB-A8B933C6B5A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2B-4AA8-95CF-C497B25C0BA6}"/>
                </c:ext>
              </c:extLst>
            </c:dLbl>
            <c:dLbl>
              <c:idx val="3"/>
              <c:tx>
                <c:rich>
                  <a:bodyPr/>
                  <a:lstStyle/>
                  <a:p>
                    <a:fld id="{3894E062-F805-47C7-AB42-85F7C2A7FE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EC-4663-A299-0C0D4C3E58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Hoja1!$B$169:$B$172</c:f>
              <c:strCache>
                <c:ptCount val="4"/>
                <c:pt idx="0">
                  <c:v>EXCELENTE</c:v>
                </c:pt>
                <c:pt idx="1">
                  <c:v>BUENA</c:v>
                </c:pt>
                <c:pt idx="2">
                  <c:v>REGULAR</c:v>
                </c:pt>
                <c:pt idx="3">
                  <c:v>MALO</c:v>
                </c:pt>
              </c:strCache>
            </c:strRef>
          </c:cat>
          <c:val>
            <c:numRef>
              <c:f>Hoja1!$D$169:$D$172</c:f>
              <c:numCache>
                <c:formatCode>###0</c:formatCode>
                <c:ptCount val="4"/>
                <c:pt idx="0" formatCode="General">
                  <c:v>0</c:v>
                </c:pt>
                <c:pt idx="1">
                  <c:v>53.333333333333336</c:v>
                </c:pt>
                <c:pt idx="2">
                  <c:v>33.333333333333329</c:v>
                </c:pt>
                <c:pt idx="3">
                  <c:v>13.333333333333334</c:v>
                </c:pt>
              </c:numCache>
            </c:numRef>
          </c:val>
          <c:extLst>
            <c:ext xmlns:c16="http://schemas.microsoft.com/office/drawing/2014/chart" uri="{C3380CC4-5D6E-409C-BE32-E72D297353CC}">
              <c16:uniqueId val="{00000000-582B-4AA8-95CF-C497B25C0BA6}"/>
            </c:ext>
          </c:extLst>
        </c:ser>
        <c:dLbls>
          <c:dLblPos val="inEnd"/>
          <c:showLegendKey val="0"/>
          <c:showVal val="1"/>
          <c:showCatName val="0"/>
          <c:showSerName val="0"/>
          <c:showPercent val="0"/>
          <c:showBubbleSize val="0"/>
        </c:dLbls>
        <c:gapWidth val="150"/>
        <c:overlap val="100"/>
        <c:axId val="1316419680"/>
        <c:axId val="1258628080"/>
      </c:barChart>
      <c:catAx>
        <c:axId val="1316419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58628080"/>
        <c:crosses val="autoZero"/>
        <c:auto val="1"/>
        <c:lblAlgn val="ctr"/>
        <c:lblOffset val="100"/>
        <c:noMultiLvlLbl val="0"/>
      </c:catAx>
      <c:valAx>
        <c:axId val="1258628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16419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Hoja1!$D$175</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E7974C7-85C5-45C3-900C-EC1FCEBFD15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5D3-4926-BA54-DA648195B10A}"/>
                </c:ext>
              </c:extLst>
            </c:dLbl>
            <c:dLbl>
              <c:idx val="1"/>
              <c:tx>
                <c:rich>
                  <a:bodyPr/>
                  <a:lstStyle/>
                  <a:p>
                    <a:fld id="{AE09AF79-0D9E-4C32-A948-E61C43A7622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5D3-4926-BA54-DA648195B1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Hoja1!$B$176:$B$177</c:f>
              <c:strCache>
                <c:ptCount val="2"/>
                <c:pt idx="0">
                  <c:v>NO</c:v>
                </c:pt>
                <c:pt idx="1">
                  <c:v>SI</c:v>
                </c:pt>
              </c:strCache>
            </c:strRef>
          </c:cat>
          <c:val>
            <c:numRef>
              <c:f>Hoja1!$D$176:$D$177</c:f>
              <c:numCache>
                <c:formatCode>###0</c:formatCode>
                <c:ptCount val="2"/>
                <c:pt idx="0">
                  <c:v>13.333333333333334</c:v>
                </c:pt>
                <c:pt idx="1">
                  <c:v>86.666666666666671</c:v>
                </c:pt>
              </c:numCache>
            </c:numRef>
          </c:val>
          <c:extLst>
            <c:ext xmlns:c16="http://schemas.microsoft.com/office/drawing/2014/chart" uri="{C3380CC4-5D6E-409C-BE32-E72D297353CC}">
              <c16:uniqueId val="{00000000-75D3-4926-BA54-DA648195B10A}"/>
            </c:ext>
          </c:extLst>
        </c:ser>
        <c:dLbls>
          <c:dLblPos val="inEnd"/>
          <c:showLegendKey val="0"/>
          <c:showVal val="1"/>
          <c:showCatName val="0"/>
          <c:showSerName val="0"/>
          <c:showPercent val="0"/>
          <c:showBubbleSize val="0"/>
        </c:dLbls>
        <c:gapWidth val="150"/>
        <c:overlap val="100"/>
        <c:axId val="1263290736"/>
        <c:axId val="1180816768"/>
      </c:barChart>
      <c:catAx>
        <c:axId val="12632907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0816768"/>
        <c:crosses val="autoZero"/>
        <c:auto val="1"/>
        <c:lblAlgn val="ctr"/>
        <c:lblOffset val="100"/>
        <c:noMultiLvlLbl val="0"/>
      </c:catAx>
      <c:valAx>
        <c:axId val="1180816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32907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Hoja1!$D$181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0862CE7-4D46-4EC7-BB22-8FC3516BD94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40-4EC7-A120-B3BC70EBFBD3}"/>
                </c:ext>
              </c:extLst>
            </c:dLbl>
            <c:dLbl>
              <c:idx val="1"/>
              <c:tx>
                <c:rich>
                  <a:bodyPr/>
                  <a:lstStyle/>
                  <a:p>
                    <a:fld id="{9414B6DA-D433-41BA-A512-C765DEEE65E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540-4EC7-A120-B3BC70EBFBD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Hoja1!$B$182:$B$183</c:f>
              <c:strCache>
                <c:ptCount val="2"/>
                <c:pt idx="0">
                  <c:v>NO</c:v>
                </c:pt>
                <c:pt idx="1">
                  <c:v>SI</c:v>
                </c:pt>
              </c:strCache>
            </c:strRef>
          </c:cat>
          <c:val>
            <c:numRef>
              <c:f>Hoja1!$D$182:$D$183</c:f>
              <c:numCache>
                <c:formatCode>###0</c:formatCode>
                <c:ptCount val="2"/>
                <c:pt idx="0">
                  <c:v>40</c:v>
                </c:pt>
                <c:pt idx="1">
                  <c:v>60</c:v>
                </c:pt>
              </c:numCache>
            </c:numRef>
          </c:val>
          <c:extLst>
            <c:ext xmlns:c16="http://schemas.microsoft.com/office/drawing/2014/chart" uri="{C3380CC4-5D6E-409C-BE32-E72D297353CC}">
              <c16:uniqueId val="{00000000-C540-4EC7-A120-B3BC70EBFBD3}"/>
            </c:ext>
          </c:extLst>
        </c:ser>
        <c:dLbls>
          <c:dLblPos val="inEnd"/>
          <c:showLegendKey val="0"/>
          <c:showVal val="1"/>
          <c:showCatName val="0"/>
          <c:showSerName val="0"/>
          <c:showPercent val="0"/>
          <c:showBubbleSize val="0"/>
        </c:dLbls>
        <c:gapWidth val="150"/>
        <c:overlap val="100"/>
        <c:axId val="1263287136"/>
        <c:axId val="1180815936"/>
      </c:barChart>
      <c:catAx>
        <c:axId val="12632871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0815936"/>
        <c:crosses val="autoZero"/>
        <c:auto val="1"/>
        <c:lblAlgn val="ctr"/>
        <c:lblOffset val="100"/>
        <c:noMultiLvlLbl val="0"/>
      </c:catAx>
      <c:valAx>
        <c:axId val="1180815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32871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Hoja1!$E$187</c:f>
              <c:strCache>
                <c:ptCount val="1"/>
                <c:pt idx="0">
                  <c:v>Porcentaje válido</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ED48-481F-8C65-0089DE80B5A5}"/>
              </c:ext>
            </c:extLst>
          </c:dPt>
          <c:dLbls>
            <c:dLbl>
              <c:idx val="0"/>
              <c:tx>
                <c:rich>
                  <a:bodyPr/>
                  <a:lstStyle/>
                  <a:p>
                    <a:fld id="{6B0580A1-E1CB-4AE3-94D8-1D099E461BB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D48-481F-8C65-0089DE80B5A5}"/>
                </c:ext>
              </c:extLst>
            </c:dLbl>
            <c:dLbl>
              <c:idx val="1"/>
              <c:tx>
                <c:rich>
                  <a:bodyPr/>
                  <a:lstStyle/>
                  <a:p>
                    <a:fld id="{308062CC-56E9-4D20-BEB7-EC4E52FCC97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D48-481F-8C65-0089DE80B5A5}"/>
                </c:ext>
              </c:extLst>
            </c:dLbl>
            <c:dLbl>
              <c:idx val="2"/>
              <c:layout>
                <c:manualLayout>
                  <c:x val="1.7224500889570877E-3"/>
                  <c:y val="-2.2158340455287206E-2"/>
                </c:manualLayout>
              </c:layout>
              <c:tx>
                <c:rich>
                  <a:bodyPr/>
                  <a:lstStyle/>
                  <a:p>
                    <a:fld id="{F2901764-A3E2-4862-A477-797B3A9471C0}"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A2C-414F-94FC-BEA111E0C0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Hoja1!$B$188:$B$190</c:f>
              <c:strCache>
                <c:ptCount val="3"/>
                <c:pt idx="0">
                  <c:v>SIEMPRE</c:v>
                </c:pt>
                <c:pt idx="1">
                  <c:v>ALGUNAS VECES</c:v>
                </c:pt>
                <c:pt idx="2">
                  <c:v>NUNCA</c:v>
                </c:pt>
              </c:strCache>
            </c:strRef>
          </c:cat>
          <c:val>
            <c:numRef>
              <c:f>Hoja1!$E$188:$E$190</c:f>
              <c:numCache>
                <c:formatCode>###0</c:formatCode>
                <c:ptCount val="3"/>
                <c:pt idx="0">
                  <c:v>50</c:v>
                </c:pt>
                <c:pt idx="1">
                  <c:v>50</c:v>
                </c:pt>
                <c:pt idx="2" formatCode="General">
                  <c:v>0</c:v>
                </c:pt>
              </c:numCache>
            </c:numRef>
          </c:val>
          <c:extLst>
            <c:ext xmlns:c16="http://schemas.microsoft.com/office/drawing/2014/chart" uri="{C3380CC4-5D6E-409C-BE32-E72D297353CC}">
              <c16:uniqueId val="{00000000-ED48-481F-8C65-0089DE80B5A5}"/>
            </c:ext>
          </c:extLst>
        </c:ser>
        <c:dLbls>
          <c:dLblPos val="inEnd"/>
          <c:showLegendKey val="0"/>
          <c:showVal val="1"/>
          <c:showCatName val="0"/>
          <c:showSerName val="0"/>
          <c:showPercent val="0"/>
          <c:showBubbleSize val="0"/>
        </c:dLbls>
        <c:gapWidth val="150"/>
        <c:overlap val="100"/>
        <c:axId val="1263281936"/>
        <c:axId val="1180822176"/>
      </c:barChart>
      <c:catAx>
        <c:axId val="1263281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0822176"/>
        <c:crosses val="autoZero"/>
        <c:auto val="1"/>
        <c:lblAlgn val="ctr"/>
        <c:lblOffset val="100"/>
        <c:noMultiLvlLbl val="0"/>
      </c:catAx>
      <c:valAx>
        <c:axId val="1180822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328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Hoja1!$E$195</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9672DC9-A371-46A1-B885-7A56843FFA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75-47C5-B224-C006944C7ED6}"/>
                </c:ext>
              </c:extLst>
            </c:dLbl>
            <c:dLbl>
              <c:idx val="1"/>
              <c:tx>
                <c:rich>
                  <a:bodyPr/>
                  <a:lstStyle/>
                  <a:p>
                    <a:fld id="{52660A9D-8840-4FAA-A842-82D7205CFCB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575-47C5-B224-C006944C7ED6}"/>
                </c:ext>
              </c:extLst>
            </c:dLbl>
            <c:dLbl>
              <c:idx val="2"/>
              <c:layout>
                <c:manualLayout>
                  <c:x val="-1.235927383714737E-16"/>
                  <c:y val="-1.5533586895711269E-2"/>
                </c:manualLayout>
              </c:layout>
              <c:tx>
                <c:rich>
                  <a:bodyPr/>
                  <a:lstStyle/>
                  <a:p>
                    <a:fld id="{B2CBD77A-C27F-4007-86DD-7F6EC4C2DCE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BA-4C80-8E9D-1D2BBCFE69C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Hoja1!$B$196:$B$198</c:f>
              <c:strCache>
                <c:ptCount val="3"/>
                <c:pt idx="0">
                  <c:v>SIEMPRE</c:v>
                </c:pt>
                <c:pt idx="1">
                  <c:v>ALGUNAS VECES</c:v>
                </c:pt>
                <c:pt idx="2">
                  <c:v>NUNCA</c:v>
                </c:pt>
              </c:strCache>
            </c:strRef>
          </c:cat>
          <c:val>
            <c:numRef>
              <c:f>Hoja1!$E$196:$E$198</c:f>
              <c:numCache>
                <c:formatCode>###0</c:formatCode>
                <c:ptCount val="3"/>
                <c:pt idx="0">
                  <c:v>50</c:v>
                </c:pt>
                <c:pt idx="1">
                  <c:v>50</c:v>
                </c:pt>
                <c:pt idx="2">
                  <c:v>0</c:v>
                </c:pt>
              </c:numCache>
            </c:numRef>
          </c:val>
          <c:extLst>
            <c:ext xmlns:c16="http://schemas.microsoft.com/office/drawing/2014/chart" uri="{C3380CC4-5D6E-409C-BE32-E72D297353CC}">
              <c16:uniqueId val="{00000000-2575-47C5-B224-C006944C7ED6}"/>
            </c:ext>
          </c:extLst>
        </c:ser>
        <c:dLbls>
          <c:dLblPos val="inEnd"/>
          <c:showLegendKey val="0"/>
          <c:showVal val="1"/>
          <c:showCatName val="0"/>
          <c:showSerName val="0"/>
          <c:showPercent val="0"/>
          <c:showBubbleSize val="0"/>
        </c:dLbls>
        <c:gapWidth val="150"/>
        <c:overlap val="100"/>
        <c:axId val="1263287936"/>
        <c:axId val="1180814272"/>
      </c:barChart>
      <c:catAx>
        <c:axId val="1263287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0814272"/>
        <c:crosses val="autoZero"/>
        <c:auto val="1"/>
        <c:lblAlgn val="ctr"/>
        <c:lblOffset val="100"/>
        <c:noMultiLvlLbl val="0"/>
      </c:catAx>
      <c:valAx>
        <c:axId val="1180814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328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Hoja1!$E$203</c:f>
              <c:strCache>
                <c:ptCount val="1"/>
                <c:pt idx="0">
                  <c:v>porcentaje otro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308097521442561E-3"/>
                  <c:y val="-1.0702241014276675E-2"/>
                </c:manualLayout>
              </c:layout>
              <c:tx>
                <c:rich>
                  <a:bodyPr/>
                  <a:lstStyle/>
                  <a:p>
                    <a:fld id="{2492A1AD-3008-4C22-83CF-2525BF4CCC6F}"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F81-4059-A01D-8C44680C912F}"/>
                </c:ext>
              </c:extLst>
            </c:dLbl>
            <c:dLbl>
              <c:idx val="1"/>
              <c:tx>
                <c:rich>
                  <a:bodyPr/>
                  <a:lstStyle/>
                  <a:p>
                    <a:r>
                      <a:rPr lang="en-US"/>
                      <a:t>100%</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81-4059-A01D-8C44680C912F}"/>
                </c:ext>
              </c:extLst>
            </c:dLbl>
            <c:dLbl>
              <c:idx val="2"/>
              <c:layout>
                <c:manualLayout>
                  <c:x val="-1.7154048760721281E-3"/>
                  <c:y val="-3.2101668060063308E-2"/>
                </c:manualLayout>
              </c:layout>
              <c:tx>
                <c:rich>
                  <a:bodyPr/>
                  <a:lstStyle/>
                  <a:p>
                    <a:fld id="{38554C8B-AC4F-4475-ACAD-36D29BC65B1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F81-4059-A01D-8C44680C912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Hoja1!$B$204:$B$206</c:f>
              <c:strCache>
                <c:ptCount val="3"/>
                <c:pt idx="0">
                  <c:v>EXCELENTES</c:v>
                </c:pt>
                <c:pt idx="1">
                  <c:v>BUENAS</c:v>
                </c:pt>
                <c:pt idx="2">
                  <c:v>MALAS</c:v>
                </c:pt>
              </c:strCache>
            </c:strRef>
          </c:cat>
          <c:val>
            <c:numRef>
              <c:f>Hoja1!$E$204:$E$206</c:f>
              <c:numCache>
                <c:formatCode>###0.0</c:formatCode>
                <c:ptCount val="3"/>
                <c:pt idx="0" formatCode="General">
                  <c:v>0</c:v>
                </c:pt>
                <c:pt idx="1">
                  <c:v>100</c:v>
                </c:pt>
                <c:pt idx="2" formatCode="General">
                  <c:v>0</c:v>
                </c:pt>
              </c:numCache>
            </c:numRef>
          </c:val>
          <c:extLst>
            <c:ext xmlns:c16="http://schemas.microsoft.com/office/drawing/2014/chart" uri="{C3380CC4-5D6E-409C-BE32-E72D297353CC}">
              <c16:uniqueId val="{00000000-1F81-4059-A01D-8C44680C912F}"/>
            </c:ext>
          </c:extLst>
        </c:ser>
        <c:dLbls>
          <c:showLegendKey val="0"/>
          <c:showVal val="0"/>
          <c:showCatName val="0"/>
          <c:showSerName val="0"/>
          <c:showPercent val="0"/>
          <c:showBubbleSize val="0"/>
        </c:dLbls>
        <c:gapWidth val="150"/>
        <c:overlap val="100"/>
        <c:axId val="549493887"/>
        <c:axId val="549498879"/>
      </c:barChart>
      <c:catAx>
        <c:axId val="54949388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49498879"/>
        <c:crosses val="autoZero"/>
        <c:auto val="1"/>
        <c:lblAlgn val="ctr"/>
        <c:lblOffset val="100"/>
        <c:noMultiLvlLbl val="0"/>
      </c:catAx>
      <c:valAx>
        <c:axId val="54949887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49493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Hoja1!$E$209</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C593CAC-9615-40BF-90B4-C41C92CF541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43-4B6A-A65C-2AA78C22EEB4}"/>
                </c:ext>
              </c:extLst>
            </c:dLbl>
            <c:dLbl>
              <c:idx val="1"/>
              <c:tx>
                <c:rich>
                  <a:bodyPr/>
                  <a:lstStyle/>
                  <a:p>
                    <a:fld id="{A3BD1F4B-CB1E-4931-869E-8EC162A3BA7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043-4B6A-A65C-2AA78C22EEB4}"/>
                </c:ext>
              </c:extLst>
            </c:dLbl>
            <c:dLbl>
              <c:idx val="2"/>
              <c:layout>
                <c:manualLayout>
                  <c:x val="1.0271441026561785E-2"/>
                  <c:y val="-2.9840850453748992E-2"/>
                </c:manualLayout>
              </c:layout>
              <c:tx>
                <c:rich>
                  <a:bodyPr/>
                  <a:lstStyle/>
                  <a:p>
                    <a:fld id="{9E02A0EB-9C50-4C0B-BD23-22127DE8C178}"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340-4BED-9A5D-01651E637C1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Hoja1!$B$210:$B$212</c:f>
              <c:strCache>
                <c:ptCount val="3"/>
                <c:pt idx="0">
                  <c:v>SIEMPRE</c:v>
                </c:pt>
                <c:pt idx="1">
                  <c:v>ALGUNAS VECES</c:v>
                </c:pt>
                <c:pt idx="2">
                  <c:v>NUNCA</c:v>
                </c:pt>
              </c:strCache>
            </c:strRef>
          </c:cat>
          <c:val>
            <c:numRef>
              <c:f>Hoja1!$E$210:$E$212</c:f>
              <c:numCache>
                <c:formatCode>###0</c:formatCode>
                <c:ptCount val="3"/>
                <c:pt idx="0">
                  <c:v>33.333333333333329</c:v>
                </c:pt>
                <c:pt idx="1">
                  <c:v>66.666666666666657</c:v>
                </c:pt>
                <c:pt idx="2" formatCode="General">
                  <c:v>0</c:v>
                </c:pt>
              </c:numCache>
            </c:numRef>
          </c:val>
          <c:extLst>
            <c:ext xmlns:c16="http://schemas.microsoft.com/office/drawing/2014/chart" uri="{C3380CC4-5D6E-409C-BE32-E72D297353CC}">
              <c16:uniqueId val="{00000000-0043-4B6A-A65C-2AA78C22EEB4}"/>
            </c:ext>
          </c:extLst>
        </c:ser>
        <c:dLbls>
          <c:dLblPos val="inEnd"/>
          <c:showLegendKey val="0"/>
          <c:showVal val="1"/>
          <c:showCatName val="0"/>
          <c:showSerName val="0"/>
          <c:showPercent val="0"/>
          <c:showBubbleSize val="0"/>
        </c:dLbls>
        <c:gapWidth val="150"/>
        <c:overlap val="100"/>
        <c:axId val="1320815424"/>
        <c:axId val="1252617648"/>
      </c:barChart>
      <c:catAx>
        <c:axId val="1320815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52617648"/>
        <c:crosses val="autoZero"/>
        <c:auto val="1"/>
        <c:lblAlgn val="ctr"/>
        <c:lblOffset val="100"/>
        <c:noMultiLvlLbl val="0"/>
      </c:catAx>
      <c:valAx>
        <c:axId val="1252617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20815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Hoja1!$E$217</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335A9E2-BA39-4F5C-8D60-744438BE774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32-4AFB-BEB6-48DFB0C2C27E}"/>
                </c:ext>
              </c:extLst>
            </c:dLbl>
            <c:dLbl>
              <c:idx val="1"/>
              <c:tx>
                <c:rich>
                  <a:bodyPr/>
                  <a:lstStyle/>
                  <a:p>
                    <a:fld id="{CA9FF878-6004-4590-BE57-4BC1C17407D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32-4AFB-BEB6-48DFB0C2C27E}"/>
                </c:ext>
              </c:extLst>
            </c:dLbl>
            <c:dLbl>
              <c:idx val="2"/>
              <c:layout>
                <c:manualLayout>
                  <c:x val="-1.2687665057786922E-16"/>
                  <c:y val="-1.7292515061866885E-3"/>
                </c:manualLayout>
              </c:layout>
              <c:tx>
                <c:rich>
                  <a:bodyPr/>
                  <a:lstStyle/>
                  <a:p>
                    <a:fld id="{ADF63BF4-DFC6-43B4-8A9D-265466DAAECB}"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8ED-4169-A701-BA051BEA586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Hoja1!$B$218:$B$220</c:f>
              <c:strCache>
                <c:ptCount val="3"/>
                <c:pt idx="0">
                  <c:v>SIEMPRE</c:v>
                </c:pt>
                <c:pt idx="1">
                  <c:v>ALGUNAS VECES</c:v>
                </c:pt>
                <c:pt idx="2">
                  <c:v>NUNCA</c:v>
                </c:pt>
              </c:strCache>
            </c:strRef>
          </c:cat>
          <c:val>
            <c:numRef>
              <c:f>Hoja1!$E$218:$E$220</c:f>
              <c:numCache>
                <c:formatCode>###0</c:formatCode>
                <c:ptCount val="3"/>
                <c:pt idx="0">
                  <c:v>41.666666666666671</c:v>
                </c:pt>
                <c:pt idx="1">
                  <c:v>58.333333333333336</c:v>
                </c:pt>
                <c:pt idx="2" formatCode="General">
                  <c:v>0</c:v>
                </c:pt>
              </c:numCache>
            </c:numRef>
          </c:val>
          <c:extLst>
            <c:ext xmlns:c16="http://schemas.microsoft.com/office/drawing/2014/chart" uri="{C3380CC4-5D6E-409C-BE32-E72D297353CC}">
              <c16:uniqueId val="{00000000-A332-4AFB-BEB6-48DFB0C2C27E}"/>
            </c:ext>
          </c:extLst>
        </c:ser>
        <c:dLbls>
          <c:dLblPos val="inEnd"/>
          <c:showLegendKey val="0"/>
          <c:showVal val="1"/>
          <c:showCatName val="0"/>
          <c:showSerName val="0"/>
          <c:showPercent val="0"/>
          <c:showBubbleSize val="0"/>
        </c:dLbls>
        <c:gapWidth val="150"/>
        <c:overlap val="100"/>
        <c:axId val="1309492816"/>
        <c:axId val="1259497664"/>
      </c:barChart>
      <c:catAx>
        <c:axId val="1309492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59497664"/>
        <c:crosses val="autoZero"/>
        <c:auto val="1"/>
        <c:lblAlgn val="ctr"/>
        <c:lblOffset val="100"/>
        <c:noMultiLvlLbl val="0"/>
      </c:catAx>
      <c:valAx>
        <c:axId val="1259497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09492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Hoja1!$E$225</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8594CF7-8FAB-4B95-A669-74356C183C5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60-49F5-936F-4827A691FD52}"/>
                </c:ext>
              </c:extLst>
            </c:dLbl>
            <c:dLbl>
              <c:idx val="1"/>
              <c:tx>
                <c:rich>
                  <a:bodyPr/>
                  <a:lstStyle/>
                  <a:p>
                    <a:fld id="{5FB19C61-DF63-4DDB-8900-CF97C6C1770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160-49F5-936F-4827A691FD52}"/>
                </c:ext>
              </c:extLst>
            </c:dLbl>
            <c:dLbl>
              <c:idx val="2"/>
              <c:layout>
                <c:manualLayout>
                  <c:x val="1.7992860942811746E-3"/>
                  <c:y val="-1.5403554418294486E-2"/>
                </c:manualLayout>
              </c:layout>
              <c:tx>
                <c:rich>
                  <a:bodyPr/>
                  <a:lstStyle/>
                  <a:p>
                    <a:fld id="{DADFE7C3-2D60-4612-9B08-BFBFBF2D9CA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94-48AE-8CFD-BB45B74209C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Hoja1!$B$226:$B$228</c:f>
              <c:strCache>
                <c:ptCount val="3"/>
                <c:pt idx="0">
                  <c:v>SIEMPRE</c:v>
                </c:pt>
                <c:pt idx="1">
                  <c:v>ALGUNAS VECES</c:v>
                </c:pt>
                <c:pt idx="2">
                  <c:v>NUNCA</c:v>
                </c:pt>
              </c:strCache>
            </c:strRef>
          </c:cat>
          <c:val>
            <c:numRef>
              <c:f>Hoja1!$E$226:$E$228</c:f>
              <c:numCache>
                <c:formatCode>###0</c:formatCode>
                <c:ptCount val="3"/>
                <c:pt idx="0">
                  <c:v>75</c:v>
                </c:pt>
                <c:pt idx="1">
                  <c:v>25</c:v>
                </c:pt>
                <c:pt idx="2" formatCode="General">
                  <c:v>0</c:v>
                </c:pt>
              </c:numCache>
            </c:numRef>
          </c:val>
          <c:extLst>
            <c:ext xmlns:c16="http://schemas.microsoft.com/office/drawing/2014/chart" uri="{C3380CC4-5D6E-409C-BE32-E72D297353CC}">
              <c16:uniqueId val="{00000000-0160-49F5-936F-4827A691FD52}"/>
            </c:ext>
          </c:extLst>
        </c:ser>
        <c:dLbls>
          <c:dLblPos val="inEnd"/>
          <c:showLegendKey val="0"/>
          <c:showVal val="1"/>
          <c:showCatName val="0"/>
          <c:showSerName val="0"/>
          <c:showPercent val="0"/>
          <c:showBubbleSize val="0"/>
        </c:dLbls>
        <c:gapWidth val="150"/>
        <c:overlap val="100"/>
        <c:axId val="1308123696"/>
        <c:axId val="1258626832"/>
      </c:barChart>
      <c:catAx>
        <c:axId val="1308123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58626832"/>
        <c:crosses val="autoZero"/>
        <c:auto val="1"/>
        <c:lblAlgn val="ctr"/>
        <c:lblOffset val="100"/>
        <c:noMultiLvlLbl val="0"/>
      </c:catAx>
      <c:valAx>
        <c:axId val="1258626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08123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Hoja1!$E$233</c:f>
              <c:strCache>
                <c:ptCount val="1"/>
                <c:pt idx="0">
                  <c:v>porcentaje otro</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CBB66E5-AFA9-40D8-B937-93A4C9F6EB7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915-458A-A339-40ADE2B7AA37}"/>
                </c:ext>
              </c:extLst>
            </c:dLbl>
            <c:dLbl>
              <c:idx val="1"/>
              <c:tx>
                <c:rich>
                  <a:bodyPr/>
                  <a:lstStyle/>
                  <a:p>
                    <a:fld id="{90A9CC5E-64AB-4A77-BD85-457D0CC0BBD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915-458A-A339-40ADE2B7AA37}"/>
                </c:ext>
              </c:extLst>
            </c:dLbl>
            <c:dLbl>
              <c:idx val="2"/>
              <c:tx>
                <c:rich>
                  <a:bodyPr/>
                  <a:lstStyle/>
                  <a:p>
                    <a:fld id="{EC2B56BA-24A1-4198-8645-81C3C57E60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915-458A-A339-40ADE2B7AA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Hoja1!$B$234:$B$236</c:f>
              <c:strCache>
                <c:ptCount val="3"/>
                <c:pt idx="0">
                  <c:v>SIEMPRE</c:v>
                </c:pt>
                <c:pt idx="1">
                  <c:v>ALGUNAS VECES</c:v>
                </c:pt>
                <c:pt idx="2">
                  <c:v>NUNCA</c:v>
                </c:pt>
              </c:strCache>
            </c:strRef>
          </c:cat>
          <c:val>
            <c:numRef>
              <c:f>Hoja1!$E$234:$E$236</c:f>
              <c:numCache>
                <c:formatCode>###0</c:formatCode>
                <c:ptCount val="3"/>
                <c:pt idx="0" formatCode="General">
                  <c:v>0</c:v>
                </c:pt>
                <c:pt idx="1">
                  <c:v>100</c:v>
                </c:pt>
                <c:pt idx="2" formatCode="General">
                  <c:v>0</c:v>
                </c:pt>
              </c:numCache>
            </c:numRef>
          </c:val>
          <c:extLst>
            <c:ext xmlns:c16="http://schemas.microsoft.com/office/drawing/2014/chart" uri="{C3380CC4-5D6E-409C-BE32-E72D297353CC}">
              <c16:uniqueId val="{00000000-9915-458A-A339-40ADE2B7AA37}"/>
            </c:ext>
          </c:extLst>
        </c:ser>
        <c:dLbls>
          <c:dLblPos val="inEnd"/>
          <c:showLegendKey val="0"/>
          <c:showVal val="1"/>
          <c:showCatName val="0"/>
          <c:showSerName val="0"/>
          <c:showPercent val="0"/>
          <c:showBubbleSize val="0"/>
        </c:dLbls>
        <c:gapWidth val="100"/>
        <c:overlap val="-24"/>
        <c:axId val="2080916800"/>
        <c:axId val="2080918464"/>
      </c:barChart>
      <c:catAx>
        <c:axId val="208091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80918464"/>
        <c:crosses val="autoZero"/>
        <c:auto val="1"/>
        <c:lblAlgn val="ctr"/>
        <c:lblOffset val="100"/>
        <c:noMultiLvlLbl val="0"/>
      </c:catAx>
      <c:valAx>
        <c:axId val="2080918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80916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Hoja1!$E$239</c:f>
              <c:strCache>
                <c:ptCount val="1"/>
                <c:pt idx="0">
                  <c:v>porcentaje otro</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8.8890894700728688E-3"/>
                </c:manualLayout>
              </c:layout>
              <c:tx>
                <c:rich>
                  <a:bodyPr/>
                  <a:lstStyle/>
                  <a:p>
                    <a:fld id="{B288A92B-70F6-4F57-B9EF-E0D0C3FFBAB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877-4241-A9C2-E21F4A5C5862}"/>
                </c:ext>
              </c:extLst>
            </c:dLbl>
            <c:dLbl>
              <c:idx val="1"/>
              <c:tx>
                <c:rich>
                  <a:bodyPr/>
                  <a:lstStyle/>
                  <a:p>
                    <a:fld id="{AAD6A94D-3347-4428-8ABE-E01B2617A3F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877-4241-A9C2-E21F4A5C5862}"/>
                </c:ext>
              </c:extLst>
            </c:dLbl>
            <c:dLbl>
              <c:idx val="2"/>
              <c:layout>
                <c:manualLayout>
                  <c:x val="-1.8233121513274431E-3"/>
                  <c:y val="-1.8130310352021466E-3"/>
                </c:manualLayout>
              </c:layout>
              <c:tx>
                <c:rich>
                  <a:bodyPr/>
                  <a:lstStyle/>
                  <a:p>
                    <a:fld id="{A26250A3-EDC0-4A9A-981D-00C0B2F5542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877-4241-A9C2-E21F4A5C586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Hoja1!$B$240:$B$242</c:f>
              <c:strCache>
                <c:ptCount val="3"/>
                <c:pt idx="0">
                  <c:v>SIEMPRE</c:v>
                </c:pt>
                <c:pt idx="1">
                  <c:v>ALGUNAS VECES</c:v>
                </c:pt>
                <c:pt idx="2">
                  <c:v>NUNCA</c:v>
                </c:pt>
              </c:strCache>
            </c:strRef>
          </c:cat>
          <c:val>
            <c:numRef>
              <c:f>Hoja1!$E$240:$E$242</c:f>
              <c:numCache>
                <c:formatCode>###0</c:formatCode>
                <c:ptCount val="3"/>
                <c:pt idx="0" formatCode="General">
                  <c:v>0</c:v>
                </c:pt>
                <c:pt idx="1">
                  <c:v>100</c:v>
                </c:pt>
                <c:pt idx="2" formatCode="General">
                  <c:v>0</c:v>
                </c:pt>
              </c:numCache>
            </c:numRef>
          </c:val>
          <c:extLst>
            <c:ext xmlns:c16="http://schemas.microsoft.com/office/drawing/2014/chart" uri="{C3380CC4-5D6E-409C-BE32-E72D297353CC}">
              <c16:uniqueId val="{00000000-A877-4241-A9C2-E21F4A5C5862}"/>
            </c:ext>
          </c:extLst>
        </c:ser>
        <c:dLbls>
          <c:dLblPos val="inEnd"/>
          <c:showLegendKey val="0"/>
          <c:showVal val="1"/>
          <c:showCatName val="0"/>
          <c:showSerName val="0"/>
          <c:showPercent val="0"/>
          <c:showBubbleSize val="0"/>
        </c:dLbls>
        <c:gapWidth val="150"/>
        <c:overlap val="100"/>
        <c:axId val="1941881680"/>
        <c:axId val="1941882096"/>
      </c:barChart>
      <c:catAx>
        <c:axId val="1941881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41882096"/>
        <c:crosses val="autoZero"/>
        <c:auto val="1"/>
        <c:lblAlgn val="ctr"/>
        <c:lblOffset val="100"/>
        <c:noMultiLvlLbl val="0"/>
      </c:catAx>
      <c:valAx>
        <c:axId val="1941882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41881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Hoja1!$D$245</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3.4917230141362958E-3"/>
                </c:manualLayout>
              </c:layout>
              <c:tx>
                <c:rich>
                  <a:bodyPr/>
                  <a:lstStyle/>
                  <a:p>
                    <a:fld id="{CCF1E9D9-0BB4-42F4-8FB7-9E9966D9AB6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97-48ED-9966-E1F966E93579}"/>
                </c:ext>
              </c:extLst>
            </c:dLbl>
            <c:dLbl>
              <c:idx val="1"/>
              <c:tx>
                <c:rich>
                  <a:bodyPr/>
                  <a:lstStyle/>
                  <a:p>
                    <a:fld id="{A39F4E8F-1A04-4718-A0CC-41589882C96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97-48ED-9966-E1F966E93579}"/>
                </c:ext>
              </c:extLst>
            </c:dLbl>
            <c:dLbl>
              <c:idx val="2"/>
              <c:layout>
                <c:manualLayout>
                  <c:x val="3.3354435923305284E-3"/>
                  <c:y val="2.5646662619535085E-3"/>
                </c:manualLayout>
              </c:layout>
              <c:tx>
                <c:rich>
                  <a:bodyPr/>
                  <a:lstStyle/>
                  <a:p>
                    <a:fld id="{E2C0DFB3-7996-4DD6-AA09-50D92447D4A0}"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A97-48ED-9966-E1F966E9357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Hoja1!$B$246:$B$248</c:f>
              <c:strCache>
                <c:ptCount val="3"/>
                <c:pt idx="0">
                  <c:v>MALAS</c:v>
                </c:pt>
                <c:pt idx="1">
                  <c:v>BUENAS</c:v>
                </c:pt>
                <c:pt idx="2">
                  <c:v>EXCELENTE</c:v>
                </c:pt>
              </c:strCache>
            </c:strRef>
          </c:cat>
          <c:val>
            <c:numRef>
              <c:f>Hoja1!$D$246:$D$248</c:f>
              <c:numCache>
                <c:formatCode>###0</c:formatCode>
                <c:ptCount val="3"/>
                <c:pt idx="0">
                  <c:v>6.666666666666667</c:v>
                </c:pt>
                <c:pt idx="1">
                  <c:v>86.666666666666671</c:v>
                </c:pt>
                <c:pt idx="2">
                  <c:v>6.666666666666667</c:v>
                </c:pt>
              </c:numCache>
            </c:numRef>
          </c:val>
          <c:extLst>
            <c:ext xmlns:c16="http://schemas.microsoft.com/office/drawing/2014/chart" uri="{C3380CC4-5D6E-409C-BE32-E72D297353CC}">
              <c16:uniqueId val="{00000000-0A97-48ED-9966-E1F966E93579}"/>
            </c:ext>
          </c:extLst>
        </c:ser>
        <c:dLbls>
          <c:dLblPos val="inEnd"/>
          <c:showLegendKey val="0"/>
          <c:showVal val="1"/>
          <c:showCatName val="0"/>
          <c:showSerName val="0"/>
          <c:showPercent val="0"/>
          <c:showBubbleSize val="0"/>
        </c:dLbls>
        <c:gapWidth val="150"/>
        <c:overlap val="100"/>
        <c:axId val="1321155456"/>
        <c:axId val="1252618064"/>
      </c:barChart>
      <c:catAx>
        <c:axId val="132115545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52618064"/>
        <c:crosses val="autoZero"/>
        <c:auto val="1"/>
        <c:lblAlgn val="ctr"/>
        <c:lblOffset val="100"/>
        <c:noMultiLvlLbl val="0"/>
      </c:catAx>
      <c:valAx>
        <c:axId val="1252618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2115545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Hoja1!$D$252</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764506153023457E-3"/>
                  <c:y val="-7.9589057632794159E-3"/>
                </c:manualLayout>
              </c:layout>
              <c:tx>
                <c:rich>
                  <a:bodyPr/>
                  <a:lstStyle/>
                  <a:p>
                    <a:fld id="{E0CBAF0F-BFC7-47D2-8560-B2945E1382F1}"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9D-4F0C-A5A6-EBA4A7DED805}"/>
                </c:ext>
              </c:extLst>
            </c:dLbl>
            <c:dLbl>
              <c:idx val="1"/>
              <c:tx>
                <c:rich>
                  <a:bodyPr/>
                  <a:lstStyle/>
                  <a:p>
                    <a:fld id="{3784F49C-8836-4EAC-A81C-58F29D2AEEC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69D-4F0C-A5A6-EBA4A7DED805}"/>
                </c:ext>
              </c:extLst>
            </c:dLbl>
            <c:dLbl>
              <c:idx val="2"/>
              <c:tx>
                <c:rich>
                  <a:bodyPr/>
                  <a:lstStyle/>
                  <a:p>
                    <a:fld id="{016D55FF-5CA7-4A56-B5D5-07E708546FC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69D-4F0C-A5A6-EBA4A7DED80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Hoja1!$B$253:$B$255</c:f>
              <c:strCache>
                <c:ptCount val="3"/>
                <c:pt idx="0">
                  <c:v>NUNCA</c:v>
                </c:pt>
                <c:pt idx="1">
                  <c:v>ALGUNAS VECES</c:v>
                </c:pt>
                <c:pt idx="2">
                  <c:v>SIEMPRE</c:v>
                </c:pt>
              </c:strCache>
            </c:strRef>
          </c:cat>
          <c:val>
            <c:numRef>
              <c:f>Hoja1!$D$253:$D$255</c:f>
              <c:numCache>
                <c:formatCode>###0</c:formatCode>
                <c:ptCount val="3"/>
                <c:pt idx="0">
                  <c:v>6.666666666666667</c:v>
                </c:pt>
                <c:pt idx="1">
                  <c:v>53.333333333333336</c:v>
                </c:pt>
                <c:pt idx="2">
                  <c:v>40</c:v>
                </c:pt>
              </c:numCache>
            </c:numRef>
          </c:val>
          <c:extLst>
            <c:ext xmlns:c16="http://schemas.microsoft.com/office/drawing/2014/chart" uri="{C3380CC4-5D6E-409C-BE32-E72D297353CC}">
              <c16:uniqueId val="{00000000-869D-4F0C-A5A6-EBA4A7DED805}"/>
            </c:ext>
          </c:extLst>
        </c:ser>
        <c:dLbls>
          <c:dLblPos val="inEnd"/>
          <c:showLegendKey val="0"/>
          <c:showVal val="1"/>
          <c:showCatName val="0"/>
          <c:showSerName val="0"/>
          <c:showPercent val="0"/>
          <c:showBubbleSize val="0"/>
        </c:dLbls>
        <c:gapWidth val="150"/>
        <c:overlap val="100"/>
        <c:axId val="1263289536"/>
        <c:axId val="1180810944"/>
      </c:barChart>
      <c:catAx>
        <c:axId val="12632895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0810944"/>
        <c:crosses val="autoZero"/>
        <c:auto val="1"/>
        <c:lblAlgn val="ctr"/>
        <c:lblOffset val="100"/>
        <c:noMultiLvlLbl val="0"/>
      </c:catAx>
      <c:valAx>
        <c:axId val="1180810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32895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Hoja1!$D$259</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5.2150949205834974E-3"/>
                </c:manualLayout>
              </c:layout>
              <c:tx>
                <c:rich>
                  <a:bodyPr/>
                  <a:lstStyle/>
                  <a:p>
                    <a:fld id="{3FE802BE-F204-43DF-A206-068B9C0484E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FB-428A-A5EE-3E98E65D77A1}"/>
                </c:ext>
              </c:extLst>
            </c:dLbl>
            <c:dLbl>
              <c:idx val="1"/>
              <c:tx>
                <c:rich>
                  <a:bodyPr/>
                  <a:lstStyle/>
                  <a:p>
                    <a:fld id="{3F272390-69B0-4EF6-97DF-01A12F4C6F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EFB-428A-A5EE-3E98E65D77A1}"/>
                </c:ext>
              </c:extLst>
            </c:dLbl>
            <c:dLbl>
              <c:idx val="2"/>
              <c:tx>
                <c:rich>
                  <a:bodyPr/>
                  <a:lstStyle/>
                  <a:p>
                    <a:fld id="{CB39CF74-ACA2-44AC-AED2-575AB4ED49B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EFB-428A-A5EE-3E98E65D77A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Hoja1!$B$260:$B$262</c:f>
              <c:strCache>
                <c:ptCount val="3"/>
                <c:pt idx="0">
                  <c:v>NUNCA</c:v>
                </c:pt>
                <c:pt idx="1">
                  <c:v>ALGUNAS VECES</c:v>
                </c:pt>
                <c:pt idx="2">
                  <c:v>SIEMPRE</c:v>
                </c:pt>
              </c:strCache>
            </c:strRef>
          </c:cat>
          <c:val>
            <c:numRef>
              <c:f>Hoja1!$D$260:$D$262</c:f>
              <c:numCache>
                <c:formatCode>###0</c:formatCode>
                <c:ptCount val="3"/>
                <c:pt idx="0">
                  <c:v>6.666666666666667</c:v>
                </c:pt>
                <c:pt idx="1">
                  <c:v>46.666666666666664</c:v>
                </c:pt>
                <c:pt idx="2">
                  <c:v>46.666666666666664</c:v>
                </c:pt>
              </c:numCache>
            </c:numRef>
          </c:val>
          <c:extLst>
            <c:ext xmlns:c16="http://schemas.microsoft.com/office/drawing/2014/chart" uri="{C3380CC4-5D6E-409C-BE32-E72D297353CC}">
              <c16:uniqueId val="{00000000-2EFB-428A-A5EE-3E98E65D77A1}"/>
            </c:ext>
          </c:extLst>
        </c:ser>
        <c:dLbls>
          <c:dLblPos val="inEnd"/>
          <c:showLegendKey val="0"/>
          <c:showVal val="1"/>
          <c:showCatName val="0"/>
          <c:showSerName val="0"/>
          <c:showPercent val="0"/>
          <c:showBubbleSize val="0"/>
        </c:dLbls>
        <c:gapWidth val="150"/>
        <c:overlap val="100"/>
        <c:axId val="1157549568"/>
        <c:axId val="1256773248"/>
      </c:barChart>
      <c:catAx>
        <c:axId val="115754956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56773248"/>
        <c:crosses val="autoZero"/>
        <c:auto val="1"/>
        <c:lblAlgn val="ctr"/>
        <c:lblOffset val="100"/>
        <c:noMultiLvlLbl val="0"/>
      </c:catAx>
      <c:valAx>
        <c:axId val="1256773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754956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Hoja1!$D$266</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942723748897916E-3"/>
                  <c:y val="2.2477916764352211E-3"/>
                </c:manualLayout>
              </c:layout>
              <c:tx>
                <c:rich>
                  <a:bodyPr/>
                  <a:lstStyle/>
                  <a:p>
                    <a:fld id="{FFF037AC-C954-4B6E-A645-89E3739DFFF0}"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E9E-4812-9CB9-199D01A2BABA}"/>
                </c:ext>
              </c:extLst>
            </c:dLbl>
            <c:dLbl>
              <c:idx val="1"/>
              <c:tx>
                <c:rich>
                  <a:bodyPr/>
                  <a:lstStyle/>
                  <a:p>
                    <a:fld id="{0AFB01EE-C73B-4B32-ADE0-01316BDBF01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E9E-4812-9CB9-199D01A2BAB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Hoja1!$B$267:$B$268</c:f>
              <c:strCache>
                <c:ptCount val="2"/>
                <c:pt idx="0">
                  <c:v>NO</c:v>
                </c:pt>
                <c:pt idx="1">
                  <c:v>SI</c:v>
                </c:pt>
              </c:strCache>
            </c:strRef>
          </c:cat>
          <c:val>
            <c:numRef>
              <c:f>Hoja1!$D$267:$D$268</c:f>
              <c:numCache>
                <c:formatCode>###0</c:formatCode>
                <c:ptCount val="2"/>
                <c:pt idx="0">
                  <c:v>6.666666666666667</c:v>
                </c:pt>
                <c:pt idx="1">
                  <c:v>93.333333333333329</c:v>
                </c:pt>
              </c:numCache>
            </c:numRef>
          </c:val>
          <c:extLst>
            <c:ext xmlns:c16="http://schemas.microsoft.com/office/drawing/2014/chart" uri="{C3380CC4-5D6E-409C-BE32-E72D297353CC}">
              <c16:uniqueId val="{00000000-0E9E-4812-9CB9-199D01A2BABA}"/>
            </c:ext>
          </c:extLst>
        </c:ser>
        <c:dLbls>
          <c:dLblPos val="inEnd"/>
          <c:showLegendKey val="0"/>
          <c:showVal val="1"/>
          <c:showCatName val="0"/>
          <c:showSerName val="0"/>
          <c:showPercent val="0"/>
          <c:showBubbleSize val="0"/>
        </c:dLbls>
        <c:gapWidth val="150"/>
        <c:overlap val="100"/>
        <c:axId val="1158761728"/>
        <c:axId val="1180815104"/>
      </c:barChart>
      <c:catAx>
        <c:axId val="115876172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0815104"/>
        <c:crosses val="autoZero"/>
        <c:auto val="1"/>
        <c:lblAlgn val="ctr"/>
        <c:lblOffset val="100"/>
        <c:noMultiLvlLbl val="0"/>
      </c:catAx>
      <c:valAx>
        <c:axId val="1180815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876172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Hoja1!$D$272</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E5558AB-35B7-4E9D-9B48-B53F59E651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09-4ECA-96BE-9B885BEE18EA}"/>
                </c:ext>
              </c:extLst>
            </c:dLbl>
            <c:dLbl>
              <c:idx val="1"/>
              <c:tx>
                <c:rich>
                  <a:bodyPr/>
                  <a:lstStyle/>
                  <a:p>
                    <a:fld id="{5867D877-E63F-44A7-803F-1F7B0515164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09-4ECA-96BE-9B885BEE18EA}"/>
                </c:ext>
              </c:extLst>
            </c:dLbl>
            <c:dLbl>
              <c:idx val="2"/>
              <c:layout>
                <c:manualLayout>
                  <c:x val="0"/>
                  <c:y val="-3.1904762701337457E-2"/>
                </c:manualLayout>
              </c:layout>
              <c:tx>
                <c:rich>
                  <a:bodyPr/>
                  <a:lstStyle/>
                  <a:p>
                    <a:fld id="{9EF7C094-EBCD-4235-A53F-DBF54D445B51}"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34-4F40-B880-49EA481F35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Hoja1!$B$273:$B$275</c:f>
              <c:strCache>
                <c:ptCount val="3"/>
                <c:pt idx="0">
                  <c:v>SIEMPRE</c:v>
                </c:pt>
                <c:pt idx="1">
                  <c:v>ALGUNAS VECES</c:v>
                </c:pt>
                <c:pt idx="2">
                  <c:v>NUNCA</c:v>
                </c:pt>
              </c:strCache>
            </c:strRef>
          </c:cat>
          <c:val>
            <c:numRef>
              <c:f>Hoja1!$D$273:$D$275</c:f>
              <c:numCache>
                <c:formatCode>###0</c:formatCode>
                <c:ptCount val="3"/>
                <c:pt idx="0">
                  <c:v>33.333333333333329</c:v>
                </c:pt>
                <c:pt idx="1">
                  <c:v>66.666666666666657</c:v>
                </c:pt>
                <c:pt idx="2" formatCode="General">
                  <c:v>0</c:v>
                </c:pt>
              </c:numCache>
            </c:numRef>
          </c:val>
          <c:extLst>
            <c:ext xmlns:c16="http://schemas.microsoft.com/office/drawing/2014/chart" uri="{C3380CC4-5D6E-409C-BE32-E72D297353CC}">
              <c16:uniqueId val="{00000000-1809-4ECA-96BE-9B885BEE18EA}"/>
            </c:ext>
          </c:extLst>
        </c:ser>
        <c:dLbls>
          <c:dLblPos val="inEnd"/>
          <c:showLegendKey val="0"/>
          <c:showVal val="1"/>
          <c:showCatName val="0"/>
          <c:showSerName val="0"/>
          <c:showPercent val="0"/>
          <c:showBubbleSize val="0"/>
        </c:dLbls>
        <c:gapWidth val="150"/>
        <c:overlap val="100"/>
        <c:axId val="1263297136"/>
        <c:axId val="1180819680"/>
      </c:barChart>
      <c:catAx>
        <c:axId val="1263297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0819680"/>
        <c:crosses val="autoZero"/>
        <c:auto val="1"/>
        <c:lblAlgn val="ctr"/>
        <c:lblOffset val="100"/>
        <c:noMultiLvlLbl val="0"/>
      </c:catAx>
      <c:valAx>
        <c:axId val="1180819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3297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Hoja1!$I$285</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4401ECD-2764-408B-92EF-E6770B28FD2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EB2-47D7-8A87-563BBC9DE3F8}"/>
                </c:ext>
              </c:extLst>
            </c:dLbl>
            <c:dLbl>
              <c:idx val="1"/>
              <c:layout>
                <c:manualLayout>
                  <c:x val="-6.0211717616765005E-17"/>
                  <c:y val="-0.24051259498655109"/>
                </c:manualLayout>
              </c:layout>
              <c:tx>
                <c:rich>
                  <a:bodyPr/>
                  <a:lstStyle/>
                  <a:p>
                    <a:fld id="{FEEC5F1F-2E73-40F3-A4CA-EDE6F74CC33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EB2-47D7-8A87-563BBC9DE3F8}"/>
                </c:ext>
              </c:extLst>
            </c:dLbl>
            <c:dLbl>
              <c:idx val="2"/>
              <c:tx>
                <c:rich>
                  <a:bodyPr/>
                  <a:lstStyle/>
                  <a:p>
                    <a:fld id="{BB782C48-46BA-4873-A097-A797D937AB5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EB2-47D7-8A87-563BBC9DE3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Hoja1!$H$286:$H$288</c:f>
              <c:strCache>
                <c:ptCount val="3"/>
                <c:pt idx="0">
                  <c:v>con compañeros</c:v>
                </c:pt>
                <c:pt idx="1">
                  <c:v>Institucionales</c:v>
                </c:pt>
                <c:pt idx="2">
                  <c:v>Directivos</c:v>
                </c:pt>
              </c:strCache>
            </c:strRef>
          </c:cat>
          <c:val>
            <c:numRef>
              <c:f>Hoja1!$I$286:$I$288</c:f>
              <c:numCache>
                <c:formatCode>###0</c:formatCode>
                <c:ptCount val="3"/>
                <c:pt idx="0">
                  <c:v>100</c:v>
                </c:pt>
                <c:pt idx="1">
                  <c:v>66.666666666666657</c:v>
                </c:pt>
                <c:pt idx="2">
                  <c:v>46.7</c:v>
                </c:pt>
              </c:numCache>
            </c:numRef>
          </c:val>
          <c:extLst>
            <c:ext xmlns:c16="http://schemas.microsoft.com/office/drawing/2014/chart" uri="{C3380CC4-5D6E-409C-BE32-E72D297353CC}">
              <c16:uniqueId val="{00000000-0EB2-47D7-8A87-563BBC9DE3F8}"/>
            </c:ext>
          </c:extLst>
        </c:ser>
        <c:dLbls>
          <c:dLblPos val="inEnd"/>
          <c:showLegendKey val="0"/>
          <c:showVal val="1"/>
          <c:showCatName val="0"/>
          <c:showSerName val="0"/>
          <c:showPercent val="0"/>
          <c:showBubbleSize val="0"/>
        </c:dLbls>
        <c:gapWidth val="150"/>
        <c:overlap val="100"/>
        <c:axId val="1310167936"/>
        <c:axId val="1408637264"/>
      </c:barChart>
      <c:catAx>
        <c:axId val="1310167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8637264"/>
        <c:crosses val="autoZero"/>
        <c:auto val="1"/>
        <c:lblAlgn val="ctr"/>
        <c:lblOffset val="100"/>
        <c:noMultiLvlLbl val="0"/>
      </c:catAx>
      <c:valAx>
        <c:axId val="1408637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1016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Hoja1!$D$300</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B599F18-D2B9-40B9-91C7-B6CB2327FF5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CF-48D7-A411-9D0799A45A21}"/>
                </c:ext>
              </c:extLst>
            </c:dLbl>
            <c:dLbl>
              <c:idx val="1"/>
              <c:tx>
                <c:rich>
                  <a:bodyPr/>
                  <a:lstStyle/>
                  <a:p>
                    <a:fld id="{AB1A1E4E-64DF-44C2-8A0A-DEF2099DF07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ECF-48D7-A411-9D0799A45A21}"/>
                </c:ext>
              </c:extLst>
            </c:dLbl>
            <c:dLbl>
              <c:idx val="2"/>
              <c:layout>
                <c:manualLayout>
                  <c:x val="0"/>
                  <c:y val="-2.4393892726712722E-2"/>
                </c:manualLayout>
              </c:layout>
              <c:tx>
                <c:rich>
                  <a:bodyPr/>
                  <a:lstStyle/>
                  <a:p>
                    <a:fld id="{7C946FCF-1047-4713-B6E8-7B36BC0E568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3-4EDE-BD78-55314D4ABC6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Hoja1!$B$301:$B$303</c:f>
              <c:strCache>
                <c:ptCount val="3"/>
                <c:pt idx="0">
                  <c:v>SIEMPRE</c:v>
                </c:pt>
                <c:pt idx="1">
                  <c:v>ALGUNAS VECES</c:v>
                </c:pt>
                <c:pt idx="2">
                  <c:v>NUNCA</c:v>
                </c:pt>
              </c:strCache>
            </c:strRef>
          </c:cat>
          <c:val>
            <c:numRef>
              <c:f>Hoja1!$D$301:$D$303</c:f>
              <c:numCache>
                <c:formatCode>###0</c:formatCode>
                <c:ptCount val="3"/>
                <c:pt idx="0">
                  <c:v>20</c:v>
                </c:pt>
                <c:pt idx="1">
                  <c:v>80</c:v>
                </c:pt>
                <c:pt idx="2" formatCode="General">
                  <c:v>0</c:v>
                </c:pt>
              </c:numCache>
            </c:numRef>
          </c:val>
          <c:extLst>
            <c:ext xmlns:c16="http://schemas.microsoft.com/office/drawing/2014/chart" uri="{C3380CC4-5D6E-409C-BE32-E72D297353CC}">
              <c16:uniqueId val="{00000000-5ECF-48D7-A411-9D0799A45A21}"/>
            </c:ext>
          </c:extLst>
        </c:ser>
        <c:dLbls>
          <c:dLblPos val="inEnd"/>
          <c:showLegendKey val="0"/>
          <c:showVal val="1"/>
          <c:showCatName val="0"/>
          <c:showSerName val="0"/>
          <c:showPercent val="0"/>
          <c:showBubbleSize val="0"/>
        </c:dLbls>
        <c:gapWidth val="150"/>
        <c:overlap val="100"/>
        <c:axId val="1317574336"/>
        <c:axId val="1408643504"/>
      </c:barChart>
      <c:catAx>
        <c:axId val="1317574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8643504"/>
        <c:crosses val="autoZero"/>
        <c:auto val="1"/>
        <c:lblAlgn val="ctr"/>
        <c:lblOffset val="100"/>
        <c:noMultiLvlLbl val="0"/>
      </c:catAx>
      <c:valAx>
        <c:axId val="1408643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17574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Hoja1!$D$306</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F0FE024-8D43-415D-AD73-2FCDBF7F11D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B1-4385-81D6-1D304104B3D2}"/>
                </c:ext>
              </c:extLst>
            </c:dLbl>
            <c:dLbl>
              <c:idx val="1"/>
              <c:tx>
                <c:rich>
                  <a:bodyPr/>
                  <a:lstStyle/>
                  <a:p>
                    <a:fld id="{D1B17026-D23A-4C7C-8666-E6680FB0262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EB1-4385-81D6-1D304104B3D2}"/>
                </c:ext>
              </c:extLst>
            </c:dLbl>
            <c:dLbl>
              <c:idx val="2"/>
              <c:layout>
                <c:manualLayout>
                  <c:x val="1.6482187297864881E-3"/>
                  <c:y val="-1.9221495501512819E-2"/>
                </c:manualLayout>
              </c:layout>
              <c:tx>
                <c:rich>
                  <a:bodyPr/>
                  <a:lstStyle/>
                  <a:p>
                    <a:fld id="{248EA29D-3A5C-4A9D-814D-CB13CE7409A0}"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528-40B6-B696-9BE2A3BF18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Hoja1!$B$307:$B$309</c:f>
              <c:strCache>
                <c:ptCount val="3"/>
                <c:pt idx="0">
                  <c:v>SIEMPRE</c:v>
                </c:pt>
                <c:pt idx="1">
                  <c:v>ALGUNAS VECES</c:v>
                </c:pt>
                <c:pt idx="2">
                  <c:v>NUNCA</c:v>
                </c:pt>
              </c:strCache>
            </c:strRef>
          </c:cat>
          <c:val>
            <c:numRef>
              <c:f>Hoja1!$D$307:$D$309</c:f>
              <c:numCache>
                <c:formatCode>###0</c:formatCode>
                <c:ptCount val="3"/>
                <c:pt idx="0">
                  <c:v>53.333333333333336</c:v>
                </c:pt>
                <c:pt idx="1">
                  <c:v>46.666666666666664</c:v>
                </c:pt>
                <c:pt idx="2" formatCode="General">
                  <c:v>0</c:v>
                </c:pt>
              </c:numCache>
            </c:numRef>
          </c:val>
          <c:extLst>
            <c:ext xmlns:c16="http://schemas.microsoft.com/office/drawing/2014/chart" uri="{C3380CC4-5D6E-409C-BE32-E72D297353CC}">
              <c16:uniqueId val="{00000000-CEB1-4385-81D6-1D304104B3D2}"/>
            </c:ext>
          </c:extLst>
        </c:ser>
        <c:dLbls>
          <c:dLblPos val="inEnd"/>
          <c:showLegendKey val="0"/>
          <c:showVal val="1"/>
          <c:showCatName val="0"/>
          <c:showSerName val="0"/>
          <c:showPercent val="0"/>
          <c:showBubbleSize val="0"/>
        </c:dLbls>
        <c:gapWidth val="150"/>
        <c:overlap val="100"/>
        <c:axId val="1178276432"/>
        <c:axId val="1180814688"/>
      </c:barChart>
      <c:catAx>
        <c:axId val="1178276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0814688"/>
        <c:crosses val="autoZero"/>
        <c:auto val="1"/>
        <c:lblAlgn val="ctr"/>
        <c:lblOffset val="100"/>
        <c:noMultiLvlLbl val="0"/>
      </c:catAx>
      <c:valAx>
        <c:axId val="1180814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78276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Hoja1!$D$312</c:f>
              <c:strCache>
                <c:ptCount val="1"/>
                <c:pt idx="0">
                  <c:v>Porcentaje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286-4916-BD2C-75E2DE107E26}"/>
              </c:ext>
            </c:extLst>
          </c:dPt>
          <c:dPt>
            <c:idx val="1"/>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1286-4916-BD2C-75E2DE107E26}"/>
              </c:ext>
            </c:extLst>
          </c:dPt>
          <c:dLbls>
            <c:dLbl>
              <c:idx val="0"/>
              <c:tx>
                <c:rich>
                  <a:bodyPr/>
                  <a:lstStyle/>
                  <a:p>
                    <a:fld id="{448CCEBC-6320-4593-B118-EFA132707E4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86-4916-BD2C-75E2DE107E26}"/>
                </c:ext>
              </c:extLst>
            </c:dLbl>
            <c:dLbl>
              <c:idx val="1"/>
              <c:tx>
                <c:rich>
                  <a:bodyPr/>
                  <a:lstStyle/>
                  <a:p>
                    <a:fld id="{1BB5BD9E-F9F7-4A1A-9B15-92400C58EE3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86-4916-BD2C-75E2DE107E26}"/>
                </c:ext>
              </c:extLst>
            </c:dLbl>
            <c:dLbl>
              <c:idx val="2"/>
              <c:layout>
                <c:manualLayout>
                  <c:x val="0"/>
                  <c:y val="-1.3434829892613727E-2"/>
                </c:manualLayout>
              </c:layout>
              <c:tx>
                <c:rich>
                  <a:bodyPr/>
                  <a:lstStyle/>
                  <a:p>
                    <a:fld id="{1F47DA70-C4C6-4090-9C64-8EDE97F59161}"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07-4C69-B7B5-FAAF477D96E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Hoja1!$B$313:$B$315</c:f>
              <c:strCache>
                <c:ptCount val="3"/>
                <c:pt idx="0">
                  <c:v>SIEMPRE</c:v>
                </c:pt>
                <c:pt idx="1">
                  <c:v>ALGUNAS VECES</c:v>
                </c:pt>
                <c:pt idx="2">
                  <c:v>NUNCA</c:v>
                </c:pt>
              </c:strCache>
            </c:strRef>
          </c:cat>
          <c:val>
            <c:numRef>
              <c:f>Hoja1!$D$313:$D$315</c:f>
              <c:numCache>
                <c:formatCode>###0</c:formatCode>
                <c:ptCount val="3"/>
                <c:pt idx="0">
                  <c:v>26.666666666666668</c:v>
                </c:pt>
                <c:pt idx="1">
                  <c:v>73.333333333333329</c:v>
                </c:pt>
                <c:pt idx="2" formatCode="General">
                  <c:v>0</c:v>
                </c:pt>
              </c:numCache>
            </c:numRef>
          </c:val>
          <c:extLst>
            <c:ext xmlns:c16="http://schemas.microsoft.com/office/drawing/2014/chart" uri="{C3380CC4-5D6E-409C-BE32-E72D297353CC}">
              <c16:uniqueId val="{00000000-1286-4916-BD2C-75E2DE107E26}"/>
            </c:ext>
          </c:extLst>
        </c:ser>
        <c:dLbls>
          <c:dLblPos val="inEnd"/>
          <c:showLegendKey val="0"/>
          <c:showVal val="1"/>
          <c:showCatName val="0"/>
          <c:showSerName val="0"/>
          <c:showPercent val="0"/>
          <c:showBubbleSize val="0"/>
        </c:dLbls>
        <c:gapWidth val="150"/>
        <c:overlap val="100"/>
        <c:axId val="1256398160"/>
        <c:axId val="1408639344"/>
      </c:barChart>
      <c:catAx>
        <c:axId val="1256398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8639344"/>
        <c:crosses val="autoZero"/>
        <c:auto val="1"/>
        <c:lblAlgn val="ctr"/>
        <c:lblOffset val="100"/>
        <c:noMultiLvlLbl val="0"/>
      </c:catAx>
      <c:valAx>
        <c:axId val="1408639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56398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Hoja1!$D$318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DF78D71-60AA-40A6-98D6-4507A03D05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DD-4C61-BEF4-7A14D2A95AF9}"/>
                </c:ext>
              </c:extLst>
            </c:dLbl>
            <c:dLbl>
              <c:idx val="1"/>
              <c:tx>
                <c:rich>
                  <a:bodyPr/>
                  <a:lstStyle/>
                  <a:p>
                    <a:fld id="{6CAEE589-1893-4367-9C7F-21D7317EC01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7DD-4C61-BEF4-7A14D2A95AF9}"/>
                </c:ext>
              </c:extLst>
            </c:dLbl>
            <c:dLbl>
              <c:idx val="2"/>
              <c:layout>
                <c:manualLayout>
                  <c:x val="3.3454449856718804E-3"/>
                  <c:y val="-1.9491998566168699E-2"/>
                </c:manualLayout>
              </c:layout>
              <c:tx>
                <c:rich>
                  <a:bodyPr/>
                  <a:lstStyle/>
                  <a:p>
                    <a:fld id="{BF77D479-5C3E-4E00-85F8-E777746FF853}"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54-4EC5-8398-876560EC862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Hoja1!$B$319:$B$321</c:f>
              <c:strCache>
                <c:ptCount val="3"/>
                <c:pt idx="0">
                  <c:v>SIEMPRE</c:v>
                </c:pt>
                <c:pt idx="1">
                  <c:v>ALGUNAS VECES</c:v>
                </c:pt>
                <c:pt idx="2">
                  <c:v>NUNCA</c:v>
                </c:pt>
              </c:strCache>
            </c:strRef>
          </c:cat>
          <c:val>
            <c:numRef>
              <c:f>Hoja1!$D$319:$D$321</c:f>
              <c:numCache>
                <c:formatCode>###0</c:formatCode>
                <c:ptCount val="3"/>
                <c:pt idx="0">
                  <c:v>13.333333333333334</c:v>
                </c:pt>
                <c:pt idx="1">
                  <c:v>86.666666666666671</c:v>
                </c:pt>
                <c:pt idx="2" formatCode="General">
                  <c:v>0</c:v>
                </c:pt>
              </c:numCache>
            </c:numRef>
          </c:val>
          <c:extLst>
            <c:ext xmlns:c16="http://schemas.microsoft.com/office/drawing/2014/chart" uri="{C3380CC4-5D6E-409C-BE32-E72D297353CC}">
              <c16:uniqueId val="{00000000-37DD-4C61-BEF4-7A14D2A95AF9}"/>
            </c:ext>
          </c:extLst>
        </c:ser>
        <c:dLbls>
          <c:dLblPos val="inEnd"/>
          <c:showLegendKey val="0"/>
          <c:showVal val="1"/>
          <c:showCatName val="0"/>
          <c:showSerName val="0"/>
          <c:showPercent val="0"/>
          <c:showBubbleSize val="0"/>
        </c:dLbls>
        <c:gapWidth val="150"/>
        <c:overlap val="100"/>
        <c:axId val="1411728960"/>
        <c:axId val="1255570976"/>
      </c:barChart>
      <c:catAx>
        <c:axId val="1411728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55570976"/>
        <c:crosses val="autoZero"/>
        <c:auto val="1"/>
        <c:lblAlgn val="ctr"/>
        <c:lblOffset val="100"/>
        <c:noMultiLvlLbl val="0"/>
      </c:catAx>
      <c:valAx>
        <c:axId val="125557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1172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Hoja1!$D$324</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CBDDA85-2BBE-45FC-BD68-E64EF533E3C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FF-40C6-9727-C5196C95A65B}"/>
                </c:ext>
              </c:extLst>
            </c:dLbl>
            <c:dLbl>
              <c:idx val="1"/>
              <c:tx>
                <c:rich>
                  <a:bodyPr/>
                  <a:lstStyle/>
                  <a:p>
                    <a:fld id="{99D35EF7-530B-4CB3-BD72-821126FE0C0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FF-40C6-9727-C5196C95A65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Hoja1!$B$325:$B$326</c:f>
              <c:strCache>
                <c:ptCount val="2"/>
                <c:pt idx="0">
                  <c:v>SI</c:v>
                </c:pt>
                <c:pt idx="1">
                  <c:v>NO</c:v>
                </c:pt>
              </c:strCache>
            </c:strRef>
          </c:cat>
          <c:val>
            <c:numRef>
              <c:f>Hoja1!$D$325:$D$326</c:f>
              <c:numCache>
                <c:formatCode>###0</c:formatCode>
                <c:ptCount val="2"/>
                <c:pt idx="0">
                  <c:v>66.666666666666657</c:v>
                </c:pt>
                <c:pt idx="1">
                  <c:v>33.333333333333329</c:v>
                </c:pt>
              </c:numCache>
            </c:numRef>
          </c:val>
          <c:extLst>
            <c:ext xmlns:c16="http://schemas.microsoft.com/office/drawing/2014/chart" uri="{C3380CC4-5D6E-409C-BE32-E72D297353CC}">
              <c16:uniqueId val="{00000000-0AFF-40C6-9727-C5196C95A65B}"/>
            </c:ext>
          </c:extLst>
        </c:ser>
        <c:dLbls>
          <c:dLblPos val="inEnd"/>
          <c:showLegendKey val="0"/>
          <c:showVal val="1"/>
          <c:showCatName val="0"/>
          <c:showSerName val="0"/>
          <c:showPercent val="0"/>
          <c:showBubbleSize val="0"/>
        </c:dLbls>
        <c:gapWidth val="150"/>
        <c:overlap val="100"/>
        <c:axId val="1309492016"/>
        <c:axId val="1408651408"/>
      </c:barChart>
      <c:catAx>
        <c:axId val="1309492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8651408"/>
        <c:crosses val="autoZero"/>
        <c:auto val="1"/>
        <c:lblAlgn val="ctr"/>
        <c:lblOffset val="100"/>
        <c:noMultiLvlLbl val="0"/>
      </c:catAx>
      <c:valAx>
        <c:axId val="1408651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09492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Hoja1!$D$330</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B97CF56-63E6-4D81-987F-1657B97E63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9B-49AB-AE02-B1B9CAD9E0C3}"/>
                </c:ext>
              </c:extLst>
            </c:dLbl>
            <c:dLbl>
              <c:idx val="1"/>
              <c:tx>
                <c:rich>
                  <a:bodyPr/>
                  <a:lstStyle/>
                  <a:p>
                    <a:fld id="{C137E495-7B77-40C0-9C99-DC0F11E955A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E9B-49AB-AE02-B1B9CAD9E0C3}"/>
                </c:ext>
              </c:extLst>
            </c:dLbl>
            <c:dLbl>
              <c:idx val="2"/>
              <c:tx>
                <c:rich>
                  <a:bodyPr/>
                  <a:lstStyle/>
                  <a:p>
                    <a:fld id="{C5EF3131-C6A5-43C9-8800-E933A7F0CE9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E9B-49AB-AE02-B1B9CAD9E0C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Hoja1!$B$331:$B$333</c:f>
              <c:strCache>
                <c:ptCount val="3"/>
                <c:pt idx="0">
                  <c:v>NUNCA</c:v>
                </c:pt>
                <c:pt idx="1">
                  <c:v>ALGUNAS VECES</c:v>
                </c:pt>
                <c:pt idx="2">
                  <c:v>SIEMPRE</c:v>
                </c:pt>
              </c:strCache>
            </c:strRef>
          </c:cat>
          <c:val>
            <c:numRef>
              <c:f>Hoja1!$D$331:$D$333</c:f>
              <c:numCache>
                <c:formatCode>###0</c:formatCode>
                <c:ptCount val="3"/>
                <c:pt idx="0">
                  <c:v>13.333333333333334</c:v>
                </c:pt>
                <c:pt idx="1">
                  <c:v>46.666666666666664</c:v>
                </c:pt>
                <c:pt idx="2">
                  <c:v>40</c:v>
                </c:pt>
              </c:numCache>
            </c:numRef>
          </c:val>
          <c:extLst>
            <c:ext xmlns:c16="http://schemas.microsoft.com/office/drawing/2014/chart" uri="{C3380CC4-5D6E-409C-BE32-E72D297353CC}">
              <c16:uniqueId val="{00000000-CE9B-49AB-AE02-B1B9CAD9E0C3}"/>
            </c:ext>
          </c:extLst>
        </c:ser>
        <c:dLbls>
          <c:dLblPos val="inEnd"/>
          <c:showLegendKey val="0"/>
          <c:showVal val="1"/>
          <c:showCatName val="0"/>
          <c:showSerName val="0"/>
          <c:showPercent val="0"/>
          <c:showBubbleSize val="0"/>
        </c:dLbls>
        <c:gapWidth val="150"/>
        <c:overlap val="100"/>
        <c:axId val="1182176256"/>
        <c:axId val="1180810944"/>
      </c:barChart>
      <c:catAx>
        <c:axId val="118217625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0810944"/>
        <c:crosses val="autoZero"/>
        <c:auto val="1"/>
        <c:lblAlgn val="ctr"/>
        <c:lblOffset val="100"/>
        <c:noMultiLvlLbl val="0"/>
      </c:catAx>
      <c:valAx>
        <c:axId val="1180810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217625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Hoja1!$D$337</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8.9786355062211642E-4"/>
                </c:manualLayout>
              </c:layout>
              <c:tx>
                <c:rich>
                  <a:bodyPr/>
                  <a:lstStyle/>
                  <a:p>
                    <a:fld id="{907CDDF9-9A2E-4496-8BDA-1EB2B2C7ED0F}"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5DB-4FA1-8529-47B5B4A1A63F}"/>
                </c:ext>
              </c:extLst>
            </c:dLbl>
            <c:dLbl>
              <c:idx val="1"/>
              <c:tx>
                <c:rich>
                  <a:bodyPr/>
                  <a:lstStyle/>
                  <a:p>
                    <a:fld id="{BAEDAC81-FD4E-4492-9B7D-74FA7781320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5DB-4FA1-8529-47B5B4A1A63F}"/>
                </c:ext>
              </c:extLst>
            </c:dLbl>
            <c:dLbl>
              <c:idx val="2"/>
              <c:tx>
                <c:rich>
                  <a:bodyPr/>
                  <a:lstStyle/>
                  <a:p>
                    <a:fld id="{C771127C-E6EF-4B14-A299-00F9C32EAEF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5DB-4FA1-8529-47B5B4A1A63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Hoja1!$B$338:$B$340</c:f>
              <c:strCache>
                <c:ptCount val="3"/>
                <c:pt idx="0">
                  <c:v>NUNCA</c:v>
                </c:pt>
                <c:pt idx="1">
                  <c:v>ALGUNAS VECES</c:v>
                </c:pt>
                <c:pt idx="2">
                  <c:v>SIEMPRE</c:v>
                </c:pt>
              </c:strCache>
            </c:strRef>
          </c:cat>
          <c:val>
            <c:numRef>
              <c:f>Hoja1!$D$338:$D$340</c:f>
              <c:numCache>
                <c:formatCode>###0</c:formatCode>
                <c:ptCount val="3"/>
                <c:pt idx="0">
                  <c:v>6.666666666666667</c:v>
                </c:pt>
                <c:pt idx="1">
                  <c:v>53.333333333333336</c:v>
                </c:pt>
                <c:pt idx="2">
                  <c:v>40</c:v>
                </c:pt>
              </c:numCache>
            </c:numRef>
          </c:val>
          <c:extLst>
            <c:ext xmlns:c16="http://schemas.microsoft.com/office/drawing/2014/chart" uri="{C3380CC4-5D6E-409C-BE32-E72D297353CC}">
              <c16:uniqueId val="{00000000-15DB-4FA1-8529-47B5B4A1A63F}"/>
            </c:ext>
          </c:extLst>
        </c:ser>
        <c:dLbls>
          <c:dLblPos val="inEnd"/>
          <c:showLegendKey val="0"/>
          <c:showVal val="1"/>
          <c:showCatName val="0"/>
          <c:showSerName val="0"/>
          <c:showPercent val="0"/>
          <c:showBubbleSize val="0"/>
        </c:dLbls>
        <c:gapWidth val="150"/>
        <c:overlap val="100"/>
        <c:axId val="1409158096"/>
        <c:axId val="1412041488"/>
      </c:barChart>
      <c:catAx>
        <c:axId val="140915809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12041488"/>
        <c:crosses val="autoZero"/>
        <c:auto val="1"/>
        <c:lblAlgn val="ctr"/>
        <c:lblOffset val="100"/>
        <c:noMultiLvlLbl val="0"/>
      </c:catAx>
      <c:valAx>
        <c:axId val="141204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91580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Hoja1!$D$344</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71305140851574E-3"/>
                  <c:y val="-4.8891297998960295E-3"/>
                </c:manualLayout>
              </c:layout>
              <c:tx>
                <c:rich>
                  <a:bodyPr/>
                  <a:lstStyle/>
                  <a:p>
                    <a:fld id="{140A0282-645E-487B-AB7A-5F46E8A10073}"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7AD-40AF-A497-00F0B1A5FBC7}"/>
                </c:ext>
              </c:extLst>
            </c:dLbl>
            <c:dLbl>
              <c:idx val="1"/>
              <c:tx>
                <c:rich>
                  <a:bodyPr/>
                  <a:lstStyle/>
                  <a:p>
                    <a:fld id="{1CD4866C-6B66-44B5-BF8C-1421A05D8A0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7AD-40AF-A497-00F0B1A5FBC7}"/>
                </c:ext>
              </c:extLst>
            </c:dLbl>
            <c:dLbl>
              <c:idx val="2"/>
              <c:tx>
                <c:rich>
                  <a:bodyPr/>
                  <a:lstStyle/>
                  <a:p>
                    <a:fld id="{6A2F3615-A49F-435F-A47D-47FF0108FB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7AD-40AF-A497-00F0B1A5FBC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Hoja1!$B$345:$B$347</c:f>
              <c:strCache>
                <c:ptCount val="3"/>
                <c:pt idx="0">
                  <c:v>NUNCA</c:v>
                </c:pt>
                <c:pt idx="1">
                  <c:v>ALGUNAS VECES</c:v>
                </c:pt>
                <c:pt idx="2">
                  <c:v>SIEMPRE</c:v>
                </c:pt>
              </c:strCache>
            </c:strRef>
          </c:cat>
          <c:val>
            <c:numRef>
              <c:f>Hoja1!$D$345:$D$347</c:f>
              <c:numCache>
                <c:formatCode>###0</c:formatCode>
                <c:ptCount val="3"/>
                <c:pt idx="0">
                  <c:v>6.666666666666667</c:v>
                </c:pt>
                <c:pt idx="1">
                  <c:v>60</c:v>
                </c:pt>
                <c:pt idx="2">
                  <c:v>33.333333333333329</c:v>
                </c:pt>
              </c:numCache>
            </c:numRef>
          </c:val>
          <c:extLst>
            <c:ext xmlns:c16="http://schemas.microsoft.com/office/drawing/2014/chart" uri="{C3380CC4-5D6E-409C-BE32-E72D297353CC}">
              <c16:uniqueId val="{00000000-C7AD-40AF-A497-00F0B1A5FBC7}"/>
            </c:ext>
          </c:extLst>
        </c:ser>
        <c:dLbls>
          <c:dLblPos val="inEnd"/>
          <c:showLegendKey val="0"/>
          <c:showVal val="1"/>
          <c:showCatName val="0"/>
          <c:showSerName val="0"/>
          <c:showPercent val="0"/>
          <c:showBubbleSize val="0"/>
        </c:dLbls>
        <c:gapWidth val="150"/>
        <c:overlap val="100"/>
        <c:axId val="1411544336"/>
        <c:axId val="1408645168"/>
      </c:barChart>
      <c:catAx>
        <c:axId val="14115443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8645168"/>
        <c:crosses val="autoZero"/>
        <c:auto val="1"/>
        <c:lblAlgn val="ctr"/>
        <c:lblOffset val="100"/>
        <c:noMultiLvlLbl val="0"/>
      </c:catAx>
      <c:valAx>
        <c:axId val="1408645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115443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Hoja1!$D$351</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1E06805-A3E7-426A-9179-6FD0E1DEC11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2B-40B4-BDFB-5B23385706A4}"/>
                </c:ext>
              </c:extLst>
            </c:dLbl>
            <c:dLbl>
              <c:idx val="1"/>
              <c:tx>
                <c:rich>
                  <a:bodyPr/>
                  <a:lstStyle/>
                  <a:p>
                    <a:fld id="{9DDEB065-32D0-49EA-BBC1-97A63E3F55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62B-40B4-BDFB-5B23385706A4}"/>
                </c:ext>
              </c:extLst>
            </c:dLbl>
            <c:dLbl>
              <c:idx val="2"/>
              <c:layout>
                <c:manualLayout>
                  <c:x val="0"/>
                  <c:y val="-1.0191886108962902E-2"/>
                </c:manualLayout>
              </c:layout>
              <c:tx>
                <c:rich>
                  <a:bodyPr/>
                  <a:lstStyle/>
                  <a:p>
                    <a:fld id="{73BC6A6F-0909-4D75-90DB-A20F51E27E3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BE-4F48-9035-63E72D981FA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Hoja1!$B$352:$B$354</c:f>
              <c:strCache>
                <c:ptCount val="3"/>
                <c:pt idx="0">
                  <c:v>SIEMPRE</c:v>
                </c:pt>
                <c:pt idx="1">
                  <c:v>ALGUNAS VECES</c:v>
                </c:pt>
                <c:pt idx="2">
                  <c:v>NUNCA</c:v>
                </c:pt>
              </c:strCache>
            </c:strRef>
          </c:cat>
          <c:val>
            <c:numRef>
              <c:f>Hoja1!$D$352:$D$354</c:f>
              <c:numCache>
                <c:formatCode>###0</c:formatCode>
                <c:ptCount val="3"/>
                <c:pt idx="0">
                  <c:v>66.666666666666657</c:v>
                </c:pt>
                <c:pt idx="1">
                  <c:v>33.333333333333329</c:v>
                </c:pt>
                <c:pt idx="2" formatCode="General">
                  <c:v>0</c:v>
                </c:pt>
              </c:numCache>
            </c:numRef>
          </c:val>
          <c:extLst>
            <c:ext xmlns:c16="http://schemas.microsoft.com/office/drawing/2014/chart" uri="{C3380CC4-5D6E-409C-BE32-E72D297353CC}">
              <c16:uniqueId val="{00000000-062B-40B4-BDFB-5B23385706A4}"/>
            </c:ext>
          </c:extLst>
        </c:ser>
        <c:dLbls>
          <c:dLblPos val="inEnd"/>
          <c:showLegendKey val="0"/>
          <c:showVal val="1"/>
          <c:showCatName val="0"/>
          <c:showSerName val="0"/>
          <c:showPercent val="0"/>
          <c:showBubbleSize val="0"/>
        </c:dLbls>
        <c:gapWidth val="150"/>
        <c:overlap val="100"/>
        <c:axId val="1085050512"/>
        <c:axId val="1408647664"/>
      </c:barChart>
      <c:catAx>
        <c:axId val="1085050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8647664"/>
        <c:crosses val="autoZero"/>
        <c:auto val="1"/>
        <c:lblAlgn val="ctr"/>
        <c:lblOffset val="100"/>
        <c:noMultiLvlLbl val="0"/>
      </c:catAx>
      <c:valAx>
        <c:axId val="1408647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5050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Hoja1!$D$357</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1594C87-7F50-45CB-81D4-E1DD63ED2DF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3FE-4F40-BE1A-5C76F0D62DA1}"/>
                </c:ext>
              </c:extLst>
            </c:dLbl>
            <c:dLbl>
              <c:idx val="1"/>
              <c:tx>
                <c:rich>
                  <a:bodyPr/>
                  <a:lstStyle/>
                  <a:p>
                    <a:fld id="{2FE76546-C441-40C8-8384-7EC14CE6504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3FE-4F40-BE1A-5C76F0D62DA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Hoja1!$B$358:$B$359</c:f>
              <c:strCache>
                <c:ptCount val="2"/>
                <c:pt idx="0">
                  <c:v>NO</c:v>
                </c:pt>
                <c:pt idx="1">
                  <c:v>SI</c:v>
                </c:pt>
              </c:strCache>
            </c:strRef>
          </c:cat>
          <c:val>
            <c:numRef>
              <c:f>Hoja1!$D$358:$D$359</c:f>
              <c:numCache>
                <c:formatCode>###0</c:formatCode>
                <c:ptCount val="2"/>
                <c:pt idx="0">
                  <c:v>53.333333333333336</c:v>
                </c:pt>
                <c:pt idx="1">
                  <c:v>46.666666666666664</c:v>
                </c:pt>
              </c:numCache>
            </c:numRef>
          </c:val>
          <c:extLst>
            <c:ext xmlns:c16="http://schemas.microsoft.com/office/drawing/2014/chart" uri="{C3380CC4-5D6E-409C-BE32-E72D297353CC}">
              <c16:uniqueId val="{00000000-C3FE-4F40-BE1A-5C76F0D62DA1}"/>
            </c:ext>
          </c:extLst>
        </c:ser>
        <c:dLbls>
          <c:dLblPos val="inEnd"/>
          <c:showLegendKey val="0"/>
          <c:showVal val="1"/>
          <c:showCatName val="0"/>
          <c:showSerName val="0"/>
          <c:showPercent val="0"/>
          <c:showBubbleSize val="0"/>
        </c:dLbls>
        <c:gapWidth val="150"/>
        <c:overlap val="100"/>
        <c:axId val="1263278336"/>
        <c:axId val="1180809280"/>
      </c:barChart>
      <c:catAx>
        <c:axId val="12632783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0809280"/>
        <c:crosses val="autoZero"/>
        <c:auto val="1"/>
        <c:lblAlgn val="ctr"/>
        <c:lblOffset val="100"/>
        <c:noMultiLvlLbl val="0"/>
      </c:catAx>
      <c:valAx>
        <c:axId val="1180809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32783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Hoja1!$D$363</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1.8611043851129923E-4"/>
                </c:manualLayout>
              </c:layout>
              <c:tx>
                <c:rich>
                  <a:bodyPr/>
                  <a:lstStyle/>
                  <a:p>
                    <a:fld id="{E5F34EAF-6544-48F6-B014-727B8E36C80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A6-4461-86DF-CD1C104E3AEA}"/>
                </c:ext>
              </c:extLst>
            </c:dLbl>
            <c:dLbl>
              <c:idx val="1"/>
              <c:tx>
                <c:rich>
                  <a:bodyPr/>
                  <a:lstStyle/>
                  <a:p>
                    <a:fld id="{66A56881-43F6-4844-A0A1-1C75EB79998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FA6-4461-86DF-CD1C104E3AEA}"/>
                </c:ext>
              </c:extLst>
            </c:dLbl>
            <c:dLbl>
              <c:idx val="2"/>
              <c:tx>
                <c:rich>
                  <a:bodyPr/>
                  <a:lstStyle/>
                  <a:p>
                    <a:fld id="{00091D45-0901-4077-9332-25AF6C9A3A1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FA6-4461-86DF-CD1C104E3AE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Hoja1!$B$364:$B$366</c:f>
              <c:strCache>
                <c:ptCount val="3"/>
                <c:pt idx="0">
                  <c:v>NUNCA</c:v>
                </c:pt>
                <c:pt idx="1">
                  <c:v>ALGUNAS VECES</c:v>
                </c:pt>
                <c:pt idx="2">
                  <c:v>SIEMPRE</c:v>
                </c:pt>
              </c:strCache>
            </c:strRef>
          </c:cat>
          <c:val>
            <c:numRef>
              <c:f>Hoja1!$D$364:$D$366</c:f>
              <c:numCache>
                <c:formatCode>###0</c:formatCode>
                <c:ptCount val="3"/>
                <c:pt idx="0">
                  <c:v>6.666666666666667</c:v>
                </c:pt>
                <c:pt idx="1">
                  <c:v>60</c:v>
                </c:pt>
                <c:pt idx="2">
                  <c:v>33.333333333333329</c:v>
                </c:pt>
              </c:numCache>
            </c:numRef>
          </c:val>
          <c:extLst>
            <c:ext xmlns:c16="http://schemas.microsoft.com/office/drawing/2014/chart" uri="{C3380CC4-5D6E-409C-BE32-E72D297353CC}">
              <c16:uniqueId val="{00000000-7FA6-4461-86DF-CD1C104E3AEA}"/>
            </c:ext>
          </c:extLst>
        </c:ser>
        <c:dLbls>
          <c:dLblPos val="inEnd"/>
          <c:showLegendKey val="0"/>
          <c:showVal val="1"/>
          <c:showCatName val="0"/>
          <c:showSerName val="0"/>
          <c:showPercent val="0"/>
          <c:showBubbleSize val="0"/>
        </c:dLbls>
        <c:gapWidth val="150"/>
        <c:overlap val="100"/>
        <c:axId val="1263291536"/>
        <c:axId val="1180815104"/>
      </c:barChart>
      <c:catAx>
        <c:axId val="12632915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0815104"/>
        <c:crosses val="autoZero"/>
        <c:auto val="1"/>
        <c:lblAlgn val="ctr"/>
        <c:lblOffset val="100"/>
        <c:noMultiLvlLbl val="0"/>
      </c:catAx>
      <c:valAx>
        <c:axId val="1180815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32915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Hoja1!$D$370</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1.4561130038037607E-3"/>
                </c:manualLayout>
              </c:layout>
              <c:tx>
                <c:rich>
                  <a:bodyPr/>
                  <a:lstStyle/>
                  <a:p>
                    <a:fld id="{1E58F222-9B49-4A9E-BC9A-9CDE98F3D97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9A-4CB2-A69B-4C1F09919130}"/>
                </c:ext>
              </c:extLst>
            </c:dLbl>
            <c:dLbl>
              <c:idx val="1"/>
              <c:tx>
                <c:rich>
                  <a:bodyPr/>
                  <a:lstStyle/>
                  <a:p>
                    <a:fld id="{983FD138-8996-4CAF-B25D-6EC9E478D4B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59A-4CB2-A69B-4C1F099191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Hoja1!$B$371:$B$372</c:f>
              <c:strCache>
                <c:ptCount val="2"/>
                <c:pt idx="0">
                  <c:v>NO</c:v>
                </c:pt>
                <c:pt idx="1">
                  <c:v>SI</c:v>
                </c:pt>
              </c:strCache>
            </c:strRef>
          </c:cat>
          <c:val>
            <c:numRef>
              <c:f>Hoja1!$D$371:$D$372</c:f>
              <c:numCache>
                <c:formatCode>###0</c:formatCode>
                <c:ptCount val="2"/>
                <c:pt idx="0">
                  <c:v>6.666666666666667</c:v>
                </c:pt>
                <c:pt idx="1">
                  <c:v>93.333333333333329</c:v>
                </c:pt>
              </c:numCache>
            </c:numRef>
          </c:val>
          <c:extLst>
            <c:ext xmlns:c16="http://schemas.microsoft.com/office/drawing/2014/chart" uri="{C3380CC4-5D6E-409C-BE32-E72D297353CC}">
              <c16:uniqueId val="{00000000-A59A-4CB2-A69B-4C1F09919130}"/>
            </c:ext>
          </c:extLst>
        </c:ser>
        <c:dLbls>
          <c:dLblPos val="inEnd"/>
          <c:showLegendKey val="0"/>
          <c:showVal val="1"/>
          <c:showCatName val="0"/>
          <c:showSerName val="0"/>
          <c:showPercent val="0"/>
          <c:showBubbleSize val="0"/>
        </c:dLbls>
        <c:gapWidth val="150"/>
        <c:overlap val="100"/>
        <c:axId val="1262761136"/>
        <c:axId val="1408642256"/>
      </c:barChart>
      <c:catAx>
        <c:axId val="12627611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8642256"/>
        <c:crosses val="autoZero"/>
        <c:auto val="1"/>
        <c:lblAlgn val="ctr"/>
        <c:lblOffset val="100"/>
        <c:noMultiLvlLbl val="0"/>
      </c:catAx>
      <c:valAx>
        <c:axId val="1408642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27611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Hoja1!$D$376</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9371F95-E6E1-4551-82EC-9823A29E6E9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18-4FCD-AFFD-60C1C63A3F9B}"/>
                </c:ext>
              </c:extLst>
            </c:dLbl>
            <c:dLbl>
              <c:idx val="1"/>
              <c:tx>
                <c:rich>
                  <a:bodyPr/>
                  <a:lstStyle/>
                  <a:p>
                    <a:fld id="{B468CFB4-19D2-4BCB-88CB-F4CA0FE65CD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918-4FCD-AFFD-60C1C63A3F9B}"/>
                </c:ext>
              </c:extLst>
            </c:dLbl>
            <c:dLbl>
              <c:idx val="2"/>
              <c:layout>
                <c:manualLayout>
                  <c:x val="3.2905624983401442E-3"/>
                  <c:y val="-7.6233799899415727E-3"/>
                </c:manualLayout>
              </c:layout>
              <c:tx>
                <c:rich>
                  <a:bodyPr/>
                  <a:lstStyle/>
                  <a:p>
                    <a:fld id="{5BCDE098-FD28-4B8B-9DBA-44521343BB2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B8-4DF5-A3FF-296E1FB6AFF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Hoja1!$B$377:$B$379</c:f>
              <c:strCache>
                <c:ptCount val="3"/>
                <c:pt idx="0">
                  <c:v>SIEMPRE</c:v>
                </c:pt>
                <c:pt idx="1">
                  <c:v>ALGUNAS VECES</c:v>
                </c:pt>
                <c:pt idx="2">
                  <c:v>NUNCA</c:v>
                </c:pt>
              </c:strCache>
            </c:strRef>
          </c:cat>
          <c:val>
            <c:numRef>
              <c:f>Hoja1!$D$377:$D$379</c:f>
              <c:numCache>
                <c:formatCode>###0</c:formatCode>
                <c:ptCount val="3"/>
                <c:pt idx="0">
                  <c:v>60</c:v>
                </c:pt>
                <c:pt idx="1">
                  <c:v>40</c:v>
                </c:pt>
                <c:pt idx="2" formatCode="General">
                  <c:v>0</c:v>
                </c:pt>
              </c:numCache>
            </c:numRef>
          </c:val>
          <c:extLst>
            <c:ext xmlns:c16="http://schemas.microsoft.com/office/drawing/2014/chart" uri="{C3380CC4-5D6E-409C-BE32-E72D297353CC}">
              <c16:uniqueId val="{00000000-F918-4FCD-AFFD-60C1C63A3F9B}"/>
            </c:ext>
          </c:extLst>
        </c:ser>
        <c:dLbls>
          <c:dLblPos val="inEnd"/>
          <c:showLegendKey val="0"/>
          <c:showVal val="1"/>
          <c:showCatName val="0"/>
          <c:showSerName val="0"/>
          <c:showPercent val="0"/>
          <c:showBubbleSize val="0"/>
        </c:dLbls>
        <c:gapWidth val="150"/>
        <c:overlap val="100"/>
        <c:axId val="1320818224"/>
        <c:axId val="1408636848"/>
      </c:barChart>
      <c:catAx>
        <c:axId val="1320818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8636848"/>
        <c:crosses val="autoZero"/>
        <c:auto val="1"/>
        <c:lblAlgn val="ctr"/>
        <c:lblOffset val="100"/>
        <c:noMultiLvlLbl val="0"/>
      </c:catAx>
      <c:valAx>
        <c:axId val="1408636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20818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Hoja1!$D$382</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7D5F200-9392-4F9A-8E52-39B57E14FB8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9A2-4CFC-9D99-6D84E0FF316A}"/>
                </c:ext>
              </c:extLst>
            </c:dLbl>
            <c:dLbl>
              <c:idx val="1"/>
              <c:tx>
                <c:rich>
                  <a:bodyPr/>
                  <a:lstStyle/>
                  <a:p>
                    <a:fld id="{5CFA3E05-0060-4786-9D7F-13B795769CA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9A2-4CFC-9D99-6D84E0FF316A}"/>
                </c:ext>
              </c:extLst>
            </c:dLbl>
            <c:dLbl>
              <c:idx val="2"/>
              <c:layout>
                <c:manualLayout>
                  <c:x val="0"/>
                  <c:y val="-2.4470837492615152E-2"/>
                </c:manualLayout>
              </c:layout>
              <c:tx>
                <c:rich>
                  <a:bodyPr/>
                  <a:lstStyle/>
                  <a:p>
                    <a:fld id="{FA3586E7-89DB-4ADF-82B9-6172F6859E6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C4-4418-BF47-E4BCFEF399E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Hoja1!$B$383:$B$385</c:f>
              <c:strCache>
                <c:ptCount val="3"/>
                <c:pt idx="0">
                  <c:v>SIEMPRE</c:v>
                </c:pt>
                <c:pt idx="1">
                  <c:v>ALGUNAS VECES</c:v>
                </c:pt>
                <c:pt idx="2">
                  <c:v>NUNCA</c:v>
                </c:pt>
              </c:strCache>
            </c:strRef>
          </c:cat>
          <c:val>
            <c:numRef>
              <c:f>Hoja1!$D$383:$D$385</c:f>
              <c:numCache>
                <c:formatCode>###0</c:formatCode>
                <c:ptCount val="3"/>
                <c:pt idx="0">
                  <c:v>73.333333333333329</c:v>
                </c:pt>
                <c:pt idx="1">
                  <c:v>26.666666666666668</c:v>
                </c:pt>
                <c:pt idx="2">
                  <c:v>0</c:v>
                </c:pt>
              </c:numCache>
            </c:numRef>
          </c:val>
          <c:extLst>
            <c:ext xmlns:c16="http://schemas.microsoft.com/office/drawing/2014/chart" uri="{C3380CC4-5D6E-409C-BE32-E72D297353CC}">
              <c16:uniqueId val="{00000002-49A2-4CFC-9D99-6D84E0FF316A}"/>
            </c:ext>
          </c:extLst>
        </c:ser>
        <c:dLbls>
          <c:dLblPos val="inEnd"/>
          <c:showLegendKey val="0"/>
          <c:showVal val="1"/>
          <c:showCatName val="0"/>
          <c:showSerName val="0"/>
          <c:showPercent val="0"/>
          <c:showBubbleSize val="0"/>
        </c:dLbls>
        <c:gapWidth val="150"/>
        <c:overlap val="100"/>
        <c:axId val="1321142736"/>
        <c:axId val="1412042320"/>
      </c:barChart>
      <c:catAx>
        <c:axId val="1321142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12042320"/>
        <c:crosses val="autoZero"/>
        <c:auto val="1"/>
        <c:lblAlgn val="ctr"/>
        <c:lblOffset val="100"/>
        <c:noMultiLvlLbl val="0"/>
      </c:catAx>
      <c:valAx>
        <c:axId val="1412042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21142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s-MX" sz="1800" dirty="0"/>
              <a:t>PARTICIPACIÓN GENERAL DE TRABAJADORES DEL AREA </a:t>
            </a:r>
            <a:r>
              <a:rPr lang="es-ES" sz="1800" dirty="0"/>
              <a:t>DIRECCIÓN DE VINCULACIÓN PRODUCTIVA</a:t>
            </a:r>
          </a:p>
          <a:p>
            <a:pPr>
              <a:defRPr sz="1800"/>
            </a:pP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53562884000473"/>
          <c:w val="1"/>
          <c:h val="0.5852244292490405"/>
        </c:manualLayout>
      </c:layout>
      <c:pie3DChart>
        <c:varyColors val="1"/>
        <c:ser>
          <c:idx val="0"/>
          <c:order val="0"/>
          <c:tx>
            <c:strRef>
              <c:f>Hoja1!$G$5</c:f>
              <c:strCache>
                <c:ptCount val="1"/>
                <c:pt idx="0">
                  <c:v>porcentaje</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0A8-470B-8454-F58639856091}"/>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0A8-470B-8454-F5863985609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Hoja1!$F$6:$F$7</c:f>
              <c:strCache>
                <c:ptCount val="2"/>
                <c:pt idx="0">
                  <c:v>ENCUESTADOS</c:v>
                </c:pt>
                <c:pt idx="1">
                  <c:v>NO ENCUESTADOS</c:v>
                </c:pt>
              </c:strCache>
            </c:strRef>
          </c:cat>
          <c:val>
            <c:numRef>
              <c:f>Hoja1!$G$6:$G$7</c:f>
              <c:numCache>
                <c:formatCode>General</c:formatCode>
                <c:ptCount val="2"/>
                <c:pt idx="0">
                  <c:v>93.75</c:v>
                </c:pt>
                <c:pt idx="1">
                  <c:v>6.25</c:v>
                </c:pt>
              </c:numCache>
            </c:numRef>
          </c:val>
          <c:extLst>
            <c:ext xmlns:c16="http://schemas.microsoft.com/office/drawing/2014/chart" uri="{C3380CC4-5D6E-409C-BE32-E72D297353CC}">
              <c16:uniqueId val="{00000004-00A8-470B-8454-F58639856091}"/>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Hoja1!$D$388</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BA75BFC-AF2E-44E0-B269-139249CBE7B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1FF-49BF-80D1-534BCAA7B338}"/>
                </c:ext>
              </c:extLst>
            </c:dLbl>
            <c:dLbl>
              <c:idx val="1"/>
              <c:tx>
                <c:rich>
                  <a:bodyPr/>
                  <a:lstStyle/>
                  <a:p>
                    <a:fld id="{306D2D41-6049-4DF8-A1F9-AD0B9F0591A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FF-49BF-80D1-534BCAA7B33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Hoja1!$B$389:$B$390</c:f>
              <c:strCache>
                <c:ptCount val="2"/>
                <c:pt idx="0">
                  <c:v>NO</c:v>
                </c:pt>
                <c:pt idx="1">
                  <c:v>SI</c:v>
                </c:pt>
              </c:strCache>
            </c:strRef>
          </c:cat>
          <c:val>
            <c:numRef>
              <c:f>Hoja1!$D$389:$D$390</c:f>
              <c:numCache>
                <c:formatCode>###0</c:formatCode>
                <c:ptCount val="2"/>
                <c:pt idx="0">
                  <c:v>26.666666666666668</c:v>
                </c:pt>
                <c:pt idx="1">
                  <c:v>73.333333333333329</c:v>
                </c:pt>
              </c:numCache>
            </c:numRef>
          </c:val>
          <c:extLst>
            <c:ext xmlns:c16="http://schemas.microsoft.com/office/drawing/2014/chart" uri="{C3380CC4-5D6E-409C-BE32-E72D297353CC}">
              <c16:uniqueId val="{00000002-51FF-49BF-80D1-534BCAA7B338}"/>
            </c:ext>
          </c:extLst>
        </c:ser>
        <c:dLbls>
          <c:dLblPos val="inEnd"/>
          <c:showLegendKey val="0"/>
          <c:showVal val="1"/>
          <c:showCatName val="0"/>
          <c:showSerName val="0"/>
          <c:showPercent val="0"/>
          <c:showBubbleSize val="0"/>
        </c:dLbls>
        <c:gapWidth val="150"/>
        <c:overlap val="100"/>
        <c:axId val="1313484016"/>
        <c:axId val="1256773248"/>
      </c:barChart>
      <c:catAx>
        <c:axId val="13134840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56773248"/>
        <c:crosses val="autoZero"/>
        <c:auto val="1"/>
        <c:lblAlgn val="ctr"/>
        <c:lblOffset val="100"/>
        <c:noMultiLvlLbl val="0"/>
      </c:catAx>
      <c:valAx>
        <c:axId val="1256773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134840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Hoja1!$D$394</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222C943-88EE-4BDD-90EB-9493606E8CF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81-4320-9B01-F2FF75F05804}"/>
                </c:ext>
              </c:extLst>
            </c:dLbl>
            <c:dLbl>
              <c:idx val="1"/>
              <c:tx>
                <c:rich>
                  <a:bodyPr/>
                  <a:lstStyle/>
                  <a:p>
                    <a:fld id="{EBA5F08C-FC9D-4225-ACEA-9FB7431EA64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81-4320-9B01-F2FF75F05804}"/>
                </c:ext>
              </c:extLst>
            </c:dLbl>
            <c:dLbl>
              <c:idx val="2"/>
              <c:layout>
                <c:manualLayout>
                  <c:x val="-1.2270284570889426E-16"/>
                  <c:y val="-2.7139022116389043E-2"/>
                </c:manualLayout>
              </c:layout>
              <c:tx>
                <c:rich>
                  <a:bodyPr/>
                  <a:lstStyle/>
                  <a:p>
                    <a:fld id="{7615B0A7-CAD7-4455-A619-36D0D8D015AD}"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81-4320-9B01-F2FF75F05804}"/>
                </c:ext>
              </c:extLst>
            </c:dLbl>
            <c:dLbl>
              <c:idx val="3"/>
              <c:tx>
                <c:rich>
                  <a:bodyPr/>
                  <a:lstStyle/>
                  <a:p>
                    <a:fld id="{E0D9B71C-420B-4236-82A8-AAE78B92493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E62-4D41-8507-94484C80215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Hoja1!$B$395:$B$398</c:f>
              <c:strCache>
                <c:ptCount val="4"/>
                <c:pt idx="0">
                  <c:v>SIEMPRE</c:v>
                </c:pt>
                <c:pt idx="1">
                  <c:v>ALGUNAS VECES</c:v>
                </c:pt>
                <c:pt idx="2">
                  <c:v>NUNCA</c:v>
                </c:pt>
                <c:pt idx="3">
                  <c:v>NO HE SIDO CONVOCADO</c:v>
                </c:pt>
              </c:strCache>
            </c:strRef>
          </c:cat>
          <c:val>
            <c:numRef>
              <c:f>Hoja1!$D$395:$D$398</c:f>
              <c:numCache>
                <c:formatCode>###0</c:formatCode>
                <c:ptCount val="4"/>
                <c:pt idx="0">
                  <c:v>66.666666666666657</c:v>
                </c:pt>
                <c:pt idx="1">
                  <c:v>20</c:v>
                </c:pt>
                <c:pt idx="2" formatCode="General">
                  <c:v>0</c:v>
                </c:pt>
                <c:pt idx="3">
                  <c:v>13.333333333333334</c:v>
                </c:pt>
              </c:numCache>
            </c:numRef>
          </c:val>
          <c:extLst>
            <c:ext xmlns:c16="http://schemas.microsoft.com/office/drawing/2014/chart" uri="{C3380CC4-5D6E-409C-BE32-E72D297353CC}">
              <c16:uniqueId val="{00000003-9C81-4320-9B01-F2FF75F05804}"/>
            </c:ext>
          </c:extLst>
        </c:ser>
        <c:dLbls>
          <c:dLblPos val="inEnd"/>
          <c:showLegendKey val="0"/>
          <c:showVal val="1"/>
          <c:showCatName val="0"/>
          <c:showSerName val="0"/>
          <c:showPercent val="0"/>
          <c:showBubbleSize val="0"/>
        </c:dLbls>
        <c:gapWidth val="150"/>
        <c:overlap val="100"/>
        <c:axId val="1309492816"/>
        <c:axId val="1408650992"/>
      </c:barChart>
      <c:catAx>
        <c:axId val="1309492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8650992"/>
        <c:crosses val="autoZero"/>
        <c:auto val="1"/>
        <c:lblAlgn val="ctr"/>
        <c:lblOffset val="100"/>
        <c:noMultiLvlLbl val="0"/>
      </c:catAx>
      <c:valAx>
        <c:axId val="1408650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09492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Hoja1!$D$401</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0575341376934446E-17"/>
                  <c:y val="8.8364339261800162E-4"/>
                </c:manualLayout>
              </c:layout>
              <c:tx>
                <c:rich>
                  <a:bodyPr/>
                  <a:lstStyle/>
                  <a:p>
                    <a:fld id="{36E47ABA-348F-48AA-B648-FF3BE4225173}"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B3-4D32-B890-76AE8D3E8708}"/>
                </c:ext>
              </c:extLst>
            </c:dLbl>
            <c:dLbl>
              <c:idx val="1"/>
              <c:tx>
                <c:rich>
                  <a:bodyPr/>
                  <a:lstStyle/>
                  <a:p>
                    <a:fld id="{BB55D9B1-D955-4F83-B771-AF900CC66F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B3-4D32-B890-76AE8D3E8708}"/>
                </c:ext>
              </c:extLst>
            </c:dLbl>
            <c:dLbl>
              <c:idx val="2"/>
              <c:tx>
                <c:rich>
                  <a:bodyPr/>
                  <a:lstStyle/>
                  <a:p>
                    <a:fld id="{ADFAD4AD-A834-4F09-AA2C-AF3961453AE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B3-4D32-B890-76AE8D3E870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Hoja1!$B$402:$B$404</c:f>
              <c:strCache>
                <c:ptCount val="3"/>
                <c:pt idx="0">
                  <c:v>NUNCA</c:v>
                </c:pt>
                <c:pt idx="1">
                  <c:v>ALGUNAS VECES</c:v>
                </c:pt>
                <c:pt idx="2">
                  <c:v>SIEMPRE</c:v>
                </c:pt>
              </c:strCache>
            </c:strRef>
          </c:cat>
          <c:val>
            <c:numRef>
              <c:f>Hoja1!$D$402:$D$404</c:f>
              <c:numCache>
                <c:formatCode>###0</c:formatCode>
                <c:ptCount val="3"/>
                <c:pt idx="0">
                  <c:v>6.666666666666667</c:v>
                </c:pt>
                <c:pt idx="1">
                  <c:v>26.666666666666668</c:v>
                </c:pt>
                <c:pt idx="2">
                  <c:v>66.666666666666657</c:v>
                </c:pt>
              </c:numCache>
            </c:numRef>
          </c:val>
          <c:extLst>
            <c:ext xmlns:c16="http://schemas.microsoft.com/office/drawing/2014/chart" uri="{C3380CC4-5D6E-409C-BE32-E72D297353CC}">
              <c16:uniqueId val="{00000003-78B3-4D32-B890-76AE8D3E8708}"/>
            </c:ext>
          </c:extLst>
        </c:ser>
        <c:dLbls>
          <c:dLblPos val="inEnd"/>
          <c:showLegendKey val="0"/>
          <c:showVal val="1"/>
          <c:showCatName val="0"/>
          <c:showSerName val="0"/>
          <c:showPercent val="0"/>
          <c:showBubbleSize val="0"/>
        </c:dLbls>
        <c:gapWidth val="150"/>
        <c:overlap val="100"/>
        <c:axId val="1263279136"/>
        <c:axId val="1180814688"/>
      </c:barChart>
      <c:catAx>
        <c:axId val="12632791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0814688"/>
        <c:crosses val="autoZero"/>
        <c:auto val="1"/>
        <c:lblAlgn val="ctr"/>
        <c:lblOffset val="100"/>
        <c:noMultiLvlLbl val="0"/>
      </c:catAx>
      <c:valAx>
        <c:axId val="1180814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32791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a:t>
            </a:r>
            <a:r>
              <a:rPr lang="en-US" baseline="0" dirty="0"/>
              <a:t> BASURA</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Hoja1!$D$408</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6384F5A-0994-458D-8B86-0858E7D5DC3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5C-4801-9CD5-B8DCB31E31F7}"/>
                </c:ext>
              </c:extLst>
            </c:dLbl>
            <c:dLbl>
              <c:idx val="1"/>
              <c:tx>
                <c:rich>
                  <a:bodyPr/>
                  <a:lstStyle/>
                  <a:p>
                    <a:fld id="{77994FD2-1A47-4356-B305-7EB9A03D45D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5C-4801-9CD5-B8DCB31E31F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Hoja1!$B$409:$B$410</c:f>
              <c:strCache>
                <c:ptCount val="2"/>
                <c:pt idx="0">
                  <c:v>NO</c:v>
                </c:pt>
                <c:pt idx="1">
                  <c:v>SI</c:v>
                </c:pt>
              </c:strCache>
            </c:strRef>
          </c:cat>
          <c:val>
            <c:numRef>
              <c:f>Hoja1!$D$409:$D$410</c:f>
              <c:numCache>
                <c:formatCode>###0</c:formatCode>
                <c:ptCount val="2"/>
                <c:pt idx="0">
                  <c:v>13.333333333333334</c:v>
                </c:pt>
                <c:pt idx="1">
                  <c:v>86.666666666666671</c:v>
                </c:pt>
              </c:numCache>
            </c:numRef>
          </c:val>
          <c:extLst>
            <c:ext xmlns:c16="http://schemas.microsoft.com/office/drawing/2014/chart" uri="{C3380CC4-5D6E-409C-BE32-E72D297353CC}">
              <c16:uniqueId val="{00000000-A15C-4801-9CD5-B8DCB31E31F7}"/>
            </c:ext>
          </c:extLst>
        </c:ser>
        <c:dLbls>
          <c:dLblPos val="inEnd"/>
          <c:showLegendKey val="0"/>
          <c:showVal val="1"/>
          <c:showCatName val="0"/>
          <c:showSerName val="0"/>
          <c:showPercent val="0"/>
          <c:showBubbleSize val="0"/>
        </c:dLbls>
        <c:gapWidth val="150"/>
        <c:overlap val="100"/>
        <c:axId val="1263278336"/>
        <c:axId val="1180817600"/>
      </c:barChart>
      <c:catAx>
        <c:axId val="12632783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0817600"/>
        <c:crosses val="autoZero"/>
        <c:auto val="1"/>
        <c:lblAlgn val="ctr"/>
        <c:lblOffset val="100"/>
        <c:noMultiLvlLbl val="0"/>
      </c:catAx>
      <c:valAx>
        <c:axId val="1180817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32783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Hoja1!$D$414</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F9FAB91-3BCA-419C-9CC9-AB65B90FEA4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1D-4CF3-8B52-23696AEB15F1}"/>
                </c:ext>
              </c:extLst>
            </c:dLbl>
            <c:dLbl>
              <c:idx val="1"/>
              <c:tx>
                <c:rich>
                  <a:bodyPr/>
                  <a:lstStyle/>
                  <a:p>
                    <a:fld id="{ACDB6AC3-8CC8-4220-91ED-7CA3AEE798E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E1D-4CF3-8B52-23696AEB15F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Hoja1!$B$415:$B$416</c:f>
              <c:strCache>
                <c:ptCount val="2"/>
                <c:pt idx="0">
                  <c:v>NO</c:v>
                </c:pt>
                <c:pt idx="1">
                  <c:v>SI</c:v>
                </c:pt>
              </c:strCache>
            </c:strRef>
          </c:cat>
          <c:val>
            <c:numRef>
              <c:f>Hoja1!$D$415:$D$416</c:f>
              <c:numCache>
                <c:formatCode>###0</c:formatCode>
                <c:ptCount val="2"/>
                <c:pt idx="0">
                  <c:v>33.333333333333329</c:v>
                </c:pt>
                <c:pt idx="1">
                  <c:v>66.666666666666657</c:v>
                </c:pt>
              </c:numCache>
            </c:numRef>
          </c:val>
          <c:extLst>
            <c:ext xmlns:c16="http://schemas.microsoft.com/office/drawing/2014/chart" uri="{C3380CC4-5D6E-409C-BE32-E72D297353CC}">
              <c16:uniqueId val="{00000000-4E1D-4CF3-8B52-23696AEB15F1}"/>
            </c:ext>
          </c:extLst>
        </c:ser>
        <c:dLbls>
          <c:dLblPos val="inEnd"/>
          <c:showLegendKey val="0"/>
          <c:showVal val="1"/>
          <c:showCatName val="0"/>
          <c:showSerName val="0"/>
          <c:showPercent val="0"/>
          <c:showBubbleSize val="0"/>
        </c:dLbls>
        <c:gapWidth val="150"/>
        <c:overlap val="100"/>
        <c:axId val="1263278736"/>
        <c:axId val="1180822176"/>
      </c:barChart>
      <c:catAx>
        <c:axId val="12632787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0822176"/>
        <c:crosses val="autoZero"/>
        <c:auto val="1"/>
        <c:lblAlgn val="ctr"/>
        <c:lblOffset val="100"/>
        <c:noMultiLvlLbl val="0"/>
      </c:catAx>
      <c:valAx>
        <c:axId val="1180822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32787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Hoja1!$D$420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1DC32A4-C614-4464-B5B2-11FC7DA8CA4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04-4310-A253-851A44729579}"/>
                </c:ext>
              </c:extLst>
            </c:dLbl>
            <c:dLbl>
              <c:idx val="1"/>
              <c:tx>
                <c:rich>
                  <a:bodyPr/>
                  <a:lstStyle/>
                  <a:p>
                    <a:fld id="{4859B24D-4C4F-48B7-A2FB-CF6371C80F1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04-4310-A253-851A4472957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Hoja1!$B$421:$B$422</c:f>
              <c:strCache>
                <c:ptCount val="2"/>
                <c:pt idx="0">
                  <c:v>NO</c:v>
                </c:pt>
                <c:pt idx="1">
                  <c:v>SI</c:v>
                </c:pt>
              </c:strCache>
            </c:strRef>
          </c:cat>
          <c:val>
            <c:numRef>
              <c:f>Hoja1!$D$421:$D$422</c:f>
              <c:numCache>
                <c:formatCode>###0</c:formatCode>
                <c:ptCount val="2"/>
                <c:pt idx="0">
                  <c:v>13.333333333333334</c:v>
                </c:pt>
                <c:pt idx="1">
                  <c:v>86.666666666666671</c:v>
                </c:pt>
              </c:numCache>
            </c:numRef>
          </c:val>
          <c:extLst>
            <c:ext xmlns:c16="http://schemas.microsoft.com/office/drawing/2014/chart" uri="{C3380CC4-5D6E-409C-BE32-E72D297353CC}">
              <c16:uniqueId val="{00000000-6A04-4310-A253-851A44729579}"/>
            </c:ext>
          </c:extLst>
        </c:ser>
        <c:dLbls>
          <c:dLblPos val="inEnd"/>
          <c:showLegendKey val="0"/>
          <c:showVal val="1"/>
          <c:showCatName val="0"/>
          <c:showSerName val="0"/>
          <c:showPercent val="0"/>
          <c:showBubbleSize val="0"/>
        </c:dLbls>
        <c:gapWidth val="150"/>
        <c:overlap val="100"/>
        <c:axId val="1411575568"/>
        <c:axId val="1408649328"/>
      </c:barChart>
      <c:catAx>
        <c:axId val="141157556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8649328"/>
        <c:crosses val="autoZero"/>
        <c:auto val="1"/>
        <c:lblAlgn val="ctr"/>
        <c:lblOffset val="100"/>
        <c:noMultiLvlLbl val="0"/>
      </c:catAx>
      <c:valAx>
        <c:axId val="140864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1157556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AGUA</a:t>
            </a:r>
            <a:r>
              <a:rPr lang="en-US" baseline="0" dirty="0"/>
              <a:t> ESTANCADA</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Hoja1!$D$426</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B8255B9-9655-48C4-8E7E-E3EDA2E801F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FC-4F01-B80A-D8B9DFBD9832}"/>
                </c:ext>
              </c:extLst>
            </c:dLbl>
            <c:dLbl>
              <c:idx val="1"/>
              <c:tx>
                <c:rich>
                  <a:bodyPr/>
                  <a:lstStyle/>
                  <a:p>
                    <a:fld id="{752D3FF2-3E04-49E6-BD3F-50EBB06E8E7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CFC-4F01-B80A-D8B9DFBD98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Hoja1!$B$427:$B$428</c:f>
              <c:strCache>
                <c:ptCount val="2"/>
                <c:pt idx="0">
                  <c:v>NO</c:v>
                </c:pt>
                <c:pt idx="1">
                  <c:v>SI</c:v>
                </c:pt>
              </c:strCache>
            </c:strRef>
          </c:cat>
          <c:val>
            <c:numRef>
              <c:f>Hoja1!$D$427:$D$428</c:f>
              <c:numCache>
                <c:formatCode>###0</c:formatCode>
                <c:ptCount val="2"/>
                <c:pt idx="0">
                  <c:v>13.333333333333334</c:v>
                </c:pt>
                <c:pt idx="1">
                  <c:v>86.666666666666671</c:v>
                </c:pt>
              </c:numCache>
            </c:numRef>
          </c:val>
          <c:extLst>
            <c:ext xmlns:c16="http://schemas.microsoft.com/office/drawing/2014/chart" uri="{C3380CC4-5D6E-409C-BE32-E72D297353CC}">
              <c16:uniqueId val="{00000000-1CFC-4F01-B80A-D8B9DFBD9832}"/>
            </c:ext>
          </c:extLst>
        </c:ser>
        <c:dLbls>
          <c:dLblPos val="inEnd"/>
          <c:showLegendKey val="0"/>
          <c:showVal val="1"/>
          <c:showCatName val="0"/>
          <c:showSerName val="0"/>
          <c:showPercent val="0"/>
          <c:showBubbleSize val="0"/>
        </c:dLbls>
        <c:gapWidth val="150"/>
        <c:overlap val="100"/>
        <c:axId val="1158761728"/>
        <c:axId val="1180810944"/>
      </c:barChart>
      <c:catAx>
        <c:axId val="1158761728"/>
        <c:scaling>
          <c:orientation val="maxMin"/>
        </c:scaling>
        <c:delete val="0"/>
        <c:axPos val="b"/>
        <c:numFmt formatCode="General" sourceLinked="1"/>
        <c:majorTickMark val="none"/>
        <c:minorTickMark val="none"/>
        <c:tickLblPos val="nextTo"/>
        <c:spPr>
          <a:noFill/>
          <a:ln w="12700" cap="flat" cmpd="sng" algn="ctr">
            <a:solidFill>
              <a:schemeClr val="accent1">
                <a:alpha val="97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0810944"/>
        <c:crosses val="autoZero"/>
        <c:auto val="1"/>
        <c:lblAlgn val="ctr"/>
        <c:lblOffset val="100"/>
        <c:noMultiLvlLbl val="0"/>
      </c:catAx>
      <c:valAx>
        <c:axId val="1180810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876172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a:t>
            </a:r>
            <a:r>
              <a:rPr lang="en-US" baseline="0" dirty="0"/>
              <a:t> AGUA</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Hoja1!$D$432</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E935238-7858-41D5-BEDD-0B7F67EA28F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60-4A47-ADF8-79F9D1C6A6E1}"/>
                </c:ext>
              </c:extLst>
            </c:dLbl>
            <c:dLbl>
              <c:idx val="1"/>
              <c:tx>
                <c:rich>
                  <a:bodyPr/>
                  <a:lstStyle/>
                  <a:p>
                    <a:fld id="{CBB62724-7560-426E-A8D3-BCE87D66282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60-4A47-ADF8-79F9D1C6A6E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Hoja1!$B$433:$B$434</c:f>
              <c:strCache>
                <c:ptCount val="2"/>
                <c:pt idx="0">
                  <c:v>NO</c:v>
                </c:pt>
                <c:pt idx="1">
                  <c:v>SI</c:v>
                </c:pt>
              </c:strCache>
            </c:strRef>
          </c:cat>
          <c:val>
            <c:numRef>
              <c:f>Hoja1!$D$433:$D$434</c:f>
              <c:numCache>
                <c:formatCode>###0</c:formatCode>
                <c:ptCount val="2"/>
                <c:pt idx="0">
                  <c:v>46.666666666666664</c:v>
                </c:pt>
                <c:pt idx="1">
                  <c:v>53.333333333333336</c:v>
                </c:pt>
              </c:numCache>
            </c:numRef>
          </c:val>
          <c:extLst>
            <c:ext xmlns:c16="http://schemas.microsoft.com/office/drawing/2014/chart" uri="{C3380CC4-5D6E-409C-BE32-E72D297353CC}">
              <c16:uniqueId val="{00000000-7860-4A47-ADF8-79F9D1C6A6E1}"/>
            </c:ext>
          </c:extLst>
        </c:ser>
        <c:dLbls>
          <c:dLblPos val="inEnd"/>
          <c:showLegendKey val="0"/>
          <c:showVal val="1"/>
          <c:showCatName val="0"/>
          <c:showSerName val="0"/>
          <c:showPercent val="0"/>
          <c:showBubbleSize val="0"/>
        </c:dLbls>
        <c:gapWidth val="150"/>
        <c:overlap val="100"/>
        <c:axId val="1406977088"/>
        <c:axId val="1408640592"/>
      </c:barChart>
      <c:catAx>
        <c:axId val="14069770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8640592"/>
        <c:crosses val="autoZero"/>
        <c:auto val="1"/>
        <c:lblAlgn val="ctr"/>
        <c:lblOffset val="100"/>
        <c:noMultiLvlLbl val="0"/>
      </c:catAx>
      <c:valAx>
        <c:axId val="1408640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69770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Hoja1!$D$438</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ADF7A7C-AF83-4056-820D-C2788B36B5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64-4F34-9364-0787BD2978BA}"/>
                </c:ext>
              </c:extLst>
            </c:dLbl>
            <c:dLbl>
              <c:idx val="1"/>
              <c:tx>
                <c:rich>
                  <a:bodyPr/>
                  <a:lstStyle/>
                  <a:p>
                    <a:fld id="{1D7EB76E-3022-4240-9480-A9549DF7CC7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964-4F34-9364-0787BD2978B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Hoja1!$B$439:$B$440</c:f>
              <c:strCache>
                <c:ptCount val="2"/>
                <c:pt idx="0">
                  <c:v>NO</c:v>
                </c:pt>
                <c:pt idx="1">
                  <c:v>SI</c:v>
                </c:pt>
              </c:strCache>
            </c:strRef>
          </c:cat>
          <c:val>
            <c:numRef>
              <c:f>Hoja1!$D$439:$D$440</c:f>
              <c:numCache>
                <c:formatCode>###0</c:formatCode>
                <c:ptCount val="2"/>
                <c:pt idx="0">
                  <c:v>46.666666666666664</c:v>
                </c:pt>
                <c:pt idx="1">
                  <c:v>53.333333333333336</c:v>
                </c:pt>
              </c:numCache>
            </c:numRef>
          </c:val>
          <c:extLst>
            <c:ext xmlns:c16="http://schemas.microsoft.com/office/drawing/2014/chart" uri="{C3380CC4-5D6E-409C-BE32-E72D297353CC}">
              <c16:uniqueId val="{00000000-7964-4F34-9364-0787BD2978BA}"/>
            </c:ext>
          </c:extLst>
        </c:ser>
        <c:dLbls>
          <c:dLblPos val="inEnd"/>
          <c:showLegendKey val="0"/>
          <c:showVal val="1"/>
          <c:showCatName val="0"/>
          <c:showSerName val="0"/>
          <c:showPercent val="0"/>
          <c:showBubbleSize val="0"/>
        </c:dLbls>
        <c:gapWidth val="150"/>
        <c:overlap val="100"/>
        <c:axId val="1406978288"/>
        <c:axId val="1408652240"/>
      </c:barChart>
      <c:catAx>
        <c:axId val="14069782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8652240"/>
        <c:crosses val="autoZero"/>
        <c:auto val="1"/>
        <c:lblAlgn val="ctr"/>
        <c:lblOffset val="100"/>
        <c:noMultiLvlLbl val="0"/>
      </c:catAx>
      <c:valAx>
        <c:axId val="1408652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69782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ENERGÍA</a:t>
            </a:r>
            <a:r>
              <a:rPr lang="en-US" baseline="0" dirty="0"/>
              <a:t> ELECTRICA</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Hoja1!$D$444</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D049284-62CF-46CD-ACE2-2F77BD89150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D08-4665-BA63-FC9129F2778A}"/>
                </c:ext>
              </c:extLst>
            </c:dLbl>
            <c:dLbl>
              <c:idx val="1"/>
              <c:tx>
                <c:rich>
                  <a:bodyPr/>
                  <a:lstStyle/>
                  <a:p>
                    <a:fld id="{CED236C5-3509-4E94-ADCE-B9D79449A6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D08-4665-BA63-FC9129F2778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Hoja1!$B$445:$B$446</c:f>
              <c:strCache>
                <c:ptCount val="2"/>
                <c:pt idx="0">
                  <c:v>NO</c:v>
                </c:pt>
                <c:pt idx="1">
                  <c:v>SI</c:v>
                </c:pt>
              </c:strCache>
            </c:strRef>
          </c:cat>
          <c:val>
            <c:numRef>
              <c:f>Hoja1!$D$445:$D$446</c:f>
              <c:numCache>
                <c:formatCode>###0</c:formatCode>
                <c:ptCount val="2"/>
                <c:pt idx="0">
                  <c:v>73.333333333333329</c:v>
                </c:pt>
                <c:pt idx="1">
                  <c:v>26.666666666666668</c:v>
                </c:pt>
              </c:numCache>
            </c:numRef>
          </c:val>
          <c:extLst>
            <c:ext xmlns:c16="http://schemas.microsoft.com/office/drawing/2014/chart" uri="{C3380CC4-5D6E-409C-BE32-E72D297353CC}">
              <c16:uniqueId val="{00000000-0D08-4665-BA63-FC9129F2778A}"/>
            </c:ext>
          </c:extLst>
        </c:ser>
        <c:dLbls>
          <c:dLblPos val="inEnd"/>
          <c:showLegendKey val="0"/>
          <c:showVal val="1"/>
          <c:showCatName val="0"/>
          <c:showSerName val="0"/>
          <c:showPercent val="0"/>
          <c:showBubbleSize val="0"/>
        </c:dLbls>
        <c:gapWidth val="150"/>
        <c:overlap val="100"/>
        <c:axId val="1263292336"/>
        <c:axId val="1180819264"/>
      </c:barChart>
      <c:catAx>
        <c:axId val="12632923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80819264"/>
        <c:crosses val="autoZero"/>
        <c:auto val="1"/>
        <c:lblAlgn val="ctr"/>
        <c:lblOffset val="100"/>
        <c:noMultiLvlLbl val="0"/>
      </c:catAx>
      <c:valAx>
        <c:axId val="1180819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32923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sz="1800" dirty="0"/>
              <a:t>PARTICIPACIÓN</a:t>
            </a:r>
            <a:r>
              <a:rPr lang="es-MX" sz="1800" baseline="0" dirty="0"/>
              <a:t> </a:t>
            </a:r>
            <a:r>
              <a:rPr lang="es-MX" sz="1800" dirty="0"/>
              <a:t>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Hoja1!$E$10</c:f>
              <c:strCache>
                <c:ptCount val="1"/>
                <c:pt idx="0">
                  <c:v>PORCENTAJE</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3DB-41EF-99F5-F9904245D01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3DB-41EF-99F5-F9904245D015}"/>
              </c:ext>
            </c:extLst>
          </c:dPt>
          <c:dLbls>
            <c:dLbl>
              <c:idx val="0"/>
              <c:tx>
                <c:rich>
                  <a:bodyPr/>
                  <a:lstStyle/>
                  <a:p>
                    <a:fld id="{E5666C1F-B2D4-4C55-93D1-56F0D87BD0FC}" type="VALUE">
                      <a:rPr lang="en-US" smtClean="0"/>
                      <a:pPr/>
                      <a:t>[VALOR]</a:t>
                    </a:fld>
                    <a:r>
                      <a:rPr lang="en-US" baseline="0"/>
                      <a:t>%</a:t>
                    </a:r>
                  </a:p>
                </c:rich>
              </c:tx>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3DB-41EF-99F5-F9904245D015}"/>
                </c:ext>
              </c:extLst>
            </c:dLbl>
            <c:dLbl>
              <c:idx val="1"/>
              <c:tx>
                <c:rich>
                  <a:bodyPr/>
                  <a:lstStyle/>
                  <a:p>
                    <a:fld id="{38E6B9CA-7129-4E54-A377-2A8336DE8CDF}" type="VALUE">
                      <a:rPr lang="en-US" smtClean="0"/>
                      <a:pPr/>
                      <a:t>[VALOR]</a:t>
                    </a:fld>
                    <a:r>
                      <a:rPr lang="en-US" baseline="0"/>
                      <a:t>%</a:t>
                    </a:r>
                  </a:p>
                </c:rich>
              </c:tx>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3DB-41EF-99F5-F9904245D01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Hoja1!$D$11:$D$12</c:f>
              <c:strCache>
                <c:ptCount val="2"/>
                <c:pt idx="0">
                  <c:v>ENCUESTADOS</c:v>
                </c:pt>
                <c:pt idx="1">
                  <c:v>NO ADMINISTRATIVO</c:v>
                </c:pt>
              </c:strCache>
            </c:strRef>
          </c:cat>
          <c:val>
            <c:numRef>
              <c:f>Hoja1!$E$11:$E$12</c:f>
              <c:numCache>
                <c:formatCode>General</c:formatCode>
                <c:ptCount val="2"/>
                <c:pt idx="0">
                  <c:v>68.75</c:v>
                </c:pt>
                <c:pt idx="1">
                  <c:v>31.25</c:v>
                </c:pt>
              </c:numCache>
            </c:numRef>
          </c:val>
          <c:extLst>
            <c:ext xmlns:c16="http://schemas.microsoft.com/office/drawing/2014/chart" uri="{C3380CC4-5D6E-409C-BE32-E72D297353CC}">
              <c16:uniqueId val="{00000004-C3DB-41EF-99F5-F9904245D015}"/>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Hoja1!$D$450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FABFF40-966D-4C47-ABE4-9E628E4358F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03-4042-897A-EFB6FECCE0A2}"/>
                </c:ext>
              </c:extLst>
            </c:dLbl>
            <c:dLbl>
              <c:idx val="1"/>
              <c:tx>
                <c:rich>
                  <a:bodyPr/>
                  <a:lstStyle/>
                  <a:p>
                    <a:fld id="{080CF826-0A77-4CB9-9E73-EA3A08BF2B7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03-4042-897A-EFB6FECCE0A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Hoja1!$B$451:$B$452</c:f>
              <c:strCache>
                <c:ptCount val="2"/>
                <c:pt idx="0">
                  <c:v>NO</c:v>
                </c:pt>
                <c:pt idx="1">
                  <c:v>SI</c:v>
                </c:pt>
              </c:strCache>
            </c:strRef>
          </c:cat>
          <c:val>
            <c:numRef>
              <c:f>Hoja1!$D$451:$D$452</c:f>
              <c:numCache>
                <c:formatCode>###0</c:formatCode>
                <c:ptCount val="2"/>
                <c:pt idx="0">
                  <c:v>33.333333333333329</c:v>
                </c:pt>
                <c:pt idx="1">
                  <c:v>66.666666666666657</c:v>
                </c:pt>
              </c:numCache>
            </c:numRef>
          </c:val>
          <c:extLst>
            <c:ext xmlns:c16="http://schemas.microsoft.com/office/drawing/2014/chart" uri="{C3380CC4-5D6E-409C-BE32-E72D297353CC}">
              <c16:uniqueId val="{00000000-3A03-4042-897A-EFB6FECCE0A2}"/>
            </c:ext>
          </c:extLst>
        </c:ser>
        <c:dLbls>
          <c:dLblPos val="inEnd"/>
          <c:showLegendKey val="0"/>
          <c:showVal val="1"/>
          <c:showCatName val="0"/>
          <c:showSerName val="0"/>
          <c:showPercent val="0"/>
          <c:showBubbleSize val="0"/>
        </c:dLbls>
        <c:gapWidth val="150"/>
        <c:overlap val="100"/>
        <c:axId val="1411543136"/>
        <c:axId val="1408647248"/>
      </c:barChart>
      <c:catAx>
        <c:axId val="14115431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8647248"/>
        <c:crosses val="autoZero"/>
        <c:auto val="1"/>
        <c:lblAlgn val="ctr"/>
        <c:lblOffset val="100"/>
        <c:noMultiLvlLbl val="0"/>
      </c:catAx>
      <c:valAx>
        <c:axId val="1408647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115431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Hoja1!$D$456</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C4D7427-342F-4848-A511-1A6691C0794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083-4EC0-A852-AE8D39659603}"/>
                </c:ext>
              </c:extLst>
            </c:dLbl>
            <c:dLbl>
              <c:idx val="1"/>
              <c:tx>
                <c:rich>
                  <a:bodyPr/>
                  <a:lstStyle/>
                  <a:p>
                    <a:fld id="{A143A320-1E5A-4940-B4EB-BAD63BBFB3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083-4EC0-A852-AE8D3965960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Hoja1!$B$457:$B$459</c:f>
              <c:strCache>
                <c:ptCount val="3"/>
                <c:pt idx="0">
                  <c:v>NO</c:v>
                </c:pt>
                <c:pt idx="1">
                  <c:v>SI</c:v>
                </c:pt>
                <c:pt idx="2">
                  <c:v>Total</c:v>
                </c:pt>
              </c:strCache>
            </c:strRef>
          </c:cat>
          <c:val>
            <c:numRef>
              <c:f>Hoja1!$D$457:$D$458</c:f>
              <c:numCache>
                <c:formatCode>###0</c:formatCode>
                <c:ptCount val="2"/>
                <c:pt idx="0">
                  <c:v>33.333333333333329</c:v>
                </c:pt>
                <c:pt idx="1">
                  <c:v>66.666666666666657</c:v>
                </c:pt>
              </c:numCache>
            </c:numRef>
          </c:val>
          <c:extLst>
            <c:ext xmlns:c16="http://schemas.microsoft.com/office/drawing/2014/chart" uri="{C3380CC4-5D6E-409C-BE32-E72D297353CC}">
              <c16:uniqueId val="{00000000-8083-4EC0-A852-AE8D39659603}"/>
            </c:ext>
          </c:extLst>
        </c:ser>
        <c:dLbls>
          <c:dLblPos val="inEnd"/>
          <c:showLegendKey val="0"/>
          <c:showVal val="1"/>
          <c:showCatName val="0"/>
          <c:showSerName val="0"/>
          <c:showPercent val="0"/>
          <c:showBubbleSize val="0"/>
        </c:dLbls>
        <c:gapWidth val="150"/>
        <c:overlap val="100"/>
        <c:axId val="1264637840"/>
        <c:axId val="1408640176"/>
      </c:barChart>
      <c:catAx>
        <c:axId val="126463784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8640176"/>
        <c:crosses val="autoZero"/>
        <c:auto val="1"/>
        <c:lblAlgn val="ctr"/>
        <c:lblOffset val="100"/>
        <c:noMultiLvlLbl val="0"/>
      </c:catAx>
      <c:valAx>
        <c:axId val="1408640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463784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Hoja1!$D$462</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09973B5-A21E-4384-95B5-D77EBE11C03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95D-4B1B-A20C-B6306F516C40}"/>
                </c:ext>
              </c:extLst>
            </c:dLbl>
            <c:dLbl>
              <c:idx val="1"/>
              <c:tx>
                <c:rich>
                  <a:bodyPr/>
                  <a:lstStyle/>
                  <a:p>
                    <a:fld id="{14F23A8E-70A7-46E9-94D5-5FFA41ED69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95D-4B1B-A20C-B6306F516C4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Hoja1!$B$463:$B$464</c:f>
              <c:strCache>
                <c:ptCount val="2"/>
                <c:pt idx="0">
                  <c:v>NO</c:v>
                </c:pt>
                <c:pt idx="1">
                  <c:v>SI</c:v>
                </c:pt>
              </c:strCache>
            </c:strRef>
          </c:cat>
          <c:val>
            <c:numRef>
              <c:f>Hoja1!$D$463:$D$464</c:f>
              <c:numCache>
                <c:formatCode>###0</c:formatCode>
                <c:ptCount val="2"/>
                <c:pt idx="0">
                  <c:v>26.666666666666668</c:v>
                </c:pt>
                <c:pt idx="1">
                  <c:v>73.333333333333329</c:v>
                </c:pt>
              </c:numCache>
            </c:numRef>
          </c:val>
          <c:extLst>
            <c:ext xmlns:c16="http://schemas.microsoft.com/office/drawing/2014/chart" uri="{C3380CC4-5D6E-409C-BE32-E72D297353CC}">
              <c16:uniqueId val="{00000000-495D-4B1B-A20C-B6306F516C40}"/>
            </c:ext>
          </c:extLst>
        </c:ser>
        <c:dLbls>
          <c:dLblPos val="inEnd"/>
          <c:showLegendKey val="0"/>
          <c:showVal val="1"/>
          <c:showCatName val="0"/>
          <c:showSerName val="0"/>
          <c:showPercent val="0"/>
          <c:showBubbleSize val="0"/>
        </c:dLbls>
        <c:gapWidth val="150"/>
        <c:overlap val="100"/>
        <c:axId val="1318210880"/>
        <c:axId val="1179754288"/>
      </c:barChart>
      <c:catAx>
        <c:axId val="131821088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79754288"/>
        <c:crosses val="autoZero"/>
        <c:auto val="1"/>
        <c:lblAlgn val="ctr"/>
        <c:lblOffset val="100"/>
        <c:noMultiLvlLbl val="0"/>
      </c:catAx>
      <c:valAx>
        <c:axId val="1179754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1821088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Hoja1!$E$14</c:f>
              <c:strCache>
                <c:ptCount val="1"/>
                <c:pt idx="0">
                  <c:v>PORCENTAJE</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BDE-4B00-90D7-D1FCFFF0856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BDE-4B00-90D7-D1FCFFF08560}"/>
              </c:ext>
            </c:extLst>
          </c:dPt>
          <c:dLbls>
            <c:dLbl>
              <c:idx val="0"/>
              <c:tx>
                <c:rich>
                  <a:bodyPr/>
                  <a:lstStyle/>
                  <a:p>
                    <a:fld id="{02AC6B63-E348-4382-A506-3A89BCE001FA}" type="VALUE">
                      <a:rPr lang="en-US" smtClean="0"/>
                      <a:pPr/>
                      <a:t>[VALOR]</a:t>
                    </a:fld>
                    <a:r>
                      <a:rPr lang="en-US" baseline="0" dirty="0"/>
                      <a:t>% </a:t>
                    </a:r>
                  </a:p>
                </c:rich>
              </c:tx>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BDE-4B00-90D7-D1FCFFF08560}"/>
                </c:ext>
              </c:extLst>
            </c:dLbl>
            <c:dLbl>
              <c:idx val="1"/>
              <c:tx>
                <c:rich>
                  <a:bodyPr/>
                  <a:lstStyle/>
                  <a:p>
                    <a:fld id="{7BB4EBF2-4494-4C8F-AC24-D0A521D01C63}" type="VALUE">
                      <a:rPr lang="en-US" smtClean="0"/>
                      <a:pPr/>
                      <a:t>[VALOR]</a:t>
                    </a:fld>
                    <a:r>
                      <a:rPr lang="en-US" baseline="0"/>
                      <a:t>% </a:t>
                    </a:r>
                  </a:p>
                </c:rich>
              </c:tx>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BDE-4B00-90D7-D1FCFFF0856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Hoja1!$D$15:$D$16</c:f>
              <c:strCache>
                <c:ptCount val="2"/>
                <c:pt idx="0">
                  <c:v>ENCUESTADOS</c:v>
                </c:pt>
                <c:pt idx="1">
                  <c:v>NO DOCENTES</c:v>
                </c:pt>
              </c:strCache>
            </c:strRef>
          </c:cat>
          <c:val>
            <c:numRef>
              <c:f>Hoja1!$E$15:$E$16</c:f>
              <c:numCache>
                <c:formatCode>General</c:formatCode>
                <c:ptCount val="2"/>
                <c:pt idx="0">
                  <c:v>31.25</c:v>
                </c:pt>
                <c:pt idx="1">
                  <c:v>68.75</c:v>
                </c:pt>
              </c:numCache>
            </c:numRef>
          </c:val>
          <c:extLst>
            <c:ext xmlns:c16="http://schemas.microsoft.com/office/drawing/2014/chart" uri="{C3380CC4-5D6E-409C-BE32-E72D297353CC}">
              <c16:uniqueId val="{00000004-5BDE-4B00-90D7-D1FCFFF08560}"/>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100%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C4-4562-8DB3-1E0BF4E40B61}"/>
                </c:ext>
              </c:extLst>
            </c:dLbl>
            <c:dLbl>
              <c:idx val="1"/>
              <c:layout>
                <c:manualLayout>
                  <c:x val="-5.279702274678659E-3"/>
                  <c:y val="-3.1208529697676936E-2"/>
                </c:manualLayout>
              </c:layout>
              <c:tx>
                <c:rich>
                  <a:bodyPr/>
                  <a:lstStyle/>
                  <a:p>
                    <a:fld id="{007BED4B-1C92-4E18-929B-28E865BB666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5C4-4562-8DB3-1E0BF4E40B6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Hoja1!$B$3:$B$4</c:f>
              <c:strCache>
                <c:ptCount val="2"/>
                <c:pt idx="0">
                  <c:v>SI</c:v>
                </c:pt>
                <c:pt idx="1">
                  <c:v>NO</c:v>
                </c:pt>
              </c:strCache>
            </c:strRef>
          </c:cat>
          <c:val>
            <c:numRef>
              <c:f>Hoja1!$D$3:$D$4</c:f>
              <c:numCache>
                <c:formatCode>General</c:formatCode>
                <c:ptCount val="2"/>
                <c:pt idx="0" formatCode="###0.0">
                  <c:v>100</c:v>
                </c:pt>
                <c:pt idx="1">
                  <c:v>0</c:v>
                </c:pt>
              </c:numCache>
            </c:numRef>
          </c:val>
          <c:extLst>
            <c:ext xmlns:c16="http://schemas.microsoft.com/office/drawing/2014/chart" uri="{C3380CC4-5D6E-409C-BE32-E72D297353CC}">
              <c16:uniqueId val="{00000000-25C4-4562-8DB3-1E0BF4E40B61}"/>
            </c:ext>
          </c:extLst>
        </c:ser>
        <c:dLbls>
          <c:dLblPos val="inEnd"/>
          <c:showLegendKey val="0"/>
          <c:showVal val="1"/>
          <c:showCatName val="0"/>
          <c:showSerName val="0"/>
          <c:showPercent val="0"/>
          <c:showBubbleSize val="0"/>
        </c:dLbls>
        <c:gapWidth val="150"/>
        <c:overlap val="100"/>
        <c:axId val="1263291536"/>
        <c:axId val="1264752496"/>
      </c:barChart>
      <c:catAx>
        <c:axId val="1263291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4752496"/>
        <c:crosses val="autoZero"/>
        <c:auto val="1"/>
        <c:lblAlgn val="ctr"/>
        <c:lblOffset val="100"/>
        <c:noMultiLvlLbl val="0"/>
      </c:catAx>
      <c:valAx>
        <c:axId val="1264752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3291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8CEC600-A0DC-476F-ADB9-3BD2E536787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FD-4BD1-9EDC-F6DD0875CA1F}"/>
                </c:ext>
              </c:extLst>
            </c:dLbl>
            <c:dLbl>
              <c:idx val="1"/>
              <c:tx>
                <c:rich>
                  <a:bodyPr/>
                  <a:lstStyle/>
                  <a:p>
                    <a:fld id="{F75B4C17-CCE7-470C-B96B-8149FEF1222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0FD-4BD1-9EDC-F6DD0875CA1F}"/>
                </c:ext>
              </c:extLst>
            </c:dLbl>
            <c:dLbl>
              <c:idx val="2"/>
              <c:tx>
                <c:rich>
                  <a:bodyPr/>
                  <a:lstStyle/>
                  <a:p>
                    <a:fld id="{A2199673-3B88-4798-8C82-A1743C862F9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0FD-4BD1-9EDC-F6DD0875CA1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Hoja1!$H$6:$H$8</c:f>
              <c:strCache>
                <c:ptCount val="3"/>
                <c:pt idx="0">
                  <c:v>ESCUDO</c:v>
                </c:pt>
                <c:pt idx="1">
                  <c:v>HISTORIA</c:v>
                </c:pt>
                <c:pt idx="2">
                  <c:v>LEMA</c:v>
                </c:pt>
              </c:strCache>
            </c:strRef>
          </c:cat>
          <c:val>
            <c:numRef>
              <c:f>Hoja1!$I$6:$I$8</c:f>
              <c:numCache>
                <c:formatCode>###0</c:formatCode>
                <c:ptCount val="3"/>
                <c:pt idx="0">
                  <c:v>80</c:v>
                </c:pt>
                <c:pt idx="1">
                  <c:v>73.400000000000006</c:v>
                </c:pt>
                <c:pt idx="2">
                  <c:v>53</c:v>
                </c:pt>
              </c:numCache>
            </c:numRef>
          </c:val>
          <c:extLst>
            <c:ext xmlns:c16="http://schemas.microsoft.com/office/drawing/2014/chart" uri="{C3380CC4-5D6E-409C-BE32-E72D297353CC}">
              <c16:uniqueId val="{00000000-F0FD-4BD1-9EDC-F6DD0875CA1F}"/>
            </c:ext>
          </c:extLst>
        </c:ser>
        <c:dLbls>
          <c:dLblPos val="inEnd"/>
          <c:showLegendKey val="0"/>
          <c:showVal val="1"/>
          <c:showCatName val="0"/>
          <c:showSerName val="0"/>
          <c:showPercent val="0"/>
          <c:showBubbleSize val="0"/>
        </c:dLbls>
        <c:gapWidth val="150"/>
        <c:overlap val="100"/>
        <c:axId val="1263289536"/>
        <c:axId val="1259497664"/>
      </c:barChart>
      <c:catAx>
        <c:axId val="1263289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59497664"/>
        <c:crosses val="autoZero"/>
        <c:auto val="1"/>
        <c:lblAlgn val="ctr"/>
        <c:lblOffset val="100"/>
        <c:noMultiLvlLbl val="0"/>
      </c:catAx>
      <c:valAx>
        <c:axId val="1259497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328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36853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6: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3344380" y="4653137"/>
            <a:ext cx="3066801" cy="646331"/>
          </a:xfrm>
          <a:prstGeom prst="rect">
            <a:avLst/>
          </a:prstGeom>
          <a:noFill/>
        </p:spPr>
        <p:txBody>
          <a:bodyPr wrap="none" rtlCol="0">
            <a:spAutoFit/>
          </a:bodyPr>
          <a:lstStyle/>
          <a:p>
            <a:pPr algn="ctr"/>
            <a:r>
              <a:rPr lang="es-MX" b="1" dirty="0"/>
              <a:t>RESULTADOS EVALUACIÓN DE </a:t>
            </a:r>
          </a:p>
          <a:p>
            <a:pPr algn="ctr"/>
            <a:r>
              <a:rPr lang="es-MX" b="1" dirty="0"/>
              <a:t>AMBIENTE DE TRABAJO 2019</a:t>
            </a:r>
          </a:p>
        </p:txBody>
      </p:sp>
      <p:sp>
        <p:nvSpPr>
          <p:cNvPr id="25" name="24 CuadroTexto"/>
          <p:cNvSpPr txBox="1"/>
          <p:nvPr/>
        </p:nvSpPr>
        <p:spPr>
          <a:xfrm>
            <a:off x="7033681" y="6021288"/>
            <a:ext cx="1463286" cy="338554"/>
          </a:xfrm>
          <a:prstGeom prst="rect">
            <a:avLst/>
          </a:prstGeom>
          <a:noFill/>
        </p:spPr>
        <p:txBody>
          <a:bodyPr wrap="none" rtlCol="0">
            <a:spAutoFit/>
          </a:bodyPr>
          <a:lstStyle/>
          <a:p>
            <a:r>
              <a:rPr lang="es-MX" sz="1600" b="1"/>
              <a:t>OCTUBRE 2021</a:t>
            </a:r>
            <a:endParaRPr lang="es-MX" sz="1600" b="1" dirty="0"/>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236" name="Google Shape;236;p9"/>
          <p:cNvGrpSpPr/>
          <p:nvPr/>
        </p:nvGrpSpPr>
        <p:grpSpPr>
          <a:xfrm>
            <a:off x="202434" y="52437"/>
            <a:ext cx="8964488" cy="6858000"/>
            <a:chOff x="179512" y="0"/>
            <a:chExt cx="8964488" cy="6858000"/>
          </a:xfrm>
        </p:grpSpPr>
        <p:grpSp>
          <p:nvGrpSpPr>
            <p:cNvPr id="237" name="Google Shape;237;p9"/>
            <p:cNvGrpSpPr/>
            <p:nvPr/>
          </p:nvGrpSpPr>
          <p:grpSpPr>
            <a:xfrm>
              <a:off x="179512" y="0"/>
              <a:ext cx="8964488" cy="6858000"/>
              <a:chOff x="179512" y="0"/>
              <a:chExt cx="8964488" cy="6858000"/>
            </a:xfrm>
          </p:grpSpPr>
          <p:pic>
            <p:nvPicPr>
              <p:cNvPr id="238" name="Google Shape;238;p9"/>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39" name="Google Shape;239;p9"/>
              <p:cNvGrpSpPr/>
              <p:nvPr/>
            </p:nvGrpSpPr>
            <p:grpSpPr>
              <a:xfrm>
                <a:off x="179512" y="0"/>
                <a:ext cx="8964488" cy="6858000"/>
                <a:chOff x="179512" y="0"/>
                <a:chExt cx="8964488" cy="6858000"/>
              </a:xfrm>
            </p:grpSpPr>
            <p:sp>
              <p:nvSpPr>
                <p:cNvPr id="240" name="Google Shape;240;p9"/>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9"/>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9"/>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9"/>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9"/>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5" name="Google Shape;245;p9"/>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6" name="Google Shape;246;p9"/>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47" name="Google Shape;247;p9"/>
            <p:cNvSpPr txBox="1"/>
            <p:nvPr/>
          </p:nvSpPr>
          <p:spPr>
            <a:xfrm>
              <a:off x="3910579"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48" name="Google Shape;248;p9"/>
          <p:cNvPicPr preferRelativeResize="0"/>
          <p:nvPr/>
        </p:nvPicPr>
        <p:blipFill rotWithShape="1">
          <a:blip r:embed="rId4">
            <a:alphaModFix/>
          </a:blip>
          <a:srcRect/>
          <a:stretch/>
        </p:blipFill>
        <p:spPr>
          <a:xfrm>
            <a:off x="1197582" y="548680"/>
            <a:ext cx="7550882" cy="56934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254" name="Google Shape;254;p10"/>
          <p:cNvGrpSpPr/>
          <p:nvPr/>
        </p:nvGrpSpPr>
        <p:grpSpPr>
          <a:xfrm>
            <a:off x="179512" y="248"/>
            <a:ext cx="8964488" cy="6858000"/>
            <a:chOff x="179512" y="0"/>
            <a:chExt cx="8964488" cy="6858000"/>
          </a:xfrm>
        </p:grpSpPr>
        <p:grpSp>
          <p:nvGrpSpPr>
            <p:cNvPr id="255" name="Google Shape;255;p10"/>
            <p:cNvGrpSpPr/>
            <p:nvPr/>
          </p:nvGrpSpPr>
          <p:grpSpPr>
            <a:xfrm>
              <a:off x="179512" y="0"/>
              <a:ext cx="8964488" cy="6858000"/>
              <a:chOff x="179512" y="0"/>
              <a:chExt cx="8964488" cy="6858000"/>
            </a:xfrm>
          </p:grpSpPr>
          <p:pic>
            <p:nvPicPr>
              <p:cNvPr id="256" name="Google Shape;256;p10"/>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57" name="Google Shape;257;p10"/>
              <p:cNvGrpSpPr/>
              <p:nvPr/>
            </p:nvGrpSpPr>
            <p:grpSpPr>
              <a:xfrm>
                <a:off x="179512" y="0"/>
                <a:ext cx="8964488" cy="6858000"/>
                <a:chOff x="179512" y="0"/>
                <a:chExt cx="8964488" cy="6858000"/>
              </a:xfrm>
            </p:grpSpPr>
            <p:sp>
              <p:nvSpPr>
                <p:cNvPr id="258" name="Google Shape;258;p10"/>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0"/>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0"/>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10"/>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0"/>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63" name="Google Shape;263;p10"/>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64" name="Google Shape;264;p10"/>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65" name="Google Shape;265;p10"/>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66" name="Google Shape;266;p10"/>
          <p:cNvPicPr preferRelativeResize="0"/>
          <p:nvPr/>
        </p:nvPicPr>
        <p:blipFill rotWithShape="1">
          <a:blip r:embed="rId4">
            <a:alphaModFix/>
          </a:blip>
          <a:srcRect/>
          <a:stretch/>
        </p:blipFill>
        <p:spPr>
          <a:xfrm>
            <a:off x="1102652" y="548681"/>
            <a:ext cx="7816118" cy="54988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pSp>
        <p:nvGrpSpPr>
          <p:cNvPr id="272" name="Google Shape;272;p11"/>
          <p:cNvGrpSpPr/>
          <p:nvPr/>
        </p:nvGrpSpPr>
        <p:grpSpPr>
          <a:xfrm>
            <a:off x="107504" y="52437"/>
            <a:ext cx="8964488" cy="6858000"/>
            <a:chOff x="179512" y="0"/>
            <a:chExt cx="8964488" cy="6858000"/>
          </a:xfrm>
        </p:grpSpPr>
        <p:grpSp>
          <p:nvGrpSpPr>
            <p:cNvPr id="273" name="Google Shape;273;p11"/>
            <p:cNvGrpSpPr/>
            <p:nvPr/>
          </p:nvGrpSpPr>
          <p:grpSpPr>
            <a:xfrm>
              <a:off x="179512" y="0"/>
              <a:ext cx="8964488" cy="6858000"/>
              <a:chOff x="179512" y="0"/>
              <a:chExt cx="8964488" cy="6858000"/>
            </a:xfrm>
          </p:grpSpPr>
          <p:pic>
            <p:nvPicPr>
              <p:cNvPr id="274" name="Google Shape;274;p11"/>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75" name="Google Shape;275;p11"/>
              <p:cNvGrpSpPr/>
              <p:nvPr/>
            </p:nvGrpSpPr>
            <p:grpSpPr>
              <a:xfrm>
                <a:off x="179512" y="0"/>
                <a:ext cx="8964488" cy="6858000"/>
                <a:chOff x="179512" y="0"/>
                <a:chExt cx="8964488" cy="6858000"/>
              </a:xfrm>
            </p:grpSpPr>
            <p:sp>
              <p:nvSpPr>
                <p:cNvPr id="276" name="Google Shape;276;p11"/>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11"/>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11"/>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11"/>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1"/>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1" name="Google Shape;281;p11"/>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2" name="Google Shape;282;p11"/>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83" name="Google Shape;283;p11"/>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84" name="Google Shape;284;p11"/>
          <p:cNvPicPr preferRelativeResize="0"/>
          <p:nvPr/>
        </p:nvPicPr>
        <p:blipFill rotWithShape="1">
          <a:blip r:embed="rId4">
            <a:alphaModFix/>
          </a:blip>
          <a:srcRect/>
          <a:stretch/>
        </p:blipFill>
        <p:spPr>
          <a:xfrm>
            <a:off x="1056183" y="588146"/>
            <a:ext cx="7692280" cy="55314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Google Shape;290;p12"/>
          <p:cNvGrpSpPr/>
          <p:nvPr/>
        </p:nvGrpSpPr>
        <p:grpSpPr>
          <a:xfrm>
            <a:off x="107504" y="52437"/>
            <a:ext cx="8964488" cy="6858000"/>
            <a:chOff x="179512" y="0"/>
            <a:chExt cx="8964488" cy="6858000"/>
          </a:xfrm>
        </p:grpSpPr>
        <p:grpSp>
          <p:nvGrpSpPr>
            <p:cNvPr id="291" name="Google Shape;291;p12"/>
            <p:cNvGrpSpPr/>
            <p:nvPr/>
          </p:nvGrpSpPr>
          <p:grpSpPr>
            <a:xfrm>
              <a:off x="179512" y="0"/>
              <a:ext cx="8964488" cy="6858000"/>
              <a:chOff x="179512" y="0"/>
              <a:chExt cx="8964488" cy="6858000"/>
            </a:xfrm>
          </p:grpSpPr>
          <p:pic>
            <p:nvPicPr>
              <p:cNvPr id="292" name="Google Shape;292;p1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93" name="Google Shape;293;p12"/>
              <p:cNvGrpSpPr/>
              <p:nvPr/>
            </p:nvGrpSpPr>
            <p:grpSpPr>
              <a:xfrm>
                <a:off x="179512" y="0"/>
                <a:ext cx="8964488" cy="6858000"/>
                <a:chOff x="179512" y="0"/>
                <a:chExt cx="8964488" cy="6858000"/>
              </a:xfrm>
            </p:grpSpPr>
            <p:sp>
              <p:nvSpPr>
                <p:cNvPr id="294" name="Google Shape;294;p12"/>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12"/>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2"/>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2"/>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12"/>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9" name="Google Shape;299;p12"/>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00" name="Google Shape;300;p1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301" name="Google Shape;301;p12"/>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302" name="Google Shape;302;p12"/>
          <p:cNvPicPr preferRelativeResize="0"/>
          <p:nvPr/>
        </p:nvPicPr>
        <p:blipFill rotWithShape="1">
          <a:blip r:embed="rId4">
            <a:alphaModFix/>
          </a:blip>
          <a:srcRect/>
          <a:stretch/>
        </p:blipFill>
        <p:spPr>
          <a:xfrm>
            <a:off x="1056932" y="538719"/>
            <a:ext cx="7691531" cy="55808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3" name="Gráfico 22">
            <a:extLst>
              <a:ext uri="{FF2B5EF4-FFF2-40B4-BE49-F238E27FC236}">
                <a16:creationId xmlns:a16="http://schemas.microsoft.com/office/drawing/2014/main" id="{A9610835-F398-4254-A180-6A0C6C6D6FB1}"/>
              </a:ext>
            </a:extLst>
          </p:cNvPr>
          <p:cNvGraphicFramePr>
            <a:graphicFrameLocks/>
          </p:cNvGraphicFramePr>
          <p:nvPr>
            <p:extLst>
              <p:ext uri="{D42A27DB-BD31-4B8C-83A1-F6EECF244321}">
                <p14:modId xmlns:p14="http://schemas.microsoft.com/office/powerpoint/2010/main" val="3302045832"/>
              </p:ext>
            </p:extLst>
          </p:nvPr>
        </p:nvGraphicFramePr>
        <p:xfrm>
          <a:off x="1282800" y="1365064"/>
          <a:ext cx="7216316" cy="38709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0" name="Gráfico 19">
            <a:extLst>
              <a:ext uri="{FF2B5EF4-FFF2-40B4-BE49-F238E27FC236}">
                <a16:creationId xmlns:a16="http://schemas.microsoft.com/office/drawing/2014/main" id="{AAB44017-D028-485A-B936-153B7A100132}"/>
              </a:ext>
            </a:extLst>
          </p:cNvPr>
          <p:cNvGraphicFramePr>
            <a:graphicFrameLocks/>
          </p:cNvGraphicFramePr>
          <p:nvPr>
            <p:extLst>
              <p:ext uri="{D42A27DB-BD31-4B8C-83A1-F6EECF244321}">
                <p14:modId xmlns:p14="http://schemas.microsoft.com/office/powerpoint/2010/main" val="2642478197"/>
              </p:ext>
            </p:extLst>
          </p:nvPr>
        </p:nvGraphicFramePr>
        <p:xfrm>
          <a:off x="1357063" y="1516588"/>
          <a:ext cx="7463407" cy="39888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751D11BE-E4C0-4450-BBA5-C3D77E9877C4}"/>
              </a:ext>
            </a:extLst>
          </p:cNvPr>
          <p:cNvGraphicFramePr>
            <a:graphicFrameLocks/>
          </p:cNvGraphicFramePr>
          <p:nvPr>
            <p:extLst>
              <p:ext uri="{D42A27DB-BD31-4B8C-83A1-F6EECF244321}">
                <p14:modId xmlns:p14="http://schemas.microsoft.com/office/powerpoint/2010/main" val="2947885669"/>
              </p:ext>
            </p:extLst>
          </p:nvPr>
        </p:nvGraphicFramePr>
        <p:xfrm>
          <a:off x="1082788" y="1274536"/>
          <a:ext cx="7233627" cy="42308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4" name="Gráfico 23">
            <a:extLst>
              <a:ext uri="{FF2B5EF4-FFF2-40B4-BE49-F238E27FC236}">
                <a16:creationId xmlns:a16="http://schemas.microsoft.com/office/drawing/2014/main" id="{1BE95994-6E92-47B8-B3C7-F6C32B90389D}"/>
              </a:ext>
            </a:extLst>
          </p:cNvPr>
          <p:cNvGraphicFramePr>
            <a:graphicFrameLocks/>
          </p:cNvGraphicFramePr>
          <p:nvPr>
            <p:extLst>
              <p:ext uri="{D42A27DB-BD31-4B8C-83A1-F6EECF244321}">
                <p14:modId xmlns:p14="http://schemas.microsoft.com/office/powerpoint/2010/main" val="508455270"/>
              </p:ext>
            </p:extLst>
          </p:nvPr>
        </p:nvGraphicFramePr>
        <p:xfrm>
          <a:off x="993611" y="1461559"/>
          <a:ext cx="7838203" cy="40895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el total de los participantes</a:t>
            </a:r>
            <a:r>
              <a:rPr lang="es-MX" b="1" dirty="0"/>
              <a:t> </a:t>
            </a:r>
            <a:r>
              <a:rPr lang="es-MX" dirty="0"/>
              <a:t>se siente </a:t>
            </a:r>
            <a:r>
              <a:rPr lang="es-MX" b="1" dirty="0"/>
              <a:t>orgulloso</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2.-Historia</a:t>
            </a:r>
          </a:p>
          <a:p>
            <a:pPr marL="742950" lvl="1" indent="-285750" algn="just">
              <a:buFont typeface="Arial" panose="020B0604020202020204" pitchFamily="34" charset="0"/>
              <a:buChar char="•"/>
            </a:pPr>
            <a:r>
              <a:rPr lang="es-MX" dirty="0"/>
              <a:t>3.-Lema</a:t>
            </a:r>
          </a:p>
          <a:p>
            <a:pPr algn="just"/>
            <a:r>
              <a:rPr lang="es-MX" dirty="0"/>
              <a:t>Se manifiesta que mas del 60% de los trabajadores que contestaron la encuesta si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1.-Responsabilidad</a:t>
            </a:r>
          </a:p>
          <a:p>
            <a:pPr marL="742950" lvl="1" indent="-285750" algn="just">
              <a:buFont typeface="Arial" panose="020B0604020202020204" pitchFamily="34" charset="0"/>
              <a:buChar char="•"/>
            </a:pPr>
            <a:r>
              <a:rPr lang="es-MX" dirty="0"/>
              <a:t> 2.-Transparencia y rendición de cuentas</a:t>
            </a:r>
          </a:p>
          <a:p>
            <a:pPr marL="742950" lvl="1" indent="-285750" algn="just">
              <a:buFont typeface="Arial" panose="020B0604020202020204" pitchFamily="34" charset="0"/>
              <a:buChar char="•"/>
            </a:pPr>
            <a:r>
              <a:rPr lang="es-MX" dirty="0"/>
              <a:t> 3.-Lealtad y compromiso</a:t>
            </a:r>
          </a:p>
          <a:p>
            <a:pPr marL="742950" lvl="1" indent="-285750" algn="just">
              <a:buFont typeface="Arial" panose="020B0604020202020204" pitchFamily="34" charset="0"/>
              <a:buChar char="•"/>
            </a:pPr>
            <a:r>
              <a:rPr lang="es-MX" dirty="0"/>
              <a:t> 4.-Tolerancia</a:t>
            </a:r>
          </a:p>
          <a:p>
            <a:pPr marL="742950" lvl="1" indent="-285750" algn="just">
              <a:buFont typeface="Arial" panose="020B0604020202020204" pitchFamily="34" charset="0"/>
              <a:buChar char="•"/>
            </a:pPr>
            <a:r>
              <a:rPr lang="es-MX" dirty="0"/>
              <a:t> 5.-Equidad</a:t>
            </a:r>
          </a:p>
          <a:p>
            <a:pPr marL="742950" lvl="1" indent="-285750" algn="just">
              <a:buFont typeface="Arial" panose="020B0604020202020204" pitchFamily="34" charset="0"/>
              <a:buChar char="•"/>
            </a:pPr>
            <a:r>
              <a:rPr lang="es-MX" dirty="0"/>
              <a:t>6.-Justicia</a:t>
            </a:r>
          </a:p>
          <a:p>
            <a:pPr marL="742950" lvl="1" indent="-285750" algn="just">
              <a:buFont typeface="Arial" panose="020B0604020202020204" pitchFamily="34" charset="0"/>
              <a:buChar char="•"/>
            </a:pPr>
            <a:r>
              <a:rPr lang="es-MX" dirty="0"/>
              <a:t>7.-Profesionalismo e integridad</a:t>
            </a:r>
          </a:p>
          <a:p>
            <a:pPr marL="742950" lvl="1" indent="-285750" algn="just">
              <a:buFont typeface="Arial" panose="020B0604020202020204" pitchFamily="34" charset="0"/>
              <a:buChar char="•"/>
            </a:pPr>
            <a:r>
              <a:rPr lang="es-MX" dirty="0"/>
              <a:t>8.-Conciencia ecológica</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6" name="Tabla 5">
            <a:extLst>
              <a:ext uri="{FF2B5EF4-FFF2-40B4-BE49-F238E27FC236}">
                <a16:creationId xmlns:a16="http://schemas.microsoft.com/office/drawing/2014/main" id="{BFBC6C6E-1CB0-498B-825F-2B9E67ABFA5D}"/>
              </a:ext>
            </a:extLst>
          </p:cNvPr>
          <p:cNvGraphicFramePr>
            <a:graphicFrameLocks noGrp="1"/>
          </p:cNvGraphicFramePr>
          <p:nvPr>
            <p:extLst>
              <p:ext uri="{D42A27DB-BD31-4B8C-83A1-F6EECF244321}">
                <p14:modId xmlns:p14="http://schemas.microsoft.com/office/powerpoint/2010/main" val="1465564282"/>
              </p:ext>
            </p:extLst>
          </p:nvPr>
        </p:nvGraphicFramePr>
        <p:xfrm>
          <a:off x="2483768" y="1654108"/>
          <a:ext cx="4998487" cy="3566327"/>
        </p:xfrm>
        <a:graphic>
          <a:graphicData uri="http://schemas.openxmlformats.org/drawingml/2006/table">
            <a:tbl>
              <a:tblPr firstRow="1" firstCol="1" bandRow="1">
                <a:tableStyleId>{5C22544A-7EE6-4342-B048-85BDC9FD1C3A}</a:tableStyleId>
              </a:tblPr>
              <a:tblGrid>
                <a:gridCol w="2515131">
                  <a:extLst>
                    <a:ext uri="{9D8B030D-6E8A-4147-A177-3AD203B41FA5}">
                      <a16:colId xmlns:a16="http://schemas.microsoft.com/office/drawing/2014/main" val="3344441859"/>
                    </a:ext>
                  </a:extLst>
                </a:gridCol>
                <a:gridCol w="2483356">
                  <a:extLst>
                    <a:ext uri="{9D8B030D-6E8A-4147-A177-3AD203B41FA5}">
                      <a16:colId xmlns:a16="http://schemas.microsoft.com/office/drawing/2014/main" val="1132791342"/>
                    </a:ext>
                  </a:extLst>
                </a:gridCol>
              </a:tblGrid>
              <a:tr h="547440">
                <a:tc gridSpan="2">
                  <a:txBody>
                    <a:bodyPr/>
                    <a:lstStyle/>
                    <a:p>
                      <a:pPr marL="457200" algn="ctr">
                        <a:lnSpc>
                          <a:spcPct val="115000"/>
                        </a:lnSpc>
                        <a:spcAft>
                          <a:spcPts val="1000"/>
                        </a:spcAft>
                      </a:pPr>
                      <a:r>
                        <a:rPr lang="es-MX" sz="1100">
                          <a:effectLst/>
                        </a:rPr>
                        <a:t>ÁREA : DIRECCIÓN DE VINCULACIÓN PRODUCTIVA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956275829"/>
                  </a:ext>
                </a:extLst>
              </a:tr>
              <a:tr h="290669">
                <a:tc>
                  <a:txBody>
                    <a:bodyPr/>
                    <a:lstStyle/>
                    <a:p>
                      <a:pPr marL="457200" algn="ctr">
                        <a:lnSpc>
                          <a:spcPct val="115000"/>
                        </a:lnSpc>
                      </a:pPr>
                      <a:r>
                        <a:rPr lang="es-MX" sz="1100">
                          <a:effectLst/>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4227936"/>
                  </a:ext>
                </a:extLst>
              </a:tr>
              <a:tr h="499476">
                <a:tc>
                  <a:txBody>
                    <a:bodyPr/>
                    <a:lstStyle/>
                    <a:p>
                      <a:pPr marL="457200" algn="ctr">
                        <a:lnSpc>
                          <a:spcPct val="115000"/>
                        </a:lnSpc>
                      </a:pPr>
                      <a:r>
                        <a:rPr lang="es-MX" sz="1100">
                          <a:effectLst/>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1662952"/>
                  </a:ext>
                </a:extLst>
              </a:tr>
              <a:tr h="273720">
                <a:tc>
                  <a:txBody>
                    <a:bodyPr/>
                    <a:lstStyle/>
                    <a:p>
                      <a:pPr marL="457200" algn="ctr">
                        <a:lnSpc>
                          <a:spcPct val="115000"/>
                        </a:lnSpc>
                      </a:pPr>
                      <a:r>
                        <a:rPr lang="es-MX" sz="1100">
                          <a:effectLst/>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93.75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1752199"/>
                  </a:ext>
                </a:extLst>
              </a:tr>
              <a:tr h="843193">
                <a:tc gridSpan="2">
                  <a:txBody>
                    <a:bodyPr/>
                    <a:lstStyle/>
                    <a:p>
                      <a:pPr marL="457200" algn="ctr">
                        <a:lnSpc>
                          <a:spcPct val="115000"/>
                        </a:lnSpc>
                      </a:pPr>
                      <a:r>
                        <a:rPr lang="es-MX" sz="1100">
                          <a:effectLst/>
                        </a:rPr>
                        <a:t> </a:t>
                      </a:r>
                    </a:p>
                    <a:p>
                      <a:pPr marL="457200" algn="ctr">
                        <a:lnSpc>
                          <a:spcPct val="115000"/>
                        </a:lnSpc>
                        <a:spcAft>
                          <a:spcPts val="1000"/>
                        </a:spcAft>
                      </a:pPr>
                      <a:r>
                        <a:rPr lang="es-MX" sz="1100">
                          <a:effectLst/>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2685896651"/>
                  </a:ext>
                </a:extLst>
              </a:tr>
              <a:tr h="273720">
                <a:tc>
                  <a:txBody>
                    <a:bodyPr/>
                    <a:lstStyle/>
                    <a:p>
                      <a:pPr marL="457200" algn="ctr">
                        <a:lnSpc>
                          <a:spcPct val="115000"/>
                        </a:lnSpc>
                      </a:pPr>
                      <a:r>
                        <a:rPr lang="es-MX" sz="1100">
                          <a:effectLst/>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335882"/>
                  </a:ext>
                </a:extLst>
              </a:tr>
              <a:tr h="273720">
                <a:tc>
                  <a:txBody>
                    <a:bodyPr/>
                    <a:lstStyle/>
                    <a:p>
                      <a:pPr marL="457200" algn="ctr">
                        <a:lnSpc>
                          <a:spcPct val="115000"/>
                        </a:lnSpc>
                      </a:pPr>
                      <a:r>
                        <a:rPr lang="es-MX" sz="1100">
                          <a:effectLst/>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8898441"/>
                  </a:ext>
                </a:extLst>
              </a:tr>
              <a:tr h="273720">
                <a:tc>
                  <a:txBody>
                    <a:bodyPr/>
                    <a:lstStyle/>
                    <a:p>
                      <a:pPr marL="457200" algn="ctr">
                        <a:lnSpc>
                          <a:spcPct val="115000"/>
                        </a:lnSpc>
                      </a:pPr>
                      <a:r>
                        <a:rPr lang="es-MX" sz="1100">
                          <a:effectLst/>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4927858"/>
                  </a:ext>
                </a:extLst>
              </a:tr>
              <a:tr h="290669">
                <a:tc>
                  <a:txBody>
                    <a:bodyPr/>
                    <a:lstStyle/>
                    <a:p>
                      <a:pPr marL="457200" algn="ctr">
                        <a:lnSpc>
                          <a:spcPct val="115000"/>
                        </a:lnSpc>
                      </a:pPr>
                      <a:r>
                        <a:rPr lang="es-MX" sz="1100">
                          <a:effectLst/>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4180003"/>
                  </a:ext>
                </a:extLst>
              </a:tr>
            </a:tbl>
          </a:graphicData>
        </a:graphic>
      </p:graphicFrame>
      <p:sp>
        <p:nvSpPr>
          <p:cNvPr id="20" name="CuadroTexto 19">
            <a:extLst>
              <a:ext uri="{FF2B5EF4-FFF2-40B4-BE49-F238E27FC236}">
                <a16:creationId xmlns:a16="http://schemas.microsoft.com/office/drawing/2014/main" id="{B650069A-925E-4752-A8A7-D71E3456C4A1}"/>
              </a:ext>
            </a:extLst>
          </p:cNvPr>
          <p:cNvSpPr txBox="1"/>
          <p:nvPr/>
        </p:nvSpPr>
        <p:spPr>
          <a:xfrm>
            <a:off x="1719252" y="940218"/>
            <a:ext cx="6833726" cy="338554"/>
          </a:xfrm>
          <a:prstGeom prst="rect">
            <a:avLst/>
          </a:prstGeom>
          <a:noFill/>
        </p:spPr>
        <p:txBody>
          <a:bodyPr wrap="square" rtlCol="0">
            <a:spAutoFit/>
          </a:bodyPr>
          <a:lstStyle/>
          <a:p>
            <a:pPr algn="ctr"/>
            <a:r>
              <a:rPr lang="es-MX" sz="1600" b="1" dirty="0">
                <a:solidFill>
                  <a:schemeClr val="tx2"/>
                </a:solidFill>
              </a:rPr>
              <a:t>Datos Generales</a:t>
            </a:r>
            <a:endParaRPr lang="es-MX" sz="1600" dirty="0">
              <a:solidFill>
                <a:schemeClr val="tx2"/>
              </a:solidFill>
            </a:endParaRP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F4949B97-C5BB-4221-A57E-2EC4CCD9BBB2}"/>
              </a:ext>
            </a:extLst>
          </p:cNvPr>
          <p:cNvGraphicFramePr>
            <a:graphicFrameLocks/>
          </p:cNvGraphicFramePr>
          <p:nvPr>
            <p:extLst>
              <p:ext uri="{D42A27DB-BD31-4B8C-83A1-F6EECF244321}">
                <p14:modId xmlns:p14="http://schemas.microsoft.com/office/powerpoint/2010/main" val="3500652613"/>
              </p:ext>
            </p:extLst>
          </p:nvPr>
        </p:nvGraphicFramePr>
        <p:xfrm>
          <a:off x="1052630" y="1274535"/>
          <a:ext cx="7434089" cy="41325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a:extLst>
              <a:ext uri="{FF2B5EF4-FFF2-40B4-BE49-F238E27FC236}">
                <a16:creationId xmlns:a16="http://schemas.microsoft.com/office/drawing/2014/main" id="{A0D026D8-E01A-48C7-9F73-341AC511388D}"/>
              </a:ext>
            </a:extLst>
          </p:cNvPr>
          <p:cNvGraphicFramePr>
            <a:graphicFrameLocks/>
          </p:cNvGraphicFramePr>
          <p:nvPr>
            <p:extLst>
              <p:ext uri="{D42A27DB-BD31-4B8C-83A1-F6EECF244321}">
                <p14:modId xmlns:p14="http://schemas.microsoft.com/office/powerpoint/2010/main" val="1012055600"/>
              </p:ext>
            </p:extLst>
          </p:nvPr>
        </p:nvGraphicFramePr>
        <p:xfrm>
          <a:off x="1043312" y="1274535"/>
          <a:ext cx="7273104" cy="42216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A0D026D8-E01A-48C7-9F73-341AC511388D}"/>
              </a:ext>
            </a:extLst>
          </p:cNvPr>
          <p:cNvGraphicFramePr>
            <a:graphicFrameLocks/>
          </p:cNvGraphicFramePr>
          <p:nvPr>
            <p:extLst>
              <p:ext uri="{D42A27DB-BD31-4B8C-83A1-F6EECF244321}">
                <p14:modId xmlns:p14="http://schemas.microsoft.com/office/powerpoint/2010/main" val="2848201649"/>
              </p:ext>
            </p:extLst>
          </p:nvPr>
        </p:nvGraphicFramePr>
        <p:xfrm>
          <a:off x="1030433" y="1270785"/>
          <a:ext cx="7790038" cy="42803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54E36344-7252-4EB1-8EDF-5AC41BD55DD1}"/>
              </a:ext>
            </a:extLst>
          </p:cNvPr>
          <p:cNvGraphicFramePr>
            <a:graphicFrameLocks/>
          </p:cNvGraphicFramePr>
          <p:nvPr>
            <p:extLst>
              <p:ext uri="{D42A27DB-BD31-4B8C-83A1-F6EECF244321}">
                <p14:modId xmlns:p14="http://schemas.microsoft.com/office/powerpoint/2010/main" val="2033621520"/>
              </p:ext>
            </p:extLst>
          </p:nvPr>
        </p:nvGraphicFramePr>
        <p:xfrm>
          <a:off x="1023956" y="1218203"/>
          <a:ext cx="7508484" cy="42583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6" name="Gráfico 25">
            <a:extLst>
              <a:ext uri="{FF2B5EF4-FFF2-40B4-BE49-F238E27FC236}">
                <a16:creationId xmlns:a16="http://schemas.microsoft.com/office/drawing/2014/main" id="{7D160E2E-A63F-4CCB-A012-2986DE909EFD}"/>
              </a:ext>
            </a:extLst>
          </p:cNvPr>
          <p:cNvGraphicFramePr>
            <a:graphicFrameLocks/>
          </p:cNvGraphicFramePr>
          <p:nvPr>
            <p:extLst>
              <p:ext uri="{D42A27DB-BD31-4B8C-83A1-F6EECF244321}">
                <p14:modId xmlns:p14="http://schemas.microsoft.com/office/powerpoint/2010/main" val="3822892631"/>
              </p:ext>
            </p:extLst>
          </p:nvPr>
        </p:nvGraphicFramePr>
        <p:xfrm>
          <a:off x="1151188" y="1233965"/>
          <a:ext cx="7381252" cy="43171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8C2F3114-FC1B-4746-9B69-6D21749802C6}"/>
              </a:ext>
            </a:extLst>
          </p:cNvPr>
          <p:cNvGraphicFramePr>
            <a:graphicFrameLocks/>
          </p:cNvGraphicFramePr>
          <p:nvPr>
            <p:extLst>
              <p:ext uri="{D42A27DB-BD31-4B8C-83A1-F6EECF244321}">
                <p14:modId xmlns:p14="http://schemas.microsoft.com/office/powerpoint/2010/main" val="2788245830"/>
              </p:ext>
            </p:extLst>
          </p:nvPr>
        </p:nvGraphicFramePr>
        <p:xfrm>
          <a:off x="1023313" y="1252641"/>
          <a:ext cx="7797158" cy="4298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3A4F7FF1-9207-4004-9A01-6A32189CA522}"/>
              </a:ext>
            </a:extLst>
          </p:cNvPr>
          <p:cNvGraphicFramePr>
            <a:graphicFrameLocks/>
          </p:cNvGraphicFramePr>
          <p:nvPr>
            <p:extLst>
              <p:ext uri="{D42A27DB-BD31-4B8C-83A1-F6EECF244321}">
                <p14:modId xmlns:p14="http://schemas.microsoft.com/office/powerpoint/2010/main" val="3235471330"/>
              </p:ext>
            </p:extLst>
          </p:nvPr>
        </p:nvGraphicFramePr>
        <p:xfrm>
          <a:off x="1086842" y="1413465"/>
          <a:ext cx="7445597" cy="41376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B010E5B5-FF6A-46AE-9C4D-4A6F6EDBA6E1}"/>
              </a:ext>
            </a:extLst>
          </p:cNvPr>
          <p:cNvGraphicFramePr>
            <a:graphicFrameLocks/>
          </p:cNvGraphicFramePr>
          <p:nvPr>
            <p:extLst>
              <p:ext uri="{D42A27DB-BD31-4B8C-83A1-F6EECF244321}">
                <p14:modId xmlns:p14="http://schemas.microsoft.com/office/powerpoint/2010/main" val="184348684"/>
              </p:ext>
            </p:extLst>
          </p:nvPr>
        </p:nvGraphicFramePr>
        <p:xfrm>
          <a:off x="1088930" y="1471608"/>
          <a:ext cx="7587525" cy="38897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D90A76DA-8C22-41C2-B0F9-EBD340EA109A}"/>
              </a:ext>
            </a:extLst>
          </p:cNvPr>
          <p:cNvGraphicFramePr>
            <a:graphicFrameLocks/>
          </p:cNvGraphicFramePr>
          <p:nvPr>
            <p:extLst>
              <p:ext uri="{D42A27DB-BD31-4B8C-83A1-F6EECF244321}">
                <p14:modId xmlns:p14="http://schemas.microsoft.com/office/powerpoint/2010/main" val="1009397129"/>
              </p:ext>
            </p:extLst>
          </p:nvPr>
        </p:nvGraphicFramePr>
        <p:xfrm>
          <a:off x="1115182" y="1448749"/>
          <a:ext cx="7417257" cy="41738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FC7C4BD8-B20E-4C91-A9FD-4904AF2A4E55}"/>
              </a:ext>
            </a:extLst>
          </p:cNvPr>
          <p:cNvGraphicFramePr>
            <a:graphicFrameLocks/>
          </p:cNvGraphicFramePr>
          <p:nvPr>
            <p:extLst>
              <p:ext uri="{D42A27DB-BD31-4B8C-83A1-F6EECF244321}">
                <p14:modId xmlns:p14="http://schemas.microsoft.com/office/powerpoint/2010/main" val="1717372414"/>
              </p:ext>
            </p:extLst>
          </p:nvPr>
        </p:nvGraphicFramePr>
        <p:xfrm>
          <a:off x="1023312" y="1494467"/>
          <a:ext cx="7607423" cy="39575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3564997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buena, el </a:t>
            </a:r>
            <a:r>
              <a:rPr lang="es-MX" b="1" dirty="0"/>
              <a:t>clima</a:t>
            </a:r>
            <a:r>
              <a:rPr lang="es-MX" dirty="0"/>
              <a:t> del entorno en cual se labora es regular con una oportunidad a mejorar, el </a:t>
            </a:r>
            <a:r>
              <a:rPr lang="es-MX" b="1" dirty="0"/>
              <a:t>ruido</a:t>
            </a:r>
            <a:r>
              <a:rPr lang="es-MX" dirty="0"/>
              <a:t> es alto por lo que es molesto para realizar las diversas labores encomendadas, en lo referente a </a:t>
            </a:r>
            <a:r>
              <a:rPr lang="es-MX" b="1" dirty="0"/>
              <a:t>mobiliario</a:t>
            </a:r>
            <a:r>
              <a:rPr lang="es-MX" dirty="0"/>
              <a:t> se expresa que es bueno, el </a:t>
            </a:r>
            <a:r>
              <a:rPr lang="es-MX" b="1" dirty="0"/>
              <a:t>espacio</a:t>
            </a:r>
            <a:r>
              <a:rPr lang="es-MX" dirty="0"/>
              <a:t> permite realizar las actividades de forma normal, la </a:t>
            </a:r>
            <a:r>
              <a:rPr lang="es-MX" b="1" dirty="0"/>
              <a:t>higiene</a:t>
            </a:r>
            <a:r>
              <a:rPr lang="es-MX" dirty="0"/>
              <a:t> en general es buena, al igual que la </a:t>
            </a:r>
            <a:r>
              <a:rPr lang="es-MX" b="1" dirty="0"/>
              <a:t>higiene en sanitarios</a:t>
            </a:r>
            <a:r>
              <a:rPr lang="es-MX" dirty="0"/>
              <a:t>, en relación a la respuesta de solicitud de </a:t>
            </a:r>
            <a:r>
              <a:rPr lang="es-MX" b="1" dirty="0"/>
              <a:t>mantenimiento</a:t>
            </a:r>
            <a:r>
              <a:rPr lang="es-MX" dirty="0"/>
              <a:t> de infraestructura se expresa que es buena, se conoce a los </a:t>
            </a:r>
            <a:r>
              <a:rPr lang="es-MX" b="1" dirty="0"/>
              <a:t>integrantes</a:t>
            </a:r>
            <a:r>
              <a:rPr lang="es-MX" dirty="0"/>
              <a:t> </a:t>
            </a:r>
            <a:r>
              <a:rPr lang="es-MX" b="1" dirty="0"/>
              <a:t>de las comisiones de seguridad e higiene </a:t>
            </a:r>
            <a:r>
              <a:rPr lang="es-MX" dirty="0"/>
              <a:t>en un buen porcentaje, pero es carente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sp>
        <p:nvSpPr>
          <p:cNvPr id="7" name="CuadroTexto 6">
            <a:extLst>
              <a:ext uri="{FF2B5EF4-FFF2-40B4-BE49-F238E27FC236}">
                <a16:creationId xmlns:a16="http://schemas.microsoft.com/office/drawing/2014/main" id="{68FBEE90-6BA0-4FE4-9882-E733EAC2D0C5}"/>
              </a:ext>
            </a:extLst>
          </p:cNvPr>
          <p:cNvSpPr txBox="1"/>
          <p:nvPr/>
        </p:nvSpPr>
        <p:spPr>
          <a:xfrm>
            <a:off x="3760086" y="1579407"/>
            <a:ext cx="2168978" cy="369332"/>
          </a:xfrm>
          <a:prstGeom prst="rect">
            <a:avLst/>
          </a:prstGeom>
          <a:noFill/>
        </p:spPr>
        <p:txBody>
          <a:bodyPr wrap="square" rtlCol="0">
            <a:spAutoFit/>
          </a:bodyPr>
          <a:lstStyle/>
          <a:p>
            <a:r>
              <a:rPr lang="es-ES" b="1" dirty="0"/>
              <a:t>FUNCIÓN DOCENTE</a:t>
            </a:r>
            <a:endParaRPr lang="es-MX" b="1" dirty="0"/>
          </a:p>
        </p:txBody>
      </p:sp>
      <p:graphicFrame>
        <p:nvGraphicFramePr>
          <p:cNvPr id="20" name="Gráfico 19">
            <a:extLst>
              <a:ext uri="{FF2B5EF4-FFF2-40B4-BE49-F238E27FC236}">
                <a16:creationId xmlns:a16="http://schemas.microsoft.com/office/drawing/2014/main" id="{E7B8B787-399F-4F3F-AFD9-9733B1E30FF1}"/>
              </a:ext>
            </a:extLst>
          </p:cNvPr>
          <p:cNvGraphicFramePr>
            <a:graphicFrameLocks/>
          </p:cNvGraphicFramePr>
          <p:nvPr>
            <p:extLst>
              <p:ext uri="{D42A27DB-BD31-4B8C-83A1-F6EECF244321}">
                <p14:modId xmlns:p14="http://schemas.microsoft.com/office/powerpoint/2010/main" val="2016538340"/>
              </p:ext>
            </p:extLst>
          </p:nvPr>
        </p:nvGraphicFramePr>
        <p:xfrm>
          <a:off x="1231230" y="1818535"/>
          <a:ext cx="7373218" cy="37325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sp>
        <p:nvSpPr>
          <p:cNvPr id="26" name="CuadroTexto 25">
            <a:extLst>
              <a:ext uri="{FF2B5EF4-FFF2-40B4-BE49-F238E27FC236}">
                <a16:creationId xmlns:a16="http://schemas.microsoft.com/office/drawing/2014/main" id="{62ED3F13-3A16-4328-9613-1CA6E9277511}"/>
              </a:ext>
            </a:extLst>
          </p:cNvPr>
          <p:cNvSpPr txBox="1"/>
          <p:nvPr/>
        </p:nvSpPr>
        <p:spPr>
          <a:xfrm>
            <a:off x="3760086" y="1579407"/>
            <a:ext cx="2168978" cy="369332"/>
          </a:xfrm>
          <a:prstGeom prst="rect">
            <a:avLst/>
          </a:prstGeom>
          <a:noFill/>
        </p:spPr>
        <p:txBody>
          <a:bodyPr wrap="square" rtlCol="0">
            <a:spAutoFit/>
          </a:bodyPr>
          <a:lstStyle/>
          <a:p>
            <a:r>
              <a:rPr lang="es-ES" b="1" dirty="0"/>
              <a:t>FUNCIÓN DOCENTE</a:t>
            </a:r>
            <a:endParaRPr lang="es-MX" b="1" dirty="0"/>
          </a:p>
        </p:txBody>
      </p:sp>
      <p:graphicFrame>
        <p:nvGraphicFramePr>
          <p:cNvPr id="20" name="Gráfico 19">
            <a:extLst>
              <a:ext uri="{FF2B5EF4-FFF2-40B4-BE49-F238E27FC236}">
                <a16:creationId xmlns:a16="http://schemas.microsoft.com/office/drawing/2014/main" id="{6FFBAE9C-540E-44E4-BC07-955EC27CA0ED}"/>
              </a:ext>
            </a:extLst>
          </p:cNvPr>
          <p:cNvGraphicFramePr>
            <a:graphicFrameLocks/>
          </p:cNvGraphicFramePr>
          <p:nvPr>
            <p:extLst>
              <p:ext uri="{D42A27DB-BD31-4B8C-83A1-F6EECF244321}">
                <p14:modId xmlns:p14="http://schemas.microsoft.com/office/powerpoint/2010/main" val="3399336018"/>
              </p:ext>
            </p:extLst>
          </p:nvPr>
        </p:nvGraphicFramePr>
        <p:xfrm>
          <a:off x="1285055" y="1816110"/>
          <a:ext cx="7535415" cy="36892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sp>
        <p:nvSpPr>
          <p:cNvPr id="25" name="CuadroTexto 24">
            <a:extLst>
              <a:ext uri="{FF2B5EF4-FFF2-40B4-BE49-F238E27FC236}">
                <a16:creationId xmlns:a16="http://schemas.microsoft.com/office/drawing/2014/main" id="{DAF021E5-7A34-46D3-9D8C-3127812145C8}"/>
              </a:ext>
            </a:extLst>
          </p:cNvPr>
          <p:cNvSpPr txBox="1"/>
          <p:nvPr/>
        </p:nvSpPr>
        <p:spPr>
          <a:xfrm>
            <a:off x="3760086" y="1579407"/>
            <a:ext cx="2168978" cy="369332"/>
          </a:xfrm>
          <a:prstGeom prst="rect">
            <a:avLst/>
          </a:prstGeom>
          <a:noFill/>
        </p:spPr>
        <p:txBody>
          <a:bodyPr wrap="square" rtlCol="0">
            <a:spAutoFit/>
          </a:bodyPr>
          <a:lstStyle/>
          <a:p>
            <a:r>
              <a:rPr lang="es-ES" b="1" dirty="0"/>
              <a:t>FUNCIÓN DOCENTE</a:t>
            </a:r>
            <a:endParaRPr lang="es-MX" b="1" dirty="0"/>
          </a:p>
        </p:txBody>
      </p:sp>
      <p:graphicFrame>
        <p:nvGraphicFramePr>
          <p:cNvPr id="23" name="Gráfico 22">
            <a:extLst>
              <a:ext uri="{FF2B5EF4-FFF2-40B4-BE49-F238E27FC236}">
                <a16:creationId xmlns:a16="http://schemas.microsoft.com/office/drawing/2014/main" id="{D596BB53-4E80-4C58-BDA4-EA127876628A}"/>
              </a:ext>
            </a:extLst>
          </p:cNvPr>
          <p:cNvGraphicFramePr>
            <a:graphicFrameLocks/>
          </p:cNvGraphicFramePr>
          <p:nvPr>
            <p:extLst>
              <p:ext uri="{D42A27DB-BD31-4B8C-83A1-F6EECF244321}">
                <p14:modId xmlns:p14="http://schemas.microsoft.com/office/powerpoint/2010/main" val="211958184"/>
              </p:ext>
            </p:extLst>
          </p:nvPr>
        </p:nvGraphicFramePr>
        <p:xfrm>
          <a:off x="1128940" y="1846266"/>
          <a:ext cx="7403500" cy="35608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sp>
        <p:nvSpPr>
          <p:cNvPr id="26" name="CuadroTexto 25">
            <a:extLst>
              <a:ext uri="{FF2B5EF4-FFF2-40B4-BE49-F238E27FC236}">
                <a16:creationId xmlns:a16="http://schemas.microsoft.com/office/drawing/2014/main" id="{99477241-C1F5-4DB9-9639-18699607A034}"/>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graphicFrame>
        <p:nvGraphicFramePr>
          <p:cNvPr id="20" name="Gráfico 19">
            <a:extLst>
              <a:ext uri="{FF2B5EF4-FFF2-40B4-BE49-F238E27FC236}">
                <a16:creationId xmlns:a16="http://schemas.microsoft.com/office/drawing/2014/main" id="{451064B2-3DE4-4B2B-90C7-5BB57E21A5B5}"/>
              </a:ext>
            </a:extLst>
          </p:cNvPr>
          <p:cNvGraphicFramePr>
            <a:graphicFrameLocks/>
          </p:cNvGraphicFramePr>
          <p:nvPr>
            <p:extLst>
              <p:ext uri="{D42A27DB-BD31-4B8C-83A1-F6EECF244321}">
                <p14:modId xmlns:p14="http://schemas.microsoft.com/office/powerpoint/2010/main" val="1973568241"/>
              </p:ext>
            </p:extLst>
          </p:nvPr>
        </p:nvGraphicFramePr>
        <p:xfrm>
          <a:off x="1113812" y="1882586"/>
          <a:ext cx="7418628" cy="36228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sp>
        <p:nvSpPr>
          <p:cNvPr id="27" name="CuadroTexto 26">
            <a:extLst>
              <a:ext uri="{FF2B5EF4-FFF2-40B4-BE49-F238E27FC236}">
                <a16:creationId xmlns:a16="http://schemas.microsoft.com/office/drawing/2014/main" id="{A958C0FC-1C37-4FE1-A7D0-4EA19CDE2BCF}"/>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graphicFrame>
        <p:nvGraphicFramePr>
          <p:cNvPr id="20" name="Gráfico 19">
            <a:extLst>
              <a:ext uri="{FF2B5EF4-FFF2-40B4-BE49-F238E27FC236}">
                <a16:creationId xmlns:a16="http://schemas.microsoft.com/office/drawing/2014/main" id="{100D6924-F451-4D5E-ADEB-58F179AC10A6}"/>
              </a:ext>
            </a:extLst>
          </p:cNvPr>
          <p:cNvGraphicFramePr>
            <a:graphicFrameLocks/>
          </p:cNvGraphicFramePr>
          <p:nvPr>
            <p:extLst>
              <p:ext uri="{D42A27DB-BD31-4B8C-83A1-F6EECF244321}">
                <p14:modId xmlns:p14="http://schemas.microsoft.com/office/powerpoint/2010/main" val="2019095141"/>
              </p:ext>
            </p:extLst>
          </p:nvPr>
        </p:nvGraphicFramePr>
        <p:xfrm>
          <a:off x="1336078" y="1787647"/>
          <a:ext cx="7340378" cy="3763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sp>
        <p:nvSpPr>
          <p:cNvPr id="23" name="CuadroTexto 22">
            <a:extLst>
              <a:ext uri="{FF2B5EF4-FFF2-40B4-BE49-F238E27FC236}">
                <a16:creationId xmlns:a16="http://schemas.microsoft.com/office/drawing/2014/main" id="{1AB18B4C-53B9-4BBC-B895-BDB5A9A1C873}"/>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graphicFrame>
        <p:nvGraphicFramePr>
          <p:cNvPr id="20" name="Gráfico 19">
            <a:extLst>
              <a:ext uri="{FF2B5EF4-FFF2-40B4-BE49-F238E27FC236}">
                <a16:creationId xmlns:a16="http://schemas.microsoft.com/office/drawing/2014/main" id="{CE9ADBFA-2A9C-4378-8A1E-7CC50EB53B5E}"/>
              </a:ext>
            </a:extLst>
          </p:cNvPr>
          <p:cNvGraphicFramePr>
            <a:graphicFrameLocks/>
          </p:cNvGraphicFramePr>
          <p:nvPr>
            <p:extLst>
              <p:ext uri="{D42A27DB-BD31-4B8C-83A1-F6EECF244321}">
                <p14:modId xmlns:p14="http://schemas.microsoft.com/office/powerpoint/2010/main" val="2531488329"/>
              </p:ext>
            </p:extLst>
          </p:nvPr>
        </p:nvGraphicFramePr>
        <p:xfrm>
          <a:off x="1474084" y="1804396"/>
          <a:ext cx="7058355" cy="37204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sp>
        <p:nvSpPr>
          <p:cNvPr id="26" name="CuadroTexto 25">
            <a:extLst>
              <a:ext uri="{FF2B5EF4-FFF2-40B4-BE49-F238E27FC236}">
                <a16:creationId xmlns:a16="http://schemas.microsoft.com/office/drawing/2014/main" id="{5629E585-E08A-44F3-98BC-03347DEDC2AD}"/>
              </a:ext>
            </a:extLst>
          </p:cNvPr>
          <p:cNvSpPr txBox="1"/>
          <p:nvPr/>
        </p:nvSpPr>
        <p:spPr>
          <a:xfrm>
            <a:off x="3760085" y="1579407"/>
            <a:ext cx="3179439" cy="369332"/>
          </a:xfrm>
          <a:prstGeom prst="rect">
            <a:avLst/>
          </a:prstGeom>
          <a:noFill/>
        </p:spPr>
        <p:txBody>
          <a:bodyPr wrap="square" rtlCol="0">
            <a:spAutoFit/>
          </a:bodyPr>
          <a:lstStyle/>
          <a:p>
            <a:r>
              <a:rPr lang="es-ES" b="1" dirty="0"/>
              <a:t>FUNCIÓN MANUAL</a:t>
            </a:r>
            <a:endParaRPr lang="es-MX" b="1" dirty="0"/>
          </a:p>
        </p:txBody>
      </p:sp>
      <p:graphicFrame>
        <p:nvGraphicFramePr>
          <p:cNvPr id="23" name="Gráfico 22">
            <a:extLst>
              <a:ext uri="{FF2B5EF4-FFF2-40B4-BE49-F238E27FC236}">
                <a16:creationId xmlns:a16="http://schemas.microsoft.com/office/drawing/2014/main" id="{349D011C-6D5E-4538-8E27-A342D27D2586}"/>
              </a:ext>
            </a:extLst>
          </p:cNvPr>
          <p:cNvGraphicFramePr>
            <a:graphicFrameLocks/>
          </p:cNvGraphicFramePr>
          <p:nvPr>
            <p:extLst>
              <p:ext uri="{D42A27DB-BD31-4B8C-83A1-F6EECF244321}">
                <p14:modId xmlns:p14="http://schemas.microsoft.com/office/powerpoint/2010/main" val="1164555984"/>
              </p:ext>
            </p:extLst>
          </p:nvPr>
        </p:nvGraphicFramePr>
        <p:xfrm>
          <a:off x="1403648" y="1777832"/>
          <a:ext cx="7181370" cy="36292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sp>
        <p:nvSpPr>
          <p:cNvPr id="27" name="CuadroTexto 26">
            <a:extLst>
              <a:ext uri="{FF2B5EF4-FFF2-40B4-BE49-F238E27FC236}">
                <a16:creationId xmlns:a16="http://schemas.microsoft.com/office/drawing/2014/main" id="{B7C655E1-0B99-4019-909E-5B4AD18D25AE}"/>
              </a:ext>
            </a:extLst>
          </p:cNvPr>
          <p:cNvSpPr txBox="1"/>
          <p:nvPr/>
        </p:nvSpPr>
        <p:spPr>
          <a:xfrm>
            <a:off x="3760085" y="1579407"/>
            <a:ext cx="3179439" cy="369332"/>
          </a:xfrm>
          <a:prstGeom prst="rect">
            <a:avLst/>
          </a:prstGeom>
          <a:noFill/>
        </p:spPr>
        <p:txBody>
          <a:bodyPr wrap="square" rtlCol="0">
            <a:spAutoFit/>
          </a:bodyPr>
          <a:lstStyle/>
          <a:p>
            <a:r>
              <a:rPr lang="es-ES" b="1" dirty="0"/>
              <a:t>FUNCIÓN MANUAL</a:t>
            </a:r>
            <a:endParaRPr lang="es-MX" b="1" dirty="0"/>
          </a:p>
        </p:txBody>
      </p:sp>
      <p:graphicFrame>
        <p:nvGraphicFramePr>
          <p:cNvPr id="23" name="Gráfico 22">
            <a:extLst>
              <a:ext uri="{FF2B5EF4-FFF2-40B4-BE49-F238E27FC236}">
                <a16:creationId xmlns:a16="http://schemas.microsoft.com/office/drawing/2014/main" id="{5555108B-63BC-4A22-802D-E40994F69061}"/>
              </a:ext>
            </a:extLst>
          </p:cNvPr>
          <p:cNvGraphicFramePr>
            <a:graphicFrameLocks/>
          </p:cNvGraphicFramePr>
          <p:nvPr>
            <p:extLst>
              <p:ext uri="{D42A27DB-BD31-4B8C-83A1-F6EECF244321}">
                <p14:modId xmlns:p14="http://schemas.microsoft.com/office/powerpoint/2010/main" val="1174174837"/>
              </p:ext>
            </p:extLst>
          </p:nvPr>
        </p:nvGraphicFramePr>
        <p:xfrm>
          <a:off x="1521375" y="1817540"/>
          <a:ext cx="6965346" cy="35895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la mitad de las veces, pues el 50% menciona que no es siempre. </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necesarios para llevar a cabo tus actividades académicas o de investigación, pero el 50% menciono que no siempre se da acceso mientras el otro 50% menciona que siempre se tiene acceso.</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801314"/>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mejora ya que mas del 66% menciona que no es siempre..</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mas del 58% menciona que no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el 25% menciona que no es siempre.</a:t>
            </a:r>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Si se cuenta con el </a:t>
            </a:r>
            <a:r>
              <a:rPr lang="es-MX" b="1" dirty="0"/>
              <a:t>material necesario para la realización de funciones pero hay oportunidad de mejora</a:t>
            </a:r>
            <a:r>
              <a:rPr lang="es-MX" dirty="0"/>
              <a:t>, pues el 100% dice que se  solo algunas veces cuenta con el material necesario.</a:t>
            </a:r>
          </a:p>
          <a:p>
            <a:pPr marL="285750" indent="-285750" algn="just">
              <a:buFont typeface="Arial" panose="020B0604020202020204" pitchFamily="34" charset="0"/>
              <a:buChar char="•"/>
            </a:pPr>
            <a:r>
              <a:rPr lang="es-MX" dirty="0"/>
              <a:t>El 100% los encuestados dice que solo algunas veces se proporciona en tiempo y forma el </a:t>
            </a:r>
            <a:r>
              <a:rPr lang="es-MX" b="1" dirty="0"/>
              <a:t>equipo o herramientas necesarias para realizar sus funciones.</a:t>
            </a: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1D10CE8D-1E90-4BF5-95F5-000C777F774F}"/>
              </a:ext>
            </a:extLst>
          </p:cNvPr>
          <p:cNvGraphicFramePr>
            <a:graphicFrameLocks/>
          </p:cNvGraphicFramePr>
          <p:nvPr>
            <p:extLst>
              <p:ext uri="{D42A27DB-BD31-4B8C-83A1-F6EECF244321}">
                <p14:modId xmlns:p14="http://schemas.microsoft.com/office/powerpoint/2010/main" val="2861826792"/>
              </p:ext>
            </p:extLst>
          </p:nvPr>
        </p:nvGraphicFramePr>
        <p:xfrm>
          <a:off x="1159572" y="1318460"/>
          <a:ext cx="7615179" cy="41939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DEE1EFE5-1041-47C2-88C6-2464DE81B548}"/>
              </a:ext>
            </a:extLst>
          </p:cNvPr>
          <p:cNvGraphicFramePr>
            <a:graphicFrameLocks/>
          </p:cNvGraphicFramePr>
          <p:nvPr>
            <p:extLst>
              <p:ext uri="{D42A27DB-BD31-4B8C-83A1-F6EECF244321}">
                <p14:modId xmlns:p14="http://schemas.microsoft.com/office/powerpoint/2010/main" val="4268159079"/>
              </p:ext>
            </p:extLst>
          </p:nvPr>
        </p:nvGraphicFramePr>
        <p:xfrm>
          <a:off x="1239336" y="1119359"/>
          <a:ext cx="7149087"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5A400D1F-289F-4199-8AE8-EEBCA59F5EAF}"/>
              </a:ext>
            </a:extLst>
          </p:cNvPr>
          <p:cNvGraphicFramePr>
            <a:graphicFrameLocks/>
          </p:cNvGraphicFramePr>
          <p:nvPr>
            <p:extLst>
              <p:ext uri="{D42A27DB-BD31-4B8C-83A1-F6EECF244321}">
                <p14:modId xmlns:p14="http://schemas.microsoft.com/office/powerpoint/2010/main" val="1383459404"/>
              </p:ext>
            </p:extLst>
          </p:nvPr>
        </p:nvGraphicFramePr>
        <p:xfrm>
          <a:off x="1115182" y="1316111"/>
          <a:ext cx="7489265" cy="42350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4B69F8DC-F0F1-4A89-A67B-E4416459E943}"/>
              </a:ext>
            </a:extLst>
          </p:cNvPr>
          <p:cNvGraphicFramePr>
            <a:graphicFrameLocks/>
          </p:cNvGraphicFramePr>
          <p:nvPr>
            <p:extLst>
              <p:ext uri="{D42A27DB-BD31-4B8C-83A1-F6EECF244321}">
                <p14:modId xmlns:p14="http://schemas.microsoft.com/office/powerpoint/2010/main" val="236335278"/>
              </p:ext>
            </p:extLst>
          </p:nvPr>
        </p:nvGraphicFramePr>
        <p:xfrm>
          <a:off x="1206428" y="1319861"/>
          <a:ext cx="7476886" cy="42312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A4D34774-C8D1-48DF-8AE2-88EC77084242}"/>
              </a:ext>
            </a:extLst>
          </p:cNvPr>
          <p:cNvGraphicFramePr>
            <a:graphicFrameLocks/>
          </p:cNvGraphicFramePr>
          <p:nvPr>
            <p:extLst>
              <p:ext uri="{D42A27DB-BD31-4B8C-83A1-F6EECF244321}">
                <p14:modId xmlns:p14="http://schemas.microsoft.com/office/powerpoint/2010/main" val="4278961462"/>
              </p:ext>
            </p:extLst>
          </p:nvPr>
        </p:nvGraphicFramePr>
        <p:xfrm>
          <a:off x="1147906" y="1320826"/>
          <a:ext cx="7384534" cy="41845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3" name="Gráfico 22">
            <a:extLst>
              <a:ext uri="{FF2B5EF4-FFF2-40B4-BE49-F238E27FC236}">
                <a16:creationId xmlns:a16="http://schemas.microsoft.com/office/drawing/2014/main" id="{8D0B85EA-8964-4830-A32A-0F9E7F8B076A}"/>
              </a:ext>
            </a:extLst>
          </p:cNvPr>
          <p:cNvGraphicFramePr>
            <a:graphicFrameLocks/>
          </p:cNvGraphicFramePr>
          <p:nvPr>
            <p:extLst>
              <p:ext uri="{D42A27DB-BD31-4B8C-83A1-F6EECF244321}">
                <p14:modId xmlns:p14="http://schemas.microsoft.com/office/powerpoint/2010/main" val="2456939256"/>
              </p:ext>
            </p:extLst>
          </p:nvPr>
        </p:nvGraphicFramePr>
        <p:xfrm>
          <a:off x="1086739" y="1105440"/>
          <a:ext cx="7733732" cy="43999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74579" y="2475055"/>
            <a:ext cx="5832648"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DIRECCIÓN DE VINCULACIÓN PRODUCTIVA</a:t>
            </a:r>
          </a:p>
        </p:txBody>
      </p:sp>
    </p:spTree>
    <p:extLst>
      <p:ext uri="{BB962C8B-B14F-4D97-AF65-F5344CB8AC3E}">
        <p14:creationId xmlns:p14="http://schemas.microsoft.com/office/powerpoint/2010/main" val="3613702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987829BC-6816-4664-8E0C-F7D3F0E29C0D}"/>
              </a:ext>
            </a:extLst>
          </p:cNvPr>
          <p:cNvGraphicFramePr>
            <a:graphicFrameLocks/>
          </p:cNvGraphicFramePr>
          <p:nvPr>
            <p:extLst>
              <p:ext uri="{D42A27DB-BD31-4B8C-83A1-F6EECF244321}">
                <p14:modId xmlns:p14="http://schemas.microsoft.com/office/powerpoint/2010/main" val="2671963939"/>
              </p:ext>
            </p:extLst>
          </p:nvPr>
        </p:nvGraphicFramePr>
        <p:xfrm>
          <a:off x="1115182" y="1119359"/>
          <a:ext cx="7345249"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67415" y="1507777"/>
            <a:ext cx="5930945" cy="3416320"/>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se fomenta casi siempre, se manifiesta que algunas veces se les permite expresar su </a:t>
            </a:r>
            <a:r>
              <a:rPr lang="es-MX" b="1" dirty="0"/>
              <a:t>punto de vista</a:t>
            </a:r>
            <a:r>
              <a:rPr lang="es-MX" dirty="0"/>
              <a:t>, se dice que se presentan </a:t>
            </a:r>
            <a:r>
              <a:rPr lang="es-MX" b="1" dirty="0"/>
              <a:t>situaciones de conflicto </a:t>
            </a:r>
            <a:r>
              <a:rPr lang="es-MX" dirty="0"/>
              <a:t>, y estas situaciones de </a:t>
            </a:r>
            <a:r>
              <a:rPr lang="es-MX" b="1" dirty="0"/>
              <a:t>conflicto afectan el ambiente </a:t>
            </a:r>
            <a:r>
              <a:rPr lang="es-MX" dirty="0"/>
              <a:t>de trabajo algunas veces, los encuestados clasificaron la siguiente </a:t>
            </a:r>
            <a:r>
              <a:rPr lang="es-MX" b="1" dirty="0"/>
              <a:t>tipificación</a:t>
            </a:r>
            <a:r>
              <a:rPr lang="es-MX" dirty="0"/>
              <a:t> de conflictos jerarquizándolos de la siguiente manera: 1.-conflictos con compañeros, 2.-conflictos institucionales, 3.-conflictos con directivos, también se externa que solo algunas veces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08FCCB54-9BE3-478B-A33D-050F552C69B1}"/>
              </a:ext>
            </a:extLst>
          </p:cNvPr>
          <p:cNvGraphicFramePr>
            <a:graphicFrameLocks/>
          </p:cNvGraphicFramePr>
          <p:nvPr>
            <p:extLst>
              <p:ext uri="{D42A27DB-BD31-4B8C-83A1-F6EECF244321}">
                <p14:modId xmlns:p14="http://schemas.microsoft.com/office/powerpoint/2010/main" val="342339542"/>
              </p:ext>
            </p:extLst>
          </p:nvPr>
        </p:nvGraphicFramePr>
        <p:xfrm>
          <a:off x="1115183" y="1323724"/>
          <a:ext cx="7705288" cy="43028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42B9960F-E1A4-4B6C-B463-3CE169D56F8C}"/>
              </a:ext>
            </a:extLst>
          </p:cNvPr>
          <p:cNvGraphicFramePr>
            <a:graphicFrameLocks/>
          </p:cNvGraphicFramePr>
          <p:nvPr>
            <p:extLst>
              <p:ext uri="{D42A27DB-BD31-4B8C-83A1-F6EECF244321}">
                <p14:modId xmlns:p14="http://schemas.microsoft.com/office/powerpoint/2010/main" val="112450797"/>
              </p:ext>
            </p:extLst>
          </p:nvPr>
        </p:nvGraphicFramePr>
        <p:xfrm>
          <a:off x="1115182" y="1194057"/>
          <a:ext cx="7515553" cy="42656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9684AD03-3DB5-45E2-BDC7-B2A8CD86DCE8}"/>
              </a:ext>
            </a:extLst>
          </p:cNvPr>
          <p:cNvGraphicFramePr>
            <a:graphicFrameLocks/>
          </p:cNvGraphicFramePr>
          <p:nvPr>
            <p:extLst>
              <p:ext uri="{D42A27DB-BD31-4B8C-83A1-F6EECF244321}">
                <p14:modId xmlns:p14="http://schemas.microsoft.com/office/powerpoint/2010/main" val="2042493073"/>
              </p:ext>
            </p:extLst>
          </p:nvPr>
        </p:nvGraphicFramePr>
        <p:xfrm>
          <a:off x="1084042" y="1307947"/>
          <a:ext cx="7592413" cy="42431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870EC84C-7B48-4C2E-B444-A15A3F13FB84}"/>
              </a:ext>
            </a:extLst>
          </p:cNvPr>
          <p:cNvGraphicFramePr>
            <a:graphicFrameLocks/>
          </p:cNvGraphicFramePr>
          <p:nvPr>
            <p:extLst>
              <p:ext uri="{D42A27DB-BD31-4B8C-83A1-F6EECF244321}">
                <p14:modId xmlns:p14="http://schemas.microsoft.com/office/powerpoint/2010/main" val="3967223536"/>
              </p:ext>
            </p:extLst>
          </p:nvPr>
        </p:nvGraphicFramePr>
        <p:xfrm>
          <a:off x="1143598" y="1320827"/>
          <a:ext cx="7460849" cy="4230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4A9C0977-CBF6-4A49-84ED-22141CFC85DC}"/>
              </a:ext>
            </a:extLst>
          </p:cNvPr>
          <p:cNvGraphicFramePr>
            <a:graphicFrameLocks/>
          </p:cNvGraphicFramePr>
          <p:nvPr>
            <p:extLst>
              <p:ext uri="{D42A27DB-BD31-4B8C-83A1-F6EECF244321}">
                <p14:modId xmlns:p14="http://schemas.microsoft.com/office/powerpoint/2010/main" val="3844475440"/>
              </p:ext>
            </p:extLst>
          </p:nvPr>
        </p:nvGraphicFramePr>
        <p:xfrm>
          <a:off x="1128939" y="1325700"/>
          <a:ext cx="7645811" cy="42157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E82A3555-D73F-49EE-9B93-3DBD0115D35A}"/>
              </a:ext>
            </a:extLst>
          </p:cNvPr>
          <p:cNvGraphicFramePr>
            <a:graphicFrameLocks/>
          </p:cNvGraphicFramePr>
          <p:nvPr>
            <p:extLst>
              <p:ext uri="{D42A27DB-BD31-4B8C-83A1-F6EECF244321}">
                <p14:modId xmlns:p14="http://schemas.microsoft.com/office/powerpoint/2010/main" val="278421976"/>
              </p:ext>
            </p:extLst>
          </p:nvPr>
        </p:nvGraphicFramePr>
        <p:xfrm>
          <a:off x="1088930" y="1330806"/>
          <a:ext cx="7496085" cy="42500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BF226693-D52B-403C-87CF-FE37F49DDD73}"/>
              </a:ext>
            </a:extLst>
          </p:cNvPr>
          <p:cNvGraphicFramePr>
            <a:graphicFrameLocks/>
          </p:cNvGraphicFramePr>
          <p:nvPr>
            <p:extLst>
              <p:ext uri="{D42A27DB-BD31-4B8C-83A1-F6EECF244321}">
                <p14:modId xmlns:p14="http://schemas.microsoft.com/office/powerpoint/2010/main" val="752257515"/>
              </p:ext>
            </p:extLst>
          </p:nvPr>
        </p:nvGraphicFramePr>
        <p:xfrm>
          <a:off x="1061474" y="1105440"/>
          <a:ext cx="7353237" cy="43999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pSp>
        <p:nvGrpSpPr>
          <p:cNvPr id="179" name="Google Shape;179;p6"/>
          <p:cNvGrpSpPr/>
          <p:nvPr/>
        </p:nvGrpSpPr>
        <p:grpSpPr>
          <a:xfrm>
            <a:off x="144016" y="0"/>
            <a:ext cx="8964488" cy="6858000"/>
            <a:chOff x="179512" y="0"/>
            <a:chExt cx="8964488" cy="6858000"/>
          </a:xfrm>
        </p:grpSpPr>
        <p:grpSp>
          <p:nvGrpSpPr>
            <p:cNvPr id="180" name="Google Shape;180;p6"/>
            <p:cNvGrpSpPr/>
            <p:nvPr/>
          </p:nvGrpSpPr>
          <p:grpSpPr>
            <a:xfrm>
              <a:off x="179512" y="0"/>
              <a:ext cx="8964488" cy="6858000"/>
              <a:chOff x="179512" y="0"/>
              <a:chExt cx="8964488" cy="6858000"/>
            </a:xfrm>
          </p:grpSpPr>
          <p:pic>
            <p:nvPicPr>
              <p:cNvPr id="181" name="Google Shape;181;p6"/>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82" name="Google Shape;182;p6"/>
              <p:cNvGrpSpPr/>
              <p:nvPr/>
            </p:nvGrpSpPr>
            <p:grpSpPr>
              <a:xfrm>
                <a:off x="179512" y="0"/>
                <a:ext cx="8964488" cy="6858000"/>
                <a:chOff x="179512" y="0"/>
                <a:chExt cx="8964488" cy="6858000"/>
              </a:xfrm>
            </p:grpSpPr>
            <p:sp>
              <p:nvSpPr>
                <p:cNvPr id="183" name="Google Shape;183;p6"/>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6"/>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6"/>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6"/>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6"/>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8" name="Google Shape;188;p6"/>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9" name="Google Shape;189;p6"/>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90" name="Google Shape;190;p6"/>
            <p:cNvSpPr txBox="1"/>
            <p:nvPr/>
          </p:nvSpPr>
          <p:spPr>
            <a:xfrm>
              <a:off x="3902901" y="6304172"/>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91" name="Google Shape;191;p6"/>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2" name="Google Shape;192;p6"/>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3" name="Google Shape;193;p6"/>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4" name="Google Shape;194;p6"/>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416320"/>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el 53% de las veces funcionan bien las </a:t>
            </a:r>
            <a:r>
              <a:rPr lang="es-MX" b="1" dirty="0"/>
              <a:t>líneas de autoridad </a:t>
            </a:r>
            <a:r>
              <a:rPr lang="es-MX" dirty="0"/>
              <a:t>en el desempeño del trabajo, solo algunas veces se reciben las </a:t>
            </a:r>
            <a:r>
              <a:rPr lang="es-MX" b="1" dirty="0"/>
              <a:t>instrucciones</a:t>
            </a:r>
            <a:r>
              <a:rPr lang="es-MX" dirty="0"/>
              <a:t> de trabajo en tiempo y forma, se percibe que los responsables de área no siempre distribuyen las </a:t>
            </a:r>
            <a:r>
              <a:rPr lang="es-MX" b="1" dirty="0"/>
              <a:t>actividades de manera equilibrada </a:t>
            </a:r>
            <a:r>
              <a:rPr lang="es-MX" dirty="0"/>
              <a:t>pues casi el 90% opina que no siempre están de acuerdo, el numero de colaboradores si es adecuado en relación a la </a:t>
            </a:r>
            <a:r>
              <a:rPr lang="es-MX" b="1" dirty="0"/>
              <a:t>carga de trabajo </a:t>
            </a:r>
            <a:r>
              <a:rPr lang="es-MX" dirty="0"/>
              <a:t>el 66% de las veces,</a:t>
            </a:r>
            <a:r>
              <a:rPr lang="es-MX" b="1" dirty="0"/>
              <a:t> </a:t>
            </a:r>
            <a:r>
              <a:rPr lang="es-MX" dirty="0"/>
              <a:t>de igual manera la persona que evalúa a los compañeros el 40% de las veces lo hace en </a:t>
            </a:r>
            <a:r>
              <a:rPr lang="es-MX" b="1" dirty="0"/>
              <a:t>base a resultados</a:t>
            </a:r>
            <a:r>
              <a:rPr lang="es-MX" dirty="0"/>
              <a:t>, algunas veces se brinda la oportunidad de hacer </a:t>
            </a:r>
            <a:r>
              <a:rPr lang="es-MX" b="1" dirty="0"/>
              <a:t>propuestas de mejora</a:t>
            </a:r>
            <a:r>
              <a:rPr lang="es-MX" dirty="0"/>
              <a:t>,</a:t>
            </a:r>
            <a:r>
              <a:rPr lang="es-MX" b="1" dirty="0"/>
              <a:t> </a:t>
            </a:r>
            <a:r>
              <a:rPr lang="es-MX" dirty="0"/>
              <a:t>pero se expresa que no siempre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6CBB0D7B-A29E-403A-81A0-D00CF0937211}"/>
              </a:ext>
            </a:extLst>
          </p:cNvPr>
          <p:cNvGraphicFramePr>
            <a:graphicFrameLocks/>
          </p:cNvGraphicFramePr>
          <p:nvPr>
            <p:extLst>
              <p:ext uri="{D42A27DB-BD31-4B8C-83A1-F6EECF244321}">
                <p14:modId xmlns:p14="http://schemas.microsoft.com/office/powerpoint/2010/main" val="1861722566"/>
              </p:ext>
            </p:extLst>
          </p:nvPr>
        </p:nvGraphicFramePr>
        <p:xfrm>
          <a:off x="1128940" y="1128590"/>
          <a:ext cx="7403500" cy="43768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FECA8905-F0F0-46E2-B893-CE3695A38D39}"/>
              </a:ext>
            </a:extLst>
          </p:cNvPr>
          <p:cNvGraphicFramePr>
            <a:graphicFrameLocks/>
          </p:cNvGraphicFramePr>
          <p:nvPr>
            <p:extLst>
              <p:ext uri="{D42A27DB-BD31-4B8C-83A1-F6EECF244321}">
                <p14:modId xmlns:p14="http://schemas.microsoft.com/office/powerpoint/2010/main" val="4255499356"/>
              </p:ext>
            </p:extLst>
          </p:nvPr>
        </p:nvGraphicFramePr>
        <p:xfrm>
          <a:off x="1115182" y="1365580"/>
          <a:ext cx="7568129" cy="4139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C5F53B47-5212-49CF-BC03-8316ACCA1BC1}"/>
              </a:ext>
            </a:extLst>
          </p:cNvPr>
          <p:cNvGraphicFramePr>
            <a:graphicFrameLocks/>
          </p:cNvGraphicFramePr>
          <p:nvPr>
            <p:extLst>
              <p:ext uri="{D42A27DB-BD31-4B8C-83A1-F6EECF244321}">
                <p14:modId xmlns:p14="http://schemas.microsoft.com/office/powerpoint/2010/main" val="2010408087"/>
              </p:ext>
            </p:extLst>
          </p:nvPr>
        </p:nvGraphicFramePr>
        <p:xfrm>
          <a:off x="1051164" y="1346584"/>
          <a:ext cx="7769307" cy="41588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6" name="Gráfico 25">
            <a:extLst>
              <a:ext uri="{FF2B5EF4-FFF2-40B4-BE49-F238E27FC236}">
                <a16:creationId xmlns:a16="http://schemas.microsoft.com/office/drawing/2014/main" id="{F202741C-7242-4BD4-AD8E-7CFA0ED8BCBE}"/>
              </a:ext>
            </a:extLst>
          </p:cNvPr>
          <p:cNvGraphicFramePr>
            <a:graphicFrameLocks/>
          </p:cNvGraphicFramePr>
          <p:nvPr>
            <p:extLst>
              <p:ext uri="{D42A27DB-BD31-4B8C-83A1-F6EECF244321}">
                <p14:modId xmlns:p14="http://schemas.microsoft.com/office/powerpoint/2010/main" val="1233827933"/>
              </p:ext>
            </p:extLst>
          </p:nvPr>
        </p:nvGraphicFramePr>
        <p:xfrm>
          <a:off x="1209269" y="1082581"/>
          <a:ext cx="7421467" cy="43245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CB58715C-9760-4259-AFAB-A7B66C808BB8}"/>
              </a:ext>
            </a:extLst>
          </p:cNvPr>
          <p:cNvGraphicFramePr>
            <a:graphicFrameLocks/>
          </p:cNvGraphicFramePr>
          <p:nvPr>
            <p:extLst>
              <p:ext uri="{D42A27DB-BD31-4B8C-83A1-F6EECF244321}">
                <p14:modId xmlns:p14="http://schemas.microsoft.com/office/powerpoint/2010/main" val="1610667525"/>
              </p:ext>
            </p:extLst>
          </p:nvPr>
        </p:nvGraphicFramePr>
        <p:xfrm>
          <a:off x="1101426" y="1319861"/>
          <a:ext cx="7719045" cy="41855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6" name="Gráfico 25">
            <a:extLst>
              <a:ext uri="{FF2B5EF4-FFF2-40B4-BE49-F238E27FC236}">
                <a16:creationId xmlns:a16="http://schemas.microsoft.com/office/drawing/2014/main" id="{2120BFBE-4702-48FF-9687-CE0EC00F448E}"/>
              </a:ext>
            </a:extLst>
          </p:cNvPr>
          <p:cNvGraphicFramePr>
            <a:graphicFrameLocks/>
          </p:cNvGraphicFramePr>
          <p:nvPr>
            <p:extLst>
              <p:ext uri="{D42A27DB-BD31-4B8C-83A1-F6EECF244321}">
                <p14:modId xmlns:p14="http://schemas.microsoft.com/office/powerpoint/2010/main" val="607409159"/>
              </p:ext>
            </p:extLst>
          </p:nvPr>
        </p:nvGraphicFramePr>
        <p:xfrm>
          <a:off x="1090970" y="1087576"/>
          <a:ext cx="7827797" cy="44178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7" name="Gráfico 26">
            <a:extLst>
              <a:ext uri="{FF2B5EF4-FFF2-40B4-BE49-F238E27FC236}">
                <a16:creationId xmlns:a16="http://schemas.microsoft.com/office/drawing/2014/main" id="{CF0219CF-E360-4934-92C2-85EE1525A3BB}"/>
              </a:ext>
            </a:extLst>
          </p:cNvPr>
          <p:cNvGraphicFramePr>
            <a:graphicFrameLocks/>
          </p:cNvGraphicFramePr>
          <p:nvPr>
            <p:extLst>
              <p:ext uri="{D42A27DB-BD31-4B8C-83A1-F6EECF244321}">
                <p14:modId xmlns:p14="http://schemas.microsoft.com/office/powerpoint/2010/main" val="3503116255"/>
              </p:ext>
            </p:extLst>
          </p:nvPr>
        </p:nvGraphicFramePr>
        <p:xfrm>
          <a:off x="1354577" y="1125093"/>
          <a:ext cx="7460824" cy="44514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6" name="Gráfico 25">
            <a:extLst>
              <a:ext uri="{FF2B5EF4-FFF2-40B4-BE49-F238E27FC236}">
                <a16:creationId xmlns:a16="http://schemas.microsoft.com/office/drawing/2014/main" id="{43BA06A5-BBE4-4AB7-A8DA-363425A86F8E}"/>
              </a:ext>
            </a:extLst>
          </p:cNvPr>
          <p:cNvGraphicFramePr>
            <a:graphicFrameLocks/>
          </p:cNvGraphicFramePr>
          <p:nvPr>
            <p:extLst>
              <p:ext uri="{D42A27DB-BD31-4B8C-83A1-F6EECF244321}">
                <p14:modId xmlns:p14="http://schemas.microsoft.com/office/powerpoint/2010/main" val="610993509"/>
              </p:ext>
            </p:extLst>
          </p:nvPr>
        </p:nvGraphicFramePr>
        <p:xfrm>
          <a:off x="1086390" y="1053956"/>
          <a:ext cx="7590065" cy="44514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Google Shape;159;p5"/>
          <p:cNvGrpSpPr/>
          <p:nvPr/>
        </p:nvGrpSpPr>
        <p:grpSpPr>
          <a:xfrm>
            <a:off x="179512" y="0"/>
            <a:ext cx="8964488" cy="6858000"/>
            <a:chOff x="179512" y="0"/>
            <a:chExt cx="8964488" cy="6858000"/>
          </a:xfrm>
        </p:grpSpPr>
        <p:grpSp>
          <p:nvGrpSpPr>
            <p:cNvPr id="160" name="Google Shape;160;p5"/>
            <p:cNvGrpSpPr/>
            <p:nvPr/>
          </p:nvGrpSpPr>
          <p:grpSpPr>
            <a:xfrm>
              <a:off x="179512" y="0"/>
              <a:ext cx="8964488" cy="6858000"/>
              <a:chOff x="179512" y="0"/>
              <a:chExt cx="8964488" cy="6858000"/>
            </a:xfrm>
          </p:grpSpPr>
          <p:pic>
            <p:nvPicPr>
              <p:cNvPr id="161" name="Google Shape;161;p5"/>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62" name="Google Shape;162;p5"/>
              <p:cNvGrpSpPr/>
              <p:nvPr/>
            </p:nvGrpSpPr>
            <p:grpSpPr>
              <a:xfrm>
                <a:off x="179512" y="0"/>
                <a:ext cx="8964488" cy="6858000"/>
                <a:chOff x="179512" y="0"/>
                <a:chExt cx="8964488" cy="6858000"/>
              </a:xfrm>
            </p:grpSpPr>
            <p:sp>
              <p:nvSpPr>
                <p:cNvPr id="163" name="Google Shape;163;p5"/>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5"/>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5"/>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5"/>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5"/>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8" name="Google Shape;168;p5"/>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9" name="Google Shape;169;p5"/>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70" name="Google Shape;170;p5"/>
            <p:cNvSpPr txBox="1"/>
            <p:nvPr/>
          </p:nvSpPr>
          <p:spPr>
            <a:xfrm>
              <a:off x="3902901" y="6304172"/>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20" name="Gráfico 19">
            <a:extLst>
              <a:ext uri="{FF2B5EF4-FFF2-40B4-BE49-F238E27FC236}">
                <a16:creationId xmlns:a16="http://schemas.microsoft.com/office/drawing/2014/main" id="{5B1307E3-F6D9-4E6F-83D9-385378974C29}"/>
              </a:ext>
            </a:extLst>
          </p:cNvPr>
          <p:cNvGraphicFramePr>
            <a:graphicFrameLocks/>
          </p:cNvGraphicFramePr>
          <p:nvPr>
            <p:extLst>
              <p:ext uri="{D42A27DB-BD31-4B8C-83A1-F6EECF244321}">
                <p14:modId xmlns:p14="http://schemas.microsoft.com/office/powerpoint/2010/main" val="1856621378"/>
              </p:ext>
            </p:extLst>
          </p:nvPr>
        </p:nvGraphicFramePr>
        <p:xfrm>
          <a:off x="1493910" y="345696"/>
          <a:ext cx="7038529" cy="29513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áfico 18">
            <a:extLst>
              <a:ext uri="{FF2B5EF4-FFF2-40B4-BE49-F238E27FC236}">
                <a16:creationId xmlns:a16="http://schemas.microsoft.com/office/drawing/2014/main" id="{36F94054-E186-48CF-BE9C-4401BA4FB819}"/>
              </a:ext>
            </a:extLst>
          </p:cNvPr>
          <p:cNvGraphicFramePr>
            <a:graphicFrameLocks/>
          </p:cNvGraphicFramePr>
          <p:nvPr>
            <p:extLst>
              <p:ext uri="{D42A27DB-BD31-4B8C-83A1-F6EECF244321}">
                <p14:modId xmlns:p14="http://schemas.microsoft.com/office/powerpoint/2010/main" val="4201737745"/>
              </p:ext>
            </p:extLst>
          </p:nvPr>
        </p:nvGraphicFramePr>
        <p:xfrm>
          <a:off x="827584" y="3495419"/>
          <a:ext cx="4317427"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Gráfico 20">
            <a:extLst>
              <a:ext uri="{FF2B5EF4-FFF2-40B4-BE49-F238E27FC236}">
                <a16:creationId xmlns:a16="http://schemas.microsoft.com/office/drawing/2014/main" id="{66C7B1F0-AD41-4BE3-A4CB-FF0AA519E8DB}"/>
              </a:ext>
            </a:extLst>
          </p:cNvPr>
          <p:cNvGraphicFramePr>
            <a:graphicFrameLocks/>
          </p:cNvGraphicFramePr>
          <p:nvPr>
            <p:extLst>
              <p:ext uri="{D42A27DB-BD31-4B8C-83A1-F6EECF244321}">
                <p14:modId xmlns:p14="http://schemas.microsoft.com/office/powerpoint/2010/main" val="4029329338"/>
              </p:ext>
            </p:extLst>
          </p:nvPr>
        </p:nvGraphicFramePr>
        <p:xfrm>
          <a:off x="4248471" y="3495418"/>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34C0DD70-E225-45CF-90A6-0EFEDF61AAC7}"/>
              </a:ext>
            </a:extLst>
          </p:cNvPr>
          <p:cNvGraphicFramePr>
            <a:graphicFrameLocks/>
          </p:cNvGraphicFramePr>
          <p:nvPr>
            <p:extLst>
              <p:ext uri="{D42A27DB-BD31-4B8C-83A1-F6EECF244321}">
                <p14:modId xmlns:p14="http://schemas.microsoft.com/office/powerpoint/2010/main" val="4067827396"/>
              </p:ext>
            </p:extLst>
          </p:nvPr>
        </p:nvGraphicFramePr>
        <p:xfrm>
          <a:off x="1061474" y="1242471"/>
          <a:ext cx="7614981" cy="42629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el 66% responde que realiza las </a:t>
            </a:r>
            <a:r>
              <a:rPr lang="es-MX" b="1" dirty="0"/>
              <a:t>actividades asignadas con agrado</a:t>
            </a:r>
            <a:r>
              <a:rPr lang="es-MX" dirty="0"/>
              <a:t>, casi la mitad de los que contestaron la encuesta consideran un posible </a:t>
            </a:r>
            <a:r>
              <a:rPr lang="es-MX" b="1" dirty="0"/>
              <a:t>cambio de área </a:t>
            </a:r>
            <a:r>
              <a:rPr lang="es-MX" dirty="0"/>
              <a:t>que mejore su situación laboral, se considera que algunas veces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mas del 70% de los encuestados denota que si ha recibido </a:t>
            </a:r>
            <a:r>
              <a:rPr lang="es-MX" b="1" dirty="0"/>
              <a:t>capacitación el ultimo año</a:t>
            </a:r>
            <a:r>
              <a:rPr lang="es-MX" dirty="0"/>
              <a:t>  por parte de la UAN,  se enuncia que se les </a:t>
            </a:r>
            <a:r>
              <a:rPr lang="es-MX" b="1" dirty="0"/>
              <a:t>permite asistir a  los cursos de capacitación </a:t>
            </a:r>
            <a:r>
              <a:rPr lang="es-MX" dirty="0"/>
              <a:t>pero un 13.3% no ha sido convocado, un gran porcentaje dice que los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6" name="Gráfico 25">
            <a:extLst>
              <a:ext uri="{FF2B5EF4-FFF2-40B4-BE49-F238E27FC236}">
                <a16:creationId xmlns:a16="http://schemas.microsoft.com/office/drawing/2014/main" id="{E69313BD-465A-43E7-905A-36D991A191DB}"/>
              </a:ext>
            </a:extLst>
          </p:cNvPr>
          <p:cNvGraphicFramePr>
            <a:graphicFrameLocks/>
          </p:cNvGraphicFramePr>
          <p:nvPr>
            <p:extLst>
              <p:ext uri="{D42A27DB-BD31-4B8C-83A1-F6EECF244321}">
                <p14:modId xmlns:p14="http://schemas.microsoft.com/office/powerpoint/2010/main" val="3189725013"/>
              </p:ext>
            </p:extLst>
          </p:nvPr>
        </p:nvGraphicFramePr>
        <p:xfrm>
          <a:off x="1259632" y="1145649"/>
          <a:ext cx="7416824" cy="43597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a:extLst>
              <a:ext uri="{FF2B5EF4-FFF2-40B4-BE49-F238E27FC236}">
                <a16:creationId xmlns:a16="http://schemas.microsoft.com/office/drawing/2014/main" id="{3581895B-8139-40FF-9D70-F591D979E975}"/>
              </a:ext>
            </a:extLst>
          </p:cNvPr>
          <p:cNvGraphicFramePr>
            <a:graphicFrameLocks/>
          </p:cNvGraphicFramePr>
          <p:nvPr>
            <p:extLst>
              <p:ext uri="{D42A27DB-BD31-4B8C-83A1-F6EECF244321}">
                <p14:modId xmlns:p14="http://schemas.microsoft.com/office/powerpoint/2010/main" val="680065415"/>
              </p:ext>
            </p:extLst>
          </p:nvPr>
        </p:nvGraphicFramePr>
        <p:xfrm>
          <a:off x="1135182" y="1164283"/>
          <a:ext cx="7397258" cy="43868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id="{F2EFC8E4-2F23-4FA4-B90B-6922855B28B8}"/>
              </a:ext>
            </a:extLst>
          </p:cNvPr>
          <p:cNvGraphicFramePr>
            <a:graphicFrameLocks/>
          </p:cNvGraphicFramePr>
          <p:nvPr>
            <p:extLst>
              <p:ext uri="{D42A27DB-BD31-4B8C-83A1-F6EECF244321}">
                <p14:modId xmlns:p14="http://schemas.microsoft.com/office/powerpoint/2010/main" val="2854852209"/>
              </p:ext>
            </p:extLst>
          </p:nvPr>
        </p:nvGraphicFramePr>
        <p:xfrm>
          <a:off x="1187714" y="1341337"/>
          <a:ext cx="7299005" cy="41548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B623DA82-8CB3-4EB9-AE12-7F5145770374}"/>
              </a:ext>
            </a:extLst>
          </p:cNvPr>
          <p:cNvGraphicFramePr>
            <a:graphicFrameLocks/>
          </p:cNvGraphicFramePr>
          <p:nvPr>
            <p:extLst>
              <p:ext uri="{D42A27DB-BD31-4B8C-83A1-F6EECF244321}">
                <p14:modId xmlns:p14="http://schemas.microsoft.com/office/powerpoint/2010/main" val="2645211781"/>
              </p:ext>
            </p:extLst>
          </p:nvPr>
        </p:nvGraphicFramePr>
        <p:xfrm>
          <a:off x="1128940" y="1119359"/>
          <a:ext cx="7403500" cy="43768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D176E9CE-3392-4054-A685-C5D1B097F76B}"/>
              </a:ext>
            </a:extLst>
          </p:cNvPr>
          <p:cNvGraphicFramePr>
            <a:graphicFrameLocks/>
          </p:cNvGraphicFramePr>
          <p:nvPr>
            <p:extLst>
              <p:ext uri="{D42A27DB-BD31-4B8C-83A1-F6EECF244321}">
                <p14:modId xmlns:p14="http://schemas.microsoft.com/office/powerpoint/2010/main" val="3194286780"/>
              </p:ext>
            </p:extLst>
          </p:nvPr>
        </p:nvGraphicFramePr>
        <p:xfrm>
          <a:off x="1101426" y="1322142"/>
          <a:ext cx="7529309" cy="4137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40F7D14C-0878-4D39-8DE7-45EA16A316F3}"/>
              </a:ext>
            </a:extLst>
          </p:cNvPr>
          <p:cNvGraphicFramePr>
            <a:graphicFrameLocks/>
          </p:cNvGraphicFramePr>
          <p:nvPr>
            <p:extLst>
              <p:ext uri="{D42A27DB-BD31-4B8C-83A1-F6EECF244321}">
                <p14:modId xmlns:p14="http://schemas.microsoft.com/office/powerpoint/2010/main" val="928113898"/>
              </p:ext>
            </p:extLst>
          </p:nvPr>
        </p:nvGraphicFramePr>
        <p:xfrm>
          <a:off x="1161173" y="1320740"/>
          <a:ext cx="7659298" cy="40863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D5F64016-4F2B-40A0-A86A-D01B5A56B941}"/>
              </a:ext>
            </a:extLst>
          </p:cNvPr>
          <p:cNvGraphicFramePr>
            <a:graphicFrameLocks/>
          </p:cNvGraphicFramePr>
          <p:nvPr>
            <p:extLst>
              <p:ext uri="{D42A27DB-BD31-4B8C-83A1-F6EECF244321}">
                <p14:modId xmlns:p14="http://schemas.microsoft.com/office/powerpoint/2010/main" val="2387031961"/>
              </p:ext>
            </p:extLst>
          </p:nvPr>
        </p:nvGraphicFramePr>
        <p:xfrm>
          <a:off x="1164998" y="1400320"/>
          <a:ext cx="7472593" cy="40593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7"/>
          <p:cNvGrpSpPr/>
          <p:nvPr/>
        </p:nvGrpSpPr>
        <p:grpSpPr>
          <a:xfrm>
            <a:off x="202434" y="52437"/>
            <a:ext cx="8964488" cy="6858000"/>
            <a:chOff x="179512" y="0"/>
            <a:chExt cx="8964488" cy="6858000"/>
          </a:xfrm>
        </p:grpSpPr>
        <p:grpSp>
          <p:nvGrpSpPr>
            <p:cNvPr id="201" name="Google Shape;201;p7"/>
            <p:cNvGrpSpPr/>
            <p:nvPr/>
          </p:nvGrpSpPr>
          <p:grpSpPr>
            <a:xfrm>
              <a:off x="179512" y="0"/>
              <a:ext cx="8964488" cy="6858000"/>
              <a:chOff x="179512" y="0"/>
              <a:chExt cx="8964488" cy="6858000"/>
            </a:xfrm>
          </p:grpSpPr>
          <p:pic>
            <p:nvPicPr>
              <p:cNvPr id="202" name="Google Shape;202;p7"/>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03" name="Google Shape;203;p7"/>
              <p:cNvGrpSpPr/>
              <p:nvPr/>
            </p:nvGrpSpPr>
            <p:grpSpPr>
              <a:xfrm>
                <a:off x="179512" y="0"/>
                <a:ext cx="8964488" cy="6858000"/>
                <a:chOff x="179512" y="0"/>
                <a:chExt cx="8964488" cy="6858000"/>
              </a:xfrm>
            </p:grpSpPr>
            <p:sp>
              <p:nvSpPr>
                <p:cNvPr id="204" name="Google Shape;204;p7"/>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7"/>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7"/>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7"/>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7"/>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09" name="Google Shape;209;p7"/>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0" name="Google Shape;210;p7"/>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11" name="Google Shape;211;p7"/>
            <p:cNvSpPr txBox="1"/>
            <p:nvPr/>
          </p:nvSpPr>
          <p:spPr>
            <a:xfrm>
              <a:off x="3782104"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12" name="Google Shape;212;p7"/>
          <p:cNvPicPr preferRelativeResize="0"/>
          <p:nvPr/>
        </p:nvPicPr>
        <p:blipFill rotWithShape="1">
          <a:blip r:embed="rId4">
            <a:alphaModFix/>
          </a:blip>
          <a:srcRect/>
          <a:stretch/>
        </p:blipFill>
        <p:spPr>
          <a:xfrm>
            <a:off x="1151862" y="538720"/>
            <a:ext cx="7550883" cy="5703421"/>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8061113A-ED8E-40D5-81C9-A6E26F2FA9E8}"/>
              </a:ext>
            </a:extLst>
          </p:cNvPr>
          <p:cNvGraphicFramePr>
            <a:graphicFrameLocks/>
          </p:cNvGraphicFramePr>
          <p:nvPr>
            <p:extLst>
              <p:ext uri="{D42A27DB-BD31-4B8C-83A1-F6EECF244321}">
                <p14:modId xmlns:p14="http://schemas.microsoft.com/office/powerpoint/2010/main" val="2749312556"/>
              </p:ext>
            </p:extLst>
          </p:nvPr>
        </p:nvGraphicFramePr>
        <p:xfrm>
          <a:off x="1115182" y="1300248"/>
          <a:ext cx="7325817" cy="42051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D677802A-2A9B-4287-B849-3BFAC83B18EF}"/>
              </a:ext>
            </a:extLst>
          </p:cNvPr>
          <p:cNvGraphicFramePr>
            <a:graphicFrameLocks/>
          </p:cNvGraphicFramePr>
          <p:nvPr>
            <p:extLst>
              <p:ext uri="{D42A27DB-BD31-4B8C-83A1-F6EECF244321}">
                <p14:modId xmlns:p14="http://schemas.microsoft.com/office/powerpoint/2010/main" val="2401966880"/>
              </p:ext>
            </p:extLst>
          </p:nvPr>
        </p:nvGraphicFramePr>
        <p:xfrm>
          <a:off x="1201402" y="1322142"/>
          <a:ext cx="7429333" cy="4137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89A214C6-555F-4D19-A345-E1D75FA06E63}"/>
              </a:ext>
            </a:extLst>
          </p:cNvPr>
          <p:cNvGraphicFramePr>
            <a:graphicFrameLocks/>
          </p:cNvGraphicFramePr>
          <p:nvPr>
            <p:extLst>
              <p:ext uri="{D42A27DB-BD31-4B8C-83A1-F6EECF244321}">
                <p14:modId xmlns:p14="http://schemas.microsoft.com/office/powerpoint/2010/main" val="4120683788"/>
              </p:ext>
            </p:extLst>
          </p:nvPr>
        </p:nvGraphicFramePr>
        <p:xfrm>
          <a:off x="1128939" y="1345002"/>
          <a:ext cx="7691531" cy="4160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86.7%</a:t>
            </a:r>
          </a:p>
          <a:p>
            <a:pPr marL="742950" lvl="1" indent="-285750" algn="just">
              <a:buFont typeface="Arial" panose="020B0604020202020204" pitchFamily="34" charset="0"/>
              <a:buChar char="•"/>
            </a:pPr>
            <a:r>
              <a:rPr lang="es-MX" b="1" dirty="0"/>
              <a:t>Olores desagradables </a:t>
            </a:r>
            <a:r>
              <a:rPr lang="es-MX" dirty="0"/>
              <a:t>en un </a:t>
            </a:r>
            <a:r>
              <a:rPr lang="es-MX" b="1" dirty="0"/>
              <a:t>66.7%</a:t>
            </a:r>
          </a:p>
          <a:p>
            <a:pPr marL="742950" lvl="1" indent="-285750" algn="just">
              <a:buFont typeface="Arial" panose="020B0604020202020204" pitchFamily="34" charset="0"/>
              <a:buChar char="•"/>
            </a:pPr>
            <a:r>
              <a:rPr lang="es-MX" b="1" dirty="0"/>
              <a:t>Plagas</a:t>
            </a:r>
            <a:r>
              <a:rPr lang="es-MX" dirty="0"/>
              <a:t> en un </a:t>
            </a:r>
            <a:r>
              <a:rPr lang="es-MX" b="1" dirty="0"/>
              <a:t>86.7%</a:t>
            </a:r>
          </a:p>
          <a:p>
            <a:pPr marL="742950" lvl="1" indent="-285750" algn="just">
              <a:buFont typeface="Arial" panose="020B0604020202020204" pitchFamily="34" charset="0"/>
              <a:buChar char="•"/>
            </a:pPr>
            <a:r>
              <a:rPr lang="es-MX" b="1" dirty="0"/>
              <a:t>Agua estancada </a:t>
            </a:r>
            <a:r>
              <a:rPr lang="es-MX" dirty="0"/>
              <a:t>en un </a:t>
            </a:r>
            <a:r>
              <a:rPr lang="es-MX" b="1" dirty="0"/>
              <a:t>86.7%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53.%</a:t>
            </a:r>
          </a:p>
          <a:p>
            <a:pPr marL="742950" lvl="1" indent="-285750" algn="just">
              <a:buFont typeface="Arial" panose="020B0604020202020204" pitchFamily="34" charset="0"/>
              <a:buChar char="•"/>
            </a:pPr>
            <a:r>
              <a:rPr lang="es-MX" b="1" dirty="0"/>
              <a:t>Insumos</a:t>
            </a:r>
            <a:r>
              <a:rPr lang="es-MX" dirty="0"/>
              <a:t> en un </a:t>
            </a:r>
            <a:r>
              <a:rPr lang="es-MX" b="1" dirty="0"/>
              <a:t>53.3%</a:t>
            </a:r>
          </a:p>
          <a:p>
            <a:pPr marL="742950" lvl="1" indent="-285750" algn="just">
              <a:buFont typeface="Arial" panose="020B0604020202020204" pitchFamily="34" charset="0"/>
              <a:buChar char="•"/>
            </a:pPr>
            <a:r>
              <a:rPr lang="es-MX" b="1" dirty="0"/>
              <a:t>Energía eléctrica </a:t>
            </a:r>
            <a:r>
              <a:rPr lang="es-MX" dirty="0"/>
              <a:t>en un </a:t>
            </a:r>
            <a:r>
              <a:rPr lang="es-MX" b="1" dirty="0"/>
              <a:t>26.7%</a:t>
            </a:r>
          </a:p>
          <a:p>
            <a:pPr marL="742950" lvl="1" indent="-285750" algn="just">
              <a:buFont typeface="Arial" panose="020B0604020202020204" pitchFamily="34" charset="0"/>
              <a:buChar char="•"/>
            </a:pPr>
            <a:r>
              <a:rPr lang="es-MX" b="1" dirty="0"/>
              <a:t>Desechos</a:t>
            </a:r>
            <a:r>
              <a:rPr lang="es-MX" dirty="0"/>
              <a:t> en un </a:t>
            </a:r>
            <a:r>
              <a:rPr lang="es-MX" b="1" dirty="0"/>
              <a:t>66.7%</a:t>
            </a:r>
          </a:p>
          <a:p>
            <a:pPr marL="742950" lvl="1" indent="-285750" algn="just">
              <a:buFont typeface="Arial" panose="020B0604020202020204" pitchFamily="34" charset="0"/>
              <a:buChar char="•"/>
            </a:pPr>
            <a:r>
              <a:rPr lang="es-MX" b="1" dirty="0"/>
              <a:t>Áreas verdes </a:t>
            </a:r>
            <a:r>
              <a:rPr lang="es-MX" dirty="0"/>
              <a:t>en un </a:t>
            </a:r>
            <a:r>
              <a:rPr lang="es-MX" b="1" dirty="0"/>
              <a:t>66.7%</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8" name="Google Shape;218;p8"/>
          <p:cNvGrpSpPr/>
          <p:nvPr/>
        </p:nvGrpSpPr>
        <p:grpSpPr>
          <a:xfrm>
            <a:off x="202434" y="52437"/>
            <a:ext cx="8964488" cy="6858000"/>
            <a:chOff x="179512" y="0"/>
            <a:chExt cx="8964488" cy="6858000"/>
          </a:xfrm>
        </p:grpSpPr>
        <p:grpSp>
          <p:nvGrpSpPr>
            <p:cNvPr id="219" name="Google Shape;219;p8"/>
            <p:cNvGrpSpPr/>
            <p:nvPr/>
          </p:nvGrpSpPr>
          <p:grpSpPr>
            <a:xfrm>
              <a:off x="179512" y="0"/>
              <a:ext cx="8964488" cy="6858000"/>
              <a:chOff x="179512" y="0"/>
              <a:chExt cx="8964488" cy="6858000"/>
            </a:xfrm>
          </p:grpSpPr>
          <p:pic>
            <p:nvPicPr>
              <p:cNvPr id="220" name="Google Shape;220;p8"/>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21" name="Google Shape;221;p8"/>
              <p:cNvGrpSpPr/>
              <p:nvPr/>
            </p:nvGrpSpPr>
            <p:grpSpPr>
              <a:xfrm>
                <a:off x="179512" y="0"/>
                <a:ext cx="8964488" cy="6858000"/>
                <a:chOff x="179512" y="0"/>
                <a:chExt cx="8964488" cy="6858000"/>
              </a:xfrm>
            </p:grpSpPr>
            <p:sp>
              <p:nvSpPr>
                <p:cNvPr id="222" name="Google Shape;222;p8"/>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8"/>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8"/>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8"/>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8"/>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27" name="Google Shape;227;p8"/>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28" name="Google Shape;228;p8"/>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29" name="Google Shape;229;p8"/>
            <p:cNvSpPr txBox="1"/>
            <p:nvPr/>
          </p:nvSpPr>
          <p:spPr>
            <a:xfrm>
              <a:off x="3910579"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30" name="Google Shape;230;p8"/>
          <p:cNvPicPr preferRelativeResize="0"/>
          <p:nvPr/>
        </p:nvPicPr>
        <p:blipFill rotWithShape="1">
          <a:blip r:embed="rId4">
            <a:alphaModFix/>
          </a:blip>
          <a:srcRect/>
          <a:stretch/>
        </p:blipFill>
        <p:spPr>
          <a:xfrm>
            <a:off x="1151862" y="548680"/>
            <a:ext cx="7691531" cy="5693462"/>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6127</TotalTime>
  <Words>4458</Words>
  <Application>Microsoft Office PowerPoint</Application>
  <PresentationFormat>Presentación en pantalla (4:3)</PresentationFormat>
  <Paragraphs>686</Paragraphs>
  <Slides>83</Slides>
  <Notes>83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83</vt:i4>
      </vt:variant>
    </vt:vector>
  </HeadingPairs>
  <TitlesOfParts>
    <vt:vector size="86"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467</cp:revision>
  <dcterms:created xsi:type="dcterms:W3CDTF">2019-02-18T18:05:13Z</dcterms:created>
  <dcterms:modified xsi:type="dcterms:W3CDTF">2021-10-22T18:29:44Z</dcterms:modified>
</cp:coreProperties>
</file>