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3.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4.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6.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7.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8.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9.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3.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4.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5.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6.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7.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8.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9.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5.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6.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7.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8.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49.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0.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4.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5.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6.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7.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58.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59.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3.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4.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5.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6.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7.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68.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69.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70.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4.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5.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6.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7.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78.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79.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80.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1.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82.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5"/>
  </p:notesMasterIdLst>
  <p:handoutMasterIdLst>
    <p:handoutMasterId r:id="rId86"/>
  </p:handoutMasterIdLst>
  <p:sldIdLst>
    <p:sldId id="262" r:id="rId2"/>
    <p:sldId id="269" r:id="rId3"/>
    <p:sldId id="413" r:id="rId4"/>
    <p:sldId id="328" r:id="rId5"/>
    <p:sldId id="327" r:id="rId6"/>
    <p:sldId id="261" r:id="rId7"/>
    <p:sldId id="260" r:id="rId8"/>
    <p:sldId id="412" r:id="rId9"/>
    <p:sldId id="263" r:id="rId10"/>
    <p:sldId id="264" r:id="rId11"/>
    <p:sldId id="265" r:id="rId12"/>
    <p:sldId id="266" r:id="rId13"/>
    <p:sldId id="267" r:id="rId14"/>
    <p:sldId id="336" r:id="rId15"/>
    <p:sldId id="337" r:id="rId16"/>
    <p:sldId id="338" r:id="rId17"/>
    <p:sldId id="340" r:id="rId18"/>
    <p:sldId id="339" r:id="rId19"/>
    <p:sldId id="398" r:id="rId20"/>
    <p:sldId id="341" r:id="rId21"/>
    <p:sldId id="342" r:id="rId22"/>
    <p:sldId id="343" r:id="rId23"/>
    <p:sldId id="344" r:id="rId24"/>
    <p:sldId id="345" r:id="rId25"/>
    <p:sldId id="346" r:id="rId26"/>
    <p:sldId id="347" r:id="rId27"/>
    <p:sldId id="349" r:id="rId28"/>
    <p:sldId id="350" r:id="rId29"/>
    <p:sldId id="351" r:id="rId30"/>
    <p:sldId id="348" r:id="rId31"/>
    <p:sldId id="399" r:id="rId32"/>
    <p:sldId id="352" r:id="rId33"/>
    <p:sldId id="353" r:id="rId34"/>
    <p:sldId id="354" r:id="rId35"/>
    <p:sldId id="355" r:id="rId36"/>
    <p:sldId id="356" r:id="rId37"/>
    <p:sldId id="357" r:id="rId38"/>
    <p:sldId id="358" r:id="rId39"/>
    <p:sldId id="359" r:id="rId40"/>
    <p:sldId id="360" r:id="rId41"/>
    <p:sldId id="410" r:id="rId42"/>
    <p:sldId id="411" r:id="rId43"/>
    <p:sldId id="400" r:id="rId44"/>
    <p:sldId id="361" r:id="rId45"/>
    <p:sldId id="362" r:id="rId46"/>
    <p:sldId id="363" r:id="rId47"/>
    <p:sldId id="364" r:id="rId48"/>
    <p:sldId id="365" r:id="rId49"/>
    <p:sldId id="366" r:id="rId50"/>
    <p:sldId id="367" r:id="rId51"/>
    <p:sldId id="368" r:id="rId52"/>
    <p:sldId id="401" r:id="rId53"/>
    <p:sldId id="369" r:id="rId54"/>
    <p:sldId id="370" r:id="rId55"/>
    <p:sldId id="371" r:id="rId56"/>
    <p:sldId id="372" r:id="rId57"/>
    <p:sldId id="373" r:id="rId58"/>
    <p:sldId id="374" r:id="rId59"/>
    <p:sldId id="397" r:id="rId60"/>
    <p:sldId id="382" r:id="rId61"/>
    <p:sldId id="402" r:id="rId62"/>
    <p:sldId id="375" r:id="rId63"/>
    <p:sldId id="376" r:id="rId64"/>
    <p:sldId id="377" r:id="rId65"/>
    <p:sldId id="378" r:id="rId66"/>
    <p:sldId id="379" r:id="rId67"/>
    <p:sldId id="380" r:id="rId68"/>
    <p:sldId id="384" r:id="rId69"/>
    <p:sldId id="381" r:id="rId70"/>
    <p:sldId id="383" r:id="rId71"/>
    <p:sldId id="385" r:id="rId72"/>
    <p:sldId id="403" r:id="rId73"/>
    <p:sldId id="386" r:id="rId74"/>
    <p:sldId id="389" r:id="rId75"/>
    <p:sldId id="388" r:id="rId76"/>
    <p:sldId id="387" r:id="rId77"/>
    <p:sldId id="390" r:id="rId78"/>
    <p:sldId id="391" r:id="rId79"/>
    <p:sldId id="393" r:id="rId80"/>
    <p:sldId id="392" r:id="rId81"/>
    <p:sldId id="395" r:id="rId82"/>
    <p:sldId id="396" r:id="rId83"/>
    <p:sldId id="409" r:id="rId8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6228"/>
    <a:srgbClr val="3A71B2"/>
    <a:srgbClr val="BFBFBF"/>
    <a:srgbClr val="CC0000"/>
    <a:srgbClr val="558ED5"/>
    <a:srgbClr val="7030A0"/>
    <a:srgbClr val="92D050"/>
    <a:srgbClr val="77933C"/>
    <a:srgbClr val="D68B28"/>
    <a:srgbClr val="215A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59" autoAdjust="0"/>
    <p:restoredTop sz="94629" autoAdjust="0"/>
  </p:normalViewPr>
  <p:slideViewPr>
    <p:cSldViewPr>
      <p:cViewPr varScale="1">
        <p:scale>
          <a:sx n="67" d="100"/>
          <a:sy n="67" d="100"/>
        </p:scale>
        <p:origin x="762"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D:\practicas\Tablas%20con%20macro.xlsm"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D:\practicas\Tablas%20con%20macro.xlsm"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D:\practicas\Tablas%20con%20macro.xlsm"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D:\practicas\Tablas%20con%20macro.xlsm"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D:\practicas\Tablas%20con%20macro.xlsm"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Rony\Desktop\Tablas%20con%20macro.xlsm"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D:\practicas\Tablas%20con%20macro.xlsm"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D:\practicas\Tablas%20con%20macro.xlsm"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file:///D:\practicas\Tablas%20con%20macro.xlsm"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file:///D:\practicas\Tablas%20con%20macro.xlsm"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file:///D:\practicas\Tablas%20con%20macro.xlsm"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file:///D:\practicas\Tablas%20con%20macro.xlsm"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oleObject" Target="file:///D:\practicas\grafica%20pastel.xlsx" TargetMode="External"/><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oleObject" Target="file:///C:\Users\Rony\practicas\Tablas%20con%20macro.xlsm" TargetMode="External"/><Relationship Id="rId2" Type="http://schemas.microsoft.com/office/2011/relationships/chartColorStyle" Target="colors62.xml"/><Relationship Id="rId1" Type="http://schemas.microsoft.com/office/2011/relationships/chartStyle" Target="style62.xml"/></Relationships>
</file>

<file path=ppt/charts/_rels/chart7.xml.rels><?xml version="1.0" encoding="UTF-8" standalone="yes"?>
<Relationships xmlns="http://schemas.openxmlformats.org/package/2006/relationships"><Relationship Id="rId3" Type="http://schemas.openxmlformats.org/officeDocument/2006/relationships/oleObject" Target="file:///D:\practicas\grafica%20pastel.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r>
              <a:rPr lang="es-MX" sz="1800" dirty="0"/>
              <a:t>PARTICIPACIÓN GENERAL ÁREAS</a:t>
            </a:r>
          </a:p>
        </c:rich>
      </c:tx>
      <c:layout>
        <c:manualLayout>
          <c:xMode val="edge"/>
          <c:yMode val="edge"/>
          <c:x val="0.22151128049767457"/>
          <c:y val="2.7777659161076263E-2"/>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515905640114063E-2"/>
          <c:y val="0.2537768382777329"/>
          <c:w val="0.94251667510194337"/>
          <c:h val="0.57079156886888038"/>
        </c:manualLayout>
      </c:layout>
      <c:pie3DChart>
        <c:varyColors val="1"/>
        <c:ser>
          <c:idx val="0"/>
          <c:order val="0"/>
          <c:tx>
            <c:strRef>
              <c:f>Hoja2!$O$2</c:f>
              <c:strCache>
                <c:ptCount val="1"/>
                <c:pt idx="0">
                  <c:v>Columna2</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55DC-43FD-923F-E8CF8F6A2657}"/>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55DC-43FD-923F-E8CF8F6A2657}"/>
              </c:ext>
            </c:extLst>
          </c:dPt>
          <c:dLbls>
            <c:dLbl>
              <c:idx val="0"/>
              <c:tx>
                <c:rich>
                  <a:bodyPr/>
                  <a:lstStyle/>
                  <a:p>
                    <a:fld id="{18D1F2A0-C47A-4F85-ABC4-41A8BC85F46D}"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5DC-43FD-923F-E8CF8F6A2657}"/>
                </c:ext>
              </c:extLst>
            </c:dLbl>
            <c:dLbl>
              <c:idx val="1"/>
              <c:tx>
                <c:rich>
                  <a:bodyPr/>
                  <a:lstStyle/>
                  <a:p>
                    <a:fld id="{3B86867A-11CD-4D0A-B8BD-5413F5B6B108}"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5DC-43FD-923F-E8CF8F6A265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Hoja2!$N$3:$N$4</c:f>
              <c:strCache>
                <c:ptCount val="2"/>
                <c:pt idx="0">
                  <c:v>SI ACREDITÓ</c:v>
                </c:pt>
                <c:pt idx="1">
                  <c:v>NO ACREDITÓ</c:v>
                </c:pt>
              </c:strCache>
            </c:strRef>
          </c:cat>
          <c:val>
            <c:numRef>
              <c:f>Hoja2!$O$3:$O$4</c:f>
              <c:numCache>
                <c:formatCode>General</c:formatCode>
                <c:ptCount val="2"/>
                <c:pt idx="0">
                  <c:v>48</c:v>
                </c:pt>
                <c:pt idx="1">
                  <c:v>34</c:v>
                </c:pt>
              </c:numCache>
            </c:numRef>
          </c:val>
          <c:extLst>
            <c:ext xmlns:c16="http://schemas.microsoft.com/office/drawing/2014/chart" uri="{C3380CC4-5D6E-409C-BE32-E72D297353CC}">
              <c16:uniqueId val="{00000004-55DC-43FD-923F-E8CF8F6A2657}"/>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stacked"/>
        <c:varyColors val="0"/>
        <c:ser>
          <c:idx val="0"/>
          <c:order val="0"/>
          <c:tx>
            <c:strRef>
              <c:f>Hoja1!$D$16</c:f>
              <c:strCache>
                <c:ptCount val="1"/>
                <c:pt idx="0">
                  <c:v>Porcentaje</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59%</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F80-4C2F-8385-8DA02E36FE84}"/>
                </c:ext>
              </c:extLst>
            </c:dLbl>
            <c:dLbl>
              <c:idx val="1"/>
              <c:tx>
                <c:rich>
                  <a:bodyPr/>
                  <a:lstStyle/>
                  <a:p>
                    <a:r>
                      <a:rPr lang="en-US" dirty="0"/>
                      <a:t>41%</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F80-4C2F-8385-8DA02E36FE8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Hoja1!$B$17:$B$18</c:f>
              <c:strCache>
                <c:ptCount val="2"/>
                <c:pt idx="0">
                  <c:v>NO LO CONOCE</c:v>
                </c:pt>
                <c:pt idx="1">
                  <c:v>SI LO CONOCE</c:v>
                </c:pt>
              </c:strCache>
            </c:strRef>
          </c:cat>
          <c:val>
            <c:numRef>
              <c:f>Hoja1!$D$17:$D$18</c:f>
              <c:numCache>
                <c:formatCode>###0.0</c:formatCode>
                <c:ptCount val="2"/>
                <c:pt idx="0">
                  <c:v>59.259259259259252</c:v>
                </c:pt>
                <c:pt idx="1">
                  <c:v>40.74074074074074</c:v>
                </c:pt>
              </c:numCache>
            </c:numRef>
          </c:val>
          <c:extLst>
            <c:ext xmlns:c16="http://schemas.microsoft.com/office/drawing/2014/chart" uri="{C3380CC4-5D6E-409C-BE32-E72D297353CC}">
              <c16:uniqueId val="{00000000-1F80-4C2F-8385-8DA02E36FE84}"/>
            </c:ext>
          </c:extLst>
        </c:ser>
        <c:dLbls>
          <c:dLblPos val="inEnd"/>
          <c:showLegendKey val="0"/>
          <c:showVal val="1"/>
          <c:showCatName val="0"/>
          <c:showSerName val="0"/>
          <c:showPercent val="0"/>
          <c:showBubbleSize val="0"/>
        </c:dLbls>
        <c:gapWidth val="150"/>
        <c:overlap val="100"/>
        <c:axId val="1797964176"/>
        <c:axId val="1797965008"/>
      </c:barChart>
      <c:catAx>
        <c:axId val="179796417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1797965008"/>
        <c:crosses val="autoZero"/>
        <c:auto val="1"/>
        <c:lblAlgn val="ctr"/>
        <c:lblOffset val="100"/>
        <c:noMultiLvlLbl val="0"/>
      </c:catAx>
      <c:valAx>
        <c:axId val="17979650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797964176"/>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stacked"/>
        <c:varyColors val="0"/>
        <c:ser>
          <c:idx val="0"/>
          <c:order val="0"/>
          <c:tx>
            <c:strRef>
              <c:f>Hoja1!$D$23</c:f>
              <c:strCache>
                <c:ptCount val="1"/>
                <c:pt idx="0">
                  <c:v>Porcentaje</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37%</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A50-4EF1-88CC-D32A3ABEB88B}"/>
                </c:ext>
              </c:extLst>
            </c:dLbl>
            <c:dLbl>
              <c:idx val="1"/>
              <c:tx>
                <c:rich>
                  <a:bodyPr/>
                  <a:lstStyle/>
                  <a:p>
                    <a:r>
                      <a:rPr lang="en-US" dirty="0"/>
                      <a:t>33%</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A50-4EF1-88CC-D32A3ABEB88B}"/>
                </c:ext>
              </c:extLst>
            </c:dLbl>
            <c:dLbl>
              <c:idx val="2"/>
              <c:tx>
                <c:rich>
                  <a:bodyPr/>
                  <a:lstStyle/>
                  <a:p>
                    <a:r>
                      <a:rPr lang="en-US" dirty="0"/>
                      <a:t>26%</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A50-4EF1-88CC-D32A3ABEB88B}"/>
                </c:ext>
              </c:extLst>
            </c:dLbl>
            <c:dLbl>
              <c:idx val="3"/>
              <c:tx>
                <c:rich>
                  <a:bodyPr/>
                  <a:lstStyle/>
                  <a:p>
                    <a:r>
                      <a:rPr lang="en-US" dirty="0"/>
                      <a:t>19%</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A50-4EF1-88CC-D32A3ABEB88B}"/>
                </c:ext>
              </c:extLst>
            </c:dLbl>
            <c:dLbl>
              <c:idx val="4"/>
              <c:tx>
                <c:rich>
                  <a:bodyPr/>
                  <a:lstStyle/>
                  <a:p>
                    <a:r>
                      <a:rPr lang="en-US" dirty="0"/>
                      <a:t>11%</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A50-4EF1-88CC-D32A3ABEB88B}"/>
                </c:ext>
              </c:extLst>
            </c:dLbl>
            <c:dLbl>
              <c:idx val="5"/>
              <c:tx>
                <c:rich>
                  <a:bodyPr/>
                  <a:lstStyle/>
                  <a:p>
                    <a:r>
                      <a:rPr lang="en-US" dirty="0"/>
                      <a:t>7%</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A50-4EF1-88CC-D32A3ABEB88B}"/>
                </c:ext>
              </c:extLst>
            </c:dLbl>
            <c:dLbl>
              <c:idx val="6"/>
              <c:layout>
                <c:manualLayout>
                  <c:x val="1.6234511221690433E-3"/>
                  <c:y val="6.2776564361490894E-3"/>
                </c:manualLayout>
              </c:layout>
              <c:tx>
                <c:rich>
                  <a:bodyPr/>
                  <a:lstStyle/>
                  <a:p>
                    <a:r>
                      <a:rPr lang="en-US" dirty="0"/>
                      <a:t>7%</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A50-4EF1-88CC-D32A3ABEB88B}"/>
                </c:ext>
              </c:extLst>
            </c:dLbl>
            <c:dLbl>
              <c:idx val="7"/>
              <c:layout>
                <c:manualLayout>
                  <c:x val="-1.6234511221690433E-3"/>
                  <c:y val="-6.5881581826580972E-3"/>
                </c:manualLayout>
              </c:layout>
              <c:tx>
                <c:rich>
                  <a:bodyPr/>
                  <a:lstStyle/>
                  <a:p>
                    <a:r>
                      <a:rPr lang="en-US" dirty="0"/>
                      <a:t>7%</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A50-4EF1-88CC-D32A3ABEB88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Hoja1!$B$24:$B$31</c:f>
              <c:strCache>
                <c:ptCount val="8"/>
                <c:pt idx="0">
                  <c:v>RESPOSABILIDAD</c:v>
                </c:pt>
                <c:pt idx="1">
                  <c:v>LEALTAD Y COMPROMISO</c:v>
                </c:pt>
                <c:pt idx="2">
                  <c:v>PROFESIONALISMO E INTEGRIDAD</c:v>
                </c:pt>
                <c:pt idx="3">
                  <c:v>TRANSPARENCIA Y RENDICIÓN DE CUENTAS</c:v>
                </c:pt>
                <c:pt idx="4">
                  <c:v>TOLERANCIA</c:v>
                </c:pt>
                <c:pt idx="5">
                  <c:v>EQUIDAD</c:v>
                </c:pt>
                <c:pt idx="6">
                  <c:v>JUSTICIA</c:v>
                </c:pt>
                <c:pt idx="7">
                  <c:v>CONSCIENCIA ECOLOGICA</c:v>
                </c:pt>
              </c:strCache>
            </c:strRef>
          </c:cat>
          <c:val>
            <c:numRef>
              <c:f>Hoja1!$D$24:$D$31</c:f>
              <c:numCache>
                <c:formatCode>###0.0</c:formatCode>
                <c:ptCount val="8"/>
                <c:pt idx="0">
                  <c:v>37</c:v>
                </c:pt>
                <c:pt idx="1">
                  <c:v>33.299999999999997</c:v>
                </c:pt>
                <c:pt idx="2">
                  <c:v>25.9</c:v>
                </c:pt>
                <c:pt idx="3">
                  <c:v>18.518518518518519</c:v>
                </c:pt>
                <c:pt idx="4">
                  <c:v>11.1</c:v>
                </c:pt>
                <c:pt idx="5">
                  <c:v>7.4074074074074066</c:v>
                </c:pt>
                <c:pt idx="6">
                  <c:v>7.4</c:v>
                </c:pt>
                <c:pt idx="7">
                  <c:v>7.4</c:v>
                </c:pt>
              </c:numCache>
            </c:numRef>
          </c:val>
          <c:extLst>
            <c:ext xmlns:c16="http://schemas.microsoft.com/office/drawing/2014/chart" uri="{C3380CC4-5D6E-409C-BE32-E72D297353CC}">
              <c16:uniqueId val="{00000000-9A50-4EF1-88CC-D32A3ABEB88B}"/>
            </c:ext>
          </c:extLst>
        </c:ser>
        <c:dLbls>
          <c:dLblPos val="inEnd"/>
          <c:showLegendKey val="0"/>
          <c:showVal val="1"/>
          <c:showCatName val="0"/>
          <c:showSerName val="0"/>
          <c:showPercent val="0"/>
          <c:showBubbleSize val="0"/>
        </c:dLbls>
        <c:gapWidth val="150"/>
        <c:overlap val="100"/>
        <c:axId val="1705848640"/>
        <c:axId val="1705850720"/>
      </c:barChart>
      <c:catAx>
        <c:axId val="17058486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MX"/>
          </a:p>
        </c:txPr>
        <c:crossAx val="1705850720"/>
        <c:crosses val="autoZero"/>
        <c:auto val="1"/>
        <c:lblAlgn val="ctr"/>
        <c:lblOffset val="100"/>
        <c:noMultiLvlLbl val="0"/>
      </c:catAx>
      <c:valAx>
        <c:axId val="17058507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705848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stacked"/>
        <c:varyColors val="0"/>
        <c:ser>
          <c:idx val="0"/>
          <c:order val="0"/>
          <c:tx>
            <c:strRef>
              <c:f>Hoja1!$D$35</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7%</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3C6-441D-86D2-5C7A86B701CD}"/>
                </c:ext>
              </c:extLst>
            </c:dLbl>
            <c:dLbl>
              <c:idx val="1"/>
              <c:tx>
                <c:rich>
                  <a:bodyPr/>
                  <a:lstStyle/>
                  <a:p>
                    <a:r>
                      <a:rPr lang="en-US" dirty="0"/>
                      <a:t>30%</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3C6-441D-86D2-5C7A86B701CD}"/>
                </c:ext>
              </c:extLst>
            </c:dLbl>
            <c:dLbl>
              <c:idx val="2"/>
              <c:tx>
                <c:rich>
                  <a:bodyPr/>
                  <a:lstStyle/>
                  <a:p>
                    <a:r>
                      <a:rPr lang="en-US" dirty="0"/>
                      <a:t>48%</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3C6-441D-86D2-5C7A86B701CD}"/>
                </c:ext>
              </c:extLst>
            </c:dLbl>
            <c:dLbl>
              <c:idx val="3"/>
              <c:tx>
                <c:rich>
                  <a:bodyPr/>
                  <a:lstStyle/>
                  <a:p>
                    <a:r>
                      <a:rPr lang="en-US" dirty="0"/>
                      <a:t>15%</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3C6-441D-86D2-5C7A86B701C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Hoja1!$B$36:$B$39</c:f>
              <c:strCache>
                <c:ptCount val="4"/>
                <c:pt idx="0">
                  <c:v>MALA</c:v>
                </c:pt>
                <c:pt idx="1">
                  <c:v>REGULAR</c:v>
                </c:pt>
                <c:pt idx="2">
                  <c:v>BUENA</c:v>
                </c:pt>
                <c:pt idx="3">
                  <c:v>EXCELENTE</c:v>
                </c:pt>
              </c:strCache>
            </c:strRef>
          </c:cat>
          <c:val>
            <c:numRef>
              <c:f>Hoja1!$D$36:$D$39</c:f>
              <c:numCache>
                <c:formatCode>###0.0</c:formatCode>
                <c:ptCount val="4"/>
                <c:pt idx="0">
                  <c:v>7.4074074074074066</c:v>
                </c:pt>
                <c:pt idx="1">
                  <c:v>29.629629629629626</c:v>
                </c:pt>
                <c:pt idx="2">
                  <c:v>48.148148148148145</c:v>
                </c:pt>
                <c:pt idx="3">
                  <c:v>14.814814814814813</c:v>
                </c:pt>
              </c:numCache>
            </c:numRef>
          </c:val>
          <c:extLst>
            <c:ext xmlns:c16="http://schemas.microsoft.com/office/drawing/2014/chart" uri="{C3380CC4-5D6E-409C-BE32-E72D297353CC}">
              <c16:uniqueId val="{00000000-43C6-441D-86D2-5C7A86B701CD}"/>
            </c:ext>
          </c:extLst>
        </c:ser>
        <c:dLbls>
          <c:dLblPos val="inEnd"/>
          <c:showLegendKey val="0"/>
          <c:showVal val="1"/>
          <c:showCatName val="0"/>
          <c:showSerName val="0"/>
          <c:showPercent val="0"/>
          <c:showBubbleSize val="0"/>
        </c:dLbls>
        <c:gapWidth val="150"/>
        <c:overlap val="100"/>
        <c:axId val="1881534000"/>
        <c:axId val="1881536496"/>
      </c:barChart>
      <c:catAx>
        <c:axId val="1881534000"/>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881536496"/>
        <c:crosses val="autoZero"/>
        <c:auto val="1"/>
        <c:lblAlgn val="ctr"/>
        <c:lblOffset val="100"/>
        <c:noMultiLvlLbl val="0"/>
      </c:catAx>
      <c:valAx>
        <c:axId val="18815364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881534000"/>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Hoja1!$D$43</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19%</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96C-4588-A970-9B984419D3D6}"/>
                </c:ext>
              </c:extLst>
            </c:dLbl>
            <c:dLbl>
              <c:idx val="1"/>
              <c:tx>
                <c:rich>
                  <a:bodyPr/>
                  <a:lstStyle/>
                  <a:p>
                    <a:r>
                      <a:rPr lang="en-US" dirty="0"/>
                      <a:t>41%</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96C-4588-A970-9B984419D3D6}"/>
                </c:ext>
              </c:extLst>
            </c:dLbl>
            <c:dLbl>
              <c:idx val="2"/>
              <c:tx>
                <c:rich>
                  <a:bodyPr/>
                  <a:lstStyle/>
                  <a:p>
                    <a:r>
                      <a:rPr lang="en-US" dirty="0"/>
                      <a:t>33%</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96C-4588-A970-9B984419D3D6}"/>
                </c:ext>
              </c:extLst>
            </c:dLbl>
            <c:dLbl>
              <c:idx val="3"/>
              <c:layout>
                <c:manualLayout>
                  <c:x val="-1.6560816534319227E-3"/>
                  <c:y val="-1.7466644541170202E-3"/>
                </c:manualLayout>
              </c:layout>
              <c:tx>
                <c:rich>
                  <a:bodyPr/>
                  <a:lstStyle/>
                  <a:p>
                    <a:r>
                      <a:rPr lang="en-US" dirty="0"/>
                      <a:t>7%</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96C-4588-A970-9B984419D3D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Hoja1!$B$44:$B$47</c:f>
              <c:strCache>
                <c:ptCount val="4"/>
                <c:pt idx="0">
                  <c:v>MALO</c:v>
                </c:pt>
                <c:pt idx="1">
                  <c:v>REGULAR</c:v>
                </c:pt>
                <c:pt idx="2">
                  <c:v>BUENA</c:v>
                </c:pt>
                <c:pt idx="3">
                  <c:v>EXCELENTE</c:v>
                </c:pt>
              </c:strCache>
            </c:strRef>
          </c:cat>
          <c:val>
            <c:numRef>
              <c:f>Hoja1!$D$44:$D$47</c:f>
              <c:numCache>
                <c:formatCode>###0.0</c:formatCode>
                <c:ptCount val="4"/>
                <c:pt idx="0">
                  <c:v>18.518518518518519</c:v>
                </c:pt>
                <c:pt idx="1">
                  <c:v>40.74074074074074</c:v>
                </c:pt>
                <c:pt idx="2">
                  <c:v>33.333333333333329</c:v>
                </c:pt>
                <c:pt idx="3">
                  <c:v>7.4074074074074066</c:v>
                </c:pt>
              </c:numCache>
            </c:numRef>
          </c:val>
          <c:extLst>
            <c:ext xmlns:c16="http://schemas.microsoft.com/office/drawing/2014/chart" uri="{C3380CC4-5D6E-409C-BE32-E72D297353CC}">
              <c16:uniqueId val="{00000000-696C-4588-A970-9B984419D3D6}"/>
            </c:ext>
          </c:extLst>
        </c:ser>
        <c:dLbls>
          <c:dLblPos val="inEnd"/>
          <c:showLegendKey val="0"/>
          <c:showVal val="1"/>
          <c:showCatName val="0"/>
          <c:showSerName val="0"/>
          <c:showPercent val="0"/>
          <c:showBubbleSize val="0"/>
        </c:dLbls>
        <c:gapWidth val="150"/>
        <c:overlap val="100"/>
        <c:axId val="1801869616"/>
        <c:axId val="1801878768"/>
      </c:barChart>
      <c:catAx>
        <c:axId val="180186961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801878768"/>
        <c:crosses val="autoZero"/>
        <c:auto val="1"/>
        <c:lblAlgn val="ctr"/>
        <c:lblOffset val="100"/>
        <c:noMultiLvlLbl val="0"/>
      </c:catAx>
      <c:valAx>
        <c:axId val="18018787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801869616"/>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Hoja1!$D$51</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22%</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081-4676-AB65-B04BF3587B5A}"/>
                </c:ext>
              </c:extLst>
            </c:dLbl>
            <c:dLbl>
              <c:idx val="1"/>
              <c:tx>
                <c:rich>
                  <a:bodyPr/>
                  <a:lstStyle/>
                  <a:p>
                    <a:r>
                      <a:rPr lang="en-US" dirty="0"/>
                      <a:t>44%</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081-4676-AB65-B04BF3587B5A}"/>
                </c:ext>
              </c:extLst>
            </c:dLbl>
            <c:dLbl>
              <c:idx val="2"/>
              <c:tx>
                <c:rich>
                  <a:bodyPr/>
                  <a:lstStyle/>
                  <a:p>
                    <a:r>
                      <a:rPr lang="en-US" dirty="0"/>
                      <a:t>30%</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081-4676-AB65-B04BF3587B5A}"/>
                </c:ext>
              </c:extLst>
            </c:dLbl>
            <c:dLbl>
              <c:idx val="3"/>
              <c:layout>
                <c:manualLayout>
                  <c:x val="3.3827066447544166E-3"/>
                  <c:y val="-2.0767436599208794E-2"/>
                </c:manualLayout>
              </c:layout>
              <c:tx>
                <c:rich>
                  <a:bodyPr/>
                  <a:lstStyle/>
                  <a:p>
                    <a:r>
                      <a:rPr lang="en-US" dirty="0"/>
                      <a:t>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081-4676-AB65-B04BF3587B5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Hoja1!$B$52:$B$55</c:f>
              <c:strCache>
                <c:ptCount val="4"/>
                <c:pt idx="0">
                  <c:v>MUY ALTO</c:v>
                </c:pt>
                <c:pt idx="1">
                  <c:v>ALTO</c:v>
                </c:pt>
                <c:pt idx="2">
                  <c:v>MEDIO</c:v>
                </c:pt>
                <c:pt idx="3">
                  <c:v>BAJO</c:v>
                </c:pt>
              </c:strCache>
            </c:strRef>
          </c:cat>
          <c:val>
            <c:numRef>
              <c:f>Hoja1!$D$52:$D$55</c:f>
              <c:numCache>
                <c:formatCode>###0.0</c:formatCode>
                <c:ptCount val="4"/>
                <c:pt idx="0">
                  <c:v>22.222222222222221</c:v>
                </c:pt>
                <c:pt idx="1">
                  <c:v>44.444444444444443</c:v>
                </c:pt>
                <c:pt idx="2">
                  <c:v>29.629629629629626</c:v>
                </c:pt>
                <c:pt idx="3">
                  <c:v>3.7037037037037033</c:v>
                </c:pt>
              </c:numCache>
            </c:numRef>
          </c:val>
          <c:extLst>
            <c:ext xmlns:c16="http://schemas.microsoft.com/office/drawing/2014/chart" uri="{C3380CC4-5D6E-409C-BE32-E72D297353CC}">
              <c16:uniqueId val="{00000000-8081-4676-AB65-B04BF3587B5A}"/>
            </c:ext>
          </c:extLst>
        </c:ser>
        <c:dLbls>
          <c:dLblPos val="inEnd"/>
          <c:showLegendKey val="0"/>
          <c:showVal val="1"/>
          <c:showCatName val="0"/>
          <c:showSerName val="0"/>
          <c:showPercent val="0"/>
          <c:showBubbleSize val="0"/>
        </c:dLbls>
        <c:gapWidth val="150"/>
        <c:overlap val="100"/>
        <c:axId val="1797972496"/>
        <c:axId val="1797970000"/>
      </c:barChart>
      <c:catAx>
        <c:axId val="17979724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797970000"/>
        <c:crosses val="autoZero"/>
        <c:auto val="1"/>
        <c:lblAlgn val="ctr"/>
        <c:lblOffset val="100"/>
        <c:noMultiLvlLbl val="0"/>
      </c:catAx>
      <c:valAx>
        <c:axId val="17979700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797972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Hoja1!$D$59</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19%</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2EF-4555-9122-950EA80A7FB2}"/>
                </c:ext>
              </c:extLst>
            </c:dLbl>
            <c:dLbl>
              <c:idx val="1"/>
              <c:tx>
                <c:rich>
                  <a:bodyPr/>
                  <a:lstStyle/>
                  <a:p>
                    <a:r>
                      <a:rPr lang="en-US" dirty="0"/>
                      <a:t>33%</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2EF-4555-9122-950EA80A7FB2}"/>
                </c:ext>
              </c:extLst>
            </c:dLbl>
            <c:dLbl>
              <c:idx val="2"/>
              <c:tx>
                <c:rich>
                  <a:bodyPr/>
                  <a:lstStyle/>
                  <a:p>
                    <a:r>
                      <a:rPr lang="en-US" dirty="0"/>
                      <a:t>44%</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2EF-4555-9122-950EA80A7FB2}"/>
                </c:ext>
              </c:extLst>
            </c:dLbl>
            <c:dLbl>
              <c:idx val="3"/>
              <c:layout>
                <c:manualLayout>
                  <c:x val="-1.6598349862632319E-3"/>
                  <c:y val="-2.6601548639450172E-3"/>
                </c:manualLayout>
              </c:layout>
              <c:tx>
                <c:rich>
                  <a:bodyPr/>
                  <a:lstStyle/>
                  <a:p>
                    <a:r>
                      <a:rPr lang="en-US" dirty="0"/>
                      <a:t>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2EF-4555-9122-950EA80A7FB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Hoja1!$B$60:$B$63</c:f>
              <c:strCache>
                <c:ptCount val="4"/>
                <c:pt idx="0">
                  <c:v>MALO</c:v>
                </c:pt>
                <c:pt idx="1">
                  <c:v>REGULAR</c:v>
                </c:pt>
                <c:pt idx="2">
                  <c:v>BUENA</c:v>
                </c:pt>
                <c:pt idx="3">
                  <c:v>EXCELENTE</c:v>
                </c:pt>
              </c:strCache>
            </c:strRef>
          </c:cat>
          <c:val>
            <c:numRef>
              <c:f>Hoja1!$D$60:$D$63</c:f>
              <c:numCache>
                <c:formatCode>###0.0</c:formatCode>
                <c:ptCount val="4"/>
                <c:pt idx="0">
                  <c:v>18.518518518518519</c:v>
                </c:pt>
                <c:pt idx="1">
                  <c:v>33.333333333333329</c:v>
                </c:pt>
                <c:pt idx="2">
                  <c:v>44.444444444444443</c:v>
                </c:pt>
                <c:pt idx="3">
                  <c:v>3.7037037037037033</c:v>
                </c:pt>
              </c:numCache>
            </c:numRef>
          </c:val>
          <c:extLst>
            <c:ext xmlns:c16="http://schemas.microsoft.com/office/drawing/2014/chart" uri="{C3380CC4-5D6E-409C-BE32-E72D297353CC}">
              <c16:uniqueId val="{00000000-22EF-4555-9122-950EA80A7FB2}"/>
            </c:ext>
          </c:extLst>
        </c:ser>
        <c:dLbls>
          <c:dLblPos val="inEnd"/>
          <c:showLegendKey val="0"/>
          <c:showVal val="1"/>
          <c:showCatName val="0"/>
          <c:showSerName val="0"/>
          <c:showPercent val="0"/>
          <c:showBubbleSize val="0"/>
        </c:dLbls>
        <c:gapWidth val="150"/>
        <c:overlap val="100"/>
        <c:axId val="1881533168"/>
        <c:axId val="1881537744"/>
      </c:barChart>
      <c:catAx>
        <c:axId val="188153316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881537744"/>
        <c:crosses val="autoZero"/>
        <c:auto val="1"/>
        <c:lblAlgn val="ctr"/>
        <c:lblOffset val="100"/>
        <c:noMultiLvlLbl val="0"/>
      </c:catAx>
      <c:valAx>
        <c:axId val="18815377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881533168"/>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Hoja1!$D$67</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22%</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CF5-4941-A822-68E066F2BC95}"/>
                </c:ext>
              </c:extLst>
            </c:dLbl>
            <c:dLbl>
              <c:idx val="1"/>
              <c:tx>
                <c:rich>
                  <a:bodyPr/>
                  <a:lstStyle/>
                  <a:p>
                    <a:r>
                      <a:rPr lang="en-US" dirty="0"/>
                      <a:t>26%</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CF5-4941-A822-68E066F2BC95}"/>
                </c:ext>
              </c:extLst>
            </c:dLbl>
            <c:dLbl>
              <c:idx val="2"/>
              <c:tx>
                <c:rich>
                  <a:bodyPr/>
                  <a:lstStyle/>
                  <a:p>
                    <a:r>
                      <a:rPr lang="en-US" dirty="0"/>
                      <a:t>41%</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CF5-4941-A822-68E066F2BC95}"/>
                </c:ext>
              </c:extLst>
            </c:dLbl>
            <c:dLbl>
              <c:idx val="3"/>
              <c:tx>
                <c:rich>
                  <a:bodyPr/>
                  <a:lstStyle/>
                  <a:p>
                    <a:r>
                      <a:rPr lang="en-US" dirty="0"/>
                      <a:t>11%</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CF5-4941-A822-68E066F2BC9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Hoja1!$B$68:$B$71</c:f>
              <c:strCache>
                <c:ptCount val="4"/>
                <c:pt idx="0">
                  <c:v>MALO</c:v>
                </c:pt>
                <c:pt idx="1">
                  <c:v>REGULAR</c:v>
                </c:pt>
                <c:pt idx="2">
                  <c:v>BUENA</c:v>
                </c:pt>
                <c:pt idx="3">
                  <c:v>EXCELENTE</c:v>
                </c:pt>
              </c:strCache>
            </c:strRef>
          </c:cat>
          <c:val>
            <c:numRef>
              <c:f>Hoja1!$D$68:$D$71</c:f>
              <c:numCache>
                <c:formatCode>###0.0</c:formatCode>
                <c:ptCount val="4"/>
                <c:pt idx="0">
                  <c:v>22.222222222222221</c:v>
                </c:pt>
                <c:pt idx="1">
                  <c:v>25.925925925925924</c:v>
                </c:pt>
                <c:pt idx="2">
                  <c:v>40.74074074074074</c:v>
                </c:pt>
                <c:pt idx="3">
                  <c:v>11.111111111111111</c:v>
                </c:pt>
              </c:numCache>
            </c:numRef>
          </c:val>
          <c:extLst>
            <c:ext xmlns:c16="http://schemas.microsoft.com/office/drawing/2014/chart" uri="{C3380CC4-5D6E-409C-BE32-E72D297353CC}">
              <c16:uniqueId val="{00000000-0CF5-4941-A822-68E066F2BC95}"/>
            </c:ext>
          </c:extLst>
        </c:ser>
        <c:dLbls>
          <c:dLblPos val="inEnd"/>
          <c:showLegendKey val="0"/>
          <c:showVal val="1"/>
          <c:showCatName val="0"/>
          <c:showSerName val="0"/>
          <c:showPercent val="0"/>
          <c:showBubbleSize val="0"/>
        </c:dLbls>
        <c:gapWidth val="150"/>
        <c:overlap val="100"/>
        <c:axId val="1801870864"/>
        <c:axId val="1801875024"/>
      </c:barChart>
      <c:catAx>
        <c:axId val="1801870864"/>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801875024"/>
        <c:crosses val="autoZero"/>
        <c:auto val="1"/>
        <c:lblAlgn val="ctr"/>
        <c:lblOffset val="100"/>
        <c:noMultiLvlLbl val="0"/>
      </c:catAx>
      <c:valAx>
        <c:axId val="18018750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801870864"/>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Hoja1!$D$75</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26%</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1A4-4509-B941-836AD90645E8}"/>
                </c:ext>
              </c:extLst>
            </c:dLbl>
            <c:dLbl>
              <c:idx val="1"/>
              <c:tx>
                <c:rich>
                  <a:bodyPr/>
                  <a:lstStyle/>
                  <a:p>
                    <a:r>
                      <a:rPr lang="en-US" dirty="0"/>
                      <a:t>56%</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1A4-4509-B941-836AD90645E8}"/>
                </c:ext>
              </c:extLst>
            </c:dLbl>
            <c:dLbl>
              <c:idx val="2"/>
              <c:tx>
                <c:rich>
                  <a:bodyPr/>
                  <a:lstStyle/>
                  <a:p>
                    <a:r>
                      <a:rPr lang="en-US" dirty="0"/>
                      <a:t>18%</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1A4-4509-B941-836AD90645E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Hoja1!$B$76:$B$78</c:f>
              <c:strCache>
                <c:ptCount val="3"/>
                <c:pt idx="0">
                  <c:v>REGULAR</c:v>
                </c:pt>
                <c:pt idx="1">
                  <c:v>BUENA</c:v>
                </c:pt>
                <c:pt idx="2">
                  <c:v>EXCELENTE</c:v>
                </c:pt>
              </c:strCache>
            </c:strRef>
          </c:cat>
          <c:val>
            <c:numRef>
              <c:f>Hoja1!$D$76:$D$78</c:f>
              <c:numCache>
                <c:formatCode>###0.0</c:formatCode>
                <c:ptCount val="3"/>
                <c:pt idx="0">
                  <c:v>25.925925925925924</c:v>
                </c:pt>
                <c:pt idx="1">
                  <c:v>55.555555555555557</c:v>
                </c:pt>
                <c:pt idx="2">
                  <c:v>18.518518518518519</c:v>
                </c:pt>
              </c:numCache>
            </c:numRef>
          </c:val>
          <c:extLst>
            <c:ext xmlns:c16="http://schemas.microsoft.com/office/drawing/2014/chart" uri="{C3380CC4-5D6E-409C-BE32-E72D297353CC}">
              <c16:uniqueId val="{00000000-F1A4-4509-B941-836AD90645E8}"/>
            </c:ext>
          </c:extLst>
        </c:ser>
        <c:dLbls>
          <c:dLblPos val="inEnd"/>
          <c:showLegendKey val="0"/>
          <c:showVal val="1"/>
          <c:showCatName val="0"/>
          <c:showSerName val="0"/>
          <c:showPercent val="0"/>
          <c:showBubbleSize val="0"/>
        </c:dLbls>
        <c:gapWidth val="150"/>
        <c:overlap val="100"/>
        <c:axId val="1797970832"/>
        <c:axId val="1797971248"/>
      </c:barChart>
      <c:catAx>
        <c:axId val="179797083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797971248"/>
        <c:crosses val="autoZero"/>
        <c:auto val="1"/>
        <c:lblAlgn val="ctr"/>
        <c:lblOffset val="100"/>
        <c:noMultiLvlLbl val="0"/>
      </c:catAx>
      <c:valAx>
        <c:axId val="17979712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797970832"/>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Hoja1!$D$82</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4FD22F88-43D4-483F-9B70-48851C79CF4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532-4E16-8F86-9F8BE90FDAC9}"/>
                </c:ext>
              </c:extLst>
            </c:dLbl>
            <c:dLbl>
              <c:idx val="1"/>
              <c:tx>
                <c:rich>
                  <a:bodyPr/>
                  <a:lstStyle/>
                  <a:p>
                    <a:fld id="{3BB19C41-8F73-46B1-9DA5-D3B4E96AA3C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532-4E16-8F86-9F8BE90FDAC9}"/>
                </c:ext>
              </c:extLst>
            </c:dLbl>
            <c:dLbl>
              <c:idx val="2"/>
              <c:tx>
                <c:rich>
                  <a:bodyPr/>
                  <a:lstStyle/>
                  <a:p>
                    <a:fld id="{F09F7D6F-75E5-454A-B50C-6E9AD78B4B5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532-4E16-8F86-9F8BE90FDAC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Hoja1!$B$83:$B$85</c:f>
              <c:strCache>
                <c:ptCount val="3"/>
                <c:pt idx="0">
                  <c:v>REGULAR</c:v>
                </c:pt>
                <c:pt idx="1">
                  <c:v>BUENA</c:v>
                </c:pt>
                <c:pt idx="2">
                  <c:v>EXCELENTE</c:v>
                </c:pt>
              </c:strCache>
            </c:strRef>
          </c:cat>
          <c:val>
            <c:numRef>
              <c:f>Hoja1!$D$83:$D$85</c:f>
              <c:numCache>
                <c:formatCode>###0.0</c:formatCode>
                <c:ptCount val="3"/>
                <c:pt idx="0">
                  <c:v>22.222222222222221</c:v>
                </c:pt>
                <c:pt idx="1">
                  <c:v>62.962962962962962</c:v>
                </c:pt>
                <c:pt idx="2">
                  <c:v>14.814814814814813</c:v>
                </c:pt>
              </c:numCache>
            </c:numRef>
          </c:val>
          <c:extLst>
            <c:ext xmlns:c16="http://schemas.microsoft.com/office/drawing/2014/chart" uri="{C3380CC4-5D6E-409C-BE32-E72D297353CC}">
              <c16:uniqueId val="{00000000-8532-4E16-8F86-9F8BE90FDAC9}"/>
            </c:ext>
          </c:extLst>
        </c:ser>
        <c:dLbls>
          <c:dLblPos val="inEnd"/>
          <c:showLegendKey val="0"/>
          <c:showVal val="1"/>
          <c:showCatName val="0"/>
          <c:showSerName val="0"/>
          <c:showPercent val="0"/>
          <c:showBubbleSize val="0"/>
        </c:dLbls>
        <c:gapWidth val="150"/>
        <c:overlap val="100"/>
        <c:axId val="1705855712"/>
        <c:axId val="1705860288"/>
      </c:barChart>
      <c:catAx>
        <c:axId val="170585571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705860288"/>
        <c:crosses val="autoZero"/>
        <c:auto val="1"/>
        <c:lblAlgn val="ctr"/>
        <c:lblOffset val="100"/>
        <c:noMultiLvlLbl val="0"/>
      </c:catAx>
      <c:valAx>
        <c:axId val="17058602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705855712"/>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Hoja1!$D$89</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575967733888414E-3"/>
                  <c:y val="-2.7041158587121219E-2"/>
                </c:manualLayout>
              </c:layout>
              <c:tx>
                <c:rich>
                  <a:bodyPr/>
                  <a:lstStyle/>
                  <a:p>
                    <a:r>
                      <a:rPr lang="en-US" dirty="0"/>
                      <a:t>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2F5-4B60-BD51-B1AA71D6A789}"/>
                </c:ext>
              </c:extLst>
            </c:dLbl>
            <c:dLbl>
              <c:idx val="1"/>
              <c:tx>
                <c:rich>
                  <a:bodyPr/>
                  <a:lstStyle/>
                  <a:p>
                    <a:r>
                      <a:rPr lang="en-US" dirty="0"/>
                      <a:t>33%</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2F5-4B60-BD51-B1AA71D6A789}"/>
                </c:ext>
              </c:extLst>
            </c:dLbl>
            <c:dLbl>
              <c:idx val="2"/>
              <c:tx>
                <c:rich>
                  <a:bodyPr/>
                  <a:lstStyle/>
                  <a:p>
                    <a:r>
                      <a:rPr lang="en-US" dirty="0"/>
                      <a:t>48%</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2F5-4B60-BD51-B1AA71D6A789}"/>
                </c:ext>
              </c:extLst>
            </c:dLbl>
            <c:dLbl>
              <c:idx val="3"/>
              <c:tx>
                <c:rich>
                  <a:bodyPr/>
                  <a:lstStyle/>
                  <a:p>
                    <a:r>
                      <a:rPr lang="en-US" dirty="0"/>
                      <a:t>15%</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2F5-4B60-BD51-B1AA71D6A78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Hoja1!$B$90:$B$93</c:f>
              <c:strCache>
                <c:ptCount val="4"/>
                <c:pt idx="0">
                  <c:v>MALO</c:v>
                </c:pt>
                <c:pt idx="1">
                  <c:v>REGULAR</c:v>
                </c:pt>
                <c:pt idx="2">
                  <c:v>BUENA</c:v>
                </c:pt>
                <c:pt idx="3">
                  <c:v>EXCELENTE</c:v>
                </c:pt>
              </c:strCache>
            </c:strRef>
          </c:cat>
          <c:val>
            <c:numRef>
              <c:f>Hoja1!$D$90:$D$93</c:f>
              <c:numCache>
                <c:formatCode>###0.0</c:formatCode>
                <c:ptCount val="4"/>
                <c:pt idx="0">
                  <c:v>3.7037037037037033</c:v>
                </c:pt>
                <c:pt idx="1">
                  <c:v>33.333333333333329</c:v>
                </c:pt>
                <c:pt idx="2">
                  <c:v>48.148148148148145</c:v>
                </c:pt>
                <c:pt idx="3">
                  <c:v>14.814814814814813</c:v>
                </c:pt>
              </c:numCache>
            </c:numRef>
          </c:val>
          <c:extLst>
            <c:ext xmlns:c16="http://schemas.microsoft.com/office/drawing/2014/chart" uri="{C3380CC4-5D6E-409C-BE32-E72D297353CC}">
              <c16:uniqueId val="{00000000-92F5-4B60-BD51-B1AA71D6A789}"/>
            </c:ext>
          </c:extLst>
        </c:ser>
        <c:dLbls>
          <c:dLblPos val="inEnd"/>
          <c:showLegendKey val="0"/>
          <c:showVal val="1"/>
          <c:showCatName val="0"/>
          <c:showSerName val="0"/>
          <c:showPercent val="0"/>
          <c:showBubbleSize val="0"/>
        </c:dLbls>
        <c:gapWidth val="150"/>
        <c:overlap val="100"/>
        <c:axId val="1801867952"/>
        <c:axId val="1801872112"/>
      </c:barChart>
      <c:catAx>
        <c:axId val="180186795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801872112"/>
        <c:crosses val="autoZero"/>
        <c:auto val="1"/>
        <c:lblAlgn val="ctr"/>
        <c:lblOffset val="100"/>
        <c:noMultiLvlLbl val="0"/>
      </c:catAx>
      <c:valAx>
        <c:axId val="18018721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801867952"/>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NIVEL 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NIVELES'!$C$3</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A3D-4043-A92E-6061A9D02153}"/>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A3D-4043-A92E-6061A9D02153}"/>
              </c:ext>
            </c:extLst>
          </c:dPt>
          <c:dLbls>
            <c:dLbl>
              <c:idx val="0"/>
              <c:layout>
                <c:manualLayout>
                  <c:x val="-0.11647613108087039"/>
                  <c:y val="-0.1623011881685489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A3D-4043-A92E-6061A9D0215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NIVELES'!$B$4:$B$5</c:f>
              <c:strCache>
                <c:ptCount val="2"/>
                <c:pt idx="0">
                  <c:v>SI</c:v>
                </c:pt>
                <c:pt idx="1">
                  <c:v>NO</c:v>
                </c:pt>
              </c:strCache>
            </c:strRef>
          </c:cat>
          <c:val>
            <c:numRef>
              <c:f>'COMPARATIVO NIVELES'!$C$4:$C$5</c:f>
              <c:numCache>
                <c:formatCode>General</c:formatCode>
                <c:ptCount val="2"/>
                <c:pt idx="0">
                  <c:v>12</c:v>
                </c:pt>
                <c:pt idx="1">
                  <c:v>3</c:v>
                </c:pt>
              </c:numCache>
            </c:numRef>
          </c:val>
          <c:extLst>
            <c:ext xmlns:c16="http://schemas.microsoft.com/office/drawing/2014/chart" uri="{C3380CC4-5D6E-409C-BE32-E72D297353CC}">
              <c16:uniqueId val="{00000004-9A3D-4043-A92E-6061A9D0215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Hoja1!$D$97</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33%</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438-42CA-87BB-514C38E16745}"/>
                </c:ext>
              </c:extLst>
            </c:dLbl>
            <c:dLbl>
              <c:idx val="1"/>
              <c:tx>
                <c:rich>
                  <a:bodyPr/>
                  <a:lstStyle/>
                  <a:p>
                    <a:r>
                      <a:rPr lang="en-US" dirty="0"/>
                      <a:t>67%</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438-42CA-87BB-514C38E1674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Hoja1!$B$98:$B$99</c:f>
              <c:strCache>
                <c:ptCount val="2"/>
                <c:pt idx="0">
                  <c:v>NO LOS CONOCE</c:v>
                </c:pt>
                <c:pt idx="1">
                  <c:v>SI LOS CONOCE</c:v>
                </c:pt>
              </c:strCache>
            </c:strRef>
          </c:cat>
          <c:val>
            <c:numRef>
              <c:f>Hoja1!$D$98:$D$99</c:f>
              <c:numCache>
                <c:formatCode>###0.0</c:formatCode>
                <c:ptCount val="2"/>
                <c:pt idx="0">
                  <c:v>33.333333333333329</c:v>
                </c:pt>
                <c:pt idx="1">
                  <c:v>66.666666666666657</c:v>
                </c:pt>
              </c:numCache>
            </c:numRef>
          </c:val>
          <c:extLst>
            <c:ext xmlns:c16="http://schemas.microsoft.com/office/drawing/2014/chart" uri="{C3380CC4-5D6E-409C-BE32-E72D297353CC}">
              <c16:uniqueId val="{00000000-6438-42CA-87BB-514C38E16745}"/>
            </c:ext>
          </c:extLst>
        </c:ser>
        <c:dLbls>
          <c:dLblPos val="inEnd"/>
          <c:showLegendKey val="0"/>
          <c:showVal val="1"/>
          <c:showCatName val="0"/>
          <c:showSerName val="0"/>
          <c:showPercent val="0"/>
          <c:showBubbleSize val="0"/>
        </c:dLbls>
        <c:gapWidth val="150"/>
        <c:overlap val="100"/>
        <c:axId val="1705854464"/>
        <c:axId val="1705846560"/>
      </c:barChart>
      <c:catAx>
        <c:axId val="1705854464"/>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705846560"/>
        <c:crosses val="autoZero"/>
        <c:auto val="1"/>
        <c:lblAlgn val="ctr"/>
        <c:lblOffset val="100"/>
        <c:noMultiLvlLbl val="0"/>
      </c:catAx>
      <c:valAx>
        <c:axId val="17058465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705854464"/>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Hoja1!$D$103</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63%</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46-4329-B897-FE980B12B958}"/>
                </c:ext>
              </c:extLst>
            </c:dLbl>
            <c:dLbl>
              <c:idx val="1"/>
              <c:tx>
                <c:rich>
                  <a:bodyPr/>
                  <a:lstStyle/>
                  <a:p>
                    <a:r>
                      <a:rPr lang="en-US" dirty="0"/>
                      <a:t>37%</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546-4329-B897-FE980B12B95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Hoja1!$B$104:$B$105</c:f>
              <c:strCache>
                <c:ptCount val="2"/>
                <c:pt idx="0">
                  <c:v>NO RECIBE</c:v>
                </c:pt>
                <c:pt idx="1">
                  <c:v>SI RECIBE</c:v>
                </c:pt>
              </c:strCache>
            </c:strRef>
          </c:cat>
          <c:val>
            <c:numRef>
              <c:f>Hoja1!$D$104:$D$105</c:f>
              <c:numCache>
                <c:formatCode>###0.0</c:formatCode>
                <c:ptCount val="2"/>
                <c:pt idx="0">
                  <c:v>62.962962962962962</c:v>
                </c:pt>
                <c:pt idx="1">
                  <c:v>37.037037037037038</c:v>
                </c:pt>
              </c:numCache>
            </c:numRef>
          </c:val>
          <c:extLst>
            <c:ext xmlns:c16="http://schemas.microsoft.com/office/drawing/2014/chart" uri="{C3380CC4-5D6E-409C-BE32-E72D297353CC}">
              <c16:uniqueId val="{00000000-8546-4329-B897-FE980B12B958}"/>
            </c:ext>
          </c:extLst>
        </c:ser>
        <c:dLbls>
          <c:dLblPos val="inEnd"/>
          <c:showLegendKey val="0"/>
          <c:showVal val="1"/>
          <c:showCatName val="0"/>
          <c:showSerName val="0"/>
          <c:showPercent val="0"/>
          <c:showBubbleSize val="0"/>
        </c:dLbls>
        <c:gapWidth val="150"/>
        <c:overlap val="100"/>
        <c:axId val="1705852384"/>
        <c:axId val="1705861120"/>
      </c:barChart>
      <c:catAx>
        <c:axId val="1705852384"/>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705861120"/>
        <c:crosses val="autoZero"/>
        <c:auto val="1"/>
        <c:lblAlgn val="ctr"/>
        <c:lblOffset val="100"/>
        <c:noMultiLvlLbl val="0"/>
      </c:catAx>
      <c:valAx>
        <c:axId val="1705861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705852384"/>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Hoja1!$E$229</c:f>
              <c:strCache>
                <c:ptCount val="1"/>
                <c:pt idx="0">
                  <c:v>Porcentaje válido</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11%</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DE-4F3A-9E5C-68D0290B68BD}"/>
                </c:ext>
              </c:extLst>
            </c:dLbl>
            <c:dLbl>
              <c:idx val="1"/>
              <c:tx>
                <c:rich>
                  <a:bodyPr/>
                  <a:lstStyle/>
                  <a:p>
                    <a:r>
                      <a:rPr lang="en-US" dirty="0"/>
                      <a:t>33%</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9DE-4F3A-9E5C-68D0290B68BD}"/>
                </c:ext>
              </c:extLst>
            </c:dLbl>
            <c:dLbl>
              <c:idx val="2"/>
              <c:tx>
                <c:rich>
                  <a:bodyPr/>
                  <a:lstStyle/>
                  <a:p>
                    <a:r>
                      <a:rPr lang="en-US" dirty="0"/>
                      <a:t>56%</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DE-4F3A-9E5C-68D0290B68B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Hoja1!$B$230:$B$232</c:f>
              <c:strCache>
                <c:ptCount val="3"/>
                <c:pt idx="0">
                  <c:v>NUNCA</c:v>
                </c:pt>
                <c:pt idx="1">
                  <c:v>ALGUNAS VECES</c:v>
                </c:pt>
                <c:pt idx="2">
                  <c:v>SIEMPRE</c:v>
                </c:pt>
              </c:strCache>
            </c:strRef>
          </c:cat>
          <c:val>
            <c:numRef>
              <c:f>Hoja1!$E$230:$E$232</c:f>
              <c:numCache>
                <c:formatCode>###0</c:formatCode>
                <c:ptCount val="3"/>
                <c:pt idx="0">
                  <c:v>11.111111111111111</c:v>
                </c:pt>
                <c:pt idx="1">
                  <c:v>33.333333333333329</c:v>
                </c:pt>
                <c:pt idx="2">
                  <c:v>55.555555555555557</c:v>
                </c:pt>
              </c:numCache>
            </c:numRef>
          </c:val>
          <c:extLst>
            <c:ext xmlns:c16="http://schemas.microsoft.com/office/drawing/2014/chart" uri="{C3380CC4-5D6E-409C-BE32-E72D297353CC}">
              <c16:uniqueId val="{00000000-19DE-4F3A-9E5C-68D0290B68BD}"/>
            </c:ext>
          </c:extLst>
        </c:ser>
        <c:dLbls>
          <c:dLblPos val="inEnd"/>
          <c:showLegendKey val="0"/>
          <c:showVal val="1"/>
          <c:showCatName val="0"/>
          <c:showSerName val="0"/>
          <c:showPercent val="0"/>
          <c:showBubbleSize val="0"/>
        </c:dLbls>
        <c:gapWidth val="150"/>
        <c:overlap val="100"/>
        <c:axId val="1080212832"/>
        <c:axId val="989888064"/>
      </c:barChart>
      <c:catAx>
        <c:axId val="108021283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89888064"/>
        <c:crossesAt val="0"/>
        <c:auto val="1"/>
        <c:lblAlgn val="ctr"/>
        <c:lblOffset val="100"/>
        <c:noMultiLvlLbl val="0"/>
      </c:catAx>
      <c:valAx>
        <c:axId val="9898880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08021283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Hoja1!$E$238</c:f>
              <c:strCache>
                <c:ptCount val="1"/>
                <c:pt idx="0">
                  <c:v>Porcentaje válido</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C4E55760-0EA7-4037-86C2-78E968A561D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F38-4BBC-BEA9-11FF486DE5CF}"/>
                </c:ext>
              </c:extLst>
            </c:dLbl>
            <c:dLbl>
              <c:idx val="1"/>
              <c:tx>
                <c:rich>
                  <a:bodyPr/>
                  <a:lstStyle/>
                  <a:p>
                    <a:fld id="{3453997A-0EB1-4F81-955E-2F2F4D8BF53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F38-4BBC-BEA9-11FF486DE5CF}"/>
                </c:ext>
              </c:extLst>
            </c:dLbl>
            <c:dLbl>
              <c:idx val="2"/>
              <c:tx>
                <c:rich>
                  <a:bodyPr/>
                  <a:lstStyle/>
                  <a:p>
                    <a:fld id="{BA442FF2-5B31-46E4-86CD-CDF6FAA5668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F38-4BBC-BEA9-11FF486DE5C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Hoja1!$B$239:$B$241</c:f>
              <c:strCache>
                <c:ptCount val="3"/>
                <c:pt idx="0">
                  <c:v>NUNCA</c:v>
                </c:pt>
                <c:pt idx="1">
                  <c:v>ALGUNAS VECES</c:v>
                </c:pt>
                <c:pt idx="2">
                  <c:v>SIEMPRE</c:v>
                </c:pt>
              </c:strCache>
            </c:strRef>
          </c:cat>
          <c:val>
            <c:numRef>
              <c:f>Hoja1!$E$239:$E$241</c:f>
              <c:numCache>
                <c:formatCode>###0</c:formatCode>
                <c:ptCount val="3"/>
                <c:pt idx="0">
                  <c:v>22.222222222222221</c:v>
                </c:pt>
                <c:pt idx="1">
                  <c:v>44.444444444444443</c:v>
                </c:pt>
                <c:pt idx="2">
                  <c:v>33.333333333333329</c:v>
                </c:pt>
              </c:numCache>
            </c:numRef>
          </c:val>
          <c:extLst>
            <c:ext xmlns:c16="http://schemas.microsoft.com/office/drawing/2014/chart" uri="{C3380CC4-5D6E-409C-BE32-E72D297353CC}">
              <c16:uniqueId val="{00000000-0F38-4BBC-BEA9-11FF486DE5CF}"/>
            </c:ext>
          </c:extLst>
        </c:ser>
        <c:dLbls>
          <c:dLblPos val="inEnd"/>
          <c:showLegendKey val="0"/>
          <c:showVal val="1"/>
          <c:showCatName val="0"/>
          <c:showSerName val="0"/>
          <c:showPercent val="0"/>
          <c:showBubbleSize val="0"/>
        </c:dLbls>
        <c:gapWidth val="150"/>
        <c:overlap val="100"/>
        <c:axId val="1145539312"/>
        <c:axId val="1084426800"/>
      </c:barChart>
      <c:catAx>
        <c:axId val="114553931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084426800"/>
        <c:crosses val="autoZero"/>
        <c:auto val="1"/>
        <c:lblAlgn val="ctr"/>
        <c:lblOffset val="100"/>
        <c:noMultiLvlLbl val="0"/>
      </c:catAx>
      <c:valAx>
        <c:axId val="10844268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4553931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Hoja1!$E$247</c:f>
              <c:strCache>
                <c:ptCount val="1"/>
                <c:pt idx="0">
                  <c:v>Porcentaje válido</c:v>
                </c:pt>
              </c:strCache>
            </c:strRef>
          </c:tx>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0E67C89D-91C8-4463-891B-FAACFE26D7E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70-461B-8E14-1D0CE043AC50}"/>
                </c:ext>
              </c:extLst>
            </c:dLbl>
            <c:dLbl>
              <c:idx val="1"/>
              <c:tx>
                <c:rich>
                  <a:bodyPr/>
                  <a:lstStyle/>
                  <a:p>
                    <a:fld id="{54CA4D94-CE26-47C1-AF76-475D808515C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370-461B-8E14-1D0CE043AC50}"/>
                </c:ext>
              </c:extLst>
            </c:dLbl>
            <c:dLbl>
              <c:idx val="2"/>
              <c:tx>
                <c:rich>
                  <a:bodyPr/>
                  <a:lstStyle/>
                  <a:p>
                    <a:fld id="{7AC65F86-3B94-49D8-9C76-6FD47D9923B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370-461B-8E14-1D0CE043AC5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Hoja1!$B$248:$B$250</c:f>
              <c:strCache>
                <c:ptCount val="3"/>
                <c:pt idx="0">
                  <c:v>PESIMAS</c:v>
                </c:pt>
                <c:pt idx="1">
                  <c:v>MALAS</c:v>
                </c:pt>
                <c:pt idx="2">
                  <c:v>BUENAS</c:v>
                </c:pt>
              </c:strCache>
            </c:strRef>
          </c:cat>
          <c:val>
            <c:numRef>
              <c:f>Hoja1!$E$248:$E$250</c:f>
              <c:numCache>
                <c:formatCode>###0</c:formatCode>
                <c:ptCount val="3"/>
                <c:pt idx="0">
                  <c:v>11.111111111111111</c:v>
                </c:pt>
                <c:pt idx="1">
                  <c:v>22.222222222222221</c:v>
                </c:pt>
                <c:pt idx="2">
                  <c:v>66.666666666666657</c:v>
                </c:pt>
              </c:numCache>
            </c:numRef>
          </c:val>
          <c:extLst>
            <c:ext xmlns:c16="http://schemas.microsoft.com/office/drawing/2014/chart" uri="{C3380CC4-5D6E-409C-BE32-E72D297353CC}">
              <c16:uniqueId val="{00000000-0370-461B-8E14-1D0CE043AC50}"/>
            </c:ext>
          </c:extLst>
        </c:ser>
        <c:dLbls>
          <c:dLblPos val="inEnd"/>
          <c:showLegendKey val="0"/>
          <c:showVal val="1"/>
          <c:showCatName val="0"/>
          <c:showSerName val="0"/>
          <c:showPercent val="0"/>
          <c:showBubbleSize val="0"/>
        </c:dLbls>
        <c:gapWidth val="150"/>
        <c:overlap val="100"/>
        <c:axId val="1149348032"/>
        <c:axId val="1144505360"/>
      </c:barChart>
      <c:catAx>
        <c:axId val="114934803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44505360"/>
        <c:crosses val="autoZero"/>
        <c:auto val="1"/>
        <c:lblAlgn val="ctr"/>
        <c:lblOffset val="100"/>
        <c:noMultiLvlLbl val="0"/>
      </c:catAx>
      <c:valAx>
        <c:axId val="11445053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4934803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stacked"/>
        <c:varyColors val="0"/>
        <c:ser>
          <c:idx val="0"/>
          <c:order val="0"/>
          <c:tx>
            <c:strRef>
              <c:f>Hoja1!$E$188</c:f>
              <c:strCache>
                <c:ptCount val="1"/>
                <c:pt idx="0">
                  <c:v>Porcentaje válido</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183FFA51-D4AE-4476-AC91-F18F1BCA8C3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476-4F3B-A3BB-71F548F39826}"/>
                </c:ext>
              </c:extLst>
            </c:dLbl>
            <c:dLbl>
              <c:idx val="1"/>
              <c:tx>
                <c:rich>
                  <a:bodyPr/>
                  <a:lstStyle/>
                  <a:p>
                    <a:fld id="{CE9C551B-2173-454F-9992-09ABEDEE188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476-4F3B-A3BB-71F548F39826}"/>
                </c:ext>
              </c:extLst>
            </c:dLbl>
            <c:dLbl>
              <c:idx val="2"/>
              <c:layout>
                <c:manualLayout>
                  <c:x val="-1.3146753264241197E-16"/>
                  <c:y val="-1.7911233161433014E-3"/>
                </c:manualLayout>
              </c:layout>
              <c:tx>
                <c:rich>
                  <a:bodyPr/>
                  <a:lstStyle/>
                  <a:p>
                    <a:fld id="{4F5A8D2D-EC4A-4C4D-A458-E45F28FA171C}"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396-4739-A28A-D1993643811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Hoja1!$B$189:$B$191</c:f>
              <c:strCache>
                <c:ptCount val="3"/>
                <c:pt idx="0">
                  <c:v>SIEMPRE</c:v>
                </c:pt>
                <c:pt idx="1">
                  <c:v>ALGUNAS VECES</c:v>
                </c:pt>
                <c:pt idx="2">
                  <c:v>NUNCA</c:v>
                </c:pt>
              </c:strCache>
            </c:strRef>
          </c:cat>
          <c:val>
            <c:numRef>
              <c:f>Hoja1!$E$189:$E$191</c:f>
              <c:numCache>
                <c:formatCode>###0</c:formatCode>
                <c:ptCount val="3"/>
                <c:pt idx="0">
                  <c:v>38.461538461538467</c:v>
                </c:pt>
                <c:pt idx="1">
                  <c:v>61.53846153846154</c:v>
                </c:pt>
                <c:pt idx="2" formatCode="General">
                  <c:v>0</c:v>
                </c:pt>
              </c:numCache>
            </c:numRef>
          </c:val>
          <c:extLst>
            <c:ext xmlns:c16="http://schemas.microsoft.com/office/drawing/2014/chart" uri="{C3380CC4-5D6E-409C-BE32-E72D297353CC}">
              <c16:uniqueId val="{00000002-2476-4F3B-A3BB-71F548F39826}"/>
            </c:ext>
          </c:extLst>
        </c:ser>
        <c:dLbls>
          <c:dLblPos val="inEnd"/>
          <c:showLegendKey val="0"/>
          <c:showVal val="1"/>
          <c:showCatName val="0"/>
          <c:showSerName val="0"/>
          <c:showPercent val="0"/>
          <c:showBubbleSize val="0"/>
        </c:dLbls>
        <c:gapWidth val="150"/>
        <c:overlap val="100"/>
        <c:axId val="1152646416"/>
        <c:axId val="1145533840"/>
      </c:barChart>
      <c:catAx>
        <c:axId val="11526464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45533840"/>
        <c:crosses val="autoZero"/>
        <c:auto val="1"/>
        <c:lblAlgn val="ctr"/>
        <c:lblOffset val="100"/>
        <c:noMultiLvlLbl val="0"/>
      </c:catAx>
      <c:valAx>
        <c:axId val="11455338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52646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Hoja1!$E$196</c:f>
              <c:strCache>
                <c:ptCount val="1"/>
                <c:pt idx="0">
                  <c:v>Porcentaje válido</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90E1AF06-3A3D-4A17-A09F-2F445C69021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947-4CDF-B5B7-130D95EDAADB}"/>
                </c:ext>
              </c:extLst>
            </c:dLbl>
            <c:dLbl>
              <c:idx val="1"/>
              <c:tx>
                <c:rich>
                  <a:bodyPr/>
                  <a:lstStyle/>
                  <a:p>
                    <a:fld id="{B912F2EB-180E-4162-A21E-6BBEA7171C8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947-4CDF-B5B7-130D95EDAADB}"/>
                </c:ext>
              </c:extLst>
            </c:dLbl>
            <c:dLbl>
              <c:idx val="2"/>
              <c:layout>
                <c:manualLayout>
                  <c:x val="-1.6093193529522457E-3"/>
                  <c:y val="-8.8928625775702048E-3"/>
                </c:manualLayout>
              </c:layout>
              <c:tx>
                <c:rich>
                  <a:bodyPr/>
                  <a:lstStyle/>
                  <a:p>
                    <a:fld id="{AC89732A-C608-476A-BB1F-6A5F772A40D2}"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25D-40E0-B056-3CB8965AC2F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Hoja1!$B$197:$B$199</c:f>
              <c:strCache>
                <c:ptCount val="3"/>
                <c:pt idx="0">
                  <c:v>SIEMPRE</c:v>
                </c:pt>
                <c:pt idx="1">
                  <c:v>ALGUNAS VECES</c:v>
                </c:pt>
                <c:pt idx="2">
                  <c:v>NUNCA</c:v>
                </c:pt>
              </c:strCache>
            </c:strRef>
          </c:cat>
          <c:val>
            <c:numRef>
              <c:f>Hoja1!$E$197:$E$199</c:f>
              <c:numCache>
                <c:formatCode>###0</c:formatCode>
                <c:ptCount val="3"/>
                <c:pt idx="0">
                  <c:v>30.76923076923077</c:v>
                </c:pt>
                <c:pt idx="1">
                  <c:v>69.230769230769226</c:v>
                </c:pt>
                <c:pt idx="2" formatCode="General">
                  <c:v>0</c:v>
                </c:pt>
              </c:numCache>
            </c:numRef>
          </c:val>
          <c:extLst>
            <c:ext xmlns:c16="http://schemas.microsoft.com/office/drawing/2014/chart" uri="{C3380CC4-5D6E-409C-BE32-E72D297353CC}">
              <c16:uniqueId val="{00000002-9947-4CDF-B5B7-130D95EDAADB}"/>
            </c:ext>
          </c:extLst>
        </c:ser>
        <c:dLbls>
          <c:dLblPos val="inEnd"/>
          <c:showLegendKey val="0"/>
          <c:showVal val="1"/>
          <c:showCatName val="0"/>
          <c:showSerName val="0"/>
          <c:showPercent val="0"/>
          <c:showBubbleSize val="0"/>
        </c:dLbls>
        <c:gapWidth val="150"/>
        <c:overlap val="100"/>
        <c:axId val="996507632"/>
        <c:axId val="1084348192"/>
      </c:barChart>
      <c:catAx>
        <c:axId val="9965076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084348192"/>
        <c:crosses val="autoZero"/>
        <c:auto val="1"/>
        <c:lblAlgn val="ctr"/>
        <c:lblOffset val="100"/>
        <c:noMultiLvlLbl val="0"/>
      </c:catAx>
      <c:valAx>
        <c:axId val="10843481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96507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Hoja1!$E$204</c:f>
              <c:strCache>
                <c:ptCount val="1"/>
                <c:pt idx="0">
                  <c:v>Porcentaje válido</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D3013B1A-1397-4E59-88C3-20736529223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46F-4F72-8BC2-9EC70EDE0F49}"/>
                </c:ext>
              </c:extLst>
            </c:dLbl>
            <c:dLbl>
              <c:idx val="1"/>
              <c:tx>
                <c:rich>
                  <a:bodyPr/>
                  <a:lstStyle/>
                  <a:p>
                    <a:fld id="{56FA7129-2DE7-42E5-91C2-69FE1B41E38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46F-4F72-8BC2-9EC70EDE0F49}"/>
                </c:ext>
              </c:extLst>
            </c:dLbl>
            <c:dLbl>
              <c:idx val="2"/>
              <c:layout>
                <c:manualLayout>
                  <c:x val="-6.5385505475006392E-3"/>
                  <c:y val="-2.9533008685504236E-2"/>
                </c:manualLayout>
              </c:layout>
              <c:tx>
                <c:rich>
                  <a:bodyPr/>
                  <a:lstStyle/>
                  <a:p>
                    <a:fld id="{45D9807F-86AA-4032-AC87-F78E62740E07}"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7F6-4C6E-BB7C-4DAD3E43860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Hoja1!$B$205:$B$207</c:f>
              <c:strCache>
                <c:ptCount val="3"/>
                <c:pt idx="0">
                  <c:v>SIEMPRE</c:v>
                </c:pt>
                <c:pt idx="1">
                  <c:v>ALGUNAS VECES</c:v>
                </c:pt>
                <c:pt idx="2">
                  <c:v>NUNCA</c:v>
                </c:pt>
              </c:strCache>
            </c:strRef>
          </c:cat>
          <c:val>
            <c:numRef>
              <c:f>Hoja1!$E$205:$E$207</c:f>
              <c:numCache>
                <c:formatCode>###0</c:formatCode>
                <c:ptCount val="3"/>
                <c:pt idx="0">
                  <c:v>38.461538461538467</c:v>
                </c:pt>
                <c:pt idx="1">
                  <c:v>30.76923076923077</c:v>
                </c:pt>
                <c:pt idx="2" formatCode="General">
                  <c:v>0</c:v>
                </c:pt>
              </c:numCache>
            </c:numRef>
          </c:val>
          <c:extLst>
            <c:ext xmlns:c16="http://schemas.microsoft.com/office/drawing/2014/chart" uri="{C3380CC4-5D6E-409C-BE32-E72D297353CC}">
              <c16:uniqueId val="{00000002-646F-4F72-8BC2-9EC70EDE0F49}"/>
            </c:ext>
          </c:extLst>
        </c:ser>
        <c:dLbls>
          <c:dLblPos val="inEnd"/>
          <c:showLegendKey val="0"/>
          <c:showVal val="1"/>
          <c:showCatName val="0"/>
          <c:showSerName val="0"/>
          <c:showPercent val="0"/>
          <c:showBubbleSize val="0"/>
        </c:dLbls>
        <c:gapWidth val="150"/>
        <c:overlap val="100"/>
        <c:axId val="984085136"/>
        <c:axId val="907340560"/>
      </c:barChart>
      <c:catAx>
        <c:axId val="9840851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07340560"/>
        <c:crosses val="autoZero"/>
        <c:auto val="1"/>
        <c:lblAlgn val="ctr"/>
        <c:lblOffset val="100"/>
        <c:noMultiLvlLbl val="0"/>
      </c:catAx>
      <c:valAx>
        <c:axId val="9073405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840851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Hoja1!$E$213</c:f>
              <c:strCache>
                <c:ptCount val="1"/>
                <c:pt idx="0">
                  <c:v>Porcentaje válido</c:v>
                </c:pt>
              </c:strCache>
            </c:strRef>
          </c:tx>
          <c:spPr>
            <a:solidFill>
              <a:schemeClr val="accent3">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0-AAE1-4CC5-AADB-D43C9FDF8DFB}"/>
              </c:ext>
            </c:extLst>
          </c:dPt>
          <c:dPt>
            <c:idx val="1"/>
            <c:invertIfNegative val="0"/>
            <c:bubble3D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AAE1-4CC5-AADB-D43C9FDF8DFB}"/>
              </c:ext>
            </c:extLst>
          </c:dPt>
          <c:dLbls>
            <c:dLbl>
              <c:idx val="0"/>
              <c:tx>
                <c:rich>
                  <a:bodyPr/>
                  <a:lstStyle/>
                  <a:p>
                    <a:fld id="{3DFACE0C-BD2F-4270-8B79-40FB7B4A7ED5}" type="VALUE">
                      <a:rPr lang="en-US" smtClean="0"/>
                      <a:pPr/>
                      <a:t>[VALOR]</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AE1-4CC5-AADB-D43C9FDF8DFB}"/>
                </c:ext>
              </c:extLst>
            </c:dLbl>
            <c:dLbl>
              <c:idx val="1"/>
              <c:tx>
                <c:rich>
                  <a:bodyPr/>
                  <a:lstStyle/>
                  <a:p>
                    <a:fld id="{45B74E64-EE73-46D7-9A97-9D9E0813E87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AE1-4CC5-AADB-D43C9FDF8DFB}"/>
                </c:ext>
              </c:extLst>
            </c:dLbl>
            <c:dLbl>
              <c:idx val="2"/>
              <c:layout>
                <c:manualLayout>
                  <c:x val="3.2692752737501995E-3"/>
                  <c:y val="-2.2017637429877147E-2"/>
                </c:manualLayout>
              </c:layout>
              <c:tx>
                <c:rich>
                  <a:bodyPr/>
                  <a:lstStyle/>
                  <a:p>
                    <a:fld id="{9131425B-7D82-49F0-9668-BDD0BA42886D}"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B6D-43FC-A8DE-5D116FC30BA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Hoja1!$B$214:$B$216</c:f>
              <c:strCache>
                <c:ptCount val="3"/>
                <c:pt idx="0">
                  <c:v>SIEMPRE</c:v>
                </c:pt>
                <c:pt idx="1">
                  <c:v>SIEMPRE</c:v>
                </c:pt>
                <c:pt idx="2">
                  <c:v>SIEMPRE</c:v>
                </c:pt>
              </c:strCache>
            </c:strRef>
          </c:cat>
          <c:val>
            <c:numRef>
              <c:f>Hoja1!$E$214:$E$216</c:f>
              <c:numCache>
                <c:formatCode>###0</c:formatCode>
                <c:ptCount val="3"/>
                <c:pt idx="0">
                  <c:v>60</c:v>
                </c:pt>
                <c:pt idx="1">
                  <c:v>40</c:v>
                </c:pt>
                <c:pt idx="2" formatCode="General">
                  <c:v>0</c:v>
                </c:pt>
              </c:numCache>
            </c:numRef>
          </c:val>
          <c:extLst>
            <c:ext xmlns:c16="http://schemas.microsoft.com/office/drawing/2014/chart" uri="{C3380CC4-5D6E-409C-BE32-E72D297353CC}">
              <c16:uniqueId val="{00000002-AAE1-4CC5-AADB-D43C9FDF8DFB}"/>
            </c:ext>
          </c:extLst>
        </c:ser>
        <c:dLbls>
          <c:dLblPos val="inEnd"/>
          <c:showLegendKey val="0"/>
          <c:showVal val="1"/>
          <c:showCatName val="0"/>
          <c:showSerName val="0"/>
          <c:showPercent val="0"/>
          <c:showBubbleSize val="0"/>
        </c:dLbls>
        <c:gapWidth val="150"/>
        <c:overlap val="100"/>
        <c:axId val="993383712"/>
        <c:axId val="1092099568"/>
      </c:barChart>
      <c:catAx>
        <c:axId val="9933837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092099568"/>
        <c:crosses val="autoZero"/>
        <c:auto val="1"/>
        <c:lblAlgn val="ctr"/>
        <c:lblOffset val="100"/>
        <c:noMultiLvlLbl val="0"/>
      </c:catAx>
      <c:valAx>
        <c:axId val="10920995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93383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Hoja1!$E$221</c:f>
              <c:strCache>
                <c:ptCount val="1"/>
                <c:pt idx="0">
                  <c:v>Porcentaje válido</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551A29D7-CCA6-4405-9F13-77A5C042928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95A-4C68-94AC-483DAED5DD04}"/>
                </c:ext>
              </c:extLst>
            </c:dLbl>
            <c:dLbl>
              <c:idx val="1"/>
              <c:tx>
                <c:rich>
                  <a:bodyPr/>
                  <a:lstStyle/>
                  <a:p>
                    <a:fld id="{2CEF7916-7801-4E65-AB9C-12A0E5B9048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95A-4C68-94AC-483DAED5DD04}"/>
                </c:ext>
              </c:extLst>
            </c:dLbl>
            <c:dLbl>
              <c:idx val="2"/>
              <c:layout>
                <c:manualLayout>
                  <c:x val="3.2736194218942762E-3"/>
                  <c:y val="-2.2505602727186515E-2"/>
                </c:manualLayout>
              </c:layout>
              <c:tx>
                <c:rich>
                  <a:bodyPr/>
                  <a:lstStyle/>
                  <a:p>
                    <a:fld id="{2C46F65A-4BE1-4791-A09E-406AC07795E4}"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018-4AA3-ADE9-D966EF2DAC5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Hoja1!$B$222:$B$224</c:f>
              <c:strCache>
                <c:ptCount val="3"/>
                <c:pt idx="0">
                  <c:v>SIEMPRE</c:v>
                </c:pt>
                <c:pt idx="1">
                  <c:v>ALGUNAS VECES</c:v>
                </c:pt>
                <c:pt idx="2">
                  <c:v>NUNCA</c:v>
                </c:pt>
              </c:strCache>
            </c:strRef>
          </c:cat>
          <c:val>
            <c:numRef>
              <c:f>Hoja1!$E$222:$E$224</c:f>
              <c:numCache>
                <c:formatCode>###0</c:formatCode>
                <c:ptCount val="3"/>
                <c:pt idx="0">
                  <c:v>60</c:v>
                </c:pt>
                <c:pt idx="1">
                  <c:v>40</c:v>
                </c:pt>
                <c:pt idx="2" formatCode="General">
                  <c:v>0</c:v>
                </c:pt>
              </c:numCache>
            </c:numRef>
          </c:val>
          <c:extLst>
            <c:ext xmlns:c16="http://schemas.microsoft.com/office/drawing/2014/chart" uri="{C3380CC4-5D6E-409C-BE32-E72D297353CC}">
              <c16:uniqueId val="{00000002-A95A-4C68-94AC-483DAED5DD04}"/>
            </c:ext>
          </c:extLst>
        </c:ser>
        <c:dLbls>
          <c:dLblPos val="inEnd"/>
          <c:showLegendKey val="0"/>
          <c:showVal val="1"/>
          <c:showCatName val="0"/>
          <c:showSerName val="0"/>
          <c:showPercent val="0"/>
          <c:showBubbleSize val="0"/>
        </c:dLbls>
        <c:gapWidth val="150"/>
        <c:overlap val="100"/>
        <c:axId val="1152629216"/>
        <c:axId val="1084427632"/>
      </c:barChart>
      <c:catAx>
        <c:axId val="11526292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084427632"/>
        <c:crosses val="autoZero"/>
        <c:auto val="1"/>
        <c:lblAlgn val="ctr"/>
        <c:lblOffset val="100"/>
        <c:noMultiLvlLbl val="0"/>
      </c:catAx>
      <c:valAx>
        <c:axId val="1084427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52629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NIVELES'!$C$10</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D2A-4B94-9CD0-78A07AB5B3A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D2A-4B94-9CD0-78A07AB5B3A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NIVELES'!$B$11:$B$12</c:f>
              <c:strCache>
                <c:ptCount val="2"/>
                <c:pt idx="0">
                  <c:v>SI</c:v>
                </c:pt>
                <c:pt idx="1">
                  <c:v>NO</c:v>
                </c:pt>
              </c:strCache>
            </c:strRef>
          </c:cat>
          <c:val>
            <c:numRef>
              <c:f>'COMPARATIVO NIVELES'!$C$11:$C$12</c:f>
              <c:numCache>
                <c:formatCode>General</c:formatCode>
                <c:ptCount val="2"/>
                <c:pt idx="0">
                  <c:v>12</c:v>
                </c:pt>
                <c:pt idx="1">
                  <c:v>11</c:v>
                </c:pt>
              </c:numCache>
            </c:numRef>
          </c:val>
          <c:extLst>
            <c:ext xmlns:c16="http://schemas.microsoft.com/office/drawing/2014/chart" uri="{C3380CC4-5D6E-409C-BE32-E72D297353CC}">
              <c16:uniqueId val="{00000004-5D2A-4B94-9CD0-78A07AB5B3A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Hoja1!$D$109</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895091856086808E-3"/>
                  <c:y val="-2.983163378413619E-2"/>
                </c:manualLayout>
              </c:layout>
              <c:tx>
                <c:rich>
                  <a:bodyPr/>
                  <a:lstStyle/>
                  <a:p>
                    <a:r>
                      <a:rPr lang="en-US" dirty="0"/>
                      <a:t>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77-4AD6-9E72-35C96CDA9333}"/>
                </c:ext>
              </c:extLst>
            </c:dLbl>
            <c:dLbl>
              <c:idx val="1"/>
              <c:layout>
                <c:manualLayout>
                  <c:x val="-1.6895091856086808E-3"/>
                  <c:y val="-2.983163378413619E-2"/>
                </c:manualLayout>
              </c:layout>
              <c:tx>
                <c:rich>
                  <a:bodyPr/>
                  <a:lstStyle/>
                  <a:p>
                    <a:r>
                      <a:rPr lang="en-US" dirty="0"/>
                      <a:t>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577-4AD6-9E72-35C96CDA9333}"/>
                </c:ext>
              </c:extLst>
            </c:dLbl>
            <c:dLbl>
              <c:idx val="2"/>
              <c:tx>
                <c:rich>
                  <a:bodyPr/>
                  <a:lstStyle/>
                  <a:p>
                    <a:r>
                      <a:rPr lang="en-US" dirty="0"/>
                      <a:t>85%</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577-4AD6-9E72-35C96CDA9333}"/>
                </c:ext>
              </c:extLst>
            </c:dLbl>
            <c:dLbl>
              <c:idx val="3"/>
              <c:tx>
                <c:rich>
                  <a:bodyPr/>
                  <a:lstStyle/>
                  <a:p>
                    <a:r>
                      <a:rPr lang="en-US" dirty="0"/>
                      <a:t>7%</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577-4AD6-9E72-35C96CDA933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Hoja1!$B$110:$B$113</c:f>
              <c:strCache>
                <c:ptCount val="4"/>
                <c:pt idx="0">
                  <c:v>PESIMAS</c:v>
                </c:pt>
                <c:pt idx="1">
                  <c:v>MALAS</c:v>
                </c:pt>
                <c:pt idx="2">
                  <c:v>BUENAS</c:v>
                </c:pt>
                <c:pt idx="3">
                  <c:v>EXCELENTE</c:v>
                </c:pt>
              </c:strCache>
            </c:strRef>
          </c:cat>
          <c:val>
            <c:numRef>
              <c:f>Hoja1!$D$110:$D$113</c:f>
              <c:numCache>
                <c:formatCode>###0.0</c:formatCode>
                <c:ptCount val="4"/>
                <c:pt idx="0">
                  <c:v>3.7037037037037033</c:v>
                </c:pt>
                <c:pt idx="1">
                  <c:v>3.7037037037037033</c:v>
                </c:pt>
                <c:pt idx="2">
                  <c:v>85.18518518518519</c:v>
                </c:pt>
                <c:pt idx="3">
                  <c:v>7.4074074074074066</c:v>
                </c:pt>
              </c:numCache>
            </c:numRef>
          </c:val>
          <c:extLst>
            <c:ext xmlns:c16="http://schemas.microsoft.com/office/drawing/2014/chart" uri="{C3380CC4-5D6E-409C-BE32-E72D297353CC}">
              <c16:uniqueId val="{00000000-0577-4AD6-9E72-35C96CDA9333}"/>
            </c:ext>
          </c:extLst>
        </c:ser>
        <c:dLbls>
          <c:dLblPos val="inEnd"/>
          <c:showLegendKey val="0"/>
          <c:showVal val="1"/>
          <c:showCatName val="0"/>
          <c:showSerName val="0"/>
          <c:showPercent val="0"/>
          <c:showBubbleSize val="0"/>
        </c:dLbls>
        <c:gapWidth val="150"/>
        <c:overlap val="100"/>
        <c:axId val="1759274991"/>
        <c:axId val="1759277071"/>
      </c:barChart>
      <c:catAx>
        <c:axId val="1759274991"/>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759277071"/>
        <c:crosses val="autoZero"/>
        <c:auto val="1"/>
        <c:lblAlgn val="ctr"/>
        <c:lblOffset val="100"/>
        <c:noMultiLvlLbl val="0"/>
      </c:catAx>
      <c:valAx>
        <c:axId val="175927707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759274991"/>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Hoja1!$D$118</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5FF68CA2-5F1D-4C78-919D-D0E8F331525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481-414C-B73D-8EDB644F4B2D}"/>
                </c:ext>
              </c:extLst>
            </c:dLbl>
            <c:dLbl>
              <c:idx val="1"/>
              <c:tx>
                <c:rich>
                  <a:bodyPr/>
                  <a:lstStyle/>
                  <a:p>
                    <a:fld id="{DAA37560-D722-458F-8009-B46248723A2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481-414C-B73D-8EDB644F4B2D}"/>
                </c:ext>
              </c:extLst>
            </c:dLbl>
            <c:dLbl>
              <c:idx val="2"/>
              <c:tx>
                <c:rich>
                  <a:bodyPr/>
                  <a:lstStyle/>
                  <a:p>
                    <a:fld id="{A153CBDD-0FBD-4691-A9BC-F8628DF7D06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481-414C-B73D-8EDB644F4B2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Hoja1!$B$119:$B$121</c:f>
              <c:strCache>
                <c:ptCount val="3"/>
                <c:pt idx="0">
                  <c:v>NUNCA</c:v>
                </c:pt>
                <c:pt idx="1">
                  <c:v>ALGUNAS VECES</c:v>
                </c:pt>
                <c:pt idx="2">
                  <c:v>SIEMPRE</c:v>
                </c:pt>
              </c:strCache>
            </c:strRef>
          </c:cat>
          <c:val>
            <c:numRef>
              <c:f>Hoja1!$D$119:$D$121</c:f>
              <c:numCache>
                <c:formatCode>###0</c:formatCode>
                <c:ptCount val="3"/>
                <c:pt idx="0">
                  <c:v>3.7037037037037033</c:v>
                </c:pt>
                <c:pt idx="1">
                  <c:v>44.444444444444443</c:v>
                </c:pt>
                <c:pt idx="2">
                  <c:v>51.851851851851848</c:v>
                </c:pt>
              </c:numCache>
            </c:numRef>
          </c:val>
          <c:extLst>
            <c:ext xmlns:c16="http://schemas.microsoft.com/office/drawing/2014/chart" uri="{C3380CC4-5D6E-409C-BE32-E72D297353CC}">
              <c16:uniqueId val="{00000000-3481-414C-B73D-8EDB644F4B2D}"/>
            </c:ext>
          </c:extLst>
        </c:ser>
        <c:dLbls>
          <c:dLblPos val="inEnd"/>
          <c:showLegendKey val="0"/>
          <c:showVal val="1"/>
          <c:showCatName val="0"/>
          <c:showSerName val="0"/>
          <c:showPercent val="0"/>
          <c:showBubbleSize val="0"/>
        </c:dLbls>
        <c:gapWidth val="100"/>
        <c:overlap val="-24"/>
        <c:axId val="984085136"/>
        <c:axId val="989879744"/>
      </c:barChart>
      <c:catAx>
        <c:axId val="98408513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89879744"/>
        <c:crosses val="autoZero"/>
        <c:auto val="1"/>
        <c:lblAlgn val="ctr"/>
        <c:lblOffset val="100"/>
        <c:noMultiLvlLbl val="0"/>
      </c:catAx>
      <c:valAx>
        <c:axId val="9898797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8408513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Hoja1!$D$125</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2157174E-CC39-41FA-9E67-0C98BEF12B2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803-4F97-9A75-09E0F62BF699}"/>
                </c:ext>
              </c:extLst>
            </c:dLbl>
            <c:dLbl>
              <c:idx val="1"/>
              <c:tx>
                <c:rich>
                  <a:bodyPr/>
                  <a:lstStyle/>
                  <a:p>
                    <a:fld id="{4FEDD4CB-1B07-46BA-9FCF-79DC51DFB72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803-4F97-9A75-09E0F62BF699}"/>
                </c:ext>
              </c:extLst>
            </c:dLbl>
            <c:dLbl>
              <c:idx val="2"/>
              <c:tx>
                <c:rich>
                  <a:bodyPr/>
                  <a:lstStyle/>
                  <a:p>
                    <a:fld id="{1FC5541F-41AB-4241-AFF5-0816263E443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803-4F97-9A75-09E0F62BF69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Hoja1!$B$126:$B$128</c:f>
              <c:strCache>
                <c:ptCount val="3"/>
                <c:pt idx="0">
                  <c:v>NUNCA</c:v>
                </c:pt>
                <c:pt idx="1">
                  <c:v>ALGUNAS VECES</c:v>
                </c:pt>
                <c:pt idx="2">
                  <c:v>SIEMPRE</c:v>
                </c:pt>
              </c:strCache>
            </c:strRef>
          </c:cat>
          <c:val>
            <c:numRef>
              <c:f>Hoja1!$D$126:$D$128</c:f>
              <c:numCache>
                <c:formatCode>###0</c:formatCode>
                <c:ptCount val="3"/>
                <c:pt idx="0">
                  <c:v>7.4074074074074066</c:v>
                </c:pt>
                <c:pt idx="1">
                  <c:v>40.74074074074074</c:v>
                </c:pt>
                <c:pt idx="2">
                  <c:v>51.851851851851848</c:v>
                </c:pt>
              </c:numCache>
            </c:numRef>
          </c:val>
          <c:extLst>
            <c:ext xmlns:c16="http://schemas.microsoft.com/office/drawing/2014/chart" uri="{C3380CC4-5D6E-409C-BE32-E72D297353CC}">
              <c16:uniqueId val="{00000000-F803-4F97-9A75-09E0F62BF699}"/>
            </c:ext>
          </c:extLst>
        </c:ser>
        <c:dLbls>
          <c:dLblPos val="inEnd"/>
          <c:showLegendKey val="0"/>
          <c:showVal val="1"/>
          <c:showCatName val="0"/>
          <c:showSerName val="0"/>
          <c:showPercent val="0"/>
          <c:showBubbleSize val="0"/>
        </c:dLbls>
        <c:gapWidth val="100"/>
        <c:overlap val="-24"/>
        <c:axId val="690811136"/>
        <c:axId val="912824832"/>
      </c:barChart>
      <c:catAx>
        <c:axId val="69081113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12824832"/>
        <c:crosses val="autoZero"/>
        <c:auto val="1"/>
        <c:lblAlgn val="ctr"/>
        <c:lblOffset val="100"/>
        <c:noMultiLvlLbl val="0"/>
      </c:catAx>
      <c:valAx>
        <c:axId val="9128248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9081113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Hoja1!$D$132</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DD64D01C-4D0F-4BD3-B949-BDAA5EB87E8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1C7-4B3D-8FC1-161C7319000A}"/>
                </c:ext>
              </c:extLst>
            </c:dLbl>
            <c:dLbl>
              <c:idx val="1"/>
              <c:tx>
                <c:rich>
                  <a:bodyPr/>
                  <a:lstStyle/>
                  <a:p>
                    <a:fld id="{41941A78-C146-43C6-B5C8-00779F12A21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1C7-4B3D-8FC1-161C7319000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Hoja1!$B$133:$B$134</c:f>
              <c:strCache>
                <c:ptCount val="2"/>
                <c:pt idx="0">
                  <c:v>NO</c:v>
                </c:pt>
                <c:pt idx="1">
                  <c:v>SI</c:v>
                </c:pt>
              </c:strCache>
            </c:strRef>
          </c:cat>
          <c:val>
            <c:numRef>
              <c:f>Hoja1!$D$133:$D$134</c:f>
              <c:numCache>
                <c:formatCode>###0</c:formatCode>
                <c:ptCount val="2"/>
                <c:pt idx="0">
                  <c:v>29.629629629629626</c:v>
                </c:pt>
                <c:pt idx="1">
                  <c:v>70.370370370370367</c:v>
                </c:pt>
              </c:numCache>
            </c:numRef>
          </c:val>
          <c:extLst>
            <c:ext xmlns:c16="http://schemas.microsoft.com/office/drawing/2014/chart" uri="{C3380CC4-5D6E-409C-BE32-E72D297353CC}">
              <c16:uniqueId val="{00000000-11C7-4B3D-8FC1-161C7319000A}"/>
            </c:ext>
          </c:extLst>
        </c:ser>
        <c:dLbls>
          <c:dLblPos val="inEnd"/>
          <c:showLegendKey val="0"/>
          <c:showVal val="1"/>
          <c:showCatName val="0"/>
          <c:showSerName val="0"/>
          <c:showPercent val="0"/>
          <c:showBubbleSize val="0"/>
        </c:dLbls>
        <c:gapWidth val="100"/>
        <c:overlap val="-24"/>
        <c:axId val="996502032"/>
        <c:axId val="989876416"/>
      </c:barChart>
      <c:catAx>
        <c:axId val="99650203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89876416"/>
        <c:crosses val="autoZero"/>
        <c:auto val="1"/>
        <c:lblAlgn val="ctr"/>
        <c:lblOffset val="100"/>
        <c:noMultiLvlLbl val="0"/>
      </c:catAx>
      <c:valAx>
        <c:axId val="9898764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9650203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Hoja1!$D$138</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72D0CA6F-C5AA-484B-9765-9A973FE1C50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68A-41CB-B31E-095C478FCE3E}"/>
                </c:ext>
              </c:extLst>
            </c:dLbl>
            <c:dLbl>
              <c:idx val="1"/>
              <c:tx>
                <c:rich>
                  <a:bodyPr/>
                  <a:lstStyle/>
                  <a:p>
                    <a:fld id="{3D534E3F-84A9-4551-AA6E-DF9B04E1433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68A-41CB-B31E-095C478FCE3E}"/>
                </c:ext>
              </c:extLst>
            </c:dLbl>
            <c:dLbl>
              <c:idx val="2"/>
              <c:tx>
                <c:rich>
                  <a:bodyPr/>
                  <a:lstStyle/>
                  <a:p>
                    <a:fld id="{261BF8B9-75C6-4E48-90A0-065167F40ED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68A-41CB-B31E-095C478FCE3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Hoja1!$B$139:$B$141</c:f>
              <c:strCache>
                <c:ptCount val="3"/>
                <c:pt idx="0">
                  <c:v>NUNCA</c:v>
                </c:pt>
                <c:pt idx="1">
                  <c:v>ALGUNAS VECES</c:v>
                </c:pt>
                <c:pt idx="2">
                  <c:v>SIEMPRE</c:v>
                </c:pt>
              </c:strCache>
            </c:strRef>
          </c:cat>
          <c:val>
            <c:numRef>
              <c:f>Hoja1!$D$139:$D$141</c:f>
              <c:numCache>
                <c:formatCode>###0</c:formatCode>
                <c:ptCount val="3"/>
                <c:pt idx="0">
                  <c:v>11.111111111111111</c:v>
                </c:pt>
                <c:pt idx="1">
                  <c:v>51.851851851851848</c:v>
                </c:pt>
                <c:pt idx="2">
                  <c:v>37.037037037037038</c:v>
                </c:pt>
              </c:numCache>
            </c:numRef>
          </c:val>
          <c:extLst>
            <c:ext xmlns:c16="http://schemas.microsoft.com/office/drawing/2014/chart" uri="{C3380CC4-5D6E-409C-BE32-E72D297353CC}">
              <c16:uniqueId val="{00000000-C68A-41CB-B31E-095C478FCE3E}"/>
            </c:ext>
          </c:extLst>
        </c:ser>
        <c:dLbls>
          <c:dLblPos val="inEnd"/>
          <c:showLegendKey val="0"/>
          <c:showVal val="1"/>
          <c:showCatName val="0"/>
          <c:showSerName val="0"/>
          <c:showPercent val="0"/>
          <c:showBubbleSize val="0"/>
        </c:dLbls>
        <c:gapWidth val="150"/>
        <c:overlap val="100"/>
        <c:axId val="996502032"/>
        <c:axId val="986451616"/>
      </c:barChart>
      <c:catAx>
        <c:axId val="99650203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86451616"/>
        <c:crosses val="autoZero"/>
        <c:auto val="1"/>
        <c:lblAlgn val="ctr"/>
        <c:lblOffset val="100"/>
        <c:noMultiLvlLbl val="0"/>
      </c:catAx>
      <c:valAx>
        <c:axId val="9864516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9650203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BFAD81A9-20FE-48BE-AA30-4859D1EB913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3CE-4CE9-B926-6EDC8D5F6221}"/>
                </c:ext>
              </c:extLst>
            </c:dLbl>
            <c:dLbl>
              <c:idx val="1"/>
              <c:tx>
                <c:rich>
                  <a:bodyPr/>
                  <a:lstStyle/>
                  <a:p>
                    <a:fld id="{DA7BC7A0-4699-459C-90D7-B18FC96755B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3CE-4CE9-B926-6EDC8D5F6221}"/>
                </c:ext>
              </c:extLst>
            </c:dLbl>
            <c:dLbl>
              <c:idx val="2"/>
              <c:tx>
                <c:rich>
                  <a:bodyPr/>
                  <a:lstStyle/>
                  <a:p>
                    <a:fld id="{10AE2F12-0755-4B8A-9D08-0B3BB84B717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3CE-4CE9-B926-6EDC8D5F622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Hoja1!$B$176:$B$178</c:f>
              <c:strCache>
                <c:ptCount val="3"/>
                <c:pt idx="0">
                  <c:v>CON COMPAÑEROS</c:v>
                </c:pt>
                <c:pt idx="1">
                  <c:v>PERSONALES</c:v>
                </c:pt>
                <c:pt idx="2">
                  <c:v>INSTITUCIONALES</c:v>
                </c:pt>
              </c:strCache>
            </c:strRef>
          </c:cat>
          <c:val>
            <c:numRef>
              <c:f>Hoja1!$D$176:$D$178</c:f>
              <c:numCache>
                <c:formatCode>###0</c:formatCode>
                <c:ptCount val="3"/>
                <c:pt idx="0">
                  <c:v>100</c:v>
                </c:pt>
                <c:pt idx="1">
                  <c:v>59.3</c:v>
                </c:pt>
                <c:pt idx="2">
                  <c:v>48.148148148148145</c:v>
                </c:pt>
              </c:numCache>
            </c:numRef>
          </c:val>
          <c:extLst>
            <c:ext xmlns:c16="http://schemas.microsoft.com/office/drawing/2014/chart" uri="{C3380CC4-5D6E-409C-BE32-E72D297353CC}">
              <c16:uniqueId val="{00000000-93CE-4CE9-B926-6EDC8D5F6221}"/>
            </c:ext>
          </c:extLst>
        </c:ser>
        <c:dLbls>
          <c:dLblPos val="inEnd"/>
          <c:showLegendKey val="0"/>
          <c:showVal val="1"/>
          <c:showCatName val="0"/>
          <c:showSerName val="0"/>
          <c:showPercent val="0"/>
          <c:showBubbleSize val="0"/>
        </c:dLbls>
        <c:gapWidth val="150"/>
        <c:overlap val="100"/>
        <c:axId val="1093066768"/>
        <c:axId val="913053792"/>
      </c:barChart>
      <c:catAx>
        <c:axId val="10930667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13053792"/>
        <c:crosses val="autoZero"/>
        <c:auto val="1"/>
        <c:lblAlgn val="ctr"/>
        <c:lblOffset val="100"/>
        <c:noMultiLvlLbl val="0"/>
      </c:catAx>
      <c:valAx>
        <c:axId val="9130537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093066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Hoja1!$D$181</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270408680300083E-17"/>
                  <c:y val="-1.4935890634822964E-2"/>
                </c:manualLayout>
              </c:layout>
              <c:tx>
                <c:rich>
                  <a:bodyPr/>
                  <a:lstStyle/>
                  <a:p>
                    <a:fld id="{DF45DDAD-85D9-4643-8BE3-E2FF1D429C29}"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2C-4336-962D-0C0B5E6A043B}"/>
                </c:ext>
              </c:extLst>
            </c:dLbl>
            <c:dLbl>
              <c:idx val="1"/>
              <c:tx>
                <c:rich>
                  <a:bodyPr/>
                  <a:lstStyle/>
                  <a:p>
                    <a:fld id="{C6F11622-D2F2-4831-851D-CB86723096A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2C-4336-962D-0C0B5E6A043B}"/>
                </c:ext>
              </c:extLst>
            </c:dLbl>
            <c:dLbl>
              <c:idx val="2"/>
              <c:tx>
                <c:rich>
                  <a:bodyPr/>
                  <a:lstStyle/>
                  <a:p>
                    <a:fld id="{064CFB65-1106-4D5F-8458-59979E78260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82C-4336-962D-0C0B5E6A043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Hoja1!$B$182:$B$184</c:f>
              <c:strCache>
                <c:ptCount val="3"/>
                <c:pt idx="0">
                  <c:v>NUNCA</c:v>
                </c:pt>
                <c:pt idx="1">
                  <c:v>ALGUNAS VECES</c:v>
                </c:pt>
                <c:pt idx="2">
                  <c:v>SIEMPRE</c:v>
                </c:pt>
              </c:strCache>
            </c:strRef>
          </c:cat>
          <c:val>
            <c:numRef>
              <c:f>Hoja1!$D$182:$D$184</c:f>
              <c:numCache>
                <c:formatCode>###0</c:formatCode>
                <c:ptCount val="3"/>
                <c:pt idx="0">
                  <c:v>3.7037037037037033</c:v>
                </c:pt>
                <c:pt idx="1">
                  <c:v>44.444444444444443</c:v>
                </c:pt>
                <c:pt idx="2">
                  <c:v>51.851851851851848</c:v>
                </c:pt>
              </c:numCache>
            </c:numRef>
          </c:val>
          <c:extLst>
            <c:ext xmlns:c16="http://schemas.microsoft.com/office/drawing/2014/chart" uri="{C3380CC4-5D6E-409C-BE32-E72D297353CC}">
              <c16:uniqueId val="{00000000-782C-4336-962D-0C0B5E6A043B}"/>
            </c:ext>
          </c:extLst>
        </c:ser>
        <c:dLbls>
          <c:dLblPos val="inEnd"/>
          <c:showLegendKey val="0"/>
          <c:showVal val="1"/>
          <c:showCatName val="0"/>
          <c:showSerName val="0"/>
          <c:showPercent val="0"/>
          <c:showBubbleSize val="0"/>
        </c:dLbls>
        <c:gapWidth val="150"/>
        <c:overlap val="100"/>
        <c:axId val="1152648016"/>
        <c:axId val="1084426800"/>
      </c:barChart>
      <c:catAx>
        <c:axId val="115264801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084426800"/>
        <c:crosses val="autoZero"/>
        <c:auto val="1"/>
        <c:lblAlgn val="ctr"/>
        <c:lblOffset val="100"/>
        <c:noMultiLvlLbl val="0"/>
      </c:catAx>
      <c:valAx>
        <c:axId val="10844268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5264801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Hoja1!$D$256</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E8E4DB28-1499-4E04-90FD-B9789603C29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3B5-4109-BF21-68160A578870}"/>
                </c:ext>
              </c:extLst>
            </c:dLbl>
            <c:dLbl>
              <c:idx val="1"/>
              <c:tx>
                <c:rich>
                  <a:bodyPr/>
                  <a:lstStyle/>
                  <a:p>
                    <a:fld id="{45DFB785-9C83-4D8D-BFCF-952286F101C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3B5-4109-BF21-68160A578870}"/>
                </c:ext>
              </c:extLst>
            </c:dLbl>
            <c:dLbl>
              <c:idx val="2"/>
              <c:layout>
                <c:manualLayout>
                  <c:x val="1.6205025471875668E-3"/>
                  <c:y val="-1.4203461839783143E-2"/>
                </c:manualLayout>
              </c:layout>
              <c:tx>
                <c:rich>
                  <a:bodyPr/>
                  <a:lstStyle/>
                  <a:p>
                    <a:fld id="{810D7124-CAF0-4A70-9960-B432235923F6}"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B10-420E-939E-FEF5F225677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Hoja1!$B$257:$B$259</c:f>
              <c:strCache>
                <c:ptCount val="3"/>
                <c:pt idx="0">
                  <c:v>SIEMPRE</c:v>
                </c:pt>
                <c:pt idx="1">
                  <c:v>ALGUNAS VECES</c:v>
                </c:pt>
                <c:pt idx="2">
                  <c:v>NUNCA</c:v>
                </c:pt>
              </c:strCache>
            </c:strRef>
          </c:cat>
          <c:val>
            <c:numRef>
              <c:f>Hoja1!$D$257:$D$259</c:f>
              <c:numCache>
                <c:formatCode>###0</c:formatCode>
                <c:ptCount val="3"/>
                <c:pt idx="0">
                  <c:v>81.481481481481481</c:v>
                </c:pt>
                <c:pt idx="1">
                  <c:v>18.518518518518519</c:v>
                </c:pt>
                <c:pt idx="2" formatCode="General">
                  <c:v>0</c:v>
                </c:pt>
              </c:numCache>
            </c:numRef>
          </c:val>
          <c:extLst>
            <c:ext xmlns:c16="http://schemas.microsoft.com/office/drawing/2014/chart" uri="{C3380CC4-5D6E-409C-BE32-E72D297353CC}">
              <c16:uniqueId val="{00000000-53B5-4109-BF21-68160A578870}"/>
            </c:ext>
          </c:extLst>
        </c:ser>
        <c:dLbls>
          <c:dLblPos val="inEnd"/>
          <c:showLegendKey val="0"/>
          <c:showVal val="1"/>
          <c:showCatName val="0"/>
          <c:showSerName val="0"/>
          <c:showPercent val="0"/>
          <c:showBubbleSize val="0"/>
        </c:dLbls>
        <c:gapWidth val="150"/>
        <c:overlap val="100"/>
        <c:axId val="1145539712"/>
        <c:axId val="1084426800"/>
      </c:barChart>
      <c:catAx>
        <c:axId val="11455397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084426800"/>
        <c:crosses val="autoZero"/>
        <c:auto val="1"/>
        <c:lblAlgn val="ctr"/>
        <c:lblOffset val="100"/>
        <c:noMultiLvlLbl val="0"/>
      </c:catAx>
      <c:valAx>
        <c:axId val="10844268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45539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Hoja1!$D$262</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652C78E7-0B26-46FC-9C08-00F73D57C87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826-4F0E-8689-F7FAFCF73D05}"/>
                </c:ext>
              </c:extLst>
            </c:dLbl>
            <c:dLbl>
              <c:idx val="1"/>
              <c:tx>
                <c:rich>
                  <a:bodyPr/>
                  <a:lstStyle/>
                  <a:p>
                    <a:fld id="{DB5B07AD-CFFF-4676-A2D8-54A289B93FA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826-4F0E-8689-F7FAFCF73D05}"/>
                </c:ext>
              </c:extLst>
            </c:dLbl>
            <c:dLbl>
              <c:idx val="2"/>
              <c:layout>
                <c:manualLayout>
                  <c:x val="0"/>
                  <c:y val="-1.2900658089339436E-2"/>
                </c:manualLayout>
              </c:layout>
              <c:tx>
                <c:rich>
                  <a:bodyPr/>
                  <a:lstStyle/>
                  <a:p>
                    <a:fld id="{A4194A8C-DA74-495F-A8F9-C49E3F7DE3CC}"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798-4D3A-B738-CB98B6CBAEA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Hoja1!$B$263:$B$265</c:f>
              <c:strCache>
                <c:ptCount val="3"/>
                <c:pt idx="0">
                  <c:v>SIEMPRE</c:v>
                </c:pt>
                <c:pt idx="1">
                  <c:v>ALGUNAS VECES</c:v>
                </c:pt>
                <c:pt idx="2">
                  <c:v>NUNCA</c:v>
                </c:pt>
              </c:strCache>
            </c:strRef>
          </c:cat>
          <c:val>
            <c:numRef>
              <c:f>Hoja1!$D$263:$D$265</c:f>
              <c:numCache>
                <c:formatCode>###0</c:formatCode>
                <c:ptCount val="3"/>
                <c:pt idx="0">
                  <c:v>70.370370370370367</c:v>
                </c:pt>
                <c:pt idx="1">
                  <c:v>29.629629629629626</c:v>
                </c:pt>
                <c:pt idx="2" formatCode="General">
                  <c:v>0</c:v>
                </c:pt>
              </c:numCache>
            </c:numRef>
          </c:val>
          <c:extLst>
            <c:ext xmlns:c16="http://schemas.microsoft.com/office/drawing/2014/chart" uri="{C3380CC4-5D6E-409C-BE32-E72D297353CC}">
              <c16:uniqueId val="{00000000-2826-4F0E-8689-F7FAFCF73D05}"/>
            </c:ext>
          </c:extLst>
        </c:ser>
        <c:dLbls>
          <c:dLblPos val="inEnd"/>
          <c:showLegendKey val="0"/>
          <c:showVal val="1"/>
          <c:showCatName val="0"/>
          <c:showSerName val="0"/>
          <c:showPercent val="0"/>
          <c:showBubbleSize val="0"/>
        </c:dLbls>
        <c:gapWidth val="150"/>
        <c:overlap val="100"/>
        <c:axId val="1085026080"/>
        <c:axId val="986341984"/>
      </c:barChart>
      <c:catAx>
        <c:axId val="10850260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86341984"/>
        <c:crosses val="autoZero"/>
        <c:auto val="1"/>
        <c:lblAlgn val="ctr"/>
        <c:lblOffset val="100"/>
        <c:noMultiLvlLbl val="0"/>
      </c:catAx>
      <c:valAx>
        <c:axId val="986341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085026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Hoja1!$D$268</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465115929325499E-3"/>
                  <c:y val="-3.8842295417851953E-2"/>
                </c:manualLayout>
              </c:layout>
              <c:tx>
                <c:rich>
                  <a:bodyPr/>
                  <a:lstStyle/>
                  <a:p>
                    <a:fld id="{247F8B67-598B-40D2-8BF0-9EF1B76A214A}"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F45-490A-A7D4-EF1DA7D1BF59}"/>
                </c:ext>
              </c:extLst>
            </c:dLbl>
            <c:dLbl>
              <c:idx val="1"/>
              <c:tx>
                <c:rich>
                  <a:bodyPr/>
                  <a:lstStyle/>
                  <a:p>
                    <a:fld id="{C95E0A79-376B-47B5-99AC-1388499125C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F45-490A-A7D4-EF1DA7D1BF59}"/>
                </c:ext>
              </c:extLst>
            </c:dLbl>
            <c:dLbl>
              <c:idx val="2"/>
              <c:tx>
                <c:rich>
                  <a:bodyPr/>
                  <a:lstStyle/>
                  <a:p>
                    <a:fld id="{BB5759AF-D1A7-4406-92A6-BEE85EBB93A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F45-490A-A7D4-EF1DA7D1BF5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Hoja1!$B$269:$B$271</c:f>
              <c:strCache>
                <c:ptCount val="3"/>
                <c:pt idx="0">
                  <c:v>NUNCA</c:v>
                </c:pt>
                <c:pt idx="1">
                  <c:v>ALGUNAS VECES</c:v>
                </c:pt>
                <c:pt idx="2">
                  <c:v>SIEMPRE</c:v>
                </c:pt>
              </c:strCache>
            </c:strRef>
          </c:cat>
          <c:val>
            <c:numRef>
              <c:f>Hoja1!$D$269:$D$271</c:f>
              <c:numCache>
                <c:formatCode>###0</c:formatCode>
                <c:ptCount val="3"/>
                <c:pt idx="0">
                  <c:v>3.7037037037037033</c:v>
                </c:pt>
                <c:pt idx="1">
                  <c:v>44.444444444444443</c:v>
                </c:pt>
                <c:pt idx="2">
                  <c:v>51.851851851851848</c:v>
                </c:pt>
              </c:numCache>
            </c:numRef>
          </c:val>
          <c:extLst>
            <c:ext xmlns:c16="http://schemas.microsoft.com/office/drawing/2014/chart" uri="{C3380CC4-5D6E-409C-BE32-E72D297353CC}">
              <c16:uniqueId val="{00000000-5F45-490A-A7D4-EF1DA7D1BF59}"/>
            </c:ext>
          </c:extLst>
        </c:ser>
        <c:dLbls>
          <c:dLblPos val="inEnd"/>
          <c:showLegendKey val="0"/>
          <c:showVal val="1"/>
          <c:showCatName val="0"/>
          <c:showSerName val="0"/>
          <c:showPercent val="0"/>
          <c:showBubbleSize val="0"/>
        </c:dLbls>
        <c:gapWidth val="150"/>
        <c:overlap val="100"/>
        <c:axId val="1152646816"/>
        <c:axId val="1144504112"/>
      </c:barChart>
      <c:catAx>
        <c:axId val="115264681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44504112"/>
        <c:crosses val="autoZero"/>
        <c:auto val="1"/>
        <c:lblAlgn val="ctr"/>
        <c:lblOffset val="100"/>
        <c:noMultiLvlLbl val="0"/>
      </c:catAx>
      <c:valAx>
        <c:axId val="11445041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5264681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314-47F8-8102-340A0E02604A}"/>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314-47F8-8102-340A0E02604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NIVELES'!$B$15:$B$16</c:f>
              <c:strCache>
                <c:ptCount val="2"/>
                <c:pt idx="0">
                  <c:v>SI</c:v>
                </c:pt>
                <c:pt idx="1">
                  <c:v>NO</c:v>
                </c:pt>
              </c:strCache>
            </c:strRef>
          </c:cat>
          <c:val>
            <c:numRef>
              <c:f>'COMPARATIVO NIVELES'!$C$15:$C$16</c:f>
              <c:numCache>
                <c:formatCode>General</c:formatCode>
                <c:ptCount val="2"/>
                <c:pt idx="0">
                  <c:v>26</c:v>
                </c:pt>
                <c:pt idx="1">
                  <c:v>20</c:v>
                </c:pt>
              </c:numCache>
            </c:numRef>
          </c:val>
          <c:extLst>
            <c:ext xmlns:c16="http://schemas.microsoft.com/office/drawing/2014/chart" uri="{C3380CC4-5D6E-409C-BE32-E72D297353CC}">
              <c16:uniqueId val="{00000004-9314-47F8-8102-340A0E02604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Hoja1!$D$275</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656704E0-F052-4221-B9FA-C68134C65E5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C92-496C-9DD0-C939B3A9D770}"/>
                </c:ext>
              </c:extLst>
            </c:dLbl>
            <c:dLbl>
              <c:idx val="1"/>
              <c:tx>
                <c:rich>
                  <a:bodyPr/>
                  <a:lstStyle/>
                  <a:p>
                    <a:fld id="{F594D1FB-2C32-4954-8024-BBA6C4ED8A8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C92-496C-9DD0-C939B3A9D77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Hoja1!$B$276:$B$277</c:f>
              <c:strCache>
                <c:ptCount val="2"/>
                <c:pt idx="0">
                  <c:v>SI</c:v>
                </c:pt>
                <c:pt idx="1">
                  <c:v>NO</c:v>
                </c:pt>
              </c:strCache>
            </c:strRef>
          </c:cat>
          <c:val>
            <c:numRef>
              <c:f>Hoja1!$D$276:$D$277</c:f>
              <c:numCache>
                <c:formatCode>###0</c:formatCode>
                <c:ptCount val="2"/>
                <c:pt idx="0">
                  <c:v>81.481481481481481</c:v>
                </c:pt>
                <c:pt idx="1">
                  <c:v>18.518518518518519</c:v>
                </c:pt>
              </c:numCache>
            </c:numRef>
          </c:val>
          <c:extLst>
            <c:ext xmlns:c16="http://schemas.microsoft.com/office/drawing/2014/chart" uri="{C3380CC4-5D6E-409C-BE32-E72D297353CC}">
              <c16:uniqueId val="{00000000-4C92-496C-9DD0-C939B3A9D770}"/>
            </c:ext>
          </c:extLst>
        </c:ser>
        <c:dLbls>
          <c:dLblPos val="inEnd"/>
          <c:showLegendKey val="0"/>
          <c:showVal val="1"/>
          <c:showCatName val="0"/>
          <c:showSerName val="0"/>
          <c:showPercent val="0"/>
          <c:showBubbleSize val="0"/>
        </c:dLbls>
        <c:gapWidth val="150"/>
        <c:overlap val="100"/>
        <c:axId val="908936368"/>
        <c:axId val="986342400"/>
      </c:barChart>
      <c:catAx>
        <c:axId val="908936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86342400"/>
        <c:crosses val="autoZero"/>
        <c:auto val="1"/>
        <c:lblAlgn val="ctr"/>
        <c:lblOffset val="100"/>
        <c:noMultiLvlLbl val="0"/>
      </c:catAx>
      <c:valAx>
        <c:axId val="9863424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0893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Hoja1!$D$281</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825503284203346E-3"/>
                  <c:y val="-4.8274142356229781E-2"/>
                </c:manualLayout>
              </c:layout>
              <c:tx>
                <c:rich>
                  <a:bodyPr/>
                  <a:lstStyle/>
                  <a:p>
                    <a:fld id="{BD3661F4-DF66-4590-A575-3F80AF4090B2}"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1A6-49D7-AFEB-2424EFDF319E}"/>
                </c:ext>
              </c:extLst>
            </c:dLbl>
            <c:dLbl>
              <c:idx val="1"/>
              <c:tx>
                <c:rich>
                  <a:bodyPr/>
                  <a:lstStyle/>
                  <a:p>
                    <a:fld id="{DCEC8F6E-5F9E-4F29-BCCF-5D5B9D8432F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1A6-49D7-AFEB-2424EFDF319E}"/>
                </c:ext>
              </c:extLst>
            </c:dLbl>
            <c:dLbl>
              <c:idx val="2"/>
              <c:tx>
                <c:rich>
                  <a:bodyPr/>
                  <a:lstStyle/>
                  <a:p>
                    <a:fld id="{BAF6F8C4-FA0E-4707-8151-1F7F690DAD3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1A6-49D7-AFEB-2424EFDF319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Hoja1!$B$282:$B$284</c:f>
              <c:strCache>
                <c:ptCount val="3"/>
                <c:pt idx="0">
                  <c:v>NUNCA</c:v>
                </c:pt>
                <c:pt idx="1">
                  <c:v>ALGUNAS VECES</c:v>
                </c:pt>
                <c:pt idx="2">
                  <c:v>SIEMPRE</c:v>
                </c:pt>
              </c:strCache>
            </c:strRef>
          </c:cat>
          <c:val>
            <c:numRef>
              <c:f>Hoja1!$D$282:$D$284</c:f>
              <c:numCache>
                <c:formatCode>###0</c:formatCode>
                <c:ptCount val="3"/>
                <c:pt idx="0">
                  <c:v>3.7037037037037033</c:v>
                </c:pt>
                <c:pt idx="1">
                  <c:v>29.629629629629626</c:v>
                </c:pt>
                <c:pt idx="2">
                  <c:v>66.666666666666657</c:v>
                </c:pt>
              </c:numCache>
            </c:numRef>
          </c:val>
          <c:extLst>
            <c:ext xmlns:c16="http://schemas.microsoft.com/office/drawing/2014/chart" uri="{C3380CC4-5D6E-409C-BE32-E72D297353CC}">
              <c16:uniqueId val="{00000000-91A6-49D7-AFEB-2424EFDF319E}"/>
            </c:ext>
          </c:extLst>
        </c:ser>
        <c:dLbls>
          <c:dLblPos val="inEnd"/>
          <c:showLegendKey val="0"/>
          <c:showVal val="1"/>
          <c:showCatName val="0"/>
          <c:showSerName val="0"/>
          <c:showPercent val="0"/>
          <c:showBubbleSize val="0"/>
        </c:dLbls>
        <c:gapWidth val="150"/>
        <c:overlap val="100"/>
        <c:axId val="1145523072"/>
        <c:axId val="986343232"/>
      </c:barChart>
      <c:catAx>
        <c:axId val="114552307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86343232"/>
        <c:crosses val="autoZero"/>
        <c:auto val="1"/>
        <c:lblAlgn val="ctr"/>
        <c:lblOffset val="100"/>
        <c:noMultiLvlLbl val="0"/>
      </c:catAx>
      <c:valAx>
        <c:axId val="9863432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4552307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Hoja1!$D$288</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57EEB5EF-A71B-4FC3-82A1-3C1DF1A94ED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7FC-4665-B9DF-BFBD813A6B42}"/>
                </c:ext>
              </c:extLst>
            </c:dLbl>
            <c:dLbl>
              <c:idx val="1"/>
              <c:tx>
                <c:rich>
                  <a:bodyPr/>
                  <a:lstStyle/>
                  <a:p>
                    <a:fld id="{41D26FE5-9155-4496-8E02-1FA4DAB9B5D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7FC-4665-B9DF-BFBD813A6B42}"/>
                </c:ext>
              </c:extLst>
            </c:dLbl>
            <c:dLbl>
              <c:idx val="2"/>
              <c:tx>
                <c:rich>
                  <a:bodyPr/>
                  <a:lstStyle/>
                  <a:p>
                    <a:fld id="{58D6BE14-056D-4DEA-8424-818922A81D7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7FC-4665-B9DF-BFBD813A6B4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Hoja1!$B$289:$B$291</c:f>
              <c:strCache>
                <c:ptCount val="3"/>
                <c:pt idx="0">
                  <c:v>NUNCA</c:v>
                </c:pt>
                <c:pt idx="1">
                  <c:v>ALGUNAS VECES</c:v>
                </c:pt>
                <c:pt idx="2">
                  <c:v>SIEMPRE</c:v>
                </c:pt>
              </c:strCache>
            </c:strRef>
          </c:cat>
          <c:val>
            <c:numRef>
              <c:f>Hoja1!$D$289:$D$291</c:f>
              <c:numCache>
                <c:formatCode>###0</c:formatCode>
                <c:ptCount val="3"/>
                <c:pt idx="0">
                  <c:v>11.111111111111111</c:v>
                </c:pt>
                <c:pt idx="1">
                  <c:v>22.222222222222221</c:v>
                </c:pt>
                <c:pt idx="2">
                  <c:v>66.666666666666657</c:v>
                </c:pt>
              </c:numCache>
            </c:numRef>
          </c:val>
          <c:extLst>
            <c:ext xmlns:c16="http://schemas.microsoft.com/office/drawing/2014/chart" uri="{C3380CC4-5D6E-409C-BE32-E72D297353CC}">
              <c16:uniqueId val="{00000000-07FC-4665-B9DF-BFBD813A6B42}"/>
            </c:ext>
          </c:extLst>
        </c:ser>
        <c:dLbls>
          <c:dLblPos val="inEnd"/>
          <c:showLegendKey val="0"/>
          <c:showVal val="1"/>
          <c:showCatName val="0"/>
          <c:showSerName val="0"/>
          <c:showPercent val="0"/>
          <c:showBubbleSize val="0"/>
        </c:dLbls>
        <c:gapWidth val="150"/>
        <c:overlap val="100"/>
        <c:axId val="1153018896"/>
        <c:axId val="986343648"/>
      </c:barChart>
      <c:catAx>
        <c:axId val="115301889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86343648"/>
        <c:crosses val="autoZero"/>
        <c:auto val="1"/>
        <c:lblAlgn val="ctr"/>
        <c:lblOffset val="100"/>
        <c:noMultiLvlLbl val="0"/>
      </c:catAx>
      <c:valAx>
        <c:axId val="9863436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530188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Hoja1!$D$295</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558CE175-373D-4E72-88E9-4A40E188EBB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E8B-4CAA-AC2B-F82BE7E594BF}"/>
                </c:ext>
              </c:extLst>
            </c:dLbl>
            <c:dLbl>
              <c:idx val="1"/>
              <c:tx>
                <c:rich>
                  <a:bodyPr/>
                  <a:lstStyle/>
                  <a:p>
                    <a:fld id="{878F6EA9-6A6D-4749-9188-A85A5F9BA62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E8B-4CAA-AC2B-F82BE7E594BF}"/>
                </c:ext>
              </c:extLst>
            </c:dLbl>
            <c:dLbl>
              <c:idx val="2"/>
              <c:tx>
                <c:rich>
                  <a:bodyPr/>
                  <a:lstStyle/>
                  <a:p>
                    <a:fld id="{D042EB65-84FE-43AD-881E-2374F5B4778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E8B-4CAA-AC2B-F82BE7E594B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Hoja1!$B$296:$B$298</c:f>
              <c:strCache>
                <c:ptCount val="3"/>
                <c:pt idx="0">
                  <c:v>NUNCA</c:v>
                </c:pt>
                <c:pt idx="1">
                  <c:v>ALGUNAS VECES</c:v>
                </c:pt>
                <c:pt idx="2">
                  <c:v>SIEMPRE</c:v>
                </c:pt>
              </c:strCache>
            </c:strRef>
          </c:cat>
          <c:val>
            <c:numRef>
              <c:f>Hoja1!$D$296:$D$298</c:f>
              <c:numCache>
                <c:formatCode>###0</c:formatCode>
                <c:ptCount val="3"/>
                <c:pt idx="0">
                  <c:v>11.111111111111111</c:v>
                </c:pt>
                <c:pt idx="1">
                  <c:v>44.444444444444443</c:v>
                </c:pt>
                <c:pt idx="2">
                  <c:v>44.444444444444443</c:v>
                </c:pt>
              </c:numCache>
            </c:numRef>
          </c:val>
          <c:extLst>
            <c:ext xmlns:c16="http://schemas.microsoft.com/office/drawing/2014/chart" uri="{C3380CC4-5D6E-409C-BE32-E72D297353CC}">
              <c16:uniqueId val="{00000000-BE8B-4CAA-AC2B-F82BE7E594BF}"/>
            </c:ext>
          </c:extLst>
        </c:ser>
        <c:dLbls>
          <c:dLblPos val="inEnd"/>
          <c:showLegendKey val="0"/>
          <c:showVal val="1"/>
          <c:showCatName val="0"/>
          <c:showSerName val="0"/>
          <c:showPercent val="0"/>
          <c:showBubbleSize val="0"/>
        </c:dLbls>
        <c:gapWidth val="150"/>
        <c:overlap val="100"/>
        <c:axId val="1152642016"/>
        <c:axId val="1153259056"/>
      </c:barChart>
      <c:catAx>
        <c:axId val="115264201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53259056"/>
        <c:crosses val="autoZero"/>
        <c:auto val="1"/>
        <c:lblAlgn val="ctr"/>
        <c:lblOffset val="100"/>
        <c:noMultiLvlLbl val="0"/>
      </c:catAx>
      <c:valAx>
        <c:axId val="1153259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5264201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Hoja1!$D$302</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D6F25AC-1F49-4888-8825-0667540B7EF2}" type="VALUE">
                      <a:rPr lang="en-US" b="1" smtClean="0"/>
                      <a:pPr>
                        <a:defRPr sz="1800" b="1">
                          <a:solidFill>
                            <a:schemeClr val="tx1"/>
                          </a:solidFill>
                        </a:defRPr>
                      </a:pPr>
                      <a:t>[VALOR]</a:t>
                    </a:fld>
                    <a:r>
                      <a:rPr lang="en-US" b="1"/>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7F0-4811-B378-DDF3B0AFD82E}"/>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352EF19-6A6C-4D52-A8CC-4910BCBAFC35}" type="VALUE">
                      <a:rPr lang="en-US" b="1" smtClean="0"/>
                      <a:pPr>
                        <a:defRPr sz="1800" b="1">
                          <a:solidFill>
                            <a:schemeClr val="tx1"/>
                          </a:solidFill>
                        </a:defRPr>
                      </a:pPr>
                      <a:t>[VALOR]</a:t>
                    </a:fld>
                    <a:r>
                      <a:rPr lang="en-US" b="1"/>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7F0-4811-B378-DDF3B0AFD82E}"/>
                </c:ext>
              </c:extLst>
            </c:dLbl>
            <c:dLbl>
              <c:idx val="2"/>
              <c:layout>
                <c:manualLayout>
                  <c:x val="-3.418670435997577E-3"/>
                  <c:y val="-1.9408371778686286E-2"/>
                </c:manualLayout>
              </c:layout>
              <c:tx>
                <c:rich>
                  <a:bodyPr/>
                  <a:lstStyle/>
                  <a:p>
                    <a:fld id="{6EDE64A4-5CC1-4BF9-8F84-B3624C6811D7}"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6E0-4F61-A905-4F2D9A509C3B}"/>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Hoja1!$B$303:$B$305</c:f>
              <c:strCache>
                <c:ptCount val="3"/>
                <c:pt idx="0">
                  <c:v>SIEMPRE</c:v>
                </c:pt>
                <c:pt idx="1">
                  <c:v>ALGUNAS VECES</c:v>
                </c:pt>
                <c:pt idx="2">
                  <c:v>NUNCA</c:v>
                </c:pt>
              </c:strCache>
            </c:strRef>
          </c:cat>
          <c:val>
            <c:numRef>
              <c:f>Hoja1!$D$303:$D$305</c:f>
              <c:numCache>
                <c:formatCode>###0</c:formatCode>
                <c:ptCount val="3"/>
                <c:pt idx="0">
                  <c:v>88.888888888888886</c:v>
                </c:pt>
                <c:pt idx="1">
                  <c:v>11.111111111111111</c:v>
                </c:pt>
                <c:pt idx="2" formatCode="General">
                  <c:v>0</c:v>
                </c:pt>
              </c:numCache>
            </c:numRef>
          </c:val>
          <c:extLst>
            <c:ext xmlns:c16="http://schemas.microsoft.com/office/drawing/2014/chart" uri="{C3380CC4-5D6E-409C-BE32-E72D297353CC}">
              <c16:uniqueId val="{00000000-27F0-4811-B378-DDF3B0AFD82E}"/>
            </c:ext>
          </c:extLst>
        </c:ser>
        <c:dLbls>
          <c:dLblPos val="inEnd"/>
          <c:showLegendKey val="0"/>
          <c:showVal val="1"/>
          <c:showCatName val="0"/>
          <c:showSerName val="0"/>
          <c:showPercent val="0"/>
          <c:showBubbleSize val="0"/>
        </c:dLbls>
        <c:gapWidth val="150"/>
        <c:overlap val="100"/>
        <c:axId val="1145540912"/>
        <c:axId val="1084425552"/>
      </c:barChart>
      <c:catAx>
        <c:axId val="11455409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084425552"/>
        <c:crosses val="autoZero"/>
        <c:auto val="1"/>
        <c:lblAlgn val="ctr"/>
        <c:lblOffset val="100"/>
        <c:noMultiLvlLbl val="0"/>
      </c:catAx>
      <c:valAx>
        <c:axId val="10844255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45540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Hoja1!$D$308</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CA5D558B-DDA6-430F-80CE-B490E789EFE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F23-4D46-995B-6AA1E654B6BC}"/>
                </c:ext>
              </c:extLst>
            </c:dLbl>
            <c:dLbl>
              <c:idx val="1"/>
              <c:tx>
                <c:rich>
                  <a:bodyPr/>
                  <a:lstStyle/>
                  <a:p>
                    <a:fld id="{CE12DCC0-598B-41A8-A4AD-D0B7A4F8330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F23-4D46-995B-6AA1E654B6B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Hoja1!$B$309:$B$310</c:f>
              <c:strCache>
                <c:ptCount val="2"/>
                <c:pt idx="0">
                  <c:v>NO</c:v>
                </c:pt>
                <c:pt idx="1">
                  <c:v>SI</c:v>
                </c:pt>
              </c:strCache>
            </c:strRef>
          </c:cat>
          <c:val>
            <c:numRef>
              <c:f>Hoja1!$D$309:$D$310</c:f>
              <c:numCache>
                <c:formatCode>###0</c:formatCode>
                <c:ptCount val="2"/>
                <c:pt idx="0">
                  <c:v>74.074074074074076</c:v>
                </c:pt>
                <c:pt idx="1">
                  <c:v>25.925925925925924</c:v>
                </c:pt>
              </c:numCache>
            </c:numRef>
          </c:val>
          <c:extLst>
            <c:ext xmlns:c16="http://schemas.microsoft.com/office/drawing/2014/chart" uri="{C3380CC4-5D6E-409C-BE32-E72D297353CC}">
              <c16:uniqueId val="{00000000-7F23-4D46-995B-6AA1E654B6BC}"/>
            </c:ext>
          </c:extLst>
        </c:ser>
        <c:dLbls>
          <c:dLblPos val="inEnd"/>
          <c:showLegendKey val="0"/>
          <c:showVal val="1"/>
          <c:showCatName val="0"/>
          <c:showSerName val="0"/>
          <c:showPercent val="0"/>
          <c:showBubbleSize val="0"/>
        </c:dLbls>
        <c:gapWidth val="150"/>
        <c:overlap val="100"/>
        <c:axId val="1152643216"/>
        <c:axId val="995857904"/>
      </c:barChart>
      <c:catAx>
        <c:axId val="115264321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95857904"/>
        <c:crosses val="autoZero"/>
        <c:auto val="1"/>
        <c:lblAlgn val="ctr"/>
        <c:lblOffset val="100"/>
        <c:noMultiLvlLbl val="0"/>
      </c:catAx>
      <c:valAx>
        <c:axId val="9958579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5264321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Hoja1!$D$314</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496627998310849E-3"/>
                  <c:y val="-3.3153716255123332E-2"/>
                </c:manualLayout>
              </c:layout>
              <c:tx>
                <c:rich>
                  <a:bodyPr/>
                  <a:lstStyle/>
                  <a:p>
                    <a:fld id="{10470D3F-55DC-45A7-B2CC-2F7DC01AA5CC}"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37E-42CF-81BC-8D476306BE6D}"/>
                </c:ext>
              </c:extLst>
            </c:dLbl>
            <c:dLbl>
              <c:idx val="1"/>
              <c:tx>
                <c:rich>
                  <a:bodyPr/>
                  <a:lstStyle/>
                  <a:p>
                    <a:fld id="{0819AC93-80BD-43BE-B202-8673FB8CA93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37E-42CF-81BC-8D476306BE6D}"/>
                </c:ext>
              </c:extLst>
            </c:dLbl>
            <c:dLbl>
              <c:idx val="2"/>
              <c:tx>
                <c:rich>
                  <a:bodyPr/>
                  <a:lstStyle/>
                  <a:p>
                    <a:fld id="{0EBC6659-6D0D-4FEE-8727-7C6BC410963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37E-42CF-81BC-8D476306BE6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Hoja1!$B$315:$B$317</c:f>
              <c:strCache>
                <c:ptCount val="3"/>
                <c:pt idx="0">
                  <c:v>NUNCA</c:v>
                </c:pt>
                <c:pt idx="1">
                  <c:v>ALGUNAS VECES</c:v>
                </c:pt>
                <c:pt idx="2">
                  <c:v>SIEMPRE</c:v>
                </c:pt>
              </c:strCache>
            </c:strRef>
          </c:cat>
          <c:val>
            <c:numRef>
              <c:f>Hoja1!$D$315:$D$317</c:f>
              <c:numCache>
                <c:formatCode>###0</c:formatCode>
                <c:ptCount val="3"/>
                <c:pt idx="0">
                  <c:v>3.7037037037037033</c:v>
                </c:pt>
                <c:pt idx="1">
                  <c:v>29.629629629629626</c:v>
                </c:pt>
                <c:pt idx="2">
                  <c:v>66.666666666666657</c:v>
                </c:pt>
              </c:numCache>
            </c:numRef>
          </c:val>
          <c:extLst>
            <c:ext xmlns:c16="http://schemas.microsoft.com/office/drawing/2014/chart" uri="{C3380CC4-5D6E-409C-BE32-E72D297353CC}">
              <c16:uniqueId val="{00000000-637E-42CF-81BC-8D476306BE6D}"/>
            </c:ext>
          </c:extLst>
        </c:ser>
        <c:dLbls>
          <c:dLblPos val="inEnd"/>
          <c:showLegendKey val="0"/>
          <c:showVal val="1"/>
          <c:showCatName val="0"/>
          <c:showSerName val="0"/>
          <c:showPercent val="0"/>
          <c:showBubbleSize val="0"/>
        </c:dLbls>
        <c:gapWidth val="150"/>
        <c:overlap val="100"/>
        <c:axId val="690059824"/>
        <c:axId val="908934800"/>
      </c:barChart>
      <c:catAx>
        <c:axId val="690059824"/>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08934800"/>
        <c:crosses val="autoZero"/>
        <c:auto val="1"/>
        <c:lblAlgn val="ctr"/>
        <c:lblOffset val="100"/>
        <c:noMultiLvlLbl val="0"/>
      </c:catAx>
      <c:valAx>
        <c:axId val="9089348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90059824"/>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Hoja1!$D$321</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BBC5DB0E-B848-4CD6-A0F5-245928426C9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46F-42D3-AA21-C607DF6D8DCE}"/>
                </c:ext>
              </c:extLst>
            </c:dLbl>
            <c:dLbl>
              <c:idx val="1"/>
              <c:tx>
                <c:rich>
                  <a:bodyPr/>
                  <a:lstStyle/>
                  <a:p>
                    <a:fld id="{A1881DE1-CB05-4510-8DB0-1C4AE2D06E6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46F-42D3-AA21-C607DF6D8DC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Hoja1!$B$322:$B$323</c:f>
              <c:strCache>
                <c:ptCount val="2"/>
                <c:pt idx="0">
                  <c:v>NO</c:v>
                </c:pt>
                <c:pt idx="1">
                  <c:v>SI</c:v>
                </c:pt>
              </c:strCache>
            </c:strRef>
          </c:cat>
          <c:val>
            <c:numRef>
              <c:f>Hoja1!$D$322:$D$323</c:f>
              <c:numCache>
                <c:formatCode>###0</c:formatCode>
                <c:ptCount val="2"/>
                <c:pt idx="0">
                  <c:v>22.222222222222221</c:v>
                </c:pt>
                <c:pt idx="1">
                  <c:v>77.777777777777786</c:v>
                </c:pt>
              </c:numCache>
            </c:numRef>
          </c:val>
          <c:extLst>
            <c:ext xmlns:c16="http://schemas.microsoft.com/office/drawing/2014/chart" uri="{C3380CC4-5D6E-409C-BE32-E72D297353CC}">
              <c16:uniqueId val="{00000000-846F-42D3-AA21-C607DF6D8DCE}"/>
            </c:ext>
          </c:extLst>
        </c:ser>
        <c:dLbls>
          <c:dLblPos val="inEnd"/>
          <c:showLegendKey val="0"/>
          <c:showVal val="1"/>
          <c:showCatName val="0"/>
          <c:showSerName val="0"/>
          <c:showPercent val="0"/>
          <c:showBubbleSize val="0"/>
        </c:dLbls>
        <c:gapWidth val="150"/>
        <c:overlap val="100"/>
        <c:axId val="1152627216"/>
        <c:axId val="995857072"/>
      </c:barChart>
      <c:catAx>
        <c:axId val="115262721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95857072"/>
        <c:crosses val="autoZero"/>
        <c:auto val="1"/>
        <c:lblAlgn val="ctr"/>
        <c:lblOffset val="100"/>
        <c:noMultiLvlLbl val="0"/>
      </c:catAx>
      <c:valAx>
        <c:axId val="9958570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5262721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7.4919024268921122E-2"/>
          <c:y val="2.1576783944234429E-2"/>
          <c:w val="0.90236952885921962"/>
          <c:h val="0.87886403607309693"/>
        </c:manualLayout>
      </c:layout>
      <c:barChart>
        <c:barDir val="col"/>
        <c:grouping val="stacked"/>
        <c:varyColors val="0"/>
        <c:ser>
          <c:idx val="0"/>
          <c:order val="0"/>
          <c:tx>
            <c:strRef>
              <c:f>Hoja1!$D$327</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9AC8D6F4-7D49-41EB-9270-75D2556D93C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F86-48C5-B3B6-B66E4104B9C6}"/>
                </c:ext>
              </c:extLst>
            </c:dLbl>
            <c:dLbl>
              <c:idx val="1"/>
              <c:tx>
                <c:rich>
                  <a:bodyPr/>
                  <a:lstStyle/>
                  <a:p>
                    <a:fld id="{CC719777-D2DE-4C32-B430-39F30966099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F86-48C5-B3B6-B66E4104B9C6}"/>
                </c:ext>
              </c:extLst>
            </c:dLbl>
            <c:dLbl>
              <c:idx val="2"/>
              <c:tx>
                <c:rich>
                  <a:bodyPr/>
                  <a:lstStyle/>
                  <a:p>
                    <a:fld id="{A8E04829-A3FC-4EEE-8D98-27A59425BAC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F86-48C5-B3B6-B66E4104B9C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Hoja1!$B$328:$B$330</c:f>
              <c:strCache>
                <c:ptCount val="3"/>
                <c:pt idx="0">
                  <c:v>NUNCA</c:v>
                </c:pt>
                <c:pt idx="1">
                  <c:v>ALGUNAS VECES</c:v>
                </c:pt>
                <c:pt idx="2">
                  <c:v>SIEMPRE</c:v>
                </c:pt>
              </c:strCache>
            </c:strRef>
          </c:cat>
          <c:val>
            <c:numRef>
              <c:f>Hoja1!$D$328:$D$330</c:f>
              <c:numCache>
                <c:formatCode>###0</c:formatCode>
                <c:ptCount val="3"/>
                <c:pt idx="0">
                  <c:v>11.111111111111111</c:v>
                </c:pt>
                <c:pt idx="1">
                  <c:v>11.111111111111111</c:v>
                </c:pt>
                <c:pt idx="2">
                  <c:v>77.777777777777786</c:v>
                </c:pt>
              </c:numCache>
            </c:numRef>
          </c:val>
          <c:extLst>
            <c:ext xmlns:c16="http://schemas.microsoft.com/office/drawing/2014/chart" uri="{C3380CC4-5D6E-409C-BE32-E72D297353CC}">
              <c16:uniqueId val="{00000000-8F86-48C5-B3B6-B66E4104B9C6}"/>
            </c:ext>
          </c:extLst>
        </c:ser>
        <c:dLbls>
          <c:dLblPos val="inEnd"/>
          <c:showLegendKey val="0"/>
          <c:showVal val="1"/>
          <c:showCatName val="0"/>
          <c:showSerName val="0"/>
          <c:showPercent val="0"/>
          <c:showBubbleSize val="0"/>
        </c:dLbls>
        <c:gapWidth val="150"/>
        <c:overlap val="100"/>
        <c:axId val="687722544"/>
        <c:axId val="909667712"/>
      </c:barChart>
      <c:catAx>
        <c:axId val="687722544"/>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09667712"/>
        <c:crosses val="autoZero"/>
        <c:auto val="1"/>
        <c:lblAlgn val="ctr"/>
        <c:lblOffset val="100"/>
        <c:noMultiLvlLbl val="0"/>
      </c:catAx>
      <c:valAx>
        <c:axId val="9096677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87722544"/>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Hoja1!$D$334</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4010957A-8787-4685-99C6-49375EA0279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E1E-4347-813C-7A3EC685B14B}"/>
                </c:ext>
              </c:extLst>
            </c:dLbl>
            <c:dLbl>
              <c:idx val="1"/>
              <c:tx>
                <c:rich>
                  <a:bodyPr/>
                  <a:lstStyle/>
                  <a:p>
                    <a:fld id="{EB36FB1D-0034-4064-B06E-E828B535B5D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E1E-4347-813C-7A3EC685B14B}"/>
                </c:ext>
              </c:extLst>
            </c:dLbl>
            <c:dLbl>
              <c:idx val="2"/>
              <c:layout>
                <c:manualLayout>
                  <c:x val="1.760224443862631E-3"/>
                  <c:y val="-3.3535814037342099E-2"/>
                </c:manualLayout>
              </c:layout>
              <c:tx>
                <c:rich>
                  <a:bodyPr/>
                  <a:lstStyle/>
                  <a:p>
                    <a:r>
                      <a:rPr lang="en-US" dirty="0"/>
                      <a:t>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10-456B-842D-B10BB0B0431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Hoja1!$B$335:$B$337</c:f>
              <c:strCache>
                <c:ptCount val="3"/>
                <c:pt idx="0">
                  <c:v>SIEMPRE</c:v>
                </c:pt>
                <c:pt idx="1">
                  <c:v>ALGUNAS VECES</c:v>
                </c:pt>
                <c:pt idx="2">
                  <c:v>NUNCA</c:v>
                </c:pt>
              </c:strCache>
            </c:strRef>
          </c:cat>
          <c:val>
            <c:numRef>
              <c:f>Hoja1!$D$335:$D$337</c:f>
              <c:numCache>
                <c:formatCode>###0</c:formatCode>
                <c:ptCount val="3"/>
                <c:pt idx="0">
                  <c:v>85.18518518518519</c:v>
                </c:pt>
                <c:pt idx="1">
                  <c:v>14.814814814814813</c:v>
                </c:pt>
                <c:pt idx="2" formatCode="General">
                  <c:v>0</c:v>
                </c:pt>
              </c:numCache>
            </c:numRef>
          </c:val>
          <c:extLst>
            <c:ext xmlns:c16="http://schemas.microsoft.com/office/drawing/2014/chart" uri="{C3380CC4-5D6E-409C-BE32-E72D297353CC}">
              <c16:uniqueId val="{00000000-7E1E-4347-813C-7A3EC685B14B}"/>
            </c:ext>
          </c:extLst>
        </c:ser>
        <c:dLbls>
          <c:dLblPos val="inEnd"/>
          <c:showLegendKey val="0"/>
          <c:showVal val="1"/>
          <c:showCatName val="0"/>
          <c:showSerName val="0"/>
          <c:showPercent val="0"/>
          <c:showBubbleSize val="0"/>
        </c:dLbls>
        <c:gapWidth val="150"/>
        <c:overlap val="100"/>
        <c:axId val="1150700496"/>
        <c:axId val="986341568"/>
      </c:barChart>
      <c:catAx>
        <c:axId val="11507004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86341568"/>
        <c:crosses val="autoZero"/>
        <c:auto val="1"/>
        <c:lblAlgn val="ctr"/>
        <c:lblOffset val="100"/>
        <c:noMultiLvlLbl val="0"/>
      </c:catAx>
      <c:valAx>
        <c:axId val="9863415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50700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sz="1800" dirty="0"/>
              <a:t>PARTICIPACIÓN GENERAL DE TRABAJADORES DEL AREA </a:t>
            </a:r>
            <a:r>
              <a:rPr lang="es-ES" sz="1800" dirty="0"/>
              <a:t>DIRECCIÓN DE ARTE Y CULTURA</a:t>
            </a:r>
            <a:endParaRPr lang="es-MX" sz="1800" dirty="0"/>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CFE7-4788-9E60-0B3117072809}"/>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CFE7-4788-9E60-0B3117072809}"/>
              </c:ext>
            </c:extLst>
          </c:dPt>
          <c:dLbls>
            <c:dLbl>
              <c:idx val="0"/>
              <c:tx>
                <c:rich>
                  <a:bodyPr/>
                  <a:lstStyle/>
                  <a:p>
                    <a:fld id="{B1EB57F5-858E-43A1-9577-4F9C7B306062}" type="PERCENTAGE">
                      <a:rPr lang="en-US" baseline="0" smtClean="0"/>
                      <a:pPr/>
                      <a:t>[PORCENTAJE]</a:t>
                    </a:fld>
                    <a:endParaRPr lang="es-MX"/>
                  </a:p>
                </c:rich>
              </c:tx>
              <c:dLblPos val="inEnd"/>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FE7-4788-9E60-0B3117072809}"/>
                </c:ext>
              </c:extLst>
            </c:dLbl>
            <c:dLbl>
              <c:idx val="1"/>
              <c:tx>
                <c:rich>
                  <a:bodyPr/>
                  <a:lstStyle/>
                  <a:p>
                    <a:fld id="{4D9C60DB-BA50-468B-8947-58DE3D477BB2}" type="PERCENTAGE">
                      <a:rPr lang="en-US" baseline="0" smtClean="0"/>
                      <a:pPr/>
                      <a:t>[PORCENTAJE]</a:t>
                    </a:fld>
                    <a:endParaRPr lang="es-MX"/>
                  </a:p>
                </c:rich>
              </c:tx>
              <c:dLblPos val="inEnd"/>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FE7-4788-9E60-0B311707280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1"/>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Hoja1!$B$4:$B$5</c:f>
              <c:strCache>
                <c:ptCount val="2"/>
                <c:pt idx="0">
                  <c:v>ENCUESTADOS</c:v>
                </c:pt>
                <c:pt idx="1">
                  <c:v>NO ENCUESTADOS</c:v>
                </c:pt>
              </c:strCache>
            </c:strRef>
          </c:cat>
          <c:val>
            <c:numRef>
              <c:f>Hoja1!$C$4:$C$5</c:f>
              <c:numCache>
                <c:formatCode>General</c:formatCode>
                <c:ptCount val="2"/>
                <c:pt idx="0">
                  <c:v>87.09</c:v>
                </c:pt>
                <c:pt idx="1">
                  <c:v>12.91</c:v>
                </c:pt>
              </c:numCache>
            </c:numRef>
          </c:val>
          <c:extLst>
            <c:ext xmlns:c16="http://schemas.microsoft.com/office/drawing/2014/chart" uri="{C3380CC4-5D6E-409C-BE32-E72D297353CC}">
              <c16:uniqueId val="{00000004-CFE7-4788-9E60-0B3117072809}"/>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Hoja1!$D$340</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0A16A8B2-A659-4189-A6AF-D993D9F00E6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FD1-4306-851C-52C4C7FB1583}"/>
                </c:ext>
              </c:extLst>
            </c:dLbl>
            <c:dLbl>
              <c:idx val="1"/>
              <c:tx>
                <c:rich>
                  <a:bodyPr/>
                  <a:lstStyle/>
                  <a:p>
                    <a:fld id="{3C4968F8-C6F4-426C-913A-CB362BD8D7E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FD1-4306-851C-52C4C7FB158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Hoja1!$B$341:$B$342</c:f>
              <c:strCache>
                <c:ptCount val="2"/>
                <c:pt idx="0">
                  <c:v>NO</c:v>
                </c:pt>
                <c:pt idx="1">
                  <c:v>SI</c:v>
                </c:pt>
              </c:strCache>
            </c:strRef>
          </c:cat>
          <c:val>
            <c:numRef>
              <c:f>Hoja1!$D$341:$D$342</c:f>
              <c:numCache>
                <c:formatCode>###0</c:formatCode>
                <c:ptCount val="2"/>
                <c:pt idx="0">
                  <c:v>44.444444444444443</c:v>
                </c:pt>
                <c:pt idx="1">
                  <c:v>55.555555555555557</c:v>
                </c:pt>
              </c:numCache>
            </c:numRef>
          </c:val>
          <c:extLst>
            <c:ext xmlns:c16="http://schemas.microsoft.com/office/drawing/2014/chart" uri="{C3380CC4-5D6E-409C-BE32-E72D297353CC}">
              <c16:uniqueId val="{00000000-BFD1-4306-851C-52C4C7FB1583}"/>
            </c:ext>
          </c:extLst>
        </c:ser>
        <c:dLbls>
          <c:dLblPos val="inEnd"/>
          <c:showLegendKey val="0"/>
          <c:showVal val="1"/>
          <c:showCatName val="0"/>
          <c:showSerName val="0"/>
          <c:showPercent val="0"/>
          <c:showBubbleSize val="0"/>
        </c:dLbls>
        <c:gapWidth val="150"/>
        <c:overlap val="100"/>
        <c:axId val="906888256"/>
        <c:axId val="986339072"/>
      </c:barChart>
      <c:catAx>
        <c:axId val="90688825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86339072"/>
        <c:crosses val="autoZero"/>
        <c:auto val="1"/>
        <c:lblAlgn val="ctr"/>
        <c:lblOffset val="100"/>
        <c:noMultiLvlLbl val="0"/>
      </c:catAx>
      <c:valAx>
        <c:axId val="9863390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0688825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Hoja1!$D$346</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581125849263199E-3"/>
                  <c:y val="-3.4965807898422949E-2"/>
                </c:manualLayout>
              </c:layout>
              <c:tx>
                <c:rich>
                  <a:bodyPr/>
                  <a:lstStyle/>
                  <a:p>
                    <a:fld id="{D648316D-B18C-4105-9863-ECA5F8C1FC9D}"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818-48D3-9D3E-FDF75B547695}"/>
                </c:ext>
              </c:extLst>
            </c:dLbl>
            <c:dLbl>
              <c:idx val="1"/>
              <c:tx>
                <c:rich>
                  <a:bodyPr/>
                  <a:lstStyle/>
                  <a:p>
                    <a:fld id="{A6560368-90D8-40AD-BFBF-79234489ECE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818-48D3-9D3E-FDF75B547695}"/>
                </c:ext>
              </c:extLst>
            </c:dLbl>
            <c:dLbl>
              <c:idx val="2"/>
              <c:tx>
                <c:rich>
                  <a:bodyPr/>
                  <a:lstStyle/>
                  <a:p>
                    <a:fld id="{F83A27F0-6A37-42AC-8A42-0A6AF51DA76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818-48D3-9D3E-FDF75B547695}"/>
                </c:ext>
              </c:extLst>
            </c:dLbl>
            <c:dLbl>
              <c:idx val="3"/>
              <c:tx>
                <c:rich>
                  <a:bodyPr/>
                  <a:lstStyle/>
                  <a:p>
                    <a:fld id="{9B792885-9183-4BC2-8772-150431FAB22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818-48D3-9D3E-FDF75B54769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Hoja1!$B$347:$B$350</c:f>
              <c:strCache>
                <c:ptCount val="4"/>
                <c:pt idx="0">
                  <c:v>SIEMPRE</c:v>
                </c:pt>
                <c:pt idx="1">
                  <c:v>ALGUNAS VECES</c:v>
                </c:pt>
                <c:pt idx="2">
                  <c:v>NUNCA</c:v>
                </c:pt>
                <c:pt idx="3">
                  <c:v>NO HE SIDO CONVOCADO</c:v>
                </c:pt>
              </c:strCache>
            </c:strRef>
          </c:cat>
          <c:val>
            <c:numRef>
              <c:f>Hoja1!$D$347:$D$350</c:f>
              <c:numCache>
                <c:formatCode>###0</c:formatCode>
                <c:ptCount val="4"/>
                <c:pt idx="0">
                  <c:v>77.777777777777786</c:v>
                </c:pt>
                <c:pt idx="1">
                  <c:v>11.111111111111111</c:v>
                </c:pt>
                <c:pt idx="2">
                  <c:v>3.7037037037037033</c:v>
                </c:pt>
                <c:pt idx="3">
                  <c:v>7.4074074074074066</c:v>
                </c:pt>
              </c:numCache>
            </c:numRef>
          </c:val>
          <c:extLst>
            <c:ext xmlns:c16="http://schemas.microsoft.com/office/drawing/2014/chart" uri="{C3380CC4-5D6E-409C-BE32-E72D297353CC}">
              <c16:uniqueId val="{00000000-1818-48D3-9D3E-FDF75B547695}"/>
            </c:ext>
          </c:extLst>
        </c:ser>
        <c:dLbls>
          <c:dLblPos val="inEnd"/>
          <c:showLegendKey val="0"/>
          <c:showVal val="1"/>
          <c:showCatName val="0"/>
          <c:showSerName val="0"/>
          <c:showPercent val="0"/>
          <c:showBubbleSize val="0"/>
        </c:dLbls>
        <c:gapWidth val="150"/>
        <c:overlap val="100"/>
        <c:axId val="1155813760"/>
        <c:axId val="1146656592"/>
      </c:barChart>
      <c:catAx>
        <c:axId val="11558137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46656592"/>
        <c:crosses val="autoZero"/>
        <c:auto val="1"/>
        <c:lblAlgn val="ctr"/>
        <c:lblOffset val="100"/>
        <c:noMultiLvlLbl val="0"/>
      </c:catAx>
      <c:valAx>
        <c:axId val="1146656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55813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Hoja1!$D$354</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77A0977B-A8EA-4688-B6EF-0D1FBA2CE39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22E-4E00-B1A0-1636C14F581D}"/>
                </c:ext>
              </c:extLst>
            </c:dLbl>
            <c:dLbl>
              <c:idx val="1"/>
              <c:tx>
                <c:rich>
                  <a:bodyPr/>
                  <a:lstStyle/>
                  <a:p>
                    <a:fld id="{A2DD4B03-7584-4029-A4DF-84EA0596550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22E-4E00-B1A0-1636C14F581D}"/>
                </c:ext>
              </c:extLst>
            </c:dLbl>
            <c:dLbl>
              <c:idx val="2"/>
              <c:layout>
                <c:manualLayout>
                  <c:x val="-1.7019919336303555E-3"/>
                  <c:y val="-7.8196088676148641E-3"/>
                </c:manualLayout>
              </c:layout>
              <c:tx>
                <c:rich>
                  <a:bodyPr/>
                  <a:lstStyle/>
                  <a:p>
                    <a:fld id="{87687CDB-4A35-4615-8721-DD8633FA9546}"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4E8-482D-8B5B-7675E11113A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Hoja1!$B$355:$B$357</c:f>
              <c:strCache>
                <c:ptCount val="3"/>
                <c:pt idx="0">
                  <c:v>SIEMPRE</c:v>
                </c:pt>
                <c:pt idx="1">
                  <c:v>ALGUNAS VECES</c:v>
                </c:pt>
                <c:pt idx="2">
                  <c:v>NUNCA</c:v>
                </c:pt>
              </c:strCache>
            </c:strRef>
          </c:cat>
          <c:val>
            <c:numRef>
              <c:f>Hoja1!$D$355:$D$357</c:f>
              <c:numCache>
                <c:formatCode>###0</c:formatCode>
                <c:ptCount val="3"/>
                <c:pt idx="0">
                  <c:v>74.074074074074076</c:v>
                </c:pt>
                <c:pt idx="1">
                  <c:v>25.925925925925924</c:v>
                </c:pt>
                <c:pt idx="2">
                  <c:v>0</c:v>
                </c:pt>
              </c:numCache>
            </c:numRef>
          </c:val>
          <c:extLst>
            <c:ext xmlns:c16="http://schemas.microsoft.com/office/drawing/2014/chart" uri="{C3380CC4-5D6E-409C-BE32-E72D297353CC}">
              <c16:uniqueId val="{00000000-D22E-4E00-B1A0-1636C14F581D}"/>
            </c:ext>
          </c:extLst>
        </c:ser>
        <c:dLbls>
          <c:dLblPos val="inEnd"/>
          <c:showLegendKey val="0"/>
          <c:showVal val="1"/>
          <c:showCatName val="0"/>
          <c:showSerName val="0"/>
          <c:showPercent val="0"/>
          <c:showBubbleSize val="0"/>
        </c:dLbls>
        <c:gapWidth val="150"/>
        <c:overlap val="100"/>
        <c:axId val="1145522672"/>
        <c:axId val="1143653456"/>
      </c:barChart>
      <c:catAx>
        <c:axId val="1145522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43653456"/>
        <c:crosses val="autoZero"/>
        <c:auto val="1"/>
        <c:lblAlgn val="ctr"/>
        <c:lblOffset val="100"/>
        <c:noMultiLvlLbl val="0"/>
      </c:catAx>
      <c:valAx>
        <c:axId val="11436534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4552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ES" dirty="0"/>
              <a:t>DE</a:t>
            </a:r>
            <a:r>
              <a:rPr lang="es-ES" baseline="0" dirty="0"/>
              <a:t> BASURA</a:t>
            </a:r>
            <a:endParaRPr lang="es-MX"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Hoja1!$D$360</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2-395D-48FD-B5B7-0105EDD110E9}"/>
              </c:ext>
            </c:extLst>
          </c:dPt>
          <c:dPt>
            <c:idx val="1"/>
            <c:invertIfNegative val="0"/>
            <c:bubble3D val="0"/>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395D-48FD-B5B7-0105EDD110E9}"/>
              </c:ext>
            </c:extLst>
          </c:dPt>
          <c:dLbls>
            <c:dLbl>
              <c:idx val="0"/>
              <c:tx>
                <c:rich>
                  <a:bodyPr/>
                  <a:lstStyle/>
                  <a:p>
                    <a:fld id="{AC18B450-B8F5-4CC9-AF4F-1E95D7D9993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95D-48FD-B5B7-0105EDD110E9}"/>
                </c:ext>
              </c:extLst>
            </c:dLbl>
            <c:dLbl>
              <c:idx val="1"/>
              <c:tx>
                <c:rich>
                  <a:bodyPr/>
                  <a:lstStyle/>
                  <a:p>
                    <a:fld id="{6F83DD4E-6FFD-4048-B265-7D34FE836CE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95D-48FD-B5B7-0105EDD110E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Hoja1!$B$361:$B$362</c:f>
              <c:strCache>
                <c:ptCount val="2"/>
                <c:pt idx="0">
                  <c:v>NO</c:v>
                </c:pt>
                <c:pt idx="1">
                  <c:v>SI</c:v>
                </c:pt>
              </c:strCache>
            </c:strRef>
          </c:cat>
          <c:val>
            <c:numRef>
              <c:f>Hoja1!$D$361:$D$362</c:f>
              <c:numCache>
                <c:formatCode>###0</c:formatCode>
                <c:ptCount val="2"/>
                <c:pt idx="0">
                  <c:v>14.814814814814813</c:v>
                </c:pt>
                <c:pt idx="1">
                  <c:v>85.18518518518519</c:v>
                </c:pt>
              </c:numCache>
            </c:numRef>
          </c:val>
          <c:extLst>
            <c:ext xmlns:c16="http://schemas.microsoft.com/office/drawing/2014/chart" uri="{C3380CC4-5D6E-409C-BE32-E72D297353CC}">
              <c16:uniqueId val="{00000000-395D-48FD-B5B7-0105EDD110E9}"/>
            </c:ext>
          </c:extLst>
        </c:ser>
        <c:dLbls>
          <c:dLblPos val="inEnd"/>
          <c:showLegendKey val="0"/>
          <c:showVal val="1"/>
          <c:showCatName val="0"/>
          <c:showSerName val="0"/>
          <c:showPercent val="0"/>
          <c:showBubbleSize val="0"/>
        </c:dLbls>
        <c:gapWidth val="150"/>
        <c:overlap val="100"/>
        <c:axId val="1152948368"/>
        <c:axId val="1146656592"/>
      </c:barChart>
      <c:catAx>
        <c:axId val="1152948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46656592"/>
        <c:crosses val="autoZero"/>
        <c:auto val="1"/>
        <c:lblAlgn val="ctr"/>
        <c:lblOffset val="100"/>
        <c:noMultiLvlLbl val="0"/>
      </c:catAx>
      <c:valAx>
        <c:axId val="1146656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52948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ES" dirty="0"/>
              <a:t>DE</a:t>
            </a:r>
            <a:r>
              <a:rPr lang="es-ES" baseline="0" dirty="0"/>
              <a:t> OLORES DESAGRADABLES</a:t>
            </a:r>
            <a:endParaRPr lang="es-MX"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Hoja1!$D$366</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9A93DE54-9DA2-469C-93CF-6AABAC4AF17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8F0-4B07-ABBA-D227AD87682B}"/>
                </c:ext>
              </c:extLst>
            </c:dLbl>
            <c:dLbl>
              <c:idx val="1"/>
              <c:tx>
                <c:rich>
                  <a:bodyPr/>
                  <a:lstStyle/>
                  <a:p>
                    <a:fld id="{C6A669EA-6EAD-48DC-9F85-F72FA3D039F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8F0-4B07-ABBA-D227AD87682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Hoja1!$B$367:$B$368</c:f>
              <c:strCache>
                <c:ptCount val="2"/>
                <c:pt idx="0">
                  <c:v>NO</c:v>
                </c:pt>
                <c:pt idx="1">
                  <c:v>SI</c:v>
                </c:pt>
              </c:strCache>
            </c:strRef>
          </c:cat>
          <c:val>
            <c:numRef>
              <c:f>Hoja1!$D$367:$D$368</c:f>
              <c:numCache>
                <c:formatCode>###0</c:formatCode>
                <c:ptCount val="2"/>
                <c:pt idx="0">
                  <c:v>40.74074074074074</c:v>
                </c:pt>
                <c:pt idx="1">
                  <c:v>59.259259259259252</c:v>
                </c:pt>
              </c:numCache>
            </c:numRef>
          </c:val>
          <c:extLst>
            <c:ext xmlns:c16="http://schemas.microsoft.com/office/drawing/2014/chart" uri="{C3380CC4-5D6E-409C-BE32-E72D297353CC}">
              <c16:uniqueId val="{00000000-D8F0-4B07-ABBA-D227AD87682B}"/>
            </c:ext>
          </c:extLst>
        </c:ser>
        <c:dLbls>
          <c:dLblPos val="inEnd"/>
          <c:showLegendKey val="0"/>
          <c:showVal val="1"/>
          <c:showCatName val="0"/>
          <c:showSerName val="0"/>
          <c:showPercent val="0"/>
          <c:showBubbleSize val="0"/>
        </c:dLbls>
        <c:gapWidth val="150"/>
        <c:overlap val="100"/>
        <c:axId val="1080215632"/>
        <c:axId val="912778704"/>
      </c:barChart>
      <c:catAx>
        <c:axId val="10802156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12778704"/>
        <c:crosses val="autoZero"/>
        <c:auto val="1"/>
        <c:lblAlgn val="ctr"/>
        <c:lblOffset val="100"/>
        <c:noMultiLvlLbl val="0"/>
      </c:catAx>
      <c:valAx>
        <c:axId val="9127787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080215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DE PLAGAS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Hoja1!$D$372</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403C7E6C-A80F-48EC-9B87-796567F2621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17A-4EBD-81E5-B702D36B4126}"/>
                </c:ext>
              </c:extLst>
            </c:dLbl>
            <c:dLbl>
              <c:idx val="1"/>
              <c:tx>
                <c:rich>
                  <a:bodyPr/>
                  <a:lstStyle/>
                  <a:p>
                    <a:fld id="{236E5DD5-FCCC-4586-8CB3-7BDC32FFE03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17A-4EBD-81E5-B702D36B412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Hoja1!$B$373:$B$374</c:f>
              <c:strCache>
                <c:ptCount val="2"/>
                <c:pt idx="0">
                  <c:v>NO</c:v>
                </c:pt>
                <c:pt idx="1">
                  <c:v>SI</c:v>
                </c:pt>
              </c:strCache>
            </c:strRef>
          </c:cat>
          <c:val>
            <c:numRef>
              <c:f>Hoja1!$D$373:$D$374</c:f>
              <c:numCache>
                <c:formatCode>###0</c:formatCode>
                <c:ptCount val="2"/>
                <c:pt idx="0">
                  <c:v>37.037037037037038</c:v>
                </c:pt>
                <c:pt idx="1">
                  <c:v>62.962962962962962</c:v>
                </c:pt>
              </c:numCache>
            </c:numRef>
          </c:val>
          <c:extLst>
            <c:ext xmlns:c16="http://schemas.microsoft.com/office/drawing/2014/chart" uri="{C3380CC4-5D6E-409C-BE32-E72D297353CC}">
              <c16:uniqueId val="{00000000-717A-4EBD-81E5-B702D36B4126}"/>
            </c:ext>
          </c:extLst>
        </c:ser>
        <c:dLbls>
          <c:dLblPos val="inEnd"/>
          <c:showLegendKey val="0"/>
          <c:showVal val="1"/>
          <c:showCatName val="0"/>
          <c:showSerName val="0"/>
          <c:showPercent val="0"/>
          <c:showBubbleSize val="0"/>
        </c:dLbls>
        <c:gapWidth val="150"/>
        <c:overlap val="100"/>
        <c:axId val="996504032"/>
        <c:axId val="1152942688"/>
      </c:barChart>
      <c:catAx>
        <c:axId val="996504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52942688"/>
        <c:crosses val="autoZero"/>
        <c:auto val="1"/>
        <c:lblAlgn val="ctr"/>
        <c:lblOffset val="100"/>
        <c:noMultiLvlLbl val="0"/>
      </c:catAx>
      <c:valAx>
        <c:axId val="1152942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96504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DE AGUA ESTANCADA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Hoja1!$D$379</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91EE3F78-449B-401E-BE2D-6F96A87AC20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E16-475B-AEAF-30681E1B2378}"/>
                </c:ext>
              </c:extLst>
            </c:dLbl>
            <c:dLbl>
              <c:idx val="1"/>
              <c:tx>
                <c:rich>
                  <a:bodyPr/>
                  <a:lstStyle/>
                  <a:p>
                    <a:fld id="{4EB2B57A-08EE-4B6B-B98B-849A2185B47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E16-475B-AEAF-30681E1B237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Hoja1!$B$380:$B$381</c:f>
              <c:strCache>
                <c:ptCount val="2"/>
                <c:pt idx="0">
                  <c:v>NO</c:v>
                </c:pt>
                <c:pt idx="1">
                  <c:v>SI</c:v>
                </c:pt>
              </c:strCache>
            </c:strRef>
          </c:cat>
          <c:val>
            <c:numRef>
              <c:f>Hoja1!$D$380:$D$381</c:f>
              <c:numCache>
                <c:formatCode>###0</c:formatCode>
                <c:ptCount val="2"/>
                <c:pt idx="0">
                  <c:v>22.222222222222221</c:v>
                </c:pt>
                <c:pt idx="1">
                  <c:v>77.777777777777786</c:v>
                </c:pt>
              </c:numCache>
            </c:numRef>
          </c:val>
          <c:extLst>
            <c:ext xmlns:c16="http://schemas.microsoft.com/office/drawing/2014/chart" uri="{C3380CC4-5D6E-409C-BE32-E72D297353CC}">
              <c16:uniqueId val="{00000000-8E16-475B-AEAF-30681E1B2378}"/>
            </c:ext>
          </c:extLst>
        </c:ser>
        <c:dLbls>
          <c:dLblPos val="inEnd"/>
          <c:showLegendKey val="0"/>
          <c:showVal val="1"/>
          <c:showCatName val="0"/>
          <c:showSerName val="0"/>
          <c:showPercent val="0"/>
          <c:showBubbleSize val="0"/>
        </c:dLbls>
        <c:gapWidth val="150"/>
        <c:overlap val="100"/>
        <c:axId val="992186896"/>
        <c:axId val="995317488"/>
      </c:barChart>
      <c:catAx>
        <c:axId val="9921868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95317488"/>
        <c:crosses val="autoZero"/>
        <c:auto val="1"/>
        <c:lblAlgn val="ctr"/>
        <c:lblOffset val="100"/>
        <c:noMultiLvlLbl val="0"/>
      </c:catAx>
      <c:valAx>
        <c:axId val="995317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92186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DE AGUA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Hoja1!$D$385</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1B4CCE4B-CE8D-4617-B559-E0EA5E596DB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255-4865-8F81-71E91C302448}"/>
                </c:ext>
              </c:extLst>
            </c:dLbl>
            <c:dLbl>
              <c:idx val="1"/>
              <c:tx>
                <c:rich>
                  <a:bodyPr/>
                  <a:lstStyle/>
                  <a:p>
                    <a:fld id="{F23E55DD-1D6B-4E96-A4DE-C2D009337D2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255-4865-8F81-71E91C30244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Hoja1!$B$386:$B$387</c:f>
              <c:strCache>
                <c:ptCount val="2"/>
                <c:pt idx="0">
                  <c:v>NO</c:v>
                </c:pt>
                <c:pt idx="1">
                  <c:v>SI</c:v>
                </c:pt>
              </c:strCache>
            </c:strRef>
          </c:cat>
          <c:val>
            <c:numRef>
              <c:f>Hoja1!$D$386:$D$387</c:f>
              <c:numCache>
                <c:formatCode>###0</c:formatCode>
                <c:ptCount val="2"/>
                <c:pt idx="0">
                  <c:v>14.814814814814813</c:v>
                </c:pt>
                <c:pt idx="1">
                  <c:v>85.18518518518519</c:v>
                </c:pt>
              </c:numCache>
            </c:numRef>
          </c:val>
          <c:extLst>
            <c:ext xmlns:c16="http://schemas.microsoft.com/office/drawing/2014/chart" uri="{C3380CC4-5D6E-409C-BE32-E72D297353CC}">
              <c16:uniqueId val="{00000000-D255-4865-8F81-71E91C302448}"/>
            </c:ext>
          </c:extLst>
        </c:ser>
        <c:dLbls>
          <c:dLblPos val="inEnd"/>
          <c:showLegendKey val="0"/>
          <c:showVal val="1"/>
          <c:showCatName val="0"/>
          <c:showSerName val="0"/>
          <c:showPercent val="0"/>
          <c:showBubbleSize val="0"/>
        </c:dLbls>
        <c:gapWidth val="150"/>
        <c:overlap val="100"/>
        <c:axId val="982719104"/>
        <c:axId val="1152934784"/>
      </c:barChart>
      <c:catAx>
        <c:axId val="982719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52934784"/>
        <c:crosses val="autoZero"/>
        <c:auto val="1"/>
        <c:lblAlgn val="ctr"/>
        <c:lblOffset val="100"/>
        <c:noMultiLvlLbl val="0"/>
      </c:catAx>
      <c:valAx>
        <c:axId val="1152934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82719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DE INSUMOS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Hoja1!$D$391</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0BDB66CB-46C5-4364-ADF5-68D93EB88C9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A00-4D7B-9F43-11378E2D037F}"/>
                </c:ext>
              </c:extLst>
            </c:dLbl>
            <c:dLbl>
              <c:idx val="1"/>
              <c:tx>
                <c:rich>
                  <a:bodyPr/>
                  <a:lstStyle/>
                  <a:p>
                    <a:fld id="{D9963BA4-90BA-4315-8F7F-1FA098D8ACC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A00-4D7B-9F43-11378E2D037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Hoja1!$B$392:$B$393</c:f>
              <c:strCache>
                <c:ptCount val="2"/>
                <c:pt idx="0">
                  <c:v>NO</c:v>
                </c:pt>
                <c:pt idx="1">
                  <c:v>SI</c:v>
                </c:pt>
              </c:strCache>
            </c:strRef>
          </c:cat>
          <c:val>
            <c:numRef>
              <c:f>Hoja1!$D$392:$D$393</c:f>
              <c:numCache>
                <c:formatCode>###0</c:formatCode>
                <c:ptCount val="2"/>
                <c:pt idx="0">
                  <c:v>18.518518518518519</c:v>
                </c:pt>
                <c:pt idx="1">
                  <c:v>81.481481481481481</c:v>
                </c:pt>
              </c:numCache>
            </c:numRef>
          </c:val>
          <c:extLst>
            <c:ext xmlns:c16="http://schemas.microsoft.com/office/drawing/2014/chart" uri="{C3380CC4-5D6E-409C-BE32-E72D297353CC}">
              <c16:uniqueId val="{00000000-0A00-4D7B-9F43-11378E2D037F}"/>
            </c:ext>
          </c:extLst>
        </c:ser>
        <c:dLbls>
          <c:dLblPos val="inEnd"/>
          <c:showLegendKey val="0"/>
          <c:showVal val="1"/>
          <c:showCatName val="0"/>
          <c:showSerName val="0"/>
          <c:showPercent val="0"/>
          <c:showBubbleSize val="0"/>
        </c:dLbls>
        <c:gapWidth val="150"/>
        <c:overlap val="100"/>
        <c:axId val="1149348432"/>
        <c:axId val="1151331568"/>
      </c:barChart>
      <c:catAx>
        <c:axId val="11493484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51331568"/>
        <c:crosses val="autoZero"/>
        <c:auto val="1"/>
        <c:lblAlgn val="ctr"/>
        <c:lblOffset val="100"/>
        <c:noMultiLvlLbl val="0"/>
      </c:catAx>
      <c:valAx>
        <c:axId val="11513315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49348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ES" dirty="0"/>
              <a:t>DE</a:t>
            </a:r>
            <a:r>
              <a:rPr lang="es-ES" baseline="0" dirty="0"/>
              <a:t> ENERGÍA ELECTRICA</a:t>
            </a:r>
            <a:endParaRPr lang="es-MX"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Hoja1!$D$397</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8A081ABF-3C43-490E-99E3-20162BA253E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779-4037-AAFB-C2E15345D59A}"/>
                </c:ext>
              </c:extLst>
            </c:dLbl>
            <c:dLbl>
              <c:idx val="1"/>
              <c:tx>
                <c:rich>
                  <a:bodyPr/>
                  <a:lstStyle/>
                  <a:p>
                    <a:fld id="{882E1721-7F49-4E75-A388-FCB2284FEB9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779-4037-AAFB-C2E15345D59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Hoja1!$B$398:$B$399</c:f>
              <c:strCache>
                <c:ptCount val="2"/>
                <c:pt idx="0">
                  <c:v>NO</c:v>
                </c:pt>
                <c:pt idx="1">
                  <c:v>SI</c:v>
                </c:pt>
              </c:strCache>
            </c:strRef>
          </c:cat>
          <c:val>
            <c:numRef>
              <c:f>Hoja1!$D$398:$D$399</c:f>
              <c:numCache>
                <c:formatCode>###0</c:formatCode>
                <c:ptCount val="2"/>
                <c:pt idx="0">
                  <c:v>14.814814814814813</c:v>
                </c:pt>
                <c:pt idx="1">
                  <c:v>85.18518518518519</c:v>
                </c:pt>
              </c:numCache>
            </c:numRef>
          </c:val>
          <c:extLst>
            <c:ext xmlns:c16="http://schemas.microsoft.com/office/drawing/2014/chart" uri="{C3380CC4-5D6E-409C-BE32-E72D297353CC}">
              <c16:uniqueId val="{00000000-A779-4037-AAFB-C2E15345D59A}"/>
            </c:ext>
          </c:extLst>
        </c:ser>
        <c:dLbls>
          <c:dLblPos val="inEnd"/>
          <c:showLegendKey val="0"/>
          <c:showVal val="1"/>
          <c:showCatName val="0"/>
          <c:showSerName val="0"/>
          <c:showPercent val="0"/>
          <c:showBubbleSize val="0"/>
        </c:dLbls>
        <c:gapWidth val="150"/>
        <c:overlap val="100"/>
        <c:axId val="992979232"/>
        <c:axId val="986341152"/>
      </c:barChart>
      <c:catAx>
        <c:axId val="9929792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86341152"/>
        <c:crosses val="autoZero"/>
        <c:auto val="1"/>
        <c:lblAlgn val="ctr"/>
        <c:lblOffset val="100"/>
        <c:noMultiLvlLbl val="0"/>
      </c:catAx>
      <c:valAx>
        <c:axId val="9863411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92979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ADMINISTRATIVA</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Hoja1!$B$31</c:f>
              <c:strCache>
                <c:ptCount val="1"/>
                <c:pt idx="0">
                  <c:v>PORCENTAJE</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F0A-49BF-BD44-F06C66A9ACF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F0A-49BF-BD44-F06C66A9ACFD}"/>
              </c:ext>
            </c:extLst>
          </c:dPt>
          <c:dLbls>
            <c:dLbl>
              <c:idx val="0"/>
              <c:tx>
                <c:rich>
                  <a:bodyPr/>
                  <a:lstStyle/>
                  <a:p>
                    <a:fld id="{96F16AC1-719A-4167-966D-E3CB2B0ED343}" type="VALUE">
                      <a:rPr lang="en-US" smtClean="0"/>
                      <a:pPr/>
                      <a:t>[VALOR]</a:t>
                    </a:fld>
                    <a:r>
                      <a:rPr lang="en-US" baseline="0"/>
                      <a:t>%</a:t>
                    </a:r>
                  </a:p>
                </c:rich>
              </c:tx>
              <c:dLblPos val="inEnd"/>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F0A-49BF-BD44-F06C66A9ACFD}"/>
                </c:ext>
              </c:extLst>
            </c:dLbl>
            <c:dLbl>
              <c:idx val="1"/>
              <c:tx>
                <c:rich>
                  <a:bodyPr/>
                  <a:lstStyle/>
                  <a:p>
                    <a:fld id="{90A9682E-BDBC-42B5-8781-B5BA9B0C1E12}" type="VALUE">
                      <a:rPr lang="en-US" smtClean="0"/>
                      <a:pPr/>
                      <a:t>[VALOR]</a:t>
                    </a:fld>
                    <a:r>
                      <a:rPr lang="en-US" baseline="0"/>
                      <a:t>%</a:t>
                    </a:r>
                  </a:p>
                </c:rich>
              </c:tx>
              <c:dLblPos val="inEnd"/>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F0A-49BF-BD44-F06C66A9ACF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Hoja1!$A$32:$A$33</c:f>
              <c:strCache>
                <c:ptCount val="2"/>
                <c:pt idx="0">
                  <c:v>ENCUESTADOS</c:v>
                </c:pt>
                <c:pt idx="1">
                  <c:v>NO ADMINISTRATIVO</c:v>
                </c:pt>
              </c:strCache>
            </c:strRef>
          </c:cat>
          <c:val>
            <c:numRef>
              <c:f>Hoja1!$B$32:$B$33</c:f>
              <c:numCache>
                <c:formatCode>General</c:formatCode>
                <c:ptCount val="2"/>
                <c:pt idx="0">
                  <c:v>90.32</c:v>
                </c:pt>
                <c:pt idx="1">
                  <c:v>9.67</c:v>
                </c:pt>
              </c:numCache>
            </c:numRef>
          </c:val>
          <c:extLst>
            <c:ext xmlns:c16="http://schemas.microsoft.com/office/drawing/2014/chart" uri="{C3380CC4-5D6E-409C-BE32-E72D297353CC}">
              <c16:uniqueId val="{00000004-8F0A-49BF-BD44-F06C66A9ACFD}"/>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DE DESECHOS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Hoja1!$D$403</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37BC8A66-555B-48FD-9C13-F21FDE782A6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8B0-403A-93DA-F33EAD393915}"/>
                </c:ext>
              </c:extLst>
            </c:dLbl>
            <c:dLbl>
              <c:idx val="1"/>
              <c:tx>
                <c:rich>
                  <a:bodyPr/>
                  <a:lstStyle/>
                  <a:p>
                    <a:fld id="{EB49DEF7-6BC6-49E2-BE29-DBF721E3A00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8B0-403A-93DA-F33EAD39391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Hoja1!$B$404:$B$405</c:f>
              <c:strCache>
                <c:ptCount val="2"/>
                <c:pt idx="0">
                  <c:v>NO</c:v>
                </c:pt>
                <c:pt idx="1">
                  <c:v>SI</c:v>
                </c:pt>
              </c:strCache>
            </c:strRef>
          </c:cat>
          <c:val>
            <c:numRef>
              <c:f>Hoja1!$D$404:$D$405</c:f>
              <c:numCache>
                <c:formatCode>###0</c:formatCode>
                <c:ptCount val="2"/>
                <c:pt idx="0">
                  <c:v>25.925925925925924</c:v>
                </c:pt>
                <c:pt idx="1">
                  <c:v>74.074074074074076</c:v>
                </c:pt>
              </c:numCache>
            </c:numRef>
          </c:val>
          <c:extLst>
            <c:ext xmlns:c16="http://schemas.microsoft.com/office/drawing/2014/chart" uri="{C3380CC4-5D6E-409C-BE32-E72D297353CC}">
              <c16:uniqueId val="{00000000-D8B0-403A-93DA-F33EAD393915}"/>
            </c:ext>
          </c:extLst>
        </c:ser>
        <c:dLbls>
          <c:dLblPos val="inEnd"/>
          <c:showLegendKey val="0"/>
          <c:showVal val="1"/>
          <c:showCatName val="0"/>
          <c:showSerName val="0"/>
          <c:showPercent val="0"/>
          <c:showBubbleSize val="0"/>
        </c:dLbls>
        <c:gapWidth val="150"/>
        <c:overlap val="100"/>
        <c:axId val="1146443040"/>
        <c:axId val="995319152"/>
      </c:barChart>
      <c:catAx>
        <c:axId val="11464430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95319152"/>
        <c:crosses val="autoZero"/>
        <c:auto val="1"/>
        <c:lblAlgn val="ctr"/>
        <c:lblOffset val="100"/>
        <c:noMultiLvlLbl val="0"/>
      </c:catAx>
      <c:valAx>
        <c:axId val="9953191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46443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DE ÁREAS VERDES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Hoja1!$D$409</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F5F284B8-9041-45A2-91C1-41E5898796D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A90-4E7F-997A-1396B812F7CF}"/>
                </c:ext>
              </c:extLst>
            </c:dLbl>
            <c:dLbl>
              <c:idx val="1"/>
              <c:tx>
                <c:rich>
                  <a:bodyPr/>
                  <a:lstStyle/>
                  <a:p>
                    <a:fld id="{E4F334DE-C217-4934-B9AD-4B4C6E26299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A90-4E7F-997A-1396B812F7C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Hoja1!$B$410:$B$411</c:f>
              <c:strCache>
                <c:ptCount val="2"/>
                <c:pt idx="0">
                  <c:v>NO</c:v>
                </c:pt>
                <c:pt idx="1">
                  <c:v>SI</c:v>
                </c:pt>
              </c:strCache>
            </c:strRef>
          </c:cat>
          <c:val>
            <c:numRef>
              <c:f>Hoja1!$D$410:$D$411</c:f>
              <c:numCache>
                <c:formatCode>###0</c:formatCode>
                <c:ptCount val="2"/>
                <c:pt idx="0">
                  <c:v>22.222222222222221</c:v>
                </c:pt>
                <c:pt idx="1">
                  <c:v>77.777777777777786</c:v>
                </c:pt>
              </c:numCache>
            </c:numRef>
          </c:val>
          <c:extLst>
            <c:ext xmlns:c16="http://schemas.microsoft.com/office/drawing/2014/chart" uri="{C3380CC4-5D6E-409C-BE32-E72D297353CC}">
              <c16:uniqueId val="{00000000-FA90-4E7F-997A-1396B812F7CF}"/>
            </c:ext>
          </c:extLst>
        </c:ser>
        <c:dLbls>
          <c:dLblPos val="inEnd"/>
          <c:showLegendKey val="0"/>
          <c:showVal val="1"/>
          <c:showCatName val="0"/>
          <c:showSerName val="0"/>
          <c:showPercent val="0"/>
          <c:showBubbleSize val="0"/>
        </c:dLbls>
        <c:gapWidth val="150"/>
        <c:overlap val="100"/>
        <c:axId val="984086736"/>
        <c:axId val="982173744"/>
      </c:barChart>
      <c:catAx>
        <c:axId val="9840867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82173744"/>
        <c:crosses val="autoZero"/>
        <c:auto val="1"/>
        <c:lblAlgn val="ctr"/>
        <c:lblOffset val="100"/>
        <c:noMultiLvlLbl val="0"/>
      </c:catAx>
      <c:valAx>
        <c:axId val="9821737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84086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Hoja1!$D$415</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1107998239832964E-17"/>
                  <c:y val="-6.6581995920410612E-3"/>
                </c:manualLayout>
              </c:layout>
              <c:tx>
                <c:rich>
                  <a:bodyPr/>
                  <a:lstStyle/>
                  <a:p>
                    <a:fld id="{79823F09-D3A4-4690-B4C5-4E9D9D1A43F2}"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F6F-4F70-8FB4-AD1B5FEDA44A}"/>
                </c:ext>
              </c:extLst>
            </c:dLbl>
            <c:dLbl>
              <c:idx val="1"/>
              <c:tx>
                <c:rich>
                  <a:bodyPr/>
                  <a:lstStyle/>
                  <a:p>
                    <a:fld id="{2D1FFF3D-00ED-44AD-9A6F-928C6F05F2D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F6F-4F70-8FB4-AD1B5FEDA44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Hoja1!$B$416:$B$417</c:f>
              <c:strCache>
                <c:ptCount val="2"/>
                <c:pt idx="0">
                  <c:v>NO</c:v>
                </c:pt>
                <c:pt idx="1">
                  <c:v>SI</c:v>
                </c:pt>
              </c:strCache>
            </c:strRef>
          </c:cat>
          <c:val>
            <c:numRef>
              <c:f>Hoja1!$D$416:$D$417</c:f>
              <c:numCache>
                <c:formatCode>###0</c:formatCode>
                <c:ptCount val="2"/>
                <c:pt idx="0">
                  <c:v>7.4074074074074066</c:v>
                </c:pt>
                <c:pt idx="1">
                  <c:v>92.592592592592595</c:v>
                </c:pt>
              </c:numCache>
            </c:numRef>
          </c:val>
          <c:extLst>
            <c:ext xmlns:c16="http://schemas.microsoft.com/office/drawing/2014/chart" uri="{C3380CC4-5D6E-409C-BE32-E72D297353CC}">
              <c16:uniqueId val="{00000000-EF6F-4F70-8FB4-AD1B5FEDA44A}"/>
            </c:ext>
          </c:extLst>
        </c:ser>
        <c:dLbls>
          <c:dLblPos val="inEnd"/>
          <c:showLegendKey val="0"/>
          <c:showVal val="1"/>
          <c:showCatName val="0"/>
          <c:showSerName val="0"/>
          <c:showPercent val="0"/>
          <c:showBubbleSize val="0"/>
        </c:dLbls>
        <c:gapWidth val="150"/>
        <c:overlap val="100"/>
        <c:axId val="1085028480"/>
        <c:axId val="993498432"/>
      </c:barChart>
      <c:catAx>
        <c:axId val="1085028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93498432"/>
        <c:crosses val="autoZero"/>
        <c:auto val="1"/>
        <c:lblAlgn val="ctr"/>
        <c:lblOffset val="100"/>
        <c:noMultiLvlLbl val="0"/>
      </c:catAx>
      <c:valAx>
        <c:axId val="9934984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085028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Hoja1!$B$35</c:f>
              <c:strCache>
                <c:ptCount val="1"/>
                <c:pt idx="0">
                  <c:v>PORCENTAJE</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B94-421B-B662-2A07051034E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B94-421B-B662-2A07051034EB}"/>
              </c:ext>
            </c:extLst>
          </c:dPt>
          <c:dLbls>
            <c:dLbl>
              <c:idx val="0"/>
              <c:tx>
                <c:rich>
                  <a:bodyPr/>
                  <a:lstStyle/>
                  <a:p>
                    <a:fld id="{B091FDC0-EDF4-4DBA-AB21-E6020BBC3CA9}" type="VALUE">
                      <a:rPr lang="en-US" smtClean="0"/>
                      <a:pPr/>
                      <a:t>[VALOR]</a:t>
                    </a:fld>
                    <a:r>
                      <a:rPr lang="en-US" baseline="0"/>
                      <a:t>%</a:t>
                    </a:r>
                  </a:p>
                </c:rich>
              </c:tx>
              <c:dLblPos val="inEnd"/>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B94-421B-B662-2A07051034EB}"/>
                </c:ext>
              </c:extLst>
            </c:dLbl>
            <c:dLbl>
              <c:idx val="1"/>
              <c:tx>
                <c:rich>
                  <a:bodyPr/>
                  <a:lstStyle/>
                  <a:p>
                    <a:fld id="{A17F333B-A844-4412-B4A3-F9965987F1B7}" type="VALUE">
                      <a:rPr lang="en-US" smtClean="0"/>
                      <a:pPr/>
                      <a:t>[VALOR]</a:t>
                    </a:fld>
                    <a:r>
                      <a:rPr lang="en-US" baseline="0"/>
                      <a:t>%</a:t>
                    </a:r>
                  </a:p>
                </c:rich>
              </c:tx>
              <c:dLblPos val="inEnd"/>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B94-421B-B662-2A07051034E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Hoja1!$A$36:$A$37</c:f>
              <c:strCache>
                <c:ptCount val="2"/>
                <c:pt idx="0">
                  <c:v>ENCUESTADOS</c:v>
                </c:pt>
                <c:pt idx="1">
                  <c:v>NO DOCENTES</c:v>
                </c:pt>
              </c:strCache>
            </c:strRef>
          </c:cat>
          <c:val>
            <c:numRef>
              <c:f>Hoja1!$B$36:$B$37</c:f>
              <c:numCache>
                <c:formatCode>General</c:formatCode>
                <c:ptCount val="2"/>
                <c:pt idx="0">
                  <c:v>9.67</c:v>
                </c:pt>
                <c:pt idx="1">
                  <c:v>90.32</c:v>
                </c:pt>
              </c:numCache>
            </c:numRef>
          </c:val>
          <c:extLst>
            <c:ext xmlns:c16="http://schemas.microsoft.com/office/drawing/2014/chart" uri="{C3380CC4-5D6E-409C-BE32-E72D297353CC}">
              <c16:uniqueId val="{00000004-4B94-421B-B662-2A07051034EB}"/>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stacked"/>
        <c:varyColors val="0"/>
        <c:ser>
          <c:idx val="0"/>
          <c:order val="0"/>
          <c:tx>
            <c:strRef>
              <c:f>Hoja1!$D$2</c:f>
              <c:strCache>
                <c:ptCount val="1"/>
                <c:pt idx="0">
                  <c:v>Porcentaje</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0925337632079971E-17"/>
                  <c:y val="-1.5621172353455818E-2"/>
                </c:manualLayout>
              </c:layout>
              <c:tx>
                <c:rich>
                  <a:bodyPr/>
                  <a:lstStyle/>
                  <a:p>
                    <a:r>
                      <a:rPr lang="en-US" dirty="0"/>
                      <a:t>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5B-4715-86A5-2F30B8544B8C}"/>
                </c:ext>
              </c:extLst>
            </c:dLbl>
            <c:dLbl>
              <c:idx val="1"/>
              <c:tx>
                <c:rich>
                  <a:bodyPr/>
                  <a:lstStyle/>
                  <a:p>
                    <a:r>
                      <a:rPr lang="en-US" dirty="0"/>
                      <a:t>97%</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B5B-4715-86A5-2F30B8544B8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Hoja1!$B$3:$B$4</c:f>
              <c:strCache>
                <c:ptCount val="2"/>
                <c:pt idx="0">
                  <c:v>NO SE SIENTE ORGULLOSO</c:v>
                </c:pt>
                <c:pt idx="1">
                  <c:v>SI SE SIENTE ORGULLOSO</c:v>
                </c:pt>
              </c:strCache>
            </c:strRef>
          </c:cat>
          <c:val>
            <c:numRef>
              <c:f>Hoja1!$D$3:$D$4</c:f>
              <c:numCache>
                <c:formatCode>###0.0</c:formatCode>
                <c:ptCount val="2"/>
                <c:pt idx="0">
                  <c:v>3.7037037037037033</c:v>
                </c:pt>
                <c:pt idx="1">
                  <c:v>96.296296296296291</c:v>
                </c:pt>
              </c:numCache>
            </c:numRef>
          </c:val>
          <c:extLst>
            <c:ext xmlns:c16="http://schemas.microsoft.com/office/drawing/2014/chart" uri="{C3380CC4-5D6E-409C-BE32-E72D297353CC}">
              <c16:uniqueId val="{00000001-7B5B-4715-86A5-2F30B8544B8C}"/>
            </c:ext>
          </c:extLst>
        </c:ser>
        <c:dLbls>
          <c:dLblPos val="inEnd"/>
          <c:showLegendKey val="0"/>
          <c:showVal val="1"/>
          <c:showCatName val="0"/>
          <c:showSerName val="0"/>
          <c:showPercent val="0"/>
          <c:showBubbleSize val="0"/>
        </c:dLbls>
        <c:gapWidth val="150"/>
        <c:overlap val="100"/>
        <c:axId val="1702111168"/>
        <c:axId val="1702109504"/>
      </c:barChart>
      <c:catAx>
        <c:axId val="170211116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1702109504"/>
        <c:crosses val="autoZero"/>
        <c:auto val="1"/>
        <c:lblAlgn val="ctr"/>
        <c:lblOffset val="100"/>
        <c:noMultiLvlLbl val="0"/>
      </c:catAx>
      <c:valAx>
        <c:axId val="1702109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702111168"/>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stacked"/>
        <c:varyColors val="0"/>
        <c:ser>
          <c:idx val="0"/>
          <c:order val="0"/>
          <c:tx>
            <c:strRef>
              <c:f>Hoja1!$E$7</c:f>
              <c:strCache>
                <c:ptCount val="1"/>
                <c:pt idx="0">
                  <c:v>porcentaje</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82%</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4A-4AE9-AAD7-6F64FC43E25C}"/>
                </c:ext>
              </c:extLst>
            </c:dLbl>
            <c:dLbl>
              <c:idx val="1"/>
              <c:tx>
                <c:rich>
                  <a:bodyPr/>
                  <a:lstStyle/>
                  <a:p>
                    <a:r>
                      <a:rPr lang="en-US" dirty="0"/>
                      <a:t>74%</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E4A-4AE9-AAD7-6F64FC43E25C}"/>
                </c:ext>
              </c:extLst>
            </c:dLbl>
            <c:dLbl>
              <c:idx val="2"/>
              <c:tx>
                <c:rich>
                  <a:bodyPr/>
                  <a:lstStyle/>
                  <a:p>
                    <a:r>
                      <a:rPr lang="en-US" dirty="0"/>
                      <a:t>63%</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4A-4AE9-AAD7-6F64FC43E25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(Hoja1!$B$8:$B$9,Hoja1!$B$11)</c:f>
              <c:strCache>
                <c:ptCount val="3"/>
                <c:pt idx="0">
                  <c:v>ESCUDO</c:v>
                </c:pt>
                <c:pt idx="1">
                  <c:v>LEMA</c:v>
                </c:pt>
                <c:pt idx="2">
                  <c:v>HISTORIA</c:v>
                </c:pt>
              </c:strCache>
            </c:strRef>
          </c:cat>
          <c:val>
            <c:numRef>
              <c:f>(Hoja1!$E$8:$E$9,Hoja1!$E$11)</c:f>
              <c:numCache>
                <c:formatCode>General</c:formatCode>
                <c:ptCount val="3"/>
                <c:pt idx="0" formatCode="###0.0">
                  <c:v>81.5</c:v>
                </c:pt>
                <c:pt idx="1">
                  <c:v>74.099999999999994</c:v>
                </c:pt>
                <c:pt idx="2">
                  <c:v>62.9</c:v>
                </c:pt>
              </c:numCache>
            </c:numRef>
          </c:val>
          <c:extLst>
            <c:ext xmlns:c16="http://schemas.microsoft.com/office/drawing/2014/chart" uri="{C3380CC4-5D6E-409C-BE32-E72D297353CC}">
              <c16:uniqueId val="{00000000-AE4A-4AE9-AAD7-6F64FC43E25C}"/>
            </c:ext>
          </c:extLst>
        </c:ser>
        <c:dLbls>
          <c:dLblPos val="inEnd"/>
          <c:showLegendKey val="0"/>
          <c:showVal val="1"/>
          <c:showCatName val="0"/>
          <c:showSerName val="0"/>
          <c:showPercent val="0"/>
          <c:showBubbleSize val="0"/>
        </c:dLbls>
        <c:gapWidth val="150"/>
        <c:overlap val="100"/>
        <c:axId val="1797974992"/>
        <c:axId val="1797963344"/>
      </c:barChart>
      <c:catAx>
        <c:axId val="1797974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797963344"/>
        <c:crosses val="autoZero"/>
        <c:auto val="1"/>
        <c:lblAlgn val="ctr"/>
        <c:lblOffset val="100"/>
        <c:noMultiLvlLbl val="0"/>
      </c:catAx>
      <c:valAx>
        <c:axId val="17979633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797974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9">
  <a:schemeClr val="accent6"/>
</cs:colorStyle>
</file>

<file path=ppt/charts/colors11.xml><?xml version="1.0" encoding="utf-8"?>
<cs:colorStyle xmlns:cs="http://schemas.microsoft.com/office/drawing/2012/chartStyle" xmlns:a="http://schemas.openxmlformats.org/drawingml/2006/main" meth="withinLinear" id="19">
  <a:schemeClr val="accent6"/>
</cs:colorStyle>
</file>

<file path=ppt/charts/colors12.xml><?xml version="1.0" encoding="utf-8"?>
<cs:colorStyle xmlns:cs="http://schemas.microsoft.com/office/drawing/2012/chartStyle" xmlns:a="http://schemas.openxmlformats.org/drawingml/2006/main" meth="withinLinear" id="14">
  <a:schemeClr val="accent1"/>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withinLinear" id="15">
  <a:schemeClr val="accent2"/>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 id="15">
  <a:schemeClr val="accent2"/>
</cs:colorStyle>
</file>

<file path=ppt/charts/colors51.xml><?xml version="1.0" encoding="utf-8"?>
<cs:colorStyle xmlns:cs="http://schemas.microsoft.com/office/drawing/2012/chartStyle" xmlns:a="http://schemas.openxmlformats.org/drawingml/2006/main" meth="withinLinear" id="15">
  <a:schemeClr val="accent2"/>
</cs:colorStyle>
</file>

<file path=ppt/charts/colors52.xml><?xml version="1.0" encoding="utf-8"?>
<cs:colorStyle xmlns:cs="http://schemas.microsoft.com/office/drawing/2012/chartStyle" xmlns:a="http://schemas.openxmlformats.org/drawingml/2006/main" meth="withinLinear" id="15">
  <a:schemeClr val="accent2"/>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9">
  <a:schemeClr val="accent6"/>
</cs:colorStyle>
</file>

<file path=ppt/charts/colors9.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22/10/2021</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22/10/2021</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9: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10: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1: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12: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877496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6: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5: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7: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8: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22/10/2021</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975" y="207649"/>
            <a:ext cx="7702997" cy="1584185"/>
          </a:xfrm>
          <a:prstGeom prst="rect">
            <a:avLst/>
          </a:prstGeom>
        </p:spPr>
      </p:pic>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2723058" y="4653137"/>
            <a:ext cx="4309448" cy="1200329"/>
          </a:xfrm>
          <a:prstGeom prst="rect">
            <a:avLst/>
          </a:prstGeom>
          <a:noFill/>
        </p:spPr>
        <p:txBody>
          <a:bodyPr wrap="none" rtlCol="0">
            <a:spAutoFit/>
          </a:bodyPr>
          <a:lstStyle/>
          <a:p>
            <a:pPr algn="ctr"/>
            <a:r>
              <a:rPr lang="es-MX" b="1" dirty="0"/>
              <a:t>RESULTADOS EVALUACIÓN DE </a:t>
            </a:r>
          </a:p>
          <a:p>
            <a:pPr algn="ctr"/>
            <a:r>
              <a:rPr lang="es-MX" b="1" dirty="0"/>
              <a:t>AMBIENTE DE TRABAJO 2019 </a:t>
            </a:r>
          </a:p>
          <a:p>
            <a:pPr algn="ctr"/>
            <a:r>
              <a:rPr lang="es-MX" b="1" dirty="0"/>
              <a:t>DEL AREA DIRECCIÓN DE ARTE Y CULTURA</a:t>
            </a:r>
          </a:p>
          <a:p>
            <a:pPr algn="ctr"/>
            <a:endParaRPr lang="es-MX" b="1" dirty="0"/>
          </a:p>
        </p:txBody>
      </p:sp>
      <p:sp>
        <p:nvSpPr>
          <p:cNvPr id="25" name="24 CuadroTexto"/>
          <p:cNvSpPr txBox="1"/>
          <p:nvPr/>
        </p:nvSpPr>
        <p:spPr>
          <a:xfrm>
            <a:off x="7033681" y="6021288"/>
            <a:ext cx="1463286" cy="338554"/>
          </a:xfrm>
          <a:prstGeom prst="rect">
            <a:avLst/>
          </a:prstGeom>
          <a:noFill/>
        </p:spPr>
        <p:txBody>
          <a:bodyPr wrap="none" rtlCol="0">
            <a:spAutoFit/>
          </a:bodyPr>
          <a:lstStyle/>
          <a:p>
            <a:r>
              <a:rPr lang="es-MX" sz="1600" b="1"/>
              <a:t>OCTUBRE 2021</a:t>
            </a:r>
            <a:endParaRPr lang="es-MX" sz="1600" b="1" dirty="0"/>
          </a:p>
        </p:txBody>
      </p:sp>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grpSp>
        <p:nvGrpSpPr>
          <p:cNvPr id="236" name="Google Shape;236;p9"/>
          <p:cNvGrpSpPr/>
          <p:nvPr/>
        </p:nvGrpSpPr>
        <p:grpSpPr>
          <a:xfrm>
            <a:off x="202434" y="52437"/>
            <a:ext cx="8964488" cy="6858000"/>
            <a:chOff x="179512" y="0"/>
            <a:chExt cx="8964488" cy="6858000"/>
          </a:xfrm>
        </p:grpSpPr>
        <p:grpSp>
          <p:nvGrpSpPr>
            <p:cNvPr id="237" name="Google Shape;237;p9"/>
            <p:cNvGrpSpPr/>
            <p:nvPr/>
          </p:nvGrpSpPr>
          <p:grpSpPr>
            <a:xfrm>
              <a:off x="179512" y="0"/>
              <a:ext cx="8964488" cy="6858000"/>
              <a:chOff x="179512" y="0"/>
              <a:chExt cx="8964488" cy="6858000"/>
            </a:xfrm>
          </p:grpSpPr>
          <p:pic>
            <p:nvPicPr>
              <p:cNvPr id="238" name="Google Shape;238;p9"/>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39" name="Google Shape;239;p9"/>
              <p:cNvGrpSpPr/>
              <p:nvPr/>
            </p:nvGrpSpPr>
            <p:grpSpPr>
              <a:xfrm>
                <a:off x="179512" y="0"/>
                <a:ext cx="8964488" cy="6858000"/>
                <a:chOff x="179512" y="0"/>
                <a:chExt cx="8964488" cy="6858000"/>
              </a:xfrm>
            </p:grpSpPr>
            <p:sp>
              <p:nvSpPr>
                <p:cNvPr id="240" name="Google Shape;240;p9"/>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 name="Google Shape;241;p9"/>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 name="Google Shape;242;p9"/>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 name="Google Shape;243;p9"/>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 name="Google Shape;244;p9"/>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45" name="Google Shape;245;p9"/>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46" name="Google Shape;246;p9"/>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247" name="Google Shape;247;p9"/>
            <p:cNvSpPr txBox="1"/>
            <p:nvPr/>
          </p:nvSpPr>
          <p:spPr>
            <a:xfrm>
              <a:off x="3910579" y="6333721"/>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pic>
        <p:nvPicPr>
          <p:cNvPr id="248" name="Google Shape;248;p9"/>
          <p:cNvPicPr preferRelativeResize="0"/>
          <p:nvPr/>
        </p:nvPicPr>
        <p:blipFill rotWithShape="1">
          <a:blip r:embed="rId4">
            <a:alphaModFix/>
          </a:blip>
          <a:srcRect/>
          <a:stretch/>
        </p:blipFill>
        <p:spPr>
          <a:xfrm>
            <a:off x="1197582" y="548680"/>
            <a:ext cx="7550882" cy="569346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grpSp>
        <p:nvGrpSpPr>
          <p:cNvPr id="254" name="Google Shape;254;p10"/>
          <p:cNvGrpSpPr/>
          <p:nvPr/>
        </p:nvGrpSpPr>
        <p:grpSpPr>
          <a:xfrm>
            <a:off x="179512" y="248"/>
            <a:ext cx="8964488" cy="6858000"/>
            <a:chOff x="179512" y="0"/>
            <a:chExt cx="8964488" cy="6858000"/>
          </a:xfrm>
        </p:grpSpPr>
        <p:grpSp>
          <p:nvGrpSpPr>
            <p:cNvPr id="255" name="Google Shape;255;p10"/>
            <p:cNvGrpSpPr/>
            <p:nvPr/>
          </p:nvGrpSpPr>
          <p:grpSpPr>
            <a:xfrm>
              <a:off x="179512" y="0"/>
              <a:ext cx="8964488" cy="6858000"/>
              <a:chOff x="179512" y="0"/>
              <a:chExt cx="8964488" cy="6858000"/>
            </a:xfrm>
          </p:grpSpPr>
          <p:pic>
            <p:nvPicPr>
              <p:cNvPr id="256" name="Google Shape;256;p10"/>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57" name="Google Shape;257;p10"/>
              <p:cNvGrpSpPr/>
              <p:nvPr/>
            </p:nvGrpSpPr>
            <p:grpSpPr>
              <a:xfrm>
                <a:off x="179512" y="0"/>
                <a:ext cx="8964488" cy="6858000"/>
                <a:chOff x="179512" y="0"/>
                <a:chExt cx="8964488" cy="6858000"/>
              </a:xfrm>
            </p:grpSpPr>
            <p:sp>
              <p:nvSpPr>
                <p:cNvPr id="258" name="Google Shape;258;p10"/>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9" name="Google Shape;259;p10"/>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0" name="Google Shape;260;p10"/>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1" name="Google Shape;261;p10"/>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2" name="Google Shape;262;p10"/>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63" name="Google Shape;263;p10"/>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64" name="Google Shape;264;p10"/>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265" name="Google Shape;265;p10"/>
            <p:cNvSpPr txBox="1"/>
            <p:nvPr/>
          </p:nvSpPr>
          <p:spPr>
            <a:xfrm>
              <a:off x="3778534" y="6343436"/>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pic>
        <p:nvPicPr>
          <p:cNvPr id="266" name="Google Shape;266;p10"/>
          <p:cNvPicPr preferRelativeResize="0"/>
          <p:nvPr/>
        </p:nvPicPr>
        <p:blipFill rotWithShape="1">
          <a:blip r:embed="rId4">
            <a:alphaModFix/>
          </a:blip>
          <a:srcRect/>
          <a:stretch/>
        </p:blipFill>
        <p:spPr>
          <a:xfrm>
            <a:off x="1102652" y="548681"/>
            <a:ext cx="7816118" cy="549889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grpSp>
        <p:nvGrpSpPr>
          <p:cNvPr id="272" name="Google Shape;272;p11"/>
          <p:cNvGrpSpPr/>
          <p:nvPr/>
        </p:nvGrpSpPr>
        <p:grpSpPr>
          <a:xfrm>
            <a:off x="107504" y="52437"/>
            <a:ext cx="8964488" cy="6858000"/>
            <a:chOff x="179512" y="0"/>
            <a:chExt cx="8964488" cy="6858000"/>
          </a:xfrm>
        </p:grpSpPr>
        <p:grpSp>
          <p:nvGrpSpPr>
            <p:cNvPr id="273" name="Google Shape;273;p11"/>
            <p:cNvGrpSpPr/>
            <p:nvPr/>
          </p:nvGrpSpPr>
          <p:grpSpPr>
            <a:xfrm>
              <a:off x="179512" y="0"/>
              <a:ext cx="8964488" cy="6858000"/>
              <a:chOff x="179512" y="0"/>
              <a:chExt cx="8964488" cy="6858000"/>
            </a:xfrm>
          </p:grpSpPr>
          <p:pic>
            <p:nvPicPr>
              <p:cNvPr id="274" name="Google Shape;274;p11"/>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75" name="Google Shape;275;p11"/>
              <p:cNvGrpSpPr/>
              <p:nvPr/>
            </p:nvGrpSpPr>
            <p:grpSpPr>
              <a:xfrm>
                <a:off x="179512" y="0"/>
                <a:ext cx="8964488" cy="6858000"/>
                <a:chOff x="179512" y="0"/>
                <a:chExt cx="8964488" cy="6858000"/>
              </a:xfrm>
            </p:grpSpPr>
            <p:sp>
              <p:nvSpPr>
                <p:cNvPr id="276" name="Google Shape;276;p11"/>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7" name="Google Shape;277;p11"/>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8" name="Google Shape;278;p11"/>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9" name="Google Shape;279;p11"/>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0" name="Google Shape;280;p11"/>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81" name="Google Shape;281;p11"/>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82" name="Google Shape;282;p11"/>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283" name="Google Shape;283;p11"/>
            <p:cNvSpPr txBox="1"/>
            <p:nvPr/>
          </p:nvSpPr>
          <p:spPr>
            <a:xfrm>
              <a:off x="3778534" y="6343436"/>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pic>
        <p:nvPicPr>
          <p:cNvPr id="284" name="Google Shape;284;p11"/>
          <p:cNvPicPr preferRelativeResize="0"/>
          <p:nvPr/>
        </p:nvPicPr>
        <p:blipFill rotWithShape="1">
          <a:blip r:embed="rId4">
            <a:alphaModFix/>
          </a:blip>
          <a:srcRect/>
          <a:stretch/>
        </p:blipFill>
        <p:spPr>
          <a:xfrm>
            <a:off x="1056183" y="588146"/>
            <a:ext cx="7692280" cy="553143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grpSp>
        <p:nvGrpSpPr>
          <p:cNvPr id="290" name="Google Shape;290;p12"/>
          <p:cNvGrpSpPr/>
          <p:nvPr/>
        </p:nvGrpSpPr>
        <p:grpSpPr>
          <a:xfrm>
            <a:off x="107504" y="52437"/>
            <a:ext cx="8964488" cy="6858000"/>
            <a:chOff x="179512" y="0"/>
            <a:chExt cx="8964488" cy="6858000"/>
          </a:xfrm>
        </p:grpSpPr>
        <p:grpSp>
          <p:nvGrpSpPr>
            <p:cNvPr id="291" name="Google Shape;291;p12"/>
            <p:cNvGrpSpPr/>
            <p:nvPr/>
          </p:nvGrpSpPr>
          <p:grpSpPr>
            <a:xfrm>
              <a:off x="179512" y="0"/>
              <a:ext cx="8964488" cy="6858000"/>
              <a:chOff x="179512" y="0"/>
              <a:chExt cx="8964488" cy="6858000"/>
            </a:xfrm>
          </p:grpSpPr>
          <p:pic>
            <p:nvPicPr>
              <p:cNvPr id="292" name="Google Shape;292;p12"/>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93" name="Google Shape;293;p12"/>
              <p:cNvGrpSpPr/>
              <p:nvPr/>
            </p:nvGrpSpPr>
            <p:grpSpPr>
              <a:xfrm>
                <a:off x="179512" y="0"/>
                <a:ext cx="8964488" cy="6858000"/>
                <a:chOff x="179512" y="0"/>
                <a:chExt cx="8964488" cy="6858000"/>
              </a:xfrm>
            </p:grpSpPr>
            <p:sp>
              <p:nvSpPr>
                <p:cNvPr id="294" name="Google Shape;294;p12"/>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5" name="Google Shape;295;p12"/>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6" name="Google Shape;296;p12"/>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7" name="Google Shape;297;p12"/>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8" name="Google Shape;298;p12"/>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99" name="Google Shape;299;p12"/>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00" name="Google Shape;300;p12"/>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301" name="Google Shape;301;p12"/>
            <p:cNvSpPr txBox="1"/>
            <p:nvPr/>
          </p:nvSpPr>
          <p:spPr>
            <a:xfrm>
              <a:off x="3778534" y="6343436"/>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pic>
        <p:nvPicPr>
          <p:cNvPr id="302" name="Google Shape;302;p12"/>
          <p:cNvPicPr preferRelativeResize="0"/>
          <p:nvPr/>
        </p:nvPicPr>
        <p:blipFill rotWithShape="1">
          <a:blip r:embed="rId4">
            <a:alphaModFix/>
          </a:blip>
          <a:srcRect/>
          <a:stretch/>
        </p:blipFill>
        <p:spPr>
          <a:xfrm>
            <a:off x="1056932" y="538719"/>
            <a:ext cx="7691531" cy="558086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ráfico 19"/>
          <p:cNvGraphicFramePr>
            <a:graphicFrameLocks/>
          </p:cNvGraphicFramePr>
          <p:nvPr>
            <p:extLst>
              <p:ext uri="{D42A27DB-BD31-4B8C-83A1-F6EECF244321}">
                <p14:modId xmlns:p14="http://schemas.microsoft.com/office/powerpoint/2010/main" val="766282532"/>
              </p:ext>
            </p:extLst>
          </p:nvPr>
        </p:nvGraphicFramePr>
        <p:xfrm>
          <a:off x="1260350" y="1336324"/>
          <a:ext cx="7344097" cy="403689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graphicFrame>
        <p:nvGraphicFramePr>
          <p:cNvPr id="25" name="Gráfico 24"/>
          <p:cNvGraphicFramePr>
            <a:graphicFrameLocks/>
          </p:cNvGraphicFramePr>
          <p:nvPr>
            <p:extLst>
              <p:ext uri="{D42A27DB-BD31-4B8C-83A1-F6EECF244321}">
                <p14:modId xmlns:p14="http://schemas.microsoft.com/office/powerpoint/2010/main" val="3915635306"/>
              </p:ext>
            </p:extLst>
          </p:nvPr>
        </p:nvGraphicFramePr>
        <p:xfrm>
          <a:off x="1062827" y="1507255"/>
          <a:ext cx="7757643" cy="399047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5" name="Gráfico 24"/>
          <p:cNvGraphicFramePr>
            <a:graphicFrameLocks/>
          </p:cNvGraphicFramePr>
          <p:nvPr>
            <p:extLst>
              <p:ext uri="{D42A27DB-BD31-4B8C-83A1-F6EECF244321}">
                <p14:modId xmlns:p14="http://schemas.microsoft.com/office/powerpoint/2010/main" val="67252128"/>
              </p:ext>
            </p:extLst>
          </p:nvPr>
        </p:nvGraphicFramePr>
        <p:xfrm>
          <a:off x="1023312" y="1360880"/>
          <a:ext cx="7653143" cy="414452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0" name="Gráfico 19"/>
          <p:cNvGraphicFramePr>
            <a:graphicFrameLocks/>
          </p:cNvGraphicFramePr>
          <p:nvPr>
            <p:extLst>
              <p:ext uri="{D42A27DB-BD31-4B8C-83A1-F6EECF244321}">
                <p14:modId xmlns:p14="http://schemas.microsoft.com/office/powerpoint/2010/main" val="3707689606"/>
              </p:ext>
            </p:extLst>
          </p:nvPr>
        </p:nvGraphicFramePr>
        <p:xfrm>
          <a:off x="993142" y="1458661"/>
          <a:ext cx="7822841" cy="39484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5355312"/>
          </a:xfrm>
          <a:prstGeom prst="rect">
            <a:avLst/>
          </a:prstGeom>
          <a:noFill/>
        </p:spPr>
        <p:txBody>
          <a:bodyPr wrap="square" rtlCol="0">
            <a:spAutoFit/>
          </a:bodyPr>
          <a:lstStyle/>
          <a:p>
            <a:pPr algn="just"/>
            <a:r>
              <a:rPr lang="es-MX" dirty="0"/>
              <a:t>En el rubro correspondiente a “</a:t>
            </a:r>
            <a:r>
              <a:rPr lang="es-MX" b="1" dirty="0"/>
              <a:t>Identidad Institucional” </a:t>
            </a:r>
            <a:r>
              <a:rPr lang="es-MX" dirty="0"/>
              <a:t>un porcentaje muy alto se siente </a:t>
            </a:r>
            <a:r>
              <a:rPr lang="es-MX" b="1" dirty="0"/>
              <a:t>orgulloso</a:t>
            </a:r>
            <a:r>
              <a:rPr lang="es-MX" dirty="0"/>
              <a:t> por la institución, también la comunidad universitaria se identifica con los </a:t>
            </a:r>
            <a:r>
              <a:rPr lang="es-MX" b="1" dirty="0"/>
              <a:t>elementos</a:t>
            </a:r>
            <a:r>
              <a:rPr lang="es-MX" dirty="0"/>
              <a:t> en la siguiente jerarquización: </a:t>
            </a:r>
          </a:p>
          <a:p>
            <a:pPr marL="742950" lvl="1" indent="-285750" algn="just">
              <a:buFont typeface="Arial" panose="020B0604020202020204" pitchFamily="34" charset="0"/>
              <a:buChar char="•"/>
            </a:pPr>
            <a:r>
              <a:rPr lang="es-MX" dirty="0"/>
              <a:t>1.-Escudo</a:t>
            </a:r>
          </a:p>
          <a:p>
            <a:pPr marL="742950" lvl="1" indent="-285750" algn="just">
              <a:buFont typeface="Arial" panose="020B0604020202020204" pitchFamily="34" charset="0"/>
              <a:buChar char="•"/>
            </a:pPr>
            <a:r>
              <a:rPr lang="es-MX" dirty="0"/>
              <a:t>2.-Lema</a:t>
            </a:r>
          </a:p>
          <a:p>
            <a:pPr marL="742950" lvl="1" indent="-285750" algn="just">
              <a:buFont typeface="Arial" panose="020B0604020202020204" pitchFamily="34" charset="0"/>
              <a:buChar char="•"/>
            </a:pPr>
            <a:r>
              <a:rPr lang="es-MX" dirty="0"/>
              <a:t> 3.-Historia</a:t>
            </a:r>
          </a:p>
          <a:p>
            <a:pPr algn="just"/>
            <a:r>
              <a:rPr lang="es-MX" dirty="0"/>
              <a:t>Se manifiesta que mas de 1/2 de los trabajadores que contestaron la encuesta no conoce el </a:t>
            </a:r>
            <a:r>
              <a:rPr lang="es-MX" b="1" dirty="0"/>
              <a:t>código de ética.</a:t>
            </a:r>
          </a:p>
          <a:p>
            <a:pPr algn="just"/>
            <a:r>
              <a:rPr lang="es-MX" dirty="0"/>
              <a:t>Dentro de los </a:t>
            </a:r>
            <a:r>
              <a:rPr lang="es-MX" b="1" dirty="0"/>
              <a:t>valores</a:t>
            </a:r>
            <a:r>
              <a:rPr lang="es-MX" dirty="0"/>
              <a:t> que conforman al código de ética, los trabajadores  consideran que el siguiente orden de importancia es en el cual se tienen que ver representados:</a:t>
            </a:r>
          </a:p>
          <a:p>
            <a:pPr marL="742950" lvl="1" indent="-285750" algn="just">
              <a:buFont typeface="Arial" panose="020B0604020202020204" pitchFamily="34" charset="0"/>
              <a:buChar char="•"/>
            </a:pPr>
            <a:r>
              <a:rPr lang="es-MX" dirty="0"/>
              <a:t> 1.-Responsabilidad</a:t>
            </a:r>
          </a:p>
          <a:p>
            <a:pPr marL="742950" lvl="1" indent="-285750" algn="just">
              <a:buFont typeface="Arial" panose="020B0604020202020204" pitchFamily="34" charset="0"/>
              <a:buChar char="•"/>
            </a:pPr>
            <a:r>
              <a:rPr lang="es-MX" dirty="0"/>
              <a:t> 2.-Lealtad y compromiso</a:t>
            </a:r>
          </a:p>
          <a:p>
            <a:pPr marL="742950" lvl="1" indent="-285750" algn="just">
              <a:buFont typeface="Arial" panose="020B0604020202020204" pitchFamily="34" charset="0"/>
              <a:buChar char="•"/>
            </a:pPr>
            <a:r>
              <a:rPr lang="es-MX" dirty="0"/>
              <a:t> 3.-Profesionalismo e integridad</a:t>
            </a:r>
          </a:p>
          <a:p>
            <a:pPr marL="742950" lvl="1" indent="-285750" algn="just">
              <a:buFont typeface="Arial" panose="020B0604020202020204" pitchFamily="34" charset="0"/>
              <a:buChar char="•"/>
            </a:pPr>
            <a:r>
              <a:rPr lang="es-MX" dirty="0"/>
              <a:t> 4.-Transparencia y rendición de cuentas</a:t>
            </a:r>
          </a:p>
          <a:p>
            <a:pPr marL="742950" lvl="1" indent="-285750" algn="just">
              <a:buFont typeface="Arial" panose="020B0604020202020204" pitchFamily="34" charset="0"/>
              <a:buChar char="•"/>
            </a:pPr>
            <a:r>
              <a:rPr lang="es-MX" dirty="0"/>
              <a:t> 5.-Tolerancia</a:t>
            </a:r>
          </a:p>
          <a:p>
            <a:pPr marL="742950" lvl="1" indent="-285750" algn="just">
              <a:buFont typeface="Arial" panose="020B0604020202020204" pitchFamily="34" charset="0"/>
              <a:buChar char="•"/>
            </a:pPr>
            <a:r>
              <a:rPr lang="es-MX" dirty="0"/>
              <a:t> 6.-Equidad</a:t>
            </a:r>
          </a:p>
          <a:p>
            <a:pPr marL="742950" lvl="1" indent="-285750" algn="just">
              <a:buFont typeface="Arial" panose="020B0604020202020204" pitchFamily="34" charset="0"/>
              <a:buChar char="•"/>
            </a:pPr>
            <a:r>
              <a:rPr lang="es-MX" dirty="0"/>
              <a:t> 7.-Justicia</a:t>
            </a:r>
          </a:p>
          <a:p>
            <a:pPr marL="742950" lvl="1" indent="-285750" algn="just">
              <a:buFont typeface="Arial" panose="020B0604020202020204" pitchFamily="34" charset="0"/>
              <a:buChar char="•"/>
            </a:pPr>
            <a:r>
              <a:rPr lang="es-MX" dirty="0"/>
              <a:t> 8.-Conciencia ecológica</a:t>
            </a:r>
            <a:endParaRPr lang="es-MX" b="1" dirty="0"/>
          </a:p>
        </p:txBody>
      </p:sp>
    </p:spTree>
    <p:extLst>
      <p:ext uri="{BB962C8B-B14F-4D97-AF65-F5344CB8AC3E}">
        <p14:creationId xmlns:p14="http://schemas.microsoft.com/office/powerpoint/2010/main" val="2732884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6" name="Tabla 5">
            <a:extLst>
              <a:ext uri="{FF2B5EF4-FFF2-40B4-BE49-F238E27FC236}">
                <a16:creationId xmlns:a16="http://schemas.microsoft.com/office/drawing/2014/main" id="{11AEBA78-09F9-4580-95B9-2144391A1A3E}"/>
              </a:ext>
            </a:extLst>
          </p:cNvPr>
          <p:cNvGraphicFramePr>
            <a:graphicFrameLocks noGrp="1"/>
          </p:cNvGraphicFramePr>
          <p:nvPr>
            <p:extLst>
              <p:ext uri="{D42A27DB-BD31-4B8C-83A1-F6EECF244321}">
                <p14:modId xmlns:p14="http://schemas.microsoft.com/office/powerpoint/2010/main" val="2577920698"/>
              </p:ext>
            </p:extLst>
          </p:nvPr>
        </p:nvGraphicFramePr>
        <p:xfrm>
          <a:off x="2624137" y="2296302"/>
          <a:ext cx="4396135" cy="2903045"/>
        </p:xfrm>
        <a:graphic>
          <a:graphicData uri="http://schemas.openxmlformats.org/drawingml/2006/table">
            <a:tbl>
              <a:tblPr firstRow="1" firstCol="1" bandRow="1">
                <a:tableStyleId>{5C22544A-7EE6-4342-B048-85BDC9FD1C3A}</a:tableStyleId>
              </a:tblPr>
              <a:tblGrid>
                <a:gridCol w="2212041">
                  <a:extLst>
                    <a:ext uri="{9D8B030D-6E8A-4147-A177-3AD203B41FA5}">
                      <a16:colId xmlns:a16="http://schemas.microsoft.com/office/drawing/2014/main" val="899786781"/>
                    </a:ext>
                  </a:extLst>
                </a:gridCol>
                <a:gridCol w="2184094">
                  <a:extLst>
                    <a:ext uri="{9D8B030D-6E8A-4147-A177-3AD203B41FA5}">
                      <a16:colId xmlns:a16="http://schemas.microsoft.com/office/drawing/2014/main" val="3934823339"/>
                    </a:ext>
                  </a:extLst>
                </a:gridCol>
              </a:tblGrid>
              <a:tr h="445625">
                <a:tc gridSpan="2">
                  <a:txBody>
                    <a:bodyPr/>
                    <a:lstStyle/>
                    <a:p>
                      <a:pPr marL="457200" algn="ctr">
                        <a:lnSpc>
                          <a:spcPct val="115000"/>
                        </a:lnSpc>
                        <a:spcAft>
                          <a:spcPts val="1000"/>
                        </a:spcAft>
                      </a:pPr>
                      <a:r>
                        <a:rPr lang="es-MX" sz="1100">
                          <a:effectLst/>
                        </a:rPr>
                        <a:t>ÁREA : DIRECCIÓN DE ARTE Y CULTURA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3152994020"/>
                  </a:ext>
                </a:extLst>
              </a:tr>
              <a:tr h="236609">
                <a:tc>
                  <a:txBody>
                    <a:bodyPr/>
                    <a:lstStyle/>
                    <a:p>
                      <a:pPr marL="457200" algn="ctr">
                        <a:lnSpc>
                          <a:spcPct val="115000"/>
                        </a:lnSpc>
                      </a:pPr>
                      <a:r>
                        <a:rPr lang="es-MX" sz="1100">
                          <a:effectLst/>
                        </a:rPr>
                        <a:t>PERSONAL TOTAL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16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97702439"/>
                  </a:ext>
                </a:extLst>
              </a:tr>
              <a:tr h="406581">
                <a:tc>
                  <a:txBody>
                    <a:bodyPr/>
                    <a:lstStyle/>
                    <a:p>
                      <a:pPr marL="457200" algn="ctr">
                        <a:lnSpc>
                          <a:spcPct val="115000"/>
                        </a:lnSpc>
                      </a:pPr>
                      <a:r>
                        <a:rPr lang="es-MX" sz="1100">
                          <a:effectLst/>
                        </a:rPr>
                        <a:t>PERSONAL ENCUESTADO: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l">
                        <a:lnSpc>
                          <a:spcPct val="115000"/>
                        </a:lnSpc>
                        <a:spcAft>
                          <a:spcPts val="1000"/>
                        </a:spcAft>
                        <a:tabLst>
                          <a:tab pos="899160" algn="ctr"/>
                          <a:tab pos="1228090" algn="l"/>
                        </a:tabLst>
                      </a:pPr>
                      <a:r>
                        <a:rPr lang="es-MX" sz="1100">
                          <a:effectLst/>
                        </a:rPr>
                        <a:t>	15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51953045"/>
                  </a:ext>
                </a:extLst>
              </a:tr>
              <a:tr h="222812">
                <a:tc>
                  <a:txBody>
                    <a:bodyPr/>
                    <a:lstStyle/>
                    <a:p>
                      <a:pPr marL="457200" algn="ctr">
                        <a:lnSpc>
                          <a:spcPct val="115000"/>
                        </a:lnSpc>
                      </a:pPr>
                      <a:r>
                        <a:rPr lang="es-MX" sz="1100">
                          <a:effectLst/>
                        </a:rPr>
                        <a:t>PORCENTAJE: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93.75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9351905"/>
                  </a:ext>
                </a:extLst>
              </a:tr>
              <a:tr h="686373">
                <a:tc gridSpan="2">
                  <a:txBody>
                    <a:bodyPr/>
                    <a:lstStyle/>
                    <a:p>
                      <a:pPr marL="457200" algn="ctr">
                        <a:lnSpc>
                          <a:spcPct val="115000"/>
                        </a:lnSpc>
                      </a:pPr>
                      <a:r>
                        <a:rPr lang="es-MX" sz="1100">
                          <a:effectLst/>
                        </a:rPr>
                        <a:t> </a:t>
                      </a:r>
                    </a:p>
                    <a:p>
                      <a:pPr marL="457200" algn="ctr">
                        <a:lnSpc>
                          <a:spcPct val="115000"/>
                        </a:lnSpc>
                        <a:spcAft>
                          <a:spcPts val="1000"/>
                        </a:spcAft>
                      </a:pPr>
                      <a:r>
                        <a:rPr lang="es-MX" sz="1100">
                          <a:effectLst/>
                        </a:rPr>
                        <a:t>PERSONAL EN FUNCIONES  ENCUESTADO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828512178"/>
                  </a:ext>
                </a:extLst>
              </a:tr>
              <a:tr h="222812">
                <a:tc>
                  <a:txBody>
                    <a:bodyPr/>
                    <a:lstStyle/>
                    <a:p>
                      <a:pPr marL="457200" algn="ctr">
                        <a:lnSpc>
                          <a:spcPct val="115000"/>
                        </a:lnSpc>
                      </a:pPr>
                      <a:r>
                        <a:rPr lang="es-MX" sz="1100">
                          <a:effectLst/>
                        </a:rPr>
                        <a:t>MANUAL: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8265058"/>
                  </a:ext>
                </a:extLst>
              </a:tr>
              <a:tr h="222812">
                <a:tc>
                  <a:txBody>
                    <a:bodyPr/>
                    <a:lstStyle/>
                    <a:p>
                      <a:pPr marL="457200" algn="ctr">
                        <a:lnSpc>
                          <a:spcPct val="115000"/>
                        </a:lnSpc>
                      </a:pPr>
                      <a:r>
                        <a:rPr lang="es-MX" sz="1100">
                          <a:effectLst/>
                        </a:rPr>
                        <a:t>ADMINISTRATIVO: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12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4270809"/>
                  </a:ext>
                </a:extLst>
              </a:tr>
              <a:tr h="222812">
                <a:tc>
                  <a:txBody>
                    <a:bodyPr/>
                    <a:lstStyle/>
                    <a:p>
                      <a:pPr marL="457200" algn="ctr">
                        <a:lnSpc>
                          <a:spcPct val="115000"/>
                        </a:lnSpc>
                      </a:pPr>
                      <a:r>
                        <a:rPr lang="es-MX" sz="1100">
                          <a:effectLst/>
                        </a:rPr>
                        <a:t>DOCENTE: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02736152"/>
                  </a:ext>
                </a:extLst>
              </a:tr>
              <a:tr h="236609">
                <a:tc>
                  <a:txBody>
                    <a:bodyPr/>
                    <a:lstStyle/>
                    <a:p>
                      <a:pPr marL="457200" algn="ctr">
                        <a:lnSpc>
                          <a:spcPct val="115000"/>
                        </a:lnSpc>
                      </a:pPr>
                      <a:r>
                        <a:rPr lang="es-MX" sz="1100">
                          <a:effectLst/>
                        </a:rPr>
                        <a:t>DIRECTIVO: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dirty="0">
                          <a:effectLst/>
                        </a:rPr>
                        <a:t>1</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8743174"/>
                  </a:ext>
                </a:extLst>
              </a:tr>
            </a:tbl>
          </a:graphicData>
        </a:graphic>
      </p:graphicFrame>
      <p:sp>
        <p:nvSpPr>
          <p:cNvPr id="20" name="CuadroTexto 19">
            <a:extLst>
              <a:ext uri="{FF2B5EF4-FFF2-40B4-BE49-F238E27FC236}">
                <a16:creationId xmlns:a16="http://schemas.microsoft.com/office/drawing/2014/main" id="{8DF8FE32-8805-40F4-B2E4-0D2C84D531FE}"/>
              </a:ext>
            </a:extLst>
          </p:cNvPr>
          <p:cNvSpPr txBox="1"/>
          <p:nvPr/>
        </p:nvSpPr>
        <p:spPr>
          <a:xfrm>
            <a:off x="1432314" y="865707"/>
            <a:ext cx="6833726" cy="338554"/>
          </a:xfrm>
          <a:prstGeom prst="rect">
            <a:avLst/>
          </a:prstGeom>
          <a:noFill/>
        </p:spPr>
        <p:txBody>
          <a:bodyPr wrap="square" rtlCol="0">
            <a:spAutoFit/>
          </a:bodyPr>
          <a:lstStyle/>
          <a:p>
            <a:pPr algn="ctr"/>
            <a:r>
              <a:rPr lang="es-MX" sz="1600" b="1" dirty="0">
                <a:solidFill>
                  <a:schemeClr val="tx2"/>
                </a:solidFill>
              </a:rPr>
              <a:t>Datos Generales</a:t>
            </a:r>
            <a:endParaRPr lang="es-MX" sz="1600" dirty="0">
              <a:solidFill>
                <a:schemeClr val="tx2"/>
              </a:solidFill>
            </a:endParaRP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5" name="Gráfico 24"/>
          <p:cNvGraphicFramePr>
            <a:graphicFrameLocks/>
          </p:cNvGraphicFramePr>
          <p:nvPr>
            <p:extLst>
              <p:ext uri="{D42A27DB-BD31-4B8C-83A1-F6EECF244321}">
                <p14:modId xmlns:p14="http://schemas.microsoft.com/office/powerpoint/2010/main" val="2341722548"/>
              </p:ext>
            </p:extLst>
          </p:nvPr>
        </p:nvGraphicFramePr>
        <p:xfrm>
          <a:off x="1076312" y="1269498"/>
          <a:ext cx="7528136" cy="42428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ráfico 19"/>
          <p:cNvGraphicFramePr>
            <a:graphicFrameLocks/>
          </p:cNvGraphicFramePr>
          <p:nvPr>
            <p:extLst>
              <p:ext uri="{D42A27DB-BD31-4B8C-83A1-F6EECF244321}">
                <p14:modId xmlns:p14="http://schemas.microsoft.com/office/powerpoint/2010/main" val="1457977828"/>
              </p:ext>
            </p:extLst>
          </p:nvPr>
        </p:nvGraphicFramePr>
        <p:xfrm>
          <a:off x="1007752" y="1230317"/>
          <a:ext cx="7668704" cy="43208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5" name="Gráfico 24"/>
          <p:cNvGraphicFramePr>
            <a:graphicFrameLocks/>
          </p:cNvGraphicFramePr>
          <p:nvPr>
            <p:extLst>
              <p:ext uri="{D42A27DB-BD31-4B8C-83A1-F6EECF244321}">
                <p14:modId xmlns:p14="http://schemas.microsoft.com/office/powerpoint/2010/main" val="1989268976"/>
              </p:ext>
            </p:extLst>
          </p:nvPr>
        </p:nvGraphicFramePr>
        <p:xfrm>
          <a:off x="1095668" y="1298891"/>
          <a:ext cx="7508780" cy="425223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5" name="Gráfico 24"/>
          <p:cNvGraphicFramePr>
            <a:graphicFrameLocks/>
          </p:cNvGraphicFramePr>
          <p:nvPr>
            <p:extLst>
              <p:ext uri="{D42A27DB-BD31-4B8C-83A1-F6EECF244321}">
                <p14:modId xmlns:p14="http://schemas.microsoft.com/office/powerpoint/2010/main" val="2766786431"/>
              </p:ext>
            </p:extLst>
          </p:nvPr>
        </p:nvGraphicFramePr>
        <p:xfrm>
          <a:off x="1025092" y="1274535"/>
          <a:ext cx="7651363" cy="42020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5" name="Gráfico 24"/>
          <p:cNvGraphicFramePr>
            <a:graphicFrameLocks/>
          </p:cNvGraphicFramePr>
          <p:nvPr>
            <p:extLst>
              <p:ext uri="{D42A27DB-BD31-4B8C-83A1-F6EECF244321}">
                <p14:modId xmlns:p14="http://schemas.microsoft.com/office/powerpoint/2010/main" val="176927189"/>
              </p:ext>
            </p:extLst>
          </p:nvPr>
        </p:nvGraphicFramePr>
        <p:xfrm>
          <a:off x="1144217" y="1306504"/>
          <a:ext cx="7676254" cy="41989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5" name="Gráfico 24"/>
          <p:cNvGraphicFramePr>
            <a:graphicFrameLocks/>
          </p:cNvGraphicFramePr>
          <p:nvPr>
            <p:extLst>
              <p:ext uri="{D42A27DB-BD31-4B8C-83A1-F6EECF244321}">
                <p14:modId xmlns:p14="http://schemas.microsoft.com/office/powerpoint/2010/main" val="3475477625"/>
              </p:ext>
            </p:extLst>
          </p:nvPr>
        </p:nvGraphicFramePr>
        <p:xfrm>
          <a:off x="997456" y="1202528"/>
          <a:ext cx="7895024" cy="43028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5" name="Gráfico 24"/>
          <p:cNvGraphicFramePr>
            <a:graphicFrameLocks/>
          </p:cNvGraphicFramePr>
          <p:nvPr>
            <p:extLst>
              <p:ext uri="{D42A27DB-BD31-4B8C-83A1-F6EECF244321}">
                <p14:modId xmlns:p14="http://schemas.microsoft.com/office/powerpoint/2010/main" val="2362752554"/>
              </p:ext>
            </p:extLst>
          </p:nvPr>
        </p:nvGraphicFramePr>
        <p:xfrm>
          <a:off x="1023313" y="1493597"/>
          <a:ext cx="7797158" cy="405752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5" name="Gráfico 24"/>
          <p:cNvGraphicFramePr>
            <a:graphicFrameLocks/>
          </p:cNvGraphicFramePr>
          <p:nvPr>
            <p:extLst>
              <p:ext uri="{D42A27DB-BD31-4B8C-83A1-F6EECF244321}">
                <p14:modId xmlns:p14="http://schemas.microsoft.com/office/powerpoint/2010/main" val="2551804416"/>
              </p:ext>
            </p:extLst>
          </p:nvPr>
        </p:nvGraphicFramePr>
        <p:xfrm>
          <a:off x="1023312" y="1448749"/>
          <a:ext cx="7797159" cy="41023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5" name="Gráfico 24"/>
          <p:cNvGraphicFramePr>
            <a:graphicFrameLocks/>
          </p:cNvGraphicFramePr>
          <p:nvPr>
            <p:extLst>
              <p:ext uri="{D42A27DB-BD31-4B8C-83A1-F6EECF244321}">
                <p14:modId xmlns:p14="http://schemas.microsoft.com/office/powerpoint/2010/main" val="1240283040"/>
              </p:ext>
            </p:extLst>
          </p:nvPr>
        </p:nvGraphicFramePr>
        <p:xfrm>
          <a:off x="945311" y="1495964"/>
          <a:ext cx="7875160" cy="41677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5" name="Gráfico 24"/>
          <p:cNvGraphicFramePr>
            <a:graphicFrameLocks/>
          </p:cNvGraphicFramePr>
          <p:nvPr>
            <p:extLst>
              <p:ext uri="{D42A27DB-BD31-4B8C-83A1-F6EECF244321}">
                <p14:modId xmlns:p14="http://schemas.microsoft.com/office/powerpoint/2010/main" val="3888901741"/>
              </p:ext>
            </p:extLst>
          </p:nvPr>
        </p:nvGraphicFramePr>
        <p:xfrm>
          <a:off x="1023313" y="1483085"/>
          <a:ext cx="7797158" cy="40680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675575"/>
          </a:xfrm>
          <a:prstGeom prst="rect">
            <a:avLst/>
          </a:prstGeom>
        </p:spPr>
        <p:txBody>
          <a:bodyPr wrap="square">
            <a:spAutoFit/>
          </a:bodyPr>
          <a:lstStyle/>
          <a:p>
            <a:pPr algn="ctr"/>
            <a:r>
              <a:rPr lang="es-MX" sz="1600" b="1" dirty="0"/>
              <a:t>EVALUACIÓN DE AMBIENTE DE TRABAJO DE LA UNIVERSIDAD AUTÓNOMA DE NAYARIT 2019</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17832290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3139321"/>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obtenemos que la</a:t>
            </a:r>
            <a:r>
              <a:rPr lang="es-MX" b="1" dirty="0"/>
              <a:t> iluminación </a:t>
            </a:r>
            <a:r>
              <a:rPr lang="es-MX" dirty="0"/>
              <a:t>en las áreas de trabajo es buena, el </a:t>
            </a:r>
            <a:r>
              <a:rPr lang="es-MX" b="1" dirty="0"/>
              <a:t>clima</a:t>
            </a:r>
            <a:r>
              <a:rPr lang="es-MX" dirty="0"/>
              <a:t> del entorno en cual se labora es regular con una oportunidad a mejorar, el </a:t>
            </a:r>
            <a:r>
              <a:rPr lang="es-MX" b="1" dirty="0"/>
              <a:t>ruido</a:t>
            </a:r>
            <a:r>
              <a:rPr lang="es-MX" dirty="0"/>
              <a:t> es alto por lo que es molesto para realizar las diversas labores encomendadas, en lo referente a </a:t>
            </a:r>
            <a:r>
              <a:rPr lang="es-MX" b="1" dirty="0"/>
              <a:t>mobiliario</a:t>
            </a:r>
            <a:r>
              <a:rPr lang="es-MX" dirty="0"/>
              <a:t> se expresa que es bueno, el </a:t>
            </a:r>
            <a:r>
              <a:rPr lang="es-MX" b="1" dirty="0"/>
              <a:t>espacio</a:t>
            </a:r>
            <a:r>
              <a:rPr lang="es-MX" dirty="0"/>
              <a:t> permite realizar las actividades de forma normal, la </a:t>
            </a:r>
            <a:r>
              <a:rPr lang="es-MX" b="1" dirty="0"/>
              <a:t>higiene</a:t>
            </a:r>
            <a:r>
              <a:rPr lang="es-MX" dirty="0"/>
              <a:t> en general es buena, al igual que la </a:t>
            </a:r>
            <a:r>
              <a:rPr lang="es-MX" b="1" dirty="0"/>
              <a:t>higiene en sanitarios</a:t>
            </a:r>
            <a:r>
              <a:rPr lang="es-MX" dirty="0"/>
              <a:t>, en relación a la respuesta de solicitud de </a:t>
            </a:r>
            <a:r>
              <a:rPr lang="es-MX" b="1" dirty="0"/>
              <a:t>mantenimiento</a:t>
            </a:r>
            <a:r>
              <a:rPr lang="es-MX" dirty="0"/>
              <a:t> de infraestructura se expresa que es buena, se conoce a los </a:t>
            </a:r>
            <a:r>
              <a:rPr lang="es-MX" b="1" dirty="0"/>
              <a:t>integrantes</a:t>
            </a:r>
            <a:r>
              <a:rPr lang="es-MX" dirty="0"/>
              <a:t> </a:t>
            </a:r>
            <a:r>
              <a:rPr lang="es-MX" b="1" dirty="0"/>
              <a:t>de las comisiones de seguridad e higiene </a:t>
            </a:r>
            <a:r>
              <a:rPr lang="es-MX" dirty="0"/>
              <a:t>en un buen porcentaje, pero es carente la </a:t>
            </a:r>
            <a:r>
              <a:rPr lang="es-MX" b="1" dirty="0"/>
              <a:t>información que se recibe de las comisiones de seguridad e higiene</a:t>
            </a:r>
            <a:r>
              <a:rPr lang="es-MX" dirty="0"/>
              <a:t>. </a:t>
            </a:r>
          </a:p>
        </p:txBody>
      </p:sp>
    </p:spTree>
    <p:extLst>
      <p:ext uri="{BB962C8B-B14F-4D97-AF65-F5344CB8AC3E}">
        <p14:creationId xmlns:p14="http://schemas.microsoft.com/office/powerpoint/2010/main" val="1065568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sp>
        <p:nvSpPr>
          <p:cNvPr id="7" name="CuadroTexto 6">
            <a:extLst>
              <a:ext uri="{FF2B5EF4-FFF2-40B4-BE49-F238E27FC236}">
                <a16:creationId xmlns:a16="http://schemas.microsoft.com/office/drawing/2014/main" id="{68FBEE90-6BA0-4FE4-9882-E733EAC2D0C5}"/>
              </a:ext>
            </a:extLst>
          </p:cNvPr>
          <p:cNvSpPr txBox="1"/>
          <p:nvPr/>
        </p:nvSpPr>
        <p:spPr>
          <a:xfrm>
            <a:off x="3760086" y="1579407"/>
            <a:ext cx="2168978" cy="369332"/>
          </a:xfrm>
          <a:prstGeom prst="rect">
            <a:avLst/>
          </a:prstGeom>
          <a:noFill/>
        </p:spPr>
        <p:txBody>
          <a:bodyPr wrap="square" rtlCol="0">
            <a:spAutoFit/>
          </a:bodyPr>
          <a:lstStyle/>
          <a:p>
            <a:r>
              <a:rPr lang="es-ES" b="1" dirty="0"/>
              <a:t>FUNCIÓN DOCENTE</a:t>
            </a:r>
            <a:endParaRPr lang="es-MX" b="1" dirty="0"/>
          </a:p>
        </p:txBody>
      </p:sp>
      <p:graphicFrame>
        <p:nvGraphicFramePr>
          <p:cNvPr id="26" name="Gráfico 25">
            <a:extLst>
              <a:ext uri="{FF2B5EF4-FFF2-40B4-BE49-F238E27FC236}">
                <a16:creationId xmlns:a16="http://schemas.microsoft.com/office/drawing/2014/main" id="{3C0399B9-EAB0-4FBD-9072-EEFF6C9CDA3F}"/>
              </a:ext>
            </a:extLst>
          </p:cNvPr>
          <p:cNvGraphicFramePr>
            <a:graphicFrameLocks/>
          </p:cNvGraphicFramePr>
          <p:nvPr>
            <p:extLst>
              <p:ext uri="{D42A27DB-BD31-4B8C-83A1-F6EECF244321}">
                <p14:modId xmlns:p14="http://schemas.microsoft.com/office/powerpoint/2010/main" val="1883372154"/>
              </p:ext>
            </p:extLst>
          </p:nvPr>
        </p:nvGraphicFramePr>
        <p:xfrm>
          <a:off x="1128940" y="1844824"/>
          <a:ext cx="7835547" cy="36529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sp>
        <p:nvSpPr>
          <p:cNvPr id="26" name="CuadroTexto 25">
            <a:extLst>
              <a:ext uri="{FF2B5EF4-FFF2-40B4-BE49-F238E27FC236}">
                <a16:creationId xmlns:a16="http://schemas.microsoft.com/office/drawing/2014/main" id="{62ED3F13-3A16-4328-9613-1CA6E9277511}"/>
              </a:ext>
            </a:extLst>
          </p:cNvPr>
          <p:cNvSpPr txBox="1"/>
          <p:nvPr/>
        </p:nvSpPr>
        <p:spPr>
          <a:xfrm>
            <a:off x="3760086" y="1579407"/>
            <a:ext cx="2168978" cy="369332"/>
          </a:xfrm>
          <a:prstGeom prst="rect">
            <a:avLst/>
          </a:prstGeom>
          <a:noFill/>
        </p:spPr>
        <p:txBody>
          <a:bodyPr wrap="square" rtlCol="0">
            <a:spAutoFit/>
          </a:bodyPr>
          <a:lstStyle/>
          <a:p>
            <a:r>
              <a:rPr lang="es-ES" b="1" dirty="0"/>
              <a:t>FUNCIÓN DOCENTE</a:t>
            </a:r>
            <a:endParaRPr lang="es-MX" b="1" dirty="0"/>
          </a:p>
        </p:txBody>
      </p:sp>
      <p:graphicFrame>
        <p:nvGraphicFramePr>
          <p:cNvPr id="27" name="Gráfico 26">
            <a:extLst>
              <a:ext uri="{FF2B5EF4-FFF2-40B4-BE49-F238E27FC236}">
                <a16:creationId xmlns:a16="http://schemas.microsoft.com/office/drawing/2014/main" id="{9C86B258-8053-4313-A791-CC8A34BCEC5A}"/>
              </a:ext>
            </a:extLst>
          </p:cNvPr>
          <p:cNvGraphicFramePr>
            <a:graphicFrameLocks/>
          </p:cNvGraphicFramePr>
          <p:nvPr>
            <p:extLst>
              <p:ext uri="{D42A27DB-BD31-4B8C-83A1-F6EECF244321}">
                <p14:modId xmlns:p14="http://schemas.microsoft.com/office/powerpoint/2010/main" val="727547755"/>
              </p:ext>
            </p:extLst>
          </p:nvPr>
        </p:nvGraphicFramePr>
        <p:xfrm>
          <a:off x="1068327" y="1882586"/>
          <a:ext cx="7752144" cy="36228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sp>
        <p:nvSpPr>
          <p:cNvPr id="25" name="CuadroTexto 24">
            <a:extLst>
              <a:ext uri="{FF2B5EF4-FFF2-40B4-BE49-F238E27FC236}">
                <a16:creationId xmlns:a16="http://schemas.microsoft.com/office/drawing/2014/main" id="{DAF021E5-7A34-46D3-9D8C-3127812145C8}"/>
              </a:ext>
            </a:extLst>
          </p:cNvPr>
          <p:cNvSpPr txBox="1"/>
          <p:nvPr/>
        </p:nvSpPr>
        <p:spPr>
          <a:xfrm>
            <a:off x="3760086" y="1579407"/>
            <a:ext cx="2168978" cy="369332"/>
          </a:xfrm>
          <a:prstGeom prst="rect">
            <a:avLst/>
          </a:prstGeom>
          <a:noFill/>
        </p:spPr>
        <p:txBody>
          <a:bodyPr wrap="square" rtlCol="0">
            <a:spAutoFit/>
          </a:bodyPr>
          <a:lstStyle/>
          <a:p>
            <a:r>
              <a:rPr lang="es-ES" b="1" dirty="0"/>
              <a:t>FUNCIÓN DOCENTE</a:t>
            </a:r>
            <a:endParaRPr lang="es-MX" b="1" dirty="0"/>
          </a:p>
        </p:txBody>
      </p:sp>
      <p:graphicFrame>
        <p:nvGraphicFramePr>
          <p:cNvPr id="26" name="Gráfico 25">
            <a:extLst>
              <a:ext uri="{FF2B5EF4-FFF2-40B4-BE49-F238E27FC236}">
                <a16:creationId xmlns:a16="http://schemas.microsoft.com/office/drawing/2014/main" id="{AE4FED05-07B5-4C0E-9949-5FB287F6DFB4}"/>
              </a:ext>
            </a:extLst>
          </p:cNvPr>
          <p:cNvGraphicFramePr>
            <a:graphicFrameLocks/>
          </p:cNvGraphicFramePr>
          <p:nvPr>
            <p:extLst>
              <p:ext uri="{D42A27DB-BD31-4B8C-83A1-F6EECF244321}">
                <p14:modId xmlns:p14="http://schemas.microsoft.com/office/powerpoint/2010/main" val="3825491890"/>
              </p:ext>
            </p:extLst>
          </p:nvPr>
        </p:nvGraphicFramePr>
        <p:xfrm>
          <a:off x="1023313" y="1846266"/>
          <a:ext cx="8047028" cy="37346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sp>
        <p:nvSpPr>
          <p:cNvPr id="26" name="CuadroTexto 25">
            <a:extLst>
              <a:ext uri="{FF2B5EF4-FFF2-40B4-BE49-F238E27FC236}">
                <a16:creationId xmlns:a16="http://schemas.microsoft.com/office/drawing/2014/main" id="{99477241-C1F5-4DB9-9639-18699607A034}"/>
              </a:ext>
            </a:extLst>
          </p:cNvPr>
          <p:cNvSpPr txBox="1"/>
          <p:nvPr/>
        </p:nvSpPr>
        <p:spPr>
          <a:xfrm>
            <a:off x="3760085" y="1579407"/>
            <a:ext cx="3179439" cy="369332"/>
          </a:xfrm>
          <a:prstGeom prst="rect">
            <a:avLst/>
          </a:prstGeom>
          <a:noFill/>
        </p:spPr>
        <p:txBody>
          <a:bodyPr wrap="square" rtlCol="0">
            <a:spAutoFit/>
          </a:bodyPr>
          <a:lstStyle/>
          <a:p>
            <a:r>
              <a:rPr lang="es-ES" b="1" dirty="0"/>
              <a:t>FUNCIÓN ADMINISTRATIVA</a:t>
            </a:r>
            <a:endParaRPr lang="es-MX" b="1" dirty="0"/>
          </a:p>
        </p:txBody>
      </p:sp>
      <p:graphicFrame>
        <p:nvGraphicFramePr>
          <p:cNvPr id="27" name="Gráfico 26">
            <a:extLst>
              <a:ext uri="{FF2B5EF4-FFF2-40B4-BE49-F238E27FC236}">
                <a16:creationId xmlns:a16="http://schemas.microsoft.com/office/drawing/2014/main" id="{8B202D83-7836-4E44-852D-0B113274CBCE}"/>
              </a:ext>
            </a:extLst>
          </p:cNvPr>
          <p:cNvGraphicFramePr>
            <a:graphicFrameLocks/>
          </p:cNvGraphicFramePr>
          <p:nvPr>
            <p:extLst>
              <p:ext uri="{D42A27DB-BD31-4B8C-83A1-F6EECF244321}">
                <p14:modId xmlns:p14="http://schemas.microsoft.com/office/powerpoint/2010/main" val="133664957"/>
              </p:ext>
            </p:extLst>
          </p:nvPr>
        </p:nvGraphicFramePr>
        <p:xfrm>
          <a:off x="1232366" y="1818535"/>
          <a:ext cx="7084050" cy="36334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sp>
        <p:nvSpPr>
          <p:cNvPr id="27" name="CuadroTexto 26">
            <a:extLst>
              <a:ext uri="{FF2B5EF4-FFF2-40B4-BE49-F238E27FC236}">
                <a16:creationId xmlns:a16="http://schemas.microsoft.com/office/drawing/2014/main" id="{A958C0FC-1C37-4FE1-A7D0-4EA19CDE2BCF}"/>
              </a:ext>
            </a:extLst>
          </p:cNvPr>
          <p:cNvSpPr txBox="1"/>
          <p:nvPr/>
        </p:nvSpPr>
        <p:spPr>
          <a:xfrm>
            <a:off x="3760085" y="1579407"/>
            <a:ext cx="3179439" cy="369332"/>
          </a:xfrm>
          <a:prstGeom prst="rect">
            <a:avLst/>
          </a:prstGeom>
          <a:noFill/>
        </p:spPr>
        <p:txBody>
          <a:bodyPr wrap="square" rtlCol="0">
            <a:spAutoFit/>
          </a:bodyPr>
          <a:lstStyle/>
          <a:p>
            <a:r>
              <a:rPr lang="es-ES" b="1" dirty="0"/>
              <a:t>FUNCIÓN ADMINISTRATIVA</a:t>
            </a:r>
            <a:endParaRPr lang="es-MX" b="1" dirty="0"/>
          </a:p>
        </p:txBody>
      </p:sp>
      <p:graphicFrame>
        <p:nvGraphicFramePr>
          <p:cNvPr id="28" name="Gráfico 27">
            <a:extLst>
              <a:ext uri="{FF2B5EF4-FFF2-40B4-BE49-F238E27FC236}">
                <a16:creationId xmlns:a16="http://schemas.microsoft.com/office/drawing/2014/main" id="{7CE10997-AF20-4FB5-914E-31333E5711D4}"/>
              </a:ext>
            </a:extLst>
          </p:cNvPr>
          <p:cNvGraphicFramePr>
            <a:graphicFrameLocks/>
          </p:cNvGraphicFramePr>
          <p:nvPr>
            <p:extLst>
              <p:ext uri="{D42A27DB-BD31-4B8C-83A1-F6EECF244321}">
                <p14:modId xmlns:p14="http://schemas.microsoft.com/office/powerpoint/2010/main" val="1900262336"/>
              </p:ext>
            </p:extLst>
          </p:nvPr>
        </p:nvGraphicFramePr>
        <p:xfrm>
          <a:off x="928936" y="1917360"/>
          <a:ext cx="7891535" cy="358804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sp>
        <p:nvSpPr>
          <p:cNvPr id="23" name="CuadroTexto 22">
            <a:extLst>
              <a:ext uri="{FF2B5EF4-FFF2-40B4-BE49-F238E27FC236}">
                <a16:creationId xmlns:a16="http://schemas.microsoft.com/office/drawing/2014/main" id="{1AB18B4C-53B9-4BBC-B895-BDB5A9A1C873}"/>
              </a:ext>
            </a:extLst>
          </p:cNvPr>
          <p:cNvSpPr txBox="1"/>
          <p:nvPr/>
        </p:nvSpPr>
        <p:spPr>
          <a:xfrm>
            <a:off x="3760085" y="1579407"/>
            <a:ext cx="3179439" cy="369332"/>
          </a:xfrm>
          <a:prstGeom prst="rect">
            <a:avLst/>
          </a:prstGeom>
          <a:noFill/>
        </p:spPr>
        <p:txBody>
          <a:bodyPr wrap="square" rtlCol="0">
            <a:spAutoFit/>
          </a:bodyPr>
          <a:lstStyle/>
          <a:p>
            <a:r>
              <a:rPr lang="es-ES" b="1" dirty="0"/>
              <a:t>FUNCIÓN ADMINISTRATIVA</a:t>
            </a:r>
            <a:endParaRPr lang="es-MX" b="1" dirty="0"/>
          </a:p>
        </p:txBody>
      </p:sp>
      <p:graphicFrame>
        <p:nvGraphicFramePr>
          <p:cNvPr id="24" name="Gráfico 23">
            <a:extLst>
              <a:ext uri="{FF2B5EF4-FFF2-40B4-BE49-F238E27FC236}">
                <a16:creationId xmlns:a16="http://schemas.microsoft.com/office/drawing/2014/main" id="{811D0C4D-7593-4769-9317-692ECED4910C}"/>
              </a:ext>
            </a:extLst>
          </p:cNvPr>
          <p:cNvGraphicFramePr>
            <a:graphicFrameLocks/>
          </p:cNvGraphicFramePr>
          <p:nvPr>
            <p:extLst>
              <p:ext uri="{D42A27DB-BD31-4B8C-83A1-F6EECF244321}">
                <p14:modId xmlns:p14="http://schemas.microsoft.com/office/powerpoint/2010/main" val="4206887357"/>
              </p:ext>
            </p:extLst>
          </p:nvPr>
        </p:nvGraphicFramePr>
        <p:xfrm>
          <a:off x="1051165" y="1844824"/>
          <a:ext cx="7769306" cy="366058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3" name="Gráfico 22">
            <a:extLst>
              <a:ext uri="{FF2B5EF4-FFF2-40B4-BE49-F238E27FC236}">
                <a16:creationId xmlns:a16="http://schemas.microsoft.com/office/drawing/2014/main" id="{BA9F217A-7FE9-4C48-AAFC-CAA2D34EA9DF}"/>
              </a:ext>
            </a:extLst>
          </p:cNvPr>
          <p:cNvGraphicFramePr>
            <a:graphicFrameLocks/>
          </p:cNvGraphicFramePr>
          <p:nvPr>
            <p:extLst>
              <p:ext uri="{D42A27DB-BD31-4B8C-83A1-F6EECF244321}">
                <p14:modId xmlns:p14="http://schemas.microsoft.com/office/powerpoint/2010/main" val="2064721655"/>
              </p:ext>
            </p:extLst>
          </p:nvPr>
        </p:nvGraphicFramePr>
        <p:xfrm>
          <a:off x="1051165" y="1794681"/>
          <a:ext cx="7769306" cy="3756443"/>
        </p:xfrm>
        <a:graphic>
          <a:graphicData uri="http://schemas.openxmlformats.org/drawingml/2006/chart">
            <c:chart xmlns:c="http://schemas.openxmlformats.org/drawingml/2006/chart" xmlns:r="http://schemas.openxmlformats.org/officeDocument/2006/relationships" r:id="rId5"/>
          </a:graphicData>
        </a:graphic>
      </p:graphicFrame>
      <p:sp>
        <p:nvSpPr>
          <p:cNvPr id="26" name="CuadroTexto 25">
            <a:extLst>
              <a:ext uri="{FF2B5EF4-FFF2-40B4-BE49-F238E27FC236}">
                <a16:creationId xmlns:a16="http://schemas.microsoft.com/office/drawing/2014/main" id="{5629E585-E08A-44F3-98BC-03347DEDC2AD}"/>
              </a:ext>
            </a:extLst>
          </p:cNvPr>
          <p:cNvSpPr txBox="1"/>
          <p:nvPr/>
        </p:nvSpPr>
        <p:spPr>
          <a:xfrm>
            <a:off x="3760085" y="1579407"/>
            <a:ext cx="3179439" cy="369332"/>
          </a:xfrm>
          <a:prstGeom prst="rect">
            <a:avLst/>
          </a:prstGeom>
          <a:noFill/>
        </p:spPr>
        <p:txBody>
          <a:bodyPr wrap="square" rtlCol="0">
            <a:spAutoFit/>
          </a:bodyPr>
          <a:lstStyle/>
          <a:p>
            <a:r>
              <a:rPr lang="es-ES" b="1" dirty="0"/>
              <a:t>FUNCIÓN MANUAL</a:t>
            </a:r>
            <a:endParaRPr lang="es-MX" b="1" dirty="0"/>
          </a:p>
        </p:txBody>
      </p:sp>
    </p:spTree>
    <p:extLst>
      <p:ext uri="{BB962C8B-B14F-4D97-AF65-F5344CB8AC3E}">
        <p14:creationId xmlns:p14="http://schemas.microsoft.com/office/powerpoint/2010/main" val="6464688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6" name="Gráfico 25">
            <a:extLst>
              <a:ext uri="{FF2B5EF4-FFF2-40B4-BE49-F238E27FC236}">
                <a16:creationId xmlns:a16="http://schemas.microsoft.com/office/drawing/2014/main" id="{67F0BE00-92E8-409A-8312-9DD9FCB40534}"/>
              </a:ext>
            </a:extLst>
          </p:cNvPr>
          <p:cNvGraphicFramePr>
            <a:graphicFrameLocks/>
          </p:cNvGraphicFramePr>
          <p:nvPr>
            <p:extLst>
              <p:ext uri="{D42A27DB-BD31-4B8C-83A1-F6EECF244321}">
                <p14:modId xmlns:p14="http://schemas.microsoft.com/office/powerpoint/2010/main" val="2438101172"/>
              </p:ext>
            </p:extLst>
          </p:nvPr>
        </p:nvGraphicFramePr>
        <p:xfrm>
          <a:off x="1061475" y="1732112"/>
          <a:ext cx="7758996" cy="3674996"/>
        </p:xfrm>
        <a:graphic>
          <a:graphicData uri="http://schemas.openxmlformats.org/drawingml/2006/chart">
            <c:chart xmlns:c="http://schemas.openxmlformats.org/drawingml/2006/chart" xmlns:r="http://schemas.openxmlformats.org/officeDocument/2006/relationships" r:id="rId5"/>
          </a:graphicData>
        </a:graphic>
      </p:graphicFrame>
      <p:sp>
        <p:nvSpPr>
          <p:cNvPr id="27" name="CuadroTexto 26">
            <a:extLst>
              <a:ext uri="{FF2B5EF4-FFF2-40B4-BE49-F238E27FC236}">
                <a16:creationId xmlns:a16="http://schemas.microsoft.com/office/drawing/2014/main" id="{B7C655E1-0B99-4019-909E-5B4AD18D25AE}"/>
              </a:ext>
            </a:extLst>
          </p:cNvPr>
          <p:cNvSpPr txBox="1"/>
          <p:nvPr/>
        </p:nvSpPr>
        <p:spPr>
          <a:xfrm>
            <a:off x="3760085" y="1579407"/>
            <a:ext cx="3179439" cy="369332"/>
          </a:xfrm>
          <a:prstGeom prst="rect">
            <a:avLst/>
          </a:prstGeom>
          <a:noFill/>
        </p:spPr>
        <p:txBody>
          <a:bodyPr wrap="square" rtlCol="0">
            <a:spAutoFit/>
          </a:bodyPr>
          <a:lstStyle/>
          <a:p>
            <a:r>
              <a:rPr lang="es-ES" b="1" dirty="0"/>
              <a:t>FUNCIÓN MANUAL</a:t>
            </a:r>
            <a:endParaRPr lang="es-MX" b="1" dirty="0"/>
          </a:p>
        </p:txBody>
      </p:sp>
    </p:spTree>
    <p:extLst>
      <p:ext uri="{BB962C8B-B14F-4D97-AF65-F5344CB8AC3E}">
        <p14:creationId xmlns:p14="http://schemas.microsoft.com/office/powerpoint/2010/main" val="941324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4801314"/>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 </a:t>
            </a:r>
            <a:r>
              <a:rPr lang="es-MX" dirty="0"/>
              <a:t>son proporcionadas de manera correcta y oportuna, presentándose una oportunidad de mejora ya que el 33.3% menciona que no es siempre y el 11.1% dice que nunca se le entrega.</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 necesarios para llevar a cabo tus actividades académicas o de investigación, presentándose una oportunidad de mejora ya que casi el 45% menciona que no es siempre, y el 22.2% dice que nunca tiene acceso.</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 se imparten clases son buenas.</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4801314"/>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 sin embargo hay una oportunidad de mejora ya que mas del 60% menciona que no es siempre..</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 sin embargo hay una oportunidad de mejora ya que mas del 69% menciona que no es siempre.</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 atiende de manera oportuna, sin embargo hay una oportunidad de mejora ya que mas del 30% menciona que no es siempre.</a:t>
            </a:r>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4524315"/>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Si se cuenta con el </a:t>
            </a:r>
            <a:r>
              <a:rPr lang="es-MX" b="1" dirty="0"/>
              <a:t>material necesario para la realización de funciones pero hay oportunidad de mejora</a:t>
            </a:r>
            <a:r>
              <a:rPr lang="es-MX" dirty="0"/>
              <a:t>, pues el 60% dice que siempre se cuenta con el y el 40% dice que solo algunas veces se cuenta con el material necesario.</a:t>
            </a:r>
          </a:p>
          <a:p>
            <a:pPr marL="285750" indent="-285750" algn="just">
              <a:buFont typeface="Arial" panose="020B0604020202020204" pitchFamily="34" charset="0"/>
              <a:buChar char="•"/>
            </a:pPr>
            <a:r>
              <a:rPr lang="es-MX" dirty="0"/>
              <a:t>Mas del 50% de las veces se proporciona en tiempo y forma el </a:t>
            </a:r>
            <a:r>
              <a:rPr lang="es-MX" b="1" dirty="0"/>
              <a:t>equipo o herramientas necesarias para realizar sus funciones</a:t>
            </a:r>
            <a:r>
              <a:rPr lang="es-MX" dirty="0"/>
              <a:t>, pero el 40% dices que solo algunas veces es así, por lo que hay oportunidad de mejora.</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6" name="Gráfico 25"/>
          <p:cNvGraphicFramePr>
            <a:graphicFrameLocks/>
          </p:cNvGraphicFramePr>
          <p:nvPr>
            <p:extLst>
              <p:ext uri="{D42A27DB-BD31-4B8C-83A1-F6EECF244321}">
                <p14:modId xmlns:p14="http://schemas.microsoft.com/office/powerpoint/2010/main" val="4097841978"/>
              </p:ext>
            </p:extLst>
          </p:nvPr>
        </p:nvGraphicFramePr>
        <p:xfrm>
          <a:off x="1159480" y="1292328"/>
          <a:ext cx="7516976" cy="42130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5" name="Gráfico 24">
            <a:extLst>
              <a:ext uri="{FF2B5EF4-FFF2-40B4-BE49-F238E27FC236}">
                <a16:creationId xmlns:a16="http://schemas.microsoft.com/office/drawing/2014/main" id="{D8E3596C-F59A-45B9-9FAB-69A5E13DDB45}"/>
              </a:ext>
            </a:extLst>
          </p:cNvPr>
          <p:cNvGraphicFramePr>
            <a:graphicFrameLocks/>
          </p:cNvGraphicFramePr>
          <p:nvPr>
            <p:extLst>
              <p:ext uri="{D42A27DB-BD31-4B8C-83A1-F6EECF244321}">
                <p14:modId xmlns:p14="http://schemas.microsoft.com/office/powerpoint/2010/main" val="2098448955"/>
              </p:ext>
            </p:extLst>
          </p:nvPr>
        </p:nvGraphicFramePr>
        <p:xfrm>
          <a:off x="1209270" y="1179249"/>
          <a:ext cx="7107146" cy="42278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5" name="Gráfico 24">
            <a:extLst>
              <a:ext uri="{FF2B5EF4-FFF2-40B4-BE49-F238E27FC236}">
                <a16:creationId xmlns:a16="http://schemas.microsoft.com/office/drawing/2014/main" id="{8523DB1B-CFDE-4C60-8528-91BA9CF17FED}"/>
              </a:ext>
            </a:extLst>
          </p:cNvPr>
          <p:cNvGraphicFramePr>
            <a:graphicFrameLocks/>
          </p:cNvGraphicFramePr>
          <p:nvPr>
            <p:extLst>
              <p:ext uri="{D42A27DB-BD31-4B8C-83A1-F6EECF244321}">
                <p14:modId xmlns:p14="http://schemas.microsoft.com/office/powerpoint/2010/main" val="4090824469"/>
              </p:ext>
            </p:extLst>
          </p:nvPr>
        </p:nvGraphicFramePr>
        <p:xfrm>
          <a:off x="1095024" y="1342721"/>
          <a:ext cx="7581431" cy="42084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5" name="Gráfico 24">
            <a:extLst>
              <a:ext uri="{FF2B5EF4-FFF2-40B4-BE49-F238E27FC236}">
                <a16:creationId xmlns:a16="http://schemas.microsoft.com/office/drawing/2014/main" id="{8FB28FEE-5AAC-41A5-84AC-4FABBDE34B8B}"/>
              </a:ext>
            </a:extLst>
          </p:cNvPr>
          <p:cNvGraphicFramePr>
            <a:graphicFrameLocks/>
          </p:cNvGraphicFramePr>
          <p:nvPr>
            <p:extLst>
              <p:ext uri="{D42A27DB-BD31-4B8C-83A1-F6EECF244321}">
                <p14:modId xmlns:p14="http://schemas.microsoft.com/office/powerpoint/2010/main" val="3660612658"/>
              </p:ext>
            </p:extLst>
          </p:nvPr>
        </p:nvGraphicFramePr>
        <p:xfrm>
          <a:off x="1177716" y="1363443"/>
          <a:ext cx="7453019" cy="417522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5" name="Gráfico 24">
            <a:extLst>
              <a:ext uri="{FF2B5EF4-FFF2-40B4-BE49-F238E27FC236}">
                <a16:creationId xmlns:a16="http://schemas.microsoft.com/office/drawing/2014/main" id="{FC8E5986-4BC5-478D-A482-880BBDE338C1}"/>
              </a:ext>
            </a:extLst>
          </p:cNvPr>
          <p:cNvGraphicFramePr>
            <a:graphicFrameLocks/>
          </p:cNvGraphicFramePr>
          <p:nvPr>
            <p:extLst>
              <p:ext uri="{D42A27DB-BD31-4B8C-83A1-F6EECF244321}">
                <p14:modId xmlns:p14="http://schemas.microsoft.com/office/powerpoint/2010/main" val="3421961954"/>
              </p:ext>
            </p:extLst>
          </p:nvPr>
        </p:nvGraphicFramePr>
        <p:xfrm>
          <a:off x="1101426" y="1342721"/>
          <a:ext cx="7817341" cy="42084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id="{AAA107FC-662B-4738-997B-92FCF91FAB1D}"/>
              </a:ext>
            </a:extLst>
          </p:cNvPr>
          <p:cNvGraphicFramePr>
            <a:graphicFrameLocks/>
          </p:cNvGraphicFramePr>
          <p:nvPr>
            <p:extLst>
              <p:ext uri="{D42A27DB-BD31-4B8C-83A1-F6EECF244321}">
                <p14:modId xmlns:p14="http://schemas.microsoft.com/office/powerpoint/2010/main" val="4266907951"/>
              </p:ext>
            </p:extLst>
          </p:nvPr>
        </p:nvGraphicFramePr>
        <p:xfrm>
          <a:off x="1140291" y="1105440"/>
          <a:ext cx="7543019" cy="43999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74579" y="2475055"/>
            <a:ext cx="5832648"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DIRECCIÓN DE ARTE Y CULTURA</a:t>
            </a:r>
          </a:p>
        </p:txBody>
      </p:sp>
    </p:spTree>
    <p:extLst>
      <p:ext uri="{BB962C8B-B14F-4D97-AF65-F5344CB8AC3E}">
        <p14:creationId xmlns:p14="http://schemas.microsoft.com/office/powerpoint/2010/main" val="36137020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5" name="Gráfico 24">
            <a:extLst>
              <a:ext uri="{FF2B5EF4-FFF2-40B4-BE49-F238E27FC236}">
                <a16:creationId xmlns:a16="http://schemas.microsoft.com/office/drawing/2014/main" id="{53E54025-93F9-41C0-B89C-A9728A74B5CF}"/>
              </a:ext>
            </a:extLst>
          </p:cNvPr>
          <p:cNvGraphicFramePr>
            <a:graphicFrameLocks/>
          </p:cNvGraphicFramePr>
          <p:nvPr>
            <p:extLst>
              <p:ext uri="{D42A27DB-BD31-4B8C-83A1-F6EECF244321}">
                <p14:modId xmlns:p14="http://schemas.microsoft.com/office/powerpoint/2010/main" val="2007294821"/>
              </p:ext>
            </p:extLst>
          </p:nvPr>
        </p:nvGraphicFramePr>
        <p:xfrm>
          <a:off x="1101426" y="1104342"/>
          <a:ext cx="7214989" cy="44204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3139321"/>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se opina que la </a:t>
            </a:r>
            <a:r>
              <a:rPr lang="es-MX" b="1" dirty="0"/>
              <a:t>relación</a:t>
            </a:r>
            <a:r>
              <a:rPr lang="es-MX" dirty="0"/>
              <a:t> </a:t>
            </a:r>
            <a:r>
              <a:rPr lang="es-MX" b="1" dirty="0"/>
              <a:t>entre compañeros y compañeras </a:t>
            </a:r>
            <a:r>
              <a:rPr lang="es-MX" dirty="0"/>
              <a:t>es buena, el </a:t>
            </a:r>
            <a:r>
              <a:rPr lang="es-MX" b="1" dirty="0"/>
              <a:t>trabajo en equipo</a:t>
            </a:r>
            <a:r>
              <a:rPr lang="es-MX" dirty="0"/>
              <a:t> se fomenta siempre, se manifiesta que se les permite expresar su </a:t>
            </a:r>
            <a:r>
              <a:rPr lang="es-MX" b="1" dirty="0"/>
              <a:t>punto de vista</a:t>
            </a:r>
            <a:r>
              <a:rPr lang="es-MX" dirty="0"/>
              <a:t>, se dice que se presentan </a:t>
            </a:r>
            <a:r>
              <a:rPr lang="es-MX" b="1" dirty="0"/>
              <a:t>situaciones de conflicto </a:t>
            </a:r>
            <a:r>
              <a:rPr lang="es-MX" dirty="0"/>
              <a:t>, y estas situaciones de </a:t>
            </a:r>
            <a:r>
              <a:rPr lang="es-MX" b="1" dirty="0"/>
              <a:t>conflicto afectan el ambiente </a:t>
            </a:r>
            <a:r>
              <a:rPr lang="es-MX" dirty="0"/>
              <a:t>de trabajo algunas veces, los encuestados clasificaron la siguiente </a:t>
            </a:r>
            <a:r>
              <a:rPr lang="es-MX" b="1" dirty="0"/>
              <a:t>tipificación</a:t>
            </a:r>
            <a:r>
              <a:rPr lang="es-MX" dirty="0"/>
              <a:t> de conflictos jerarquizándolos de la siguiente manera: 1.-conflictos con compañeros, 2.-conflictos personales, 3.-conflictos institucionales, también se externa que generalmente si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5" name="Gráfico 24">
            <a:extLst>
              <a:ext uri="{FF2B5EF4-FFF2-40B4-BE49-F238E27FC236}">
                <a16:creationId xmlns:a16="http://schemas.microsoft.com/office/drawing/2014/main" id="{7B8F9C44-3C20-4B1D-9DBC-F42D45370891}"/>
              </a:ext>
            </a:extLst>
          </p:cNvPr>
          <p:cNvGraphicFramePr>
            <a:graphicFrameLocks/>
          </p:cNvGraphicFramePr>
          <p:nvPr>
            <p:extLst>
              <p:ext uri="{D42A27DB-BD31-4B8C-83A1-F6EECF244321}">
                <p14:modId xmlns:p14="http://schemas.microsoft.com/office/powerpoint/2010/main" val="1481952679"/>
              </p:ext>
            </p:extLst>
          </p:nvPr>
        </p:nvGraphicFramePr>
        <p:xfrm>
          <a:off x="1081693" y="1424894"/>
          <a:ext cx="7837075" cy="403479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5" name="Gráfico 24">
            <a:extLst>
              <a:ext uri="{FF2B5EF4-FFF2-40B4-BE49-F238E27FC236}">
                <a16:creationId xmlns:a16="http://schemas.microsoft.com/office/drawing/2014/main" id="{21678B8C-F0D0-467C-A5BE-D2D01DED489E}"/>
              </a:ext>
            </a:extLst>
          </p:cNvPr>
          <p:cNvGraphicFramePr>
            <a:graphicFrameLocks/>
          </p:cNvGraphicFramePr>
          <p:nvPr>
            <p:extLst>
              <p:ext uri="{D42A27DB-BD31-4B8C-83A1-F6EECF244321}">
                <p14:modId xmlns:p14="http://schemas.microsoft.com/office/powerpoint/2010/main" val="3551469909"/>
              </p:ext>
            </p:extLst>
          </p:nvPr>
        </p:nvGraphicFramePr>
        <p:xfrm>
          <a:off x="1061474" y="1082582"/>
          <a:ext cx="7667557" cy="44422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5" name="Gráfico 24">
            <a:extLst>
              <a:ext uri="{FF2B5EF4-FFF2-40B4-BE49-F238E27FC236}">
                <a16:creationId xmlns:a16="http://schemas.microsoft.com/office/drawing/2014/main" id="{3BA7B30B-18F0-447B-811C-52A67608ABF1}"/>
              </a:ext>
            </a:extLst>
          </p:cNvPr>
          <p:cNvGraphicFramePr>
            <a:graphicFrameLocks/>
          </p:cNvGraphicFramePr>
          <p:nvPr>
            <p:extLst>
              <p:ext uri="{D42A27DB-BD31-4B8C-83A1-F6EECF244321}">
                <p14:modId xmlns:p14="http://schemas.microsoft.com/office/powerpoint/2010/main" val="226915417"/>
              </p:ext>
            </p:extLst>
          </p:nvPr>
        </p:nvGraphicFramePr>
        <p:xfrm>
          <a:off x="1061474" y="1331291"/>
          <a:ext cx="7713277" cy="42198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5" name="Gráfico 24">
            <a:extLst>
              <a:ext uri="{FF2B5EF4-FFF2-40B4-BE49-F238E27FC236}">
                <a16:creationId xmlns:a16="http://schemas.microsoft.com/office/drawing/2014/main" id="{782707CE-E3A5-408A-84F1-9A0400E04466}"/>
              </a:ext>
            </a:extLst>
          </p:cNvPr>
          <p:cNvGraphicFramePr>
            <a:graphicFrameLocks/>
          </p:cNvGraphicFramePr>
          <p:nvPr>
            <p:extLst>
              <p:ext uri="{D42A27DB-BD31-4B8C-83A1-F6EECF244321}">
                <p14:modId xmlns:p14="http://schemas.microsoft.com/office/powerpoint/2010/main" val="1235052332"/>
              </p:ext>
            </p:extLst>
          </p:nvPr>
        </p:nvGraphicFramePr>
        <p:xfrm>
          <a:off x="1115183" y="1449249"/>
          <a:ext cx="7705288" cy="406587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5" name="Gráfico 24">
            <a:extLst>
              <a:ext uri="{FF2B5EF4-FFF2-40B4-BE49-F238E27FC236}">
                <a16:creationId xmlns:a16="http://schemas.microsoft.com/office/drawing/2014/main" id="{31D0BBF9-4E11-4CF1-8E4A-FC8DBF528B19}"/>
              </a:ext>
            </a:extLst>
          </p:cNvPr>
          <p:cNvGraphicFramePr>
            <a:graphicFrameLocks/>
          </p:cNvGraphicFramePr>
          <p:nvPr>
            <p:extLst>
              <p:ext uri="{D42A27DB-BD31-4B8C-83A1-F6EECF244321}">
                <p14:modId xmlns:p14="http://schemas.microsoft.com/office/powerpoint/2010/main" val="1756469181"/>
              </p:ext>
            </p:extLst>
          </p:nvPr>
        </p:nvGraphicFramePr>
        <p:xfrm>
          <a:off x="1023312" y="1342722"/>
          <a:ext cx="7509127" cy="41626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5" name="Gráfico 24">
            <a:extLst>
              <a:ext uri="{FF2B5EF4-FFF2-40B4-BE49-F238E27FC236}">
                <a16:creationId xmlns:a16="http://schemas.microsoft.com/office/drawing/2014/main" id="{13CDFDFC-3A1F-4BEE-B38D-8D393F0CB8D3}"/>
              </a:ext>
            </a:extLst>
          </p:cNvPr>
          <p:cNvGraphicFramePr>
            <a:graphicFrameLocks/>
          </p:cNvGraphicFramePr>
          <p:nvPr>
            <p:extLst>
              <p:ext uri="{D42A27DB-BD31-4B8C-83A1-F6EECF244321}">
                <p14:modId xmlns:p14="http://schemas.microsoft.com/office/powerpoint/2010/main" val="1039624599"/>
              </p:ext>
            </p:extLst>
          </p:nvPr>
        </p:nvGraphicFramePr>
        <p:xfrm>
          <a:off x="1094196" y="1342722"/>
          <a:ext cx="7438243" cy="41626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3" name="Gráfico 22">
            <a:extLst>
              <a:ext uri="{FF2B5EF4-FFF2-40B4-BE49-F238E27FC236}">
                <a16:creationId xmlns:a16="http://schemas.microsoft.com/office/drawing/2014/main" id="{98020598-0CE8-426B-BE8C-7036E2F7B66D}"/>
              </a:ext>
            </a:extLst>
          </p:cNvPr>
          <p:cNvGraphicFramePr>
            <a:graphicFrameLocks/>
          </p:cNvGraphicFramePr>
          <p:nvPr>
            <p:extLst>
              <p:ext uri="{D42A27DB-BD31-4B8C-83A1-F6EECF244321}">
                <p14:modId xmlns:p14="http://schemas.microsoft.com/office/powerpoint/2010/main" val="2116560043"/>
              </p:ext>
            </p:extLst>
          </p:nvPr>
        </p:nvGraphicFramePr>
        <p:xfrm>
          <a:off x="1101426" y="1065097"/>
          <a:ext cx="7293853" cy="448602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grpSp>
        <p:nvGrpSpPr>
          <p:cNvPr id="179" name="Google Shape;179;p6"/>
          <p:cNvGrpSpPr/>
          <p:nvPr/>
        </p:nvGrpSpPr>
        <p:grpSpPr>
          <a:xfrm>
            <a:off x="144016" y="0"/>
            <a:ext cx="8964488" cy="6858000"/>
            <a:chOff x="179512" y="0"/>
            <a:chExt cx="8964488" cy="6858000"/>
          </a:xfrm>
        </p:grpSpPr>
        <p:grpSp>
          <p:nvGrpSpPr>
            <p:cNvPr id="180" name="Google Shape;180;p6"/>
            <p:cNvGrpSpPr/>
            <p:nvPr/>
          </p:nvGrpSpPr>
          <p:grpSpPr>
            <a:xfrm>
              <a:off x="179512" y="0"/>
              <a:ext cx="8964488" cy="6858000"/>
              <a:chOff x="179512" y="0"/>
              <a:chExt cx="8964488" cy="6858000"/>
            </a:xfrm>
          </p:grpSpPr>
          <p:pic>
            <p:nvPicPr>
              <p:cNvPr id="181" name="Google Shape;181;p6"/>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82" name="Google Shape;182;p6"/>
              <p:cNvGrpSpPr/>
              <p:nvPr/>
            </p:nvGrpSpPr>
            <p:grpSpPr>
              <a:xfrm>
                <a:off x="179512" y="0"/>
                <a:ext cx="8964488" cy="6858000"/>
                <a:chOff x="179512" y="0"/>
                <a:chExt cx="8964488" cy="6858000"/>
              </a:xfrm>
            </p:grpSpPr>
            <p:sp>
              <p:nvSpPr>
                <p:cNvPr id="183" name="Google Shape;183;p6"/>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4" name="Google Shape;184;p6"/>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 name="Google Shape;185;p6"/>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 name="Google Shape;186;p6"/>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6"/>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88" name="Google Shape;188;p6"/>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89" name="Google Shape;189;p6"/>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190" name="Google Shape;190;p6"/>
            <p:cNvSpPr txBox="1"/>
            <p:nvPr/>
          </p:nvSpPr>
          <p:spPr>
            <a:xfrm>
              <a:off x="3902901" y="6304172"/>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graphicFrame>
        <p:nvGraphicFramePr>
          <p:cNvPr id="191" name="Google Shape;191;p6"/>
          <p:cNvGraphicFramePr/>
          <p:nvPr/>
        </p:nvGraphicFramePr>
        <p:xfrm>
          <a:off x="2097440" y="410569"/>
          <a:ext cx="5930944" cy="30443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2" name="Google Shape;192;p6"/>
          <p:cNvGraphicFramePr/>
          <p:nvPr/>
        </p:nvGraphicFramePr>
        <p:xfrm>
          <a:off x="378048" y="3541365"/>
          <a:ext cx="3643064" cy="266351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3" name="Google Shape;193;p6"/>
          <p:cNvGraphicFramePr/>
          <p:nvPr/>
        </p:nvGraphicFramePr>
        <p:xfrm>
          <a:off x="3062872" y="3555227"/>
          <a:ext cx="4173384" cy="267250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4" name="Google Shape;194;p6"/>
          <p:cNvGraphicFramePr/>
          <p:nvPr/>
        </p:nvGraphicFramePr>
        <p:xfrm>
          <a:off x="5652120" y="3598938"/>
          <a:ext cx="4572000" cy="2659515"/>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3416320"/>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define que funcionan bien las </a:t>
            </a:r>
            <a:r>
              <a:rPr lang="es-MX" b="1" dirty="0"/>
              <a:t>líneas de autoridad </a:t>
            </a:r>
            <a:r>
              <a:rPr lang="es-MX" dirty="0"/>
              <a:t>en el desempeño del trabajo, generalmente se reciben las </a:t>
            </a:r>
            <a:r>
              <a:rPr lang="es-MX" b="1" dirty="0"/>
              <a:t>instrucciones</a:t>
            </a:r>
            <a:r>
              <a:rPr lang="es-MX" dirty="0"/>
              <a:t> de trabajo en tiempo y forma, se percibe que los responsables de área no siempre distribuyen las </a:t>
            </a:r>
            <a:r>
              <a:rPr lang="es-MX" b="1" dirty="0"/>
              <a:t>actividades de manera equilibrada </a:t>
            </a:r>
            <a:r>
              <a:rPr lang="es-MX" dirty="0"/>
              <a:t>pues casi el 45% opina que no siempre están de acuerdo, el numero de colaboradores si es adecuado en relación a la </a:t>
            </a:r>
            <a:r>
              <a:rPr lang="es-MX" b="1" dirty="0"/>
              <a:t>carga de trabajo</a:t>
            </a:r>
            <a:r>
              <a:rPr lang="es-MX" dirty="0"/>
              <a:t>,</a:t>
            </a:r>
            <a:r>
              <a:rPr lang="es-MX" b="1" dirty="0"/>
              <a:t> </a:t>
            </a:r>
            <a:r>
              <a:rPr lang="es-MX" dirty="0"/>
              <a:t>de igual manera la persona que evalúa a los compañeros si lo hace en </a:t>
            </a:r>
            <a:r>
              <a:rPr lang="es-MX" b="1" dirty="0"/>
              <a:t>base a resultados</a:t>
            </a:r>
            <a:r>
              <a:rPr lang="es-MX" dirty="0"/>
              <a:t>, se brinda la oportunidad de hacer </a:t>
            </a:r>
            <a:r>
              <a:rPr lang="es-MX" b="1" dirty="0"/>
              <a:t>propuestas de mejora</a:t>
            </a:r>
            <a:r>
              <a:rPr lang="es-MX" dirty="0"/>
              <a:t>,</a:t>
            </a:r>
            <a:r>
              <a:rPr lang="es-MX" b="1" dirty="0"/>
              <a:t> </a:t>
            </a:r>
            <a:r>
              <a:rPr lang="es-MX" dirty="0"/>
              <a:t>pero se expresa que algunas veces no son </a:t>
            </a:r>
            <a:r>
              <a:rPr lang="es-MX" b="1" dirty="0"/>
              <a:t>consideradas esas propuestas de mejora.</a:t>
            </a:r>
          </a:p>
        </p:txBody>
      </p:sp>
    </p:spTree>
    <p:extLst>
      <p:ext uri="{BB962C8B-B14F-4D97-AF65-F5344CB8AC3E}">
        <p14:creationId xmlns:p14="http://schemas.microsoft.com/office/powerpoint/2010/main" val="34185849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5" name="Gráfico 24">
            <a:extLst>
              <a:ext uri="{FF2B5EF4-FFF2-40B4-BE49-F238E27FC236}">
                <a16:creationId xmlns:a16="http://schemas.microsoft.com/office/drawing/2014/main" id="{336827E7-20FF-4F6A-BE8F-8D31A30B63E4}"/>
              </a:ext>
            </a:extLst>
          </p:cNvPr>
          <p:cNvGraphicFramePr>
            <a:graphicFrameLocks/>
          </p:cNvGraphicFramePr>
          <p:nvPr>
            <p:extLst>
              <p:ext uri="{D42A27DB-BD31-4B8C-83A1-F6EECF244321}">
                <p14:modId xmlns:p14="http://schemas.microsoft.com/office/powerpoint/2010/main" val="4222663309"/>
              </p:ext>
            </p:extLst>
          </p:nvPr>
        </p:nvGraphicFramePr>
        <p:xfrm>
          <a:off x="1128939" y="1145649"/>
          <a:ext cx="7429789" cy="42614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6" name="Gráfico 25">
            <a:extLst>
              <a:ext uri="{FF2B5EF4-FFF2-40B4-BE49-F238E27FC236}">
                <a16:creationId xmlns:a16="http://schemas.microsoft.com/office/drawing/2014/main" id="{BB73BE49-0C57-45E2-92BB-7E642252069B}"/>
              </a:ext>
            </a:extLst>
          </p:cNvPr>
          <p:cNvGraphicFramePr>
            <a:graphicFrameLocks/>
          </p:cNvGraphicFramePr>
          <p:nvPr>
            <p:extLst>
              <p:ext uri="{D42A27DB-BD31-4B8C-83A1-F6EECF244321}">
                <p14:modId xmlns:p14="http://schemas.microsoft.com/office/powerpoint/2010/main" val="393546113"/>
              </p:ext>
            </p:extLst>
          </p:nvPr>
        </p:nvGraphicFramePr>
        <p:xfrm>
          <a:off x="1135181" y="1424895"/>
          <a:ext cx="7495555" cy="398221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5" name="Gráfico 24">
            <a:extLst>
              <a:ext uri="{FF2B5EF4-FFF2-40B4-BE49-F238E27FC236}">
                <a16:creationId xmlns:a16="http://schemas.microsoft.com/office/drawing/2014/main" id="{697A3962-E918-466B-BE20-E282A20FBCDA}"/>
              </a:ext>
            </a:extLst>
          </p:cNvPr>
          <p:cNvGraphicFramePr>
            <a:graphicFrameLocks/>
          </p:cNvGraphicFramePr>
          <p:nvPr>
            <p:extLst>
              <p:ext uri="{D42A27DB-BD31-4B8C-83A1-F6EECF244321}">
                <p14:modId xmlns:p14="http://schemas.microsoft.com/office/powerpoint/2010/main" val="3306392201"/>
              </p:ext>
            </p:extLst>
          </p:nvPr>
        </p:nvGraphicFramePr>
        <p:xfrm>
          <a:off x="1076207" y="1400320"/>
          <a:ext cx="7698543" cy="412451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5" name="Gráfico 24">
            <a:extLst>
              <a:ext uri="{FF2B5EF4-FFF2-40B4-BE49-F238E27FC236}">
                <a16:creationId xmlns:a16="http://schemas.microsoft.com/office/drawing/2014/main" id="{58BE508A-85E8-408E-96F9-62E62A3D2A59}"/>
              </a:ext>
            </a:extLst>
          </p:cNvPr>
          <p:cNvGraphicFramePr>
            <a:graphicFrameLocks/>
          </p:cNvGraphicFramePr>
          <p:nvPr>
            <p:extLst>
              <p:ext uri="{D42A27DB-BD31-4B8C-83A1-F6EECF244321}">
                <p14:modId xmlns:p14="http://schemas.microsoft.com/office/powerpoint/2010/main" val="1541798562"/>
              </p:ext>
            </p:extLst>
          </p:nvPr>
        </p:nvGraphicFramePr>
        <p:xfrm>
          <a:off x="1128939" y="1119359"/>
          <a:ext cx="7501797" cy="44317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5" name="Gráfico 24">
            <a:extLst>
              <a:ext uri="{FF2B5EF4-FFF2-40B4-BE49-F238E27FC236}">
                <a16:creationId xmlns:a16="http://schemas.microsoft.com/office/drawing/2014/main" id="{E4D3FEA2-2C12-4F41-9C8F-B049D5411808}"/>
              </a:ext>
            </a:extLst>
          </p:cNvPr>
          <p:cNvGraphicFramePr>
            <a:graphicFrameLocks/>
          </p:cNvGraphicFramePr>
          <p:nvPr>
            <p:extLst>
              <p:ext uri="{D42A27DB-BD31-4B8C-83A1-F6EECF244321}">
                <p14:modId xmlns:p14="http://schemas.microsoft.com/office/powerpoint/2010/main" val="2005950044"/>
              </p:ext>
            </p:extLst>
          </p:nvPr>
        </p:nvGraphicFramePr>
        <p:xfrm>
          <a:off x="1262978" y="1251411"/>
          <a:ext cx="7269462" cy="429971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5" name="Gráfico 24">
            <a:extLst>
              <a:ext uri="{FF2B5EF4-FFF2-40B4-BE49-F238E27FC236}">
                <a16:creationId xmlns:a16="http://schemas.microsoft.com/office/drawing/2014/main" id="{1F2C9670-BCF4-4ADE-94EB-6E6630C12857}"/>
              </a:ext>
            </a:extLst>
          </p:cNvPr>
          <p:cNvGraphicFramePr>
            <a:graphicFrameLocks/>
          </p:cNvGraphicFramePr>
          <p:nvPr>
            <p:extLst>
              <p:ext uri="{D42A27DB-BD31-4B8C-83A1-F6EECF244321}">
                <p14:modId xmlns:p14="http://schemas.microsoft.com/office/powerpoint/2010/main" val="3830426850"/>
              </p:ext>
            </p:extLst>
          </p:nvPr>
        </p:nvGraphicFramePr>
        <p:xfrm>
          <a:off x="1101426" y="1145648"/>
          <a:ext cx="7214989" cy="43597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5" name="Gráfico 24">
            <a:extLst>
              <a:ext uri="{FF2B5EF4-FFF2-40B4-BE49-F238E27FC236}">
                <a16:creationId xmlns:a16="http://schemas.microsoft.com/office/drawing/2014/main" id="{B7EC8B4B-749E-440A-8E37-DA0D5CFB4A62}"/>
              </a:ext>
            </a:extLst>
          </p:cNvPr>
          <p:cNvGraphicFramePr>
            <a:graphicFrameLocks/>
          </p:cNvGraphicFramePr>
          <p:nvPr>
            <p:extLst>
              <p:ext uri="{D42A27DB-BD31-4B8C-83A1-F6EECF244321}">
                <p14:modId xmlns:p14="http://schemas.microsoft.com/office/powerpoint/2010/main" val="1008266305"/>
              </p:ext>
            </p:extLst>
          </p:nvPr>
        </p:nvGraphicFramePr>
        <p:xfrm>
          <a:off x="1081318" y="1128301"/>
          <a:ext cx="7451122" cy="42788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5" name="Gráfico 24">
            <a:extLst>
              <a:ext uri="{FF2B5EF4-FFF2-40B4-BE49-F238E27FC236}">
                <a16:creationId xmlns:a16="http://schemas.microsoft.com/office/drawing/2014/main" id="{22A59249-259B-4C8F-9B3E-07B807209B96}"/>
              </a:ext>
            </a:extLst>
          </p:cNvPr>
          <p:cNvGraphicFramePr>
            <a:graphicFrameLocks/>
          </p:cNvGraphicFramePr>
          <p:nvPr>
            <p:extLst>
              <p:ext uri="{D42A27DB-BD31-4B8C-83A1-F6EECF244321}">
                <p14:modId xmlns:p14="http://schemas.microsoft.com/office/powerpoint/2010/main" val="2050913705"/>
              </p:ext>
            </p:extLst>
          </p:nvPr>
        </p:nvGraphicFramePr>
        <p:xfrm>
          <a:off x="1101427" y="1082582"/>
          <a:ext cx="7719044" cy="44422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grpSp>
        <p:nvGrpSpPr>
          <p:cNvPr id="159" name="Google Shape;159;p5"/>
          <p:cNvGrpSpPr/>
          <p:nvPr/>
        </p:nvGrpSpPr>
        <p:grpSpPr>
          <a:xfrm>
            <a:off x="179512" y="0"/>
            <a:ext cx="8964488" cy="6858000"/>
            <a:chOff x="179512" y="0"/>
            <a:chExt cx="8964488" cy="6858000"/>
          </a:xfrm>
        </p:grpSpPr>
        <p:grpSp>
          <p:nvGrpSpPr>
            <p:cNvPr id="160" name="Google Shape;160;p5"/>
            <p:cNvGrpSpPr/>
            <p:nvPr/>
          </p:nvGrpSpPr>
          <p:grpSpPr>
            <a:xfrm>
              <a:off x="179512" y="0"/>
              <a:ext cx="8964488" cy="6858000"/>
              <a:chOff x="179512" y="0"/>
              <a:chExt cx="8964488" cy="6858000"/>
            </a:xfrm>
          </p:grpSpPr>
          <p:pic>
            <p:nvPicPr>
              <p:cNvPr id="161" name="Google Shape;161;p5"/>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62" name="Google Shape;162;p5"/>
              <p:cNvGrpSpPr/>
              <p:nvPr/>
            </p:nvGrpSpPr>
            <p:grpSpPr>
              <a:xfrm>
                <a:off x="179512" y="0"/>
                <a:ext cx="8964488" cy="6858000"/>
                <a:chOff x="179512" y="0"/>
                <a:chExt cx="8964488" cy="6858000"/>
              </a:xfrm>
            </p:grpSpPr>
            <p:sp>
              <p:nvSpPr>
                <p:cNvPr id="163" name="Google Shape;163;p5"/>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4" name="Google Shape;164;p5"/>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p5"/>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6" name="Google Shape;166;p5"/>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7" name="Google Shape;167;p5"/>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68" name="Google Shape;168;p5"/>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69" name="Google Shape;169;p5"/>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170" name="Google Shape;170;p5"/>
            <p:cNvSpPr txBox="1"/>
            <p:nvPr/>
          </p:nvSpPr>
          <p:spPr>
            <a:xfrm>
              <a:off x="3902901" y="6304172"/>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graphicFrame>
        <p:nvGraphicFramePr>
          <p:cNvPr id="18" name="Gráfico 17">
            <a:extLst>
              <a:ext uri="{FF2B5EF4-FFF2-40B4-BE49-F238E27FC236}">
                <a16:creationId xmlns:a16="http://schemas.microsoft.com/office/drawing/2014/main" id="{0B6527C9-2DCF-40AF-87CC-FA3A4CE71705}"/>
              </a:ext>
            </a:extLst>
          </p:cNvPr>
          <p:cNvGraphicFramePr>
            <a:graphicFrameLocks/>
          </p:cNvGraphicFramePr>
          <p:nvPr>
            <p:extLst>
              <p:ext uri="{D42A27DB-BD31-4B8C-83A1-F6EECF244321}">
                <p14:modId xmlns:p14="http://schemas.microsoft.com/office/powerpoint/2010/main" val="1174607536"/>
              </p:ext>
            </p:extLst>
          </p:nvPr>
        </p:nvGraphicFramePr>
        <p:xfrm>
          <a:off x="2097439" y="571555"/>
          <a:ext cx="5741210" cy="27788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Gráfico 18">
            <a:extLst>
              <a:ext uri="{FF2B5EF4-FFF2-40B4-BE49-F238E27FC236}">
                <a16:creationId xmlns:a16="http://schemas.microsoft.com/office/drawing/2014/main" id="{743BDC63-9771-4E43-B302-88150D38AE0B}"/>
              </a:ext>
            </a:extLst>
          </p:cNvPr>
          <p:cNvGraphicFramePr>
            <a:graphicFrameLocks/>
          </p:cNvGraphicFramePr>
          <p:nvPr>
            <p:extLst>
              <p:ext uri="{D42A27DB-BD31-4B8C-83A1-F6EECF244321}">
                <p14:modId xmlns:p14="http://schemas.microsoft.com/office/powerpoint/2010/main" val="4045793360"/>
              </p:ext>
            </p:extLst>
          </p:nvPr>
        </p:nvGraphicFramePr>
        <p:xfrm>
          <a:off x="960714" y="3596079"/>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68551ADB-2CBF-4DE2-9443-7C63B74AAC27}"/>
              </a:ext>
            </a:extLst>
          </p:cNvPr>
          <p:cNvGraphicFramePr>
            <a:graphicFrameLocks/>
          </p:cNvGraphicFramePr>
          <p:nvPr>
            <p:extLst>
              <p:ext uri="{D42A27DB-BD31-4B8C-83A1-F6EECF244321}">
                <p14:modId xmlns:p14="http://schemas.microsoft.com/office/powerpoint/2010/main" val="2603300076"/>
              </p:ext>
            </p:extLst>
          </p:nvPr>
        </p:nvGraphicFramePr>
        <p:xfrm>
          <a:off x="4277021" y="3560972"/>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5" name="Gráfico 24">
            <a:extLst>
              <a:ext uri="{FF2B5EF4-FFF2-40B4-BE49-F238E27FC236}">
                <a16:creationId xmlns:a16="http://schemas.microsoft.com/office/drawing/2014/main" id="{B3221935-666F-4EC0-B489-B69EE0E3D956}"/>
              </a:ext>
            </a:extLst>
          </p:cNvPr>
          <p:cNvGraphicFramePr>
            <a:graphicFrameLocks/>
          </p:cNvGraphicFramePr>
          <p:nvPr>
            <p:extLst>
              <p:ext uri="{D42A27DB-BD31-4B8C-83A1-F6EECF244321}">
                <p14:modId xmlns:p14="http://schemas.microsoft.com/office/powerpoint/2010/main" val="2521507614"/>
              </p:ext>
            </p:extLst>
          </p:nvPr>
        </p:nvGraphicFramePr>
        <p:xfrm>
          <a:off x="1168891" y="1424894"/>
          <a:ext cx="7461845" cy="40805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4247317"/>
          </a:xfrm>
          <a:prstGeom prst="rect">
            <a:avLst/>
          </a:prstGeom>
          <a:noFill/>
        </p:spPr>
        <p:txBody>
          <a:bodyPr wrap="square" rtlCol="0">
            <a:spAutoFit/>
          </a:bodyPr>
          <a:lstStyle/>
          <a:p>
            <a:pPr algn="just"/>
            <a:r>
              <a:rPr lang="es-MX" dirty="0"/>
              <a:t>En el rubro de </a:t>
            </a:r>
            <a:r>
              <a:rPr lang="es-MX" b="1" dirty="0"/>
              <a:t>“Puesto de Trabajo” </a:t>
            </a:r>
            <a:r>
              <a:rPr lang="es-MX" dirty="0"/>
              <a:t>un gran porcentaje responde que realiza las </a:t>
            </a:r>
            <a:r>
              <a:rPr lang="es-MX" b="1" dirty="0"/>
              <a:t>actividades asignadas con agrado</a:t>
            </a:r>
            <a:r>
              <a:rPr lang="es-MX" dirty="0"/>
              <a:t>, 1/4 de los que contestaron la encuesta consideran un posible </a:t>
            </a:r>
            <a:r>
              <a:rPr lang="es-MX" b="1" dirty="0"/>
              <a:t>cambio de área </a:t>
            </a:r>
            <a:r>
              <a:rPr lang="es-MX" dirty="0"/>
              <a:t>que mejore su situación laboral, en general se considera que su desempeño laboral les permite adquirir nuevas habilidades para su </a:t>
            </a:r>
            <a:r>
              <a:rPr lang="es-MX" b="1" dirty="0"/>
              <a:t>desarrollo integral</a:t>
            </a:r>
            <a:r>
              <a:rPr lang="es-MX" dirty="0"/>
              <a:t>, un alto porcentaje manifiesta que la </a:t>
            </a:r>
            <a:r>
              <a:rPr lang="es-MX" b="1" dirty="0"/>
              <a:t>carga de trabajo de su jornada laboral</a:t>
            </a:r>
            <a:r>
              <a:rPr lang="es-MX" dirty="0"/>
              <a:t> asignada es adecuada, se expresa en alto valor que si se tiene relación del </a:t>
            </a:r>
            <a:r>
              <a:rPr lang="es-MX" b="1" dirty="0"/>
              <a:t>puesto de trabajo con su preparación académica</a:t>
            </a:r>
            <a:r>
              <a:rPr lang="es-MX" dirty="0"/>
              <a:t>, se manifiesta que en un gran porcentaje se está </a:t>
            </a:r>
            <a:r>
              <a:rPr lang="es-MX" b="1" dirty="0"/>
              <a:t>capacitado para realizar sus funciones laborales</a:t>
            </a:r>
            <a:r>
              <a:rPr lang="es-MX" dirty="0"/>
              <a:t>, mas de 1/3 de los encuestados denota que no ha recibido </a:t>
            </a:r>
            <a:r>
              <a:rPr lang="es-MX" b="1" dirty="0"/>
              <a:t>capacitación el ultimo año</a:t>
            </a:r>
            <a:r>
              <a:rPr lang="es-MX" dirty="0"/>
              <a:t>  por parte de la UAN,  se enuncia que se les </a:t>
            </a:r>
            <a:r>
              <a:rPr lang="es-MX" b="1" dirty="0"/>
              <a:t>permite asistir a  los cursos de capacitación </a:t>
            </a:r>
            <a:r>
              <a:rPr lang="es-MX" dirty="0"/>
              <a:t>pero un 7.4% no ha sido convocado, un gran porcentaje dice que los cursos de </a:t>
            </a:r>
            <a:r>
              <a:rPr lang="es-MX" b="1" dirty="0"/>
              <a:t>capacitación fortalece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5" name="Gráfico 24">
            <a:extLst>
              <a:ext uri="{FF2B5EF4-FFF2-40B4-BE49-F238E27FC236}">
                <a16:creationId xmlns:a16="http://schemas.microsoft.com/office/drawing/2014/main" id="{03200B26-3940-418E-AD85-AB4ED3302500}"/>
              </a:ext>
            </a:extLst>
          </p:cNvPr>
          <p:cNvGraphicFramePr>
            <a:graphicFrameLocks/>
          </p:cNvGraphicFramePr>
          <p:nvPr>
            <p:extLst>
              <p:ext uri="{D42A27DB-BD31-4B8C-83A1-F6EECF244321}">
                <p14:modId xmlns:p14="http://schemas.microsoft.com/office/powerpoint/2010/main" val="1716312129"/>
              </p:ext>
            </p:extLst>
          </p:nvPr>
        </p:nvGraphicFramePr>
        <p:xfrm>
          <a:off x="1305351" y="1145649"/>
          <a:ext cx="7011065" cy="426145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3">
            <a:extLst>
              <a:ext uri="{FF2B5EF4-FFF2-40B4-BE49-F238E27FC236}">
                <a16:creationId xmlns:a16="http://schemas.microsoft.com/office/drawing/2014/main" id="{67B66D22-1EAF-4D69-87D9-318D231428EE}"/>
              </a:ext>
            </a:extLst>
          </p:cNvPr>
          <p:cNvGraphicFramePr>
            <a:graphicFrameLocks/>
          </p:cNvGraphicFramePr>
          <p:nvPr>
            <p:extLst>
              <p:ext uri="{D42A27DB-BD31-4B8C-83A1-F6EECF244321}">
                <p14:modId xmlns:p14="http://schemas.microsoft.com/office/powerpoint/2010/main" val="3966005718"/>
              </p:ext>
            </p:extLst>
          </p:nvPr>
        </p:nvGraphicFramePr>
        <p:xfrm>
          <a:off x="1051164" y="1087576"/>
          <a:ext cx="7435557" cy="441783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ráfico 23">
            <a:extLst>
              <a:ext uri="{FF2B5EF4-FFF2-40B4-BE49-F238E27FC236}">
                <a16:creationId xmlns:a16="http://schemas.microsoft.com/office/drawing/2014/main" id="{B70956ED-34A9-4662-B6A0-412B3FD34F18}"/>
              </a:ext>
            </a:extLst>
          </p:cNvPr>
          <p:cNvGraphicFramePr>
            <a:graphicFrameLocks/>
          </p:cNvGraphicFramePr>
          <p:nvPr>
            <p:extLst>
              <p:ext uri="{D42A27DB-BD31-4B8C-83A1-F6EECF244321}">
                <p14:modId xmlns:p14="http://schemas.microsoft.com/office/powerpoint/2010/main" val="3243605803"/>
              </p:ext>
            </p:extLst>
          </p:nvPr>
        </p:nvGraphicFramePr>
        <p:xfrm>
          <a:off x="1082788" y="1411796"/>
          <a:ext cx="7449651" cy="40936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5" name="Gráfico 24">
            <a:extLst>
              <a:ext uri="{FF2B5EF4-FFF2-40B4-BE49-F238E27FC236}">
                <a16:creationId xmlns:a16="http://schemas.microsoft.com/office/drawing/2014/main" id="{01EB8FE8-A830-4FC3-9246-DFC6EBBBECB4}"/>
              </a:ext>
            </a:extLst>
          </p:cNvPr>
          <p:cNvGraphicFramePr>
            <a:graphicFrameLocks/>
          </p:cNvGraphicFramePr>
          <p:nvPr>
            <p:extLst>
              <p:ext uri="{D42A27DB-BD31-4B8C-83A1-F6EECF244321}">
                <p14:modId xmlns:p14="http://schemas.microsoft.com/office/powerpoint/2010/main" val="3517988612"/>
              </p:ext>
            </p:extLst>
          </p:nvPr>
        </p:nvGraphicFramePr>
        <p:xfrm>
          <a:off x="1115182" y="1087575"/>
          <a:ext cx="7515553" cy="43195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C0E2A43C-2873-4385-8639-50AC895B8105}"/>
              </a:ext>
            </a:extLst>
          </p:cNvPr>
          <p:cNvGraphicFramePr>
            <a:graphicFrameLocks/>
          </p:cNvGraphicFramePr>
          <p:nvPr>
            <p:extLst>
              <p:ext uri="{D42A27DB-BD31-4B8C-83A1-F6EECF244321}">
                <p14:modId xmlns:p14="http://schemas.microsoft.com/office/powerpoint/2010/main" val="3692233002"/>
              </p:ext>
            </p:extLst>
          </p:nvPr>
        </p:nvGraphicFramePr>
        <p:xfrm>
          <a:off x="1073029" y="1345002"/>
          <a:ext cx="7557708" cy="41604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5" name="Gráfico 24">
            <a:extLst>
              <a:ext uri="{FF2B5EF4-FFF2-40B4-BE49-F238E27FC236}">
                <a16:creationId xmlns:a16="http://schemas.microsoft.com/office/drawing/2014/main" id="{755BB072-17E5-49F1-A724-7E5CDE735ECA}"/>
              </a:ext>
            </a:extLst>
          </p:cNvPr>
          <p:cNvGraphicFramePr>
            <a:graphicFrameLocks/>
          </p:cNvGraphicFramePr>
          <p:nvPr>
            <p:extLst>
              <p:ext uri="{D42A27DB-BD31-4B8C-83A1-F6EECF244321}">
                <p14:modId xmlns:p14="http://schemas.microsoft.com/office/powerpoint/2010/main" val="255847306"/>
              </p:ext>
            </p:extLst>
          </p:nvPr>
        </p:nvGraphicFramePr>
        <p:xfrm>
          <a:off x="1056190" y="1300247"/>
          <a:ext cx="7692273" cy="415943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5" name="Gráfico 24">
            <a:extLst>
              <a:ext uri="{FF2B5EF4-FFF2-40B4-BE49-F238E27FC236}">
                <a16:creationId xmlns:a16="http://schemas.microsoft.com/office/drawing/2014/main" id="{DADBA778-3071-48CB-A129-2FD3884DEB86}"/>
              </a:ext>
            </a:extLst>
          </p:cNvPr>
          <p:cNvGraphicFramePr>
            <a:graphicFrameLocks/>
          </p:cNvGraphicFramePr>
          <p:nvPr>
            <p:extLst>
              <p:ext uri="{D42A27DB-BD31-4B8C-83A1-F6EECF244321}">
                <p14:modId xmlns:p14="http://schemas.microsoft.com/office/powerpoint/2010/main" val="4176763876"/>
              </p:ext>
            </p:extLst>
          </p:nvPr>
        </p:nvGraphicFramePr>
        <p:xfrm>
          <a:off x="1101426" y="1361744"/>
          <a:ext cx="7431013" cy="416309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pSp>
        <p:nvGrpSpPr>
          <p:cNvPr id="200" name="Google Shape;200;p7"/>
          <p:cNvGrpSpPr/>
          <p:nvPr/>
        </p:nvGrpSpPr>
        <p:grpSpPr>
          <a:xfrm>
            <a:off x="202434" y="52437"/>
            <a:ext cx="8964488" cy="6858000"/>
            <a:chOff x="179512" y="0"/>
            <a:chExt cx="8964488" cy="6858000"/>
          </a:xfrm>
        </p:grpSpPr>
        <p:grpSp>
          <p:nvGrpSpPr>
            <p:cNvPr id="201" name="Google Shape;201;p7"/>
            <p:cNvGrpSpPr/>
            <p:nvPr/>
          </p:nvGrpSpPr>
          <p:grpSpPr>
            <a:xfrm>
              <a:off x="179512" y="0"/>
              <a:ext cx="8964488" cy="6858000"/>
              <a:chOff x="179512" y="0"/>
              <a:chExt cx="8964488" cy="6858000"/>
            </a:xfrm>
          </p:grpSpPr>
          <p:pic>
            <p:nvPicPr>
              <p:cNvPr id="202" name="Google Shape;202;p7"/>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03" name="Google Shape;203;p7"/>
              <p:cNvGrpSpPr/>
              <p:nvPr/>
            </p:nvGrpSpPr>
            <p:grpSpPr>
              <a:xfrm>
                <a:off x="179512" y="0"/>
                <a:ext cx="8964488" cy="6858000"/>
                <a:chOff x="179512" y="0"/>
                <a:chExt cx="8964488" cy="6858000"/>
              </a:xfrm>
            </p:grpSpPr>
            <p:sp>
              <p:nvSpPr>
                <p:cNvPr id="204" name="Google Shape;204;p7"/>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 name="Google Shape;205;p7"/>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7"/>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7" name="Google Shape;207;p7"/>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7"/>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09" name="Google Shape;209;p7"/>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10" name="Google Shape;210;p7"/>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211" name="Google Shape;211;p7"/>
            <p:cNvSpPr txBox="1"/>
            <p:nvPr/>
          </p:nvSpPr>
          <p:spPr>
            <a:xfrm>
              <a:off x="3782104" y="6333721"/>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pic>
        <p:nvPicPr>
          <p:cNvPr id="212" name="Google Shape;212;p7"/>
          <p:cNvPicPr preferRelativeResize="0"/>
          <p:nvPr/>
        </p:nvPicPr>
        <p:blipFill rotWithShape="1">
          <a:blip r:embed="rId4">
            <a:alphaModFix/>
          </a:blip>
          <a:srcRect/>
          <a:stretch/>
        </p:blipFill>
        <p:spPr>
          <a:xfrm>
            <a:off x="1151862" y="538720"/>
            <a:ext cx="7550883" cy="5703421"/>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5" name="Gráfico 24">
            <a:extLst>
              <a:ext uri="{FF2B5EF4-FFF2-40B4-BE49-F238E27FC236}">
                <a16:creationId xmlns:a16="http://schemas.microsoft.com/office/drawing/2014/main" id="{5985E60C-BAE5-4C47-ABB0-15E1CCFCB1C5}"/>
              </a:ext>
            </a:extLst>
          </p:cNvPr>
          <p:cNvGraphicFramePr>
            <a:graphicFrameLocks/>
          </p:cNvGraphicFramePr>
          <p:nvPr>
            <p:extLst>
              <p:ext uri="{D42A27DB-BD31-4B8C-83A1-F6EECF244321}">
                <p14:modId xmlns:p14="http://schemas.microsoft.com/office/powerpoint/2010/main" val="2525084207"/>
              </p:ext>
            </p:extLst>
          </p:nvPr>
        </p:nvGraphicFramePr>
        <p:xfrm>
          <a:off x="1043244" y="1322143"/>
          <a:ext cx="7731507" cy="417403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F9A948B2-01E4-43A1-8D18-4E112B4432C2}"/>
              </a:ext>
            </a:extLst>
          </p:cNvPr>
          <p:cNvGraphicFramePr>
            <a:graphicFrameLocks/>
          </p:cNvGraphicFramePr>
          <p:nvPr>
            <p:extLst>
              <p:ext uri="{D42A27DB-BD31-4B8C-83A1-F6EECF244321}">
                <p14:modId xmlns:p14="http://schemas.microsoft.com/office/powerpoint/2010/main" val="445856428"/>
              </p:ext>
            </p:extLst>
          </p:nvPr>
        </p:nvGraphicFramePr>
        <p:xfrm>
          <a:off x="1078091" y="1300350"/>
          <a:ext cx="7742379" cy="420505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5" name="Gráfico 24">
            <a:extLst>
              <a:ext uri="{FF2B5EF4-FFF2-40B4-BE49-F238E27FC236}">
                <a16:creationId xmlns:a16="http://schemas.microsoft.com/office/drawing/2014/main" id="{E87414B6-1C85-4E4D-99B0-9144DC876B9B}"/>
              </a:ext>
            </a:extLst>
          </p:cNvPr>
          <p:cNvGraphicFramePr>
            <a:graphicFrameLocks/>
          </p:cNvGraphicFramePr>
          <p:nvPr>
            <p:extLst>
              <p:ext uri="{D42A27DB-BD31-4B8C-83A1-F6EECF244321}">
                <p14:modId xmlns:p14="http://schemas.microsoft.com/office/powerpoint/2010/main" val="2262303759"/>
              </p:ext>
            </p:extLst>
          </p:nvPr>
        </p:nvGraphicFramePr>
        <p:xfrm>
          <a:off x="1074136" y="1322142"/>
          <a:ext cx="7484591" cy="4183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85.2%</a:t>
            </a:r>
          </a:p>
          <a:p>
            <a:pPr marL="742950" lvl="1" indent="-285750" algn="just">
              <a:buFont typeface="Arial" panose="020B0604020202020204" pitchFamily="34" charset="0"/>
              <a:buChar char="•"/>
            </a:pPr>
            <a:r>
              <a:rPr lang="es-MX" b="1" dirty="0"/>
              <a:t>Olores desagradables </a:t>
            </a:r>
            <a:r>
              <a:rPr lang="es-MX" dirty="0"/>
              <a:t>en un </a:t>
            </a:r>
            <a:r>
              <a:rPr lang="es-MX" b="1" dirty="0"/>
              <a:t>59.3%</a:t>
            </a:r>
          </a:p>
          <a:p>
            <a:pPr marL="742950" lvl="1" indent="-285750" algn="just">
              <a:buFont typeface="Arial" panose="020B0604020202020204" pitchFamily="34" charset="0"/>
              <a:buChar char="•"/>
            </a:pPr>
            <a:r>
              <a:rPr lang="es-MX" b="1" dirty="0"/>
              <a:t>Plagas</a:t>
            </a:r>
            <a:r>
              <a:rPr lang="es-MX" dirty="0"/>
              <a:t> en un </a:t>
            </a:r>
            <a:r>
              <a:rPr lang="es-MX" b="1" dirty="0"/>
              <a:t>63.0%</a:t>
            </a:r>
          </a:p>
          <a:p>
            <a:pPr marL="742950" lvl="1" indent="-285750" algn="just">
              <a:buFont typeface="Arial" panose="020B0604020202020204" pitchFamily="34" charset="0"/>
              <a:buChar char="•"/>
            </a:pPr>
            <a:r>
              <a:rPr lang="es-MX" b="1" dirty="0"/>
              <a:t>Agua estancada </a:t>
            </a:r>
            <a:r>
              <a:rPr lang="es-MX" dirty="0"/>
              <a:t>en un </a:t>
            </a:r>
            <a:r>
              <a:rPr lang="es-MX" b="1" dirty="0"/>
              <a:t>77.8%</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85.2%</a:t>
            </a:r>
          </a:p>
          <a:p>
            <a:pPr marL="742950" lvl="1" indent="-285750" algn="just">
              <a:buFont typeface="Arial" panose="020B0604020202020204" pitchFamily="34" charset="0"/>
              <a:buChar char="•"/>
            </a:pPr>
            <a:r>
              <a:rPr lang="es-MX" b="1" dirty="0"/>
              <a:t>Insumos</a:t>
            </a:r>
            <a:r>
              <a:rPr lang="es-MX" dirty="0"/>
              <a:t> en un </a:t>
            </a:r>
            <a:r>
              <a:rPr lang="es-MX" b="1" dirty="0"/>
              <a:t>81.5%</a:t>
            </a:r>
          </a:p>
          <a:p>
            <a:pPr marL="742950" lvl="1" indent="-285750" algn="just">
              <a:buFont typeface="Arial" panose="020B0604020202020204" pitchFamily="34" charset="0"/>
              <a:buChar char="•"/>
            </a:pPr>
            <a:r>
              <a:rPr lang="es-MX" b="1" dirty="0"/>
              <a:t>Energía eléctrica </a:t>
            </a:r>
            <a:r>
              <a:rPr lang="es-MX" dirty="0"/>
              <a:t>en un </a:t>
            </a:r>
            <a:r>
              <a:rPr lang="es-MX" b="1" dirty="0"/>
              <a:t>85.2%</a:t>
            </a:r>
          </a:p>
          <a:p>
            <a:pPr marL="742950" lvl="1" indent="-285750" algn="just">
              <a:buFont typeface="Arial" panose="020B0604020202020204" pitchFamily="34" charset="0"/>
              <a:buChar char="•"/>
            </a:pPr>
            <a:r>
              <a:rPr lang="es-MX" b="1" dirty="0"/>
              <a:t>Desechos</a:t>
            </a:r>
            <a:r>
              <a:rPr lang="es-MX" dirty="0"/>
              <a:t> en un </a:t>
            </a:r>
            <a:r>
              <a:rPr lang="es-MX" b="1" dirty="0"/>
              <a:t>74.1%</a:t>
            </a:r>
          </a:p>
          <a:p>
            <a:pPr marL="742950" lvl="1" indent="-285750" algn="just">
              <a:buFont typeface="Arial" panose="020B0604020202020204" pitchFamily="34" charset="0"/>
              <a:buChar char="•"/>
            </a:pPr>
            <a:r>
              <a:rPr lang="es-MX" b="1" dirty="0"/>
              <a:t>Áreas verdes </a:t>
            </a:r>
            <a:r>
              <a:rPr lang="es-MX" dirty="0"/>
              <a:t>en un </a:t>
            </a:r>
            <a:r>
              <a:rPr lang="es-MX" b="1" dirty="0"/>
              <a:t>77.8%</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grpSp>
        <p:nvGrpSpPr>
          <p:cNvPr id="218" name="Google Shape;218;p8"/>
          <p:cNvGrpSpPr/>
          <p:nvPr/>
        </p:nvGrpSpPr>
        <p:grpSpPr>
          <a:xfrm>
            <a:off x="202434" y="52437"/>
            <a:ext cx="8964488" cy="6858000"/>
            <a:chOff x="179512" y="0"/>
            <a:chExt cx="8964488" cy="6858000"/>
          </a:xfrm>
        </p:grpSpPr>
        <p:grpSp>
          <p:nvGrpSpPr>
            <p:cNvPr id="219" name="Google Shape;219;p8"/>
            <p:cNvGrpSpPr/>
            <p:nvPr/>
          </p:nvGrpSpPr>
          <p:grpSpPr>
            <a:xfrm>
              <a:off x="179512" y="0"/>
              <a:ext cx="8964488" cy="6858000"/>
              <a:chOff x="179512" y="0"/>
              <a:chExt cx="8964488" cy="6858000"/>
            </a:xfrm>
          </p:grpSpPr>
          <p:pic>
            <p:nvPicPr>
              <p:cNvPr id="220" name="Google Shape;220;p8"/>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21" name="Google Shape;221;p8"/>
              <p:cNvGrpSpPr/>
              <p:nvPr/>
            </p:nvGrpSpPr>
            <p:grpSpPr>
              <a:xfrm>
                <a:off x="179512" y="0"/>
                <a:ext cx="8964488" cy="6858000"/>
                <a:chOff x="179512" y="0"/>
                <a:chExt cx="8964488" cy="6858000"/>
              </a:xfrm>
            </p:grpSpPr>
            <p:sp>
              <p:nvSpPr>
                <p:cNvPr id="222" name="Google Shape;222;p8"/>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8"/>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8"/>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5" name="Google Shape;225;p8"/>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6" name="Google Shape;226;p8"/>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27" name="Google Shape;227;p8"/>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28" name="Google Shape;228;p8"/>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229" name="Google Shape;229;p8"/>
            <p:cNvSpPr txBox="1"/>
            <p:nvPr/>
          </p:nvSpPr>
          <p:spPr>
            <a:xfrm>
              <a:off x="3910579" y="6333721"/>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pic>
        <p:nvPicPr>
          <p:cNvPr id="230" name="Google Shape;230;p8"/>
          <p:cNvPicPr preferRelativeResize="0"/>
          <p:nvPr/>
        </p:nvPicPr>
        <p:blipFill rotWithShape="1">
          <a:blip r:embed="rId4">
            <a:alphaModFix/>
          </a:blip>
          <a:srcRect/>
          <a:stretch/>
        </p:blipFill>
        <p:spPr>
          <a:xfrm>
            <a:off x="1151862" y="548680"/>
            <a:ext cx="7691531" cy="5693462"/>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5960</TotalTime>
  <Words>4491</Words>
  <Application>Microsoft Office PowerPoint</Application>
  <PresentationFormat>Presentación en pantalla (4:3)</PresentationFormat>
  <Paragraphs>691</Paragraphs>
  <Slides>83</Slides>
  <Notes>83</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83</vt:i4>
      </vt:variant>
    </vt:vector>
  </HeadingPairs>
  <TitlesOfParts>
    <vt:vector size="86"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408</cp:revision>
  <dcterms:created xsi:type="dcterms:W3CDTF">2019-02-18T18:05:13Z</dcterms:created>
  <dcterms:modified xsi:type="dcterms:W3CDTF">2021-10-22T18:28:16Z</dcterms:modified>
</cp:coreProperties>
</file>