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4.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6.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8.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79.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3"/>
  </p:notesMasterIdLst>
  <p:handoutMasterIdLst>
    <p:handoutMasterId r:id="rId84"/>
  </p:handoutMasterIdLst>
  <p:sldIdLst>
    <p:sldId id="262" r:id="rId2"/>
    <p:sldId id="412" r:id="rId3"/>
    <p:sldId id="269" r:id="rId4"/>
    <p:sldId id="328" r:id="rId5"/>
    <p:sldId id="327" r:id="rId6"/>
    <p:sldId id="261" r:id="rId7"/>
    <p:sldId id="260" r:id="rId8"/>
    <p:sldId id="411" r:id="rId9"/>
    <p:sldId id="263" r:id="rId10"/>
    <p:sldId id="264" r:id="rId11"/>
    <p:sldId id="265" r:id="rId12"/>
    <p:sldId id="266" r:id="rId13"/>
    <p:sldId id="267"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60" r:id="rId40"/>
    <p:sldId id="410" r:id="rId41"/>
    <p:sldId id="400" r:id="rId42"/>
    <p:sldId id="361" r:id="rId43"/>
    <p:sldId id="362" r:id="rId44"/>
    <p:sldId id="363" r:id="rId45"/>
    <p:sldId id="364" r:id="rId46"/>
    <p:sldId id="365" r:id="rId47"/>
    <p:sldId id="366" r:id="rId48"/>
    <p:sldId id="367" r:id="rId49"/>
    <p:sldId id="368" r:id="rId50"/>
    <p:sldId id="401" r:id="rId51"/>
    <p:sldId id="369" r:id="rId52"/>
    <p:sldId id="370" r:id="rId53"/>
    <p:sldId id="371" r:id="rId54"/>
    <p:sldId id="372" r:id="rId55"/>
    <p:sldId id="373" r:id="rId56"/>
    <p:sldId id="374" r:id="rId57"/>
    <p:sldId id="397" r:id="rId58"/>
    <p:sldId id="382" r:id="rId59"/>
    <p:sldId id="402" r:id="rId60"/>
    <p:sldId id="375" r:id="rId61"/>
    <p:sldId id="376" r:id="rId62"/>
    <p:sldId id="377" r:id="rId63"/>
    <p:sldId id="378" r:id="rId64"/>
    <p:sldId id="379" r:id="rId65"/>
    <p:sldId id="380" r:id="rId66"/>
    <p:sldId id="384" r:id="rId67"/>
    <p:sldId id="381" r:id="rId68"/>
    <p:sldId id="383" r:id="rId69"/>
    <p:sldId id="385" r:id="rId70"/>
    <p:sldId id="403" r:id="rId71"/>
    <p:sldId id="386" r:id="rId72"/>
    <p:sldId id="389" r:id="rId73"/>
    <p:sldId id="388" r:id="rId74"/>
    <p:sldId id="387" r:id="rId75"/>
    <p:sldId id="390" r:id="rId76"/>
    <p:sldId id="391" r:id="rId77"/>
    <p:sldId id="393" r:id="rId78"/>
    <p:sldId id="392" r:id="rId79"/>
    <p:sldId id="395" r:id="rId80"/>
    <p:sldId id="396" r:id="rId81"/>
    <p:sldId id="409" r:id="rId8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C0000"/>
    <a:srgbClr val="558ED5"/>
    <a:srgbClr val="7030A0"/>
    <a:srgbClr val="77933C"/>
    <a:srgbClr val="4F6228"/>
    <a:srgbClr val="3A71B2"/>
    <a:srgbClr val="D68B28"/>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330"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Rony\practicas\Tablas%20del%20area%20630%20-%20copia.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4783E27-C4AD-44B0-BE9C-A35D516269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7D-4142-B214-0DC27D2D9A93}"/>
                </c:ext>
              </c:extLst>
            </c:dLbl>
            <c:dLbl>
              <c:idx val="1"/>
              <c:tx>
                <c:rich>
                  <a:bodyPr/>
                  <a:lstStyle/>
                  <a:p>
                    <a:fld id="{5BB2E6DE-9CFF-42EF-B636-E402599E5C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7D-4142-B214-0DC27D2D9A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Hoja1!$B$29:$B$30</c:f>
              <c:strCache>
                <c:ptCount val="2"/>
                <c:pt idx="0">
                  <c:v>SI LO CONOCE</c:v>
                </c:pt>
                <c:pt idx="1">
                  <c:v>NO LO CONOCE</c:v>
                </c:pt>
              </c:strCache>
            </c:strRef>
          </c:cat>
          <c:val>
            <c:numRef>
              <c:f>Hoja1!$E$29:$E$30</c:f>
              <c:numCache>
                <c:formatCode>###0</c:formatCode>
                <c:ptCount val="2"/>
                <c:pt idx="0">
                  <c:v>69.696969696969703</c:v>
                </c:pt>
                <c:pt idx="1">
                  <c:v>30.303030303030305</c:v>
                </c:pt>
              </c:numCache>
            </c:numRef>
          </c:val>
          <c:extLst>
            <c:ext xmlns:c16="http://schemas.microsoft.com/office/drawing/2014/chart" uri="{C3380CC4-5D6E-409C-BE32-E72D297353CC}">
              <c16:uniqueId val="{00000000-8B7D-4142-B214-0DC27D2D9A93}"/>
            </c:ext>
          </c:extLst>
        </c:ser>
        <c:dLbls>
          <c:dLblPos val="inEnd"/>
          <c:showLegendKey val="0"/>
          <c:showVal val="1"/>
          <c:showCatName val="0"/>
          <c:showSerName val="0"/>
          <c:showPercent val="0"/>
          <c:showBubbleSize val="0"/>
        </c:dLbls>
        <c:gapWidth val="150"/>
        <c:overlap val="100"/>
        <c:axId val="1233542816"/>
        <c:axId val="1109201488"/>
      </c:barChart>
      <c:catAx>
        <c:axId val="1233542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09201488"/>
        <c:crosses val="autoZero"/>
        <c:auto val="1"/>
        <c:lblAlgn val="ctr"/>
        <c:lblOffset val="100"/>
        <c:noMultiLvlLbl val="0"/>
      </c:catAx>
      <c:valAx>
        <c:axId val="110920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3354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Hoja1!$D$96</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48-4040-8C66-AB18F22BFFB0}"/>
                </c:ext>
              </c:extLst>
            </c:dLbl>
            <c:dLbl>
              <c:idx val="1"/>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48-4040-8C66-AB18F22BFFB0}"/>
                </c:ext>
              </c:extLst>
            </c:dLbl>
            <c:dLbl>
              <c:idx val="2"/>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48-4040-8C66-AB18F22BFFB0}"/>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48-4040-8C66-AB18F22BFFB0}"/>
                </c:ext>
              </c:extLst>
            </c:dLbl>
            <c:dLbl>
              <c:idx val="4"/>
              <c:tx>
                <c:rich>
                  <a:bodyPr/>
                  <a:lstStyle/>
                  <a:p>
                    <a:r>
                      <a:rPr lang="en-US" dirty="0"/>
                      <a:t>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48-4040-8C66-AB18F22BFFB0}"/>
                </c:ext>
              </c:extLst>
            </c:dLbl>
            <c:dLbl>
              <c:idx val="5"/>
              <c:layout>
                <c:manualLayout>
                  <c:x val="-1.1534746384353731E-16"/>
                  <c:y val="-6.9897200769735421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48-4040-8C66-AB18F22BFFB0}"/>
                </c:ext>
              </c:extLst>
            </c:dLbl>
            <c:dLbl>
              <c:idx val="6"/>
              <c:layout>
                <c:manualLayout>
                  <c:x val="2.3594071980126002E-3"/>
                  <c:y val="-7.1052874187276502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15:layout>
                    <c:manualLayout>
                      <c:w val="4.9146513861300548E-2"/>
                      <c:h val="7.7154275225412267E-2"/>
                    </c:manualLayout>
                  </c15:layout>
                </c:ext>
                <c:ext xmlns:c16="http://schemas.microsoft.com/office/drawing/2014/chart" uri="{C3380CC4-5D6E-409C-BE32-E72D297353CC}">
                  <c16:uniqueId val="{00000007-DC48-4040-8C66-AB18F22BFFB0}"/>
                </c:ext>
              </c:extLst>
            </c:dLbl>
            <c:dLbl>
              <c:idx val="7"/>
              <c:layout>
                <c:manualLayout>
                  <c:x val="-1.1534746384353731E-16"/>
                  <c:y val="-6.9917390391637316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48-4040-8C66-AB18F22BFF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Hoja1!$B$97:$B$104</c:f>
              <c:strCache>
                <c:ptCount val="8"/>
                <c:pt idx="0">
                  <c:v>PROFESIONALISMO E INTEGRIDAD</c:v>
                </c:pt>
                <c:pt idx="1">
                  <c:v>TRANSPARENCIA Y RENDICIÓN DE CUENTAS</c:v>
                </c:pt>
                <c:pt idx="2">
                  <c:v>RESPONSABILIDAD</c:v>
                </c:pt>
                <c:pt idx="3">
                  <c:v>LEALTAD Y COMPROMISO</c:v>
                </c:pt>
                <c:pt idx="4">
                  <c:v>EQUIDAD</c:v>
                </c:pt>
                <c:pt idx="5">
                  <c:v>CONCIENCIA ECOLOGICA</c:v>
                </c:pt>
                <c:pt idx="6">
                  <c:v>TOLERANCIA</c:v>
                </c:pt>
                <c:pt idx="7">
                  <c:v>JUSTICIA</c:v>
                </c:pt>
              </c:strCache>
            </c:strRef>
          </c:cat>
          <c:val>
            <c:numRef>
              <c:f>Hoja1!$D$97:$D$104</c:f>
              <c:numCache>
                <c:formatCode>###0.0</c:formatCode>
                <c:ptCount val="8"/>
                <c:pt idx="0">
                  <c:v>39.4</c:v>
                </c:pt>
                <c:pt idx="1">
                  <c:v>30.303030303030305</c:v>
                </c:pt>
                <c:pt idx="2">
                  <c:v>30.303030303030305</c:v>
                </c:pt>
                <c:pt idx="3">
                  <c:v>15.2</c:v>
                </c:pt>
                <c:pt idx="4">
                  <c:v>12.1</c:v>
                </c:pt>
                <c:pt idx="5">
                  <c:v>9.1</c:v>
                </c:pt>
                <c:pt idx="6">
                  <c:v>9.0909090909090917</c:v>
                </c:pt>
                <c:pt idx="7">
                  <c:v>6.1</c:v>
                </c:pt>
              </c:numCache>
            </c:numRef>
          </c:val>
          <c:extLst>
            <c:ext xmlns:c16="http://schemas.microsoft.com/office/drawing/2014/chart" uri="{C3380CC4-5D6E-409C-BE32-E72D297353CC}">
              <c16:uniqueId val="{00000000-DC48-4040-8C66-AB18F22BFFB0}"/>
            </c:ext>
          </c:extLst>
        </c:ser>
        <c:dLbls>
          <c:dLblPos val="inEnd"/>
          <c:showLegendKey val="0"/>
          <c:showVal val="1"/>
          <c:showCatName val="0"/>
          <c:showSerName val="0"/>
          <c:showPercent val="0"/>
          <c:showBubbleSize val="0"/>
        </c:dLbls>
        <c:gapWidth val="150"/>
        <c:overlap val="100"/>
        <c:axId val="2033942768"/>
        <c:axId val="2033943184"/>
      </c:barChart>
      <c:catAx>
        <c:axId val="2033942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033943184"/>
        <c:crosses val="autoZero"/>
        <c:auto val="1"/>
        <c:lblAlgn val="ctr"/>
        <c:lblOffset val="100"/>
        <c:noMultiLvlLbl val="0"/>
      </c:catAx>
      <c:valAx>
        <c:axId val="2033943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394276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Hoja1!$E$125</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694ED4D-4670-47E1-A428-EC4B3D032E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BC-46AC-9506-0F99073C41BD}"/>
                </c:ext>
              </c:extLst>
            </c:dLbl>
            <c:dLbl>
              <c:idx val="1"/>
              <c:tx>
                <c:rich>
                  <a:bodyPr/>
                  <a:lstStyle/>
                  <a:p>
                    <a:fld id="{B1F039F0-9EBA-4B92-9288-3B2AEC2494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BC-46AC-9506-0F99073C41BD}"/>
                </c:ext>
              </c:extLst>
            </c:dLbl>
            <c:dLbl>
              <c:idx val="2"/>
              <c:layout>
                <c:manualLayout>
                  <c:x val="3.2784155701506717E-3"/>
                  <c:y val="-4.9319753480046379E-2"/>
                </c:manualLayout>
              </c:layout>
              <c:tx>
                <c:rich>
                  <a:bodyPr/>
                  <a:lstStyle/>
                  <a:p>
                    <a:fld id="{0CB7F3A4-F8CE-4661-840D-46482E6D8B8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BC-46AC-9506-0F99073C41BD}"/>
                </c:ext>
              </c:extLst>
            </c:dLbl>
            <c:dLbl>
              <c:idx val="3"/>
              <c:layout>
                <c:manualLayout>
                  <c:x val="-1.6392077850753359E-3"/>
                  <c:y val="-3.1885667475104996E-2"/>
                </c:manualLayout>
              </c:layout>
              <c:tx>
                <c:rich>
                  <a:bodyPr/>
                  <a:lstStyle/>
                  <a:p>
                    <a:fld id="{A1FCB0E8-635B-4E82-B8B0-060C31B87D5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6BC-46AC-9506-0F99073C41B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Hoja1!$B$126:$B$129</c:f>
              <c:strCache>
                <c:ptCount val="4"/>
                <c:pt idx="0">
                  <c:v>EXCELENTE</c:v>
                </c:pt>
                <c:pt idx="1">
                  <c:v>BUENA</c:v>
                </c:pt>
                <c:pt idx="2">
                  <c:v>REGULAR</c:v>
                </c:pt>
                <c:pt idx="3">
                  <c:v>MALO</c:v>
                </c:pt>
              </c:strCache>
            </c:strRef>
          </c:cat>
          <c:val>
            <c:numRef>
              <c:f>Hoja1!$E$126:$E$129</c:f>
              <c:numCache>
                <c:formatCode>###0</c:formatCode>
                <c:ptCount val="4"/>
                <c:pt idx="0">
                  <c:v>45.454545454545453</c:v>
                </c:pt>
                <c:pt idx="1">
                  <c:v>48.484848484848484</c:v>
                </c:pt>
                <c:pt idx="2">
                  <c:v>6.0606060606060606</c:v>
                </c:pt>
                <c:pt idx="3">
                  <c:v>0</c:v>
                </c:pt>
              </c:numCache>
            </c:numRef>
          </c:val>
          <c:extLst>
            <c:ext xmlns:c16="http://schemas.microsoft.com/office/drawing/2014/chart" uri="{C3380CC4-5D6E-409C-BE32-E72D297353CC}">
              <c16:uniqueId val="{00000000-F6BC-46AC-9506-0F99073C41BD}"/>
            </c:ext>
          </c:extLst>
        </c:ser>
        <c:dLbls>
          <c:dLblPos val="inEnd"/>
          <c:showLegendKey val="0"/>
          <c:showVal val="1"/>
          <c:showCatName val="0"/>
          <c:showSerName val="0"/>
          <c:showPercent val="0"/>
          <c:showBubbleSize val="0"/>
        </c:dLbls>
        <c:gapWidth val="150"/>
        <c:overlap val="100"/>
        <c:axId val="1333311488"/>
        <c:axId val="1024239088"/>
      </c:barChart>
      <c:catAx>
        <c:axId val="1333311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24239088"/>
        <c:crosses val="autoZero"/>
        <c:auto val="1"/>
        <c:lblAlgn val="ctr"/>
        <c:lblOffset val="100"/>
        <c:noMultiLvlLbl val="0"/>
      </c:catAx>
      <c:valAx>
        <c:axId val="1024239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3331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Hoja1!$E$132</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9FBEBAD-441F-48AF-8C02-865581EB7C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5E-40DD-BAD4-88C5A84684C6}"/>
                </c:ext>
              </c:extLst>
            </c:dLbl>
            <c:dLbl>
              <c:idx val="1"/>
              <c:tx>
                <c:rich>
                  <a:bodyPr/>
                  <a:lstStyle/>
                  <a:p>
                    <a:fld id="{D43E55B1-BE1F-4342-89DD-6002323B54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C5E-40DD-BAD4-88C5A84684C6}"/>
                </c:ext>
              </c:extLst>
            </c:dLbl>
            <c:dLbl>
              <c:idx val="2"/>
              <c:tx>
                <c:rich>
                  <a:bodyPr/>
                  <a:lstStyle/>
                  <a:p>
                    <a:fld id="{FC7F50A6-7AB2-4D77-BF91-5935BB0F90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5E-40DD-BAD4-88C5A84684C6}"/>
                </c:ext>
              </c:extLst>
            </c:dLbl>
            <c:dLbl>
              <c:idx val="3"/>
              <c:layout>
                <c:manualLayout>
                  <c:x val="0"/>
                  <c:y val="-3.9078991004361373E-2"/>
                </c:manualLayout>
              </c:layout>
              <c:tx>
                <c:rich>
                  <a:bodyPr/>
                  <a:lstStyle/>
                  <a:p>
                    <a:fld id="{D218E7D4-3AF5-4FCE-BAA3-4BDF2C7A1AC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C5E-40DD-BAD4-88C5A84684C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Hoja1!$B$133:$B$136</c:f>
              <c:strCache>
                <c:ptCount val="4"/>
                <c:pt idx="0">
                  <c:v>EXCELENTE</c:v>
                </c:pt>
                <c:pt idx="1">
                  <c:v>BUENA</c:v>
                </c:pt>
                <c:pt idx="2">
                  <c:v>REGULAR</c:v>
                </c:pt>
                <c:pt idx="3">
                  <c:v>MALO</c:v>
                </c:pt>
              </c:strCache>
            </c:strRef>
          </c:cat>
          <c:val>
            <c:numRef>
              <c:f>Hoja1!$E$133:$E$136</c:f>
              <c:numCache>
                <c:formatCode>###0</c:formatCode>
                <c:ptCount val="4"/>
                <c:pt idx="0">
                  <c:v>36.363636363636367</c:v>
                </c:pt>
                <c:pt idx="1">
                  <c:v>36.363636363636367</c:v>
                </c:pt>
                <c:pt idx="2">
                  <c:v>24.242424242424242</c:v>
                </c:pt>
                <c:pt idx="3">
                  <c:v>3.0303030303030303</c:v>
                </c:pt>
              </c:numCache>
            </c:numRef>
          </c:val>
          <c:extLst>
            <c:ext xmlns:c16="http://schemas.microsoft.com/office/drawing/2014/chart" uri="{C3380CC4-5D6E-409C-BE32-E72D297353CC}">
              <c16:uniqueId val="{00000000-3C5E-40DD-BAD4-88C5A84684C6}"/>
            </c:ext>
          </c:extLst>
        </c:ser>
        <c:dLbls>
          <c:dLblPos val="inEnd"/>
          <c:showLegendKey val="0"/>
          <c:showVal val="1"/>
          <c:showCatName val="0"/>
          <c:showSerName val="0"/>
          <c:showPercent val="0"/>
          <c:showBubbleSize val="0"/>
        </c:dLbls>
        <c:gapWidth val="150"/>
        <c:overlap val="100"/>
        <c:axId val="1245717984"/>
        <c:axId val="1244923872"/>
      </c:barChart>
      <c:catAx>
        <c:axId val="1245717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44923872"/>
        <c:crosses val="autoZero"/>
        <c:auto val="1"/>
        <c:lblAlgn val="ctr"/>
        <c:lblOffset val="100"/>
        <c:noMultiLvlLbl val="0"/>
      </c:catAx>
      <c:valAx>
        <c:axId val="1244923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4571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Hoja1!$D$39</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4.8898053789477772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6B-419F-8CC4-3647709A6860}"/>
                </c:ext>
              </c:extLst>
            </c:dLbl>
            <c:dLbl>
              <c:idx val="1"/>
              <c:layout>
                <c:manualLayout>
                  <c:x val="-6.691158707128756E-17"/>
                  <c:y val="-7.9129857931313385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6B-419F-8CC4-3647709A6860}"/>
                </c:ext>
              </c:extLst>
            </c:dLbl>
            <c:dLbl>
              <c:idx val="2"/>
              <c:tx>
                <c:rich>
                  <a:bodyPr/>
                  <a:lstStyle/>
                  <a:p>
                    <a:r>
                      <a:rPr lang="en-US" dirty="0"/>
                      <a:t>55%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6B-419F-8CC4-3647709A6860}"/>
                </c:ext>
              </c:extLst>
            </c:dLbl>
            <c:dLbl>
              <c:idx val="3"/>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6B-419F-8CC4-3647709A68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Hoja1!$B$40:$B$43</c:f>
              <c:strCache>
                <c:ptCount val="4"/>
                <c:pt idx="0">
                  <c:v>MUY ALTO</c:v>
                </c:pt>
                <c:pt idx="1">
                  <c:v>ALTO</c:v>
                </c:pt>
                <c:pt idx="2">
                  <c:v>MEDIO</c:v>
                </c:pt>
                <c:pt idx="3">
                  <c:v>BAJO</c:v>
                </c:pt>
              </c:strCache>
            </c:strRef>
          </c:cat>
          <c:val>
            <c:numRef>
              <c:f>Hoja1!$D$40:$D$43</c:f>
              <c:numCache>
                <c:formatCode>###0.0</c:formatCode>
                <c:ptCount val="4"/>
                <c:pt idx="0">
                  <c:v>3.0303030303030303</c:v>
                </c:pt>
                <c:pt idx="1">
                  <c:v>9.0909090909090917</c:v>
                </c:pt>
                <c:pt idx="2">
                  <c:v>54.54545454545454</c:v>
                </c:pt>
                <c:pt idx="3">
                  <c:v>33.333333333333329</c:v>
                </c:pt>
              </c:numCache>
            </c:numRef>
          </c:val>
          <c:extLst>
            <c:ext xmlns:c16="http://schemas.microsoft.com/office/drawing/2014/chart" uri="{C3380CC4-5D6E-409C-BE32-E72D297353CC}">
              <c16:uniqueId val="{00000000-3D6B-419F-8CC4-3647709A6860}"/>
            </c:ext>
          </c:extLst>
        </c:ser>
        <c:dLbls>
          <c:dLblPos val="inEnd"/>
          <c:showLegendKey val="0"/>
          <c:showVal val="1"/>
          <c:showCatName val="0"/>
          <c:showSerName val="0"/>
          <c:showPercent val="0"/>
          <c:showBubbleSize val="0"/>
        </c:dLbls>
        <c:gapWidth val="150"/>
        <c:overlap val="100"/>
        <c:axId val="1936595088"/>
        <c:axId val="1936594256"/>
      </c:barChart>
      <c:catAx>
        <c:axId val="1936595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1936594256"/>
        <c:crosses val="autoZero"/>
        <c:auto val="1"/>
        <c:lblAlgn val="ctr"/>
        <c:lblOffset val="100"/>
        <c:noMultiLvlLbl val="0"/>
      </c:catAx>
      <c:valAx>
        <c:axId val="1936594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3659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Hoja1!$E$148</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CD5F5B9-FEC7-4DD4-A0E5-AFB9C8F481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D2-422F-95D2-D801015BB510}"/>
                </c:ext>
              </c:extLst>
            </c:dLbl>
            <c:dLbl>
              <c:idx val="1"/>
              <c:tx>
                <c:rich>
                  <a:bodyPr/>
                  <a:lstStyle/>
                  <a:p>
                    <a:fld id="{20745B5E-F53F-42A7-9581-FEE8E88EB0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D2-422F-95D2-D801015BB510}"/>
                </c:ext>
              </c:extLst>
            </c:dLbl>
            <c:dLbl>
              <c:idx val="2"/>
              <c:tx>
                <c:rich>
                  <a:bodyPr/>
                  <a:lstStyle/>
                  <a:p>
                    <a:fld id="{EC462277-11C6-4506-A9EB-240565D7EE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D2-422F-95D2-D801015BB510}"/>
                </c:ext>
              </c:extLst>
            </c:dLbl>
            <c:dLbl>
              <c:idx val="3"/>
              <c:layout>
                <c:manualLayout>
                  <c:x val="-5.0296830507601947E-3"/>
                  <c:y val="-1.9797704741606185E-2"/>
                </c:manualLayout>
              </c:layout>
              <c:tx>
                <c:rich>
                  <a:bodyPr/>
                  <a:lstStyle/>
                  <a:p>
                    <a:fld id="{D4A6318D-8709-494F-A9FB-4E9F1D2493F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3D2-422F-95D2-D801015BB5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Hoja1!$B$149:$B$152</c:f>
              <c:strCache>
                <c:ptCount val="4"/>
                <c:pt idx="0">
                  <c:v>EXCELENTE</c:v>
                </c:pt>
                <c:pt idx="1">
                  <c:v>BUENA</c:v>
                </c:pt>
                <c:pt idx="2">
                  <c:v>REGULAR</c:v>
                </c:pt>
                <c:pt idx="3">
                  <c:v>MALO</c:v>
                </c:pt>
              </c:strCache>
            </c:strRef>
          </c:cat>
          <c:val>
            <c:numRef>
              <c:f>Hoja1!$E$149:$E$152</c:f>
              <c:numCache>
                <c:formatCode>###0</c:formatCode>
                <c:ptCount val="4"/>
                <c:pt idx="0">
                  <c:v>30.303030303030305</c:v>
                </c:pt>
                <c:pt idx="1">
                  <c:v>48.484848484848484</c:v>
                </c:pt>
                <c:pt idx="2">
                  <c:v>21.212121212121211</c:v>
                </c:pt>
                <c:pt idx="3">
                  <c:v>0</c:v>
                </c:pt>
              </c:numCache>
            </c:numRef>
          </c:val>
          <c:extLst>
            <c:ext xmlns:c16="http://schemas.microsoft.com/office/drawing/2014/chart" uri="{C3380CC4-5D6E-409C-BE32-E72D297353CC}">
              <c16:uniqueId val="{00000000-83D2-422F-95D2-D801015BB510}"/>
            </c:ext>
          </c:extLst>
        </c:ser>
        <c:dLbls>
          <c:dLblPos val="inEnd"/>
          <c:showLegendKey val="0"/>
          <c:showVal val="1"/>
          <c:showCatName val="0"/>
          <c:showSerName val="0"/>
          <c:showPercent val="0"/>
          <c:showBubbleSize val="0"/>
        </c:dLbls>
        <c:gapWidth val="150"/>
        <c:overlap val="100"/>
        <c:axId val="1016042928"/>
        <c:axId val="1321570112"/>
      </c:barChart>
      <c:catAx>
        <c:axId val="101604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1570112"/>
        <c:crosses val="autoZero"/>
        <c:auto val="1"/>
        <c:lblAlgn val="ctr"/>
        <c:lblOffset val="100"/>
        <c:noMultiLvlLbl val="0"/>
      </c:catAx>
      <c:valAx>
        <c:axId val="132157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16042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Hoja1!$E$155</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A9D0D95-CC26-479D-8346-BB6C999EB3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8B-4CFF-979D-82B466C34852}"/>
                </c:ext>
              </c:extLst>
            </c:dLbl>
            <c:dLbl>
              <c:idx val="1"/>
              <c:tx>
                <c:rich>
                  <a:bodyPr/>
                  <a:lstStyle/>
                  <a:p>
                    <a:fld id="{69079A89-02BA-4D64-A74C-BEEA8F168E4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8B-4CFF-979D-82B466C34852}"/>
                </c:ext>
              </c:extLst>
            </c:dLbl>
            <c:dLbl>
              <c:idx val="2"/>
              <c:tx>
                <c:rich>
                  <a:bodyPr/>
                  <a:lstStyle/>
                  <a:p>
                    <a:fld id="{8D05D282-D13D-4896-AC4E-40E9BD8FCF2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8B-4CFF-979D-82B466C34852}"/>
                </c:ext>
              </c:extLst>
            </c:dLbl>
            <c:dLbl>
              <c:idx val="3"/>
              <c:layout>
                <c:manualLayout>
                  <c:x val="0"/>
                  <c:y val="-2.259975331855708E-2"/>
                </c:manualLayout>
              </c:layout>
              <c:tx>
                <c:rich>
                  <a:bodyPr/>
                  <a:lstStyle/>
                  <a:p>
                    <a:fld id="{3615FF04-BA28-4AC8-9DD9-8A57478BA09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8B-4CFF-979D-82B466C348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Hoja1!$B$156:$B$159</c:f>
              <c:strCache>
                <c:ptCount val="4"/>
                <c:pt idx="0">
                  <c:v>EXCELENTE</c:v>
                </c:pt>
                <c:pt idx="1">
                  <c:v>BUENA</c:v>
                </c:pt>
                <c:pt idx="2">
                  <c:v>REGULAR</c:v>
                </c:pt>
                <c:pt idx="3">
                  <c:v>MALO</c:v>
                </c:pt>
              </c:strCache>
            </c:strRef>
          </c:cat>
          <c:val>
            <c:numRef>
              <c:f>Hoja1!$E$156:$E$159</c:f>
              <c:numCache>
                <c:formatCode>###0</c:formatCode>
                <c:ptCount val="4"/>
                <c:pt idx="0">
                  <c:v>33.333333333333329</c:v>
                </c:pt>
                <c:pt idx="1">
                  <c:v>48.484848484848484</c:v>
                </c:pt>
                <c:pt idx="2">
                  <c:v>18.181818181818183</c:v>
                </c:pt>
                <c:pt idx="3">
                  <c:v>0</c:v>
                </c:pt>
              </c:numCache>
            </c:numRef>
          </c:val>
          <c:extLst>
            <c:ext xmlns:c16="http://schemas.microsoft.com/office/drawing/2014/chart" uri="{C3380CC4-5D6E-409C-BE32-E72D297353CC}">
              <c16:uniqueId val="{00000000-3A8B-4CFF-979D-82B466C34852}"/>
            </c:ext>
          </c:extLst>
        </c:ser>
        <c:dLbls>
          <c:dLblPos val="inEnd"/>
          <c:showLegendKey val="0"/>
          <c:showVal val="1"/>
          <c:showCatName val="0"/>
          <c:showSerName val="0"/>
          <c:showPercent val="0"/>
          <c:showBubbleSize val="0"/>
        </c:dLbls>
        <c:gapWidth val="150"/>
        <c:overlap val="100"/>
        <c:axId val="1236783616"/>
        <c:axId val="1021125280"/>
      </c:barChart>
      <c:catAx>
        <c:axId val="1236783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21125280"/>
        <c:crosses val="autoZero"/>
        <c:auto val="1"/>
        <c:lblAlgn val="ctr"/>
        <c:lblOffset val="100"/>
        <c:noMultiLvlLbl val="0"/>
      </c:catAx>
      <c:valAx>
        <c:axId val="1021125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36783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Hoja1!$E$162</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11E6E67-3134-4515-8D77-295B564A301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48-46DB-BBAC-428749A86F1A}"/>
                </c:ext>
              </c:extLst>
            </c:dLbl>
            <c:dLbl>
              <c:idx val="1"/>
              <c:tx>
                <c:rich>
                  <a:bodyPr/>
                  <a:lstStyle/>
                  <a:p>
                    <a:fld id="{C491C741-1680-4088-8BFA-85584B2688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48-46DB-BBAC-428749A86F1A}"/>
                </c:ext>
              </c:extLst>
            </c:dLbl>
            <c:dLbl>
              <c:idx val="2"/>
              <c:layout>
                <c:manualLayout>
                  <c:x val="-3.3188974361386642E-3"/>
                  <c:y val="-5.4528599269762799E-2"/>
                </c:manualLayout>
              </c:layout>
              <c:tx>
                <c:rich>
                  <a:bodyPr/>
                  <a:lstStyle/>
                  <a:p>
                    <a:fld id="{1E69ACFC-F114-4D21-9DE9-CB8D95D4854A}"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48-46DB-BBAC-428749A86F1A}"/>
                </c:ext>
              </c:extLst>
            </c:dLbl>
            <c:dLbl>
              <c:idx val="3"/>
              <c:layout>
                <c:manualLayout>
                  <c:x val="-3.3188974361386642E-3"/>
                  <c:y val="-3.372497839251385E-2"/>
                </c:manualLayout>
              </c:layout>
              <c:tx>
                <c:rich>
                  <a:bodyPr/>
                  <a:lstStyle/>
                  <a:p>
                    <a:fld id="{A23A11D9-B43B-4135-8BDA-AB52F7F89A0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A48-46DB-BBAC-428749A86F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Hoja1!$B$163:$B$166</c:f>
              <c:strCache>
                <c:ptCount val="4"/>
                <c:pt idx="0">
                  <c:v>EXCELENTE</c:v>
                </c:pt>
                <c:pt idx="1">
                  <c:v>BUENA</c:v>
                </c:pt>
                <c:pt idx="2">
                  <c:v>REGULAR</c:v>
                </c:pt>
                <c:pt idx="3">
                  <c:v>MALO</c:v>
                </c:pt>
              </c:strCache>
            </c:strRef>
          </c:cat>
          <c:val>
            <c:numRef>
              <c:f>Hoja1!$E$163:$E$166</c:f>
              <c:numCache>
                <c:formatCode>###0</c:formatCode>
                <c:ptCount val="4"/>
                <c:pt idx="0">
                  <c:v>33.333333333333329</c:v>
                </c:pt>
                <c:pt idx="1">
                  <c:v>60.606060606060609</c:v>
                </c:pt>
                <c:pt idx="2">
                  <c:v>6.0606060606060606</c:v>
                </c:pt>
                <c:pt idx="3">
                  <c:v>0</c:v>
                </c:pt>
              </c:numCache>
            </c:numRef>
          </c:val>
          <c:extLst>
            <c:ext xmlns:c16="http://schemas.microsoft.com/office/drawing/2014/chart" uri="{C3380CC4-5D6E-409C-BE32-E72D297353CC}">
              <c16:uniqueId val="{00000000-0A48-46DB-BBAC-428749A86F1A}"/>
            </c:ext>
          </c:extLst>
        </c:ser>
        <c:dLbls>
          <c:dLblPos val="inEnd"/>
          <c:showLegendKey val="0"/>
          <c:showVal val="1"/>
          <c:showCatName val="0"/>
          <c:showSerName val="0"/>
          <c:showPercent val="0"/>
          <c:showBubbleSize val="0"/>
        </c:dLbls>
        <c:gapWidth val="150"/>
        <c:overlap val="100"/>
        <c:axId val="1020610608"/>
        <c:axId val="1321570112"/>
      </c:barChart>
      <c:catAx>
        <c:axId val="1020610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1570112"/>
        <c:crosses val="autoZero"/>
        <c:auto val="1"/>
        <c:lblAlgn val="ctr"/>
        <c:lblOffset val="100"/>
        <c:noMultiLvlLbl val="0"/>
      </c:catAx>
      <c:valAx>
        <c:axId val="1321570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2061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Hoja1!$E$169</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DF15859-90F2-4A82-8FCC-5CEB0B49C4E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8D-4DF5-86D1-9B8627E710A5}"/>
                </c:ext>
              </c:extLst>
            </c:dLbl>
            <c:dLbl>
              <c:idx val="1"/>
              <c:tx>
                <c:rich>
                  <a:bodyPr/>
                  <a:lstStyle/>
                  <a:p>
                    <a:fld id="{D6DC39DE-3147-48F1-825B-52BC14D2491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8D-4DF5-86D1-9B8627E710A5}"/>
                </c:ext>
              </c:extLst>
            </c:dLbl>
            <c:dLbl>
              <c:idx val="2"/>
              <c:tx>
                <c:rich>
                  <a:bodyPr/>
                  <a:lstStyle/>
                  <a:p>
                    <a:fld id="{39C4054C-0E10-4A0E-959C-6F23FFF2F65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8D-4DF5-86D1-9B8627E710A5}"/>
                </c:ext>
              </c:extLst>
            </c:dLbl>
            <c:dLbl>
              <c:idx val="3"/>
              <c:tx>
                <c:rich>
                  <a:bodyPr/>
                  <a:lstStyle/>
                  <a:p>
                    <a:fld id="{2FA079B0-C8FB-4CAB-A6BA-3E3504CBBA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E8D-4DF5-86D1-9B8627E710A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Hoja1!$B$170:$B$173</c:f>
              <c:strCache>
                <c:ptCount val="4"/>
                <c:pt idx="0">
                  <c:v>EXCELENTE</c:v>
                </c:pt>
                <c:pt idx="1">
                  <c:v>BUENA</c:v>
                </c:pt>
                <c:pt idx="2">
                  <c:v>REGULAR</c:v>
                </c:pt>
                <c:pt idx="3">
                  <c:v>MALO</c:v>
                </c:pt>
              </c:strCache>
            </c:strRef>
          </c:cat>
          <c:val>
            <c:numRef>
              <c:f>Hoja1!$E$170:$E$173</c:f>
              <c:numCache>
                <c:formatCode>###0</c:formatCode>
                <c:ptCount val="4"/>
                <c:pt idx="0">
                  <c:v>12.121212121212121</c:v>
                </c:pt>
                <c:pt idx="1">
                  <c:v>27.27272727272727</c:v>
                </c:pt>
                <c:pt idx="2">
                  <c:v>39.393939393939391</c:v>
                </c:pt>
                <c:pt idx="3">
                  <c:v>21.212121212121211</c:v>
                </c:pt>
              </c:numCache>
            </c:numRef>
          </c:val>
          <c:extLst>
            <c:ext xmlns:c16="http://schemas.microsoft.com/office/drawing/2014/chart" uri="{C3380CC4-5D6E-409C-BE32-E72D297353CC}">
              <c16:uniqueId val="{00000000-1E8D-4DF5-86D1-9B8627E710A5}"/>
            </c:ext>
          </c:extLst>
        </c:ser>
        <c:dLbls>
          <c:dLblPos val="inEnd"/>
          <c:showLegendKey val="0"/>
          <c:showVal val="1"/>
          <c:showCatName val="0"/>
          <c:showSerName val="0"/>
          <c:showPercent val="0"/>
          <c:showBubbleSize val="0"/>
        </c:dLbls>
        <c:gapWidth val="150"/>
        <c:overlap val="100"/>
        <c:axId val="1333329088"/>
        <c:axId val="1238915424"/>
      </c:barChart>
      <c:catAx>
        <c:axId val="1333329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38915424"/>
        <c:crosses val="autoZero"/>
        <c:auto val="1"/>
        <c:lblAlgn val="ctr"/>
        <c:lblOffset val="100"/>
        <c:noMultiLvlLbl val="0"/>
      </c:catAx>
      <c:valAx>
        <c:axId val="1238915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33329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Hoja1!$E$177</c:f>
              <c:strCache>
                <c:ptCount val="1"/>
                <c:pt idx="0">
                  <c:v>Porcentaje válido</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43DBD88-5533-4DB3-A4C2-9C597BEFF9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61-450A-BC5D-9E24F230A658}"/>
                </c:ext>
              </c:extLst>
            </c:dLbl>
            <c:dLbl>
              <c:idx val="1"/>
              <c:tx>
                <c:rich>
                  <a:bodyPr/>
                  <a:lstStyle/>
                  <a:p>
                    <a:fld id="{FF08B6E2-8A1D-4F4D-BA6C-6433DB3D032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61-450A-BC5D-9E24F230A658}"/>
                </c:ext>
              </c:extLst>
            </c:dLbl>
            <c:dLbl>
              <c:idx val="2"/>
              <c:tx>
                <c:rich>
                  <a:bodyPr/>
                  <a:lstStyle/>
                  <a:p>
                    <a:fld id="{EFDF61EA-4511-4707-9584-A7E526427EA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61-450A-BC5D-9E24F230A658}"/>
                </c:ext>
              </c:extLst>
            </c:dLbl>
            <c:dLbl>
              <c:idx val="3"/>
              <c:layout>
                <c:manualLayout>
                  <c:x val="-4.9823219110879157E-3"/>
                  <c:y val="-6.2095478327681322E-2"/>
                </c:manualLayout>
              </c:layout>
              <c:tx>
                <c:rich>
                  <a:bodyPr/>
                  <a:lstStyle/>
                  <a:p>
                    <a:fld id="{67CAA994-E4B1-4468-A333-B37D31E8B57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061-450A-BC5D-9E24F230A6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Hoja1!$B$178:$B$181</c:f>
              <c:strCache>
                <c:ptCount val="4"/>
                <c:pt idx="0">
                  <c:v>EXCELENTE</c:v>
                </c:pt>
                <c:pt idx="1">
                  <c:v>BUENA</c:v>
                </c:pt>
                <c:pt idx="2">
                  <c:v>REGULAR</c:v>
                </c:pt>
                <c:pt idx="3">
                  <c:v>MALO</c:v>
                </c:pt>
              </c:strCache>
            </c:strRef>
          </c:cat>
          <c:val>
            <c:numRef>
              <c:f>Hoja1!$E$178:$E$181</c:f>
              <c:numCache>
                <c:formatCode>###0</c:formatCode>
                <c:ptCount val="4"/>
                <c:pt idx="0">
                  <c:v>21.212121212121211</c:v>
                </c:pt>
                <c:pt idx="1">
                  <c:v>60.606060606060609</c:v>
                </c:pt>
                <c:pt idx="2">
                  <c:v>12.121212121212121</c:v>
                </c:pt>
                <c:pt idx="3">
                  <c:v>6.0606060606060606</c:v>
                </c:pt>
              </c:numCache>
            </c:numRef>
          </c:val>
          <c:extLst>
            <c:ext xmlns:c16="http://schemas.microsoft.com/office/drawing/2014/chart" uri="{C3380CC4-5D6E-409C-BE32-E72D297353CC}">
              <c16:uniqueId val="{00000000-D061-450A-BC5D-9E24F230A658}"/>
            </c:ext>
          </c:extLst>
        </c:ser>
        <c:dLbls>
          <c:dLblPos val="inEnd"/>
          <c:showLegendKey val="0"/>
          <c:showVal val="1"/>
          <c:showCatName val="0"/>
          <c:showSerName val="0"/>
          <c:showPercent val="0"/>
          <c:showBubbleSize val="0"/>
        </c:dLbls>
        <c:gapWidth val="150"/>
        <c:overlap val="100"/>
        <c:axId val="1329327632"/>
        <c:axId val="1321570944"/>
      </c:barChart>
      <c:catAx>
        <c:axId val="1329327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1570944"/>
        <c:crosses val="autoZero"/>
        <c:auto val="1"/>
        <c:lblAlgn val="ctr"/>
        <c:lblOffset val="100"/>
        <c:noMultiLvlLbl val="0"/>
      </c:catAx>
      <c:valAx>
        <c:axId val="1321570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932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3398288B-21B6-4082-9777-2003442E60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9D-416F-8D24-79093AFB2235}"/>
                </c:ext>
              </c:extLst>
            </c:dLbl>
            <c:dLbl>
              <c:idx val="1"/>
              <c:tx>
                <c:rich>
                  <a:bodyPr/>
                  <a:lstStyle/>
                  <a:p>
                    <a:fld id="{0ACAD3C9-FB43-4DCC-9D32-661FA91C476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29D-416F-8D24-79093AFB22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Hoja1!$B$187:$B$188</c:f>
              <c:strCache>
                <c:ptCount val="2"/>
                <c:pt idx="0">
                  <c:v>SI LOS CONOCE</c:v>
                </c:pt>
                <c:pt idx="1">
                  <c:v>NO LOS CONOCE</c:v>
                </c:pt>
              </c:strCache>
            </c:strRef>
          </c:cat>
          <c:val>
            <c:numRef>
              <c:f>Hoja1!$E$187:$E$188</c:f>
              <c:numCache>
                <c:formatCode>###0</c:formatCode>
                <c:ptCount val="2"/>
                <c:pt idx="0">
                  <c:v>63.636363636363633</c:v>
                </c:pt>
                <c:pt idx="1">
                  <c:v>36.363636363636367</c:v>
                </c:pt>
              </c:numCache>
            </c:numRef>
          </c:val>
          <c:extLst>
            <c:ext xmlns:c16="http://schemas.microsoft.com/office/drawing/2014/chart" uri="{C3380CC4-5D6E-409C-BE32-E72D297353CC}">
              <c16:uniqueId val="{00000000-529D-416F-8D24-79093AFB2235}"/>
            </c:ext>
          </c:extLst>
        </c:ser>
        <c:dLbls>
          <c:dLblPos val="inEnd"/>
          <c:showLegendKey val="0"/>
          <c:showVal val="1"/>
          <c:showCatName val="0"/>
          <c:showSerName val="0"/>
          <c:showPercent val="0"/>
          <c:showBubbleSize val="0"/>
        </c:dLbls>
        <c:gapWidth val="150"/>
        <c:overlap val="100"/>
        <c:axId val="1234506032"/>
        <c:axId val="1321569696"/>
      </c:barChart>
      <c:catAx>
        <c:axId val="123450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1569696"/>
        <c:crosses val="autoZero"/>
        <c:auto val="1"/>
        <c:lblAlgn val="ctr"/>
        <c:lblOffset val="100"/>
        <c:noMultiLvlLbl val="0"/>
      </c:catAx>
      <c:valAx>
        <c:axId val="1321569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3450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228A9B0-72C9-4396-928B-3834F2D4EA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78-4CBD-AA69-99C8A3C1AE3E}"/>
                </c:ext>
              </c:extLst>
            </c:dLbl>
            <c:dLbl>
              <c:idx val="1"/>
              <c:tx>
                <c:rich>
                  <a:bodyPr/>
                  <a:lstStyle/>
                  <a:p>
                    <a:fld id="{185D31BF-02A1-44FA-9722-6FE2D3C146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78-4CBD-AA69-99C8A3C1AE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Hoja1!$B$193:$B$194</c:f>
              <c:strCache>
                <c:ptCount val="2"/>
                <c:pt idx="0">
                  <c:v>SI RECIBE</c:v>
                </c:pt>
                <c:pt idx="1">
                  <c:v>NO RECIBE</c:v>
                </c:pt>
              </c:strCache>
            </c:strRef>
          </c:cat>
          <c:val>
            <c:numRef>
              <c:f>Hoja1!$E$193:$E$194</c:f>
              <c:numCache>
                <c:formatCode>###0</c:formatCode>
                <c:ptCount val="2"/>
                <c:pt idx="0">
                  <c:v>60.606060606060609</c:v>
                </c:pt>
                <c:pt idx="1">
                  <c:v>39.393939393939391</c:v>
                </c:pt>
              </c:numCache>
            </c:numRef>
          </c:val>
          <c:extLst>
            <c:ext xmlns:c16="http://schemas.microsoft.com/office/drawing/2014/chart" uri="{C3380CC4-5D6E-409C-BE32-E72D297353CC}">
              <c16:uniqueId val="{00000000-3278-4CBD-AA69-99C8A3C1AE3E}"/>
            </c:ext>
          </c:extLst>
        </c:ser>
        <c:dLbls>
          <c:dLblPos val="inEnd"/>
          <c:showLegendKey val="0"/>
          <c:showVal val="1"/>
          <c:showCatName val="0"/>
          <c:showSerName val="0"/>
          <c:showPercent val="0"/>
          <c:showBubbleSize val="0"/>
        </c:dLbls>
        <c:gapWidth val="150"/>
        <c:overlap val="100"/>
        <c:axId val="1323184336"/>
        <c:axId val="1021125280"/>
      </c:barChart>
      <c:catAx>
        <c:axId val="1323184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21125280"/>
        <c:crosses val="autoZero"/>
        <c:auto val="1"/>
        <c:lblAlgn val="ctr"/>
        <c:lblOffset val="100"/>
        <c:noMultiLvlLbl val="0"/>
      </c:catAx>
      <c:valAx>
        <c:axId val="1021125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318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Hoja1!$E$517</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27ABEFA-29CD-4442-ABE8-C8D344A7D3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0E-4945-A380-B7FE4070334B}"/>
                </c:ext>
              </c:extLst>
            </c:dLbl>
            <c:dLbl>
              <c:idx val="1"/>
              <c:tx>
                <c:rich>
                  <a:bodyPr/>
                  <a:lstStyle/>
                  <a:p>
                    <a:fld id="{01A33DEB-42A2-4457-A58C-E5C72035179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E0E-4945-A380-B7FE4070334B}"/>
                </c:ext>
              </c:extLst>
            </c:dLbl>
            <c:dLbl>
              <c:idx val="2"/>
              <c:layout>
                <c:manualLayout>
                  <c:x val="-4.8279586706462905E-3"/>
                  <c:y val="-4.6612101904080661E-2"/>
                </c:manualLayout>
              </c:layout>
              <c:tx>
                <c:rich>
                  <a:bodyPr/>
                  <a:lstStyle/>
                  <a:p>
                    <a:fld id="{CD9C7FAC-CBB1-413C-80F6-5DF80611AB7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0E-4945-A380-B7FE4070334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Hoja1!$B$518:$B$520</c:f>
              <c:strCache>
                <c:ptCount val="3"/>
                <c:pt idx="0">
                  <c:v>SIEMPRE</c:v>
                </c:pt>
                <c:pt idx="1">
                  <c:v>ALGUNAS VECES</c:v>
                </c:pt>
                <c:pt idx="2">
                  <c:v>NUNCA</c:v>
                </c:pt>
              </c:strCache>
            </c:strRef>
          </c:cat>
          <c:val>
            <c:numRef>
              <c:f>Hoja1!$E$518:$E$520</c:f>
              <c:numCache>
                <c:formatCode>###0</c:formatCode>
                <c:ptCount val="3"/>
                <c:pt idx="0">
                  <c:v>45.454545454545453</c:v>
                </c:pt>
                <c:pt idx="1">
                  <c:v>54.54545454545454</c:v>
                </c:pt>
                <c:pt idx="2">
                  <c:v>0</c:v>
                </c:pt>
              </c:numCache>
            </c:numRef>
          </c:val>
          <c:extLst>
            <c:ext xmlns:c16="http://schemas.microsoft.com/office/drawing/2014/chart" uri="{C3380CC4-5D6E-409C-BE32-E72D297353CC}">
              <c16:uniqueId val="{00000000-4E0E-4945-A380-B7FE4070334B}"/>
            </c:ext>
          </c:extLst>
        </c:ser>
        <c:dLbls>
          <c:dLblPos val="inEnd"/>
          <c:showLegendKey val="0"/>
          <c:showVal val="1"/>
          <c:showCatName val="0"/>
          <c:showSerName val="0"/>
          <c:showPercent val="0"/>
          <c:showBubbleSize val="0"/>
        </c:dLbls>
        <c:gapWidth val="150"/>
        <c:overlap val="100"/>
        <c:axId val="836562351"/>
        <c:axId val="834441807"/>
      </c:barChart>
      <c:catAx>
        <c:axId val="83656235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4441807"/>
        <c:crosses val="autoZero"/>
        <c:auto val="1"/>
        <c:lblAlgn val="ctr"/>
        <c:lblOffset val="100"/>
        <c:noMultiLvlLbl val="0"/>
      </c:catAx>
      <c:valAx>
        <c:axId val="8344418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6562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Hoja1!$E$534</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70352B1-4151-4C41-8DE5-3CC8A742E6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E-4AB8-AEE2-41DE9CA611B8}"/>
                </c:ext>
              </c:extLst>
            </c:dLbl>
            <c:dLbl>
              <c:idx val="1"/>
              <c:tx>
                <c:rich>
                  <a:bodyPr/>
                  <a:lstStyle/>
                  <a:p>
                    <a:fld id="{CA6D1CED-B931-485D-BAC5-C8BF207BB8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C2E-4AB8-AEE2-41DE9CA611B8}"/>
                </c:ext>
              </c:extLst>
            </c:dLbl>
            <c:dLbl>
              <c:idx val="2"/>
              <c:layout>
                <c:manualLayout>
                  <c:x val="-1.6220825982341436E-3"/>
                  <c:y val="-4.906161841656434E-2"/>
                </c:manualLayout>
              </c:layout>
              <c:tx>
                <c:rich>
                  <a:bodyPr/>
                  <a:lstStyle/>
                  <a:p>
                    <a:fld id="{ABEDBAE0-E96D-43E2-8947-A2B8A45452D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2E-4AB8-AEE2-41DE9CA611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Hoja1!$B$535:$B$537</c:f>
              <c:strCache>
                <c:ptCount val="3"/>
                <c:pt idx="0">
                  <c:v>SIEMPRE</c:v>
                </c:pt>
                <c:pt idx="1">
                  <c:v>ALGUNAS VECES</c:v>
                </c:pt>
                <c:pt idx="2">
                  <c:v>NUNCA</c:v>
                </c:pt>
              </c:strCache>
            </c:strRef>
          </c:cat>
          <c:val>
            <c:numRef>
              <c:f>Hoja1!$E$535:$E$537</c:f>
              <c:numCache>
                <c:formatCode>###0</c:formatCode>
                <c:ptCount val="3"/>
                <c:pt idx="0">
                  <c:v>68.181818181818173</c:v>
                </c:pt>
                <c:pt idx="1">
                  <c:v>27.27272727272727</c:v>
                </c:pt>
                <c:pt idx="2">
                  <c:v>4.5454545454545459</c:v>
                </c:pt>
              </c:numCache>
            </c:numRef>
          </c:val>
          <c:extLst>
            <c:ext xmlns:c16="http://schemas.microsoft.com/office/drawing/2014/chart" uri="{C3380CC4-5D6E-409C-BE32-E72D297353CC}">
              <c16:uniqueId val="{00000000-EC2E-4AB8-AEE2-41DE9CA611B8}"/>
            </c:ext>
          </c:extLst>
        </c:ser>
        <c:dLbls>
          <c:dLblPos val="inEnd"/>
          <c:showLegendKey val="0"/>
          <c:showVal val="1"/>
          <c:showCatName val="0"/>
          <c:showSerName val="0"/>
          <c:showPercent val="0"/>
          <c:showBubbleSize val="0"/>
        </c:dLbls>
        <c:gapWidth val="150"/>
        <c:overlap val="100"/>
        <c:axId val="835951935"/>
        <c:axId val="771114719"/>
      </c:barChart>
      <c:catAx>
        <c:axId val="8359519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1114719"/>
        <c:crosses val="autoZero"/>
        <c:auto val="1"/>
        <c:lblAlgn val="ctr"/>
        <c:lblOffset val="100"/>
        <c:noMultiLvlLbl val="0"/>
      </c:catAx>
      <c:valAx>
        <c:axId val="7711147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5951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Hoja1!$E$543</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35479EC-ACBD-4438-8573-89B283E051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EC-45A4-B863-B791E909E473}"/>
                </c:ext>
              </c:extLst>
            </c:dLbl>
            <c:dLbl>
              <c:idx val="1"/>
              <c:tx>
                <c:rich>
                  <a:bodyPr/>
                  <a:lstStyle/>
                  <a:p>
                    <a:fld id="{5F526C8F-CB18-4104-BABE-D503CCB6A3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EC-45A4-B863-B791E909E473}"/>
                </c:ext>
              </c:extLst>
            </c:dLbl>
            <c:dLbl>
              <c:idx val="2"/>
              <c:layout>
                <c:manualLayout>
                  <c:x val="3.2768375576155769E-3"/>
                  <c:y val="-2.6479655671222544E-2"/>
                </c:manualLayout>
              </c:layout>
              <c:tx>
                <c:rich>
                  <a:bodyPr/>
                  <a:lstStyle/>
                  <a:p>
                    <a:fld id="{148CD1CE-DC18-4843-8C78-84511A974E3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EC-45A4-B863-B791E909E473}"/>
                </c:ext>
              </c:extLst>
            </c:dLbl>
            <c:dLbl>
              <c:idx val="3"/>
              <c:layout>
                <c:manualLayout>
                  <c:x val="-9.8305126728468507E-3"/>
                  <c:y val="-2.6479655671222412E-2"/>
                </c:manualLayout>
              </c:layout>
              <c:tx>
                <c:rich>
                  <a:bodyPr/>
                  <a:lstStyle/>
                  <a:p>
                    <a:fld id="{DCAE716F-8872-424A-8025-A11A4BB087E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CEC-45A4-B863-B791E909E4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Hoja1!$B$544:$B$547</c:f>
              <c:strCache>
                <c:ptCount val="4"/>
                <c:pt idx="0">
                  <c:v>EXCELENTES</c:v>
                </c:pt>
                <c:pt idx="1">
                  <c:v>BUENAS</c:v>
                </c:pt>
                <c:pt idx="2">
                  <c:v>MALAS</c:v>
                </c:pt>
                <c:pt idx="3">
                  <c:v>PESIMAS</c:v>
                </c:pt>
              </c:strCache>
            </c:strRef>
          </c:cat>
          <c:val>
            <c:numRef>
              <c:f>Hoja1!$E$544:$E$547</c:f>
              <c:numCache>
                <c:formatCode>###0</c:formatCode>
                <c:ptCount val="4"/>
                <c:pt idx="0">
                  <c:v>27.27272727272727</c:v>
                </c:pt>
                <c:pt idx="1">
                  <c:v>72.727272727272734</c:v>
                </c:pt>
                <c:pt idx="2">
                  <c:v>0</c:v>
                </c:pt>
                <c:pt idx="3">
                  <c:v>0</c:v>
                </c:pt>
              </c:numCache>
            </c:numRef>
          </c:val>
          <c:extLst>
            <c:ext xmlns:c16="http://schemas.microsoft.com/office/drawing/2014/chart" uri="{C3380CC4-5D6E-409C-BE32-E72D297353CC}">
              <c16:uniqueId val="{00000000-DCEC-45A4-B863-B791E909E473}"/>
            </c:ext>
          </c:extLst>
        </c:ser>
        <c:dLbls>
          <c:dLblPos val="inEnd"/>
          <c:showLegendKey val="0"/>
          <c:showVal val="1"/>
          <c:showCatName val="0"/>
          <c:showSerName val="0"/>
          <c:showPercent val="0"/>
          <c:showBubbleSize val="0"/>
        </c:dLbls>
        <c:gapWidth val="150"/>
        <c:overlap val="100"/>
        <c:axId val="835941935"/>
        <c:axId val="676248527"/>
      </c:barChart>
      <c:catAx>
        <c:axId val="8359419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76248527"/>
        <c:crosses val="autoZero"/>
        <c:auto val="1"/>
        <c:lblAlgn val="ctr"/>
        <c:lblOffset val="100"/>
        <c:noMultiLvlLbl val="0"/>
      </c:catAx>
      <c:valAx>
        <c:axId val="67624852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59419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Hoja1!$E$551</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39ACB4D-23C9-4123-A3E4-93DC2053D7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3B-4668-919D-D80637153C4B}"/>
                </c:ext>
              </c:extLst>
            </c:dLbl>
            <c:dLbl>
              <c:idx val="1"/>
              <c:layout>
                <c:manualLayout>
                  <c:x val="-6.3129351407932648E-17"/>
                  <c:y val="-0.20655649525019892"/>
                </c:manualLayout>
              </c:layout>
              <c:tx>
                <c:rich>
                  <a:bodyPr/>
                  <a:lstStyle/>
                  <a:p>
                    <a:fld id="{94FDDAB7-B70B-4BD9-BC5E-B7D3BD38EA8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3B-4668-919D-D80637153C4B}"/>
                </c:ext>
              </c:extLst>
            </c:dLbl>
            <c:dLbl>
              <c:idx val="2"/>
              <c:layout>
                <c:manualLayout>
                  <c:x val="0"/>
                  <c:y val="-1.5971929003119955E-2"/>
                </c:manualLayout>
              </c:layout>
              <c:tx>
                <c:rich>
                  <a:bodyPr/>
                  <a:lstStyle/>
                  <a:p>
                    <a:fld id="{CEB2E910-3DFD-4C40-9E30-36F1A601535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3B-4668-919D-D80637153C4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Hoja1!$B$552:$B$554</c:f>
              <c:strCache>
                <c:ptCount val="3"/>
                <c:pt idx="0">
                  <c:v>SIEMPRE</c:v>
                </c:pt>
                <c:pt idx="1">
                  <c:v>ALGUNAS VECES</c:v>
                </c:pt>
                <c:pt idx="2">
                  <c:v>NUNCA</c:v>
                </c:pt>
              </c:strCache>
            </c:strRef>
          </c:cat>
          <c:val>
            <c:numRef>
              <c:f>Hoja1!$E$552:$E$554</c:f>
              <c:numCache>
                <c:formatCode>###0</c:formatCode>
                <c:ptCount val="3"/>
                <c:pt idx="0">
                  <c:v>36.363636363636367</c:v>
                </c:pt>
                <c:pt idx="1">
                  <c:v>63.636363636363633</c:v>
                </c:pt>
                <c:pt idx="2">
                  <c:v>0</c:v>
                </c:pt>
              </c:numCache>
            </c:numRef>
          </c:val>
          <c:extLst>
            <c:ext xmlns:c16="http://schemas.microsoft.com/office/drawing/2014/chart" uri="{C3380CC4-5D6E-409C-BE32-E72D297353CC}">
              <c16:uniqueId val="{00000000-9F3B-4668-919D-D80637153C4B}"/>
            </c:ext>
          </c:extLst>
        </c:ser>
        <c:dLbls>
          <c:dLblPos val="inEnd"/>
          <c:showLegendKey val="0"/>
          <c:showVal val="1"/>
          <c:showCatName val="0"/>
          <c:showSerName val="0"/>
          <c:showPercent val="0"/>
          <c:showBubbleSize val="0"/>
        </c:dLbls>
        <c:gapWidth val="150"/>
        <c:overlap val="100"/>
        <c:axId val="835950335"/>
        <c:axId val="771116383"/>
      </c:barChart>
      <c:catAx>
        <c:axId val="8359503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1116383"/>
        <c:crosses val="autoZero"/>
        <c:auto val="1"/>
        <c:lblAlgn val="ctr"/>
        <c:lblOffset val="100"/>
        <c:noMultiLvlLbl val="0"/>
      </c:catAx>
      <c:valAx>
        <c:axId val="77111638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5950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Hoja1!$E$559</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4801E23-9222-46EC-92B4-6D3807E9953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7F-41D1-B5F2-9D5484073B89}"/>
                </c:ext>
              </c:extLst>
            </c:dLbl>
            <c:dLbl>
              <c:idx val="1"/>
              <c:tx>
                <c:rich>
                  <a:bodyPr/>
                  <a:lstStyle/>
                  <a:p>
                    <a:fld id="{57AC1AA9-13CE-4193-9BD1-4B02DF6D17E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7F-41D1-B5F2-9D5484073B89}"/>
                </c:ext>
              </c:extLst>
            </c:dLbl>
            <c:dLbl>
              <c:idx val="2"/>
              <c:layout>
                <c:manualLayout>
                  <c:x val="-4.8569123040504781E-3"/>
                  <c:y val="-8.5501141515804367E-3"/>
                </c:manualLayout>
              </c:layout>
              <c:tx>
                <c:rich>
                  <a:bodyPr/>
                  <a:lstStyle/>
                  <a:p>
                    <a:fld id="{76B482A6-0B2E-4E7F-A482-59AC0D107E0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7F-41D1-B5F2-9D5484073B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Hoja1!$B$560:$B$562</c:f>
              <c:strCache>
                <c:ptCount val="3"/>
                <c:pt idx="0">
                  <c:v>SIEMPRE</c:v>
                </c:pt>
                <c:pt idx="1">
                  <c:v>ALGUNAS VECES</c:v>
                </c:pt>
                <c:pt idx="2">
                  <c:v>NUNCA</c:v>
                </c:pt>
              </c:strCache>
            </c:strRef>
          </c:cat>
          <c:val>
            <c:numRef>
              <c:f>Hoja1!$E$560:$E$562</c:f>
              <c:numCache>
                <c:formatCode>###0</c:formatCode>
                <c:ptCount val="3"/>
                <c:pt idx="0">
                  <c:v>45.454545454545453</c:v>
                </c:pt>
                <c:pt idx="1">
                  <c:v>54.54545454545454</c:v>
                </c:pt>
                <c:pt idx="2">
                  <c:v>0</c:v>
                </c:pt>
              </c:numCache>
            </c:numRef>
          </c:val>
          <c:extLst>
            <c:ext xmlns:c16="http://schemas.microsoft.com/office/drawing/2014/chart" uri="{C3380CC4-5D6E-409C-BE32-E72D297353CC}">
              <c16:uniqueId val="{00000000-927F-41D1-B5F2-9D5484073B89}"/>
            </c:ext>
          </c:extLst>
        </c:ser>
        <c:dLbls>
          <c:dLblPos val="inEnd"/>
          <c:showLegendKey val="0"/>
          <c:showVal val="1"/>
          <c:showCatName val="0"/>
          <c:showSerName val="0"/>
          <c:showPercent val="0"/>
          <c:showBubbleSize val="0"/>
        </c:dLbls>
        <c:gapWidth val="150"/>
        <c:overlap val="100"/>
        <c:axId val="835952735"/>
        <c:axId val="841978143"/>
      </c:barChart>
      <c:catAx>
        <c:axId val="83595273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41978143"/>
        <c:crosses val="autoZero"/>
        <c:auto val="1"/>
        <c:lblAlgn val="ctr"/>
        <c:lblOffset val="100"/>
        <c:noMultiLvlLbl val="0"/>
      </c:catAx>
      <c:valAx>
        <c:axId val="8419781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35952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Hoja1!$E$567</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A82F5A6-D289-4E3C-8D6D-C64678366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1F-47E7-8737-4694634FBB35}"/>
                </c:ext>
              </c:extLst>
            </c:dLbl>
            <c:dLbl>
              <c:idx val="1"/>
              <c:tx>
                <c:rich>
                  <a:bodyPr/>
                  <a:lstStyle/>
                  <a:p>
                    <a:fld id="{C244EC70-9B7F-440D-8FBF-5F0AEE3CE5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1F-47E7-8737-4694634FBB35}"/>
                </c:ext>
              </c:extLst>
            </c:dLbl>
            <c:dLbl>
              <c:idx val="2"/>
              <c:layout>
                <c:manualLayout>
                  <c:x val="-3.5355264732985533E-3"/>
                  <c:y val="-3.0306436795851623E-2"/>
                </c:manualLayout>
              </c:layout>
              <c:tx>
                <c:rich>
                  <a:bodyPr/>
                  <a:lstStyle/>
                  <a:p>
                    <a:fld id="{6D363471-F3AA-4EFD-90C1-B7B81A420D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D1F-47E7-8737-4694634FBB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Hoja1!$B$568:$B$570</c:f>
              <c:strCache>
                <c:ptCount val="3"/>
                <c:pt idx="0">
                  <c:v>SIEMPRE</c:v>
                </c:pt>
                <c:pt idx="1">
                  <c:v>ALGUNAS VECES</c:v>
                </c:pt>
                <c:pt idx="2">
                  <c:v>NUNCA</c:v>
                </c:pt>
              </c:strCache>
            </c:strRef>
          </c:cat>
          <c:val>
            <c:numRef>
              <c:f>Hoja1!$E$568:$E$570</c:f>
              <c:numCache>
                <c:formatCode>###0</c:formatCode>
                <c:ptCount val="3"/>
                <c:pt idx="0">
                  <c:v>81.818181818181827</c:v>
                </c:pt>
                <c:pt idx="1">
                  <c:v>18.181818181818183</c:v>
                </c:pt>
                <c:pt idx="2">
                  <c:v>0</c:v>
                </c:pt>
              </c:numCache>
            </c:numRef>
          </c:val>
          <c:extLst>
            <c:ext xmlns:c16="http://schemas.microsoft.com/office/drawing/2014/chart" uri="{C3380CC4-5D6E-409C-BE32-E72D297353CC}">
              <c16:uniqueId val="{00000000-5D1F-47E7-8737-4694634FBB35}"/>
            </c:ext>
          </c:extLst>
        </c:ser>
        <c:dLbls>
          <c:dLblPos val="inEnd"/>
          <c:showLegendKey val="0"/>
          <c:showVal val="1"/>
          <c:showCatName val="0"/>
          <c:showSerName val="0"/>
          <c:showPercent val="0"/>
          <c:showBubbleSize val="0"/>
        </c:dLbls>
        <c:gapWidth val="150"/>
        <c:overlap val="100"/>
        <c:axId val="898286111"/>
        <c:axId val="896108367"/>
      </c:barChart>
      <c:catAx>
        <c:axId val="8982861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96108367"/>
        <c:crosses val="autoZero"/>
        <c:auto val="1"/>
        <c:lblAlgn val="ctr"/>
        <c:lblOffset val="100"/>
        <c:noMultiLvlLbl val="0"/>
      </c:catAx>
      <c:valAx>
        <c:axId val="8961083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898286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41640550989597E-3"/>
                  <c:y val="-5.4017686343015833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44-4B2E-92E4-66CD402A3508}"/>
                </c:ext>
              </c:extLst>
            </c:dLbl>
            <c:dLbl>
              <c:idx val="1"/>
              <c:layout>
                <c:manualLayout>
                  <c:x val="1.7147040768538619E-3"/>
                  <c:y val="-5.7272149762718869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44-4B2E-92E4-66CD402A3508}"/>
                </c:ext>
              </c:extLst>
            </c:dLbl>
            <c:dLbl>
              <c:idx val="2"/>
              <c:tx>
                <c:rich>
                  <a:bodyPr/>
                  <a:lstStyle/>
                  <a:p>
                    <a:r>
                      <a:rPr lang="en-US" dirty="0"/>
                      <a:t>76%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44-4B2E-92E4-66CD402A3508}"/>
                </c:ext>
              </c:extLst>
            </c:dLbl>
            <c:dLbl>
              <c:idx val="3"/>
              <c:tx>
                <c:rich>
                  <a:bodyPr/>
                  <a:lstStyle/>
                  <a:p>
                    <a:r>
                      <a:rPr lang="en-US" dirty="0"/>
                      <a:t>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44-4B2E-92E4-66CD402A35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Hoja1!$B$3:$B$6</c:f>
              <c:strCache>
                <c:ptCount val="4"/>
                <c:pt idx="0">
                  <c:v>PESIMAS</c:v>
                </c:pt>
                <c:pt idx="1">
                  <c:v>MALAS</c:v>
                </c:pt>
                <c:pt idx="2">
                  <c:v>BUENAS</c:v>
                </c:pt>
                <c:pt idx="3">
                  <c:v>EXCELENTE</c:v>
                </c:pt>
              </c:strCache>
            </c:strRef>
          </c:cat>
          <c:val>
            <c:numRef>
              <c:f>Hoja1!$D$3:$D$6</c:f>
              <c:numCache>
                <c:formatCode>###0.0</c:formatCode>
                <c:ptCount val="4"/>
                <c:pt idx="0">
                  <c:v>6.0606060606060606</c:v>
                </c:pt>
                <c:pt idx="1">
                  <c:v>6.0606060606060606</c:v>
                </c:pt>
                <c:pt idx="2">
                  <c:v>75.757575757575751</c:v>
                </c:pt>
                <c:pt idx="3">
                  <c:v>12.121212121212121</c:v>
                </c:pt>
              </c:numCache>
            </c:numRef>
          </c:val>
          <c:extLst>
            <c:ext xmlns:c16="http://schemas.microsoft.com/office/drawing/2014/chart" uri="{C3380CC4-5D6E-409C-BE32-E72D297353CC}">
              <c16:uniqueId val="{00000000-D844-4B2E-92E4-66CD402A3508}"/>
            </c:ext>
          </c:extLst>
        </c:ser>
        <c:dLbls>
          <c:dLblPos val="inEnd"/>
          <c:showLegendKey val="0"/>
          <c:showVal val="1"/>
          <c:showCatName val="0"/>
          <c:showSerName val="0"/>
          <c:showPercent val="0"/>
          <c:showBubbleSize val="0"/>
        </c:dLbls>
        <c:gapWidth val="150"/>
        <c:overlap val="100"/>
        <c:axId val="1570498959"/>
        <c:axId val="1570500207"/>
      </c:barChart>
      <c:catAx>
        <c:axId val="1570498959"/>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570500207"/>
        <c:crosses val="autoZero"/>
        <c:auto val="1"/>
        <c:lblAlgn val="ctr"/>
        <c:lblOffset val="100"/>
        <c:noMultiLvlLbl val="0"/>
      </c:catAx>
      <c:valAx>
        <c:axId val="15705002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570498959"/>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Hoja1!$D$10</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690493724585453E-3"/>
                  <c:y val="-6.5495528062679623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A7-4A05-BB77-DC7BBB6B0BDF}"/>
                </c:ext>
              </c:extLst>
            </c:dLbl>
            <c:dLbl>
              <c:idx val="1"/>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A7-4A05-BB77-DC7BBB6B0BDF}"/>
                </c:ext>
              </c:extLst>
            </c:dLbl>
            <c:dLbl>
              <c:idx val="2"/>
              <c:tx>
                <c:rich>
                  <a:bodyPr/>
                  <a:lstStyle/>
                  <a:p>
                    <a:r>
                      <a:rPr lang="en-US" dirty="0"/>
                      <a:t>39%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A7-4A05-BB77-DC7BBB6B0BD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Hoja1!$B$11:$B$13</c:f>
              <c:strCache>
                <c:ptCount val="3"/>
                <c:pt idx="0">
                  <c:v>NUNCA</c:v>
                </c:pt>
                <c:pt idx="1">
                  <c:v>ALGUNAS VECES</c:v>
                </c:pt>
                <c:pt idx="2">
                  <c:v>SIEMPRE</c:v>
                </c:pt>
              </c:strCache>
            </c:strRef>
          </c:cat>
          <c:val>
            <c:numRef>
              <c:f>Hoja1!$D$11:$D$13</c:f>
              <c:numCache>
                <c:formatCode>###0.0</c:formatCode>
                <c:ptCount val="3"/>
                <c:pt idx="0">
                  <c:v>9.0909090909090917</c:v>
                </c:pt>
                <c:pt idx="1">
                  <c:v>51.515151515151516</c:v>
                </c:pt>
                <c:pt idx="2">
                  <c:v>39.393939393939391</c:v>
                </c:pt>
              </c:numCache>
            </c:numRef>
          </c:val>
          <c:extLst>
            <c:ext xmlns:c16="http://schemas.microsoft.com/office/drawing/2014/chart" uri="{C3380CC4-5D6E-409C-BE32-E72D297353CC}">
              <c16:uniqueId val="{00000000-87A7-4A05-BB77-DC7BBB6B0BDF}"/>
            </c:ext>
          </c:extLst>
        </c:ser>
        <c:dLbls>
          <c:dLblPos val="inEnd"/>
          <c:showLegendKey val="0"/>
          <c:showVal val="1"/>
          <c:showCatName val="0"/>
          <c:showSerName val="0"/>
          <c:showPercent val="0"/>
          <c:showBubbleSize val="0"/>
        </c:dLbls>
        <c:gapWidth val="150"/>
        <c:overlap val="100"/>
        <c:axId val="1653956255"/>
        <c:axId val="1653959167"/>
      </c:barChart>
      <c:catAx>
        <c:axId val="1653956255"/>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9167"/>
        <c:crosses val="autoZero"/>
        <c:auto val="1"/>
        <c:lblAlgn val="ctr"/>
        <c:lblOffset val="100"/>
        <c:noMultiLvlLbl val="0"/>
      </c:catAx>
      <c:valAx>
        <c:axId val="16539591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6255"/>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2724042852404661E-16"/>
                  <c:y val="-5.1115325684718646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AE-4152-AB18-CE55D91CEE96}"/>
                </c:ext>
              </c:extLst>
            </c:dLbl>
            <c:dLbl>
              <c:idx val="1"/>
              <c:tx>
                <c:rich>
                  <a:bodyPr/>
                  <a:lstStyle/>
                  <a:p>
                    <a:r>
                      <a:rPr lang="en-US" dirty="0"/>
                      <a:t>58%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AE-4152-AB18-CE55D91CEE96}"/>
                </c:ext>
              </c:extLst>
            </c:dLbl>
            <c:dLbl>
              <c:idx val="2"/>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AE-4152-AB18-CE55D91CEE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Hoja1!$B$18:$B$20</c:f>
              <c:strCache>
                <c:ptCount val="3"/>
                <c:pt idx="0">
                  <c:v>NUNCA</c:v>
                </c:pt>
                <c:pt idx="1">
                  <c:v>ALGUNAS VECES</c:v>
                </c:pt>
                <c:pt idx="2">
                  <c:v>SIEMPRE</c:v>
                </c:pt>
              </c:strCache>
            </c:strRef>
          </c:cat>
          <c:val>
            <c:numRef>
              <c:f>Hoja1!$D$18:$D$20</c:f>
              <c:numCache>
                <c:formatCode>###0.0</c:formatCode>
                <c:ptCount val="3"/>
                <c:pt idx="0">
                  <c:v>6.0606060606060606</c:v>
                </c:pt>
                <c:pt idx="1">
                  <c:v>57.575757575757578</c:v>
                </c:pt>
                <c:pt idx="2">
                  <c:v>36.363636363636367</c:v>
                </c:pt>
              </c:numCache>
            </c:numRef>
          </c:val>
          <c:extLst>
            <c:ext xmlns:c16="http://schemas.microsoft.com/office/drawing/2014/chart" uri="{C3380CC4-5D6E-409C-BE32-E72D297353CC}">
              <c16:uniqueId val="{00000000-2CAE-4152-AB18-CE55D91CEE96}"/>
            </c:ext>
          </c:extLst>
        </c:ser>
        <c:dLbls>
          <c:dLblPos val="inEnd"/>
          <c:showLegendKey val="0"/>
          <c:showVal val="1"/>
          <c:showCatName val="0"/>
          <c:showSerName val="0"/>
          <c:showPercent val="0"/>
          <c:showBubbleSize val="0"/>
        </c:dLbls>
        <c:gapWidth val="150"/>
        <c:overlap val="100"/>
        <c:axId val="1653952927"/>
        <c:axId val="1653959999"/>
      </c:barChart>
      <c:catAx>
        <c:axId val="1653952927"/>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9999"/>
        <c:crosses val="autoZero"/>
        <c:auto val="1"/>
        <c:lblAlgn val="ctr"/>
        <c:lblOffset val="100"/>
        <c:noMultiLvlLbl val="0"/>
      </c:catAx>
      <c:valAx>
        <c:axId val="16539599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2927"/>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Hoja1!$D$24</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94-40F8-8242-0F7CE764BE82}"/>
                </c:ext>
              </c:extLst>
            </c:dLbl>
            <c:dLbl>
              <c:idx val="1"/>
              <c:tx>
                <c:rich>
                  <a:bodyPr/>
                  <a:lstStyle/>
                  <a:p>
                    <a:r>
                      <a:rPr lang="en-US" dirty="0"/>
                      <a:t>73%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94-40F8-8242-0F7CE764BE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Hoja1!$B$25:$B$26</c:f>
              <c:strCache>
                <c:ptCount val="2"/>
                <c:pt idx="0">
                  <c:v>NO</c:v>
                </c:pt>
                <c:pt idx="1">
                  <c:v>SI</c:v>
                </c:pt>
              </c:strCache>
            </c:strRef>
          </c:cat>
          <c:val>
            <c:numRef>
              <c:f>Hoja1!$D$25:$D$26</c:f>
              <c:numCache>
                <c:formatCode>###0.0</c:formatCode>
                <c:ptCount val="2"/>
                <c:pt idx="0">
                  <c:v>27.27272727272727</c:v>
                </c:pt>
                <c:pt idx="1">
                  <c:v>72.727272727272734</c:v>
                </c:pt>
              </c:numCache>
            </c:numRef>
          </c:val>
          <c:extLst>
            <c:ext xmlns:c16="http://schemas.microsoft.com/office/drawing/2014/chart" uri="{C3380CC4-5D6E-409C-BE32-E72D297353CC}">
              <c16:uniqueId val="{00000000-4394-40F8-8242-0F7CE764BE82}"/>
            </c:ext>
          </c:extLst>
        </c:ser>
        <c:dLbls>
          <c:dLblPos val="inEnd"/>
          <c:showLegendKey val="0"/>
          <c:showVal val="1"/>
          <c:showCatName val="0"/>
          <c:showSerName val="0"/>
          <c:showPercent val="0"/>
          <c:showBubbleSize val="0"/>
        </c:dLbls>
        <c:gapWidth val="150"/>
        <c:overlap val="100"/>
        <c:axId val="1653955007"/>
        <c:axId val="1653960831"/>
      </c:barChart>
      <c:catAx>
        <c:axId val="1653955007"/>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60831"/>
        <c:crosses val="autoZero"/>
        <c:auto val="1"/>
        <c:lblAlgn val="ctr"/>
        <c:lblOffset val="100"/>
        <c:noMultiLvlLbl val="0"/>
      </c:catAx>
      <c:valAx>
        <c:axId val="16539608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5007"/>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Hoja1!$D$30</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6.9645684763891949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F5-439E-AED0-3CFB1B3A9CA8}"/>
                </c:ext>
              </c:extLst>
            </c:dLbl>
            <c:dLbl>
              <c:idx val="1"/>
              <c:tx>
                <c:rich>
                  <a:bodyPr/>
                  <a:lstStyle/>
                  <a:p>
                    <a:r>
                      <a:rPr lang="en-US" dirty="0"/>
                      <a:t>39%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F5-439E-AED0-3CFB1B3A9CA8}"/>
                </c:ext>
              </c:extLst>
            </c:dLbl>
            <c:dLbl>
              <c:idx val="2"/>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F5-439E-AED0-3CFB1B3A9C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Hoja1!$B$31:$B$33</c:f>
              <c:strCache>
                <c:ptCount val="3"/>
                <c:pt idx="0">
                  <c:v>NUNCA</c:v>
                </c:pt>
                <c:pt idx="1">
                  <c:v>ALGUNAS VECES</c:v>
                </c:pt>
                <c:pt idx="2">
                  <c:v>SIEMPRE</c:v>
                </c:pt>
              </c:strCache>
            </c:strRef>
          </c:cat>
          <c:val>
            <c:numRef>
              <c:f>Hoja1!$D$31:$D$33</c:f>
              <c:numCache>
                <c:formatCode>###0.0</c:formatCode>
                <c:ptCount val="3"/>
                <c:pt idx="0">
                  <c:v>9.0909090909090917</c:v>
                </c:pt>
                <c:pt idx="1">
                  <c:v>39.393939393939391</c:v>
                </c:pt>
                <c:pt idx="2">
                  <c:v>51.515151515151516</c:v>
                </c:pt>
              </c:numCache>
            </c:numRef>
          </c:val>
          <c:extLst>
            <c:ext xmlns:c16="http://schemas.microsoft.com/office/drawing/2014/chart" uri="{C3380CC4-5D6E-409C-BE32-E72D297353CC}">
              <c16:uniqueId val="{00000000-F7F5-439E-AED0-3CFB1B3A9CA8}"/>
            </c:ext>
          </c:extLst>
        </c:ser>
        <c:dLbls>
          <c:dLblPos val="inEnd"/>
          <c:showLegendKey val="0"/>
          <c:showVal val="1"/>
          <c:showCatName val="0"/>
          <c:showSerName val="0"/>
          <c:showPercent val="0"/>
          <c:showBubbleSize val="0"/>
        </c:dLbls>
        <c:gapWidth val="150"/>
        <c:overlap val="100"/>
        <c:axId val="1653965823"/>
        <c:axId val="1653955423"/>
      </c:barChart>
      <c:catAx>
        <c:axId val="1653965823"/>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5423"/>
        <c:crosses val="autoZero"/>
        <c:auto val="1"/>
        <c:lblAlgn val="ctr"/>
        <c:lblOffset val="100"/>
        <c:noMultiLvlLbl val="0"/>
      </c:catAx>
      <c:valAx>
        <c:axId val="165395542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65823"/>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Hoja1!$I$477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22-4693-9FBA-54ADAD3F1822}"/>
                </c:ext>
              </c:extLst>
            </c:dLbl>
            <c:dLbl>
              <c:idx val="1"/>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22-4693-9FBA-54ADAD3F1822}"/>
                </c:ext>
              </c:extLst>
            </c:dLbl>
            <c:dLbl>
              <c:idx val="2"/>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22-4693-9FBA-54ADAD3F182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Hoja1!$H$478:$H$480</c:f>
              <c:strCache>
                <c:ptCount val="3"/>
                <c:pt idx="0">
                  <c:v>Directivos</c:v>
                </c:pt>
                <c:pt idx="1">
                  <c:v>con compañeros</c:v>
                </c:pt>
                <c:pt idx="2">
                  <c:v>personales</c:v>
                </c:pt>
              </c:strCache>
            </c:strRef>
          </c:cat>
          <c:val>
            <c:numRef>
              <c:f>Hoja1!$I$478:$I$480</c:f>
              <c:numCache>
                <c:formatCode>General</c:formatCode>
                <c:ptCount val="3"/>
                <c:pt idx="0">
                  <c:v>66.599999999999994</c:v>
                </c:pt>
                <c:pt idx="1">
                  <c:v>66.599999999999994</c:v>
                </c:pt>
                <c:pt idx="2">
                  <c:v>66.599999999999994</c:v>
                </c:pt>
              </c:numCache>
            </c:numRef>
          </c:val>
          <c:extLst>
            <c:ext xmlns:c16="http://schemas.microsoft.com/office/drawing/2014/chart" uri="{C3380CC4-5D6E-409C-BE32-E72D297353CC}">
              <c16:uniqueId val="{00000000-4C22-4693-9FBA-54ADAD3F1822}"/>
            </c:ext>
          </c:extLst>
        </c:ser>
        <c:dLbls>
          <c:dLblPos val="inEnd"/>
          <c:showLegendKey val="0"/>
          <c:showVal val="1"/>
          <c:showCatName val="0"/>
          <c:showSerName val="0"/>
          <c:showPercent val="0"/>
          <c:showBubbleSize val="0"/>
        </c:dLbls>
        <c:gapWidth val="150"/>
        <c:overlap val="100"/>
        <c:axId val="1305989680"/>
        <c:axId val="1408649328"/>
      </c:barChart>
      <c:catAx>
        <c:axId val="1305989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9328"/>
        <c:crosses val="autoZero"/>
        <c:auto val="1"/>
        <c:lblAlgn val="ctr"/>
        <c:lblOffset val="100"/>
        <c:noMultiLvlLbl val="0"/>
      </c:catAx>
      <c:valAx>
        <c:axId val="140864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05989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Hoja1!$D$37</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3655288625008023E-7"/>
                  <c:y val="-4.4276116151975145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3A-4D0E-8615-CDF9D103DC5D}"/>
                </c:ext>
              </c:extLst>
            </c:dLbl>
            <c:dLbl>
              <c:idx val="1"/>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3A-4D0E-8615-CDF9D103DC5D}"/>
                </c:ext>
              </c:extLst>
            </c:dLbl>
            <c:dLbl>
              <c:idx val="2"/>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3A-4D0E-8615-CDF9D103DC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Hoja1!$B$38:$B$40</c:f>
              <c:strCache>
                <c:ptCount val="3"/>
                <c:pt idx="0">
                  <c:v>NUNCA</c:v>
                </c:pt>
                <c:pt idx="1">
                  <c:v>ALGUNAS VECES</c:v>
                </c:pt>
                <c:pt idx="2">
                  <c:v>SIEMPRE</c:v>
                </c:pt>
              </c:strCache>
            </c:strRef>
          </c:cat>
          <c:val>
            <c:numRef>
              <c:f>Hoja1!$D$38:$D$40</c:f>
              <c:numCache>
                <c:formatCode>###0.0</c:formatCode>
                <c:ptCount val="3"/>
                <c:pt idx="0">
                  <c:v>3.0303030303030303</c:v>
                </c:pt>
                <c:pt idx="1">
                  <c:v>63.636363636363633</c:v>
                </c:pt>
                <c:pt idx="2">
                  <c:v>33.333333333333329</c:v>
                </c:pt>
              </c:numCache>
            </c:numRef>
          </c:val>
          <c:extLst>
            <c:ext xmlns:c16="http://schemas.microsoft.com/office/drawing/2014/chart" uri="{C3380CC4-5D6E-409C-BE32-E72D297353CC}">
              <c16:uniqueId val="{00000000-2F3A-4D0E-8615-CDF9D103DC5D}"/>
            </c:ext>
          </c:extLst>
        </c:ser>
        <c:dLbls>
          <c:dLblPos val="inEnd"/>
          <c:showLegendKey val="0"/>
          <c:showVal val="1"/>
          <c:showCatName val="0"/>
          <c:showSerName val="0"/>
          <c:showPercent val="0"/>
          <c:showBubbleSize val="0"/>
        </c:dLbls>
        <c:gapWidth val="150"/>
        <c:overlap val="100"/>
        <c:axId val="1653963743"/>
        <c:axId val="1653966239"/>
      </c:barChart>
      <c:catAx>
        <c:axId val="1653963743"/>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66239"/>
        <c:crosses val="autoZero"/>
        <c:auto val="1"/>
        <c:lblAlgn val="ctr"/>
        <c:lblOffset val="100"/>
        <c:noMultiLvlLbl val="0"/>
      </c:catAx>
      <c:valAx>
        <c:axId val="16539662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63743"/>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Hoja1!$E$422</c:f>
              <c:strCache>
                <c:ptCount val="1"/>
                <c:pt idx="0">
                  <c:v>Porcentaje válido</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3B4C499-7038-4EA1-B62E-77C6339FF22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79-496A-8E38-E225DC40E554}"/>
                </c:ext>
              </c:extLst>
            </c:dLbl>
            <c:dLbl>
              <c:idx val="1"/>
              <c:tx>
                <c:rich>
                  <a:bodyPr/>
                  <a:lstStyle/>
                  <a:p>
                    <a:fld id="{7FC90BBB-5BC1-4893-8CAF-FD65D08CC4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A79-496A-8E38-E225DC40E554}"/>
                </c:ext>
              </c:extLst>
            </c:dLbl>
            <c:dLbl>
              <c:idx val="2"/>
              <c:layout>
                <c:manualLayout>
                  <c:x val="1.6508505650068557E-3"/>
                  <c:y val="-4.3935192325524904E-2"/>
                </c:manualLayout>
              </c:layout>
              <c:tx>
                <c:rich>
                  <a:bodyPr/>
                  <a:lstStyle/>
                  <a:p>
                    <a:fld id="{2AA54E75-13F0-4111-8AF9-897C0238F2F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79-496A-8E38-E225DC40E5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Hoja1!$B$423:$B$425</c:f>
              <c:strCache>
                <c:ptCount val="3"/>
                <c:pt idx="0">
                  <c:v>SIEMPRE</c:v>
                </c:pt>
                <c:pt idx="1">
                  <c:v>ALGUNAS VECES</c:v>
                </c:pt>
                <c:pt idx="2">
                  <c:v>NUNCA</c:v>
                </c:pt>
              </c:strCache>
            </c:strRef>
          </c:cat>
          <c:val>
            <c:numRef>
              <c:f>Hoja1!$E$423:$E$425</c:f>
              <c:numCache>
                <c:formatCode>###0</c:formatCode>
                <c:ptCount val="3"/>
                <c:pt idx="0">
                  <c:v>57.575757575757578</c:v>
                </c:pt>
                <c:pt idx="1">
                  <c:v>42.424242424242422</c:v>
                </c:pt>
                <c:pt idx="2">
                  <c:v>0</c:v>
                </c:pt>
              </c:numCache>
            </c:numRef>
          </c:val>
          <c:extLst>
            <c:ext xmlns:c16="http://schemas.microsoft.com/office/drawing/2014/chart" uri="{C3380CC4-5D6E-409C-BE32-E72D297353CC}">
              <c16:uniqueId val="{00000000-2A79-496A-8E38-E225DC40E554}"/>
            </c:ext>
          </c:extLst>
        </c:ser>
        <c:dLbls>
          <c:dLblPos val="inEnd"/>
          <c:showLegendKey val="0"/>
          <c:showVal val="1"/>
          <c:showCatName val="0"/>
          <c:showSerName val="0"/>
          <c:showPercent val="0"/>
          <c:showBubbleSize val="0"/>
        </c:dLbls>
        <c:gapWidth val="150"/>
        <c:overlap val="100"/>
        <c:axId val="1401220687"/>
        <c:axId val="1395680527"/>
      </c:barChart>
      <c:catAx>
        <c:axId val="140122068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95680527"/>
        <c:crosses val="autoZero"/>
        <c:auto val="1"/>
        <c:lblAlgn val="ctr"/>
        <c:lblOffset val="100"/>
        <c:noMultiLvlLbl val="0"/>
      </c:catAx>
      <c:valAx>
        <c:axId val="139568052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122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787488067082052E-3"/>
                  <c:y val="-3.8439949639880615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4D-4D44-A755-3E81AA6B3F66}"/>
                </c:ext>
              </c:extLst>
            </c:dLbl>
            <c:dLbl>
              <c:idx val="1"/>
              <c:tx>
                <c:rich>
                  <a:bodyPr/>
                  <a:lstStyle/>
                  <a:p>
                    <a:r>
                      <a:rPr lang="en-US" dirty="0"/>
                      <a:t>45%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4D-4D44-A755-3E81AA6B3F66}"/>
                </c:ext>
              </c:extLst>
            </c:dLbl>
            <c:dLbl>
              <c:idx val="2"/>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4D-4D44-A755-3E81AA6B3F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Hoja1!$B$52:$B$54</c:f>
              <c:strCache>
                <c:ptCount val="3"/>
                <c:pt idx="0">
                  <c:v>NUNCA</c:v>
                </c:pt>
                <c:pt idx="1">
                  <c:v>ALGUNAS VECES</c:v>
                </c:pt>
                <c:pt idx="2">
                  <c:v>SIEMPRE</c:v>
                </c:pt>
              </c:strCache>
            </c:strRef>
          </c:cat>
          <c:val>
            <c:numRef>
              <c:f>Hoja1!$D$52:$D$54</c:f>
              <c:numCache>
                <c:formatCode>###0.0</c:formatCode>
                <c:ptCount val="3"/>
                <c:pt idx="0">
                  <c:v>3.0303030303030303</c:v>
                </c:pt>
                <c:pt idx="1">
                  <c:v>45.454545454545453</c:v>
                </c:pt>
                <c:pt idx="2">
                  <c:v>51.515151515151516</c:v>
                </c:pt>
              </c:numCache>
            </c:numRef>
          </c:val>
          <c:extLst>
            <c:ext xmlns:c16="http://schemas.microsoft.com/office/drawing/2014/chart" uri="{C3380CC4-5D6E-409C-BE32-E72D297353CC}">
              <c16:uniqueId val="{00000000-164D-4D44-A755-3E81AA6B3F66}"/>
            </c:ext>
          </c:extLst>
        </c:ser>
        <c:dLbls>
          <c:dLblPos val="inEnd"/>
          <c:showLegendKey val="0"/>
          <c:showVal val="1"/>
          <c:showCatName val="0"/>
          <c:showSerName val="0"/>
          <c:showPercent val="0"/>
          <c:showBubbleSize val="0"/>
        </c:dLbls>
        <c:gapWidth val="150"/>
        <c:overlap val="100"/>
        <c:axId val="1663061327"/>
        <c:axId val="1663056751"/>
      </c:barChart>
      <c:catAx>
        <c:axId val="1663061327"/>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6751"/>
        <c:crosses val="autoZero"/>
        <c:auto val="1"/>
        <c:lblAlgn val="ctr"/>
        <c:lblOffset val="100"/>
        <c:noMultiLvlLbl val="0"/>
      </c:catAx>
      <c:valAx>
        <c:axId val="16630567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61327"/>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46-4B19-B0B2-26D00E77B18E}"/>
                </c:ext>
              </c:extLst>
            </c:dLbl>
            <c:dLbl>
              <c:idx val="1"/>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46-4B19-B0B2-26D00E77B18E}"/>
                </c:ext>
              </c:extLst>
            </c:dLbl>
            <c:dLbl>
              <c:idx val="2"/>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46-4B19-B0B2-26D00E77B1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Hoja1!$B$59:$B$61</c:f>
              <c:strCache>
                <c:ptCount val="3"/>
                <c:pt idx="0">
                  <c:v>NUNCA</c:v>
                </c:pt>
                <c:pt idx="1">
                  <c:v>ALGUNAS VECES</c:v>
                </c:pt>
                <c:pt idx="2">
                  <c:v>SIEMPRE</c:v>
                </c:pt>
              </c:strCache>
            </c:strRef>
          </c:cat>
          <c:val>
            <c:numRef>
              <c:f>Hoja1!$D$59:$D$61</c:f>
              <c:numCache>
                <c:formatCode>###0.0</c:formatCode>
                <c:ptCount val="3"/>
                <c:pt idx="0">
                  <c:v>15.151515151515152</c:v>
                </c:pt>
                <c:pt idx="1">
                  <c:v>33.333333333333329</c:v>
                </c:pt>
                <c:pt idx="2">
                  <c:v>51.515151515151516</c:v>
                </c:pt>
              </c:numCache>
            </c:numRef>
          </c:val>
          <c:extLst>
            <c:ext xmlns:c16="http://schemas.microsoft.com/office/drawing/2014/chart" uri="{C3380CC4-5D6E-409C-BE32-E72D297353CC}">
              <c16:uniqueId val="{00000000-A446-4B19-B0B2-26D00E77B18E}"/>
            </c:ext>
          </c:extLst>
        </c:ser>
        <c:dLbls>
          <c:dLblPos val="inEnd"/>
          <c:showLegendKey val="0"/>
          <c:showVal val="1"/>
          <c:showCatName val="0"/>
          <c:showSerName val="0"/>
          <c:showPercent val="0"/>
          <c:showBubbleSize val="0"/>
        </c:dLbls>
        <c:gapWidth val="150"/>
        <c:overlap val="100"/>
        <c:axId val="1663061743"/>
        <c:axId val="1663052591"/>
      </c:barChart>
      <c:catAx>
        <c:axId val="1663061743"/>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2591"/>
        <c:crosses val="autoZero"/>
        <c:auto val="1"/>
        <c:lblAlgn val="ctr"/>
        <c:lblOffset val="100"/>
        <c:noMultiLvlLbl val="0"/>
      </c:catAx>
      <c:valAx>
        <c:axId val="16630525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61743"/>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Hoja1!$D$65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55-4520-BAF7-AE18E47DF321}"/>
                </c:ext>
              </c:extLst>
            </c:dLbl>
            <c:dLbl>
              <c:idx val="1"/>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55-4520-BAF7-AE18E47DF3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Hoja1!$B$66:$B$67</c:f>
              <c:strCache>
                <c:ptCount val="2"/>
                <c:pt idx="0">
                  <c:v>SI</c:v>
                </c:pt>
                <c:pt idx="1">
                  <c:v>NO</c:v>
                </c:pt>
              </c:strCache>
            </c:strRef>
          </c:cat>
          <c:val>
            <c:numRef>
              <c:f>Hoja1!$D$66:$D$67</c:f>
              <c:numCache>
                <c:formatCode>###0.0</c:formatCode>
                <c:ptCount val="2"/>
                <c:pt idx="0">
                  <c:v>63.636363636363633</c:v>
                </c:pt>
                <c:pt idx="1">
                  <c:v>36.363636363636367</c:v>
                </c:pt>
              </c:numCache>
            </c:numRef>
          </c:val>
          <c:extLst>
            <c:ext xmlns:c16="http://schemas.microsoft.com/office/drawing/2014/chart" uri="{C3380CC4-5D6E-409C-BE32-E72D297353CC}">
              <c16:uniqueId val="{00000000-2955-4520-BAF7-AE18E47DF321}"/>
            </c:ext>
          </c:extLst>
        </c:ser>
        <c:dLbls>
          <c:dLblPos val="inEnd"/>
          <c:showLegendKey val="0"/>
          <c:showVal val="1"/>
          <c:showCatName val="0"/>
          <c:showSerName val="0"/>
          <c:showPercent val="0"/>
          <c:showBubbleSize val="0"/>
        </c:dLbls>
        <c:gapWidth val="150"/>
        <c:overlap val="100"/>
        <c:axId val="1663060911"/>
        <c:axId val="1663065487"/>
      </c:barChart>
      <c:catAx>
        <c:axId val="16630609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65487"/>
        <c:crosses val="autoZero"/>
        <c:auto val="1"/>
        <c:lblAlgn val="ctr"/>
        <c:lblOffset val="100"/>
        <c:noMultiLvlLbl val="0"/>
      </c:catAx>
      <c:valAx>
        <c:axId val="16630654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609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Hoja1!$D$71</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3138530962459145E-7"/>
                  <c:y val="-6.6326528043943789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B0-4029-86AB-A31468D82EE3}"/>
                </c:ext>
              </c:extLst>
            </c:dLbl>
            <c:dLbl>
              <c:idx val="1"/>
              <c:tx>
                <c:rich>
                  <a:bodyPr/>
                  <a:lstStyle/>
                  <a:p>
                    <a:r>
                      <a:rPr lang="en-US" dirty="0"/>
                      <a:t>42%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B0-4029-86AB-A31468D82EE3}"/>
                </c:ext>
              </c:extLst>
            </c:dLbl>
            <c:dLbl>
              <c:idx val="2"/>
              <c:tx>
                <c:rich>
                  <a:bodyPr/>
                  <a:lstStyle/>
                  <a:p>
                    <a:r>
                      <a:rPr lang="en-US" dirty="0"/>
                      <a:t>52%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B0-4029-86AB-A31468D82EE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Hoja1!$B$72:$B$74</c:f>
              <c:strCache>
                <c:ptCount val="3"/>
                <c:pt idx="0">
                  <c:v>NUNCA</c:v>
                </c:pt>
                <c:pt idx="1">
                  <c:v>ALGUNAS VECES</c:v>
                </c:pt>
                <c:pt idx="2">
                  <c:v>SIEMPRE</c:v>
                </c:pt>
              </c:strCache>
            </c:strRef>
          </c:cat>
          <c:val>
            <c:numRef>
              <c:f>Hoja1!$D$72:$D$74</c:f>
              <c:numCache>
                <c:formatCode>###0.0</c:formatCode>
                <c:ptCount val="3"/>
                <c:pt idx="0">
                  <c:v>6.0606060606060606</c:v>
                </c:pt>
                <c:pt idx="1">
                  <c:v>42.424242424242422</c:v>
                </c:pt>
                <c:pt idx="2">
                  <c:v>51.515151515151516</c:v>
                </c:pt>
              </c:numCache>
            </c:numRef>
          </c:val>
          <c:extLst>
            <c:ext xmlns:c16="http://schemas.microsoft.com/office/drawing/2014/chart" uri="{C3380CC4-5D6E-409C-BE32-E72D297353CC}">
              <c16:uniqueId val="{00000000-3AB0-4029-86AB-A31468D82EE3}"/>
            </c:ext>
          </c:extLst>
        </c:ser>
        <c:dLbls>
          <c:dLblPos val="inEnd"/>
          <c:showLegendKey val="0"/>
          <c:showVal val="1"/>
          <c:showCatName val="0"/>
          <c:showSerName val="0"/>
          <c:showPercent val="0"/>
          <c:showBubbleSize val="0"/>
        </c:dLbls>
        <c:gapWidth val="150"/>
        <c:overlap val="100"/>
        <c:axId val="1663059663"/>
        <c:axId val="1663060079"/>
      </c:barChart>
      <c:catAx>
        <c:axId val="1663059663"/>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60079"/>
        <c:crosses val="autoZero"/>
        <c:auto val="1"/>
        <c:lblAlgn val="ctr"/>
        <c:lblOffset val="100"/>
        <c:noMultiLvlLbl val="0"/>
      </c:catAx>
      <c:valAx>
        <c:axId val="16630600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9663"/>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Hoja1!$D$78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692752737501995E-3"/>
                  <c:y val="-6.9776392131194617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F9-4E49-B2AD-659D3C5D9002}"/>
                </c:ext>
              </c:extLst>
            </c:dLbl>
            <c:dLbl>
              <c:idx val="1"/>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F9-4E49-B2AD-659D3C5D9002}"/>
                </c:ext>
              </c:extLst>
            </c:dLbl>
            <c:dLbl>
              <c:idx val="2"/>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F9-4E49-B2AD-659D3C5D90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Hoja1!$B$79:$B$81</c:f>
              <c:strCache>
                <c:ptCount val="3"/>
                <c:pt idx="0">
                  <c:v>NUNCA</c:v>
                </c:pt>
                <c:pt idx="1">
                  <c:v>ALGUNAS VECES</c:v>
                </c:pt>
                <c:pt idx="2">
                  <c:v>SIEMPRE</c:v>
                </c:pt>
              </c:strCache>
            </c:strRef>
          </c:cat>
          <c:val>
            <c:numRef>
              <c:f>Hoja1!$D$79:$D$81</c:f>
              <c:numCache>
                <c:formatCode>###0.0</c:formatCode>
                <c:ptCount val="3"/>
                <c:pt idx="0">
                  <c:v>9.0909090909090917</c:v>
                </c:pt>
                <c:pt idx="1">
                  <c:v>24.242424242424242</c:v>
                </c:pt>
                <c:pt idx="2">
                  <c:v>66.666666666666657</c:v>
                </c:pt>
              </c:numCache>
            </c:numRef>
          </c:val>
          <c:extLst>
            <c:ext xmlns:c16="http://schemas.microsoft.com/office/drawing/2014/chart" uri="{C3380CC4-5D6E-409C-BE32-E72D297353CC}">
              <c16:uniqueId val="{00000000-12F9-4E49-B2AD-659D3C5D9002}"/>
            </c:ext>
          </c:extLst>
        </c:ser>
        <c:dLbls>
          <c:dLblPos val="inEnd"/>
          <c:showLegendKey val="0"/>
          <c:showVal val="1"/>
          <c:showCatName val="0"/>
          <c:showSerName val="0"/>
          <c:showPercent val="0"/>
          <c:showBubbleSize val="0"/>
        </c:dLbls>
        <c:gapWidth val="150"/>
        <c:overlap val="100"/>
        <c:axId val="1663114815"/>
        <c:axId val="1663124799"/>
      </c:barChart>
      <c:catAx>
        <c:axId val="1663114815"/>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24799"/>
        <c:crosses val="autoZero"/>
        <c:auto val="1"/>
        <c:lblAlgn val="ctr"/>
        <c:lblOffset val="100"/>
        <c:noMultiLvlLbl val="0"/>
      </c:catAx>
      <c:valAx>
        <c:axId val="16631247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14815"/>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Hoja1!$D$85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25-422E-A023-B984E32679AA}"/>
                </c:ext>
              </c:extLst>
            </c:dLbl>
            <c:dLbl>
              <c:idx val="1"/>
              <c:tx>
                <c:rich>
                  <a:bodyPr/>
                  <a:lstStyle/>
                  <a:p>
                    <a:r>
                      <a:rPr lang="en-US" dirty="0"/>
                      <a:t>46%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25-422E-A023-B984E32679AA}"/>
                </c:ext>
              </c:extLst>
            </c:dLbl>
            <c:dLbl>
              <c:idx val="2"/>
              <c:tx>
                <c:rich>
                  <a:bodyPr/>
                  <a:lstStyle/>
                  <a:p>
                    <a:r>
                      <a:rPr lang="en-US" dirty="0"/>
                      <a:t>42%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25-422E-A023-B984E32679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Hoja1!$B$86:$B$88</c:f>
              <c:strCache>
                <c:ptCount val="3"/>
                <c:pt idx="0">
                  <c:v>NUNCA</c:v>
                </c:pt>
                <c:pt idx="1">
                  <c:v>ALGUNAS VECES</c:v>
                </c:pt>
                <c:pt idx="2">
                  <c:v>SIEMPRE</c:v>
                </c:pt>
              </c:strCache>
            </c:strRef>
          </c:cat>
          <c:val>
            <c:numRef>
              <c:f>Hoja1!$D$86:$D$88</c:f>
              <c:numCache>
                <c:formatCode>###0.0</c:formatCode>
                <c:ptCount val="3"/>
                <c:pt idx="0">
                  <c:v>12.121212121212121</c:v>
                </c:pt>
                <c:pt idx="1">
                  <c:v>45.454545454545453</c:v>
                </c:pt>
                <c:pt idx="2">
                  <c:v>42.424242424242422</c:v>
                </c:pt>
              </c:numCache>
            </c:numRef>
          </c:val>
          <c:extLst>
            <c:ext xmlns:c16="http://schemas.microsoft.com/office/drawing/2014/chart" uri="{C3380CC4-5D6E-409C-BE32-E72D297353CC}">
              <c16:uniqueId val="{00000000-9A25-422E-A023-B984E32679AA}"/>
            </c:ext>
          </c:extLst>
        </c:ser>
        <c:dLbls>
          <c:dLblPos val="inEnd"/>
          <c:showLegendKey val="0"/>
          <c:showVal val="1"/>
          <c:showCatName val="0"/>
          <c:showSerName val="0"/>
          <c:showPercent val="0"/>
          <c:showBubbleSize val="0"/>
        </c:dLbls>
        <c:gapWidth val="150"/>
        <c:overlap val="100"/>
        <c:axId val="1663120223"/>
        <c:axId val="1663121471"/>
      </c:barChart>
      <c:catAx>
        <c:axId val="1663120223"/>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21471"/>
        <c:crosses val="autoZero"/>
        <c:auto val="1"/>
        <c:lblAlgn val="ctr"/>
        <c:lblOffset val="100"/>
        <c:noMultiLvlLbl val="0"/>
      </c:catAx>
      <c:valAx>
        <c:axId val="166312147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20223"/>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Hoja1!$E$428</c:f>
              <c:strCache>
                <c:ptCount val="1"/>
                <c:pt idx="0">
                  <c:v>Porcentaje válido</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88229BC-445E-4AB9-A347-9AC7A9BE92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06-44DB-8BFA-F6C5AC02E152}"/>
                </c:ext>
              </c:extLst>
            </c:dLbl>
            <c:dLbl>
              <c:idx val="1"/>
              <c:tx>
                <c:rich>
                  <a:bodyPr/>
                  <a:lstStyle/>
                  <a:p>
                    <a:fld id="{B7F027A5-02D2-4C7A-9AE6-85671D877F9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06-44DB-8BFA-F6C5AC02E152}"/>
                </c:ext>
              </c:extLst>
            </c:dLbl>
            <c:dLbl>
              <c:idx val="2"/>
              <c:layout>
                <c:manualLayout>
                  <c:x val="-3.2582499144388705E-3"/>
                  <c:y val="-2.4418588104713538E-2"/>
                </c:manualLayout>
              </c:layout>
              <c:tx>
                <c:rich>
                  <a:bodyPr/>
                  <a:lstStyle/>
                  <a:p>
                    <a:fld id="{AF011AEF-12F6-48A0-85B3-26DE3C65B91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06-44DB-8BFA-F6C5AC02E1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Hoja1!$B$429:$B$431</c:f>
              <c:strCache>
                <c:ptCount val="3"/>
                <c:pt idx="0">
                  <c:v>SIEMPRE</c:v>
                </c:pt>
                <c:pt idx="1">
                  <c:v>ALGUNAS VECES</c:v>
                </c:pt>
                <c:pt idx="2">
                  <c:v>NUNCA</c:v>
                </c:pt>
              </c:strCache>
            </c:strRef>
          </c:cat>
          <c:val>
            <c:numRef>
              <c:f>Hoja1!$E$429:$E$431</c:f>
              <c:numCache>
                <c:formatCode>###0</c:formatCode>
                <c:ptCount val="3"/>
                <c:pt idx="0">
                  <c:v>75.757575757575751</c:v>
                </c:pt>
                <c:pt idx="1">
                  <c:v>24.242424242424242</c:v>
                </c:pt>
                <c:pt idx="2">
                  <c:v>0</c:v>
                </c:pt>
              </c:numCache>
            </c:numRef>
          </c:val>
          <c:extLst>
            <c:ext xmlns:c16="http://schemas.microsoft.com/office/drawing/2014/chart" uri="{C3380CC4-5D6E-409C-BE32-E72D297353CC}">
              <c16:uniqueId val="{00000000-7506-44DB-8BFA-F6C5AC02E152}"/>
            </c:ext>
          </c:extLst>
        </c:ser>
        <c:dLbls>
          <c:dLblPos val="inEnd"/>
          <c:showLegendKey val="0"/>
          <c:showVal val="1"/>
          <c:showCatName val="0"/>
          <c:showSerName val="0"/>
          <c:showPercent val="0"/>
          <c:showBubbleSize val="0"/>
        </c:dLbls>
        <c:gapWidth val="150"/>
        <c:overlap val="100"/>
        <c:axId val="1404752495"/>
        <c:axId val="1507085679"/>
      </c:barChart>
      <c:catAx>
        <c:axId val="140475249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507085679"/>
        <c:crosses val="autoZero"/>
        <c:auto val="1"/>
        <c:lblAlgn val="ctr"/>
        <c:lblOffset val="100"/>
        <c:noMultiLvlLbl val="0"/>
      </c:catAx>
      <c:valAx>
        <c:axId val="150708567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4752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Hoja1!$D$99</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C1-4385-BC94-BF71E610DA58}"/>
                </c:ext>
              </c:extLst>
            </c:dLbl>
            <c:dLbl>
              <c:idx val="1"/>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C1-4385-BC94-BF71E610DA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Hoja1!$B$100:$B$101</c:f>
              <c:strCache>
                <c:ptCount val="2"/>
                <c:pt idx="0">
                  <c:v>NO</c:v>
                </c:pt>
                <c:pt idx="1">
                  <c:v>SI</c:v>
                </c:pt>
              </c:strCache>
            </c:strRef>
          </c:cat>
          <c:val>
            <c:numRef>
              <c:f>Hoja1!$D$100:$D$101</c:f>
              <c:numCache>
                <c:formatCode>###0.0</c:formatCode>
                <c:ptCount val="2"/>
                <c:pt idx="0">
                  <c:v>63.636363636363633</c:v>
                </c:pt>
                <c:pt idx="1">
                  <c:v>36.363636363636367</c:v>
                </c:pt>
              </c:numCache>
            </c:numRef>
          </c:val>
          <c:extLst>
            <c:ext xmlns:c16="http://schemas.microsoft.com/office/drawing/2014/chart" uri="{C3380CC4-5D6E-409C-BE32-E72D297353CC}">
              <c16:uniqueId val="{00000000-05C1-4385-BC94-BF71E610DA58}"/>
            </c:ext>
          </c:extLst>
        </c:ser>
        <c:dLbls>
          <c:dLblPos val="inEnd"/>
          <c:showLegendKey val="0"/>
          <c:showVal val="1"/>
          <c:showCatName val="0"/>
          <c:showSerName val="0"/>
          <c:showPercent val="0"/>
          <c:showBubbleSize val="0"/>
        </c:dLbls>
        <c:gapWidth val="150"/>
        <c:overlap val="100"/>
        <c:axId val="1663062991"/>
        <c:axId val="1663054255"/>
      </c:barChart>
      <c:catAx>
        <c:axId val="166306299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4255"/>
        <c:crosses val="autoZero"/>
        <c:auto val="1"/>
        <c:lblAlgn val="ctr"/>
        <c:lblOffset val="100"/>
        <c:noMultiLvlLbl val="0"/>
      </c:catAx>
      <c:valAx>
        <c:axId val="16630542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6299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Hoja1!$E$440</c:f>
              <c:strCache>
                <c:ptCount val="1"/>
                <c:pt idx="0">
                  <c:v>Porcentaje válido</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B92A6EE-2CEC-4BC1-88BE-FF8FD00B034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20-4A01-BD97-CB4964122338}"/>
                </c:ext>
              </c:extLst>
            </c:dLbl>
            <c:dLbl>
              <c:idx val="1"/>
              <c:tx>
                <c:rich>
                  <a:bodyPr/>
                  <a:lstStyle/>
                  <a:p>
                    <a:fld id="{B5583518-206A-4FBE-914D-796D547039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20-4A01-BD97-CB4964122338}"/>
                </c:ext>
              </c:extLst>
            </c:dLbl>
            <c:dLbl>
              <c:idx val="2"/>
              <c:layout>
                <c:manualLayout>
                  <c:x val="3.2905629246315995E-3"/>
                  <c:y val="-1.3702993100202957E-2"/>
                </c:manualLayout>
              </c:layout>
              <c:tx>
                <c:rich>
                  <a:bodyPr/>
                  <a:lstStyle/>
                  <a:p>
                    <a:fld id="{E43DCF02-D259-43E6-A6F7-843798CA3D6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20-4A01-BD97-CB49641223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Hoja1!$B$441:$B$443</c:f>
              <c:strCache>
                <c:ptCount val="3"/>
                <c:pt idx="0">
                  <c:v>SIEMPRE</c:v>
                </c:pt>
                <c:pt idx="1">
                  <c:v>ALGUNAS VECES</c:v>
                </c:pt>
                <c:pt idx="2">
                  <c:v>NUNCA</c:v>
                </c:pt>
              </c:strCache>
            </c:strRef>
          </c:cat>
          <c:val>
            <c:numRef>
              <c:f>Hoja1!$E$441:$E$443</c:f>
              <c:numCache>
                <c:formatCode>###0</c:formatCode>
                <c:ptCount val="3"/>
                <c:pt idx="0">
                  <c:v>54.54545454545454</c:v>
                </c:pt>
                <c:pt idx="1">
                  <c:v>45.454545454545453</c:v>
                </c:pt>
                <c:pt idx="2">
                  <c:v>0</c:v>
                </c:pt>
              </c:numCache>
            </c:numRef>
          </c:val>
          <c:extLst>
            <c:ext xmlns:c16="http://schemas.microsoft.com/office/drawing/2014/chart" uri="{C3380CC4-5D6E-409C-BE32-E72D297353CC}">
              <c16:uniqueId val="{00000000-B920-4A01-BD97-CB4964122338}"/>
            </c:ext>
          </c:extLst>
        </c:ser>
        <c:dLbls>
          <c:dLblPos val="inEnd"/>
          <c:showLegendKey val="0"/>
          <c:showVal val="1"/>
          <c:showCatName val="0"/>
          <c:showSerName val="0"/>
          <c:showPercent val="0"/>
          <c:showBubbleSize val="0"/>
        </c:dLbls>
        <c:gapWidth val="150"/>
        <c:overlap val="100"/>
        <c:axId val="1511192159"/>
        <c:axId val="1507070287"/>
      </c:barChart>
      <c:catAx>
        <c:axId val="15111921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507070287"/>
        <c:crosses val="autoZero"/>
        <c:auto val="1"/>
        <c:lblAlgn val="ctr"/>
        <c:lblOffset val="100"/>
        <c:noMultiLvlLbl val="0"/>
      </c:catAx>
      <c:valAx>
        <c:axId val="150707028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511192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Hoja1!$D$112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C-44ED-9013-ADFA9C1E2C19}"/>
                </c:ext>
              </c:extLst>
            </c:dLbl>
            <c:dLbl>
              <c:idx val="1"/>
              <c:tx>
                <c:rich>
                  <a:bodyPr/>
                  <a:lstStyle/>
                  <a:p>
                    <a:r>
                      <a:rPr lang="en-US" dirty="0"/>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0C-44ED-9013-ADFA9C1E2C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Hoja1!$B$113:$B$114</c:f>
              <c:strCache>
                <c:ptCount val="2"/>
                <c:pt idx="0">
                  <c:v>NO</c:v>
                </c:pt>
                <c:pt idx="1">
                  <c:v>SI</c:v>
                </c:pt>
              </c:strCache>
            </c:strRef>
          </c:cat>
          <c:val>
            <c:numRef>
              <c:f>Hoja1!$D$113:$D$114</c:f>
              <c:numCache>
                <c:formatCode>###0.0</c:formatCode>
                <c:ptCount val="2"/>
                <c:pt idx="0">
                  <c:v>15.151515151515152</c:v>
                </c:pt>
                <c:pt idx="1">
                  <c:v>84.848484848484844</c:v>
                </c:pt>
              </c:numCache>
            </c:numRef>
          </c:val>
          <c:extLst>
            <c:ext xmlns:c16="http://schemas.microsoft.com/office/drawing/2014/chart" uri="{C3380CC4-5D6E-409C-BE32-E72D297353CC}">
              <c16:uniqueId val="{00000000-850C-44ED-9013-ADFA9C1E2C19}"/>
            </c:ext>
          </c:extLst>
        </c:ser>
        <c:dLbls>
          <c:dLblPos val="inEnd"/>
          <c:showLegendKey val="0"/>
          <c:showVal val="1"/>
          <c:showCatName val="0"/>
          <c:showSerName val="0"/>
          <c:showPercent val="0"/>
          <c:showBubbleSize val="0"/>
        </c:dLbls>
        <c:gapWidth val="150"/>
        <c:overlap val="100"/>
        <c:axId val="1653957919"/>
        <c:axId val="1653958751"/>
      </c:barChart>
      <c:catAx>
        <c:axId val="1653957919"/>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8751"/>
        <c:crosses val="autoZero"/>
        <c:auto val="1"/>
        <c:lblAlgn val="ctr"/>
        <c:lblOffset val="100"/>
        <c:noMultiLvlLbl val="0"/>
      </c:catAx>
      <c:valAx>
        <c:axId val="16539587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7919"/>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Hoja1!$D$118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2558560721677535E-4"/>
                  <c:y val="-4.9170243300646385E-2"/>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FB-479D-A435-0231A46ED1D2}"/>
                </c:ext>
              </c:extLst>
            </c:dLbl>
            <c:dLbl>
              <c:idx val="1"/>
              <c:tx>
                <c:rich>
                  <a:bodyPr/>
                  <a:lstStyle/>
                  <a:p>
                    <a:r>
                      <a:rPr lang="en-US" dirty="0"/>
                      <a:t>18%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FB-479D-A435-0231A46ED1D2}"/>
                </c:ext>
              </c:extLst>
            </c:dLbl>
            <c:dLbl>
              <c:idx val="2"/>
              <c:tx>
                <c:rich>
                  <a:bodyPr/>
                  <a:lstStyle/>
                  <a:p>
                    <a:r>
                      <a:rPr lang="en-US" dirty="0"/>
                      <a:t>79%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FB-479D-A435-0231A46ED1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Hoja1!$B$119:$B$121</c:f>
              <c:strCache>
                <c:ptCount val="3"/>
                <c:pt idx="0">
                  <c:v>NUNCA</c:v>
                </c:pt>
                <c:pt idx="1">
                  <c:v>ALGUNAS VECES</c:v>
                </c:pt>
                <c:pt idx="2">
                  <c:v>SIEMPRE</c:v>
                </c:pt>
              </c:strCache>
            </c:strRef>
          </c:cat>
          <c:val>
            <c:numRef>
              <c:f>Hoja1!$D$119:$D$121</c:f>
              <c:numCache>
                <c:formatCode>###0.0</c:formatCode>
                <c:ptCount val="3"/>
                <c:pt idx="0">
                  <c:v>3.0303030303030303</c:v>
                </c:pt>
                <c:pt idx="1">
                  <c:v>18.181818181818183</c:v>
                </c:pt>
                <c:pt idx="2">
                  <c:v>78.787878787878782</c:v>
                </c:pt>
              </c:numCache>
            </c:numRef>
          </c:val>
          <c:extLst>
            <c:ext xmlns:c16="http://schemas.microsoft.com/office/drawing/2014/chart" uri="{C3380CC4-5D6E-409C-BE32-E72D297353CC}">
              <c16:uniqueId val="{00000001-68FB-479D-A435-0231A46ED1D2}"/>
            </c:ext>
          </c:extLst>
        </c:ser>
        <c:dLbls>
          <c:dLblPos val="inEnd"/>
          <c:showLegendKey val="0"/>
          <c:showVal val="1"/>
          <c:showCatName val="0"/>
          <c:showSerName val="0"/>
          <c:showPercent val="0"/>
          <c:showBubbleSize val="0"/>
        </c:dLbls>
        <c:gapWidth val="150"/>
        <c:overlap val="100"/>
        <c:axId val="1653952511"/>
        <c:axId val="1653959999"/>
      </c:barChart>
      <c:catAx>
        <c:axId val="165395251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9999"/>
        <c:crosses val="autoZero"/>
        <c:auto val="1"/>
        <c:lblAlgn val="ctr"/>
        <c:lblOffset val="100"/>
        <c:noMultiLvlLbl val="0"/>
      </c:catAx>
      <c:valAx>
        <c:axId val="16539599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251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Hoja1!$E$446</c:f>
              <c:strCache>
                <c:ptCount val="1"/>
                <c:pt idx="0">
                  <c:v>Porcentaje válido</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08C2DDB-8C92-477D-8D98-47F3D85CDEB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2D-4E13-91B6-4D1A4C2ABD6E}"/>
                </c:ext>
              </c:extLst>
            </c:dLbl>
            <c:dLbl>
              <c:idx val="1"/>
              <c:tx>
                <c:rich>
                  <a:bodyPr/>
                  <a:lstStyle/>
                  <a:p>
                    <a:fld id="{48480F46-C553-40E5-A276-DE0B62048FC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2D-4E13-91B6-4D1A4C2ABD6E}"/>
                </c:ext>
              </c:extLst>
            </c:dLbl>
            <c:dLbl>
              <c:idx val="2"/>
              <c:layout>
                <c:manualLayout>
                  <c:x val="0"/>
                  <c:y val="-3.2775977912620706E-2"/>
                </c:manualLayout>
              </c:layout>
              <c:tx>
                <c:rich>
                  <a:bodyPr/>
                  <a:lstStyle/>
                  <a:p>
                    <a:fld id="{E15BF030-1B2B-4E9D-90AB-1EA166E9F41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2D-4E13-91B6-4D1A4C2ABD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Hoja1!$B$447:$B$449</c:f>
              <c:strCache>
                <c:ptCount val="3"/>
                <c:pt idx="0">
                  <c:v>SIEMPRE</c:v>
                </c:pt>
                <c:pt idx="1">
                  <c:v>ALGUNAS VECES</c:v>
                </c:pt>
                <c:pt idx="2">
                  <c:v>NUNCA</c:v>
                </c:pt>
              </c:strCache>
            </c:strRef>
          </c:cat>
          <c:val>
            <c:numRef>
              <c:f>Hoja1!$E$447:$E$449</c:f>
              <c:numCache>
                <c:formatCode>###0</c:formatCode>
                <c:ptCount val="3"/>
                <c:pt idx="0">
                  <c:v>78.787878787878782</c:v>
                </c:pt>
                <c:pt idx="1">
                  <c:v>21.212121212121211</c:v>
                </c:pt>
                <c:pt idx="2">
                  <c:v>0</c:v>
                </c:pt>
              </c:numCache>
            </c:numRef>
          </c:val>
          <c:extLst>
            <c:ext xmlns:c16="http://schemas.microsoft.com/office/drawing/2014/chart" uri="{C3380CC4-5D6E-409C-BE32-E72D297353CC}">
              <c16:uniqueId val="{00000000-2D2D-4E13-91B6-4D1A4C2ABD6E}"/>
            </c:ext>
          </c:extLst>
        </c:ser>
        <c:dLbls>
          <c:dLblPos val="inEnd"/>
          <c:showLegendKey val="0"/>
          <c:showVal val="1"/>
          <c:showCatName val="0"/>
          <c:showSerName val="0"/>
          <c:showPercent val="0"/>
          <c:showBubbleSize val="0"/>
        </c:dLbls>
        <c:gapWidth val="150"/>
        <c:overlap val="100"/>
        <c:axId val="1269901391"/>
        <c:axId val="1507070703"/>
      </c:barChart>
      <c:catAx>
        <c:axId val="12699013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507070703"/>
        <c:crosses val="autoZero"/>
        <c:auto val="1"/>
        <c:lblAlgn val="ctr"/>
        <c:lblOffset val="100"/>
        <c:noMultiLvlLbl val="0"/>
      </c:catAx>
      <c:valAx>
        <c:axId val="15070707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69901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Hoja1!$D$132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dirty="0"/>
                      <a:t>30%</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4B-429A-87BF-7FB292E2EE27}"/>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r>
                      <a:rPr lang="en-US" dirty="0"/>
                      <a:t>70%</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4B-429A-87BF-7FB292E2EE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Hoja1!$B$133:$B$134</c:f>
              <c:strCache>
                <c:ptCount val="2"/>
                <c:pt idx="0">
                  <c:v>NO</c:v>
                </c:pt>
                <c:pt idx="1">
                  <c:v>SI</c:v>
                </c:pt>
              </c:strCache>
            </c:strRef>
          </c:cat>
          <c:val>
            <c:numRef>
              <c:f>Hoja1!$D$133:$D$134</c:f>
              <c:numCache>
                <c:formatCode>###0.0</c:formatCode>
                <c:ptCount val="2"/>
                <c:pt idx="0">
                  <c:v>30.303030303030305</c:v>
                </c:pt>
                <c:pt idx="1">
                  <c:v>69.696969696969703</c:v>
                </c:pt>
              </c:numCache>
            </c:numRef>
          </c:val>
          <c:extLst>
            <c:ext xmlns:c16="http://schemas.microsoft.com/office/drawing/2014/chart" uri="{C3380CC4-5D6E-409C-BE32-E72D297353CC}">
              <c16:uniqueId val="{00000000-264B-429A-87BF-7FB292E2EE27}"/>
            </c:ext>
          </c:extLst>
        </c:ser>
        <c:dLbls>
          <c:dLblPos val="inEnd"/>
          <c:showLegendKey val="0"/>
          <c:showVal val="1"/>
          <c:showCatName val="0"/>
          <c:showSerName val="0"/>
          <c:showPercent val="0"/>
          <c:showBubbleSize val="0"/>
        </c:dLbls>
        <c:gapWidth val="150"/>
        <c:overlap val="100"/>
        <c:axId val="1653965823"/>
        <c:axId val="1653966239"/>
      </c:barChart>
      <c:catAx>
        <c:axId val="1653965823"/>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66239"/>
        <c:crosses val="autoZero"/>
        <c:auto val="1"/>
        <c:lblAlgn val="ctr"/>
        <c:lblOffset val="100"/>
        <c:noMultiLvlLbl val="0"/>
      </c:catAx>
      <c:valAx>
        <c:axId val="16539662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65823"/>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Hoja1!$E$452</c:f>
              <c:strCache>
                <c:ptCount val="1"/>
                <c:pt idx="0">
                  <c:v>Porcentaje válido</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8E4013A-7942-43B5-9A8B-C93D1150AA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6E-407F-9640-B52F6D63DBF8}"/>
                </c:ext>
              </c:extLst>
            </c:dLbl>
            <c:dLbl>
              <c:idx val="1"/>
              <c:tx>
                <c:rich>
                  <a:bodyPr/>
                  <a:lstStyle/>
                  <a:p>
                    <a:fld id="{D0528179-25CA-4E8E-8154-B1ADB349BF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6E-407F-9640-B52F6D63DBF8}"/>
                </c:ext>
              </c:extLst>
            </c:dLbl>
            <c:dLbl>
              <c:idx val="2"/>
              <c:layout>
                <c:manualLayout>
                  <c:x val="-4.9733313265963187E-3"/>
                  <c:y val="-4.2666000918823221E-2"/>
                </c:manualLayout>
              </c:layout>
              <c:tx>
                <c:rich>
                  <a:bodyPr/>
                  <a:lstStyle/>
                  <a:p>
                    <a:fld id="{746899F9-00B5-4FBC-9DCA-DF8A44D14DA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6E-407F-9640-B52F6D63DBF8}"/>
                </c:ext>
              </c:extLst>
            </c:dLbl>
            <c:dLbl>
              <c:idx val="3"/>
              <c:layout>
                <c:manualLayout>
                  <c:x val="-1.6577771088654395E-3"/>
                  <c:y val="-5.8913896232254903E-2"/>
                </c:manualLayout>
              </c:layout>
              <c:tx>
                <c:rich>
                  <a:bodyPr/>
                  <a:lstStyle/>
                  <a:p>
                    <a:fld id="{4B741B52-3647-4BF7-9206-9D53CBE78682}"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6E-407F-9640-B52F6D63DB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Hoja1!$B$453:$B$456</c:f>
              <c:strCache>
                <c:ptCount val="4"/>
                <c:pt idx="0">
                  <c:v>SIEMPRE</c:v>
                </c:pt>
                <c:pt idx="1">
                  <c:v>ALGUNAS VECES</c:v>
                </c:pt>
                <c:pt idx="2">
                  <c:v>NUNCA</c:v>
                </c:pt>
                <c:pt idx="3">
                  <c:v>NO HE SIDO CONVOCADO</c:v>
                </c:pt>
              </c:strCache>
            </c:strRef>
          </c:cat>
          <c:val>
            <c:numRef>
              <c:f>Hoja1!$E$453:$E$456</c:f>
              <c:numCache>
                <c:formatCode>###0</c:formatCode>
                <c:ptCount val="4"/>
                <c:pt idx="0">
                  <c:v>63.636363636363633</c:v>
                </c:pt>
                <c:pt idx="1">
                  <c:v>21.212121212121211</c:v>
                </c:pt>
                <c:pt idx="2">
                  <c:v>6.0606060606060606</c:v>
                </c:pt>
                <c:pt idx="3">
                  <c:v>9.0909090909090917</c:v>
                </c:pt>
              </c:numCache>
            </c:numRef>
          </c:val>
          <c:extLst>
            <c:ext xmlns:c16="http://schemas.microsoft.com/office/drawing/2014/chart" uri="{C3380CC4-5D6E-409C-BE32-E72D297353CC}">
              <c16:uniqueId val="{00000000-DA6E-407F-9640-B52F6D63DBF8}"/>
            </c:ext>
          </c:extLst>
        </c:ser>
        <c:dLbls>
          <c:dLblPos val="inEnd"/>
          <c:showLegendKey val="0"/>
          <c:showVal val="1"/>
          <c:showCatName val="0"/>
          <c:showSerName val="0"/>
          <c:showPercent val="0"/>
          <c:showBubbleSize val="0"/>
        </c:dLbls>
        <c:gapWidth val="150"/>
        <c:overlap val="100"/>
        <c:axId val="1274250591"/>
        <c:axId val="1507076943"/>
      </c:barChart>
      <c:catAx>
        <c:axId val="12742505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507076943"/>
        <c:crosses val="autoZero"/>
        <c:auto val="1"/>
        <c:lblAlgn val="ctr"/>
        <c:lblOffset val="100"/>
        <c:noMultiLvlLbl val="0"/>
      </c:catAx>
      <c:valAx>
        <c:axId val="15070769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74250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sz="1600" dirty="0"/>
              <a:t>PARTICIPACIÓN GENERAL DE TRABAJADORES DEL AREA </a:t>
            </a:r>
            <a:r>
              <a:rPr lang="es-ES" sz="1600" dirty="0"/>
              <a:t>CENTRO ESPECIALIZADO DE EDUCACIÓN VIRTUAL</a:t>
            </a:r>
          </a:p>
          <a:p>
            <a:pPr>
              <a:defRPr/>
            </a:pPr>
            <a:endParaRPr lang="es-MX" sz="1800"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9600054607296089"/>
          <c:w val="1"/>
          <c:h val="0.53572410017326499"/>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2B8-4AB7-B6F0-4C0A044F95D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2B8-4AB7-B6F0-4C0A044F95DE}"/>
              </c:ext>
            </c:extLst>
          </c:dPt>
          <c:dLbls>
            <c:dLbl>
              <c:idx val="0"/>
              <c:tx>
                <c:rich>
                  <a:bodyPr/>
                  <a:lstStyle/>
                  <a:p>
                    <a:fld id="{B2CD5E2B-5519-4855-B46E-99E886543294}" type="PERCENTAGE">
                      <a:rPr lang="en-US" baseline="0" smtClean="0"/>
                      <a:pPr/>
                      <a:t>[PORCENTAJE]</a:t>
                    </a:fld>
                    <a:endParaRPr lang="es-MX"/>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B8-4AB7-B6F0-4C0A044F95DE}"/>
                </c:ext>
              </c:extLst>
            </c:dLbl>
            <c:dLbl>
              <c:idx val="1"/>
              <c:delete val="1"/>
              <c:extLst>
                <c:ext xmlns:c15="http://schemas.microsoft.com/office/drawing/2012/chart" uri="{CE6537A1-D6FC-4f65-9D91-7224C49458BB}"/>
                <c:ext xmlns:c16="http://schemas.microsoft.com/office/drawing/2014/chart" uri="{C3380CC4-5D6E-409C-BE32-E72D297353CC}">
                  <c16:uniqueId val="{00000003-22B8-4AB7-B6F0-4C0A044F95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Hoja1!$B$2:$B$3</c:f>
              <c:strCache>
                <c:ptCount val="2"/>
                <c:pt idx="0">
                  <c:v>ENCUESTADOS</c:v>
                </c:pt>
                <c:pt idx="1">
                  <c:v>NO ENCUESTADOS</c:v>
                </c:pt>
              </c:strCache>
            </c:strRef>
          </c:cat>
          <c:val>
            <c:numRef>
              <c:f>Hoja1!$C$2:$C$3</c:f>
              <c:numCache>
                <c:formatCode>General</c:formatCode>
                <c:ptCount val="2"/>
                <c:pt idx="0">
                  <c:v>100</c:v>
                </c:pt>
                <c:pt idx="1">
                  <c:v>0</c:v>
                </c:pt>
              </c:numCache>
            </c:numRef>
          </c:val>
          <c:extLst>
            <c:ext xmlns:c16="http://schemas.microsoft.com/office/drawing/2014/chart" uri="{C3380CC4-5D6E-409C-BE32-E72D297353CC}">
              <c16:uniqueId val="{00000004-22B8-4AB7-B6F0-4C0A044F95DE}"/>
            </c:ext>
          </c:extLst>
        </c:ser>
        <c:dLbls>
          <c:dLblPos val="inEnd"/>
          <c:showLegendKey val="0"/>
          <c:showVal val="1"/>
          <c:showCatName val="0"/>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Hoja1!$D$146</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4.3702322285105531E-2"/>
                </c:manualLayout>
              </c:layout>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09-4D22-A4BB-E4DAE25F22F1}"/>
                </c:ext>
              </c:extLst>
            </c:dLbl>
            <c:dLbl>
              <c:idx val="1"/>
              <c:tx>
                <c:rich>
                  <a:bodyPr/>
                  <a:lstStyle/>
                  <a:p>
                    <a:r>
                      <a:rPr lang="en-US" dirty="0"/>
                      <a:t>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09-4D22-A4BB-E4DAE25F22F1}"/>
                </c:ext>
              </c:extLst>
            </c:dLbl>
            <c:dLbl>
              <c:idx val="2"/>
              <c:tx>
                <c:rich>
                  <a:bodyPr/>
                  <a:lstStyle/>
                  <a:p>
                    <a:r>
                      <a:rPr lang="en-US" dirty="0"/>
                      <a:t>58%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09-4D22-A4BB-E4DAE25F22F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Hoja1!$B$147:$B$149</c:f>
              <c:strCache>
                <c:ptCount val="3"/>
                <c:pt idx="0">
                  <c:v>NUNCA</c:v>
                </c:pt>
                <c:pt idx="1">
                  <c:v>ALGUNAS VECES</c:v>
                </c:pt>
                <c:pt idx="2">
                  <c:v>SIEMPRE</c:v>
                </c:pt>
              </c:strCache>
            </c:strRef>
          </c:cat>
          <c:val>
            <c:numRef>
              <c:f>Hoja1!$D$147:$D$149</c:f>
              <c:numCache>
                <c:formatCode>###0.0</c:formatCode>
                <c:ptCount val="3"/>
                <c:pt idx="0">
                  <c:v>6.0606060606060606</c:v>
                </c:pt>
                <c:pt idx="1">
                  <c:v>36.363636363636367</c:v>
                </c:pt>
                <c:pt idx="2">
                  <c:v>57.575757575757578</c:v>
                </c:pt>
              </c:numCache>
            </c:numRef>
          </c:val>
          <c:extLst>
            <c:ext xmlns:c16="http://schemas.microsoft.com/office/drawing/2014/chart" uri="{C3380CC4-5D6E-409C-BE32-E72D297353CC}">
              <c16:uniqueId val="{00000000-4109-4D22-A4BB-E4DAE25F22F1}"/>
            </c:ext>
          </c:extLst>
        </c:ser>
        <c:dLbls>
          <c:dLblPos val="inEnd"/>
          <c:showLegendKey val="0"/>
          <c:showVal val="1"/>
          <c:showCatName val="0"/>
          <c:showSerName val="0"/>
          <c:showPercent val="0"/>
          <c:showBubbleSize val="0"/>
        </c:dLbls>
        <c:gapWidth val="150"/>
        <c:overlap val="100"/>
        <c:axId val="1663111903"/>
        <c:axId val="1663112319"/>
      </c:barChart>
      <c:catAx>
        <c:axId val="1663111903"/>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12319"/>
        <c:crosses val="autoZero"/>
        <c:auto val="1"/>
        <c:lblAlgn val="ctr"/>
        <c:lblOffset val="100"/>
        <c:noMultiLvlLbl val="0"/>
      </c:catAx>
      <c:valAx>
        <c:axId val="16631123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11903"/>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dirty="0">
                <a:solidFill>
                  <a:schemeClr val="tx1"/>
                </a:solidFill>
              </a:rPr>
              <a:t>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Hoja1!$D$153</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4077829009159072E-7"/>
                  <c:y val="-5.4364039096674532E-2"/>
                </c:manualLayout>
              </c:layout>
              <c:tx>
                <c:rich>
                  <a:bodyPr/>
                  <a:lstStyle/>
                  <a:p>
                    <a:r>
                      <a:rPr lang="en-US" dirty="0"/>
                      <a:t>9%</a:t>
                    </a:r>
                  </a:p>
                </c:rich>
              </c:tx>
              <c:dLblPos val="ctr"/>
              <c:showLegendKey val="0"/>
              <c:showVal val="1"/>
              <c:showCatName val="0"/>
              <c:showSerName val="0"/>
              <c:showPercent val="0"/>
              <c:showBubbleSize val="0"/>
              <c:extLst>
                <c:ext xmlns:c15="http://schemas.microsoft.com/office/drawing/2012/chart" uri="{CE6537A1-D6FC-4f65-9D91-7224C49458BB}">
                  <c15:layout>
                    <c:manualLayout>
                      <c:w val="5.0498861948303962E-2"/>
                      <c:h val="7.2752449276416095E-2"/>
                    </c:manualLayout>
                  </c15:layout>
                </c:ext>
                <c:ext xmlns:c16="http://schemas.microsoft.com/office/drawing/2014/chart" uri="{C3380CC4-5D6E-409C-BE32-E72D297353CC}">
                  <c16:uniqueId val="{00000002-FFC1-4C7C-A419-AA9E77C935C4}"/>
                </c:ext>
              </c:extLst>
            </c:dLbl>
            <c:dLbl>
              <c:idx val="1"/>
              <c:layout>
                <c:manualLayout>
                  <c:x val="-3.5757685649962104E-3"/>
                  <c:y val="-0.31143157749388328"/>
                </c:manualLayout>
              </c:layout>
              <c:tx>
                <c:rich>
                  <a:bodyPr/>
                  <a:lstStyle/>
                  <a:p>
                    <a:r>
                      <a:rPr lang="en-US" dirty="0"/>
                      <a:t>91%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C1-4C7C-A419-AA9E77C935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Hoja1!$B$154:$B$155</c:f>
              <c:strCache>
                <c:ptCount val="2"/>
                <c:pt idx="0">
                  <c:v>NO</c:v>
                </c:pt>
                <c:pt idx="1">
                  <c:v>SI</c:v>
                </c:pt>
              </c:strCache>
            </c:strRef>
          </c:cat>
          <c:val>
            <c:numRef>
              <c:f>Hoja1!$D$154:$D$155</c:f>
              <c:numCache>
                <c:formatCode>###0.0</c:formatCode>
                <c:ptCount val="2"/>
                <c:pt idx="0">
                  <c:v>9.0909090909090917</c:v>
                </c:pt>
                <c:pt idx="1">
                  <c:v>90.909090909090907</c:v>
                </c:pt>
              </c:numCache>
            </c:numRef>
          </c:val>
          <c:extLst>
            <c:ext xmlns:c16="http://schemas.microsoft.com/office/drawing/2014/chart" uri="{C3380CC4-5D6E-409C-BE32-E72D297353CC}">
              <c16:uniqueId val="{00000000-FFC1-4C7C-A419-AA9E77C935C4}"/>
            </c:ext>
          </c:extLst>
        </c:ser>
        <c:dLbls>
          <c:dLblPos val="inEnd"/>
          <c:showLegendKey val="0"/>
          <c:showVal val="1"/>
          <c:showCatName val="0"/>
          <c:showSerName val="0"/>
          <c:showPercent val="0"/>
          <c:showBubbleSize val="0"/>
        </c:dLbls>
        <c:gapWidth val="150"/>
        <c:overlap val="100"/>
        <c:axId val="1663050095"/>
        <c:axId val="1663051759"/>
      </c:barChart>
      <c:catAx>
        <c:axId val="1663050095"/>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1759"/>
        <c:crosses val="autoZero"/>
        <c:auto val="1"/>
        <c:lblAlgn val="ctr"/>
        <c:lblOffset val="100"/>
        <c:noMultiLvlLbl val="0"/>
      </c:catAx>
      <c:valAx>
        <c:axId val="16630517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0095"/>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solidFill>
                  <a:schemeClr val="tx1"/>
                </a:solidFill>
              </a:rPr>
              <a:t>DE OLORES</a:t>
            </a:r>
            <a:r>
              <a:rPr lang="en-US" dirty="0"/>
              <a:t> </a:t>
            </a:r>
            <a:r>
              <a:rPr lang="en-US" dirty="0">
                <a:solidFill>
                  <a:schemeClr val="tx1"/>
                </a:solidFill>
              </a:rPr>
              <a:t>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Hoja1!$D$159</c:f>
              <c:strCache>
                <c:ptCount val="1"/>
                <c:pt idx="0">
                  <c:v>OLORES DESAGRADABLES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27-46B6-BB4A-62180B414492}"/>
                </c:ext>
              </c:extLst>
            </c:dLbl>
            <c:dLbl>
              <c:idx val="1"/>
              <c:tx>
                <c:rich>
                  <a:bodyPr/>
                  <a:lstStyle/>
                  <a:p>
                    <a:r>
                      <a:rPr lang="en-US" dirty="0"/>
                      <a:t>82%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27-46B6-BB4A-62180B4144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Hoja1!$B$160:$B$161</c:f>
              <c:strCache>
                <c:ptCount val="2"/>
                <c:pt idx="0">
                  <c:v>NO</c:v>
                </c:pt>
                <c:pt idx="1">
                  <c:v>SI</c:v>
                </c:pt>
              </c:strCache>
            </c:strRef>
          </c:cat>
          <c:val>
            <c:numRef>
              <c:f>Hoja1!$D$160:$D$161</c:f>
              <c:numCache>
                <c:formatCode>###0.0</c:formatCode>
                <c:ptCount val="2"/>
                <c:pt idx="0">
                  <c:v>18.181818181818183</c:v>
                </c:pt>
                <c:pt idx="1">
                  <c:v>81.818181818181827</c:v>
                </c:pt>
              </c:numCache>
            </c:numRef>
          </c:val>
          <c:extLst>
            <c:ext xmlns:c16="http://schemas.microsoft.com/office/drawing/2014/chart" uri="{C3380CC4-5D6E-409C-BE32-E72D297353CC}">
              <c16:uniqueId val="{00000000-E169-45BA-9CB9-4A6A4C7A8F84}"/>
            </c:ext>
          </c:extLst>
        </c:ser>
        <c:dLbls>
          <c:dLblPos val="inEnd"/>
          <c:showLegendKey val="0"/>
          <c:showVal val="1"/>
          <c:showCatName val="0"/>
          <c:showSerName val="0"/>
          <c:showPercent val="0"/>
          <c:showBubbleSize val="0"/>
        </c:dLbls>
        <c:gapWidth val="150"/>
        <c:overlap val="100"/>
        <c:axId val="1663113567"/>
        <c:axId val="1663116063"/>
      </c:barChart>
      <c:catAx>
        <c:axId val="1663113567"/>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16063"/>
        <c:crosses val="autoZero"/>
        <c:auto val="1"/>
        <c:lblAlgn val="ctr"/>
        <c:lblOffset val="100"/>
        <c:noMultiLvlLbl val="0"/>
      </c:catAx>
      <c:valAx>
        <c:axId val="16631160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13567"/>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Hoja1!$D$165</c:f>
              <c:strCache>
                <c:ptCount val="1"/>
                <c:pt idx="0">
                  <c:v>PLAGAS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C6-46FC-AC0F-41180456771D}"/>
                </c:ext>
              </c:extLst>
            </c:dLbl>
            <c:dLbl>
              <c:idx val="1"/>
              <c:tx>
                <c:rich>
                  <a:bodyPr/>
                  <a:lstStyle/>
                  <a:p>
                    <a:r>
                      <a:rPr lang="en-US" dirty="0"/>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C6-46FC-AC0F-41180456771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Hoja1!$B$166:$B$167</c:f>
              <c:strCache>
                <c:ptCount val="2"/>
                <c:pt idx="0">
                  <c:v>NO</c:v>
                </c:pt>
                <c:pt idx="1">
                  <c:v>SI</c:v>
                </c:pt>
              </c:strCache>
            </c:strRef>
          </c:cat>
          <c:val>
            <c:numRef>
              <c:f>Hoja1!$D$166:$D$167</c:f>
              <c:numCache>
                <c:formatCode>###0.0</c:formatCode>
                <c:ptCount val="2"/>
                <c:pt idx="0">
                  <c:v>15.151515151515152</c:v>
                </c:pt>
                <c:pt idx="1">
                  <c:v>84.848484848484844</c:v>
                </c:pt>
              </c:numCache>
            </c:numRef>
          </c:val>
          <c:extLst>
            <c:ext xmlns:c16="http://schemas.microsoft.com/office/drawing/2014/chart" uri="{C3380CC4-5D6E-409C-BE32-E72D297353CC}">
              <c16:uniqueId val="{00000000-4AC6-46FC-AC0F-41180456771D}"/>
            </c:ext>
          </c:extLst>
        </c:ser>
        <c:dLbls>
          <c:dLblPos val="inEnd"/>
          <c:showLegendKey val="0"/>
          <c:showVal val="1"/>
          <c:showCatName val="0"/>
          <c:showSerName val="0"/>
          <c:showPercent val="0"/>
          <c:showBubbleSize val="0"/>
        </c:dLbls>
        <c:gapWidth val="150"/>
        <c:overlap val="100"/>
        <c:axId val="1663052175"/>
        <c:axId val="1663061743"/>
      </c:barChart>
      <c:catAx>
        <c:axId val="1663052175"/>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61743"/>
        <c:crosses val="autoZero"/>
        <c:auto val="1"/>
        <c:lblAlgn val="ctr"/>
        <c:lblOffset val="100"/>
        <c:noMultiLvlLbl val="0"/>
      </c:catAx>
      <c:valAx>
        <c:axId val="166306174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2175"/>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Hoja1!$D$171</c:f>
              <c:strCache>
                <c:ptCount val="1"/>
                <c:pt idx="0">
                  <c:v>DE AGUA ESTANCADA</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40-4223-B564-061A07096838}"/>
                </c:ext>
              </c:extLst>
            </c:dLbl>
            <c:dLbl>
              <c:idx val="1"/>
              <c:tx>
                <c:rich>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r>
                      <a:rPr lang="en-US" dirty="0"/>
                      <a:t>85%</a:t>
                    </a:r>
                  </a:p>
                </c:rich>
              </c:tx>
              <c:spPr>
                <a:noFill/>
                <a:ln>
                  <a:noFill/>
                </a:ln>
                <a:effectLst/>
              </c:spPr>
              <c:txPr>
                <a:bodyPr rot="0" spcFirstLastPara="1" vertOverflow="ellipsis" vert="horz" wrap="square" lIns="38100" tIns="19050" rIns="38100" bIns="19050" anchor="ctr" anchorCtr="1">
                  <a:spAutoFit/>
                </a:bodyPr>
                <a:lstStyle/>
                <a:p>
                  <a:pPr>
                    <a:defRPr lang="es-MX"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40-4223-B564-061A070968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Hoja1!$B$172:$B$173</c:f>
              <c:strCache>
                <c:ptCount val="2"/>
                <c:pt idx="0">
                  <c:v>NO</c:v>
                </c:pt>
                <c:pt idx="1">
                  <c:v>SI</c:v>
                </c:pt>
              </c:strCache>
            </c:strRef>
          </c:cat>
          <c:val>
            <c:numRef>
              <c:f>Hoja1!$D$172:$D$173</c:f>
              <c:numCache>
                <c:formatCode>###0.0</c:formatCode>
                <c:ptCount val="2"/>
                <c:pt idx="0">
                  <c:v>15.151515151515152</c:v>
                </c:pt>
                <c:pt idx="1">
                  <c:v>84.848484848484844</c:v>
                </c:pt>
              </c:numCache>
            </c:numRef>
          </c:val>
          <c:extLst>
            <c:ext xmlns:c16="http://schemas.microsoft.com/office/drawing/2014/chart" uri="{C3380CC4-5D6E-409C-BE32-E72D297353CC}">
              <c16:uniqueId val="{00000000-CD40-4223-B564-061A07096838}"/>
            </c:ext>
          </c:extLst>
        </c:ser>
        <c:dLbls>
          <c:dLblPos val="inEnd"/>
          <c:showLegendKey val="0"/>
          <c:showVal val="1"/>
          <c:showCatName val="0"/>
          <c:showSerName val="0"/>
          <c:showPercent val="0"/>
          <c:showBubbleSize val="0"/>
        </c:dLbls>
        <c:gapWidth val="150"/>
        <c:overlap val="100"/>
        <c:axId val="1663124799"/>
        <c:axId val="1663117727"/>
      </c:barChart>
      <c:catAx>
        <c:axId val="1663124799"/>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17727"/>
        <c:crosses val="autoZero"/>
        <c:auto val="1"/>
        <c:lblAlgn val="ctr"/>
        <c:lblOffset val="100"/>
        <c:noMultiLvlLbl val="0"/>
      </c:catAx>
      <c:valAx>
        <c:axId val="166311772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24799"/>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Hoja1!$D$177</c:f>
              <c:strCache>
                <c:ptCount val="1"/>
                <c:pt idx="0">
                  <c:v>DE AGUA</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B6-4134-8F5F-413B6708AD62}"/>
                </c:ext>
              </c:extLst>
            </c:dLbl>
            <c:dLbl>
              <c:idx val="1"/>
              <c:tx>
                <c:rich>
                  <a:bodyPr/>
                  <a:lstStyle/>
                  <a:p>
                    <a:r>
                      <a:rPr lang="en-US" dirty="0"/>
                      <a:t>76%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B6-4134-8F5F-413B6708AD6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Hoja1!$B$178:$B$179</c:f>
              <c:strCache>
                <c:ptCount val="2"/>
                <c:pt idx="0">
                  <c:v>NO</c:v>
                </c:pt>
                <c:pt idx="1">
                  <c:v>SI</c:v>
                </c:pt>
              </c:strCache>
            </c:strRef>
          </c:cat>
          <c:val>
            <c:numRef>
              <c:f>Hoja1!$D$178:$D$179</c:f>
              <c:numCache>
                <c:formatCode>###0.0</c:formatCode>
                <c:ptCount val="2"/>
                <c:pt idx="0">
                  <c:v>24.242424242424242</c:v>
                </c:pt>
                <c:pt idx="1">
                  <c:v>75.757575757575751</c:v>
                </c:pt>
              </c:numCache>
            </c:numRef>
          </c:val>
          <c:extLst>
            <c:ext xmlns:c16="http://schemas.microsoft.com/office/drawing/2014/chart" uri="{C3380CC4-5D6E-409C-BE32-E72D297353CC}">
              <c16:uniqueId val="{00000000-0EB6-4134-8F5F-413B6708AD62}"/>
            </c:ext>
          </c:extLst>
        </c:ser>
        <c:dLbls>
          <c:dLblPos val="inEnd"/>
          <c:showLegendKey val="0"/>
          <c:showVal val="1"/>
          <c:showCatName val="0"/>
          <c:showSerName val="0"/>
          <c:showPercent val="0"/>
          <c:showBubbleSize val="0"/>
        </c:dLbls>
        <c:gapWidth val="150"/>
        <c:overlap val="100"/>
        <c:axId val="1663121471"/>
        <c:axId val="1663114815"/>
      </c:barChart>
      <c:catAx>
        <c:axId val="166312147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14815"/>
        <c:crosses val="autoZero"/>
        <c:auto val="1"/>
        <c:lblAlgn val="ctr"/>
        <c:lblOffset val="100"/>
        <c:noMultiLvlLbl val="0"/>
      </c:catAx>
      <c:valAx>
        <c:axId val="166311481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2147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Hoja1!$D$183</c:f>
              <c:strCache>
                <c:ptCount val="1"/>
                <c:pt idx="0">
                  <c:v>DE INSUMOS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72-47C5-B62B-72AC68D1E646}"/>
                </c:ext>
              </c:extLst>
            </c:dLbl>
            <c:dLbl>
              <c:idx val="1"/>
              <c:tx>
                <c:rich>
                  <a:bodyPr/>
                  <a:lstStyle/>
                  <a:p>
                    <a:r>
                      <a:rPr lang="en-US" dirty="0"/>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72-47C5-B62B-72AC68D1E6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Hoja1!$B$184:$B$185</c:f>
              <c:strCache>
                <c:ptCount val="2"/>
                <c:pt idx="0">
                  <c:v>NO</c:v>
                </c:pt>
                <c:pt idx="1">
                  <c:v>SI</c:v>
                </c:pt>
              </c:strCache>
            </c:strRef>
          </c:cat>
          <c:val>
            <c:numRef>
              <c:f>Hoja1!$D$184:$D$185</c:f>
              <c:numCache>
                <c:formatCode>###0.0</c:formatCode>
                <c:ptCount val="2"/>
                <c:pt idx="0">
                  <c:v>15.151515151515152</c:v>
                </c:pt>
                <c:pt idx="1">
                  <c:v>84.848484848484844</c:v>
                </c:pt>
              </c:numCache>
            </c:numRef>
          </c:val>
          <c:extLst>
            <c:ext xmlns:c16="http://schemas.microsoft.com/office/drawing/2014/chart" uri="{C3380CC4-5D6E-409C-BE32-E72D297353CC}">
              <c16:uniqueId val="{00000000-5B72-47C5-B62B-72AC68D1E646}"/>
            </c:ext>
          </c:extLst>
        </c:ser>
        <c:dLbls>
          <c:dLblPos val="inEnd"/>
          <c:showLegendKey val="0"/>
          <c:showVal val="1"/>
          <c:showCatName val="0"/>
          <c:showSerName val="0"/>
          <c:showPercent val="0"/>
          <c:showBubbleSize val="0"/>
        </c:dLbls>
        <c:gapWidth val="150"/>
        <c:overlap val="100"/>
        <c:axId val="1663115647"/>
        <c:axId val="1663120223"/>
      </c:barChart>
      <c:catAx>
        <c:axId val="1663115647"/>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20223"/>
        <c:crosses val="autoZero"/>
        <c:auto val="1"/>
        <c:lblAlgn val="ctr"/>
        <c:lblOffset val="100"/>
        <c:noMultiLvlLbl val="0"/>
      </c:catAx>
      <c:valAx>
        <c:axId val="166312022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15647"/>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Hoja1!$D$189</c:f>
              <c:strCache>
                <c:ptCount val="1"/>
                <c:pt idx="0">
                  <c:v>DE ENERGÍA ELECTRICA</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D-44BC-8348-5AA594916EA5}"/>
                </c:ext>
              </c:extLst>
            </c:dLbl>
            <c:dLbl>
              <c:idx val="1"/>
              <c:tx>
                <c:rich>
                  <a:bodyPr/>
                  <a:lstStyle/>
                  <a:p>
                    <a:r>
                      <a:rPr lang="en-US" dirty="0"/>
                      <a:t>76%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1D-44BC-8348-5AA594916EA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Hoja1!$B$190:$B$191</c:f>
              <c:strCache>
                <c:ptCount val="2"/>
                <c:pt idx="0">
                  <c:v>NO</c:v>
                </c:pt>
                <c:pt idx="1">
                  <c:v>SI</c:v>
                </c:pt>
              </c:strCache>
            </c:strRef>
          </c:cat>
          <c:val>
            <c:numRef>
              <c:f>Hoja1!$D$190:$D$191</c:f>
              <c:numCache>
                <c:formatCode>###0.0</c:formatCode>
                <c:ptCount val="2"/>
                <c:pt idx="0">
                  <c:v>24.242424242424242</c:v>
                </c:pt>
                <c:pt idx="1">
                  <c:v>75.757575757575751</c:v>
                </c:pt>
              </c:numCache>
            </c:numRef>
          </c:val>
          <c:extLst>
            <c:ext xmlns:c16="http://schemas.microsoft.com/office/drawing/2014/chart" uri="{C3380CC4-5D6E-409C-BE32-E72D297353CC}">
              <c16:uniqueId val="{00000000-2F1D-44BC-8348-5AA594916EA5}"/>
            </c:ext>
          </c:extLst>
        </c:ser>
        <c:dLbls>
          <c:dLblPos val="inEnd"/>
          <c:showLegendKey val="0"/>
          <c:showVal val="1"/>
          <c:showCatName val="0"/>
          <c:showSerName val="0"/>
          <c:showPercent val="0"/>
          <c:showBubbleSize val="0"/>
        </c:dLbls>
        <c:gapWidth val="150"/>
        <c:overlap val="100"/>
        <c:axId val="1663052591"/>
        <c:axId val="1663058831"/>
      </c:barChart>
      <c:catAx>
        <c:axId val="166305259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8831"/>
        <c:crosses val="autoZero"/>
        <c:auto val="1"/>
        <c:lblAlgn val="ctr"/>
        <c:lblOffset val="100"/>
        <c:noMultiLvlLbl val="0"/>
      </c:catAx>
      <c:valAx>
        <c:axId val="166305883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259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manualLayout>
          <c:layoutTarget val="inner"/>
          <c:xMode val="edge"/>
          <c:yMode val="edge"/>
          <c:x val="7.074369984685637E-2"/>
          <c:y val="0.14856180206286976"/>
          <c:w val="0.90087619388137763"/>
          <c:h val="0.77092683867059508"/>
        </c:manualLayout>
      </c:layout>
      <c:barChart>
        <c:barDir val="col"/>
        <c:grouping val="stacked"/>
        <c:varyColors val="0"/>
        <c:ser>
          <c:idx val="0"/>
          <c:order val="0"/>
          <c:tx>
            <c:strRef>
              <c:f>Hoja1!$D$195</c:f>
              <c:strCache>
                <c:ptCount val="1"/>
                <c:pt idx="0">
                  <c:v>DE DESECHOS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CD-4FA8-ACDF-C8929F145088}"/>
                </c:ext>
              </c:extLst>
            </c:dLbl>
            <c:dLbl>
              <c:idx val="1"/>
              <c:tx>
                <c:rich>
                  <a:bodyPr/>
                  <a:lstStyle/>
                  <a:p>
                    <a:r>
                      <a:rPr lang="en-US" dirty="0"/>
                      <a:t>70%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CD-4FA8-ACDF-C8929F1450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Hoja1!$B$196:$B$197</c:f>
              <c:strCache>
                <c:ptCount val="2"/>
                <c:pt idx="0">
                  <c:v>NO</c:v>
                </c:pt>
                <c:pt idx="1">
                  <c:v>SI</c:v>
                </c:pt>
              </c:strCache>
            </c:strRef>
          </c:cat>
          <c:val>
            <c:numRef>
              <c:f>Hoja1!$D$196:$D$197</c:f>
              <c:numCache>
                <c:formatCode>###0.0</c:formatCode>
                <c:ptCount val="2"/>
                <c:pt idx="0">
                  <c:v>30.303030303030305</c:v>
                </c:pt>
                <c:pt idx="1">
                  <c:v>69.696969696969703</c:v>
                </c:pt>
              </c:numCache>
            </c:numRef>
          </c:val>
          <c:extLst>
            <c:ext xmlns:c16="http://schemas.microsoft.com/office/drawing/2014/chart" uri="{C3380CC4-5D6E-409C-BE32-E72D297353CC}">
              <c16:uniqueId val="{00000000-25CD-4FA8-ACDF-C8929F145088}"/>
            </c:ext>
          </c:extLst>
        </c:ser>
        <c:dLbls>
          <c:dLblPos val="inEnd"/>
          <c:showLegendKey val="0"/>
          <c:showVal val="1"/>
          <c:showCatName val="0"/>
          <c:showSerName val="0"/>
          <c:showPercent val="0"/>
          <c:showBubbleSize val="0"/>
        </c:dLbls>
        <c:gapWidth val="150"/>
        <c:overlap val="100"/>
        <c:axId val="1653959167"/>
        <c:axId val="1653962495"/>
      </c:barChart>
      <c:catAx>
        <c:axId val="1653959167"/>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62495"/>
        <c:crosses val="autoZero"/>
        <c:auto val="1"/>
        <c:lblAlgn val="ctr"/>
        <c:lblOffset val="100"/>
        <c:noMultiLvlLbl val="0"/>
      </c:catAx>
      <c:valAx>
        <c:axId val="165396249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53959167"/>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Hoja1!$D$201</c:f>
              <c:strCache>
                <c:ptCount val="1"/>
                <c:pt idx="0">
                  <c:v>DE ÁREAS VERDES</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84-4EC8-AEAA-9BAEB6C5F653}"/>
                </c:ext>
              </c:extLst>
            </c:dLbl>
            <c:dLbl>
              <c:idx val="1"/>
              <c:tx>
                <c:rich>
                  <a:bodyPr/>
                  <a:lstStyle/>
                  <a:p>
                    <a:r>
                      <a:rPr lang="en-US" dirty="0"/>
                      <a:t>88%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84-4EC8-AEAA-9BAEB6C5F6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Hoja1!$B$202:$B$203</c:f>
              <c:strCache>
                <c:ptCount val="2"/>
                <c:pt idx="0">
                  <c:v>NO</c:v>
                </c:pt>
                <c:pt idx="1">
                  <c:v>SI</c:v>
                </c:pt>
              </c:strCache>
            </c:strRef>
          </c:cat>
          <c:val>
            <c:numRef>
              <c:f>Hoja1!$D$202:$D$203</c:f>
              <c:numCache>
                <c:formatCode>###0.0</c:formatCode>
                <c:ptCount val="2"/>
                <c:pt idx="0">
                  <c:v>12.121212121212121</c:v>
                </c:pt>
                <c:pt idx="1">
                  <c:v>87.878787878787875</c:v>
                </c:pt>
              </c:numCache>
            </c:numRef>
          </c:val>
          <c:extLst>
            <c:ext xmlns:c16="http://schemas.microsoft.com/office/drawing/2014/chart" uri="{C3380CC4-5D6E-409C-BE32-E72D297353CC}">
              <c16:uniqueId val="{00000000-C084-4EC8-AEAA-9BAEB6C5F653}"/>
            </c:ext>
          </c:extLst>
        </c:ser>
        <c:dLbls>
          <c:dLblPos val="inEnd"/>
          <c:showLegendKey val="0"/>
          <c:showVal val="1"/>
          <c:showCatName val="0"/>
          <c:showSerName val="0"/>
          <c:showPercent val="0"/>
          <c:showBubbleSize val="0"/>
        </c:dLbls>
        <c:gapWidth val="150"/>
        <c:overlap val="100"/>
        <c:axId val="1663056751"/>
        <c:axId val="1663065487"/>
      </c:barChart>
      <c:catAx>
        <c:axId val="166305675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65487"/>
        <c:crosses val="autoZero"/>
        <c:auto val="1"/>
        <c:lblAlgn val="ctr"/>
        <c:lblOffset val="100"/>
        <c:noMultiLvlLbl val="0"/>
      </c:catAx>
      <c:valAx>
        <c:axId val="16630654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05675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Hoja1!$D$8</c:f>
              <c:strCache>
                <c:ptCount val="1"/>
                <c:pt idx="0">
                  <c:v>PARTICIPACIÓN ADMINISTRATIVA</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E35-4961-840A-8DFB1A2C1F8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E35-4961-840A-8DFB1A2C1F87}"/>
              </c:ext>
            </c:extLst>
          </c:dPt>
          <c:dLbls>
            <c:dLbl>
              <c:idx val="1"/>
              <c:delete val="1"/>
              <c:extLst>
                <c:ext xmlns:c15="http://schemas.microsoft.com/office/drawing/2012/chart" uri="{CE6537A1-D6FC-4f65-9D91-7224C49458BB}"/>
                <c:ext xmlns:c16="http://schemas.microsoft.com/office/drawing/2014/chart" uri="{C3380CC4-5D6E-409C-BE32-E72D297353CC}">
                  <c16:uniqueId val="{00000003-AE35-4961-840A-8DFB1A2C1F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Hoja1!$C$9:$C$10</c:f>
              <c:strCache>
                <c:ptCount val="2"/>
                <c:pt idx="0">
                  <c:v>ENCUESTADOS</c:v>
                </c:pt>
                <c:pt idx="1">
                  <c:v>NO ENCUESTADOS</c:v>
                </c:pt>
              </c:strCache>
            </c:strRef>
          </c:cat>
          <c:val>
            <c:numRef>
              <c:f>Hoja1!$D$9:$D$10</c:f>
              <c:numCache>
                <c:formatCode>General</c:formatCode>
                <c:ptCount val="2"/>
                <c:pt idx="0">
                  <c:v>100</c:v>
                </c:pt>
                <c:pt idx="1">
                  <c:v>0</c:v>
                </c:pt>
              </c:numCache>
            </c:numRef>
          </c:val>
          <c:extLst>
            <c:ext xmlns:c16="http://schemas.microsoft.com/office/drawing/2014/chart" uri="{C3380CC4-5D6E-409C-BE32-E72D297353CC}">
              <c16:uniqueId val="{00000004-AE35-4961-840A-8DFB1A2C1F8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stacked"/>
        <c:varyColors val="0"/>
        <c:ser>
          <c:idx val="0"/>
          <c:order val="0"/>
          <c:tx>
            <c:strRef>
              <c:f>Hoja1!$D$207</c:f>
              <c:strCache>
                <c:ptCount val="1"/>
                <c:pt idx="0">
                  <c:v>CURSOS DE MEDIO AMBIENTE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B-4AC3-B3CC-0EEF753B8753}"/>
                </c:ext>
              </c:extLst>
            </c:dLbl>
            <c:dLbl>
              <c:idx val="1"/>
              <c:tx>
                <c:rich>
                  <a:bodyPr/>
                  <a:lstStyle/>
                  <a:p>
                    <a:r>
                      <a:rPr lang="en-US"/>
                      <a:t>73%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B-4AC3-B3CC-0EEF753B87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Hoja1!$B$208:$B$209</c:f>
              <c:strCache>
                <c:ptCount val="2"/>
                <c:pt idx="0">
                  <c:v>NO</c:v>
                </c:pt>
                <c:pt idx="1">
                  <c:v>SI</c:v>
                </c:pt>
              </c:strCache>
            </c:strRef>
          </c:cat>
          <c:val>
            <c:numRef>
              <c:f>Hoja1!$D$208:$D$209</c:f>
              <c:numCache>
                <c:formatCode>###0.0</c:formatCode>
                <c:ptCount val="2"/>
                <c:pt idx="0">
                  <c:v>27.27272727272727</c:v>
                </c:pt>
                <c:pt idx="1">
                  <c:v>72.727272727272734</c:v>
                </c:pt>
              </c:numCache>
            </c:numRef>
          </c:val>
          <c:extLst>
            <c:ext xmlns:c16="http://schemas.microsoft.com/office/drawing/2014/chart" uri="{C3380CC4-5D6E-409C-BE32-E72D297353CC}">
              <c16:uniqueId val="{00000000-997B-4AC3-B3CC-0EEF753B8753}"/>
            </c:ext>
          </c:extLst>
        </c:ser>
        <c:dLbls>
          <c:dLblPos val="inEnd"/>
          <c:showLegendKey val="0"/>
          <c:showVal val="1"/>
          <c:showCatName val="0"/>
          <c:showSerName val="0"/>
          <c:showPercent val="0"/>
          <c:showBubbleSize val="0"/>
        </c:dLbls>
        <c:gapWidth val="150"/>
        <c:overlap val="100"/>
        <c:axId val="1663125631"/>
        <c:axId val="1663119391"/>
      </c:barChart>
      <c:catAx>
        <c:axId val="166312563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19391"/>
        <c:crosses val="autoZero"/>
        <c:auto val="1"/>
        <c:lblAlgn val="ctr"/>
        <c:lblOffset val="100"/>
        <c:noMultiLvlLbl val="0"/>
      </c:catAx>
      <c:valAx>
        <c:axId val="16631193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6312563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Hoja1!$D$8</c:f>
              <c:strCache>
                <c:ptCount val="1"/>
                <c:pt idx="0">
                  <c:v>PARTICIPACIÓN ADMINISTRATIVA</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ABC-4278-A7E8-5DAF69ECA79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ABC-4278-A7E8-5DAF69ECA79E}"/>
              </c:ext>
            </c:extLst>
          </c:dPt>
          <c:dLbls>
            <c:dLbl>
              <c:idx val="1"/>
              <c:delete val="1"/>
              <c:extLst>
                <c:ext xmlns:c15="http://schemas.microsoft.com/office/drawing/2012/chart" uri="{CE6537A1-D6FC-4f65-9D91-7224C49458BB}"/>
                <c:ext xmlns:c16="http://schemas.microsoft.com/office/drawing/2014/chart" uri="{C3380CC4-5D6E-409C-BE32-E72D297353CC}">
                  <c16:uniqueId val="{00000003-5ABC-4278-A7E8-5DAF69ECA7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Hoja1!$C$9:$C$10</c:f>
              <c:strCache>
                <c:ptCount val="2"/>
                <c:pt idx="0">
                  <c:v>ENCUESTADOS</c:v>
                </c:pt>
                <c:pt idx="1">
                  <c:v>NO ENCUESTADOS</c:v>
                </c:pt>
              </c:strCache>
            </c:strRef>
          </c:cat>
          <c:val>
            <c:numRef>
              <c:f>Hoja1!$D$9:$D$10</c:f>
              <c:numCache>
                <c:formatCode>General</c:formatCode>
                <c:ptCount val="2"/>
                <c:pt idx="0">
                  <c:v>100</c:v>
                </c:pt>
                <c:pt idx="1">
                  <c:v>0</c:v>
                </c:pt>
              </c:numCache>
            </c:numRef>
          </c:val>
          <c:extLst>
            <c:ext xmlns:c16="http://schemas.microsoft.com/office/drawing/2014/chart" uri="{C3380CC4-5D6E-409C-BE32-E72D297353CC}">
              <c16:uniqueId val="{00000004-5ABC-4278-A7E8-5DAF69ECA79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Hoja1!$D$2</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3847926882948311E-3"/>
                  <c:y val="-0.2795400511054327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51674617-6037-4BF7-8C0C-E5737C9A795B}" type="VALUE">
                      <a:rPr lang="en-US" sz="1800" b="1">
                        <a:solidFill>
                          <a:schemeClr val="tx1"/>
                        </a:solidFill>
                      </a:rPr>
                      <a:pPr>
                        <a:defRPr sz="1800" b="1"/>
                      </a:pPr>
                      <a:t>[VALOR]</a:t>
                    </a:fld>
                    <a:r>
                      <a:rPr lang="en-US" sz="1800" b="1"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53-4185-BB0A-44E7B653943A}"/>
                </c:ext>
              </c:extLst>
            </c:dLbl>
            <c:dLbl>
              <c:idx val="1"/>
              <c:tx>
                <c:rich>
                  <a:bodyPr/>
                  <a:lstStyle/>
                  <a:p>
                    <a:fld id="{B516F7A7-FFB6-4E49-A845-36FAA7DADA9B}"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53-4185-BB0A-44E7B653943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SI SE SIENTE ORGULLOSO</c:v>
                </c:pt>
                <c:pt idx="1">
                  <c:v>NO SE SIENTE ORGULLOSO</c:v>
                </c:pt>
              </c:strCache>
            </c:strRef>
          </c:cat>
          <c:val>
            <c:numRef>
              <c:f>Hoja1!$D$3:$D$4</c:f>
              <c:numCache>
                <c:formatCode>General</c:formatCode>
                <c:ptCount val="2"/>
                <c:pt idx="0" formatCode="###0">
                  <c:v>100</c:v>
                </c:pt>
                <c:pt idx="1">
                  <c:v>0</c:v>
                </c:pt>
              </c:numCache>
            </c:numRef>
          </c:val>
          <c:extLst>
            <c:ext xmlns:c16="http://schemas.microsoft.com/office/drawing/2014/chart" uri="{C3380CC4-5D6E-409C-BE32-E72D297353CC}">
              <c16:uniqueId val="{00000002-2A53-4185-BB0A-44E7B653943A}"/>
            </c:ext>
          </c:extLst>
        </c:ser>
        <c:dLbls>
          <c:showLegendKey val="0"/>
          <c:showVal val="1"/>
          <c:showCatName val="0"/>
          <c:showSerName val="0"/>
          <c:showPercent val="0"/>
          <c:showBubbleSize val="0"/>
        </c:dLbls>
        <c:gapWidth val="150"/>
        <c:overlap val="100"/>
        <c:axId val="1939060000"/>
        <c:axId val="1939055008"/>
      </c:barChart>
      <c:catAx>
        <c:axId val="193906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39055008"/>
        <c:crosses val="autoZero"/>
        <c:auto val="1"/>
        <c:lblAlgn val="ctr"/>
        <c:lblOffset val="100"/>
        <c:noMultiLvlLbl val="0"/>
      </c:catAx>
      <c:valAx>
        <c:axId val="193905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3906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Hoja1!$I$495</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79DE2F0-C809-43F3-8C19-B8D2D151EFA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B-4572-B7B2-630E60E423CF}"/>
                </c:ext>
              </c:extLst>
            </c:dLbl>
            <c:dLbl>
              <c:idx val="1"/>
              <c:tx>
                <c:rich>
                  <a:bodyPr/>
                  <a:lstStyle/>
                  <a:p>
                    <a:fld id="{753E40C0-5660-43B1-A594-C5A580D4ED9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B-4572-B7B2-630E60E423CF}"/>
                </c:ext>
              </c:extLst>
            </c:dLbl>
            <c:dLbl>
              <c:idx val="2"/>
              <c:tx>
                <c:rich>
                  <a:bodyPr/>
                  <a:lstStyle/>
                  <a:p>
                    <a:fld id="{CC30B8DA-A811-4BF2-ADAD-5BD10DF142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38B-4572-B7B2-630E60E423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Hoja1!$H$496:$H$498</c:f>
              <c:strCache>
                <c:ptCount val="3"/>
                <c:pt idx="0">
                  <c:v>ESCUDO</c:v>
                </c:pt>
                <c:pt idx="1">
                  <c:v>LEMA</c:v>
                </c:pt>
                <c:pt idx="2">
                  <c:v>HISTORIA</c:v>
                </c:pt>
              </c:strCache>
            </c:strRef>
          </c:cat>
          <c:val>
            <c:numRef>
              <c:f>Hoja1!$I$496:$I$498</c:f>
              <c:numCache>
                <c:formatCode>0</c:formatCode>
                <c:ptCount val="3"/>
                <c:pt idx="0">
                  <c:v>81.8</c:v>
                </c:pt>
                <c:pt idx="1">
                  <c:v>69.7</c:v>
                </c:pt>
                <c:pt idx="2">
                  <c:v>57.6</c:v>
                </c:pt>
              </c:numCache>
            </c:numRef>
          </c:val>
          <c:extLst>
            <c:ext xmlns:c16="http://schemas.microsoft.com/office/drawing/2014/chart" uri="{C3380CC4-5D6E-409C-BE32-E72D297353CC}">
              <c16:uniqueId val="{00000000-A38B-4572-B7B2-630E60E423CF}"/>
            </c:ext>
          </c:extLst>
        </c:ser>
        <c:dLbls>
          <c:dLblPos val="inEnd"/>
          <c:showLegendKey val="0"/>
          <c:showVal val="1"/>
          <c:showCatName val="0"/>
          <c:showSerName val="0"/>
          <c:showPercent val="0"/>
          <c:showBubbleSize val="0"/>
        </c:dLbls>
        <c:gapWidth val="150"/>
        <c:overlap val="100"/>
        <c:axId val="1321698240"/>
        <c:axId val="1408641424"/>
      </c:barChart>
      <c:catAx>
        <c:axId val="132169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408641424"/>
        <c:crosses val="autoZero"/>
        <c:auto val="1"/>
        <c:lblAlgn val="ctr"/>
        <c:lblOffset val="100"/>
        <c:noMultiLvlLbl val="0"/>
      </c:catAx>
      <c:valAx>
        <c:axId val="1408641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32169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48325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MX"/>
              <a:t>DIRECCION DE RECURSOS HUMANOS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557902" y="4653137"/>
            <a:ext cx="6639766"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DEL AREA CENTRO ESPECIALIZADO DE</a:t>
            </a:r>
          </a:p>
          <a:p>
            <a:pPr algn="ctr"/>
            <a:r>
              <a:rPr lang="es-MX" b="1" dirty="0"/>
              <a:t>EDUCACION VIRTUAL</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4" name="Gráfico 23"/>
          <p:cNvGraphicFramePr>
            <a:graphicFrameLocks/>
          </p:cNvGraphicFramePr>
          <p:nvPr>
            <p:extLst>
              <p:ext uri="{D42A27DB-BD31-4B8C-83A1-F6EECF244321}">
                <p14:modId xmlns:p14="http://schemas.microsoft.com/office/powerpoint/2010/main" val="3489915910"/>
              </p:ext>
            </p:extLst>
          </p:nvPr>
        </p:nvGraphicFramePr>
        <p:xfrm>
          <a:off x="1979712" y="1628800"/>
          <a:ext cx="5688632" cy="36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id="{42F95BB3-BF0C-4B1E-983F-2602957D404C}"/>
              </a:ext>
            </a:extLst>
          </p:cNvPr>
          <p:cNvGraphicFramePr>
            <a:graphicFrameLocks/>
          </p:cNvGraphicFramePr>
          <p:nvPr>
            <p:extLst>
              <p:ext uri="{D42A27DB-BD31-4B8C-83A1-F6EECF244321}">
                <p14:modId xmlns:p14="http://schemas.microsoft.com/office/powerpoint/2010/main" val="731592097"/>
              </p:ext>
            </p:extLst>
          </p:nvPr>
        </p:nvGraphicFramePr>
        <p:xfrm>
          <a:off x="1066992" y="1413466"/>
          <a:ext cx="7537455" cy="4091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a:extLst>
              <a:ext uri="{FF2B5EF4-FFF2-40B4-BE49-F238E27FC236}">
                <a16:creationId xmlns:a16="http://schemas.microsoft.com/office/drawing/2014/main" id="{D02F4021-2F69-4F13-985B-B50C6656005C}"/>
              </a:ext>
            </a:extLst>
          </p:cNvPr>
          <p:cNvGraphicFramePr>
            <a:graphicFrameLocks/>
          </p:cNvGraphicFramePr>
          <p:nvPr>
            <p:extLst>
              <p:ext uri="{D42A27DB-BD31-4B8C-83A1-F6EECF244321}">
                <p14:modId xmlns:p14="http://schemas.microsoft.com/office/powerpoint/2010/main" val="2004538992"/>
              </p:ext>
            </p:extLst>
          </p:nvPr>
        </p:nvGraphicFramePr>
        <p:xfrm>
          <a:off x="1035697" y="1248247"/>
          <a:ext cx="7784773"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32" name="Gráfico 31"/>
          <p:cNvGraphicFramePr>
            <a:graphicFrameLocks/>
          </p:cNvGraphicFramePr>
          <p:nvPr>
            <p:extLst>
              <p:ext uri="{D42A27DB-BD31-4B8C-83A1-F6EECF244321}">
                <p14:modId xmlns:p14="http://schemas.microsoft.com/office/powerpoint/2010/main" val="668979226"/>
              </p:ext>
            </p:extLst>
          </p:nvPr>
        </p:nvGraphicFramePr>
        <p:xfrm>
          <a:off x="890426" y="1440101"/>
          <a:ext cx="8074062" cy="4111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se puede observar que la gran mayoría de los encuestados se siente </a:t>
            </a:r>
            <a:r>
              <a:rPr lang="es-MX" b="1" dirty="0"/>
              <a:t>orgulloso</a:t>
            </a:r>
            <a:r>
              <a:rPr lang="es-MX" dirty="0"/>
              <a:t> de la institución, y estos se identifican mas con los siguientes elementos institucionales: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3.-Historia</a:t>
            </a:r>
          </a:p>
          <a:p>
            <a:pPr algn="just"/>
            <a:r>
              <a:rPr lang="es-MX" dirty="0"/>
              <a:t>Se puntualiza que mas de la mitad, específicamente el  69% de los trabajadores que contestaron la encuesta si tienen conocimiento sobre el </a:t>
            </a:r>
            <a:r>
              <a:rPr lang="es-MX" b="1" dirty="0"/>
              <a:t>código de ética.</a:t>
            </a:r>
          </a:p>
          <a:p>
            <a:pPr algn="just"/>
            <a:r>
              <a:rPr lang="es-MX" dirty="0"/>
              <a:t>Los trabajadores ordenaron en importancia los </a:t>
            </a:r>
            <a:r>
              <a:rPr lang="es-MX" b="1" dirty="0"/>
              <a:t>valores </a:t>
            </a:r>
            <a:r>
              <a:rPr lang="es-MX" dirty="0"/>
              <a:t>del código de ética de la institución dando como resultado la siguiente jerarquización:</a:t>
            </a:r>
          </a:p>
          <a:p>
            <a:pPr marL="742950" lvl="1" indent="-285750" algn="just">
              <a:buFont typeface="Arial" panose="020B0604020202020204" pitchFamily="34" charset="0"/>
              <a:buChar char="•"/>
            </a:pPr>
            <a:r>
              <a:rPr lang="es-MX" dirty="0"/>
              <a:t>1.-Profesionalismo e integridad</a:t>
            </a:r>
          </a:p>
          <a:p>
            <a:pPr marL="742950" lvl="1" indent="-285750" algn="just">
              <a:buFont typeface="Arial" panose="020B0604020202020204" pitchFamily="34" charset="0"/>
              <a:buChar char="•"/>
            </a:pPr>
            <a:r>
              <a:rPr lang="es-MX" dirty="0"/>
              <a:t>2.-Transparencia y rendición de cuentas</a:t>
            </a:r>
          </a:p>
          <a:p>
            <a:pPr marL="742950" lvl="1" indent="-285750" algn="just">
              <a:buFont typeface="Arial" panose="020B0604020202020204" pitchFamily="34" charset="0"/>
              <a:buChar char="•"/>
            </a:pPr>
            <a:r>
              <a:rPr lang="es-MX" dirty="0"/>
              <a:t>3.-Responsabilidad</a:t>
            </a:r>
          </a:p>
          <a:p>
            <a:pPr marL="742950" lvl="1" indent="-285750" algn="just">
              <a:buFont typeface="Arial" panose="020B0604020202020204" pitchFamily="34" charset="0"/>
              <a:buChar char="•"/>
            </a:pPr>
            <a:r>
              <a:rPr lang="es-MX" dirty="0"/>
              <a:t>4.-Lealtad y compromiso</a:t>
            </a:r>
          </a:p>
          <a:p>
            <a:pPr marL="742950" lvl="1" indent="-285750" algn="just">
              <a:buFont typeface="Arial" panose="020B0604020202020204" pitchFamily="34" charset="0"/>
              <a:buChar char="•"/>
            </a:pPr>
            <a:r>
              <a:rPr lang="es-MX" dirty="0"/>
              <a:t>5.-equidad</a:t>
            </a:r>
          </a:p>
          <a:p>
            <a:pPr marL="742950" lvl="1" indent="-285750" algn="just">
              <a:buFont typeface="Arial" panose="020B0604020202020204" pitchFamily="34" charset="0"/>
              <a:buChar char="•"/>
            </a:pPr>
            <a:r>
              <a:rPr lang="es-MX" dirty="0"/>
              <a:t>6.-Conciencia ecológica</a:t>
            </a:r>
          </a:p>
          <a:p>
            <a:pPr marL="742950" lvl="1" indent="-285750" algn="just">
              <a:buFont typeface="Arial" panose="020B0604020202020204" pitchFamily="34" charset="0"/>
              <a:buChar char="•"/>
            </a:pPr>
            <a:r>
              <a:rPr lang="es-MX" dirty="0"/>
              <a:t>7.-Tolerancia</a:t>
            </a:r>
          </a:p>
          <a:p>
            <a:pPr marL="742950" lvl="1" indent="-285750" algn="just">
              <a:buFont typeface="Arial" panose="020B0604020202020204" pitchFamily="34" charset="0"/>
              <a:buChar char="•"/>
            </a:pPr>
            <a:r>
              <a:rPr lang="es-MX" dirty="0"/>
              <a:t>8.-Justicia</a:t>
            </a:r>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8" name="Tabla 7">
            <a:extLst>
              <a:ext uri="{FF2B5EF4-FFF2-40B4-BE49-F238E27FC236}">
                <a16:creationId xmlns:a16="http://schemas.microsoft.com/office/drawing/2014/main" id="{E13E0ACE-F490-456F-B96F-552455E065A4}"/>
              </a:ext>
            </a:extLst>
          </p:cNvPr>
          <p:cNvGraphicFramePr>
            <a:graphicFrameLocks noGrp="1"/>
          </p:cNvGraphicFramePr>
          <p:nvPr>
            <p:extLst>
              <p:ext uri="{D42A27DB-BD31-4B8C-83A1-F6EECF244321}">
                <p14:modId xmlns:p14="http://schemas.microsoft.com/office/powerpoint/2010/main" val="2592664523"/>
              </p:ext>
            </p:extLst>
          </p:nvPr>
        </p:nvGraphicFramePr>
        <p:xfrm>
          <a:off x="2373932" y="1881579"/>
          <a:ext cx="4396135" cy="3094843"/>
        </p:xfrm>
        <a:graphic>
          <a:graphicData uri="http://schemas.openxmlformats.org/drawingml/2006/table">
            <a:tbl>
              <a:tblPr firstRow="1" firstCol="1" bandRow="1">
                <a:tableStyleId>{5C22544A-7EE6-4342-B048-85BDC9FD1C3A}</a:tableStyleId>
              </a:tblPr>
              <a:tblGrid>
                <a:gridCol w="2212041">
                  <a:extLst>
                    <a:ext uri="{9D8B030D-6E8A-4147-A177-3AD203B41FA5}">
                      <a16:colId xmlns:a16="http://schemas.microsoft.com/office/drawing/2014/main" val="3612080267"/>
                    </a:ext>
                  </a:extLst>
                </a:gridCol>
                <a:gridCol w="2184094">
                  <a:extLst>
                    <a:ext uri="{9D8B030D-6E8A-4147-A177-3AD203B41FA5}">
                      <a16:colId xmlns:a16="http://schemas.microsoft.com/office/drawing/2014/main" val="345798975"/>
                    </a:ext>
                  </a:extLst>
                </a:gridCol>
              </a:tblGrid>
              <a:tr h="475066">
                <a:tc gridSpan="2">
                  <a:txBody>
                    <a:bodyPr/>
                    <a:lstStyle/>
                    <a:p>
                      <a:pPr marL="457200" algn="ctr">
                        <a:lnSpc>
                          <a:spcPct val="115000"/>
                        </a:lnSpc>
                        <a:spcAft>
                          <a:spcPts val="1000"/>
                        </a:spcAft>
                      </a:pPr>
                      <a:r>
                        <a:rPr lang="es-MX" sz="1100">
                          <a:effectLst/>
                        </a:rPr>
                        <a:t>ÁREA : CENTRO ESPECIALIZADO DE EDUCACIÓN VIRTUAL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683918581"/>
                  </a:ext>
                </a:extLst>
              </a:tr>
              <a:tr h="252241">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1218344"/>
                  </a:ext>
                </a:extLst>
              </a:tr>
              <a:tr h="433443">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5319291"/>
                  </a:ext>
                </a:extLst>
              </a:tr>
              <a:tr h="237533">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4673435"/>
                  </a:ext>
                </a:extLst>
              </a:tr>
              <a:tr h="731720">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4036414078"/>
                  </a:ext>
                </a:extLst>
              </a:tr>
              <a:tr h="237533">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5763121"/>
                  </a:ext>
                </a:extLst>
              </a:tr>
              <a:tr h="237533">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218976"/>
                  </a:ext>
                </a:extLst>
              </a:tr>
              <a:tr h="237533">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3481737"/>
                  </a:ext>
                </a:extLst>
              </a:tr>
              <a:tr h="252241">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3921356"/>
                  </a:ext>
                </a:extLst>
              </a:tr>
            </a:tbl>
          </a:graphicData>
        </a:graphic>
      </p:graphicFrame>
      <p:sp>
        <p:nvSpPr>
          <p:cNvPr id="20" name="CuadroTexto 19">
            <a:extLst>
              <a:ext uri="{FF2B5EF4-FFF2-40B4-BE49-F238E27FC236}">
                <a16:creationId xmlns:a16="http://schemas.microsoft.com/office/drawing/2014/main" id="{7AD1F143-A684-4B18-A265-543670A5008C}"/>
              </a:ext>
            </a:extLst>
          </p:cNvPr>
          <p:cNvSpPr txBox="1"/>
          <p:nvPr/>
        </p:nvSpPr>
        <p:spPr>
          <a:xfrm>
            <a:off x="945311" y="863974"/>
            <a:ext cx="8117474" cy="338554"/>
          </a:xfrm>
          <a:prstGeom prst="rect">
            <a:avLst/>
          </a:prstGeom>
          <a:noFill/>
        </p:spPr>
        <p:txBody>
          <a:bodyPr wrap="square" rtlCol="0">
            <a:spAutoFit/>
          </a:bodyPr>
          <a:lstStyle/>
          <a:p>
            <a:pPr algn="ctr"/>
            <a:r>
              <a:rPr lang="es-MX" sz="1600" b="1" dirty="0">
                <a:solidFill>
                  <a:schemeClr val="tx2"/>
                </a:solidFill>
              </a:rPr>
              <a:t>Datos Generales</a:t>
            </a:r>
            <a:endParaRPr lang="es-MX" sz="1600" dirty="0">
              <a:solidFill>
                <a:schemeClr val="tx2"/>
              </a:solidFill>
            </a:endParaRPr>
          </a:p>
        </p:txBody>
      </p:sp>
    </p:spTree>
    <p:extLst>
      <p:ext uri="{BB962C8B-B14F-4D97-AF65-F5344CB8AC3E}">
        <p14:creationId xmlns:p14="http://schemas.microsoft.com/office/powerpoint/2010/main" val="231895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a:extLst>
              <a:ext uri="{FF2B5EF4-FFF2-40B4-BE49-F238E27FC236}">
                <a16:creationId xmlns:a16="http://schemas.microsoft.com/office/drawing/2014/main" id="{269E540A-37A0-43D9-AA02-374B515944E9}"/>
              </a:ext>
            </a:extLst>
          </p:cNvPr>
          <p:cNvGraphicFramePr>
            <a:graphicFrameLocks/>
          </p:cNvGraphicFramePr>
          <p:nvPr>
            <p:extLst>
              <p:ext uri="{D42A27DB-BD31-4B8C-83A1-F6EECF244321}">
                <p14:modId xmlns:p14="http://schemas.microsoft.com/office/powerpoint/2010/main" val="1868941789"/>
              </p:ext>
            </p:extLst>
          </p:nvPr>
        </p:nvGraphicFramePr>
        <p:xfrm>
          <a:off x="1072826" y="1272602"/>
          <a:ext cx="7747645" cy="41870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6E169453-63F0-4BC9-9C54-1B1BBA133496}"/>
              </a:ext>
            </a:extLst>
          </p:cNvPr>
          <p:cNvGraphicFramePr>
            <a:graphicFrameLocks/>
          </p:cNvGraphicFramePr>
          <p:nvPr>
            <p:extLst>
              <p:ext uri="{D42A27DB-BD31-4B8C-83A1-F6EECF244321}">
                <p14:modId xmlns:p14="http://schemas.microsoft.com/office/powerpoint/2010/main" val="252846973"/>
              </p:ext>
            </p:extLst>
          </p:nvPr>
        </p:nvGraphicFramePr>
        <p:xfrm>
          <a:off x="1023312" y="1216371"/>
          <a:ext cx="7509127" cy="41883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p:cNvGraphicFramePr>
            <a:graphicFrameLocks/>
          </p:cNvGraphicFramePr>
          <p:nvPr>
            <p:extLst>
              <p:ext uri="{D42A27DB-BD31-4B8C-83A1-F6EECF244321}">
                <p14:modId xmlns:p14="http://schemas.microsoft.com/office/powerpoint/2010/main" val="1353647588"/>
              </p:ext>
            </p:extLst>
          </p:nvPr>
        </p:nvGraphicFramePr>
        <p:xfrm>
          <a:off x="1357064" y="1391305"/>
          <a:ext cx="6959352" cy="40158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a:extLst>
              <a:ext uri="{FF2B5EF4-FFF2-40B4-BE49-F238E27FC236}">
                <a16:creationId xmlns:a16="http://schemas.microsoft.com/office/drawing/2014/main" id="{094D6942-9208-4971-8594-DE766673DFF1}"/>
              </a:ext>
            </a:extLst>
          </p:cNvPr>
          <p:cNvGraphicFramePr>
            <a:graphicFrameLocks/>
          </p:cNvGraphicFramePr>
          <p:nvPr>
            <p:extLst>
              <p:ext uri="{D42A27DB-BD31-4B8C-83A1-F6EECF244321}">
                <p14:modId xmlns:p14="http://schemas.microsoft.com/office/powerpoint/2010/main" val="503666304"/>
              </p:ext>
            </p:extLst>
          </p:nvPr>
        </p:nvGraphicFramePr>
        <p:xfrm>
          <a:off x="1101426" y="1298891"/>
          <a:ext cx="7575030" cy="4177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9D6C3DF5-2887-4E30-BDA4-D91EB4169F2A}"/>
              </a:ext>
            </a:extLst>
          </p:cNvPr>
          <p:cNvGraphicFramePr>
            <a:graphicFrameLocks/>
          </p:cNvGraphicFramePr>
          <p:nvPr>
            <p:extLst>
              <p:ext uri="{D42A27DB-BD31-4B8C-83A1-F6EECF244321}">
                <p14:modId xmlns:p14="http://schemas.microsoft.com/office/powerpoint/2010/main" val="790342566"/>
              </p:ext>
            </p:extLst>
          </p:nvPr>
        </p:nvGraphicFramePr>
        <p:xfrm>
          <a:off x="1023312" y="1274535"/>
          <a:ext cx="7509127" cy="4221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a:extLst>
              <a:ext uri="{FF2B5EF4-FFF2-40B4-BE49-F238E27FC236}">
                <a16:creationId xmlns:a16="http://schemas.microsoft.com/office/drawing/2014/main" id="{E8D31E70-1BAC-4915-95EE-1AC41DC40ACC}"/>
              </a:ext>
            </a:extLst>
          </p:cNvPr>
          <p:cNvGraphicFramePr>
            <a:graphicFrameLocks/>
          </p:cNvGraphicFramePr>
          <p:nvPr>
            <p:extLst>
              <p:ext uri="{D42A27DB-BD31-4B8C-83A1-F6EECF244321}">
                <p14:modId xmlns:p14="http://schemas.microsoft.com/office/powerpoint/2010/main" val="2573731479"/>
              </p:ext>
            </p:extLst>
          </p:nvPr>
        </p:nvGraphicFramePr>
        <p:xfrm>
          <a:off x="1023312" y="1215821"/>
          <a:ext cx="7653144" cy="43353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a:extLst>
              <a:ext uri="{FF2B5EF4-FFF2-40B4-BE49-F238E27FC236}">
                <a16:creationId xmlns:a16="http://schemas.microsoft.com/office/drawing/2014/main" id="{E1A80EE1-99DC-4180-B33C-D94529941419}"/>
              </a:ext>
            </a:extLst>
          </p:cNvPr>
          <p:cNvGraphicFramePr>
            <a:graphicFrameLocks/>
          </p:cNvGraphicFramePr>
          <p:nvPr>
            <p:extLst>
              <p:ext uri="{D42A27DB-BD31-4B8C-83A1-F6EECF244321}">
                <p14:modId xmlns:p14="http://schemas.microsoft.com/office/powerpoint/2010/main" val="844576600"/>
              </p:ext>
            </p:extLst>
          </p:nvPr>
        </p:nvGraphicFramePr>
        <p:xfrm>
          <a:off x="1025167" y="1452612"/>
          <a:ext cx="7795303" cy="40527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a:extLst>
              <a:ext uri="{FF2B5EF4-FFF2-40B4-BE49-F238E27FC236}">
                <a16:creationId xmlns:a16="http://schemas.microsoft.com/office/drawing/2014/main" id="{0992288E-88D7-48AA-8B72-8E464131B4AB}"/>
              </a:ext>
            </a:extLst>
          </p:cNvPr>
          <p:cNvGraphicFramePr>
            <a:graphicFrameLocks/>
          </p:cNvGraphicFramePr>
          <p:nvPr>
            <p:extLst>
              <p:ext uri="{D42A27DB-BD31-4B8C-83A1-F6EECF244321}">
                <p14:modId xmlns:p14="http://schemas.microsoft.com/office/powerpoint/2010/main" val="2545799538"/>
              </p:ext>
            </p:extLst>
          </p:nvPr>
        </p:nvGraphicFramePr>
        <p:xfrm>
          <a:off x="983699" y="1448749"/>
          <a:ext cx="7647037"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a:extLst>
              <a:ext uri="{FF2B5EF4-FFF2-40B4-BE49-F238E27FC236}">
                <a16:creationId xmlns:a16="http://schemas.microsoft.com/office/drawing/2014/main" id="{6143ADAA-F51A-4670-8FE7-1F48DEB9803B}"/>
              </a:ext>
            </a:extLst>
          </p:cNvPr>
          <p:cNvGraphicFramePr>
            <a:graphicFrameLocks/>
          </p:cNvGraphicFramePr>
          <p:nvPr>
            <p:extLst>
              <p:ext uri="{D42A27DB-BD31-4B8C-83A1-F6EECF244321}">
                <p14:modId xmlns:p14="http://schemas.microsoft.com/office/powerpoint/2010/main" val="3067023335"/>
              </p:ext>
            </p:extLst>
          </p:nvPr>
        </p:nvGraphicFramePr>
        <p:xfrm>
          <a:off x="1115182" y="1471609"/>
          <a:ext cx="7561273" cy="4151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a:extLst>
              <a:ext uri="{FF2B5EF4-FFF2-40B4-BE49-F238E27FC236}">
                <a16:creationId xmlns:a16="http://schemas.microsoft.com/office/drawing/2014/main" id="{9C7E6AB7-AD2F-4D1D-9854-DFACE0AC79EF}"/>
              </a:ext>
            </a:extLst>
          </p:cNvPr>
          <p:cNvGraphicFramePr>
            <a:graphicFrameLocks/>
          </p:cNvGraphicFramePr>
          <p:nvPr>
            <p:extLst>
              <p:ext uri="{D42A27DB-BD31-4B8C-83A1-F6EECF244321}">
                <p14:modId xmlns:p14="http://schemas.microsoft.com/office/powerpoint/2010/main" val="1350634306"/>
              </p:ext>
            </p:extLst>
          </p:nvPr>
        </p:nvGraphicFramePr>
        <p:xfrm>
          <a:off x="1125294" y="1484753"/>
          <a:ext cx="7361425" cy="40663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693319"/>
          </a:xfrm>
          <a:prstGeom prst="rect">
            <a:avLst/>
          </a:prstGeom>
          <a:noFill/>
        </p:spPr>
        <p:txBody>
          <a:bodyPr wrap="square" rtlCol="0">
            <a:spAutoFit/>
          </a:bodyPr>
          <a:lstStyle/>
          <a:p>
            <a:pPr algn="just"/>
            <a:r>
              <a:rPr lang="es-MX" dirty="0"/>
              <a:t>De acuerdo a los resultados obtenidos en el rubro de </a:t>
            </a:r>
            <a:r>
              <a:rPr lang="es-MX" b="1" dirty="0"/>
              <a:t>“Seguridad Ocupacional” </a:t>
            </a:r>
            <a:r>
              <a:rPr lang="es-MX" dirty="0"/>
              <a:t>se puede observar que la </a:t>
            </a:r>
            <a:r>
              <a:rPr lang="es-MX" b="1" dirty="0"/>
              <a:t>iluminación </a:t>
            </a:r>
            <a:r>
              <a:rPr lang="es-MX" dirty="0"/>
              <a:t>en las áreas de trabajo es en su mayoría buena y excelente , el </a:t>
            </a:r>
            <a:r>
              <a:rPr lang="es-MX" b="1" dirty="0"/>
              <a:t>clima</a:t>
            </a:r>
            <a:r>
              <a:rPr lang="es-MX" dirty="0"/>
              <a:t> del entorno laboral es bueno pero tiene oportunidad de mejorar en algunos aspectos, se externa que el </a:t>
            </a:r>
            <a:r>
              <a:rPr lang="es-MX" b="1" dirty="0"/>
              <a:t>ruido </a:t>
            </a:r>
            <a:r>
              <a:rPr lang="es-MX" dirty="0"/>
              <a:t>no es el adecuado para realizar las diversas labores encomendadas por lo que se recomienda mejorar ese punto, de acuerdo a el </a:t>
            </a:r>
            <a:r>
              <a:rPr lang="es-MX" b="1" dirty="0"/>
              <a:t>mobiliario</a:t>
            </a:r>
            <a:r>
              <a:rPr lang="es-MX" dirty="0"/>
              <a:t> se expresa que es bueno, el </a:t>
            </a:r>
            <a:r>
              <a:rPr lang="es-MX" b="1" dirty="0"/>
              <a:t>espacio</a:t>
            </a:r>
            <a:r>
              <a:rPr lang="es-MX" dirty="0"/>
              <a:t> es adecuado para realizar sus funciones de manera normal, la </a:t>
            </a:r>
            <a:r>
              <a:rPr lang="es-MX" b="1" dirty="0"/>
              <a:t>higiene</a:t>
            </a:r>
            <a:r>
              <a:rPr lang="es-MX" dirty="0"/>
              <a:t> se externa que es buena, pero se puede ver que la </a:t>
            </a:r>
            <a:r>
              <a:rPr lang="es-MX" b="1" dirty="0"/>
              <a:t>higiene en sanitarios </a:t>
            </a:r>
            <a:r>
              <a:rPr lang="es-MX" dirty="0"/>
              <a:t>es regular, sobre la respuesta de solicitud de </a:t>
            </a:r>
            <a:r>
              <a:rPr lang="es-MX" b="1" dirty="0"/>
              <a:t>mantenimiento</a:t>
            </a:r>
            <a:r>
              <a:rPr lang="es-MX" dirty="0"/>
              <a:t> de infraestructura en general es buena y si se conoce a los </a:t>
            </a:r>
            <a:r>
              <a:rPr lang="es-MX" b="1" dirty="0"/>
              <a:t>integrantes</a:t>
            </a:r>
            <a:r>
              <a:rPr lang="es-MX" dirty="0"/>
              <a:t> </a:t>
            </a:r>
            <a:r>
              <a:rPr lang="es-MX" b="1" dirty="0"/>
              <a:t>de las comisiones de seguridad e higiene</a:t>
            </a:r>
            <a:r>
              <a:rPr lang="es-MX" dirty="0"/>
              <a:t>, pero respecto a la </a:t>
            </a:r>
            <a:r>
              <a:rPr lang="es-MX" b="1" dirty="0"/>
              <a:t>información que se recibe de las comisiones de seguridad e higiene </a:t>
            </a:r>
            <a:r>
              <a:rPr lang="es-MX" dirty="0"/>
              <a:t>se observa que un gran porcentaje no recibe esta información.</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sp>
        <p:nvSpPr>
          <p:cNvPr id="7" name="CuadroTexto 6">
            <a:extLst>
              <a:ext uri="{FF2B5EF4-FFF2-40B4-BE49-F238E27FC236}">
                <a16:creationId xmlns:a16="http://schemas.microsoft.com/office/drawing/2014/main" id="{68FBEE90-6BA0-4FE4-9882-E733EAC2D0C5}"/>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0" name="Gráfico 19">
            <a:extLst>
              <a:ext uri="{FF2B5EF4-FFF2-40B4-BE49-F238E27FC236}">
                <a16:creationId xmlns:a16="http://schemas.microsoft.com/office/drawing/2014/main" id="{383519D3-60AA-4AD2-B7AD-AA26123DDC88}"/>
              </a:ext>
            </a:extLst>
          </p:cNvPr>
          <p:cNvGraphicFramePr>
            <a:graphicFrameLocks/>
          </p:cNvGraphicFramePr>
          <p:nvPr>
            <p:extLst>
              <p:ext uri="{D42A27DB-BD31-4B8C-83A1-F6EECF244321}">
                <p14:modId xmlns:p14="http://schemas.microsoft.com/office/powerpoint/2010/main" val="1904473891"/>
              </p:ext>
            </p:extLst>
          </p:nvPr>
        </p:nvGraphicFramePr>
        <p:xfrm>
          <a:off x="928937" y="1816109"/>
          <a:ext cx="7891534" cy="36816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sp>
        <p:nvSpPr>
          <p:cNvPr id="26" name="CuadroTexto 25">
            <a:extLst>
              <a:ext uri="{FF2B5EF4-FFF2-40B4-BE49-F238E27FC236}">
                <a16:creationId xmlns:a16="http://schemas.microsoft.com/office/drawing/2014/main" id="{62ED3F13-3A16-4328-9613-1CA6E9277511}"/>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3" name="Gráfico 22">
            <a:extLst>
              <a:ext uri="{FF2B5EF4-FFF2-40B4-BE49-F238E27FC236}">
                <a16:creationId xmlns:a16="http://schemas.microsoft.com/office/drawing/2014/main" id="{AE3EF320-0250-40ED-9524-7EB910A87720}"/>
              </a:ext>
            </a:extLst>
          </p:cNvPr>
          <p:cNvGraphicFramePr>
            <a:graphicFrameLocks/>
          </p:cNvGraphicFramePr>
          <p:nvPr>
            <p:extLst>
              <p:ext uri="{D42A27DB-BD31-4B8C-83A1-F6EECF244321}">
                <p14:modId xmlns:p14="http://schemas.microsoft.com/office/powerpoint/2010/main" val="896024639"/>
              </p:ext>
            </p:extLst>
          </p:nvPr>
        </p:nvGraphicFramePr>
        <p:xfrm>
          <a:off x="945310" y="1849696"/>
          <a:ext cx="7829441" cy="3655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sp>
        <p:nvSpPr>
          <p:cNvPr id="25" name="CuadroTexto 24">
            <a:extLst>
              <a:ext uri="{FF2B5EF4-FFF2-40B4-BE49-F238E27FC236}">
                <a16:creationId xmlns:a16="http://schemas.microsoft.com/office/drawing/2014/main" id="{DAF021E5-7A34-46D3-9D8C-3127812145C8}"/>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graphicFrame>
        <p:nvGraphicFramePr>
          <p:cNvPr id="26" name="Gráfico 25">
            <a:extLst>
              <a:ext uri="{FF2B5EF4-FFF2-40B4-BE49-F238E27FC236}">
                <a16:creationId xmlns:a16="http://schemas.microsoft.com/office/drawing/2014/main" id="{6FBFA8C7-31C1-4AE0-9B9C-B0478BD71997}"/>
              </a:ext>
            </a:extLst>
          </p:cNvPr>
          <p:cNvGraphicFramePr>
            <a:graphicFrameLocks/>
          </p:cNvGraphicFramePr>
          <p:nvPr>
            <p:extLst>
              <p:ext uri="{D42A27DB-BD31-4B8C-83A1-F6EECF244321}">
                <p14:modId xmlns:p14="http://schemas.microsoft.com/office/powerpoint/2010/main" val="2521996312"/>
              </p:ext>
            </p:extLst>
          </p:nvPr>
        </p:nvGraphicFramePr>
        <p:xfrm>
          <a:off x="1069095" y="1810900"/>
          <a:ext cx="7751376" cy="36030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sp>
        <p:nvSpPr>
          <p:cNvPr id="26" name="CuadroTexto 25">
            <a:extLst>
              <a:ext uri="{FF2B5EF4-FFF2-40B4-BE49-F238E27FC236}">
                <a16:creationId xmlns:a16="http://schemas.microsoft.com/office/drawing/2014/main" id="{99477241-C1F5-4DB9-9639-18699607A034}"/>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3" name="Gráfico 22">
            <a:extLst>
              <a:ext uri="{FF2B5EF4-FFF2-40B4-BE49-F238E27FC236}">
                <a16:creationId xmlns:a16="http://schemas.microsoft.com/office/drawing/2014/main" id="{F91DF7D3-898C-49AD-917D-D486684B002B}"/>
              </a:ext>
            </a:extLst>
          </p:cNvPr>
          <p:cNvGraphicFramePr>
            <a:graphicFrameLocks/>
          </p:cNvGraphicFramePr>
          <p:nvPr>
            <p:extLst>
              <p:ext uri="{D42A27DB-BD31-4B8C-83A1-F6EECF244321}">
                <p14:modId xmlns:p14="http://schemas.microsoft.com/office/powerpoint/2010/main" val="2070393511"/>
              </p:ext>
            </p:extLst>
          </p:nvPr>
        </p:nvGraphicFramePr>
        <p:xfrm>
          <a:off x="1156136" y="1917361"/>
          <a:ext cx="7376304" cy="3588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sp>
        <p:nvSpPr>
          <p:cNvPr id="27" name="CuadroTexto 26">
            <a:extLst>
              <a:ext uri="{FF2B5EF4-FFF2-40B4-BE49-F238E27FC236}">
                <a16:creationId xmlns:a16="http://schemas.microsoft.com/office/drawing/2014/main" id="{A958C0FC-1C37-4FE1-A7D0-4EA19CDE2BCF}"/>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3" name="Gráfico 22">
            <a:extLst>
              <a:ext uri="{FF2B5EF4-FFF2-40B4-BE49-F238E27FC236}">
                <a16:creationId xmlns:a16="http://schemas.microsoft.com/office/drawing/2014/main" id="{09319675-C9F5-4862-B0AA-F55E8265D9A4}"/>
              </a:ext>
            </a:extLst>
          </p:cNvPr>
          <p:cNvGraphicFramePr>
            <a:graphicFrameLocks/>
          </p:cNvGraphicFramePr>
          <p:nvPr>
            <p:extLst>
              <p:ext uri="{D42A27DB-BD31-4B8C-83A1-F6EECF244321}">
                <p14:modId xmlns:p14="http://schemas.microsoft.com/office/powerpoint/2010/main" val="2283515558"/>
              </p:ext>
            </p:extLst>
          </p:nvPr>
        </p:nvGraphicFramePr>
        <p:xfrm>
          <a:off x="975981" y="1773526"/>
          <a:ext cx="7844490" cy="3731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sp>
        <p:nvSpPr>
          <p:cNvPr id="23" name="CuadroTexto 22">
            <a:extLst>
              <a:ext uri="{FF2B5EF4-FFF2-40B4-BE49-F238E27FC236}">
                <a16:creationId xmlns:a16="http://schemas.microsoft.com/office/drawing/2014/main" id="{1AB18B4C-53B9-4BBC-B895-BDB5A9A1C873}"/>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graphicFrame>
        <p:nvGraphicFramePr>
          <p:cNvPr id="24" name="Gráfico 23">
            <a:extLst>
              <a:ext uri="{FF2B5EF4-FFF2-40B4-BE49-F238E27FC236}">
                <a16:creationId xmlns:a16="http://schemas.microsoft.com/office/drawing/2014/main" id="{A1C39189-9564-42A8-B5D4-30D64CC52A6E}"/>
              </a:ext>
            </a:extLst>
          </p:cNvPr>
          <p:cNvGraphicFramePr>
            <a:graphicFrameLocks/>
          </p:cNvGraphicFramePr>
          <p:nvPr>
            <p:extLst>
              <p:ext uri="{D42A27DB-BD31-4B8C-83A1-F6EECF244321}">
                <p14:modId xmlns:p14="http://schemas.microsoft.com/office/powerpoint/2010/main" val="622218295"/>
              </p:ext>
            </p:extLst>
          </p:nvPr>
        </p:nvGraphicFramePr>
        <p:xfrm>
          <a:off x="1348220" y="1794227"/>
          <a:ext cx="7184220" cy="35671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dirty="0"/>
              <a:t>Se expresa que </a:t>
            </a:r>
            <a:r>
              <a:rPr lang="es-MX" b="1" dirty="0"/>
              <a:t>la información para la planeación y ejecución de actividades académicas </a:t>
            </a:r>
            <a:r>
              <a:rPr lang="es-MX" dirty="0"/>
              <a:t>solo algunas veces es proporcionada en tiempo y forma teniendo aquí una oportunidad de mejora.</a:t>
            </a:r>
          </a:p>
          <a:p>
            <a:pPr marL="285750" indent="-285750" algn="just">
              <a:buFont typeface="Arial" panose="020B0604020202020204" pitchFamily="34" charset="0"/>
              <a:buChar char="•"/>
            </a:pPr>
            <a:r>
              <a:rPr lang="es-MX" dirty="0"/>
              <a:t>Si se cuenta con el </a:t>
            </a:r>
            <a:r>
              <a:rPr lang="es-MX" b="1" dirty="0"/>
              <a:t>acceso a equipo de computo, audiovisual, laboratorios y/o talleres</a:t>
            </a:r>
            <a:r>
              <a:rPr lang="es-MX" dirty="0"/>
              <a:t> para llevar acabo las funciones laborales de los docentes pero se presenta una oportunidad de mejora ya que casi el 30% menciona que no es siempre, y el 5% dice que nunca se le entrega.</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52431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Falta </a:t>
            </a:r>
            <a:r>
              <a:rPr lang="es-MX" b="1" dirty="0"/>
              <a:t>material necesario para que los trabajadores puedan realizar sus funciones</a:t>
            </a:r>
            <a:r>
              <a:rPr lang="es-MX" dirty="0"/>
              <a:t>, pues mas del 60% menciona que solo algunas veces encuentran lo que necesitan.</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55%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según 82% de los encuestados.</a:t>
            </a:r>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p:cNvGraphicFramePr>
            <a:graphicFrameLocks/>
          </p:cNvGraphicFramePr>
          <p:nvPr>
            <p:extLst>
              <p:ext uri="{D42A27DB-BD31-4B8C-83A1-F6EECF244321}">
                <p14:modId xmlns:p14="http://schemas.microsoft.com/office/powerpoint/2010/main" val="1869020639"/>
              </p:ext>
            </p:extLst>
          </p:nvPr>
        </p:nvGraphicFramePr>
        <p:xfrm>
          <a:off x="1413361" y="1504775"/>
          <a:ext cx="7407109" cy="3902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p:cNvGraphicFramePr>
            <a:graphicFrameLocks/>
          </p:cNvGraphicFramePr>
          <p:nvPr>
            <p:extLst>
              <p:ext uri="{D42A27DB-BD31-4B8C-83A1-F6EECF244321}">
                <p14:modId xmlns:p14="http://schemas.microsoft.com/office/powerpoint/2010/main" val="751222266"/>
              </p:ext>
            </p:extLst>
          </p:nvPr>
        </p:nvGraphicFramePr>
        <p:xfrm>
          <a:off x="1343690" y="1194057"/>
          <a:ext cx="7116741" cy="42130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p:cNvGraphicFramePr>
            <a:graphicFrameLocks/>
          </p:cNvGraphicFramePr>
          <p:nvPr>
            <p:extLst>
              <p:ext uri="{D42A27DB-BD31-4B8C-83A1-F6EECF244321}">
                <p14:modId xmlns:p14="http://schemas.microsoft.com/office/powerpoint/2010/main" val="850318325"/>
              </p:ext>
            </p:extLst>
          </p:nvPr>
        </p:nvGraphicFramePr>
        <p:xfrm>
          <a:off x="1357064" y="1581231"/>
          <a:ext cx="7319392" cy="3825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p:cNvGraphicFramePr>
            <a:graphicFrameLocks/>
          </p:cNvGraphicFramePr>
          <p:nvPr>
            <p:extLst>
              <p:ext uri="{D42A27DB-BD31-4B8C-83A1-F6EECF244321}">
                <p14:modId xmlns:p14="http://schemas.microsoft.com/office/powerpoint/2010/main" val="2464213780"/>
              </p:ext>
            </p:extLst>
          </p:nvPr>
        </p:nvGraphicFramePr>
        <p:xfrm>
          <a:off x="1357064" y="1428757"/>
          <a:ext cx="7175376" cy="39783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p:cNvGraphicFramePr>
            <a:graphicFrameLocks/>
          </p:cNvGraphicFramePr>
          <p:nvPr>
            <p:extLst>
              <p:ext uri="{D42A27DB-BD31-4B8C-83A1-F6EECF244321}">
                <p14:modId xmlns:p14="http://schemas.microsoft.com/office/powerpoint/2010/main" val="2711805092"/>
              </p:ext>
            </p:extLst>
          </p:nvPr>
        </p:nvGraphicFramePr>
        <p:xfrm>
          <a:off x="1243001" y="1391871"/>
          <a:ext cx="7577469" cy="4015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3DBED9CB-3DD7-4A38-B529-09DE1BFAD66C}"/>
              </a:ext>
            </a:extLst>
          </p:cNvPr>
          <p:cNvGraphicFramePr>
            <a:graphicFrameLocks/>
          </p:cNvGraphicFramePr>
          <p:nvPr>
            <p:extLst>
              <p:ext uri="{D42A27DB-BD31-4B8C-83A1-F6EECF244321}">
                <p14:modId xmlns:p14="http://schemas.microsoft.com/office/powerpoint/2010/main" val="2614127301"/>
              </p:ext>
            </p:extLst>
          </p:nvPr>
        </p:nvGraphicFramePr>
        <p:xfrm>
          <a:off x="1168892" y="1119359"/>
          <a:ext cx="7363548" cy="41963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239803108"/>
              </p:ext>
            </p:extLst>
          </p:nvPr>
        </p:nvGraphicFramePr>
        <p:xfrm>
          <a:off x="1209270" y="1128301"/>
          <a:ext cx="7323170" cy="42788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693319"/>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contesto que la </a:t>
            </a:r>
            <a:r>
              <a:rPr lang="es-MX" b="1" dirty="0"/>
              <a:t>relación</a:t>
            </a:r>
            <a:r>
              <a:rPr lang="es-MX" dirty="0"/>
              <a:t> </a:t>
            </a:r>
            <a:r>
              <a:rPr lang="es-MX" b="1" dirty="0"/>
              <a:t>entre compañeros y compañeras </a:t>
            </a:r>
            <a:r>
              <a:rPr lang="es-MX" dirty="0"/>
              <a:t>es buena en su mayoría, se puede observar que solo algunas veces se fomenta el </a:t>
            </a:r>
            <a:r>
              <a:rPr lang="es-MX" b="1" dirty="0"/>
              <a:t>trabajo en equipo</a:t>
            </a:r>
            <a:r>
              <a:rPr lang="es-MX" dirty="0"/>
              <a:t> por lo que existe una oportunidad de mejora, se manifiesta que en su mayoría solo algunas veces se les permite expresar su </a:t>
            </a:r>
            <a:r>
              <a:rPr lang="es-MX" b="1" dirty="0"/>
              <a:t>punto de vista</a:t>
            </a:r>
            <a:r>
              <a:rPr lang="es-MX" dirty="0"/>
              <a:t>, las </a:t>
            </a:r>
            <a:r>
              <a:rPr lang="es-MX" b="1" dirty="0"/>
              <a:t>situaciones de conflicto </a:t>
            </a:r>
            <a:r>
              <a:rPr lang="es-MX" dirty="0"/>
              <a:t>si existen en el área, y estas situaciones de </a:t>
            </a:r>
            <a:r>
              <a:rPr lang="es-MX" b="1" dirty="0"/>
              <a:t>conflicto afectan el ambiente </a:t>
            </a:r>
            <a:r>
              <a:rPr lang="es-MX" dirty="0"/>
              <a:t>de trabajo en un alto porcentaje, los encuestados clasificaron la siguiente </a:t>
            </a:r>
            <a:r>
              <a:rPr lang="es-MX" b="1" dirty="0"/>
              <a:t>tipificación</a:t>
            </a:r>
            <a:r>
              <a:rPr lang="es-MX" dirty="0"/>
              <a:t> de conflictos jerarquizándolos de la siguiente manera: 1.-conflictos con directivos, 2.-conflictos con compañeros, 3.-conflictos personales, también se externa que solo en algunos casos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74579" y="2475055"/>
            <a:ext cx="5832648" cy="1200329"/>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CENTRO ESPECIALIZADO DE EDUCACIÓN VIRTUAL</a:t>
            </a: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a:extLst>
              <a:ext uri="{FF2B5EF4-FFF2-40B4-BE49-F238E27FC236}">
                <a16:creationId xmlns:a16="http://schemas.microsoft.com/office/drawing/2014/main" id="{DD0962A9-2ED8-464F-BB4C-1CD762B094EB}"/>
              </a:ext>
            </a:extLst>
          </p:cNvPr>
          <p:cNvGraphicFramePr>
            <a:graphicFrameLocks/>
          </p:cNvGraphicFramePr>
          <p:nvPr>
            <p:extLst>
              <p:ext uri="{D42A27DB-BD31-4B8C-83A1-F6EECF244321}">
                <p14:modId xmlns:p14="http://schemas.microsoft.com/office/powerpoint/2010/main" val="2895259834"/>
              </p:ext>
            </p:extLst>
          </p:nvPr>
        </p:nvGraphicFramePr>
        <p:xfrm>
          <a:off x="1127467" y="1310408"/>
          <a:ext cx="7693004" cy="41949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p:cNvGraphicFramePr>
            <a:graphicFrameLocks/>
          </p:cNvGraphicFramePr>
          <p:nvPr>
            <p:extLst>
              <p:ext uri="{D42A27DB-BD31-4B8C-83A1-F6EECF244321}">
                <p14:modId xmlns:p14="http://schemas.microsoft.com/office/powerpoint/2010/main" val="2333881308"/>
              </p:ext>
            </p:extLst>
          </p:nvPr>
        </p:nvGraphicFramePr>
        <p:xfrm>
          <a:off x="1243002" y="1194058"/>
          <a:ext cx="7217430" cy="43113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p:cNvGraphicFramePr>
            <a:graphicFrameLocks/>
          </p:cNvGraphicFramePr>
          <p:nvPr>
            <p:extLst>
              <p:ext uri="{D42A27DB-BD31-4B8C-83A1-F6EECF244321}">
                <p14:modId xmlns:p14="http://schemas.microsoft.com/office/powerpoint/2010/main" val="1515546872"/>
              </p:ext>
            </p:extLst>
          </p:nvPr>
        </p:nvGraphicFramePr>
        <p:xfrm>
          <a:off x="1239336" y="1443654"/>
          <a:ext cx="7365112" cy="4061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p:cNvGraphicFramePr>
            <a:graphicFrameLocks/>
          </p:cNvGraphicFramePr>
          <p:nvPr>
            <p:extLst>
              <p:ext uri="{D42A27DB-BD31-4B8C-83A1-F6EECF244321}">
                <p14:modId xmlns:p14="http://schemas.microsoft.com/office/powerpoint/2010/main" val="1054301704"/>
              </p:ext>
            </p:extLst>
          </p:nvPr>
        </p:nvGraphicFramePr>
        <p:xfrm>
          <a:off x="1227280" y="1342722"/>
          <a:ext cx="7305159" cy="40643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p:cNvGraphicFramePr>
            <a:graphicFrameLocks/>
          </p:cNvGraphicFramePr>
          <p:nvPr>
            <p:extLst>
              <p:ext uri="{D42A27DB-BD31-4B8C-83A1-F6EECF244321}">
                <p14:modId xmlns:p14="http://schemas.microsoft.com/office/powerpoint/2010/main" val="4057411995"/>
              </p:ext>
            </p:extLst>
          </p:nvPr>
        </p:nvGraphicFramePr>
        <p:xfrm>
          <a:off x="1209269" y="1434023"/>
          <a:ext cx="7611201" cy="39730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2374317088"/>
              </p:ext>
            </p:extLst>
          </p:nvPr>
        </p:nvGraphicFramePr>
        <p:xfrm>
          <a:off x="1051165" y="1413465"/>
          <a:ext cx="7769306" cy="39936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1157992147"/>
              </p:ext>
            </p:extLst>
          </p:nvPr>
        </p:nvGraphicFramePr>
        <p:xfrm>
          <a:off x="1243001" y="1220044"/>
          <a:ext cx="7577469" cy="42853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416320"/>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las </a:t>
            </a:r>
            <a:r>
              <a:rPr lang="es-MX" b="1" dirty="0"/>
              <a:t>líneas de autoridad </a:t>
            </a:r>
            <a:r>
              <a:rPr lang="es-MX" dirty="0"/>
              <a:t>funcionan correctamente en el desempeño del trabajo, la mayoría de las veces si se reciben las </a:t>
            </a:r>
            <a:r>
              <a:rPr lang="es-MX" b="1" dirty="0"/>
              <a:t>instrucciones</a:t>
            </a:r>
            <a:r>
              <a:rPr lang="es-MX" dirty="0"/>
              <a:t> de trabajo en tiempo y forma, los responsables del área la mayoría de las veces si distribuyen las </a:t>
            </a:r>
            <a:r>
              <a:rPr lang="es-MX" b="1" dirty="0"/>
              <a:t>actividades de manera equilibrada</a:t>
            </a:r>
            <a:r>
              <a:rPr lang="es-MX" dirty="0"/>
              <a:t>, se puede ver que la cantidad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 </a:t>
            </a:r>
            <a:r>
              <a:rPr lang="es-MX" dirty="0"/>
              <a:t>pero un 42% manifiesta que solo algunas veces sucede esto, se brinda la oportunidad de hacer </a:t>
            </a:r>
            <a:r>
              <a:rPr lang="es-MX" b="1" dirty="0"/>
              <a:t>propuestas de mejora</a:t>
            </a:r>
            <a:r>
              <a:rPr lang="es-MX" dirty="0"/>
              <a:t>,</a:t>
            </a:r>
            <a:r>
              <a:rPr lang="es-MX" b="1" dirty="0"/>
              <a:t> </a:t>
            </a:r>
            <a:r>
              <a:rPr lang="es-MX" dirty="0"/>
              <a:t>y se expresa que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4016" y="0"/>
            <a:ext cx="8964488" cy="6858000"/>
            <a:chOff x="179512" y="0"/>
            <a:chExt cx="8964488" cy="6858000"/>
          </a:xfrm>
        </p:grpSpPr>
        <p:grpSp>
          <p:nvGrpSpPr>
            <p:cNvPr id="180" name="Google Shape;180;p6"/>
            <p:cNvGrpSpPr/>
            <p:nvPr/>
          </p:nvGrpSpPr>
          <p:grpSpPr>
            <a:xfrm>
              <a:off x="179512" y="0"/>
              <a:ext cx="8964488" cy="6858000"/>
              <a:chOff x="179512" y="0"/>
              <a:chExt cx="8964488" cy="6858000"/>
            </a:xfrm>
          </p:grpSpPr>
          <p:pic>
            <p:nvPicPr>
              <p:cNvPr id="181" name="Google Shape;181;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2" name="Google Shape;182;p6"/>
              <p:cNvGrpSpPr/>
              <p:nvPr/>
            </p:nvGrpSpPr>
            <p:grpSpPr>
              <a:xfrm>
                <a:off x="179512" y="0"/>
                <a:ext cx="8964488" cy="6858000"/>
                <a:chOff x="179512" y="0"/>
                <a:chExt cx="8964488" cy="6858000"/>
              </a:xfrm>
            </p:grpSpPr>
            <p:sp>
              <p:nvSpPr>
                <p:cNvPr id="183" name="Google Shape;183;p6"/>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6"/>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8" name="Google Shape;188;p6"/>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9" name="Google Shape;189;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90" name="Google Shape;190;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91" name="Google Shape;191;p6"/>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Google Shape;192;p6"/>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3" name="Google Shape;193;p6"/>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Google Shape;194;p6"/>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5" name="Gráfico 24">
            <a:extLst>
              <a:ext uri="{FF2B5EF4-FFF2-40B4-BE49-F238E27FC236}">
                <a16:creationId xmlns:a16="http://schemas.microsoft.com/office/drawing/2014/main" id="{CDCC375B-AD48-447E-AB61-0EB661E8BBFB}"/>
              </a:ext>
            </a:extLst>
          </p:cNvPr>
          <p:cNvGraphicFramePr>
            <a:graphicFrameLocks/>
          </p:cNvGraphicFramePr>
          <p:nvPr>
            <p:extLst>
              <p:ext uri="{D42A27DB-BD31-4B8C-83A1-F6EECF244321}">
                <p14:modId xmlns:p14="http://schemas.microsoft.com/office/powerpoint/2010/main" val="680494902"/>
              </p:ext>
            </p:extLst>
          </p:nvPr>
        </p:nvGraphicFramePr>
        <p:xfrm>
          <a:off x="1168892" y="1078122"/>
          <a:ext cx="7795596" cy="44272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p:cNvGraphicFramePr>
            <a:graphicFrameLocks/>
          </p:cNvGraphicFramePr>
          <p:nvPr>
            <p:extLst>
              <p:ext uri="{D42A27DB-BD31-4B8C-83A1-F6EECF244321}">
                <p14:modId xmlns:p14="http://schemas.microsoft.com/office/powerpoint/2010/main" val="1921278877"/>
              </p:ext>
            </p:extLst>
          </p:nvPr>
        </p:nvGraphicFramePr>
        <p:xfrm>
          <a:off x="1204686" y="1504775"/>
          <a:ext cx="7399762" cy="3902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a:extLst>
              <a:ext uri="{FF2B5EF4-FFF2-40B4-BE49-F238E27FC236}">
                <a16:creationId xmlns:a16="http://schemas.microsoft.com/office/drawing/2014/main" id="{16424CC2-1E27-4672-8C7E-CF5D1D4BEDB2}"/>
              </a:ext>
            </a:extLst>
          </p:cNvPr>
          <p:cNvGraphicFramePr>
            <a:graphicFrameLocks/>
          </p:cNvGraphicFramePr>
          <p:nvPr>
            <p:extLst>
              <p:ext uri="{D42A27DB-BD31-4B8C-83A1-F6EECF244321}">
                <p14:modId xmlns:p14="http://schemas.microsoft.com/office/powerpoint/2010/main" val="1003930750"/>
              </p:ext>
            </p:extLst>
          </p:nvPr>
        </p:nvGraphicFramePr>
        <p:xfrm>
          <a:off x="1101427" y="1342684"/>
          <a:ext cx="7719044" cy="41821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p:cNvGraphicFramePr>
            <a:graphicFrameLocks/>
          </p:cNvGraphicFramePr>
          <p:nvPr>
            <p:extLst>
              <p:ext uri="{D42A27DB-BD31-4B8C-83A1-F6EECF244321}">
                <p14:modId xmlns:p14="http://schemas.microsoft.com/office/powerpoint/2010/main" val="549010436"/>
              </p:ext>
            </p:extLst>
          </p:nvPr>
        </p:nvGraphicFramePr>
        <p:xfrm>
          <a:off x="1168397" y="1194058"/>
          <a:ext cx="7652073" cy="43113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p:cNvGraphicFramePr>
            <a:graphicFrameLocks/>
          </p:cNvGraphicFramePr>
          <p:nvPr>
            <p:extLst>
              <p:ext uri="{D42A27DB-BD31-4B8C-83A1-F6EECF244321}">
                <p14:modId xmlns:p14="http://schemas.microsoft.com/office/powerpoint/2010/main" val="894991688"/>
              </p:ext>
            </p:extLst>
          </p:nvPr>
        </p:nvGraphicFramePr>
        <p:xfrm>
          <a:off x="1357063" y="1342722"/>
          <a:ext cx="7463407" cy="4169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a:extLst>
              <a:ext uri="{FF2B5EF4-FFF2-40B4-BE49-F238E27FC236}">
                <a16:creationId xmlns:a16="http://schemas.microsoft.com/office/drawing/2014/main" id="{27080300-4623-4AF8-8EE3-4E91D75DFF2B}"/>
              </a:ext>
            </a:extLst>
          </p:cNvPr>
          <p:cNvGraphicFramePr>
            <a:graphicFrameLocks/>
          </p:cNvGraphicFramePr>
          <p:nvPr>
            <p:extLst>
              <p:ext uri="{D42A27DB-BD31-4B8C-83A1-F6EECF244321}">
                <p14:modId xmlns:p14="http://schemas.microsoft.com/office/powerpoint/2010/main" val="680605861"/>
              </p:ext>
            </p:extLst>
          </p:nvPr>
        </p:nvGraphicFramePr>
        <p:xfrm>
          <a:off x="1115182" y="1089534"/>
          <a:ext cx="7849305" cy="44608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p:cNvGraphicFramePr>
            <a:graphicFrameLocks/>
          </p:cNvGraphicFramePr>
          <p:nvPr>
            <p:extLst>
              <p:ext uri="{D42A27DB-BD31-4B8C-83A1-F6EECF244321}">
                <p14:modId xmlns:p14="http://schemas.microsoft.com/office/powerpoint/2010/main" val="3107071862"/>
              </p:ext>
            </p:extLst>
          </p:nvPr>
        </p:nvGraphicFramePr>
        <p:xfrm>
          <a:off x="1199420" y="1105440"/>
          <a:ext cx="7405027"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a:extLst>
              <a:ext uri="{FF2B5EF4-FFF2-40B4-BE49-F238E27FC236}">
                <a16:creationId xmlns:a16="http://schemas.microsoft.com/office/drawing/2014/main" id="{E8FC4D17-17DD-4C8C-AFF8-95A2EE7D08F9}"/>
              </a:ext>
            </a:extLst>
          </p:cNvPr>
          <p:cNvGraphicFramePr>
            <a:graphicFrameLocks/>
          </p:cNvGraphicFramePr>
          <p:nvPr>
            <p:extLst>
              <p:ext uri="{D42A27DB-BD31-4B8C-83A1-F6EECF244321}">
                <p14:modId xmlns:p14="http://schemas.microsoft.com/office/powerpoint/2010/main" val="1936620492"/>
              </p:ext>
            </p:extLst>
          </p:nvPr>
        </p:nvGraphicFramePr>
        <p:xfrm>
          <a:off x="1159609" y="1073640"/>
          <a:ext cx="7660861" cy="4386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p:cNvGraphicFramePr>
            <a:graphicFrameLocks/>
          </p:cNvGraphicFramePr>
          <p:nvPr>
            <p:extLst>
              <p:ext uri="{D42A27DB-BD31-4B8C-83A1-F6EECF244321}">
                <p14:modId xmlns:p14="http://schemas.microsoft.com/office/powerpoint/2010/main" val="4041648520"/>
              </p:ext>
            </p:extLst>
          </p:nvPr>
        </p:nvGraphicFramePr>
        <p:xfrm>
          <a:off x="1216749" y="1492861"/>
          <a:ext cx="7603721" cy="40468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36%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un 30%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9% no ha sido convocado, un gran porcentaje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79512"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graphicFrame>
        <p:nvGraphicFramePr>
          <p:cNvPr id="19" name="Gráfico 18">
            <a:extLst>
              <a:ext uri="{FF2B5EF4-FFF2-40B4-BE49-F238E27FC236}">
                <a16:creationId xmlns:a16="http://schemas.microsoft.com/office/drawing/2014/main" id="{9524123E-8F63-455E-A829-117598660A96}"/>
              </a:ext>
            </a:extLst>
          </p:cNvPr>
          <p:cNvGraphicFramePr>
            <a:graphicFrameLocks/>
          </p:cNvGraphicFramePr>
          <p:nvPr>
            <p:extLst>
              <p:ext uri="{D42A27DB-BD31-4B8C-83A1-F6EECF244321}">
                <p14:modId xmlns:p14="http://schemas.microsoft.com/office/powerpoint/2010/main" val="1971254342"/>
              </p:ext>
            </p:extLst>
          </p:nvPr>
        </p:nvGraphicFramePr>
        <p:xfrm>
          <a:off x="1750395" y="522938"/>
          <a:ext cx="6245562" cy="2827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a:extLst>
              <a:ext uri="{FF2B5EF4-FFF2-40B4-BE49-F238E27FC236}">
                <a16:creationId xmlns:a16="http://schemas.microsoft.com/office/drawing/2014/main" id="{518BCE83-9031-4902-8C3A-B54677F2398B}"/>
              </a:ext>
            </a:extLst>
          </p:cNvPr>
          <p:cNvGraphicFramePr>
            <a:graphicFrameLocks/>
          </p:cNvGraphicFramePr>
          <p:nvPr>
            <p:extLst>
              <p:ext uri="{D42A27DB-BD31-4B8C-83A1-F6EECF244321}">
                <p14:modId xmlns:p14="http://schemas.microsoft.com/office/powerpoint/2010/main" val="2230747176"/>
              </p:ext>
            </p:extLst>
          </p:nvPr>
        </p:nvGraphicFramePr>
        <p:xfrm>
          <a:off x="1073321" y="3560972"/>
          <a:ext cx="3769486" cy="25991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16">
            <a:extLst>
              <a:ext uri="{FF2B5EF4-FFF2-40B4-BE49-F238E27FC236}">
                <a16:creationId xmlns:a16="http://schemas.microsoft.com/office/drawing/2014/main" id="{641D862F-C59D-49DD-9551-FBCC46DFFCFE}"/>
              </a:ext>
            </a:extLst>
          </p:cNvPr>
          <p:cNvGraphicFramePr>
            <a:graphicFrameLocks/>
          </p:cNvGraphicFramePr>
          <p:nvPr>
            <p:extLst>
              <p:ext uri="{D42A27DB-BD31-4B8C-83A1-F6EECF244321}">
                <p14:modId xmlns:p14="http://schemas.microsoft.com/office/powerpoint/2010/main" val="392504636"/>
              </p:ext>
            </p:extLst>
          </p:nvPr>
        </p:nvGraphicFramePr>
        <p:xfrm>
          <a:off x="4974705" y="3813884"/>
          <a:ext cx="3557735" cy="234627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p:cNvGraphicFramePr>
            <a:graphicFrameLocks/>
          </p:cNvGraphicFramePr>
          <p:nvPr>
            <p:extLst>
              <p:ext uri="{D42A27DB-BD31-4B8C-83A1-F6EECF244321}">
                <p14:modId xmlns:p14="http://schemas.microsoft.com/office/powerpoint/2010/main" val="1643390326"/>
              </p:ext>
            </p:extLst>
          </p:nvPr>
        </p:nvGraphicFramePr>
        <p:xfrm>
          <a:off x="1357064" y="1145648"/>
          <a:ext cx="7103368"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p:cNvGraphicFramePr>
            <a:graphicFrameLocks/>
          </p:cNvGraphicFramePr>
          <p:nvPr>
            <p:extLst>
              <p:ext uri="{D42A27DB-BD31-4B8C-83A1-F6EECF244321}">
                <p14:modId xmlns:p14="http://schemas.microsoft.com/office/powerpoint/2010/main" val="1187350972"/>
              </p:ext>
            </p:extLst>
          </p:nvPr>
        </p:nvGraphicFramePr>
        <p:xfrm>
          <a:off x="1369448" y="1189979"/>
          <a:ext cx="7234999" cy="42171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p:cNvGraphicFramePr>
            <a:graphicFrameLocks/>
          </p:cNvGraphicFramePr>
          <p:nvPr>
            <p:extLst>
              <p:ext uri="{D42A27DB-BD31-4B8C-83A1-F6EECF244321}">
                <p14:modId xmlns:p14="http://schemas.microsoft.com/office/powerpoint/2010/main" val="3696883617"/>
              </p:ext>
            </p:extLst>
          </p:nvPr>
        </p:nvGraphicFramePr>
        <p:xfrm>
          <a:off x="1268266" y="1400321"/>
          <a:ext cx="7408190" cy="40958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p:cNvGraphicFramePr>
            <a:graphicFrameLocks/>
          </p:cNvGraphicFramePr>
          <p:nvPr>
            <p:extLst>
              <p:ext uri="{D42A27DB-BD31-4B8C-83A1-F6EECF244321}">
                <p14:modId xmlns:p14="http://schemas.microsoft.com/office/powerpoint/2010/main" val="2562673900"/>
              </p:ext>
            </p:extLst>
          </p:nvPr>
        </p:nvGraphicFramePr>
        <p:xfrm>
          <a:off x="1357064" y="1082581"/>
          <a:ext cx="7103368" cy="4468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p:cNvGraphicFramePr>
            <a:graphicFrameLocks/>
          </p:cNvGraphicFramePr>
          <p:nvPr>
            <p:extLst>
              <p:ext uri="{D42A27DB-BD31-4B8C-83A1-F6EECF244321}">
                <p14:modId xmlns:p14="http://schemas.microsoft.com/office/powerpoint/2010/main" val="1906096665"/>
              </p:ext>
            </p:extLst>
          </p:nvPr>
        </p:nvGraphicFramePr>
        <p:xfrm>
          <a:off x="1243002" y="1367861"/>
          <a:ext cx="7289438" cy="41375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3471022087"/>
              </p:ext>
            </p:extLst>
          </p:nvPr>
        </p:nvGraphicFramePr>
        <p:xfrm>
          <a:off x="1243002" y="1394151"/>
          <a:ext cx="7289438"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p:cNvGraphicFramePr>
            <a:graphicFrameLocks/>
          </p:cNvGraphicFramePr>
          <p:nvPr>
            <p:extLst>
              <p:ext uri="{D42A27DB-BD31-4B8C-83A1-F6EECF244321}">
                <p14:modId xmlns:p14="http://schemas.microsoft.com/office/powerpoint/2010/main" val="2588232261"/>
              </p:ext>
            </p:extLst>
          </p:nvPr>
        </p:nvGraphicFramePr>
        <p:xfrm>
          <a:off x="1243002" y="1427044"/>
          <a:ext cx="7577469" cy="40977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4023091178"/>
              </p:ext>
            </p:extLst>
          </p:nvPr>
        </p:nvGraphicFramePr>
        <p:xfrm>
          <a:off x="1438515" y="1345868"/>
          <a:ext cx="7159945" cy="42127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2608367342"/>
              </p:ext>
            </p:extLst>
          </p:nvPr>
        </p:nvGraphicFramePr>
        <p:xfrm>
          <a:off x="1357064" y="1413465"/>
          <a:ext cx="7319392" cy="41376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p:cNvGraphicFramePr>
            <a:graphicFrameLocks/>
          </p:cNvGraphicFramePr>
          <p:nvPr>
            <p:extLst>
              <p:ext uri="{D42A27DB-BD31-4B8C-83A1-F6EECF244321}">
                <p14:modId xmlns:p14="http://schemas.microsoft.com/office/powerpoint/2010/main" val="2337624195"/>
              </p:ext>
            </p:extLst>
          </p:nvPr>
        </p:nvGraphicFramePr>
        <p:xfrm>
          <a:off x="1540608" y="1377521"/>
          <a:ext cx="7135847" cy="40295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91%</a:t>
            </a:r>
          </a:p>
          <a:p>
            <a:pPr marL="742950" lvl="1" indent="-285750" algn="just">
              <a:buFont typeface="Arial" panose="020B0604020202020204" pitchFamily="34" charset="0"/>
              <a:buChar char="•"/>
            </a:pPr>
            <a:r>
              <a:rPr lang="es-MX" b="1" dirty="0"/>
              <a:t>Olores desagradables </a:t>
            </a:r>
            <a:r>
              <a:rPr lang="es-MX" dirty="0"/>
              <a:t>en un </a:t>
            </a:r>
            <a:r>
              <a:rPr lang="es-MX" b="1" dirty="0"/>
              <a:t>82%</a:t>
            </a:r>
          </a:p>
          <a:p>
            <a:pPr marL="742950" lvl="1" indent="-285750" algn="just">
              <a:buFont typeface="Arial" panose="020B0604020202020204" pitchFamily="34" charset="0"/>
              <a:buChar char="•"/>
            </a:pPr>
            <a:r>
              <a:rPr lang="es-MX" b="1" dirty="0"/>
              <a:t>Plagas</a:t>
            </a:r>
            <a:r>
              <a:rPr lang="es-MX" dirty="0"/>
              <a:t> en un </a:t>
            </a:r>
            <a:r>
              <a:rPr lang="es-MX" b="1" dirty="0"/>
              <a:t>85%</a:t>
            </a:r>
          </a:p>
          <a:p>
            <a:pPr marL="742950" lvl="1" indent="-285750" algn="just">
              <a:buFont typeface="Arial" panose="020B0604020202020204" pitchFamily="34" charset="0"/>
              <a:buChar char="•"/>
            </a:pPr>
            <a:r>
              <a:rPr lang="es-MX" b="1" dirty="0"/>
              <a:t>Agua estancada </a:t>
            </a:r>
            <a:r>
              <a:rPr lang="es-MX" dirty="0"/>
              <a:t>en un </a:t>
            </a:r>
            <a:r>
              <a:rPr lang="es-MX" b="1" dirty="0"/>
              <a:t>85%</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76%</a:t>
            </a:r>
          </a:p>
          <a:p>
            <a:pPr marL="742950" lvl="1" indent="-285750" algn="just">
              <a:buFont typeface="Arial" panose="020B0604020202020204" pitchFamily="34" charset="0"/>
              <a:buChar char="•"/>
            </a:pPr>
            <a:r>
              <a:rPr lang="es-MX" b="1" dirty="0"/>
              <a:t>Insumos</a:t>
            </a:r>
            <a:r>
              <a:rPr lang="es-MX" dirty="0"/>
              <a:t> en un </a:t>
            </a:r>
            <a:r>
              <a:rPr lang="es-MX" b="1" dirty="0"/>
              <a:t>85%</a:t>
            </a:r>
          </a:p>
          <a:p>
            <a:pPr marL="742950" lvl="1" indent="-285750" algn="just">
              <a:buFont typeface="Arial" panose="020B0604020202020204" pitchFamily="34" charset="0"/>
              <a:buChar char="•"/>
            </a:pPr>
            <a:r>
              <a:rPr lang="es-MX" b="1" dirty="0"/>
              <a:t>Energía eléctrica </a:t>
            </a:r>
            <a:r>
              <a:rPr lang="es-MX" dirty="0"/>
              <a:t>en un </a:t>
            </a:r>
            <a:r>
              <a:rPr lang="es-MX" b="1" dirty="0"/>
              <a:t>76%</a:t>
            </a:r>
          </a:p>
          <a:p>
            <a:pPr marL="742950" lvl="1" indent="-285750" algn="just">
              <a:buFont typeface="Arial" panose="020B0604020202020204" pitchFamily="34" charset="0"/>
              <a:buChar char="•"/>
            </a:pPr>
            <a:r>
              <a:rPr lang="es-MX" b="1" dirty="0"/>
              <a:t>Desechos</a:t>
            </a:r>
            <a:r>
              <a:rPr lang="es-MX" dirty="0"/>
              <a:t> en un </a:t>
            </a:r>
            <a:r>
              <a:rPr lang="es-MX" b="1" dirty="0"/>
              <a:t>70%</a:t>
            </a:r>
          </a:p>
          <a:p>
            <a:pPr marL="742950" lvl="1" indent="-285750" algn="just">
              <a:buFont typeface="Arial" panose="020B0604020202020204" pitchFamily="34" charset="0"/>
              <a:buChar char="•"/>
            </a:pPr>
            <a:r>
              <a:rPr lang="es-MX" b="1" dirty="0"/>
              <a:t>Áreas verdes </a:t>
            </a:r>
            <a:r>
              <a:rPr lang="es-MX" dirty="0"/>
              <a:t>en un </a:t>
            </a:r>
            <a:r>
              <a:rPr lang="es-MX" b="1" dirty="0"/>
              <a:t>88%</a:t>
            </a:r>
          </a:p>
          <a:p>
            <a:pPr marL="285750" indent="-285750" algn="just">
              <a:buFont typeface="Arial" panose="020B0604020202020204" pitchFamily="34" charset="0"/>
              <a:buChar char="•"/>
            </a:pPr>
            <a:endParaRPr lang="es-MX" b="1" dirty="0"/>
          </a:p>
          <a:p>
            <a:pPr algn="just"/>
            <a:r>
              <a:rPr lang="es-MX" dirty="0"/>
              <a:t>Por ultimo se puede observar que hay un gran interés en participar en cursos de capacitación en la </a:t>
            </a:r>
            <a:r>
              <a:rPr lang="es-MX" b="1" dirty="0"/>
              <a:t>materia de medio ambiente</a:t>
            </a:r>
            <a:r>
              <a:rPr lang="es-MX" dirty="0"/>
              <a:t>.</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00" i="1">
                  <a:solidFill>
                    <a:schemeClr val="dk1"/>
                  </a:solidFill>
                  <a:latin typeface="Calibri"/>
                  <a:ea typeface="Calibri"/>
                  <a:cs typeface="Calibri"/>
                  <a:sym typeface="Calibri"/>
                </a:rPr>
                <a:t>UNIVERSIDAD AUTÓNOMA DE NAYARIT</a:t>
              </a:r>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050" i="1">
                  <a:solidFill>
                    <a:schemeClr val="dk1"/>
                  </a:solidFill>
                  <a:latin typeface="Calibri"/>
                  <a:ea typeface="Calibri"/>
                  <a:cs typeface="Calibri"/>
                  <a:sym typeface="Calibri"/>
                </a:rPr>
                <a:t>DIRECCIÓN DE RECURSOS HUMANOS</a:t>
              </a:r>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5843</TotalTime>
  <Words>4315</Words>
  <Application>Microsoft Office PowerPoint</Application>
  <PresentationFormat>Presentación en pantalla (4:3)</PresentationFormat>
  <Paragraphs>664</Paragraphs>
  <Slides>81</Slides>
  <Notes>81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81</vt:i4>
      </vt:variant>
    </vt:vector>
  </HeadingPairs>
  <TitlesOfParts>
    <vt:vector size="8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393</cp:revision>
  <dcterms:created xsi:type="dcterms:W3CDTF">2019-02-18T18:05:13Z</dcterms:created>
  <dcterms:modified xsi:type="dcterms:W3CDTF">2021-10-22T18:26:50Z</dcterms:modified>
</cp:coreProperties>
</file>