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0.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1.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3.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12" r:id="rId3"/>
    <p:sldId id="269" r:id="rId4"/>
    <p:sldId id="328" r:id="rId5"/>
    <p:sldId id="327" r:id="rId6"/>
    <p:sldId id="408" r:id="rId7"/>
    <p:sldId id="326" r:id="rId8"/>
    <p:sldId id="332" r:id="rId9"/>
    <p:sldId id="333" r:id="rId10"/>
    <p:sldId id="404" r:id="rId11"/>
    <p:sldId id="335" r:id="rId12"/>
    <p:sldId id="405" r:id="rId13"/>
    <p:sldId id="406"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1B2"/>
    <a:srgbClr val="688FC5"/>
    <a:srgbClr val="FF9A2E"/>
    <a:srgbClr val="B0B0B0"/>
    <a:srgbClr val="DA423F"/>
    <a:srgbClr val="855FB3"/>
    <a:srgbClr val="576B2D"/>
    <a:srgbClr val="4286D7"/>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29" autoAdjust="0"/>
  </p:normalViewPr>
  <p:slideViewPr>
    <p:cSldViewPr>
      <p:cViewPr varScale="1">
        <p:scale>
          <a:sx n="67" d="100"/>
          <a:sy n="67" d="100"/>
        </p:scale>
        <p:origin x="7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eizaky\Documents\Practicas%20Profesionales\TOTALES%20POR%20&#193;REA.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lizabeth\Documents\Practicas%20Profesionales\TOTALES%20POR%20&#193;REA.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Neizaky\AppData\Roaming\Microsoft\Excel\DATOS%20PREPA%206%20(version%202).xlsb"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Elizabeth\Documents\Practicas%20Profesionales\TOTALES%20POR%20&#193;RE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eizaky\Documents\Practicas%20Profesionales\DATOS%20PREPA%20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90000">
                  <a:srgbClr val="D68B28"/>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CC-49DC-B0E6-BC94CCEA3B95}"/>
                </c:ext>
              </c:extLst>
            </c:dLbl>
            <c:dLbl>
              <c:idx val="1"/>
              <c:tx>
                <c:rich>
                  <a:bodyPr/>
                  <a:lstStyle/>
                  <a:p>
                    <a:r>
                      <a:rPr lang="en-US" dirty="0"/>
                      <a:t>46 %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CC-49DC-B0E6-BC94CCEA3B9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Sheet1!$B$74:$B$75</c:f>
              <c:strCache>
                <c:ptCount val="2"/>
                <c:pt idx="0">
                  <c:v>SI LO CONOCE</c:v>
                </c:pt>
                <c:pt idx="1">
                  <c:v>NO LO CONOCE</c:v>
                </c:pt>
              </c:strCache>
            </c:strRef>
          </c:cat>
          <c:val>
            <c:numRef>
              <c:f>Sheet1!$E$74:$E$75</c:f>
              <c:numCache>
                <c:formatCode>###0.0</c:formatCode>
                <c:ptCount val="2"/>
                <c:pt idx="0">
                  <c:v>54</c:v>
                </c:pt>
                <c:pt idx="1">
                  <c:v>46</c:v>
                </c:pt>
              </c:numCache>
            </c:numRef>
          </c:val>
          <c:extLst>
            <c:ext xmlns:c16="http://schemas.microsoft.com/office/drawing/2014/chart" uri="{C3380CC4-5D6E-409C-BE32-E72D297353CC}">
              <c16:uniqueId val="{00000002-8ECC-49DC-B0E6-BC94CCEA3B95}"/>
            </c:ext>
          </c:extLst>
        </c:ser>
        <c:dLbls>
          <c:dLblPos val="inEnd"/>
          <c:showLegendKey val="0"/>
          <c:showVal val="1"/>
          <c:showCatName val="0"/>
          <c:showSerName val="0"/>
          <c:showPercent val="0"/>
          <c:showBubbleSize val="0"/>
        </c:dLbls>
        <c:gapWidth val="100"/>
        <c:overlap val="-24"/>
        <c:axId val="814103888"/>
        <c:axId val="924730592"/>
      </c:barChart>
      <c:catAx>
        <c:axId val="814103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24730592"/>
        <c:crosses val="autoZero"/>
        <c:auto val="1"/>
        <c:lblAlgn val="ctr"/>
        <c:lblOffset val="100"/>
        <c:noMultiLvlLbl val="0"/>
      </c:catAx>
      <c:valAx>
        <c:axId val="924730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10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ysClr val="windowText" lastClr="000000"/>
          </a:solidFill>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90000">
                  <a:srgbClr val="D68B28"/>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49-427C-BFE8-E5AAA6533461}"/>
                </c:ext>
              </c:extLst>
            </c:dLbl>
            <c:dLbl>
              <c:idx val="1"/>
              <c:tx>
                <c:rich>
                  <a:bodyPr/>
                  <a:lstStyle/>
                  <a:p>
                    <a:r>
                      <a:rPr lang="en-US" dirty="0"/>
                      <a:t>30 %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49-427C-BFE8-E5AAA6533461}"/>
                </c:ext>
              </c:extLst>
            </c:dLbl>
            <c:dLbl>
              <c:idx val="2"/>
              <c:tx>
                <c:rich>
                  <a:bodyPr/>
                  <a:lstStyle/>
                  <a:p>
                    <a:r>
                      <a:rPr lang="en-US" dirty="0"/>
                      <a:t>16 %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49-427C-BFE8-E5AAA6533461}"/>
                </c:ext>
              </c:extLst>
            </c:dLbl>
            <c:dLbl>
              <c:idx val="3"/>
              <c:tx>
                <c:rich>
                  <a:bodyPr/>
                  <a:lstStyle/>
                  <a:p>
                    <a:r>
                      <a:rPr lang="en-US" dirty="0"/>
                      <a:t>16 %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49-427C-BFE8-E5AAA6533461}"/>
                </c:ext>
              </c:extLst>
            </c:dLbl>
            <c:dLbl>
              <c:idx val="4"/>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49-427C-BFE8-E5AAA6533461}"/>
                </c:ext>
              </c:extLst>
            </c:dLbl>
            <c:dLbl>
              <c:idx val="5"/>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49-427C-BFE8-E5AAA6533461}"/>
                </c:ext>
              </c:extLst>
            </c:dLbl>
            <c:dLbl>
              <c:idx val="6"/>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49-427C-BFE8-E5AAA6533461}"/>
                </c:ext>
              </c:extLst>
            </c:dLbl>
            <c:dLbl>
              <c:idx val="7"/>
              <c:tx>
                <c:rich>
                  <a:bodyPr/>
                  <a:lstStyle/>
                  <a:p>
                    <a:r>
                      <a:rPr lang="en-US" dirty="0"/>
                      <a:t>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49-427C-BFE8-E5AAA6533461}"/>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Sheet1!$G$79:$G$86</c:f>
              <c:strCache>
                <c:ptCount val="8"/>
                <c:pt idx="0">
                  <c:v>CONSCIENCIA ECOLOGICA</c:v>
                </c:pt>
                <c:pt idx="1">
                  <c:v>TRANSPARENCIA Y RENDICIÓN DE CUENTAS</c:v>
                </c:pt>
                <c:pt idx="2">
                  <c:v>RESPOSABILIDAD</c:v>
                </c:pt>
                <c:pt idx="3">
                  <c:v>PROFESIONALISMO E INTEGRIDAD</c:v>
                </c:pt>
                <c:pt idx="4">
                  <c:v>JUSTICIA</c:v>
                </c:pt>
                <c:pt idx="5">
                  <c:v>LEALTAD Y COMPROMISO</c:v>
                </c:pt>
                <c:pt idx="6">
                  <c:v>EQUIDAD</c:v>
                </c:pt>
                <c:pt idx="7">
                  <c:v>TOLERANCIA</c:v>
                </c:pt>
              </c:strCache>
            </c:strRef>
          </c:cat>
          <c:val>
            <c:numRef>
              <c:f>Sheet1!$H$79:$H$86</c:f>
              <c:numCache>
                <c:formatCode>###0.0</c:formatCode>
                <c:ptCount val="8"/>
                <c:pt idx="0">
                  <c:v>36</c:v>
                </c:pt>
                <c:pt idx="1">
                  <c:v>30</c:v>
                </c:pt>
                <c:pt idx="2">
                  <c:v>16</c:v>
                </c:pt>
                <c:pt idx="3">
                  <c:v>16</c:v>
                </c:pt>
                <c:pt idx="4">
                  <c:v>14.000000000000002</c:v>
                </c:pt>
                <c:pt idx="5">
                  <c:v>10</c:v>
                </c:pt>
                <c:pt idx="6">
                  <c:v>6</c:v>
                </c:pt>
                <c:pt idx="7">
                  <c:v>4</c:v>
                </c:pt>
              </c:numCache>
            </c:numRef>
          </c:val>
          <c:extLst>
            <c:ext xmlns:c16="http://schemas.microsoft.com/office/drawing/2014/chart" uri="{C3380CC4-5D6E-409C-BE32-E72D297353CC}">
              <c16:uniqueId val="{00000008-3849-427C-BFE8-E5AAA6533461}"/>
            </c:ext>
          </c:extLst>
        </c:ser>
        <c:dLbls>
          <c:dLblPos val="inEnd"/>
          <c:showLegendKey val="0"/>
          <c:showVal val="1"/>
          <c:showCatName val="0"/>
          <c:showSerName val="0"/>
          <c:showPercent val="0"/>
          <c:showBubbleSize val="0"/>
        </c:dLbls>
        <c:gapWidth val="100"/>
        <c:overlap val="-24"/>
        <c:axId val="427036640"/>
        <c:axId val="818030016"/>
      </c:barChart>
      <c:catAx>
        <c:axId val="427036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MX"/>
          </a:p>
        </c:txPr>
        <c:crossAx val="818030016"/>
        <c:crosses val="autoZero"/>
        <c:auto val="1"/>
        <c:lblAlgn val="ctr"/>
        <c:lblOffset val="100"/>
        <c:noMultiLvlLbl val="0"/>
      </c:catAx>
      <c:valAx>
        <c:axId val="818030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MX"/>
          </a:p>
        </c:txPr>
        <c:crossAx val="427036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ysClr val="windowText" lastClr="000000"/>
          </a:solidFill>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E4-463D-9EB1-D32D8738DE81}"/>
                </c:ext>
              </c:extLst>
            </c:dLbl>
            <c:dLbl>
              <c:idx val="1"/>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E4-463D-9EB1-D32D8738DE81}"/>
                </c:ext>
              </c:extLst>
            </c:dLbl>
            <c:dLbl>
              <c:idx val="2"/>
              <c:tx>
                <c:rich>
                  <a:bodyPr/>
                  <a:lstStyle/>
                  <a:p>
                    <a:r>
                      <a:rPr lang="en-US" dirty="0"/>
                      <a:t>16 %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E4-463D-9EB1-D32D8738DE81}"/>
                </c:ext>
              </c:extLst>
            </c:dLbl>
            <c:dLbl>
              <c:idx val="3"/>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E4-463D-9EB1-D32D8738DE81}"/>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Sheet1!$G$174:$G$177</c:f>
              <c:strCache>
                <c:ptCount val="4"/>
                <c:pt idx="0">
                  <c:v>EXCELENTE</c:v>
                </c:pt>
                <c:pt idx="1">
                  <c:v>BUENA</c:v>
                </c:pt>
                <c:pt idx="2">
                  <c:v>REGULAR</c:v>
                </c:pt>
                <c:pt idx="3">
                  <c:v>MALA</c:v>
                </c:pt>
              </c:strCache>
            </c:strRef>
          </c:cat>
          <c:val>
            <c:numRef>
              <c:f>Sheet1!$I$174:$I$177</c:f>
              <c:numCache>
                <c:formatCode>###0.0</c:formatCode>
                <c:ptCount val="4"/>
                <c:pt idx="0">
                  <c:v>24</c:v>
                </c:pt>
                <c:pt idx="1">
                  <c:v>50</c:v>
                </c:pt>
                <c:pt idx="2">
                  <c:v>16</c:v>
                </c:pt>
                <c:pt idx="3">
                  <c:v>10</c:v>
                </c:pt>
              </c:numCache>
            </c:numRef>
          </c:val>
          <c:extLst>
            <c:ext xmlns:c16="http://schemas.microsoft.com/office/drawing/2014/chart" uri="{C3380CC4-5D6E-409C-BE32-E72D297353CC}">
              <c16:uniqueId val="{00000004-6DE4-463D-9EB1-D32D8738DE81}"/>
            </c:ext>
          </c:extLst>
        </c:ser>
        <c:dLbls>
          <c:dLblPos val="inEnd"/>
          <c:showLegendKey val="0"/>
          <c:showVal val="1"/>
          <c:showCatName val="0"/>
          <c:showSerName val="0"/>
          <c:showPercent val="0"/>
          <c:showBubbleSize val="0"/>
        </c:dLbls>
        <c:gapWidth val="100"/>
        <c:overlap val="-24"/>
        <c:axId val="983246944"/>
        <c:axId val="836202000"/>
      </c:barChart>
      <c:catAx>
        <c:axId val="983246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36202000"/>
        <c:crosses val="autoZero"/>
        <c:auto val="1"/>
        <c:lblAlgn val="ctr"/>
        <c:lblOffset val="100"/>
        <c:noMultiLvlLbl val="0"/>
      </c:catAx>
      <c:valAx>
        <c:axId val="836202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324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74-4727-A342-0D46BEEF5D32}"/>
                </c:ext>
              </c:extLst>
            </c:dLbl>
            <c:dLbl>
              <c:idx val="1"/>
              <c:tx>
                <c:rich>
                  <a:bodyPr/>
                  <a:lstStyle/>
                  <a:p>
                    <a:r>
                      <a:rPr lang="en-US" dirty="0"/>
                      <a:t>42 %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4-4727-A342-0D46BEEF5D32}"/>
                </c:ext>
              </c:extLst>
            </c:dLbl>
            <c:dLbl>
              <c:idx val="2"/>
              <c:tx>
                <c:rich>
                  <a:bodyPr/>
                  <a:lstStyle/>
                  <a:p>
                    <a:r>
                      <a:rPr lang="en-US" dirty="0"/>
                      <a:t>32 %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4-4727-A342-0D46BEEF5D32}"/>
                </c:ext>
              </c:extLst>
            </c:dLbl>
            <c:dLbl>
              <c:idx val="3"/>
              <c:tx>
                <c:rich>
                  <a:bodyPr/>
                  <a:lstStyle/>
                  <a:p>
                    <a:r>
                      <a:rPr lang="en-US" dirty="0"/>
                      <a:t>8</a:t>
                    </a:r>
                    <a:r>
                      <a:rPr lang="en-US" baseline="0" dirty="0"/>
                      <a:t>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74-4727-A342-0D46BEEF5D32}"/>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Sheet1!$G$182:$G$185</c:f>
              <c:strCache>
                <c:ptCount val="4"/>
                <c:pt idx="0">
                  <c:v>EXCELENTE</c:v>
                </c:pt>
                <c:pt idx="1">
                  <c:v>BUENA</c:v>
                </c:pt>
                <c:pt idx="2">
                  <c:v>REGULAR</c:v>
                </c:pt>
                <c:pt idx="3">
                  <c:v>MALO</c:v>
                </c:pt>
              </c:strCache>
            </c:strRef>
          </c:cat>
          <c:val>
            <c:numRef>
              <c:f>Sheet1!$I$182:$I$185</c:f>
              <c:numCache>
                <c:formatCode>###0.0</c:formatCode>
                <c:ptCount val="4"/>
                <c:pt idx="0">
                  <c:v>18</c:v>
                </c:pt>
                <c:pt idx="1">
                  <c:v>42</c:v>
                </c:pt>
                <c:pt idx="2">
                  <c:v>32</c:v>
                </c:pt>
                <c:pt idx="3">
                  <c:v>8</c:v>
                </c:pt>
              </c:numCache>
            </c:numRef>
          </c:val>
          <c:extLst>
            <c:ext xmlns:c16="http://schemas.microsoft.com/office/drawing/2014/chart" uri="{C3380CC4-5D6E-409C-BE32-E72D297353CC}">
              <c16:uniqueId val="{00000004-9974-4727-A342-0D46BEEF5D32}"/>
            </c:ext>
          </c:extLst>
        </c:ser>
        <c:dLbls>
          <c:dLblPos val="inEnd"/>
          <c:showLegendKey val="0"/>
          <c:showVal val="1"/>
          <c:showCatName val="0"/>
          <c:showSerName val="0"/>
          <c:showPercent val="0"/>
          <c:showBubbleSize val="0"/>
        </c:dLbls>
        <c:gapWidth val="100"/>
        <c:overlap val="-24"/>
        <c:axId val="983235296"/>
        <c:axId val="859169024"/>
      </c:barChart>
      <c:catAx>
        <c:axId val="983235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59169024"/>
        <c:crosses val="autoZero"/>
        <c:auto val="1"/>
        <c:lblAlgn val="ctr"/>
        <c:lblOffset val="100"/>
        <c:noMultiLvlLbl val="0"/>
      </c:catAx>
      <c:valAx>
        <c:axId val="859169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323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E7-4045-9C3E-97A2929C1C6E}"/>
                </c:ext>
              </c:extLst>
            </c:dLbl>
            <c:dLbl>
              <c:idx val="1"/>
              <c:tx>
                <c:rich>
                  <a:bodyPr/>
                  <a:lstStyle/>
                  <a:p>
                    <a:r>
                      <a:rPr lang="en-US" dirty="0"/>
                      <a:t>26 %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E7-4045-9C3E-97A2929C1C6E}"/>
                </c:ext>
              </c:extLst>
            </c:dLbl>
            <c:dLbl>
              <c:idx val="2"/>
              <c:tx>
                <c:rich>
                  <a:bodyPr/>
                  <a:lstStyle/>
                  <a:p>
                    <a:r>
                      <a:rPr lang="en-US" dirty="0"/>
                      <a:t>58 %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E7-4045-9C3E-97A2929C1C6E}"/>
                </c:ext>
              </c:extLst>
            </c:dLbl>
            <c:dLbl>
              <c:idx val="3"/>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E7-4045-9C3E-97A2929C1C6E}"/>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Sheet1!$B$190:$B$193</c:f>
              <c:strCache>
                <c:ptCount val="4"/>
                <c:pt idx="0">
                  <c:v>MUY ALTO</c:v>
                </c:pt>
                <c:pt idx="1">
                  <c:v>ALTO</c:v>
                </c:pt>
                <c:pt idx="2">
                  <c:v>MEDIO</c:v>
                </c:pt>
                <c:pt idx="3">
                  <c:v>BAJO</c:v>
                </c:pt>
              </c:strCache>
            </c:strRef>
          </c:cat>
          <c:val>
            <c:numRef>
              <c:f>Sheet1!$E$190:$E$193</c:f>
              <c:numCache>
                <c:formatCode>###0.0</c:formatCode>
                <c:ptCount val="4"/>
                <c:pt idx="0">
                  <c:v>2</c:v>
                </c:pt>
                <c:pt idx="1">
                  <c:v>26</c:v>
                </c:pt>
                <c:pt idx="2">
                  <c:v>57.999999999999993</c:v>
                </c:pt>
                <c:pt idx="3">
                  <c:v>14.000000000000002</c:v>
                </c:pt>
              </c:numCache>
            </c:numRef>
          </c:val>
          <c:extLst>
            <c:ext xmlns:c16="http://schemas.microsoft.com/office/drawing/2014/chart" uri="{C3380CC4-5D6E-409C-BE32-E72D297353CC}">
              <c16:uniqueId val="{00000004-7DE7-4045-9C3E-97A2929C1C6E}"/>
            </c:ext>
          </c:extLst>
        </c:ser>
        <c:dLbls>
          <c:dLblPos val="inEnd"/>
          <c:showLegendKey val="0"/>
          <c:showVal val="1"/>
          <c:showCatName val="0"/>
          <c:showSerName val="0"/>
          <c:showPercent val="0"/>
          <c:showBubbleSize val="0"/>
        </c:dLbls>
        <c:gapWidth val="100"/>
        <c:overlap val="-24"/>
        <c:axId val="429520912"/>
        <c:axId val="836208480"/>
      </c:barChart>
      <c:catAx>
        <c:axId val="4295209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36208480"/>
        <c:crosses val="autoZero"/>
        <c:auto val="1"/>
        <c:lblAlgn val="ctr"/>
        <c:lblOffset val="100"/>
        <c:noMultiLvlLbl val="0"/>
      </c:catAx>
      <c:valAx>
        <c:axId val="836208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2952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DE-40F2-B5C1-8F87E7029021}"/>
                </c:ext>
              </c:extLst>
            </c:dLbl>
            <c:dLbl>
              <c:idx val="1"/>
              <c:tx>
                <c:rich>
                  <a:bodyPr/>
                  <a:lstStyle/>
                  <a:p>
                    <a:r>
                      <a:rPr lang="en-US" dirty="0"/>
                      <a:t>36 %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DE-40F2-B5C1-8F87E7029021}"/>
                </c:ext>
              </c:extLst>
            </c:dLbl>
            <c:dLbl>
              <c:idx val="2"/>
              <c:tx>
                <c:rich>
                  <a:bodyPr/>
                  <a:lstStyle/>
                  <a:p>
                    <a:r>
                      <a:rPr lang="en-US" dirty="0"/>
                      <a:t>36 %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DE-40F2-B5C1-8F87E7029021}"/>
                </c:ext>
              </c:extLst>
            </c:dLbl>
            <c:dLbl>
              <c:idx val="3"/>
              <c:tx>
                <c:rich>
                  <a:bodyPr/>
                  <a:lstStyle/>
                  <a:p>
                    <a:r>
                      <a:rPr lang="en-US" dirty="0"/>
                      <a:t>18 %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DE-40F2-B5C1-8F87E7029021}"/>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Sheet1!$G$198:$G$201</c:f>
              <c:strCache>
                <c:ptCount val="4"/>
                <c:pt idx="0">
                  <c:v>EXCELENTE</c:v>
                </c:pt>
                <c:pt idx="1">
                  <c:v>BUENA</c:v>
                </c:pt>
                <c:pt idx="2">
                  <c:v>REGULAR</c:v>
                </c:pt>
                <c:pt idx="3">
                  <c:v>MALO</c:v>
                </c:pt>
              </c:strCache>
            </c:strRef>
          </c:cat>
          <c:val>
            <c:numRef>
              <c:f>Sheet1!$I$198:$I$201</c:f>
              <c:numCache>
                <c:formatCode>###0.0</c:formatCode>
                <c:ptCount val="4"/>
                <c:pt idx="0">
                  <c:v>10</c:v>
                </c:pt>
                <c:pt idx="1">
                  <c:v>36</c:v>
                </c:pt>
                <c:pt idx="2">
                  <c:v>36</c:v>
                </c:pt>
                <c:pt idx="3">
                  <c:v>18</c:v>
                </c:pt>
              </c:numCache>
            </c:numRef>
          </c:val>
          <c:extLst>
            <c:ext xmlns:c16="http://schemas.microsoft.com/office/drawing/2014/chart" uri="{C3380CC4-5D6E-409C-BE32-E72D297353CC}">
              <c16:uniqueId val="{00000004-34DE-40F2-B5C1-8F87E7029021}"/>
            </c:ext>
          </c:extLst>
        </c:ser>
        <c:dLbls>
          <c:dLblPos val="inEnd"/>
          <c:showLegendKey val="0"/>
          <c:showVal val="1"/>
          <c:showCatName val="0"/>
          <c:showSerName val="0"/>
          <c:showPercent val="0"/>
          <c:showBubbleSize val="0"/>
        </c:dLbls>
        <c:gapWidth val="100"/>
        <c:overlap val="-24"/>
        <c:axId val="1022096608"/>
        <c:axId val="818038656"/>
      </c:barChart>
      <c:catAx>
        <c:axId val="1022096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8038656"/>
        <c:crosses val="autoZero"/>
        <c:auto val="1"/>
        <c:lblAlgn val="ctr"/>
        <c:lblOffset val="100"/>
        <c:noMultiLvlLbl val="0"/>
      </c:catAx>
      <c:valAx>
        <c:axId val="818038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2209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97-4881-8418-2B2B1C4ED460}"/>
                </c:ext>
              </c:extLst>
            </c:dLbl>
            <c:dLbl>
              <c:idx val="1"/>
              <c:tx>
                <c:rich>
                  <a:bodyPr/>
                  <a:lstStyle/>
                  <a:p>
                    <a:r>
                      <a:rPr lang="en-US" dirty="0"/>
                      <a:t>52 %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97-4881-8418-2B2B1C4ED460}"/>
                </c:ext>
              </c:extLst>
            </c:dLbl>
            <c:dLbl>
              <c:idx val="2"/>
              <c:tx>
                <c:rich>
                  <a:bodyPr/>
                  <a:lstStyle/>
                  <a:p>
                    <a:r>
                      <a:rPr lang="en-US" dirty="0"/>
                      <a:t>30 %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97-4881-8418-2B2B1C4ED460}"/>
                </c:ext>
              </c:extLst>
            </c:dLbl>
            <c:dLbl>
              <c:idx val="3"/>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97-4881-8418-2B2B1C4ED46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Sheet1!$G$206:$G$209</c:f>
              <c:strCache>
                <c:ptCount val="4"/>
                <c:pt idx="0">
                  <c:v>EXCELENTE</c:v>
                </c:pt>
                <c:pt idx="1">
                  <c:v>BUENA</c:v>
                </c:pt>
                <c:pt idx="2">
                  <c:v>REGULAR</c:v>
                </c:pt>
                <c:pt idx="3">
                  <c:v>MALO</c:v>
                </c:pt>
              </c:strCache>
            </c:strRef>
          </c:cat>
          <c:val>
            <c:numRef>
              <c:f>Sheet1!$I$206:$I$209</c:f>
              <c:numCache>
                <c:formatCode>###0.0</c:formatCode>
                <c:ptCount val="4"/>
                <c:pt idx="0">
                  <c:v>16</c:v>
                </c:pt>
                <c:pt idx="1">
                  <c:v>52</c:v>
                </c:pt>
                <c:pt idx="2">
                  <c:v>30</c:v>
                </c:pt>
                <c:pt idx="3">
                  <c:v>2</c:v>
                </c:pt>
              </c:numCache>
            </c:numRef>
          </c:val>
          <c:extLst>
            <c:ext xmlns:c16="http://schemas.microsoft.com/office/drawing/2014/chart" uri="{C3380CC4-5D6E-409C-BE32-E72D297353CC}">
              <c16:uniqueId val="{00000004-5B97-4881-8418-2B2B1C4ED460}"/>
            </c:ext>
          </c:extLst>
        </c:ser>
        <c:dLbls>
          <c:dLblPos val="outEnd"/>
          <c:showLegendKey val="0"/>
          <c:showVal val="1"/>
          <c:showCatName val="0"/>
          <c:showSerName val="0"/>
          <c:showPercent val="0"/>
          <c:showBubbleSize val="0"/>
        </c:dLbls>
        <c:gapWidth val="100"/>
        <c:overlap val="-24"/>
        <c:axId val="481558688"/>
        <c:axId val="880596944"/>
      </c:barChart>
      <c:catAx>
        <c:axId val="481558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80596944"/>
        <c:crosses val="autoZero"/>
        <c:auto val="1"/>
        <c:lblAlgn val="ctr"/>
        <c:lblOffset val="100"/>
        <c:noMultiLvlLbl val="0"/>
      </c:catAx>
      <c:valAx>
        <c:axId val="880596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481558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041-4B9E-86DF-ADC464B62565}"/>
                </c:ext>
              </c:extLst>
            </c:dLbl>
            <c:dLbl>
              <c:idx val="1"/>
              <c:tx>
                <c:rich>
                  <a:bodyPr/>
                  <a:lstStyle/>
                  <a:p>
                    <a:r>
                      <a:rPr lang="en-US" dirty="0"/>
                      <a:t>70 %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41-4B9E-86DF-ADC464B62565}"/>
                </c:ext>
              </c:extLst>
            </c:dLbl>
            <c:dLbl>
              <c:idx val="2"/>
              <c:tx>
                <c:rich>
                  <a:bodyPr/>
                  <a:lstStyle/>
                  <a:p>
                    <a:r>
                      <a:rPr lang="en-US" dirty="0"/>
                      <a:t>18 %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41-4B9E-86DF-ADC464B62565}"/>
                </c:ext>
              </c:extLst>
            </c:dLbl>
            <c:dLbl>
              <c:idx val="3"/>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41-4B9E-86DF-ADC464B6256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Sheet1!$G$214:$G$217</c:f>
              <c:strCache>
                <c:ptCount val="4"/>
                <c:pt idx="0">
                  <c:v>EXCELENTE</c:v>
                </c:pt>
                <c:pt idx="1">
                  <c:v>BUENA</c:v>
                </c:pt>
                <c:pt idx="2">
                  <c:v>REGULAR</c:v>
                </c:pt>
                <c:pt idx="3">
                  <c:v>MALO</c:v>
                </c:pt>
              </c:strCache>
            </c:strRef>
          </c:cat>
          <c:val>
            <c:numRef>
              <c:f>Sheet1!$J$214:$J$217</c:f>
              <c:numCache>
                <c:formatCode>###0.0</c:formatCode>
                <c:ptCount val="4"/>
                <c:pt idx="0">
                  <c:v>10</c:v>
                </c:pt>
                <c:pt idx="1">
                  <c:v>70</c:v>
                </c:pt>
                <c:pt idx="2">
                  <c:v>18</c:v>
                </c:pt>
                <c:pt idx="3">
                  <c:v>2</c:v>
                </c:pt>
              </c:numCache>
            </c:numRef>
          </c:val>
          <c:extLst>
            <c:ext xmlns:c16="http://schemas.microsoft.com/office/drawing/2014/chart" uri="{C3380CC4-5D6E-409C-BE32-E72D297353CC}">
              <c16:uniqueId val="{00000004-3041-4B9E-86DF-ADC464B62565}"/>
            </c:ext>
          </c:extLst>
        </c:ser>
        <c:dLbls>
          <c:dLblPos val="inEnd"/>
          <c:showLegendKey val="0"/>
          <c:showVal val="1"/>
          <c:showCatName val="0"/>
          <c:showSerName val="0"/>
          <c:showPercent val="0"/>
          <c:showBubbleSize val="0"/>
        </c:dLbls>
        <c:gapWidth val="100"/>
        <c:overlap val="-24"/>
        <c:axId val="814081840"/>
        <c:axId val="836196816"/>
      </c:barChart>
      <c:catAx>
        <c:axId val="814081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36196816"/>
        <c:crosses val="autoZero"/>
        <c:auto val="1"/>
        <c:lblAlgn val="ctr"/>
        <c:lblOffset val="100"/>
        <c:noMultiLvlLbl val="0"/>
      </c:catAx>
      <c:valAx>
        <c:axId val="836196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081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BF-4628-B435-68A30ABEE59E}"/>
                </c:ext>
              </c:extLst>
            </c:dLbl>
            <c:dLbl>
              <c:idx val="1"/>
              <c:tx>
                <c:rich>
                  <a:bodyPr/>
                  <a:lstStyle/>
                  <a:p>
                    <a:r>
                      <a:rPr lang="en-US" dirty="0"/>
                      <a:t>64 %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BF-4628-B435-68A30ABEE59E}"/>
                </c:ext>
              </c:extLst>
            </c:dLbl>
            <c:dLbl>
              <c:idx val="2"/>
              <c:tx>
                <c:rich>
                  <a:bodyPr/>
                  <a:lstStyle/>
                  <a:p>
                    <a:r>
                      <a:rPr lang="en-US" dirty="0"/>
                      <a:t>20 %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BF-4628-B435-68A30ABEE59E}"/>
                </c:ext>
              </c:extLst>
            </c:dLbl>
            <c:dLbl>
              <c:idx val="3"/>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BF-4628-B435-68A30ABEE59E}"/>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Sheet1!$G$222:$G$225</c:f>
              <c:strCache>
                <c:ptCount val="4"/>
                <c:pt idx="0">
                  <c:v>EXCELENTE</c:v>
                </c:pt>
                <c:pt idx="1">
                  <c:v>BUENA</c:v>
                </c:pt>
                <c:pt idx="2">
                  <c:v>REGULAR</c:v>
                </c:pt>
                <c:pt idx="3">
                  <c:v>MALO</c:v>
                </c:pt>
              </c:strCache>
            </c:strRef>
          </c:cat>
          <c:val>
            <c:numRef>
              <c:f>Sheet1!$J$222:$J$225</c:f>
              <c:numCache>
                <c:formatCode>###0.0</c:formatCode>
                <c:ptCount val="4"/>
                <c:pt idx="0">
                  <c:v>14.000000000000002</c:v>
                </c:pt>
                <c:pt idx="1">
                  <c:v>64</c:v>
                </c:pt>
                <c:pt idx="2">
                  <c:v>20</c:v>
                </c:pt>
                <c:pt idx="3">
                  <c:v>2</c:v>
                </c:pt>
              </c:numCache>
            </c:numRef>
          </c:val>
          <c:extLst>
            <c:ext xmlns:c16="http://schemas.microsoft.com/office/drawing/2014/chart" uri="{C3380CC4-5D6E-409C-BE32-E72D297353CC}">
              <c16:uniqueId val="{00000004-2BBF-4628-B435-68A30ABEE59E}"/>
            </c:ext>
          </c:extLst>
        </c:ser>
        <c:dLbls>
          <c:dLblPos val="inEnd"/>
          <c:showLegendKey val="0"/>
          <c:showVal val="1"/>
          <c:showCatName val="0"/>
          <c:showSerName val="0"/>
          <c:showPercent val="0"/>
          <c:showBubbleSize val="0"/>
        </c:dLbls>
        <c:gapWidth val="100"/>
        <c:overlap val="-24"/>
        <c:axId val="1046139152"/>
        <c:axId val="792478720"/>
      </c:barChart>
      <c:catAx>
        <c:axId val="1046139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92478720"/>
        <c:crosses val="autoZero"/>
        <c:auto val="1"/>
        <c:lblAlgn val="ctr"/>
        <c:lblOffset val="100"/>
        <c:noMultiLvlLbl val="0"/>
      </c:catAx>
      <c:valAx>
        <c:axId val="792478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4613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76-48A8-B7F2-48D5320DCA35}"/>
                </c:ext>
              </c:extLst>
            </c:dLbl>
            <c:dLbl>
              <c:idx val="1"/>
              <c:tx>
                <c:rich>
                  <a:bodyPr/>
                  <a:lstStyle/>
                  <a:p>
                    <a:r>
                      <a:rPr lang="en-US" dirty="0"/>
                      <a:t>40 %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76-48A8-B7F2-48D5320DCA35}"/>
                </c:ext>
              </c:extLst>
            </c:dLbl>
            <c:dLbl>
              <c:idx val="2"/>
              <c:tx>
                <c:rich>
                  <a:bodyPr/>
                  <a:lstStyle/>
                  <a:p>
                    <a:r>
                      <a:rPr lang="en-US" dirty="0"/>
                      <a:t>40 %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76-48A8-B7F2-48D5320DCA35}"/>
                </c:ext>
              </c:extLst>
            </c:dLbl>
            <c:dLbl>
              <c:idx val="3"/>
              <c:layout>
                <c:manualLayout>
                  <c:x val="-1.7669624218571304E-3"/>
                  <c:y val="9.5891502875406723E-2"/>
                </c:manualLayout>
              </c:layout>
              <c:tx>
                <c:rich>
                  <a:bodyPr/>
                  <a:lstStyle/>
                  <a:p>
                    <a:r>
                      <a:rPr lang="en-US" dirty="0"/>
                      <a:t>14 %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76-48A8-B7F2-48D5320DCA35}"/>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Sheet1!$G$230:$G$233</c:f>
              <c:strCache>
                <c:ptCount val="4"/>
                <c:pt idx="0">
                  <c:v>EXCELENTE</c:v>
                </c:pt>
                <c:pt idx="1">
                  <c:v>BUENA</c:v>
                </c:pt>
                <c:pt idx="2">
                  <c:v>REGULAR</c:v>
                </c:pt>
                <c:pt idx="3">
                  <c:v>MALO</c:v>
                </c:pt>
              </c:strCache>
            </c:strRef>
          </c:cat>
          <c:val>
            <c:numRef>
              <c:f>Sheet1!$I$230:$I$233</c:f>
              <c:numCache>
                <c:formatCode>###0.0</c:formatCode>
                <c:ptCount val="4"/>
                <c:pt idx="0">
                  <c:v>6</c:v>
                </c:pt>
                <c:pt idx="1">
                  <c:v>40</c:v>
                </c:pt>
                <c:pt idx="2">
                  <c:v>40</c:v>
                </c:pt>
                <c:pt idx="3">
                  <c:v>14.000000000000002</c:v>
                </c:pt>
              </c:numCache>
            </c:numRef>
          </c:val>
          <c:extLst>
            <c:ext xmlns:c16="http://schemas.microsoft.com/office/drawing/2014/chart" uri="{C3380CC4-5D6E-409C-BE32-E72D297353CC}">
              <c16:uniqueId val="{00000004-9076-48A8-B7F2-48D5320DCA35}"/>
            </c:ext>
          </c:extLst>
        </c:ser>
        <c:dLbls>
          <c:dLblPos val="inEnd"/>
          <c:showLegendKey val="0"/>
          <c:showVal val="1"/>
          <c:showCatName val="0"/>
          <c:showSerName val="0"/>
          <c:showPercent val="0"/>
          <c:showBubbleSize val="0"/>
        </c:dLbls>
        <c:gapWidth val="100"/>
        <c:overlap val="-24"/>
        <c:axId val="1022099936"/>
        <c:axId val="836233968"/>
      </c:barChart>
      <c:catAx>
        <c:axId val="1022099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36233968"/>
        <c:crosses val="autoZero"/>
        <c:auto val="1"/>
        <c:lblAlgn val="ctr"/>
        <c:lblOffset val="100"/>
        <c:noMultiLvlLbl val="0"/>
      </c:catAx>
      <c:valAx>
        <c:axId val="836233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22099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7D-431F-A66C-2BB4C988619B}"/>
                </c:ext>
              </c:extLst>
            </c:dLbl>
            <c:dLbl>
              <c:idx val="1"/>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7D-431F-A66C-2BB4C988619B}"/>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Sheet1!$B$239:$B$240</c:f>
              <c:strCache>
                <c:ptCount val="2"/>
                <c:pt idx="0">
                  <c:v>SI LOS CONOCE</c:v>
                </c:pt>
                <c:pt idx="1">
                  <c:v>NO LOS CONOCE</c:v>
                </c:pt>
              </c:strCache>
            </c:strRef>
          </c:cat>
          <c:val>
            <c:numRef>
              <c:f>Sheet1!$D$239:$D$240</c:f>
              <c:numCache>
                <c:formatCode>###0.0</c:formatCode>
                <c:ptCount val="2"/>
                <c:pt idx="0">
                  <c:v>90</c:v>
                </c:pt>
                <c:pt idx="1">
                  <c:v>10</c:v>
                </c:pt>
              </c:numCache>
            </c:numRef>
          </c:val>
          <c:extLst>
            <c:ext xmlns:c16="http://schemas.microsoft.com/office/drawing/2014/chart" uri="{C3380CC4-5D6E-409C-BE32-E72D297353CC}">
              <c16:uniqueId val="{00000002-2A7D-431F-A66C-2BB4C988619B}"/>
            </c:ext>
          </c:extLst>
        </c:ser>
        <c:dLbls>
          <c:dLblPos val="inEnd"/>
          <c:showLegendKey val="0"/>
          <c:showVal val="1"/>
          <c:showCatName val="0"/>
          <c:showSerName val="0"/>
          <c:showPercent val="0"/>
          <c:showBubbleSize val="0"/>
        </c:dLbls>
        <c:gapWidth val="100"/>
        <c:overlap val="-24"/>
        <c:axId val="940585360"/>
        <c:axId val="880593920"/>
      </c:barChart>
      <c:catAx>
        <c:axId val="940585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80593920"/>
        <c:crosses val="autoZero"/>
        <c:auto val="1"/>
        <c:lblAlgn val="ctr"/>
        <c:lblOffset val="100"/>
        <c:noMultiLvlLbl val="0"/>
      </c:catAx>
      <c:valAx>
        <c:axId val="88059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40585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100000">
                  <a:srgbClr val="3A71B2"/>
                </a:gs>
                <a:gs pos="0">
                  <a:scrgbClr r="0" g="0" b="0"/>
                </a:gs>
                <a:gs pos="0">
                  <a:srgbClr val="FFC000"/>
                </a:gs>
                <a:gs pos="0">
                  <a:srgbClr val="688FC5"/>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CC-4E6D-BD68-11F703304826}"/>
                </c:ext>
              </c:extLst>
            </c:dLbl>
            <c:dLbl>
              <c:idx val="1"/>
              <c:tx>
                <c:rich>
                  <a:bodyPr/>
                  <a:lstStyle/>
                  <a:p>
                    <a:r>
                      <a:rPr lang="en-US" dirty="0"/>
                      <a:t>44 %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CC-4E6D-BD68-11F70330482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Sheet1!$G$245:$G$246</c:f>
              <c:strCache>
                <c:ptCount val="2"/>
                <c:pt idx="0">
                  <c:v>SI</c:v>
                </c:pt>
                <c:pt idx="1">
                  <c:v>NO</c:v>
                </c:pt>
              </c:strCache>
            </c:strRef>
          </c:cat>
          <c:val>
            <c:numRef>
              <c:f>Sheet1!$I$245:$I$246</c:f>
              <c:numCache>
                <c:formatCode>###0.0</c:formatCode>
                <c:ptCount val="2"/>
                <c:pt idx="0">
                  <c:v>56.000000000000007</c:v>
                </c:pt>
                <c:pt idx="1">
                  <c:v>44</c:v>
                </c:pt>
              </c:numCache>
            </c:numRef>
          </c:val>
          <c:extLst>
            <c:ext xmlns:c16="http://schemas.microsoft.com/office/drawing/2014/chart" uri="{C3380CC4-5D6E-409C-BE32-E72D297353CC}">
              <c16:uniqueId val="{00000002-49CC-4E6D-BD68-11F703304826}"/>
            </c:ext>
          </c:extLst>
        </c:ser>
        <c:dLbls>
          <c:dLblPos val="inEnd"/>
          <c:showLegendKey val="0"/>
          <c:showVal val="1"/>
          <c:showCatName val="0"/>
          <c:showSerName val="0"/>
          <c:showPercent val="0"/>
          <c:showBubbleSize val="0"/>
        </c:dLbls>
        <c:gapWidth val="100"/>
        <c:overlap val="-24"/>
        <c:axId val="1022070816"/>
        <c:axId val="1065661152"/>
      </c:barChart>
      <c:catAx>
        <c:axId val="1022070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65661152"/>
        <c:crosses val="autoZero"/>
        <c:auto val="1"/>
        <c:lblAlgn val="ctr"/>
        <c:lblOffset val="100"/>
        <c:noMultiLvlLbl val="0"/>
      </c:catAx>
      <c:valAx>
        <c:axId val="1065661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22070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a:t>
            </a:r>
            <a:r>
              <a:rPr lang="es-MX" sz="1800" baseline="0"/>
              <a:t> DOCENTE</a:t>
            </a:r>
            <a:endParaRPr lang="es-MX" sz="1800"/>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rgbClr val="576B2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8D-4D3D-A75D-07DDBFEF1397}"/>
                </c:ext>
              </c:extLst>
            </c:dLbl>
            <c:dLbl>
              <c:idx val="1"/>
              <c:tx>
                <c:rich>
                  <a:bodyPr/>
                  <a:lstStyle/>
                  <a:p>
                    <a:r>
                      <a:rPr lang="en-US" dirty="0"/>
                      <a:t>33 %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8D-4D3D-A75D-07DDBFEF1397}"/>
                </c:ext>
              </c:extLst>
            </c:dLbl>
            <c:dLbl>
              <c:idx val="2"/>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8D-4D3D-A75D-07DDBFEF1397}"/>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Sheet1!$G$250:$G$252</c:f>
              <c:strCache>
                <c:ptCount val="3"/>
                <c:pt idx="0">
                  <c:v>SIEMPRE</c:v>
                </c:pt>
                <c:pt idx="1">
                  <c:v>ALGUNAS VECES</c:v>
                </c:pt>
                <c:pt idx="2">
                  <c:v>NUNCA</c:v>
                </c:pt>
              </c:strCache>
            </c:strRef>
          </c:cat>
          <c:val>
            <c:numRef>
              <c:f>Sheet1!$J$250:$J$252</c:f>
              <c:numCache>
                <c:formatCode>###0.0</c:formatCode>
                <c:ptCount val="3"/>
                <c:pt idx="0">
                  <c:v>51.851851851851848</c:v>
                </c:pt>
                <c:pt idx="1">
                  <c:v>33.333333333333329</c:v>
                </c:pt>
                <c:pt idx="2">
                  <c:v>14.814814814814813</c:v>
                </c:pt>
              </c:numCache>
            </c:numRef>
          </c:val>
          <c:extLst>
            <c:ext xmlns:c16="http://schemas.microsoft.com/office/drawing/2014/chart" uri="{C3380CC4-5D6E-409C-BE32-E72D297353CC}">
              <c16:uniqueId val="{00000003-CB8D-4D3D-A75D-07DDBFEF1397}"/>
            </c:ext>
          </c:extLst>
        </c:ser>
        <c:dLbls>
          <c:dLblPos val="inEnd"/>
          <c:showLegendKey val="0"/>
          <c:showVal val="1"/>
          <c:showCatName val="0"/>
          <c:showSerName val="0"/>
          <c:showPercent val="0"/>
          <c:showBubbleSize val="0"/>
        </c:dLbls>
        <c:gapWidth val="100"/>
        <c:overlap val="-24"/>
        <c:axId val="241243200"/>
        <c:axId val="836234832"/>
      </c:barChart>
      <c:catAx>
        <c:axId val="241243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36234832"/>
        <c:crosses val="autoZero"/>
        <c:auto val="1"/>
        <c:lblAlgn val="ctr"/>
        <c:lblOffset val="100"/>
        <c:noMultiLvlLbl val="0"/>
      </c:catAx>
      <c:valAx>
        <c:axId val="836234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241243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rgbClr val="576B2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82-46CB-B765-6C2575E57626}"/>
                </c:ext>
              </c:extLst>
            </c:dLbl>
            <c:dLbl>
              <c:idx val="1"/>
              <c:tx>
                <c:rich>
                  <a:bodyPr/>
                  <a:lstStyle/>
                  <a:p>
                    <a:r>
                      <a:rPr lang="en-US" dirty="0"/>
                      <a:t>26 %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82-46CB-B765-6C2575E57626}"/>
                </c:ext>
              </c:extLst>
            </c:dLbl>
            <c:dLbl>
              <c:idx val="2"/>
              <c:layout>
                <c:manualLayout>
                  <c:x val="0"/>
                  <c:y val="1.6286329513559475E-2"/>
                </c:manualLayout>
              </c:layout>
              <c:tx>
                <c:rich>
                  <a:bodyPr/>
                  <a:lstStyle/>
                  <a:p>
                    <a:r>
                      <a:rPr lang="en-US" dirty="0"/>
                      <a:t>7 %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2-46CB-B765-6C2575E57626}"/>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Sheet1!$G$259:$G$261</c:f>
              <c:strCache>
                <c:ptCount val="3"/>
                <c:pt idx="0">
                  <c:v>SIEMPRE</c:v>
                </c:pt>
                <c:pt idx="1">
                  <c:v>ALGUNAS VECES</c:v>
                </c:pt>
                <c:pt idx="2">
                  <c:v>NUNCA</c:v>
                </c:pt>
              </c:strCache>
            </c:strRef>
          </c:cat>
          <c:val>
            <c:numRef>
              <c:f>Sheet1!$J$259:$J$261</c:f>
              <c:numCache>
                <c:formatCode>###0.0</c:formatCode>
                <c:ptCount val="3"/>
                <c:pt idx="0">
                  <c:v>66.666666666666657</c:v>
                </c:pt>
                <c:pt idx="1">
                  <c:v>25.925925925925924</c:v>
                </c:pt>
                <c:pt idx="2">
                  <c:v>7.4074074074074066</c:v>
                </c:pt>
              </c:numCache>
            </c:numRef>
          </c:val>
          <c:extLst>
            <c:ext xmlns:c16="http://schemas.microsoft.com/office/drawing/2014/chart" uri="{C3380CC4-5D6E-409C-BE32-E72D297353CC}">
              <c16:uniqueId val="{00000003-D882-46CB-B765-6C2575E57626}"/>
            </c:ext>
          </c:extLst>
        </c:ser>
        <c:dLbls>
          <c:dLblPos val="inEnd"/>
          <c:showLegendKey val="0"/>
          <c:showVal val="1"/>
          <c:showCatName val="0"/>
          <c:showSerName val="0"/>
          <c:showPercent val="0"/>
          <c:showBubbleSize val="0"/>
        </c:dLbls>
        <c:gapWidth val="100"/>
        <c:overlap val="-24"/>
        <c:axId val="1121176800"/>
        <c:axId val="937570336"/>
      </c:barChart>
      <c:catAx>
        <c:axId val="112117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37570336"/>
        <c:crosses val="autoZero"/>
        <c:auto val="1"/>
        <c:lblAlgn val="ctr"/>
        <c:lblOffset val="100"/>
        <c:noMultiLvlLbl val="0"/>
      </c:catAx>
      <c:valAx>
        <c:axId val="93757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12117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dirty="0"/>
              <a:t>FUN</a:t>
            </a:r>
            <a:r>
              <a:rPr lang="es-MX" sz="1800" baseline="0" dirty="0"/>
              <a:t>CIÓN DOCENTE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rgbClr val="576B2D"/>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38-4C7B-8992-019CCFF8DFBE}"/>
                </c:ext>
              </c:extLst>
            </c:dLbl>
            <c:dLbl>
              <c:idx val="1"/>
              <c:tx>
                <c:rich>
                  <a:bodyPr/>
                  <a:lstStyle/>
                  <a:p>
                    <a:r>
                      <a:rPr lang="en-US" dirty="0"/>
                      <a:t>59 </a:t>
                    </a:r>
                    <a:r>
                      <a:rPr lang="en-US" baseline="0" dirty="0"/>
                      <a:t>%</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38-4C7B-8992-019CCFF8DFBE}"/>
                </c:ext>
              </c:extLst>
            </c:dLbl>
            <c:dLbl>
              <c:idx val="2"/>
              <c:tx>
                <c:rich>
                  <a:bodyPr/>
                  <a:lstStyle/>
                  <a:p>
                    <a:r>
                      <a:rPr lang="en-US" dirty="0"/>
                      <a:t>26 %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38-4C7B-8992-019CCFF8DFBE}"/>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Sheet1!$G$268:$G$270</c:f>
              <c:strCache>
                <c:ptCount val="3"/>
                <c:pt idx="0">
                  <c:v>EXCELENTE</c:v>
                </c:pt>
                <c:pt idx="1">
                  <c:v>BUENAS</c:v>
                </c:pt>
                <c:pt idx="2">
                  <c:v>MALAS</c:v>
                </c:pt>
              </c:strCache>
            </c:strRef>
          </c:cat>
          <c:val>
            <c:numRef>
              <c:f>Sheet1!$J$268:$J$270</c:f>
              <c:numCache>
                <c:formatCode>###0.0</c:formatCode>
                <c:ptCount val="3"/>
                <c:pt idx="0">
                  <c:v>14.814814814814813</c:v>
                </c:pt>
                <c:pt idx="1">
                  <c:v>59.259259259259252</c:v>
                </c:pt>
                <c:pt idx="2">
                  <c:v>25.925925925925924</c:v>
                </c:pt>
              </c:numCache>
            </c:numRef>
          </c:val>
          <c:extLst>
            <c:ext xmlns:c16="http://schemas.microsoft.com/office/drawing/2014/chart" uri="{C3380CC4-5D6E-409C-BE32-E72D297353CC}">
              <c16:uniqueId val="{00000003-3B38-4C7B-8992-019CCFF8DFBE}"/>
            </c:ext>
          </c:extLst>
        </c:ser>
        <c:dLbls>
          <c:dLblPos val="inEnd"/>
          <c:showLegendKey val="0"/>
          <c:showVal val="1"/>
          <c:showCatName val="0"/>
          <c:showSerName val="0"/>
          <c:showPercent val="0"/>
          <c:showBubbleSize val="0"/>
        </c:dLbls>
        <c:gapWidth val="100"/>
        <c:overlap val="-24"/>
        <c:axId val="1022089120"/>
        <c:axId val="836234400"/>
      </c:barChart>
      <c:catAx>
        <c:axId val="1022089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36234400"/>
        <c:crosses val="autoZero"/>
        <c:auto val="1"/>
        <c:lblAlgn val="ctr"/>
        <c:lblOffset val="100"/>
        <c:noMultiLvlLbl val="0"/>
      </c:catAx>
      <c:valAx>
        <c:axId val="836234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22089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61-49A8-B0F5-B9454B93C899}"/>
                </c:ext>
              </c:extLst>
            </c:dLbl>
            <c:dLbl>
              <c:idx val="1"/>
              <c:tx>
                <c:rich>
                  <a:bodyPr/>
                  <a:lstStyle/>
                  <a:p>
                    <a:r>
                      <a:rPr lang="en-US" dirty="0"/>
                      <a:t>69 %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61-49A8-B0F5-B9454B93C899}"/>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Sheet1!$G$277:$G$278</c:f>
              <c:strCache>
                <c:ptCount val="2"/>
                <c:pt idx="0">
                  <c:v>SIEMPRE</c:v>
                </c:pt>
                <c:pt idx="1">
                  <c:v>ALGUNAS VECES</c:v>
                </c:pt>
              </c:strCache>
            </c:strRef>
          </c:cat>
          <c:val>
            <c:numRef>
              <c:f>Sheet1!$J$277:$J$278</c:f>
              <c:numCache>
                <c:formatCode>###0.0</c:formatCode>
                <c:ptCount val="2"/>
                <c:pt idx="0">
                  <c:v>31.25</c:v>
                </c:pt>
                <c:pt idx="1">
                  <c:v>68.75</c:v>
                </c:pt>
              </c:numCache>
            </c:numRef>
          </c:val>
          <c:extLst>
            <c:ext xmlns:c16="http://schemas.microsoft.com/office/drawing/2014/chart" uri="{C3380CC4-5D6E-409C-BE32-E72D297353CC}">
              <c16:uniqueId val="{00000002-7261-49A8-B0F5-B9454B93C899}"/>
            </c:ext>
          </c:extLst>
        </c:ser>
        <c:dLbls>
          <c:dLblPos val="inEnd"/>
          <c:showLegendKey val="0"/>
          <c:showVal val="1"/>
          <c:showCatName val="0"/>
          <c:showSerName val="0"/>
          <c:showPercent val="0"/>
          <c:showBubbleSize val="0"/>
        </c:dLbls>
        <c:gapWidth val="100"/>
        <c:overlap val="-24"/>
        <c:axId val="1129603104"/>
        <c:axId val="836235264"/>
      </c:barChart>
      <c:catAx>
        <c:axId val="112960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36235264"/>
        <c:crosses val="autoZero"/>
        <c:auto val="1"/>
        <c:lblAlgn val="ctr"/>
        <c:lblOffset val="100"/>
        <c:noMultiLvlLbl val="0"/>
      </c:catAx>
      <c:valAx>
        <c:axId val="8362352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129603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76-4A33-BD46-2AA1C3AC3740}"/>
                </c:ext>
              </c:extLst>
            </c:dLbl>
            <c:dLbl>
              <c:idx val="1"/>
              <c:tx>
                <c:rich>
                  <a:bodyPr/>
                  <a:lstStyle/>
                  <a:p>
                    <a:r>
                      <a:rPr lang="en-US" dirty="0"/>
                      <a:t>56 %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76-4A33-BD46-2AA1C3AC3740}"/>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Sheet1!$G$285:$G$286</c:f>
              <c:strCache>
                <c:ptCount val="2"/>
                <c:pt idx="0">
                  <c:v>SIEMPRE</c:v>
                </c:pt>
                <c:pt idx="1">
                  <c:v>ALGUNAS VECES</c:v>
                </c:pt>
              </c:strCache>
            </c:strRef>
          </c:cat>
          <c:val>
            <c:numRef>
              <c:f>Sheet1!$J$285:$J$286</c:f>
              <c:numCache>
                <c:formatCode>###0.0</c:formatCode>
                <c:ptCount val="2"/>
                <c:pt idx="0">
                  <c:v>43.75</c:v>
                </c:pt>
                <c:pt idx="1">
                  <c:v>56.25</c:v>
                </c:pt>
              </c:numCache>
            </c:numRef>
          </c:val>
          <c:extLst>
            <c:ext xmlns:c16="http://schemas.microsoft.com/office/drawing/2014/chart" uri="{C3380CC4-5D6E-409C-BE32-E72D297353CC}">
              <c16:uniqueId val="{00000002-4E76-4A33-BD46-2AA1C3AC3740}"/>
            </c:ext>
          </c:extLst>
        </c:ser>
        <c:dLbls>
          <c:dLblPos val="inEnd"/>
          <c:showLegendKey val="0"/>
          <c:showVal val="1"/>
          <c:showCatName val="0"/>
          <c:showSerName val="0"/>
          <c:showPercent val="0"/>
          <c:showBubbleSize val="0"/>
        </c:dLbls>
        <c:gapWidth val="100"/>
        <c:overlap val="-24"/>
        <c:axId val="1121191360"/>
        <c:axId val="836226624"/>
      </c:barChart>
      <c:catAx>
        <c:axId val="1121191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36226624"/>
        <c:crosses val="autoZero"/>
        <c:auto val="1"/>
        <c:lblAlgn val="ctr"/>
        <c:lblOffset val="100"/>
        <c:noMultiLvlLbl val="0"/>
      </c:catAx>
      <c:valAx>
        <c:axId val="836226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121191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s-MX" sz="1600"/>
              <a:t>FUNCIÓN ADMINISTRATIVA</a:t>
            </a: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C5-4185-AB00-4E8FE2A27771}"/>
                </c:ext>
              </c:extLst>
            </c:dLbl>
            <c:dLbl>
              <c:idx val="1"/>
              <c:tx>
                <c:rich>
                  <a:bodyPr/>
                  <a:lstStyle/>
                  <a:p>
                    <a:r>
                      <a:rPr lang="en-US" dirty="0"/>
                      <a:t>25 %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C5-4185-AB00-4E8FE2A27771}"/>
                </c:ext>
              </c:extLst>
            </c:dLbl>
            <c:dLbl>
              <c:idx val="2"/>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C5-4185-AB00-4E8FE2A27771}"/>
                </c:ext>
              </c:extLst>
            </c:dLbl>
            <c:dLbl>
              <c:idx val="3"/>
              <c:tx>
                <c:rich>
                  <a:bodyPr/>
                  <a:lstStyle/>
                  <a:p>
                    <a:r>
                      <a:rPr lang="en-US" dirty="0"/>
                      <a:t>13 %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C5-4185-AB00-4E8FE2A27771}"/>
                </c:ext>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Sheet1!$G$293:$G$296</c:f>
              <c:strCache>
                <c:ptCount val="4"/>
                <c:pt idx="0">
                  <c:v>SIEMPRE</c:v>
                </c:pt>
                <c:pt idx="1">
                  <c:v>ALGUNAS VECES</c:v>
                </c:pt>
                <c:pt idx="2">
                  <c:v>NUNCA</c:v>
                </c:pt>
                <c:pt idx="3">
                  <c:v>NO APLICA</c:v>
                </c:pt>
              </c:strCache>
            </c:strRef>
          </c:cat>
          <c:val>
            <c:numRef>
              <c:f>Sheet1!$J$293:$J$296</c:f>
              <c:numCache>
                <c:formatCode>###0.0</c:formatCode>
                <c:ptCount val="4"/>
                <c:pt idx="0">
                  <c:v>56.25</c:v>
                </c:pt>
                <c:pt idx="1">
                  <c:v>25</c:v>
                </c:pt>
                <c:pt idx="2">
                  <c:v>6.25</c:v>
                </c:pt>
                <c:pt idx="3">
                  <c:v>12.5</c:v>
                </c:pt>
              </c:numCache>
            </c:numRef>
          </c:val>
          <c:extLst>
            <c:ext xmlns:c16="http://schemas.microsoft.com/office/drawing/2014/chart" uri="{C3380CC4-5D6E-409C-BE32-E72D297353CC}">
              <c16:uniqueId val="{00000004-87C5-4185-AB00-4E8FE2A27771}"/>
            </c:ext>
          </c:extLst>
        </c:ser>
        <c:dLbls>
          <c:dLblPos val="inEnd"/>
          <c:showLegendKey val="0"/>
          <c:showVal val="1"/>
          <c:showCatName val="0"/>
          <c:showSerName val="0"/>
          <c:showPercent val="0"/>
          <c:showBubbleSize val="0"/>
        </c:dLbls>
        <c:gapWidth val="100"/>
        <c:overlap val="-24"/>
        <c:axId val="1046189488"/>
        <c:axId val="818034768"/>
      </c:barChart>
      <c:catAx>
        <c:axId val="1046189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8034768"/>
        <c:crosses val="autoZero"/>
        <c:auto val="1"/>
        <c:lblAlgn val="ctr"/>
        <c:lblOffset val="100"/>
        <c:noMultiLvlLbl val="0"/>
      </c:catAx>
      <c:valAx>
        <c:axId val="818034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1046189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43 %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BA-437F-AE14-0DB7F5B84FDC}"/>
                </c:ext>
              </c:extLst>
            </c:dLbl>
            <c:dLbl>
              <c:idx val="1"/>
              <c:tx>
                <c:rich>
                  <a:bodyPr/>
                  <a:lstStyle/>
                  <a:p>
                    <a:r>
                      <a:rPr lang="en-US" dirty="0"/>
                      <a:t>57 %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BA-437F-AE14-0DB7F5B84FD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Sheet1!$G$303:$G$304</c:f>
              <c:strCache>
                <c:ptCount val="2"/>
                <c:pt idx="0">
                  <c:v>SIEMPRE</c:v>
                </c:pt>
                <c:pt idx="1">
                  <c:v>ALGUNAS VECES</c:v>
                </c:pt>
              </c:strCache>
            </c:strRef>
          </c:cat>
          <c:val>
            <c:numRef>
              <c:f>Sheet1!$J$303:$J$304</c:f>
              <c:numCache>
                <c:formatCode>###0.0</c:formatCode>
                <c:ptCount val="2"/>
                <c:pt idx="0">
                  <c:v>42.857142857142854</c:v>
                </c:pt>
                <c:pt idx="1">
                  <c:v>57.142857142857139</c:v>
                </c:pt>
              </c:numCache>
            </c:numRef>
          </c:val>
          <c:extLst>
            <c:ext xmlns:c16="http://schemas.microsoft.com/office/drawing/2014/chart" uri="{C3380CC4-5D6E-409C-BE32-E72D297353CC}">
              <c16:uniqueId val="{00000002-44BA-437F-AE14-0DB7F5B84FDC}"/>
            </c:ext>
          </c:extLst>
        </c:ser>
        <c:dLbls>
          <c:dLblPos val="inEnd"/>
          <c:showLegendKey val="0"/>
          <c:showVal val="1"/>
          <c:showCatName val="0"/>
          <c:showSerName val="0"/>
          <c:showPercent val="0"/>
          <c:showBubbleSize val="0"/>
        </c:dLbls>
        <c:gapWidth val="100"/>
        <c:overlap val="-24"/>
        <c:axId val="647853488"/>
        <c:axId val="643583424"/>
      </c:barChart>
      <c:catAx>
        <c:axId val="647853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43583424"/>
        <c:crosses val="autoZero"/>
        <c:auto val="1"/>
        <c:lblAlgn val="ctr"/>
        <c:lblOffset val="100"/>
        <c:noMultiLvlLbl val="0"/>
      </c:catAx>
      <c:valAx>
        <c:axId val="643583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47853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29 %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A1-4DFF-8F6A-950D3819229F}"/>
                </c:ext>
              </c:extLst>
            </c:dLbl>
            <c:dLbl>
              <c:idx val="1"/>
              <c:tx>
                <c:rich>
                  <a:bodyPr/>
                  <a:lstStyle/>
                  <a:p>
                    <a:r>
                      <a:rPr lang="en-US" dirty="0"/>
                      <a:t>71 %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A1-4DFF-8F6A-950D3819229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Sheet1!$G$311:$G$312</c:f>
              <c:strCache>
                <c:ptCount val="2"/>
                <c:pt idx="0">
                  <c:v>SIEMPRE</c:v>
                </c:pt>
                <c:pt idx="1">
                  <c:v>ALGUNAS VECES</c:v>
                </c:pt>
              </c:strCache>
            </c:strRef>
          </c:cat>
          <c:val>
            <c:numRef>
              <c:f>Sheet1!$J$311:$J$312</c:f>
              <c:numCache>
                <c:formatCode>###0.0</c:formatCode>
                <c:ptCount val="2"/>
                <c:pt idx="0">
                  <c:v>28.571428571428569</c:v>
                </c:pt>
                <c:pt idx="1">
                  <c:v>71.428571428571431</c:v>
                </c:pt>
              </c:numCache>
            </c:numRef>
          </c:val>
          <c:extLst>
            <c:ext xmlns:c16="http://schemas.microsoft.com/office/drawing/2014/chart" uri="{C3380CC4-5D6E-409C-BE32-E72D297353CC}">
              <c16:uniqueId val="{00000002-A9A1-4DFF-8F6A-950D3819229F}"/>
            </c:ext>
          </c:extLst>
        </c:ser>
        <c:dLbls>
          <c:dLblPos val="inEnd"/>
          <c:showLegendKey val="0"/>
          <c:showVal val="1"/>
          <c:showCatName val="0"/>
          <c:showSerName val="0"/>
          <c:showPercent val="0"/>
          <c:showBubbleSize val="0"/>
        </c:dLbls>
        <c:gapWidth val="100"/>
        <c:overlap val="-24"/>
        <c:axId val="653682976"/>
        <c:axId val="552906432"/>
      </c:barChart>
      <c:catAx>
        <c:axId val="653682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52906432"/>
        <c:crosses val="autoZero"/>
        <c:auto val="1"/>
        <c:lblAlgn val="ctr"/>
        <c:lblOffset val="100"/>
        <c:noMultiLvlLbl val="0"/>
      </c:catAx>
      <c:valAx>
        <c:axId val="5529064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3682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8.8348121092856526E-3"/>
                  <c:y val="9.597205373431042E-2"/>
                </c:manualLayout>
              </c:layout>
              <c:tx>
                <c:rich>
                  <a:bodyPr/>
                  <a:lstStyle/>
                  <a:p>
                    <a:r>
                      <a:rPr lang="en-US" dirty="0"/>
                      <a:t>16 %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7C-4888-8C05-09CAC7BB0D93}"/>
                </c:ext>
              </c:extLst>
            </c:dLbl>
            <c:dLbl>
              <c:idx val="1"/>
              <c:tx>
                <c:rich>
                  <a:bodyPr/>
                  <a:lstStyle/>
                  <a:p>
                    <a:r>
                      <a:rPr lang="en-US" dirty="0"/>
                      <a:t>60 %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7C-4888-8C05-09CAC7BB0D93}"/>
                </c:ext>
              </c:extLst>
            </c:dLbl>
            <c:dLbl>
              <c:idx val="2"/>
              <c:tx>
                <c:rich>
                  <a:bodyPr/>
                  <a:lstStyle/>
                  <a:p>
                    <a:r>
                      <a:rPr lang="en-US" dirty="0"/>
                      <a:t>22 %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7C-4888-8C05-09CAC7BB0D93}"/>
                </c:ext>
              </c:extLst>
            </c:dLbl>
            <c:dLbl>
              <c:idx val="3"/>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7C-4888-8C05-09CAC7BB0D9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Sheet1!$G$319:$G$322</c:f>
              <c:strCache>
                <c:ptCount val="4"/>
                <c:pt idx="0">
                  <c:v>EXCELENTE</c:v>
                </c:pt>
                <c:pt idx="1">
                  <c:v>BUENAS</c:v>
                </c:pt>
                <c:pt idx="2">
                  <c:v>MALAS</c:v>
                </c:pt>
                <c:pt idx="3">
                  <c:v>PESIMAS</c:v>
                </c:pt>
              </c:strCache>
            </c:strRef>
          </c:cat>
          <c:val>
            <c:numRef>
              <c:f>Sheet1!$J$319:$J$322</c:f>
              <c:numCache>
                <c:formatCode>###0.0</c:formatCode>
                <c:ptCount val="4"/>
                <c:pt idx="0">
                  <c:v>16</c:v>
                </c:pt>
                <c:pt idx="1">
                  <c:v>60</c:v>
                </c:pt>
                <c:pt idx="2">
                  <c:v>22</c:v>
                </c:pt>
                <c:pt idx="3">
                  <c:v>2</c:v>
                </c:pt>
              </c:numCache>
            </c:numRef>
          </c:val>
          <c:extLst>
            <c:ext xmlns:c16="http://schemas.microsoft.com/office/drawing/2014/chart" uri="{C3380CC4-5D6E-409C-BE32-E72D297353CC}">
              <c16:uniqueId val="{00000004-BD7C-4888-8C05-09CAC7BB0D93}"/>
            </c:ext>
          </c:extLst>
        </c:ser>
        <c:dLbls>
          <c:dLblPos val="inEnd"/>
          <c:showLegendKey val="0"/>
          <c:showVal val="1"/>
          <c:showCatName val="0"/>
          <c:showSerName val="0"/>
          <c:showPercent val="0"/>
          <c:showBubbleSize val="0"/>
        </c:dLbls>
        <c:gapWidth val="100"/>
        <c:overlap val="-24"/>
        <c:axId val="877412048"/>
        <c:axId val="552908512"/>
      </c:barChart>
      <c:catAx>
        <c:axId val="8774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52908512"/>
        <c:crosses val="autoZero"/>
        <c:auto val="1"/>
        <c:lblAlgn val="ctr"/>
        <c:lblOffset val="100"/>
        <c:noMultiLvlLbl val="0"/>
      </c:catAx>
      <c:valAx>
        <c:axId val="552908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7412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5E-456C-8DB2-AEDB9BBBD36D}"/>
                </c:ext>
              </c:extLst>
            </c:dLbl>
            <c:dLbl>
              <c:idx val="1"/>
              <c:tx>
                <c:rich>
                  <a:bodyPr/>
                  <a:lstStyle/>
                  <a:p>
                    <a:r>
                      <a:rPr lang="en-US" dirty="0"/>
                      <a:t>74 %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5E-456C-8DB2-AEDB9BBBD36D}"/>
                </c:ext>
              </c:extLst>
            </c:dLbl>
            <c:dLbl>
              <c:idx val="2"/>
              <c:tx>
                <c:rich>
                  <a:bodyPr/>
                  <a:lstStyle/>
                  <a:p>
                    <a:r>
                      <a:rPr lang="en-US" dirty="0"/>
                      <a:t>12 %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5E-456C-8DB2-AEDB9BBBD36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Sheet1!$G$327:$G$329</c:f>
              <c:strCache>
                <c:ptCount val="3"/>
                <c:pt idx="0">
                  <c:v>SIEMPRE</c:v>
                </c:pt>
                <c:pt idx="1">
                  <c:v>ALGUNAS VECES</c:v>
                </c:pt>
                <c:pt idx="2">
                  <c:v>NUNCA</c:v>
                </c:pt>
              </c:strCache>
            </c:strRef>
          </c:cat>
          <c:val>
            <c:numRef>
              <c:f>Sheet1!$J$327:$J$329</c:f>
              <c:numCache>
                <c:formatCode>###0.0</c:formatCode>
                <c:ptCount val="3"/>
                <c:pt idx="0">
                  <c:v>14.000000000000002</c:v>
                </c:pt>
                <c:pt idx="1">
                  <c:v>74</c:v>
                </c:pt>
                <c:pt idx="2">
                  <c:v>12</c:v>
                </c:pt>
              </c:numCache>
            </c:numRef>
          </c:val>
          <c:extLst>
            <c:ext xmlns:c16="http://schemas.microsoft.com/office/drawing/2014/chart" uri="{C3380CC4-5D6E-409C-BE32-E72D297353CC}">
              <c16:uniqueId val="{00000003-4A5E-456C-8DB2-AEDB9BBBD36D}"/>
            </c:ext>
          </c:extLst>
        </c:ser>
        <c:dLbls>
          <c:dLblPos val="inEnd"/>
          <c:showLegendKey val="0"/>
          <c:showVal val="1"/>
          <c:showCatName val="0"/>
          <c:showSerName val="0"/>
          <c:showPercent val="0"/>
          <c:showBubbleSize val="0"/>
        </c:dLbls>
        <c:gapWidth val="100"/>
        <c:overlap val="-24"/>
        <c:axId val="877444448"/>
        <c:axId val="648700864"/>
      </c:barChart>
      <c:catAx>
        <c:axId val="877444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48700864"/>
        <c:crosses val="autoZero"/>
        <c:auto val="1"/>
        <c:lblAlgn val="ctr"/>
        <c:lblOffset val="100"/>
        <c:noMultiLvlLbl val="0"/>
      </c:catAx>
      <c:valAx>
        <c:axId val="6487008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7444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6D-47D3-9F85-F66D1490A56D}"/>
                </c:ext>
              </c:extLst>
            </c:dLbl>
            <c:dLbl>
              <c:idx val="1"/>
              <c:tx>
                <c:rich>
                  <a:bodyPr/>
                  <a:lstStyle/>
                  <a:p>
                    <a:r>
                      <a:rPr lang="en-US" dirty="0"/>
                      <a:t>62 %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6D-47D3-9F85-F66D1490A56D}"/>
                </c:ext>
              </c:extLst>
            </c:dLbl>
            <c:dLbl>
              <c:idx val="2"/>
              <c:layout>
                <c:manualLayout>
                  <c:x val="0"/>
                  <c:y val="7.0053020587049139E-3"/>
                </c:manualLayout>
              </c:layout>
              <c:tx>
                <c:rich>
                  <a:bodyPr/>
                  <a:lstStyle/>
                  <a:p>
                    <a:r>
                      <a:rPr lang="en-US" dirty="0"/>
                      <a:t>6 %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6D-47D3-9F85-F66D1490A56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Sheet1!$G$334:$G$336</c:f>
              <c:strCache>
                <c:ptCount val="3"/>
                <c:pt idx="0">
                  <c:v>SIEMPRE</c:v>
                </c:pt>
                <c:pt idx="1">
                  <c:v>ALGUNAS VECES</c:v>
                </c:pt>
                <c:pt idx="2">
                  <c:v>NUNCA</c:v>
                </c:pt>
              </c:strCache>
            </c:strRef>
          </c:cat>
          <c:val>
            <c:numRef>
              <c:f>Sheet1!$J$334:$J$336</c:f>
              <c:numCache>
                <c:formatCode>###0.0</c:formatCode>
                <c:ptCount val="3"/>
                <c:pt idx="0">
                  <c:v>32</c:v>
                </c:pt>
                <c:pt idx="1">
                  <c:v>62</c:v>
                </c:pt>
                <c:pt idx="2">
                  <c:v>6</c:v>
                </c:pt>
              </c:numCache>
            </c:numRef>
          </c:val>
          <c:extLst>
            <c:ext xmlns:c16="http://schemas.microsoft.com/office/drawing/2014/chart" uri="{C3380CC4-5D6E-409C-BE32-E72D297353CC}">
              <c16:uniqueId val="{00000003-9B6D-47D3-9F85-F66D1490A56D}"/>
            </c:ext>
          </c:extLst>
        </c:ser>
        <c:dLbls>
          <c:dLblPos val="inEnd"/>
          <c:showLegendKey val="0"/>
          <c:showVal val="1"/>
          <c:showCatName val="0"/>
          <c:showSerName val="0"/>
          <c:showPercent val="0"/>
          <c:showBubbleSize val="0"/>
        </c:dLbls>
        <c:gapWidth val="100"/>
        <c:overlap val="-24"/>
        <c:axId val="877361648"/>
        <c:axId val="654940000"/>
      </c:barChart>
      <c:catAx>
        <c:axId val="877361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4940000"/>
        <c:crosses val="autoZero"/>
        <c:auto val="1"/>
        <c:lblAlgn val="ctr"/>
        <c:lblOffset val="100"/>
        <c:noMultiLvlLbl val="0"/>
      </c:catAx>
      <c:valAx>
        <c:axId val="654940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736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B4-49A9-BDDF-1E40C385929D}"/>
                </c:ext>
              </c:extLst>
            </c:dLbl>
            <c:dLbl>
              <c:idx val="1"/>
              <c:tx>
                <c:rich>
                  <a:bodyPr/>
                  <a:lstStyle/>
                  <a:p>
                    <a:r>
                      <a:rPr lang="en-US" dirty="0"/>
                      <a:t>28 %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B4-49A9-BDDF-1E40C385929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Sheet1!$G$341:$G$342</c:f>
              <c:strCache>
                <c:ptCount val="2"/>
                <c:pt idx="0">
                  <c:v>SI</c:v>
                </c:pt>
                <c:pt idx="1">
                  <c:v>NO</c:v>
                </c:pt>
              </c:strCache>
            </c:strRef>
          </c:cat>
          <c:val>
            <c:numRef>
              <c:f>Sheet1!$I$341:$I$342</c:f>
              <c:numCache>
                <c:formatCode>###0.0</c:formatCode>
                <c:ptCount val="2"/>
                <c:pt idx="0">
                  <c:v>72</c:v>
                </c:pt>
                <c:pt idx="1">
                  <c:v>28.000000000000004</c:v>
                </c:pt>
              </c:numCache>
            </c:numRef>
          </c:val>
          <c:extLst>
            <c:ext xmlns:c16="http://schemas.microsoft.com/office/drawing/2014/chart" uri="{C3380CC4-5D6E-409C-BE32-E72D297353CC}">
              <c16:uniqueId val="{00000002-D1B4-49A9-BDDF-1E40C385929D}"/>
            </c:ext>
          </c:extLst>
        </c:ser>
        <c:dLbls>
          <c:dLblPos val="inEnd"/>
          <c:showLegendKey val="0"/>
          <c:showVal val="1"/>
          <c:showCatName val="0"/>
          <c:showSerName val="0"/>
          <c:showPercent val="0"/>
          <c:showBubbleSize val="0"/>
        </c:dLbls>
        <c:gapWidth val="100"/>
        <c:overlap val="-24"/>
        <c:axId val="915622048"/>
        <c:axId val="842410208"/>
      </c:barChart>
      <c:catAx>
        <c:axId val="91562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42410208"/>
        <c:crosses val="autoZero"/>
        <c:auto val="1"/>
        <c:lblAlgn val="ctr"/>
        <c:lblOffset val="100"/>
        <c:noMultiLvlLbl val="0"/>
      </c:catAx>
      <c:valAx>
        <c:axId val="8424102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5622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19-4E53-8F99-8307B078C9AC}"/>
                </c:ext>
              </c:extLst>
            </c:dLbl>
            <c:dLbl>
              <c:idx val="1"/>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19-4E53-8F99-8307B078C9AC}"/>
                </c:ext>
              </c:extLst>
            </c:dLbl>
            <c:dLbl>
              <c:idx val="2"/>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19-4E53-8F99-8307B078C9A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Sheet1!$G$347:$G$349</c:f>
              <c:strCache>
                <c:ptCount val="3"/>
                <c:pt idx="0">
                  <c:v>SIEMPRE</c:v>
                </c:pt>
                <c:pt idx="1">
                  <c:v>ALGUNAS VECES</c:v>
                </c:pt>
                <c:pt idx="2">
                  <c:v>NUNCA</c:v>
                </c:pt>
              </c:strCache>
            </c:strRef>
          </c:cat>
          <c:val>
            <c:numRef>
              <c:f>Sheet1!$J$347:$J$349</c:f>
              <c:numCache>
                <c:formatCode>###0.0</c:formatCode>
                <c:ptCount val="3"/>
                <c:pt idx="0">
                  <c:v>48</c:v>
                </c:pt>
                <c:pt idx="1">
                  <c:v>50</c:v>
                </c:pt>
                <c:pt idx="2">
                  <c:v>2</c:v>
                </c:pt>
              </c:numCache>
            </c:numRef>
          </c:val>
          <c:extLst>
            <c:ext xmlns:c16="http://schemas.microsoft.com/office/drawing/2014/chart" uri="{C3380CC4-5D6E-409C-BE32-E72D297353CC}">
              <c16:uniqueId val="{00000003-E319-4E53-8F99-8307B078C9AC}"/>
            </c:ext>
          </c:extLst>
        </c:ser>
        <c:dLbls>
          <c:dLblPos val="inEnd"/>
          <c:showLegendKey val="0"/>
          <c:showVal val="1"/>
          <c:showCatName val="0"/>
          <c:showSerName val="0"/>
          <c:showPercent val="0"/>
          <c:showBubbleSize val="0"/>
        </c:dLbls>
        <c:gapWidth val="100"/>
        <c:overlap val="-24"/>
        <c:axId val="915593648"/>
        <c:axId val="552912672"/>
      </c:barChart>
      <c:catAx>
        <c:axId val="915593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52912672"/>
        <c:crosses val="autoZero"/>
        <c:auto val="1"/>
        <c:lblAlgn val="ctr"/>
        <c:lblOffset val="100"/>
        <c:noMultiLvlLbl val="0"/>
      </c:catAx>
      <c:valAx>
        <c:axId val="552912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5593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7C-442D-B599-1D21F4BEC99C}"/>
                </c:ext>
              </c:extLst>
            </c:dLbl>
            <c:dLbl>
              <c:idx val="1"/>
              <c:tx>
                <c:rich>
                  <a:bodyPr/>
                  <a:lstStyle/>
                  <a:p>
                    <a:r>
                      <a:rPr lang="en-US" dirty="0"/>
                      <a:t>42 %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7C-442D-B599-1D21F4BEC99C}"/>
                </c:ext>
              </c:extLst>
            </c:dLbl>
            <c:dLbl>
              <c:idx val="2"/>
              <c:tx>
                <c:rich>
                  <a:bodyPr/>
                  <a:lstStyle/>
                  <a:p>
                    <a:r>
                      <a:rPr lang="en-US" dirty="0"/>
                      <a:t>28 %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7C-442D-B599-1D21F4BEC99C}"/>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Sheet1!$G$356:$G$358</c:f>
              <c:strCache>
                <c:ptCount val="3"/>
                <c:pt idx="0">
                  <c:v>CON LOS COMPAÑEROS</c:v>
                </c:pt>
                <c:pt idx="1">
                  <c:v>DIRECTIVOS</c:v>
                </c:pt>
                <c:pt idx="2">
                  <c:v>PERSONALES</c:v>
                </c:pt>
              </c:strCache>
            </c:strRef>
          </c:cat>
          <c:val>
            <c:numRef>
              <c:f>Sheet1!$J$356:$J$358</c:f>
              <c:numCache>
                <c:formatCode>###0.0</c:formatCode>
                <c:ptCount val="3"/>
                <c:pt idx="0">
                  <c:v>50</c:v>
                </c:pt>
                <c:pt idx="1">
                  <c:v>42</c:v>
                </c:pt>
                <c:pt idx="2">
                  <c:v>28.000000000000004</c:v>
                </c:pt>
              </c:numCache>
            </c:numRef>
          </c:val>
          <c:extLst>
            <c:ext xmlns:c16="http://schemas.microsoft.com/office/drawing/2014/chart" uri="{C3380CC4-5D6E-409C-BE32-E72D297353CC}">
              <c16:uniqueId val="{00000003-B07C-442D-B599-1D21F4BEC99C}"/>
            </c:ext>
          </c:extLst>
        </c:ser>
        <c:dLbls>
          <c:dLblPos val="inEnd"/>
          <c:showLegendKey val="0"/>
          <c:showVal val="1"/>
          <c:showCatName val="0"/>
          <c:showSerName val="0"/>
          <c:showPercent val="0"/>
          <c:showBubbleSize val="0"/>
        </c:dLbls>
        <c:gapWidth val="100"/>
        <c:overlap val="-24"/>
        <c:axId val="915570448"/>
        <c:axId val="842408128"/>
      </c:barChart>
      <c:catAx>
        <c:axId val="915570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42408128"/>
        <c:crosses val="autoZero"/>
        <c:auto val="1"/>
        <c:lblAlgn val="ctr"/>
        <c:lblOffset val="100"/>
        <c:noMultiLvlLbl val="0"/>
      </c:catAx>
      <c:valAx>
        <c:axId val="842408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5570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6E-4D2C-A3DE-F9F1F54E9002}"/>
                </c:ext>
              </c:extLst>
            </c:dLbl>
            <c:dLbl>
              <c:idx val="1"/>
              <c:tx>
                <c:rich>
                  <a:bodyPr/>
                  <a:lstStyle/>
                  <a:p>
                    <a:r>
                      <a:rPr lang="en-US" dirty="0"/>
                      <a:t>60 %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6E-4D2C-A3DE-F9F1F54E9002}"/>
                </c:ext>
              </c:extLst>
            </c:dLbl>
            <c:dLbl>
              <c:idx val="2"/>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6E-4D2C-A3DE-F9F1F54E9002}"/>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Sheet1!$G$380:$G$382</c:f>
              <c:strCache>
                <c:ptCount val="3"/>
                <c:pt idx="0">
                  <c:v>SIEMPRE</c:v>
                </c:pt>
                <c:pt idx="1">
                  <c:v>ALGUNAS VECES</c:v>
                </c:pt>
                <c:pt idx="2">
                  <c:v>NUNCA</c:v>
                </c:pt>
              </c:strCache>
            </c:strRef>
          </c:cat>
          <c:val>
            <c:numRef>
              <c:f>Sheet1!$J$380:$J$382</c:f>
              <c:numCache>
                <c:formatCode>###0.0</c:formatCode>
                <c:ptCount val="3"/>
                <c:pt idx="0">
                  <c:v>26</c:v>
                </c:pt>
                <c:pt idx="1">
                  <c:v>60</c:v>
                </c:pt>
                <c:pt idx="2">
                  <c:v>14.000000000000002</c:v>
                </c:pt>
              </c:numCache>
            </c:numRef>
          </c:val>
          <c:extLst>
            <c:ext xmlns:c16="http://schemas.microsoft.com/office/drawing/2014/chart" uri="{C3380CC4-5D6E-409C-BE32-E72D297353CC}">
              <c16:uniqueId val="{00000003-8C6E-4D2C-A3DE-F9F1F54E9002}"/>
            </c:ext>
          </c:extLst>
        </c:ser>
        <c:dLbls>
          <c:dLblPos val="inEnd"/>
          <c:showLegendKey val="0"/>
          <c:showVal val="1"/>
          <c:showCatName val="0"/>
          <c:showSerName val="0"/>
          <c:showPercent val="0"/>
          <c:showBubbleSize val="0"/>
        </c:dLbls>
        <c:gapWidth val="100"/>
        <c:overlap val="-24"/>
        <c:axId val="877388448"/>
        <c:axId val="874622048"/>
      </c:barChart>
      <c:catAx>
        <c:axId val="877388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4622048"/>
        <c:crosses val="autoZero"/>
        <c:auto val="1"/>
        <c:lblAlgn val="ctr"/>
        <c:lblOffset val="100"/>
        <c:noMultiLvlLbl val="0"/>
      </c:catAx>
      <c:valAx>
        <c:axId val="874622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738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chemeClr val="tx1"/>
          </a:solidFill>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E5-48D4-A167-CE0F4621DC3D}"/>
                </c:ext>
              </c:extLst>
            </c:dLbl>
            <c:dLbl>
              <c:idx val="1"/>
              <c:tx>
                <c:rich>
                  <a:bodyPr/>
                  <a:lstStyle/>
                  <a:p>
                    <a:r>
                      <a:rPr lang="en-US" dirty="0"/>
                      <a:t>66 %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E5-48D4-A167-CE0F4621DC3D}"/>
                </c:ext>
              </c:extLst>
            </c:dLbl>
            <c:dLbl>
              <c:idx val="2"/>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E5-48D4-A167-CE0F4621DC3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Sheet1!$G$387:$G$389</c:f>
              <c:strCache>
                <c:ptCount val="3"/>
                <c:pt idx="0">
                  <c:v>SIEMPRE</c:v>
                </c:pt>
                <c:pt idx="1">
                  <c:v>ALGUNAS VECES</c:v>
                </c:pt>
                <c:pt idx="2">
                  <c:v>NUNCA</c:v>
                </c:pt>
              </c:strCache>
            </c:strRef>
          </c:cat>
          <c:val>
            <c:numRef>
              <c:f>Sheet1!$J$387:$J$389</c:f>
              <c:numCache>
                <c:formatCode>###0.0</c:formatCode>
                <c:ptCount val="3"/>
                <c:pt idx="0">
                  <c:v>32</c:v>
                </c:pt>
                <c:pt idx="1">
                  <c:v>66</c:v>
                </c:pt>
                <c:pt idx="2">
                  <c:v>2</c:v>
                </c:pt>
              </c:numCache>
            </c:numRef>
          </c:val>
          <c:extLst>
            <c:ext xmlns:c16="http://schemas.microsoft.com/office/drawing/2014/chart" uri="{C3380CC4-5D6E-409C-BE32-E72D297353CC}">
              <c16:uniqueId val="{00000003-0DE5-48D4-A167-CE0F4621DC3D}"/>
            </c:ext>
          </c:extLst>
        </c:ser>
        <c:dLbls>
          <c:dLblPos val="inEnd"/>
          <c:showLegendKey val="0"/>
          <c:showVal val="1"/>
          <c:showCatName val="0"/>
          <c:showSerName val="0"/>
          <c:showPercent val="0"/>
          <c:showBubbleSize val="0"/>
        </c:dLbls>
        <c:gapWidth val="100"/>
        <c:overlap val="-24"/>
        <c:axId val="915570048"/>
        <c:axId val="870121360"/>
      </c:barChart>
      <c:catAx>
        <c:axId val="915570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0121360"/>
        <c:crosses val="autoZero"/>
        <c:auto val="1"/>
        <c:lblAlgn val="ctr"/>
        <c:lblOffset val="100"/>
        <c:noMultiLvlLbl val="0"/>
      </c:catAx>
      <c:valAx>
        <c:axId val="870121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5570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87-4698-8E80-FC4862C582A8}"/>
                </c:ext>
              </c:extLst>
            </c:dLbl>
            <c:dLbl>
              <c:idx val="1"/>
              <c:tx>
                <c:rich>
                  <a:bodyPr/>
                  <a:lstStyle/>
                  <a:p>
                    <a:r>
                      <a:rPr lang="en-US" dirty="0"/>
                      <a:t>60 %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87-4698-8E80-FC4862C582A8}"/>
                </c:ext>
              </c:extLst>
            </c:dLbl>
            <c:dLbl>
              <c:idx val="2"/>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87-4698-8E80-FC4862C582A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Sheet1!$G$394:$G$396</c:f>
              <c:strCache>
                <c:ptCount val="3"/>
                <c:pt idx="0">
                  <c:v>SIEMPRE</c:v>
                </c:pt>
                <c:pt idx="1">
                  <c:v>ALGUNAS VECES</c:v>
                </c:pt>
                <c:pt idx="2">
                  <c:v>NUNCA</c:v>
                </c:pt>
              </c:strCache>
            </c:strRef>
          </c:cat>
          <c:val>
            <c:numRef>
              <c:f>Sheet1!$I$394:$I$396</c:f>
              <c:numCache>
                <c:formatCode>###0.0</c:formatCode>
                <c:ptCount val="3"/>
                <c:pt idx="0">
                  <c:v>34</c:v>
                </c:pt>
                <c:pt idx="1">
                  <c:v>60</c:v>
                </c:pt>
                <c:pt idx="2">
                  <c:v>6</c:v>
                </c:pt>
              </c:numCache>
            </c:numRef>
          </c:val>
          <c:extLst>
            <c:ext xmlns:c16="http://schemas.microsoft.com/office/drawing/2014/chart" uri="{C3380CC4-5D6E-409C-BE32-E72D297353CC}">
              <c16:uniqueId val="{00000003-9587-4698-8E80-FC4862C582A8}"/>
            </c:ext>
          </c:extLst>
        </c:ser>
        <c:dLbls>
          <c:dLblPos val="inEnd"/>
          <c:showLegendKey val="0"/>
          <c:showVal val="1"/>
          <c:showCatName val="0"/>
          <c:showSerName val="0"/>
          <c:showPercent val="0"/>
          <c:showBubbleSize val="0"/>
        </c:dLbls>
        <c:gapWidth val="100"/>
        <c:overlap val="-24"/>
        <c:axId val="877408048"/>
        <c:axId val="834336752"/>
      </c:barChart>
      <c:catAx>
        <c:axId val="877408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34336752"/>
        <c:crosses val="autoZero"/>
        <c:auto val="1"/>
        <c:lblAlgn val="ctr"/>
        <c:lblOffset val="100"/>
        <c:noMultiLvlLbl val="0"/>
      </c:catAx>
      <c:valAx>
        <c:axId val="834336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7408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28 %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CD-4CB6-9E14-E0688B7A2118}"/>
                </c:ext>
              </c:extLst>
            </c:dLbl>
            <c:dLbl>
              <c:idx val="1"/>
              <c:tx>
                <c:rich>
                  <a:bodyPr/>
                  <a:lstStyle/>
                  <a:p>
                    <a:r>
                      <a:rPr lang="en-US" dirty="0"/>
                      <a:t>60 %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CD-4CB6-9E14-E0688B7A2118}"/>
                </c:ext>
              </c:extLst>
            </c:dLbl>
            <c:dLbl>
              <c:idx val="2"/>
              <c:tx>
                <c:rich>
                  <a:bodyPr/>
                  <a:lstStyle/>
                  <a:p>
                    <a:r>
                      <a:rPr lang="en-US" dirty="0"/>
                      <a:t>12 %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CD-4CB6-9E14-E0688B7A2118}"/>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Sheet1!$G$401:$G$403</c:f>
              <c:strCache>
                <c:ptCount val="3"/>
                <c:pt idx="0">
                  <c:v>SIEMPRE</c:v>
                </c:pt>
                <c:pt idx="1">
                  <c:v>ALGUNAS VECES</c:v>
                </c:pt>
                <c:pt idx="2">
                  <c:v>NUNCA</c:v>
                </c:pt>
              </c:strCache>
            </c:strRef>
          </c:cat>
          <c:val>
            <c:numRef>
              <c:f>Sheet1!$J$401:$J$403</c:f>
              <c:numCache>
                <c:formatCode>###0.0</c:formatCode>
                <c:ptCount val="3"/>
                <c:pt idx="0">
                  <c:v>28.000000000000004</c:v>
                </c:pt>
                <c:pt idx="1">
                  <c:v>60</c:v>
                </c:pt>
                <c:pt idx="2">
                  <c:v>12</c:v>
                </c:pt>
              </c:numCache>
            </c:numRef>
          </c:val>
          <c:extLst>
            <c:ext xmlns:c16="http://schemas.microsoft.com/office/drawing/2014/chart" uri="{C3380CC4-5D6E-409C-BE32-E72D297353CC}">
              <c16:uniqueId val="{00000003-BCCD-4CB6-9E14-E0688B7A2118}"/>
            </c:ext>
          </c:extLst>
        </c:ser>
        <c:dLbls>
          <c:dLblPos val="inEnd"/>
          <c:showLegendKey val="0"/>
          <c:showVal val="1"/>
          <c:showCatName val="0"/>
          <c:showSerName val="0"/>
          <c:showPercent val="0"/>
          <c:showBubbleSize val="0"/>
        </c:dLbls>
        <c:gapWidth val="100"/>
        <c:overlap val="-24"/>
        <c:axId val="651097952"/>
        <c:axId val="552911008"/>
      </c:barChart>
      <c:catAx>
        <c:axId val="651097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52911008"/>
        <c:crosses val="autoZero"/>
        <c:auto val="1"/>
        <c:lblAlgn val="ctr"/>
        <c:lblOffset val="100"/>
        <c:noMultiLvlLbl val="0"/>
      </c:catAx>
      <c:valAx>
        <c:axId val="552911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1097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93-4AE4-BCFF-D5BC7F4027D6}"/>
                </c:ext>
              </c:extLst>
            </c:dLbl>
            <c:dLbl>
              <c:idx val="1"/>
              <c:tx>
                <c:rich>
                  <a:bodyPr/>
                  <a:lstStyle/>
                  <a:p>
                    <a:r>
                      <a:rPr lang="en-US" dirty="0"/>
                      <a:t>18 %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93-4AE4-BCFF-D5BC7F4027D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Sheet1!$B$408:$B$409</c:f>
              <c:strCache>
                <c:ptCount val="2"/>
                <c:pt idx="0">
                  <c:v>SI</c:v>
                </c:pt>
                <c:pt idx="1">
                  <c:v>NO</c:v>
                </c:pt>
              </c:strCache>
            </c:strRef>
          </c:cat>
          <c:val>
            <c:numRef>
              <c:f>Sheet1!$E$408:$E$409</c:f>
              <c:numCache>
                <c:formatCode>###0.0</c:formatCode>
                <c:ptCount val="2"/>
                <c:pt idx="0">
                  <c:v>82</c:v>
                </c:pt>
                <c:pt idx="1">
                  <c:v>18</c:v>
                </c:pt>
              </c:numCache>
            </c:numRef>
          </c:val>
          <c:extLst>
            <c:ext xmlns:c16="http://schemas.microsoft.com/office/drawing/2014/chart" uri="{C3380CC4-5D6E-409C-BE32-E72D297353CC}">
              <c16:uniqueId val="{00000002-C793-4AE4-BCFF-D5BC7F4027D6}"/>
            </c:ext>
          </c:extLst>
        </c:ser>
        <c:dLbls>
          <c:dLblPos val="inEnd"/>
          <c:showLegendKey val="0"/>
          <c:showVal val="1"/>
          <c:showCatName val="0"/>
          <c:showSerName val="0"/>
          <c:showPercent val="0"/>
          <c:showBubbleSize val="0"/>
        </c:dLbls>
        <c:gapWidth val="100"/>
        <c:overlap val="-24"/>
        <c:axId val="915588048"/>
        <c:axId val="834337168"/>
      </c:barChart>
      <c:catAx>
        <c:axId val="915588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34337168"/>
        <c:crosses val="autoZero"/>
        <c:auto val="1"/>
        <c:lblAlgn val="ctr"/>
        <c:lblOffset val="100"/>
        <c:noMultiLvlLbl val="0"/>
      </c:catAx>
      <c:valAx>
        <c:axId val="834337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5588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1C-44E3-8809-F419523D14A9}"/>
                </c:ext>
              </c:extLst>
            </c:dLbl>
            <c:dLbl>
              <c:idx val="1"/>
              <c:tx>
                <c:rich>
                  <a:bodyPr/>
                  <a:lstStyle/>
                  <a:p>
                    <a:r>
                      <a:rPr lang="en-US" dirty="0"/>
                      <a:t>40 %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1C-44E3-8809-F419523D14A9}"/>
                </c:ext>
              </c:extLst>
            </c:dLbl>
            <c:dLbl>
              <c:idx val="2"/>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1C-44E3-8809-F419523D14A9}"/>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Sheet1!$G$414:$G$416</c:f>
              <c:strCache>
                <c:ptCount val="3"/>
                <c:pt idx="0">
                  <c:v>SIEMPRE</c:v>
                </c:pt>
                <c:pt idx="1">
                  <c:v>ALGUNAS VECES</c:v>
                </c:pt>
                <c:pt idx="2">
                  <c:v>NUNCA</c:v>
                </c:pt>
              </c:strCache>
            </c:strRef>
          </c:cat>
          <c:val>
            <c:numRef>
              <c:f>Sheet1!$I$414:$I$416</c:f>
              <c:numCache>
                <c:formatCode>###0.0</c:formatCode>
                <c:ptCount val="3"/>
                <c:pt idx="0">
                  <c:v>50</c:v>
                </c:pt>
                <c:pt idx="1">
                  <c:v>40</c:v>
                </c:pt>
                <c:pt idx="2">
                  <c:v>10</c:v>
                </c:pt>
              </c:numCache>
            </c:numRef>
          </c:val>
          <c:extLst>
            <c:ext xmlns:c16="http://schemas.microsoft.com/office/drawing/2014/chart" uri="{C3380CC4-5D6E-409C-BE32-E72D297353CC}">
              <c16:uniqueId val="{00000003-A31C-44E3-8809-F419523D14A9}"/>
            </c:ext>
          </c:extLst>
        </c:ser>
        <c:dLbls>
          <c:dLblPos val="inEnd"/>
          <c:showLegendKey val="0"/>
          <c:showVal val="1"/>
          <c:showCatName val="0"/>
          <c:showSerName val="0"/>
          <c:showPercent val="0"/>
          <c:showBubbleSize val="0"/>
        </c:dLbls>
        <c:gapWidth val="100"/>
        <c:overlap val="-24"/>
        <c:axId val="915648448"/>
        <c:axId val="654941664"/>
      </c:barChart>
      <c:catAx>
        <c:axId val="915648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4941664"/>
        <c:crosses val="autoZero"/>
        <c:auto val="1"/>
        <c:lblAlgn val="ctr"/>
        <c:lblOffset val="100"/>
        <c:noMultiLvlLbl val="0"/>
      </c:catAx>
      <c:valAx>
        <c:axId val="654941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5648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36 %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77-4A9D-828D-AE063EFB8A27}"/>
                </c:ext>
              </c:extLst>
            </c:dLbl>
            <c:dLbl>
              <c:idx val="1"/>
              <c:tx>
                <c:rich>
                  <a:bodyPr/>
                  <a:lstStyle/>
                  <a:p>
                    <a:r>
                      <a:rPr lang="en-US" dirty="0"/>
                      <a:t>56 %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77-4A9D-828D-AE063EFB8A27}"/>
                </c:ext>
              </c:extLst>
            </c:dLbl>
            <c:dLbl>
              <c:idx val="2"/>
              <c:tx>
                <c:rich>
                  <a:bodyPr/>
                  <a:lstStyle/>
                  <a:p>
                    <a:r>
                      <a:rPr lang="en-US" dirty="0"/>
                      <a:t>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77-4A9D-828D-AE063EFB8A2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Sheet1!$G$421:$G$423</c:f>
              <c:strCache>
                <c:ptCount val="3"/>
                <c:pt idx="0">
                  <c:v>SIEMPRE</c:v>
                </c:pt>
                <c:pt idx="1">
                  <c:v>ALGUNAS VECES</c:v>
                </c:pt>
                <c:pt idx="2">
                  <c:v>NUNCA</c:v>
                </c:pt>
              </c:strCache>
            </c:strRef>
          </c:cat>
          <c:val>
            <c:numRef>
              <c:f>Sheet1!$I$421:$I$423</c:f>
              <c:numCache>
                <c:formatCode>###0.0</c:formatCode>
                <c:ptCount val="3"/>
                <c:pt idx="0">
                  <c:v>36</c:v>
                </c:pt>
                <c:pt idx="1">
                  <c:v>56.000000000000007</c:v>
                </c:pt>
                <c:pt idx="2">
                  <c:v>8</c:v>
                </c:pt>
              </c:numCache>
            </c:numRef>
          </c:val>
          <c:extLst>
            <c:ext xmlns:c16="http://schemas.microsoft.com/office/drawing/2014/chart" uri="{C3380CC4-5D6E-409C-BE32-E72D297353CC}">
              <c16:uniqueId val="{00000003-BF77-4A9D-828D-AE063EFB8A27}"/>
            </c:ext>
          </c:extLst>
        </c:ser>
        <c:dLbls>
          <c:dLblPos val="inEnd"/>
          <c:showLegendKey val="0"/>
          <c:showVal val="1"/>
          <c:showCatName val="0"/>
          <c:showSerName val="0"/>
          <c:showPercent val="0"/>
          <c:showBubbleSize val="0"/>
        </c:dLbls>
        <c:gapWidth val="100"/>
        <c:overlap val="-24"/>
        <c:axId val="831277936"/>
        <c:axId val="874617168"/>
      </c:barChart>
      <c:catAx>
        <c:axId val="831277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4617168"/>
        <c:crosses val="autoZero"/>
        <c:auto val="1"/>
        <c:lblAlgn val="ctr"/>
        <c:lblOffset val="100"/>
        <c:noMultiLvlLbl val="0"/>
      </c:catAx>
      <c:valAx>
        <c:axId val="874617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3127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81-4314-A933-FEAEB8C44437}"/>
                </c:ext>
              </c:extLst>
            </c:dLbl>
            <c:dLbl>
              <c:idx val="1"/>
              <c:tx>
                <c:rich>
                  <a:bodyPr/>
                  <a:lstStyle/>
                  <a:p>
                    <a:r>
                      <a:rPr lang="en-US" dirty="0"/>
                      <a:t>66 %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81-4314-A933-FEAEB8C44437}"/>
                </c:ext>
              </c:extLst>
            </c:dLbl>
            <c:dLbl>
              <c:idx val="2"/>
              <c:tx>
                <c:rich>
                  <a:bodyPr/>
                  <a:lstStyle/>
                  <a:p>
                    <a:r>
                      <a:rPr lang="en-US" dirty="0"/>
                      <a:t>18 %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81-4314-A933-FEAEB8C44437}"/>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Sheet1!$G$428:$G$430</c:f>
              <c:strCache>
                <c:ptCount val="3"/>
                <c:pt idx="0">
                  <c:v>SIEMPRE</c:v>
                </c:pt>
                <c:pt idx="1">
                  <c:v>ALGUNAS VECES</c:v>
                </c:pt>
                <c:pt idx="2">
                  <c:v>NUNCA</c:v>
                </c:pt>
              </c:strCache>
            </c:strRef>
          </c:cat>
          <c:val>
            <c:numRef>
              <c:f>Sheet1!$I$428:$I$430</c:f>
              <c:numCache>
                <c:formatCode>###0.0</c:formatCode>
                <c:ptCount val="3"/>
                <c:pt idx="0">
                  <c:v>16</c:v>
                </c:pt>
                <c:pt idx="1">
                  <c:v>66</c:v>
                </c:pt>
                <c:pt idx="2">
                  <c:v>18</c:v>
                </c:pt>
              </c:numCache>
            </c:numRef>
          </c:val>
          <c:extLst>
            <c:ext xmlns:c16="http://schemas.microsoft.com/office/drawing/2014/chart" uri="{C3380CC4-5D6E-409C-BE32-E72D297353CC}">
              <c16:uniqueId val="{00000003-DC81-4314-A933-FEAEB8C44437}"/>
            </c:ext>
          </c:extLst>
        </c:ser>
        <c:dLbls>
          <c:dLblPos val="inEnd"/>
          <c:showLegendKey val="0"/>
          <c:showVal val="1"/>
          <c:showCatName val="0"/>
          <c:showSerName val="0"/>
          <c:showPercent val="0"/>
          <c:showBubbleSize val="0"/>
        </c:dLbls>
        <c:gapWidth val="100"/>
        <c:overlap val="-24"/>
        <c:axId val="915676448"/>
        <c:axId val="842408960"/>
      </c:barChart>
      <c:catAx>
        <c:axId val="915676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42408960"/>
        <c:crosses val="autoZero"/>
        <c:auto val="1"/>
        <c:lblAlgn val="ctr"/>
        <c:lblOffset val="100"/>
        <c:noMultiLvlLbl val="0"/>
      </c:catAx>
      <c:valAx>
        <c:axId val="842408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567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42-4463-9F5A-49137F003E94}"/>
                </c:ext>
              </c:extLst>
            </c:dLbl>
            <c:dLbl>
              <c:idx val="1"/>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42-4463-9F5A-49137F003E94}"/>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Sheet1!$G$435:$G$436</c:f>
              <c:strCache>
                <c:ptCount val="2"/>
                <c:pt idx="0">
                  <c:v>SIEMPRE</c:v>
                </c:pt>
                <c:pt idx="1">
                  <c:v>ALGUNAS VECES</c:v>
                </c:pt>
              </c:strCache>
            </c:strRef>
          </c:cat>
          <c:val>
            <c:numRef>
              <c:f>Sheet1!$J$435:$J$436</c:f>
              <c:numCache>
                <c:formatCode>###0.0</c:formatCode>
                <c:ptCount val="2"/>
                <c:pt idx="0">
                  <c:v>86</c:v>
                </c:pt>
                <c:pt idx="1">
                  <c:v>14.000000000000002</c:v>
                </c:pt>
              </c:numCache>
            </c:numRef>
          </c:val>
          <c:extLst>
            <c:ext xmlns:c16="http://schemas.microsoft.com/office/drawing/2014/chart" uri="{C3380CC4-5D6E-409C-BE32-E72D297353CC}">
              <c16:uniqueId val="{00000002-CB42-4463-9F5A-49137F003E94}"/>
            </c:ext>
          </c:extLst>
        </c:ser>
        <c:dLbls>
          <c:dLblPos val="inEnd"/>
          <c:showLegendKey val="0"/>
          <c:showVal val="1"/>
          <c:showCatName val="0"/>
          <c:showSerName val="0"/>
          <c:showPercent val="0"/>
          <c:showBubbleSize val="0"/>
        </c:dLbls>
        <c:gapWidth val="100"/>
        <c:overlap val="-24"/>
        <c:axId val="653674176"/>
        <c:axId val="874621632"/>
      </c:barChart>
      <c:catAx>
        <c:axId val="653674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4621632"/>
        <c:crosses val="autoZero"/>
        <c:auto val="1"/>
        <c:lblAlgn val="ctr"/>
        <c:lblOffset val="100"/>
        <c:noMultiLvlLbl val="0"/>
      </c:catAx>
      <c:valAx>
        <c:axId val="874621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367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0C-4098-89FB-434C42CA5F36}"/>
                </c:ext>
              </c:extLst>
            </c:dLbl>
            <c:dLbl>
              <c:idx val="1"/>
              <c:tx>
                <c:rich>
                  <a:bodyPr/>
                  <a:lstStyle/>
                  <a:p>
                    <a:r>
                      <a:rPr lang="en-US" dirty="0"/>
                      <a:t>54 %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0C-4098-89FB-434C42CA5F3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Sheet1!$G$441:$G$442</c:f>
              <c:strCache>
                <c:ptCount val="2"/>
                <c:pt idx="0">
                  <c:v>SI</c:v>
                </c:pt>
                <c:pt idx="1">
                  <c:v>NO</c:v>
                </c:pt>
              </c:strCache>
            </c:strRef>
          </c:cat>
          <c:val>
            <c:numRef>
              <c:f>Sheet1!$I$441:$I$442</c:f>
              <c:numCache>
                <c:formatCode>###0.0</c:formatCode>
                <c:ptCount val="2"/>
                <c:pt idx="0">
                  <c:v>46</c:v>
                </c:pt>
                <c:pt idx="1">
                  <c:v>54</c:v>
                </c:pt>
              </c:numCache>
            </c:numRef>
          </c:val>
          <c:extLst>
            <c:ext xmlns:c16="http://schemas.microsoft.com/office/drawing/2014/chart" uri="{C3380CC4-5D6E-409C-BE32-E72D297353CC}">
              <c16:uniqueId val="{00000002-CA0C-4098-89FB-434C42CA5F36}"/>
            </c:ext>
          </c:extLst>
        </c:ser>
        <c:dLbls>
          <c:dLblPos val="inEnd"/>
          <c:showLegendKey val="0"/>
          <c:showVal val="1"/>
          <c:showCatName val="0"/>
          <c:showSerName val="0"/>
          <c:showPercent val="0"/>
          <c:showBubbleSize val="0"/>
        </c:dLbls>
        <c:gapWidth val="100"/>
        <c:overlap val="-24"/>
        <c:axId val="915669648"/>
        <c:axId val="552917664"/>
      </c:barChart>
      <c:catAx>
        <c:axId val="915669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52917664"/>
        <c:crosses val="autoZero"/>
        <c:auto val="1"/>
        <c:lblAlgn val="ctr"/>
        <c:lblOffset val="100"/>
        <c:noMultiLvlLbl val="0"/>
      </c:catAx>
      <c:valAx>
        <c:axId val="55291766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1566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E0-4A8F-A735-46A3D1ABF70D}"/>
                </c:ext>
              </c:extLst>
            </c:dLbl>
            <c:dLbl>
              <c:idx val="1"/>
              <c:tx>
                <c:rich>
                  <a:bodyPr/>
                  <a:lstStyle/>
                  <a:p>
                    <a:r>
                      <a:rPr lang="en-US" dirty="0"/>
                      <a:t>38 %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E0-4A8F-A735-46A3D1ABF70D}"/>
                </c:ext>
              </c:extLst>
            </c:dLbl>
            <c:dLbl>
              <c:idx val="2"/>
              <c:tx>
                <c:rich>
                  <a:bodyPr/>
                  <a:lstStyle/>
                  <a:p>
                    <a:r>
                      <a:rPr lang="en-US" dirty="0"/>
                      <a:t>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E0-4A8F-A735-46A3D1ABF70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Sheet1!$G$447:$G$449</c:f>
              <c:strCache>
                <c:ptCount val="3"/>
                <c:pt idx="0">
                  <c:v>SIEMPRE</c:v>
                </c:pt>
                <c:pt idx="1">
                  <c:v>ALGUNAS VECES</c:v>
                </c:pt>
                <c:pt idx="2">
                  <c:v>NUNCA</c:v>
                </c:pt>
              </c:strCache>
            </c:strRef>
          </c:cat>
          <c:val>
            <c:numRef>
              <c:f>Sheet1!$I$447:$I$449</c:f>
              <c:numCache>
                <c:formatCode>###0.0</c:formatCode>
                <c:ptCount val="3"/>
                <c:pt idx="0">
                  <c:v>57.999999999999993</c:v>
                </c:pt>
                <c:pt idx="1">
                  <c:v>38</c:v>
                </c:pt>
                <c:pt idx="2">
                  <c:v>4</c:v>
                </c:pt>
              </c:numCache>
            </c:numRef>
          </c:val>
          <c:extLst>
            <c:ext xmlns:c16="http://schemas.microsoft.com/office/drawing/2014/chart" uri="{C3380CC4-5D6E-409C-BE32-E72D297353CC}">
              <c16:uniqueId val="{00000003-18E0-4A8F-A735-46A3D1ABF70D}"/>
            </c:ext>
          </c:extLst>
        </c:ser>
        <c:dLbls>
          <c:dLblPos val="inEnd"/>
          <c:showLegendKey val="0"/>
          <c:showVal val="1"/>
          <c:showCatName val="0"/>
          <c:showSerName val="0"/>
          <c:showPercent val="0"/>
          <c:showBubbleSize val="0"/>
        </c:dLbls>
        <c:gapWidth val="100"/>
        <c:overlap val="-24"/>
        <c:axId val="674186256"/>
        <c:axId val="842409792"/>
      </c:barChart>
      <c:catAx>
        <c:axId val="674186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42409792"/>
        <c:crosses val="autoZero"/>
        <c:auto val="1"/>
        <c:lblAlgn val="ctr"/>
        <c:lblOffset val="100"/>
        <c:noMultiLvlLbl val="0"/>
      </c:catAx>
      <c:valAx>
        <c:axId val="8424097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74186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61-4612-A2E5-10FB30E9265D}"/>
                </c:ext>
              </c:extLst>
            </c:dLbl>
            <c:dLbl>
              <c:idx val="1"/>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61-4612-A2E5-10FB30E9265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Sheet1!$G$454:$G$455</c:f>
              <c:strCache>
                <c:ptCount val="2"/>
                <c:pt idx="0">
                  <c:v>SI</c:v>
                </c:pt>
                <c:pt idx="1">
                  <c:v>NO</c:v>
                </c:pt>
              </c:strCache>
            </c:strRef>
          </c:cat>
          <c:val>
            <c:numRef>
              <c:f>Sheet1!$J$454:$J$455</c:f>
              <c:numCache>
                <c:formatCode>###0.0</c:formatCode>
                <c:ptCount val="2"/>
                <c:pt idx="0">
                  <c:v>90</c:v>
                </c:pt>
                <c:pt idx="1">
                  <c:v>10</c:v>
                </c:pt>
              </c:numCache>
            </c:numRef>
          </c:val>
          <c:extLst>
            <c:ext xmlns:c16="http://schemas.microsoft.com/office/drawing/2014/chart" uri="{C3380CC4-5D6E-409C-BE32-E72D297353CC}">
              <c16:uniqueId val="{00000002-6061-4612-A2E5-10FB30E9265D}"/>
            </c:ext>
          </c:extLst>
        </c:ser>
        <c:dLbls>
          <c:dLblPos val="inEnd"/>
          <c:showLegendKey val="0"/>
          <c:showVal val="1"/>
          <c:showCatName val="0"/>
          <c:showSerName val="0"/>
          <c:showPercent val="0"/>
          <c:showBubbleSize val="0"/>
        </c:dLbls>
        <c:gapWidth val="100"/>
        <c:overlap val="-24"/>
        <c:axId val="674201456"/>
        <c:axId val="838911792"/>
      </c:barChart>
      <c:catAx>
        <c:axId val="674201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38911792"/>
        <c:crosses val="autoZero"/>
        <c:auto val="1"/>
        <c:lblAlgn val="ctr"/>
        <c:lblOffset val="100"/>
        <c:noMultiLvlLbl val="0"/>
      </c:catAx>
      <c:valAx>
        <c:axId val="838911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74201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86-4D42-A6C6-D8433BADC9D0}"/>
                </c:ext>
              </c:extLst>
            </c:dLbl>
            <c:dLbl>
              <c:idx val="1"/>
              <c:tx>
                <c:rich>
                  <a:bodyPr/>
                  <a:lstStyle/>
                  <a:p>
                    <a:r>
                      <a:rPr lang="en-US" dirty="0"/>
                      <a:t>26 %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86-4D42-A6C6-D8433BADC9D0}"/>
                </c:ext>
              </c:extLst>
            </c:dLbl>
            <c:dLbl>
              <c:idx val="2"/>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86-4D42-A6C6-D8433BADC9D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Sheet1!$G$460:$G$462</c:f>
              <c:strCache>
                <c:ptCount val="3"/>
                <c:pt idx="0">
                  <c:v>SIEMPRE</c:v>
                </c:pt>
                <c:pt idx="1">
                  <c:v>ALGUNAS VECES</c:v>
                </c:pt>
                <c:pt idx="2">
                  <c:v>NUNCA</c:v>
                </c:pt>
              </c:strCache>
            </c:strRef>
          </c:cat>
          <c:val>
            <c:numRef>
              <c:f>Sheet1!$I$460:$I$462</c:f>
              <c:numCache>
                <c:formatCode>###0.0</c:formatCode>
                <c:ptCount val="3"/>
                <c:pt idx="0">
                  <c:v>64</c:v>
                </c:pt>
                <c:pt idx="1">
                  <c:v>26</c:v>
                </c:pt>
                <c:pt idx="2">
                  <c:v>10</c:v>
                </c:pt>
              </c:numCache>
            </c:numRef>
          </c:val>
          <c:extLst>
            <c:ext xmlns:c16="http://schemas.microsoft.com/office/drawing/2014/chart" uri="{C3380CC4-5D6E-409C-BE32-E72D297353CC}">
              <c16:uniqueId val="{00000003-6D86-4D42-A6C6-D8433BADC9D0}"/>
            </c:ext>
          </c:extLst>
        </c:ser>
        <c:dLbls>
          <c:dLblPos val="inEnd"/>
          <c:showLegendKey val="0"/>
          <c:showVal val="1"/>
          <c:showCatName val="0"/>
          <c:showSerName val="0"/>
          <c:showPercent val="0"/>
          <c:showBubbleSize val="0"/>
        </c:dLbls>
        <c:gapWidth val="100"/>
        <c:overlap val="-24"/>
        <c:axId val="674175056"/>
        <c:axId val="550516240"/>
      </c:barChart>
      <c:catAx>
        <c:axId val="674175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50516240"/>
        <c:crosses val="autoZero"/>
        <c:auto val="1"/>
        <c:lblAlgn val="ctr"/>
        <c:lblOffset val="100"/>
        <c:noMultiLvlLbl val="0"/>
      </c:catAx>
      <c:valAx>
        <c:axId val="550516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74175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02-48B6-AA04-95F561025C5F}"/>
                </c:ext>
              </c:extLst>
            </c:dLbl>
            <c:dLbl>
              <c:idx val="1"/>
              <c:tx>
                <c:rich>
                  <a:bodyPr/>
                  <a:lstStyle/>
                  <a:p>
                    <a:r>
                      <a:rPr lang="en-US" dirty="0"/>
                      <a:t>22 %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02-48B6-AA04-95F561025C5F}"/>
                </c:ext>
              </c:extLst>
            </c:dLbl>
            <c:dLbl>
              <c:idx val="2"/>
              <c:tx>
                <c:rich>
                  <a:bodyPr/>
                  <a:lstStyle/>
                  <a:p>
                    <a:r>
                      <a:rPr lang="en-US" dirty="0"/>
                      <a:t>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02-48B6-AA04-95F561025C5F}"/>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Sheet1!$G$467:$G$469</c:f>
              <c:strCache>
                <c:ptCount val="3"/>
                <c:pt idx="0">
                  <c:v>SIEMPRE</c:v>
                </c:pt>
                <c:pt idx="1">
                  <c:v>ALGUNAS VECES</c:v>
                </c:pt>
                <c:pt idx="2">
                  <c:v>NUNCA</c:v>
                </c:pt>
              </c:strCache>
            </c:strRef>
          </c:cat>
          <c:val>
            <c:numRef>
              <c:f>Sheet1!$J$467:$J$469</c:f>
              <c:numCache>
                <c:formatCode>###0.0</c:formatCode>
                <c:ptCount val="3"/>
                <c:pt idx="0">
                  <c:v>76</c:v>
                </c:pt>
                <c:pt idx="1">
                  <c:v>22</c:v>
                </c:pt>
                <c:pt idx="2">
                  <c:v>2</c:v>
                </c:pt>
              </c:numCache>
            </c:numRef>
          </c:val>
          <c:extLst>
            <c:ext xmlns:c16="http://schemas.microsoft.com/office/drawing/2014/chart" uri="{C3380CC4-5D6E-409C-BE32-E72D297353CC}">
              <c16:uniqueId val="{00000003-FD02-48B6-AA04-95F561025C5F}"/>
            </c:ext>
          </c:extLst>
        </c:ser>
        <c:dLbls>
          <c:dLblPos val="inEnd"/>
          <c:showLegendKey val="0"/>
          <c:showVal val="1"/>
          <c:showCatName val="0"/>
          <c:showSerName val="0"/>
          <c:showPercent val="0"/>
          <c:showBubbleSize val="0"/>
        </c:dLbls>
        <c:gapWidth val="100"/>
        <c:overlap val="-24"/>
        <c:axId val="674127456"/>
        <c:axId val="546848272"/>
      </c:barChart>
      <c:catAx>
        <c:axId val="674127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46848272"/>
        <c:crosses val="autoZero"/>
        <c:auto val="1"/>
        <c:lblAlgn val="ctr"/>
        <c:lblOffset val="100"/>
        <c:noMultiLvlLbl val="0"/>
      </c:catAx>
      <c:valAx>
        <c:axId val="546848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74127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s-MX" dirty="0"/>
              <a:t>PARTICIPACIÓN GENERAL DE TRABAJADORES DEL ÁREA 60 - PREPARATORIA NO. 6 IXTLÁN</a:t>
            </a:r>
            <a:r>
              <a:rPr lang="es-MX" baseline="0" dirty="0"/>
              <a:t> DEL RÍO</a:t>
            </a:r>
            <a:endParaRPr lang="es-MX"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E3C0-40C0-9094-2716DF0E51EC}"/>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E3C0-40C0-9094-2716DF0E51E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Hoja1!$J$20:$J$21</c:f>
              <c:strCache>
                <c:ptCount val="2"/>
                <c:pt idx="0">
                  <c:v>ENCUESTADOS</c:v>
                </c:pt>
                <c:pt idx="1">
                  <c:v>NO ENCUESTADOS</c:v>
                </c:pt>
              </c:strCache>
            </c:strRef>
          </c:cat>
          <c:val>
            <c:numRef>
              <c:f>Hoja1!$K$20:$K$21</c:f>
              <c:numCache>
                <c:formatCode>0%</c:formatCode>
                <c:ptCount val="2"/>
                <c:pt idx="0">
                  <c:v>1</c:v>
                </c:pt>
                <c:pt idx="1">
                  <c:v>0</c:v>
                </c:pt>
              </c:numCache>
            </c:numRef>
          </c:val>
          <c:extLst>
            <c:ext xmlns:c16="http://schemas.microsoft.com/office/drawing/2014/chart" uri="{C3380CC4-5D6E-409C-BE32-E72D297353CC}">
              <c16:uniqueId val="{00000004-E3C0-40C0-9094-2716DF0E51EC}"/>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7C-4329-A110-30F03AE72FDA}"/>
                </c:ext>
              </c:extLst>
            </c:dLbl>
            <c:dLbl>
              <c:idx val="1"/>
              <c:tx>
                <c:rich>
                  <a:bodyPr/>
                  <a:lstStyle/>
                  <a:p>
                    <a:r>
                      <a:rPr lang="en-US" dirty="0"/>
                      <a:t>48 %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7C-4329-A110-30F03AE72FDA}"/>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Sheet1!$G$474:$G$475</c:f>
              <c:strCache>
                <c:ptCount val="2"/>
                <c:pt idx="0">
                  <c:v>SI</c:v>
                </c:pt>
                <c:pt idx="1">
                  <c:v>NO</c:v>
                </c:pt>
              </c:strCache>
            </c:strRef>
          </c:cat>
          <c:val>
            <c:numRef>
              <c:f>Sheet1!$I$474:$I$475</c:f>
              <c:numCache>
                <c:formatCode>###0.0</c:formatCode>
                <c:ptCount val="2"/>
                <c:pt idx="0">
                  <c:v>52</c:v>
                </c:pt>
                <c:pt idx="1">
                  <c:v>48</c:v>
                </c:pt>
              </c:numCache>
            </c:numRef>
          </c:val>
          <c:extLst>
            <c:ext xmlns:c16="http://schemas.microsoft.com/office/drawing/2014/chart" uri="{C3380CC4-5D6E-409C-BE32-E72D297353CC}">
              <c16:uniqueId val="{00000002-817C-4329-A110-30F03AE72FDA}"/>
            </c:ext>
          </c:extLst>
        </c:ser>
        <c:dLbls>
          <c:dLblPos val="inEnd"/>
          <c:showLegendKey val="0"/>
          <c:showVal val="1"/>
          <c:showCatName val="0"/>
          <c:showSerName val="0"/>
          <c:showPercent val="0"/>
          <c:showBubbleSize val="0"/>
        </c:dLbls>
        <c:gapWidth val="100"/>
        <c:overlap val="-24"/>
        <c:axId val="674104256"/>
        <c:axId val="550515824"/>
      </c:barChart>
      <c:catAx>
        <c:axId val="674104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550515824"/>
        <c:crosses val="autoZero"/>
        <c:auto val="1"/>
        <c:lblAlgn val="ctr"/>
        <c:lblOffset val="100"/>
        <c:noMultiLvlLbl val="0"/>
      </c:catAx>
      <c:valAx>
        <c:axId val="5505158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74104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95-490B-A502-68A0E43BBE9B}"/>
                </c:ext>
              </c:extLst>
            </c:dLbl>
            <c:dLbl>
              <c:idx val="1"/>
              <c:tx>
                <c:rich>
                  <a:bodyPr/>
                  <a:lstStyle/>
                  <a:p>
                    <a:r>
                      <a:rPr lang="en-US" dirty="0"/>
                      <a:t>28 %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95-490B-A502-68A0E43BBE9B}"/>
                </c:ext>
              </c:extLst>
            </c:dLbl>
            <c:dLbl>
              <c:idx val="2"/>
              <c:layout>
                <c:manualLayout>
                  <c:x val="1.7782738897444985E-3"/>
                  <c:y val="1.3691722649772524E-2"/>
                </c:manualLayout>
              </c:layout>
              <c:tx>
                <c:rich>
                  <a:bodyPr/>
                  <a:lstStyle/>
                  <a:p>
                    <a:r>
                      <a:rPr lang="en-US" dirty="0"/>
                      <a:t>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995-490B-A502-68A0E43BBE9B}"/>
                </c:ext>
              </c:extLst>
            </c:dLbl>
            <c:dLbl>
              <c:idx val="3"/>
              <c:layout>
                <c:manualLayout>
                  <c:x val="-3.556547779488997E-3"/>
                  <c:y val="1.7318223209603481E-2"/>
                </c:manualLayout>
              </c:layout>
              <c:tx>
                <c:rich>
                  <a:bodyPr/>
                  <a:lstStyle/>
                  <a:p>
                    <a:r>
                      <a:rPr lang="en-US" dirty="0"/>
                      <a:t>8 %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95-490B-A502-68A0E43BBE9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Sheet1!$G$480:$G$483</c:f>
              <c:strCache>
                <c:ptCount val="4"/>
                <c:pt idx="0">
                  <c:v>SIEMPRE</c:v>
                </c:pt>
                <c:pt idx="1">
                  <c:v>ALGUNAS VECES</c:v>
                </c:pt>
                <c:pt idx="2">
                  <c:v>NUNCA</c:v>
                </c:pt>
                <c:pt idx="3">
                  <c:v>NO HE SIDO CONVOCADO</c:v>
                </c:pt>
              </c:strCache>
            </c:strRef>
          </c:cat>
          <c:val>
            <c:numRef>
              <c:f>Sheet1!$J$480:$J$483</c:f>
              <c:numCache>
                <c:formatCode>###0.0</c:formatCode>
                <c:ptCount val="4"/>
                <c:pt idx="0">
                  <c:v>57.999999999999993</c:v>
                </c:pt>
                <c:pt idx="1">
                  <c:v>28.000000000000004</c:v>
                </c:pt>
                <c:pt idx="2">
                  <c:v>6</c:v>
                </c:pt>
                <c:pt idx="3">
                  <c:v>8</c:v>
                </c:pt>
              </c:numCache>
            </c:numRef>
          </c:val>
          <c:extLst>
            <c:ext xmlns:c16="http://schemas.microsoft.com/office/drawing/2014/chart" uri="{C3380CC4-5D6E-409C-BE32-E72D297353CC}">
              <c16:uniqueId val="{00000004-2995-490B-A502-68A0E43BBE9B}"/>
            </c:ext>
          </c:extLst>
        </c:ser>
        <c:dLbls>
          <c:dLblPos val="inEnd"/>
          <c:showLegendKey val="0"/>
          <c:showVal val="1"/>
          <c:showCatName val="0"/>
          <c:showSerName val="0"/>
          <c:showPercent val="0"/>
          <c:showBubbleSize val="0"/>
        </c:dLbls>
        <c:gapWidth val="100"/>
        <c:overlap val="-24"/>
        <c:axId val="674102656"/>
        <c:axId val="883545984"/>
      </c:barChart>
      <c:catAx>
        <c:axId val="674102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83545984"/>
        <c:crosses val="autoZero"/>
        <c:auto val="1"/>
        <c:lblAlgn val="ctr"/>
        <c:lblOffset val="100"/>
        <c:noMultiLvlLbl val="0"/>
      </c:catAx>
      <c:valAx>
        <c:axId val="88354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74102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44 %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03-4835-A578-2A013991A183}"/>
                </c:ext>
              </c:extLst>
            </c:dLbl>
            <c:dLbl>
              <c:idx val="1"/>
              <c:tx>
                <c:rich>
                  <a:bodyPr/>
                  <a:lstStyle/>
                  <a:p>
                    <a:r>
                      <a:rPr lang="en-US" dirty="0"/>
                      <a:t>50 %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03-4835-A578-2A013991A183}"/>
                </c:ext>
              </c:extLst>
            </c:dLbl>
            <c:dLbl>
              <c:idx val="2"/>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03-4835-A578-2A013991A18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Sheet1!$G$488:$G$490</c:f>
              <c:strCache>
                <c:ptCount val="3"/>
                <c:pt idx="0">
                  <c:v>SIEMPRE</c:v>
                </c:pt>
                <c:pt idx="1">
                  <c:v>ALGUNAS VECES</c:v>
                </c:pt>
                <c:pt idx="2">
                  <c:v>NUNCA</c:v>
                </c:pt>
              </c:strCache>
            </c:strRef>
          </c:cat>
          <c:val>
            <c:numRef>
              <c:f>Sheet1!$J$488:$J$490</c:f>
              <c:numCache>
                <c:formatCode>###0.0</c:formatCode>
                <c:ptCount val="3"/>
                <c:pt idx="0">
                  <c:v>44</c:v>
                </c:pt>
                <c:pt idx="1">
                  <c:v>50</c:v>
                </c:pt>
                <c:pt idx="2">
                  <c:v>6</c:v>
                </c:pt>
              </c:numCache>
            </c:numRef>
          </c:val>
          <c:extLst>
            <c:ext xmlns:c16="http://schemas.microsoft.com/office/drawing/2014/chart" uri="{C3380CC4-5D6E-409C-BE32-E72D297353CC}">
              <c16:uniqueId val="{00000003-DD03-4835-A578-2A013991A183}"/>
            </c:ext>
          </c:extLst>
        </c:ser>
        <c:dLbls>
          <c:dLblPos val="inEnd"/>
          <c:showLegendKey val="0"/>
          <c:showVal val="1"/>
          <c:showCatName val="0"/>
          <c:showSerName val="0"/>
          <c:showPercent val="0"/>
          <c:showBubbleSize val="0"/>
        </c:dLbls>
        <c:gapWidth val="100"/>
        <c:overlap val="-24"/>
        <c:axId val="674117856"/>
        <c:axId val="653145808"/>
      </c:barChart>
      <c:catAx>
        <c:axId val="674117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3145808"/>
        <c:crosses val="autoZero"/>
        <c:auto val="1"/>
        <c:lblAlgn val="ctr"/>
        <c:lblOffset val="100"/>
        <c:noMultiLvlLbl val="0"/>
      </c:catAx>
      <c:valAx>
        <c:axId val="653145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74117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dirty="0"/>
              <a:t>LIBRE 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4B-4C9F-9247-AEE3E2D2146B}"/>
                </c:ext>
              </c:extLst>
            </c:dLbl>
            <c:dLbl>
              <c:idx val="1"/>
              <c:tx>
                <c:rich>
                  <a:bodyPr/>
                  <a:lstStyle/>
                  <a:p>
                    <a:r>
                      <a:rPr lang="en-US" dirty="0"/>
                      <a:t>28 %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4B-4C9F-9247-AEE3E2D2146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Sheet1!$G$496:$G$497</c:f>
              <c:strCache>
                <c:ptCount val="2"/>
                <c:pt idx="0">
                  <c:v>SI</c:v>
                </c:pt>
                <c:pt idx="1">
                  <c:v>NO</c:v>
                </c:pt>
              </c:strCache>
            </c:strRef>
          </c:cat>
          <c:val>
            <c:numRef>
              <c:f>Sheet1!$J$496:$J$497</c:f>
              <c:numCache>
                <c:formatCode>###0.0</c:formatCode>
                <c:ptCount val="2"/>
                <c:pt idx="0">
                  <c:v>72</c:v>
                </c:pt>
                <c:pt idx="1">
                  <c:v>28.000000000000004</c:v>
                </c:pt>
              </c:numCache>
            </c:numRef>
          </c:val>
          <c:extLst>
            <c:ext xmlns:c16="http://schemas.microsoft.com/office/drawing/2014/chart" uri="{C3380CC4-5D6E-409C-BE32-E72D297353CC}">
              <c16:uniqueId val="{00000002-754B-4C9F-9247-AEE3E2D2146B}"/>
            </c:ext>
          </c:extLst>
        </c:ser>
        <c:dLbls>
          <c:dLblPos val="inEnd"/>
          <c:showLegendKey val="0"/>
          <c:showVal val="1"/>
          <c:showCatName val="0"/>
          <c:showSerName val="0"/>
          <c:showPercent val="0"/>
          <c:showBubbleSize val="0"/>
        </c:dLbls>
        <c:gapWidth val="100"/>
        <c:overlap val="-24"/>
        <c:axId val="984279296"/>
        <c:axId val="834337584"/>
      </c:barChart>
      <c:catAx>
        <c:axId val="984279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34337584"/>
        <c:crosses val="autoZero"/>
        <c:auto val="1"/>
        <c:lblAlgn val="ctr"/>
        <c:lblOffset val="100"/>
        <c:noMultiLvlLbl val="0"/>
      </c:catAx>
      <c:valAx>
        <c:axId val="834337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4279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78-4DAC-B369-A8B8F0128908}"/>
                </c:ext>
              </c:extLst>
            </c:dLbl>
            <c:dLbl>
              <c:idx val="1"/>
              <c:tx>
                <c:rich>
                  <a:bodyPr/>
                  <a:lstStyle/>
                  <a:p>
                    <a:r>
                      <a:rPr lang="en-US" dirty="0"/>
                      <a:t>20 %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78-4DAC-B369-A8B8F01289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Sheet1!$G$502:$G$503</c:f>
              <c:strCache>
                <c:ptCount val="2"/>
                <c:pt idx="0">
                  <c:v>SI</c:v>
                </c:pt>
                <c:pt idx="1">
                  <c:v>NO</c:v>
                </c:pt>
              </c:strCache>
            </c:strRef>
          </c:cat>
          <c:val>
            <c:numRef>
              <c:f>Sheet1!$J$502:$J$503</c:f>
              <c:numCache>
                <c:formatCode>###0.0</c:formatCode>
                <c:ptCount val="2"/>
                <c:pt idx="0">
                  <c:v>80</c:v>
                </c:pt>
                <c:pt idx="1">
                  <c:v>20</c:v>
                </c:pt>
              </c:numCache>
            </c:numRef>
          </c:val>
          <c:extLst>
            <c:ext xmlns:c16="http://schemas.microsoft.com/office/drawing/2014/chart" uri="{C3380CC4-5D6E-409C-BE32-E72D297353CC}">
              <c16:uniqueId val="{00000002-4678-4DAC-B369-A8B8F0128908}"/>
            </c:ext>
          </c:extLst>
        </c:ser>
        <c:dLbls>
          <c:dLblPos val="inEnd"/>
          <c:showLegendKey val="0"/>
          <c:showVal val="1"/>
          <c:showCatName val="0"/>
          <c:showSerName val="0"/>
          <c:showPercent val="0"/>
          <c:showBubbleSize val="0"/>
        </c:dLbls>
        <c:gapWidth val="100"/>
        <c:overlap val="-24"/>
        <c:axId val="984320496"/>
        <c:axId val="653145392"/>
      </c:barChart>
      <c:catAx>
        <c:axId val="984320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3145392"/>
        <c:crosses val="autoZero"/>
        <c:auto val="1"/>
        <c:lblAlgn val="ctr"/>
        <c:lblOffset val="100"/>
        <c:noMultiLvlLbl val="0"/>
      </c:catAx>
      <c:valAx>
        <c:axId val="653145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4320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2A-42F9-8D87-A4B81C5DE7DD}"/>
                </c:ext>
              </c:extLst>
            </c:dLbl>
            <c:dLbl>
              <c:idx val="1"/>
              <c:tx>
                <c:rich>
                  <a:bodyPr/>
                  <a:lstStyle/>
                  <a:p>
                    <a:r>
                      <a:rPr lang="en-US" dirty="0"/>
                      <a:t>14 %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2A-42F9-8D87-A4B81C5DE7D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Sheet1!$G$507:$G$508</c:f>
              <c:strCache>
                <c:ptCount val="2"/>
                <c:pt idx="0">
                  <c:v>SI</c:v>
                </c:pt>
                <c:pt idx="1">
                  <c:v>NO</c:v>
                </c:pt>
              </c:strCache>
            </c:strRef>
          </c:cat>
          <c:val>
            <c:numRef>
              <c:f>Sheet1!$J$507:$J$508</c:f>
              <c:numCache>
                <c:formatCode>###0.0</c:formatCode>
                <c:ptCount val="2"/>
                <c:pt idx="0">
                  <c:v>86</c:v>
                </c:pt>
                <c:pt idx="1">
                  <c:v>14.000000000000002</c:v>
                </c:pt>
              </c:numCache>
            </c:numRef>
          </c:val>
          <c:extLst>
            <c:ext xmlns:c16="http://schemas.microsoft.com/office/drawing/2014/chart" uri="{C3380CC4-5D6E-409C-BE32-E72D297353CC}">
              <c16:uniqueId val="{00000002-ED2A-42F9-8D87-A4B81C5DE7DD}"/>
            </c:ext>
          </c:extLst>
        </c:ser>
        <c:dLbls>
          <c:dLblPos val="inEnd"/>
          <c:showLegendKey val="0"/>
          <c:showVal val="1"/>
          <c:showCatName val="0"/>
          <c:showSerName val="0"/>
          <c:showPercent val="0"/>
          <c:showBubbleSize val="0"/>
        </c:dLbls>
        <c:gapWidth val="100"/>
        <c:overlap val="-24"/>
        <c:axId val="984305696"/>
        <c:axId val="654938752"/>
      </c:barChart>
      <c:catAx>
        <c:axId val="984305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4938752"/>
        <c:crosses val="autoZero"/>
        <c:auto val="1"/>
        <c:lblAlgn val="ctr"/>
        <c:lblOffset val="100"/>
        <c:noMultiLvlLbl val="0"/>
      </c:catAx>
      <c:valAx>
        <c:axId val="654938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4305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CE-4885-898B-FB284572798B}"/>
                </c:ext>
              </c:extLst>
            </c:dLbl>
            <c:dLbl>
              <c:idx val="1"/>
              <c:layout>
                <c:manualLayout>
                  <c:x val="-1.7669624218571304E-3"/>
                  <c:y val="1.5994676355229831E-2"/>
                </c:manualLayout>
              </c:layout>
              <c:tx>
                <c:rich>
                  <a:bodyPr/>
                  <a:lstStyle/>
                  <a:p>
                    <a:r>
                      <a:rPr lang="en-US" dirty="0"/>
                      <a:t>6 %</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5CE-4885-898B-FB284572798B}"/>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Sheet1!$G$513:$G$514</c:f>
              <c:strCache>
                <c:ptCount val="2"/>
                <c:pt idx="0">
                  <c:v>SI</c:v>
                </c:pt>
                <c:pt idx="1">
                  <c:v>NO</c:v>
                </c:pt>
              </c:strCache>
            </c:strRef>
          </c:cat>
          <c:val>
            <c:numRef>
              <c:f>Sheet1!$J$513:$J$514</c:f>
              <c:numCache>
                <c:formatCode>###0.0</c:formatCode>
                <c:ptCount val="2"/>
                <c:pt idx="0">
                  <c:v>94</c:v>
                </c:pt>
                <c:pt idx="1">
                  <c:v>6</c:v>
                </c:pt>
              </c:numCache>
            </c:numRef>
          </c:val>
          <c:extLst>
            <c:ext xmlns:c16="http://schemas.microsoft.com/office/drawing/2014/chart" uri="{C3380CC4-5D6E-409C-BE32-E72D297353CC}">
              <c16:uniqueId val="{00000002-E5CE-4885-898B-FB284572798B}"/>
            </c:ext>
          </c:extLst>
        </c:ser>
        <c:dLbls>
          <c:dLblPos val="inEnd"/>
          <c:showLegendKey val="0"/>
          <c:showVal val="1"/>
          <c:showCatName val="0"/>
          <c:showSerName val="0"/>
          <c:showPercent val="0"/>
          <c:showBubbleSize val="0"/>
        </c:dLbls>
        <c:gapWidth val="100"/>
        <c:overlap val="-24"/>
        <c:axId val="984257696"/>
        <c:axId val="874615504"/>
      </c:barChart>
      <c:catAx>
        <c:axId val="984257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4615504"/>
        <c:crosses val="autoZero"/>
        <c:auto val="1"/>
        <c:lblAlgn val="ctr"/>
        <c:lblOffset val="100"/>
        <c:noMultiLvlLbl val="0"/>
      </c:catAx>
      <c:valAx>
        <c:axId val="87461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425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D7-4BDD-9FB3-241308FAEF0D}"/>
                </c:ext>
              </c:extLst>
            </c:dLbl>
            <c:dLbl>
              <c:idx val="1"/>
              <c:tx>
                <c:rich>
                  <a:bodyPr/>
                  <a:lstStyle/>
                  <a:p>
                    <a:r>
                      <a:rPr lang="en-US" dirty="0"/>
                      <a:t>24 %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D7-4BDD-9FB3-241308FAEF0D}"/>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Sheet1!$G$519:$G$520</c:f>
              <c:strCache>
                <c:ptCount val="2"/>
                <c:pt idx="0">
                  <c:v>SI</c:v>
                </c:pt>
                <c:pt idx="1">
                  <c:v>NO</c:v>
                </c:pt>
              </c:strCache>
            </c:strRef>
          </c:cat>
          <c:val>
            <c:numRef>
              <c:f>Sheet1!$I$519:$I$520</c:f>
              <c:numCache>
                <c:formatCode>###0.0</c:formatCode>
                <c:ptCount val="2"/>
                <c:pt idx="0">
                  <c:v>76</c:v>
                </c:pt>
                <c:pt idx="1">
                  <c:v>24</c:v>
                </c:pt>
              </c:numCache>
            </c:numRef>
          </c:val>
          <c:extLst>
            <c:ext xmlns:c16="http://schemas.microsoft.com/office/drawing/2014/chart" uri="{C3380CC4-5D6E-409C-BE32-E72D297353CC}">
              <c16:uniqueId val="{00000002-78D7-4BDD-9FB3-241308FAEF0D}"/>
            </c:ext>
          </c:extLst>
        </c:ser>
        <c:dLbls>
          <c:dLblPos val="inEnd"/>
          <c:showLegendKey val="0"/>
          <c:showVal val="1"/>
          <c:showCatName val="0"/>
          <c:showSerName val="0"/>
          <c:showPercent val="0"/>
          <c:showBubbleSize val="0"/>
        </c:dLbls>
        <c:gapWidth val="100"/>
        <c:overlap val="-24"/>
        <c:axId val="984285296"/>
        <c:axId val="834338000"/>
      </c:barChart>
      <c:catAx>
        <c:axId val="984285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34338000"/>
        <c:crosses val="autoZero"/>
        <c:auto val="1"/>
        <c:lblAlgn val="ctr"/>
        <c:lblOffset val="100"/>
        <c:noMultiLvlLbl val="0"/>
      </c:catAx>
      <c:valAx>
        <c:axId val="834338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428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a:solidFill>
            <a:schemeClr val="tx1"/>
          </a:solidFill>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66 %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08D-422A-B157-CEFB0BBB4EB3}"/>
                </c:ext>
              </c:extLst>
            </c:dLbl>
            <c:dLbl>
              <c:idx val="1"/>
              <c:tx>
                <c:rich>
                  <a:bodyPr/>
                  <a:lstStyle/>
                  <a:p>
                    <a:r>
                      <a:rPr lang="en-US" dirty="0"/>
                      <a:t>34 %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8D-422A-B157-CEFB0BBB4EB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Sheet1!$G$525:$G$526</c:f>
              <c:strCache>
                <c:ptCount val="2"/>
                <c:pt idx="0">
                  <c:v>SI</c:v>
                </c:pt>
                <c:pt idx="1">
                  <c:v>NO</c:v>
                </c:pt>
              </c:strCache>
            </c:strRef>
          </c:cat>
          <c:val>
            <c:numRef>
              <c:f>Sheet1!$J$525:$J$526</c:f>
              <c:numCache>
                <c:formatCode>###0.0</c:formatCode>
                <c:ptCount val="2"/>
                <c:pt idx="0">
                  <c:v>66</c:v>
                </c:pt>
                <c:pt idx="1">
                  <c:v>34</c:v>
                </c:pt>
              </c:numCache>
            </c:numRef>
          </c:val>
          <c:extLst>
            <c:ext xmlns:c16="http://schemas.microsoft.com/office/drawing/2014/chart" uri="{C3380CC4-5D6E-409C-BE32-E72D297353CC}">
              <c16:uniqueId val="{00000000-808D-422A-B157-CEFB0BBB4EB3}"/>
            </c:ext>
          </c:extLst>
        </c:ser>
        <c:dLbls>
          <c:dLblPos val="inEnd"/>
          <c:showLegendKey val="0"/>
          <c:showVal val="1"/>
          <c:showCatName val="0"/>
          <c:showSerName val="0"/>
          <c:showPercent val="0"/>
          <c:showBubbleSize val="0"/>
        </c:dLbls>
        <c:gapWidth val="100"/>
        <c:overlap val="-24"/>
        <c:axId val="984227296"/>
        <c:axId val="883547232"/>
      </c:barChart>
      <c:catAx>
        <c:axId val="984227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83547232"/>
        <c:crosses val="autoZero"/>
        <c:auto val="1"/>
        <c:lblAlgn val="ctr"/>
        <c:lblOffset val="100"/>
        <c:noMultiLvlLbl val="0"/>
      </c:catAx>
      <c:valAx>
        <c:axId val="8835472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8422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ENERGÍA ELÉCTRICA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52 %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BF-4243-9746-B85D8A7A7433}"/>
                </c:ext>
              </c:extLst>
            </c:dLbl>
            <c:dLbl>
              <c:idx val="1"/>
              <c:tx>
                <c:rich>
                  <a:bodyPr/>
                  <a:lstStyle/>
                  <a:p>
                    <a:r>
                      <a:rPr lang="en-US" dirty="0"/>
                      <a:t>48 %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BF-4243-9746-B85D8A7A7433}"/>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Sheet1!$G$531:$G$532</c:f>
              <c:strCache>
                <c:ptCount val="2"/>
                <c:pt idx="0">
                  <c:v>SI</c:v>
                </c:pt>
                <c:pt idx="1">
                  <c:v>NO</c:v>
                </c:pt>
              </c:strCache>
            </c:strRef>
          </c:cat>
          <c:val>
            <c:numRef>
              <c:f>Sheet1!$J$531:$J$532</c:f>
              <c:numCache>
                <c:formatCode>###0.0</c:formatCode>
                <c:ptCount val="2"/>
                <c:pt idx="0">
                  <c:v>52</c:v>
                </c:pt>
                <c:pt idx="1">
                  <c:v>48</c:v>
                </c:pt>
              </c:numCache>
            </c:numRef>
          </c:val>
          <c:extLst>
            <c:ext xmlns:c16="http://schemas.microsoft.com/office/drawing/2014/chart" uri="{C3380CC4-5D6E-409C-BE32-E72D297353CC}">
              <c16:uniqueId val="{00000002-19BF-4243-9746-B85D8A7A7433}"/>
            </c:ext>
          </c:extLst>
        </c:ser>
        <c:dLbls>
          <c:dLblPos val="inEnd"/>
          <c:showLegendKey val="0"/>
          <c:showVal val="1"/>
          <c:showCatName val="0"/>
          <c:showSerName val="0"/>
          <c:showPercent val="0"/>
          <c:showBubbleSize val="0"/>
        </c:dLbls>
        <c:gapWidth val="100"/>
        <c:overlap val="-24"/>
        <c:axId val="674132656"/>
        <c:axId val="995117168"/>
      </c:barChart>
      <c:catAx>
        <c:axId val="674132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5117168"/>
        <c:crosses val="autoZero"/>
        <c:auto val="1"/>
        <c:lblAlgn val="ctr"/>
        <c:lblOffset val="100"/>
        <c:noMultiLvlLbl val="0"/>
      </c:catAx>
      <c:valAx>
        <c:axId val="995117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74132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MX" sz="1800"/>
              <a:t>PARTICIPACIÓN</a:t>
            </a:r>
            <a:r>
              <a:rPr lang="es-MX" sz="1800" baseline="0"/>
              <a:t> ADMINISTRATIVA</a:t>
            </a:r>
            <a:endParaRPr lang="es-MX" sz="1800"/>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0CA-48C9-B418-A891F797DE9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0CA-48C9-B418-A891F797DE9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'Encuestados por área'!$R$10:$R$11</c:f>
              <c:strCache>
                <c:ptCount val="2"/>
                <c:pt idx="0">
                  <c:v>ENCUESTADOS</c:v>
                </c:pt>
                <c:pt idx="1">
                  <c:v>NO ENCUESTADOS</c:v>
                </c:pt>
              </c:strCache>
            </c:strRef>
          </c:cat>
          <c:val>
            <c:numRef>
              <c:f>'Encuestados por área'!$S$10:$S$11</c:f>
              <c:numCache>
                <c:formatCode>0%</c:formatCode>
                <c:ptCount val="2"/>
                <c:pt idx="0">
                  <c:v>1</c:v>
                </c:pt>
                <c:pt idx="1">
                  <c:v>0</c:v>
                </c:pt>
              </c:numCache>
            </c:numRef>
          </c:val>
          <c:extLst>
            <c:ext xmlns:c16="http://schemas.microsoft.com/office/drawing/2014/chart" uri="{C3380CC4-5D6E-409C-BE32-E72D297353CC}">
              <c16:uniqueId val="{00000004-60CA-48C9-B418-A891F797DE9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b="1"/>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54 %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66-48CB-B358-48D72AB03531}"/>
                </c:ext>
              </c:extLst>
            </c:dLbl>
            <c:dLbl>
              <c:idx val="1"/>
              <c:tx>
                <c:rich>
                  <a:bodyPr/>
                  <a:lstStyle/>
                  <a:p>
                    <a:r>
                      <a:rPr lang="en-US" dirty="0"/>
                      <a:t>46 %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66-48CB-B358-48D72AB03531}"/>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Sheet1!$G$537:$G$538</c:f>
              <c:strCache>
                <c:ptCount val="2"/>
                <c:pt idx="0">
                  <c:v>SI</c:v>
                </c:pt>
                <c:pt idx="1">
                  <c:v>NO</c:v>
                </c:pt>
              </c:strCache>
            </c:strRef>
          </c:cat>
          <c:val>
            <c:numRef>
              <c:f>Sheet1!$J$537:$J$538</c:f>
              <c:numCache>
                <c:formatCode>###0.0</c:formatCode>
                <c:ptCount val="2"/>
                <c:pt idx="0">
                  <c:v>54</c:v>
                </c:pt>
                <c:pt idx="1">
                  <c:v>46</c:v>
                </c:pt>
              </c:numCache>
            </c:numRef>
          </c:val>
          <c:extLst>
            <c:ext xmlns:c16="http://schemas.microsoft.com/office/drawing/2014/chart" uri="{C3380CC4-5D6E-409C-BE32-E72D297353CC}">
              <c16:uniqueId val="{00000002-BA66-48CB-B358-48D72AB03531}"/>
            </c:ext>
          </c:extLst>
        </c:ser>
        <c:dLbls>
          <c:dLblPos val="inEnd"/>
          <c:showLegendKey val="0"/>
          <c:showVal val="1"/>
          <c:showCatName val="0"/>
          <c:showSerName val="0"/>
          <c:showPercent val="0"/>
          <c:showBubbleSize val="0"/>
        </c:dLbls>
        <c:gapWidth val="100"/>
        <c:overlap val="-24"/>
        <c:axId val="984314896"/>
        <c:axId val="838910128"/>
      </c:barChart>
      <c:catAx>
        <c:axId val="984314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838910128"/>
        <c:crosses val="autoZero"/>
        <c:auto val="1"/>
        <c:lblAlgn val="ctr"/>
        <c:lblOffset val="100"/>
        <c:noMultiLvlLbl val="0"/>
      </c:catAx>
      <c:valAx>
        <c:axId val="838910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MX"/>
          </a:p>
        </c:txPr>
        <c:crossAx val="984314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a:solidFill>
            <a:schemeClr val="tx1"/>
          </a:solidFill>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DD-46B9-BF35-EF84559FED86}"/>
                </c:ext>
              </c:extLst>
            </c:dLbl>
            <c:dLbl>
              <c:idx val="1"/>
              <c:tx>
                <c:rich>
                  <a:bodyPr/>
                  <a:lstStyle/>
                  <a:p>
                    <a:r>
                      <a:rPr lang="en-US" dirty="0"/>
                      <a:t>16 %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DD-46B9-BF35-EF84559FED86}"/>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Sheet1!$G$543:$G$544</c:f>
              <c:strCache>
                <c:ptCount val="2"/>
                <c:pt idx="0">
                  <c:v>SI</c:v>
                </c:pt>
                <c:pt idx="1">
                  <c:v>NO</c:v>
                </c:pt>
              </c:strCache>
            </c:strRef>
          </c:cat>
          <c:val>
            <c:numRef>
              <c:f>Sheet1!$J$543:$J$544</c:f>
              <c:numCache>
                <c:formatCode>###0.0</c:formatCode>
                <c:ptCount val="2"/>
                <c:pt idx="0">
                  <c:v>84</c:v>
                </c:pt>
                <c:pt idx="1">
                  <c:v>16</c:v>
                </c:pt>
              </c:numCache>
            </c:numRef>
          </c:val>
          <c:extLst>
            <c:ext xmlns:c16="http://schemas.microsoft.com/office/drawing/2014/chart" uri="{C3380CC4-5D6E-409C-BE32-E72D297353CC}">
              <c16:uniqueId val="{00000002-C5DD-46B9-BF35-EF84559FED86}"/>
            </c:ext>
          </c:extLst>
        </c:ser>
        <c:dLbls>
          <c:dLblPos val="inEnd"/>
          <c:showLegendKey val="0"/>
          <c:showVal val="1"/>
          <c:showCatName val="0"/>
          <c:showSerName val="0"/>
          <c:showPercent val="0"/>
          <c:showBubbleSize val="0"/>
        </c:dLbls>
        <c:gapWidth val="100"/>
        <c:overlap val="-24"/>
        <c:axId val="674093856"/>
        <c:axId val="654939584"/>
      </c:barChart>
      <c:catAx>
        <c:axId val="674093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54939584"/>
        <c:crosses val="autoZero"/>
        <c:auto val="1"/>
        <c:lblAlgn val="ctr"/>
        <c:lblOffset val="100"/>
        <c:noMultiLvlLbl val="0"/>
      </c:catAx>
      <c:valAx>
        <c:axId val="654939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674093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s-MX" sz="1800"/>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90 %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F6-4458-A94D-22AFB14E15A8}"/>
                </c:ext>
              </c:extLst>
            </c:dLbl>
            <c:dLbl>
              <c:idx val="1"/>
              <c:tx>
                <c:rich>
                  <a:bodyPr/>
                  <a:lstStyle/>
                  <a:p>
                    <a:r>
                      <a:rPr lang="en-US" dirty="0"/>
                      <a:t>10 %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F6-4458-A94D-22AFB14E15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Sheet1!$G$549:$G$550</c:f>
              <c:strCache>
                <c:ptCount val="2"/>
                <c:pt idx="0">
                  <c:v>SI</c:v>
                </c:pt>
                <c:pt idx="1">
                  <c:v>NO</c:v>
                </c:pt>
              </c:strCache>
            </c:strRef>
          </c:cat>
          <c:val>
            <c:numRef>
              <c:f>Sheet1!$J$549:$J$550</c:f>
              <c:numCache>
                <c:formatCode>###0.0</c:formatCode>
                <c:ptCount val="2"/>
                <c:pt idx="0">
                  <c:v>90</c:v>
                </c:pt>
                <c:pt idx="1">
                  <c:v>10</c:v>
                </c:pt>
              </c:numCache>
            </c:numRef>
          </c:val>
          <c:extLst>
            <c:ext xmlns:c16="http://schemas.microsoft.com/office/drawing/2014/chart" uri="{C3380CC4-5D6E-409C-BE32-E72D297353CC}">
              <c16:uniqueId val="{00000002-04F6-4458-A94D-22AFB14E15A8}"/>
            </c:ext>
          </c:extLst>
        </c:ser>
        <c:dLbls>
          <c:dLblPos val="inEnd"/>
          <c:showLegendKey val="0"/>
          <c:showVal val="1"/>
          <c:showCatName val="0"/>
          <c:showSerName val="0"/>
          <c:showPercent val="0"/>
          <c:showBubbleSize val="0"/>
        </c:dLbls>
        <c:gapWidth val="100"/>
        <c:overlap val="-24"/>
        <c:axId val="877360048"/>
        <c:axId val="995363968"/>
      </c:barChart>
      <c:catAx>
        <c:axId val="877360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995363968"/>
        <c:crosses val="autoZero"/>
        <c:auto val="1"/>
        <c:lblAlgn val="ctr"/>
        <c:lblOffset val="100"/>
        <c:noMultiLvlLbl val="0"/>
      </c:catAx>
      <c:valAx>
        <c:axId val="995363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MX"/>
          </a:p>
        </c:txPr>
        <c:crossAx val="877360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MX" sz="1800" dirty="0"/>
              <a:t>PARTICIPACIÓN</a:t>
            </a:r>
            <a:r>
              <a:rPr lang="es-MX" sz="1800" baseline="0" dirty="0"/>
              <a:t> DOCENTE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809-4FE5-85F5-80CE7CE200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809-4FE5-85F5-80CE7CE2007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'Encuestados por área'!$R$10:$R$11</c:f>
              <c:strCache>
                <c:ptCount val="2"/>
                <c:pt idx="0">
                  <c:v>ENCUESTADOS</c:v>
                </c:pt>
                <c:pt idx="1">
                  <c:v>NO ENCUESTADOS</c:v>
                </c:pt>
              </c:strCache>
            </c:strRef>
          </c:cat>
          <c:val>
            <c:numRef>
              <c:f>'Encuestados por área'!$S$10:$S$11</c:f>
              <c:numCache>
                <c:formatCode>0%</c:formatCode>
                <c:ptCount val="2"/>
                <c:pt idx="0">
                  <c:v>1</c:v>
                </c:pt>
                <c:pt idx="1">
                  <c:v>0</c:v>
                </c:pt>
              </c:numCache>
            </c:numRef>
          </c:val>
          <c:extLst>
            <c:ext xmlns:c16="http://schemas.microsoft.com/office/drawing/2014/chart" uri="{C3380CC4-5D6E-409C-BE32-E72D297353CC}">
              <c16:uniqueId val="{00000004-7809-4FE5-85F5-80CE7CE200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9A2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rgbClr val="FFA405"/>
                  </a:gs>
                  <a:gs pos="90000">
                    <a:srgbClr val="D68B28"/>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8EBA-4347-A4F8-4D17241C50B7}"/>
              </c:ext>
            </c:extLst>
          </c:dPt>
          <c:dLbls>
            <c:dLbl>
              <c:idx val="0"/>
              <c:tx>
                <c:rich>
                  <a:bodyPr/>
                  <a:lstStyle/>
                  <a:p>
                    <a:r>
                      <a:rPr lang="en-US" dirty="0"/>
                      <a:t>94 %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BA-4347-A4F8-4D17241C50B7}"/>
                </c:ext>
              </c:extLst>
            </c:dLbl>
            <c:dLbl>
              <c:idx val="1"/>
              <c:tx>
                <c:rich>
                  <a:bodyPr/>
                  <a:lstStyle/>
                  <a:p>
                    <a:r>
                      <a:rPr lang="en-US" dirty="0"/>
                      <a:t>6 %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BA-4347-A4F8-4D17241C50B7}"/>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Sheet1!$B$44:$B$45</c:f>
              <c:strCache>
                <c:ptCount val="2"/>
                <c:pt idx="0">
                  <c:v>SI SE SIENTE ORGULLOSO</c:v>
                </c:pt>
                <c:pt idx="1">
                  <c:v>NO SE SIENTE ORGULLOSO</c:v>
                </c:pt>
              </c:strCache>
            </c:strRef>
          </c:cat>
          <c:val>
            <c:numRef>
              <c:f>Sheet1!$D$44:$D$45</c:f>
              <c:numCache>
                <c:formatCode>###0.0</c:formatCode>
                <c:ptCount val="2"/>
                <c:pt idx="0">
                  <c:v>94</c:v>
                </c:pt>
                <c:pt idx="1">
                  <c:v>6</c:v>
                </c:pt>
              </c:numCache>
            </c:numRef>
          </c:val>
          <c:extLst>
            <c:ext xmlns:c16="http://schemas.microsoft.com/office/drawing/2014/chart" uri="{C3380CC4-5D6E-409C-BE32-E72D297353CC}">
              <c16:uniqueId val="{00000002-8EBA-4347-A4F8-4D17241C50B7}"/>
            </c:ext>
          </c:extLst>
        </c:ser>
        <c:dLbls>
          <c:dLblPos val="inEnd"/>
          <c:showLegendKey val="0"/>
          <c:showVal val="1"/>
          <c:showCatName val="0"/>
          <c:showSerName val="0"/>
          <c:showPercent val="0"/>
          <c:showBubbleSize val="0"/>
        </c:dLbls>
        <c:gapWidth val="100"/>
        <c:overlap val="-24"/>
        <c:axId val="983288128"/>
        <c:axId val="836205456"/>
      </c:barChart>
      <c:catAx>
        <c:axId val="983288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36205456"/>
        <c:crosses val="autoZero"/>
        <c:auto val="1"/>
        <c:lblAlgn val="ctr"/>
        <c:lblOffset val="100"/>
        <c:noMultiLvlLbl val="0"/>
      </c:catAx>
      <c:valAx>
        <c:axId val="836205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983288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rgbClr val="FFA405"/>
                </a:gs>
                <a:gs pos="90000">
                  <a:srgbClr val="D68B28"/>
                </a:gs>
              </a:gsLst>
              <a:lin ang="54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80 %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6F-4C0A-AABC-6302E97DEFD8}"/>
                </c:ext>
              </c:extLst>
            </c:dLbl>
            <c:dLbl>
              <c:idx val="1"/>
              <c:tx>
                <c:rich>
                  <a:bodyPr/>
                  <a:lstStyle/>
                  <a:p>
                    <a:r>
                      <a:rPr lang="en-US" dirty="0"/>
                      <a:t>40 %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6F-4C0A-AABC-6302E97DEFD8}"/>
                </c:ext>
              </c:extLst>
            </c:dLbl>
            <c:dLbl>
              <c:idx val="2"/>
              <c:tx>
                <c:rich>
                  <a:bodyPr/>
                  <a:lstStyle/>
                  <a:p>
                    <a:r>
                      <a:rPr lang="en-US" dirty="0"/>
                      <a:t>40 %</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6F-4C0A-AABC-6302E97DEFD8}"/>
                </c:ext>
              </c:extLst>
            </c:dLbl>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Sheet1!$G$53:$G$55</c:f>
              <c:strCache>
                <c:ptCount val="3"/>
                <c:pt idx="0">
                  <c:v>ESCUDO</c:v>
                </c:pt>
                <c:pt idx="1">
                  <c:v>LEMA</c:v>
                </c:pt>
                <c:pt idx="2">
                  <c:v>INSTALACIONES</c:v>
                </c:pt>
              </c:strCache>
            </c:strRef>
          </c:cat>
          <c:val>
            <c:numRef>
              <c:f>Sheet1!$J$53:$J$55</c:f>
              <c:numCache>
                <c:formatCode>###0.0</c:formatCode>
                <c:ptCount val="3"/>
                <c:pt idx="0">
                  <c:v>80</c:v>
                </c:pt>
                <c:pt idx="1">
                  <c:v>40</c:v>
                </c:pt>
                <c:pt idx="2">
                  <c:v>40</c:v>
                </c:pt>
              </c:numCache>
            </c:numRef>
          </c:val>
          <c:extLst>
            <c:ext xmlns:c16="http://schemas.microsoft.com/office/drawing/2014/chart" uri="{C3380CC4-5D6E-409C-BE32-E72D297353CC}">
              <c16:uniqueId val="{00000003-336F-4C0A-AABC-6302E97DEFD8}"/>
            </c:ext>
          </c:extLst>
        </c:ser>
        <c:dLbls>
          <c:dLblPos val="inEnd"/>
          <c:showLegendKey val="0"/>
          <c:showVal val="1"/>
          <c:showCatName val="0"/>
          <c:showSerName val="0"/>
          <c:showPercent val="0"/>
          <c:showBubbleSize val="0"/>
        </c:dLbls>
        <c:gapWidth val="100"/>
        <c:overlap val="-24"/>
        <c:axId val="814131760"/>
        <c:axId val="710266464"/>
      </c:barChart>
      <c:catAx>
        <c:axId val="814131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710266464"/>
        <c:crosses val="autoZero"/>
        <c:auto val="1"/>
        <c:lblAlgn val="ctr"/>
        <c:lblOffset val="100"/>
        <c:noMultiLvlLbl val="0"/>
      </c:catAx>
      <c:valAx>
        <c:axId val="710266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s-MX"/>
          </a:p>
        </c:txPr>
        <c:crossAx val="814131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50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31309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1310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895122" y="4653137"/>
            <a:ext cx="7965322" cy="646331"/>
          </a:xfrm>
          <a:prstGeom prst="rect">
            <a:avLst/>
          </a:prstGeom>
          <a:noFill/>
        </p:spPr>
        <p:txBody>
          <a:bodyPr wrap="none" rtlCol="0">
            <a:spAutoFit/>
          </a:bodyPr>
          <a:lstStyle/>
          <a:p>
            <a:pPr algn="ctr"/>
            <a:r>
              <a:rPr lang="es-MX" b="1" dirty="0"/>
              <a:t>RESULTADOS EVALUACIÓN DE </a:t>
            </a:r>
          </a:p>
          <a:p>
            <a:pPr algn="ctr"/>
            <a:r>
              <a:rPr lang="es-MX" b="1" dirty="0"/>
              <a:t>AMBIENTE DE TRABAJO 2019 DEL </a:t>
            </a:r>
            <a:r>
              <a:rPr lang="es-MX" sz="1800" b="1" i="0" baseline="0" dirty="0">
                <a:effectLst/>
              </a:rPr>
              <a:t>ÁREA 60 - PREPARATORIA NO. </a:t>
            </a:r>
            <a:r>
              <a:rPr lang="es-MX" b="1" dirty="0"/>
              <a:t>6 IXTLÁN DEL RÍO</a:t>
            </a:r>
          </a:p>
        </p:txBody>
      </p:sp>
      <p:sp>
        <p:nvSpPr>
          <p:cNvPr id="25" name="24 CuadroTexto"/>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98606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898343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C439800A-6001-42B7-BA5C-CDE2560EBC69}"/>
              </a:ext>
            </a:extLst>
          </p:cNvPr>
          <p:cNvGraphicFramePr>
            <a:graphicFrameLocks/>
          </p:cNvGraphicFramePr>
          <p:nvPr>
            <p:extLst>
              <p:ext uri="{D42A27DB-BD31-4B8C-83A1-F6EECF244321}">
                <p14:modId xmlns:p14="http://schemas.microsoft.com/office/powerpoint/2010/main" val="2061280694"/>
              </p:ext>
            </p:extLst>
          </p:nvPr>
        </p:nvGraphicFramePr>
        <p:xfrm>
          <a:off x="1331639" y="1293057"/>
          <a:ext cx="7011065" cy="4053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id="{20DC7FF2-2079-4032-AD87-0A2E0F15F237}"/>
              </a:ext>
            </a:extLst>
          </p:cNvPr>
          <p:cNvGraphicFramePr>
            <a:graphicFrameLocks/>
          </p:cNvGraphicFramePr>
          <p:nvPr>
            <p:extLst>
              <p:ext uri="{D42A27DB-BD31-4B8C-83A1-F6EECF244321}">
                <p14:modId xmlns:p14="http://schemas.microsoft.com/office/powerpoint/2010/main" val="4010717003"/>
              </p:ext>
            </p:extLst>
          </p:nvPr>
        </p:nvGraphicFramePr>
        <p:xfrm>
          <a:off x="1110893" y="1448749"/>
          <a:ext cx="7205523"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9A49134B-8DC0-4F2E-B774-CF9A85F29E63}"/>
              </a:ext>
            </a:extLst>
          </p:cNvPr>
          <p:cNvGraphicFramePr>
            <a:graphicFrameLocks/>
          </p:cNvGraphicFramePr>
          <p:nvPr>
            <p:extLst>
              <p:ext uri="{D42A27DB-BD31-4B8C-83A1-F6EECF244321}">
                <p14:modId xmlns:p14="http://schemas.microsoft.com/office/powerpoint/2010/main" val="1761148681"/>
              </p:ext>
            </p:extLst>
          </p:nvPr>
        </p:nvGraphicFramePr>
        <p:xfrm>
          <a:off x="1128940" y="1274536"/>
          <a:ext cx="7187476" cy="4230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8" name="Gráfico 27">
            <a:extLst>
              <a:ext uri="{FF2B5EF4-FFF2-40B4-BE49-F238E27FC236}">
                <a16:creationId xmlns:a16="http://schemas.microsoft.com/office/drawing/2014/main" id="{97D1DF86-79D1-4164-ACF6-09400BA64E88}"/>
              </a:ext>
            </a:extLst>
          </p:cNvPr>
          <p:cNvGraphicFramePr>
            <a:graphicFrameLocks/>
          </p:cNvGraphicFramePr>
          <p:nvPr>
            <p:extLst>
              <p:ext uri="{D42A27DB-BD31-4B8C-83A1-F6EECF244321}">
                <p14:modId xmlns:p14="http://schemas.microsoft.com/office/powerpoint/2010/main" val="3436943827"/>
              </p:ext>
            </p:extLst>
          </p:nvPr>
        </p:nvGraphicFramePr>
        <p:xfrm>
          <a:off x="868816" y="1512110"/>
          <a:ext cx="8275184" cy="4039015"/>
        </p:xfrm>
        <a:graphic>
          <a:graphicData uri="http://schemas.openxmlformats.org/drawingml/2006/chart">
            <c:chart xmlns:c="http://schemas.openxmlformats.org/drawingml/2006/chart" xmlns:r="http://schemas.openxmlformats.org/officeDocument/2006/relationships" r:id="rId5"/>
          </a:graphicData>
        </a:graphic>
      </p:graphicFrame>
      <p:sp>
        <p:nvSpPr>
          <p:cNvPr id="6" name="CuadroTexto 5">
            <a:extLst>
              <a:ext uri="{FF2B5EF4-FFF2-40B4-BE49-F238E27FC236}">
                <a16:creationId xmlns:a16="http://schemas.microsoft.com/office/drawing/2014/main" id="{50538126-BEDC-4AB1-B297-9C259C51B19C}"/>
              </a:ext>
            </a:extLst>
          </p:cNvPr>
          <p:cNvSpPr txBox="1"/>
          <p:nvPr/>
        </p:nvSpPr>
        <p:spPr>
          <a:xfrm>
            <a:off x="1569715" y="3506524"/>
            <a:ext cx="288032" cy="276999"/>
          </a:xfrm>
          <a:prstGeom prst="rect">
            <a:avLst/>
          </a:prstGeom>
          <a:noFill/>
        </p:spPr>
        <p:txBody>
          <a:bodyPr wrap="square" rtlCol="0">
            <a:spAutoFit/>
          </a:bodyPr>
          <a:lstStyle/>
          <a:p>
            <a:r>
              <a:rPr lang="es-MX" sz="1200" b="1" dirty="0"/>
              <a:t>1</a:t>
            </a:r>
          </a:p>
        </p:txBody>
      </p:sp>
      <p:sp>
        <p:nvSpPr>
          <p:cNvPr id="20" name="CuadroTexto 19">
            <a:extLst>
              <a:ext uri="{FF2B5EF4-FFF2-40B4-BE49-F238E27FC236}">
                <a16:creationId xmlns:a16="http://schemas.microsoft.com/office/drawing/2014/main" id="{90684A58-374A-4790-81C9-A571F5AC6682}"/>
              </a:ext>
            </a:extLst>
          </p:cNvPr>
          <p:cNvSpPr txBox="1"/>
          <p:nvPr/>
        </p:nvSpPr>
        <p:spPr>
          <a:xfrm>
            <a:off x="2557267" y="3645024"/>
            <a:ext cx="288032" cy="276999"/>
          </a:xfrm>
          <a:prstGeom prst="rect">
            <a:avLst/>
          </a:prstGeom>
          <a:noFill/>
        </p:spPr>
        <p:txBody>
          <a:bodyPr wrap="square" rtlCol="0">
            <a:spAutoFit/>
          </a:bodyPr>
          <a:lstStyle/>
          <a:p>
            <a:r>
              <a:rPr lang="es-MX" sz="1200" b="1" dirty="0"/>
              <a:t>2</a:t>
            </a:r>
          </a:p>
        </p:txBody>
      </p:sp>
      <p:sp>
        <p:nvSpPr>
          <p:cNvPr id="23" name="CuadroTexto 22">
            <a:extLst>
              <a:ext uri="{FF2B5EF4-FFF2-40B4-BE49-F238E27FC236}">
                <a16:creationId xmlns:a16="http://schemas.microsoft.com/office/drawing/2014/main" id="{8D40DFDC-D321-4C8F-B9CC-90298003446E}"/>
              </a:ext>
            </a:extLst>
          </p:cNvPr>
          <p:cNvSpPr txBox="1"/>
          <p:nvPr/>
        </p:nvSpPr>
        <p:spPr>
          <a:xfrm>
            <a:off x="3542686" y="4137924"/>
            <a:ext cx="245557" cy="276999"/>
          </a:xfrm>
          <a:prstGeom prst="rect">
            <a:avLst/>
          </a:prstGeom>
          <a:noFill/>
        </p:spPr>
        <p:txBody>
          <a:bodyPr wrap="square" rtlCol="0">
            <a:spAutoFit/>
          </a:bodyPr>
          <a:lstStyle/>
          <a:p>
            <a:r>
              <a:rPr lang="es-MX" sz="1200" b="1" dirty="0"/>
              <a:t>3</a:t>
            </a:r>
          </a:p>
        </p:txBody>
      </p:sp>
      <p:sp>
        <p:nvSpPr>
          <p:cNvPr id="24" name="CuadroTexto 23">
            <a:extLst>
              <a:ext uri="{FF2B5EF4-FFF2-40B4-BE49-F238E27FC236}">
                <a16:creationId xmlns:a16="http://schemas.microsoft.com/office/drawing/2014/main" id="{C26CFD88-3942-4BE6-8A22-3F48BA34B0A7}"/>
              </a:ext>
            </a:extLst>
          </p:cNvPr>
          <p:cNvSpPr txBox="1"/>
          <p:nvPr/>
        </p:nvSpPr>
        <p:spPr>
          <a:xfrm>
            <a:off x="4500354" y="4139295"/>
            <a:ext cx="245557" cy="276999"/>
          </a:xfrm>
          <a:prstGeom prst="rect">
            <a:avLst/>
          </a:prstGeom>
          <a:noFill/>
        </p:spPr>
        <p:txBody>
          <a:bodyPr wrap="square" rtlCol="0">
            <a:spAutoFit/>
          </a:bodyPr>
          <a:lstStyle/>
          <a:p>
            <a:r>
              <a:rPr lang="es-MX" sz="1200" b="1" dirty="0"/>
              <a:t>4</a:t>
            </a:r>
          </a:p>
        </p:txBody>
      </p:sp>
      <p:sp>
        <p:nvSpPr>
          <p:cNvPr id="25" name="CuadroTexto 24">
            <a:extLst>
              <a:ext uri="{FF2B5EF4-FFF2-40B4-BE49-F238E27FC236}">
                <a16:creationId xmlns:a16="http://schemas.microsoft.com/office/drawing/2014/main" id="{D0EE01C2-2095-4ECE-99C7-6DFCB075B396}"/>
              </a:ext>
            </a:extLst>
          </p:cNvPr>
          <p:cNvSpPr txBox="1"/>
          <p:nvPr/>
        </p:nvSpPr>
        <p:spPr>
          <a:xfrm>
            <a:off x="5489285" y="4277794"/>
            <a:ext cx="245557" cy="276999"/>
          </a:xfrm>
          <a:prstGeom prst="rect">
            <a:avLst/>
          </a:prstGeom>
          <a:noFill/>
        </p:spPr>
        <p:txBody>
          <a:bodyPr wrap="square" rtlCol="0">
            <a:spAutoFit/>
          </a:bodyPr>
          <a:lstStyle/>
          <a:p>
            <a:r>
              <a:rPr lang="es-MX" sz="1200" b="1" dirty="0"/>
              <a:t>5</a:t>
            </a:r>
          </a:p>
        </p:txBody>
      </p:sp>
      <p:sp>
        <p:nvSpPr>
          <p:cNvPr id="26" name="CuadroTexto 25">
            <a:extLst>
              <a:ext uri="{FF2B5EF4-FFF2-40B4-BE49-F238E27FC236}">
                <a16:creationId xmlns:a16="http://schemas.microsoft.com/office/drawing/2014/main" id="{091C8616-5017-40A0-B2E1-563725C10208}"/>
              </a:ext>
            </a:extLst>
          </p:cNvPr>
          <p:cNvSpPr txBox="1"/>
          <p:nvPr/>
        </p:nvSpPr>
        <p:spPr>
          <a:xfrm>
            <a:off x="6462113" y="4392841"/>
            <a:ext cx="245557" cy="276999"/>
          </a:xfrm>
          <a:prstGeom prst="rect">
            <a:avLst/>
          </a:prstGeom>
          <a:noFill/>
        </p:spPr>
        <p:txBody>
          <a:bodyPr wrap="square" rtlCol="0">
            <a:spAutoFit/>
          </a:bodyPr>
          <a:lstStyle/>
          <a:p>
            <a:r>
              <a:rPr lang="es-MX" sz="1200" b="1" dirty="0"/>
              <a:t>6</a:t>
            </a:r>
          </a:p>
        </p:txBody>
      </p:sp>
      <p:sp>
        <p:nvSpPr>
          <p:cNvPr id="27" name="CuadroTexto 26">
            <a:extLst>
              <a:ext uri="{FF2B5EF4-FFF2-40B4-BE49-F238E27FC236}">
                <a16:creationId xmlns:a16="http://schemas.microsoft.com/office/drawing/2014/main" id="{028A4BBA-BB3F-4384-A2FD-F7DE6E08DA4A}"/>
              </a:ext>
            </a:extLst>
          </p:cNvPr>
          <p:cNvSpPr txBox="1"/>
          <p:nvPr/>
        </p:nvSpPr>
        <p:spPr>
          <a:xfrm>
            <a:off x="7435884" y="4439092"/>
            <a:ext cx="245557" cy="276999"/>
          </a:xfrm>
          <a:prstGeom prst="rect">
            <a:avLst/>
          </a:prstGeom>
          <a:noFill/>
        </p:spPr>
        <p:txBody>
          <a:bodyPr wrap="square" rtlCol="0">
            <a:spAutoFit/>
          </a:bodyPr>
          <a:lstStyle/>
          <a:p>
            <a:r>
              <a:rPr lang="es-MX" sz="1200" b="1" dirty="0"/>
              <a:t>7</a:t>
            </a:r>
          </a:p>
        </p:txBody>
      </p:sp>
      <p:sp>
        <p:nvSpPr>
          <p:cNvPr id="31" name="CuadroTexto 30">
            <a:extLst>
              <a:ext uri="{FF2B5EF4-FFF2-40B4-BE49-F238E27FC236}">
                <a16:creationId xmlns:a16="http://schemas.microsoft.com/office/drawing/2014/main" id="{2E055BFA-925B-4D38-828F-508C5C81D398}"/>
              </a:ext>
            </a:extLst>
          </p:cNvPr>
          <p:cNvSpPr txBox="1"/>
          <p:nvPr/>
        </p:nvSpPr>
        <p:spPr>
          <a:xfrm>
            <a:off x="8326463" y="4439092"/>
            <a:ext cx="245557" cy="276999"/>
          </a:xfrm>
          <a:prstGeom prst="rect">
            <a:avLst/>
          </a:prstGeom>
          <a:noFill/>
        </p:spPr>
        <p:txBody>
          <a:bodyPr wrap="square" rtlCol="0">
            <a:spAutoFit/>
          </a:bodyPr>
          <a:lstStyle/>
          <a:p>
            <a:r>
              <a:rPr lang="es-MX" sz="1200" b="1" dirty="0"/>
              <a:t>8</a:t>
            </a:r>
          </a:p>
        </p:txBody>
      </p:sp>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muy alto se siente </a:t>
            </a:r>
            <a:r>
              <a:rPr lang="es-MX" b="1" dirty="0"/>
              <a:t>orgulloso</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3.-Instalaciones</a:t>
            </a:r>
          </a:p>
          <a:p>
            <a:pPr algn="just"/>
            <a:r>
              <a:rPr lang="es-MX" dirty="0"/>
              <a:t>Se manifiesta que 46%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1.-Conciencia ecológica</a:t>
            </a:r>
          </a:p>
          <a:p>
            <a:pPr marL="742950" lvl="1" indent="-285750" algn="just">
              <a:buFont typeface="Arial" panose="020B0604020202020204" pitchFamily="34" charset="0"/>
              <a:buChar char="•"/>
            </a:pPr>
            <a:r>
              <a:rPr lang="es-MX" dirty="0"/>
              <a:t>2.-Transparencia y rendición de cuentas</a:t>
            </a:r>
          </a:p>
          <a:p>
            <a:pPr marL="742950" lvl="1" indent="-285750" algn="just">
              <a:buFont typeface="Arial" panose="020B0604020202020204" pitchFamily="34" charset="0"/>
              <a:buChar char="•"/>
            </a:pPr>
            <a:r>
              <a:rPr lang="es-MX" dirty="0"/>
              <a:t>3.-Responsabilidad</a:t>
            </a:r>
          </a:p>
          <a:p>
            <a:pPr marL="742950" lvl="1" indent="-285750" algn="just">
              <a:buFont typeface="Arial" panose="020B0604020202020204" pitchFamily="34" charset="0"/>
              <a:buChar char="•"/>
            </a:pPr>
            <a:r>
              <a:rPr lang="es-MX" dirty="0"/>
              <a:t>4.-Profesionalismo e integridad</a:t>
            </a:r>
          </a:p>
          <a:p>
            <a:pPr marL="742950" lvl="1" indent="-285750" algn="just">
              <a:buFont typeface="Arial" panose="020B0604020202020204" pitchFamily="34" charset="0"/>
              <a:buChar char="•"/>
            </a:pPr>
            <a:r>
              <a:rPr lang="es-MX" dirty="0"/>
              <a:t>5.-Justicia</a:t>
            </a:r>
          </a:p>
          <a:p>
            <a:pPr marL="742950" lvl="1" indent="-285750" algn="just">
              <a:buFont typeface="Arial" panose="020B0604020202020204" pitchFamily="34" charset="0"/>
              <a:buChar char="•"/>
            </a:pPr>
            <a:r>
              <a:rPr lang="es-MX" dirty="0"/>
              <a:t>6.-Lealtad y compromiso</a:t>
            </a:r>
          </a:p>
          <a:p>
            <a:pPr marL="742950" lvl="1" indent="-285750" algn="just">
              <a:buFont typeface="Arial" panose="020B0604020202020204" pitchFamily="34" charset="0"/>
              <a:buChar char="•"/>
            </a:pPr>
            <a:r>
              <a:rPr lang="es-MX" dirty="0"/>
              <a:t>7.-Equidad</a:t>
            </a:r>
          </a:p>
          <a:p>
            <a:pPr marL="742950" lvl="1" indent="-285750" algn="just">
              <a:buFont typeface="Arial" panose="020B0604020202020204" pitchFamily="34" charset="0"/>
              <a:buChar char="•"/>
            </a:pPr>
            <a:r>
              <a:rPr lang="es-MX" dirty="0"/>
              <a:t>8.-Tolerancia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2CC7ADA1-41CD-4EBD-8182-F37FB8132E92}"/>
              </a:ext>
            </a:extLst>
          </p:cNvPr>
          <p:cNvSpPr txBox="1"/>
          <p:nvPr/>
        </p:nvSpPr>
        <p:spPr>
          <a:xfrm>
            <a:off x="539552" y="1013976"/>
            <a:ext cx="4578926" cy="369332"/>
          </a:xfrm>
          <a:prstGeom prst="rect">
            <a:avLst/>
          </a:prstGeom>
          <a:noFill/>
        </p:spPr>
        <p:txBody>
          <a:bodyPr wrap="square">
            <a:spAutoFit/>
          </a:bodyPr>
          <a:lstStyle/>
          <a:p>
            <a:pPr algn="ctr"/>
            <a:r>
              <a:rPr lang="es-MX" b="1" dirty="0"/>
              <a:t>1. Datos Generales</a:t>
            </a:r>
            <a:endParaRPr lang="es-MX" sz="1800" dirty="0"/>
          </a:p>
        </p:txBody>
      </p:sp>
      <p:graphicFrame>
        <p:nvGraphicFramePr>
          <p:cNvPr id="7" name="Tabla 6">
            <a:extLst>
              <a:ext uri="{FF2B5EF4-FFF2-40B4-BE49-F238E27FC236}">
                <a16:creationId xmlns:a16="http://schemas.microsoft.com/office/drawing/2014/main" id="{51D771DF-095A-48FA-80F6-0049673D3894}"/>
              </a:ext>
            </a:extLst>
          </p:cNvPr>
          <p:cNvGraphicFramePr>
            <a:graphicFrameLocks noGrp="1"/>
          </p:cNvGraphicFramePr>
          <p:nvPr>
            <p:extLst>
              <p:ext uri="{D42A27DB-BD31-4B8C-83A1-F6EECF244321}">
                <p14:modId xmlns:p14="http://schemas.microsoft.com/office/powerpoint/2010/main" val="3553239459"/>
              </p:ext>
            </p:extLst>
          </p:nvPr>
        </p:nvGraphicFramePr>
        <p:xfrm>
          <a:off x="2123728" y="1747256"/>
          <a:ext cx="5309159" cy="3986001"/>
        </p:xfrm>
        <a:graphic>
          <a:graphicData uri="http://schemas.openxmlformats.org/drawingml/2006/table">
            <a:tbl>
              <a:tblPr firstRow="1" firstCol="1" bandRow="1">
                <a:tableStyleId>{69012ECD-51FC-41F1-AA8D-1B2483CD663E}</a:tableStyleId>
              </a:tblPr>
              <a:tblGrid>
                <a:gridCol w="2671455">
                  <a:extLst>
                    <a:ext uri="{9D8B030D-6E8A-4147-A177-3AD203B41FA5}">
                      <a16:colId xmlns:a16="http://schemas.microsoft.com/office/drawing/2014/main" val="984737616"/>
                    </a:ext>
                  </a:extLst>
                </a:gridCol>
                <a:gridCol w="2637704">
                  <a:extLst>
                    <a:ext uri="{9D8B030D-6E8A-4147-A177-3AD203B41FA5}">
                      <a16:colId xmlns:a16="http://schemas.microsoft.com/office/drawing/2014/main" val="2556747290"/>
                    </a:ext>
                  </a:extLst>
                </a:gridCol>
              </a:tblGrid>
              <a:tr h="611861">
                <a:tc gridSpan="2">
                  <a:txBody>
                    <a:bodyPr/>
                    <a:lstStyle/>
                    <a:p>
                      <a:pPr marL="457200" algn="ctr">
                        <a:lnSpc>
                          <a:spcPct val="115000"/>
                        </a:lnSpc>
                        <a:spcAft>
                          <a:spcPts val="1000"/>
                        </a:spcAft>
                      </a:pPr>
                      <a:r>
                        <a:rPr lang="es-MX" sz="1600">
                          <a:effectLst/>
                        </a:rPr>
                        <a:t>ÁREA : UNIDAD ACADÉMICA PREPARATORIA #6 IXTLAN DEL RIO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1435488032"/>
                  </a:ext>
                </a:extLst>
              </a:tr>
              <a:tr h="324874">
                <a:tc>
                  <a:txBody>
                    <a:bodyPr/>
                    <a:lstStyle/>
                    <a:p>
                      <a:pPr marL="457200" algn="ctr">
                        <a:lnSpc>
                          <a:spcPct val="115000"/>
                        </a:lnSpc>
                      </a:pPr>
                      <a:r>
                        <a:rPr lang="es-MX" sz="1600">
                          <a:effectLst/>
                        </a:rPr>
                        <a:t>PERSONAL TOTAL :</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50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8158588"/>
                  </a:ext>
                </a:extLst>
              </a:tr>
              <a:tr h="558251">
                <a:tc>
                  <a:txBody>
                    <a:bodyPr/>
                    <a:lstStyle/>
                    <a:p>
                      <a:pPr marL="457200" algn="ctr">
                        <a:lnSpc>
                          <a:spcPct val="115000"/>
                        </a:lnSpc>
                      </a:pPr>
                      <a:r>
                        <a:rPr lang="es-MX" sz="1600">
                          <a:effectLst/>
                        </a:rPr>
                        <a:t>PERSONAL ENCUESTADO: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50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4702582"/>
                  </a:ext>
                </a:extLst>
              </a:tr>
              <a:tr h="305931">
                <a:tc>
                  <a:txBody>
                    <a:bodyPr/>
                    <a:lstStyle/>
                    <a:p>
                      <a:pPr marL="457200" algn="ctr">
                        <a:lnSpc>
                          <a:spcPct val="115000"/>
                        </a:lnSpc>
                      </a:pPr>
                      <a:r>
                        <a:rPr lang="es-MX" sz="1600">
                          <a:effectLst/>
                        </a:rPr>
                        <a:t>PORCENTAJE: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100</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9129698"/>
                  </a:ext>
                </a:extLst>
              </a:tr>
              <a:tr h="942417">
                <a:tc gridSpan="2">
                  <a:txBody>
                    <a:bodyPr/>
                    <a:lstStyle/>
                    <a:p>
                      <a:pPr marL="457200" algn="ctr">
                        <a:lnSpc>
                          <a:spcPct val="115000"/>
                        </a:lnSpc>
                      </a:pPr>
                      <a:r>
                        <a:rPr lang="es-MX" sz="1600">
                          <a:effectLst/>
                        </a:rPr>
                        <a:t> </a:t>
                      </a:r>
                    </a:p>
                    <a:p>
                      <a:pPr marL="457200" algn="ctr">
                        <a:lnSpc>
                          <a:spcPct val="115000"/>
                        </a:lnSpc>
                        <a:spcAft>
                          <a:spcPts val="1000"/>
                        </a:spcAft>
                      </a:pPr>
                      <a:r>
                        <a:rPr lang="es-MX" sz="1600">
                          <a:effectLst/>
                        </a:rPr>
                        <a:t>PERSONAL EN FUNCIONES  ENCUESTADO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571516036"/>
                  </a:ext>
                </a:extLst>
              </a:tr>
              <a:tr h="305931">
                <a:tc>
                  <a:txBody>
                    <a:bodyPr/>
                    <a:lstStyle/>
                    <a:p>
                      <a:pPr marL="457200" algn="ctr">
                        <a:lnSpc>
                          <a:spcPct val="115000"/>
                        </a:lnSpc>
                      </a:pPr>
                      <a:r>
                        <a:rPr lang="es-MX" sz="1600">
                          <a:effectLst/>
                        </a:rPr>
                        <a:t>MANUAL:</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7</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9792177"/>
                  </a:ext>
                </a:extLst>
              </a:tr>
              <a:tr h="305931">
                <a:tc>
                  <a:txBody>
                    <a:bodyPr/>
                    <a:lstStyle/>
                    <a:p>
                      <a:pPr marL="457200" algn="ctr">
                        <a:lnSpc>
                          <a:spcPct val="115000"/>
                        </a:lnSpc>
                      </a:pPr>
                      <a:r>
                        <a:rPr lang="es-MX" sz="1600">
                          <a:effectLst/>
                        </a:rPr>
                        <a:t>ADMINISTRATIVO: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15</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522096"/>
                  </a:ext>
                </a:extLst>
              </a:tr>
              <a:tr h="305931">
                <a:tc>
                  <a:txBody>
                    <a:bodyPr/>
                    <a:lstStyle/>
                    <a:p>
                      <a:pPr marL="457200" algn="ctr">
                        <a:lnSpc>
                          <a:spcPct val="115000"/>
                        </a:lnSpc>
                      </a:pPr>
                      <a:r>
                        <a:rPr lang="es-MX" sz="1600">
                          <a:effectLst/>
                        </a:rPr>
                        <a:t>DOCENTE:</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a:effectLst/>
                        </a:rPr>
                        <a:t>27</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9072051"/>
                  </a:ext>
                </a:extLst>
              </a:tr>
              <a:tr h="324874">
                <a:tc>
                  <a:txBody>
                    <a:bodyPr/>
                    <a:lstStyle/>
                    <a:p>
                      <a:pPr marL="457200" algn="ctr">
                        <a:lnSpc>
                          <a:spcPct val="115000"/>
                        </a:lnSpc>
                      </a:pPr>
                      <a:r>
                        <a:rPr lang="es-MX" sz="1600">
                          <a:effectLst/>
                        </a:rPr>
                        <a:t>DIRECTIVO:</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600" dirty="0">
                          <a:effectLst/>
                        </a:rPr>
                        <a:t>1</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583103"/>
                  </a:ext>
                </a:extLst>
              </a:tr>
            </a:tbl>
          </a:graphicData>
        </a:graphic>
      </p:graphicFrame>
    </p:spTree>
    <p:extLst>
      <p:ext uri="{BB962C8B-B14F-4D97-AF65-F5344CB8AC3E}">
        <p14:creationId xmlns:p14="http://schemas.microsoft.com/office/powerpoint/2010/main" val="3061513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F585C503-C9E1-4193-ADA4-FEE9F5503DFD}"/>
              </a:ext>
            </a:extLst>
          </p:cNvPr>
          <p:cNvGraphicFramePr>
            <a:graphicFrameLocks/>
          </p:cNvGraphicFramePr>
          <p:nvPr>
            <p:extLst>
              <p:ext uri="{D42A27DB-BD31-4B8C-83A1-F6EECF244321}">
                <p14:modId xmlns:p14="http://schemas.microsoft.com/office/powerpoint/2010/main" val="295933675"/>
              </p:ext>
            </p:extLst>
          </p:nvPr>
        </p:nvGraphicFramePr>
        <p:xfrm>
          <a:off x="1043608" y="1202527"/>
          <a:ext cx="7272808"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3" name="Gráfico 22">
            <a:extLst>
              <a:ext uri="{FF2B5EF4-FFF2-40B4-BE49-F238E27FC236}">
                <a16:creationId xmlns:a16="http://schemas.microsoft.com/office/drawing/2014/main" id="{A9DCAE21-04F8-489C-9B9D-988A7CF30CD5}"/>
              </a:ext>
            </a:extLst>
          </p:cNvPr>
          <p:cNvGraphicFramePr>
            <a:graphicFrameLocks/>
          </p:cNvGraphicFramePr>
          <p:nvPr>
            <p:extLst>
              <p:ext uri="{D42A27DB-BD31-4B8C-83A1-F6EECF244321}">
                <p14:modId xmlns:p14="http://schemas.microsoft.com/office/powerpoint/2010/main" val="668838314"/>
              </p:ext>
            </p:extLst>
          </p:nvPr>
        </p:nvGraphicFramePr>
        <p:xfrm>
          <a:off x="1128940" y="1202527"/>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28434851-7738-4F2F-B1AA-B3F58125E858}"/>
              </a:ext>
            </a:extLst>
          </p:cNvPr>
          <p:cNvGraphicFramePr>
            <a:graphicFrameLocks/>
          </p:cNvGraphicFramePr>
          <p:nvPr>
            <p:extLst>
              <p:ext uri="{D42A27DB-BD31-4B8C-83A1-F6EECF244321}">
                <p14:modId xmlns:p14="http://schemas.microsoft.com/office/powerpoint/2010/main" val="4248106500"/>
              </p:ext>
            </p:extLst>
          </p:nvPr>
        </p:nvGraphicFramePr>
        <p:xfrm>
          <a:off x="1128940" y="1202527"/>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ADF55598-4C38-40D0-910B-BCF985C8257F}"/>
              </a:ext>
            </a:extLst>
          </p:cNvPr>
          <p:cNvGraphicFramePr>
            <a:graphicFrameLocks/>
          </p:cNvGraphicFramePr>
          <p:nvPr>
            <p:extLst>
              <p:ext uri="{D42A27DB-BD31-4B8C-83A1-F6EECF244321}">
                <p14:modId xmlns:p14="http://schemas.microsoft.com/office/powerpoint/2010/main" val="1324638494"/>
              </p:ext>
            </p:extLst>
          </p:nvPr>
        </p:nvGraphicFramePr>
        <p:xfrm>
          <a:off x="1128940" y="1202528"/>
          <a:ext cx="7187476" cy="43028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2855DA5C-BCFA-4B6A-BE74-7BD2362D422C}"/>
              </a:ext>
            </a:extLst>
          </p:cNvPr>
          <p:cNvGraphicFramePr>
            <a:graphicFrameLocks/>
          </p:cNvGraphicFramePr>
          <p:nvPr>
            <p:extLst>
              <p:ext uri="{D42A27DB-BD31-4B8C-83A1-F6EECF244321}">
                <p14:modId xmlns:p14="http://schemas.microsoft.com/office/powerpoint/2010/main" val="2784900199"/>
              </p:ext>
            </p:extLst>
          </p:nvPr>
        </p:nvGraphicFramePr>
        <p:xfrm>
          <a:off x="1128940" y="1202527"/>
          <a:ext cx="7187476"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A742C67A-6794-4C19-A856-E4C5CA5D3B09}"/>
              </a:ext>
            </a:extLst>
          </p:cNvPr>
          <p:cNvGraphicFramePr>
            <a:graphicFrameLocks/>
          </p:cNvGraphicFramePr>
          <p:nvPr>
            <p:extLst>
              <p:ext uri="{D42A27DB-BD31-4B8C-83A1-F6EECF244321}">
                <p14:modId xmlns:p14="http://schemas.microsoft.com/office/powerpoint/2010/main" val="2310633998"/>
              </p:ext>
            </p:extLst>
          </p:nvPr>
        </p:nvGraphicFramePr>
        <p:xfrm>
          <a:off x="1128939" y="1202527"/>
          <a:ext cx="7213765" cy="4348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EB877380-A4DB-4166-8AD7-8A93183164A6}"/>
              </a:ext>
            </a:extLst>
          </p:cNvPr>
          <p:cNvGraphicFramePr>
            <a:graphicFrameLocks/>
          </p:cNvGraphicFramePr>
          <p:nvPr>
            <p:extLst>
              <p:ext uri="{D42A27DB-BD31-4B8C-83A1-F6EECF244321}">
                <p14:modId xmlns:p14="http://schemas.microsoft.com/office/powerpoint/2010/main" val="1772404684"/>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E23F9206-C051-407D-8459-CA74AD4194C0}"/>
              </a:ext>
            </a:extLst>
          </p:cNvPr>
          <p:cNvGraphicFramePr>
            <a:graphicFrameLocks/>
          </p:cNvGraphicFramePr>
          <p:nvPr>
            <p:extLst>
              <p:ext uri="{D42A27DB-BD31-4B8C-83A1-F6EECF244321}">
                <p14:modId xmlns:p14="http://schemas.microsoft.com/office/powerpoint/2010/main" val="3865173444"/>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D7625CA3-E580-4E51-A0B8-B6E43DCB4123}"/>
              </a:ext>
            </a:extLst>
          </p:cNvPr>
          <p:cNvGraphicFramePr>
            <a:graphicFrameLocks/>
          </p:cNvGraphicFramePr>
          <p:nvPr>
            <p:extLst>
              <p:ext uri="{D42A27DB-BD31-4B8C-83A1-F6EECF244321}">
                <p14:modId xmlns:p14="http://schemas.microsoft.com/office/powerpoint/2010/main" val="1846241751"/>
              </p:ext>
            </p:extLst>
          </p:nvPr>
        </p:nvGraphicFramePr>
        <p:xfrm>
          <a:off x="1128940" y="1448749"/>
          <a:ext cx="7187476" cy="4214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263421DB-7B23-4BB1-9BA3-461DE03A0CB2}"/>
              </a:ext>
            </a:extLst>
          </p:cNvPr>
          <p:cNvGraphicFramePr>
            <a:graphicFrameLocks/>
          </p:cNvGraphicFramePr>
          <p:nvPr>
            <p:extLst>
              <p:ext uri="{D42A27DB-BD31-4B8C-83A1-F6EECF244321}">
                <p14:modId xmlns:p14="http://schemas.microsoft.com/office/powerpoint/2010/main" val="1814257050"/>
              </p:ext>
            </p:extLst>
          </p:nvPr>
        </p:nvGraphicFramePr>
        <p:xfrm>
          <a:off x="1128940" y="1448749"/>
          <a:ext cx="7187476" cy="4102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416320"/>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bueno con una oportunidad a mejorar, el </a:t>
            </a:r>
            <a:r>
              <a:rPr lang="es-MX" b="1" dirty="0"/>
              <a:t>ruido</a:t>
            </a:r>
            <a:r>
              <a:rPr lang="es-MX" dirty="0"/>
              <a:t> es adecuado para realizar las diversas labores encomendadas, en lo referente a </a:t>
            </a:r>
            <a:r>
              <a:rPr lang="es-MX" b="1" dirty="0"/>
              <a:t>mobiliario</a:t>
            </a:r>
            <a:r>
              <a:rPr lang="es-MX" dirty="0"/>
              <a:t> se expresa que es malo, el </a:t>
            </a:r>
            <a:r>
              <a:rPr lang="es-MX" b="1" dirty="0"/>
              <a:t>espacio</a:t>
            </a:r>
            <a:r>
              <a:rPr lang="es-MX" dirty="0"/>
              <a:t> permite realizar las actividades de forma normal, la </a:t>
            </a:r>
            <a:r>
              <a:rPr lang="es-MX" b="1" dirty="0"/>
              <a:t>higiene</a:t>
            </a:r>
            <a:r>
              <a:rPr lang="es-MX" dirty="0"/>
              <a:t> en general y la </a:t>
            </a:r>
            <a:r>
              <a:rPr lang="es-MX" b="1" dirty="0"/>
              <a:t>higiene en sanitarios </a:t>
            </a:r>
            <a:r>
              <a:rPr lang="es-MX" dirty="0"/>
              <a:t>es buena, en relación a la respuesta de solicitud de </a:t>
            </a:r>
            <a:r>
              <a:rPr lang="es-MX" b="1" dirty="0"/>
              <a:t>mantenimiento</a:t>
            </a:r>
            <a:r>
              <a:rPr lang="es-MX" dirty="0"/>
              <a:t> de infraestructura se expresa que es buena pero con oportunidad de mejorar, se conoce a los </a:t>
            </a:r>
            <a:r>
              <a:rPr lang="es-MX" b="1" dirty="0"/>
              <a:t>integrantes</a:t>
            </a:r>
            <a:r>
              <a:rPr lang="es-MX" dirty="0"/>
              <a:t> </a:t>
            </a:r>
            <a:r>
              <a:rPr lang="es-MX" b="1" dirty="0"/>
              <a:t>de las comisiones de seguridad e higiene </a:t>
            </a:r>
            <a:r>
              <a:rPr lang="es-MX" dirty="0"/>
              <a:t>en un buen porcentaje, además de que existe  </a:t>
            </a:r>
            <a:r>
              <a:rPr lang="es-MX" b="1" dirty="0"/>
              <a:t>información que se recibe de las comisiones de seguridad e higiene, </a:t>
            </a:r>
            <a:r>
              <a:rPr lang="es-MX" dirty="0"/>
              <a:t>esta podría mejorarse.</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DC82D6D1-33D2-495C-8D68-E83C53472EE4}"/>
              </a:ext>
            </a:extLst>
          </p:cNvPr>
          <p:cNvGraphicFramePr>
            <a:graphicFrameLocks/>
          </p:cNvGraphicFramePr>
          <p:nvPr>
            <p:extLst>
              <p:ext uri="{D42A27DB-BD31-4B8C-83A1-F6EECF244321}">
                <p14:modId xmlns:p14="http://schemas.microsoft.com/office/powerpoint/2010/main" val="1845157196"/>
              </p:ext>
            </p:extLst>
          </p:nvPr>
        </p:nvGraphicFramePr>
        <p:xfrm>
          <a:off x="1128940" y="1448749"/>
          <a:ext cx="7187476" cy="42124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69C9EBDD-7500-4841-86D6-08C92A41C964}"/>
              </a:ext>
            </a:extLst>
          </p:cNvPr>
          <p:cNvGraphicFramePr>
            <a:graphicFrameLocks/>
          </p:cNvGraphicFramePr>
          <p:nvPr>
            <p:extLst>
              <p:ext uri="{D42A27DB-BD31-4B8C-83A1-F6EECF244321}">
                <p14:modId xmlns:p14="http://schemas.microsoft.com/office/powerpoint/2010/main" val="650246468"/>
              </p:ext>
            </p:extLst>
          </p:nvPr>
        </p:nvGraphicFramePr>
        <p:xfrm>
          <a:off x="1128940" y="1694971"/>
          <a:ext cx="7187476" cy="38104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AD347E3A-5037-4BA2-8F7E-B9CA08BAD1BA}"/>
              </a:ext>
            </a:extLst>
          </p:cNvPr>
          <p:cNvGraphicFramePr>
            <a:graphicFrameLocks/>
          </p:cNvGraphicFramePr>
          <p:nvPr>
            <p:extLst>
              <p:ext uri="{D42A27DB-BD31-4B8C-83A1-F6EECF244321}">
                <p14:modId xmlns:p14="http://schemas.microsoft.com/office/powerpoint/2010/main" val="2722640185"/>
              </p:ext>
            </p:extLst>
          </p:nvPr>
        </p:nvGraphicFramePr>
        <p:xfrm>
          <a:off x="1220378" y="1319861"/>
          <a:ext cx="7096038"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3666847E-676E-4744-988A-6704EB53077F}"/>
              </a:ext>
            </a:extLst>
          </p:cNvPr>
          <p:cNvGraphicFramePr>
            <a:graphicFrameLocks/>
          </p:cNvGraphicFramePr>
          <p:nvPr>
            <p:extLst>
              <p:ext uri="{D42A27DB-BD31-4B8C-83A1-F6EECF244321}">
                <p14:modId xmlns:p14="http://schemas.microsoft.com/office/powerpoint/2010/main" val="665930940"/>
              </p:ext>
            </p:extLst>
          </p:nvPr>
        </p:nvGraphicFramePr>
        <p:xfrm>
          <a:off x="1220378" y="1365581"/>
          <a:ext cx="7096038" cy="4139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70173E83-202D-45C4-84CB-37B856B3C8B8}"/>
              </a:ext>
            </a:extLst>
          </p:cNvPr>
          <p:cNvGraphicFramePr>
            <a:graphicFrameLocks/>
          </p:cNvGraphicFramePr>
          <p:nvPr>
            <p:extLst>
              <p:ext uri="{D42A27DB-BD31-4B8C-83A1-F6EECF244321}">
                <p14:modId xmlns:p14="http://schemas.microsoft.com/office/powerpoint/2010/main" val="1162610106"/>
              </p:ext>
            </p:extLst>
          </p:nvPr>
        </p:nvGraphicFramePr>
        <p:xfrm>
          <a:off x="1128940" y="1342721"/>
          <a:ext cx="7187476"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7F3A4E03-A4BE-4770-8D8D-C51C265CAD41}"/>
              </a:ext>
            </a:extLst>
          </p:cNvPr>
          <p:cNvGraphicFramePr>
            <a:graphicFrameLocks/>
          </p:cNvGraphicFramePr>
          <p:nvPr>
            <p:extLst>
              <p:ext uri="{D42A27DB-BD31-4B8C-83A1-F6EECF244321}">
                <p14:modId xmlns:p14="http://schemas.microsoft.com/office/powerpoint/2010/main" val="2976921888"/>
              </p:ext>
            </p:extLst>
          </p:nvPr>
        </p:nvGraphicFramePr>
        <p:xfrm>
          <a:off x="1128940" y="1365581"/>
          <a:ext cx="7187476" cy="41398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C3EBA02B-CD15-4D3A-9576-EF3EB3E23DAD}"/>
              </a:ext>
            </a:extLst>
          </p:cNvPr>
          <p:cNvGraphicFramePr>
            <a:graphicFrameLocks/>
          </p:cNvGraphicFramePr>
          <p:nvPr>
            <p:extLst>
              <p:ext uri="{D42A27DB-BD31-4B8C-83A1-F6EECF244321}">
                <p14:modId xmlns:p14="http://schemas.microsoft.com/office/powerpoint/2010/main" val="2460269419"/>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B7E683D7-5995-4048-BA4F-30D7A1CAB402}"/>
              </a:ext>
            </a:extLst>
          </p:cNvPr>
          <p:cNvGraphicFramePr>
            <a:graphicFrameLocks/>
          </p:cNvGraphicFramePr>
          <p:nvPr>
            <p:extLst>
              <p:ext uri="{D42A27DB-BD31-4B8C-83A1-F6EECF244321}">
                <p14:modId xmlns:p14="http://schemas.microsoft.com/office/powerpoint/2010/main" val="1350519321"/>
              </p:ext>
            </p:extLst>
          </p:nvPr>
        </p:nvGraphicFramePr>
        <p:xfrm>
          <a:off x="1220378" y="1342722"/>
          <a:ext cx="7096038" cy="4283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801314"/>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presentándose una oportunidad de mejora ya que el 33% menciona que no es siempre y el 15% dice que nunca se le entrega.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necesarios para llevar a cabo tus actividades académicas o de investigación, presentándose una oportunidad de mejora ya que casi el 26% menciona que no es siempre, y el 7% dice que nunca se le entrega.</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 sin embargo existe una oportunidad de mejora ya que el 26% menciona que las condiciones son malas.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5355312"/>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del 69%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el 56%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mas del 25% menciona que no es siempre, y un 6% dice que nunca cuenta con ello.</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13932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La mayoría de las veces se cuenta con el </a:t>
            </a:r>
            <a:r>
              <a:rPr lang="es-MX" b="1" dirty="0"/>
              <a:t>material necesario para la realización de funciones.</a:t>
            </a:r>
          </a:p>
          <a:p>
            <a:pPr marL="285750" indent="-285750" algn="just">
              <a:buFont typeface="Arial" panose="020B0604020202020204" pitchFamily="34" charset="0"/>
              <a:buChar char="•"/>
            </a:pPr>
            <a:r>
              <a:rPr lang="es-MX" dirty="0"/>
              <a:t>La mayoría de las veces se proporciona en tiempo y forma el </a:t>
            </a:r>
            <a:r>
              <a:rPr lang="es-MX" b="1" dirty="0"/>
              <a:t>equipo o herramientas necesarias para realizar sus funciones</a:t>
            </a:r>
            <a:r>
              <a:rPr lang="es-MX" dirty="0"/>
              <a:t>, </a:t>
            </a:r>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5AD225CF-1045-4091-96D8-01E7338B441E}"/>
              </a:ext>
            </a:extLst>
          </p:cNvPr>
          <p:cNvGraphicFramePr>
            <a:graphicFrameLocks/>
          </p:cNvGraphicFramePr>
          <p:nvPr>
            <p:extLst>
              <p:ext uri="{D42A27DB-BD31-4B8C-83A1-F6EECF244321}">
                <p14:modId xmlns:p14="http://schemas.microsoft.com/office/powerpoint/2010/main" val="2730846808"/>
              </p:ext>
            </p:extLst>
          </p:nvPr>
        </p:nvGraphicFramePr>
        <p:xfrm>
          <a:off x="1128940" y="1319861"/>
          <a:ext cx="7187476"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77F7C633-95CE-4CE2-80DA-92525518D4F1}"/>
              </a:ext>
            </a:extLst>
          </p:cNvPr>
          <p:cNvGraphicFramePr>
            <a:graphicFrameLocks/>
          </p:cNvGraphicFramePr>
          <p:nvPr>
            <p:extLst>
              <p:ext uri="{D42A27DB-BD31-4B8C-83A1-F6EECF244321}">
                <p14:modId xmlns:p14="http://schemas.microsoft.com/office/powerpoint/2010/main" val="2239370878"/>
              </p:ext>
            </p:extLst>
          </p:nvPr>
        </p:nvGraphicFramePr>
        <p:xfrm>
          <a:off x="1187624" y="1096501"/>
          <a:ext cx="7128792" cy="44546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B31E5349-46E1-4A66-B639-75A5ED548174}"/>
              </a:ext>
            </a:extLst>
          </p:cNvPr>
          <p:cNvGraphicFramePr>
            <a:graphicFrameLocks/>
          </p:cNvGraphicFramePr>
          <p:nvPr>
            <p:extLst>
              <p:ext uri="{D42A27DB-BD31-4B8C-83A1-F6EECF244321}">
                <p14:modId xmlns:p14="http://schemas.microsoft.com/office/powerpoint/2010/main" val="3102939008"/>
              </p:ext>
            </p:extLst>
          </p:nvPr>
        </p:nvGraphicFramePr>
        <p:xfrm>
          <a:off x="1220378" y="1365581"/>
          <a:ext cx="7096038"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0361491F-37BB-483A-AEFD-1CA12444F570}"/>
              </a:ext>
            </a:extLst>
          </p:cNvPr>
          <p:cNvGraphicFramePr>
            <a:graphicFrameLocks/>
          </p:cNvGraphicFramePr>
          <p:nvPr>
            <p:extLst>
              <p:ext uri="{D42A27DB-BD31-4B8C-83A1-F6EECF244321}">
                <p14:modId xmlns:p14="http://schemas.microsoft.com/office/powerpoint/2010/main" val="3986799214"/>
              </p:ext>
            </p:extLst>
          </p:nvPr>
        </p:nvGraphicFramePr>
        <p:xfrm>
          <a:off x="1174659" y="1319862"/>
          <a:ext cx="7141757" cy="42312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110162A1-CDF7-4624-B245-D2B2C64AD8DF}"/>
              </a:ext>
            </a:extLst>
          </p:cNvPr>
          <p:cNvGraphicFramePr>
            <a:graphicFrameLocks/>
          </p:cNvGraphicFramePr>
          <p:nvPr>
            <p:extLst>
              <p:ext uri="{D42A27DB-BD31-4B8C-83A1-F6EECF244321}">
                <p14:modId xmlns:p14="http://schemas.microsoft.com/office/powerpoint/2010/main" val="3709465689"/>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200329"/>
          </a:xfrm>
          <a:prstGeom prst="rect">
            <a:avLst/>
          </a:prstGeom>
          <a:noFill/>
        </p:spPr>
        <p:txBody>
          <a:bodyPr wrap="square" rtlCol="0">
            <a:spAutoFit/>
          </a:bodyPr>
          <a:lstStyle/>
          <a:p>
            <a:pPr algn="ctr"/>
            <a:r>
              <a:rPr lang="es-MX" sz="3600" b="1" i="0" baseline="0" dirty="0">
                <a:effectLst>
                  <a:outerShdw blurRad="38100" dist="38100" dir="2700000" algn="tl">
                    <a:srgbClr val="000000">
                      <a:alpha val="43137"/>
                    </a:srgbClr>
                  </a:outerShdw>
                </a:effectLst>
              </a:rPr>
              <a:t>ÁREA 60 - PREPARATORIA NO. </a:t>
            </a:r>
            <a:r>
              <a:rPr lang="es-MX" sz="3600" b="1" dirty="0">
                <a:effectLst>
                  <a:outerShdw blurRad="38100" dist="38100" dir="2700000" algn="tl">
                    <a:srgbClr val="000000">
                      <a:alpha val="43137"/>
                    </a:srgbClr>
                  </a:outerShdw>
                </a:effectLst>
              </a:rPr>
              <a:t>6 IXTLÁN DEL RÍO</a:t>
            </a:r>
          </a:p>
        </p:txBody>
      </p:sp>
    </p:spTree>
    <p:extLst>
      <p:ext uri="{BB962C8B-B14F-4D97-AF65-F5344CB8AC3E}">
        <p14:creationId xmlns:p14="http://schemas.microsoft.com/office/powerpoint/2010/main" val="3613702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FF06121D-95F9-4FD1-822B-9D68CC66D363}"/>
              </a:ext>
            </a:extLst>
          </p:cNvPr>
          <p:cNvGraphicFramePr>
            <a:graphicFrameLocks/>
          </p:cNvGraphicFramePr>
          <p:nvPr>
            <p:extLst>
              <p:ext uri="{D42A27DB-BD31-4B8C-83A1-F6EECF244321}">
                <p14:modId xmlns:p14="http://schemas.microsoft.com/office/powerpoint/2010/main" val="2598182229"/>
              </p:ext>
            </p:extLst>
          </p:nvPr>
        </p:nvGraphicFramePr>
        <p:xfrm>
          <a:off x="1259632" y="1073641"/>
          <a:ext cx="7056784"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C3B5B30F-26B0-478B-AAFC-BE3C91EBEA31}"/>
              </a:ext>
            </a:extLst>
          </p:cNvPr>
          <p:cNvGraphicFramePr>
            <a:graphicFrameLocks/>
          </p:cNvGraphicFramePr>
          <p:nvPr>
            <p:extLst>
              <p:ext uri="{D42A27DB-BD31-4B8C-83A1-F6EECF244321}">
                <p14:modId xmlns:p14="http://schemas.microsoft.com/office/powerpoint/2010/main" val="1866119303"/>
              </p:ext>
            </p:extLst>
          </p:nvPr>
        </p:nvGraphicFramePr>
        <p:xfrm>
          <a:off x="1259632" y="1051393"/>
          <a:ext cx="7011065" cy="44997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regular con una oportunidad a mejorar, se manifiesta que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en un alto porcentaje, los encuestados clasificaron la siguiente </a:t>
            </a:r>
            <a:r>
              <a:rPr lang="es-MX" b="1" dirty="0"/>
              <a:t>tipificación</a:t>
            </a:r>
            <a:r>
              <a:rPr lang="es-MX" dirty="0"/>
              <a:t> de conflictos jerarquizándolos de la siguiente manera: 1.-conflictos con los compañeros, 2.-conflictos con directivos,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6C537E43-12AA-493D-A393-EA7C9E7B8D4C}"/>
              </a:ext>
            </a:extLst>
          </p:cNvPr>
          <p:cNvGraphicFramePr>
            <a:graphicFrameLocks/>
          </p:cNvGraphicFramePr>
          <p:nvPr>
            <p:extLst>
              <p:ext uri="{D42A27DB-BD31-4B8C-83A1-F6EECF244321}">
                <p14:modId xmlns:p14="http://schemas.microsoft.com/office/powerpoint/2010/main" val="3908870691"/>
              </p:ext>
            </p:extLst>
          </p:nvPr>
        </p:nvGraphicFramePr>
        <p:xfrm>
          <a:off x="1128940" y="1319862"/>
          <a:ext cx="7187476"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6158EBCA-F9BD-4305-B783-B2C9C28C6EA6}"/>
              </a:ext>
            </a:extLst>
          </p:cNvPr>
          <p:cNvGraphicFramePr>
            <a:graphicFrameLocks/>
          </p:cNvGraphicFramePr>
          <p:nvPr>
            <p:extLst>
              <p:ext uri="{D42A27DB-BD31-4B8C-83A1-F6EECF244321}">
                <p14:modId xmlns:p14="http://schemas.microsoft.com/office/powerpoint/2010/main" val="3891614865"/>
              </p:ext>
            </p:extLst>
          </p:nvPr>
        </p:nvGraphicFramePr>
        <p:xfrm>
          <a:off x="1128940" y="1073641"/>
          <a:ext cx="7187476" cy="4431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33F1CE48-2E46-4D6C-AFDB-1BFFF1F03209}"/>
              </a:ext>
            </a:extLst>
          </p:cNvPr>
          <p:cNvGraphicFramePr>
            <a:graphicFrameLocks/>
          </p:cNvGraphicFramePr>
          <p:nvPr>
            <p:extLst>
              <p:ext uri="{D42A27DB-BD31-4B8C-83A1-F6EECF244321}">
                <p14:modId xmlns:p14="http://schemas.microsoft.com/office/powerpoint/2010/main" val="3284833468"/>
              </p:ext>
            </p:extLst>
          </p:nvPr>
        </p:nvGraphicFramePr>
        <p:xfrm>
          <a:off x="1279062" y="1342721"/>
          <a:ext cx="7037354" cy="41969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9F4C4260-66A0-4CE4-AEB6-68A16EE3E43F}"/>
              </a:ext>
            </a:extLst>
          </p:cNvPr>
          <p:cNvGraphicFramePr>
            <a:graphicFrameLocks/>
          </p:cNvGraphicFramePr>
          <p:nvPr>
            <p:extLst>
              <p:ext uri="{D42A27DB-BD31-4B8C-83A1-F6EECF244321}">
                <p14:modId xmlns:p14="http://schemas.microsoft.com/office/powerpoint/2010/main" val="3795465937"/>
              </p:ext>
            </p:extLst>
          </p:nvPr>
        </p:nvGraphicFramePr>
        <p:xfrm>
          <a:off x="1174659" y="1342721"/>
          <a:ext cx="7141757" cy="42084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6B49D766-C02B-4060-BDD7-D1EEC61A2F59}"/>
              </a:ext>
            </a:extLst>
          </p:cNvPr>
          <p:cNvGraphicFramePr>
            <a:graphicFrameLocks/>
          </p:cNvGraphicFramePr>
          <p:nvPr>
            <p:extLst>
              <p:ext uri="{D42A27DB-BD31-4B8C-83A1-F6EECF244321}">
                <p14:modId xmlns:p14="http://schemas.microsoft.com/office/powerpoint/2010/main" val="1244107630"/>
              </p:ext>
            </p:extLst>
          </p:nvPr>
        </p:nvGraphicFramePr>
        <p:xfrm>
          <a:off x="1174659" y="1342722"/>
          <a:ext cx="714175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A5F013AE-8D79-479B-A5C7-7E9AF1238A63}"/>
              </a:ext>
            </a:extLst>
          </p:cNvPr>
          <p:cNvGraphicFramePr>
            <a:graphicFrameLocks/>
          </p:cNvGraphicFramePr>
          <p:nvPr>
            <p:extLst>
              <p:ext uri="{D42A27DB-BD31-4B8C-83A1-F6EECF244321}">
                <p14:modId xmlns:p14="http://schemas.microsoft.com/office/powerpoint/2010/main" val="4249577890"/>
              </p:ext>
            </p:extLst>
          </p:nvPr>
        </p:nvGraphicFramePr>
        <p:xfrm>
          <a:off x="1174659" y="1342722"/>
          <a:ext cx="7141757" cy="41626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extLst>
              <p:ext uri="{D42A27DB-BD31-4B8C-83A1-F6EECF244321}">
                <p14:modId xmlns:p14="http://schemas.microsoft.com/office/powerpoint/2010/main" val="1188002065"/>
              </p:ext>
            </p:extLst>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1418225244"/>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extLst>
              <p:ext uri="{D42A27DB-BD31-4B8C-83A1-F6EECF244321}">
                <p14:modId xmlns:p14="http://schemas.microsoft.com/office/powerpoint/2010/main" val="222773040"/>
              </p:ext>
            </p:extLst>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extLst>
              <p:ext uri="{D42A27DB-BD31-4B8C-83A1-F6EECF244321}">
                <p14:modId xmlns:p14="http://schemas.microsoft.com/office/powerpoint/2010/main" val="3322635592"/>
              </p:ext>
            </p:extLst>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47730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95FEEA2F-C7ED-4586-81B7-184B21B5A99B}"/>
              </a:ext>
            </a:extLst>
          </p:cNvPr>
          <p:cNvGraphicFramePr>
            <a:graphicFrameLocks/>
          </p:cNvGraphicFramePr>
          <p:nvPr>
            <p:extLst>
              <p:ext uri="{D42A27DB-BD31-4B8C-83A1-F6EECF244321}">
                <p14:modId xmlns:p14="http://schemas.microsoft.com/office/powerpoint/2010/main" val="775171074"/>
              </p:ext>
            </p:extLst>
          </p:nvPr>
        </p:nvGraphicFramePr>
        <p:xfrm>
          <a:off x="1220378" y="1073641"/>
          <a:ext cx="7096038" cy="44774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 se expresa que por regular si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A835D889-E420-4FBB-9A03-DC1AB79A002A}"/>
              </a:ext>
            </a:extLst>
          </p:cNvPr>
          <p:cNvGraphicFramePr>
            <a:graphicFrameLocks/>
          </p:cNvGraphicFramePr>
          <p:nvPr>
            <p:extLst>
              <p:ext uri="{D42A27DB-BD31-4B8C-83A1-F6EECF244321}">
                <p14:modId xmlns:p14="http://schemas.microsoft.com/office/powerpoint/2010/main" val="88896982"/>
              </p:ext>
            </p:extLst>
          </p:nvPr>
        </p:nvGraphicFramePr>
        <p:xfrm>
          <a:off x="1259632" y="1119359"/>
          <a:ext cx="7056784" cy="43768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992120BE-CF3C-454A-953F-14FF4867FFA3}"/>
              </a:ext>
            </a:extLst>
          </p:cNvPr>
          <p:cNvGraphicFramePr>
            <a:graphicFrameLocks/>
          </p:cNvGraphicFramePr>
          <p:nvPr>
            <p:extLst>
              <p:ext uri="{D42A27DB-BD31-4B8C-83A1-F6EECF244321}">
                <p14:modId xmlns:p14="http://schemas.microsoft.com/office/powerpoint/2010/main" val="3566310471"/>
              </p:ext>
            </p:extLst>
          </p:nvPr>
        </p:nvGraphicFramePr>
        <p:xfrm>
          <a:off x="1174659" y="1332320"/>
          <a:ext cx="7141757" cy="41730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F631F107-0B3E-4FAB-9EF8-8834BC67D546}"/>
              </a:ext>
            </a:extLst>
          </p:cNvPr>
          <p:cNvGraphicFramePr>
            <a:graphicFrameLocks/>
          </p:cNvGraphicFramePr>
          <p:nvPr>
            <p:extLst>
              <p:ext uri="{D42A27DB-BD31-4B8C-83A1-F6EECF244321}">
                <p14:modId xmlns:p14="http://schemas.microsoft.com/office/powerpoint/2010/main" val="2040740647"/>
              </p:ext>
            </p:extLst>
          </p:nvPr>
        </p:nvGraphicFramePr>
        <p:xfrm>
          <a:off x="1174659" y="1319862"/>
          <a:ext cx="7141757"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D766C1DE-8D8C-44F4-8CAC-45954E18DFE8}"/>
              </a:ext>
            </a:extLst>
          </p:cNvPr>
          <p:cNvGraphicFramePr>
            <a:graphicFrameLocks/>
          </p:cNvGraphicFramePr>
          <p:nvPr>
            <p:extLst>
              <p:ext uri="{D42A27DB-BD31-4B8C-83A1-F6EECF244321}">
                <p14:modId xmlns:p14="http://schemas.microsoft.com/office/powerpoint/2010/main" val="1368460886"/>
              </p:ext>
            </p:extLst>
          </p:nvPr>
        </p:nvGraphicFramePr>
        <p:xfrm>
          <a:off x="1305351" y="1096501"/>
          <a:ext cx="7011065" cy="44089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184E491E-FD27-44C4-BF78-F5EFDA76F6A6}"/>
              </a:ext>
            </a:extLst>
          </p:cNvPr>
          <p:cNvGraphicFramePr>
            <a:graphicFrameLocks/>
          </p:cNvGraphicFramePr>
          <p:nvPr>
            <p:extLst>
              <p:ext uri="{D42A27DB-BD31-4B8C-83A1-F6EECF244321}">
                <p14:modId xmlns:p14="http://schemas.microsoft.com/office/powerpoint/2010/main" val="464351577"/>
              </p:ext>
            </p:extLst>
          </p:nvPr>
        </p:nvGraphicFramePr>
        <p:xfrm>
          <a:off x="1220377" y="1319861"/>
          <a:ext cx="7004599" cy="4231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020D4FB6-7EF2-4F33-B776-151ECC9E976F}"/>
              </a:ext>
            </a:extLst>
          </p:cNvPr>
          <p:cNvGraphicFramePr>
            <a:graphicFrameLocks/>
          </p:cNvGraphicFramePr>
          <p:nvPr>
            <p:extLst>
              <p:ext uri="{D42A27DB-BD31-4B8C-83A1-F6EECF244321}">
                <p14:modId xmlns:p14="http://schemas.microsoft.com/office/powerpoint/2010/main" val="22600597"/>
              </p:ext>
            </p:extLst>
          </p:nvPr>
        </p:nvGraphicFramePr>
        <p:xfrm>
          <a:off x="1128940" y="1119359"/>
          <a:ext cx="7187476" cy="445044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BDFEF080-C554-4894-8C3E-BB41F316A003}"/>
              </a:ext>
            </a:extLst>
          </p:cNvPr>
          <p:cNvGraphicFramePr>
            <a:graphicFrameLocks/>
          </p:cNvGraphicFramePr>
          <p:nvPr>
            <p:extLst>
              <p:ext uri="{D42A27DB-BD31-4B8C-83A1-F6EECF244321}">
                <p14:modId xmlns:p14="http://schemas.microsoft.com/office/powerpoint/2010/main" val="2173928015"/>
              </p:ext>
            </p:extLst>
          </p:nvPr>
        </p:nvGraphicFramePr>
        <p:xfrm>
          <a:off x="1174659" y="1145649"/>
          <a:ext cx="7141757" cy="44054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3" name="Gráfico 22">
            <a:extLst>
              <a:ext uri="{FF2B5EF4-FFF2-40B4-BE49-F238E27FC236}">
                <a16:creationId xmlns:a16="http://schemas.microsoft.com/office/drawing/2014/main" id="{9D4BEF2E-C16C-4998-AC5B-798A15408A34}"/>
              </a:ext>
            </a:extLst>
          </p:cNvPr>
          <p:cNvGraphicFramePr>
            <a:graphicFrameLocks/>
          </p:cNvGraphicFramePr>
          <p:nvPr>
            <p:extLst>
              <p:ext uri="{D42A27DB-BD31-4B8C-83A1-F6EECF244321}">
                <p14:modId xmlns:p14="http://schemas.microsoft.com/office/powerpoint/2010/main" val="3675090785"/>
              </p:ext>
            </p:extLst>
          </p:nvPr>
        </p:nvGraphicFramePr>
        <p:xfrm>
          <a:off x="1942335" y="394845"/>
          <a:ext cx="6086049" cy="3001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5BD53821-B6AB-4930-8259-A7ACE22626C8}"/>
              </a:ext>
            </a:extLst>
          </p:cNvPr>
          <p:cNvGraphicFramePr>
            <a:graphicFrameLocks/>
          </p:cNvGraphicFramePr>
          <p:nvPr/>
        </p:nvGraphicFramePr>
        <p:xfrm>
          <a:off x="755576" y="3540612"/>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7362B5AD-667A-4247-B387-A4B14D53C22C}"/>
              </a:ext>
            </a:extLst>
          </p:cNvPr>
          <p:cNvGraphicFramePr>
            <a:graphicFrameLocks/>
          </p:cNvGraphicFramePr>
          <p:nvPr/>
        </p:nvGraphicFramePr>
        <p:xfrm>
          <a:off x="4572000" y="3540612"/>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728175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D056AAD5-B452-4E43-B173-2E517B7D2D80}"/>
              </a:ext>
            </a:extLst>
          </p:cNvPr>
          <p:cNvGraphicFramePr>
            <a:graphicFrameLocks/>
          </p:cNvGraphicFramePr>
          <p:nvPr>
            <p:extLst>
              <p:ext uri="{D42A27DB-BD31-4B8C-83A1-F6EECF244321}">
                <p14:modId xmlns:p14="http://schemas.microsoft.com/office/powerpoint/2010/main" val="1761997864"/>
              </p:ext>
            </p:extLst>
          </p:nvPr>
        </p:nvGraphicFramePr>
        <p:xfrm>
          <a:off x="1174659" y="1035477"/>
          <a:ext cx="7141757" cy="4515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0CBCCC80-E04F-4AE2-9FC3-521BBF91420A}"/>
              </a:ext>
            </a:extLst>
          </p:cNvPr>
          <p:cNvGraphicFramePr>
            <a:graphicFrameLocks/>
          </p:cNvGraphicFramePr>
          <p:nvPr>
            <p:extLst>
              <p:ext uri="{D42A27DB-BD31-4B8C-83A1-F6EECF244321}">
                <p14:modId xmlns:p14="http://schemas.microsoft.com/office/powerpoint/2010/main" val="3675784087"/>
              </p:ext>
            </p:extLst>
          </p:nvPr>
        </p:nvGraphicFramePr>
        <p:xfrm>
          <a:off x="1305351" y="1319861"/>
          <a:ext cx="7011065" cy="42610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46%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 </a:t>
            </a:r>
            <a:r>
              <a:rPr lang="es-MX" dirty="0"/>
              <a:t>48%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8% no ha sido convocado, en un porcentaje mayor se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6568298A-89C7-45E5-B082-91EBD88A0B2B}"/>
              </a:ext>
            </a:extLst>
          </p:cNvPr>
          <p:cNvGraphicFramePr>
            <a:graphicFrameLocks/>
          </p:cNvGraphicFramePr>
          <p:nvPr>
            <p:extLst>
              <p:ext uri="{D42A27DB-BD31-4B8C-83A1-F6EECF244321}">
                <p14:modId xmlns:p14="http://schemas.microsoft.com/office/powerpoint/2010/main" val="1432714958"/>
              </p:ext>
            </p:extLst>
          </p:nvPr>
        </p:nvGraphicFramePr>
        <p:xfrm>
          <a:off x="1220378" y="1096501"/>
          <a:ext cx="7096038" cy="44424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5" name="Gráfico 24">
            <a:extLst>
              <a:ext uri="{FF2B5EF4-FFF2-40B4-BE49-F238E27FC236}">
                <a16:creationId xmlns:a16="http://schemas.microsoft.com/office/drawing/2014/main" id="{5628E05B-F4EE-4E78-BCB7-FA1157561D52}"/>
              </a:ext>
            </a:extLst>
          </p:cNvPr>
          <p:cNvGraphicFramePr>
            <a:graphicFrameLocks/>
          </p:cNvGraphicFramePr>
          <p:nvPr>
            <p:extLst>
              <p:ext uri="{D42A27DB-BD31-4B8C-83A1-F6EECF244321}">
                <p14:modId xmlns:p14="http://schemas.microsoft.com/office/powerpoint/2010/main" val="1169376901"/>
              </p:ext>
            </p:extLst>
          </p:nvPr>
        </p:nvGraphicFramePr>
        <p:xfrm>
          <a:off x="1174659" y="1145649"/>
          <a:ext cx="7141757" cy="4359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297BA9A5-3369-4153-8644-B886372A096B}"/>
              </a:ext>
            </a:extLst>
          </p:cNvPr>
          <p:cNvGraphicFramePr>
            <a:graphicFrameLocks/>
          </p:cNvGraphicFramePr>
          <p:nvPr>
            <p:extLst>
              <p:ext uri="{D42A27DB-BD31-4B8C-83A1-F6EECF244321}">
                <p14:modId xmlns:p14="http://schemas.microsoft.com/office/powerpoint/2010/main" val="3952085276"/>
              </p:ext>
            </p:extLst>
          </p:nvPr>
        </p:nvGraphicFramePr>
        <p:xfrm>
          <a:off x="1128940" y="1342721"/>
          <a:ext cx="7187476" cy="4208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28767255-E851-47AA-8783-5E4297B84DD4}"/>
              </a:ext>
            </a:extLst>
          </p:cNvPr>
          <p:cNvGraphicFramePr>
            <a:graphicFrameLocks/>
          </p:cNvGraphicFramePr>
          <p:nvPr>
            <p:extLst>
              <p:ext uri="{D42A27DB-BD31-4B8C-83A1-F6EECF244321}">
                <p14:modId xmlns:p14="http://schemas.microsoft.com/office/powerpoint/2010/main" val="3084900084"/>
              </p:ext>
            </p:extLst>
          </p:nvPr>
        </p:nvGraphicFramePr>
        <p:xfrm>
          <a:off x="1128940" y="1073641"/>
          <a:ext cx="7187476" cy="44225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F58871E3-EE8A-42AA-AE52-3571F0E4055B}"/>
              </a:ext>
            </a:extLst>
          </p:cNvPr>
          <p:cNvGraphicFramePr>
            <a:graphicFrameLocks/>
          </p:cNvGraphicFramePr>
          <p:nvPr>
            <p:extLst>
              <p:ext uri="{D42A27DB-BD31-4B8C-83A1-F6EECF244321}">
                <p14:modId xmlns:p14="http://schemas.microsoft.com/office/powerpoint/2010/main" val="2822835790"/>
              </p:ext>
            </p:extLst>
          </p:nvPr>
        </p:nvGraphicFramePr>
        <p:xfrm>
          <a:off x="1259631" y="1322143"/>
          <a:ext cx="7083073" cy="42241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1529EF16-2D36-452C-93DE-85D9FD082030}"/>
              </a:ext>
            </a:extLst>
          </p:cNvPr>
          <p:cNvGraphicFramePr>
            <a:graphicFrameLocks/>
          </p:cNvGraphicFramePr>
          <p:nvPr>
            <p:extLst>
              <p:ext uri="{D42A27DB-BD31-4B8C-83A1-F6EECF244321}">
                <p14:modId xmlns:p14="http://schemas.microsoft.com/office/powerpoint/2010/main" val="1321441441"/>
              </p:ext>
            </p:extLst>
          </p:nvPr>
        </p:nvGraphicFramePr>
        <p:xfrm>
          <a:off x="1174659" y="1394151"/>
          <a:ext cx="7141757" cy="4156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7127010D-F7D0-4ED0-9A42-9C3C7BDDE750}"/>
              </a:ext>
            </a:extLst>
          </p:cNvPr>
          <p:cNvGraphicFramePr>
            <a:graphicFrameLocks/>
          </p:cNvGraphicFramePr>
          <p:nvPr>
            <p:extLst>
              <p:ext uri="{D42A27DB-BD31-4B8C-83A1-F6EECF244321}">
                <p14:modId xmlns:p14="http://schemas.microsoft.com/office/powerpoint/2010/main" val="2008954561"/>
              </p:ext>
            </p:extLst>
          </p:nvPr>
        </p:nvGraphicFramePr>
        <p:xfrm>
          <a:off x="1128940" y="1367862"/>
          <a:ext cx="7187476" cy="41569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6F84CC1B-BF12-467E-AD28-ECA66594949E}"/>
              </a:ext>
            </a:extLst>
          </p:cNvPr>
          <p:cNvGraphicFramePr>
            <a:graphicFrameLocks/>
          </p:cNvGraphicFramePr>
          <p:nvPr>
            <p:extLst>
              <p:ext uri="{D42A27DB-BD31-4B8C-83A1-F6EECF244321}">
                <p14:modId xmlns:p14="http://schemas.microsoft.com/office/powerpoint/2010/main" val="1119317051"/>
              </p:ext>
            </p:extLst>
          </p:nvPr>
        </p:nvGraphicFramePr>
        <p:xfrm>
          <a:off x="1279062" y="1322143"/>
          <a:ext cx="7037354" cy="4183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6" name="Gráfico 25">
            <a:extLst>
              <a:ext uri="{FF2B5EF4-FFF2-40B4-BE49-F238E27FC236}">
                <a16:creationId xmlns:a16="http://schemas.microsoft.com/office/drawing/2014/main" id="{B8B86617-749A-4ED2-B937-0196A230E9F9}"/>
              </a:ext>
            </a:extLst>
          </p:cNvPr>
          <p:cNvGraphicFramePr>
            <a:graphicFrameLocks/>
          </p:cNvGraphicFramePr>
          <p:nvPr>
            <p:extLst>
              <p:ext uri="{D42A27DB-BD31-4B8C-83A1-F6EECF244321}">
                <p14:modId xmlns:p14="http://schemas.microsoft.com/office/powerpoint/2010/main" val="2048655219"/>
              </p:ext>
            </p:extLst>
          </p:nvPr>
        </p:nvGraphicFramePr>
        <p:xfrm>
          <a:off x="1305351" y="1345003"/>
          <a:ext cx="7011065" cy="42061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E53F1FD1-EB5D-442B-8B9B-B3B24018A765}"/>
              </a:ext>
            </a:extLst>
          </p:cNvPr>
          <p:cNvGraphicFramePr>
            <a:graphicFrameLocks/>
          </p:cNvGraphicFramePr>
          <p:nvPr>
            <p:extLst>
              <p:ext uri="{D42A27DB-BD31-4B8C-83A1-F6EECF244321}">
                <p14:modId xmlns:p14="http://schemas.microsoft.com/office/powerpoint/2010/main" val="4241308030"/>
              </p:ext>
            </p:extLst>
          </p:nvPr>
        </p:nvGraphicFramePr>
        <p:xfrm>
          <a:off x="1128940" y="1367862"/>
          <a:ext cx="7187476" cy="41820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a:t>
            </a:r>
            <a:r>
              <a:rPr lang="es-MX"/>
              <a:t>un </a:t>
            </a:r>
            <a:r>
              <a:rPr lang="es-MX" b="1"/>
              <a:t>72%</a:t>
            </a:r>
            <a:endParaRPr lang="es-MX" b="1" dirty="0"/>
          </a:p>
          <a:p>
            <a:pPr marL="742950" lvl="1" indent="-285750" algn="just">
              <a:buFont typeface="Arial" panose="020B0604020202020204" pitchFamily="34" charset="0"/>
              <a:buChar char="•"/>
            </a:pPr>
            <a:r>
              <a:rPr lang="es-MX" b="1" dirty="0"/>
              <a:t>Olores desagradables </a:t>
            </a:r>
            <a:r>
              <a:rPr lang="es-MX" dirty="0"/>
              <a:t>en un </a:t>
            </a:r>
            <a:r>
              <a:rPr lang="es-MX" b="1" dirty="0"/>
              <a:t>80%</a:t>
            </a:r>
          </a:p>
          <a:p>
            <a:pPr marL="742950" lvl="1" indent="-285750" algn="just">
              <a:buFont typeface="Arial" panose="020B0604020202020204" pitchFamily="34" charset="0"/>
              <a:buChar char="•"/>
            </a:pPr>
            <a:r>
              <a:rPr lang="es-MX" b="1" dirty="0"/>
              <a:t>Plagas</a:t>
            </a:r>
            <a:r>
              <a:rPr lang="es-MX" dirty="0"/>
              <a:t> en un </a:t>
            </a:r>
            <a:r>
              <a:rPr lang="es-MX" b="1" dirty="0"/>
              <a:t>86%</a:t>
            </a:r>
          </a:p>
          <a:p>
            <a:pPr marL="742950" lvl="1" indent="-285750" algn="just">
              <a:buFont typeface="Arial" panose="020B0604020202020204" pitchFamily="34" charset="0"/>
              <a:buChar char="•"/>
            </a:pPr>
            <a:r>
              <a:rPr lang="es-MX" b="1" dirty="0"/>
              <a:t>Agua estancada </a:t>
            </a:r>
            <a:r>
              <a:rPr lang="es-MX" dirty="0"/>
              <a:t>en un </a:t>
            </a:r>
            <a:r>
              <a:rPr lang="es-MX" b="1" dirty="0"/>
              <a:t>94%</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76%</a:t>
            </a:r>
          </a:p>
          <a:p>
            <a:pPr marL="742950" lvl="1" indent="-285750" algn="just">
              <a:buFont typeface="Arial" panose="020B0604020202020204" pitchFamily="34" charset="0"/>
              <a:buChar char="•"/>
            </a:pPr>
            <a:r>
              <a:rPr lang="es-MX" b="1" dirty="0"/>
              <a:t>Insumos</a:t>
            </a:r>
            <a:r>
              <a:rPr lang="es-MX" dirty="0"/>
              <a:t> en un </a:t>
            </a:r>
            <a:r>
              <a:rPr lang="es-MX" b="1" dirty="0"/>
              <a:t>66%</a:t>
            </a:r>
          </a:p>
          <a:p>
            <a:pPr marL="742950" lvl="1" indent="-285750" algn="just">
              <a:buFont typeface="Arial" panose="020B0604020202020204" pitchFamily="34" charset="0"/>
              <a:buChar char="•"/>
            </a:pPr>
            <a:r>
              <a:rPr lang="es-MX" b="1" dirty="0"/>
              <a:t>Energía eléctrica </a:t>
            </a:r>
            <a:r>
              <a:rPr lang="es-MX" dirty="0"/>
              <a:t>en un </a:t>
            </a:r>
            <a:r>
              <a:rPr lang="es-MX" b="1" dirty="0"/>
              <a:t>52%</a:t>
            </a:r>
          </a:p>
          <a:p>
            <a:pPr marL="742950" lvl="1" indent="-285750" algn="just">
              <a:buFont typeface="Arial" panose="020B0604020202020204" pitchFamily="34" charset="0"/>
              <a:buChar char="•"/>
            </a:pPr>
            <a:r>
              <a:rPr lang="es-MX" b="1" dirty="0"/>
              <a:t>Desechos</a:t>
            </a:r>
            <a:r>
              <a:rPr lang="es-MX" dirty="0"/>
              <a:t> en un </a:t>
            </a:r>
            <a:r>
              <a:rPr lang="es-MX" b="1" dirty="0"/>
              <a:t>54%</a:t>
            </a:r>
          </a:p>
          <a:p>
            <a:pPr marL="742950" lvl="1" indent="-285750" algn="just">
              <a:buFont typeface="Arial" panose="020B0604020202020204" pitchFamily="34" charset="0"/>
              <a:buChar char="•"/>
            </a:pPr>
            <a:r>
              <a:rPr lang="es-MX" b="1" dirty="0"/>
              <a:t>Áreas verdes </a:t>
            </a:r>
            <a:r>
              <a:rPr lang="es-MX" dirty="0"/>
              <a:t>en un </a:t>
            </a:r>
            <a:r>
              <a:rPr lang="es-MX" b="1" dirty="0"/>
              <a:t>84%</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5157</TotalTime>
  <Words>4492</Words>
  <Application>Microsoft Office PowerPoint</Application>
  <PresentationFormat>Presentación en pantalla (4:3)</PresentationFormat>
  <Paragraphs>696</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309</cp:revision>
  <dcterms:created xsi:type="dcterms:W3CDTF">2019-02-18T18:05:13Z</dcterms:created>
  <dcterms:modified xsi:type="dcterms:W3CDTF">2021-10-22T17:39:01Z</dcterms:modified>
</cp:coreProperties>
</file>