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2"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4" r:id="rId34"/>
    <p:sldId id="285" r:id="rId35"/>
    <p:sldId id="286" r:id="rId36"/>
    <p:sldId id="287" r:id="rId37"/>
    <p:sldId id="288" r:id="rId38"/>
    <p:sldId id="290" r:id="rId39"/>
    <p:sldId id="42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92D050"/>
    <a:srgbClr val="77933C"/>
    <a:srgbClr val="3A71B2"/>
    <a:srgbClr val="D68B28"/>
    <a:srgbClr val="9148C8"/>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79-40C4-800E-EEA9EDF5DC84}"/>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79-40C4-800E-EEA9EDF5DC84}"/>
                </c:ext>
              </c:extLst>
            </c:dLbl>
            <c:dLbl>
              <c:idx val="5"/>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3B79-40C4-800E-EEA9EDF5DC84}"/>
                </c:ext>
              </c:extLst>
            </c:dLbl>
            <c:dLbl>
              <c:idx val="6"/>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JUSTICIA</c:v>
                </c:pt>
                <c:pt idx="1">
                  <c:v> TRANSPARENCIA Y RENDICIÓN DE CUENTAS</c:v>
                </c:pt>
                <c:pt idx="2">
                  <c:v> LEALTAD Y COMPROMISO</c:v>
                </c:pt>
                <c:pt idx="3">
                  <c:v> RESPONSABILIDAD</c:v>
                </c:pt>
                <c:pt idx="4">
                  <c:v> PROFESIONALISMO E INTEGRIDAD</c:v>
                </c:pt>
                <c:pt idx="5">
                  <c:v> EQUIDAD</c:v>
                </c:pt>
                <c:pt idx="6">
                  <c:v> TOLERANCIA</c:v>
                </c:pt>
                <c:pt idx="7">
                  <c:v> CONCIENCIA ECOLÓGICA</c:v>
                </c:pt>
              </c:strCache>
            </c:strRef>
          </c:cat>
          <c:val>
            <c:numRef>
              <c:f>VALORES!$B$4:$B$11</c:f>
              <c:numCache>
                <c:formatCode>General</c:formatCode>
                <c:ptCount val="8"/>
                <c:pt idx="0">
                  <c:v>93</c:v>
                </c:pt>
                <c:pt idx="1">
                  <c:v>88</c:v>
                </c:pt>
                <c:pt idx="2">
                  <c:v>84</c:v>
                </c:pt>
                <c:pt idx="3">
                  <c:v>80</c:v>
                </c:pt>
                <c:pt idx="4">
                  <c:v>78</c:v>
                </c:pt>
                <c:pt idx="5">
                  <c:v>74</c:v>
                </c:pt>
                <c:pt idx="6">
                  <c:v>70</c:v>
                </c:pt>
                <c:pt idx="7">
                  <c:v>62</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1.6791210885821019E-3"/>
                  <c:y val="-3.2489567787991943E-3"/>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4.0464625533492395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67</c:v>
                </c:pt>
                <c:pt idx="1">
                  <c:v>33</c:v>
                </c:pt>
                <c:pt idx="2">
                  <c:v>0</c:v>
                </c:pt>
                <c:pt idx="3">
                  <c:v>0</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1.8350911917501237E-3"/>
                  <c:y val="-3.922439631351702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3.6701823835002473E-3"/>
                  <c:y val="8.1114064563585601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67</c:v>
                </c:pt>
                <c:pt idx="1">
                  <c:v>33</c:v>
                </c:pt>
                <c:pt idx="2">
                  <c:v>0</c:v>
                </c:pt>
                <c:pt idx="3">
                  <c:v>0</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10</c:v>
                </c:pt>
                <c:pt idx="1">
                  <c:v>9.5</c:v>
                </c:pt>
                <c:pt idx="2">
                  <c:v>71</c:v>
                </c:pt>
                <c:pt idx="3">
                  <c:v>9.5</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9.2825956885778313E-3"/>
                  <c:y val="1.184232865237191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48</c:v>
                </c:pt>
                <c:pt idx="1">
                  <c:v>38</c:v>
                </c:pt>
                <c:pt idx="2">
                  <c:v>9</c:v>
                </c:pt>
                <c:pt idx="3">
                  <c:v>5</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3.6329148377538803E-3"/>
                  <c:y val="3.0550628164214039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38</c:v>
                </c:pt>
                <c:pt idx="1">
                  <c:v>43</c:v>
                </c:pt>
                <c:pt idx="2">
                  <c:v>19</c:v>
                </c:pt>
                <c:pt idx="3">
                  <c:v>0</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3.5499248715704173E-3"/>
                  <c:y val="8.1794024486811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5859831635728511E-3"/>
                  <c:y val="1.20873180239995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67</c:v>
                </c:pt>
                <c:pt idx="1">
                  <c:v>28</c:v>
                </c:pt>
                <c:pt idx="2">
                  <c:v>0</c:v>
                </c:pt>
                <c:pt idx="3">
                  <c:v>5</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0"/>
                  <c:y val="-3.8755107785874883E-3"/>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1.0695954304412886E-2"/>
                  <c:y val="1.7980633300557613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67</c:v>
                </c:pt>
                <c:pt idx="1">
                  <c:v>28</c:v>
                </c:pt>
                <c:pt idx="2">
                  <c:v>0</c:v>
                </c:pt>
                <c:pt idx="3">
                  <c:v>5</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9.659516624725079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892E-3"/>
                  <c:y val="1.631715344326507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7177E-3"/>
                  <c:y val="1.9476874026356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14</c:v>
                </c:pt>
                <c:pt idx="1">
                  <c:v>76</c:v>
                </c:pt>
                <c:pt idx="2">
                  <c:v>5</c:v>
                </c:pt>
                <c:pt idx="3">
                  <c:v>5</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1.5025954765898054E-2"/>
                  <c:y val="1.137680182237619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100</c:v>
                </c:pt>
                <c:pt idx="1">
                  <c:v>0</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0"/>
                  <c:y val="1.132441207523520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100</c:v>
                </c:pt>
                <c:pt idx="1">
                  <c:v>0</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541E-3"/>
                  <c:y val="7.8176109618345049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89.5</c:v>
                </c:pt>
                <c:pt idx="1">
                  <c:v>10.5</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84</c:v>
                </c:pt>
                <c:pt idx="1">
                  <c:v>16</c:v>
                </c:pt>
                <c:pt idx="2">
                  <c:v>0</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1.8690100618966095E-3"/>
                  <c:y val="7.2385894580244747E-2"/>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dLbl>
              <c:idx val="3"/>
              <c:tx>
                <c:rich>
                  <a:bodyPr/>
                  <a:lstStyle/>
                  <a:p>
                    <a:fld id="{F16AC296-082B-4158-9576-6D69FFD0149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8D-4646-9143-9A3B5753B1F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32</c:v>
                </c:pt>
                <c:pt idx="1">
                  <c:v>10</c:v>
                </c:pt>
                <c:pt idx="2">
                  <c:v>0</c:v>
                </c:pt>
                <c:pt idx="3">
                  <c:v>58</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6.0039846018774901E-3"/>
                  <c:y val="-8.5759619746809566E-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100</c:v>
                </c:pt>
                <c:pt idx="1">
                  <c:v>0</c:v>
                </c:pt>
                <c:pt idx="2">
                  <c:v>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8.8349524693998281E-3"/>
                  <c:y val="2.211642970934251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1.7669626676962355E-3"/>
                  <c:y val="2.06420010620529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1.1422039740957802E-2"/>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9</c:v>
                </c:pt>
                <c:pt idx="1">
                  <c:v>86</c:v>
                </c:pt>
                <c:pt idx="2">
                  <c:v>5</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29</c:v>
                </c:pt>
                <c:pt idx="1">
                  <c:v>71</c:v>
                </c:pt>
                <c:pt idx="2">
                  <c:v>0</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57</c:v>
                </c:pt>
                <c:pt idx="1">
                  <c:v>33</c:v>
                </c:pt>
                <c:pt idx="2">
                  <c:v>10</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33</c:v>
                </c:pt>
                <c:pt idx="1">
                  <c:v>67</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1AF-4496-B084-D5C9C92DF9C1}"/>
              </c:ext>
            </c:extLst>
          </c:dPt>
          <c:dLbls>
            <c:dLbl>
              <c:idx val="0"/>
              <c:layout>
                <c:manualLayout>
                  <c:x val="-3.4458876925508772E-3"/>
                  <c:y val="9.0302557650182632E-3"/>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5</c:v>
                </c:pt>
                <c:pt idx="1">
                  <c:v>81</c:v>
                </c:pt>
                <c:pt idx="2">
                  <c:v>14</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COMPAÑEROS</c:v>
                </c:pt>
                <c:pt idx="1">
                  <c:v>PERSONALES</c:v>
                </c:pt>
                <c:pt idx="2">
                  <c:v>USUARIO-CLIENTE</c:v>
                </c:pt>
              </c:strCache>
            </c:strRef>
          </c:cat>
          <c:val>
            <c:numRef>
              <c:f>'TIPOS DE CONFLICTO'!$C$3:$C$5</c:f>
              <c:numCache>
                <c:formatCode>General</c:formatCode>
                <c:ptCount val="3"/>
                <c:pt idx="0">
                  <c:v>42.9</c:v>
                </c:pt>
                <c:pt idx="1">
                  <c:v>42.9</c:v>
                </c:pt>
                <c:pt idx="2">
                  <c:v>42.9</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43</c:v>
                </c:pt>
                <c:pt idx="1">
                  <c:v>57</c:v>
                </c:pt>
                <c:pt idx="2">
                  <c:v>0</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3.492461233680434E-3"/>
                  <c:y val="7.3147076955548352E-3"/>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90</c:v>
                </c:pt>
                <c:pt idx="1">
                  <c:v>5</c:v>
                </c:pt>
                <c:pt idx="2">
                  <c:v>5</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86</c:v>
                </c:pt>
                <c:pt idx="1">
                  <c:v>14</c:v>
                </c:pt>
                <c:pt idx="2">
                  <c:v>0</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67</c:v>
                </c:pt>
                <c:pt idx="1">
                  <c:v>33</c:v>
                </c:pt>
                <c:pt idx="2">
                  <c:v>0</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76</c:v>
                </c:pt>
                <c:pt idx="1">
                  <c:v>24</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5.118828016783307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67</c:v>
                </c:pt>
                <c:pt idx="1">
                  <c:v>33</c:v>
                </c:pt>
                <c:pt idx="2">
                  <c:v>0</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71</c:v>
                </c:pt>
                <c:pt idx="1">
                  <c:v>19</c:v>
                </c:pt>
                <c:pt idx="2">
                  <c:v>10</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52</c:v>
                </c:pt>
                <c:pt idx="1">
                  <c:v>38</c:v>
                </c:pt>
                <c:pt idx="2">
                  <c:v>10</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90.5</c:v>
                </c:pt>
                <c:pt idx="1">
                  <c:v>9.5</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33</c:v>
                </c:pt>
                <c:pt idx="1">
                  <c:v>67</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76</c:v>
                </c:pt>
                <c:pt idx="1">
                  <c:v>24</c:v>
                </c:pt>
                <c:pt idx="2">
                  <c:v>0</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0"/>
                  <c:y val="2.8755505405305961E-3"/>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95</c:v>
                </c:pt>
                <c:pt idx="1">
                  <c:v>5</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71</c:v>
                </c:pt>
                <c:pt idx="1">
                  <c:v>19</c:v>
                </c:pt>
                <c:pt idx="2">
                  <c:v>10</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76</c:v>
                </c:pt>
                <c:pt idx="1">
                  <c:v>24</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5.1781923351881861E-3"/>
                  <c:y val="7.8015270394019157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62</c:v>
                </c:pt>
                <c:pt idx="1">
                  <c:v>38</c:v>
                </c:pt>
                <c:pt idx="2">
                  <c:v>0</c:v>
                </c:pt>
                <c:pt idx="4">
                  <c:v>0</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5.0787831235637182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24</c:v>
                </c:pt>
                <c:pt idx="1">
                  <c:v>76</c:v>
                </c:pt>
                <c:pt idx="2">
                  <c:v>0</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1.4353228299794492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67</c:v>
                </c:pt>
                <c:pt idx="1">
                  <c:v>33</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1.7636929230085547E-3"/>
                  <c:y val="1.8684902209197444E-2"/>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90.5</c:v>
                </c:pt>
                <c:pt idx="1">
                  <c:v>9.5</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1.7154048760721281E-3"/>
                  <c:y val="1.27561171831000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95</c:v>
                </c:pt>
                <c:pt idx="1">
                  <c:v>5</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1422E-3"/>
                  <c:y val="0.1077551147319511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86</c:v>
                </c:pt>
                <c:pt idx="1">
                  <c:v>14</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76</c:v>
                </c:pt>
                <c:pt idx="1">
                  <c:v>24</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71</c:v>
                </c:pt>
                <c:pt idx="1">
                  <c:v>29</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86</c:v>
                </c:pt>
                <c:pt idx="1">
                  <c:v>14</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76</c:v>
                </c:pt>
                <c:pt idx="1">
                  <c:v>24</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21</c:v>
                </c:pt>
                <c:pt idx="1">
                  <c:v>0</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76</c:v>
                </c:pt>
                <c:pt idx="1">
                  <c:v>33</c:v>
                </c:pt>
                <c:pt idx="2">
                  <c:v>47</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6">
  <a:schemeClr val="accent3"/>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7">
  <a:schemeClr val="accent4"/>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5">
  <a:schemeClr val="accent2"/>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Reversed" id="22">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0.10722</cdr:x>
      <cdr:y>0.56471</cdr:y>
    </cdr:from>
    <cdr:to>
      <cdr:x>0.20134</cdr:x>
      <cdr:y>0.63474</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84460" y="2292006"/>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0.32911</cdr:x>
      <cdr:y>0.57746</cdr:y>
    </cdr:from>
    <cdr:to>
      <cdr:x>0.42323</cdr:x>
      <cdr:y>0.6475</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7925" y="2343755"/>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3344380" y="4653137"/>
            <a:ext cx="3066801"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CLINICA DENTAL</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7" name="Gráfico 16">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2444069506"/>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3020139206"/>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968803741"/>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2694801040"/>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
            <a:extLst>
              <a:ext uri="{FF2B5EF4-FFF2-40B4-BE49-F238E27FC236}">
                <a16:creationId xmlns:a16="http://schemas.microsoft.com/office/drawing/2014/main" id="{903C8F53-8A0A-4212-9306-61FA2B0270EF}"/>
              </a:ext>
            </a:extLst>
          </p:cNvPr>
          <p:cNvSpPr txBox="1"/>
          <p:nvPr/>
        </p:nvSpPr>
        <p:spPr>
          <a:xfrm>
            <a:off x="2758245" y="362941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87463" y="3658275"/>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22780" y="362941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58097" y="3658274"/>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08953" y="3644477"/>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43806" y="3606485"/>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A89EFDB8-2E45-4697-AFE7-0F06BD4EA318}"/>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se siente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3.-Instalaciones</a:t>
            </a:r>
          </a:p>
          <a:p>
            <a:pPr algn="just"/>
            <a:r>
              <a:rPr lang="es-MX" dirty="0"/>
              <a:t>Se manifiesta que menos de 1/3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1.-Justicia</a:t>
            </a:r>
          </a:p>
          <a:p>
            <a:pPr marL="742950" lvl="1" indent="-285750" algn="just">
              <a:buFont typeface="Arial" panose="020B0604020202020204" pitchFamily="34" charset="0"/>
              <a:buChar char="•"/>
            </a:pPr>
            <a:r>
              <a:rPr lang="es-MX" dirty="0"/>
              <a:t> 2.-Transparencia y rendición de cuentas</a:t>
            </a:r>
          </a:p>
          <a:p>
            <a:pPr marL="742950" lvl="1" indent="-285750" algn="just">
              <a:buFont typeface="Arial" panose="020B0604020202020204" pitchFamily="34" charset="0"/>
              <a:buChar char="•"/>
            </a:pPr>
            <a:r>
              <a:rPr lang="es-MX" dirty="0"/>
              <a:t> 3.-Lealtad y compromiso</a:t>
            </a:r>
          </a:p>
          <a:p>
            <a:pPr marL="742950" lvl="1" indent="-285750" algn="just">
              <a:buFont typeface="Arial" panose="020B0604020202020204" pitchFamily="34" charset="0"/>
              <a:buChar char="•"/>
            </a:pPr>
            <a:r>
              <a:rPr lang="es-MX" dirty="0"/>
              <a:t> 4.-Responsabilidad</a:t>
            </a:r>
          </a:p>
          <a:p>
            <a:pPr marL="742950" lvl="1" indent="-285750" algn="just">
              <a:buFont typeface="Arial" panose="020B0604020202020204" pitchFamily="34" charset="0"/>
              <a:buChar char="•"/>
            </a:pPr>
            <a:r>
              <a:rPr lang="es-MX" dirty="0"/>
              <a:t> 5.-Profesionalismo e integridad</a:t>
            </a:r>
          </a:p>
          <a:p>
            <a:pPr marL="742950" lvl="1" indent="-285750" algn="just">
              <a:buFont typeface="Arial" panose="020B0604020202020204" pitchFamily="34" charset="0"/>
              <a:buChar char="•"/>
            </a:pPr>
            <a:r>
              <a:rPr lang="es-MX" dirty="0"/>
              <a:t> 6.-equidad</a:t>
            </a:r>
          </a:p>
          <a:p>
            <a:pPr marL="742950" lvl="1" indent="-285750" algn="just">
              <a:buFont typeface="Arial" panose="020B0604020202020204" pitchFamily="34" charset="0"/>
              <a:buChar char="•"/>
            </a:pPr>
            <a:r>
              <a:rPr lang="es-MX" dirty="0"/>
              <a:t> 7.-Tolerancia</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D68BA742-33B6-4B55-9A97-AD1B9A66AD43}"/>
              </a:ext>
            </a:extLst>
          </p:cNvPr>
          <p:cNvGraphicFramePr>
            <a:graphicFrameLocks noGrp="1"/>
          </p:cNvGraphicFramePr>
          <p:nvPr>
            <p:extLst>
              <p:ext uri="{D42A27DB-BD31-4B8C-83A1-F6EECF244321}">
                <p14:modId xmlns:p14="http://schemas.microsoft.com/office/powerpoint/2010/main" val="1289055778"/>
              </p:ext>
            </p:extLst>
          </p:nvPr>
        </p:nvGraphicFramePr>
        <p:xfrm>
          <a:off x="2103228" y="1530476"/>
          <a:ext cx="5220000" cy="3780001"/>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3195875697"/>
                    </a:ext>
                  </a:extLst>
                </a:gridCol>
                <a:gridCol w="2593424">
                  <a:extLst>
                    <a:ext uri="{9D8B030D-6E8A-4147-A177-3AD203B41FA5}">
                      <a16:colId xmlns:a16="http://schemas.microsoft.com/office/drawing/2014/main" val="693163734"/>
                    </a:ext>
                  </a:extLst>
                </a:gridCol>
              </a:tblGrid>
              <a:tr h="621342">
                <a:tc gridSpan="2">
                  <a:txBody>
                    <a:bodyPr/>
                    <a:lstStyle/>
                    <a:p>
                      <a:pPr marL="457200" algn="ctr">
                        <a:lnSpc>
                          <a:spcPct val="115000"/>
                        </a:lnSpc>
                        <a:spcAft>
                          <a:spcPts val="1000"/>
                        </a:spcAft>
                      </a:pPr>
                      <a:r>
                        <a:rPr lang="es-MX" sz="1100" dirty="0">
                          <a:effectLst/>
                        </a:rPr>
                        <a:t>ÁREA : CLINICA DENTAL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807482460"/>
                  </a:ext>
                </a:extLst>
              </a:tr>
              <a:tr h="329912">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1569765"/>
                  </a:ext>
                </a:extLst>
              </a:tr>
              <a:tr h="299107">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9418953"/>
                  </a:ext>
                </a:extLst>
              </a:tr>
              <a:tr h="310672">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01725"/>
                  </a:ext>
                </a:extLst>
              </a:tr>
              <a:tr h="957040">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222830903"/>
                  </a:ext>
                </a:extLst>
              </a:tr>
              <a:tr h="310672">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389775"/>
                  </a:ext>
                </a:extLst>
              </a:tr>
              <a:tr h="310672">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747669"/>
                  </a:ext>
                </a:extLst>
              </a:tr>
              <a:tr h="310672">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22449"/>
                  </a:ext>
                </a:extLst>
              </a:tr>
              <a:tr h="329912">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2981158"/>
                  </a:ext>
                </a:extLst>
              </a:tr>
            </a:tbl>
          </a:graphicData>
        </a:graphic>
      </p:graphicFrame>
      <p:sp>
        <p:nvSpPr>
          <p:cNvPr id="12" name="CuadroTexto 11">
            <a:extLst>
              <a:ext uri="{FF2B5EF4-FFF2-40B4-BE49-F238E27FC236}">
                <a16:creationId xmlns:a16="http://schemas.microsoft.com/office/drawing/2014/main" id="{18D2BA70-DF09-4037-8FBC-CA8EA79062B6}"/>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27608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II.-SEGURIDAD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632590024"/>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2911079001"/>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3967328892"/>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1499130215"/>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4142446894"/>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2032133549"/>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3968835520"/>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2721387768"/>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3440318675"/>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3649391597"/>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BEF2C3EA-8884-4418-9498-00608E992A7D}"/>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muy buena dando a excelente, el </a:t>
            </a:r>
            <a:r>
              <a:rPr lang="es-MX" b="1" dirty="0"/>
              <a:t>clima</a:t>
            </a:r>
            <a:r>
              <a:rPr lang="es-MX" dirty="0"/>
              <a:t> del entorno en cual se labora es muy buena, el </a:t>
            </a:r>
            <a:r>
              <a:rPr lang="es-MX" b="1" dirty="0"/>
              <a:t>ruido</a:t>
            </a:r>
            <a:r>
              <a:rPr lang="es-MX" dirty="0"/>
              <a:t> es adecuado para realizar las diversas labores encomendadas, en lo referente a </a:t>
            </a:r>
            <a:r>
              <a:rPr lang="es-MX" b="1" dirty="0"/>
              <a:t>mobiliario</a:t>
            </a:r>
            <a:r>
              <a:rPr lang="es-MX" dirty="0"/>
              <a:t> se expresa que es muy bueno, el </a:t>
            </a:r>
            <a:r>
              <a:rPr lang="es-MX" b="1" dirty="0"/>
              <a:t>espacio</a:t>
            </a:r>
            <a:r>
              <a:rPr lang="es-MX" dirty="0"/>
              <a:t> permite realizar las actividades de forma normal, la </a:t>
            </a:r>
            <a:r>
              <a:rPr lang="es-MX" b="1" dirty="0"/>
              <a:t>higiene</a:t>
            </a:r>
            <a:r>
              <a:rPr lang="es-MX" dirty="0"/>
              <a:t> en general es buena, y de igual forma la </a:t>
            </a:r>
            <a:r>
              <a:rPr lang="es-MX" b="1" dirty="0"/>
              <a:t>higiene en sanitarios </a:t>
            </a:r>
            <a:r>
              <a:rPr lang="es-MX" dirty="0"/>
              <a:t>es buena, en relación a la respuesta de solicitud de </a:t>
            </a:r>
            <a:r>
              <a:rPr lang="es-MX" b="1" dirty="0"/>
              <a:t>mantenimiento</a:t>
            </a:r>
            <a:r>
              <a:rPr lang="es-MX" dirty="0"/>
              <a:t> de infraestructura se expresa que es buena, todos expresan que conocen a los </a:t>
            </a:r>
            <a:r>
              <a:rPr lang="es-MX" b="1" dirty="0"/>
              <a:t>integrantes</a:t>
            </a:r>
            <a:r>
              <a:rPr lang="es-MX" dirty="0"/>
              <a:t> </a:t>
            </a:r>
            <a:r>
              <a:rPr lang="es-MX" b="1" dirty="0"/>
              <a:t>de las comisiones de seguridad e higiene</a:t>
            </a:r>
            <a:r>
              <a:rPr lang="es-MX" dirty="0"/>
              <a:t>, y es completa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02789" y="2630882"/>
            <a:ext cx="5698901" cy="2492990"/>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14690190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4146180331"/>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410608479"/>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3996842935"/>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2440815410"/>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892D63B-40A3-4D7F-B4B6-1BEF79B937F2}"/>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10.5%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16%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10% menciona que no es siempre.</a:t>
            </a:r>
          </a:p>
        </p:txBody>
      </p:sp>
    </p:spTree>
    <p:extLst>
      <p:ext uri="{BB962C8B-B14F-4D97-AF65-F5344CB8AC3E}">
        <p14:creationId xmlns:p14="http://schemas.microsoft.com/office/powerpoint/2010/main" val="2833743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892D63B-40A3-4D7F-B4B6-1BEF79B937F2}"/>
              </a:ext>
            </a:extLst>
          </p:cNvPr>
          <p:cNvSpPr txBox="1"/>
          <p:nvPr/>
        </p:nvSpPr>
        <p:spPr>
          <a:xfrm>
            <a:off x="1597955" y="1068961"/>
            <a:ext cx="6785897" cy="203132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Siempre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Siempre se cuenta con el </a:t>
            </a:r>
            <a:r>
              <a:rPr lang="es-MX" b="1" dirty="0"/>
              <a:t>equipo o herramientas necesarias para realizar sus funciones</a:t>
            </a:r>
            <a:r>
              <a:rPr lang="es-MX" dirty="0"/>
              <a:t>, aparte el 4% indica que nunca se le entrega.</a:t>
            </a:r>
          </a:p>
        </p:txBody>
      </p:sp>
    </p:spTree>
    <p:extLst>
      <p:ext uri="{BB962C8B-B14F-4D97-AF65-F5344CB8AC3E}">
        <p14:creationId xmlns:p14="http://schemas.microsoft.com/office/powerpoint/2010/main" val="136087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383045" y="2291648"/>
            <a:ext cx="6738389"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2285031803"/>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1813442146"/>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624856944"/>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2019104110"/>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3829058033"/>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1665002859"/>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622255623"/>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BE984959-B649-4CF6-BBE0-F1A6DCC6968F}"/>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bastante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en algunas ocasiones, los encuestados clasificaron los siguientes </a:t>
            </a:r>
            <a:r>
              <a:rPr lang="es-MX" b="1" dirty="0"/>
              <a:t>tipos</a:t>
            </a:r>
            <a:r>
              <a:rPr lang="es-MX" dirty="0"/>
              <a:t> de conflictos jerarquizándolos de la siguiente manera: 1.-conflictos con compañeros, 2.-conflictos personales, 3.-conflictos usuarios-cliente, también se externa que algunas veces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07001" y="2179203"/>
            <a:ext cx="614468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762747" y="2779367"/>
            <a:ext cx="8265920" cy="646331"/>
          </a:xfrm>
          <a:prstGeom prst="rect">
            <a:avLst/>
          </a:prstGeom>
          <a:noFill/>
        </p:spPr>
        <p:txBody>
          <a:bodyPr wrap="square" rtlCol="0">
            <a:spAutoFit/>
          </a:bodyPr>
          <a:lstStyle/>
          <a:p>
            <a:pPr algn="ctr"/>
            <a:r>
              <a:rPr lang="es-MX" sz="3600" b="1" dirty="0"/>
              <a:t>CLINICA DENTAL</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4268061788"/>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1508800238"/>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3411897685"/>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4044251057"/>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2083386104"/>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2822151578"/>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2727106520"/>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3" name="CuadroTexto 2">
            <a:extLst>
              <a:ext uri="{FF2B5EF4-FFF2-40B4-BE49-F238E27FC236}">
                <a16:creationId xmlns:a16="http://schemas.microsoft.com/office/drawing/2014/main" id="{20220630-1FBB-46AA-8093-6FD3EF673FD4}"/>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muy bien las </a:t>
            </a:r>
            <a:r>
              <a:rPr lang="es-MX" b="1" dirty="0"/>
              <a:t>líneas de autoridad </a:t>
            </a:r>
            <a:r>
              <a:rPr lang="es-MX" dirty="0"/>
              <a:t>en el desempeño del trabajo, casi siempre se reciben las </a:t>
            </a:r>
            <a:r>
              <a:rPr lang="es-MX" b="1" dirty="0"/>
              <a:t>instrucciones</a:t>
            </a:r>
            <a:r>
              <a:rPr lang="es-MX" dirty="0"/>
              <a:t> de trabajo en tiempo y forma, también se conoce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algunas veces no son </a:t>
            </a:r>
            <a:r>
              <a:rPr lang="es-MX" b="1" dirty="0"/>
              <a:t>consideradas esas propuestas de mejora.</a:t>
            </a:r>
          </a:p>
        </p:txBody>
      </p:sp>
    </p:spTree>
    <p:extLst>
      <p:ext uri="{BB962C8B-B14F-4D97-AF65-F5344CB8AC3E}">
        <p14:creationId xmlns:p14="http://schemas.microsoft.com/office/powerpoint/2010/main" val="4043734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99715" y="2486979"/>
            <a:ext cx="5533042"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2648314253"/>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125423315"/>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4062989273"/>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3" name="Gráfico 2">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3093664119"/>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1953828503"/>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3801895765"/>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3719679210"/>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1411246454"/>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1249437317"/>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4" name="CuadroTexto 3">
            <a:extLst>
              <a:ext uri="{FF2B5EF4-FFF2-40B4-BE49-F238E27FC236}">
                <a16:creationId xmlns:a16="http://schemas.microsoft.com/office/drawing/2014/main" id="{FED42D51-D89A-45ED-8B7E-D4F52E52FB67}"/>
              </a:ext>
            </a:extLst>
          </p:cNvPr>
          <p:cNvSpPr txBox="1"/>
          <p:nvPr/>
        </p:nvSpPr>
        <p:spPr>
          <a:xfrm>
            <a:off x="1692472" y="1217149"/>
            <a:ext cx="6639596" cy="3970318"/>
          </a:xfrm>
          <a:prstGeom prst="rect">
            <a:avLst/>
          </a:prstGeom>
          <a:noFill/>
        </p:spPr>
        <p:txBody>
          <a:bodyPr wrap="square" rtlCol="0">
            <a:spAutoFit/>
          </a:bodyPr>
          <a:lstStyle/>
          <a:p>
            <a:pPr algn="just"/>
            <a:r>
              <a:rPr lang="es-MX" dirty="0"/>
              <a:t>En el rubro de </a:t>
            </a:r>
            <a:r>
              <a:rPr lang="es-MX" b="1" dirty="0"/>
              <a:t>“Puesto de Trabajo” </a:t>
            </a:r>
            <a:r>
              <a:rPr lang="es-MX" dirty="0"/>
              <a:t>la mayoría responde que realiza las </a:t>
            </a:r>
            <a:r>
              <a:rPr lang="es-MX" b="1" dirty="0"/>
              <a:t>actividades asignadas con agrado</a:t>
            </a:r>
            <a:r>
              <a:rPr lang="es-MX" dirty="0"/>
              <a:t>, 1/3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un menos de un 1/3 de los encuestados denota que no ha recibido </a:t>
            </a:r>
            <a:r>
              <a:rPr lang="es-MX" b="1" dirty="0"/>
              <a:t>capacitación el ultimo año</a:t>
            </a:r>
            <a:r>
              <a:rPr lang="es-MX" dirty="0"/>
              <a:t>  por parte de la UAN,  se enuncia que se les </a:t>
            </a:r>
            <a:r>
              <a:rPr lang="es-MX" b="1" dirty="0"/>
              <a:t>permite asistir a  los cursos de capacitación</a:t>
            </a:r>
            <a:r>
              <a:rPr lang="es-MX" dirty="0"/>
              <a:t>, en un gran porcentaje se dice algunas </a:t>
            </a:r>
            <a:r>
              <a:rPr lang="es-MX"/>
              <a:t>veces estos cursos </a:t>
            </a:r>
            <a:r>
              <a:rPr lang="es-MX" dirty="0"/>
              <a:t>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224726" y="2610656"/>
            <a:ext cx="5341962"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1846812868"/>
              </p:ext>
            </p:extLst>
          </p:nvPr>
        </p:nvGraphicFramePr>
        <p:xfrm>
          <a:off x="3132240" y="3489715"/>
          <a:ext cx="3240000" cy="27494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3229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1417188568"/>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668999607"/>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1716135284"/>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1300800960"/>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2995234179"/>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871254641"/>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2864295133"/>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3486968171"/>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4279094305"/>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3115813122"/>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2C5B71C6-7FFC-4088-871E-ACB7C7B7D7A7}"/>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100%</a:t>
            </a:r>
          </a:p>
          <a:p>
            <a:pPr marL="742950" lvl="1" indent="-285750" algn="just">
              <a:buFont typeface="Arial" panose="020B0604020202020204" pitchFamily="34" charset="0"/>
              <a:buChar char="•"/>
            </a:pPr>
            <a:r>
              <a:rPr lang="es-MX" b="1" dirty="0"/>
              <a:t>Olores desagradables </a:t>
            </a:r>
            <a:r>
              <a:rPr lang="es-MX" dirty="0"/>
              <a:t>en un </a:t>
            </a:r>
            <a:r>
              <a:rPr lang="es-MX" b="1" dirty="0"/>
              <a:t>67%</a:t>
            </a:r>
          </a:p>
          <a:p>
            <a:pPr marL="742950" lvl="1" indent="-285750" algn="just">
              <a:buFont typeface="Arial" panose="020B0604020202020204" pitchFamily="34" charset="0"/>
              <a:buChar char="•"/>
            </a:pPr>
            <a:r>
              <a:rPr lang="es-MX" b="1" dirty="0"/>
              <a:t>Plagas</a:t>
            </a:r>
            <a:r>
              <a:rPr lang="es-MX" dirty="0"/>
              <a:t> en un </a:t>
            </a:r>
            <a:r>
              <a:rPr lang="es-MX" b="1" dirty="0"/>
              <a:t>90.5%</a:t>
            </a:r>
          </a:p>
          <a:p>
            <a:pPr marL="742950" lvl="1" indent="-285750" algn="just">
              <a:buFont typeface="Arial" panose="020B0604020202020204" pitchFamily="34" charset="0"/>
              <a:buChar char="•"/>
            </a:pPr>
            <a:r>
              <a:rPr lang="es-MX" b="1" dirty="0"/>
              <a:t>Agua estancada </a:t>
            </a:r>
            <a:r>
              <a:rPr lang="es-MX" dirty="0"/>
              <a:t>en un </a:t>
            </a:r>
            <a:r>
              <a:rPr lang="es-MX" b="1" dirty="0"/>
              <a:t>95%</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86%</a:t>
            </a:r>
          </a:p>
          <a:p>
            <a:pPr marL="742950" lvl="1" indent="-285750" algn="just">
              <a:buFont typeface="Arial" panose="020B0604020202020204" pitchFamily="34" charset="0"/>
              <a:buChar char="•"/>
            </a:pPr>
            <a:r>
              <a:rPr lang="es-MX" b="1" dirty="0"/>
              <a:t>Insumos</a:t>
            </a:r>
            <a:r>
              <a:rPr lang="es-MX" dirty="0"/>
              <a:t> en un </a:t>
            </a:r>
            <a:r>
              <a:rPr lang="es-MX" b="1" dirty="0"/>
              <a:t>76%</a:t>
            </a:r>
          </a:p>
          <a:p>
            <a:pPr marL="742950" lvl="1" indent="-285750" algn="just">
              <a:buFont typeface="Arial" panose="020B0604020202020204" pitchFamily="34" charset="0"/>
              <a:buChar char="•"/>
            </a:pPr>
            <a:r>
              <a:rPr lang="es-MX" b="1" dirty="0"/>
              <a:t>Energía eléctrica </a:t>
            </a:r>
            <a:r>
              <a:rPr lang="es-MX" dirty="0"/>
              <a:t>en un </a:t>
            </a:r>
            <a:r>
              <a:rPr lang="es-MX" b="1" dirty="0"/>
              <a:t>52%</a:t>
            </a:r>
          </a:p>
          <a:p>
            <a:pPr marL="742950" lvl="1" indent="-285750" algn="just">
              <a:buFont typeface="Arial" panose="020B0604020202020204" pitchFamily="34" charset="0"/>
              <a:buChar char="•"/>
            </a:pPr>
            <a:r>
              <a:rPr lang="es-MX" b="1" dirty="0"/>
              <a:t>Desechos</a:t>
            </a:r>
            <a:r>
              <a:rPr lang="es-MX" dirty="0"/>
              <a:t> en un </a:t>
            </a:r>
            <a:r>
              <a:rPr lang="es-MX" b="1" dirty="0"/>
              <a:t>71%</a:t>
            </a:r>
          </a:p>
          <a:p>
            <a:pPr marL="742950" lvl="1" indent="-285750" algn="just">
              <a:buFont typeface="Arial" panose="020B0604020202020204" pitchFamily="34" charset="0"/>
              <a:buChar char="•"/>
            </a:pPr>
            <a:r>
              <a:rPr lang="es-MX" b="1" dirty="0"/>
              <a:t>Áreas verdes </a:t>
            </a:r>
            <a:r>
              <a:rPr lang="es-MX" dirty="0"/>
              <a:t>en un </a:t>
            </a:r>
            <a:r>
              <a:rPr lang="es-MX" b="1" dirty="0"/>
              <a:t>86%</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800</TotalTime>
  <Words>4003</Words>
  <Application>Microsoft Office PowerPoint</Application>
  <PresentationFormat>Presentación en pantalla (4:3)</PresentationFormat>
  <Paragraphs>684</Paragraphs>
  <Slides>80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80</vt:i4>
      </vt:variant>
    </vt:vector>
  </HeadingPairs>
  <TitlesOfParts>
    <vt:vector size="84"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90</cp:revision>
  <dcterms:created xsi:type="dcterms:W3CDTF">2020-10-13T14:28:37Z</dcterms:created>
  <dcterms:modified xsi:type="dcterms:W3CDTF">2021-10-22T18:39:40Z</dcterms:modified>
</cp:coreProperties>
</file>