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9.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6.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7.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9.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0.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1.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5.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6.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7.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8.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9.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0.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4.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5.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6.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7.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8.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9.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0.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1.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5.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6.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7.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8.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9.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0.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1.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2.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3.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6"/>
  </p:notesMasterIdLst>
  <p:handoutMasterIdLst>
    <p:handoutMasterId r:id="rId87"/>
  </p:handoutMasterIdLst>
  <p:sldIdLst>
    <p:sldId id="262" r:id="rId2"/>
    <p:sldId id="412" r:id="rId3"/>
    <p:sldId id="269" r:id="rId4"/>
    <p:sldId id="328" r:id="rId5"/>
    <p:sldId id="327" r:id="rId6"/>
    <p:sldId id="408" r:id="rId7"/>
    <p:sldId id="326" r:id="rId8"/>
    <p:sldId id="332" r:id="rId9"/>
    <p:sldId id="333" r:id="rId10"/>
    <p:sldId id="404" r:id="rId11"/>
    <p:sldId id="335" r:id="rId12"/>
    <p:sldId id="405" r:id="rId13"/>
    <p:sldId id="406" r:id="rId14"/>
    <p:sldId id="321" r:id="rId15"/>
    <p:sldId id="336" r:id="rId16"/>
    <p:sldId id="337" r:id="rId17"/>
    <p:sldId id="338" r:id="rId18"/>
    <p:sldId id="340" r:id="rId19"/>
    <p:sldId id="339" r:id="rId20"/>
    <p:sldId id="398" r:id="rId21"/>
    <p:sldId id="341" r:id="rId22"/>
    <p:sldId id="342" r:id="rId23"/>
    <p:sldId id="343" r:id="rId24"/>
    <p:sldId id="344" r:id="rId25"/>
    <p:sldId id="345" r:id="rId26"/>
    <p:sldId id="346" r:id="rId27"/>
    <p:sldId id="347" r:id="rId28"/>
    <p:sldId id="349" r:id="rId29"/>
    <p:sldId id="350" r:id="rId30"/>
    <p:sldId id="351" r:id="rId31"/>
    <p:sldId id="348" r:id="rId32"/>
    <p:sldId id="399" r:id="rId33"/>
    <p:sldId id="352" r:id="rId34"/>
    <p:sldId id="353" r:id="rId35"/>
    <p:sldId id="354" r:id="rId36"/>
    <p:sldId id="355" r:id="rId37"/>
    <p:sldId id="356" r:id="rId38"/>
    <p:sldId id="357" r:id="rId39"/>
    <p:sldId id="358" r:id="rId40"/>
    <p:sldId id="359" r:id="rId41"/>
    <p:sldId id="360" r:id="rId42"/>
    <p:sldId id="410" r:id="rId43"/>
    <p:sldId id="411" r:id="rId44"/>
    <p:sldId id="400" r:id="rId45"/>
    <p:sldId id="361" r:id="rId46"/>
    <p:sldId id="362" r:id="rId47"/>
    <p:sldId id="363" r:id="rId48"/>
    <p:sldId id="364" r:id="rId49"/>
    <p:sldId id="365" r:id="rId50"/>
    <p:sldId id="366" r:id="rId51"/>
    <p:sldId id="367" r:id="rId52"/>
    <p:sldId id="368" r:id="rId53"/>
    <p:sldId id="401" r:id="rId54"/>
    <p:sldId id="369" r:id="rId55"/>
    <p:sldId id="370" r:id="rId56"/>
    <p:sldId id="371" r:id="rId57"/>
    <p:sldId id="372" r:id="rId58"/>
    <p:sldId id="373" r:id="rId59"/>
    <p:sldId id="374" r:id="rId60"/>
    <p:sldId id="397" r:id="rId61"/>
    <p:sldId id="382" r:id="rId62"/>
    <p:sldId id="402" r:id="rId63"/>
    <p:sldId id="375" r:id="rId64"/>
    <p:sldId id="376" r:id="rId65"/>
    <p:sldId id="377" r:id="rId66"/>
    <p:sldId id="378" r:id="rId67"/>
    <p:sldId id="379" r:id="rId68"/>
    <p:sldId id="380" r:id="rId69"/>
    <p:sldId id="384" r:id="rId70"/>
    <p:sldId id="381" r:id="rId71"/>
    <p:sldId id="383" r:id="rId72"/>
    <p:sldId id="385" r:id="rId73"/>
    <p:sldId id="403" r:id="rId74"/>
    <p:sldId id="386" r:id="rId75"/>
    <p:sldId id="389" r:id="rId76"/>
    <p:sldId id="388" r:id="rId77"/>
    <p:sldId id="387" r:id="rId78"/>
    <p:sldId id="390" r:id="rId79"/>
    <p:sldId id="391" r:id="rId80"/>
    <p:sldId id="393" r:id="rId81"/>
    <p:sldId id="392" r:id="rId82"/>
    <p:sldId id="395" r:id="rId83"/>
    <p:sldId id="396" r:id="rId84"/>
    <p:sldId id="409"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B28"/>
    <a:srgbClr val="FFA535"/>
    <a:srgbClr val="D98D41"/>
    <a:srgbClr val="FF9A2E"/>
    <a:srgbClr val="D94340"/>
    <a:srgbClr val="855FB3"/>
    <a:srgbClr val="819E43"/>
    <a:srgbClr val="576B2D"/>
    <a:srgbClr val="4286D6"/>
    <a:srgbClr val="215A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29" autoAdjust="0"/>
  </p:normalViewPr>
  <p:slideViewPr>
    <p:cSldViewPr>
      <p:cViewPr varScale="1">
        <p:scale>
          <a:sx n="67" d="100"/>
          <a:sy n="67" d="100"/>
        </p:scale>
        <p:origin x="76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file:///C:\Users\Neizaky\Documents\Practicas%20Profesionales\TOTALES%20POR%20&#193;REA.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lizabeth\Documents\Practicas%20Profesionales\TOTALES%20POR%20&#193;REA.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lizabeth\Documents\Practicas%20Profesionales\TOTALES%20POR%20&#193;RE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5.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93805">
                  <a:srgbClr val="D68B28"/>
                </a:gs>
                <a:gs pos="0">
                  <a:scrgbClr r="0" g="0" b="0"/>
                </a:gs>
                <a:gs pos="0">
                  <a:srgbClr val="FFC000"/>
                </a:gs>
                <a:gs pos="0">
                  <a:srgbClr val="FF9A2E"/>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2D62166-5E43-418A-AAB0-2494BBF68C26}"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9B6-4FEE-AC73-22232E4440B3}"/>
                </c:ext>
              </c:extLst>
            </c:dLbl>
            <c:dLbl>
              <c:idx val="1"/>
              <c:tx>
                <c:rich>
                  <a:bodyPr/>
                  <a:lstStyle/>
                  <a:p>
                    <a:fld id="{719C6409-79D5-4B3F-A84E-B4147C31A429}"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9B6-4FEE-AC73-22232E4440B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Sheet1!$G$70:$G$71</c:f>
              <c:strCache>
                <c:ptCount val="2"/>
                <c:pt idx="0">
                  <c:v>SI</c:v>
                </c:pt>
                <c:pt idx="1">
                  <c:v>NO</c:v>
                </c:pt>
              </c:strCache>
            </c:strRef>
          </c:cat>
          <c:val>
            <c:numRef>
              <c:f>Sheet1!$I$70:$I$71</c:f>
              <c:numCache>
                <c:formatCode>###0.0</c:formatCode>
                <c:ptCount val="2"/>
                <c:pt idx="0">
                  <c:v>81.818181818181827</c:v>
                </c:pt>
                <c:pt idx="1">
                  <c:v>18.181818181818183</c:v>
                </c:pt>
              </c:numCache>
            </c:numRef>
          </c:val>
          <c:extLst>
            <c:ext xmlns:c16="http://schemas.microsoft.com/office/drawing/2014/chart" uri="{C3380CC4-5D6E-409C-BE32-E72D297353CC}">
              <c16:uniqueId val="{00000000-49B6-4FEE-AC73-22232E4440B3}"/>
            </c:ext>
          </c:extLst>
        </c:ser>
        <c:dLbls>
          <c:dLblPos val="inEnd"/>
          <c:showLegendKey val="0"/>
          <c:showVal val="1"/>
          <c:showCatName val="0"/>
          <c:showSerName val="0"/>
          <c:showPercent val="0"/>
          <c:showBubbleSize val="0"/>
        </c:dLbls>
        <c:gapWidth val="100"/>
        <c:overlap val="-24"/>
        <c:axId val="1913892879"/>
        <c:axId val="2023032223"/>
      </c:barChart>
      <c:catAx>
        <c:axId val="191389287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23032223"/>
        <c:crosses val="autoZero"/>
        <c:auto val="1"/>
        <c:lblAlgn val="ctr"/>
        <c:lblOffset val="100"/>
        <c:noMultiLvlLbl val="0"/>
      </c:catAx>
      <c:valAx>
        <c:axId val="202303222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13892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D68B28"/>
                </a:gs>
                <a:gs pos="0">
                  <a:scrgbClr r="0" g="0" b="0"/>
                </a:gs>
                <a:gs pos="0">
                  <a:srgbClr val="FFC000"/>
                </a:gs>
                <a:gs pos="0">
                  <a:srgbClr val="FF9A2E"/>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3C-4BFF-B989-BD4D1F06738C}"/>
                </c:ext>
              </c:extLst>
            </c:dLbl>
            <c:dLbl>
              <c:idx val="1"/>
              <c:tx>
                <c:rich>
                  <a:bodyPr/>
                  <a:lstStyle/>
                  <a:p>
                    <a:r>
                      <a:rPr lang="en-US" dirty="0"/>
                      <a:t>71 %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3C-4BFF-B989-BD4D1F06738C}"/>
                </c:ext>
              </c:extLst>
            </c:dLbl>
            <c:dLbl>
              <c:idx val="2"/>
              <c:tx>
                <c:rich>
                  <a:bodyPr/>
                  <a:lstStyle/>
                  <a:p>
                    <a:r>
                      <a:rPr lang="en-US" dirty="0"/>
                      <a:t>35 %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3C-4BFF-B989-BD4D1F06738C}"/>
                </c:ext>
              </c:extLst>
            </c:dLbl>
            <c:dLbl>
              <c:idx val="3"/>
              <c:tx>
                <c:rich>
                  <a:bodyPr/>
                  <a:lstStyle/>
                  <a:p>
                    <a:r>
                      <a:rPr lang="en-US" dirty="0"/>
                      <a:t>32 %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3C-4BFF-B989-BD4D1F06738C}"/>
                </c:ext>
              </c:extLst>
            </c:dLbl>
            <c:dLbl>
              <c:idx val="4"/>
              <c:tx>
                <c:rich>
                  <a:bodyPr/>
                  <a:lstStyle/>
                  <a:p>
                    <a:r>
                      <a:rPr lang="en-US" dirty="0"/>
                      <a:t>32 %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83C-4BFF-B989-BD4D1F06738C}"/>
                </c:ext>
              </c:extLst>
            </c:dLbl>
            <c:dLbl>
              <c:idx val="5"/>
              <c:tx>
                <c:rich>
                  <a:bodyPr/>
                  <a:lstStyle/>
                  <a:p>
                    <a:r>
                      <a:rPr lang="en-US" dirty="0"/>
                      <a:t>32 %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83C-4BFF-B989-BD4D1F06738C}"/>
                </c:ext>
              </c:extLst>
            </c:dLbl>
            <c:dLbl>
              <c:idx val="6"/>
              <c:tx>
                <c:rich>
                  <a:bodyPr/>
                  <a:lstStyle/>
                  <a:p>
                    <a:r>
                      <a:rPr lang="en-US" dirty="0"/>
                      <a:t>27 %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83C-4BFF-B989-BD4D1F06738C}"/>
                </c:ext>
              </c:extLst>
            </c:dLbl>
            <c:dLbl>
              <c:idx val="7"/>
              <c:tx>
                <c:rich>
                  <a:bodyPr/>
                  <a:lstStyle/>
                  <a:p>
                    <a:r>
                      <a:rPr lang="en-US" dirty="0"/>
                      <a:t>27 %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83C-4BFF-B989-BD4D1F06738C}"/>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Sheet1!$H$76:$H$83</c:f>
              <c:strCache>
                <c:ptCount val="8"/>
                <c:pt idx="0">
                  <c:v>CONSCIENCIA ECOLOGICA</c:v>
                </c:pt>
                <c:pt idx="1">
                  <c:v>TRANSPARENCIA Y RENDICIÓN DE CUENTAS</c:v>
                </c:pt>
                <c:pt idx="2">
                  <c:v>RESPOSABILIDAD</c:v>
                </c:pt>
                <c:pt idx="3">
                  <c:v>LEALTAD Y COMPROMISO</c:v>
                </c:pt>
                <c:pt idx="4">
                  <c:v>PROFESIONALISMO E INTEGRIDAD</c:v>
                </c:pt>
                <c:pt idx="5">
                  <c:v>JUSTICIA</c:v>
                </c:pt>
                <c:pt idx="6">
                  <c:v>EQUIDAD</c:v>
                </c:pt>
                <c:pt idx="7">
                  <c:v>TOLERANCIA</c:v>
                </c:pt>
              </c:strCache>
            </c:strRef>
          </c:cat>
          <c:val>
            <c:numRef>
              <c:f>Sheet1!$I$76:$I$83</c:f>
              <c:numCache>
                <c:formatCode>###0.0</c:formatCode>
                <c:ptCount val="8"/>
                <c:pt idx="0">
                  <c:v>77.272727272727266</c:v>
                </c:pt>
                <c:pt idx="1">
                  <c:v>71.212121212121218</c:v>
                </c:pt>
                <c:pt idx="2">
                  <c:v>34.848484848484851</c:v>
                </c:pt>
                <c:pt idx="3">
                  <c:v>31.818181818181817</c:v>
                </c:pt>
                <c:pt idx="4">
                  <c:v>31.818181818181817</c:v>
                </c:pt>
                <c:pt idx="5">
                  <c:v>31.818181818181817</c:v>
                </c:pt>
                <c:pt idx="6">
                  <c:v>27.27272727272727</c:v>
                </c:pt>
                <c:pt idx="7">
                  <c:v>27.27272727272727</c:v>
                </c:pt>
              </c:numCache>
            </c:numRef>
          </c:val>
          <c:extLst>
            <c:ext xmlns:c16="http://schemas.microsoft.com/office/drawing/2014/chart" uri="{C3380CC4-5D6E-409C-BE32-E72D297353CC}">
              <c16:uniqueId val="{00000000-283C-4BFF-B989-BD4D1F06738C}"/>
            </c:ext>
          </c:extLst>
        </c:ser>
        <c:dLbls>
          <c:dLblPos val="inEnd"/>
          <c:showLegendKey val="0"/>
          <c:showVal val="1"/>
          <c:showCatName val="0"/>
          <c:showSerName val="0"/>
          <c:showPercent val="0"/>
          <c:showBubbleSize val="0"/>
        </c:dLbls>
        <c:gapWidth val="100"/>
        <c:overlap val="-24"/>
        <c:axId val="1911429471"/>
        <c:axId val="2023050111"/>
      </c:barChart>
      <c:catAx>
        <c:axId val="191142947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2023050111"/>
        <c:crosses val="autoZero"/>
        <c:auto val="1"/>
        <c:lblAlgn val="ctr"/>
        <c:lblOffset val="100"/>
        <c:noMultiLvlLbl val="0"/>
      </c:catAx>
      <c:valAx>
        <c:axId val="202305011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1911429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F0-42EA-A55F-A4F89BD3B8A0}"/>
                </c:ext>
              </c:extLst>
            </c:dLbl>
            <c:dLbl>
              <c:idx val="1"/>
              <c:tx>
                <c:rich>
                  <a:bodyPr/>
                  <a:lstStyle/>
                  <a:p>
                    <a:r>
                      <a:rPr lang="en-US" dirty="0"/>
                      <a:t>17 %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F0-42EA-A55F-A4F89BD3B8A0}"/>
                </c:ext>
              </c:extLst>
            </c:dLbl>
            <c:dLbl>
              <c:idx val="2"/>
              <c:tx>
                <c:rich>
                  <a:bodyPr/>
                  <a:lstStyle/>
                  <a:p>
                    <a:r>
                      <a:rPr lang="en-US" dirty="0"/>
                      <a:t>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F0-42EA-A55F-A4F89BD3B8A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Sheet1!$G$170:$G$172</c:f>
              <c:strCache>
                <c:ptCount val="3"/>
                <c:pt idx="0">
                  <c:v>EXCELENTE</c:v>
                </c:pt>
                <c:pt idx="1">
                  <c:v>BUENA</c:v>
                </c:pt>
                <c:pt idx="2">
                  <c:v>REGULAR</c:v>
                </c:pt>
              </c:strCache>
            </c:strRef>
          </c:cat>
          <c:val>
            <c:numRef>
              <c:f>Sheet1!$I$170:$I$172</c:f>
              <c:numCache>
                <c:formatCode>###0.0</c:formatCode>
                <c:ptCount val="3"/>
                <c:pt idx="0">
                  <c:v>80.303030303030297</c:v>
                </c:pt>
                <c:pt idx="1">
                  <c:v>16.666666666666664</c:v>
                </c:pt>
                <c:pt idx="2">
                  <c:v>3.0303030303030303</c:v>
                </c:pt>
              </c:numCache>
            </c:numRef>
          </c:val>
          <c:extLst>
            <c:ext xmlns:c16="http://schemas.microsoft.com/office/drawing/2014/chart" uri="{C3380CC4-5D6E-409C-BE32-E72D297353CC}">
              <c16:uniqueId val="{00000000-5BF0-42EA-A55F-A4F89BD3B8A0}"/>
            </c:ext>
          </c:extLst>
        </c:ser>
        <c:dLbls>
          <c:dLblPos val="inEnd"/>
          <c:showLegendKey val="0"/>
          <c:showVal val="1"/>
          <c:showCatName val="0"/>
          <c:showSerName val="0"/>
          <c:showPercent val="0"/>
          <c:showBubbleSize val="0"/>
        </c:dLbls>
        <c:gapWidth val="100"/>
        <c:overlap val="-24"/>
        <c:axId val="1913880079"/>
        <c:axId val="2023035551"/>
      </c:barChart>
      <c:catAx>
        <c:axId val="191388007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23035551"/>
        <c:crosses val="autoZero"/>
        <c:auto val="1"/>
        <c:lblAlgn val="ctr"/>
        <c:lblOffset val="100"/>
        <c:noMultiLvlLbl val="0"/>
      </c:catAx>
      <c:valAx>
        <c:axId val="202303555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138800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75-4F8D-81F0-19C9019DC4D1}"/>
                </c:ext>
              </c:extLst>
            </c:dLbl>
            <c:dLbl>
              <c:idx val="1"/>
              <c:tx>
                <c:rich>
                  <a:bodyPr/>
                  <a:lstStyle/>
                  <a:p>
                    <a:r>
                      <a:rPr lang="en-US" dirty="0"/>
                      <a:t>17 %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75-4F8D-81F0-19C9019DC4D1}"/>
                </c:ext>
              </c:extLst>
            </c:dLbl>
            <c:dLbl>
              <c:idx val="2"/>
              <c:tx>
                <c:rich>
                  <a:bodyPr/>
                  <a:lstStyle/>
                  <a:p>
                    <a:r>
                      <a:rPr lang="en-US" dirty="0"/>
                      <a:t>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75-4F8D-81F0-19C9019DC4D1}"/>
                </c:ext>
              </c:extLst>
            </c:dLbl>
            <c:dLbl>
              <c:idx val="3"/>
              <c:tx>
                <c:rich>
                  <a:bodyPr/>
                  <a:lstStyle/>
                  <a:p>
                    <a:r>
                      <a:rPr lang="en-US" dirty="0"/>
                      <a:t>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75-4F8D-81F0-19C9019DC4D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Sheet1!$B$177:$B$180</c:f>
              <c:strCache>
                <c:ptCount val="4"/>
                <c:pt idx="0">
                  <c:v>EXCELENTE</c:v>
                </c:pt>
                <c:pt idx="1">
                  <c:v>BUENA</c:v>
                </c:pt>
                <c:pt idx="2">
                  <c:v>REGULAR</c:v>
                </c:pt>
                <c:pt idx="3">
                  <c:v>MALO</c:v>
                </c:pt>
              </c:strCache>
            </c:strRef>
          </c:cat>
          <c:val>
            <c:numRef>
              <c:f>Sheet1!$D$177:$D$180</c:f>
              <c:numCache>
                <c:formatCode>###0.0</c:formatCode>
                <c:ptCount val="4"/>
                <c:pt idx="0">
                  <c:v>75.757575757575751</c:v>
                </c:pt>
                <c:pt idx="1">
                  <c:v>16.666666666666664</c:v>
                </c:pt>
                <c:pt idx="2">
                  <c:v>6.0606060606060606</c:v>
                </c:pt>
                <c:pt idx="3">
                  <c:v>1.5151515151515151</c:v>
                </c:pt>
              </c:numCache>
            </c:numRef>
          </c:val>
          <c:extLst>
            <c:ext xmlns:c16="http://schemas.microsoft.com/office/drawing/2014/chart" uri="{C3380CC4-5D6E-409C-BE32-E72D297353CC}">
              <c16:uniqueId val="{00000000-9D75-4F8D-81F0-19C9019DC4D1}"/>
            </c:ext>
          </c:extLst>
        </c:ser>
        <c:dLbls>
          <c:dLblPos val="inEnd"/>
          <c:showLegendKey val="0"/>
          <c:showVal val="1"/>
          <c:showCatName val="0"/>
          <c:showSerName val="0"/>
          <c:showPercent val="0"/>
          <c:showBubbleSize val="0"/>
        </c:dLbls>
        <c:gapWidth val="100"/>
        <c:overlap val="-24"/>
        <c:axId val="1913896479"/>
        <c:axId val="2023071743"/>
      </c:barChart>
      <c:catAx>
        <c:axId val="191389647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23071743"/>
        <c:crosses val="autoZero"/>
        <c:auto val="1"/>
        <c:lblAlgn val="ctr"/>
        <c:lblOffset val="100"/>
        <c:noMultiLvlLbl val="0"/>
      </c:catAx>
      <c:valAx>
        <c:axId val="202307174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13896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A1-48E7-A882-2EC755F1D9DB}"/>
                </c:ext>
              </c:extLst>
            </c:dLbl>
            <c:dLbl>
              <c:idx val="1"/>
              <c:tx>
                <c:rich>
                  <a:bodyPr/>
                  <a:lstStyle/>
                  <a:p>
                    <a:r>
                      <a:rPr lang="en-US" dirty="0"/>
                      <a:t>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A1-48E7-A882-2EC755F1D9DB}"/>
                </c:ext>
              </c:extLst>
            </c:dLbl>
            <c:dLbl>
              <c:idx val="2"/>
              <c:tx>
                <c:rich>
                  <a:bodyPr/>
                  <a:lstStyle/>
                  <a:p>
                    <a:r>
                      <a:rPr lang="en-US" dirty="0"/>
                      <a:t>15 %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A1-48E7-A882-2EC755F1D9DB}"/>
                </c:ext>
              </c:extLst>
            </c:dLbl>
            <c:dLbl>
              <c:idx val="3"/>
              <c:tx>
                <c:rich>
                  <a:bodyPr/>
                  <a:lstStyle/>
                  <a:p>
                    <a:r>
                      <a:rPr lang="en-US" dirty="0"/>
                      <a:t>61 %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8A1-48E7-A882-2EC755F1D9D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Sheet1!$B$184:$B$187</c:f>
              <c:strCache>
                <c:ptCount val="4"/>
                <c:pt idx="0">
                  <c:v>MUY ALTO</c:v>
                </c:pt>
                <c:pt idx="1">
                  <c:v>ALTO</c:v>
                </c:pt>
                <c:pt idx="2">
                  <c:v>MEDIO</c:v>
                </c:pt>
                <c:pt idx="3">
                  <c:v>BAJO</c:v>
                </c:pt>
              </c:strCache>
            </c:strRef>
          </c:cat>
          <c:val>
            <c:numRef>
              <c:f>Sheet1!$D$184:$D$187</c:f>
              <c:numCache>
                <c:formatCode>###0.0</c:formatCode>
                <c:ptCount val="4"/>
                <c:pt idx="0">
                  <c:v>15.151515151515152</c:v>
                </c:pt>
                <c:pt idx="1">
                  <c:v>9.0909090909090917</c:v>
                </c:pt>
                <c:pt idx="2">
                  <c:v>15.151515151515152</c:v>
                </c:pt>
                <c:pt idx="3">
                  <c:v>60.606060606060609</c:v>
                </c:pt>
              </c:numCache>
            </c:numRef>
          </c:val>
          <c:extLst>
            <c:ext xmlns:c16="http://schemas.microsoft.com/office/drawing/2014/chart" uri="{C3380CC4-5D6E-409C-BE32-E72D297353CC}">
              <c16:uniqueId val="{00000000-B8A1-48E7-A882-2EC755F1D9DB}"/>
            </c:ext>
          </c:extLst>
        </c:ser>
        <c:dLbls>
          <c:dLblPos val="inEnd"/>
          <c:showLegendKey val="0"/>
          <c:showVal val="1"/>
          <c:showCatName val="0"/>
          <c:showSerName val="0"/>
          <c:showPercent val="0"/>
          <c:showBubbleSize val="0"/>
        </c:dLbls>
        <c:gapWidth val="100"/>
        <c:overlap val="-24"/>
        <c:axId val="1913873679"/>
        <c:axId val="2023017247"/>
      </c:barChart>
      <c:catAx>
        <c:axId val="191387367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23017247"/>
        <c:crosses val="autoZero"/>
        <c:auto val="1"/>
        <c:lblAlgn val="ctr"/>
        <c:lblOffset val="100"/>
        <c:noMultiLvlLbl val="0"/>
      </c:catAx>
      <c:valAx>
        <c:axId val="202301724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138736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39-45F7-8FF0-4306A47EECC0}"/>
                </c:ext>
              </c:extLst>
            </c:dLbl>
            <c:dLbl>
              <c:idx val="1"/>
              <c:tx>
                <c:rich>
                  <a:bodyPr/>
                  <a:lstStyle/>
                  <a:p>
                    <a:r>
                      <a:rPr lang="en-US" dirty="0"/>
                      <a:t>21 %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39-45F7-8FF0-4306A47EECC0}"/>
                </c:ext>
              </c:extLst>
            </c:dLbl>
            <c:dLbl>
              <c:idx val="2"/>
              <c:tx>
                <c:rich>
                  <a:bodyPr/>
                  <a:lstStyle/>
                  <a:p>
                    <a:r>
                      <a:rPr lang="en-US" dirty="0"/>
                      <a:t>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39-45F7-8FF0-4306A47EECC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Sheet1!$B$193:$B$195</c:f>
              <c:strCache>
                <c:ptCount val="3"/>
                <c:pt idx="0">
                  <c:v>EXCELENTE</c:v>
                </c:pt>
                <c:pt idx="1">
                  <c:v>BUENA</c:v>
                </c:pt>
                <c:pt idx="2">
                  <c:v>REGULAR</c:v>
                </c:pt>
              </c:strCache>
            </c:strRef>
          </c:cat>
          <c:val>
            <c:numRef>
              <c:f>Sheet1!$D$193:$D$195</c:f>
              <c:numCache>
                <c:formatCode>###0.0</c:formatCode>
                <c:ptCount val="3"/>
                <c:pt idx="0">
                  <c:v>69.696969696969703</c:v>
                </c:pt>
                <c:pt idx="1">
                  <c:v>21.212121212121211</c:v>
                </c:pt>
                <c:pt idx="2">
                  <c:v>9.0909090909090917</c:v>
                </c:pt>
              </c:numCache>
            </c:numRef>
          </c:val>
          <c:extLst>
            <c:ext xmlns:c16="http://schemas.microsoft.com/office/drawing/2014/chart" uri="{C3380CC4-5D6E-409C-BE32-E72D297353CC}">
              <c16:uniqueId val="{00000000-AF39-45F7-8FF0-4306A47EECC0}"/>
            </c:ext>
          </c:extLst>
        </c:ser>
        <c:dLbls>
          <c:dLblPos val="inEnd"/>
          <c:showLegendKey val="0"/>
          <c:showVal val="1"/>
          <c:showCatName val="0"/>
          <c:showSerName val="0"/>
          <c:showPercent val="0"/>
          <c:showBubbleSize val="0"/>
        </c:dLbls>
        <c:gapWidth val="100"/>
        <c:overlap val="-24"/>
        <c:axId val="1913893279"/>
        <c:axId val="2008285631"/>
      </c:barChart>
      <c:catAx>
        <c:axId val="191389327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08285631"/>
        <c:crosses val="autoZero"/>
        <c:auto val="1"/>
        <c:lblAlgn val="ctr"/>
        <c:lblOffset val="100"/>
        <c:noMultiLvlLbl val="0"/>
      </c:catAx>
      <c:valAx>
        <c:axId val="200828563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138932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C9-4591-9AEF-F96CFD9AC0F2}"/>
                </c:ext>
              </c:extLst>
            </c:dLbl>
            <c:dLbl>
              <c:idx val="1"/>
              <c:tx>
                <c:rich>
                  <a:bodyPr/>
                  <a:lstStyle/>
                  <a:p>
                    <a:r>
                      <a:rPr lang="en-US" dirty="0"/>
                      <a:t>26 %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C9-4591-9AEF-F96CFD9AC0F2}"/>
                </c:ext>
              </c:extLst>
            </c:dLbl>
            <c:dLbl>
              <c:idx val="2"/>
              <c:tx>
                <c:rich>
                  <a:bodyPr/>
                  <a:lstStyle/>
                  <a:p>
                    <a:r>
                      <a:rPr lang="en-US" dirty="0"/>
                      <a:t>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C9-4591-9AEF-F96CFD9AC0F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Sheet1!$B$200:$B$202</c:f>
              <c:strCache>
                <c:ptCount val="3"/>
                <c:pt idx="0">
                  <c:v>EXCELENTE</c:v>
                </c:pt>
                <c:pt idx="1">
                  <c:v>BUENA</c:v>
                </c:pt>
                <c:pt idx="2">
                  <c:v>REGULAR</c:v>
                </c:pt>
              </c:strCache>
            </c:strRef>
          </c:cat>
          <c:val>
            <c:numRef>
              <c:f>Sheet1!$D$200:$D$202</c:f>
              <c:numCache>
                <c:formatCode>###0.0</c:formatCode>
                <c:ptCount val="3"/>
                <c:pt idx="0">
                  <c:v>71.212121212121218</c:v>
                </c:pt>
                <c:pt idx="1">
                  <c:v>25.757575757575758</c:v>
                </c:pt>
                <c:pt idx="2">
                  <c:v>3.0303030303030303</c:v>
                </c:pt>
              </c:numCache>
            </c:numRef>
          </c:val>
          <c:extLst>
            <c:ext xmlns:c16="http://schemas.microsoft.com/office/drawing/2014/chart" uri="{C3380CC4-5D6E-409C-BE32-E72D297353CC}">
              <c16:uniqueId val="{00000000-ACC9-4591-9AEF-F96CFD9AC0F2}"/>
            </c:ext>
          </c:extLst>
        </c:ser>
        <c:dLbls>
          <c:dLblPos val="inEnd"/>
          <c:showLegendKey val="0"/>
          <c:showVal val="1"/>
          <c:showCatName val="0"/>
          <c:showSerName val="0"/>
          <c:showPercent val="0"/>
          <c:showBubbleSize val="0"/>
        </c:dLbls>
        <c:gapWidth val="100"/>
        <c:overlap val="-24"/>
        <c:axId val="1965744159"/>
        <c:axId val="2023015583"/>
      </c:barChart>
      <c:catAx>
        <c:axId val="196574415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23015583"/>
        <c:crosses val="autoZero"/>
        <c:auto val="1"/>
        <c:lblAlgn val="ctr"/>
        <c:lblOffset val="100"/>
        <c:noMultiLvlLbl val="0"/>
      </c:catAx>
      <c:valAx>
        <c:axId val="202301558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6574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ED-4E02-8007-E65F92A618FF}"/>
                </c:ext>
              </c:extLst>
            </c:dLbl>
            <c:dLbl>
              <c:idx val="1"/>
              <c:tx>
                <c:rich>
                  <a:bodyPr/>
                  <a:lstStyle/>
                  <a:p>
                    <a:r>
                      <a:rPr lang="en-US" dirty="0"/>
                      <a:t>24 %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ED-4E02-8007-E65F92A618FF}"/>
                </c:ext>
              </c:extLst>
            </c:dLbl>
            <c:dLbl>
              <c:idx val="2"/>
              <c:tx>
                <c:rich>
                  <a:bodyPr/>
                  <a:lstStyle/>
                  <a:p>
                    <a:r>
                      <a:rPr lang="en-US" dirty="0"/>
                      <a:t>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0ED-4E02-8007-E65F92A618FF}"/>
                </c:ext>
              </c:extLst>
            </c:dLbl>
            <c:dLbl>
              <c:idx val="3"/>
              <c:tx>
                <c:rich>
                  <a:bodyPr/>
                  <a:lstStyle/>
                  <a:p>
                    <a:r>
                      <a:rPr lang="en-US" dirty="0"/>
                      <a:t>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0ED-4E02-8007-E65F92A618F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Sheet1!$B$207:$B$210</c:f>
              <c:strCache>
                <c:ptCount val="4"/>
                <c:pt idx="0">
                  <c:v>EXCELENTE</c:v>
                </c:pt>
                <c:pt idx="1">
                  <c:v>BUENA</c:v>
                </c:pt>
                <c:pt idx="2">
                  <c:v>REGULAR</c:v>
                </c:pt>
                <c:pt idx="3">
                  <c:v>MALO</c:v>
                </c:pt>
              </c:strCache>
            </c:strRef>
          </c:cat>
          <c:val>
            <c:numRef>
              <c:f>Sheet1!$D$207:$D$210</c:f>
              <c:numCache>
                <c:formatCode>###0.0</c:formatCode>
                <c:ptCount val="4"/>
                <c:pt idx="0">
                  <c:v>69.696969696969703</c:v>
                </c:pt>
                <c:pt idx="1">
                  <c:v>24.242424242424242</c:v>
                </c:pt>
                <c:pt idx="2">
                  <c:v>3.0303030303030303</c:v>
                </c:pt>
                <c:pt idx="3">
                  <c:v>3.0303030303030303</c:v>
                </c:pt>
              </c:numCache>
            </c:numRef>
          </c:val>
          <c:extLst>
            <c:ext xmlns:c16="http://schemas.microsoft.com/office/drawing/2014/chart" uri="{C3380CC4-5D6E-409C-BE32-E72D297353CC}">
              <c16:uniqueId val="{00000000-B0ED-4E02-8007-E65F92A618FF}"/>
            </c:ext>
          </c:extLst>
        </c:ser>
        <c:dLbls>
          <c:dLblPos val="inEnd"/>
          <c:showLegendKey val="0"/>
          <c:showVal val="1"/>
          <c:showCatName val="0"/>
          <c:showSerName val="0"/>
          <c:showPercent val="0"/>
          <c:showBubbleSize val="0"/>
        </c:dLbls>
        <c:gapWidth val="100"/>
        <c:overlap val="-24"/>
        <c:axId val="1911425471"/>
        <c:axId val="2023033055"/>
      </c:barChart>
      <c:catAx>
        <c:axId val="191142547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23033055"/>
        <c:crosses val="autoZero"/>
        <c:auto val="1"/>
        <c:lblAlgn val="ctr"/>
        <c:lblOffset val="100"/>
        <c:noMultiLvlLbl val="0"/>
      </c:catAx>
      <c:valAx>
        <c:axId val="202303305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11425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F9-4F78-B342-40BA9EFBBFC1}"/>
                </c:ext>
              </c:extLst>
            </c:dLbl>
            <c:dLbl>
              <c:idx val="1"/>
              <c:tx>
                <c:rich>
                  <a:bodyPr/>
                  <a:lstStyle/>
                  <a:p>
                    <a:r>
                      <a:rPr lang="en-US" dirty="0"/>
                      <a:t>24 %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F9-4F78-B342-40BA9EFBBFC1}"/>
                </c:ext>
              </c:extLst>
            </c:dLbl>
            <c:dLbl>
              <c:idx val="2"/>
              <c:tx>
                <c:rich>
                  <a:bodyPr/>
                  <a:lstStyle/>
                  <a:p>
                    <a:r>
                      <a:rPr lang="en-US" dirty="0"/>
                      <a:t>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F9-4F78-B342-40BA9EFBBFC1}"/>
                </c:ext>
              </c:extLst>
            </c:dLbl>
            <c:dLbl>
              <c:idx val="3"/>
              <c:tx>
                <c:rich>
                  <a:bodyPr/>
                  <a:lstStyle/>
                  <a:p>
                    <a:r>
                      <a:rPr lang="en-US" dirty="0"/>
                      <a:t>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F9-4F78-B342-40BA9EFBBFC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Sheet1!$B$207:$B$210</c:f>
              <c:strCache>
                <c:ptCount val="4"/>
                <c:pt idx="0">
                  <c:v>EXCELENTE</c:v>
                </c:pt>
                <c:pt idx="1">
                  <c:v>BUENA</c:v>
                </c:pt>
                <c:pt idx="2">
                  <c:v>REGULAR</c:v>
                </c:pt>
                <c:pt idx="3">
                  <c:v>MALO</c:v>
                </c:pt>
              </c:strCache>
            </c:strRef>
          </c:cat>
          <c:val>
            <c:numRef>
              <c:f>Sheet1!$D$207:$D$210</c:f>
              <c:numCache>
                <c:formatCode>###0.0</c:formatCode>
                <c:ptCount val="4"/>
                <c:pt idx="0">
                  <c:v>69.696969696969703</c:v>
                </c:pt>
                <c:pt idx="1">
                  <c:v>24.242424242424242</c:v>
                </c:pt>
                <c:pt idx="2">
                  <c:v>3.0303030303030303</c:v>
                </c:pt>
                <c:pt idx="3">
                  <c:v>3.0303030303030303</c:v>
                </c:pt>
              </c:numCache>
            </c:numRef>
          </c:val>
          <c:extLst>
            <c:ext xmlns:c16="http://schemas.microsoft.com/office/drawing/2014/chart" uri="{C3380CC4-5D6E-409C-BE32-E72D297353CC}">
              <c16:uniqueId val="{00000004-42F9-4F78-B342-40BA9EFBBFC1}"/>
            </c:ext>
          </c:extLst>
        </c:ser>
        <c:dLbls>
          <c:dLblPos val="inEnd"/>
          <c:showLegendKey val="0"/>
          <c:showVal val="1"/>
          <c:showCatName val="0"/>
          <c:showSerName val="0"/>
          <c:showPercent val="0"/>
          <c:showBubbleSize val="0"/>
        </c:dLbls>
        <c:gapWidth val="100"/>
        <c:overlap val="-24"/>
        <c:axId val="1911425471"/>
        <c:axId val="2023033055"/>
      </c:barChart>
      <c:catAx>
        <c:axId val="191142547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23033055"/>
        <c:crosses val="autoZero"/>
        <c:auto val="1"/>
        <c:lblAlgn val="ctr"/>
        <c:lblOffset val="100"/>
        <c:noMultiLvlLbl val="0"/>
      </c:catAx>
      <c:valAx>
        <c:axId val="202303305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11425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58-4272-AADF-C7856A070543}"/>
                </c:ext>
              </c:extLst>
            </c:dLbl>
            <c:dLbl>
              <c:idx val="1"/>
              <c:tx>
                <c:rich>
                  <a:bodyPr/>
                  <a:lstStyle/>
                  <a:p>
                    <a:r>
                      <a:rPr lang="en-US" dirty="0"/>
                      <a:t>21 %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58-4272-AADF-C7856A070543}"/>
                </c:ext>
              </c:extLst>
            </c:dLbl>
            <c:dLbl>
              <c:idx val="2"/>
              <c:tx>
                <c:rich>
                  <a:bodyPr/>
                  <a:lstStyle/>
                  <a:p>
                    <a:r>
                      <a:rPr lang="en-US" dirty="0"/>
                      <a:t>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58-4272-AADF-C7856A070543}"/>
                </c:ext>
              </c:extLst>
            </c:dLbl>
            <c:dLbl>
              <c:idx val="3"/>
              <c:tx>
                <c:rich>
                  <a:bodyPr/>
                  <a:lstStyle/>
                  <a:p>
                    <a:r>
                      <a:rPr lang="en-US" dirty="0"/>
                      <a:t>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358-4272-AADF-C7856A07054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Sheet1!$B$223:$B$226</c:f>
              <c:strCache>
                <c:ptCount val="4"/>
                <c:pt idx="0">
                  <c:v>EXCELENTE</c:v>
                </c:pt>
                <c:pt idx="1">
                  <c:v>BUENA</c:v>
                </c:pt>
                <c:pt idx="2">
                  <c:v>REGULAR</c:v>
                </c:pt>
                <c:pt idx="3">
                  <c:v>MALO</c:v>
                </c:pt>
              </c:strCache>
            </c:strRef>
          </c:cat>
          <c:val>
            <c:numRef>
              <c:f>Sheet1!$D$223:$D$226</c:f>
              <c:numCache>
                <c:formatCode>###0.0</c:formatCode>
                <c:ptCount val="4"/>
                <c:pt idx="0">
                  <c:v>68.181818181818173</c:v>
                </c:pt>
                <c:pt idx="1">
                  <c:v>21.212121212121211</c:v>
                </c:pt>
                <c:pt idx="2">
                  <c:v>6.0606060606060606</c:v>
                </c:pt>
                <c:pt idx="3">
                  <c:v>4.5454545454545459</c:v>
                </c:pt>
              </c:numCache>
            </c:numRef>
          </c:val>
          <c:extLst>
            <c:ext xmlns:c16="http://schemas.microsoft.com/office/drawing/2014/chart" uri="{C3380CC4-5D6E-409C-BE32-E72D297353CC}">
              <c16:uniqueId val="{00000000-B358-4272-AADF-C7856A070543}"/>
            </c:ext>
          </c:extLst>
        </c:ser>
        <c:dLbls>
          <c:dLblPos val="inEnd"/>
          <c:showLegendKey val="0"/>
          <c:showVal val="1"/>
          <c:showCatName val="0"/>
          <c:showSerName val="0"/>
          <c:showPercent val="0"/>
          <c:showBubbleSize val="0"/>
        </c:dLbls>
        <c:gapWidth val="100"/>
        <c:overlap val="-24"/>
        <c:axId val="2015797823"/>
        <c:axId val="2023056351"/>
      </c:barChart>
      <c:catAx>
        <c:axId val="201579782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23056351"/>
        <c:crosses val="autoZero"/>
        <c:auto val="1"/>
        <c:lblAlgn val="ctr"/>
        <c:lblOffset val="100"/>
        <c:noMultiLvlLbl val="0"/>
      </c:catAx>
      <c:valAx>
        <c:axId val="202305635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15797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94 %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37-4565-86C9-328DE29DDD61}"/>
                </c:ext>
              </c:extLst>
            </c:dLbl>
            <c:dLbl>
              <c:idx val="1"/>
              <c:tx>
                <c:rich>
                  <a:bodyPr/>
                  <a:lstStyle/>
                  <a:p>
                    <a:r>
                      <a:rPr lang="en-US" dirty="0"/>
                      <a:t>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37-4565-86C9-328DE29DDD61}"/>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Sheet1!$B$231:$B$232</c:f>
              <c:strCache>
                <c:ptCount val="2"/>
                <c:pt idx="0">
                  <c:v>SI</c:v>
                </c:pt>
                <c:pt idx="1">
                  <c:v>NO</c:v>
                </c:pt>
              </c:strCache>
            </c:strRef>
          </c:cat>
          <c:val>
            <c:numRef>
              <c:f>Sheet1!$D$231:$D$232</c:f>
              <c:numCache>
                <c:formatCode>###0.0</c:formatCode>
                <c:ptCount val="2"/>
                <c:pt idx="0">
                  <c:v>93.939393939393938</c:v>
                </c:pt>
                <c:pt idx="1">
                  <c:v>6.0606060606060606</c:v>
                </c:pt>
              </c:numCache>
            </c:numRef>
          </c:val>
          <c:extLst>
            <c:ext xmlns:c16="http://schemas.microsoft.com/office/drawing/2014/chart" uri="{C3380CC4-5D6E-409C-BE32-E72D297353CC}">
              <c16:uniqueId val="{00000000-8737-4565-86C9-328DE29DDD61}"/>
            </c:ext>
          </c:extLst>
        </c:ser>
        <c:dLbls>
          <c:dLblPos val="inEnd"/>
          <c:showLegendKey val="0"/>
          <c:showVal val="1"/>
          <c:showCatName val="0"/>
          <c:showSerName val="0"/>
          <c:showPercent val="0"/>
          <c:showBubbleSize val="0"/>
        </c:dLbls>
        <c:gapWidth val="100"/>
        <c:overlap val="-24"/>
        <c:axId val="2010592799"/>
        <c:axId val="2023054271"/>
      </c:barChart>
      <c:catAx>
        <c:axId val="201059279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23054271"/>
        <c:crosses val="autoZero"/>
        <c:auto val="1"/>
        <c:lblAlgn val="ctr"/>
        <c:lblOffset val="100"/>
        <c:noMultiLvlLbl val="0"/>
      </c:catAx>
      <c:valAx>
        <c:axId val="20230542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1059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7C-4BCB-BA2E-EBF642586676}"/>
                </c:ext>
              </c:extLst>
            </c:dLbl>
            <c:dLbl>
              <c:idx val="1"/>
              <c:tx>
                <c:rich>
                  <a:bodyPr/>
                  <a:lstStyle/>
                  <a:p>
                    <a:r>
                      <a:rPr lang="en-US" dirty="0"/>
                      <a:t>18 %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7C-4BCB-BA2E-EBF64258667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Sheet1!$B$237:$B$238</c:f>
              <c:strCache>
                <c:ptCount val="2"/>
                <c:pt idx="0">
                  <c:v>SI</c:v>
                </c:pt>
                <c:pt idx="1">
                  <c:v>NO</c:v>
                </c:pt>
              </c:strCache>
            </c:strRef>
          </c:cat>
          <c:val>
            <c:numRef>
              <c:f>Sheet1!$D$237:$D$238</c:f>
              <c:numCache>
                <c:formatCode>###0.0</c:formatCode>
                <c:ptCount val="2"/>
                <c:pt idx="0">
                  <c:v>81.818181818181827</c:v>
                </c:pt>
                <c:pt idx="1">
                  <c:v>18.181818181818183</c:v>
                </c:pt>
              </c:numCache>
            </c:numRef>
          </c:val>
          <c:extLst>
            <c:ext xmlns:c16="http://schemas.microsoft.com/office/drawing/2014/chart" uri="{C3380CC4-5D6E-409C-BE32-E72D297353CC}">
              <c16:uniqueId val="{00000002-507C-4BCB-BA2E-EBF642586676}"/>
            </c:ext>
          </c:extLst>
        </c:ser>
        <c:dLbls>
          <c:dLblPos val="inEnd"/>
          <c:showLegendKey val="0"/>
          <c:showVal val="1"/>
          <c:showCatName val="0"/>
          <c:showSerName val="0"/>
          <c:showPercent val="0"/>
          <c:showBubbleSize val="0"/>
        </c:dLbls>
        <c:gapWidth val="100"/>
        <c:overlap val="-24"/>
        <c:axId val="2015783023"/>
        <c:axId val="2023058431"/>
      </c:barChart>
      <c:catAx>
        <c:axId val="201578302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23058431"/>
        <c:crosses val="autoZero"/>
        <c:auto val="1"/>
        <c:lblAlgn val="ctr"/>
        <c:lblOffset val="100"/>
        <c:noMultiLvlLbl val="0"/>
      </c:catAx>
      <c:valAx>
        <c:axId val="202305843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157830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73-4F1B-9E8D-E8DBD35D6FE5}"/>
                </c:ext>
              </c:extLst>
            </c:dLbl>
            <c:dLbl>
              <c:idx val="1"/>
              <c:tx>
                <c:rich>
                  <a:bodyPr/>
                  <a:lstStyle/>
                  <a:p>
                    <a:r>
                      <a:rPr lang="en-US" dirty="0"/>
                      <a:t>12 %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73-4F1B-9E8D-E8DBD35D6FE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Sheet1!$G$242:$G$243</c:f>
              <c:strCache>
                <c:ptCount val="2"/>
                <c:pt idx="0">
                  <c:v>SIEMPRE</c:v>
                </c:pt>
                <c:pt idx="1">
                  <c:v>ALGUNAS VECES</c:v>
                </c:pt>
              </c:strCache>
            </c:strRef>
          </c:cat>
          <c:val>
            <c:numRef>
              <c:f>Sheet1!$J$242:$J$243</c:f>
              <c:numCache>
                <c:formatCode>###0.0</c:formatCode>
                <c:ptCount val="2"/>
                <c:pt idx="0">
                  <c:v>87.5</c:v>
                </c:pt>
                <c:pt idx="1">
                  <c:v>12.5</c:v>
                </c:pt>
              </c:numCache>
            </c:numRef>
          </c:val>
          <c:extLst>
            <c:ext xmlns:c16="http://schemas.microsoft.com/office/drawing/2014/chart" uri="{C3380CC4-5D6E-409C-BE32-E72D297353CC}">
              <c16:uniqueId val="{00000002-C073-4F1B-9E8D-E8DBD35D6FE5}"/>
            </c:ext>
          </c:extLst>
        </c:ser>
        <c:dLbls>
          <c:dLblPos val="inEnd"/>
          <c:showLegendKey val="0"/>
          <c:showVal val="1"/>
          <c:showCatName val="0"/>
          <c:showSerName val="0"/>
          <c:showPercent val="0"/>
          <c:showBubbleSize val="0"/>
        </c:dLbls>
        <c:gapWidth val="100"/>
        <c:overlap val="-24"/>
        <c:axId val="1981548111"/>
        <c:axId val="2023078399"/>
      </c:barChart>
      <c:catAx>
        <c:axId val="198154811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23078399"/>
        <c:crosses val="autoZero"/>
        <c:auto val="1"/>
        <c:lblAlgn val="ctr"/>
        <c:lblOffset val="100"/>
        <c:noMultiLvlLbl val="0"/>
      </c:catAx>
      <c:valAx>
        <c:axId val="20230783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81548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DOCENTE</a:t>
            </a:r>
          </a:p>
        </c:rich>
      </c:tx>
      <c:layout>
        <c:manualLayout>
          <c:xMode val="edge"/>
          <c:yMode val="edge"/>
          <c:x val="0.32147900262467194"/>
          <c:y val="2.7777777777777776E-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B0-4E28-A5FF-98525E52113B}"/>
                </c:ext>
              </c:extLst>
            </c:dLbl>
            <c:dLbl>
              <c:idx val="1"/>
              <c:tx>
                <c:rich>
                  <a:bodyPr/>
                  <a:lstStyle/>
                  <a:p>
                    <a:r>
                      <a:rPr lang="en-US" dirty="0"/>
                      <a:t>15 %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B0-4E28-A5FF-98525E52113B}"/>
                </c:ext>
              </c:extLst>
            </c:dLbl>
            <c:dLbl>
              <c:idx val="2"/>
              <c:tx>
                <c:rich>
                  <a:bodyPr/>
                  <a:lstStyle/>
                  <a:p>
                    <a:r>
                      <a:rPr lang="en-US" dirty="0"/>
                      <a:t>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B0-4E28-A5FF-98525E52113B}"/>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Sheet1!$G$250:$G$252</c:f>
              <c:strCache>
                <c:ptCount val="3"/>
                <c:pt idx="0">
                  <c:v>SIEMPRE</c:v>
                </c:pt>
                <c:pt idx="1">
                  <c:v>ALGUNAS VECES</c:v>
                </c:pt>
                <c:pt idx="2">
                  <c:v>NUNCA</c:v>
                </c:pt>
              </c:strCache>
            </c:strRef>
          </c:cat>
          <c:val>
            <c:numRef>
              <c:f>Sheet1!$J$250:$J$252</c:f>
              <c:numCache>
                <c:formatCode>###0.0</c:formatCode>
                <c:ptCount val="3"/>
                <c:pt idx="0">
                  <c:v>77.083333333333343</c:v>
                </c:pt>
                <c:pt idx="1">
                  <c:v>14.583333333333334</c:v>
                </c:pt>
                <c:pt idx="2">
                  <c:v>8.3333333333333321</c:v>
                </c:pt>
              </c:numCache>
            </c:numRef>
          </c:val>
          <c:extLst>
            <c:ext xmlns:c16="http://schemas.microsoft.com/office/drawing/2014/chart" uri="{C3380CC4-5D6E-409C-BE32-E72D297353CC}">
              <c16:uniqueId val="{00000003-38B0-4E28-A5FF-98525E52113B}"/>
            </c:ext>
          </c:extLst>
        </c:ser>
        <c:dLbls>
          <c:dLblPos val="inEnd"/>
          <c:showLegendKey val="0"/>
          <c:showVal val="1"/>
          <c:showCatName val="0"/>
          <c:showSerName val="0"/>
          <c:showPercent val="0"/>
          <c:showBubbleSize val="0"/>
        </c:dLbls>
        <c:gapWidth val="100"/>
        <c:overlap val="-24"/>
        <c:axId val="1981525711"/>
        <c:axId val="2023043039"/>
      </c:barChart>
      <c:catAx>
        <c:axId val="198152571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23043039"/>
        <c:crosses val="autoZero"/>
        <c:auto val="1"/>
        <c:lblAlgn val="ctr"/>
        <c:lblOffset val="100"/>
        <c:noMultiLvlLbl val="0"/>
      </c:catAx>
      <c:valAx>
        <c:axId val="202304303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81525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accent3">
                  <a:lumMod val="50000"/>
                </a:schemeClr>
              </a:solidFill>
              <a:ln w="25400">
                <a:solidFill>
                  <a:schemeClr val="accent3">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2150-4279-BB9A-3809CBC038CF}"/>
              </c:ext>
            </c:extLst>
          </c:dPt>
          <c:dLbls>
            <c:dLbl>
              <c:idx val="0"/>
              <c:tx>
                <c:rich>
                  <a:bodyPr/>
                  <a:lstStyle/>
                  <a:p>
                    <a:r>
                      <a:rPr lang="en-US" dirty="0"/>
                      <a:t>90 %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50-4279-BB9A-3809CBC038CF}"/>
                </c:ext>
              </c:extLst>
            </c:dLbl>
            <c:dLbl>
              <c:idx val="1"/>
              <c:tx>
                <c:rich>
                  <a:bodyPr/>
                  <a:lstStyle/>
                  <a:p>
                    <a:r>
                      <a:rPr lang="en-US" dirty="0"/>
                      <a:t>10 %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50-4279-BB9A-3809CBC038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Sheet1!$G$259:$G$260</c:f>
              <c:strCache>
                <c:ptCount val="2"/>
                <c:pt idx="0">
                  <c:v>EXCELENTE</c:v>
                </c:pt>
                <c:pt idx="1">
                  <c:v>BUENAS</c:v>
                </c:pt>
              </c:strCache>
            </c:strRef>
          </c:cat>
          <c:val>
            <c:numRef>
              <c:f>Sheet1!$J$259:$J$260</c:f>
              <c:numCache>
                <c:formatCode>###0.0</c:formatCode>
                <c:ptCount val="2"/>
                <c:pt idx="0">
                  <c:v>89.583333333333343</c:v>
                </c:pt>
                <c:pt idx="1">
                  <c:v>10.416666666666668</c:v>
                </c:pt>
              </c:numCache>
            </c:numRef>
          </c:val>
          <c:extLst>
            <c:ext xmlns:c16="http://schemas.microsoft.com/office/drawing/2014/chart" uri="{C3380CC4-5D6E-409C-BE32-E72D297353CC}">
              <c16:uniqueId val="{00000002-2150-4279-BB9A-3809CBC038CF}"/>
            </c:ext>
          </c:extLst>
        </c:ser>
        <c:dLbls>
          <c:dLblPos val="inEnd"/>
          <c:showLegendKey val="0"/>
          <c:showVal val="1"/>
          <c:showCatName val="0"/>
          <c:showSerName val="0"/>
          <c:showPercent val="0"/>
          <c:showBubbleSize val="0"/>
        </c:dLbls>
        <c:gapWidth val="100"/>
        <c:overlap val="-24"/>
        <c:axId val="2097173311"/>
        <c:axId val="2023055935"/>
      </c:barChart>
      <c:catAx>
        <c:axId val="209717331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23055935"/>
        <c:crosses val="autoZero"/>
        <c:auto val="1"/>
        <c:lblAlgn val="ctr"/>
        <c:lblOffset val="100"/>
        <c:noMultiLvlLbl val="0"/>
      </c:catAx>
      <c:valAx>
        <c:axId val="20230559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97173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solidFill>
                  <a:sysClr val="windowText" lastClr="000000"/>
                </a:solidFill>
              </a:rPr>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rgbClr val="819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70-4DB4-AE0A-93D7FE2D7340}"/>
                </c:ext>
              </c:extLst>
            </c:dLbl>
            <c:dLbl>
              <c:idx val="1"/>
              <c:tx>
                <c:rich>
                  <a:bodyPr/>
                  <a:lstStyle/>
                  <a:p>
                    <a:r>
                      <a:rPr lang="en-US" dirty="0"/>
                      <a:t>37 %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70-4DB4-AE0A-93D7FE2D734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Sheet1!$G$266:$G$267</c:f>
              <c:strCache>
                <c:ptCount val="2"/>
                <c:pt idx="0">
                  <c:v>SIEMPRE</c:v>
                </c:pt>
                <c:pt idx="1">
                  <c:v>ALGUNAS VECES</c:v>
                </c:pt>
              </c:strCache>
            </c:strRef>
          </c:cat>
          <c:val>
            <c:numRef>
              <c:f>Sheet1!$J$266:$J$267</c:f>
              <c:numCache>
                <c:formatCode>###0.0</c:formatCode>
                <c:ptCount val="2"/>
                <c:pt idx="0">
                  <c:v>62.5</c:v>
                </c:pt>
                <c:pt idx="1">
                  <c:v>37.5</c:v>
                </c:pt>
              </c:numCache>
            </c:numRef>
          </c:val>
          <c:extLst>
            <c:ext xmlns:c16="http://schemas.microsoft.com/office/drawing/2014/chart" uri="{C3380CC4-5D6E-409C-BE32-E72D297353CC}">
              <c16:uniqueId val="{00000002-FF70-4DB4-AE0A-93D7FE2D7340}"/>
            </c:ext>
          </c:extLst>
        </c:ser>
        <c:dLbls>
          <c:dLblPos val="inEnd"/>
          <c:showLegendKey val="0"/>
          <c:showVal val="1"/>
          <c:showCatName val="0"/>
          <c:showSerName val="0"/>
          <c:showPercent val="0"/>
          <c:showBubbleSize val="0"/>
        </c:dLbls>
        <c:gapWidth val="100"/>
        <c:overlap val="-24"/>
        <c:axId val="2060873663"/>
        <c:axId val="2023074239"/>
      </c:barChart>
      <c:catAx>
        <c:axId val="206087366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23074239"/>
        <c:crosses val="autoZero"/>
        <c:auto val="1"/>
        <c:lblAlgn val="ctr"/>
        <c:lblOffset val="100"/>
        <c:noMultiLvlLbl val="0"/>
      </c:catAx>
      <c:valAx>
        <c:axId val="202307423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60873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solidFill>
                  <a:sysClr val="windowText" lastClr="000000"/>
                </a:solidFill>
              </a:rPr>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rgbClr val="819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36-422E-8FDA-7AD7DB0BC6DA}"/>
                </c:ext>
              </c:extLst>
            </c:dLbl>
            <c:dLbl>
              <c:idx val="1"/>
              <c:tx>
                <c:rich>
                  <a:bodyPr/>
                  <a:lstStyle/>
                  <a:p>
                    <a:r>
                      <a:rPr lang="en-US" dirty="0"/>
                      <a:t>37 %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36-422E-8FDA-7AD7DB0BC6D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Sheet1!$G$266:$G$267</c:f>
              <c:strCache>
                <c:ptCount val="2"/>
                <c:pt idx="0">
                  <c:v>SIEMPRE</c:v>
                </c:pt>
                <c:pt idx="1">
                  <c:v>ALGUNAS VECES</c:v>
                </c:pt>
              </c:strCache>
            </c:strRef>
          </c:cat>
          <c:val>
            <c:numRef>
              <c:f>Sheet1!$J$266:$J$267</c:f>
              <c:numCache>
                <c:formatCode>###0.0</c:formatCode>
                <c:ptCount val="2"/>
                <c:pt idx="0">
                  <c:v>62.5</c:v>
                </c:pt>
                <c:pt idx="1">
                  <c:v>37.5</c:v>
                </c:pt>
              </c:numCache>
            </c:numRef>
          </c:val>
          <c:extLst>
            <c:ext xmlns:c16="http://schemas.microsoft.com/office/drawing/2014/chart" uri="{C3380CC4-5D6E-409C-BE32-E72D297353CC}">
              <c16:uniqueId val="{00000002-7836-422E-8FDA-7AD7DB0BC6DA}"/>
            </c:ext>
          </c:extLst>
        </c:ser>
        <c:dLbls>
          <c:dLblPos val="inEnd"/>
          <c:showLegendKey val="0"/>
          <c:showVal val="1"/>
          <c:showCatName val="0"/>
          <c:showSerName val="0"/>
          <c:showPercent val="0"/>
          <c:showBubbleSize val="0"/>
        </c:dLbls>
        <c:gapWidth val="100"/>
        <c:overlap val="-24"/>
        <c:axId val="2060873663"/>
        <c:axId val="2023074239"/>
      </c:barChart>
      <c:catAx>
        <c:axId val="206087366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23074239"/>
        <c:crosses val="autoZero"/>
        <c:auto val="1"/>
        <c:lblAlgn val="ctr"/>
        <c:lblOffset val="100"/>
        <c:noMultiLvlLbl val="0"/>
      </c:catAx>
      <c:valAx>
        <c:axId val="202307423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60873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rgbClr val="819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3B-42C2-97BB-402F35F3D3F6}"/>
                </c:ext>
              </c:extLst>
            </c:dLbl>
            <c:dLbl>
              <c:idx val="1"/>
              <c:tx>
                <c:rich>
                  <a:bodyPr/>
                  <a:lstStyle/>
                  <a:p>
                    <a:r>
                      <a:rPr lang="en-US" dirty="0"/>
                      <a:t>25 %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3B-42C2-97BB-402F35F3D3F6}"/>
                </c:ext>
              </c:extLst>
            </c:dLbl>
            <c:dLbl>
              <c:idx val="2"/>
              <c:tx>
                <c:rich>
                  <a:bodyPr/>
                  <a:lstStyle/>
                  <a:p>
                    <a:r>
                      <a:rPr lang="en-US" dirty="0"/>
                      <a:t>12 %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3B-42C2-97BB-402F35F3D3F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Sheet1!$G$283:$G$285</c:f>
              <c:strCache>
                <c:ptCount val="3"/>
                <c:pt idx="0">
                  <c:v>SIEMPRE</c:v>
                </c:pt>
                <c:pt idx="1">
                  <c:v>ALGUNAS VECES</c:v>
                </c:pt>
                <c:pt idx="2">
                  <c:v>NO APLICA</c:v>
                </c:pt>
              </c:strCache>
            </c:strRef>
          </c:cat>
          <c:val>
            <c:numRef>
              <c:f>Sheet1!$J$283:$J$285</c:f>
              <c:numCache>
                <c:formatCode>###0.0</c:formatCode>
                <c:ptCount val="3"/>
                <c:pt idx="0">
                  <c:v>62.5</c:v>
                </c:pt>
                <c:pt idx="1">
                  <c:v>25</c:v>
                </c:pt>
                <c:pt idx="2">
                  <c:v>12.5</c:v>
                </c:pt>
              </c:numCache>
            </c:numRef>
          </c:val>
          <c:extLst>
            <c:ext xmlns:c16="http://schemas.microsoft.com/office/drawing/2014/chart" uri="{C3380CC4-5D6E-409C-BE32-E72D297353CC}">
              <c16:uniqueId val="{00000000-DC3B-42C2-97BB-402F35F3D3F6}"/>
            </c:ext>
          </c:extLst>
        </c:ser>
        <c:dLbls>
          <c:dLblPos val="outEnd"/>
          <c:showLegendKey val="0"/>
          <c:showVal val="1"/>
          <c:showCatName val="0"/>
          <c:showSerName val="0"/>
          <c:showPercent val="0"/>
          <c:showBubbleSize val="0"/>
        </c:dLbls>
        <c:gapWidth val="100"/>
        <c:overlap val="-24"/>
        <c:axId val="2061608335"/>
        <c:axId val="2023020575"/>
      </c:barChart>
      <c:catAx>
        <c:axId val="206160833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23020575"/>
        <c:crosses val="autoZero"/>
        <c:auto val="1"/>
        <c:lblAlgn val="ctr"/>
        <c:lblOffset val="100"/>
        <c:noMultiLvlLbl val="0"/>
      </c:catAx>
      <c:valAx>
        <c:axId val="202302057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616083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100 %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1B-4E8E-807D-27A7AD572E4A}"/>
                </c:ext>
              </c:extLst>
            </c:dLbl>
            <c:dLbl>
              <c:idx val="1"/>
              <c:tx>
                <c:rich>
                  <a:bodyPr/>
                  <a:lstStyle/>
                  <a:p>
                    <a:fld id="{1D708CB1-8FB0-4BB3-A7BE-52AD72D47E02}"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1B-4E8E-807D-27A7AD572E4A}"/>
                </c:ext>
              </c:extLst>
            </c:dLbl>
            <c:dLbl>
              <c:idx val="2"/>
              <c:tx>
                <c:rich>
                  <a:bodyPr/>
                  <a:lstStyle/>
                  <a:p>
                    <a:fld id="{7E68429F-FF03-4B94-89D4-DD21570D28FD}" type="VALUE">
                      <a:rPr lang="en-US" smtClean="0"/>
                      <a:pPr/>
                      <a:t>[VALOR]</a:t>
                    </a:fld>
                    <a:r>
                      <a:rPr lang="en-US" dirty="0"/>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E1B-4E8E-807D-27A7AD572E4A}"/>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Sheet1!$G$292:$G$294</c:f>
              <c:strCache>
                <c:ptCount val="3"/>
                <c:pt idx="0">
                  <c:v>SIEMPRE</c:v>
                </c:pt>
                <c:pt idx="1">
                  <c:v>ALGUNAS VECES</c:v>
                </c:pt>
                <c:pt idx="2">
                  <c:v>NUNCA</c:v>
                </c:pt>
              </c:strCache>
            </c:strRef>
          </c:cat>
          <c:val>
            <c:numRef>
              <c:f>Sheet1!$J$292:$J$294</c:f>
              <c:numCache>
                <c:formatCode>General</c:formatCode>
                <c:ptCount val="3"/>
                <c:pt idx="0" formatCode="###0.0">
                  <c:v>100</c:v>
                </c:pt>
                <c:pt idx="1">
                  <c:v>0</c:v>
                </c:pt>
                <c:pt idx="2">
                  <c:v>0</c:v>
                </c:pt>
              </c:numCache>
            </c:numRef>
          </c:val>
          <c:extLst>
            <c:ext xmlns:c16="http://schemas.microsoft.com/office/drawing/2014/chart" uri="{C3380CC4-5D6E-409C-BE32-E72D297353CC}">
              <c16:uniqueId val="{00000000-5E1B-4E8E-807D-27A7AD572E4A}"/>
            </c:ext>
          </c:extLst>
        </c:ser>
        <c:dLbls>
          <c:dLblPos val="inEnd"/>
          <c:showLegendKey val="0"/>
          <c:showVal val="1"/>
          <c:showCatName val="0"/>
          <c:showSerName val="0"/>
          <c:showPercent val="0"/>
          <c:showBubbleSize val="0"/>
        </c:dLbls>
        <c:gapWidth val="100"/>
        <c:overlap val="-24"/>
        <c:axId val="2097195711"/>
        <c:axId val="2023068415"/>
      </c:barChart>
      <c:catAx>
        <c:axId val="209719571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23068415"/>
        <c:crosses val="autoZero"/>
        <c:auto val="1"/>
        <c:lblAlgn val="ctr"/>
        <c:lblOffset val="100"/>
        <c:noMultiLvlLbl val="0"/>
      </c:catAx>
      <c:valAx>
        <c:axId val="202306841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97195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100 %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1F-491C-AB7E-4451E741AF0D}"/>
                </c:ext>
              </c:extLst>
            </c:dLbl>
            <c:dLbl>
              <c:idx val="1"/>
              <c:tx>
                <c:rich>
                  <a:bodyPr/>
                  <a:lstStyle/>
                  <a:p>
                    <a:fld id="{1D708CB1-8FB0-4BB3-A7BE-52AD72D47E02}"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E1F-491C-AB7E-4451E741AF0D}"/>
                </c:ext>
              </c:extLst>
            </c:dLbl>
            <c:dLbl>
              <c:idx val="2"/>
              <c:tx>
                <c:rich>
                  <a:bodyPr/>
                  <a:lstStyle/>
                  <a:p>
                    <a:fld id="{7E68429F-FF03-4B94-89D4-DD21570D28FD}" type="VALUE">
                      <a:rPr lang="en-US" smtClean="0"/>
                      <a:pPr/>
                      <a:t>[VALOR]</a:t>
                    </a:fld>
                    <a:r>
                      <a:rPr lang="en-US" dirty="0"/>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E1F-491C-AB7E-4451E741AF0D}"/>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Sheet1!$G$292:$G$294</c:f>
              <c:strCache>
                <c:ptCount val="3"/>
                <c:pt idx="0">
                  <c:v>SIEMPRE</c:v>
                </c:pt>
                <c:pt idx="1">
                  <c:v>ALGUNAS VECES</c:v>
                </c:pt>
                <c:pt idx="2">
                  <c:v>NUNCA</c:v>
                </c:pt>
              </c:strCache>
            </c:strRef>
          </c:cat>
          <c:val>
            <c:numRef>
              <c:f>Sheet1!$J$292:$J$294</c:f>
              <c:numCache>
                <c:formatCode>General</c:formatCode>
                <c:ptCount val="3"/>
                <c:pt idx="0" formatCode="###0.0">
                  <c:v>100</c:v>
                </c:pt>
                <c:pt idx="1">
                  <c:v>0</c:v>
                </c:pt>
                <c:pt idx="2">
                  <c:v>0</c:v>
                </c:pt>
              </c:numCache>
            </c:numRef>
          </c:val>
          <c:extLst>
            <c:ext xmlns:c16="http://schemas.microsoft.com/office/drawing/2014/chart" uri="{C3380CC4-5D6E-409C-BE32-E72D297353CC}">
              <c16:uniqueId val="{00000003-EE1F-491C-AB7E-4451E741AF0D}"/>
            </c:ext>
          </c:extLst>
        </c:ser>
        <c:dLbls>
          <c:dLblPos val="inEnd"/>
          <c:showLegendKey val="0"/>
          <c:showVal val="1"/>
          <c:showCatName val="0"/>
          <c:showSerName val="0"/>
          <c:showPercent val="0"/>
          <c:showBubbleSize val="0"/>
        </c:dLbls>
        <c:gapWidth val="100"/>
        <c:overlap val="-24"/>
        <c:axId val="2097195711"/>
        <c:axId val="2023068415"/>
      </c:barChart>
      <c:catAx>
        <c:axId val="209719571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23068415"/>
        <c:crosses val="autoZero"/>
        <c:auto val="1"/>
        <c:lblAlgn val="ctr"/>
        <c:lblOffset val="100"/>
        <c:noMultiLvlLbl val="0"/>
      </c:catAx>
      <c:valAx>
        <c:axId val="202306841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97195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72-456C-816A-B5F5A41FC275}"/>
                </c:ext>
              </c:extLst>
            </c:dLbl>
            <c:dLbl>
              <c:idx val="1"/>
              <c:tx>
                <c:rich>
                  <a:bodyPr/>
                  <a:lstStyle/>
                  <a:p>
                    <a:r>
                      <a:rPr lang="en-US" dirty="0"/>
                      <a:t>33 %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72-456C-816A-B5F5A41FC27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Sheet1!$G$303:$G$304</c:f>
              <c:strCache>
                <c:ptCount val="2"/>
                <c:pt idx="0">
                  <c:v>EXCELENTE</c:v>
                </c:pt>
                <c:pt idx="1">
                  <c:v>BUENAS</c:v>
                </c:pt>
              </c:strCache>
            </c:strRef>
          </c:cat>
          <c:val>
            <c:numRef>
              <c:f>Sheet1!$I$303:$I$304</c:f>
              <c:numCache>
                <c:formatCode>###0.0</c:formatCode>
                <c:ptCount val="2"/>
                <c:pt idx="0">
                  <c:v>66.666666666666657</c:v>
                </c:pt>
                <c:pt idx="1">
                  <c:v>33.333333333333329</c:v>
                </c:pt>
              </c:numCache>
            </c:numRef>
          </c:val>
          <c:extLst>
            <c:ext xmlns:c16="http://schemas.microsoft.com/office/drawing/2014/chart" uri="{C3380CC4-5D6E-409C-BE32-E72D297353CC}">
              <c16:uniqueId val="{00000002-C372-456C-816A-B5F5A41FC275}"/>
            </c:ext>
          </c:extLst>
        </c:ser>
        <c:dLbls>
          <c:dLblPos val="inEnd"/>
          <c:showLegendKey val="0"/>
          <c:showVal val="1"/>
          <c:showCatName val="0"/>
          <c:showSerName val="0"/>
          <c:showPercent val="0"/>
          <c:showBubbleSize val="0"/>
        </c:dLbls>
        <c:gapWidth val="100"/>
        <c:overlap val="-24"/>
        <c:axId val="495508496"/>
        <c:axId val="489015264"/>
      </c:barChart>
      <c:catAx>
        <c:axId val="495508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89015264"/>
        <c:crosses val="autoZero"/>
        <c:auto val="1"/>
        <c:lblAlgn val="ctr"/>
        <c:lblOffset val="100"/>
        <c:noMultiLvlLbl val="0"/>
      </c:catAx>
      <c:valAx>
        <c:axId val="4890152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95508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52-43BB-94ED-C6B4820A81AE}"/>
                </c:ext>
              </c:extLst>
            </c:dLbl>
            <c:dLbl>
              <c:idx val="1"/>
              <c:tx>
                <c:rich>
                  <a:bodyPr/>
                  <a:lstStyle/>
                  <a:p>
                    <a:r>
                      <a:rPr lang="en-US" dirty="0"/>
                      <a:t>21 %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52-43BB-94ED-C6B4820A81AE}"/>
                </c:ext>
              </c:extLst>
            </c:dLbl>
            <c:dLbl>
              <c:idx val="2"/>
              <c:tx>
                <c:rich>
                  <a:bodyPr/>
                  <a:lstStyle/>
                  <a:p>
                    <a:r>
                      <a:rPr lang="en-US" dirty="0"/>
                      <a:t>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52-43BB-94ED-C6B4820A81AE}"/>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Sheet1!$B$311:$B$313</c:f>
              <c:strCache>
                <c:ptCount val="3"/>
                <c:pt idx="0">
                  <c:v>SIEMPRE</c:v>
                </c:pt>
                <c:pt idx="1">
                  <c:v>ALGUNAS VECES</c:v>
                </c:pt>
                <c:pt idx="2">
                  <c:v>NUNCA</c:v>
                </c:pt>
              </c:strCache>
            </c:strRef>
          </c:cat>
          <c:val>
            <c:numRef>
              <c:f>Sheet1!$D$311:$D$313</c:f>
              <c:numCache>
                <c:formatCode>###0.0</c:formatCode>
                <c:ptCount val="3"/>
                <c:pt idx="0">
                  <c:v>77.272727272727266</c:v>
                </c:pt>
                <c:pt idx="1">
                  <c:v>21.212121212121211</c:v>
                </c:pt>
                <c:pt idx="2">
                  <c:v>1.5151515151515151</c:v>
                </c:pt>
              </c:numCache>
            </c:numRef>
          </c:val>
          <c:extLst>
            <c:ext xmlns:c16="http://schemas.microsoft.com/office/drawing/2014/chart" uri="{C3380CC4-5D6E-409C-BE32-E72D297353CC}">
              <c16:uniqueId val="{00000003-5E52-43BB-94ED-C6B4820A81AE}"/>
            </c:ext>
          </c:extLst>
        </c:ser>
        <c:dLbls>
          <c:dLblPos val="inEnd"/>
          <c:showLegendKey val="0"/>
          <c:showVal val="1"/>
          <c:showCatName val="0"/>
          <c:showSerName val="0"/>
          <c:showPercent val="0"/>
          <c:showBubbleSize val="0"/>
        </c:dLbls>
        <c:gapWidth val="100"/>
        <c:overlap val="-24"/>
        <c:axId val="756579728"/>
        <c:axId val="482313440"/>
      </c:barChart>
      <c:catAx>
        <c:axId val="756579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82313440"/>
        <c:crosses val="autoZero"/>
        <c:auto val="1"/>
        <c:lblAlgn val="ctr"/>
        <c:lblOffset val="100"/>
        <c:noMultiLvlLbl val="0"/>
      </c:catAx>
      <c:valAx>
        <c:axId val="482313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56579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46-477C-AA18-2AFDDFA15EA2}"/>
                </c:ext>
              </c:extLst>
            </c:dLbl>
            <c:dLbl>
              <c:idx val="1"/>
              <c:tx>
                <c:rich>
                  <a:bodyPr/>
                  <a:lstStyle/>
                  <a:p>
                    <a:r>
                      <a:rPr lang="en-US" dirty="0"/>
                      <a:t>14 %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46-477C-AA18-2AFDDFA15EA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Sheet1!$B$318:$B$319</c:f>
              <c:strCache>
                <c:ptCount val="2"/>
                <c:pt idx="0">
                  <c:v>SIEMPRE</c:v>
                </c:pt>
                <c:pt idx="1">
                  <c:v>ALGUNAS VECES</c:v>
                </c:pt>
              </c:strCache>
            </c:strRef>
          </c:cat>
          <c:val>
            <c:numRef>
              <c:f>Sheet1!$D$318:$D$319</c:f>
              <c:numCache>
                <c:formatCode>###0.0</c:formatCode>
                <c:ptCount val="2"/>
                <c:pt idx="0">
                  <c:v>86.36363636363636</c:v>
                </c:pt>
                <c:pt idx="1">
                  <c:v>13.636363636363635</c:v>
                </c:pt>
              </c:numCache>
            </c:numRef>
          </c:val>
          <c:extLst>
            <c:ext xmlns:c16="http://schemas.microsoft.com/office/drawing/2014/chart" uri="{C3380CC4-5D6E-409C-BE32-E72D297353CC}">
              <c16:uniqueId val="{00000002-2046-477C-AA18-2AFDDFA15EA2}"/>
            </c:ext>
          </c:extLst>
        </c:ser>
        <c:dLbls>
          <c:dLblPos val="inEnd"/>
          <c:showLegendKey val="0"/>
          <c:showVal val="1"/>
          <c:showCatName val="0"/>
          <c:showSerName val="0"/>
          <c:showPercent val="0"/>
          <c:showBubbleSize val="0"/>
        </c:dLbls>
        <c:gapWidth val="100"/>
        <c:overlap val="-24"/>
        <c:axId val="753259184"/>
        <c:axId val="722156768"/>
      </c:barChart>
      <c:catAx>
        <c:axId val="753259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22156768"/>
        <c:crosses val="autoZero"/>
        <c:auto val="1"/>
        <c:lblAlgn val="ctr"/>
        <c:lblOffset val="100"/>
        <c:noMultiLvlLbl val="0"/>
      </c:catAx>
      <c:valAx>
        <c:axId val="722156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53259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50-43BA-81FE-4746C6F6451B}"/>
                </c:ext>
              </c:extLst>
            </c:dLbl>
            <c:dLbl>
              <c:idx val="1"/>
              <c:tx>
                <c:rich>
                  <a:bodyPr/>
                  <a:lstStyle/>
                  <a:p>
                    <a:r>
                      <a:rPr lang="en-US" dirty="0"/>
                      <a:t>17 %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50-43BA-81FE-4746C6F6451B}"/>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Sheet1!$B$324:$B$325</c:f>
              <c:strCache>
                <c:ptCount val="2"/>
                <c:pt idx="0">
                  <c:v>SI</c:v>
                </c:pt>
                <c:pt idx="1">
                  <c:v>NO</c:v>
                </c:pt>
              </c:strCache>
            </c:strRef>
          </c:cat>
          <c:val>
            <c:numRef>
              <c:f>Sheet1!$D$324:$D$325</c:f>
              <c:numCache>
                <c:formatCode>###0.0</c:formatCode>
                <c:ptCount val="2"/>
                <c:pt idx="0">
                  <c:v>83.333333333333343</c:v>
                </c:pt>
                <c:pt idx="1">
                  <c:v>16.666666666666664</c:v>
                </c:pt>
              </c:numCache>
            </c:numRef>
          </c:val>
          <c:extLst>
            <c:ext xmlns:c16="http://schemas.microsoft.com/office/drawing/2014/chart" uri="{C3380CC4-5D6E-409C-BE32-E72D297353CC}">
              <c16:uniqueId val="{00000002-A250-43BA-81FE-4746C6F6451B}"/>
            </c:ext>
          </c:extLst>
        </c:ser>
        <c:dLbls>
          <c:dLblPos val="inEnd"/>
          <c:showLegendKey val="0"/>
          <c:showVal val="1"/>
          <c:showCatName val="0"/>
          <c:showSerName val="0"/>
          <c:showPercent val="0"/>
          <c:showBubbleSize val="0"/>
        </c:dLbls>
        <c:gapWidth val="100"/>
        <c:overlap val="-24"/>
        <c:axId val="752165984"/>
        <c:axId val="722163424"/>
      </c:barChart>
      <c:catAx>
        <c:axId val="752165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22163424"/>
        <c:crosses val="autoZero"/>
        <c:auto val="1"/>
        <c:lblAlgn val="ctr"/>
        <c:lblOffset val="100"/>
        <c:noMultiLvlLbl val="0"/>
      </c:catAx>
      <c:valAx>
        <c:axId val="722163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52165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19-403D-BD78-215BCD239E73}"/>
                </c:ext>
              </c:extLst>
            </c:dLbl>
            <c:dLbl>
              <c:idx val="1"/>
              <c:tx>
                <c:rich>
                  <a:bodyPr/>
                  <a:lstStyle/>
                  <a:p>
                    <a:r>
                      <a:rPr lang="en-US" dirty="0"/>
                      <a:t>26 %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19-403D-BD78-215BCD239E73}"/>
                </c:ext>
              </c:extLst>
            </c:dLbl>
            <c:dLbl>
              <c:idx val="2"/>
              <c:tx>
                <c:rich>
                  <a:bodyPr/>
                  <a:lstStyle/>
                  <a:p>
                    <a:r>
                      <a:rPr lang="en-US" dirty="0"/>
                      <a:t>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19-403D-BD78-215BCD239E73}"/>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Sheet1!$B$330:$B$332</c:f>
              <c:strCache>
                <c:ptCount val="3"/>
                <c:pt idx="0">
                  <c:v>SIEMPRE</c:v>
                </c:pt>
                <c:pt idx="1">
                  <c:v>ALGUNAS VECES</c:v>
                </c:pt>
                <c:pt idx="2">
                  <c:v>NUNCA</c:v>
                </c:pt>
              </c:strCache>
            </c:strRef>
          </c:cat>
          <c:val>
            <c:numRef>
              <c:f>Sheet1!$D$330:$D$332</c:f>
              <c:numCache>
                <c:formatCode>###0.0</c:formatCode>
                <c:ptCount val="3"/>
                <c:pt idx="0">
                  <c:v>71.212121212121218</c:v>
                </c:pt>
                <c:pt idx="1">
                  <c:v>25.757575757575758</c:v>
                </c:pt>
                <c:pt idx="2">
                  <c:v>3.0303030303030303</c:v>
                </c:pt>
              </c:numCache>
            </c:numRef>
          </c:val>
          <c:extLst>
            <c:ext xmlns:c16="http://schemas.microsoft.com/office/drawing/2014/chart" uri="{C3380CC4-5D6E-409C-BE32-E72D297353CC}">
              <c16:uniqueId val="{00000003-7419-403D-BD78-215BCD239E73}"/>
            </c:ext>
          </c:extLst>
        </c:ser>
        <c:dLbls>
          <c:dLblPos val="inEnd"/>
          <c:showLegendKey val="0"/>
          <c:showVal val="1"/>
          <c:showCatName val="0"/>
          <c:showSerName val="0"/>
          <c:showPercent val="0"/>
          <c:showBubbleSize val="0"/>
        </c:dLbls>
        <c:gapWidth val="100"/>
        <c:overlap val="-24"/>
        <c:axId val="814443760"/>
        <c:axId val="722171328"/>
      </c:barChart>
      <c:catAx>
        <c:axId val="814443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22171328"/>
        <c:crosses val="autoZero"/>
        <c:auto val="1"/>
        <c:lblAlgn val="ctr"/>
        <c:lblOffset val="100"/>
        <c:noMultiLvlLbl val="0"/>
      </c:catAx>
      <c:valAx>
        <c:axId val="722171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14443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D3-4576-A10E-71D5CC78727F}"/>
                </c:ext>
              </c:extLst>
            </c:dLbl>
            <c:dLbl>
              <c:idx val="1"/>
              <c:tx>
                <c:rich>
                  <a:bodyPr/>
                  <a:lstStyle/>
                  <a:p>
                    <a:r>
                      <a:rPr lang="en-US" dirty="0"/>
                      <a:t>62 %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D3-4576-A10E-71D5CC78727F}"/>
                </c:ext>
              </c:extLst>
            </c:dLbl>
            <c:dLbl>
              <c:idx val="2"/>
              <c:tx>
                <c:rich>
                  <a:bodyPr/>
                  <a:lstStyle/>
                  <a:p>
                    <a:r>
                      <a:rPr lang="en-US" dirty="0"/>
                      <a:t>45 %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D3-4576-A10E-71D5CC78727F}"/>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Sheet1!$G$337:$G$339</c:f>
              <c:strCache>
                <c:ptCount val="3"/>
                <c:pt idx="0">
                  <c:v>INSTITUCIONALES</c:v>
                </c:pt>
                <c:pt idx="1">
                  <c:v>DIRECTIVOS</c:v>
                </c:pt>
                <c:pt idx="2">
                  <c:v>CON LOS COMPAÑEROS</c:v>
                </c:pt>
              </c:strCache>
            </c:strRef>
          </c:cat>
          <c:val>
            <c:numRef>
              <c:f>Sheet1!$J$337:$J$339</c:f>
              <c:numCache>
                <c:formatCode>###0.0</c:formatCode>
                <c:ptCount val="3"/>
                <c:pt idx="0">
                  <c:v>87.878787878787875</c:v>
                </c:pt>
                <c:pt idx="1">
                  <c:v>62.121212121212125</c:v>
                </c:pt>
                <c:pt idx="2">
                  <c:v>48.484848484848484</c:v>
                </c:pt>
              </c:numCache>
            </c:numRef>
          </c:val>
          <c:extLst>
            <c:ext xmlns:c16="http://schemas.microsoft.com/office/drawing/2014/chart" uri="{C3380CC4-5D6E-409C-BE32-E72D297353CC}">
              <c16:uniqueId val="{00000003-6DD3-4576-A10E-71D5CC78727F}"/>
            </c:ext>
          </c:extLst>
        </c:ser>
        <c:dLbls>
          <c:dLblPos val="inEnd"/>
          <c:showLegendKey val="0"/>
          <c:showVal val="1"/>
          <c:showCatName val="0"/>
          <c:showSerName val="0"/>
          <c:showPercent val="0"/>
          <c:showBubbleSize val="0"/>
        </c:dLbls>
        <c:gapWidth val="100"/>
        <c:overlap val="-24"/>
        <c:axId val="763238912"/>
        <c:axId val="814110112"/>
      </c:barChart>
      <c:catAx>
        <c:axId val="7632389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14110112"/>
        <c:crosses val="autoZero"/>
        <c:auto val="1"/>
        <c:lblAlgn val="ctr"/>
        <c:lblOffset val="100"/>
        <c:noMultiLvlLbl val="0"/>
      </c:catAx>
      <c:valAx>
        <c:axId val="814110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63238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w="28575">
              <a:solidFill>
                <a:schemeClr val="accent3">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CB-4524-BC05-1E90C35D77BF}"/>
                </c:ext>
              </c:extLst>
            </c:dLbl>
            <c:dLbl>
              <c:idx val="1"/>
              <c:tx>
                <c:rich>
                  <a:bodyPr/>
                  <a:lstStyle/>
                  <a:p>
                    <a:r>
                      <a:rPr lang="en-US" dirty="0"/>
                      <a:t>20 %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CB-4524-BC05-1E90C35D77BF}"/>
                </c:ext>
              </c:extLst>
            </c:dLbl>
            <c:dLbl>
              <c:idx val="2"/>
              <c:tx>
                <c:rich>
                  <a:bodyPr/>
                  <a:lstStyle/>
                  <a:p>
                    <a:r>
                      <a:rPr lang="en-US" dirty="0"/>
                      <a:t>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CB-4524-BC05-1E90C35D77BF}"/>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Sheet1!$B$360:$B$362</c:f>
              <c:strCache>
                <c:ptCount val="3"/>
                <c:pt idx="0">
                  <c:v>SIEMPRE</c:v>
                </c:pt>
                <c:pt idx="1">
                  <c:v>ALGUNAS VECES</c:v>
                </c:pt>
                <c:pt idx="2">
                  <c:v>NUNCA</c:v>
                </c:pt>
              </c:strCache>
            </c:strRef>
          </c:cat>
          <c:val>
            <c:numRef>
              <c:f>Sheet1!$E$360:$E$362</c:f>
              <c:numCache>
                <c:formatCode>###0.0</c:formatCode>
                <c:ptCount val="3"/>
                <c:pt idx="0">
                  <c:v>78.787878787878782</c:v>
                </c:pt>
                <c:pt idx="1">
                  <c:v>19.696969696969695</c:v>
                </c:pt>
                <c:pt idx="2">
                  <c:v>1.5151515151515151</c:v>
                </c:pt>
              </c:numCache>
            </c:numRef>
          </c:val>
          <c:extLst>
            <c:ext xmlns:c16="http://schemas.microsoft.com/office/drawing/2014/chart" uri="{C3380CC4-5D6E-409C-BE32-E72D297353CC}">
              <c16:uniqueId val="{00000003-74CB-4524-BC05-1E90C35D77BF}"/>
            </c:ext>
          </c:extLst>
        </c:ser>
        <c:dLbls>
          <c:dLblPos val="inEnd"/>
          <c:showLegendKey val="0"/>
          <c:showVal val="1"/>
          <c:showCatName val="0"/>
          <c:showSerName val="0"/>
          <c:showPercent val="0"/>
          <c:showBubbleSize val="0"/>
        </c:dLbls>
        <c:gapWidth val="100"/>
        <c:overlap val="-24"/>
        <c:axId val="766168224"/>
        <c:axId val="814130496"/>
      </c:barChart>
      <c:catAx>
        <c:axId val="766168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14130496"/>
        <c:crosses val="autoZero"/>
        <c:auto val="1"/>
        <c:lblAlgn val="ctr"/>
        <c:lblOffset val="100"/>
        <c:noMultiLvlLbl val="0"/>
      </c:catAx>
      <c:valAx>
        <c:axId val="814130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66168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15-4AD8-BAA1-B496DDEA0234}"/>
                </c:ext>
              </c:extLst>
            </c:dLbl>
            <c:dLbl>
              <c:idx val="1"/>
              <c:tx>
                <c:rich>
                  <a:bodyPr/>
                  <a:lstStyle/>
                  <a:p>
                    <a:r>
                      <a:rPr lang="en-US" dirty="0"/>
                      <a:t>15 %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15-4AD8-BAA1-B496DDEA023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Sheet1!$B$367:$B$368</c:f>
              <c:strCache>
                <c:ptCount val="2"/>
                <c:pt idx="0">
                  <c:v>SIEMPRE</c:v>
                </c:pt>
                <c:pt idx="1">
                  <c:v>ALGUNAS VECES</c:v>
                </c:pt>
              </c:strCache>
            </c:strRef>
          </c:cat>
          <c:val>
            <c:numRef>
              <c:f>Sheet1!$E$367:$E$368</c:f>
              <c:numCache>
                <c:formatCode>###0.0</c:formatCode>
                <c:ptCount val="2"/>
                <c:pt idx="0">
                  <c:v>84.848484848484844</c:v>
                </c:pt>
                <c:pt idx="1">
                  <c:v>15.151515151515152</c:v>
                </c:pt>
              </c:numCache>
            </c:numRef>
          </c:val>
          <c:extLst>
            <c:ext xmlns:c16="http://schemas.microsoft.com/office/drawing/2014/chart" uri="{C3380CC4-5D6E-409C-BE32-E72D297353CC}">
              <c16:uniqueId val="{00000002-9615-4AD8-BAA1-B496DDEA0234}"/>
            </c:ext>
          </c:extLst>
        </c:ser>
        <c:dLbls>
          <c:dLblPos val="inEnd"/>
          <c:showLegendKey val="0"/>
          <c:showVal val="1"/>
          <c:showCatName val="0"/>
          <c:showSerName val="0"/>
          <c:showPercent val="0"/>
          <c:showBubbleSize val="0"/>
        </c:dLbls>
        <c:gapWidth val="100"/>
        <c:overlap val="-24"/>
        <c:axId val="814454960"/>
        <c:axId val="814137152"/>
      </c:barChart>
      <c:catAx>
        <c:axId val="8144549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14137152"/>
        <c:crosses val="autoZero"/>
        <c:auto val="1"/>
        <c:lblAlgn val="ctr"/>
        <c:lblOffset val="100"/>
        <c:noMultiLvlLbl val="0"/>
      </c:catAx>
      <c:valAx>
        <c:axId val="814137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14454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31-47F8-9A06-F36186C4EC26}"/>
                </c:ext>
              </c:extLst>
            </c:dLbl>
            <c:dLbl>
              <c:idx val="1"/>
              <c:tx>
                <c:rich>
                  <a:bodyPr/>
                  <a:lstStyle/>
                  <a:p>
                    <a:r>
                      <a:rPr lang="en-US" dirty="0"/>
                      <a:t>15 %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31-47F8-9A06-F36186C4EC2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Sheet1!$B$373:$B$374</c:f>
              <c:strCache>
                <c:ptCount val="2"/>
                <c:pt idx="0">
                  <c:v>SIEMPRE</c:v>
                </c:pt>
                <c:pt idx="1">
                  <c:v>ALGUNAS VECES</c:v>
                </c:pt>
              </c:strCache>
            </c:strRef>
          </c:cat>
          <c:val>
            <c:numRef>
              <c:f>Sheet1!$E$373:$E$374</c:f>
              <c:numCache>
                <c:formatCode>###0.0</c:formatCode>
                <c:ptCount val="2"/>
                <c:pt idx="0">
                  <c:v>84.848484848484844</c:v>
                </c:pt>
                <c:pt idx="1">
                  <c:v>15.151515151515152</c:v>
                </c:pt>
              </c:numCache>
            </c:numRef>
          </c:val>
          <c:extLst>
            <c:ext xmlns:c16="http://schemas.microsoft.com/office/drawing/2014/chart" uri="{C3380CC4-5D6E-409C-BE32-E72D297353CC}">
              <c16:uniqueId val="{00000002-3331-47F8-9A06-F36186C4EC26}"/>
            </c:ext>
          </c:extLst>
        </c:ser>
        <c:dLbls>
          <c:dLblPos val="inEnd"/>
          <c:showLegendKey val="0"/>
          <c:showVal val="1"/>
          <c:showCatName val="0"/>
          <c:showSerName val="0"/>
          <c:showPercent val="0"/>
          <c:showBubbleSize val="0"/>
        </c:dLbls>
        <c:gapWidth val="100"/>
        <c:overlap val="-24"/>
        <c:axId val="814470960"/>
        <c:axId val="814089312"/>
      </c:barChart>
      <c:catAx>
        <c:axId val="8144709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14089312"/>
        <c:crosses val="autoZero"/>
        <c:auto val="1"/>
        <c:lblAlgn val="ctr"/>
        <c:lblOffset val="100"/>
        <c:noMultiLvlLbl val="0"/>
      </c:catAx>
      <c:valAx>
        <c:axId val="814089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14470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01-49F2-9148-7E9744426E88}"/>
                </c:ext>
              </c:extLst>
            </c:dLbl>
            <c:dLbl>
              <c:idx val="1"/>
              <c:tx>
                <c:rich>
                  <a:bodyPr/>
                  <a:lstStyle/>
                  <a:p>
                    <a:r>
                      <a:rPr lang="en-US" dirty="0"/>
                      <a:t>26 %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01-49F2-9148-7E9744426E88}"/>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Sheet1!$B$379:$B$380</c:f>
              <c:strCache>
                <c:ptCount val="2"/>
                <c:pt idx="0">
                  <c:v>SIEMPRE</c:v>
                </c:pt>
                <c:pt idx="1">
                  <c:v>ALGUNAS VECES</c:v>
                </c:pt>
              </c:strCache>
            </c:strRef>
          </c:cat>
          <c:val>
            <c:numRef>
              <c:f>Sheet1!$E$379:$E$380</c:f>
              <c:numCache>
                <c:formatCode>###0.0</c:formatCode>
                <c:ptCount val="2"/>
                <c:pt idx="0">
                  <c:v>74.242424242424249</c:v>
                </c:pt>
                <c:pt idx="1">
                  <c:v>25.757575757575758</c:v>
                </c:pt>
              </c:numCache>
            </c:numRef>
          </c:val>
          <c:extLst>
            <c:ext xmlns:c16="http://schemas.microsoft.com/office/drawing/2014/chart" uri="{C3380CC4-5D6E-409C-BE32-E72D297353CC}">
              <c16:uniqueId val="{00000002-5D01-49F2-9148-7E9744426E88}"/>
            </c:ext>
          </c:extLst>
        </c:ser>
        <c:dLbls>
          <c:dLblPos val="inEnd"/>
          <c:showLegendKey val="0"/>
          <c:showVal val="1"/>
          <c:showCatName val="0"/>
          <c:showSerName val="0"/>
          <c:showPercent val="0"/>
          <c:showBubbleSize val="0"/>
        </c:dLbls>
        <c:gapWidth val="100"/>
        <c:overlap val="-24"/>
        <c:axId val="763206112"/>
        <c:axId val="814085568"/>
      </c:barChart>
      <c:catAx>
        <c:axId val="763206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14085568"/>
        <c:crosses val="autoZero"/>
        <c:auto val="1"/>
        <c:lblAlgn val="ctr"/>
        <c:lblOffset val="100"/>
        <c:noMultiLvlLbl val="0"/>
      </c:catAx>
      <c:valAx>
        <c:axId val="814085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63206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33-4EE9-A592-92FDDDC69734}"/>
                </c:ext>
              </c:extLst>
            </c:dLbl>
            <c:dLbl>
              <c:idx val="1"/>
              <c:tx>
                <c:rich>
                  <a:bodyPr/>
                  <a:lstStyle/>
                  <a:p>
                    <a:r>
                      <a:rPr lang="en-US" dirty="0"/>
                      <a:t>14 %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33-4EE9-A592-92FDDDC6973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Sheet1!$B$385:$B$386</c:f>
              <c:strCache>
                <c:ptCount val="2"/>
                <c:pt idx="0">
                  <c:v>SI</c:v>
                </c:pt>
                <c:pt idx="1">
                  <c:v>NO</c:v>
                </c:pt>
              </c:strCache>
            </c:strRef>
          </c:cat>
          <c:val>
            <c:numRef>
              <c:f>Sheet1!$D$385:$D$386</c:f>
              <c:numCache>
                <c:formatCode>###0.0</c:formatCode>
                <c:ptCount val="2"/>
                <c:pt idx="0">
                  <c:v>86.36363636363636</c:v>
                </c:pt>
                <c:pt idx="1">
                  <c:v>13.636363636363635</c:v>
                </c:pt>
              </c:numCache>
            </c:numRef>
          </c:val>
          <c:extLst>
            <c:ext xmlns:c16="http://schemas.microsoft.com/office/drawing/2014/chart" uri="{C3380CC4-5D6E-409C-BE32-E72D297353CC}">
              <c16:uniqueId val="{00000002-4933-4EE9-A592-92FDDDC69734}"/>
            </c:ext>
          </c:extLst>
        </c:ser>
        <c:dLbls>
          <c:dLblPos val="inEnd"/>
          <c:showLegendKey val="0"/>
          <c:showVal val="1"/>
          <c:showCatName val="0"/>
          <c:showSerName val="0"/>
          <c:showPercent val="0"/>
          <c:showBubbleSize val="0"/>
        </c:dLbls>
        <c:gapWidth val="100"/>
        <c:overlap val="-24"/>
        <c:axId val="720706112"/>
        <c:axId val="814090144"/>
      </c:barChart>
      <c:catAx>
        <c:axId val="720706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14090144"/>
        <c:crosses val="autoZero"/>
        <c:auto val="1"/>
        <c:lblAlgn val="ctr"/>
        <c:lblOffset val="100"/>
        <c:noMultiLvlLbl val="0"/>
      </c:catAx>
      <c:valAx>
        <c:axId val="814090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20706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89-4B27-91A8-6C4C3BB90164}"/>
                </c:ext>
              </c:extLst>
            </c:dLbl>
            <c:dLbl>
              <c:idx val="1"/>
              <c:tx>
                <c:rich>
                  <a:bodyPr/>
                  <a:lstStyle/>
                  <a:p>
                    <a:r>
                      <a:rPr lang="en-US" dirty="0"/>
                      <a:t>12 %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89-4B27-91A8-6C4C3BB90164}"/>
                </c:ext>
              </c:extLst>
            </c:dLbl>
            <c:dLbl>
              <c:idx val="2"/>
              <c:tx>
                <c:rich>
                  <a:bodyPr/>
                  <a:lstStyle/>
                  <a:p>
                    <a:r>
                      <a:rPr lang="en-US" dirty="0"/>
                      <a:t>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89-4B27-91A8-6C4C3BB9016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Sheet1!$B$391:$B$393</c:f>
              <c:strCache>
                <c:ptCount val="3"/>
                <c:pt idx="0">
                  <c:v>SIEMPRE</c:v>
                </c:pt>
                <c:pt idx="1">
                  <c:v>ALGUNAS VECES</c:v>
                </c:pt>
                <c:pt idx="2">
                  <c:v>NUNCA</c:v>
                </c:pt>
              </c:strCache>
            </c:strRef>
          </c:cat>
          <c:val>
            <c:numRef>
              <c:f>Sheet1!$E$391:$E$393</c:f>
              <c:numCache>
                <c:formatCode>###0.0</c:formatCode>
                <c:ptCount val="3"/>
                <c:pt idx="0">
                  <c:v>80.303030303030297</c:v>
                </c:pt>
                <c:pt idx="1">
                  <c:v>12.121212121212121</c:v>
                </c:pt>
                <c:pt idx="2">
                  <c:v>7.5757575757575761</c:v>
                </c:pt>
              </c:numCache>
            </c:numRef>
          </c:val>
          <c:extLst>
            <c:ext xmlns:c16="http://schemas.microsoft.com/office/drawing/2014/chart" uri="{C3380CC4-5D6E-409C-BE32-E72D297353CC}">
              <c16:uniqueId val="{00000003-E989-4B27-91A8-6C4C3BB90164}"/>
            </c:ext>
          </c:extLst>
        </c:ser>
        <c:dLbls>
          <c:dLblPos val="inEnd"/>
          <c:showLegendKey val="0"/>
          <c:showVal val="1"/>
          <c:showCatName val="0"/>
          <c:showSerName val="0"/>
          <c:showPercent val="0"/>
          <c:showBubbleSize val="0"/>
        </c:dLbls>
        <c:gapWidth val="100"/>
        <c:overlap val="-24"/>
        <c:axId val="763203312"/>
        <c:axId val="814093888"/>
      </c:barChart>
      <c:catAx>
        <c:axId val="763203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14093888"/>
        <c:crosses val="autoZero"/>
        <c:auto val="1"/>
        <c:lblAlgn val="ctr"/>
        <c:lblOffset val="100"/>
        <c:noMultiLvlLbl val="0"/>
      </c:catAx>
      <c:valAx>
        <c:axId val="814093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63203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0C-4742-B193-2F0425FE6E3C}"/>
                </c:ext>
              </c:extLst>
            </c:dLbl>
            <c:dLbl>
              <c:idx val="1"/>
              <c:tx>
                <c:rich>
                  <a:bodyPr/>
                  <a:lstStyle/>
                  <a:p>
                    <a:r>
                      <a:rPr lang="en-US" dirty="0"/>
                      <a:t>23 %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0C-4742-B193-2F0425FE6E3C}"/>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Sheet1!$B$398:$B$399</c:f>
              <c:strCache>
                <c:ptCount val="2"/>
                <c:pt idx="0">
                  <c:v>SIEMPRE</c:v>
                </c:pt>
                <c:pt idx="1">
                  <c:v>ALGUNAS VECES</c:v>
                </c:pt>
              </c:strCache>
            </c:strRef>
          </c:cat>
          <c:val>
            <c:numRef>
              <c:f>Sheet1!$E$398:$E$399</c:f>
              <c:numCache>
                <c:formatCode>###0.0</c:formatCode>
                <c:ptCount val="2"/>
                <c:pt idx="0">
                  <c:v>77.272727272727266</c:v>
                </c:pt>
                <c:pt idx="1">
                  <c:v>22.727272727272727</c:v>
                </c:pt>
              </c:numCache>
            </c:numRef>
          </c:val>
          <c:extLst>
            <c:ext xmlns:c16="http://schemas.microsoft.com/office/drawing/2014/chart" uri="{C3380CC4-5D6E-409C-BE32-E72D297353CC}">
              <c16:uniqueId val="{00000002-8D0C-4742-B193-2F0425FE6E3C}"/>
            </c:ext>
          </c:extLst>
        </c:ser>
        <c:dLbls>
          <c:dLblPos val="inEnd"/>
          <c:showLegendKey val="0"/>
          <c:showVal val="1"/>
          <c:showCatName val="0"/>
          <c:showSerName val="0"/>
          <c:showPercent val="0"/>
          <c:showBubbleSize val="0"/>
        </c:dLbls>
        <c:gapWidth val="100"/>
        <c:overlap val="-24"/>
        <c:axId val="814420560"/>
        <c:axId val="722170080"/>
      </c:barChart>
      <c:catAx>
        <c:axId val="814420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22170080"/>
        <c:crosses val="autoZero"/>
        <c:auto val="1"/>
        <c:lblAlgn val="ctr"/>
        <c:lblOffset val="100"/>
        <c:noMultiLvlLbl val="0"/>
      </c:catAx>
      <c:valAx>
        <c:axId val="722170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14420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B3-4056-855F-D97973D7B834}"/>
                </c:ext>
              </c:extLst>
            </c:dLbl>
            <c:dLbl>
              <c:idx val="1"/>
              <c:tx>
                <c:rich>
                  <a:bodyPr/>
                  <a:lstStyle/>
                  <a:p>
                    <a:r>
                      <a:rPr lang="en-US" dirty="0"/>
                      <a:t>23 %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B3-4056-855F-D97973D7B834}"/>
                </c:ext>
              </c:extLst>
            </c:dLbl>
            <c:dLbl>
              <c:idx val="2"/>
              <c:tx>
                <c:rich>
                  <a:bodyPr/>
                  <a:lstStyle/>
                  <a:p>
                    <a:r>
                      <a:rPr lang="en-US" dirty="0"/>
                      <a:t>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B3-4056-855F-D97973D7B83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Sheet1!$B$404:$B$406</c:f>
              <c:strCache>
                <c:ptCount val="3"/>
                <c:pt idx="0">
                  <c:v>SIEMPRE</c:v>
                </c:pt>
                <c:pt idx="1">
                  <c:v>ALGUNAS VECES</c:v>
                </c:pt>
                <c:pt idx="2">
                  <c:v>NUNCA</c:v>
                </c:pt>
              </c:strCache>
            </c:strRef>
          </c:cat>
          <c:val>
            <c:numRef>
              <c:f>Sheet1!$E$404:$E$406</c:f>
              <c:numCache>
                <c:formatCode>###0.0</c:formatCode>
                <c:ptCount val="3"/>
                <c:pt idx="0">
                  <c:v>72.727272727272734</c:v>
                </c:pt>
                <c:pt idx="1">
                  <c:v>22.727272727272727</c:v>
                </c:pt>
                <c:pt idx="2">
                  <c:v>4.5454545454545459</c:v>
                </c:pt>
              </c:numCache>
            </c:numRef>
          </c:val>
          <c:extLst>
            <c:ext xmlns:c16="http://schemas.microsoft.com/office/drawing/2014/chart" uri="{C3380CC4-5D6E-409C-BE32-E72D297353CC}">
              <c16:uniqueId val="{00000003-28B3-4056-855F-D97973D7B834}"/>
            </c:ext>
          </c:extLst>
        </c:ser>
        <c:dLbls>
          <c:dLblPos val="inEnd"/>
          <c:showLegendKey val="0"/>
          <c:showVal val="1"/>
          <c:showCatName val="0"/>
          <c:showSerName val="0"/>
          <c:showPercent val="0"/>
          <c:showBubbleSize val="0"/>
        </c:dLbls>
        <c:gapWidth val="100"/>
        <c:overlap val="-24"/>
        <c:axId val="789263408"/>
        <c:axId val="814095968"/>
      </c:barChart>
      <c:catAx>
        <c:axId val="789263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14095968"/>
        <c:crosses val="autoZero"/>
        <c:auto val="1"/>
        <c:lblAlgn val="ctr"/>
        <c:lblOffset val="100"/>
        <c:noMultiLvlLbl val="0"/>
      </c:catAx>
      <c:valAx>
        <c:axId val="814095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8926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100 %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60-4E76-B386-FE37B35D2CF5}"/>
                </c:ext>
              </c:extLst>
            </c:dLbl>
            <c:dLbl>
              <c:idx val="1"/>
              <c:tx>
                <c:rich>
                  <a:bodyPr/>
                  <a:lstStyle/>
                  <a:p>
                    <a:fld id="{4A4ECA1F-F750-4416-9236-073207B8E9B3}"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60-4E76-B386-FE37B35D2CF5}"/>
                </c:ext>
              </c:extLst>
            </c:dLbl>
            <c:dLbl>
              <c:idx val="2"/>
              <c:tx>
                <c:rich>
                  <a:bodyPr/>
                  <a:lstStyle/>
                  <a:p>
                    <a:fld id="{FA91A473-69CC-489B-93A9-4F5E4D54C266}"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260-4E76-B386-FE37B35D2CF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Sheet1!$B$410:$B$412</c:f>
              <c:strCache>
                <c:ptCount val="3"/>
                <c:pt idx="0">
                  <c:v>SIEMPRE</c:v>
                </c:pt>
                <c:pt idx="1">
                  <c:v>ALGUNAS VECES</c:v>
                </c:pt>
                <c:pt idx="2">
                  <c:v>NUNCA</c:v>
                </c:pt>
              </c:strCache>
            </c:strRef>
          </c:cat>
          <c:val>
            <c:numRef>
              <c:f>Sheet1!$E$410:$E$412</c:f>
              <c:numCache>
                <c:formatCode>General</c:formatCode>
                <c:ptCount val="3"/>
                <c:pt idx="0" formatCode="###0.0">
                  <c:v>100</c:v>
                </c:pt>
                <c:pt idx="1">
                  <c:v>0</c:v>
                </c:pt>
                <c:pt idx="2">
                  <c:v>0</c:v>
                </c:pt>
              </c:numCache>
            </c:numRef>
          </c:val>
          <c:extLst>
            <c:ext xmlns:c16="http://schemas.microsoft.com/office/drawing/2014/chart" uri="{C3380CC4-5D6E-409C-BE32-E72D297353CC}">
              <c16:uniqueId val="{00000003-1260-4E76-B386-FE37B35D2CF5}"/>
            </c:ext>
          </c:extLst>
        </c:ser>
        <c:dLbls>
          <c:dLblPos val="inEnd"/>
          <c:showLegendKey val="0"/>
          <c:showVal val="1"/>
          <c:showCatName val="0"/>
          <c:showSerName val="0"/>
          <c:showPercent val="0"/>
          <c:showBubbleSize val="0"/>
        </c:dLbls>
        <c:gapWidth val="100"/>
        <c:overlap val="-24"/>
        <c:axId val="763259312"/>
        <c:axId val="814123840"/>
      </c:barChart>
      <c:catAx>
        <c:axId val="763259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14123840"/>
        <c:crosses val="autoZero"/>
        <c:auto val="1"/>
        <c:lblAlgn val="ctr"/>
        <c:lblOffset val="100"/>
        <c:noMultiLvlLbl val="0"/>
      </c:catAx>
      <c:valAx>
        <c:axId val="8141238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63259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B9-42AA-B910-44D9E4CA1B54}"/>
                </c:ext>
              </c:extLst>
            </c:dLbl>
            <c:dLbl>
              <c:idx val="1"/>
              <c:tx>
                <c:rich>
                  <a:bodyPr/>
                  <a:lstStyle/>
                  <a:p>
                    <a:r>
                      <a:rPr lang="en-US" dirty="0"/>
                      <a:t>41 %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B9-42AA-B910-44D9E4CA1B5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Sheet1!$B$416:$B$417</c:f>
              <c:strCache>
                <c:ptCount val="2"/>
                <c:pt idx="0">
                  <c:v>SI</c:v>
                </c:pt>
                <c:pt idx="1">
                  <c:v>NO</c:v>
                </c:pt>
              </c:strCache>
            </c:strRef>
          </c:cat>
          <c:val>
            <c:numRef>
              <c:f>Sheet1!$E$416:$E$417</c:f>
              <c:numCache>
                <c:formatCode>###0.0</c:formatCode>
                <c:ptCount val="2"/>
                <c:pt idx="0">
                  <c:v>59.090909090909093</c:v>
                </c:pt>
                <c:pt idx="1">
                  <c:v>40.909090909090914</c:v>
                </c:pt>
              </c:numCache>
            </c:numRef>
          </c:val>
          <c:extLst>
            <c:ext xmlns:c16="http://schemas.microsoft.com/office/drawing/2014/chart" uri="{C3380CC4-5D6E-409C-BE32-E72D297353CC}">
              <c16:uniqueId val="{00000002-F7B9-42AA-B910-44D9E4CA1B54}"/>
            </c:ext>
          </c:extLst>
        </c:ser>
        <c:dLbls>
          <c:dLblPos val="inEnd"/>
          <c:showLegendKey val="0"/>
          <c:showVal val="1"/>
          <c:showCatName val="0"/>
          <c:showSerName val="0"/>
          <c:showPercent val="0"/>
          <c:showBubbleSize val="0"/>
        </c:dLbls>
        <c:gapWidth val="100"/>
        <c:overlap val="-24"/>
        <c:axId val="753269984"/>
        <c:axId val="861425936"/>
      </c:barChart>
      <c:catAx>
        <c:axId val="753269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61425936"/>
        <c:crosses val="autoZero"/>
        <c:auto val="1"/>
        <c:lblAlgn val="ctr"/>
        <c:lblOffset val="100"/>
        <c:noMultiLvlLbl val="0"/>
      </c:catAx>
      <c:valAx>
        <c:axId val="861425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53269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C00000"/>
              </a:solidFill>
              <a:ln w="41275">
                <a:solidFill>
                  <a:srgbClr val="D9434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8F63-4A99-B0CA-9602FB1F6616}"/>
              </c:ext>
            </c:extLst>
          </c:dPt>
          <c:dLbls>
            <c:dLbl>
              <c:idx val="0"/>
              <c:tx>
                <c:rich>
                  <a:bodyPr/>
                  <a:lstStyle/>
                  <a:p>
                    <a:r>
                      <a:rPr lang="en-US" dirty="0"/>
                      <a:t>86 %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63-4A99-B0CA-9602FB1F6616}"/>
                </c:ext>
              </c:extLst>
            </c:dLbl>
            <c:dLbl>
              <c:idx val="1"/>
              <c:tx>
                <c:rich>
                  <a:bodyPr/>
                  <a:lstStyle/>
                  <a:p>
                    <a:r>
                      <a:rPr lang="en-US" dirty="0"/>
                      <a:t>11 %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63-4A99-B0CA-9602FB1F6616}"/>
                </c:ext>
              </c:extLst>
            </c:dLbl>
            <c:dLbl>
              <c:idx val="2"/>
              <c:tx>
                <c:rich>
                  <a:bodyPr/>
                  <a:lstStyle/>
                  <a:p>
                    <a:r>
                      <a:rPr lang="en-US" dirty="0"/>
                      <a:t>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63-4A99-B0CA-9602FB1F661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Sheet1!$B$422:$B$424</c:f>
              <c:strCache>
                <c:ptCount val="3"/>
                <c:pt idx="0">
                  <c:v>SIEMPRE</c:v>
                </c:pt>
                <c:pt idx="1">
                  <c:v>ALGUNAS VECES</c:v>
                </c:pt>
                <c:pt idx="2">
                  <c:v>NUNCA</c:v>
                </c:pt>
              </c:strCache>
            </c:strRef>
          </c:cat>
          <c:val>
            <c:numRef>
              <c:f>Sheet1!$E$422:$E$424</c:f>
              <c:numCache>
                <c:formatCode>###0.0</c:formatCode>
                <c:ptCount val="3"/>
                <c:pt idx="0">
                  <c:v>86.36363636363636</c:v>
                </c:pt>
                <c:pt idx="1">
                  <c:v>10.606060606060606</c:v>
                </c:pt>
                <c:pt idx="2">
                  <c:v>3.0303030303030303</c:v>
                </c:pt>
              </c:numCache>
            </c:numRef>
          </c:val>
          <c:extLst>
            <c:ext xmlns:c16="http://schemas.microsoft.com/office/drawing/2014/chart" uri="{C3380CC4-5D6E-409C-BE32-E72D297353CC}">
              <c16:uniqueId val="{00000003-8F63-4A99-B0CA-9602FB1F6616}"/>
            </c:ext>
          </c:extLst>
        </c:ser>
        <c:dLbls>
          <c:dLblPos val="inEnd"/>
          <c:showLegendKey val="0"/>
          <c:showVal val="1"/>
          <c:showCatName val="0"/>
          <c:showSerName val="0"/>
          <c:showPercent val="0"/>
          <c:showBubbleSize val="0"/>
        </c:dLbls>
        <c:gapWidth val="100"/>
        <c:overlap val="-24"/>
        <c:axId val="765414608"/>
        <c:axId val="861429680"/>
      </c:barChart>
      <c:catAx>
        <c:axId val="765414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61429680"/>
        <c:crosses val="autoZero"/>
        <c:auto val="1"/>
        <c:lblAlgn val="ctr"/>
        <c:lblOffset val="100"/>
        <c:noMultiLvlLbl val="0"/>
      </c:catAx>
      <c:valAx>
        <c:axId val="861429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65414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97 %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0A-4695-9899-833C48D185CA}"/>
                </c:ext>
              </c:extLst>
            </c:dLbl>
            <c:dLbl>
              <c:idx val="1"/>
              <c:tx>
                <c:rich>
                  <a:bodyPr/>
                  <a:lstStyle/>
                  <a:p>
                    <a:r>
                      <a:rPr lang="en-US" dirty="0"/>
                      <a:t>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0A-4695-9899-833C48D185CA}"/>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Sheet1!$B$429:$B$430</c:f>
              <c:strCache>
                <c:ptCount val="2"/>
                <c:pt idx="0">
                  <c:v>SI</c:v>
                </c:pt>
                <c:pt idx="1">
                  <c:v>NO</c:v>
                </c:pt>
              </c:strCache>
            </c:strRef>
          </c:cat>
          <c:val>
            <c:numRef>
              <c:f>Sheet1!$E$429:$E$430</c:f>
              <c:numCache>
                <c:formatCode>###0.0</c:formatCode>
                <c:ptCount val="2"/>
                <c:pt idx="0">
                  <c:v>96.969696969696969</c:v>
                </c:pt>
                <c:pt idx="1">
                  <c:v>3.0303030303030303</c:v>
                </c:pt>
              </c:numCache>
            </c:numRef>
          </c:val>
          <c:extLst>
            <c:ext xmlns:c16="http://schemas.microsoft.com/office/drawing/2014/chart" uri="{C3380CC4-5D6E-409C-BE32-E72D297353CC}">
              <c16:uniqueId val="{00000002-8C0A-4695-9899-833C48D185CA}"/>
            </c:ext>
          </c:extLst>
        </c:ser>
        <c:dLbls>
          <c:dLblPos val="inEnd"/>
          <c:showLegendKey val="0"/>
          <c:showVal val="1"/>
          <c:showCatName val="0"/>
          <c:showSerName val="0"/>
          <c:showPercent val="0"/>
          <c:showBubbleSize val="0"/>
        </c:dLbls>
        <c:gapWidth val="100"/>
        <c:overlap val="-24"/>
        <c:axId val="842439920"/>
        <c:axId val="861444240"/>
      </c:barChart>
      <c:catAx>
        <c:axId val="842439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61444240"/>
        <c:crosses val="autoZero"/>
        <c:auto val="1"/>
        <c:lblAlgn val="ctr"/>
        <c:lblOffset val="100"/>
        <c:noMultiLvlLbl val="0"/>
      </c:catAx>
      <c:valAx>
        <c:axId val="861444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42439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a:solidFill>
            <a:sysClr val="windowText" lastClr="000000"/>
          </a:solidFill>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8C-451F-99EE-469B3F1D241D}"/>
                </c:ext>
              </c:extLst>
            </c:dLbl>
            <c:dLbl>
              <c:idx val="1"/>
              <c:layout>
                <c:manualLayout>
                  <c:x val="-6.5742833274164937E-17"/>
                  <c:y val="1.1801982389572165E-2"/>
                </c:manualLayout>
              </c:layout>
              <c:tx>
                <c:rich>
                  <a:bodyPr/>
                  <a:lstStyle/>
                  <a:p>
                    <a:r>
                      <a:rPr lang="en-US" dirty="0"/>
                      <a:t>8 %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8C-451F-99EE-469B3F1D241D}"/>
                </c:ext>
              </c:extLst>
            </c:dLbl>
            <c:dLbl>
              <c:idx val="2"/>
              <c:layout>
                <c:manualLayout>
                  <c:x val="0"/>
                  <c:y val="-1.4729103001634452E-2"/>
                </c:manualLayout>
              </c:layout>
              <c:tx>
                <c:rich>
                  <a:bodyPr/>
                  <a:lstStyle/>
                  <a:p>
                    <a:r>
                      <a:rPr lang="en-US" dirty="0"/>
                      <a:t>4 %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8C-451F-99EE-469B3F1D241D}"/>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Sheet1!$B$435:$B$437</c:f>
              <c:strCache>
                <c:ptCount val="3"/>
                <c:pt idx="0">
                  <c:v>SIEMPRE</c:v>
                </c:pt>
                <c:pt idx="1">
                  <c:v>ALGUNAS VECES</c:v>
                </c:pt>
                <c:pt idx="2">
                  <c:v>NUNCA</c:v>
                </c:pt>
              </c:strCache>
            </c:strRef>
          </c:cat>
          <c:val>
            <c:numRef>
              <c:f>Sheet1!$E$435:$E$437</c:f>
              <c:numCache>
                <c:formatCode>###0.0</c:formatCode>
                <c:ptCount val="3"/>
                <c:pt idx="0">
                  <c:v>87.878787878787875</c:v>
                </c:pt>
                <c:pt idx="1">
                  <c:v>7.5757575757575761</c:v>
                </c:pt>
                <c:pt idx="2">
                  <c:v>4.5454545454545459</c:v>
                </c:pt>
              </c:numCache>
            </c:numRef>
          </c:val>
          <c:extLst>
            <c:ext xmlns:c16="http://schemas.microsoft.com/office/drawing/2014/chart" uri="{C3380CC4-5D6E-409C-BE32-E72D297353CC}">
              <c16:uniqueId val="{00000003-538C-451F-99EE-469B3F1D241D}"/>
            </c:ext>
          </c:extLst>
        </c:ser>
        <c:dLbls>
          <c:dLblPos val="inEnd"/>
          <c:showLegendKey val="0"/>
          <c:showVal val="1"/>
          <c:showCatName val="0"/>
          <c:showSerName val="0"/>
          <c:showPercent val="0"/>
          <c:showBubbleSize val="0"/>
        </c:dLbls>
        <c:gapWidth val="100"/>
        <c:overlap val="-24"/>
        <c:axId val="810814128"/>
        <c:axId val="861430512"/>
      </c:barChart>
      <c:catAx>
        <c:axId val="810814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61430512"/>
        <c:crosses val="autoZero"/>
        <c:auto val="1"/>
        <c:lblAlgn val="ctr"/>
        <c:lblOffset val="100"/>
        <c:noMultiLvlLbl val="0"/>
      </c:catAx>
      <c:valAx>
        <c:axId val="861430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10814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97 %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39-4818-875D-6933376C8A75}"/>
                </c:ext>
              </c:extLst>
            </c:dLbl>
            <c:dLbl>
              <c:idx val="1"/>
              <c:tx>
                <c:rich>
                  <a:bodyPr/>
                  <a:lstStyle/>
                  <a:p>
                    <a:r>
                      <a:rPr lang="en-US" dirty="0"/>
                      <a:t>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39-4818-875D-6933376C8A7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Sheet1!$B$442:$B$443</c:f>
              <c:strCache>
                <c:ptCount val="2"/>
                <c:pt idx="0">
                  <c:v>SIEMPRE</c:v>
                </c:pt>
                <c:pt idx="1">
                  <c:v>ALGUNAS VECES</c:v>
                </c:pt>
              </c:strCache>
            </c:strRef>
          </c:cat>
          <c:val>
            <c:numRef>
              <c:f>Sheet1!$E$442:$E$443</c:f>
              <c:numCache>
                <c:formatCode>###0.0</c:formatCode>
                <c:ptCount val="2"/>
                <c:pt idx="0">
                  <c:v>96.969696969696969</c:v>
                </c:pt>
                <c:pt idx="1">
                  <c:v>3.0303030303030303</c:v>
                </c:pt>
              </c:numCache>
            </c:numRef>
          </c:val>
          <c:extLst>
            <c:ext xmlns:c16="http://schemas.microsoft.com/office/drawing/2014/chart" uri="{C3380CC4-5D6E-409C-BE32-E72D297353CC}">
              <c16:uniqueId val="{00000002-4339-4818-875D-6933376C8A75}"/>
            </c:ext>
          </c:extLst>
        </c:ser>
        <c:dLbls>
          <c:dLblPos val="inEnd"/>
          <c:showLegendKey val="0"/>
          <c:showVal val="1"/>
          <c:showCatName val="0"/>
          <c:showSerName val="0"/>
          <c:showPercent val="0"/>
          <c:showBubbleSize val="0"/>
        </c:dLbls>
        <c:gapWidth val="100"/>
        <c:overlap val="-24"/>
        <c:axId val="916915552"/>
        <c:axId val="861433424"/>
      </c:barChart>
      <c:catAx>
        <c:axId val="916915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61433424"/>
        <c:crosses val="autoZero"/>
        <c:auto val="1"/>
        <c:lblAlgn val="ctr"/>
        <c:lblOffset val="100"/>
        <c:noMultiLvlLbl val="0"/>
      </c:catAx>
      <c:valAx>
        <c:axId val="861433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16915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s-MX" sz="1800" b="1" i="0" baseline="0" dirty="0">
                <a:effectLst/>
              </a:rPr>
              <a:t>PARTICIPACÓN GENERAL DE TRABAJADORES DEL ÁREA 50 - PREPARATORIA NO. 5 TUXPAN</a:t>
            </a:r>
            <a:endParaRPr lang="es-MX" dirty="0">
              <a:effectLst/>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64F3-454B-9AE6-A37CD5218981}"/>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64F3-454B-9AE6-A37CD521898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Hoja1!$J$20:$J$21</c:f>
              <c:strCache>
                <c:ptCount val="2"/>
                <c:pt idx="0">
                  <c:v>ENCUESTADOS</c:v>
                </c:pt>
                <c:pt idx="1">
                  <c:v>NO ENCUESTADOS</c:v>
                </c:pt>
              </c:strCache>
            </c:strRef>
          </c:cat>
          <c:val>
            <c:numRef>
              <c:f>Hoja1!$L$20:$L$21</c:f>
              <c:numCache>
                <c:formatCode>0.00%</c:formatCode>
                <c:ptCount val="2"/>
                <c:pt idx="0">
                  <c:v>0.99</c:v>
                </c:pt>
                <c:pt idx="1">
                  <c:v>0.01</c:v>
                </c:pt>
              </c:numCache>
            </c:numRef>
          </c:val>
          <c:extLst>
            <c:ext xmlns:c16="http://schemas.microsoft.com/office/drawing/2014/chart" uri="{C3380CC4-5D6E-409C-BE32-E72D297353CC}">
              <c16:uniqueId val="{00000004-64F3-454B-9AE6-A37CD5218981}"/>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C00000"/>
              </a:solidFill>
              <a:ln w="19050">
                <a:solidFill>
                  <a:srgbClr val="D9434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75A9-49D0-B9C3-94FBA16A368D}"/>
              </c:ext>
            </c:extLst>
          </c:dPt>
          <c:dLbls>
            <c:dLbl>
              <c:idx val="0"/>
              <c:tx>
                <c:rich>
                  <a:bodyPr/>
                  <a:lstStyle/>
                  <a:p>
                    <a:r>
                      <a:rPr lang="en-US" dirty="0"/>
                      <a:t>80 %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A9-49D0-B9C3-94FBA16A368D}"/>
                </c:ext>
              </c:extLst>
            </c:dLbl>
            <c:dLbl>
              <c:idx val="1"/>
              <c:tx>
                <c:rich>
                  <a:bodyPr/>
                  <a:lstStyle/>
                  <a:p>
                    <a:r>
                      <a:rPr lang="en-US" dirty="0"/>
                      <a:t>20 %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A9-49D0-B9C3-94FBA16A368D}"/>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Sheet1!$B$448:$B$449</c:f>
              <c:strCache>
                <c:ptCount val="2"/>
                <c:pt idx="0">
                  <c:v>SI</c:v>
                </c:pt>
                <c:pt idx="1">
                  <c:v>NO</c:v>
                </c:pt>
              </c:strCache>
            </c:strRef>
          </c:cat>
          <c:val>
            <c:numRef>
              <c:f>Sheet1!$E$448:$E$449</c:f>
              <c:numCache>
                <c:formatCode>###0.0</c:formatCode>
                <c:ptCount val="2"/>
                <c:pt idx="0">
                  <c:v>80.303030303030297</c:v>
                </c:pt>
                <c:pt idx="1">
                  <c:v>19.696969696969695</c:v>
                </c:pt>
              </c:numCache>
            </c:numRef>
          </c:val>
          <c:extLst>
            <c:ext xmlns:c16="http://schemas.microsoft.com/office/drawing/2014/chart" uri="{C3380CC4-5D6E-409C-BE32-E72D297353CC}">
              <c16:uniqueId val="{00000002-75A9-49D0-B9C3-94FBA16A368D}"/>
            </c:ext>
          </c:extLst>
        </c:ser>
        <c:dLbls>
          <c:dLblPos val="inEnd"/>
          <c:showLegendKey val="0"/>
          <c:showVal val="1"/>
          <c:showCatName val="0"/>
          <c:showSerName val="0"/>
          <c:showPercent val="0"/>
          <c:showBubbleSize val="0"/>
        </c:dLbls>
        <c:gapWidth val="100"/>
        <c:overlap val="-24"/>
        <c:axId val="814144656"/>
        <c:axId val="836206752"/>
      </c:barChart>
      <c:catAx>
        <c:axId val="814144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36206752"/>
        <c:crosses val="autoZero"/>
        <c:auto val="1"/>
        <c:lblAlgn val="ctr"/>
        <c:lblOffset val="100"/>
        <c:noMultiLvlLbl val="0"/>
      </c:catAx>
      <c:valAx>
        <c:axId val="836206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14144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FC-4FE7-82BE-5CCA3788B4B2}"/>
                </c:ext>
              </c:extLst>
            </c:dLbl>
            <c:dLbl>
              <c:idx val="1"/>
              <c:tx>
                <c:rich>
                  <a:bodyPr/>
                  <a:lstStyle/>
                  <a:p>
                    <a:r>
                      <a:rPr lang="en-US" dirty="0"/>
                      <a:t>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FC-4FE7-82BE-5CCA3788B4B2}"/>
                </c:ext>
              </c:extLst>
            </c:dLbl>
            <c:dLbl>
              <c:idx val="2"/>
              <c:tx>
                <c:rich>
                  <a:bodyPr/>
                  <a:lstStyle/>
                  <a:p>
                    <a:r>
                      <a:rPr lang="en-US" dirty="0"/>
                      <a:t>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FC-4FE7-82BE-5CCA3788B4B2}"/>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Sheet1!$G$453:$G$455</c:f>
              <c:strCache>
                <c:ptCount val="3"/>
                <c:pt idx="0">
                  <c:v>SIEMPRE</c:v>
                </c:pt>
                <c:pt idx="1">
                  <c:v>ALGUNAS VECES</c:v>
                </c:pt>
                <c:pt idx="2">
                  <c:v>NO HE SIDO CONVOCADO</c:v>
                </c:pt>
              </c:strCache>
            </c:strRef>
          </c:cat>
          <c:val>
            <c:numRef>
              <c:f>Sheet1!$J$453:$J$455</c:f>
              <c:numCache>
                <c:formatCode>###0.0</c:formatCode>
                <c:ptCount val="3"/>
                <c:pt idx="0">
                  <c:v>81.818181818181827</c:v>
                </c:pt>
                <c:pt idx="1">
                  <c:v>9.0909090909090917</c:v>
                </c:pt>
                <c:pt idx="2">
                  <c:v>9.0909090909090917</c:v>
                </c:pt>
              </c:numCache>
            </c:numRef>
          </c:val>
          <c:extLst>
            <c:ext xmlns:c16="http://schemas.microsoft.com/office/drawing/2014/chart" uri="{C3380CC4-5D6E-409C-BE32-E72D297353CC}">
              <c16:uniqueId val="{00000003-06FC-4FE7-82BE-5CCA3788B4B2}"/>
            </c:ext>
          </c:extLst>
        </c:ser>
        <c:dLbls>
          <c:dLblPos val="inEnd"/>
          <c:showLegendKey val="0"/>
          <c:showVal val="1"/>
          <c:showCatName val="0"/>
          <c:showSerName val="0"/>
          <c:showPercent val="0"/>
          <c:showBubbleSize val="0"/>
        </c:dLbls>
        <c:gapWidth val="100"/>
        <c:overlap val="-24"/>
        <c:axId val="983230304"/>
        <c:axId val="710255232"/>
      </c:barChart>
      <c:catAx>
        <c:axId val="983230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10255232"/>
        <c:crosses val="autoZero"/>
        <c:auto val="1"/>
        <c:lblAlgn val="ctr"/>
        <c:lblOffset val="100"/>
        <c:noMultiLvlLbl val="0"/>
      </c:catAx>
      <c:valAx>
        <c:axId val="710255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83230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ED-416D-8A37-C321B004D270}"/>
                </c:ext>
              </c:extLst>
            </c:dLbl>
            <c:dLbl>
              <c:idx val="1"/>
              <c:tx>
                <c:rich>
                  <a:bodyPr/>
                  <a:lstStyle/>
                  <a:p>
                    <a:r>
                      <a:rPr lang="en-US" dirty="0"/>
                      <a:t>10 %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ED-416D-8A37-C321B004D270}"/>
                </c:ext>
              </c:extLst>
            </c:dLbl>
            <c:dLbl>
              <c:idx val="2"/>
              <c:layout>
                <c:manualLayout>
                  <c:x val="0"/>
                  <c:y val="7.2407841732125416E-2"/>
                </c:manualLayout>
              </c:layout>
              <c:tx>
                <c:rich>
                  <a:bodyPr/>
                  <a:lstStyle/>
                  <a:p>
                    <a:r>
                      <a:rPr lang="en-US" dirty="0"/>
                      <a:t>8 %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ED-416D-8A37-C321B004D270}"/>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Sheet1!$B$460:$B$462</c:f>
              <c:strCache>
                <c:ptCount val="3"/>
                <c:pt idx="0">
                  <c:v>SIEMPRE</c:v>
                </c:pt>
                <c:pt idx="1">
                  <c:v>ALGUNAS VECES</c:v>
                </c:pt>
                <c:pt idx="2">
                  <c:v>NUNCA</c:v>
                </c:pt>
              </c:strCache>
            </c:strRef>
          </c:cat>
          <c:val>
            <c:numRef>
              <c:f>Sheet1!$E$460:$E$462</c:f>
              <c:numCache>
                <c:formatCode>###0.0</c:formatCode>
                <c:ptCount val="3"/>
                <c:pt idx="0">
                  <c:v>81.818181818181827</c:v>
                </c:pt>
                <c:pt idx="1">
                  <c:v>10.606060606060606</c:v>
                </c:pt>
                <c:pt idx="2">
                  <c:v>7.5757575757575761</c:v>
                </c:pt>
              </c:numCache>
            </c:numRef>
          </c:val>
          <c:extLst>
            <c:ext xmlns:c16="http://schemas.microsoft.com/office/drawing/2014/chart" uri="{C3380CC4-5D6E-409C-BE32-E72D297353CC}">
              <c16:uniqueId val="{00000003-8CED-416D-8A37-C321B004D270}"/>
            </c:ext>
          </c:extLst>
        </c:ser>
        <c:dLbls>
          <c:dLblPos val="inEnd"/>
          <c:showLegendKey val="0"/>
          <c:showVal val="1"/>
          <c:showCatName val="0"/>
          <c:showSerName val="0"/>
          <c:showPercent val="0"/>
          <c:showBubbleSize val="0"/>
        </c:dLbls>
        <c:gapWidth val="100"/>
        <c:overlap val="-24"/>
        <c:axId val="983177888"/>
        <c:axId val="880599968"/>
      </c:barChart>
      <c:catAx>
        <c:axId val="983177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80599968"/>
        <c:crosses val="autoZero"/>
        <c:auto val="1"/>
        <c:lblAlgn val="ctr"/>
        <c:lblOffset val="100"/>
        <c:noMultiLvlLbl val="0"/>
      </c:catAx>
      <c:valAx>
        <c:axId val="880599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83177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LIBRE DE BASURA</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C0-417D-AD0E-85115EFF23F8}"/>
                </c:ext>
              </c:extLst>
            </c:dLbl>
            <c:dLbl>
              <c:idx val="1"/>
              <c:tx>
                <c:rich>
                  <a:bodyPr/>
                  <a:lstStyle/>
                  <a:p>
                    <a:r>
                      <a:rPr lang="en-US" dirty="0"/>
                      <a:t>12 %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C0-417D-AD0E-85115EFF23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Sheet1!$B$468:$B$469</c:f>
              <c:strCache>
                <c:ptCount val="2"/>
                <c:pt idx="0">
                  <c:v>SI</c:v>
                </c:pt>
                <c:pt idx="1">
                  <c:v>NO</c:v>
                </c:pt>
              </c:strCache>
            </c:strRef>
          </c:cat>
          <c:val>
            <c:numRef>
              <c:f>Sheet1!$E$468:$E$469</c:f>
              <c:numCache>
                <c:formatCode>###0.0</c:formatCode>
                <c:ptCount val="2"/>
                <c:pt idx="0">
                  <c:v>87.878787878787875</c:v>
                </c:pt>
                <c:pt idx="1">
                  <c:v>12.121212121212121</c:v>
                </c:pt>
              </c:numCache>
            </c:numRef>
          </c:val>
          <c:extLst>
            <c:ext xmlns:c16="http://schemas.microsoft.com/office/drawing/2014/chart" uri="{C3380CC4-5D6E-409C-BE32-E72D297353CC}">
              <c16:uniqueId val="{00000002-92C0-417D-AD0E-85115EFF23F8}"/>
            </c:ext>
          </c:extLst>
        </c:ser>
        <c:dLbls>
          <c:dLblPos val="inEnd"/>
          <c:showLegendKey val="0"/>
          <c:showVal val="1"/>
          <c:showCatName val="0"/>
          <c:showSerName val="0"/>
          <c:showPercent val="0"/>
          <c:showBubbleSize val="0"/>
        </c:dLbls>
        <c:gapWidth val="100"/>
        <c:overlap val="-24"/>
        <c:axId val="983204512"/>
        <c:axId val="710261280"/>
      </c:barChart>
      <c:catAx>
        <c:axId val="983204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10261280"/>
        <c:crosses val="autoZero"/>
        <c:auto val="1"/>
        <c:lblAlgn val="ctr"/>
        <c:lblOffset val="100"/>
        <c:noMultiLvlLbl val="0"/>
      </c:catAx>
      <c:valAx>
        <c:axId val="710261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83204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 OLORES DESAGRADABLES</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A9-4976-86E3-299AC17D146D}"/>
                </c:ext>
              </c:extLst>
            </c:dLbl>
            <c:dLbl>
              <c:idx val="1"/>
              <c:tx>
                <c:rich>
                  <a:bodyPr/>
                  <a:lstStyle/>
                  <a:p>
                    <a:r>
                      <a:rPr lang="en-US" dirty="0"/>
                      <a:t>15 %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A9-4976-86E3-299AC17D146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Sheet1!$B$474:$B$475</c:f>
              <c:strCache>
                <c:ptCount val="2"/>
                <c:pt idx="0">
                  <c:v>SI</c:v>
                </c:pt>
                <c:pt idx="1">
                  <c:v>NO</c:v>
                </c:pt>
              </c:strCache>
            </c:strRef>
          </c:cat>
          <c:val>
            <c:numRef>
              <c:f>Sheet1!$E$474:$E$475</c:f>
              <c:numCache>
                <c:formatCode>###0.0</c:formatCode>
                <c:ptCount val="2"/>
                <c:pt idx="0">
                  <c:v>84.848484848484844</c:v>
                </c:pt>
                <c:pt idx="1">
                  <c:v>15.151515151515152</c:v>
                </c:pt>
              </c:numCache>
            </c:numRef>
          </c:val>
          <c:extLst>
            <c:ext xmlns:c16="http://schemas.microsoft.com/office/drawing/2014/chart" uri="{C3380CC4-5D6E-409C-BE32-E72D297353CC}">
              <c16:uniqueId val="{00000002-55A9-4976-86E3-299AC17D146D}"/>
            </c:ext>
          </c:extLst>
        </c:ser>
        <c:dLbls>
          <c:dLblPos val="inEnd"/>
          <c:showLegendKey val="0"/>
          <c:showVal val="1"/>
          <c:showCatName val="0"/>
          <c:showSerName val="0"/>
          <c:showPercent val="0"/>
          <c:showBubbleSize val="0"/>
        </c:dLbls>
        <c:gapWidth val="100"/>
        <c:overlap val="-24"/>
        <c:axId val="861395584"/>
        <c:axId val="710256096"/>
      </c:barChart>
      <c:catAx>
        <c:axId val="861395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10256096"/>
        <c:crosses val="autoZero"/>
        <c:auto val="1"/>
        <c:lblAlgn val="ctr"/>
        <c:lblOffset val="100"/>
        <c:noMultiLvlLbl val="0"/>
      </c:catAx>
      <c:valAx>
        <c:axId val="710256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61395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a:t>
            </a:r>
            <a:r>
              <a:rPr lang="es-MX" sz="1800" baseline="0"/>
              <a:t> PLAGAS</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2D-4A5A-A530-7D969E8A788B}"/>
                </c:ext>
              </c:extLst>
            </c:dLbl>
            <c:dLbl>
              <c:idx val="1"/>
              <c:tx>
                <c:rich>
                  <a:bodyPr/>
                  <a:lstStyle/>
                  <a:p>
                    <a:r>
                      <a:rPr lang="en-US" dirty="0"/>
                      <a:t>18 %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2D-4A5A-A530-7D969E8A78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Sheet1!$B$480:$B$481</c:f>
              <c:strCache>
                <c:ptCount val="2"/>
                <c:pt idx="0">
                  <c:v>SI</c:v>
                </c:pt>
                <c:pt idx="1">
                  <c:v>NO</c:v>
                </c:pt>
              </c:strCache>
            </c:strRef>
          </c:cat>
          <c:val>
            <c:numRef>
              <c:f>Sheet1!$E$480:$E$481</c:f>
              <c:numCache>
                <c:formatCode>###0.0</c:formatCode>
                <c:ptCount val="2"/>
                <c:pt idx="0">
                  <c:v>81.818181818181827</c:v>
                </c:pt>
                <c:pt idx="1">
                  <c:v>18.181818181818183</c:v>
                </c:pt>
              </c:numCache>
            </c:numRef>
          </c:val>
          <c:extLst>
            <c:ext xmlns:c16="http://schemas.microsoft.com/office/drawing/2014/chart" uri="{C3380CC4-5D6E-409C-BE32-E72D297353CC}">
              <c16:uniqueId val="{00000002-FD2D-4A5A-A530-7D969E8A788B}"/>
            </c:ext>
          </c:extLst>
        </c:ser>
        <c:dLbls>
          <c:dLblPos val="inEnd"/>
          <c:showLegendKey val="0"/>
          <c:showVal val="1"/>
          <c:showCatName val="0"/>
          <c:showSerName val="0"/>
          <c:showPercent val="0"/>
          <c:showBubbleSize val="0"/>
        </c:dLbls>
        <c:gapWidth val="100"/>
        <c:overlap val="-24"/>
        <c:axId val="983230720"/>
        <c:axId val="718739424"/>
      </c:barChart>
      <c:catAx>
        <c:axId val="983230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18739424"/>
        <c:crosses val="autoZero"/>
        <c:auto val="1"/>
        <c:lblAlgn val="ctr"/>
        <c:lblOffset val="100"/>
        <c:noMultiLvlLbl val="0"/>
      </c:catAx>
      <c:valAx>
        <c:axId val="718739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83230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a:t>
            </a:r>
            <a:r>
              <a:rPr lang="es-MX" sz="1800" baseline="0"/>
              <a:t> AGUA ESTANCADA</a:t>
            </a:r>
            <a:endParaRPr lang="es-MX" sz="1800"/>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23-4B74-9FC4-5BE25AEAFC0D}"/>
                </c:ext>
              </c:extLst>
            </c:dLbl>
            <c:dLbl>
              <c:idx val="1"/>
              <c:tx>
                <c:rich>
                  <a:bodyPr/>
                  <a:lstStyle/>
                  <a:p>
                    <a:r>
                      <a:rPr lang="en-US" dirty="0"/>
                      <a:t>15 %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23-4B74-9FC4-5BE25AEAFC0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Sheet1!$B$496:$B$497</c:f>
              <c:strCache>
                <c:ptCount val="2"/>
                <c:pt idx="0">
                  <c:v>SI</c:v>
                </c:pt>
                <c:pt idx="1">
                  <c:v>NO</c:v>
                </c:pt>
              </c:strCache>
            </c:strRef>
          </c:cat>
          <c:val>
            <c:numRef>
              <c:f>Sheet1!$E$496:$E$497</c:f>
              <c:numCache>
                <c:formatCode>###0.0</c:formatCode>
                <c:ptCount val="2"/>
                <c:pt idx="0">
                  <c:v>84.848484848484844</c:v>
                </c:pt>
                <c:pt idx="1">
                  <c:v>15.151515151515152</c:v>
                </c:pt>
              </c:numCache>
            </c:numRef>
          </c:val>
          <c:extLst>
            <c:ext xmlns:c16="http://schemas.microsoft.com/office/drawing/2014/chart" uri="{C3380CC4-5D6E-409C-BE32-E72D297353CC}">
              <c16:uniqueId val="{00000002-DF23-4B74-9FC4-5BE25AEAFC0D}"/>
            </c:ext>
          </c:extLst>
        </c:ser>
        <c:dLbls>
          <c:dLblPos val="inEnd"/>
          <c:showLegendKey val="0"/>
          <c:showVal val="1"/>
          <c:showCatName val="0"/>
          <c:showSerName val="0"/>
          <c:showPercent val="0"/>
          <c:showBubbleSize val="0"/>
        </c:dLbls>
        <c:gapWidth val="100"/>
        <c:overlap val="-24"/>
        <c:axId val="861411808"/>
        <c:axId val="841169728"/>
      </c:barChart>
      <c:catAx>
        <c:axId val="861411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41169728"/>
        <c:crosses val="autoZero"/>
        <c:auto val="1"/>
        <c:lblAlgn val="ctr"/>
        <c:lblOffset val="100"/>
        <c:noMultiLvlLbl val="0"/>
      </c:catAx>
      <c:valAx>
        <c:axId val="841169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61411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a:t>
            </a:r>
            <a:r>
              <a:rPr lang="es-MX" sz="1800" baseline="0"/>
              <a:t> AGUA</a:t>
            </a:r>
            <a:endParaRPr lang="es-MX" sz="1800"/>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94 %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0B-4BF9-A4E4-423D1F83C303}"/>
                </c:ext>
              </c:extLst>
            </c:dLbl>
            <c:dLbl>
              <c:idx val="1"/>
              <c:layout>
                <c:manualLayout>
                  <c:x val="1.7930070747541357E-3"/>
                  <c:y val="8.3892387068304694E-3"/>
                </c:manualLayout>
              </c:layout>
              <c:tx>
                <c:rich>
                  <a:bodyPr/>
                  <a:lstStyle/>
                  <a:p>
                    <a:r>
                      <a:rPr lang="en-US" dirty="0"/>
                      <a:t>6 %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0B-4BF9-A4E4-423D1F83C303}"/>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Sheet1!$B$502:$B$503</c:f>
              <c:strCache>
                <c:ptCount val="2"/>
                <c:pt idx="0">
                  <c:v>SI</c:v>
                </c:pt>
                <c:pt idx="1">
                  <c:v>NO</c:v>
                </c:pt>
              </c:strCache>
            </c:strRef>
          </c:cat>
          <c:val>
            <c:numRef>
              <c:f>Sheet1!$E$502:$E$503</c:f>
              <c:numCache>
                <c:formatCode>###0.0</c:formatCode>
                <c:ptCount val="2"/>
                <c:pt idx="0">
                  <c:v>93.939393939393938</c:v>
                </c:pt>
                <c:pt idx="1">
                  <c:v>6.0606060606060606</c:v>
                </c:pt>
              </c:numCache>
            </c:numRef>
          </c:val>
          <c:extLst>
            <c:ext xmlns:c16="http://schemas.microsoft.com/office/drawing/2014/chart" uri="{C3380CC4-5D6E-409C-BE32-E72D297353CC}">
              <c16:uniqueId val="{00000002-8C0B-4BF9-A4E4-423D1F83C303}"/>
            </c:ext>
          </c:extLst>
        </c:ser>
        <c:dLbls>
          <c:dLblPos val="inEnd"/>
          <c:showLegendKey val="0"/>
          <c:showVal val="1"/>
          <c:showCatName val="0"/>
          <c:showSerName val="0"/>
          <c:showPercent val="0"/>
          <c:showBubbleSize val="0"/>
        </c:dLbls>
        <c:gapWidth val="100"/>
        <c:overlap val="-24"/>
        <c:axId val="489014448"/>
        <c:axId val="801746736"/>
      </c:barChart>
      <c:catAx>
        <c:axId val="489014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01746736"/>
        <c:crosses val="autoZero"/>
        <c:auto val="1"/>
        <c:lblAlgn val="ctr"/>
        <c:lblOffset val="100"/>
        <c:noMultiLvlLbl val="0"/>
      </c:catAx>
      <c:valAx>
        <c:axId val="801746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89014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 INSUMOS</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94 %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49-4C7D-AE0D-F8B88D3B9A57}"/>
                </c:ext>
              </c:extLst>
            </c:dLbl>
            <c:dLbl>
              <c:idx val="1"/>
              <c:layout>
                <c:manualLayout>
                  <c:x val="3.5794622294863698E-3"/>
                  <c:y val="1.2667242446919909E-2"/>
                </c:manualLayout>
              </c:layout>
              <c:tx>
                <c:rich>
                  <a:bodyPr/>
                  <a:lstStyle/>
                  <a:p>
                    <a:r>
                      <a:rPr lang="en-US" dirty="0"/>
                      <a:t>6 %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49-4C7D-AE0D-F8B88D3B9A5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Sheet1!$B$508:$B$509</c:f>
              <c:strCache>
                <c:ptCount val="2"/>
                <c:pt idx="0">
                  <c:v>SI</c:v>
                </c:pt>
                <c:pt idx="1">
                  <c:v>NO</c:v>
                </c:pt>
              </c:strCache>
            </c:strRef>
          </c:cat>
          <c:val>
            <c:numRef>
              <c:f>Sheet1!$E$508:$E$509</c:f>
              <c:numCache>
                <c:formatCode>###0.0</c:formatCode>
                <c:ptCount val="2"/>
                <c:pt idx="0">
                  <c:v>93.939393939393938</c:v>
                </c:pt>
                <c:pt idx="1">
                  <c:v>6.0606060606060606</c:v>
                </c:pt>
              </c:numCache>
            </c:numRef>
          </c:val>
          <c:extLst>
            <c:ext xmlns:c16="http://schemas.microsoft.com/office/drawing/2014/chart" uri="{C3380CC4-5D6E-409C-BE32-E72D297353CC}">
              <c16:uniqueId val="{00000002-5249-4C7D-AE0D-F8B88D3B9A57}"/>
            </c:ext>
          </c:extLst>
        </c:ser>
        <c:dLbls>
          <c:dLblPos val="inEnd"/>
          <c:showLegendKey val="0"/>
          <c:showVal val="1"/>
          <c:showCatName val="0"/>
          <c:showSerName val="0"/>
          <c:showPercent val="0"/>
          <c:showBubbleSize val="0"/>
        </c:dLbls>
        <c:gapWidth val="100"/>
        <c:overlap val="-24"/>
        <c:axId val="861444672"/>
        <c:axId val="801720816"/>
      </c:barChart>
      <c:catAx>
        <c:axId val="861444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01720816"/>
        <c:crosses val="autoZero"/>
        <c:auto val="1"/>
        <c:lblAlgn val="ctr"/>
        <c:lblOffset val="100"/>
        <c:noMultiLvlLbl val="0"/>
      </c:catAx>
      <c:valAx>
        <c:axId val="801720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61444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 ENERGÍA ELÉCTRICA</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97 %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25-402C-95CC-83E63F5E6519}"/>
                </c:ext>
              </c:extLst>
            </c:dLbl>
            <c:dLbl>
              <c:idx val="1"/>
              <c:tx>
                <c:rich>
                  <a:bodyPr/>
                  <a:lstStyle/>
                  <a:p>
                    <a:r>
                      <a:rPr lang="en-US" dirty="0"/>
                      <a:t>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25-402C-95CC-83E63F5E651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Sheet1!$B$514:$B$515</c:f>
              <c:strCache>
                <c:ptCount val="2"/>
                <c:pt idx="0">
                  <c:v>SI</c:v>
                </c:pt>
                <c:pt idx="1">
                  <c:v>NO</c:v>
                </c:pt>
              </c:strCache>
            </c:strRef>
          </c:cat>
          <c:val>
            <c:numRef>
              <c:f>Sheet1!$E$514:$E$515</c:f>
              <c:numCache>
                <c:formatCode>###0.0</c:formatCode>
                <c:ptCount val="2"/>
                <c:pt idx="0">
                  <c:v>96.969696969696969</c:v>
                </c:pt>
                <c:pt idx="1">
                  <c:v>3.0303030303030303</c:v>
                </c:pt>
              </c:numCache>
            </c:numRef>
          </c:val>
          <c:extLst>
            <c:ext xmlns:c16="http://schemas.microsoft.com/office/drawing/2014/chart" uri="{C3380CC4-5D6E-409C-BE32-E72D297353CC}">
              <c16:uniqueId val="{00000002-CE25-402C-95CC-83E63F5E6519}"/>
            </c:ext>
          </c:extLst>
        </c:ser>
        <c:dLbls>
          <c:dLblPos val="inEnd"/>
          <c:showLegendKey val="0"/>
          <c:showVal val="1"/>
          <c:showCatName val="0"/>
          <c:showSerName val="0"/>
          <c:showPercent val="0"/>
          <c:showBubbleSize val="0"/>
        </c:dLbls>
        <c:gapWidth val="100"/>
        <c:overlap val="-24"/>
        <c:axId val="983296864"/>
        <c:axId val="801710016"/>
      </c:barChart>
      <c:catAx>
        <c:axId val="983296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01710016"/>
        <c:crosses val="autoZero"/>
        <c:auto val="1"/>
        <c:lblAlgn val="ctr"/>
        <c:lblOffset val="100"/>
        <c:noMultiLvlLbl val="0"/>
      </c:catAx>
      <c:valAx>
        <c:axId val="801710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83296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s-MX" sz="1800"/>
              <a:t>PARTICIPACIÓN ADMINISTRATIVA</a:t>
            </a:r>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FAE-4FDC-B008-0209CB84117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FAE-4FDC-B008-0209CB84117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'Encuestados por área'!$R$22:$R$23</c:f>
              <c:strCache>
                <c:ptCount val="2"/>
                <c:pt idx="0">
                  <c:v>ENCUESTADOS</c:v>
                </c:pt>
                <c:pt idx="1">
                  <c:v>NO ENCUESTADOS</c:v>
                </c:pt>
              </c:strCache>
            </c:strRef>
          </c:cat>
          <c:val>
            <c:numRef>
              <c:f>'Encuestados por área'!$S$22:$S$23</c:f>
              <c:numCache>
                <c:formatCode>0%</c:formatCode>
                <c:ptCount val="2"/>
                <c:pt idx="0">
                  <c:v>0.2</c:v>
                </c:pt>
                <c:pt idx="1">
                  <c:v>0.8</c:v>
                </c:pt>
              </c:numCache>
            </c:numRef>
          </c:val>
          <c:extLst>
            <c:ext xmlns:c16="http://schemas.microsoft.com/office/drawing/2014/chart" uri="{C3380CC4-5D6E-409C-BE32-E72D297353CC}">
              <c16:uniqueId val="{00000004-6FAE-4FDC-B008-0209CB84117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 DESECHOS</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96 %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EB-48DC-BE87-59901A5F06AA}"/>
                </c:ext>
              </c:extLst>
            </c:dLbl>
            <c:dLbl>
              <c:idx val="1"/>
              <c:tx>
                <c:rich>
                  <a:bodyPr/>
                  <a:lstStyle/>
                  <a:p>
                    <a:r>
                      <a:rPr lang="en-US" dirty="0"/>
                      <a:t>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EB-48DC-BE87-59901A5F06A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Sheet1!$B$520:$B$521</c:f>
              <c:strCache>
                <c:ptCount val="2"/>
                <c:pt idx="0">
                  <c:v>SI</c:v>
                </c:pt>
                <c:pt idx="1">
                  <c:v>NO</c:v>
                </c:pt>
              </c:strCache>
            </c:strRef>
          </c:cat>
          <c:val>
            <c:numRef>
              <c:f>Sheet1!$E$520:$E$521</c:f>
              <c:numCache>
                <c:formatCode>###0.0</c:formatCode>
                <c:ptCount val="2"/>
                <c:pt idx="0">
                  <c:v>95.454545454545453</c:v>
                </c:pt>
                <c:pt idx="1">
                  <c:v>4.5454545454545459</c:v>
                </c:pt>
              </c:numCache>
            </c:numRef>
          </c:val>
          <c:extLst>
            <c:ext xmlns:c16="http://schemas.microsoft.com/office/drawing/2014/chart" uri="{C3380CC4-5D6E-409C-BE32-E72D297353CC}">
              <c16:uniqueId val="{00000002-06EB-48DC-BE87-59901A5F06AA}"/>
            </c:ext>
          </c:extLst>
        </c:ser>
        <c:dLbls>
          <c:dLblPos val="inEnd"/>
          <c:showLegendKey val="0"/>
          <c:showVal val="1"/>
          <c:showCatName val="0"/>
          <c:showSerName val="0"/>
          <c:showPercent val="0"/>
          <c:showBubbleSize val="0"/>
        </c:dLbls>
        <c:gapWidth val="100"/>
        <c:overlap val="-24"/>
        <c:axId val="983200352"/>
        <c:axId val="880594352"/>
      </c:barChart>
      <c:catAx>
        <c:axId val="983200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80594352"/>
        <c:crosses val="autoZero"/>
        <c:auto val="1"/>
        <c:lblAlgn val="ctr"/>
        <c:lblOffset val="100"/>
        <c:noMultiLvlLbl val="0"/>
      </c:catAx>
      <c:valAx>
        <c:axId val="8805943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83200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dirty="0"/>
              <a:t>DE ÁREAS</a:t>
            </a:r>
            <a:r>
              <a:rPr lang="es-MX" sz="1800" baseline="0" dirty="0"/>
              <a:t> VERDES</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96 %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CE-404E-915D-FB2A24A8A055}"/>
                </c:ext>
              </c:extLst>
            </c:dLbl>
            <c:dLbl>
              <c:idx val="1"/>
              <c:tx>
                <c:rich>
                  <a:bodyPr/>
                  <a:lstStyle/>
                  <a:p>
                    <a:r>
                      <a:rPr lang="en-US" dirty="0"/>
                      <a:t>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CE-404E-915D-FB2A24A8A0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Sheet1!$B$520:$B$521</c:f>
              <c:strCache>
                <c:ptCount val="2"/>
                <c:pt idx="0">
                  <c:v>SI</c:v>
                </c:pt>
                <c:pt idx="1">
                  <c:v>NO</c:v>
                </c:pt>
              </c:strCache>
            </c:strRef>
          </c:cat>
          <c:val>
            <c:numRef>
              <c:f>Sheet1!$E$520:$E$521</c:f>
              <c:numCache>
                <c:formatCode>###0.0</c:formatCode>
                <c:ptCount val="2"/>
                <c:pt idx="0">
                  <c:v>95.454545454545453</c:v>
                </c:pt>
                <c:pt idx="1">
                  <c:v>4.5454545454545459</c:v>
                </c:pt>
              </c:numCache>
            </c:numRef>
          </c:val>
          <c:extLst>
            <c:ext xmlns:c16="http://schemas.microsoft.com/office/drawing/2014/chart" uri="{C3380CC4-5D6E-409C-BE32-E72D297353CC}">
              <c16:uniqueId val="{00000002-C5CE-404E-915D-FB2A24A8A055}"/>
            </c:ext>
          </c:extLst>
        </c:ser>
        <c:dLbls>
          <c:dLblPos val="inEnd"/>
          <c:showLegendKey val="0"/>
          <c:showVal val="1"/>
          <c:showCatName val="0"/>
          <c:showSerName val="0"/>
          <c:showPercent val="0"/>
          <c:showBubbleSize val="0"/>
        </c:dLbls>
        <c:gapWidth val="100"/>
        <c:overlap val="-24"/>
        <c:axId val="983200352"/>
        <c:axId val="880594352"/>
      </c:barChart>
      <c:catAx>
        <c:axId val="983200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80594352"/>
        <c:crosses val="autoZero"/>
        <c:auto val="1"/>
        <c:lblAlgn val="ctr"/>
        <c:lblOffset val="100"/>
        <c:noMultiLvlLbl val="0"/>
      </c:catAx>
      <c:valAx>
        <c:axId val="8805943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83200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CURSOS DE MEDIO AMBIENTE</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100 %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A6-4852-AE56-27CBB3CBF218}"/>
                </c:ext>
              </c:extLst>
            </c:dLbl>
            <c:dLbl>
              <c:idx val="1"/>
              <c:tx>
                <c:rich>
                  <a:bodyPr/>
                  <a:lstStyle/>
                  <a:p>
                    <a:fld id="{1930A070-12A2-4C9F-B9F0-D6569BF0F240}"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A6-4852-AE56-27CBB3CBF21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Sheet1!$B$531:$B$532</c:f>
              <c:strCache>
                <c:ptCount val="2"/>
                <c:pt idx="0">
                  <c:v>SI</c:v>
                </c:pt>
                <c:pt idx="1">
                  <c:v>NO</c:v>
                </c:pt>
              </c:strCache>
            </c:strRef>
          </c:cat>
          <c:val>
            <c:numRef>
              <c:f>Sheet1!$E$531:$E$532</c:f>
              <c:numCache>
                <c:formatCode>General</c:formatCode>
                <c:ptCount val="2"/>
                <c:pt idx="0" formatCode="###0.0">
                  <c:v>100</c:v>
                </c:pt>
                <c:pt idx="1">
                  <c:v>0</c:v>
                </c:pt>
              </c:numCache>
            </c:numRef>
          </c:val>
          <c:extLst>
            <c:ext xmlns:c16="http://schemas.microsoft.com/office/drawing/2014/chart" uri="{C3380CC4-5D6E-409C-BE32-E72D297353CC}">
              <c16:uniqueId val="{00000002-ECA6-4852-AE56-27CBB3CBF218}"/>
            </c:ext>
          </c:extLst>
        </c:ser>
        <c:dLbls>
          <c:showLegendKey val="0"/>
          <c:showVal val="0"/>
          <c:showCatName val="0"/>
          <c:showSerName val="0"/>
          <c:showPercent val="0"/>
          <c:showBubbleSize val="0"/>
        </c:dLbls>
        <c:gapWidth val="100"/>
        <c:overlap val="-24"/>
        <c:axId val="983199520"/>
        <c:axId val="801740256"/>
      </c:barChart>
      <c:catAx>
        <c:axId val="983199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01740256"/>
        <c:crosses val="autoZero"/>
        <c:auto val="1"/>
        <c:lblAlgn val="ctr"/>
        <c:lblOffset val="100"/>
        <c:noMultiLvlLbl val="0"/>
      </c:catAx>
      <c:valAx>
        <c:axId val="801740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83199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s-MX" sz="1800"/>
              <a:t>PARTICIPACIÓN DOCENTE</a:t>
            </a:r>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941-4559-8CC4-C3434D95EA8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941-4559-8CC4-C3434D95EA82}"/>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'Encuestados por área'!$R$24:$R$25</c:f>
              <c:strCache>
                <c:ptCount val="2"/>
                <c:pt idx="0">
                  <c:v>ENCUESTADOS</c:v>
                </c:pt>
                <c:pt idx="1">
                  <c:v>NO ENCUESTADOS</c:v>
                </c:pt>
              </c:strCache>
            </c:strRef>
          </c:cat>
          <c:val>
            <c:numRef>
              <c:f>'Encuestados por área'!$S$24:$S$25</c:f>
              <c:numCache>
                <c:formatCode>0%</c:formatCode>
                <c:ptCount val="2"/>
                <c:pt idx="0">
                  <c:v>0.98</c:v>
                </c:pt>
                <c:pt idx="1">
                  <c:v>0.02</c:v>
                </c:pt>
              </c:numCache>
            </c:numRef>
          </c:val>
          <c:extLst>
            <c:ext xmlns:c16="http://schemas.microsoft.com/office/drawing/2014/chart" uri="{C3380CC4-5D6E-409C-BE32-E72D297353CC}">
              <c16:uniqueId val="{00000004-1941-4559-8CC4-C3434D95EA8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98D41"/>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0">
                    <a:srgbClr val="FFA405"/>
                  </a:gs>
                  <a:gs pos="100000">
                    <a:srgbClr val="D98D41"/>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3069-4A56-9B3F-DDB49B780286}"/>
              </c:ext>
            </c:extLst>
          </c:dPt>
          <c:dLbls>
            <c:dLbl>
              <c:idx val="0"/>
              <c:tx>
                <c:rich>
                  <a:bodyPr/>
                  <a:lstStyle/>
                  <a:p>
                    <a:r>
                      <a:rPr lang="en-US" dirty="0"/>
                      <a:t>100 %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69-4A56-9B3F-DDB49B780286}"/>
                </c:ext>
              </c:extLst>
            </c:dLbl>
            <c:dLbl>
              <c:idx val="1"/>
              <c:tx>
                <c:rich>
                  <a:bodyPr/>
                  <a:lstStyle/>
                  <a:p>
                    <a:fld id="{308505CC-FFC6-4905-B1B1-F7935DB2FA52}"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069-4A56-9B3F-DDB49B78028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Sheet1!$B$43:$B$44</c:f>
              <c:strCache>
                <c:ptCount val="2"/>
                <c:pt idx="0">
                  <c:v>SI</c:v>
                </c:pt>
                <c:pt idx="1">
                  <c:v>NO</c:v>
                </c:pt>
              </c:strCache>
            </c:strRef>
          </c:cat>
          <c:val>
            <c:numRef>
              <c:f>Sheet1!$E$43:$E$44</c:f>
              <c:numCache>
                <c:formatCode>General</c:formatCode>
                <c:ptCount val="2"/>
                <c:pt idx="0" formatCode="###0.0">
                  <c:v>100</c:v>
                </c:pt>
                <c:pt idx="1">
                  <c:v>0</c:v>
                </c:pt>
              </c:numCache>
            </c:numRef>
          </c:val>
          <c:extLst>
            <c:ext xmlns:c16="http://schemas.microsoft.com/office/drawing/2014/chart" uri="{C3380CC4-5D6E-409C-BE32-E72D297353CC}">
              <c16:uniqueId val="{00000000-3069-4A56-9B3F-DDB49B780286}"/>
            </c:ext>
          </c:extLst>
        </c:ser>
        <c:dLbls>
          <c:dLblPos val="inEnd"/>
          <c:showLegendKey val="0"/>
          <c:showVal val="1"/>
          <c:showCatName val="0"/>
          <c:showSerName val="0"/>
          <c:showPercent val="0"/>
          <c:showBubbleSize val="0"/>
        </c:dLbls>
        <c:gapWidth val="100"/>
        <c:overlap val="-24"/>
        <c:axId val="1912882559"/>
        <c:axId val="1667915823"/>
      </c:barChart>
      <c:catAx>
        <c:axId val="191288255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67915823"/>
        <c:crosses val="autoZero"/>
        <c:auto val="1"/>
        <c:lblAlgn val="ctr"/>
        <c:lblOffset val="100"/>
        <c:noMultiLvlLbl val="0"/>
      </c:catAx>
      <c:valAx>
        <c:axId val="166791582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12882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97000">
                  <a:srgbClr val="D68B28"/>
                </a:gs>
                <a:gs pos="0">
                  <a:scrgbClr r="0" g="0" b="0"/>
                </a:gs>
                <a:gs pos="0">
                  <a:scrgbClr r="0" g="0" b="0"/>
                </a:gs>
                <a:gs pos="0">
                  <a:srgbClr val="FFC000"/>
                </a:gs>
                <a:gs pos="0">
                  <a:srgbClr val="FF9A2E"/>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97000">
                    <a:srgbClr val="D68B28"/>
                  </a:gs>
                  <a:gs pos="0">
                    <a:scrgbClr r="0" g="0" b="0"/>
                  </a:gs>
                  <a:gs pos="0">
                    <a:scrgbClr r="0" g="0" b="0"/>
                  </a:gs>
                  <a:gs pos="0">
                    <a:srgbClr val="FFC000"/>
                  </a:gs>
                  <a:gs pos="0">
                    <a:srgbClr val="FF9A2E"/>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D2E4-43FE-8083-FCA31B7438F1}"/>
              </c:ext>
            </c:extLst>
          </c:dPt>
          <c:dLbls>
            <c:dLbl>
              <c:idx val="0"/>
              <c:tx>
                <c:rich>
                  <a:bodyPr/>
                  <a:lstStyle/>
                  <a:p>
                    <a:r>
                      <a:rPr lang="en-US" dirty="0"/>
                      <a:t>88 %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E4-43FE-8083-FCA31B7438F1}"/>
                </c:ext>
              </c:extLst>
            </c:dLbl>
            <c:dLbl>
              <c:idx val="1"/>
              <c:tx>
                <c:rich>
                  <a:bodyPr/>
                  <a:lstStyle/>
                  <a:p>
                    <a:r>
                      <a:rPr lang="en-US" dirty="0"/>
                      <a:t>74 %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E4-43FE-8083-FCA31B7438F1}"/>
                </c:ext>
              </c:extLst>
            </c:dLbl>
            <c:dLbl>
              <c:idx val="2"/>
              <c:tx>
                <c:rich>
                  <a:bodyPr/>
                  <a:lstStyle/>
                  <a:p>
                    <a:r>
                      <a:rPr lang="en-US" dirty="0"/>
                      <a:t>55 %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2E4-43FE-8083-FCA31B7438F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Sheet1!$G$46:$G$48</c:f>
              <c:strCache>
                <c:ptCount val="3"/>
                <c:pt idx="0">
                  <c:v>ESCUDO</c:v>
                </c:pt>
                <c:pt idx="1">
                  <c:v>LEMA</c:v>
                </c:pt>
                <c:pt idx="2">
                  <c:v>COLORES</c:v>
                </c:pt>
              </c:strCache>
            </c:strRef>
          </c:cat>
          <c:val>
            <c:numRef>
              <c:f>Sheet1!$I$46:$I$48</c:f>
              <c:numCache>
                <c:formatCode>###0.0</c:formatCode>
                <c:ptCount val="3"/>
                <c:pt idx="0">
                  <c:v>87.878787878787875</c:v>
                </c:pt>
                <c:pt idx="1">
                  <c:v>74.242424242424249</c:v>
                </c:pt>
                <c:pt idx="2">
                  <c:v>54.54545454545454</c:v>
                </c:pt>
              </c:numCache>
            </c:numRef>
          </c:val>
          <c:extLst>
            <c:ext xmlns:c16="http://schemas.microsoft.com/office/drawing/2014/chart" uri="{C3380CC4-5D6E-409C-BE32-E72D297353CC}">
              <c16:uniqueId val="{00000000-D2E4-43FE-8083-FCA31B7438F1}"/>
            </c:ext>
          </c:extLst>
        </c:ser>
        <c:dLbls>
          <c:dLblPos val="inEnd"/>
          <c:showLegendKey val="0"/>
          <c:showVal val="1"/>
          <c:showCatName val="0"/>
          <c:showSerName val="0"/>
          <c:showPercent val="0"/>
          <c:showBubbleSize val="0"/>
        </c:dLbls>
        <c:gapWidth val="100"/>
        <c:overlap val="-24"/>
        <c:axId val="1911437871"/>
        <c:axId val="2008290623"/>
      </c:barChart>
      <c:catAx>
        <c:axId val="191143787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08290623"/>
        <c:crosses val="autoZero"/>
        <c:auto val="1"/>
        <c:lblAlgn val="ctr"/>
        <c:lblOffset val="100"/>
        <c:noMultiLvlLbl val="0"/>
      </c:catAx>
      <c:valAx>
        <c:axId val="20082906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114378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22/10/2021</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22/10/2021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50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31309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13109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22/10/2021</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1222741" y="4653137"/>
            <a:ext cx="7310079" cy="646331"/>
          </a:xfrm>
          <a:prstGeom prst="rect">
            <a:avLst/>
          </a:prstGeom>
          <a:noFill/>
        </p:spPr>
        <p:txBody>
          <a:bodyPr wrap="none" rtlCol="0">
            <a:spAutoFit/>
          </a:bodyPr>
          <a:lstStyle/>
          <a:p>
            <a:pPr algn="ctr"/>
            <a:r>
              <a:rPr lang="es-MX" b="1" dirty="0"/>
              <a:t>RESULTADOS EVALUACIÓN DE </a:t>
            </a:r>
          </a:p>
          <a:p>
            <a:pPr algn="ctr"/>
            <a:r>
              <a:rPr lang="es-MX" b="1" dirty="0"/>
              <a:t>AMBIENTE DE TRABAJO 2019 DEL </a:t>
            </a:r>
            <a:r>
              <a:rPr lang="es-MX" sz="1800" b="1" i="0" baseline="0" dirty="0">
                <a:effectLst/>
              </a:rPr>
              <a:t>ÁREA 50 - PREPARATORIA NO. 5 TUXPAN</a:t>
            </a:r>
            <a:endParaRPr lang="es-MX" b="1" dirty="0"/>
          </a:p>
        </p:txBody>
      </p:sp>
      <p:sp>
        <p:nvSpPr>
          <p:cNvPr id="25" name="24 CuadroTexto"/>
          <p:cNvSpPr txBox="1"/>
          <p:nvPr/>
        </p:nvSpPr>
        <p:spPr>
          <a:xfrm>
            <a:off x="7033681" y="6021288"/>
            <a:ext cx="1339726" cy="338554"/>
          </a:xfrm>
          <a:prstGeom prst="rect">
            <a:avLst/>
          </a:prstGeom>
          <a:noFill/>
        </p:spPr>
        <p:txBody>
          <a:bodyPr wrap="none" rtlCol="0">
            <a:spAutoFit/>
          </a:bodyPr>
          <a:lstStyle/>
          <a:p>
            <a:r>
              <a:rPr lang="es-MX" sz="1600" b="1" dirty="0"/>
              <a:t>Octubre 2021</a:t>
            </a:r>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B65CDA0B-4574-48E3-96C5-7209A3F3861C}"/>
              </a:ext>
            </a:extLst>
          </p:cNvPr>
          <p:cNvPicPr>
            <a:picLocks noChangeAspect="1"/>
          </p:cNvPicPr>
          <p:nvPr/>
        </p:nvPicPr>
        <p:blipFill>
          <a:blip r:embed="rId5"/>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E7236F15-6205-40F9-AC91-DF6450A9716C}"/>
              </a:ext>
            </a:extLst>
          </p:cNvPr>
          <p:cNvPicPr>
            <a:picLocks noChangeAspect="1"/>
          </p:cNvPicPr>
          <p:nvPr/>
        </p:nvPicPr>
        <p:blipFill>
          <a:blip r:embed="rId5"/>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9FAD9C7D-216F-4FA4-A9CE-3365971BAE6F}"/>
              </a:ext>
            </a:extLst>
          </p:cNvPr>
          <p:cNvPicPr>
            <a:picLocks noChangeAspect="1"/>
          </p:cNvPicPr>
          <p:nvPr/>
        </p:nvPicPr>
        <p:blipFill>
          <a:blip r:embed="rId5"/>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986069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8" name="Imagen 7">
            <a:extLst>
              <a:ext uri="{FF2B5EF4-FFF2-40B4-BE49-F238E27FC236}">
                <a16:creationId xmlns:a16="http://schemas.microsoft.com/office/drawing/2014/main" id="{1E8D117E-178D-475B-B31B-9D4894788672}"/>
              </a:ext>
            </a:extLst>
          </p:cNvPr>
          <p:cNvPicPr>
            <a:picLocks noChangeAspect="1"/>
          </p:cNvPicPr>
          <p:nvPr/>
        </p:nvPicPr>
        <p:blipFill>
          <a:blip r:embed="rId5"/>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2898343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0699FC6D-C736-4162-A36D-E558D6F66633}"/>
              </a:ext>
            </a:extLst>
          </p:cNvPr>
          <p:cNvGraphicFramePr>
            <a:graphicFrameLocks/>
          </p:cNvGraphicFramePr>
          <p:nvPr>
            <p:extLst>
              <p:ext uri="{D42A27DB-BD31-4B8C-83A1-F6EECF244321}">
                <p14:modId xmlns:p14="http://schemas.microsoft.com/office/powerpoint/2010/main" val="2087634285"/>
              </p:ext>
            </p:extLst>
          </p:nvPr>
        </p:nvGraphicFramePr>
        <p:xfrm>
          <a:off x="1331639" y="1365065"/>
          <a:ext cx="6965345" cy="40081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0" name="Gráfico 19">
            <a:extLst>
              <a:ext uri="{FF2B5EF4-FFF2-40B4-BE49-F238E27FC236}">
                <a16:creationId xmlns:a16="http://schemas.microsoft.com/office/drawing/2014/main" id="{639421FD-C572-415F-910C-062567C0352B}"/>
              </a:ext>
            </a:extLst>
          </p:cNvPr>
          <p:cNvGraphicFramePr>
            <a:graphicFrameLocks/>
          </p:cNvGraphicFramePr>
          <p:nvPr>
            <p:extLst>
              <p:ext uri="{D42A27DB-BD31-4B8C-83A1-F6EECF244321}">
                <p14:modId xmlns:p14="http://schemas.microsoft.com/office/powerpoint/2010/main" val="1853604555"/>
              </p:ext>
            </p:extLst>
          </p:nvPr>
        </p:nvGraphicFramePr>
        <p:xfrm>
          <a:off x="1128940" y="1448749"/>
          <a:ext cx="7187476"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4827ADA6-C179-4FF2-9F25-D3119436DA1B}"/>
              </a:ext>
            </a:extLst>
          </p:cNvPr>
          <p:cNvGraphicFramePr>
            <a:graphicFrameLocks/>
          </p:cNvGraphicFramePr>
          <p:nvPr>
            <p:extLst>
              <p:ext uri="{D42A27DB-BD31-4B8C-83A1-F6EECF244321}">
                <p14:modId xmlns:p14="http://schemas.microsoft.com/office/powerpoint/2010/main" val="870216754"/>
              </p:ext>
            </p:extLst>
          </p:nvPr>
        </p:nvGraphicFramePr>
        <p:xfrm>
          <a:off x="1174659" y="1202527"/>
          <a:ext cx="7141757" cy="4348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8" name="Gráfico 27">
            <a:extLst>
              <a:ext uri="{FF2B5EF4-FFF2-40B4-BE49-F238E27FC236}">
                <a16:creationId xmlns:a16="http://schemas.microsoft.com/office/drawing/2014/main" id="{B1131229-62D1-490C-B9B1-6115EC45B579}"/>
              </a:ext>
            </a:extLst>
          </p:cNvPr>
          <p:cNvGraphicFramePr>
            <a:graphicFrameLocks/>
          </p:cNvGraphicFramePr>
          <p:nvPr>
            <p:extLst>
              <p:ext uri="{D42A27DB-BD31-4B8C-83A1-F6EECF244321}">
                <p14:modId xmlns:p14="http://schemas.microsoft.com/office/powerpoint/2010/main" val="3218583424"/>
              </p:ext>
            </p:extLst>
          </p:nvPr>
        </p:nvGraphicFramePr>
        <p:xfrm>
          <a:off x="937558" y="1512110"/>
          <a:ext cx="8117474" cy="4039015"/>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5">
            <a:extLst>
              <a:ext uri="{FF2B5EF4-FFF2-40B4-BE49-F238E27FC236}">
                <a16:creationId xmlns:a16="http://schemas.microsoft.com/office/drawing/2014/main" id="{64711986-CEE0-41A8-881C-38A22B6423CD}"/>
              </a:ext>
            </a:extLst>
          </p:cNvPr>
          <p:cNvSpPr txBox="1"/>
          <p:nvPr/>
        </p:nvSpPr>
        <p:spPr>
          <a:xfrm>
            <a:off x="1635136" y="3612346"/>
            <a:ext cx="288032"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1</a:t>
            </a:r>
          </a:p>
        </p:txBody>
      </p:sp>
      <p:sp>
        <p:nvSpPr>
          <p:cNvPr id="23" name="CuadroTexto 19">
            <a:extLst>
              <a:ext uri="{FF2B5EF4-FFF2-40B4-BE49-F238E27FC236}">
                <a16:creationId xmlns:a16="http://schemas.microsoft.com/office/drawing/2014/main" id="{73BD33EB-F5A1-43E1-BA75-A64B713F15A3}"/>
              </a:ext>
            </a:extLst>
          </p:cNvPr>
          <p:cNvSpPr txBox="1"/>
          <p:nvPr/>
        </p:nvSpPr>
        <p:spPr>
          <a:xfrm>
            <a:off x="2609433" y="3806723"/>
            <a:ext cx="288032"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2</a:t>
            </a:r>
          </a:p>
        </p:txBody>
      </p:sp>
      <p:sp>
        <p:nvSpPr>
          <p:cNvPr id="24" name="CuadroTexto 22">
            <a:extLst>
              <a:ext uri="{FF2B5EF4-FFF2-40B4-BE49-F238E27FC236}">
                <a16:creationId xmlns:a16="http://schemas.microsoft.com/office/drawing/2014/main" id="{C4CDA721-A3B6-459E-8DC9-F683F900B131}"/>
              </a:ext>
            </a:extLst>
          </p:cNvPr>
          <p:cNvSpPr txBox="1"/>
          <p:nvPr/>
        </p:nvSpPr>
        <p:spPr>
          <a:xfrm>
            <a:off x="3561752" y="4304737"/>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3</a:t>
            </a:r>
          </a:p>
        </p:txBody>
      </p:sp>
      <p:sp>
        <p:nvSpPr>
          <p:cNvPr id="25" name="CuadroTexto 23">
            <a:extLst>
              <a:ext uri="{FF2B5EF4-FFF2-40B4-BE49-F238E27FC236}">
                <a16:creationId xmlns:a16="http://schemas.microsoft.com/office/drawing/2014/main" id="{10BC9139-DE76-420E-A641-6F9495E41128}"/>
              </a:ext>
            </a:extLst>
          </p:cNvPr>
          <p:cNvSpPr txBox="1"/>
          <p:nvPr/>
        </p:nvSpPr>
        <p:spPr>
          <a:xfrm>
            <a:off x="4467794" y="4318361"/>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4</a:t>
            </a:r>
          </a:p>
        </p:txBody>
      </p:sp>
      <p:sp>
        <p:nvSpPr>
          <p:cNvPr id="26" name="CuadroTexto 24">
            <a:extLst>
              <a:ext uri="{FF2B5EF4-FFF2-40B4-BE49-F238E27FC236}">
                <a16:creationId xmlns:a16="http://schemas.microsoft.com/office/drawing/2014/main" id="{8F2ADB9C-CF17-42E7-8E4B-48A64E8D0A6C}"/>
              </a:ext>
            </a:extLst>
          </p:cNvPr>
          <p:cNvSpPr txBox="1"/>
          <p:nvPr/>
        </p:nvSpPr>
        <p:spPr>
          <a:xfrm>
            <a:off x="5428434" y="4300151"/>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5</a:t>
            </a:r>
          </a:p>
        </p:txBody>
      </p:sp>
      <p:sp>
        <p:nvSpPr>
          <p:cNvPr id="27" name="CuadroTexto 25">
            <a:extLst>
              <a:ext uri="{FF2B5EF4-FFF2-40B4-BE49-F238E27FC236}">
                <a16:creationId xmlns:a16="http://schemas.microsoft.com/office/drawing/2014/main" id="{401D199E-FB91-43C9-AB44-9AEBAF32B062}"/>
              </a:ext>
            </a:extLst>
          </p:cNvPr>
          <p:cNvSpPr txBox="1"/>
          <p:nvPr/>
        </p:nvSpPr>
        <p:spPr>
          <a:xfrm>
            <a:off x="6415684" y="4331129"/>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6</a:t>
            </a:r>
          </a:p>
        </p:txBody>
      </p:sp>
      <p:sp>
        <p:nvSpPr>
          <p:cNvPr id="31" name="CuadroTexto 26">
            <a:extLst>
              <a:ext uri="{FF2B5EF4-FFF2-40B4-BE49-F238E27FC236}">
                <a16:creationId xmlns:a16="http://schemas.microsoft.com/office/drawing/2014/main" id="{B67968E4-4345-4F1E-B38A-B1CEFBA515AD}"/>
              </a:ext>
            </a:extLst>
          </p:cNvPr>
          <p:cNvSpPr txBox="1"/>
          <p:nvPr/>
        </p:nvSpPr>
        <p:spPr>
          <a:xfrm>
            <a:off x="7391518" y="4470410"/>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7</a:t>
            </a:r>
          </a:p>
        </p:txBody>
      </p:sp>
      <p:sp>
        <p:nvSpPr>
          <p:cNvPr id="32" name="CuadroTexto 30">
            <a:extLst>
              <a:ext uri="{FF2B5EF4-FFF2-40B4-BE49-F238E27FC236}">
                <a16:creationId xmlns:a16="http://schemas.microsoft.com/office/drawing/2014/main" id="{557ECB76-2874-4653-8331-16B563AF44D6}"/>
              </a:ext>
            </a:extLst>
          </p:cNvPr>
          <p:cNvSpPr txBox="1"/>
          <p:nvPr/>
        </p:nvSpPr>
        <p:spPr>
          <a:xfrm>
            <a:off x="8291370" y="4506393"/>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8</a:t>
            </a:r>
          </a:p>
        </p:txBody>
      </p:sp>
    </p:spTree>
    <p:extLst>
      <p:ext uri="{BB962C8B-B14F-4D97-AF65-F5344CB8AC3E}">
        <p14:creationId xmlns:p14="http://schemas.microsoft.com/office/powerpoint/2010/main" val="111276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632311"/>
          </a:xfrm>
          <a:prstGeom prst="rect">
            <a:avLst/>
          </a:prstGeom>
          <a:noFill/>
        </p:spPr>
        <p:txBody>
          <a:bodyPr wrap="square" rtlCol="0">
            <a:spAutoFit/>
          </a:bodyPr>
          <a:lstStyle/>
          <a:p>
            <a:pPr algn="just"/>
            <a:r>
              <a:rPr lang="es-MX" dirty="0"/>
              <a:t>En el rubro correspondiente a “</a:t>
            </a:r>
            <a:r>
              <a:rPr lang="es-MX" b="1" dirty="0"/>
              <a:t>Identidad Institucional” todos </a:t>
            </a:r>
            <a:r>
              <a:rPr lang="es-MX" dirty="0"/>
              <a:t>se sienten </a:t>
            </a:r>
            <a:r>
              <a:rPr lang="es-MX" b="1" dirty="0"/>
              <a:t>orgulloso</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3.-Colores</a:t>
            </a:r>
          </a:p>
          <a:p>
            <a:pPr algn="just"/>
            <a:r>
              <a:rPr lang="es-MX" dirty="0"/>
              <a:t>Se manifiesta que poco mas de 18% de los trabajadores que contestaron la encuesta no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1.-Conciencia ecológica </a:t>
            </a:r>
          </a:p>
          <a:p>
            <a:pPr marL="742950" lvl="1" indent="-285750" algn="just">
              <a:buFont typeface="Arial" panose="020B0604020202020204" pitchFamily="34" charset="0"/>
              <a:buChar char="•"/>
            </a:pPr>
            <a:r>
              <a:rPr lang="es-MX" dirty="0"/>
              <a:t>2.-Transparencia y rendición de cuentas</a:t>
            </a:r>
          </a:p>
          <a:p>
            <a:pPr marL="742950" lvl="1" indent="-285750" algn="just">
              <a:buFont typeface="Arial" panose="020B0604020202020204" pitchFamily="34" charset="0"/>
              <a:buChar char="•"/>
            </a:pPr>
            <a:r>
              <a:rPr lang="es-MX" dirty="0"/>
              <a:t>3.-Responsabilidad</a:t>
            </a:r>
          </a:p>
          <a:p>
            <a:pPr marL="742950" lvl="1" indent="-285750" algn="just">
              <a:buFont typeface="Arial" panose="020B0604020202020204" pitchFamily="34" charset="0"/>
              <a:buChar char="•"/>
            </a:pPr>
            <a:r>
              <a:rPr lang="es-MX" dirty="0"/>
              <a:t>4.-Lealtad y compromiso</a:t>
            </a:r>
          </a:p>
          <a:p>
            <a:pPr marL="742950" lvl="1" indent="-285750" algn="just">
              <a:buFont typeface="Arial" panose="020B0604020202020204" pitchFamily="34" charset="0"/>
              <a:buChar char="•"/>
            </a:pPr>
            <a:r>
              <a:rPr lang="es-MX" dirty="0"/>
              <a:t>5.-Profesionalismo e integridad</a:t>
            </a:r>
          </a:p>
          <a:p>
            <a:pPr marL="742950" lvl="1" indent="-285750" algn="just">
              <a:buFont typeface="Arial" panose="020B0604020202020204" pitchFamily="34" charset="0"/>
              <a:buChar char="•"/>
            </a:pPr>
            <a:r>
              <a:rPr lang="es-MX" dirty="0"/>
              <a:t>6.- Justicia</a:t>
            </a:r>
          </a:p>
          <a:p>
            <a:pPr marL="742950" lvl="1" indent="-285750" algn="just">
              <a:buFont typeface="Arial" panose="020B0604020202020204" pitchFamily="34" charset="0"/>
              <a:buChar char="•"/>
            </a:pPr>
            <a:r>
              <a:rPr lang="es-MX" dirty="0"/>
              <a:t>7.-Equidad</a:t>
            </a:r>
          </a:p>
          <a:p>
            <a:pPr marL="742950" lvl="1" indent="-285750" algn="just">
              <a:buFont typeface="Arial" panose="020B0604020202020204" pitchFamily="34" charset="0"/>
              <a:buChar char="•"/>
            </a:pPr>
            <a:r>
              <a:rPr lang="es-MX" dirty="0"/>
              <a:t>8.-Tolerancia</a:t>
            </a:r>
          </a:p>
          <a:p>
            <a:pPr marL="742950" lvl="1" indent="-285750" algn="just">
              <a:buFont typeface="Arial" panose="020B0604020202020204" pitchFamily="34" charset="0"/>
              <a:buChar char="•"/>
            </a:pP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2CC7ADA1-41CD-4EBD-8182-F37FB8132E92}"/>
              </a:ext>
            </a:extLst>
          </p:cNvPr>
          <p:cNvSpPr txBox="1"/>
          <p:nvPr/>
        </p:nvSpPr>
        <p:spPr>
          <a:xfrm>
            <a:off x="539552" y="1013976"/>
            <a:ext cx="4578926" cy="369332"/>
          </a:xfrm>
          <a:prstGeom prst="rect">
            <a:avLst/>
          </a:prstGeom>
          <a:noFill/>
        </p:spPr>
        <p:txBody>
          <a:bodyPr wrap="square">
            <a:spAutoFit/>
          </a:bodyPr>
          <a:lstStyle/>
          <a:p>
            <a:pPr algn="ctr"/>
            <a:r>
              <a:rPr lang="es-MX" b="1" dirty="0"/>
              <a:t>1. Datos Generales</a:t>
            </a:r>
            <a:endParaRPr lang="es-MX" sz="1800" dirty="0"/>
          </a:p>
        </p:txBody>
      </p:sp>
      <p:graphicFrame>
        <p:nvGraphicFramePr>
          <p:cNvPr id="6" name="Tabla 5">
            <a:extLst>
              <a:ext uri="{FF2B5EF4-FFF2-40B4-BE49-F238E27FC236}">
                <a16:creationId xmlns:a16="http://schemas.microsoft.com/office/drawing/2014/main" id="{A6A0A6D9-3A2C-43A2-AD1F-1EFFDA28F6C7}"/>
              </a:ext>
            </a:extLst>
          </p:cNvPr>
          <p:cNvGraphicFramePr>
            <a:graphicFrameLocks noGrp="1"/>
          </p:cNvGraphicFramePr>
          <p:nvPr>
            <p:extLst>
              <p:ext uri="{D42A27DB-BD31-4B8C-83A1-F6EECF244321}">
                <p14:modId xmlns:p14="http://schemas.microsoft.com/office/powerpoint/2010/main" val="2724854705"/>
              </p:ext>
            </p:extLst>
          </p:nvPr>
        </p:nvGraphicFramePr>
        <p:xfrm>
          <a:off x="2195736" y="1799105"/>
          <a:ext cx="5223351" cy="3741903"/>
        </p:xfrm>
        <a:graphic>
          <a:graphicData uri="http://schemas.openxmlformats.org/drawingml/2006/table">
            <a:tbl>
              <a:tblPr firstRow="1" firstCol="1" bandRow="1">
                <a:tableStyleId>{69012ECD-51FC-41F1-AA8D-1B2483CD663E}</a:tableStyleId>
              </a:tblPr>
              <a:tblGrid>
                <a:gridCol w="2628278">
                  <a:extLst>
                    <a:ext uri="{9D8B030D-6E8A-4147-A177-3AD203B41FA5}">
                      <a16:colId xmlns:a16="http://schemas.microsoft.com/office/drawing/2014/main" val="3022602343"/>
                    </a:ext>
                  </a:extLst>
                </a:gridCol>
                <a:gridCol w="2595073">
                  <a:extLst>
                    <a:ext uri="{9D8B030D-6E8A-4147-A177-3AD203B41FA5}">
                      <a16:colId xmlns:a16="http://schemas.microsoft.com/office/drawing/2014/main" val="2012519455"/>
                    </a:ext>
                  </a:extLst>
                </a:gridCol>
              </a:tblGrid>
              <a:tr h="570776">
                <a:tc gridSpan="2">
                  <a:txBody>
                    <a:bodyPr/>
                    <a:lstStyle/>
                    <a:p>
                      <a:pPr marL="457200" algn="ctr">
                        <a:lnSpc>
                          <a:spcPct val="115000"/>
                        </a:lnSpc>
                        <a:spcAft>
                          <a:spcPts val="1000"/>
                        </a:spcAft>
                      </a:pPr>
                      <a:r>
                        <a:rPr lang="es-MX" sz="1600">
                          <a:effectLst/>
                        </a:rPr>
                        <a:t>ÁREA : UNIDAD ACADÉMICA PREPARATORIA #5 TUXPAN</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506231836"/>
                  </a:ext>
                </a:extLst>
              </a:tr>
              <a:tr h="303059">
                <a:tc>
                  <a:txBody>
                    <a:bodyPr/>
                    <a:lstStyle/>
                    <a:p>
                      <a:pPr marL="457200" algn="ctr">
                        <a:lnSpc>
                          <a:spcPct val="115000"/>
                        </a:lnSpc>
                      </a:pPr>
                      <a:r>
                        <a:rPr lang="es-MX" sz="1600">
                          <a:effectLst/>
                        </a:rPr>
                        <a:t>PERSONAL TOTAL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50</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0828702"/>
                  </a:ext>
                </a:extLst>
              </a:tr>
              <a:tr h="520766">
                <a:tc>
                  <a:txBody>
                    <a:bodyPr/>
                    <a:lstStyle/>
                    <a:p>
                      <a:pPr marL="457200" algn="ctr">
                        <a:lnSpc>
                          <a:spcPct val="115000"/>
                        </a:lnSpc>
                      </a:pPr>
                      <a:r>
                        <a:rPr lang="es-MX" sz="1600">
                          <a:effectLst/>
                        </a:rPr>
                        <a:t>PERSONAL ENCUESTADO: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50</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7533557"/>
                  </a:ext>
                </a:extLst>
              </a:tr>
              <a:tr h="285388">
                <a:tc>
                  <a:txBody>
                    <a:bodyPr/>
                    <a:lstStyle/>
                    <a:p>
                      <a:pPr marL="457200" algn="ctr">
                        <a:lnSpc>
                          <a:spcPct val="115000"/>
                        </a:lnSpc>
                      </a:pPr>
                      <a:r>
                        <a:rPr lang="es-MX" sz="1600">
                          <a:effectLst/>
                        </a:rPr>
                        <a:t>PORCENTAJE:</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100</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7989010"/>
                  </a:ext>
                </a:extLst>
              </a:tr>
              <a:tr h="879135">
                <a:tc gridSpan="2">
                  <a:txBody>
                    <a:bodyPr/>
                    <a:lstStyle/>
                    <a:p>
                      <a:pPr marL="457200" algn="ctr">
                        <a:lnSpc>
                          <a:spcPct val="115000"/>
                        </a:lnSpc>
                      </a:pPr>
                      <a:r>
                        <a:rPr lang="es-MX" sz="1600">
                          <a:effectLst/>
                        </a:rPr>
                        <a:t> </a:t>
                      </a:r>
                    </a:p>
                    <a:p>
                      <a:pPr marL="457200" algn="ctr">
                        <a:lnSpc>
                          <a:spcPct val="115000"/>
                        </a:lnSpc>
                        <a:spcAft>
                          <a:spcPts val="1000"/>
                        </a:spcAft>
                      </a:pPr>
                      <a:r>
                        <a:rPr lang="es-MX" sz="1600">
                          <a:effectLst/>
                        </a:rPr>
                        <a:t>PERSONAL EN FUNCIONES  ENCUESTADO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2641881011"/>
                  </a:ext>
                </a:extLst>
              </a:tr>
              <a:tr h="285388">
                <a:tc>
                  <a:txBody>
                    <a:bodyPr/>
                    <a:lstStyle/>
                    <a:p>
                      <a:pPr marL="457200" algn="ctr">
                        <a:lnSpc>
                          <a:spcPct val="115000"/>
                        </a:lnSpc>
                      </a:pPr>
                      <a:r>
                        <a:rPr lang="es-MX" sz="1600">
                          <a:effectLst/>
                        </a:rPr>
                        <a:t>MANUAL:</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10</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0212352"/>
                  </a:ext>
                </a:extLst>
              </a:tr>
              <a:tr h="285388">
                <a:tc>
                  <a:txBody>
                    <a:bodyPr/>
                    <a:lstStyle/>
                    <a:p>
                      <a:pPr marL="457200" algn="ctr">
                        <a:lnSpc>
                          <a:spcPct val="115000"/>
                        </a:lnSpc>
                      </a:pPr>
                      <a:r>
                        <a:rPr lang="es-MX" sz="1600">
                          <a:effectLst/>
                        </a:rPr>
                        <a:t>ADMINISTRATIVO: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7</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1125325"/>
                  </a:ext>
                </a:extLst>
              </a:tr>
              <a:tr h="285388">
                <a:tc>
                  <a:txBody>
                    <a:bodyPr/>
                    <a:lstStyle/>
                    <a:p>
                      <a:pPr marL="457200" algn="ctr">
                        <a:lnSpc>
                          <a:spcPct val="115000"/>
                        </a:lnSpc>
                      </a:pPr>
                      <a:r>
                        <a:rPr lang="es-MX" sz="1600">
                          <a:effectLst/>
                        </a:rPr>
                        <a:t>DOCENTE:</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48</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2709208"/>
                  </a:ext>
                </a:extLst>
              </a:tr>
              <a:tr h="303059">
                <a:tc>
                  <a:txBody>
                    <a:bodyPr/>
                    <a:lstStyle/>
                    <a:p>
                      <a:pPr marL="457200" algn="ctr">
                        <a:lnSpc>
                          <a:spcPct val="115000"/>
                        </a:lnSpc>
                      </a:pPr>
                      <a:r>
                        <a:rPr lang="es-MX" sz="1600">
                          <a:effectLst/>
                        </a:rPr>
                        <a:t>DIRECTIVO: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dirty="0">
                          <a:effectLst/>
                        </a:rPr>
                        <a:t>2</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8227209"/>
                  </a:ext>
                </a:extLst>
              </a:tr>
            </a:tbl>
          </a:graphicData>
        </a:graphic>
      </p:graphicFrame>
    </p:spTree>
    <p:extLst>
      <p:ext uri="{BB962C8B-B14F-4D97-AF65-F5344CB8AC3E}">
        <p14:creationId xmlns:p14="http://schemas.microsoft.com/office/powerpoint/2010/main" val="3061513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0BC29E83-00ED-4358-95AE-E7BF36F990DE}"/>
              </a:ext>
            </a:extLst>
          </p:cNvPr>
          <p:cNvGraphicFramePr>
            <a:graphicFrameLocks/>
          </p:cNvGraphicFramePr>
          <p:nvPr>
            <p:extLst>
              <p:ext uri="{D42A27DB-BD31-4B8C-83A1-F6EECF244321}">
                <p14:modId xmlns:p14="http://schemas.microsoft.com/office/powerpoint/2010/main" val="1398955043"/>
              </p:ext>
            </p:extLst>
          </p:nvPr>
        </p:nvGraphicFramePr>
        <p:xfrm>
          <a:off x="1128940" y="1274535"/>
          <a:ext cx="7187476" cy="43409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3" name="Gráfico 22">
            <a:extLst>
              <a:ext uri="{FF2B5EF4-FFF2-40B4-BE49-F238E27FC236}">
                <a16:creationId xmlns:a16="http://schemas.microsoft.com/office/drawing/2014/main" id="{D0DF67A2-21E5-4B40-8E81-E00C76AF3A66}"/>
              </a:ext>
            </a:extLst>
          </p:cNvPr>
          <p:cNvGraphicFramePr>
            <a:graphicFrameLocks/>
          </p:cNvGraphicFramePr>
          <p:nvPr>
            <p:extLst>
              <p:ext uri="{D42A27DB-BD31-4B8C-83A1-F6EECF244321}">
                <p14:modId xmlns:p14="http://schemas.microsoft.com/office/powerpoint/2010/main" val="663240448"/>
              </p:ext>
            </p:extLst>
          </p:nvPr>
        </p:nvGraphicFramePr>
        <p:xfrm>
          <a:off x="1128940" y="1202527"/>
          <a:ext cx="7187476" cy="43585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F7D3908A-F235-45DA-972C-FE223E95393D}"/>
              </a:ext>
            </a:extLst>
          </p:cNvPr>
          <p:cNvGraphicFramePr>
            <a:graphicFrameLocks/>
          </p:cNvGraphicFramePr>
          <p:nvPr>
            <p:extLst>
              <p:ext uri="{D42A27DB-BD31-4B8C-83A1-F6EECF244321}">
                <p14:modId xmlns:p14="http://schemas.microsoft.com/office/powerpoint/2010/main" val="1492898504"/>
              </p:ext>
            </p:extLst>
          </p:nvPr>
        </p:nvGraphicFramePr>
        <p:xfrm>
          <a:off x="1128939" y="1202527"/>
          <a:ext cx="7141757" cy="42936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F369A0FB-F83C-441E-B51C-4A0D68A1BE0D}"/>
              </a:ext>
            </a:extLst>
          </p:cNvPr>
          <p:cNvGraphicFramePr>
            <a:graphicFrameLocks/>
          </p:cNvGraphicFramePr>
          <p:nvPr>
            <p:extLst>
              <p:ext uri="{D42A27DB-BD31-4B8C-83A1-F6EECF244321}">
                <p14:modId xmlns:p14="http://schemas.microsoft.com/office/powerpoint/2010/main" val="2911064721"/>
              </p:ext>
            </p:extLst>
          </p:nvPr>
        </p:nvGraphicFramePr>
        <p:xfrm>
          <a:off x="1220378" y="1164363"/>
          <a:ext cx="7096038" cy="43410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4C4828E5-DEB1-474D-9ED0-F7D2BA4DC22E}"/>
              </a:ext>
            </a:extLst>
          </p:cNvPr>
          <p:cNvGraphicFramePr>
            <a:graphicFrameLocks/>
          </p:cNvGraphicFramePr>
          <p:nvPr>
            <p:extLst>
              <p:ext uri="{D42A27DB-BD31-4B8C-83A1-F6EECF244321}">
                <p14:modId xmlns:p14="http://schemas.microsoft.com/office/powerpoint/2010/main" val="459678163"/>
              </p:ext>
            </p:extLst>
          </p:nvPr>
        </p:nvGraphicFramePr>
        <p:xfrm>
          <a:off x="1128940" y="1133295"/>
          <a:ext cx="7187476" cy="43628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A5E8EA9B-B032-4D23-BC9C-5BD35BDAA726}"/>
              </a:ext>
            </a:extLst>
          </p:cNvPr>
          <p:cNvGraphicFramePr>
            <a:graphicFrameLocks/>
          </p:cNvGraphicFramePr>
          <p:nvPr>
            <p:extLst>
              <p:ext uri="{D42A27DB-BD31-4B8C-83A1-F6EECF244321}">
                <p14:modId xmlns:p14="http://schemas.microsoft.com/office/powerpoint/2010/main" val="2610358087"/>
              </p:ext>
            </p:extLst>
          </p:nvPr>
        </p:nvGraphicFramePr>
        <p:xfrm>
          <a:off x="1128940" y="1225388"/>
          <a:ext cx="7187476" cy="42800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7" name="Gráfico 6">
            <a:extLst>
              <a:ext uri="{FF2B5EF4-FFF2-40B4-BE49-F238E27FC236}">
                <a16:creationId xmlns:a16="http://schemas.microsoft.com/office/drawing/2014/main" id="{E647FDAD-116A-4225-985A-EB45247660C2}"/>
              </a:ext>
            </a:extLst>
          </p:cNvPr>
          <p:cNvGraphicFramePr>
            <a:graphicFrameLocks/>
          </p:cNvGraphicFramePr>
          <p:nvPr>
            <p:extLst>
              <p:ext uri="{D42A27DB-BD31-4B8C-83A1-F6EECF244321}">
                <p14:modId xmlns:p14="http://schemas.microsoft.com/office/powerpoint/2010/main" val="3877872911"/>
              </p:ext>
            </p:extLst>
          </p:nvPr>
        </p:nvGraphicFramePr>
        <p:xfrm>
          <a:off x="1140026" y="1359928"/>
          <a:ext cx="7187476" cy="42800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3CCDFBAD-1456-4E0A-8068-ED8E72A41211}"/>
              </a:ext>
            </a:extLst>
          </p:cNvPr>
          <p:cNvGraphicFramePr>
            <a:graphicFrameLocks/>
          </p:cNvGraphicFramePr>
          <p:nvPr>
            <p:extLst>
              <p:ext uri="{D42A27DB-BD31-4B8C-83A1-F6EECF244321}">
                <p14:modId xmlns:p14="http://schemas.microsoft.com/office/powerpoint/2010/main" val="1529431863"/>
              </p:ext>
            </p:extLst>
          </p:nvPr>
        </p:nvGraphicFramePr>
        <p:xfrm>
          <a:off x="1128940" y="1448749"/>
          <a:ext cx="7187476"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30B058FC-8DE7-40F0-9688-4A0F9EAAA9A2}"/>
              </a:ext>
            </a:extLst>
          </p:cNvPr>
          <p:cNvGraphicFramePr>
            <a:graphicFrameLocks/>
          </p:cNvGraphicFramePr>
          <p:nvPr>
            <p:extLst>
              <p:ext uri="{D42A27DB-BD31-4B8C-83A1-F6EECF244321}">
                <p14:modId xmlns:p14="http://schemas.microsoft.com/office/powerpoint/2010/main" val="1511550178"/>
              </p:ext>
            </p:extLst>
          </p:nvPr>
        </p:nvGraphicFramePr>
        <p:xfrm>
          <a:off x="1128940" y="1471609"/>
          <a:ext cx="7187476" cy="41921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64A3BF7A-F1B5-4CBF-9852-B236AA97730C}"/>
              </a:ext>
            </a:extLst>
          </p:cNvPr>
          <p:cNvGraphicFramePr>
            <a:graphicFrameLocks/>
          </p:cNvGraphicFramePr>
          <p:nvPr>
            <p:extLst>
              <p:ext uri="{D42A27DB-BD31-4B8C-83A1-F6EECF244321}">
                <p14:modId xmlns:p14="http://schemas.microsoft.com/office/powerpoint/2010/main" val="1069750146"/>
              </p:ext>
            </p:extLst>
          </p:nvPr>
        </p:nvGraphicFramePr>
        <p:xfrm>
          <a:off x="1128940" y="1471609"/>
          <a:ext cx="7187476" cy="40435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139321"/>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buena, el </a:t>
            </a:r>
            <a:r>
              <a:rPr lang="es-MX" b="1" dirty="0"/>
              <a:t>clima</a:t>
            </a:r>
            <a:r>
              <a:rPr lang="es-MX" dirty="0"/>
              <a:t> del entorno en cual se labora es regular con una oportunidad a mejorar, el </a:t>
            </a:r>
            <a:r>
              <a:rPr lang="es-MX" b="1" dirty="0"/>
              <a:t>ruido</a:t>
            </a:r>
            <a:r>
              <a:rPr lang="es-MX" dirty="0"/>
              <a:t> es adecuado para realizar las diversas labores encomendadas, en lo referente a </a:t>
            </a:r>
            <a:r>
              <a:rPr lang="es-MX" b="1" dirty="0"/>
              <a:t>mobiliario</a:t>
            </a:r>
            <a:r>
              <a:rPr lang="es-MX" dirty="0"/>
              <a:t> se expresa que es excelente, el </a:t>
            </a:r>
            <a:r>
              <a:rPr lang="es-MX" b="1" dirty="0"/>
              <a:t>espacio</a:t>
            </a:r>
            <a:r>
              <a:rPr lang="es-MX" dirty="0"/>
              <a:t> permite realizar las actividades de forma normal, la </a:t>
            </a:r>
            <a:r>
              <a:rPr lang="es-MX" b="1" dirty="0"/>
              <a:t>higiene</a:t>
            </a:r>
            <a:r>
              <a:rPr lang="es-MX" dirty="0"/>
              <a:t> en general es excelente al igual que la </a:t>
            </a:r>
            <a:r>
              <a:rPr lang="es-MX" b="1" dirty="0"/>
              <a:t>higiene en sanitarios</a:t>
            </a:r>
            <a:r>
              <a:rPr lang="es-MX" dirty="0"/>
              <a:t>, en relación a la respuesta de solicitud de </a:t>
            </a:r>
            <a:r>
              <a:rPr lang="es-MX" b="1" dirty="0"/>
              <a:t>mantenimiento</a:t>
            </a:r>
            <a:r>
              <a:rPr lang="es-MX" dirty="0"/>
              <a:t> de infraestructura se expresa que es excelente, se conoce a los </a:t>
            </a:r>
            <a:r>
              <a:rPr lang="es-MX" b="1" dirty="0"/>
              <a:t>integrantes</a:t>
            </a:r>
            <a:r>
              <a:rPr lang="es-MX" dirty="0"/>
              <a:t> </a:t>
            </a:r>
            <a:r>
              <a:rPr lang="es-MX" b="1" dirty="0"/>
              <a:t>de las comisiones de seguridad e higiene </a:t>
            </a:r>
            <a:r>
              <a:rPr lang="es-MX" dirty="0"/>
              <a:t>en un buen porcentaje y es muy buena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1571882A-AD0A-4323-93F6-BF89DBC799AB}"/>
              </a:ext>
            </a:extLst>
          </p:cNvPr>
          <p:cNvGraphicFramePr>
            <a:graphicFrameLocks/>
          </p:cNvGraphicFramePr>
          <p:nvPr>
            <p:extLst>
              <p:ext uri="{D42A27DB-BD31-4B8C-83A1-F6EECF244321}">
                <p14:modId xmlns:p14="http://schemas.microsoft.com/office/powerpoint/2010/main" val="2679392457"/>
              </p:ext>
            </p:extLst>
          </p:nvPr>
        </p:nvGraphicFramePr>
        <p:xfrm>
          <a:off x="1128940" y="1494467"/>
          <a:ext cx="7187476" cy="40566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737D253C-19C9-4698-950B-2EC9C7787E95}"/>
              </a:ext>
            </a:extLst>
          </p:cNvPr>
          <p:cNvGraphicFramePr>
            <a:graphicFrameLocks/>
          </p:cNvGraphicFramePr>
          <p:nvPr>
            <p:extLst>
              <p:ext uri="{D42A27DB-BD31-4B8C-83A1-F6EECF244321}">
                <p14:modId xmlns:p14="http://schemas.microsoft.com/office/powerpoint/2010/main" val="612711790"/>
              </p:ext>
            </p:extLst>
          </p:nvPr>
        </p:nvGraphicFramePr>
        <p:xfrm>
          <a:off x="1128940" y="1717829"/>
          <a:ext cx="7187476" cy="383329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E93271C5-66EA-41C2-B5CE-794A0049A12A}"/>
              </a:ext>
            </a:extLst>
          </p:cNvPr>
          <p:cNvGraphicFramePr>
            <a:graphicFrameLocks/>
          </p:cNvGraphicFramePr>
          <p:nvPr>
            <p:extLst>
              <p:ext uri="{D42A27DB-BD31-4B8C-83A1-F6EECF244321}">
                <p14:modId xmlns:p14="http://schemas.microsoft.com/office/powerpoint/2010/main" val="2160470382"/>
              </p:ext>
            </p:extLst>
          </p:nvPr>
        </p:nvGraphicFramePr>
        <p:xfrm>
          <a:off x="1305351" y="1319862"/>
          <a:ext cx="7011065" cy="42049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25A5D51B-78E5-450D-930E-D3CA4D002F8B}"/>
              </a:ext>
            </a:extLst>
          </p:cNvPr>
          <p:cNvGraphicFramePr>
            <a:graphicFrameLocks/>
          </p:cNvGraphicFramePr>
          <p:nvPr>
            <p:extLst>
              <p:ext uri="{D42A27DB-BD31-4B8C-83A1-F6EECF244321}">
                <p14:modId xmlns:p14="http://schemas.microsoft.com/office/powerpoint/2010/main" val="2503210674"/>
              </p:ext>
            </p:extLst>
          </p:nvPr>
        </p:nvGraphicFramePr>
        <p:xfrm>
          <a:off x="1128940" y="1355866"/>
          <a:ext cx="7187476" cy="42707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6" name="Gráfico 5">
            <a:extLst>
              <a:ext uri="{FF2B5EF4-FFF2-40B4-BE49-F238E27FC236}">
                <a16:creationId xmlns:a16="http://schemas.microsoft.com/office/drawing/2014/main" id="{E66F8DFF-5C1F-4A58-9DBE-46DF12345E90}"/>
              </a:ext>
            </a:extLst>
          </p:cNvPr>
          <p:cNvGraphicFramePr>
            <a:graphicFrameLocks/>
          </p:cNvGraphicFramePr>
          <p:nvPr>
            <p:extLst>
              <p:ext uri="{D42A27DB-BD31-4B8C-83A1-F6EECF244321}">
                <p14:modId xmlns:p14="http://schemas.microsoft.com/office/powerpoint/2010/main" val="2053613017"/>
              </p:ext>
            </p:extLst>
          </p:nvPr>
        </p:nvGraphicFramePr>
        <p:xfrm>
          <a:off x="1128940" y="1355866"/>
          <a:ext cx="7187476" cy="42707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5EA27280-6D49-42BA-9A32-79F48727012A}"/>
              </a:ext>
            </a:extLst>
          </p:cNvPr>
          <p:cNvGraphicFramePr>
            <a:graphicFrameLocks/>
          </p:cNvGraphicFramePr>
          <p:nvPr>
            <p:extLst>
              <p:ext uri="{D42A27DB-BD31-4B8C-83A1-F6EECF244321}">
                <p14:modId xmlns:p14="http://schemas.microsoft.com/office/powerpoint/2010/main" val="3623513678"/>
              </p:ext>
            </p:extLst>
          </p:nvPr>
        </p:nvGraphicFramePr>
        <p:xfrm>
          <a:off x="1259632" y="1319862"/>
          <a:ext cx="7056784"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0EF48647-5BF9-4450-A955-0483154691BA}"/>
              </a:ext>
            </a:extLst>
          </p:cNvPr>
          <p:cNvGraphicFramePr>
            <a:graphicFrameLocks/>
          </p:cNvGraphicFramePr>
          <p:nvPr>
            <p:extLst>
              <p:ext uri="{D42A27DB-BD31-4B8C-83A1-F6EECF244321}">
                <p14:modId xmlns:p14="http://schemas.microsoft.com/office/powerpoint/2010/main" val="2401431721"/>
              </p:ext>
            </p:extLst>
          </p:nvPr>
        </p:nvGraphicFramePr>
        <p:xfrm>
          <a:off x="1128940" y="1437589"/>
          <a:ext cx="7187476" cy="4113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6" name="Gráfico 5">
            <a:extLst>
              <a:ext uri="{FF2B5EF4-FFF2-40B4-BE49-F238E27FC236}">
                <a16:creationId xmlns:a16="http://schemas.microsoft.com/office/drawing/2014/main" id="{240876D0-A121-4557-8A3F-F04AFB1C60DF}"/>
              </a:ext>
            </a:extLst>
          </p:cNvPr>
          <p:cNvGraphicFramePr>
            <a:graphicFrameLocks/>
          </p:cNvGraphicFramePr>
          <p:nvPr>
            <p:extLst>
              <p:ext uri="{D42A27DB-BD31-4B8C-83A1-F6EECF244321}">
                <p14:modId xmlns:p14="http://schemas.microsoft.com/office/powerpoint/2010/main" val="511508646"/>
              </p:ext>
            </p:extLst>
          </p:nvPr>
        </p:nvGraphicFramePr>
        <p:xfrm>
          <a:off x="1128940" y="1437589"/>
          <a:ext cx="7187476" cy="4113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801314"/>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son proporcionadas de manera correcta y oportuna, presentándose una oportunidad de mejora ya que el 12% menciona que no es siempre.</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necesarios para llevar a cabo tus actividades académicas o de investigación, presentándose una oportunidad de mejora ya que el 15% menciona que no es siempre, y el 8% dice que nunca son proporcionadas de manera correcta y oportuna.</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excelentes.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5355312"/>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sin embargo hay una oportunidad de mejora ya que 37% menciona que no es siempre.</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sin embargo hay una oportunidad de mejora ya que mas del 37% menciona que no es siempre.</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sin embargo hay una oportunidad de mejora ya que el 25% menciona que no es siempre, y un 12% dice que nunca cuenta con ello.</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Se cuenta con el </a:t>
            </a:r>
            <a:r>
              <a:rPr lang="es-MX" b="1" dirty="0"/>
              <a:t>material necesario para la realización de funciones.</a:t>
            </a:r>
          </a:p>
          <a:p>
            <a:pPr marL="285750" indent="-285750" algn="just">
              <a:buFont typeface="Arial" panose="020B0604020202020204" pitchFamily="34" charset="0"/>
              <a:buChar char="•"/>
            </a:pPr>
            <a:r>
              <a:rPr lang="es-MX" dirty="0"/>
              <a:t>Se proporciona en tiempo y forma el </a:t>
            </a:r>
            <a:r>
              <a:rPr lang="es-MX" b="1" dirty="0"/>
              <a:t>equipo o herramientas necesarias para realizar sus funciones.</a:t>
            </a:r>
            <a:endParaRPr lang="es-MX" dirty="0"/>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16BD373E-4F39-482F-9CD5-79C5686A7BD5}"/>
              </a:ext>
            </a:extLst>
          </p:cNvPr>
          <p:cNvGraphicFramePr>
            <a:graphicFrameLocks/>
          </p:cNvGraphicFramePr>
          <p:nvPr>
            <p:extLst>
              <p:ext uri="{D42A27DB-BD31-4B8C-83A1-F6EECF244321}">
                <p14:modId xmlns:p14="http://schemas.microsoft.com/office/powerpoint/2010/main" val="2231514231"/>
              </p:ext>
            </p:extLst>
          </p:nvPr>
        </p:nvGraphicFramePr>
        <p:xfrm>
          <a:off x="1174659" y="1342721"/>
          <a:ext cx="7141757"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773D521A-35FE-41E4-83D3-2BCAA2878203}"/>
              </a:ext>
            </a:extLst>
          </p:cNvPr>
          <p:cNvGraphicFramePr>
            <a:graphicFrameLocks/>
          </p:cNvGraphicFramePr>
          <p:nvPr>
            <p:extLst>
              <p:ext uri="{D42A27DB-BD31-4B8C-83A1-F6EECF244321}">
                <p14:modId xmlns:p14="http://schemas.microsoft.com/office/powerpoint/2010/main" val="823155437"/>
              </p:ext>
            </p:extLst>
          </p:nvPr>
        </p:nvGraphicFramePr>
        <p:xfrm>
          <a:off x="1174659" y="1035477"/>
          <a:ext cx="7141757"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29A54211-C2A5-4702-9492-4586C9F29E30}"/>
              </a:ext>
            </a:extLst>
          </p:cNvPr>
          <p:cNvGraphicFramePr>
            <a:graphicFrameLocks/>
          </p:cNvGraphicFramePr>
          <p:nvPr>
            <p:extLst>
              <p:ext uri="{D42A27DB-BD31-4B8C-83A1-F6EECF244321}">
                <p14:modId xmlns:p14="http://schemas.microsoft.com/office/powerpoint/2010/main" val="2694166933"/>
              </p:ext>
            </p:extLst>
          </p:nvPr>
        </p:nvGraphicFramePr>
        <p:xfrm>
          <a:off x="1128940" y="1319861"/>
          <a:ext cx="7187476"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770550BE-69B2-4B3A-8B33-B12166EAAA5C}"/>
              </a:ext>
            </a:extLst>
          </p:cNvPr>
          <p:cNvGraphicFramePr>
            <a:graphicFrameLocks/>
          </p:cNvGraphicFramePr>
          <p:nvPr>
            <p:extLst>
              <p:ext uri="{D42A27DB-BD31-4B8C-83A1-F6EECF244321}">
                <p14:modId xmlns:p14="http://schemas.microsoft.com/office/powerpoint/2010/main" val="3315988158"/>
              </p:ext>
            </p:extLst>
          </p:nvPr>
        </p:nvGraphicFramePr>
        <p:xfrm>
          <a:off x="1220378" y="1319861"/>
          <a:ext cx="7096038"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70CED179-C23D-4203-99FA-5118B020562A}"/>
              </a:ext>
            </a:extLst>
          </p:cNvPr>
          <p:cNvGraphicFramePr>
            <a:graphicFrameLocks/>
          </p:cNvGraphicFramePr>
          <p:nvPr>
            <p:extLst>
              <p:ext uri="{D42A27DB-BD31-4B8C-83A1-F6EECF244321}">
                <p14:modId xmlns:p14="http://schemas.microsoft.com/office/powerpoint/2010/main" val="2971407648"/>
              </p:ext>
            </p:extLst>
          </p:nvPr>
        </p:nvGraphicFramePr>
        <p:xfrm>
          <a:off x="1128940" y="1319861"/>
          <a:ext cx="7187476" cy="4261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i="0" baseline="0" dirty="0">
                <a:effectLst/>
              </a:rPr>
              <a:t>ÁREA 50 - PREPARATORIA NO. 5 TUXPAN</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691EFF15-3A9B-4A26-AB97-6441EDC07582}"/>
              </a:ext>
            </a:extLst>
          </p:cNvPr>
          <p:cNvGraphicFramePr>
            <a:graphicFrameLocks/>
          </p:cNvGraphicFramePr>
          <p:nvPr>
            <p:extLst>
              <p:ext uri="{D42A27DB-BD31-4B8C-83A1-F6EECF244321}">
                <p14:modId xmlns:p14="http://schemas.microsoft.com/office/powerpoint/2010/main" val="2328833578"/>
              </p:ext>
            </p:extLst>
          </p:nvPr>
        </p:nvGraphicFramePr>
        <p:xfrm>
          <a:off x="1162886" y="1060484"/>
          <a:ext cx="7141756"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2FD85EAD-E435-4EC2-A4F6-503B642163D8}"/>
              </a:ext>
            </a:extLst>
          </p:cNvPr>
          <p:cNvGraphicFramePr>
            <a:graphicFrameLocks/>
          </p:cNvGraphicFramePr>
          <p:nvPr>
            <p:extLst>
              <p:ext uri="{D42A27DB-BD31-4B8C-83A1-F6EECF244321}">
                <p14:modId xmlns:p14="http://schemas.microsoft.com/office/powerpoint/2010/main" val="1148644005"/>
              </p:ext>
            </p:extLst>
          </p:nvPr>
        </p:nvGraphicFramePr>
        <p:xfrm>
          <a:off x="1220378" y="1073641"/>
          <a:ext cx="7096038"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416320"/>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muy bueno con una mínima oportunidad a mejorar, se manifiesta que se les permite expresar su </a:t>
            </a:r>
            <a:r>
              <a:rPr lang="es-MX" b="1" dirty="0"/>
              <a:t>punto de vista</a:t>
            </a:r>
            <a:r>
              <a:rPr lang="es-MX" dirty="0"/>
              <a:t>, se dice que se presentan </a:t>
            </a:r>
            <a:r>
              <a:rPr lang="es-MX" b="1" dirty="0"/>
              <a:t>situaciones de conflicto </a:t>
            </a:r>
            <a:r>
              <a:rPr lang="es-MX" dirty="0"/>
              <a:t>, y estas situaciones de </a:t>
            </a:r>
            <a:r>
              <a:rPr lang="es-MX" b="1" dirty="0"/>
              <a:t>conflicto afectan el ambiente </a:t>
            </a:r>
            <a:r>
              <a:rPr lang="es-MX" dirty="0"/>
              <a:t>de trabajo en un alto porcentaje, los encuestados clasificaron la siguiente </a:t>
            </a:r>
            <a:r>
              <a:rPr lang="es-MX" b="1" dirty="0"/>
              <a:t>tipificación</a:t>
            </a:r>
            <a:r>
              <a:rPr lang="es-MX" dirty="0"/>
              <a:t> de conflictos jerarquizándolos de la siguiente manera: 1.-conflictos institucionales, 2.-conflictos con directivos, 3.-conflictos con los compañeros,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CDAF8A40-A76B-432E-8BB5-6ED4F1863FD7}"/>
              </a:ext>
            </a:extLst>
          </p:cNvPr>
          <p:cNvGraphicFramePr>
            <a:graphicFrameLocks/>
          </p:cNvGraphicFramePr>
          <p:nvPr>
            <p:extLst>
              <p:ext uri="{D42A27DB-BD31-4B8C-83A1-F6EECF244321}">
                <p14:modId xmlns:p14="http://schemas.microsoft.com/office/powerpoint/2010/main" val="1431401803"/>
              </p:ext>
            </p:extLst>
          </p:nvPr>
        </p:nvGraphicFramePr>
        <p:xfrm>
          <a:off x="1174659" y="1319862"/>
          <a:ext cx="7141757"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FEA9BEF1-826F-421B-97B6-9926A9D90522}"/>
              </a:ext>
            </a:extLst>
          </p:cNvPr>
          <p:cNvGraphicFramePr>
            <a:graphicFrameLocks/>
          </p:cNvGraphicFramePr>
          <p:nvPr>
            <p:extLst>
              <p:ext uri="{D42A27DB-BD31-4B8C-83A1-F6EECF244321}">
                <p14:modId xmlns:p14="http://schemas.microsoft.com/office/powerpoint/2010/main" val="4152152504"/>
              </p:ext>
            </p:extLst>
          </p:nvPr>
        </p:nvGraphicFramePr>
        <p:xfrm>
          <a:off x="1128940" y="1087576"/>
          <a:ext cx="7187476" cy="44178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7DD99C5C-72A8-4DF8-995E-05AC659AA60D}"/>
              </a:ext>
            </a:extLst>
          </p:cNvPr>
          <p:cNvGraphicFramePr>
            <a:graphicFrameLocks/>
          </p:cNvGraphicFramePr>
          <p:nvPr>
            <p:extLst>
              <p:ext uri="{D42A27DB-BD31-4B8C-83A1-F6EECF244321}">
                <p14:modId xmlns:p14="http://schemas.microsoft.com/office/powerpoint/2010/main" val="4025069543"/>
              </p:ext>
            </p:extLst>
          </p:nvPr>
        </p:nvGraphicFramePr>
        <p:xfrm>
          <a:off x="1128940" y="1319861"/>
          <a:ext cx="7187476" cy="4261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A4E0459D-D541-4BCE-9923-6D8C28D9EA60}"/>
              </a:ext>
            </a:extLst>
          </p:cNvPr>
          <p:cNvGraphicFramePr>
            <a:graphicFrameLocks/>
          </p:cNvGraphicFramePr>
          <p:nvPr>
            <p:extLst>
              <p:ext uri="{D42A27DB-BD31-4B8C-83A1-F6EECF244321}">
                <p14:modId xmlns:p14="http://schemas.microsoft.com/office/powerpoint/2010/main" val="3844604773"/>
              </p:ext>
            </p:extLst>
          </p:nvPr>
        </p:nvGraphicFramePr>
        <p:xfrm>
          <a:off x="1174659" y="1319861"/>
          <a:ext cx="7141757"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6A0DB146-3571-439D-ABC5-E661E612760B}"/>
              </a:ext>
            </a:extLst>
          </p:cNvPr>
          <p:cNvGraphicFramePr>
            <a:graphicFrameLocks/>
          </p:cNvGraphicFramePr>
          <p:nvPr>
            <p:extLst>
              <p:ext uri="{D42A27DB-BD31-4B8C-83A1-F6EECF244321}">
                <p14:modId xmlns:p14="http://schemas.microsoft.com/office/powerpoint/2010/main" val="742739881"/>
              </p:ext>
            </p:extLst>
          </p:nvPr>
        </p:nvGraphicFramePr>
        <p:xfrm>
          <a:off x="1128940" y="1342722"/>
          <a:ext cx="7187476" cy="41986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CF697DDD-76A2-4776-B8CB-7D04E58FE8E6}"/>
              </a:ext>
            </a:extLst>
          </p:cNvPr>
          <p:cNvGraphicFramePr>
            <a:graphicFrameLocks/>
          </p:cNvGraphicFramePr>
          <p:nvPr>
            <p:extLst>
              <p:ext uri="{D42A27DB-BD31-4B8C-83A1-F6EECF244321}">
                <p14:modId xmlns:p14="http://schemas.microsoft.com/office/powerpoint/2010/main" val="1465517360"/>
              </p:ext>
            </p:extLst>
          </p:nvPr>
        </p:nvGraphicFramePr>
        <p:xfrm>
          <a:off x="1174659" y="1319862"/>
          <a:ext cx="7141757"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4" name="Gráfico 23">
            <a:extLst>
              <a:ext uri="{FF2B5EF4-FFF2-40B4-BE49-F238E27FC236}">
                <a16:creationId xmlns:a16="http://schemas.microsoft.com/office/drawing/2014/main" id="{80FBF960-D90B-4D26-B0A5-317192D73019}"/>
              </a:ext>
            </a:extLst>
          </p:cNvPr>
          <p:cNvGraphicFramePr>
            <a:graphicFrameLocks/>
          </p:cNvGraphicFramePr>
          <p:nvPr>
            <p:extLst>
              <p:ext uri="{D42A27DB-BD31-4B8C-83A1-F6EECF244321}">
                <p14:modId xmlns:p14="http://schemas.microsoft.com/office/powerpoint/2010/main" val="1188002065"/>
              </p:ext>
            </p:extLst>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1418225244"/>
              </p:ext>
            </p:extLst>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áfico 25">
            <a:extLst>
              <a:ext uri="{FF2B5EF4-FFF2-40B4-BE49-F238E27FC236}">
                <a16:creationId xmlns:a16="http://schemas.microsoft.com/office/drawing/2014/main" id="{475C31A6-7EAC-478F-B6CE-F73187606126}"/>
              </a:ext>
            </a:extLst>
          </p:cNvPr>
          <p:cNvGraphicFramePr>
            <a:graphicFrameLocks/>
          </p:cNvGraphicFramePr>
          <p:nvPr>
            <p:extLst>
              <p:ext uri="{D42A27DB-BD31-4B8C-83A1-F6EECF244321}">
                <p14:modId xmlns:p14="http://schemas.microsoft.com/office/powerpoint/2010/main" val="222773040"/>
              </p:ext>
            </p:extLst>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Gráfico 26">
            <a:extLst>
              <a:ext uri="{FF2B5EF4-FFF2-40B4-BE49-F238E27FC236}">
                <a16:creationId xmlns:a16="http://schemas.microsoft.com/office/drawing/2014/main" id="{4ECD8B16-8792-4293-9314-DB8D2CF9E056}"/>
              </a:ext>
            </a:extLst>
          </p:cNvPr>
          <p:cNvGraphicFramePr>
            <a:graphicFrameLocks/>
          </p:cNvGraphicFramePr>
          <p:nvPr>
            <p:extLst>
              <p:ext uri="{D42A27DB-BD31-4B8C-83A1-F6EECF244321}">
                <p14:modId xmlns:p14="http://schemas.microsoft.com/office/powerpoint/2010/main" val="3322635592"/>
              </p:ext>
            </p:extLst>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8477309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B57E9720-1F8A-4E8C-A666-F1C96990DD4D}"/>
              </a:ext>
            </a:extLst>
          </p:cNvPr>
          <p:cNvGraphicFramePr>
            <a:graphicFrameLocks/>
          </p:cNvGraphicFramePr>
          <p:nvPr>
            <p:extLst>
              <p:ext uri="{D42A27DB-BD31-4B8C-83A1-F6EECF244321}">
                <p14:modId xmlns:p14="http://schemas.microsoft.com/office/powerpoint/2010/main" val="3920166247"/>
              </p:ext>
            </p:extLst>
          </p:nvPr>
        </p:nvGraphicFramePr>
        <p:xfrm>
          <a:off x="1174659" y="1035477"/>
          <a:ext cx="7141757" cy="45800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3139321"/>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funcionan bien las </a:t>
            </a:r>
            <a:r>
              <a:rPr lang="es-MX" b="1" dirty="0"/>
              <a:t>líneas de autoridad </a:t>
            </a:r>
            <a:r>
              <a:rPr lang="es-MX" dirty="0"/>
              <a:t>en el desempeño del trabajo, generalmente se reciben las </a:t>
            </a:r>
            <a:r>
              <a:rPr lang="es-MX" b="1" dirty="0"/>
              <a:t>instrucciones</a:t>
            </a:r>
            <a:r>
              <a:rPr lang="es-MX" dirty="0"/>
              <a:t> de trabajo en tiempo y forma, también se percibe que los responsables de área distribuyen las </a:t>
            </a:r>
            <a:r>
              <a:rPr lang="es-MX" b="1" dirty="0"/>
              <a:t>actividades de manera equilibrada</a:t>
            </a:r>
            <a:r>
              <a:rPr lang="es-MX" dirty="0"/>
              <a:t>, el numero de colaboradores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a:t>
            </a:r>
            <a:r>
              <a:rPr lang="es-MX" dirty="0"/>
              <a:t>,</a:t>
            </a:r>
            <a:r>
              <a:rPr lang="es-MX" b="1" dirty="0"/>
              <a:t> </a:t>
            </a:r>
            <a:r>
              <a:rPr lang="es-MX" dirty="0"/>
              <a:t>se expresa que estas en su mayoría si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662ED697-0704-4FAF-90E7-C12AC58C75CA}"/>
              </a:ext>
            </a:extLst>
          </p:cNvPr>
          <p:cNvGraphicFramePr>
            <a:graphicFrameLocks/>
          </p:cNvGraphicFramePr>
          <p:nvPr>
            <p:extLst>
              <p:ext uri="{D42A27DB-BD31-4B8C-83A1-F6EECF244321}">
                <p14:modId xmlns:p14="http://schemas.microsoft.com/office/powerpoint/2010/main" val="678210802"/>
              </p:ext>
            </p:extLst>
          </p:nvPr>
        </p:nvGraphicFramePr>
        <p:xfrm>
          <a:off x="1174659" y="1035477"/>
          <a:ext cx="7141757"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9B4FC769-FAC6-421F-9C5E-F318861A28AB}"/>
              </a:ext>
            </a:extLst>
          </p:cNvPr>
          <p:cNvGraphicFramePr>
            <a:graphicFrameLocks/>
          </p:cNvGraphicFramePr>
          <p:nvPr>
            <p:extLst>
              <p:ext uri="{D42A27DB-BD31-4B8C-83A1-F6EECF244321}">
                <p14:modId xmlns:p14="http://schemas.microsoft.com/office/powerpoint/2010/main" val="1666818825"/>
              </p:ext>
            </p:extLst>
          </p:nvPr>
        </p:nvGraphicFramePr>
        <p:xfrm>
          <a:off x="1305351" y="1319861"/>
          <a:ext cx="6965346"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47E6A743-CA17-4DB3-917D-4691347EA807}"/>
              </a:ext>
            </a:extLst>
          </p:cNvPr>
          <p:cNvGraphicFramePr>
            <a:graphicFrameLocks/>
          </p:cNvGraphicFramePr>
          <p:nvPr>
            <p:extLst>
              <p:ext uri="{D42A27DB-BD31-4B8C-83A1-F6EECF244321}">
                <p14:modId xmlns:p14="http://schemas.microsoft.com/office/powerpoint/2010/main" val="1508273143"/>
              </p:ext>
            </p:extLst>
          </p:nvPr>
        </p:nvGraphicFramePr>
        <p:xfrm>
          <a:off x="1174659" y="1319861"/>
          <a:ext cx="7141757"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57C59CC8-84DF-4E09-920C-F5F1B9956743}"/>
              </a:ext>
            </a:extLst>
          </p:cNvPr>
          <p:cNvGraphicFramePr>
            <a:graphicFrameLocks/>
          </p:cNvGraphicFramePr>
          <p:nvPr>
            <p:extLst>
              <p:ext uri="{D42A27DB-BD31-4B8C-83A1-F6EECF244321}">
                <p14:modId xmlns:p14="http://schemas.microsoft.com/office/powerpoint/2010/main" val="2711638670"/>
              </p:ext>
            </p:extLst>
          </p:nvPr>
        </p:nvGraphicFramePr>
        <p:xfrm>
          <a:off x="1174659" y="999097"/>
          <a:ext cx="7141757" cy="45520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B7DBD60A-00AC-466B-AD97-031672205BC2}"/>
              </a:ext>
            </a:extLst>
          </p:cNvPr>
          <p:cNvGraphicFramePr>
            <a:graphicFrameLocks/>
          </p:cNvGraphicFramePr>
          <p:nvPr>
            <p:extLst>
              <p:ext uri="{D42A27DB-BD31-4B8C-83A1-F6EECF244321}">
                <p14:modId xmlns:p14="http://schemas.microsoft.com/office/powerpoint/2010/main" val="4041054889"/>
              </p:ext>
            </p:extLst>
          </p:nvPr>
        </p:nvGraphicFramePr>
        <p:xfrm>
          <a:off x="1233343" y="1319862"/>
          <a:ext cx="7083073" cy="4192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1A13CF1A-2F31-41A5-ACFF-065B4738B4AD}"/>
              </a:ext>
            </a:extLst>
          </p:cNvPr>
          <p:cNvGraphicFramePr>
            <a:graphicFrameLocks/>
          </p:cNvGraphicFramePr>
          <p:nvPr>
            <p:extLst>
              <p:ext uri="{D42A27DB-BD31-4B8C-83A1-F6EECF244321}">
                <p14:modId xmlns:p14="http://schemas.microsoft.com/office/powerpoint/2010/main" val="1496455566"/>
              </p:ext>
            </p:extLst>
          </p:nvPr>
        </p:nvGraphicFramePr>
        <p:xfrm>
          <a:off x="1233343" y="1073641"/>
          <a:ext cx="7109362" cy="44767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A99F27CF-D851-4F98-AB94-1CE5D873474D}"/>
              </a:ext>
            </a:extLst>
          </p:cNvPr>
          <p:cNvGraphicFramePr>
            <a:graphicFrameLocks/>
          </p:cNvGraphicFramePr>
          <p:nvPr>
            <p:extLst>
              <p:ext uri="{D42A27DB-BD31-4B8C-83A1-F6EECF244321}">
                <p14:modId xmlns:p14="http://schemas.microsoft.com/office/powerpoint/2010/main" val="1312762038"/>
              </p:ext>
            </p:extLst>
          </p:nvPr>
        </p:nvGraphicFramePr>
        <p:xfrm>
          <a:off x="1128940" y="1073641"/>
          <a:ext cx="7331492"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5" name="Gráfico 24">
            <a:extLst>
              <a:ext uri="{FF2B5EF4-FFF2-40B4-BE49-F238E27FC236}">
                <a16:creationId xmlns:a16="http://schemas.microsoft.com/office/drawing/2014/main" id="{A9848586-CEC2-49D1-9CF6-F55A6E625FA2}"/>
              </a:ext>
            </a:extLst>
          </p:cNvPr>
          <p:cNvGraphicFramePr>
            <a:graphicFrameLocks/>
          </p:cNvGraphicFramePr>
          <p:nvPr>
            <p:extLst>
              <p:ext uri="{D42A27DB-BD31-4B8C-83A1-F6EECF244321}">
                <p14:modId xmlns:p14="http://schemas.microsoft.com/office/powerpoint/2010/main" val="313374945"/>
              </p:ext>
            </p:extLst>
          </p:nvPr>
        </p:nvGraphicFramePr>
        <p:xfrm>
          <a:off x="1553265" y="402448"/>
          <a:ext cx="6763150" cy="31796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0F8C9766-1BB5-4514-A926-150C1066AEA6}"/>
              </a:ext>
            </a:extLst>
          </p:cNvPr>
          <p:cNvGraphicFramePr>
            <a:graphicFrameLocks/>
          </p:cNvGraphicFramePr>
          <p:nvPr>
            <p:extLst>
              <p:ext uri="{D42A27DB-BD31-4B8C-83A1-F6EECF244321}">
                <p14:modId xmlns:p14="http://schemas.microsoft.com/office/powerpoint/2010/main" val="693857562"/>
              </p:ext>
            </p:extLst>
          </p:nvPr>
        </p:nvGraphicFramePr>
        <p:xfrm>
          <a:off x="706402" y="3627799"/>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Gráfico 22">
            <a:extLst>
              <a:ext uri="{FF2B5EF4-FFF2-40B4-BE49-F238E27FC236}">
                <a16:creationId xmlns:a16="http://schemas.microsoft.com/office/drawing/2014/main" id="{5862AEE9-C6A9-4B8F-AA69-EC2C67A66059}"/>
              </a:ext>
            </a:extLst>
          </p:cNvPr>
          <p:cNvGraphicFramePr>
            <a:graphicFrameLocks/>
          </p:cNvGraphicFramePr>
          <p:nvPr>
            <p:extLst>
              <p:ext uri="{D42A27DB-BD31-4B8C-83A1-F6EECF244321}">
                <p14:modId xmlns:p14="http://schemas.microsoft.com/office/powerpoint/2010/main" val="2118967516"/>
              </p:ext>
            </p:extLst>
          </p:nvPr>
        </p:nvGraphicFramePr>
        <p:xfrm>
          <a:off x="4572000" y="3621363"/>
          <a:ext cx="4572000"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0728175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E7053BC3-7CC1-4C68-9BE8-7370645F6C20}"/>
              </a:ext>
            </a:extLst>
          </p:cNvPr>
          <p:cNvGraphicFramePr>
            <a:graphicFrameLocks/>
          </p:cNvGraphicFramePr>
          <p:nvPr>
            <p:extLst>
              <p:ext uri="{D42A27DB-BD31-4B8C-83A1-F6EECF244321}">
                <p14:modId xmlns:p14="http://schemas.microsoft.com/office/powerpoint/2010/main" val="3524789061"/>
              </p:ext>
            </p:extLst>
          </p:nvPr>
        </p:nvGraphicFramePr>
        <p:xfrm>
          <a:off x="1128940" y="1035477"/>
          <a:ext cx="7187476" cy="4469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AB079986-8630-4487-818C-6D967F72F7BE}"/>
              </a:ext>
            </a:extLst>
          </p:cNvPr>
          <p:cNvGraphicFramePr>
            <a:graphicFrameLocks/>
          </p:cNvGraphicFramePr>
          <p:nvPr>
            <p:extLst>
              <p:ext uri="{D42A27DB-BD31-4B8C-83A1-F6EECF244321}">
                <p14:modId xmlns:p14="http://schemas.microsoft.com/office/powerpoint/2010/main" val="2921196685"/>
              </p:ext>
            </p:extLst>
          </p:nvPr>
        </p:nvGraphicFramePr>
        <p:xfrm>
          <a:off x="1220378" y="1319861"/>
          <a:ext cx="7096038" cy="42198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responde que realiza las </a:t>
            </a:r>
            <a:r>
              <a:rPr lang="es-MX" b="1" dirty="0"/>
              <a:t>actividades asignadas con agrado</a:t>
            </a:r>
            <a:r>
              <a:rPr lang="es-MX" dirty="0"/>
              <a:t>, el 41% de los que contestaron la encuesta consideran un posible </a:t>
            </a:r>
            <a:r>
              <a:rPr lang="es-MX" b="1" dirty="0"/>
              <a:t>cambio de área </a:t>
            </a:r>
            <a:r>
              <a:rPr lang="es-MX" dirty="0"/>
              <a:t>que mejore su situación laboral, en general se considera que su desempeño laboral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adecuada, se expresa en alto valor que si se tiene relación del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un 20% de los encuestados denota que no ha recibido </a:t>
            </a:r>
            <a:r>
              <a:rPr lang="es-MX" b="1" dirty="0"/>
              <a:t>capacitación el ultimo año</a:t>
            </a:r>
            <a:r>
              <a:rPr lang="es-MX" dirty="0"/>
              <a:t>  por parte de la UAN,  se enuncia que se les </a:t>
            </a:r>
            <a:r>
              <a:rPr lang="es-MX" b="1" dirty="0"/>
              <a:t>permite asistir a  los cursos de capacitación </a:t>
            </a:r>
            <a:r>
              <a:rPr lang="es-MX" dirty="0"/>
              <a:t>pero un 9% no ha sido convocado, en un porcentaje mayor se dice que los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6143C43E-A020-4AD6-89D3-D1D2D5C9CB48}"/>
              </a:ext>
            </a:extLst>
          </p:cNvPr>
          <p:cNvGraphicFramePr>
            <a:graphicFrameLocks/>
          </p:cNvGraphicFramePr>
          <p:nvPr>
            <p:extLst>
              <p:ext uri="{D42A27DB-BD31-4B8C-83A1-F6EECF244321}">
                <p14:modId xmlns:p14="http://schemas.microsoft.com/office/powerpoint/2010/main" val="2580019337"/>
              </p:ext>
            </p:extLst>
          </p:nvPr>
        </p:nvGraphicFramePr>
        <p:xfrm>
          <a:off x="1174659" y="1145649"/>
          <a:ext cx="7141757" cy="43932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5" name="Gráfico 24">
            <a:extLst>
              <a:ext uri="{FF2B5EF4-FFF2-40B4-BE49-F238E27FC236}">
                <a16:creationId xmlns:a16="http://schemas.microsoft.com/office/drawing/2014/main" id="{EA38DFD8-AFEE-421E-BB32-DD3E3D3A7391}"/>
              </a:ext>
            </a:extLst>
          </p:cNvPr>
          <p:cNvGraphicFramePr>
            <a:graphicFrameLocks/>
          </p:cNvGraphicFramePr>
          <p:nvPr>
            <p:extLst>
              <p:ext uri="{D42A27DB-BD31-4B8C-83A1-F6EECF244321}">
                <p14:modId xmlns:p14="http://schemas.microsoft.com/office/powerpoint/2010/main" val="3398925310"/>
              </p:ext>
            </p:extLst>
          </p:nvPr>
        </p:nvGraphicFramePr>
        <p:xfrm>
          <a:off x="1174659" y="1073641"/>
          <a:ext cx="7141757"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a:extLst>
              <a:ext uri="{FF2B5EF4-FFF2-40B4-BE49-F238E27FC236}">
                <a16:creationId xmlns:a16="http://schemas.microsoft.com/office/drawing/2014/main" id="{DBC63520-3941-4603-8ED4-83D51978464D}"/>
              </a:ext>
            </a:extLst>
          </p:cNvPr>
          <p:cNvGraphicFramePr>
            <a:graphicFrameLocks/>
          </p:cNvGraphicFramePr>
          <p:nvPr>
            <p:extLst>
              <p:ext uri="{D42A27DB-BD31-4B8C-83A1-F6EECF244321}">
                <p14:modId xmlns:p14="http://schemas.microsoft.com/office/powerpoint/2010/main" val="725149888"/>
              </p:ext>
            </p:extLst>
          </p:nvPr>
        </p:nvGraphicFramePr>
        <p:xfrm>
          <a:off x="1187624" y="1374811"/>
          <a:ext cx="7128792"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759D05B6-F8E8-482C-A7F9-037B096BA298}"/>
              </a:ext>
            </a:extLst>
          </p:cNvPr>
          <p:cNvGraphicFramePr>
            <a:graphicFrameLocks/>
          </p:cNvGraphicFramePr>
          <p:nvPr>
            <p:extLst>
              <p:ext uri="{D42A27DB-BD31-4B8C-83A1-F6EECF244321}">
                <p14:modId xmlns:p14="http://schemas.microsoft.com/office/powerpoint/2010/main" val="1587247135"/>
              </p:ext>
            </p:extLst>
          </p:nvPr>
        </p:nvGraphicFramePr>
        <p:xfrm>
          <a:off x="1279062" y="1145649"/>
          <a:ext cx="7037354" cy="44054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D91627AE-3ADF-43BD-83DA-8AB3CCAD1927}"/>
              </a:ext>
            </a:extLst>
          </p:cNvPr>
          <p:cNvGraphicFramePr>
            <a:graphicFrameLocks/>
          </p:cNvGraphicFramePr>
          <p:nvPr>
            <p:extLst>
              <p:ext uri="{D42A27DB-BD31-4B8C-83A1-F6EECF244321}">
                <p14:modId xmlns:p14="http://schemas.microsoft.com/office/powerpoint/2010/main" val="929400040"/>
              </p:ext>
            </p:extLst>
          </p:nvPr>
        </p:nvGraphicFramePr>
        <p:xfrm>
          <a:off x="1233343" y="1322143"/>
          <a:ext cx="7083073" cy="42241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D8828F06-7457-4278-A437-A6F428E77562}"/>
              </a:ext>
            </a:extLst>
          </p:cNvPr>
          <p:cNvGraphicFramePr>
            <a:graphicFrameLocks/>
          </p:cNvGraphicFramePr>
          <p:nvPr>
            <p:extLst>
              <p:ext uri="{D42A27DB-BD31-4B8C-83A1-F6EECF244321}">
                <p14:modId xmlns:p14="http://schemas.microsoft.com/office/powerpoint/2010/main" val="302923775"/>
              </p:ext>
            </p:extLst>
          </p:nvPr>
        </p:nvGraphicFramePr>
        <p:xfrm>
          <a:off x="1220378" y="1288189"/>
          <a:ext cx="7096038" cy="43361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EC619F17-9D1D-4EBD-AFF2-DBC6E520AC3C}"/>
              </a:ext>
            </a:extLst>
          </p:cNvPr>
          <p:cNvPicPr>
            <a:picLocks noChangeAspect="1"/>
          </p:cNvPicPr>
          <p:nvPr/>
        </p:nvPicPr>
        <p:blipFill>
          <a:blip r:embed="rId5"/>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F7740770-8A26-4089-B776-BF508FFAB1B3}"/>
              </a:ext>
            </a:extLst>
          </p:cNvPr>
          <p:cNvGraphicFramePr>
            <a:graphicFrameLocks/>
          </p:cNvGraphicFramePr>
          <p:nvPr>
            <p:extLst>
              <p:ext uri="{D42A27DB-BD31-4B8C-83A1-F6EECF244321}">
                <p14:modId xmlns:p14="http://schemas.microsoft.com/office/powerpoint/2010/main" val="2644070445"/>
              </p:ext>
            </p:extLst>
          </p:nvPr>
        </p:nvGraphicFramePr>
        <p:xfrm>
          <a:off x="1266097" y="1345003"/>
          <a:ext cx="7050319" cy="4160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9C5B6B31-FD5E-4353-9A8A-8A399687BD81}"/>
              </a:ext>
            </a:extLst>
          </p:cNvPr>
          <p:cNvGraphicFramePr>
            <a:graphicFrameLocks/>
          </p:cNvGraphicFramePr>
          <p:nvPr>
            <p:extLst>
              <p:ext uri="{D42A27DB-BD31-4B8C-83A1-F6EECF244321}">
                <p14:modId xmlns:p14="http://schemas.microsoft.com/office/powerpoint/2010/main" val="3526645777"/>
              </p:ext>
            </p:extLst>
          </p:nvPr>
        </p:nvGraphicFramePr>
        <p:xfrm>
          <a:off x="1128940" y="1367861"/>
          <a:ext cx="7187476"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6" name="Gráfico 5">
            <a:extLst>
              <a:ext uri="{FF2B5EF4-FFF2-40B4-BE49-F238E27FC236}">
                <a16:creationId xmlns:a16="http://schemas.microsoft.com/office/drawing/2014/main" id="{23213832-F5C0-4259-9ED5-63C8E153A63B}"/>
              </a:ext>
            </a:extLst>
          </p:cNvPr>
          <p:cNvGraphicFramePr>
            <a:graphicFrameLocks/>
          </p:cNvGraphicFramePr>
          <p:nvPr>
            <p:extLst>
              <p:ext uri="{D42A27DB-BD31-4B8C-83A1-F6EECF244321}">
                <p14:modId xmlns:p14="http://schemas.microsoft.com/office/powerpoint/2010/main" val="2552715910"/>
              </p:ext>
            </p:extLst>
          </p:nvPr>
        </p:nvGraphicFramePr>
        <p:xfrm>
          <a:off x="1128940" y="1367861"/>
          <a:ext cx="7187476"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FCC64C10-BD09-4A9C-B761-31EB70DEA838}"/>
              </a:ext>
            </a:extLst>
          </p:cNvPr>
          <p:cNvGraphicFramePr>
            <a:graphicFrameLocks/>
          </p:cNvGraphicFramePr>
          <p:nvPr>
            <p:extLst>
              <p:ext uri="{D42A27DB-BD31-4B8C-83A1-F6EECF244321}">
                <p14:modId xmlns:p14="http://schemas.microsoft.com/office/powerpoint/2010/main" val="641900873"/>
              </p:ext>
            </p:extLst>
          </p:nvPr>
        </p:nvGraphicFramePr>
        <p:xfrm>
          <a:off x="1128940" y="1322143"/>
          <a:ext cx="7187476" cy="42278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88%</a:t>
            </a:r>
          </a:p>
          <a:p>
            <a:pPr marL="742950" lvl="1" indent="-285750" algn="just">
              <a:buFont typeface="Arial" panose="020B0604020202020204" pitchFamily="34" charset="0"/>
              <a:buChar char="•"/>
            </a:pPr>
            <a:r>
              <a:rPr lang="es-MX" b="1" dirty="0"/>
              <a:t>Olores desagradables </a:t>
            </a:r>
            <a:r>
              <a:rPr lang="es-MX" dirty="0"/>
              <a:t>en un </a:t>
            </a:r>
            <a:r>
              <a:rPr lang="es-MX" b="1" dirty="0"/>
              <a:t>85%</a:t>
            </a:r>
          </a:p>
          <a:p>
            <a:pPr marL="742950" lvl="1" indent="-285750" algn="just">
              <a:buFont typeface="Arial" panose="020B0604020202020204" pitchFamily="34" charset="0"/>
              <a:buChar char="•"/>
            </a:pPr>
            <a:r>
              <a:rPr lang="es-MX" b="1" dirty="0"/>
              <a:t>Plagas</a:t>
            </a:r>
            <a:r>
              <a:rPr lang="es-MX" dirty="0"/>
              <a:t> en un </a:t>
            </a:r>
            <a:r>
              <a:rPr lang="es-MX" b="1" dirty="0"/>
              <a:t>82%</a:t>
            </a:r>
          </a:p>
          <a:p>
            <a:pPr marL="742950" lvl="1" indent="-285750" algn="just">
              <a:buFont typeface="Arial" panose="020B0604020202020204" pitchFamily="34" charset="0"/>
              <a:buChar char="•"/>
            </a:pPr>
            <a:r>
              <a:rPr lang="es-MX" b="1" dirty="0"/>
              <a:t>Agua estancada </a:t>
            </a:r>
            <a:r>
              <a:rPr lang="es-MX" dirty="0"/>
              <a:t>en un </a:t>
            </a:r>
            <a:r>
              <a:rPr lang="es-MX" b="1" dirty="0"/>
              <a:t>85%</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94%</a:t>
            </a:r>
          </a:p>
          <a:p>
            <a:pPr marL="742950" lvl="1" indent="-285750" algn="just">
              <a:buFont typeface="Arial" panose="020B0604020202020204" pitchFamily="34" charset="0"/>
              <a:buChar char="•"/>
            </a:pPr>
            <a:r>
              <a:rPr lang="es-MX" b="1" dirty="0"/>
              <a:t>Insumos</a:t>
            </a:r>
            <a:r>
              <a:rPr lang="es-MX" dirty="0"/>
              <a:t> en un </a:t>
            </a:r>
            <a:r>
              <a:rPr lang="es-MX" b="1" dirty="0"/>
              <a:t>94%</a:t>
            </a:r>
          </a:p>
          <a:p>
            <a:pPr marL="742950" lvl="1" indent="-285750" algn="just">
              <a:buFont typeface="Arial" panose="020B0604020202020204" pitchFamily="34" charset="0"/>
              <a:buChar char="•"/>
            </a:pPr>
            <a:r>
              <a:rPr lang="es-MX" b="1" dirty="0"/>
              <a:t>Energía eléctrica </a:t>
            </a:r>
            <a:r>
              <a:rPr lang="es-MX" dirty="0"/>
              <a:t>en un </a:t>
            </a:r>
            <a:r>
              <a:rPr lang="es-MX" b="1" dirty="0"/>
              <a:t>97%</a:t>
            </a:r>
          </a:p>
          <a:p>
            <a:pPr marL="742950" lvl="1" indent="-285750" algn="just">
              <a:buFont typeface="Arial" panose="020B0604020202020204" pitchFamily="34" charset="0"/>
              <a:buChar char="•"/>
            </a:pPr>
            <a:r>
              <a:rPr lang="es-MX" b="1" dirty="0"/>
              <a:t>Desechos</a:t>
            </a:r>
            <a:r>
              <a:rPr lang="es-MX" dirty="0"/>
              <a:t> en un </a:t>
            </a:r>
            <a:r>
              <a:rPr lang="es-MX" b="1" dirty="0"/>
              <a:t>96%</a:t>
            </a:r>
          </a:p>
          <a:p>
            <a:pPr marL="742950" lvl="1" indent="-285750" algn="just">
              <a:buFont typeface="Arial" panose="020B0604020202020204" pitchFamily="34" charset="0"/>
              <a:buChar char="•"/>
            </a:pPr>
            <a:r>
              <a:rPr lang="es-MX" b="1" dirty="0"/>
              <a:t>Áreas verdes </a:t>
            </a:r>
            <a:r>
              <a:rPr lang="es-MX" dirty="0"/>
              <a:t>en un </a:t>
            </a:r>
            <a:r>
              <a:rPr lang="es-MX" b="1" dirty="0"/>
              <a:t>96%</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36524434-44B6-4408-9732-8DDA5C7FB855}"/>
              </a:ext>
            </a:extLst>
          </p:cNvPr>
          <p:cNvPicPr>
            <a:picLocks noChangeAspect="1"/>
          </p:cNvPicPr>
          <p:nvPr/>
        </p:nvPicPr>
        <p:blipFill>
          <a:blip r:embed="rId5"/>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6018</TotalTime>
  <Words>4420</Words>
  <Application>Microsoft Office PowerPoint</Application>
  <PresentationFormat>Presentación en pantalla (4:3)</PresentationFormat>
  <Paragraphs>685</Paragraphs>
  <Slides>84</Slides>
  <Notes>84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84</vt:i4>
      </vt:variant>
    </vt:vector>
  </HeadingPairs>
  <TitlesOfParts>
    <vt:vector size="8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314</cp:revision>
  <dcterms:created xsi:type="dcterms:W3CDTF">2019-02-18T18:05:13Z</dcterms:created>
  <dcterms:modified xsi:type="dcterms:W3CDTF">2021-10-22T17:37:37Z</dcterms:modified>
</cp:coreProperties>
</file>