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4" r:id="rId2"/>
    <p:sldId id="422" r:id="rId3"/>
    <p:sldId id="336" r:id="rId4"/>
    <p:sldId id="338" r:id="rId5"/>
    <p:sldId id="419" r:id="rId6"/>
    <p:sldId id="418" r:id="rId7"/>
    <p:sldId id="420" r:id="rId8"/>
    <p:sldId id="416" r:id="rId9"/>
    <p:sldId id="415" r:id="rId10"/>
    <p:sldId id="414" r:id="rId11"/>
    <p:sldId id="413" r:id="rId12"/>
    <p:sldId id="412" r:id="rId13"/>
    <p:sldId id="411" r:id="rId14"/>
    <p:sldId id="263" r:id="rId15"/>
    <p:sldId id="264" r:id="rId16"/>
    <p:sldId id="265" r:id="rId17"/>
    <p:sldId id="266" r:id="rId18"/>
    <p:sldId id="267" r:id="rId19"/>
    <p:sldId id="262"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4" r:id="rId34"/>
    <p:sldId id="285" r:id="rId35"/>
    <p:sldId id="286" r:id="rId36"/>
    <p:sldId id="287" r:id="rId37"/>
    <p:sldId id="288" r:id="rId38"/>
    <p:sldId id="290" r:id="rId39"/>
    <p:sldId id="42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558ED5"/>
    <a:srgbClr val="7030A0"/>
    <a:srgbClr val="92D050"/>
    <a:srgbClr val="77933C"/>
    <a:srgbClr val="3A71B2"/>
    <a:srgbClr val="D68B28"/>
    <a:srgbClr val="CC0000"/>
    <a:srgbClr val="9148C8"/>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5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B8A-4F18-8A35-52C481A9A05E}"/>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B8A-4F18-8A35-52C481A9A05E}"/>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8A-4F18-8A35-52C481A9A05E}"/>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8A-4F18-8A35-52C481A9A05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2B8A-4F18-8A35-52C481A9A05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2B7-467D-B8EE-80E3D049096E}"/>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B7-467D-B8EE-80E3D049096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62.5</c:v>
                </c:pt>
                <c:pt idx="1">
                  <c:v>37.5</c:v>
                </c:pt>
              </c:numCache>
            </c:numRef>
          </c:val>
          <c:extLst>
            <c:ext xmlns:c16="http://schemas.microsoft.com/office/drawing/2014/chart" uri="{C3380CC4-5D6E-409C-BE32-E72D297353CC}">
              <c16:uniqueId val="{00000002-D2B7-467D-B8EE-80E3D049096E}"/>
            </c:ext>
          </c:extLst>
        </c:ser>
        <c:dLbls>
          <c:showLegendKey val="0"/>
          <c:showVal val="0"/>
          <c:showCatName val="0"/>
          <c:showSerName val="0"/>
          <c:showPercent val="0"/>
          <c:showBubbleSize val="0"/>
        </c:dLbls>
        <c:gapWidth val="100"/>
        <c:overlap val="-24"/>
        <c:axId val="368472000"/>
        <c:axId val="374587064"/>
      </c:barChart>
      <c:catAx>
        <c:axId val="368472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74587064"/>
        <c:crosses val="autoZero"/>
        <c:auto val="1"/>
        <c:lblAlgn val="ctr"/>
        <c:lblOffset val="100"/>
        <c:noMultiLvlLbl val="0"/>
      </c:catAx>
      <c:valAx>
        <c:axId val="374587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847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VALORES!$B$3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79-40C4-800E-EEA9EDF5DC84}"/>
                </c:ext>
              </c:extLst>
            </c:dLbl>
            <c:dLbl>
              <c:idx val="1"/>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79-40C4-800E-EEA9EDF5DC84}"/>
                </c:ext>
              </c:extLst>
            </c:dLbl>
            <c:dLbl>
              <c:idx val="2"/>
              <c:layout>
                <c:manualLayout>
                  <c:x val="-1.7915550076955679E-3"/>
                  <c:y val="0.10012967088037486"/>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2-3B79-40C4-800E-EEA9EDF5DC84}"/>
                </c:ext>
              </c:extLst>
            </c:dLbl>
            <c:dLbl>
              <c:idx val="3"/>
              <c:layout>
                <c:manualLayout>
                  <c:x val="-8.9577750384778505E-4"/>
                  <c:y val="9.7000618665363109E-2"/>
                </c:manualLayout>
              </c:layout>
              <c:tx>
                <c:rich>
                  <a:bodyPr/>
                  <a:lstStyle/>
                  <a:p>
                    <a:fld id="{B4BE0162-4C3B-4DF8-80C3-FB4D473526B3}"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3-3B79-40C4-800E-EEA9EDF5DC84}"/>
                </c:ext>
              </c:extLst>
            </c:dLbl>
            <c:dLbl>
              <c:idx val="4"/>
              <c:layout>
                <c:manualLayout>
                  <c:x val="-1.7636929230085547E-3"/>
                  <c:y val="9.7000618665363136E-2"/>
                </c:manualLayout>
              </c:layout>
              <c:tx>
                <c:rich>
                  <a:bodyPr/>
                  <a:lstStyle/>
                  <a:p>
                    <a:fld id="{95C10E7F-26E8-4697-A4B9-163961ABC6C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B79-40C4-800E-EEA9EDF5DC84}"/>
                </c:ext>
              </c:extLst>
            </c:dLbl>
            <c:dLbl>
              <c:idx val="5"/>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B79-40C4-800E-EEA9EDF5DC84}"/>
                </c:ext>
              </c:extLst>
            </c:dLbl>
            <c:dLbl>
              <c:idx val="6"/>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fld id="{2F359B6B-E897-4CAD-90DC-89266E2D456C}" type="VALUE">
                      <a:rPr lang="en-US" sz="1600" smtClean="0">
                        <a:solidFill>
                          <a:schemeClr val="tx1"/>
                        </a:solidFill>
                      </a:rPr>
                      <a:pPr algn="r">
                        <a:defRPr sz="1800" b="1"/>
                      </a:pPr>
                      <a:t>[VALOR]</a:t>
                    </a:fld>
                    <a:r>
                      <a:rPr lang="en-US" sz="16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B79-40C4-800E-EEA9EDF5DC84}"/>
                </c:ext>
              </c:extLst>
            </c:dLbl>
            <c:dLbl>
              <c:idx val="7"/>
              <c:layout>
                <c:manualLayout>
                  <c:x val="-1.2933598692026977E-16"/>
                  <c:y val="9.0742514235339661E-2"/>
                </c:manualLayout>
              </c:layout>
              <c:tx>
                <c:rich>
                  <a:bodyPr/>
                  <a:lstStyle/>
                  <a:p>
                    <a:fld id="{236CD0EA-6744-4E8D-878C-C91AFC772812}"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B79-40C4-800E-EEA9EDF5DC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 RESPONSABILIDAD</c:v>
                </c:pt>
                <c:pt idx="2">
                  <c:v> TOLERANCIA</c:v>
                </c:pt>
                <c:pt idx="3">
                  <c:v> EQUIDAD</c:v>
                </c:pt>
                <c:pt idx="4">
                  <c:v> JUSTICIA</c:v>
                </c:pt>
                <c:pt idx="5">
                  <c:v> LEALTAD Y COMPROMISO</c:v>
                </c:pt>
                <c:pt idx="6">
                  <c:v> PROFESIONALISMO E INTEGRIDAD</c:v>
                </c:pt>
                <c:pt idx="7">
                  <c:v> CONCIENCIA ECOLÓGICA</c:v>
                </c:pt>
              </c:strCache>
            </c:strRef>
          </c:cat>
          <c:val>
            <c:numRef>
              <c:f>VALORES!$B$4:$B$11</c:f>
              <c:numCache>
                <c:formatCode>General</c:formatCode>
                <c:ptCount val="8"/>
                <c:pt idx="0">
                  <c:v>97</c:v>
                </c:pt>
                <c:pt idx="1">
                  <c:v>95</c:v>
                </c:pt>
                <c:pt idx="2">
                  <c:v>90</c:v>
                </c:pt>
                <c:pt idx="3">
                  <c:v>88</c:v>
                </c:pt>
                <c:pt idx="4">
                  <c:v>85</c:v>
                </c:pt>
                <c:pt idx="5">
                  <c:v>75</c:v>
                </c:pt>
                <c:pt idx="6">
                  <c:v>73</c:v>
                </c:pt>
                <c:pt idx="7">
                  <c:v>64</c:v>
                </c:pt>
              </c:numCache>
            </c:numRef>
          </c:val>
          <c:extLst>
            <c:ext xmlns:c16="http://schemas.microsoft.com/office/drawing/2014/chart" uri="{C3380CC4-5D6E-409C-BE32-E72D297353CC}">
              <c16:uniqueId val="{00000008-3B79-40C4-800E-EEA9EDF5DC84}"/>
            </c:ext>
          </c:extLst>
        </c:ser>
        <c:dLbls>
          <c:showLegendKey val="0"/>
          <c:showVal val="0"/>
          <c:showCatName val="0"/>
          <c:showSerName val="0"/>
          <c:showPercent val="0"/>
          <c:showBubbleSize val="0"/>
        </c:dLbls>
        <c:gapWidth val="100"/>
        <c:overlap val="-24"/>
        <c:axId val="373983208"/>
        <c:axId val="373992064"/>
      </c:barChart>
      <c:catAx>
        <c:axId val="373983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373992064"/>
        <c:crosses val="autoZero"/>
        <c:auto val="1"/>
        <c:lblAlgn val="ctr"/>
        <c:lblOffset val="100"/>
        <c:noMultiLvlLbl val="0"/>
      </c:catAx>
      <c:valAx>
        <c:axId val="373992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3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ILUMINACIÓN!$B$2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72-4389-9CFC-246B5AE66F0B}"/>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72-4389-9CFC-246B5AE66F0B}"/>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D72-4389-9CFC-246B5AE66F0B}"/>
                </c:ext>
              </c:extLst>
            </c:dLbl>
            <c:dLbl>
              <c:idx val="3"/>
              <c:layout>
                <c:manualLayout>
                  <c:x val="-3.5691250721578984E-3"/>
                  <c:y val="1.6118361643679364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104526949461234E-2"/>
                      <c:h val="8.0026947900725259E-2"/>
                    </c:manualLayout>
                  </c15:layout>
                  <c15:dlblFieldTable/>
                  <c15:showDataLabelsRange val="0"/>
                </c:ext>
                <c:ext xmlns:c16="http://schemas.microsoft.com/office/drawing/2014/chart" uri="{C3380CC4-5D6E-409C-BE32-E72D297353CC}">
                  <c16:uniqueId val="{00000003-5D72-4389-9CFC-246B5AE66F0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28</c:v>
                </c:pt>
                <c:pt idx="1">
                  <c:v>63</c:v>
                </c:pt>
                <c:pt idx="2">
                  <c:v>9</c:v>
                </c:pt>
                <c:pt idx="3">
                  <c:v>0</c:v>
                </c:pt>
              </c:numCache>
            </c:numRef>
          </c:val>
          <c:extLst>
            <c:ext xmlns:c16="http://schemas.microsoft.com/office/drawing/2014/chart" uri="{C3380CC4-5D6E-409C-BE32-E72D297353CC}">
              <c16:uniqueId val="{00000004-5D72-4389-9CFC-246B5AE66F0B}"/>
            </c:ext>
          </c:extLst>
        </c:ser>
        <c:dLbls>
          <c:showLegendKey val="0"/>
          <c:showVal val="0"/>
          <c:showCatName val="0"/>
          <c:showSerName val="0"/>
          <c:showPercent val="0"/>
          <c:showBubbleSize val="0"/>
        </c:dLbls>
        <c:gapWidth val="100"/>
        <c:overlap val="-24"/>
        <c:axId val="263490648"/>
        <c:axId val="263490976"/>
      </c:barChart>
      <c:catAx>
        <c:axId val="263490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90976"/>
        <c:crosses val="autoZero"/>
        <c:auto val="1"/>
        <c:lblAlgn val="ctr"/>
        <c:lblOffset val="100"/>
        <c:noMultiLvlLbl val="0"/>
      </c:catAx>
      <c:valAx>
        <c:axId val="26349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90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CLIMA!$B$2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19-485F-B693-1BD8F18F1ECF}"/>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419-485F-B693-1BD8F18F1ECF}"/>
                </c:ext>
              </c:extLst>
            </c:dLbl>
            <c:dLbl>
              <c:idx val="2"/>
              <c:layout>
                <c:manualLayout>
                  <c:x val="1.8350911917501237E-3"/>
                  <c:y val="7.530754515558166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19-485F-B693-1BD8F18F1ECF}"/>
                </c:ext>
              </c:extLst>
            </c:dLbl>
            <c:dLbl>
              <c:idx val="3"/>
              <c:layout>
                <c:manualLayout>
                  <c:x val="3.6701823835002473E-3"/>
                  <c:y val="2.0452857405563159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419-485F-B693-1BD8F18F1E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25</c:v>
                </c:pt>
                <c:pt idx="1">
                  <c:v>66</c:v>
                </c:pt>
                <c:pt idx="2">
                  <c:v>9</c:v>
                </c:pt>
                <c:pt idx="3">
                  <c:v>0</c:v>
                </c:pt>
              </c:numCache>
            </c:numRef>
          </c:val>
          <c:extLst>
            <c:ext xmlns:c16="http://schemas.microsoft.com/office/drawing/2014/chart" uri="{C3380CC4-5D6E-409C-BE32-E72D297353CC}">
              <c16:uniqueId val="{00000004-7419-485F-B693-1BD8F18F1ECF}"/>
            </c:ext>
          </c:extLst>
        </c:ser>
        <c:dLbls>
          <c:showLegendKey val="0"/>
          <c:showVal val="0"/>
          <c:showCatName val="0"/>
          <c:showSerName val="0"/>
          <c:showPercent val="0"/>
          <c:showBubbleSize val="0"/>
        </c:dLbls>
        <c:gapWidth val="100"/>
        <c:overlap val="-24"/>
        <c:axId val="409206568"/>
        <c:axId val="409206896"/>
      </c:barChart>
      <c:catAx>
        <c:axId val="409206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6896"/>
        <c:crosses val="autoZero"/>
        <c:auto val="1"/>
        <c:lblAlgn val="ctr"/>
        <c:lblOffset val="100"/>
        <c:noMultiLvlLbl val="0"/>
      </c:catAx>
      <c:valAx>
        <c:axId val="409206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206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RUIDO!$B$2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01043861474414E-3"/>
                  <c:y val="1.813097272192774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2C3-4297-8C68-3147CB9D3532}"/>
                </c:ext>
              </c:extLst>
            </c:dLbl>
            <c:dLbl>
              <c:idx val="1"/>
              <c:layout>
                <c:manualLayout>
                  <c:x val="0"/>
                  <c:y val="8.763303482265076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2C3-4297-8C68-3147CB9D3532}"/>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2C3-4297-8C68-3147CB9D3532}"/>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2C3-4297-8C68-3147CB9D35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3</c:v>
                </c:pt>
                <c:pt idx="1">
                  <c:v>12</c:v>
                </c:pt>
                <c:pt idx="2">
                  <c:v>69</c:v>
                </c:pt>
                <c:pt idx="3">
                  <c:v>16</c:v>
                </c:pt>
              </c:numCache>
            </c:numRef>
          </c:val>
          <c:extLst>
            <c:ext xmlns:c16="http://schemas.microsoft.com/office/drawing/2014/chart" uri="{C3380CC4-5D6E-409C-BE32-E72D297353CC}">
              <c16:uniqueId val="{00000004-C2C3-4297-8C68-3147CB9D3532}"/>
            </c:ext>
          </c:extLst>
        </c:ser>
        <c:dLbls>
          <c:showLegendKey val="0"/>
          <c:showVal val="0"/>
          <c:showCatName val="0"/>
          <c:showSerName val="0"/>
          <c:showPercent val="0"/>
          <c:showBubbleSize val="0"/>
        </c:dLbls>
        <c:gapWidth val="100"/>
        <c:overlap val="-24"/>
        <c:axId val="263477200"/>
        <c:axId val="263476544"/>
      </c:barChart>
      <c:catAx>
        <c:axId val="263477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6544"/>
        <c:crosses val="autoZero"/>
        <c:auto val="1"/>
        <c:lblAlgn val="ctr"/>
        <c:lblOffset val="100"/>
        <c:noMultiLvlLbl val="0"/>
      </c:catAx>
      <c:valAx>
        <c:axId val="263476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MOBILIARIO!$B$2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23E-4EF7-8E40-6B8D24514F74}"/>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23E-4EF7-8E40-6B8D24514F74}"/>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23E-4EF7-8E40-6B8D24514F74}"/>
                </c:ext>
              </c:extLst>
            </c:dLbl>
            <c:dLbl>
              <c:idx val="3"/>
              <c:layout>
                <c:manualLayout>
                  <c:x val="-9.2825956885778313E-3"/>
                  <c:y val="1.097852429379785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23E-4EF7-8E40-6B8D24514F7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35</c:v>
                </c:pt>
                <c:pt idx="1">
                  <c:v>56</c:v>
                </c:pt>
                <c:pt idx="2">
                  <c:v>9</c:v>
                </c:pt>
                <c:pt idx="3">
                  <c:v>0</c:v>
                </c:pt>
              </c:numCache>
            </c:numRef>
          </c:val>
          <c:extLst>
            <c:ext xmlns:c16="http://schemas.microsoft.com/office/drawing/2014/chart" uri="{C3380CC4-5D6E-409C-BE32-E72D297353CC}">
              <c16:uniqueId val="{00000004-F23E-4EF7-8E40-6B8D24514F74}"/>
            </c:ext>
          </c:extLst>
        </c:ser>
        <c:dLbls>
          <c:showLegendKey val="0"/>
          <c:showVal val="0"/>
          <c:showCatName val="0"/>
          <c:showSerName val="0"/>
          <c:showPercent val="0"/>
          <c:showBubbleSize val="0"/>
        </c:dLbls>
        <c:gapWidth val="100"/>
        <c:overlap val="-24"/>
        <c:axId val="505719176"/>
        <c:axId val="505719504"/>
      </c:barChart>
      <c:catAx>
        <c:axId val="505719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504"/>
        <c:crosses val="autoZero"/>
        <c:auto val="1"/>
        <c:lblAlgn val="ctr"/>
        <c:lblOffset val="100"/>
        <c:noMultiLvlLbl val="0"/>
      </c:catAx>
      <c:valAx>
        <c:axId val="505719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'ESPACIO PARA FUNCIONES'!$B$2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147-485A-97C3-CCC46809BD3D}"/>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47-485A-97C3-CCC46809BD3D}"/>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147-485A-97C3-CCC46809BD3D}"/>
                </c:ext>
              </c:extLst>
            </c:dLbl>
            <c:dLbl>
              <c:idx val="3"/>
              <c:layout>
                <c:manualLayout>
                  <c:x val="-3.6329148377538803E-3"/>
                  <c:y val="6.110125632842919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147-485A-97C3-CCC46809BD3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c:v>22</c:v>
                </c:pt>
                <c:pt idx="1">
                  <c:v>56</c:v>
                </c:pt>
                <c:pt idx="2">
                  <c:v>22</c:v>
                </c:pt>
                <c:pt idx="3">
                  <c:v>0</c:v>
                </c:pt>
              </c:numCache>
            </c:numRef>
          </c:val>
          <c:extLst>
            <c:ext xmlns:c16="http://schemas.microsoft.com/office/drawing/2014/chart" uri="{C3380CC4-5D6E-409C-BE32-E72D297353CC}">
              <c16:uniqueId val="{00000004-A147-485A-97C3-CCC46809BD3D}"/>
            </c:ext>
          </c:extLst>
        </c:ser>
        <c:dLbls>
          <c:showLegendKey val="0"/>
          <c:showVal val="0"/>
          <c:showCatName val="0"/>
          <c:showSerName val="0"/>
          <c:showPercent val="0"/>
          <c:showBubbleSize val="0"/>
        </c:dLbls>
        <c:gapWidth val="100"/>
        <c:overlap val="-24"/>
        <c:axId val="413093192"/>
        <c:axId val="413093848"/>
      </c:barChart>
      <c:catAx>
        <c:axId val="413093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3848"/>
        <c:crosses val="autoZero"/>
        <c:auto val="1"/>
        <c:lblAlgn val="ctr"/>
        <c:lblOffset val="100"/>
        <c:noMultiLvlLbl val="0"/>
      </c:catAx>
      <c:valAx>
        <c:axId val="413093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3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F53-4627-80A7-794378FB457B}"/>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F53-4627-80A7-794378FB457B}"/>
                </c:ext>
              </c:extLst>
            </c:dLbl>
            <c:dLbl>
              <c:idx val="2"/>
              <c:layout>
                <c:manualLayout>
                  <c:x val="1.7749624357851434E-3"/>
                  <c:y val="1.208731802399940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F53-4627-80A7-794378FB457B}"/>
                </c:ext>
              </c:extLst>
            </c:dLbl>
            <c:dLbl>
              <c:idx val="3"/>
              <c:layout>
                <c:manualLayout>
                  <c:x val="-3.5859831635728511E-3"/>
                  <c:y val="1.208731802399951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F53-4627-80A7-794378FB457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31</c:v>
                </c:pt>
                <c:pt idx="1">
                  <c:v>63</c:v>
                </c:pt>
                <c:pt idx="2">
                  <c:v>6</c:v>
                </c:pt>
                <c:pt idx="3">
                  <c:v>0</c:v>
                </c:pt>
              </c:numCache>
            </c:numRef>
          </c:val>
          <c:extLst>
            <c:ext xmlns:c16="http://schemas.microsoft.com/office/drawing/2014/chart" uri="{C3380CC4-5D6E-409C-BE32-E72D297353CC}">
              <c16:uniqueId val="{00000004-8F53-4627-80A7-794378FB457B}"/>
            </c:ext>
          </c:extLst>
        </c:ser>
        <c:dLbls>
          <c:showLegendKey val="0"/>
          <c:showVal val="0"/>
          <c:showCatName val="0"/>
          <c:showSerName val="0"/>
          <c:showPercent val="0"/>
          <c:showBubbleSize val="0"/>
        </c:dLbls>
        <c:gapWidth val="100"/>
        <c:overlap val="-24"/>
        <c:axId val="505712616"/>
        <c:axId val="505712944"/>
      </c:barChart>
      <c:catAx>
        <c:axId val="505712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944"/>
        <c:crosses val="autoZero"/>
        <c:auto val="1"/>
        <c:lblAlgn val="ctr"/>
        <c:lblOffset val="100"/>
        <c:noMultiLvlLbl val="0"/>
      </c:catAx>
      <c:valAx>
        <c:axId val="505712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 EN SANIT'!$B$2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910-4453-86CF-FE1E884DBF18}"/>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10-4453-86CF-FE1E884DBF18}"/>
                </c:ext>
              </c:extLst>
            </c:dLbl>
            <c:dLbl>
              <c:idx val="2"/>
              <c:layout>
                <c:manualLayout>
                  <c:x val="0"/>
                  <c:y val="1.1987088867038408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10-4453-86CF-FE1E884DBF18}"/>
                </c:ext>
              </c:extLst>
            </c:dLbl>
            <c:dLbl>
              <c:idx val="3"/>
              <c:layout>
                <c:manualLayout>
                  <c:x val="5.347977152206247E-3"/>
                  <c:y val="2.996772216759602E-3"/>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910-4453-86CF-FE1E884DBF1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General</c:formatCode>
                <c:ptCount val="4"/>
                <c:pt idx="0">
                  <c:v>31</c:v>
                </c:pt>
                <c:pt idx="1">
                  <c:v>60</c:v>
                </c:pt>
                <c:pt idx="2">
                  <c:v>6</c:v>
                </c:pt>
                <c:pt idx="3">
                  <c:v>3</c:v>
                </c:pt>
              </c:numCache>
            </c:numRef>
          </c:val>
          <c:extLst>
            <c:ext xmlns:c16="http://schemas.microsoft.com/office/drawing/2014/chart" uri="{C3380CC4-5D6E-409C-BE32-E72D297353CC}">
              <c16:uniqueId val="{00000004-3910-4453-86CF-FE1E884DBF18}"/>
            </c:ext>
          </c:extLst>
        </c:ser>
        <c:dLbls>
          <c:showLegendKey val="0"/>
          <c:showVal val="0"/>
          <c:showCatName val="0"/>
          <c:showSerName val="0"/>
          <c:showPercent val="0"/>
          <c:showBubbleSize val="0"/>
        </c:dLbls>
        <c:gapWidth val="100"/>
        <c:overlap val="-24"/>
        <c:axId val="409192792"/>
        <c:axId val="409200336"/>
      </c:barChart>
      <c:catAx>
        <c:axId val="409192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0336"/>
        <c:crosses val="autoZero"/>
        <c:auto val="1"/>
        <c:lblAlgn val="ctr"/>
        <c:lblOffset val="100"/>
        <c:noMultiLvlLbl val="0"/>
      </c:catAx>
      <c:valAx>
        <c:axId val="409200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2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'RESPUESTA DE MANTENIMIENTO'!$B$2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B6-4DDE-919C-961D011986EF}"/>
                </c:ext>
              </c:extLst>
            </c:dLbl>
            <c:dLbl>
              <c:idx val="1"/>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AB6-4DDE-919C-961D011986EF}"/>
                </c:ext>
              </c:extLst>
            </c:dLbl>
            <c:dLbl>
              <c:idx val="2"/>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AB6-4DDE-919C-961D011986EF}"/>
                </c:ext>
              </c:extLst>
            </c:dLbl>
            <c:dLbl>
              <c:idx val="3"/>
              <c:layout>
                <c:manualLayout>
                  <c:x val="5.7284420757527177E-3"/>
                  <c:y val="1.33278621652994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AB6-4DDE-919C-961D011986E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BUENA</c:v>
                </c:pt>
                <c:pt idx="2">
                  <c:v>REGULAR</c:v>
                </c:pt>
                <c:pt idx="3">
                  <c:v>MALA</c:v>
                </c:pt>
              </c:strCache>
            </c:strRef>
          </c:cat>
          <c:val>
            <c:numRef>
              <c:f>'RESPUESTA DE MANTENIMIENTO'!$B$3:$B$6</c:f>
              <c:numCache>
                <c:formatCode>General</c:formatCode>
                <c:ptCount val="4"/>
                <c:pt idx="0">
                  <c:v>22</c:v>
                </c:pt>
                <c:pt idx="1">
                  <c:v>62</c:v>
                </c:pt>
                <c:pt idx="2">
                  <c:v>16</c:v>
                </c:pt>
                <c:pt idx="3">
                  <c:v>0</c:v>
                </c:pt>
              </c:numCache>
            </c:numRef>
          </c:val>
          <c:extLst>
            <c:ext xmlns:c16="http://schemas.microsoft.com/office/drawing/2014/chart" uri="{C3380CC4-5D6E-409C-BE32-E72D297353CC}">
              <c16:uniqueId val="{00000004-6AB6-4DDE-919C-961D011986EF}"/>
            </c:ext>
          </c:extLst>
        </c:ser>
        <c:dLbls>
          <c:showLegendKey val="0"/>
          <c:showVal val="0"/>
          <c:showCatName val="0"/>
          <c:showSerName val="0"/>
          <c:showPercent val="0"/>
          <c:showBubbleSize val="0"/>
        </c:dLbls>
        <c:gapWidth val="100"/>
        <c:overlap val="-24"/>
        <c:axId val="413098112"/>
        <c:axId val="413094504"/>
      </c:barChart>
      <c:catAx>
        <c:axId val="413098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4504"/>
        <c:crosses val="autoZero"/>
        <c:auto val="1"/>
        <c:lblAlgn val="ctr"/>
        <c:lblOffset val="100"/>
        <c:noMultiLvlLbl val="0"/>
      </c:catAx>
      <c:valAx>
        <c:axId val="413094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8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9BA-4840-81E4-7158B56F55F0}"/>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9BA-4840-81E4-7158B56F55F0}"/>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9BA-4840-81E4-7158B56F55F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69BA-4840-81E4-7158B56F55F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690-4535-B0F8-B5F80DA3311A}"/>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90-4535-B0F8-B5F80DA3311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78</c:v>
                </c:pt>
                <c:pt idx="1">
                  <c:v>22</c:v>
                </c:pt>
              </c:numCache>
            </c:numRef>
          </c:val>
          <c:extLst>
            <c:ext xmlns:c16="http://schemas.microsoft.com/office/drawing/2014/chart" uri="{C3380CC4-5D6E-409C-BE32-E72D297353CC}">
              <c16:uniqueId val="{00000002-5690-4535-B0F8-B5F80DA3311A}"/>
            </c:ext>
          </c:extLst>
        </c:ser>
        <c:dLbls>
          <c:showLegendKey val="0"/>
          <c:showVal val="0"/>
          <c:showCatName val="0"/>
          <c:showSerName val="0"/>
          <c:showPercent val="0"/>
          <c:showBubbleSize val="0"/>
        </c:dLbls>
        <c:gapWidth val="100"/>
        <c:overlap val="-24"/>
        <c:axId val="409198368"/>
        <c:axId val="409197056"/>
      </c:barChart>
      <c:catAx>
        <c:axId val="409198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197056"/>
        <c:crosses val="autoZero"/>
        <c:auto val="1"/>
        <c:lblAlgn val="ctr"/>
        <c:lblOffset val="100"/>
        <c:noMultiLvlLbl val="0"/>
      </c:catAx>
      <c:valAx>
        <c:axId val="409197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8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'INFORMACIÓN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1AC-439E-BD25-84E2A263E091}"/>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1AC-439E-BD25-84E2A263E091}"/>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59</c:v>
                </c:pt>
                <c:pt idx="1">
                  <c:v>41</c:v>
                </c:pt>
              </c:numCache>
            </c:numRef>
          </c:val>
          <c:extLst>
            <c:ext xmlns:c16="http://schemas.microsoft.com/office/drawing/2014/chart" uri="{C3380CC4-5D6E-409C-BE32-E72D297353CC}">
              <c16:uniqueId val="{00000002-41AC-439E-BD25-84E2A263E091}"/>
            </c:ext>
          </c:extLst>
        </c:ser>
        <c:dLbls>
          <c:showLegendKey val="0"/>
          <c:showVal val="0"/>
          <c:showCatName val="0"/>
          <c:showSerName val="0"/>
          <c:showPercent val="0"/>
          <c:showBubbleSize val="0"/>
        </c:dLbls>
        <c:gapWidth val="100"/>
        <c:overlap val="-24"/>
        <c:axId val="263477528"/>
        <c:axId val="263482120"/>
      </c:barChart>
      <c:catAx>
        <c:axId val="263477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82120"/>
        <c:crosses val="autoZero"/>
        <c:auto val="1"/>
        <c:lblAlgn val="ctr"/>
        <c:lblOffset val="100"/>
        <c:noMultiLvlLbl val="0"/>
      </c:catAx>
      <c:valAx>
        <c:axId val="263482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D0E-46D3-AA46-7E6225DA0925}"/>
                </c:ext>
              </c:extLst>
            </c:dLbl>
            <c:dLbl>
              <c:idx val="1"/>
              <c:layout>
                <c:manualLayout>
                  <c:x val="3.7380201237931505E-3"/>
                  <c:y val="8.1071217137395082E-2"/>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0E-46D3-AA46-7E6225DA0925}"/>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D0E-46D3-AA46-7E6225DA092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89</c:v>
                </c:pt>
                <c:pt idx="1">
                  <c:v>11</c:v>
                </c:pt>
                <c:pt idx="2">
                  <c:v>0</c:v>
                </c:pt>
              </c:numCache>
            </c:numRef>
          </c:val>
          <c:extLst>
            <c:ext xmlns:c16="http://schemas.microsoft.com/office/drawing/2014/chart" uri="{C3380CC4-5D6E-409C-BE32-E72D297353CC}">
              <c16:uniqueId val="{00000003-4D0E-46D3-AA46-7E6225DA0925}"/>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CA-4588-B998-7DA62C2D9D44}"/>
                </c:ext>
              </c:extLst>
            </c:dLbl>
            <c:dLbl>
              <c:idx val="1"/>
              <c:layout>
                <c:manualLayout>
                  <c:x val="3.660426619264526E-3"/>
                  <c:y val="1.1121716105845825E-2"/>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CA-4588-B998-7DA62C2D9D44}"/>
                </c:ext>
              </c:extLst>
            </c:dLbl>
            <c:dLbl>
              <c:idx val="2"/>
              <c:tx>
                <c:rich>
                  <a:bodyPr/>
                  <a:lstStyle/>
                  <a:p>
                    <a:fld id="{5DAD8400-8902-4BE4-836F-E70F5969EA0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CA-4588-B998-7DA62C2D9D4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3"/>
                <c:pt idx="0">
                  <c:v>SIEMPRE </c:v>
                </c:pt>
                <c:pt idx="1">
                  <c:v>ALGUNAS VECES</c:v>
                </c:pt>
                <c:pt idx="2">
                  <c:v>NUNCA</c:v>
                </c:pt>
              </c:strCache>
            </c:strRef>
          </c:cat>
          <c:val>
            <c:numRef>
              <c:f>'EQUIPO O HERRAMIENTAS PARA REAL'!$C$3:$C$5</c:f>
              <c:numCache>
                <c:formatCode>General</c:formatCode>
                <c:ptCount val="3"/>
                <c:pt idx="0">
                  <c:v>93</c:v>
                </c:pt>
                <c:pt idx="1">
                  <c:v>7</c:v>
                </c:pt>
                <c:pt idx="2">
                  <c:v>0</c:v>
                </c:pt>
              </c:numCache>
            </c:numRef>
          </c:val>
          <c:extLst>
            <c:ext xmlns:c16="http://schemas.microsoft.com/office/drawing/2014/chart" uri="{C3380CC4-5D6E-409C-BE32-E72D297353CC}">
              <c16:uniqueId val="{00000003-EFCA-4588-B998-7DA62C2D9D44}"/>
            </c:ext>
          </c:extLst>
        </c:ser>
        <c:dLbls>
          <c:showLegendKey val="0"/>
          <c:showVal val="0"/>
          <c:showCatName val="0"/>
          <c:showSerName val="0"/>
          <c:showPercent val="0"/>
          <c:showBubbleSize val="0"/>
        </c:dLbls>
        <c:gapWidth val="100"/>
        <c:overlap val="-24"/>
        <c:axId val="362207752"/>
        <c:axId val="362207424"/>
      </c:barChart>
      <c:catAx>
        <c:axId val="362207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7424"/>
        <c:crosses val="autoZero"/>
        <c:auto val="1"/>
        <c:lblAlgn val="ctr"/>
        <c:lblOffset val="100"/>
        <c:noMultiLvlLbl val="0"/>
      </c:catAx>
      <c:valAx>
        <c:axId val="362207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7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1BD-463E-96B9-1375F115735F}"/>
                </c:ext>
              </c:extLst>
            </c:dLbl>
            <c:dLbl>
              <c:idx val="1"/>
              <c:layout>
                <c:manualLayout>
                  <c:x val="5.6070301856897603E-3"/>
                  <c:y val="0.10133696977074613"/>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BD-463E-96B9-1375F115735F}"/>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1BD-463E-96B9-1375F115735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86</c:v>
                </c:pt>
                <c:pt idx="1">
                  <c:v>14</c:v>
                </c:pt>
                <c:pt idx="2">
                  <c:v>0</c:v>
                </c:pt>
              </c:numCache>
            </c:numRef>
          </c:val>
          <c:extLst>
            <c:ext xmlns:c16="http://schemas.microsoft.com/office/drawing/2014/chart" uri="{C3380CC4-5D6E-409C-BE32-E72D297353CC}">
              <c16:uniqueId val="{00000003-61BD-463E-96B9-1375F115735F}"/>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938-4833-974D-A1F58F08DD8A}"/>
                </c:ext>
              </c:extLst>
            </c:dLbl>
            <c:dLbl>
              <c:idx val="1"/>
              <c:layout>
                <c:manualLayout>
                  <c:x val="9.4347943540216833E-3"/>
                  <c:y val="-8.5759619746809566E-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1-B938-4833-974D-A1F58F08DD8A}"/>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a:pPr>
                      <a:t>[VALOR]</a:t>
                    </a:fld>
                    <a:r>
                      <a:rPr lang="en-US"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8.7133923144458683E-2"/>
                      <c:h val="7.3043752605144202E-2"/>
                    </c:manualLayout>
                  </c15:layout>
                  <c15:dlblFieldTable/>
                  <c15:showDataLabelsRange val="0"/>
                </c:ext>
                <c:ext xmlns:c16="http://schemas.microsoft.com/office/drawing/2014/chart" uri="{C3380CC4-5D6E-409C-BE32-E72D297353CC}">
                  <c16:uniqueId val="{00000002-B938-4833-974D-A1F58F08DD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100</c:v>
                </c:pt>
                <c:pt idx="1">
                  <c:v>0</c:v>
                </c:pt>
                <c:pt idx="2">
                  <c:v>0</c:v>
                </c:pt>
              </c:numCache>
            </c:numRef>
          </c:val>
          <c:extLst>
            <c:ext xmlns:c16="http://schemas.microsoft.com/office/drawing/2014/chart" uri="{C3380CC4-5D6E-409C-BE32-E72D297353CC}">
              <c16:uniqueId val="{00000003-B938-4833-974D-A1F58F08DD8A}"/>
            </c:ext>
          </c:extLst>
        </c:ser>
        <c:dLbls>
          <c:showLegendKey val="0"/>
          <c:showVal val="0"/>
          <c:showCatName val="0"/>
          <c:showSerName val="0"/>
          <c:showPercent val="0"/>
          <c:showBubbleSize val="0"/>
        </c:dLbls>
        <c:gapWidth val="100"/>
        <c:overlap val="-24"/>
        <c:axId val="362205784"/>
        <c:axId val="362205456"/>
      </c:barChart>
      <c:catAx>
        <c:axId val="362205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456"/>
        <c:crosses val="autoZero"/>
        <c:auto val="1"/>
        <c:lblAlgn val="ctr"/>
        <c:lblOffset val="100"/>
        <c:noMultiLvlLbl val="0"/>
      </c:catAx>
      <c:valAx>
        <c:axId val="362205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03-4BAA-9A68-DBE2611A6095}"/>
                </c:ext>
              </c:extLst>
            </c:dLbl>
            <c:dLbl>
              <c:idx val="1"/>
              <c:layout>
                <c:manualLayout>
                  <c:x val="5.301027134007358E-3"/>
                  <c:y val="1.9167572414763513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7403-4BAA-9A68-DBE2611A6095}"/>
                </c:ext>
              </c:extLst>
            </c:dLbl>
            <c:dLbl>
              <c:idx val="2"/>
              <c:layout>
                <c:manualLayout>
                  <c:x val="-3.5339253353926007E-3"/>
                  <c:y val="2.064200106205290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03-4BAA-9A68-DBE2611A609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100</c:v>
                </c:pt>
                <c:pt idx="1">
                  <c:v>0</c:v>
                </c:pt>
                <c:pt idx="2">
                  <c:v>0</c:v>
                </c:pt>
              </c:numCache>
            </c:numRef>
          </c:val>
          <c:extLst>
            <c:ext xmlns:c16="http://schemas.microsoft.com/office/drawing/2014/chart" uri="{C3380CC4-5D6E-409C-BE32-E72D297353CC}">
              <c16:uniqueId val="{00000003-7403-4BAA-9A68-DBE2611A6095}"/>
            </c:ext>
          </c:extLst>
        </c:ser>
        <c:dLbls>
          <c:showLegendKey val="0"/>
          <c:showVal val="0"/>
          <c:showCatName val="0"/>
          <c:showSerName val="0"/>
          <c:showPercent val="0"/>
          <c:showBubbleSize val="0"/>
        </c:dLbls>
        <c:gapWidth val="100"/>
        <c:overlap val="-24"/>
        <c:axId val="361936656"/>
        <c:axId val="361945512"/>
      </c:barChart>
      <c:catAx>
        <c:axId val="361936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5512"/>
        <c:crosses val="autoZero"/>
        <c:auto val="1"/>
        <c:lblAlgn val="ctr"/>
        <c:lblOffset val="100"/>
        <c:noMultiLvlLbl val="0"/>
      </c:catAx>
      <c:valAx>
        <c:axId val="36194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'RELACIONES ENTRE COMPAÑEROS - C'!$C$2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47C-4060-8518-7E1C5D8B9016}"/>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7C-4060-8518-7E1C5D8B9016}"/>
                </c:ext>
              </c:extLst>
            </c:dLbl>
            <c:dLbl>
              <c:idx val="2"/>
              <c:layout>
                <c:manualLayout>
                  <c:x val="0"/>
                  <c:y val="4.3055909460231476E-3"/>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47C-4060-8518-7E1C5D8B9016}"/>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7C-4060-8518-7E1C5D8B901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19</c:v>
                </c:pt>
                <c:pt idx="1">
                  <c:v>75</c:v>
                </c:pt>
                <c:pt idx="2">
                  <c:v>6</c:v>
                </c:pt>
                <c:pt idx="3">
                  <c:v>0</c:v>
                </c:pt>
              </c:numCache>
            </c:numRef>
          </c:val>
          <c:extLst>
            <c:ext xmlns:c16="http://schemas.microsoft.com/office/drawing/2014/chart" uri="{C3380CC4-5D6E-409C-BE32-E72D297353CC}">
              <c16:uniqueId val="{00000004-247C-4060-8518-7E1C5D8B9016}"/>
            </c:ext>
          </c:extLst>
        </c:ser>
        <c:dLbls>
          <c:showLegendKey val="0"/>
          <c:showVal val="0"/>
          <c:showCatName val="0"/>
          <c:showSerName val="0"/>
          <c:showPercent val="0"/>
          <c:showBubbleSize val="0"/>
        </c:dLbls>
        <c:gapWidth val="100"/>
        <c:overlap val="-24"/>
        <c:axId val="359438352"/>
        <c:axId val="359438680"/>
      </c:barChart>
      <c:catAx>
        <c:axId val="359438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680"/>
        <c:crosses val="autoZero"/>
        <c:auto val="1"/>
        <c:lblAlgn val="ctr"/>
        <c:lblOffset val="100"/>
        <c:noMultiLvlLbl val="0"/>
      </c:catAx>
      <c:valAx>
        <c:axId val="359438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75F-497D-B023-141E06AB2A76}"/>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75F-497D-B023-141E06AB2A76}"/>
                </c:ext>
              </c:extLst>
            </c:dLbl>
            <c:dLbl>
              <c:idx val="2"/>
              <c:layout>
                <c:manualLayout>
                  <c:x val="-5.3990599683935341E-3"/>
                  <c:y val="1.5020777730638332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75F-497D-B023-141E06AB2A7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44</c:v>
                </c:pt>
                <c:pt idx="1">
                  <c:v>56</c:v>
                </c:pt>
                <c:pt idx="2">
                  <c:v>0</c:v>
                </c:pt>
              </c:numCache>
            </c:numRef>
          </c:val>
          <c:extLst>
            <c:ext xmlns:c16="http://schemas.microsoft.com/office/drawing/2014/chart" uri="{C3380CC4-5D6E-409C-BE32-E72D297353CC}">
              <c16:uniqueId val="{00000003-E75F-497D-B023-141E06AB2A76}"/>
            </c:ext>
          </c:extLst>
        </c:ser>
        <c:dLbls>
          <c:showLegendKey val="0"/>
          <c:showVal val="0"/>
          <c:showCatName val="0"/>
          <c:showSerName val="0"/>
          <c:showPercent val="0"/>
          <c:showBubbleSize val="0"/>
        </c:dLbls>
        <c:gapWidth val="100"/>
        <c:overlap val="-24"/>
        <c:axId val="508102688"/>
        <c:axId val="361943216"/>
      </c:barChart>
      <c:catAx>
        <c:axId val="508102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3216"/>
        <c:crosses val="autoZero"/>
        <c:auto val="1"/>
        <c:lblAlgn val="ctr"/>
        <c:lblOffset val="100"/>
        <c:noMultiLvlLbl val="0"/>
      </c:catAx>
      <c:valAx>
        <c:axId val="361943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2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'EXPRESAR PUNTO DE VISTA'!$C$2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CC-4621-AF5A-671659773937}"/>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1-32CC-4621-AF5A-671659773937}"/>
                </c:ext>
              </c:extLst>
            </c:dLbl>
            <c:dLbl>
              <c:idx val="2"/>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CC-4621-AF5A-67165977393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3"/>
                <c:pt idx="0">
                  <c:v>SIEMPRE</c:v>
                </c:pt>
                <c:pt idx="1">
                  <c:v>ALGUNAS VECES</c:v>
                </c:pt>
                <c:pt idx="2">
                  <c:v>NUNCA</c:v>
                </c:pt>
              </c:strCache>
            </c:strRef>
          </c:cat>
          <c:val>
            <c:numRef>
              <c:f>'EXPRESAR PUNTO DE VISTA'!$C$3:$C$5</c:f>
              <c:numCache>
                <c:formatCode>General</c:formatCode>
                <c:ptCount val="3"/>
                <c:pt idx="0">
                  <c:v>66</c:v>
                </c:pt>
                <c:pt idx="1">
                  <c:v>31</c:v>
                </c:pt>
                <c:pt idx="2">
                  <c:v>7</c:v>
                </c:pt>
              </c:numCache>
            </c:numRef>
          </c:val>
          <c:extLst>
            <c:ext xmlns:c16="http://schemas.microsoft.com/office/drawing/2014/chart" uri="{C3380CC4-5D6E-409C-BE32-E72D297353CC}">
              <c16:uniqueId val="{00000003-32CC-4621-AF5A-671659773937}"/>
            </c:ext>
          </c:extLst>
        </c:ser>
        <c:dLbls>
          <c:showLegendKey val="0"/>
          <c:showVal val="0"/>
          <c:showCatName val="0"/>
          <c:showSerName val="0"/>
          <c:showPercent val="0"/>
          <c:showBubbleSize val="0"/>
        </c:dLbls>
        <c:gapWidth val="100"/>
        <c:overlap val="-24"/>
        <c:axId val="362192664"/>
        <c:axId val="359433104"/>
      </c:barChart>
      <c:catAx>
        <c:axId val="362192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3104"/>
        <c:crosses val="autoZero"/>
        <c:auto val="1"/>
        <c:lblAlgn val="ctr"/>
        <c:lblOffset val="100"/>
        <c:noMultiLvlLbl val="0"/>
      </c:catAx>
      <c:valAx>
        <c:axId val="35943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192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D05-4507-B5B2-7C963E423CAA}"/>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D05-4507-B5B2-7C963E423CA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FD05-4507-B5B2-7C963E423CA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D1-43ED-BDFB-855707E816FA}"/>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D1-43ED-BDFB-855707E816F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62.5</c:v>
                </c:pt>
                <c:pt idx="1">
                  <c:v>37.5</c:v>
                </c:pt>
              </c:numCache>
            </c:numRef>
          </c:val>
          <c:extLst>
            <c:ext xmlns:c16="http://schemas.microsoft.com/office/drawing/2014/chart" uri="{C3380CC4-5D6E-409C-BE32-E72D297353CC}">
              <c16:uniqueId val="{00000002-45D1-43ED-BDFB-855707E816FA}"/>
            </c:ext>
          </c:extLst>
        </c:ser>
        <c:dLbls>
          <c:showLegendKey val="0"/>
          <c:showVal val="0"/>
          <c:showCatName val="0"/>
          <c:showSerName val="0"/>
          <c:showPercent val="0"/>
          <c:showBubbleSize val="0"/>
        </c:dLbls>
        <c:gapWidth val="100"/>
        <c:overlap val="-24"/>
        <c:axId val="361936000"/>
        <c:axId val="361937312"/>
      </c:barChart>
      <c:catAx>
        <c:axId val="361936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7312"/>
        <c:crosses val="autoZero"/>
        <c:auto val="1"/>
        <c:lblAlgn val="ctr"/>
        <c:lblOffset val="100"/>
        <c:noMultiLvlLbl val="0"/>
      </c:catAx>
      <c:valAx>
        <c:axId val="361937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'CONFLICTO QUE AFECTAN AL AMBIEN'!$C$2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1AF-4496-B084-D5C9C92DF9C1}"/>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1AF-4496-B084-D5C9C92DF9C1}"/>
                </c:ext>
              </c:extLst>
            </c:dLbl>
            <c:dLbl>
              <c:idx val="2"/>
              <c:layout>
                <c:manualLayout>
                  <c:x val="3.4458876925508456E-3"/>
                  <c:y val="9.8270154526359427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1AF-4496-B084-D5C9C92DF9C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31</c:v>
                </c:pt>
                <c:pt idx="1">
                  <c:v>56</c:v>
                </c:pt>
                <c:pt idx="2">
                  <c:v>13</c:v>
                </c:pt>
              </c:numCache>
            </c:numRef>
          </c:val>
          <c:extLst>
            <c:ext xmlns:c16="http://schemas.microsoft.com/office/drawing/2014/chart" uri="{C3380CC4-5D6E-409C-BE32-E72D297353CC}">
              <c16:uniqueId val="{00000003-31AF-4496-B084-D5C9C92DF9C1}"/>
            </c:ext>
          </c:extLst>
        </c:ser>
        <c:dLbls>
          <c:showLegendKey val="0"/>
          <c:showVal val="0"/>
          <c:showCatName val="0"/>
          <c:showSerName val="0"/>
          <c:showPercent val="0"/>
          <c:showBubbleSize val="0"/>
        </c:dLbls>
        <c:gapWidth val="100"/>
        <c:overlap val="-24"/>
        <c:axId val="351243976"/>
        <c:axId val="351244960"/>
      </c:barChart>
      <c:catAx>
        <c:axId val="351243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960"/>
        <c:crosses val="autoZero"/>
        <c:auto val="1"/>
        <c:lblAlgn val="ctr"/>
        <c:lblOffset val="100"/>
        <c:noMultiLvlLbl val="0"/>
      </c:catAx>
      <c:valAx>
        <c:axId val="351244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99C-4956-A4EA-C4BA9E3693BA}"/>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99C-4956-A4EA-C4BA9E3693BA}"/>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99C-4956-A4EA-C4BA9E3693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INSTITUCIONALES</c:v>
                </c:pt>
                <c:pt idx="1">
                  <c:v>COMPAÑEROS</c:v>
                </c:pt>
                <c:pt idx="2">
                  <c:v>PERSONALES</c:v>
                </c:pt>
              </c:strCache>
            </c:strRef>
          </c:cat>
          <c:val>
            <c:numRef>
              <c:f>'TIPOS DE CONFLICTO'!$C$3:$C$5</c:f>
              <c:numCache>
                <c:formatCode>General</c:formatCode>
                <c:ptCount val="3"/>
                <c:pt idx="0">
                  <c:v>69</c:v>
                </c:pt>
                <c:pt idx="1">
                  <c:v>59</c:v>
                </c:pt>
                <c:pt idx="2">
                  <c:v>44</c:v>
                </c:pt>
              </c:numCache>
            </c:numRef>
          </c:val>
          <c:extLst>
            <c:ext xmlns:c16="http://schemas.microsoft.com/office/drawing/2014/chart" uri="{C3380CC4-5D6E-409C-BE32-E72D297353CC}">
              <c16:uniqueId val="{00000003-099C-4956-A4EA-C4BA9E3693BA}"/>
            </c:ext>
          </c:extLst>
        </c:ser>
        <c:dLbls>
          <c:showLegendKey val="0"/>
          <c:showVal val="0"/>
          <c:showCatName val="0"/>
          <c:showSerName val="0"/>
          <c:showPercent val="0"/>
          <c:showBubbleSize val="0"/>
        </c:dLbls>
        <c:gapWidth val="100"/>
        <c:overlap val="-24"/>
        <c:axId val="508095144"/>
        <c:axId val="508100392"/>
      </c:barChart>
      <c:catAx>
        <c:axId val="508095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0392"/>
        <c:crosses val="autoZero"/>
        <c:auto val="1"/>
        <c:lblAlgn val="ctr"/>
        <c:lblOffset val="100"/>
        <c:noMultiLvlLbl val="0"/>
      </c:catAx>
      <c:valAx>
        <c:axId val="508100392"/>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'RESOLUCIÓN DE CONFLICTOS'!$C$2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65F-45A1-B8AF-A2B7098FFEF8}"/>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5F-45A1-B8AF-A2B7098FFEF8}"/>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5F-45A1-B8AF-A2B7098FFE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81</c:v>
                </c:pt>
                <c:pt idx="1">
                  <c:v>19</c:v>
                </c:pt>
                <c:pt idx="2">
                  <c:v>0</c:v>
                </c:pt>
              </c:numCache>
            </c:numRef>
          </c:val>
          <c:extLst>
            <c:ext xmlns:c16="http://schemas.microsoft.com/office/drawing/2014/chart" uri="{C3380CC4-5D6E-409C-BE32-E72D297353CC}">
              <c16:uniqueId val="{00000003-C65F-45A1-B8AF-A2B7098FFEF8}"/>
            </c:ext>
          </c:extLst>
        </c:ser>
        <c:dLbls>
          <c:showLegendKey val="0"/>
          <c:showVal val="0"/>
          <c:showCatName val="0"/>
          <c:showSerName val="0"/>
          <c:showPercent val="0"/>
          <c:showBubbleSize val="0"/>
        </c:dLbls>
        <c:gapWidth val="100"/>
        <c:overlap val="-24"/>
        <c:axId val="224507112"/>
        <c:axId val="224498584"/>
      </c:barChart>
      <c:catAx>
        <c:axId val="224507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507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4696-422C-B1AD-916E5C779802}"/>
              </c:ext>
            </c:extLst>
          </c:dPt>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696-422C-B1AD-916E5C779802}"/>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696-422C-B1AD-916E5C779802}"/>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696-422C-B1AD-916E5C77980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87.5</c:v>
                </c:pt>
                <c:pt idx="1">
                  <c:v>12.5</c:v>
                </c:pt>
                <c:pt idx="2">
                  <c:v>0</c:v>
                </c:pt>
              </c:numCache>
            </c:numRef>
          </c:val>
          <c:extLst>
            <c:ext xmlns:c16="http://schemas.microsoft.com/office/drawing/2014/chart" uri="{C3380CC4-5D6E-409C-BE32-E72D297353CC}">
              <c16:uniqueId val="{00000003-4696-422C-B1AD-916E5C779802}"/>
            </c:ext>
          </c:extLst>
        </c:ser>
        <c:dLbls>
          <c:showLegendKey val="0"/>
          <c:showVal val="0"/>
          <c:showCatName val="0"/>
          <c:showSerName val="0"/>
          <c:showPercent val="0"/>
          <c:showBubbleSize val="0"/>
        </c:dLbls>
        <c:gapWidth val="100"/>
        <c:overlap val="-24"/>
        <c:axId val="351248240"/>
        <c:axId val="351244632"/>
      </c:barChart>
      <c:catAx>
        <c:axId val="351248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632"/>
        <c:crosses val="autoZero"/>
        <c:auto val="1"/>
        <c:lblAlgn val="ctr"/>
        <c:lblOffset val="100"/>
        <c:noMultiLvlLbl val="0"/>
      </c:catAx>
      <c:valAx>
        <c:axId val="351244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8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'RECIBIR INSTRUCCIONES DE TRABAJ'!$C$2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068-42CF-B2F7-F383E7FB9B71}"/>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68-42CF-B2F7-F383E7FB9B71}"/>
                </c:ext>
              </c:extLst>
            </c:dLbl>
            <c:dLbl>
              <c:idx val="2"/>
              <c:layout>
                <c:manualLayout>
                  <c:x val="5.0480184473938178E-3"/>
                  <c:y val="1.5151771838654278E-2"/>
                </c:manualLayout>
              </c:layout>
              <c:tx>
                <c:rich>
                  <a:bodyPr/>
                  <a:lstStyle/>
                  <a:p>
                    <a:fld id="{36CE31F2-19E2-4029-BFA8-704CF5AA26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68-42CF-B2F7-F383E7FB9B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3"/>
                <c:pt idx="0">
                  <c:v>SIEMPRE</c:v>
                </c:pt>
                <c:pt idx="1">
                  <c:v>ALGUNAS VECES</c:v>
                </c:pt>
                <c:pt idx="2">
                  <c:v>NUNCA</c:v>
                </c:pt>
              </c:strCache>
            </c:strRef>
          </c:cat>
          <c:val>
            <c:numRef>
              <c:f>'RECIBIR INSTRUCCIONES DE TRABAJ'!$C$3:$C$5</c:f>
              <c:numCache>
                <c:formatCode>General</c:formatCode>
                <c:ptCount val="3"/>
                <c:pt idx="0">
                  <c:v>69</c:v>
                </c:pt>
                <c:pt idx="1">
                  <c:v>31</c:v>
                </c:pt>
                <c:pt idx="2">
                  <c:v>0</c:v>
                </c:pt>
              </c:numCache>
            </c:numRef>
          </c:val>
          <c:extLst>
            <c:ext xmlns:c16="http://schemas.microsoft.com/office/drawing/2014/chart" uri="{C3380CC4-5D6E-409C-BE32-E72D297353CC}">
              <c16:uniqueId val="{00000003-A068-42CF-B2F7-F383E7FB9B71}"/>
            </c:ext>
          </c:extLst>
        </c:ser>
        <c:dLbls>
          <c:showLegendKey val="0"/>
          <c:showVal val="0"/>
          <c:showCatName val="0"/>
          <c:showSerName val="0"/>
          <c:showPercent val="0"/>
          <c:showBubbleSize val="0"/>
        </c:dLbls>
        <c:gapWidth val="100"/>
        <c:overlap val="-24"/>
        <c:axId val="354944872"/>
        <c:axId val="354944544"/>
      </c:barChart>
      <c:catAx>
        <c:axId val="354944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544"/>
        <c:crosses val="autoZero"/>
        <c:auto val="1"/>
        <c:lblAlgn val="ctr"/>
        <c:lblOffset val="100"/>
        <c:noMultiLvlLbl val="0"/>
      </c:catAx>
      <c:valAx>
        <c:axId val="354944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0-9BA3-43DB-A0E8-6E5163869E24}"/>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A3-43DB-A0E8-6E5163869E24}"/>
                </c:ext>
              </c:extLst>
            </c:dLbl>
            <c:dLbl>
              <c:idx val="2"/>
              <c:layout>
                <c:manualLayout>
                  <c:x val="-3.5860141495082714E-3"/>
                  <c:y val="8.8485334355774756E-3"/>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BA3-43DB-A0E8-6E5163869E2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84</c:v>
                </c:pt>
                <c:pt idx="1">
                  <c:v>16</c:v>
                </c:pt>
                <c:pt idx="2">
                  <c:v>0</c:v>
                </c:pt>
              </c:numCache>
            </c:numRef>
          </c:val>
          <c:extLst>
            <c:ext xmlns:c16="http://schemas.microsoft.com/office/drawing/2014/chart" uri="{C3380CC4-5D6E-409C-BE32-E72D297353CC}">
              <c16:uniqueId val="{00000003-9BA3-43DB-A0E8-6E5163869E24}"/>
            </c:ext>
          </c:extLst>
        </c:ser>
        <c:dLbls>
          <c:showLegendKey val="0"/>
          <c:showVal val="0"/>
          <c:showCatName val="0"/>
          <c:showSerName val="0"/>
          <c:showPercent val="0"/>
          <c:showBubbleSize val="0"/>
        </c:dLbls>
        <c:gapWidth val="100"/>
        <c:overlap val="-24"/>
        <c:axId val="505330952"/>
        <c:axId val="505331280"/>
      </c:barChart>
      <c:catAx>
        <c:axId val="505330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1280"/>
        <c:crosses val="autoZero"/>
        <c:auto val="1"/>
        <c:lblAlgn val="ctr"/>
        <c:lblOffset val="100"/>
        <c:noMultiLvlLbl val="0"/>
      </c:catAx>
      <c:valAx>
        <c:axId val="505331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0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'NUMERO DE COLABORADORES ADECUAD'!$C$2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1B2-4506-A226-D47B6448D38B}"/>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1B2-4506-A226-D47B6448D38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78</c:v>
                </c:pt>
                <c:pt idx="1">
                  <c:v>22</c:v>
                </c:pt>
              </c:numCache>
            </c:numRef>
          </c:val>
          <c:extLst>
            <c:ext xmlns:c16="http://schemas.microsoft.com/office/drawing/2014/chart" uri="{C3380CC4-5D6E-409C-BE32-E72D297353CC}">
              <c16:uniqueId val="{00000002-11B2-4506-A226-D47B6448D38B}"/>
            </c:ext>
          </c:extLst>
        </c:ser>
        <c:dLbls>
          <c:showLegendKey val="0"/>
          <c:showVal val="0"/>
          <c:showCatName val="0"/>
          <c:showSerName val="0"/>
          <c:showPercent val="0"/>
          <c:showBubbleSize val="0"/>
        </c:dLbls>
        <c:gapWidth val="100"/>
        <c:overlap val="-24"/>
        <c:axId val="508093832"/>
        <c:axId val="508095800"/>
      </c:barChart>
      <c:catAx>
        <c:axId val="508093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800"/>
        <c:crosses val="autoZero"/>
        <c:auto val="1"/>
        <c:lblAlgn val="ctr"/>
        <c:lblOffset val="100"/>
        <c:noMultiLvlLbl val="0"/>
      </c:catAx>
      <c:valAx>
        <c:axId val="508095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3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937-4315-8B21-71E4ACBD85F4}"/>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37-4315-8B21-71E4ACBD85F4}"/>
                </c:ext>
              </c:extLst>
            </c:dLbl>
            <c:dLbl>
              <c:idx val="2"/>
              <c:layout>
                <c:manualLayout>
                  <c:x val="-5.1188280167833071E-3"/>
                  <c:y val="1.7832824988608758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37-4315-8B21-71E4ACBD85F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78</c:v>
                </c:pt>
                <c:pt idx="1">
                  <c:v>19</c:v>
                </c:pt>
                <c:pt idx="2">
                  <c:v>3</c:v>
                </c:pt>
              </c:numCache>
            </c:numRef>
          </c:val>
          <c:extLst>
            <c:ext xmlns:c16="http://schemas.microsoft.com/office/drawing/2014/chart" uri="{C3380CC4-5D6E-409C-BE32-E72D297353CC}">
              <c16:uniqueId val="{00000003-D937-4315-8B21-71E4ACBD85F4}"/>
            </c:ext>
          </c:extLst>
        </c:ser>
        <c:dLbls>
          <c:showLegendKey val="0"/>
          <c:showVal val="0"/>
          <c:showCatName val="0"/>
          <c:showSerName val="0"/>
          <c:showPercent val="0"/>
          <c:showBubbleSize val="0"/>
        </c:dLbls>
        <c:gapWidth val="100"/>
        <c:overlap val="-24"/>
        <c:axId val="354945528"/>
        <c:axId val="354948808"/>
      </c:barChart>
      <c:catAx>
        <c:axId val="354945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8808"/>
        <c:crosses val="autoZero"/>
        <c:auto val="1"/>
        <c:lblAlgn val="ctr"/>
        <c:lblOffset val="100"/>
        <c:noMultiLvlLbl val="0"/>
      </c:catAx>
      <c:valAx>
        <c:axId val="354948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5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'OPORTUNIDAD DE HACER PROPUESTAS'!$C$2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A62-4B06-82BD-6357F65D3E7D}"/>
                </c:ext>
              </c:extLst>
            </c:dLbl>
            <c:dLbl>
              <c:idx val="1"/>
              <c:layout>
                <c:manualLayout>
                  <c:x val="-1.67683240812681E-3"/>
                  <c:y val="8.5880828777422785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62-4B06-82BD-6357F65D3E7D}"/>
                </c:ext>
              </c:extLst>
            </c:dLbl>
            <c:dLbl>
              <c:idx val="2"/>
              <c:layout>
                <c:manualLayout>
                  <c:x val="-3.3536648162534968E-3"/>
                  <c:y val="2.0428065634524671E-2"/>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A62-4B06-82BD-6357F65D3E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75</c:v>
                </c:pt>
                <c:pt idx="1">
                  <c:v>22</c:v>
                </c:pt>
                <c:pt idx="2">
                  <c:v>3</c:v>
                </c:pt>
              </c:numCache>
            </c:numRef>
          </c:val>
          <c:extLst>
            <c:ext xmlns:c16="http://schemas.microsoft.com/office/drawing/2014/chart" uri="{C3380CC4-5D6E-409C-BE32-E72D297353CC}">
              <c16:uniqueId val="{00000003-4A62-4B06-82BD-6357F65D3E7D}"/>
            </c:ext>
          </c:extLst>
        </c:ser>
        <c:dLbls>
          <c:showLegendKey val="0"/>
          <c:showVal val="0"/>
          <c:showCatName val="0"/>
          <c:showSerName val="0"/>
          <c:showPercent val="0"/>
          <c:showBubbleSize val="0"/>
        </c:dLbls>
        <c:gapWidth val="100"/>
        <c:overlap val="-24"/>
        <c:axId val="505327016"/>
        <c:axId val="505325376"/>
      </c:barChart>
      <c:catAx>
        <c:axId val="505327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376"/>
        <c:crosses val="autoZero"/>
        <c:auto val="1"/>
        <c:lblAlgn val="ctr"/>
        <c:lblOffset val="100"/>
        <c:noMultiLvlLbl val="0"/>
      </c:catAx>
      <c:valAx>
        <c:axId val="505325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7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spPr>
            <a:solidFill>
              <a:srgbClr val="990000"/>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921-4DE8-81AE-8B6A5D927523}"/>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921-4DE8-81AE-8B6A5D92752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921-4DE8-81AE-8B6A5D92752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962-45F1-A6A9-D7BD9D29EC0A}"/>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62-45F1-A6A9-D7BD9D29EC0A}"/>
                </c:ext>
              </c:extLst>
            </c:dLbl>
            <c:dLbl>
              <c:idx val="2"/>
              <c:layout>
                <c:manualLayout>
                  <c:x val="-3.5339248437142607E-3"/>
                  <c:y val="5.9159839099605155E-3"/>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962-45F1-A6A9-D7BD9D29EC0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59</c:v>
                </c:pt>
                <c:pt idx="1">
                  <c:v>35</c:v>
                </c:pt>
                <c:pt idx="2">
                  <c:v>6</c:v>
                </c:pt>
              </c:numCache>
            </c:numRef>
          </c:val>
          <c:extLst>
            <c:ext xmlns:c16="http://schemas.microsoft.com/office/drawing/2014/chart" uri="{C3380CC4-5D6E-409C-BE32-E72D297353CC}">
              <c16:uniqueId val="{00000003-A962-45F1-A6A9-D7BD9D29EC0A}"/>
            </c:ext>
          </c:extLst>
        </c:ser>
        <c:dLbls>
          <c:showLegendKey val="0"/>
          <c:showVal val="0"/>
          <c:showCatName val="0"/>
          <c:showSerName val="0"/>
          <c:showPercent val="0"/>
          <c:showBubbleSize val="0"/>
        </c:dLbls>
        <c:gapWidth val="100"/>
        <c:overlap val="-24"/>
        <c:axId val="351244304"/>
        <c:axId val="351246928"/>
      </c:barChart>
      <c:catAx>
        <c:axId val="351244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6928"/>
        <c:crosses val="autoZero"/>
        <c:auto val="1"/>
        <c:lblAlgn val="ctr"/>
        <c:lblOffset val="100"/>
        <c:noMultiLvlLbl val="0"/>
      </c:catAx>
      <c:valAx>
        <c:axId val="351246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'REALIZACIÓN CON AGRADO DE ACTIV'!$C$2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F87-44C6-9BC3-E9262DFA1B90}"/>
                </c:ext>
              </c:extLst>
            </c:dLbl>
            <c:dLbl>
              <c:idx val="1"/>
              <c:layout>
                <c:manualLayout>
                  <c:x val="3.5595926256451458E-3"/>
                  <c:y val="1.5090434295624948E-2"/>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87-44C6-9BC3-E9262DFA1B90}"/>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87-44C6-9BC3-E9262DFA1B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94</c:v>
                </c:pt>
                <c:pt idx="1">
                  <c:v>6</c:v>
                </c:pt>
                <c:pt idx="2">
                  <c:v>0</c:v>
                </c:pt>
              </c:numCache>
            </c:numRef>
          </c:val>
          <c:extLst>
            <c:ext xmlns:c16="http://schemas.microsoft.com/office/drawing/2014/chart" uri="{C3380CC4-5D6E-409C-BE32-E72D297353CC}">
              <c16:uniqueId val="{00000003-AF87-44C6-9BC3-E9262DFA1B90}"/>
            </c:ext>
          </c:extLst>
        </c:ser>
        <c:dLbls>
          <c:showLegendKey val="0"/>
          <c:showVal val="0"/>
          <c:showCatName val="0"/>
          <c:showSerName val="0"/>
          <c:showPercent val="0"/>
          <c:showBubbleSize val="0"/>
        </c:dLbls>
        <c:gapWidth val="100"/>
        <c:overlap val="-24"/>
        <c:axId val="252543936"/>
        <c:axId val="252544592"/>
      </c:barChart>
      <c:catAx>
        <c:axId val="252543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4592"/>
        <c:crosses val="autoZero"/>
        <c:auto val="1"/>
        <c:lblAlgn val="ctr"/>
        <c:lblOffset val="100"/>
        <c:noMultiLvlLbl val="0"/>
      </c:catAx>
      <c:valAx>
        <c:axId val="252544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E1A-42F6-A367-4579C86BEE5C}"/>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1A-42F6-A367-4579C86BEE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25</c:v>
                </c:pt>
                <c:pt idx="1">
                  <c:v>75</c:v>
                </c:pt>
              </c:numCache>
            </c:numRef>
          </c:val>
          <c:extLst>
            <c:ext xmlns:c16="http://schemas.microsoft.com/office/drawing/2014/chart" uri="{C3380CC4-5D6E-409C-BE32-E72D297353CC}">
              <c16:uniqueId val="{00000002-FE1A-42F6-A367-4579C86BEE5C}"/>
            </c:ext>
          </c:extLst>
        </c:ser>
        <c:dLbls>
          <c:showLegendKey val="0"/>
          <c:showVal val="0"/>
          <c:showCatName val="0"/>
          <c:showSerName val="0"/>
          <c:showPercent val="0"/>
          <c:showBubbleSize val="0"/>
        </c:dLbls>
        <c:gapWidth val="100"/>
        <c:overlap val="-24"/>
        <c:axId val="508090552"/>
        <c:axId val="508095472"/>
      </c:barChart>
      <c:catAx>
        <c:axId val="508090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472"/>
        <c:crosses val="autoZero"/>
        <c:auto val="1"/>
        <c:lblAlgn val="ctr"/>
        <c:lblOffset val="100"/>
        <c:noMultiLvlLbl val="0"/>
      </c:catAx>
      <c:valAx>
        <c:axId val="508095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0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'DESESMPEÑO LABORAL PARA DESARRO'!$C$2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AD-4387-B05F-5A2130B23689}"/>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AD-4387-B05F-5A2130B23689}"/>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EAD-4387-B05F-5A2130B2368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63</c:v>
                </c:pt>
                <c:pt idx="1">
                  <c:v>34</c:v>
                </c:pt>
                <c:pt idx="2">
                  <c:v>3</c:v>
                </c:pt>
              </c:numCache>
            </c:numRef>
          </c:val>
          <c:extLst>
            <c:ext xmlns:c16="http://schemas.microsoft.com/office/drawing/2014/chart" uri="{C3380CC4-5D6E-409C-BE32-E72D297353CC}">
              <c16:uniqueId val="{00000003-1EAD-4387-B05F-5A2130B23689}"/>
            </c:ext>
          </c:extLst>
        </c:ser>
        <c:dLbls>
          <c:showLegendKey val="0"/>
          <c:showVal val="0"/>
          <c:showCatName val="0"/>
          <c:showSerName val="0"/>
          <c:showPercent val="0"/>
          <c:showBubbleSize val="0"/>
        </c:dLbls>
        <c:gapWidth val="100"/>
        <c:overlap val="-24"/>
        <c:axId val="505325048"/>
        <c:axId val="505326360"/>
      </c:barChart>
      <c:catAx>
        <c:axId val="505325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6360"/>
        <c:crosses val="autoZero"/>
        <c:auto val="1"/>
        <c:lblAlgn val="ctr"/>
        <c:lblOffset val="100"/>
        <c:noMultiLvlLbl val="0"/>
      </c:catAx>
      <c:valAx>
        <c:axId val="505326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0B0-48ED-9C9F-447919E4D355}"/>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0B0-48ED-9C9F-447919E4D35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91</c:v>
                </c:pt>
                <c:pt idx="1">
                  <c:v>9</c:v>
                </c:pt>
              </c:numCache>
            </c:numRef>
          </c:val>
          <c:extLst>
            <c:ext xmlns:c16="http://schemas.microsoft.com/office/drawing/2014/chart" uri="{C3380CC4-5D6E-409C-BE32-E72D297353CC}">
              <c16:uniqueId val="{00000002-E0B0-48ED-9C9F-447919E4D355}"/>
            </c:ext>
          </c:extLst>
        </c:ser>
        <c:dLbls>
          <c:showLegendKey val="0"/>
          <c:showVal val="0"/>
          <c:showCatName val="0"/>
          <c:showSerName val="0"/>
          <c:showPercent val="0"/>
          <c:showBubbleSize val="0"/>
        </c:dLbls>
        <c:gapWidth val="100"/>
        <c:overlap val="-24"/>
        <c:axId val="398505808"/>
        <c:axId val="398506136"/>
      </c:barChart>
      <c:catAx>
        <c:axId val="398505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6136"/>
        <c:crosses val="autoZero"/>
        <c:auto val="1"/>
        <c:lblAlgn val="ctr"/>
        <c:lblOffset val="100"/>
        <c:noMultiLvlLbl val="0"/>
      </c:catAx>
      <c:valAx>
        <c:axId val="398506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84-46C4-B00E-43361AEA6496}"/>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84-46C4-B00E-43361AEA6496}"/>
                </c:ext>
              </c:extLst>
            </c:dLbl>
            <c:dLbl>
              <c:idx val="2"/>
              <c:layout>
                <c:manualLayout>
                  <c:x val="-1.7260641117293532E-3"/>
                  <c:y val="8.6353133437044732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384-46C4-B00E-43361AEA64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56</c:v>
                </c:pt>
                <c:pt idx="1">
                  <c:v>31</c:v>
                </c:pt>
                <c:pt idx="2">
                  <c:v>13</c:v>
                </c:pt>
              </c:numCache>
            </c:numRef>
          </c:val>
          <c:extLst>
            <c:ext xmlns:c16="http://schemas.microsoft.com/office/drawing/2014/chart" uri="{C3380CC4-5D6E-409C-BE32-E72D297353CC}">
              <c16:uniqueId val="{00000003-A384-46C4-B00E-43361AEA6496}"/>
            </c:ext>
          </c:extLst>
        </c:ser>
        <c:dLbls>
          <c:showLegendKey val="0"/>
          <c:showVal val="0"/>
          <c:showCatName val="0"/>
          <c:showSerName val="0"/>
          <c:showPercent val="0"/>
          <c:showBubbleSize val="0"/>
        </c:dLbls>
        <c:gapWidth val="100"/>
        <c:overlap val="-24"/>
        <c:axId val="398560312"/>
        <c:axId val="398562608"/>
      </c:barChart>
      <c:catAx>
        <c:axId val="398560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2608"/>
        <c:crosses val="autoZero"/>
        <c:auto val="1"/>
        <c:lblAlgn val="ctr"/>
        <c:lblOffset val="100"/>
        <c:noMultiLvlLbl val="0"/>
      </c:catAx>
      <c:valAx>
        <c:axId val="398562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0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D6-4C02-9D7E-52F622E15371}"/>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D6-4C02-9D7E-52F622E15371}"/>
                </c:ext>
              </c:extLst>
            </c:dLbl>
            <c:dLbl>
              <c:idx val="2"/>
              <c:layout>
                <c:manualLayout>
                  <c:x val="0"/>
                  <c:y val="1.201217959343501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B309A03A-0D61-4115-B9BD-6CDA9231D691}"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D6-4C02-9D7E-52F622E1537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3"/>
                <c:pt idx="0">
                  <c:v>SIEMPRE</c:v>
                </c:pt>
                <c:pt idx="1">
                  <c:v>ALGUNAS VECES</c:v>
                </c:pt>
                <c:pt idx="2">
                  <c:v>NUNCA</c:v>
                </c:pt>
              </c:strCache>
            </c:strRef>
          </c:cat>
          <c:val>
            <c:numRef>
              <c:f>'CAPACITADO PARA FUNCIONES LABOR'!$C$3:$C$5</c:f>
              <c:numCache>
                <c:formatCode>General</c:formatCode>
                <c:ptCount val="3"/>
                <c:pt idx="0">
                  <c:v>72</c:v>
                </c:pt>
                <c:pt idx="1">
                  <c:v>28</c:v>
                </c:pt>
                <c:pt idx="2">
                  <c:v>0</c:v>
                </c:pt>
              </c:numCache>
            </c:numRef>
          </c:val>
          <c:extLst>
            <c:ext xmlns:c16="http://schemas.microsoft.com/office/drawing/2014/chart" uri="{C3380CC4-5D6E-409C-BE32-E72D297353CC}">
              <c16:uniqueId val="{00000003-EFD6-4C02-9D7E-52F622E15371}"/>
            </c:ext>
          </c:extLst>
        </c:ser>
        <c:dLbls>
          <c:showLegendKey val="0"/>
          <c:showVal val="0"/>
          <c:showCatName val="0"/>
          <c:showSerName val="0"/>
          <c:showPercent val="0"/>
          <c:showBubbleSize val="0"/>
        </c:dLbls>
        <c:gapWidth val="100"/>
        <c:overlap val="-24"/>
        <c:axId val="224148336"/>
        <c:axId val="224150304"/>
      </c:barChart>
      <c:catAx>
        <c:axId val="224148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50304"/>
        <c:crosses val="autoZero"/>
        <c:auto val="1"/>
        <c:lblAlgn val="ctr"/>
        <c:lblOffset val="100"/>
        <c:noMultiLvlLbl val="0"/>
      </c:catAx>
      <c:valAx>
        <c:axId val="224150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'RECEPCIÓN DE CAPACITACIÓN POR P'!$C$2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E5D-467D-9ECB-9167BEAE46C9}"/>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E5D-467D-9ECB-9167BEAE46C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53</c:v>
                </c:pt>
                <c:pt idx="1">
                  <c:v>46</c:v>
                </c:pt>
              </c:numCache>
            </c:numRef>
          </c:val>
          <c:extLst>
            <c:ext xmlns:c16="http://schemas.microsoft.com/office/drawing/2014/chart" uri="{C3380CC4-5D6E-409C-BE32-E72D297353CC}">
              <c16:uniqueId val="{00000002-9E5D-467D-9ECB-9167BEAE46C9}"/>
            </c:ext>
          </c:extLst>
        </c:ser>
        <c:dLbls>
          <c:showLegendKey val="0"/>
          <c:showVal val="0"/>
          <c:showCatName val="0"/>
          <c:showSerName val="0"/>
          <c:showPercent val="0"/>
          <c:showBubbleSize val="0"/>
        </c:dLbls>
        <c:gapWidth val="100"/>
        <c:overlap val="-24"/>
        <c:axId val="398557360"/>
        <c:axId val="398558016"/>
      </c:barChart>
      <c:catAx>
        <c:axId val="398557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8016"/>
        <c:crosses val="autoZero"/>
        <c:auto val="1"/>
        <c:lblAlgn val="ctr"/>
        <c:lblOffset val="100"/>
        <c:noMultiLvlLbl val="0"/>
      </c:catAx>
      <c:valAx>
        <c:axId val="398558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56-4B2C-BD9A-1EFB85C70E2C}"/>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56-4B2C-BD9A-1EFB85C70E2C}"/>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56-4B2C-BD9A-1EFB85C70E2C}"/>
                </c:ext>
              </c:extLst>
            </c:dLbl>
            <c:dLbl>
              <c:idx val="4"/>
              <c:layout>
                <c:manualLayout>
                  <c:x val="-5.1781923351881861E-3"/>
                  <c:y val="4.8594777654046972E-3"/>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56-4B2C-BD9A-1EFB85C70E2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75</c:v>
                </c:pt>
                <c:pt idx="1">
                  <c:v>16</c:v>
                </c:pt>
                <c:pt idx="2">
                  <c:v>3</c:v>
                </c:pt>
                <c:pt idx="4">
                  <c:v>6</c:v>
                </c:pt>
              </c:numCache>
            </c:numRef>
          </c:val>
          <c:extLst>
            <c:ext xmlns:c16="http://schemas.microsoft.com/office/drawing/2014/chart" uri="{C3380CC4-5D6E-409C-BE32-E72D297353CC}">
              <c16:uniqueId val="{00000004-9C56-4B2C-BD9A-1EFB85C70E2C}"/>
            </c:ext>
          </c:extLst>
        </c:ser>
        <c:dLbls>
          <c:showLegendKey val="0"/>
          <c:showVal val="0"/>
          <c:showCatName val="0"/>
          <c:showSerName val="0"/>
          <c:showPercent val="0"/>
          <c:showBubbleSize val="0"/>
        </c:dLbls>
        <c:gapWidth val="100"/>
        <c:overlap val="-24"/>
        <c:axId val="397466192"/>
        <c:axId val="298411160"/>
      </c:barChart>
      <c:catAx>
        <c:axId val="397466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8411160"/>
        <c:crosses val="autoZero"/>
        <c:auto val="1"/>
        <c:lblAlgn val="ctr"/>
        <c:lblOffset val="100"/>
        <c:noMultiLvlLbl val="0"/>
      </c:catAx>
      <c:valAx>
        <c:axId val="298411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6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'CONTENIDO DE CURSOS FORTALECE 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469-4496-BBAC-3880F3D3590E}"/>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69-4496-BBAC-3880F3D3590E}"/>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469-4496-BBAC-3880F3D359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47</c:v>
                </c:pt>
                <c:pt idx="1">
                  <c:v>44</c:v>
                </c:pt>
                <c:pt idx="2">
                  <c:v>9</c:v>
                </c:pt>
              </c:numCache>
            </c:numRef>
          </c:val>
          <c:extLst>
            <c:ext xmlns:c16="http://schemas.microsoft.com/office/drawing/2014/chart" uri="{C3380CC4-5D6E-409C-BE32-E72D297353CC}">
              <c16:uniqueId val="{00000003-E469-4496-BBAC-3880F3D3590E}"/>
            </c:ext>
          </c:extLst>
        </c:ser>
        <c:dLbls>
          <c:showLegendKey val="0"/>
          <c:showVal val="0"/>
          <c:showCatName val="0"/>
          <c:showSerName val="0"/>
          <c:showPercent val="0"/>
          <c:showBubbleSize val="0"/>
        </c:dLbls>
        <c:gapWidth val="100"/>
        <c:overlap val="-24"/>
        <c:axId val="402325656"/>
        <c:axId val="402325984"/>
      </c:barChart>
      <c:catAx>
        <c:axId val="402325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984"/>
        <c:crosses val="autoZero"/>
        <c:auto val="1"/>
        <c:lblAlgn val="ctr"/>
        <c:lblOffset val="100"/>
        <c:noMultiLvlLbl val="0"/>
      </c:catAx>
      <c:valAx>
        <c:axId val="402325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DBD-4275-8A97-FFE2AF8F4B36}"/>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DBD-4275-8A97-FFE2AF8F4B3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DOCENTES</c:v>
                </c:pt>
              </c:strCache>
            </c:strRef>
          </c:cat>
          <c:val>
            <c:numRef>
              <c:f>Hoja1!$B$43:$B$44</c:f>
              <c:numCache>
                <c:formatCode>General</c:formatCode>
                <c:ptCount val="2"/>
                <c:pt idx="0">
                  <c:v>2</c:v>
                </c:pt>
                <c:pt idx="1">
                  <c:v>29</c:v>
                </c:pt>
              </c:numCache>
            </c:numRef>
          </c:val>
          <c:extLst>
            <c:ext xmlns:c16="http://schemas.microsoft.com/office/drawing/2014/chart" uri="{C3380CC4-5D6E-409C-BE32-E72D297353CC}">
              <c16:uniqueId val="{00000004-8DBD-4275-8A97-FFE2AF8F4B3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A46-4B0E-ABA3-7F7A55EE2A11}"/>
                </c:ext>
              </c:extLst>
            </c:dLbl>
            <c:dLbl>
              <c:idx val="1"/>
              <c:layout>
                <c:manualLayout>
                  <c:x val="-5.3248873073554305E-3"/>
                  <c:y val="5.2047741004138974E-3"/>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A46-4B0E-ABA3-7F7A55EE2A1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100</c:v>
                </c:pt>
                <c:pt idx="1">
                  <c:v>0</c:v>
                </c:pt>
              </c:numCache>
            </c:numRef>
          </c:val>
          <c:extLst>
            <c:ext xmlns:c16="http://schemas.microsoft.com/office/drawing/2014/chart" uri="{C3380CC4-5D6E-409C-BE32-E72D297353CC}">
              <c16:uniqueId val="{00000002-EA46-4B0E-ABA3-7F7A55EE2A11}"/>
            </c:ext>
          </c:extLst>
        </c:ser>
        <c:dLbls>
          <c:showLegendKey val="0"/>
          <c:showVal val="0"/>
          <c:showCatName val="0"/>
          <c:showSerName val="0"/>
          <c:showPercent val="0"/>
          <c:showBubbleSize val="0"/>
        </c:dLbls>
        <c:gapWidth val="100"/>
        <c:overlap val="-24"/>
        <c:axId val="397404832"/>
        <c:axId val="397396960"/>
      </c:barChart>
      <c:catAx>
        <c:axId val="397404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6960"/>
        <c:crosses val="autoZero"/>
        <c:auto val="1"/>
        <c:lblAlgn val="ctr"/>
        <c:lblOffset val="100"/>
        <c:noMultiLvlLbl val="0"/>
      </c:catAx>
      <c:valAx>
        <c:axId val="397396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4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9EE-4A92-A580-B951409C7C06}"/>
                </c:ext>
              </c:extLst>
            </c:dLbl>
            <c:dLbl>
              <c:idx val="1"/>
              <c:layout>
                <c:manualLayout>
                  <c:x val="0"/>
                  <c:y val="5.2920051074342306E-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EE-4A92-A580-B951409C7C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100</c:v>
                </c:pt>
                <c:pt idx="1">
                  <c:v>0</c:v>
                </c:pt>
              </c:numCache>
            </c:numRef>
          </c:val>
          <c:extLst>
            <c:ext xmlns:c16="http://schemas.microsoft.com/office/drawing/2014/chart" uri="{C3380CC4-5D6E-409C-BE32-E72D297353CC}">
              <c16:uniqueId val="{00000002-A9EE-4A92-A580-B951409C7C06}"/>
            </c:ext>
          </c:extLst>
        </c:ser>
        <c:dLbls>
          <c:showLegendKey val="0"/>
          <c:showVal val="0"/>
          <c:showCatName val="0"/>
          <c:showSerName val="0"/>
          <c:showPercent val="0"/>
          <c:showBubbleSize val="0"/>
        </c:dLbls>
        <c:gapWidth val="100"/>
        <c:overlap val="-24"/>
        <c:axId val="397457336"/>
        <c:axId val="397464552"/>
      </c:barChart>
      <c:catAx>
        <c:axId val="397457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552"/>
        <c:crosses val="autoZero"/>
        <c:auto val="1"/>
        <c:lblAlgn val="ctr"/>
        <c:lblOffset val="100"/>
        <c:noMultiLvlLbl val="0"/>
      </c:catAx>
      <c:valAx>
        <c:axId val="397464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57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8F1-4CF6-9D8A-26E920F63789}"/>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F1-4CF6-9D8A-26E920F637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84</c:v>
                </c:pt>
                <c:pt idx="1">
                  <c:v>16</c:v>
                </c:pt>
              </c:numCache>
            </c:numRef>
          </c:val>
          <c:extLst>
            <c:ext xmlns:c16="http://schemas.microsoft.com/office/drawing/2014/chart" uri="{C3380CC4-5D6E-409C-BE32-E72D297353CC}">
              <c16:uniqueId val="{00000002-68F1-4CF6-9D8A-26E920F63789}"/>
            </c:ext>
          </c:extLst>
        </c:ser>
        <c:dLbls>
          <c:showLegendKey val="0"/>
          <c:showVal val="0"/>
          <c:showCatName val="0"/>
          <c:showSerName val="0"/>
          <c:showPercent val="0"/>
          <c:showBubbleSize val="0"/>
        </c:dLbls>
        <c:gapWidth val="100"/>
        <c:overlap val="-24"/>
        <c:axId val="398512040"/>
        <c:axId val="398512696"/>
      </c:barChart>
      <c:catAx>
        <c:axId val="398512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696"/>
        <c:crosses val="autoZero"/>
        <c:auto val="1"/>
        <c:lblAlgn val="ctr"/>
        <c:lblOffset val="100"/>
        <c:noMultiLvlLbl val="0"/>
      </c:catAx>
      <c:valAx>
        <c:axId val="39851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DB-47E0-85E2-24EA27494AAA}"/>
                </c:ext>
              </c:extLst>
            </c:dLbl>
            <c:dLbl>
              <c:idx val="1"/>
              <c:layout>
                <c:manualLayout>
                  <c:x val="-1.7154048760721281E-3"/>
                  <c:y val="9.7920207925526956E-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DB-47E0-85E2-24EA27494A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94</c:v>
                </c:pt>
                <c:pt idx="1">
                  <c:v>6</c:v>
                </c:pt>
              </c:numCache>
            </c:numRef>
          </c:val>
          <c:extLst>
            <c:ext xmlns:c16="http://schemas.microsoft.com/office/drawing/2014/chart" uri="{C3380CC4-5D6E-409C-BE32-E72D297353CC}">
              <c16:uniqueId val="{00000002-12DB-47E0-85E2-24EA27494AAA}"/>
            </c:ext>
          </c:extLst>
        </c:ser>
        <c:dLbls>
          <c:showLegendKey val="0"/>
          <c:showVal val="0"/>
          <c:showCatName val="0"/>
          <c:showSerName val="0"/>
          <c:showPercent val="0"/>
          <c:showBubbleSize val="0"/>
        </c:dLbls>
        <c:gapWidth val="100"/>
        <c:overlap val="-24"/>
        <c:axId val="397463240"/>
        <c:axId val="397464880"/>
      </c:barChart>
      <c:catAx>
        <c:axId val="397463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880"/>
        <c:crosses val="autoZero"/>
        <c:auto val="1"/>
        <c:lblAlgn val="ctr"/>
        <c:lblOffset val="100"/>
        <c:noMultiLvlLbl val="0"/>
      </c:catAx>
      <c:valAx>
        <c:axId val="397464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3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B1E-4871-881A-F82350771736}"/>
                </c:ext>
              </c:extLst>
            </c:dLbl>
            <c:dLbl>
              <c:idx val="1"/>
              <c:layout>
                <c:manualLayout>
                  <c:x val="1.7229438462752964E-3"/>
                  <c:y val="9.6309182566673784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1E-4871-881A-F8235077173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87.5</c:v>
                </c:pt>
                <c:pt idx="1">
                  <c:v>12.5</c:v>
                </c:pt>
              </c:numCache>
            </c:numRef>
          </c:val>
          <c:extLst>
            <c:ext xmlns:c16="http://schemas.microsoft.com/office/drawing/2014/chart" uri="{C3380CC4-5D6E-409C-BE32-E72D297353CC}">
              <c16:uniqueId val="{00000002-9B1E-4871-881A-F82350771736}"/>
            </c:ext>
          </c:extLst>
        </c:ser>
        <c:dLbls>
          <c:showLegendKey val="0"/>
          <c:showVal val="0"/>
          <c:showCatName val="0"/>
          <c:showSerName val="0"/>
          <c:showPercent val="0"/>
          <c:showBubbleSize val="0"/>
        </c:dLbls>
        <c:gapWidth val="100"/>
        <c:overlap val="-24"/>
        <c:axId val="397196032"/>
        <c:axId val="397194392"/>
      </c:barChart>
      <c:catAx>
        <c:axId val="397196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4392"/>
        <c:crosses val="autoZero"/>
        <c:auto val="1"/>
        <c:lblAlgn val="ctr"/>
        <c:lblOffset val="100"/>
        <c:noMultiLvlLbl val="0"/>
      </c:catAx>
      <c:valAx>
        <c:axId val="397194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6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D69-4559-98B1-EBA243B22ECC}"/>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69-4559-98B1-EBA243B22E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87.5</c:v>
                </c:pt>
                <c:pt idx="1">
                  <c:v>12.5</c:v>
                </c:pt>
              </c:numCache>
            </c:numRef>
          </c:val>
          <c:extLst>
            <c:ext xmlns:c16="http://schemas.microsoft.com/office/drawing/2014/chart" uri="{C3380CC4-5D6E-409C-BE32-E72D297353CC}">
              <c16:uniqueId val="{00000002-2D69-4559-98B1-EBA243B22ECC}"/>
            </c:ext>
          </c:extLst>
        </c:ser>
        <c:dLbls>
          <c:showLegendKey val="0"/>
          <c:showVal val="0"/>
          <c:showCatName val="0"/>
          <c:showSerName val="0"/>
          <c:showPercent val="0"/>
          <c:showBubbleSize val="0"/>
        </c:dLbls>
        <c:gapWidth val="100"/>
        <c:overlap val="-24"/>
        <c:axId val="506999880"/>
        <c:axId val="506996600"/>
      </c:barChart>
      <c:catAx>
        <c:axId val="506999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6600"/>
        <c:crosses val="autoZero"/>
        <c:auto val="1"/>
        <c:lblAlgn val="ctr"/>
        <c:lblOffset val="100"/>
        <c:noMultiLvlLbl val="0"/>
      </c:catAx>
      <c:valAx>
        <c:axId val="506996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9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326-45B4-A297-0A0499FCA4CD}"/>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26-45B4-A297-0A0499FCA4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81</c:v>
                </c:pt>
                <c:pt idx="1">
                  <c:v>19</c:v>
                </c:pt>
              </c:numCache>
            </c:numRef>
          </c:val>
          <c:extLst>
            <c:ext xmlns:c16="http://schemas.microsoft.com/office/drawing/2014/chart" uri="{C3380CC4-5D6E-409C-BE32-E72D297353CC}">
              <c16:uniqueId val="{00000002-E326-45B4-A297-0A0499FCA4CD}"/>
            </c:ext>
          </c:extLst>
        </c:ser>
        <c:dLbls>
          <c:showLegendKey val="0"/>
          <c:showVal val="0"/>
          <c:showCatName val="0"/>
          <c:showSerName val="0"/>
          <c:showPercent val="0"/>
          <c:showBubbleSize val="0"/>
        </c:dLbls>
        <c:gapWidth val="100"/>
        <c:overlap val="-24"/>
        <c:axId val="397399584"/>
        <c:axId val="397406472"/>
      </c:barChart>
      <c:catAx>
        <c:axId val="397399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6472"/>
        <c:crosses val="autoZero"/>
        <c:auto val="1"/>
        <c:lblAlgn val="ctr"/>
        <c:lblOffset val="100"/>
        <c:noMultiLvlLbl val="0"/>
      </c:catAx>
      <c:valAx>
        <c:axId val="397406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1C-42C8-8DB2-9F701A0EA891}"/>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1C-42C8-8DB2-9F701A0EA8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81</c:v>
                </c:pt>
                <c:pt idx="1">
                  <c:v>19</c:v>
                </c:pt>
              </c:numCache>
            </c:numRef>
          </c:val>
          <c:extLst>
            <c:ext xmlns:c16="http://schemas.microsoft.com/office/drawing/2014/chart" uri="{C3380CC4-5D6E-409C-BE32-E72D297353CC}">
              <c16:uniqueId val="{00000002-9A1C-42C8-8DB2-9F701A0EA891}"/>
            </c:ext>
          </c:extLst>
        </c:ser>
        <c:dLbls>
          <c:showLegendKey val="0"/>
          <c:showVal val="0"/>
          <c:showCatName val="0"/>
          <c:showSerName val="0"/>
          <c:showPercent val="0"/>
          <c:showBubbleSize val="0"/>
        </c:dLbls>
        <c:gapWidth val="100"/>
        <c:overlap val="-24"/>
        <c:axId val="398559656"/>
        <c:axId val="398557360"/>
      </c:barChart>
      <c:catAx>
        <c:axId val="398559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auto val="1"/>
        <c:lblAlgn val="ctr"/>
        <c:lblOffset val="100"/>
        <c:noMultiLvlLbl val="0"/>
      </c:catAx>
      <c:valAx>
        <c:axId val="398557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9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E43-4698-ABBA-42D51994AEA2}"/>
                </c:ext>
              </c:extLst>
            </c:dLbl>
            <c:dLbl>
              <c:idx val="1"/>
              <c:layout>
                <c:manualLayout>
                  <c:x val="-1.7863771441624641E-3"/>
                  <c:y val="1.729564063858012E-2"/>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43-4698-ABBA-42D51994AE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94</c:v>
                </c:pt>
                <c:pt idx="1">
                  <c:v>6</c:v>
                </c:pt>
              </c:numCache>
            </c:numRef>
          </c:val>
          <c:extLst>
            <c:ext xmlns:c16="http://schemas.microsoft.com/office/drawing/2014/chart" uri="{C3380CC4-5D6E-409C-BE32-E72D297353CC}">
              <c16:uniqueId val="{00000002-BE43-4698-ABBA-42D51994AEA2}"/>
            </c:ext>
          </c:extLst>
        </c:ser>
        <c:dLbls>
          <c:showLegendKey val="0"/>
          <c:showVal val="0"/>
          <c:showCatName val="0"/>
          <c:showSerName val="0"/>
          <c:showPercent val="0"/>
          <c:showBubbleSize val="0"/>
        </c:dLbls>
        <c:gapWidth val="100"/>
        <c:overlap val="-24"/>
        <c:axId val="397399256"/>
        <c:axId val="397398928"/>
      </c:barChart>
      <c:catAx>
        <c:axId val="397399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8928"/>
        <c:crosses val="autoZero"/>
        <c:auto val="1"/>
        <c:lblAlgn val="ctr"/>
        <c:lblOffset val="100"/>
        <c:noMultiLvlLbl val="0"/>
      </c:catAx>
      <c:valAx>
        <c:axId val="39739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44-40C3-B283-4D7DCDB12366}"/>
                </c:ext>
              </c:extLst>
            </c:dLbl>
            <c:dLbl>
              <c:idx val="1"/>
              <c:layout>
                <c:manualLayout>
                  <c:x val="3.5273858460171093E-3"/>
                  <c:y val="2.1371027940074647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44-40C3-B283-4D7DCDB123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94</c:v>
                </c:pt>
                <c:pt idx="1">
                  <c:v>6</c:v>
                </c:pt>
              </c:numCache>
            </c:numRef>
          </c:val>
          <c:extLst>
            <c:ext xmlns:c16="http://schemas.microsoft.com/office/drawing/2014/chart" uri="{C3380CC4-5D6E-409C-BE32-E72D297353CC}">
              <c16:uniqueId val="{00000002-2E44-40C3-B283-4D7DCDB12366}"/>
            </c:ext>
          </c:extLst>
        </c:ser>
        <c:dLbls>
          <c:showLegendKey val="0"/>
          <c:showVal val="0"/>
          <c:showCatName val="0"/>
          <c:showSerName val="0"/>
          <c:showPercent val="0"/>
          <c:showBubbleSize val="0"/>
        </c:dLbls>
        <c:gapWidth val="100"/>
        <c:overlap val="-24"/>
        <c:axId val="224148992"/>
        <c:axId val="224145384"/>
      </c:barChart>
      <c:catAx>
        <c:axId val="224148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5384"/>
        <c:crosses val="autoZero"/>
        <c:auto val="1"/>
        <c:lblAlgn val="ctr"/>
        <c:lblOffset val="100"/>
        <c:noMultiLvlLbl val="0"/>
      </c:catAx>
      <c:valAx>
        <c:axId val="224145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423522065981655E-2"/>
          <c:y val="0.17506265336191965"/>
          <c:w val="0.95515295586803672"/>
          <c:h val="0.63215986633949461"/>
        </c:manualLayout>
      </c:layout>
      <c:pie3DChart>
        <c:varyColors val="1"/>
        <c:ser>
          <c:idx val="0"/>
          <c:order val="0"/>
          <c:tx>
            <c:strRef>
              <c:f>Hoja1!$B$19</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A980-42DA-A869-BF72462FF57D}"/>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A980-42DA-A869-BF72462FF57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980-42DA-A869-BF72462FF57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980-42DA-A869-BF72462FF5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A980-42DA-A869-BF72462FF57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3BD-429F-B7B0-E8C46ECBA33C}"/>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3BD-429F-B7B0-E8C46ECBA33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ADMINISTRATIVO</c:v>
                </c:pt>
              </c:strCache>
            </c:strRef>
          </c:cat>
          <c:val>
            <c:numRef>
              <c:f>Hoja1!$B$43:$B$44</c:f>
              <c:numCache>
                <c:formatCode>General</c:formatCode>
                <c:ptCount val="2"/>
                <c:pt idx="0">
                  <c:v>29</c:v>
                </c:pt>
                <c:pt idx="1">
                  <c:v>2</c:v>
                </c:pt>
              </c:numCache>
            </c:numRef>
          </c:val>
          <c:extLst>
            <c:ext xmlns:c16="http://schemas.microsoft.com/office/drawing/2014/chart" uri="{C3380CC4-5D6E-409C-BE32-E72D297353CC}">
              <c16:uniqueId val="{00000004-83BD-429F-B7B0-E8C46ECBA33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'ORGULLO INSTITUCIONAL'!$B$2</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E1-4F37-BDA1-09D21BC253B8}"/>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E1-4F37-BDA1-09D21BC253B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18E1-4F37-BDA1-09D21BC253B8}"/>
            </c:ext>
          </c:extLst>
        </c:ser>
        <c:dLbls>
          <c:showLegendKey val="0"/>
          <c:showVal val="0"/>
          <c:showCatName val="0"/>
          <c:showSerName val="0"/>
          <c:showPercent val="0"/>
          <c:showBubbleSize val="0"/>
        </c:dLbls>
        <c:gapWidth val="100"/>
        <c:overlap val="-24"/>
        <c:axId val="309042032"/>
        <c:axId val="368470032"/>
      </c:barChart>
      <c:catAx>
        <c:axId val="309042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68470032"/>
        <c:crosses val="autoZero"/>
        <c:auto val="1"/>
        <c:lblAlgn val="ctr"/>
        <c:lblOffset val="100"/>
        <c:noMultiLvlLbl val="0"/>
      </c:catAx>
      <c:valAx>
        <c:axId val="368470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904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'ELEMENTO DE IDENTIFICACIÓN'!$B$3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C28-4591-95CA-34BD60F247F8}"/>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28-4591-95CA-34BD60F247F8}"/>
                </c:ext>
              </c:extLst>
            </c:dLbl>
            <c:dLbl>
              <c:idx val="2"/>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C28-4591-95CA-34BD60F247F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 LEMA</c:v>
                </c:pt>
                <c:pt idx="2">
                  <c:v> INSTALACIONES</c:v>
                </c:pt>
              </c:strCache>
            </c:strRef>
          </c:cat>
          <c:val>
            <c:numRef>
              <c:f>'ELEMENTO DE IDENTIFICACIÓN'!$B$4:$B$6</c:f>
              <c:numCache>
                <c:formatCode>General</c:formatCode>
                <c:ptCount val="3"/>
                <c:pt idx="0">
                  <c:v>75</c:v>
                </c:pt>
                <c:pt idx="1">
                  <c:v>44</c:v>
                </c:pt>
                <c:pt idx="2">
                  <c:v>41</c:v>
                </c:pt>
              </c:numCache>
            </c:numRef>
          </c:val>
          <c:extLst>
            <c:ext xmlns:c16="http://schemas.microsoft.com/office/drawing/2014/chart" uri="{C3380CC4-5D6E-409C-BE32-E72D297353CC}">
              <c16:uniqueId val="{00000003-FC28-4591-95CA-34BD60F247F8}"/>
            </c:ext>
          </c:extLst>
        </c:ser>
        <c:dLbls>
          <c:showLegendKey val="0"/>
          <c:showVal val="0"/>
          <c:showCatName val="0"/>
          <c:showSerName val="0"/>
          <c:showPercent val="0"/>
          <c:showBubbleSize val="0"/>
        </c:dLbls>
        <c:gapWidth val="100"/>
        <c:overlap val="-24"/>
        <c:axId val="373984848"/>
        <c:axId val="373985176"/>
      </c:barChart>
      <c:catAx>
        <c:axId val="373984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373985176"/>
        <c:crosses val="autoZero"/>
        <c:auto val="1"/>
        <c:lblAlgn val="ctr"/>
        <c:lblOffset val="100"/>
        <c:noMultiLvlLbl val="0"/>
      </c:catAx>
      <c:valAx>
        <c:axId val="373985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6">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7">
  <a:schemeClr val="accent4"/>
</cs:colorStyle>
</file>

<file path=ppt/charts/colors28.xml><?xml version="1.0" encoding="utf-8"?>
<cs:colorStyle xmlns:cs="http://schemas.microsoft.com/office/drawing/2012/chartStyle" xmlns:a="http://schemas.openxmlformats.org/drawingml/2006/main" meth="withinLinear" id="17">
  <a:schemeClr val="accent4"/>
</cs:colorStyle>
</file>

<file path=ppt/charts/colors29.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withinLinear" id="15">
  <a:schemeClr val="accent2"/>
</cs:colorStyle>
</file>

<file path=ppt/charts/colors42.xml><?xml version="1.0" encoding="utf-8"?>
<cs:colorStyle xmlns:cs="http://schemas.microsoft.com/office/drawing/2012/chartStyle" xmlns:a="http://schemas.openxmlformats.org/drawingml/2006/main" meth="withinLinear" id="15">
  <a:schemeClr val="accent2"/>
</cs:colorStyle>
</file>

<file path=ppt/charts/colors43.xml><?xml version="1.0" encoding="utf-8"?>
<cs:colorStyle xmlns:cs="http://schemas.microsoft.com/office/drawing/2012/chartStyle" xmlns:a="http://schemas.openxmlformats.org/drawingml/2006/main" meth="withinLinear" id="15">
  <a:schemeClr val="accent2"/>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Reversed" id="22">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0.10234</cdr:x>
      <cdr:y>0.62386</cdr:y>
    </cdr:from>
    <cdr:to>
      <cdr:x>0.19646</cdr:x>
      <cdr:y>0.69389</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48786" y="2532100"/>
          <a:ext cx="688633" cy="284233"/>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0.33014</cdr:x>
      <cdr:y>0.62386</cdr:y>
    </cdr:from>
    <cdr:to>
      <cdr:x>0.42426</cdr:x>
      <cdr:y>0.6939</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15496" y="2532101"/>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45858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84680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46070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25519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23508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34903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092A476-2486-4912-8526-228DA7EA01E1}" type="datetimeFigureOut">
              <a:rPr lang="es-MX" smtClean="0"/>
              <a:t>22/10/2021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81184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092A476-2486-4912-8526-228DA7EA01E1}" type="datetimeFigureOut">
              <a:rPr lang="es-MX" smtClean="0"/>
              <a:t>22/10/2021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38580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2A476-2486-4912-8526-228DA7EA01E1}" type="datetimeFigureOut">
              <a:rPr lang="es-MX" smtClean="0"/>
              <a:t>22/10/2021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9341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494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56692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2A476-2486-4912-8526-228DA7EA01E1}" type="datetimeFigureOut">
              <a:rPr lang="es-MX" smtClean="0"/>
              <a:t>22/10/2021</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54FBE-22C0-482F-893E-013F184AACEB}" type="slidenum">
              <a:rPr lang="es-MX" smtClean="0"/>
              <a:t>‹Nº›</a:t>
            </a:fld>
            <a:endParaRPr lang="es-MX"/>
          </a:p>
        </p:txBody>
      </p:sp>
    </p:spTree>
    <p:extLst>
      <p:ext uri="{BB962C8B-B14F-4D97-AF65-F5344CB8AC3E}">
        <p14:creationId xmlns:p14="http://schemas.microsoft.com/office/powerpoint/2010/main" val="3206830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7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13 Imagen">
            <a:extLst>
              <a:ext uri="{FF2B5EF4-FFF2-40B4-BE49-F238E27FC236}">
                <a16:creationId xmlns:a16="http://schemas.microsoft.com/office/drawing/2014/main" id="{0773553A-93D2-4B36-B02D-D1AB15721C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4" name="22 CuadroTexto">
            <a:extLst>
              <a:ext uri="{FF2B5EF4-FFF2-40B4-BE49-F238E27FC236}">
                <a16:creationId xmlns:a16="http://schemas.microsoft.com/office/drawing/2014/main" id="{9AF0880D-AE85-476A-A34E-8CA1A6720F5D}"/>
              </a:ext>
            </a:extLst>
          </p:cNvPr>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6" name="23 CuadroTexto">
            <a:extLst>
              <a:ext uri="{FF2B5EF4-FFF2-40B4-BE49-F238E27FC236}">
                <a16:creationId xmlns:a16="http://schemas.microsoft.com/office/drawing/2014/main" id="{12E21035-C51A-4D4C-8C3C-46987C4A2DD2}"/>
              </a:ext>
            </a:extLst>
          </p:cNvPr>
          <p:cNvSpPr txBox="1"/>
          <p:nvPr/>
        </p:nvSpPr>
        <p:spPr>
          <a:xfrm>
            <a:off x="2874094" y="4653137"/>
            <a:ext cx="4007379" cy="923330"/>
          </a:xfrm>
          <a:prstGeom prst="rect">
            <a:avLst/>
          </a:prstGeom>
          <a:noFill/>
        </p:spPr>
        <p:txBody>
          <a:bodyPr wrap="none" rtlCol="0">
            <a:spAutoFit/>
          </a:bodyPr>
          <a:lstStyle/>
          <a:p>
            <a:pPr algn="ctr"/>
            <a:r>
              <a:rPr lang="es-MX" b="1" dirty="0"/>
              <a:t>RESULTADOS EVALUACIÓN DE </a:t>
            </a:r>
          </a:p>
          <a:p>
            <a:pPr algn="ctr"/>
            <a:r>
              <a:rPr lang="es-MX" b="1" dirty="0"/>
              <a:t>AMBIENTE DE TRABAJO 2019</a:t>
            </a:r>
          </a:p>
          <a:p>
            <a:pPr algn="ctr"/>
            <a:r>
              <a:rPr lang="es-MX" b="1" dirty="0"/>
              <a:t>DIRECCION DE RECURSOS MATERIALES</a:t>
            </a:r>
          </a:p>
        </p:txBody>
      </p:sp>
      <p:sp>
        <p:nvSpPr>
          <p:cNvPr id="8" name="24 CuadroTexto">
            <a:extLst>
              <a:ext uri="{FF2B5EF4-FFF2-40B4-BE49-F238E27FC236}">
                <a16:creationId xmlns:a16="http://schemas.microsoft.com/office/drawing/2014/main" id="{F3CBD4A2-F75A-4412-8666-C114FDB359C8}"/>
              </a:ext>
            </a:extLst>
          </p:cNvPr>
          <p:cNvSpPr txBox="1"/>
          <p:nvPr/>
        </p:nvSpPr>
        <p:spPr>
          <a:xfrm>
            <a:off x="7033681" y="6021288"/>
            <a:ext cx="1339726" cy="338554"/>
          </a:xfrm>
          <a:prstGeom prst="rect">
            <a:avLst/>
          </a:prstGeom>
          <a:noFill/>
        </p:spPr>
        <p:txBody>
          <a:bodyPr wrap="none" rtlCol="0">
            <a:spAutoFit/>
          </a:bodyPr>
          <a:lstStyle/>
          <a:p>
            <a:r>
              <a:rPr lang="es-MX" sz="1600" b="1" dirty="0"/>
              <a:t>Octubre 2021</a:t>
            </a:r>
          </a:p>
        </p:txBody>
      </p:sp>
    </p:spTree>
    <p:extLst>
      <p:ext uri="{BB962C8B-B14F-4D97-AF65-F5344CB8AC3E}">
        <p14:creationId xmlns:p14="http://schemas.microsoft.com/office/powerpoint/2010/main" val="408800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BCDF25E2-FC12-4AEA-B1C9-7107CD0CE1FD}"/>
              </a:ext>
            </a:extLst>
          </p:cNvPr>
          <p:cNvPicPr>
            <a:picLocks noChangeAspect="1"/>
          </p:cNvPicPr>
          <p:nvPr/>
        </p:nvPicPr>
        <p:blipFill>
          <a:blip r:embed="rId3"/>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242377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45FDBB05-71F1-45E2-805B-1650F76A8A61}"/>
              </a:ext>
            </a:extLst>
          </p:cNvPr>
          <p:cNvPicPr>
            <a:picLocks noChangeAspect="1"/>
          </p:cNvPicPr>
          <p:nvPr/>
        </p:nvPicPr>
        <p:blipFill>
          <a:blip r:embed="rId3"/>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4092451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56991FF-D302-4159-B2EB-C39C17BEEF9E}"/>
              </a:ext>
            </a:extLst>
          </p:cNvPr>
          <p:cNvPicPr>
            <a:picLocks noChangeAspect="1"/>
          </p:cNvPicPr>
          <p:nvPr/>
        </p:nvPicPr>
        <p:blipFill>
          <a:blip r:embed="rId3"/>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322405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F9E184E2-0566-459A-8E5B-E5210870AE90}"/>
              </a:ext>
            </a:extLst>
          </p:cNvPr>
          <p:cNvPicPr>
            <a:picLocks noChangeAspect="1"/>
          </p:cNvPicPr>
          <p:nvPr/>
        </p:nvPicPr>
        <p:blipFill>
          <a:blip r:embed="rId3"/>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4022365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3" name="Rectángulo 2"/>
          <p:cNvSpPr/>
          <p:nvPr/>
        </p:nvSpPr>
        <p:spPr>
          <a:xfrm>
            <a:off x="1685648" y="2382587"/>
            <a:ext cx="6420118" cy="1877437"/>
          </a:xfrm>
          <a:prstGeom prst="rect">
            <a:avLst/>
          </a:prstGeom>
        </p:spPr>
        <p:txBody>
          <a:bodyPr wrap="square">
            <a:spAutoFit/>
          </a:bodyPr>
          <a:lstStyle/>
          <a:p>
            <a:pPr algn="ctr"/>
            <a:r>
              <a:rPr lang="es-MX" sz="4000" b="1" dirty="0">
                <a:solidFill>
                  <a:srgbClr val="000000"/>
                </a:solidFill>
                <a:latin typeface="Calibri" panose="020F0502020204030204" pitchFamily="34" charset="0"/>
              </a:rPr>
              <a:t>l.-</a:t>
            </a:r>
            <a:r>
              <a:rPr lang="es-MX" sz="4000" b="1" i="0" u="none" strike="noStrike" dirty="0">
                <a:solidFill>
                  <a:srgbClr val="000000"/>
                </a:solidFill>
                <a:effectLst/>
                <a:latin typeface="Calibri" panose="020F0502020204030204" pitchFamily="34" charset="0"/>
              </a:rPr>
              <a:t>IDENTIDAD INSTITUCIONAL</a:t>
            </a:r>
            <a:endParaRPr lang="es-MX" sz="4000" b="0" dirty="0">
              <a:effectLst/>
            </a:endParaRPr>
          </a:p>
          <a:p>
            <a:pPr algn="ctr"/>
            <a:r>
              <a:rPr lang="es-MX" sz="4000" b="1" i="0" u="none" strike="noStrike" dirty="0">
                <a:solidFill>
                  <a:srgbClr val="000000"/>
                </a:solidFill>
                <a:effectLst/>
                <a:latin typeface="Calibri" panose="020F0502020204030204" pitchFamily="34" charset="0"/>
              </a:rPr>
              <a:t>(II)</a:t>
            </a:r>
            <a:endParaRPr lang="es-MX" sz="4000" b="0" dirty="0">
              <a:effectLst/>
            </a:endParaRPr>
          </a:p>
          <a:p>
            <a:br>
              <a:rPr lang="es-MX" dirty="0"/>
            </a:br>
            <a:endParaRPr lang="es-MX" dirty="0"/>
          </a:p>
        </p:txBody>
      </p:sp>
    </p:spTree>
    <p:extLst>
      <p:ext uri="{BB962C8B-B14F-4D97-AF65-F5344CB8AC3E}">
        <p14:creationId xmlns:p14="http://schemas.microsoft.com/office/powerpoint/2010/main" val="311989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948022" y="669497"/>
            <a:ext cx="6851344" cy="923330"/>
          </a:xfrm>
          <a:prstGeom prst="rect">
            <a:avLst/>
          </a:prstGeom>
        </p:spPr>
        <p:txBody>
          <a:bodyPr wrap="square">
            <a:spAutoFit/>
          </a:bodyPr>
          <a:lstStyle/>
          <a:p>
            <a:r>
              <a:rPr lang="es-ES" sz="1600" b="1" dirty="0">
                <a:solidFill>
                  <a:srgbClr val="1F497D"/>
                </a:solidFill>
                <a:latin typeface="Calibri" panose="020F0502020204030204" pitchFamily="34" charset="0"/>
              </a:rPr>
              <a:t>CUADRO II-1</a:t>
            </a:r>
            <a:r>
              <a:rPr lang="es-ES" sz="1600" dirty="0">
                <a:solidFill>
                  <a:srgbClr val="1F497D"/>
                </a:solidFill>
                <a:latin typeface="Calibri" panose="020F0502020204030204" pitchFamily="34" charset="0"/>
              </a:rPr>
              <a:t>. ¿TE SIENTES ORGULLOSO DE FORMAR PARTE DE LA INSTITUCIÓN?</a:t>
            </a:r>
            <a:r>
              <a:rPr lang="es-ES" dirty="0">
                <a:solidFill>
                  <a:srgbClr val="1F497D"/>
                </a:solidFill>
                <a:latin typeface="Calibri" panose="020F0502020204030204" pitchFamily="34" charset="0"/>
              </a:rPr>
              <a:t> </a:t>
            </a:r>
            <a:endParaRPr lang="es-ES" dirty="0"/>
          </a:p>
          <a:p>
            <a:br>
              <a:rPr lang="es-ES" dirty="0"/>
            </a:br>
            <a:endParaRPr lang="es-MX" dirty="0"/>
          </a:p>
        </p:txBody>
      </p:sp>
      <p:sp>
        <p:nvSpPr>
          <p:cNvPr id="3" name="Rectángulo 2"/>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graphicFrame>
        <p:nvGraphicFramePr>
          <p:cNvPr id="17" name="Gráfico 16">
            <a:extLst>
              <a:ext uri="{FF2B5EF4-FFF2-40B4-BE49-F238E27FC236}">
                <a16:creationId xmlns:a16="http://schemas.microsoft.com/office/drawing/2014/main" id="{6FCAA1DE-4B92-462C-9B2F-35D7DA35F35D}"/>
              </a:ext>
            </a:extLst>
          </p:cNvPr>
          <p:cNvGraphicFramePr>
            <a:graphicFrameLocks/>
          </p:cNvGraphicFramePr>
          <p:nvPr>
            <p:extLst>
              <p:ext uri="{D42A27DB-BD31-4B8C-83A1-F6EECF244321}">
                <p14:modId xmlns:p14="http://schemas.microsoft.com/office/powerpoint/2010/main" val="698361920"/>
              </p:ext>
            </p:extLst>
          </p:nvPr>
        </p:nvGraphicFramePr>
        <p:xfrm>
          <a:off x="1696278" y="1625139"/>
          <a:ext cx="6502411" cy="34847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862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77616"/>
            <a:ext cx="783451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II-2</a:t>
            </a:r>
            <a:r>
              <a:rPr lang="es-ES" sz="1600" dirty="0">
                <a:solidFill>
                  <a:srgbClr val="1F497D"/>
                </a:solidFill>
                <a:latin typeface="Calibri" panose="020F0502020204030204" pitchFamily="34" charset="0"/>
              </a:rPr>
              <a:t>. SELECCIONA 3 DE LOS SIGUIENTES ELEMENTOS DE LA UAN CON LOS QUE TE   </a:t>
            </a:r>
          </a:p>
          <a:p>
            <a:r>
              <a:rPr lang="es-ES" sz="1600" dirty="0">
                <a:solidFill>
                  <a:srgbClr val="1F497D"/>
                </a:solidFill>
                <a:latin typeface="Calibri" panose="020F0502020204030204" pitchFamily="34" charset="0"/>
              </a:rPr>
              <a:t> IDENTIFICAS MÁS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0EE37F78-DCE7-4873-B03D-7239DB5E4AF7}"/>
              </a:ext>
            </a:extLst>
          </p:cNvPr>
          <p:cNvGraphicFramePr>
            <a:graphicFrameLocks/>
          </p:cNvGraphicFramePr>
          <p:nvPr>
            <p:extLst>
              <p:ext uri="{D42A27DB-BD31-4B8C-83A1-F6EECF244321}">
                <p14:modId xmlns:p14="http://schemas.microsoft.com/office/powerpoint/2010/main" val="1678571152"/>
              </p:ext>
            </p:extLst>
          </p:nvPr>
        </p:nvGraphicFramePr>
        <p:xfrm>
          <a:off x="1595144" y="1598406"/>
          <a:ext cx="6396686" cy="3808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209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363"/>
            <a:ext cx="584056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II-3</a:t>
            </a:r>
            <a:r>
              <a:rPr lang="es-ES" sz="1600" dirty="0">
                <a:solidFill>
                  <a:srgbClr val="1F497D"/>
                </a:solidFill>
                <a:latin typeface="Calibri" panose="020F0502020204030204" pitchFamily="34" charset="0"/>
              </a:rPr>
              <a:t>. ¿CONOCES EL CÓDIGO DE ÉTICA DE LA INSTITUCIÓN?</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828D04CC-1E5A-4EC7-BFAB-E42F9A829DC4}"/>
              </a:ext>
            </a:extLst>
          </p:cNvPr>
          <p:cNvGraphicFramePr>
            <a:graphicFrameLocks/>
          </p:cNvGraphicFramePr>
          <p:nvPr>
            <p:extLst>
              <p:ext uri="{D42A27DB-BD31-4B8C-83A1-F6EECF244321}">
                <p14:modId xmlns:p14="http://schemas.microsoft.com/office/powerpoint/2010/main" val="3276342212"/>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403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1" name="Rectángulo 10"/>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808006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II-4</a:t>
            </a:r>
            <a:r>
              <a:rPr lang="es-ES" sz="1600" dirty="0">
                <a:solidFill>
                  <a:srgbClr val="1F497D"/>
                </a:solidFill>
                <a:latin typeface="Calibri" panose="020F0502020204030204" pitchFamily="34" charset="0"/>
              </a:rPr>
              <a:t>. ENUMERA DEL 1 AL 8 LOS SIGUIENTES VALORES INSTITUCIONALES (SIENDO EL 1 EL MÁS IMPORTANTE)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AF1C447D-1CBC-4AFC-8705-D7E601C35E7F}"/>
              </a:ext>
            </a:extLst>
          </p:cNvPr>
          <p:cNvGraphicFramePr>
            <a:graphicFrameLocks/>
          </p:cNvGraphicFramePr>
          <p:nvPr>
            <p:extLst>
              <p:ext uri="{D42A27DB-BD31-4B8C-83A1-F6EECF244321}">
                <p14:modId xmlns:p14="http://schemas.microsoft.com/office/powerpoint/2010/main" val="3813615459"/>
              </p:ext>
            </p:extLst>
          </p:nvPr>
        </p:nvGraphicFramePr>
        <p:xfrm>
          <a:off x="1215891" y="1314479"/>
          <a:ext cx="7316549" cy="4058737"/>
        </p:xfrm>
        <a:graphic>
          <a:graphicData uri="http://schemas.openxmlformats.org/drawingml/2006/chart">
            <c:chart xmlns:c="http://schemas.openxmlformats.org/drawingml/2006/chart" xmlns:r="http://schemas.openxmlformats.org/officeDocument/2006/relationships" r:id="rId3"/>
          </a:graphicData>
        </a:graphic>
      </p:graphicFrame>
      <p:sp>
        <p:nvSpPr>
          <p:cNvPr id="15" name="CuadroTexto 1">
            <a:extLst>
              <a:ext uri="{FF2B5EF4-FFF2-40B4-BE49-F238E27FC236}">
                <a16:creationId xmlns:a16="http://schemas.microsoft.com/office/drawing/2014/main" id="{903C8F53-8A0A-4212-9306-61FA2B0270EF}"/>
              </a:ext>
            </a:extLst>
          </p:cNvPr>
          <p:cNvSpPr txBox="1"/>
          <p:nvPr/>
        </p:nvSpPr>
        <p:spPr>
          <a:xfrm>
            <a:off x="2785181" y="3846580"/>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2</a:t>
            </a:r>
          </a:p>
        </p:txBody>
      </p:sp>
      <p:sp>
        <p:nvSpPr>
          <p:cNvPr id="17" name="CuadroTexto 1">
            <a:extLst>
              <a:ext uri="{FF2B5EF4-FFF2-40B4-BE49-F238E27FC236}">
                <a16:creationId xmlns:a16="http://schemas.microsoft.com/office/drawing/2014/main" id="{903C8F53-8A0A-4212-9306-61FA2B0270EF}"/>
              </a:ext>
            </a:extLst>
          </p:cNvPr>
          <p:cNvSpPr txBox="1"/>
          <p:nvPr/>
        </p:nvSpPr>
        <p:spPr>
          <a:xfrm>
            <a:off x="4471354" y="3849194"/>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4</a:t>
            </a:r>
          </a:p>
        </p:txBody>
      </p:sp>
      <p:sp>
        <p:nvSpPr>
          <p:cNvPr id="19" name="CuadroTexto 1">
            <a:extLst>
              <a:ext uri="{FF2B5EF4-FFF2-40B4-BE49-F238E27FC236}">
                <a16:creationId xmlns:a16="http://schemas.microsoft.com/office/drawing/2014/main" id="{903C8F53-8A0A-4212-9306-61FA2B0270EF}"/>
              </a:ext>
            </a:extLst>
          </p:cNvPr>
          <p:cNvSpPr txBox="1"/>
          <p:nvPr/>
        </p:nvSpPr>
        <p:spPr>
          <a:xfrm>
            <a:off x="5331662" y="3846580"/>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5</a:t>
            </a:r>
          </a:p>
        </p:txBody>
      </p:sp>
      <p:sp>
        <p:nvSpPr>
          <p:cNvPr id="20" name="CuadroTexto 1">
            <a:extLst>
              <a:ext uri="{FF2B5EF4-FFF2-40B4-BE49-F238E27FC236}">
                <a16:creationId xmlns:a16="http://schemas.microsoft.com/office/drawing/2014/main" id="{903C8F53-8A0A-4212-9306-61FA2B0270EF}"/>
              </a:ext>
            </a:extLst>
          </p:cNvPr>
          <p:cNvSpPr txBox="1"/>
          <p:nvPr/>
        </p:nvSpPr>
        <p:spPr>
          <a:xfrm>
            <a:off x="6198735" y="3846580"/>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6</a:t>
            </a:r>
          </a:p>
        </p:txBody>
      </p:sp>
      <p:sp>
        <p:nvSpPr>
          <p:cNvPr id="21" name="CuadroTexto 1">
            <a:extLst>
              <a:ext uri="{FF2B5EF4-FFF2-40B4-BE49-F238E27FC236}">
                <a16:creationId xmlns:a16="http://schemas.microsoft.com/office/drawing/2014/main" id="{903C8F53-8A0A-4212-9306-61FA2B0270EF}"/>
              </a:ext>
            </a:extLst>
          </p:cNvPr>
          <p:cNvSpPr txBox="1"/>
          <p:nvPr/>
        </p:nvSpPr>
        <p:spPr>
          <a:xfrm>
            <a:off x="7003839" y="3846581"/>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7</a:t>
            </a:r>
          </a:p>
        </p:txBody>
      </p:sp>
      <p:sp>
        <p:nvSpPr>
          <p:cNvPr id="22" name="CuadroTexto 1">
            <a:extLst>
              <a:ext uri="{FF2B5EF4-FFF2-40B4-BE49-F238E27FC236}">
                <a16:creationId xmlns:a16="http://schemas.microsoft.com/office/drawing/2014/main" id="{903C8F53-8A0A-4212-9306-61FA2B0270EF}"/>
              </a:ext>
            </a:extLst>
          </p:cNvPr>
          <p:cNvSpPr txBox="1"/>
          <p:nvPr/>
        </p:nvSpPr>
        <p:spPr>
          <a:xfrm>
            <a:off x="7843806" y="3846582"/>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8</a:t>
            </a:r>
          </a:p>
        </p:txBody>
      </p:sp>
    </p:spTree>
    <p:extLst>
      <p:ext uri="{BB962C8B-B14F-4D97-AF65-F5344CB8AC3E}">
        <p14:creationId xmlns:p14="http://schemas.microsoft.com/office/powerpoint/2010/main" val="2691579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82390" y="249850"/>
            <a:ext cx="4572000" cy="954107"/>
          </a:xfrm>
          <a:prstGeom prst="rect">
            <a:avLst/>
          </a:prstGeom>
        </p:spPr>
        <p:txBody>
          <a:bodyPr>
            <a:spAutoFit/>
          </a:bodyPr>
          <a:lstStyle/>
          <a:p>
            <a:pPr algn="ctr"/>
            <a:r>
              <a:rPr lang="es-MX" sz="2800" b="1" i="0" u="none" strike="noStrike" dirty="0">
                <a:solidFill>
                  <a:srgbClr val="000000"/>
                </a:solidFill>
                <a:effectLst/>
                <a:latin typeface="Calibri" panose="020F0502020204030204" pitchFamily="34" charset="0"/>
              </a:rPr>
              <a:t>IDENTIDAD INSTITUCIONAL</a:t>
            </a:r>
            <a:endParaRPr lang="es-MX" sz="2800" b="0" dirty="0">
              <a:effectLst/>
            </a:endParaRPr>
          </a:p>
          <a:p>
            <a:pPr algn="ctr"/>
            <a:r>
              <a:rPr lang="es-MX" sz="2800" b="1" i="0" u="none" strike="noStrike" dirty="0">
                <a:solidFill>
                  <a:srgbClr val="000000"/>
                </a:solidFill>
                <a:effectLst/>
                <a:latin typeface="Calibri" panose="020F0502020204030204" pitchFamily="34" charset="0"/>
              </a:rPr>
              <a:t>(II)</a:t>
            </a:r>
            <a:endParaRPr lang="es-MX" dirty="0"/>
          </a:p>
        </p:txBody>
      </p:sp>
      <p:sp>
        <p:nvSpPr>
          <p:cNvPr id="3" name="CuadroTexto 2">
            <a:extLst>
              <a:ext uri="{FF2B5EF4-FFF2-40B4-BE49-F238E27FC236}">
                <a16:creationId xmlns:a16="http://schemas.microsoft.com/office/drawing/2014/main" id="{FA8004D7-20C0-489E-9A63-D7A72D463C1B}"/>
              </a:ext>
            </a:extLst>
          </p:cNvPr>
          <p:cNvSpPr txBox="1"/>
          <p:nvPr/>
        </p:nvSpPr>
        <p:spPr>
          <a:xfrm>
            <a:off x="1403648" y="1073035"/>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todos se siente </a:t>
            </a:r>
            <a:r>
              <a:rPr lang="es-MX" b="1" dirty="0"/>
              <a:t>orgullosos</a:t>
            </a:r>
            <a:r>
              <a:rPr lang="es-MX" dirty="0"/>
              <a:t> por la institución, también la comunidad universitaria se identifica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3.-Instalaciones</a:t>
            </a:r>
          </a:p>
          <a:p>
            <a:pPr algn="just"/>
            <a:r>
              <a:rPr lang="es-MX" dirty="0"/>
              <a:t>Se manifiesta que mas de 1/3 de los trabajadores que contestaron la encuesta no conoce el </a:t>
            </a:r>
            <a:r>
              <a:rPr lang="es-MX" b="1" dirty="0"/>
              <a:t>código de ética.</a:t>
            </a:r>
          </a:p>
          <a:p>
            <a:pPr algn="just"/>
            <a:r>
              <a:rPr lang="es-MX" dirty="0"/>
              <a:t>Dentro de los </a:t>
            </a:r>
            <a:r>
              <a:rPr lang="es-MX" b="1" dirty="0"/>
              <a:t>valores</a:t>
            </a:r>
            <a:r>
              <a:rPr lang="es-MX" dirty="0"/>
              <a:t> que conforman al código de ética, los trabajadores  consideran que el siguiente orden de importancia es en el cual se tienen que ver representados:</a:t>
            </a:r>
          </a:p>
          <a:p>
            <a:pPr marL="742950" lvl="1" indent="-285750" algn="just">
              <a:buFont typeface="Arial" panose="020B0604020202020204" pitchFamily="34" charset="0"/>
              <a:buChar char="•"/>
            </a:pPr>
            <a:r>
              <a:rPr lang="es-MX" dirty="0"/>
              <a:t> 1.-Transparencia y rendición de cuentas</a:t>
            </a:r>
          </a:p>
          <a:p>
            <a:pPr marL="742950" lvl="1" indent="-285750" algn="just">
              <a:buFont typeface="Arial" panose="020B0604020202020204" pitchFamily="34" charset="0"/>
              <a:buChar char="•"/>
            </a:pPr>
            <a:r>
              <a:rPr lang="es-MX" dirty="0"/>
              <a:t> 2.-Responsabilidad</a:t>
            </a:r>
          </a:p>
          <a:p>
            <a:pPr marL="742950" lvl="1" indent="-285750" algn="just">
              <a:buFont typeface="Arial" panose="020B0604020202020204" pitchFamily="34" charset="0"/>
              <a:buChar char="•"/>
            </a:pPr>
            <a:r>
              <a:rPr lang="es-MX" dirty="0"/>
              <a:t> 3.-Tolerancia</a:t>
            </a:r>
          </a:p>
          <a:p>
            <a:pPr marL="742950" lvl="1" indent="-285750" algn="just">
              <a:buFont typeface="Arial" panose="020B0604020202020204" pitchFamily="34" charset="0"/>
              <a:buChar char="•"/>
            </a:pPr>
            <a:r>
              <a:rPr lang="es-MX" dirty="0"/>
              <a:t> 4.-equidad</a:t>
            </a:r>
          </a:p>
          <a:p>
            <a:pPr marL="742950" lvl="1" indent="-285750" algn="just">
              <a:buFont typeface="Arial" panose="020B0604020202020204" pitchFamily="34" charset="0"/>
              <a:buChar char="•"/>
            </a:pPr>
            <a:r>
              <a:rPr lang="es-MX" dirty="0"/>
              <a:t> 5.-Justicia</a:t>
            </a:r>
          </a:p>
          <a:p>
            <a:pPr marL="742950" lvl="1" indent="-285750" algn="just">
              <a:buFont typeface="Arial" panose="020B0604020202020204" pitchFamily="34" charset="0"/>
              <a:buChar char="•"/>
            </a:pPr>
            <a:r>
              <a:rPr lang="es-MX" dirty="0"/>
              <a:t> 6.-Lealtad y compromiso</a:t>
            </a:r>
          </a:p>
          <a:p>
            <a:pPr marL="742950" lvl="1" indent="-285750" algn="just">
              <a:buFont typeface="Arial" panose="020B0604020202020204" pitchFamily="34" charset="0"/>
              <a:buChar char="•"/>
            </a:pPr>
            <a:r>
              <a:rPr lang="es-MX" dirty="0"/>
              <a:t> 7.-Profesionalismo e integridad</a:t>
            </a:r>
          </a:p>
          <a:p>
            <a:pPr marL="742950" lvl="1" indent="-285750" algn="just">
              <a:buFont typeface="Arial" panose="020B0604020202020204" pitchFamily="34" charset="0"/>
              <a:buChar char="•"/>
            </a:pPr>
            <a:r>
              <a:rPr lang="es-MX" dirty="0"/>
              <a:t> 8.-Conciencia ecológica</a:t>
            </a:r>
            <a:endParaRPr lang="es-MX" b="1" dirty="0"/>
          </a:p>
        </p:txBody>
      </p:sp>
    </p:spTree>
    <p:extLst>
      <p:ext uri="{BB962C8B-B14F-4D97-AF65-F5344CB8AC3E}">
        <p14:creationId xmlns:p14="http://schemas.microsoft.com/office/powerpoint/2010/main" val="216956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3" name="Tabla 2">
            <a:extLst>
              <a:ext uri="{FF2B5EF4-FFF2-40B4-BE49-F238E27FC236}">
                <a16:creationId xmlns:a16="http://schemas.microsoft.com/office/drawing/2014/main" id="{566F8D32-0D2F-47BE-A0AD-CD1EF08FE358}"/>
              </a:ext>
            </a:extLst>
          </p:cNvPr>
          <p:cNvGraphicFramePr>
            <a:graphicFrameLocks noGrp="1"/>
          </p:cNvGraphicFramePr>
          <p:nvPr>
            <p:extLst>
              <p:ext uri="{D42A27DB-BD31-4B8C-83A1-F6EECF244321}">
                <p14:modId xmlns:p14="http://schemas.microsoft.com/office/powerpoint/2010/main" val="4251709322"/>
              </p:ext>
            </p:extLst>
          </p:nvPr>
        </p:nvGraphicFramePr>
        <p:xfrm>
          <a:off x="2155492" y="1575823"/>
          <a:ext cx="5220000" cy="3779999"/>
        </p:xfrm>
        <a:graphic>
          <a:graphicData uri="http://schemas.openxmlformats.org/drawingml/2006/table">
            <a:tbl>
              <a:tblPr firstRow="1" firstCol="1" bandRow="1">
                <a:tableStyleId>{5C22544A-7EE6-4342-B048-85BDC9FD1C3A}</a:tableStyleId>
              </a:tblPr>
              <a:tblGrid>
                <a:gridCol w="2626576">
                  <a:extLst>
                    <a:ext uri="{9D8B030D-6E8A-4147-A177-3AD203B41FA5}">
                      <a16:colId xmlns:a16="http://schemas.microsoft.com/office/drawing/2014/main" val="3840760293"/>
                    </a:ext>
                  </a:extLst>
                </a:gridCol>
                <a:gridCol w="2593424">
                  <a:extLst>
                    <a:ext uri="{9D8B030D-6E8A-4147-A177-3AD203B41FA5}">
                      <a16:colId xmlns:a16="http://schemas.microsoft.com/office/drawing/2014/main" val="2486380340"/>
                    </a:ext>
                  </a:extLst>
                </a:gridCol>
              </a:tblGrid>
              <a:tr h="617215">
                <a:tc gridSpan="2">
                  <a:txBody>
                    <a:bodyPr/>
                    <a:lstStyle/>
                    <a:p>
                      <a:pPr marL="457200" algn="ctr">
                        <a:lnSpc>
                          <a:spcPct val="115000"/>
                        </a:lnSpc>
                        <a:spcAft>
                          <a:spcPts val="1000"/>
                        </a:spcAft>
                      </a:pPr>
                      <a:r>
                        <a:rPr lang="es-MX" sz="1100">
                          <a:effectLst/>
                        </a:rPr>
                        <a:t>ÁREA : DIRECCIÓN DE RECURSOS MATERIALES</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3784346693"/>
                  </a:ext>
                </a:extLst>
              </a:tr>
              <a:tr h="327713">
                <a:tc>
                  <a:txBody>
                    <a:bodyPr/>
                    <a:lstStyle/>
                    <a:p>
                      <a:pPr marL="457200" algn="ctr">
                        <a:lnSpc>
                          <a:spcPct val="115000"/>
                        </a:lnSpc>
                      </a:pPr>
                      <a:r>
                        <a:rPr lang="es-MX" sz="1100">
                          <a:effectLst/>
                        </a:rPr>
                        <a:t>PERSONAL TOTAL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32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4838841"/>
                  </a:ext>
                </a:extLst>
              </a:tr>
              <a:tr h="322245">
                <a:tc>
                  <a:txBody>
                    <a:bodyPr/>
                    <a:lstStyle/>
                    <a:p>
                      <a:pPr marL="457200" algn="ctr">
                        <a:lnSpc>
                          <a:spcPct val="115000"/>
                        </a:lnSpc>
                      </a:pPr>
                      <a:r>
                        <a:rPr lang="es-MX" sz="1100">
                          <a:effectLst/>
                        </a:rPr>
                        <a:t>PERSONAL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32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0089099"/>
                  </a:ext>
                </a:extLst>
              </a:tr>
              <a:tr h="308606">
                <a:tc>
                  <a:txBody>
                    <a:bodyPr/>
                    <a:lstStyle/>
                    <a:p>
                      <a:pPr marL="457200" algn="ctr">
                        <a:lnSpc>
                          <a:spcPct val="115000"/>
                        </a:lnSpc>
                      </a:pPr>
                      <a:r>
                        <a:rPr lang="es-MX" sz="1100">
                          <a:effectLst/>
                        </a:rPr>
                        <a:t>PORCENTAJE: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1538749"/>
                  </a:ext>
                </a:extLst>
              </a:tr>
              <a:tr h="950689">
                <a:tc gridSpan="2">
                  <a:txBody>
                    <a:bodyPr/>
                    <a:lstStyle/>
                    <a:p>
                      <a:pPr marL="457200" algn="ctr">
                        <a:lnSpc>
                          <a:spcPct val="115000"/>
                        </a:lnSpc>
                      </a:pPr>
                      <a:r>
                        <a:rPr lang="es-MX" sz="1100">
                          <a:effectLst/>
                        </a:rPr>
                        <a:t> </a:t>
                      </a:r>
                    </a:p>
                    <a:p>
                      <a:pPr marL="457200" algn="ctr">
                        <a:lnSpc>
                          <a:spcPct val="115000"/>
                        </a:lnSpc>
                        <a:spcAft>
                          <a:spcPts val="1000"/>
                        </a:spcAft>
                      </a:pPr>
                      <a:r>
                        <a:rPr lang="es-MX" sz="1100">
                          <a:effectLst/>
                        </a:rPr>
                        <a:t>PERSONAL EN FUNCIONES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1167772942"/>
                  </a:ext>
                </a:extLst>
              </a:tr>
              <a:tr h="308606">
                <a:tc>
                  <a:txBody>
                    <a:bodyPr/>
                    <a:lstStyle/>
                    <a:p>
                      <a:pPr marL="457200" algn="ctr">
                        <a:lnSpc>
                          <a:spcPct val="115000"/>
                        </a:lnSpc>
                      </a:pPr>
                      <a:r>
                        <a:rPr lang="es-MX" sz="1100">
                          <a:effectLst/>
                        </a:rPr>
                        <a:t>MANUAL: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1187595"/>
                  </a:ext>
                </a:extLst>
              </a:tr>
              <a:tr h="308606">
                <a:tc>
                  <a:txBody>
                    <a:bodyPr/>
                    <a:lstStyle/>
                    <a:p>
                      <a:pPr marL="457200" algn="ctr">
                        <a:lnSpc>
                          <a:spcPct val="115000"/>
                        </a:lnSpc>
                      </a:pPr>
                      <a:r>
                        <a:rPr lang="es-MX" sz="1100">
                          <a:effectLst/>
                        </a:rPr>
                        <a:t>ADMINISTRATIVO: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26</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1060017"/>
                  </a:ext>
                </a:extLst>
              </a:tr>
              <a:tr h="308606">
                <a:tc>
                  <a:txBody>
                    <a:bodyPr/>
                    <a:lstStyle/>
                    <a:p>
                      <a:pPr marL="457200" algn="ctr">
                        <a:lnSpc>
                          <a:spcPct val="115000"/>
                        </a:lnSpc>
                      </a:pPr>
                      <a:r>
                        <a:rPr lang="es-MX" sz="1100">
                          <a:effectLst/>
                        </a:rPr>
                        <a:t>DOCENTE: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6740985"/>
                  </a:ext>
                </a:extLst>
              </a:tr>
              <a:tr h="327713">
                <a:tc>
                  <a:txBody>
                    <a:bodyPr/>
                    <a:lstStyle/>
                    <a:p>
                      <a:pPr marL="457200" algn="ctr">
                        <a:lnSpc>
                          <a:spcPct val="115000"/>
                        </a:lnSpc>
                      </a:pPr>
                      <a:r>
                        <a:rPr lang="es-MX" sz="1100">
                          <a:effectLst/>
                        </a:rPr>
                        <a:t>DIRECTIVO: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2</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8590158"/>
                  </a:ext>
                </a:extLst>
              </a:tr>
            </a:tbl>
          </a:graphicData>
        </a:graphic>
      </p:graphicFrame>
      <p:sp>
        <p:nvSpPr>
          <p:cNvPr id="12" name="CuadroTexto 11">
            <a:extLst>
              <a:ext uri="{FF2B5EF4-FFF2-40B4-BE49-F238E27FC236}">
                <a16:creationId xmlns:a16="http://schemas.microsoft.com/office/drawing/2014/main" id="{8F6D323D-F16D-41D2-A1C3-6756FCAEC39F}"/>
              </a:ext>
            </a:extLst>
          </p:cNvPr>
          <p:cNvSpPr txBox="1"/>
          <p:nvPr/>
        </p:nvSpPr>
        <p:spPr>
          <a:xfrm>
            <a:off x="3894747" y="718128"/>
            <a:ext cx="1742978" cy="369332"/>
          </a:xfrm>
          <a:prstGeom prst="rect">
            <a:avLst/>
          </a:prstGeom>
          <a:noFill/>
        </p:spPr>
        <p:txBody>
          <a:bodyPr wrap="none" rtlCol="0">
            <a:spAutoFit/>
          </a:bodyPr>
          <a:lstStyle/>
          <a:p>
            <a:pPr algn="ctr"/>
            <a:r>
              <a:rPr lang="es-MX" b="1" dirty="0"/>
              <a:t>Datos Generales</a:t>
            </a:r>
          </a:p>
        </p:txBody>
      </p:sp>
    </p:spTree>
    <p:extLst>
      <p:ext uri="{BB962C8B-B14F-4D97-AF65-F5344CB8AC3E}">
        <p14:creationId xmlns:p14="http://schemas.microsoft.com/office/powerpoint/2010/main" val="1870384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167273" y="1814276"/>
            <a:ext cx="7456867" cy="3108543"/>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ll.-SEGURIDAD OCUPACIONAL </a:t>
            </a:r>
            <a:endParaRPr lang="es-ES" sz="4000" b="0" dirty="0">
              <a:effectLst/>
            </a:endParaRPr>
          </a:p>
          <a:p>
            <a:pPr algn="ctr"/>
            <a:r>
              <a:rPr lang="es-ES" sz="4000" b="1" i="0" u="none" strike="noStrike" dirty="0">
                <a:solidFill>
                  <a:srgbClr val="000000"/>
                </a:solidFill>
                <a:effectLst/>
                <a:latin typeface="Calibri" panose="020F0502020204030204" pitchFamily="34" charset="0"/>
              </a:rPr>
              <a:t>– </a:t>
            </a:r>
            <a:endParaRPr lang="es-ES" sz="4000" b="0" dirty="0">
              <a:effectLst/>
            </a:endParaRPr>
          </a:p>
          <a:p>
            <a:pPr algn="ctr"/>
            <a:r>
              <a:rPr lang="es-ES" sz="4000" b="1" i="0" u="none" strike="noStrike" dirty="0">
                <a:solidFill>
                  <a:srgbClr val="000000"/>
                </a:solidFill>
                <a:effectLst/>
                <a:latin typeface="Calibri" panose="020F0502020204030204" pitchFamily="34" charset="0"/>
              </a:rPr>
              <a:t>ESPACIO FÍSICO</a:t>
            </a:r>
            <a:endParaRPr lang="es-ES" sz="4000" b="0" dirty="0">
              <a:effectLst/>
            </a:endParaRPr>
          </a:p>
          <a:p>
            <a:pPr algn="ctr"/>
            <a:r>
              <a:rPr lang="es-ES" sz="4000" b="1" i="0" u="none" strike="noStrike" dirty="0">
                <a:solidFill>
                  <a:srgbClr val="000000"/>
                </a:solidFill>
                <a:effectLst/>
                <a:latin typeface="Calibri" panose="020F0502020204030204" pitchFamily="34" charset="0"/>
              </a:rPr>
              <a:t>(SOEF)</a:t>
            </a:r>
            <a:endParaRPr lang="es-ES" sz="4000" b="0" dirty="0">
              <a:effectLst/>
            </a:endParaRPr>
          </a:p>
          <a:p>
            <a:br>
              <a:rPr lang="es-ES" dirty="0"/>
            </a:br>
            <a:endParaRPr lang="es-MX" dirty="0"/>
          </a:p>
        </p:txBody>
      </p:sp>
    </p:spTree>
    <p:extLst>
      <p:ext uri="{BB962C8B-B14F-4D97-AF65-F5344CB8AC3E}">
        <p14:creationId xmlns:p14="http://schemas.microsoft.com/office/powerpoint/2010/main" val="202579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47664" y="5603454"/>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6569"/>
            <a:ext cx="5866327"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SOEF-1</a:t>
            </a:r>
            <a:r>
              <a:rPr lang="es-ES" sz="1600" dirty="0">
                <a:solidFill>
                  <a:srgbClr val="1F497D"/>
                </a:solidFill>
                <a:latin typeface="Calibri" panose="020F0502020204030204" pitchFamily="34" charset="0"/>
              </a:rPr>
              <a:t>. LA ILUMINACIÓN EN TU ÁREA DE TRABAJO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C8A7E192-2969-4B16-8F35-72B22B80249F}"/>
              </a:ext>
            </a:extLst>
          </p:cNvPr>
          <p:cNvGraphicFramePr>
            <a:graphicFrameLocks/>
          </p:cNvGraphicFramePr>
          <p:nvPr>
            <p:extLst>
              <p:ext uri="{D42A27DB-BD31-4B8C-83A1-F6EECF244321}">
                <p14:modId xmlns:p14="http://schemas.microsoft.com/office/powerpoint/2010/main" val="3376301008"/>
              </p:ext>
            </p:extLst>
          </p:nvPr>
        </p:nvGraphicFramePr>
        <p:xfrm>
          <a:off x="1427478" y="1297286"/>
          <a:ext cx="7176969" cy="4208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2920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1"/>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2691"/>
            <a:ext cx="6742091"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SOEF-2</a:t>
            </a:r>
            <a:r>
              <a:rPr lang="es-ES" sz="1600" dirty="0">
                <a:solidFill>
                  <a:srgbClr val="1F497D"/>
                </a:solidFill>
                <a:latin typeface="Calibri" panose="020F0502020204030204" pitchFamily="34" charset="0"/>
              </a:rPr>
              <a:t>. EL CLIMA EN TU ÁREA DE TRABAJO (TEMPERATURA)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DEB226EE-73F4-4BD5-9AD2-107D8E667DEE}"/>
              </a:ext>
            </a:extLst>
          </p:cNvPr>
          <p:cNvGraphicFramePr>
            <a:graphicFrameLocks/>
          </p:cNvGraphicFramePr>
          <p:nvPr>
            <p:extLst>
              <p:ext uri="{D42A27DB-BD31-4B8C-83A1-F6EECF244321}">
                <p14:modId xmlns:p14="http://schemas.microsoft.com/office/powerpoint/2010/main" val="416412008"/>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9021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0"/>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4493"/>
            <a:ext cx="7448328"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SOEF-3</a:t>
            </a:r>
            <a:r>
              <a:rPr lang="es-ES" sz="1600" dirty="0">
                <a:solidFill>
                  <a:srgbClr val="1F497D"/>
                </a:solidFill>
                <a:latin typeface="Calibri" panose="020F0502020204030204" pitchFamily="34" charset="0"/>
              </a:rPr>
              <a:t>. PARA CONCENTRARTE EN TU TRABAJO, EL NIVEL DE RUIDO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F9FE4263-652C-4C99-9DE9-E6292C33862C}"/>
              </a:ext>
            </a:extLst>
          </p:cNvPr>
          <p:cNvGraphicFramePr>
            <a:graphicFrameLocks/>
          </p:cNvGraphicFramePr>
          <p:nvPr>
            <p:extLst>
              <p:ext uri="{D42A27DB-BD31-4B8C-83A1-F6EECF244321}">
                <p14:modId xmlns:p14="http://schemas.microsoft.com/office/powerpoint/2010/main" val="2260284954"/>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007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0"/>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5238"/>
            <a:ext cx="744398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SOEF-4</a:t>
            </a:r>
            <a:r>
              <a:rPr lang="es-ES" sz="1600" dirty="0">
                <a:solidFill>
                  <a:srgbClr val="1F497D"/>
                </a:solidFill>
                <a:latin typeface="Calibri" panose="020F0502020204030204" pitchFamily="34" charset="0"/>
              </a:rPr>
              <a:t>. EL MOBILIARIO DEL QUE DISPONES EN TU ÁREA DE TRABAJO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9443999C-4136-49AC-9378-D48EB29D983D}"/>
              </a:ext>
            </a:extLst>
          </p:cNvPr>
          <p:cNvGraphicFramePr>
            <a:graphicFrameLocks/>
          </p:cNvGraphicFramePr>
          <p:nvPr>
            <p:extLst>
              <p:ext uri="{D42A27DB-BD31-4B8C-83A1-F6EECF244321}">
                <p14:modId xmlns:p14="http://schemas.microsoft.com/office/powerpoint/2010/main" val="1155528028"/>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3736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2"/>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4696"/>
            <a:ext cx="623981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SOEF-5</a:t>
            </a:r>
            <a:r>
              <a:rPr lang="es-ES" sz="1600" dirty="0">
                <a:solidFill>
                  <a:srgbClr val="1F497D"/>
                </a:solidFill>
                <a:latin typeface="Calibri" panose="020F0502020204030204" pitchFamily="34" charset="0"/>
              </a:rPr>
              <a:t>. EL ESPACIO PARA REALIZAR TUS FUNCIONES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5E3E7B6E-E1C1-4799-83EF-0FF9B83D3721}"/>
              </a:ext>
            </a:extLst>
          </p:cNvPr>
          <p:cNvGraphicFramePr>
            <a:graphicFrameLocks/>
          </p:cNvGraphicFramePr>
          <p:nvPr>
            <p:extLst>
              <p:ext uri="{D42A27DB-BD31-4B8C-83A1-F6EECF244321}">
                <p14:modId xmlns:p14="http://schemas.microsoft.com/office/powerpoint/2010/main" val="3609786042"/>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8140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0"/>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4696"/>
            <a:ext cx="7938400"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SOEF-6</a:t>
            </a:r>
            <a:r>
              <a:rPr lang="es-ES" sz="1600" dirty="0">
                <a:solidFill>
                  <a:srgbClr val="1F497D"/>
                </a:solidFill>
                <a:latin typeface="Calibri" panose="020F0502020204030204" pitchFamily="34" charset="0"/>
              </a:rPr>
              <a:t>. LAS CONDICIONES DE HIGIENE DEL LUGAR DONDE TE DESEMPEÑAS SON…</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6D048D89-DC79-4E17-BE24-3AEC6B37D367}"/>
              </a:ext>
            </a:extLst>
          </p:cNvPr>
          <p:cNvGraphicFramePr>
            <a:graphicFrameLocks/>
          </p:cNvGraphicFramePr>
          <p:nvPr>
            <p:extLst>
              <p:ext uri="{D42A27DB-BD31-4B8C-83A1-F6EECF244321}">
                <p14:modId xmlns:p14="http://schemas.microsoft.com/office/powerpoint/2010/main" val="3133905633"/>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5476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83862" y="808281"/>
            <a:ext cx="8190964"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SOEF-7</a:t>
            </a:r>
            <a:r>
              <a:rPr lang="es-ES" sz="1600" dirty="0">
                <a:solidFill>
                  <a:srgbClr val="1F497D"/>
                </a:solidFill>
                <a:latin typeface="Calibri" panose="020F0502020204030204" pitchFamily="34" charset="0"/>
              </a:rPr>
              <a:t>. LA CONDICIONES DE HIGIENE DE LOS SANITARIOS EN TU ÁREA DE TRABAJO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D5B94940-2E57-4339-B548-5C340DB41EBF}"/>
              </a:ext>
            </a:extLst>
          </p:cNvPr>
          <p:cNvGraphicFramePr>
            <a:graphicFrameLocks/>
          </p:cNvGraphicFramePr>
          <p:nvPr>
            <p:extLst>
              <p:ext uri="{D42A27DB-BD31-4B8C-83A1-F6EECF244321}">
                <p14:modId xmlns:p14="http://schemas.microsoft.com/office/powerpoint/2010/main" val="346947818"/>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7374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4667" y="804696"/>
            <a:ext cx="827296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SOEF-8</a:t>
            </a:r>
            <a:r>
              <a:rPr lang="es-ES" sz="1600" dirty="0">
                <a:solidFill>
                  <a:srgbClr val="1F497D"/>
                </a:solidFill>
                <a:latin typeface="Calibri" panose="020F0502020204030204" pitchFamily="34" charset="0"/>
              </a:rPr>
              <a:t>. ¿ CÓMO ES LA RESPUESTA CUANDO SE SOLICITA EL MANTENIMIENTO EN LA INFRAESTRUCTURA FÍSICA EN TU ÁREA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189C2ECF-5860-47F7-8E35-792CC82D6F66}"/>
              </a:ext>
            </a:extLst>
          </p:cNvPr>
          <p:cNvGraphicFramePr>
            <a:graphicFrameLocks/>
          </p:cNvGraphicFramePr>
          <p:nvPr>
            <p:extLst>
              <p:ext uri="{D42A27DB-BD31-4B8C-83A1-F6EECF244321}">
                <p14:modId xmlns:p14="http://schemas.microsoft.com/office/powerpoint/2010/main" val="4276347742"/>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8582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0749" y="804696"/>
            <a:ext cx="798991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SOEF-9</a:t>
            </a:r>
            <a:r>
              <a:rPr lang="es-ES" sz="1600" dirty="0">
                <a:solidFill>
                  <a:srgbClr val="1F497D"/>
                </a:solidFill>
                <a:latin typeface="Calibri" panose="020F0502020204030204" pitchFamily="34" charset="0"/>
              </a:rPr>
              <a:t>. ¿CONOCES A LOS INTEGRANTES DE LA COMISIÓN DE SEGURIDAD E HIGIENE EN TU ÁREA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C6676A74-A685-460C-B49F-A7D35EAF9BFF}"/>
              </a:ext>
            </a:extLst>
          </p:cNvPr>
          <p:cNvGraphicFramePr>
            <a:graphicFrameLocks/>
          </p:cNvGraphicFramePr>
          <p:nvPr>
            <p:extLst>
              <p:ext uri="{D42A27DB-BD31-4B8C-83A1-F6EECF244321}">
                <p14:modId xmlns:p14="http://schemas.microsoft.com/office/powerpoint/2010/main" val="970315774"/>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166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14C2D36D-FB0D-4516-8091-3EA6BEF09E2B}"/>
              </a:ext>
            </a:extLst>
          </p:cNvPr>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1905600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5"/>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5389" y="804696"/>
            <a:ext cx="769370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SOEF-10</a:t>
            </a:r>
            <a:r>
              <a:rPr lang="es-ES" sz="1600" dirty="0">
                <a:solidFill>
                  <a:srgbClr val="1F497D"/>
                </a:solidFill>
                <a:latin typeface="Calibri" panose="020F0502020204030204" pitchFamily="34" charset="0"/>
              </a:rPr>
              <a:t>. ¿RECIBES INFORMACIÓN POR PARTE DE LA COMISIÓN DE SEGURIDAD E HIGIENE EN TU ÁREA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58B61850-1291-43CA-BC4D-A56320C23C4A}"/>
              </a:ext>
            </a:extLst>
          </p:cNvPr>
          <p:cNvGraphicFramePr>
            <a:graphicFrameLocks/>
          </p:cNvGraphicFramePr>
          <p:nvPr>
            <p:extLst>
              <p:ext uri="{D42A27DB-BD31-4B8C-83A1-F6EECF244321}">
                <p14:modId xmlns:p14="http://schemas.microsoft.com/office/powerpoint/2010/main" val="4128759441"/>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8612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648431" y="488949"/>
            <a:ext cx="6207617" cy="1200329"/>
          </a:xfrm>
          <a:prstGeom prst="rect">
            <a:avLst/>
          </a:prstGeom>
        </p:spPr>
        <p:txBody>
          <a:bodyPr wrap="square">
            <a:spAutoFit/>
          </a:bodyPr>
          <a:lstStyle/>
          <a:p>
            <a:pPr algn="ctr"/>
            <a:r>
              <a:rPr lang="es-ES" b="1" dirty="0">
                <a:solidFill>
                  <a:srgbClr val="000000"/>
                </a:solidFill>
                <a:latin typeface="Calibri" panose="020F0502020204030204" pitchFamily="34" charset="0"/>
              </a:rPr>
              <a:t>SEGURIDAD OCUPACIONAL </a:t>
            </a:r>
            <a:endParaRPr lang="es-ES" b="0" dirty="0">
              <a:effectLst/>
            </a:endParaRPr>
          </a:p>
          <a:p>
            <a:pPr algn="ctr"/>
            <a:r>
              <a:rPr lang="es-ES" b="1" dirty="0">
                <a:solidFill>
                  <a:srgbClr val="000000"/>
                </a:solidFill>
                <a:latin typeface="Calibri" panose="020F0502020204030204" pitchFamily="34" charset="0"/>
              </a:rPr>
              <a:t>– </a:t>
            </a:r>
            <a:endParaRPr lang="es-ES" b="0" dirty="0">
              <a:effectLst/>
            </a:endParaRPr>
          </a:p>
          <a:p>
            <a:pPr algn="ctr"/>
            <a:r>
              <a:rPr lang="es-ES" b="1" dirty="0">
                <a:solidFill>
                  <a:srgbClr val="000000"/>
                </a:solidFill>
                <a:latin typeface="Calibri" panose="020F0502020204030204" pitchFamily="34" charset="0"/>
              </a:rPr>
              <a:t>ESPACIO FÍSICO</a:t>
            </a:r>
            <a:endParaRPr lang="es-ES" b="0" dirty="0">
              <a:effectLst/>
            </a:endParaRPr>
          </a:p>
          <a:p>
            <a:pPr algn="ctr"/>
            <a:r>
              <a:rPr lang="es-ES" b="1" dirty="0">
                <a:solidFill>
                  <a:srgbClr val="000000"/>
                </a:solidFill>
                <a:latin typeface="Calibri" panose="020F0502020204030204" pitchFamily="34" charset="0"/>
              </a:rPr>
              <a:t>(SOEF)</a:t>
            </a:r>
            <a:endParaRPr lang="es-ES" b="0" dirty="0">
              <a:effectLst/>
            </a:endParaRPr>
          </a:p>
        </p:txBody>
      </p:sp>
      <p:sp>
        <p:nvSpPr>
          <p:cNvPr id="3" name="CuadroTexto 2">
            <a:extLst>
              <a:ext uri="{FF2B5EF4-FFF2-40B4-BE49-F238E27FC236}">
                <a16:creationId xmlns:a16="http://schemas.microsoft.com/office/drawing/2014/main" id="{9FC6E7AA-F528-46D2-8CA3-1C4C22E33883}"/>
              </a:ext>
            </a:extLst>
          </p:cNvPr>
          <p:cNvSpPr txBox="1"/>
          <p:nvPr/>
        </p:nvSpPr>
        <p:spPr>
          <a:xfrm>
            <a:off x="1377359" y="1772816"/>
            <a:ext cx="7155081" cy="3139321"/>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obtenemos que la</a:t>
            </a:r>
            <a:r>
              <a:rPr lang="es-MX" b="1" dirty="0"/>
              <a:t> iluminación </a:t>
            </a:r>
            <a:r>
              <a:rPr lang="es-MX" dirty="0"/>
              <a:t>en las áreas de trabajo es buena, el </a:t>
            </a:r>
            <a:r>
              <a:rPr lang="es-MX" b="1" dirty="0"/>
              <a:t>clima</a:t>
            </a:r>
            <a:r>
              <a:rPr lang="es-MX" dirty="0"/>
              <a:t> del entorno en cual se labora es regular con una oportunidad a mejorar, el </a:t>
            </a:r>
            <a:r>
              <a:rPr lang="es-MX" b="1" dirty="0"/>
              <a:t>ruido</a:t>
            </a:r>
            <a:r>
              <a:rPr lang="es-MX" dirty="0"/>
              <a:t> es adecuado para realizar las diversas labores encomendadas, en lo referente a </a:t>
            </a:r>
            <a:r>
              <a:rPr lang="es-MX" b="1" dirty="0"/>
              <a:t>mobiliario</a:t>
            </a:r>
            <a:r>
              <a:rPr lang="es-MX" dirty="0"/>
              <a:t> se expresa que es bastante bueno, el </a:t>
            </a:r>
            <a:r>
              <a:rPr lang="es-MX" b="1" dirty="0"/>
              <a:t>espacio</a:t>
            </a:r>
            <a:r>
              <a:rPr lang="es-MX" dirty="0"/>
              <a:t> permite realizar las actividades de forma normal, la </a:t>
            </a:r>
            <a:r>
              <a:rPr lang="es-MX" b="1" dirty="0"/>
              <a:t>higiene</a:t>
            </a:r>
            <a:r>
              <a:rPr lang="es-MX" dirty="0"/>
              <a:t> en general es buena, de igual forma la </a:t>
            </a:r>
            <a:r>
              <a:rPr lang="es-MX" b="1" dirty="0"/>
              <a:t>higiene en sanitarios</a:t>
            </a:r>
            <a:r>
              <a:rPr lang="es-MX" dirty="0"/>
              <a:t>, en relación a la respuesta de solicitud de </a:t>
            </a:r>
            <a:r>
              <a:rPr lang="es-MX" b="1" dirty="0"/>
              <a:t>mantenimiento</a:t>
            </a:r>
            <a:r>
              <a:rPr lang="es-MX" dirty="0"/>
              <a:t> de infraestructura se expresa que es bastante buena, se conoce a los </a:t>
            </a:r>
            <a:r>
              <a:rPr lang="es-MX" b="1" dirty="0"/>
              <a:t>integrantes</a:t>
            </a:r>
            <a:r>
              <a:rPr lang="es-MX" dirty="0"/>
              <a:t> </a:t>
            </a:r>
            <a:r>
              <a:rPr lang="es-MX" b="1" dirty="0"/>
              <a:t>de las comisiones de seguridad e higiene </a:t>
            </a:r>
            <a:r>
              <a:rPr lang="es-MX" dirty="0"/>
              <a:t>en un buen porcentaje, pero es carente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3168922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871424" y="2630882"/>
            <a:ext cx="8272575" cy="1877437"/>
          </a:xfrm>
          <a:prstGeom prst="rect">
            <a:avLst/>
          </a:prstGeom>
        </p:spPr>
        <p:txBody>
          <a:bodyPr wrap="square">
            <a:spAutoFit/>
          </a:bodyPr>
          <a:lstStyle/>
          <a:p>
            <a:pPr algn="ctr"/>
            <a:r>
              <a:rPr lang="es-MX" sz="4000" b="1" dirty="0">
                <a:solidFill>
                  <a:srgbClr val="000000"/>
                </a:solidFill>
                <a:latin typeface="Calibri" panose="020F0502020204030204" pitchFamily="34" charset="0"/>
              </a:rPr>
              <a:t>III.-RECURSOS MATERIALES</a:t>
            </a:r>
            <a:endParaRPr lang="es-MX" sz="4000" dirty="0"/>
          </a:p>
          <a:p>
            <a:pPr algn="ctr"/>
            <a:r>
              <a:rPr lang="es-MX" sz="4000" b="1" dirty="0">
                <a:solidFill>
                  <a:srgbClr val="000000"/>
                </a:solidFill>
                <a:latin typeface="Calibri" panose="020F0502020204030204" pitchFamily="34" charset="0"/>
              </a:rPr>
              <a:t>(RM)</a:t>
            </a:r>
            <a:endParaRPr lang="es-MX" sz="4000" dirty="0"/>
          </a:p>
          <a:p>
            <a:br>
              <a:rPr lang="es-MX" dirty="0"/>
            </a:br>
            <a:endParaRPr lang="es-MX" dirty="0"/>
          </a:p>
        </p:txBody>
      </p:sp>
    </p:spTree>
    <p:extLst>
      <p:ext uri="{BB962C8B-B14F-4D97-AF65-F5344CB8AC3E}">
        <p14:creationId xmlns:p14="http://schemas.microsoft.com/office/powerpoint/2010/main" val="3489796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1638" y="718128"/>
            <a:ext cx="754220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RM-4</a:t>
            </a:r>
            <a:r>
              <a:rPr lang="es-ES" sz="1600" dirty="0">
                <a:solidFill>
                  <a:srgbClr val="1F497D"/>
                </a:solidFill>
                <a:latin typeface="Calibri" panose="020F0502020204030204" pitchFamily="34" charset="0"/>
              </a:rPr>
              <a:t>. ¿CUENTAS CON EL MATERIAL NECESARIO PARA LA REALIZACIÓN DE TUS FUNCIONES?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6E6F6AE-E765-407A-957A-203CE2F0C4E6}"/>
              </a:ext>
            </a:extLst>
          </p:cNvPr>
          <p:cNvGraphicFramePr>
            <a:graphicFrameLocks/>
          </p:cNvGraphicFramePr>
          <p:nvPr>
            <p:extLst>
              <p:ext uri="{D42A27DB-BD31-4B8C-83A1-F6EECF244321}">
                <p14:modId xmlns:p14="http://schemas.microsoft.com/office/powerpoint/2010/main" val="2705546469"/>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0195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82" y="718128"/>
            <a:ext cx="744832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RM-5</a:t>
            </a:r>
            <a:r>
              <a:rPr lang="es-ES" sz="1600" dirty="0">
                <a:solidFill>
                  <a:srgbClr val="1F497D"/>
                </a:solidFill>
                <a:latin typeface="Calibri" panose="020F0502020204030204" pitchFamily="34" charset="0"/>
              </a:rPr>
              <a:t>. ¿SE TE PROPORCIONA EL EQUIPO O HERRAMIENTAS NECESARIAS PARA REALIZAR TUS FUNCIONES?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0DC80207-E4C1-4D82-B0B2-9B2E7D2CB94B}"/>
              </a:ext>
            </a:extLst>
          </p:cNvPr>
          <p:cNvGraphicFramePr>
            <a:graphicFrameLocks/>
          </p:cNvGraphicFramePr>
          <p:nvPr>
            <p:extLst>
              <p:ext uri="{D42A27DB-BD31-4B8C-83A1-F6EECF244321}">
                <p14:modId xmlns:p14="http://schemas.microsoft.com/office/powerpoint/2010/main" val="1615395169"/>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3997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9354" y="718128"/>
            <a:ext cx="768224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RM-6</a:t>
            </a:r>
            <a:r>
              <a:rPr lang="es-ES" sz="1600" dirty="0">
                <a:solidFill>
                  <a:srgbClr val="1F497D"/>
                </a:solidFill>
                <a:latin typeface="Calibri" panose="020F0502020204030204" pitchFamily="34" charset="0"/>
              </a:rPr>
              <a:t>. CUANDO SOLICITAS UN SERVICIO PARA TU EQUIPO DE CÓMPUTO, ¿SE TE ATIENDE DE MANERA OPORTUNA?</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0C8E4EBD-DEF6-4128-9566-FEB0ADEF20F5}"/>
              </a:ext>
            </a:extLst>
          </p:cNvPr>
          <p:cNvGraphicFramePr>
            <a:graphicFrameLocks/>
          </p:cNvGraphicFramePr>
          <p:nvPr>
            <p:extLst>
              <p:ext uri="{D42A27DB-BD31-4B8C-83A1-F6EECF244321}">
                <p14:modId xmlns:p14="http://schemas.microsoft.com/office/powerpoint/2010/main" val="2617753463"/>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6154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82" y="718128"/>
            <a:ext cx="747618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RM-7</a:t>
            </a:r>
            <a:r>
              <a:rPr lang="es-ES" sz="1600" dirty="0">
                <a:solidFill>
                  <a:srgbClr val="1F497D"/>
                </a:solidFill>
                <a:latin typeface="Calibri" panose="020F0502020204030204" pitchFamily="34" charset="0"/>
              </a:rPr>
              <a:t>. ¿CUENTAS CON EL MATERIAL NECESARIO PARA LA REALIZACIÓN DE TUS FUNCIONES?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358112C0-CA0F-41AA-AE05-2BD54A1FB470}"/>
              </a:ext>
            </a:extLst>
          </p:cNvPr>
          <p:cNvGraphicFramePr>
            <a:graphicFrameLocks/>
          </p:cNvGraphicFramePr>
          <p:nvPr>
            <p:extLst>
              <p:ext uri="{D42A27DB-BD31-4B8C-83A1-F6EECF244321}">
                <p14:modId xmlns:p14="http://schemas.microsoft.com/office/powerpoint/2010/main" val="1917790076"/>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5500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5" name="Rectángulo 14"/>
          <p:cNvSpPr/>
          <p:nvPr/>
        </p:nvSpPr>
        <p:spPr>
          <a:xfrm>
            <a:off x="897182" y="718128"/>
            <a:ext cx="747618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RM-8</a:t>
            </a:r>
            <a:r>
              <a:rPr lang="es-ES" sz="1600" dirty="0">
                <a:solidFill>
                  <a:srgbClr val="1F497D"/>
                </a:solidFill>
                <a:latin typeface="Calibri" panose="020F0502020204030204" pitchFamily="34" charset="0"/>
              </a:rPr>
              <a:t>. ¿SE TE PROPORCIONA EN TIEMPO Y FORMA EL EQUIPO O HERRAMIENTAS NECESARIAS PARA REALIZAR TUS FUNCIONES?</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3B8DE31A-29D6-40B1-8158-FED7C1908050}"/>
              </a:ext>
            </a:extLst>
          </p:cNvPr>
          <p:cNvGraphicFramePr>
            <a:graphicFrameLocks/>
          </p:cNvGraphicFramePr>
          <p:nvPr>
            <p:extLst>
              <p:ext uri="{D42A27DB-BD31-4B8C-83A1-F6EECF244321}">
                <p14:modId xmlns:p14="http://schemas.microsoft.com/office/powerpoint/2010/main" val="2457270739"/>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127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360"/>
            <a:ext cx="4572000" cy="1200329"/>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a:p>
            <a:br>
              <a:rPr lang="es-MX" dirty="0"/>
            </a:br>
            <a:endParaRPr lang="es-MX" dirty="0"/>
          </a:p>
        </p:txBody>
      </p:sp>
      <p:sp>
        <p:nvSpPr>
          <p:cNvPr id="3" name="CuadroTexto 2">
            <a:extLst>
              <a:ext uri="{FF2B5EF4-FFF2-40B4-BE49-F238E27FC236}">
                <a16:creationId xmlns:a16="http://schemas.microsoft.com/office/drawing/2014/main" id="{44108A3B-0DE3-454B-8B77-C55E997417A3}"/>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pero hay una oportunidad de mejora ya que mas del 11% menciona que no es siempre.</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pero hay una oportunidad de mejora ya que mas del 7% menciona que no es siempre.</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pero hay una oportunidad de mejora ya que mas del 14% menciona que no es siempre.</a:t>
            </a:r>
          </a:p>
        </p:txBody>
      </p:sp>
    </p:spTree>
    <p:extLst>
      <p:ext uri="{BB962C8B-B14F-4D97-AF65-F5344CB8AC3E}">
        <p14:creationId xmlns:p14="http://schemas.microsoft.com/office/powerpoint/2010/main" val="28337435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360"/>
            <a:ext cx="4572000" cy="1200329"/>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a:p>
            <a:br>
              <a:rPr lang="es-MX" dirty="0"/>
            </a:br>
            <a:endParaRPr lang="es-MX" dirty="0"/>
          </a:p>
        </p:txBody>
      </p:sp>
      <p:sp>
        <p:nvSpPr>
          <p:cNvPr id="3" name="CuadroTexto 2">
            <a:extLst>
              <a:ext uri="{FF2B5EF4-FFF2-40B4-BE49-F238E27FC236}">
                <a16:creationId xmlns:a16="http://schemas.microsoft.com/office/drawing/2014/main" id="{44108A3B-0DE3-454B-8B77-C55E997417A3}"/>
              </a:ext>
            </a:extLst>
          </p:cNvPr>
          <p:cNvSpPr txBox="1"/>
          <p:nvPr/>
        </p:nvSpPr>
        <p:spPr>
          <a:xfrm>
            <a:off x="1597955" y="1068961"/>
            <a:ext cx="6785897" cy="2031325"/>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Siempre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Siempre se proporciona en tiempo y forma el </a:t>
            </a:r>
            <a:r>
              <a:rPr lang="es-MX" b="1" dirty="0"/>
              <a:t>equipo o herramientas necesarias para realizar sus funciones</a:t>
            </a:r>
            <a:r>
              <a:rPr lang="es-MX" dirty="0"/>
              <a:t>.</a:t>
            </a:r>
          </a:p>
        </p:txBody>
      </p:sp>
    </p:spTree>
    <p:extLst>
      <p:ext uri="{BB962C8B-B14F-4D97-AF65-F5344CB8AC3E}">
        <p14:creationId xmlns:p14="http://schemas.microsoft.com/office/powerpoint/2010/main" val="2082908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E59259C9-F9FB-4586-8999-51315EF4377A}"/>
              </a:ext>
            </a:extLst>
          </p:cNvPr>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2688223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943933" y="2245831"/>
            <a:ext cx="7903548" cy="2492990"/>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IV.-CONVIVENCIA CON COMPAÑEROS – COMPAÑERAS</a:t>
            </a:r>
            <a:endParaRPr lang="es-ES" sz="4000" b="0" dirty="0">
              <a:effectLst/>
            </a:endParaRPr>
          </a:p>
          <a:p>
            <a:pPr algn="ctr"/>
            <a:r>
              <a:rPr lang="es-ES" sz="4000" b="1" i="0" u="none" strike="noStrike" dirty="0">
                <a:solidFill>
                  <a:srgbClr val="000000"/>
                </a:solidFill>
                <a:effectLst/>
                <a:latin typeface="Calibri" panose="020F0502020204030204" pitchFamily="34" charset="0"/>
              </a:rPr>
              <a:t>“CCC”</a:t>
            </a:r>
            <a:endParaRPr lang="es-ES" sz="4000" b="0" dirty="0">
              <a:effectLst/>
            </a:endParaRPr>
          </a:p>
          <a:p>
            <a:br>
              <a:rPr lang="es-ES" dirty="0"/>
            </a:br>
            <a:endParaRPr lang="es-MX" dirty="0"/>
          </a:p>
        </p:txBody>
      </p:sp>
    </p:spTree>
    <p:extLst>
      <p:ext uri="{BB962C8B-B14F-4D97-AF65-F5344CB8AC3E}">
        <p14:creationId xmlns:p14="http://schemas.microsoft.com/office/powerpoint/2010/main" val="66242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57567"/>
            <a:ext cx="7653561"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CCC-1</a:t>
            </a:r>
            <a:r>
              <a:rPr lang="es-ES" sz="1600" dirty="0">
                <a:solidFill>
                  <a:srgbClr val="1F497D"/>
                </a:solidFill>
                <a:latin typeface="Calibri" panose="020F0502020204030204" pitchFamily="34" charset="0"/>
              </a:rPr>
              <a:t>. ¿CÓMO CONSIDERAS LAS RELACIONES ENTRE TUS COMPAÑEROS – COMPAÑERAS DE TRABAJO?</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37BD8650-833E-4DC1-A995-BD36A3C83A91}"/>
              </a:ext>
            </a:extLst>
          </p:cNvPr>
          <p:cNvGraphicFramePr>
            <a:graphicFrameLocks/>
          </p:cNvGraphicFramePr>
          <p:nvPr>
            <p:extLst>
              <p:ext uri="{D42A27DB-BD31-4B8C-83A1-F6EECF244321}">
                <p14:modId xmlns:p14="http://schemas.microsoft.com/office/powerpoint/2010/main" val="1023743969"/>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3240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1022"/>
            <a:ext cx="795270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CCC-2</a:t>
            </a:r>
            <a:r>
              <a:rPr lang="es-ES" sz="1600" dirty="0">
                <a:solidFill>
                  <a:srgbClr val="1F497D"/>
                </a:solidFill>
                <a:latin typeface="Calibri" panose="020F0502020204030204" pitchFamily="34" charset="0"/>
              </a:rPr>
              <a:t>. ¿CONSIDERAS QUE EN TU ÁREA  SE FOMENTA EL TRABAJO EN EQUIPO?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49C1754B-87DD-4196-93C8-8F0A9BB52915}"/>
              </a:ext>
            </a:extLst>
          </p:cNvPr>
          <p:cNvGraphicFramePr>
            <a:graphicFrameLocks/>
          </p:cNvGraphicFramePr>
          <p:nvPr>
            <p:extLst>
              <p:ext uri="{D42A27DB-BD31-4B8C-83A1-F6EECF244321}">
                <p14:modId xmlns:p14="http://schemas.microsoft.com/office/powerpoint/2010/main" val="899481971"/>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00609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21028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CCC-3</a:t>
            </a:r>
            <a:r>
              <a:rPr lang="es-ES" sz="1600" dirty="0">
                <a:solidFill>
                  <a:srgbClr val="1F497D"/>
                </a:solidFill>
                <a:latin typeface="Calibri" panose="020F0502020204030204" pitchFamily="34" charset="0"/>
              </a:rPr>
              <a:t>. EN TU TRABAJO, EXPRESAS TU PUNTO DE VISTA, AÚN CUANDO SEA DIFERENTE AL DE LOS DEMÁS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F9205BFE-D84A-40B5-A2CE-E5EA8E10FE38}"/>
              </a:ext>
            </a:extLst>
          </p:cNvPr>
          <p:cNvGraphicFramePr>
            <a:graphicFrameLocks/>
          </p:cNvGraphicFramePr>
          <p:nvPr>
            <p:extLst>
              <p:ext uri="{D42A27DB-BD31-4B8C-83A1-F6EECF244321}">
                <p14:modId xmlns:p14="http://schemas.microsoft.com/office/powerpoint/2010/main" val="1527625503"/>
              </p:ext>
            </p:extLst>
          </p:nvPr>
        </p:nvGraphicFramePr>
        <p:xfrm>
          <a:off x="1585706" y="1321759"/>
          <a:ext cx="7227089" cy="4085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8559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17164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CCC-4</a:t>
            </a:r>
            <a:r>
              <a:rPr lang="es-ES" sz="1600" dirty="0">
                <a:solidFill>
                  <a:srgbClr val="1F497D"/>
                </a:solidFill>
                <a:latin typeface="Calibri" panose="020F0502020204030204" pitchFamily="34" charset="0"/>
              </a:rPr>
              <a:t>. ¿CONSIDERAS QUE EN TÚ ÁREA DE TRABAJO SE PRESENTAN SITUACIONES DE CONFLICTO?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8BB34F9-BA1B-4E76-8657-A0DB753DCEDF}"/>
              </a:ext>
            </a:extLst>
          </p:cNvPr>
          <p:cNvGraphicFramePr>
            <a:graphicFrameLocks/>
          </p:cNvGraphicFramePr>
          <p:nvPr>
            <p:extLst>
              <p:ext uri="{D42A27DB-BD31-4B8C-83A1-F6EECF244321}">
                <p14:modId xmlns:p14="http://schemas.microsoft.com/office/powerpoint/2010/main" val="2633158529"/>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362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41179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CCC-5</a:t>
            </a:r>
            <a:r>
              <a:rPr lang="es-ES" sz="1600" dirty="0">
                <a:solidFill>
                  <a:srgbClr val="1F497D"/>
                </a:solidFill>
                <a:latin typeface="Calibri" panose="020F0502020204030204" pitchFamily="34" charset="0"/>
              </a:rPr>
              <a:t>. ¿PIENSAS QUE LAS SITUACIONES DE CONFLICTO  PUEDEN AFECTAR EL AMBIENTE LABORAL?</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D455D952-A999-475B-AD1D-CEDCA4BD0F64}"/>
              </a:ext>
            </a:extLst>
          </p:cNvPr>
          <p:cNvGraphicFramePr>
            <a:graphicFrameLocks/>
          </p:cNvGraphicFramePr>
          <p:nvPr>
            <p:extLst>
              <p:ext uri="{D42A27DB-BD31-4B8C-83A1-F6EECF244321}">
                <p14:modId xmlns:p14="http://schemas.microsoft.com/office/powerpoint/2010/main" val="3679267223"/>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84746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23603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CCC-6</a:t>
            </a:r>
            <a:r>
              <a:rPr lang="es-ES" sz="1600" dirty="0">
                <a:solidFill>
                  <a:srgbClr val="1F497D"/>
                </a:solidFill>
                <a:latin typeface="Calibri" panose="020F0502020204030204" pitchFamily="34" charset="0"/>
              </a:rPr>
              <a:t>. ¿QUÉ TIPO DE CONFLICTOS SE GENERAN EN TU ÁREA DE TRABAJO? (ELIGE 3)</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18F062EB-2131-4C27-A0B7-19159579C7F9}"/>
              </a:ext>
            </a:extLst>
          </p:cNvPr>
          <p:cNvGraphicFramePr>
            <a:graphicFrameLocks/>
          </p:cNvGraphicFramePr>
          <p:nvPr>
            <p:extLst>
              <p:ext uri="{D42A27DB-BD31-4B8C-83A1-F6EECF244321}">
                <p14:modId xmlns:p14="http://schemas.microsoft.com/office/powerpoint/2010/main" val="1462543661"/>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87608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6668972"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CCC-7</a:t>
            </a:r>
            <a:r>
              <a:rPr lang="es-ES" sz="1600" dirty="0">
                <a:solidFill>
                  <a:srgbClr val="1F497D"/>
                </a:solidFill>
                <a:latin typeface="Calibri" panose="020F0502020204030204" pitchFamily="34" charset="0"/>
              </a:rPr>
              <a:t>. ¿SE RESUELVEN LOS CONFLICTOS EN TU ÁREA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808D37F7-7A35-44A5-AC9E-EBCB97D63679}"/>
              </a:ext>
            </a:extLst>
          </p:cNvPr>
          <p:cNvGraphicFramePr>
            <a:graphicFrameLocks/>
          </p:cNvGraphicFramePr>
          <p:nvPr>
            <p:extLst>
              <p:ext uri="{D42A27DB-BD31-4B8C-83A1-F6EECF244321}">
                <p14:modId xmlns:p14="http://schemas.microsoft.com/office/powerpoint/2010/main" val="3522786813"/>
              </p:ext>
            </p:extLst>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9978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186124" y="488949"/>
            <a:ext cx="5132231" cy="646331"/>
          </a:xfrm>
          <a:prstGeom prst="rect">
            <a:avLst/>
          </a:prstGeom>
        </p:spPr>
        <p:txBody>
          <a:bodyPr wrap="square">
            <a:spAutoFit/>
          </a:bodyPr>
          <a:lstStyle/>
          <a:p>
            <a:pPr algn="ctr"/>
            <a:r>
              <a:rPr lang="es-ES" b="1" dirty="0">
                <a:solidFill>
                  <a:srgbClr val="000000"/>
                </a:solidFill>
                <a:latin typeface="Calibri" panose="020F0502020204030204" pitchFamily="34" charset="0"/>
              </a:rPr>
              <a:t>CONVIVENCIA CON COMPAÑEROS – COMPAÑERAS</a:t>
            </a:r>
            <a:endParaRPr lang="es-ES" b="0" dirty="0">
              <a:effectLst/>
            </a:endParaRPr>
          </a:p>
          <a:p>
            <a:pPr algn="ctr"/>
            <a:r>
              <a:rPr lang="es-ES" b="1" dirty="0">
                <a:solidFill>
                  <a:srgbClr val="000000"/>
                </a:solidFill>
                <a:latin typeface="Calibri" panose="020F0502020204030204" pitchFamily="34" charset="0"/>
              </a:rPr>
              <a:t>“CCC”</a:t>
            </a:r>
            <a:endParaRPr lang="es-ES" b="0" dirty="0">
              <a:effectLst/>
            </a:endParaRPr>
          </a:p>
        </p:txBody>
      </p:sp>
      <p:sp>
        <p:nvSpPr>
          <p:cNvPr id="3" name="CuadroTexto 2">
            <a:extLst>
              <a:ext uri="{FF2B5EF4-FFF2-40B4-BE49-F238E27FC236}">
                <a16:creationId xmlns:a16="http://schemas.microsoft.com/office/drawing/2014/main" id="{70FF1EF8-4132-4037-9E42-A7EA1FB91995}"/>
              </a:ext>
            </a:extLst>
          </p:cNvPr>
          <p:cNvSpPr txBox="1"/>
          <p:nvPr/>
        </p:nvSpPr>
        <p:spPr>
          <a:xfrm>
            <a:off x="2195736" y="1556792"/>
            <a:ext cx="5930945" cy="3139321"/>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regular con una oportunidad a mejorar, se manifiesta que se les permite expresar su </a:t>
            </a:r>
            <a:r>
              <a:rPr lang="es-MX" b="1" dirty="0"/>
              <a:t>punto de vista</a:t>
            </a:r>
            <a:r>
              <a:rPr lang="es-MX" dirty="0"/>
              <a:t>, se dice que se presentan </a:t>
            </a:r>
            <a:r>
              <a:rPr lang="es-MX" b="1" dirty="0"/>
              <a:t>situaciones de conflicto </a:t>
            </a:r>
            <a:r>
              <a:rPr lang="es-MX" dirty="0"/>
              <a:t>, y estas situaciones de </a:t>
            </a:r>
            <a:r>
              <a:rPr lang="es-MX" b="1" dirty="0"/>
              <a:t>conflicto afectan el ambiente </a:t>
            </a:r>
            <a:r>
              <a:rPr lang="es-MX" dirty="0"/>
              <a:t>de trabajo, los encuestados clasificaron los siguientes </a:t>
            </a:r>
            <a:r>
              <a:rPr lang="es-MX" b="1" dirty="0"/>
              <a:t>tipos</a:t>
            </a:r>
            <a:r>
              <a:rPr lang="es-MX" dirty="0"/>
              <a:t> de conflictos jerarquizándolos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40626515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871424" y="2179203"/>
            <a:ext cx="8272576" cy="2492990"/>
          </a:xfrm>
          <a:prstGeom prst="rect">
            <a:avLst/>
          </a:prstGeom>
        </p:spPr>
        <p:txBody>
          <a:bodyPr wrap="square">
            <a:spAutoFit/>
          </a:bodyPr>
          <a:lstStyle/>
          <a:p>
            <a:pPr algn="ctr"/>
            <a:r>
              <a:rPr lang="es-ES" sz="4000" b="1" dirty="0">
                <a:solidFill>
                  <a:srgbClr val="000000"/>
                </a:solidFill>
                <a:latin typeface="Calibri" panose="020F0502020204030204" pitchFamily="34" charset="0"/>
              </a:rPr>
              <a:t>V.-</a:t>
            </a:r>
            <a:r>
              <a:rPr lang="es-ES" sz="4000" b="1" i="0" u="none" strike="noStrike" dirty="0">
                <a:solidFill>
                  <a:srgbClr val="000000"/>
                </a:solidFill>
                <a:effectLst/>
                <a:latin typeface="Calibri" panose="020F0502020204030204" pitchFamily="34" charset="0"/>
              </a:rPr>
              <a:t>RELACIÓN CON MANDOS MEDIOS Y SUPERIORES</a:t>
            </a:r>
            <a:endParaRPr lang="es-ES" sz="4000" b="0" dirty="0">
              <a:effectLst/>
            </a:endParaRPr>
          </a:p>
          <a:p>
            <a:pPr algn="ctr"/>
            <a:r>
              <a:rPr lang="es-ES" sz="4000" b="1" i="0" u="none" strike="noStrike" dirty="0">
                <a:solidFill>
                  <a:srgbClr val="000000"/>
                </a:solidFill>
                <a:effectLst/>
                <a:latin typeface="Calibri" panose="020F0502020204030204" pitchFamily="34" charset="0"/>
              </a:rPr>
              <a:t>(RMMS)</a:t>
            </a:r>
            <a:endParaRPr lang="es-ES" sz="4000" b="0" dirty="0">
              <a:effectLst/>
            </a:endParaRPr>
          </a:p>
          <a:p>
            <a:br>
              <a:rPr lang="es-ES" dirty="0"/>
            </a:br>
            <a:endParaRPr lang="es-MX" dirty="0"/>
          </a:p>
        </p:txBody>
      </p:sp>
    </p:spTree>
    <p:extLst>
      <p:ext uri="{BB962C8B-B14F-4D97-AF65-F5344CB8AC3E}">
        <p14:creationId xmlns:p14="http://schemas.microsoft.com/office/powerpoint/2010/main" val="3959290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4" name="5 CuadroTexto">
            <a:extLst>
              <a:ext uri="{FF2B5EF4-FFF2-40B4-BE49-F238E27FC236}">
                <a16:creationId xmlns:a16="http://schemas.microsoft.com/office/drawing/2014/main" id="{A74123CB-5AE0-44D6-BF24-FC1EE2D9832F}"/>
              </a:ext>
            </a:extLst>
          </p:cNvPr>
          <p:cNvSpPr txBox="1"/>
          <p:nvPr/>
        </p:nvSpPr>
        <p:spPr>
          <a:xfrm>
            <a:off x="846384" y="2779367"/>
            <a:ext cx="8265920" cy="646331"/>
          </a:xfrm>
          <a:prstGeom prst="rect">
            <a:avLst/>
          </a:prstGeom>
          <a:noFill/>
        </p:spPr>
        <p:txBody>
          <a:bodyPr wrap="square" rtlCol="0">
            <a:spAutoFit/>
          </a:bodyPr>
          <a:lstStyle/>
          <a:p>
            <a:pPr algn="ctr"/>
            <a:r>
              <a:rPr lang="es-MX" sz="3600" b="1" dirty="0"/>
              <a:t>DIRECCION DE RECURSOS MATERIALES</a:t>
            </a:r>
          </a:p>
        </p:txBody>
      </p:sp>
    </p:spTree>
    <p:extLst>
      <p:ext uri="{BB962C8B-B14F-4D97-AF65-F5344CB8AC3E}">
        <p14:creationId xmlns:p14="http://schemas.microsoft.com/office/powerpoint/2010/main" val="1966330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48906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RMMS-1</a:t>
            </a:r>
            <a:r>
              <a:rPr lang="es-ES" sz="1600" dirty="0">
                <a:solidFill>
                  <a:srgbClr val="1F497D"/>
                </a:solidFill>
                <a:latin typeface="Calibri" panose="020F0502020204030204" pitchFamily="34" charset="0"/>
              </a:rPr>
              <a:t>. ¿FUNCIONAN LAS LÍNEAS DE AUTORIDAD/RESPONSABILIDAD AL DESEMPEÑARTE EN TU PUESTO DE TRABAJO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94EE0FB-3FBA-449E-B6C6-B322FCBB3BA5}"/>
              </a:ext>
            </a:extLst>
          </p:cNvPr>
          <p:cNvGraphicFramePr>
            <a:graphicFrameLocks/>
          </p:cNvGraphicFramePr>
          <p:nvPr>
            <p:extLst>
              <p:ext uri="{D42A27DB-BD31-4B8C-83A1-F6EECF244321}">
                <p14:modId xmlns:p14="http://schemas.microsoft.com/office/powerpoint/2010/main" val="4122714231"/>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5479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5112" y="656618"/>
            <a:ext cx="7875431" cy="892552"/>
          </a:xfrm>
          <a:prstGeom prst="rect">
            <a:avLst/>
          </a:prstGeom>
        </p:spPr>
        <p:txBody>
          <a:bodyPr wrap="square">
            <a:spAutoFit/>
          </a:bodyPr>
          <a:lstStyle/>
          <a:p>
            <a:r>
              <a:rPr lang="es-ES" sz="1600" b="1" dirty="0">
                <a:solidFill>
                  <a:srgbClr val="1F497D"/>
                </a:solidFill>
                <a:latin typeface="Calibri" panose="020F0502020204030204" pitchFamily="34" charset="0"/>
              </a:rPr>
              <a:t>CUADRO RMMS-2</a:t>
            </a:r>
            <a:r>
              <a:rPr lang="es-ES" sz="1600" dirty="0">
                <a:solidFill>
                  <a:srgbClr val="1F497D"/>
                </a:solidFill>
                <a:latin typeface="Calibri" panose="020F0502020204030204" pitchFamily="34" charset="0"/>
              </a:rPr>
              <a:t>. ¿RECIBES EN TIEMPO Y FORMA LAS INSTRUCCIONES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037CE7EB-FF8F-40BB-ADD6-D951B4FACF1A}"/>
              </a:ext>
            </a:extLst>
          </p:cNvPr>
          <p:cNvGraphicFramePr>
            <a:graphicFrameLocks/>
          </p:cNvGraphicFramePr>
          <p:nvPr>
            <p:extLst>
              <p:ext uri="{D42A27DB-BD31-4B8C-83A1-F6EECF244321}">
                <p14:modId xmlns:p14="http://schemas.microsoft.com/office/powerpoint/2010/main" val="1844545512"/>
              </p:ext>
            </p:extLst>
          </p:nvPr>
        </p:nvGraphicFramePr>
        <p:xfrm>
          <a:off x="1612591" y="1312084"/>
          <a:ext cx="7547516" cy="41909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9010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3" name="Rectángulo 2"/>
          <p:cNvSpPr/>
          <p:nvPr/>
        </p:nvSpPr>
        <p:spPr>
          <a:xfrm>
            <a:off x="948022" y="657567"/>
            <a:ext cx="781747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RMMS-3</a:t>
            </a:r>
            <a:r>
              <a:rPr lang="es-ES" sz="1600" dirty="0">
                <a:solidFill>
                  <a:srgbClr val="1F497D"/>
                </a:solidFill>
                <a:latin typeface="Calibri" panose="020F0502020204030204" pitchFamily="34" charset="0"/>
              </a:rPr>
              <a:t>. ¿CONSIDERAS QUE EL RESPONSABLE DEL ÁREA DE TRABAJO DISTRIBUYE ENTRE TODOS LOS COLABORADORES LAS ACTIVIDADES DE MANERA EQUILIBRADA?</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6EF3E634-E75E-4C57-86D2-CB7B252D1A9A}"/>
              </a:ext>
            </a:extLst>
          </p:cNvPr>
          <p:cNvGraphicFramePr>
            <a:graphicFrameLocks/>
          </p:cNvGraphicFramePr>
          <p:nvPr>
            <p:extLst>
              <p:ext uri="{D42A27DB-BD31-4B8C-83A1-F6EECF244321}">
                <p14:modId xmlns:p14="http://schemas.microsoft.com/office/powerpoint/2010/main" val="429738253"/>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76419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6618"/>
            <a:ext cx="90474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RMMS-4</a:t>
            </a:r>
            <a:r>
              <a:rPr lang="es-ES" sz="1600" dirty="0">
                <a:solidFill>
                  <a:srgbClr val="1F497D"/>
                </a:solidFill>
                <a:latin typeface="Calibri" panose="020F0502020204030204" pitchFamily="34" charset="0"/>
              </a:rPr>
              <a:t>. ¿EL NÚMERO DE COLABORADORES EN TU ÁREA ES ADECUADO A LA CARGA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5352ED18-A698-44A5-B5A0-5AF433FBD051}"/>
              </a:ext>
            </a:extLst>
          </p:cNvPr>
          <p:cNvGraphicFramePr>
            <a:graphicFrameLocks/>
          </p:cNvGraphicFramePr>
          <p:nvPr>
            <p:extLst>
              <p:ext uri="{D42A27DB-BD31-4B8C-83A1-F6EECF244321}">
                <p14:modId xmlns:p14="http://schemas.microsoft.com/office/powerpoint/2010/main" val="3169663427"/>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15819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71454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RMMS-5</a:t>
            </a:r>
            <a:r>
              <a:rPr lang="es-ES" sz="1600" dirty="0">
                <a:solidFill>
                  <a:srgbClr val="1F497D"/>
                </a:solidFill>
                <a:latin typeface="Calibri" panose="020F0502020204030204" pitchFamily="34" charset="0"/>
              </a:rPr>
              <a:t>. LA PERSONA QUE EVALÚA TU DESEMPEÑO EN LAS ACTIVIDADES QUE TE HAN SIDO ASIGNADAS, ¿LO HACE CON BASE A RESULTADOS?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B3592A2C-AE55-4B1E-99AB-AE7C893CCD0E}"/>
              </a:ext>
            </a:extLst>
          </p:cNvPr>
          <p:cNvGraphicFramePr>
            <a:graphicFrameLocks/>
          </p:cNvGraphicFramePr>
          <p:nvPr>
            <p:extLst>
              <p:ext uri="{D42A27DB-BD31-4B8C-83A1-F6EECF244321}">
                <p14:modId xmlns:p14="http://schemas.microsoft.com/office/powerpoint/2010/main" val="1858912040"/>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81498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2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86255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RMMS-6</a:t>
            </a:r>
            <a:r>
              <a:rPr lang="es-ES" sz="1600" dirty="0">
                <a:solidFill>
                  <a:srgbClr val="1F497D"/>
                </a:solidFill>
                <a:latin typeface="Calibri" panose="020F0502020204030204" pitchFamily="34" charset="0"/>
              </a:rPr>
              <a:t>. ¿SE TE BRINDA EN TU ÁREA DE TRABAJO LA OPORTUNIDAD DE HACER PROPUESTAS PARA LA MEJORA?</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196D358-1848-4A42-BDBB-5A2B89A86999}"/>
              </a:ext>
            </a:extLst>
          </p:cNvPr>
          <p:cNvGraphicFramePr>
            <a:graphicFrameLocks/>
          </p:cNvGraphicFramePr>
          <p:nvPr>
            <p:extLst>
              <p:ext uri="{D42A27DB-BD31-4B8C-83A1-F6EECF244321}">
                <p14:modId xmlns:p14="http://schemas.microsoft.com/office/powerpoint/2010/main" val="2881600704"/>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95031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797"/>
            <a:ext cx="7463307" cy="892552"/>
          </a:xfrm>
          <a:prstGeom prst="rect">
            <a:avLst/>
          </a:prstGeom>
        </p:spPr>
        <p:txBody>
          <a:bodyPr wrap="square">
            <a:spAutoFit/>
          </a:bodyPr>
          <a:lstStyle/>
          <a:p>
            <a:r>
              <a:rPr lang="es-ES" sz="1600" b="1" dirty="0">
                <a:solidFill>
                  <a:srgbClr val="1F497D"/>
                </a:solidFill>
                <a:latin typeface="Calibri" panose="020F0502020204030204" pitchFamily="34" charset="0"/>
              </a:rPr>
              <a:t>CUADRO RMMS-7</a:t>
            </a:r>
            <a:r>
              <a:rPr lang="es-ES" sz="1600" dirty="0">
                <a:solidFill>
                  <a:srgbClr val="1F497D"/>
                </a:solidFill>
                <a:latin typeface="Calibri" panose="020F0502020204030204" pitchFamily="34" charset="0"/>
              </a:rPr>
              <a:t>. ¿SON CONSIDERADAS TUS PROPUESTAS PARA LA MEJORA?</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8610479E-D01F-4CAF-98C8-B6F70CB1EFB9}"/>
              </a:ext>
            </a:extLst>
          </p:cNvPr>
          <p:cNvGraphicFramePr>
            <a:graphicFrameLocks/>
          </p:cNvGraphicFramePr>
          <p:nvPr>
            <p:extLst>
              <p:ext uri="{D42A27DB-BD31-4B8C-83A1-F6EECF244321}">
                <p14:modId xmlns:p14="http://schemas.microsoft.com/office/powerpoint/2010/main" val="1617752423"/>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36620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052624" y="488949"/>
            <a:ext cx="5325414" cy="646331"/>
          </a:xfrm>
          <a:prstGeom prst="rect">
            <a:avLst/>
          </a:prstGeom>
        </p:spPr>
        <p:txBody>
          <a:bodyPr wrap="square">
            <a:spAutoFit/>
          </a:bodyPr>
          <a:lstStyle/>
          <a:p>
            <a:pPr algn="ctr"/>
            <a:r>
              <a:rPr lang="es-ES" b="1" dirty="0">
                <a:solidFill>
                  <a:srgbClr val="000000"/>
                </a:solidFill>
                <a:latin typeface="Calibri" panose="020F0502020204030204" pitchFamily="34" charset="0"/>
              </a:rPr>
              <a:t>RELACIÓN CON MANDOS MEDIOS Y SUPERIORES</a:t>
            </a:r>
            <a:endParaRPr lang="es-ES" b="0" dirty="0">
              <a:effectLst/>
            </a:endParaRPr>
          </a:p>
          <a:p>
            <a:pPr algn="ctr"/>
            <a:r>
              <a:rPr lang="es-ES" b="1" dirty="0">
                <a:solidFill>
                  <a:srgbClr val="000000"/>
                </a:solidFill>
                <a:latin typeface="Calibri" panose="020F0502020204030204" pitchFamily="34" charset="0"/>
              </a:rPr>
              <a:t>(RMMS)</a:t>
            </a:r>
            <a:endParaRPr lang="es-MX" dirty="0"/>
          </a:p>
        </p:txBody>
      </p:sp>
      <p:sp>
        <p:nvSpPr>
          <p:cNvPr id="3" name="CuadroTexto 2">
            <a:extLst>
              <a:ext uri="{FF2B5EF4-FFF2-40B4-BE49-F238E27FC236}">
                <a16:creationId xmlns:a16="http://schemas.microsoft.com/office/drawing/2014/main" id="{938E2EBA-2800-43D2-9F85-9B190BC531F3}"/>
              </a:ext>
            </a:extLst>
          </p:cNvPr>
          <p:cNvSpPr txBox="1"/>
          <p:nvPr/>
        </p:nvSpPr>
        <p:spPr>
          <a:xfrm>
            <a:off x="1521375" y="1412776"/>
            <a:ext cx="6435001" cy="2862322"/>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define que funcionan muy bien las </a:t>
            </a:r>
            <a:r>
              <a:rPr lang="es-MX" b="1" dirty="0"/>
              <a:t>líneas de autoridad </a:t>
            </a:r>
            <a:r>
              <a:rPr lang="es-MX" dirty="0"/>
              <a:t>en el desempeño del trabajo, generalmente se reciben las </a:t>
            </a:r>
            <a:r>
              <a:rPr lang="es-MX" b="1" dirty="0"/>
              <a:t>instrucciones</a:t>
            </a:r>
            <a:r>
              <a:rPr lang="es-MX" dirty="0"/>
              <a:t> de trabajo en tiempo y forma, también se percibe que los responsables de área distribuyen las </a:t>
            </a:r>
            <a:r>
              <a:rPr lang="es-MX" b="1" dirty="0"/>
              <a:t>actividades de manera equilibrada</a:t>
            </a:r>
            <a:r>
              <a:rPr lang="es-MX" dirty="0"/>
              <a:t>, el numero de colaboradores si es adecuado en relación a la </a:t>
            </a:r>
            <a:r>
              <a:rPr lang="es-MX" b="1" dirty="0"/>
              <a:t>carga de trabajo</a:t>
            </a:r>
            <a:r>
              <a:rPr lang="es-MX" dirty="0"/>
              <a:t>,</a:t>
            </a:r>
            <a:r>
              <a:rPr lang="es-MX" b="1" dirty="0"/>
              <a:t> </a:t>
            </a:r>
            <a:r>
              <a:rPr lang="es-MX" dirty="0"/>
              <a:t>de igual manera la persona que evalúa a los compañeros si lo hace en </a:t>
            </a:r>
            <a:r>
              <a:rPr lang="es-MX" b="1" dirty="0"/>
              <a:t>base a resultados</a:t>
            </a:r>
            <a:r>
              <a:rPr lang="es-MX" dirty="0"/>
              <a:t>, se brinda la oportunidad de hacer </a:t>
            </a:r>
            <a:r>
              <a:rPr lang="es-MX" b="1" dirty="0"/>
              <a:t>propuestas de mejora</a:t>
            </a:r>
            <a:r>
              <a:rPr lang="es-MX" dirty="0"/>
              <a:t>,</a:t>
            </a:r>
            <a:r>
              <a:rPr lang="es-MX" b="1" dirty="0"/>
              <a:t> </a:t>
            </a:r>
            <a:r>
              <a:rPr lang="es-MX" dirty="0"/>
              <a:t>pero se expresa que casi no todas </a:t>
            </a:r>
            <a:r>
              <a:rPr lang="es-MX" b="1" dirty="0"/>
              <a:t>esas propuestas de mejora son consideradas.</a:t>
            </a:r>
          </a:p>
        </p:txBody>
      </p:sp>
    </p:spTree>
    <p:extLst>
      <p:ext uri="{BB962C8B-B14F-4D97-AF65-F5344CB8AC3E}">
        <p14:creationId xmlns:p14="http://schemas.microsoft.com/office/powerpoint/2010/main" val="40437347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828001" y="2511677"/>
            <a:ext cx="8315999"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VI.-PUESTO DE TRABAJO</a:t>
            </a:r>
            <a:endParaRPr lang="es-MX" sz="4000" b="0" dirty="0">
              <a:effectLst/>
            </a:endParaRPr>
          </a:p>
          <a:p>
            <a:pPr algn="ctr"/>
            <a:r>
              <a:rPr lang="es-MX" sz="4000" b="1" i="0" u="none" strike="noStrike" dirty="0">
                <a:solidFill>
                  <a:srgbClr val="000000"/>
                </a:solidFill>
                <a:effectLst/>
                <a:latin typeface="Calibri" panose="020F0502020204030204" pitchFamily="34" charset="0"/>
              </a:rPr>
              <a:t>(PT)</a:t>
            </a:r>
            <a:endParaRPr lang="es-MX" sz="4000" b="0" dirty="0">
              <a:effectLst/>
            </a:endParaRPr>
          </a:p>
          <a:p>
            <a:br>
              <a:rPr lang="es-MX" dirty="0"/>
            </a:br>
            <a:endParaRPr lang="es-MX" dirty="0"/>
          </a:p>
        </p:txBody>
      </p:sp>
    </p:spTree>
    <p:extLst>
      <p:ext uri="{BB962C8B-B14F-4D97-AF65-F5344CB8AC3E}">
        <p14:creationId xmlns:p14="http://schemas.microsoft.com/office/powerpoint/2010/main" val="33626007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54201" y="5532893"/>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772413"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PT-1</a:t>
            </a:r>
            <a:r>
              <a:rPr lang="es-ES" sz="1600" dirty="0">
                <a:solidFill>
                  <a:srgbClr val="1F497D"/>
                </a:solidFill>
                <a:latin typeface="Calibri" panose="020F0502020204030204" pitchFamily="34" charset="0"/>
              </a:rPr>
              <a:t>. ¿REALIZAS CON AGRADO LAS ACTIVIDADES QUE TE HAN SIDO ASIGNADAS?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CE78667-7228-47DC-8AF1-CAC7703F113B}"/>
              </a:ext>
            </a:extLst>
          </p:cNvPr>
          <p:cNvGraphicFramePr>
            <a:graphicFrameLocks/>
          </p:cNvGraphicFramePr>
          <p:nvPr>
            <p:extLst>
              <p:ext uri="{D42A27DB-BD31-4B8C-83A1-F6EECF244321}">
                <p14:modId xmlns:p14="http://schemas.microsoft.com/office/powerpoint/2010/main" val="4219114270"/>
              </p:ext>
            </p:extLst>
          </p:nvPr>
        </p:nvGraphicFramePr>
        <p:xfrm>
          <a:off x="1684823" y="1276364"/>
          <a:ext cx="7135648" cy="42747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2241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2" name="Gráfico 1">
            <a:extLst>
              <a:ext uri="{FF2B5EF4-FFF2-40B4-BE49-F238E27FC236}">
                <a16:creationId xmlns:a16="http://schemas.microsoft.com/office/drawing/2014/main" id="{D6530117-237E-4FC5-8418-BE970963D893}"/>
              </a:ext>
            </a:extLst>
          </p:cNvPr>
          <p:cNvGraphicFramePr>
            <a:graphicFrameLocks/>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a:extLst>
              <a:ext uri="{FF2B5EF4-FFF2-40B4-BE49-F238E27FC236}">
                <a16:creationId xmlns:a16="http://schemas.microsoft.com/office/drawing/2014/main" id="{D2765387-AEE9-43EE-B298-9DD5487252A5}"/>
              </a:ext>
            </a:extLst>
          </p:cNvPr>
          <p:cNvGraphicFramePr>
            <a:graphicFrameLocks/>
          </p:cNvGraphicFramePr>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F12C614D-C600-4E39-849A-1AAE8952659C}"/>
              </a:ext>
            </a:extLst>
          </p:cNvPr>
          <p:cNvGraphicFramePr>
            <a:graphicFrameLocks/>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áfico 7">
            <a:extLst>
              <a:ext uri="{FF2B5EF4-FFF2-40B4-BE49-F238E27FC236}">
                <a16:creationId xmlns:a16="http://schemas.microsoft.com/office/drawing/2014/main" id="{F75C922C-55F1-480D-887D-642608FD82FF}"/>
              </a:ext>
            </a:extLst>
          </p:cNvPr>
          <p:cNvGraphicFramePr>
            <a:graphicFrameLocks/>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67701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50870" y="657567"/>
            <a:ext cx="763073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PT-2</a:t>
            </a:r>
            <a:r>
              <a:rPr lang="es-ES" sz="1600" dirty="0">
                <a:solidFill>
                  <a:srgbClr val="1F497D"/>
                </a:solidFill>
                <a:latin typeface="Calibri" panose="020F0502020204030204" pitchFamily="34" charset="0"/>
              </a:rPr>
              <a:t>. ¿HAS CONSIDERADO UN CAMBIO DE ÁREA QUE MEJORE TU CONDICIÓN LABORAL?</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746D7654-B82A-4198-AD99-524FF54FFAE1}"/>
              </a:ext>
            </a:extLst>
          </p:cNvPr>
          <p:cNvGraphicFramePr>
            <a:graphicFrameLocks/>
          </p:cNvGraphicFramePr>
          <p:nvPr>
            <p:extLst>
              <p:ext uri="{D42A27DB-BD31-4B8C-83A1-F6EECF244321}">
                <p14:modId xmlns:p14="http://schemas.microsoft.com/office/powerpoint/2010/main" val="2107001590"/>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57083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6618"/>
            <a:ext cx="8029977"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PT-3</a:t>
            </a:r>
            <a:r>
              <a:rPr lang="es-ES" sz="1600" dirty="0">
                <a:solidFill>
                  <a:srgbClr val="1F497D"/>
                </a:solidFill>
                <a:latin typeface="Calibri" panose="020F0502020204030204" pitchFamily="34" charset="0"/>
              </a:rPr>
              <a:t>. ¿TE PERMITE TU DESEMPEÑO LABORAL  ADQUIRIR NUEVAS HABILIDADES PARA TU DESARROLLO INTEGRAL?</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508DEE24-9FFF-4C80-901E-9449D8A1D798}"/>
              </a:ext>
            </a:extLst>
          </p:cNvPr>
          <p:cNvGraphicFramePr>
            <a:graphicFrameLocks/>
          </p:cNvGraphicFramePr>
          <p:nvPr>
            <p:extLst>
              <p:ext uri="{D42A27DB-BD31-4B8C-83A1-F6EECF244321}">
                <p14:modId xmlns:p14="http://schemas.microsoft.com/office/powerpoint/2010/main" val="1189532189"/>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27263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862552" cy="892552"/>
          </a:xfrm>
          <a:prstGeom prst="rect">
            <a:avLst/>
          </a:prstGeom>
        </p:spPr>
        <p:txBody>
          <a:bodyPr wrap="square">
            <a:spAutoFit/>
          </a:bodyPr>
          <a:lstStyle/>
          <a:p>
            <a:r>
              <a:rPr lang="es-MX" sz="1600" b="1" dirty="0">
                <a:solidFill>
                  <a:srgbClr val="1F497D"/>
                </a:solidFill>
                <a:latin typeface="Calibri" panose="020F0502020204030204" pitchFamily="34" charset="0"/>
              </a:rPr>
              <a:t>CUADRO PT-4</a:t>
            </a:r>
            <a:r>
              <a:rPr lang="es-MX" sz="1600" dirty="0">
                <a:solidFill>
                  <a:srgbClr val="1F497D"/>
                </a:solidFill>
                <a:latin typeface="Calibri" panose="020F0502020204030204" pitchFamily="34" charset="0"/>
              </a:rPr>
              <a:t>. ¿LA CARGA DE TRABAJO ASIGNADA CORRESPONDE A TU JORNADA LABORAL?</a:t>
            </a:r>
            <a:endParaRPr lang="es-MX" sz="1600" dirty="0"/>
          </a:p>
          <a:p>
            <a:br>
              <a:rPr lang="es-MX" dirty="0"/>
            </a:br>
            <a:endParaRPr lang="es-MX" dirty="0"/>
          </a:p>
        </p:txBody>
      </p:sp>
      <p:graphicFrame>
        <p:nvGraphicFramePr>
          <p:cNvPr id="3" name="Gráfico 2">
            <a:extLst>
              <a:ext uri="{FF2B5EF4-FFF2-40B4-BE49-F238E27FC236}">
                <a16:creationId xmlns:a16="http://schemas.microsoft.com/office/drawing/2014/main" id="{89F04476-B7F6-49A1-B055-2720C7C27FCD}"/>
              </a:ext>
            </a:extLst>
          </p:cNvPr>
          <p:cNvGraphicFramePr>
            <a:graphicFrameLocks/>
          </p:cNvGraphicFramePr>
          <p:nvPr>
            <p:extLst>
              <p:ext uri="{D42A27DB-BD31-4B8C-83A1-F6EECF244321}">
                <p14:modId xmlns:p14="http://schemas.microsoft.com/office/powerpoint/2010/main" val="3275679075"/>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63716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9330744" cy="923330"/>
          </a:xfrm>
          <a:prstGeom prst="rect">
            <a:avLst/>
          </a:prstGeom>
        </p:spPr>
        <p:txBody>
          <a:bodyPr wrap="square">
            <a:spAutoFit/>
          </a:bodyPr>
          <a:lstStyle/>
          <a:p>
            <a:r>
              <a:rPr lang="es-ES" sz="1600" b="1" dirty="0">
                <a:solidFill>
                  <a:srgbClr val="1F497D"/>
                </a:solidFill>
                <a:latin typeface="Calibri" panose="020F0502020204030204" pitchFamily="34" charset="0"/>
              </a:rPr>
              <a:t>CUADRO PT-5</a:t>
            </a:r>
            <a:r>
              <a:rPr lang="es-ES" sz="1600" dirty="0">
                <a:solidFill>
                  <a:srgbClr val="1F497D"/>
                </a:solidFill>
                <a:latin typeface="Calibri" panose="020F0502020204030204" pitchFamily="34" charset="0"/>
              </a:rPr>
              <a:t>. ¿TIENE RELACIÓN EL PUESTO DE TRABAJO CON TU PREPARACIÓN ACADÉMICA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E17238E0-6089-408C-B071-0FA205B4DAC7}"/>
              </a:ext>
            </a:extLst>
          </p:cNvPr>
          <p:cNvGraphicFramePr>
            <a:graphicFrameLocks/>
          </p:cNvGraphicFramePr>
          <p:nvPr>
            <p:extLst>
              <p:ext uri="{D42A27DB-BD31-4B8C-83A1-F6EECF244321}">
                <p14:modId xmlns:p14="http://schemas.microsoft.com/office/powerpoint/2010/main" val="1901693960"/>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21273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696690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PT-6</a:t>
            </a:r>
            <a:r>
              <a:rPr lang="es-ES" sz="1600" dirty="0">
                <a:solidFill>
                  <a:srgbClr val="1F497D"/>
                </a:solidFill>
                <a:latin typeface="Calibri" panose="020F0502020204030204" pitchFamily="34" charset="0"/>
              </a:rPr>
              <a:t>. ¿ESTÁS CAPACITADO PARA REALIZAR TUS FUNCIONES LABORALES?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A4AB844B-CF5C-41D3-BA9C-46DD7C5DB210}"/>
              </a:ext>
            </a:extLst>
          </p:cNvPr>
          <p:cNvGraphicFramePr>
            <a:graphicFrameLocks/>
          </p:cNvGraphicFramePr>
          <p:nvPr>
            <p:extLst>
              <p:ext uri="{D42A27DB-BD31-4B8C-83A1-F6EECF244321}">
                <p14:modId xmlns:p14="http://schemas.microsoft.com/office/powerpoint/2010/main" val="1016807721"/>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79209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798158"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PT-7</a:t>
            </a:r>
            <a:r>
              <a:rPr lang="es-ES" sz="1600" dirty="0">
                <a:solidFill>
                  <a:srgbClr val="1F497D"/>
                </a:solidFill>
                <a:latin typeface="Calibri" panose="020F0502020204030204" pitchFamily="34" charset="0"/>
              </a:rPr>
              <a:t>. ¿HAS RECIBIDO CAPACITACIÓN POR PARTE DE LA UAN EN EL ÚLTIMO AÑO?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7D7AAB8B-FA16-40E1-8D59-1AD536D51A3D}"/>
              </a:ext>
            </a:extLst>
          </p:cNvPr>
          <p:cNvGraphicFramePr>
            <a:graphicFrameLocks/>
          </p:cNvGraphicFramePr>
          <p:nvPr>
            <p:extLst>
              <p:ext uri="{D42A27DB-BD31-4B8C-83A1-F6EECF244321}">
                <p14:modId xmlns:p14="http://schemas.microsoft.com/office/powerpoint/2010/main" val="2127163865"/>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82943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4430" y="656618"/>
            <a:ext cx="761785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PT-8</a:t>
            </a:r>
            <a:r>
              <a:rPr lang="es-ES" sz="1600" dirty="0">
                <a:solidFill>
                  <a:srgbClr val="1F497D"/>
                </a:solidFill>
                <a:latin typeface="Calibri" panose="020F0502020204030204" pitchFamily="34" charset="0"/>
              </a:rPr>
              <a:t>. ¿TE PERMITEN ASISTIR A LOS CURSOS DE CAPACITACIÓN?</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7A1647FB-1AC1-4BF5-9FAA-3D85B100F98C}"/>
              </a:ext>
            </a:extLst>
          </p:cNvPr>
          <p:cNvGraphicFramePr>
            <a:graphicFrameLocks/>
          </p:cNvGraphicFramePr>
          <p:nvPr>
            <p:extLst>
              <p:ext uri="{D42A27DB-BD31-4B8C-83A1-F6EECF244321}">
                <p14:modId xmlns:p14="http://schemas.microsoft.com/office/powerpoint/2010/main" val="3766288691"/>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63739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74992"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1852" y="656618"/>
            <a:ext cx="756633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PT-9</a:t>
            </a:r>
            <a:r>
              <a:rPr lang="es-ES" sz="1600" dirty="0">
                <a:solidFill>
                  <a:srgbClr val="1F497D"/>
                </a:solidFill>
                <a:latin typeface="Calibri" panose="020F0502020204030204" pitchFamily="34" charset="0"/>
              </a:rPr>
              <a:t>. ¿CONSIDERAS QUE EL CONTENIDO DE LOS CURSOS DE CAPACITACIÓN HA FORTALECIDO TU DESEMPEÑO LABORAL?</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50F8EDB7-2C07-4393-BCCD-F43C6510AB36}"/>
              </a:ext>
            </a:extLst>
          </p:cNvPr>
          <p:cNvGraphicFramePr>
            <a:graphicFrameLocks/>
          </p:cNvGraphicFramePr>
          <p:nvPr>
            <p:extLst>
              <p:ext uri="{D42A27DB-BD31-4B8C-83A1-F6EECF244321}">
                <p14:modId xmlns:p14="http://schemas.microsoft.com/office/powerpoint/2010/main" val="1086079466"/>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22487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88949"/>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PUESTO DE TRABAJO</a:t>
            </a:r>
            <a:endParaRPr lang="es-MX" b="0" dirty="0">
              <a:effectLst/>
            </a:endParaRPr>
          </a:p>
          <a:p>
            <a:pPr algn="ctr"/>
            <a:r>
              <a:rPr lang="es-MX" b="1" dirty="0">
                <a:solidFill>
                  <a:srgbClr val="000000"/>
                </a:solidFill>
                <a:latin typeface="Calibri" panose="020F0502020204030204" pitchFamily="34" charset="0"/>
              </a:rPr>
              <a:t>(PT)</a:t>
            </a:r>
            <a:endParaRPr lang="es-MX" b="0" dirty="0">
              <a:effectLst/>
            </a:endParaRPr>
          </a:p>
        </p:txBody>
      </p:sp>
      <p:sp>
        <p:nvSpPr>
          <p:cNvPr id="3" name="CuadroTexto 2">
            <a:extLst>
              <a:ext uri="{FF2B5EF4-FFF2-40B4-BE49-F238E27FC236}">
                <a16:creationId xmlns:a16="http://schemas.microsoft.com/office/drawing/2014/main" id="{945E99CC-C7AE-4DE2-A3FC-692125BC7089}"/>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casi todos responden que realizan las </a:t>
            </a:r>
            <a:r>
              <a:rPr lang="es-MX" b="1" dirty="0"/>
              <a:t>actividades asignadas con agrado</a:t>
            </a:r>
            <a:r>
              <a:rPr lang="es-MX" dirty="0"/>
              <a:t>, menos 1/3 de los que contestaron la encuesta consideran un posible </a:t>
            </a:r>
            <a:r>
              <a:rPr lang="es-MX" b="1" dirty="0"/>
              <a:t>cambio de área </a:t>
            </a:r>
            <a:r>
              <a:rPr lang="es-MX" dirty="0"/>
              <a:t>que mejore su situación laboral, en general se considera que su desempeño laboral les permite adquirir nuevas habilidades para su </a:t>
            </a:r>
            <a:r>
              <a:rPr lang="es-MX" b="1" dirty="0"/>
              <a:t>desarrollo integral</a:t>
            </a:r>
            <a:r>
              <a:rPr lang="es-MX" dirty="0"/>
              <a:t>, un alto porcentaje manifiesta que la </a:t>
            </a:r>
            <a:r>
              <a:rPr lang="es-MX" b="1" dirty="0"/>
              <a:t>carga de trabajo de su jornada laboral</a:t>
            </a:r>
            <a:r>
              <a:rPr lang="es-MX" dirty="0"/>
              <a:t> asignada es adecuada, se expresa que si se tiene relación del </a:t>
            </a:r>
            <a:r>
              <a:rPr lang="es-MX" b="1" dirty="0"/>
              <a:t>puesto de trabajo con su preparación académica</a:t>
            </a:r>
            <a:r>
              <a:rPr lang="es-MX" dirty="0"/>
              <a:t>, se manifiesta que en un gran porcentaje se está </a:t>
            </a:r>
            <a:r>
              <a:rPr lang="es-MX" b="1" dirty="0"/>
              <a:t>capacitado para realizar sus funciones laborales</a:t>
            </a:r>
            <a:r>
              <a:rPr lang="es-MX" dirty="0"/>
              <a:t>, que menos de la mitad de los encuestados denota que no ha recibido </a:t>
            </a:r>
            <a:r>
              <a:rPr lang="es-MX" b="1" dirty="0"/>
              <a:t>capacitación el ultimo año</a:t>
            </a:r>
            <a:r>
              <a:rPr lang="es-MX" dirty="0"/>
              <a:t>  por parte de la UAN,  se enuncia que se les </a:t>
            </a:r>
            <a:r>
              <a:rPr lang="es-MX" b="1" dirty="0"/>
              <a:t>permite asistir a  los cursos de capacitación </a:t>
            </a:r>
            <a:r>
              <a:rPr lang="es-MX" dirty="0"/>
              <a:t>pero </a:t>
            </a:r>
            <a:r>
              <a:rPr lang="es-MX"/>
              <a:t>un 6% </a:t>
            </a:r>
            <a:r>
              <a:rPr lang="es-MX" dirty="0"/>
              <a:t>no ha sido convocado, la mitad de los encuestados dicen que los cursos de </a:t>
            </a:r>
            <a:r>
              <a:rPr lang="es-MX" b="1" dirty="0"/>
              <a:t>capacitación fortalece su desempeño laboral</a:t>
            </a:r>
            <a:r>
              <a:rPr lang="es-MX" dirty="0"/>
              <a:t>.</a:t>
            </a:r>
          </a:p>
        </p:txBody>
      </p:sp>
    </p:spTree>
    <p:extLst>
      <p:ext uri="{BB962C8B-B14F-4D97-AF65-F5344CB8AC3E}">
        <p14:creationId xmlns:p14="http://schemas.microsoft.com/office/powerpoint/2010/main" val="28583631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834138" y="2569446"/>
            <a:ext cx="8316000" cy="1323439"/>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VII.-MEDIO AMBIENTE</a:t>
            </a:r>
            <a:endParaRPr lang="es-MX" sz="4000" b="0" dirty="0">
              <a:effectLst/>
            </a:endParaRPr>
          </a:p>
          <a:p>
            <a:pPr algn="ctr"/>
            <a:r>
              <a:rPr lang="es-MX" sz="4000" b="1" i="0" u="none" strike="noStrike" dirty="0">
                <a:solidFill>
                  <a:srgbClr val="000000"/>
                </a:solidFill>
                <a:effectLst/>
                <a:latin typeface="Calibri" panose="020F0502020204030204" pitchFamily="34" charset="0"/>
              </a:rPr>
              <a:t>(MA)</a:t>
            </a:r>
            <a:endParaRPr lang="es-MX" sz="4000" b="0" dirty="0">
              <a:effectLst/>
            </a:endParaRPr>
          </a:p>
        </p:txBody>
      </p:sp>
    </p:spTree>
    <p:extLst>
      <p:ext uri="{BB962C8B-B14F-4D97-AF65-F5344CB8AC3E}">
        <p14:creationId xmlns:p14="http://schemas.microsoft.com/office/powerpoint/2010/main" val="1046287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9017"/>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4" name="Gráfico 3">
            <a:extLst>
              <a:ext uri="{FF2B5EF4-FFF2-40B4-BE49-F238E27FC236}">
                <a16:creationId xmlns:a16="http://schemas.microsoft.com/office/drawing/2014/main" id="{363EF88F-F7C9-4346-A9BA-BC9EF4277E34}"/>
              </a:ext>
            </a:extLst>
          </p:cNvPr>
          <p:cNvGraphicFramePr>
            <a:graphicFrameLocks/>
          </p:cNvGraphicFramePr>
          <p:nvPr>
            <p:extLst>
              <p:ext uri="{D42A27DB-BD31-4B8C-83A1-F6EECF244321}">
                <p14:modId xmlns:p14="http://schemas.microsoft.com/office/powerpoint/2010/main" val="283163226"/>
              </p:ext>
            </p:extLst>
          </p:nvPr>
        </p:nvGraphicFramePr>
        <p:xfrm>
          <a:off x="871424" y="3715991"/>
          <a:ext cx="3580047" cy="24918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E2F6CE6A-8E4B-4F13-A556-4D091757DB32}"/>
              </a:ext>
            </a:extLst>
          </p:cNvPr>
          <p:cNvGraphicFramePr>
            <a:graphicFrameLocks/>
          </p:cNvGraphicFramePr>
          <p:nvPr/>
        </p:nvGraphicFramePr>
        <p:xfrm>
          <a:off x="1651203" y="650119"/>
          <a:ext cx="6230065" cy="28274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a:extLst>
              <a:ext uri="{FF2B5EF4-FFF2-40B4-BE49-F238E27FC236}">
                <a16:creationId xmlns:a16="http://schemas.microsoft.com/office/drawing/2014/main" id="{CCBB575F-67ED-4C33-A4A5-2B415A8026C1}"/>
              </a:ext>
            </a:extLst>
          </p:cNvPr>
          <p:cNvGraphicFramePr>
            <a:graphicFrameLocks/>
          </p:cNvGraphicFramePr>
          <p:nvPr>
            <p:extLst>
              <p:ext uri="{D42A27DB-BD31-4B8C-83A1-F6EECF244321}">
                <p14:modId xmlns:p14="http://schemas.microsoft.com/office/powerpoint/2010/main" val="227530827"/>
              </p:ext>
            </p:extLst>
          </p:nvPr>
        </p:nvGraphicFramePr>
        <p:xfrm>
          <a:off x="5481488" y="3477581"/>
          <a:ext cx="3655855" cy="27303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98699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668972"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MA-1</a:t>
            </a:r>
            <a:r>
              <a:rPr lang="es-ES" sz="1600" dirty="0">
                <a:solidFill>
                  <a:srgbClr val="1F497D"/>
                </a:solidFill>
                <a:latin typeface="Calibri" panose="020F0502020204030204" pitchFamily="34" charset="0"/>
              </a:rPr>
              <a:t>. CONSIDERAS QUE TU ÁREA DE TRABAJO ESTÁ LIBRE DE: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9737FF3C-BEB0-4D61-A244-B640A229EFE4}"/>
              </a:ext>
            </a:extLst>
          </p:cNvPr>
          <p:cNvGraphicFramePr>
            <a:graphicFrameLocks/>
          </p:cNvGraphicFramePr>
          <p:nvPr>
            <p:extLst>
              <p:ext uri="{D42A27DB-BD31-4B8C-83A1-F6EECF244321}">
                <p14:modId xmlns:p14="http://schemas.microsoft.com/office/powerpoint/2010/main" val="1669545546"/>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7564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293415"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MA-2</a:t>
            </a:r>
            <a:r>
              <a:rPr lang="es-ES" sz="1600" dirty="0">
                <a:solidFill>
                  <a:srgbClr val="1F497D"/>
                </a:solidFill>
                <a:latin typeface="Calibri" panose="020F0502020204030204" pitchFamily="34" charset="0"/>
              </a:rPr>
              <a:t>. CONSIDERAS QUE TU ÁREA DE TRABAJO ESTÁ LIBRE DE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05E932A1-75AA-43EA-9777-9A5A589688B7}"/>
              </a:ext>
            </a:extLst>
          </p:cNvPr>
          <p:cNvGraphicFramePr>
            <a:graphicFrameLocks/>
          </p:cNvGraphicFramePr>
          <p:nvPr>
            <p:extLst>
              <p:ext uri="{D42A27DB-BD31-4B8C-83A1-F6EECF244321}">
                <p14:modId xmlns:p14="http://schemas.microsoft.com/office/powerpoint/2010/main" val="218553668"/>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04109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82391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MA-3</a:t>
            </a:r>
            <a:r>
              <a:rPr lang="es-ES" sz="1600" dirty="0">
                <a:solidFill>
                  <a:srgbClr val="1F497D"/>
                </a:solidFill>
                <a:latin typeface="Calibri" panose="020F0502020204030204" pitchFamily="34" charset="0"/>
              </a:rPr>
              <a:t>. CONSIDERAS QUE TU ÁREA DE TRABAJO ESTÁ LIBRE DE PLAGAS (FLORA Y FAUNA NOCIVA):</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7FF6EDBB-EC0F-4E12-9ACB-5B17E6EA722D}"/>
              </a:ext>
            </a:extLst>
          </p:cNvPr>
          <p:cNvGraphicFramePr>
            <a:graphicFrameLocks/>
          </p:cNvGraphicFramePr>
          <p:nvPr>
            <p:extLst>
              <p:ext uri="{D42A27DB-BD31-4B8C-83A1-F6EECF244321}">
                <p14:modId xmlns:p14="http://schemas.microsoft.com/office/powerpoint/2010/main" val="3997910582"/>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36335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293415"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MA-4</a:t>
            </a:r>
            <a:r>
              <a:rPr lang="es-ES" sz="1600" dirty="0">
                <a:solidFill>
                  <a:srgbClr val="1F497D"/>
                </a:solidFill>
                <a:latin typeface="Calibri" panose="020F0502020204030204" pitchFamily="34" charset="0"/>
              </a:rPr>
              <a:t>. CONSIDERAS QUE TU ÁREA DE TRABAJO ESTÁ LIBRE DE: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F91392DC-B901-43F4-BC1A-C5C631910807}"/>
              </a:ext>
            </a:extLst>
          </p:cNvPr>
          <p:cNvGraphicFramePr>
            <a:graphicFrameLocks/>
          </p:cNvGraphicFramePr>
          <p:nvPr>
            <p:extLst>
              <p:ext uri="{D42A27DB-BD31-4B8C-83A1-F6EECF244321}">
                <p14:modId xmlns:p14="http://schemas.microsoft.com/office/powerpoint/2010/main" val="562117055"/>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78376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81330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MA-5</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89DB88C1-4ACB-46AF-B127-39E0ADA572C2}"/>
              </a:ext>
            </a:extLst>
          </p:cNvPr>
          <p:cNvGraphicFramePr>
            <a:graphicFrameLocks/>
          </p:cNvGraphicFramePr>
          <p:nvPr>
            <p:extLst>
              <p:ext uri="{D42A27DB-BD31-4B8C-83A1-F6EECF244321}">
                <p14:modId xmlns:p14="http://schemas.microsoft.com/office/powerpoint/2010/main" val="4001063159"/>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25371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44688"/>
            <a:ext cx="8017099"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MA-6</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42D5ED1B-47C6-47E0-8B08-4CBE12A7FC5E}"/>
              </a:ext>
            </a:extLst>
          </p:cNvPr>
          <p:cNvGraphicFramePr>
            <a:graphicFrameLocks/>
          </p:cNvGraphicFramePr>
          <p:nvPr>
            <p:extLst>
              <p:ext uri="{D42A27DB-BD31-4B8C-83A1-F6EECF244321}">
                <p14:modId xmlns:p14="http://schemas.microsoft.com/office/powerpoint/2010/main" val="301387235"/>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58479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3" name="Rectángulo 2"/>
          <p:cNvSpPr/>
          <p:nvPr/>
        </p:nvSpPr>
        <p:spPr>
          <a:xfrm>
            <a:off x="948022" y="644688"/>
            <a:ext cx="81330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MA-7</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49E3BD4C-1806-44F9-AB29-4CA0DE88D08E}"/>
              </a:ext>
            </a:extLst>
          </p:cNvPr>
          <p:cNvGraphicFramePr>
            <a:graphicFrameLocks/>
          </p:cNvGraphicFramePr>
          <p:nvPr>
            <p:extLst>
              <p:ext uri="{D42A27DB-BD31-4B8C-83A1-F6EECF244321}">
                <p14:modId xmlns:p14="http://schemas.microsoft.com/office/powerpoint/2010/main" val="4190557399"/>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27969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965583"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MA-8</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DCB1D09C-2179-4A57-8855-FB8624789933}"/>
              </a:ext>
            </a:extLst>
          </p:cNvPr>
          <p:cNvGraphicFramePr>
            <a:graphicFrameLocks/>
          </p:cNvGraphicFramePr>
          <p:nvPr>
            <p:extLst>
              <p:ext uri="{D42A27DB-BD31-4B8C-83A1-F6EECF244321}">
                <p14:modId xmlns:p14="http://schemas.microsoft.com/office/powerpoint/2010/main" val="2298876088"/>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88512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88831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MA-9</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13027D30-E2B3-43C3-B965-02F9F5BF0A5B}"/>
              </a:ext>
            </a:extLst>
          </p:cNvPr>
          <p:cNvGraphicFramePr>
            <a:graphicFrameLocks/>
          </p:cNvGraphicFramePr>
          <p:nvPr>
            <p:extLst>
              <p:ext uri="{D42A27DB-BD31-4B8C-83A1-F6EECF244321}">
                <p14:modId xmlns:p14="http://schemas.microsoft.com/office/powerpoint/2010/main" val="669796854"/>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49419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43739"/>
            <a:ext cx="8081493"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MA-10</a:t>
            </a:r>
            <a:r>
              <a:rPr lang="es-ES" sz="1600" dirty="0">
                <a:solidFill>
                  <a:srgbClr val="1F497D"/>
                </a:solidFill>
                <a:latin typeface="Calibri" panose="020F0502020204030204" pitchFamily="34" charset="0"/>
              </a:rPr>
              <a:t>. SI LA UAN OFRECE CURSOS DE CAPACITACIÓN EN MATERIA DE MEDIO AMBIENTE ¿TE INTERESA PARTICIPAR?</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BA588783-4BF3-4833-AFFF-AA9A937CDAC1}"/>
              </a:ext>
            </a:extLst>
          </p:cNvPr>
          <p:cNvGraphicFramePr>
            <a:graphicFrameLocks/>
          </p:cNvGraphicFramePr>
          <p:nvPr>
            <p:extLst>
              <p:ext uri="{D42A27DB-BD31-4B8C-83A1-F6EECF244321}">
                <p14:modId xmlns:p14="http://schemas.microsoft.com/office/powerpoint/2010/main" val="3637719067"/>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8197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D5E2DEA-808F-4F65-96FD-128841847250}"/>
              </a:ext>
            </a:extLst>
          </p:cNvPr>
          <p:cNvPicPr>
            <a:picLocks noChangeAspect="1"/>
          </p:cNvPicPr>
          <p:nvPr/>
        </p:nvPicPr>
        <p:blipFill>
          <a:blip r:embed="rId3"/>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33806917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396185"/>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MEDIO AMBIENTE</a:t>
            </a:r>
            <a:endParaRPr lang="es-MX" b="0" dirty="0">
              <a:effectLst/>
            </a:endParaRPr>
          </a:p>
          <a:p>
            <a:pPr algn="ctr"/>
            <a:r>
              <a:rPr lang="es-MX" b="1" dirty="0">
                <a:solidFill>
                  <a:srgbClr val="000000"/>
                </a:solidFill>
                <a:latin typeface="Calibri" panose="020F0502020204030204" pitchFamily="34" charset="0"/>
              </a:rPr>
              <a:t>(MA)</a:t>
            </a:r>
            <a:endParaRPr lang="es-MX" b="0" dirty="0">
              <a:effectLst/>
            </a:endParaRPr>
          </a:p>
        </p:txBody>
      </p:sp>
      <p:sp>
        <p:nvSpPr>
          <p:cNvPr id="3" name="CuadroTexto 2">
            <a:extLst>
              <a:ext uri="{FF2B5EF4-FFF2-40B4-BE49-F238E27FC236}">
                <a16:creationId xmlns:a16="http://schemas.microsoft.com/office/drawing/2014/main" id="{26707A69-77D2-414E-A174-1CACB622FDE3}"/>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100%</a:t>
            </a:r>
          </a:p>
          <a:p>
            <a:pPr marL="742950" lvl="1" indent="-285750" algn="just">
              <a:buFont typeface="Arial" panose="020B0604020202020204" pitchFamily="34" charset="0"/>
              <a:buChar char="•"/>
            </a:pPr>
            <a:r>
              <a:rPr lang="es-MX" b="1" dirty="0"/>
              <a:t>Olores desagradables </a:t>
            </a:r>
            <a:r>
              <a:rPr lang="es-MX" dirty="0"/>
              <a:t>en un </a:t>
            </a:r>
            <a:r>
              <a:rPr lang="es-MX" b="1" dirty="0"/>
              <a:t>100%</a:t>
            </a:r>
          </a:p>
          <a:p>
            <a:pPr marL="742950" lvl="1" indent="-285750" algn="just">
              <a:buFont typeface="Arial" panose="020B0604020202020204" pitchFamily="34" charset="0"/>
              <a:buChar char="•"/>
            </a:pPr>
            <a:r>
              <a:rPr lang="es-MX" b="1" dirty="0"/>
              <a:t>Plagas</a:t>
            </a:r>
            <a:r>
              <a:rPr lang="es-MX" dirty="0"/>
              <a:t> en un </a:t>
            </a:r>
            <a:r>
              <a:rPr lang="es-MX" b="1" dirty="0"/>
              <a:t>84%</a:t>
            </a:r>
          </a:p>
          <a:p>
            <a:pPr marL="742950" lvl="1" indent="-285750" algn="just">
              <a:buFont typeface="Arial" panose="020B0604020202020204" pitchFamily="34" charset="0"/>
              <a:buChar char="•"/>
            </a:pPr>
            <a:r>
              <a:rPr lang="es-MX" b="1" dirty="0"/>
              <a:t>Agua estancada </a:t>
            </a:r>
            <a:r>
              <a:rPr lang="es-MX" dirty="0"/>
              <a:t>en un </a:t>
            </a:r>
            <a:r>
              <a:rPr lang="es-MX" b="1" dirty="0"/>
              <a:t>94%</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87.5%</a:t>
            </a:r>
          </a:p>
          <a:p>
            <a:pPr marL="742950" lvl="1" indent="-285750" algn="just">
              <a:buFont typeface="Arial" panose="020B0604020202020204" pitchFamily="34" charset="0"/>
              <a:buChar char="•"/>
            </a:pPr>
            <a:r>
              <a:rPr lang="es-MX" b="1" dirty="0"/>
              <a:t>Insumos</a:t>
            </a:r>
            <a:r>
              <a:rPr lang="es-MX" dirty="0"/>
              <a:t> en un </a:t>
            </a:r>
            <a:r>
              <a:rPr lang="es-MX" b="1" dirty="0"/>
              <a:t>87.5%</a:t>
            </a:r>
          </a:p>
          <a:p>
            <a:pPr marL="742950" lvl="1" indent="-285750" algn="just">
              <a:buFont typeface="Arial" panose="020B0604020202020204" pitchFamily="34" charset="0"/>
              <a:buChar char="•"/>
            </a:pPr>
            <a:r>
              <a:rPr lang="es-MX" b="1" dirty="0"/>
              <a:t>Energía eléctrica </a:t>
            </a:r>
            <a:r>
              <a:rPr lang="es-MX" dirty="0"/>
              <a:t>en un </a:t>
            </a:r>
            <a:r>
              <a:rPr lang="es-MX" b="1" dirty="0"/>
              <a:t>81%</a:t>
            </a:r>
          </a:p>
          <a:p>
            <a:pPr marL="742950" lvl="1" indent="-285750" algn="just">
              <a:buFont typeface="Arial" panose="020B0604020202020204" pitchFamily="34" charset="0"/>
              <a:buChar char="•"/>
            </a:pPr>
            <a:r>
              <a:rPr lang="es-MX" b="1" dirty="0"/>
              <a:t>Desechos</a:t>
            </a:r>
            <a:r>
              <a:rPr lang="es-MX" dirty="0"/>
              <a:t> en un </a:t>
            </a:r>
            <a:r>
              <a:rPr lang="es-MX" b="1" dirty="0"/>
              <a:t>81%</a:t>
            </a:r>
          </a:p>
          <a:p>
            <a:pPr marL="742950" lvl="1" indent="-285750" algn="just">
              <a:buFont typeface="Arial" panose="020B0604020202020204" pitchFamily="34" charset="0"/>
              <a:buChar char="•"/>
            </a:pPr>
            <a:r>
              <a:rPr lang="es-MX" b="1" dirty="0"/>
              <a:t>Áreas verdes </a:t>
            </a:r>
            <a:r>
              <a:rPr lang="es-MX" dirty="0"/>
              <a:t>en un </a:t>
            </a:r>
            <a:r>
              <a:rPr lang="es-MX" b="1" dirty="0"/>
              <a:t>94%</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126124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66BFD5F7-2EA3-45C0-8D54-68B16BCD967F}"/>
              </a:ext>
            </a:extLst>
          </p:cNvPr>
          <p:cNvPicPr>
            <a:picLocks noChangeAspect="1"/>
          </p:cNvPicPr>
          <p:nvPr/>
        </p:nvPicPr>
        <p:blipFill>
          <a:blip r:embed="rId3"/>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9688320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721</TotalTime>
  <Words>3999</Words>
  <Application>Microsoft Office PowerPoint</Application>
  <PresentationFormat>Presentación en pantalla (4:3)</PresentationFormat>
  <Paragraphs>684</Paragraphs>
  <Slides>80</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80</vt:i4>
      </vt:variant>
    </vt:vector>
  </HeadingPairs>
  <TitlesOfParts>
    <vt:vector size="84"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dc:creator>
  <cp:lastModifiedBy>Perla</cp:lastModifiedBy>
  <cp:revision>81</cp:revision>
  <dcterms:created xsi:type="dcterms:W3CDTF">2020-10-13T14:28:37Z</dcterms:created>
  <dcterms:modified xsi:type="dcterms:W3CDTF">2021-10-22T18:38:56Z</dcterms:modified>
</cp:coreProperties>
</file>