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4" r:id="rId2"/>
    <p:sldId id="422" r:id="rId3"/>
    <p:sldId id="336" r:id="rId4"/>
    <p:sldId id="338" r:id="rId5"/>
    <p:sldId id="419" r:id="rId6"/>
    <p:sldId id="418" r:id="rId7"/>
    <p:sldId id="420" r:id="rId8"/>
    <p:sldId id="416" r:id="rId9"/>
    <p:sldId id="415" r:id="rId10"/>
    <p:sldId id="414" r:id="rId11"/>
    <p:sldId id="413" r:id="rId12"/>
    <p:sldId id="412" r:id="rId13"/>
    <p:sldId id="411" r:id="rId14"/>
    <p:sldId id="263" r:id="rId15"/>
    <p:sldId id="264" r:id="rId16"/>
    <p:sldId id="265" r:id="rId17"/>
    <p:sldId id="266" r:id="rId18"/>
    <p:sldId id="267" r:id="rId19"/>
    <p:sldId id="262"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42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 id="331" r:id="rId84"/>
    <p:sldId id="332" r:id="rId8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558ED5"/>
    <a:srgbClr val="7030A0"/>
    <a:srgbClr val="92D050"/>
    <a:srgbClr val="77933C"/>
    <a:srgbClr val="4F6228"/>
    <a:srgbClr val="3A71B2"/>
    <a:srgbClr val="D68B28"/>
    <a:srgbClr val="9148C8"/>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5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B8A-4F18-8A35-52C481A9A05E}"/>
              </c:ext>
            </c:extLst>
          </c:dPt>
          <c:dPt>
            <c:idx val="1"/>
            <c:bubble3D val="0"/>
            <c:spPr>
              <a:solidFill>
                <a:srgbClr val="A5002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B8A-4F18-8A35-52C481A9A05E}"/>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8A-4F18-8A35-52C481A9A05E}"/>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B8A-4F18-8A35-52C481A9A05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2B8A-4F18-8A35-52C481A9A05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2B7-467D-B8EE-80E3D049096E}"/>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B7-467D-B8EE-80E3D049096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71</c:v>
                </c:pt>
                <c:pt idx="1">
                  <c:v>29</c:v>
                </c:pt>
              </c:numCache>
            </c:numRef>
          </c:val>
          <c:extLst>
            <c:ext xmlns:c16="http://schemas.microsoft.com/office/drawing/2014/chart" uri="{C3380CC4-5D6E-409C-BE32-E72D297353CC}">
              <c16:uniqueId val="{00000002-D2B7-467D-B8EE-80E3D049096E}"/>
            </c:ext>
          </c:extLst>
        </c:ser>
        <c:dLbls>
          <c:showLegendKey val="0"/>
          <c:showVal val="0"/>
          <c:showCatName val="0"/>
          <c:showSerName val="0"/>
          <c:showPercent val="0"/>
          <c:showBubbleSize val="0"/>
        </c:dLbls>
        <c:gapWidth val="100"/>
        <c:overlap val="-24"/>
        <c:axId val="368472000"/>
        <c:axId val="374587064"/>
      </c:barChart>
      <c:catAx>
        <c:axId val="368472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74587064"/>
        <c:crosses val="autoZero"/>
        <c:auto val="1"/>
        <c:lblAlgn val="ctr"/>
        <c:lblOffset val="100"/>
        <c:noMultiLvlLbl val="0"/>
      </c:catAx>
      <c:valAx>
        <c:axId val="374587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8472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VALORES!$B$3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264587974042171"/>
                </c:manualLayout>
              </c:layout>
              <c:tx>
                <c:rich>
                  <a:bodyPr/>
                  <a:lstStyle/>
                  <a:p>
                    <a:fld id="{95D367E2-7868-4810-9893-D63E30435605}"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B79-40C4-800E-EEA9EDF5DC84}"/>
                </c:ext>
              </c:extLst>
            </c:dLbl>
            <c:dLbl>
              <c:idx val="1"/>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79-40C4-800E-EEA9EDF5DC84}"/>
                </c:ext>
              </c:extLst>
            </c:dLbl>
            <c:dLbl>
              <c:idx val="2"/>
              <c:layout>
                <c:manualLayout>
                  <c:x val="-1.7636929230085547E-3"/>
                  <c:y val="9.7000618665363136E-2"/>
                </c:manualLayout>
              </c:layout>
              <c:tx>
                <c:rich>
                  <a:bodyPr/>
                  <a:lstStyle/>
                  <a:p>
                    <a:fld id="{95C10E7F-26E8-4697-A4B9-163961ABC6C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B79-40C4-800E-EEA9EDF5DC84}"/>
                </c:ext>
              </c:extLst>
            </c:dLbl>
            <c:dLbl>
              <c:idx val="3"/>
              <c:layout>
                <c:manualLayout>
                  <c:x val="-8.9577750384778505E-4"/>
                  <c:y val="9.7000618665363109E-2"/>
                </c:manualLayout>
              </c:layout>
              <c:tx>
                <c:rich>
                  <a:bodyPr/>
                  <a:lstStyle/>
                  <a:p>
                    <a:fld id="{B4BE0162-4C3B-4DF8-80C3-FB4D473526B3}"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3-3B79-40C4-800E-EEA9EDF5DC84}"/>
                </c:ext>
              </c:extLst>
            </c:dLbl>
            <c:dLbl>
              <c:idx val="4"/>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fld id="{2F359B6B-E897-4CAD-90DC-89266E2D456C}" type="VALUE">
                      <a:rPr lang="en-US" sz="1600" smtClean="0">
                        <a:solidFill>
                          <a:schemeClr val="tx1"/>
                        </a:solidFill>
                      </a:rPr>
                      <a:pPr algn="r">
                        <a:defRPr sz="1800" b="1"/>
                      </a:pPr>
                      <a:t>[VALOR]</a:t>
                    </a:fld>
                    <a:r>
                      <a:rPr lang="en-US" sz="16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B79-40C4-800E-EEA9EDF5DC84}"/>
                </c:ext>
              </c:extLst>
            </c:dLbl>
            <c:dLbl>
              <c:idx val="5"/>
              <c:layout>
                <c:manualLayout>
                  <c:x val="-1.7915550076955679E-3"/>
                  <c:y val="0.10012967088037486"/>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5-3B79-40C4-800E-EEA9EDF5DC84}"/>
                </c:ext>
              </c:extLst>
            </c:dLbl>
            <c:dLbl>
              <c:idx val="6"/>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B79-40C4-800E-EEA9EDF5DC84}"/>
                </c:ext>
              </c:extLst>
            </c:dLbl>
            <c:dLbl>
              <c:idx val="7"/>
              <c:layout>
                <c:manualLayout>
                  <c:x val="-1.2933598692026977E-16"/>
                  <c:y val="9.0742514235339661E-2"/>
                </c:manualLayout>
              </c:layout>
              <c:tx>
                <c:rich>
                  <a:bodyPr/>
                  <a:lstStyle/>
                  <a:p>
                    <a:fld id="{236CD0EA-6744-4E8D-878C-C91AFC772812}"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B79-40C4-800E-EEA9EDF5DC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TRANSPARENCIA Y RENDICIÓN DE CUENTAS</c:v>
                </c:pt>
                <c:pt idx="1">
                  <c:v> RESPONSABILIDAD</c:v>
                </c:pt>
                <c:pt idx="2">
                  <c:v> JUSTICIA</c:v>
                </c:pt>
                <c:pt idx="3">
                  <c:v> EQUIDAD</c:v>
                </c:pt>
                <c:pt idx="4">
                  <c:v> PROFESIONALISMO E INTEGRIDAD</c:v>
                </c:pt>
                <c:pt idx="5">
                  <c:v> TOLERANCIA</c:v>
                </c:pt>
                <c:pt idx="6">
                  <c:v> LEALTAD Y COMPROMISO</c:v>
                </c:pt>
                <c:pt idx="7">
                  <c:v> CONCIENCIA ECOLÓGICA</c:v>
                </c:pt>
              </c:strCache>
            </c:strRef>
          </c:cat>
          <c:val>
            <c:numRef>
              <c:f>VALORES!$B$4:$B$11</c:f>
              <c:numCache>
                <c:formatCode>General</c:formatCode>
                <c:ptCount val="8"/>
                <c:pt idx="0">
                  <c:v>89</c:v>
                </c:pt>
                <c:pt idx="1">
                  <c:v>85</c:v>
                </c:pt>
                <c:pt idx="2">
                  <c:v>80</c:v>
                </c:pt>
                <c:pt idx="3">
                  <c:v>78</c:v>
                </c:pt>
                <c:pt idx="4">
                  <c:v>76</c:v>
                </c:pt>
                <c:pt idx="5">
                  <c:v>76</c:v>
                </c:pt>
                <c:pt idx="6">
                  <c:v>73</c:v>
                </c:pt>
                <c:pt idx="7">
                  <c:v>60</c:v>
                </c:pt>
              </c:numCache>
            </c:numRef>
          </c:val>
          <c:extLst>
            <c:ext xmlns:c16="http://schemas.microsoft.com/office/drawing/2014/chart" uri="{C3380CC4-5D6E-409C-BE32-E72D297353CC}">
              <c16:uniqueId val="{00000008-3B79-40C4-800E-EEA9EDF5DC84}"/>
            </c:ext>
          </c:extLst>
        </c:ser>
        <c:dLbls>
          <c:showLegendKey val="0"/>
          <c:showVal val="0"/>
          <c:showCatName val="0"/>
          <c:showSerName val="0"/>
          <c:showPercent val="0"/>
          <c:showBubbleSize val="0"/>
        </c:dLbls>
        <c:gapWidth val="100"/>
        <c:overlap val="-24"/>
        <c:axId val="373983208"/>
        <c:axId val="373992064"/>
      </c:barChart>
      <c:catAx>
        <c:axId val="373983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373992064"/>
        <c:crosses val="autoZero"/>
        <c:auto val="1"/>
        <c:lblAlgn val="ctr"/>
        <c:lblOffset val="100"/>
        <c:noMultiLvlLbl val="0"/>
      </c:catAx>
      <c:valAx>
        <c:axId val="373992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3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ILUMINACIÓN!$B$2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D72-4389-9CFC-246B5AE66F0B}"/>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72-4389-9CFC-246B5AE66F0B}"/>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D72-4389-9CFC-246B5AE66F0B}"/>
                </c:ext>
              </c:extLst>
            </c:dLbl>
            <c:dLbl>
              <c:idx val="3"/>
              <c:layout>
                <c:manualLayout>
                  <c:x val="-3.5691250721578984E-3"/>
                  <c:y val="1.3100386871096832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104526949461234E-2"/>
                      <c:h val="8.0026947900725259E-2"/>
                    </c:manualLayout>
                  </c15:layout>
                  <c15:dlblFieldTable/>
                  <c15:showDataLabelsRange val="0"/>
                </c:ext>
                <c:ext xmlns:c16="http://schemas.microsoft.com/office/drawing/2014/chart" uri="{C3380CC4-5D6E-409C-BE32-E72D297353CC}">
                  <c16:uniqueId val="{00000003-5D72-4389-9CFC-246B5AE66F0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20</c:v>
                </c:pt>
                <c:pt idx="1">
                  <c:v>63</c:v>
                </c:pt>
                <c:pt idx="2">
                  <c:v>14</c:v>
                </c:pt>
                <c:pt idx="3">
                  <c:v>3</c:v>
                </c:pt>
              </c:numCache>
            </c:numRef>
          </c:val>
          <c:extLst>
            <c:ext xmlns:c16="http://schemas.microsoft.com/office/drawing/2014/chart" uri="{C3380CC4-5D6E-409C-BE32-E72D297353CC}">
              <c16:uniqueId val="{00000004-5D72-4389-9CFC-246B5AE66F0B}"/>
            </c:ext>
          </c:extLst>
        </c:ser>
        <c:dLbls>
          <c:showLegendKey val="0"/>
          <c:showVal val="0"/>
          <c:showCatName val="0"/>
          <c:showSerName val="0"/>
          <c:showPercent val="0"/>
          <c:showBubbleSize val="0"/>
        </c:dLbls>
        <c:gapWidth val="100"/>
        <c:overlap val="-24"/>
        <c:axId val="263490648"/>
        <c:axId val="263490976"/>
      </c:barChart>
      <c:catAx>
        <c:axId val="263490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90976"/>
        <c:crosses val="autoZero"/>
        <c:auto val="1"/>
        <c:lblAlgn val="ctr"/>
        <c:lblOffset val="100"/>
        <c:noMultiLvlLbl val="0"/>
      </c:catAx>
      <c:valAx>
        <c:axId val="26349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90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CLIMA!$B$2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19-485F-B693-1BD8F18F1ECF}"/>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419-485F-B693-1BD8F18F1ECF}"/>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19-485F-B693-1BD8F18F1ECF}"/>
                </c:ext>
              </c:extLst>
            </c:dLbl>
            <c:dLbl>
              <c:idx val="3"/>
              <c:layout>
                <c:manualLayout>
                  <c:x val="5.5052735752503705E-3"/>
                  <c:y val="8.090497321070337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419-485F-B693-1BD8F18F1E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14</c:v>
                </c:pt>
                <c:pt idx="1">
                  <c:v>57</c:v>
                </c:pt>
                <c:pt idx="2">
                  <c:v>20</c:v>
                </c:pt>
                <c:pt idx="3">
                  <c:v>9</c:v>
                </c:pt>
              </c:numCache>
            </c:numRef>
          </c:val>
          <c:extLst>
            <c:ext xmlns:c16="http://schemas.microsoft.com/office/drawing/2014/chart" uri="{C3380CC4-5D6E-409C-BE32-E72D297353CC}">
              <c16:uniqueId val="{00000004-7419-485F-B693-1BD8F18F1ECF}"/>
            </c:ext>
          </c:extLst>
        </c:ser>
        <c:dLbls>
          <c:showLegendKey val="0"/>
          <c:showVal val="0"/>
          <c:showCatName val="0"/>
          <c:showSerName val="0"/>
          <c:showPercent val="0"/>
          <c:showBubbleSize val="0"/>
        </c:dLbls>
        <c:gapWidth val="100"/>
        <c:overlap val="-24"/>
        <c:axId val="409206568"/>
        <c:axId val="409206896"/>
      </c:barChart>
      <c:catAx>
        <c:axId val="409206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06896"/>
        <c:crosses val="autoZero"/>
        <c:auto val="1"/>
        <c:lblAlgn val="ctr"/>
        <c:lblOffset val="100"/>
        <c:noMultiLvlLbl val="0"/>
      </c:catAx>
      <c:valAx>
        <c:axId val="409206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206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RUIDO!$B$2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01043861474414E-3"/>
                  <c:y val="1.813097272192774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2C3-4297-8C68-3147CB9D3532}"/>
                </c:ext>
              </c:extLst>
            </c:dLbl>
            <c:dLbl>
              <c:idx val="1"/>
              <c:layout>
                <c:manualLayout>
                  <c:x val="0"/>
                  <c:y val="8.763303482265076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2C3-4297-8C68-3147CB9D3532}"/>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2C3-4297-8C68-3147CB9D3532}"/>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2C3-4297-8C68-3147CB9D353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3</c:v>
                </c:pt>
                <c:pt idx="1">
                  <c:v>17</c:v>
                </c:pt>
                <c:pt idx="2">
                  <c:v>57</c:v>
                </c:pt>
                <c:pt idx="3">
                  <c:v>23</c:v>
                </c:pt>
              </c:numCache>
            </c:numRef>
          </c:val>
          <c:extLst>
            <c:ext xmlns:c16="http://schemas.microsoft.com/office/drawing/2014/chart" uri="{C3380CC4-5D6E-409C-BE32-E72D297353CC}">
              <c16:uniqueId val="{00000004-C2C3-4297-8C68-3147CB9D3532}"/>
            </c:ext>
          </c:extLst>
        </c:ser>
        <c:dLbls>
          <c:showLegendKey val="0"/>
          <c:showVal val="0"/>
          <c:showCatName val="0"/>
          <c:showSerName val="0"/>
          <c:showPercent val="0"/>
          <c:showBubbleSize val="0"/>
        </c:dLbls>
        <c:gapWidth val="100"/>
        <c:overlap val="-24"/>
        <c:axId val="263477200"/>
        <c:axId val="263476544"/>
      </c:barChart>
      <c:catAx>
        <c:axId val="263477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6544"/>
        <c:crosses val="autoZero"/>
        <c:auto val="1"/>
        <c:lblAlgn val="ctr"/>
        <c:lblOffset val="100"/>
        <c:noMultiLvlLbl val="0"/>
      </c:catAx>
      <c:valAx>
        <c:axId val="263476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MOBILIARIO!$B$2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23E-4EF7-8E40-6B8D24514F74}"/>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23E-4EF7-8E40-6B8D24514F74}"/>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23E-4EF7-8E40-6B8D24514F74}"/>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23E-4EF7-8E40-6B8D24514F7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11</c:v>
                </c:pt>
                <c:pt idx="1">
                  <c:v>29</c:v>
                </c:pt>
                <c:pt idx="2">
                  <c:v>49</c:v>
                </c:pt>
                <c:pt idx="3">
                  <c:v>11</c:v>
                </c:pt>
              </c:numCache>
            </c:numRef>
          </c:val>
          <c:extLst>
            <c:ext xmlns:c16="http://schemas.microsoft.com/office/drawing/2014/chart" uri="{C3380CC4-5D6E-409C-BE32-E72D297353CC}">
              <c16:uniqueId val="{00000004-F23E-4EF7-8E40-6B8D24514F74}"/>
            </c:ext>
          </c:extLst>
        </c:ser>
        <c:dLbls>
          <c:showLegendKey val="0"/>
          <c:showVal val="0"/>
          <c:showCatName val="0"/>
          <c:showSerName val="0"/>
          <c:showPercent val="0"/>
          <c:showBubbleSize val="0"/>
        </c:dLbls>
        <c:gapWidth val="100"/>
        <c:overlap val="-24"/>
        <c:axId val="505719176"/>
        <c:axId val="505719504"/>
      </c:barChart>
      <c:catAx>
        <c:axId val="505719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504"/>
        <c:crosses val="autoZero"/>
        <c:auto val="1"/>
        <c:lblAlgn val="ctr"/>
        <c:lblOffset val="100"/>
        <c:noMultiLvlLbl val="0"/>
      </c:catAx>
      <c:valAx>
        <c:axId val="505719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'ESPACIO PARA FUNCIONES'!$B$2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147-485A-97C3-CCC46809BD3D}"/>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47-485A-97C3-CCC46809BD3D}"/>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147-485A-97C3-CCC46809BD3D}"/>
                </c:ext>
              </c:extLst>
            </c:dLbl>
            <c:dLbl>
              <c:idx val="3"/>
              <c:layout>
                <c:manualLayout>
                  <c:x val="1.8164574188769401E-3"/>
                  <c:y val="7.94316332269595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147-485A-97C3-CCC46809BD3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c:v>11</c:v>
                </c:pt>
                <c:pt idx="1">
                  <c:v>31</c:v>
                </c:pt>
                <c:pt idx="2">
                  <c:v>49</c:v>
                </c:pt>
                <c:pt idx="3">
                  <c:v>9</c:v>
                </c:pt>
              </c:numCache>
            </c:numRef>
          </c:val>
          <c:extLst>
            <c:ext xmlns:c16="http://schemas.microsoft.com/office/drawing/2014/chart" uri="{C3380CC4-5D6E-409C-BE32-E72D297353CC}">
              <c16:uniqueId val="{00000004-A147-485A-97C3-CCC46809BD3D}"/>
            </c:ext>
          </c:extLst>
        </c:ser>
        <c:dLbls>
          <c:showLegendKey val="0"/>
          <c:showVal val="0"/>
          <c:showCatName val="0"/>
          <c:showSerName val="0"/>
          <c:showPercent val="0"/>
          <c:showBubbleSize val="0"/>
        </c:dLbls>
        <c:gapWidth val="100"/>
        <c:overlap val="-24"/>
        <c:axId val="413093192"/>
        <c:axId val="413093848"/>
      </c:barChart>
      <c:catAx>
        <c:axId val="413093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3848"/>
        <c:crosses val="autoZero"/>
        <c:auto val="1"/>
        <c:lblAlgn val="ctr"/>
        <c:lblOffset val="100"/>
        <c:noMultiLvlLbl val="0"/>
      </c:catAx>
      <c:valAx>
        <c:axId val="413093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3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F53-4627-80A7-794378FB457B}"/>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F53-4627-80A7-794378FB457B}"/>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F53-4627-80A7-794378FB457B}"/>
                </c:ext>
              </c:extLst>
            </c:dLbl>
            <c:dLbl>
              <c:idx val="3"/>
              <c:layout>
                <c:manualLayout>
                  <c:x val="-3.5859831635728511E-3"/>
                  <c:y val="1.813097703599926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F53-4627-80A7-794378FB457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20</c:v>
                </c:pt>
                <c:pt idx="1">
                  <c:v>66</c:v>
                </c:pt>
                <c:pt idx="2">
                  <c:v>14</c:v>
                </c:pt>
                <c:pt idx="3">
                  <c:v>0</c:v>
                </c:pt>
              </c:numCache>
            </c:numRef>
          </c:val>
          <c:extLst>
            <c:ext xmlns:c16="http://schemas.microsoft.com/office/drawing/2014/chart" uri="{C3380CC4-5D6E-409C-BE32-E72D297353CC}">
              <c16:uniqueId val="{00000004-8F53-4627-80A7-794378FB457B}"/>
            </c:ext>
          </c:extLst>
        </c:ser>
        <c:dLbls>
          <c:showLegendKey val="0"/>
          <c:showVal val="0"/>
          <c:showCatName val="0"/>
          <c:showSerName val="0"/>
          <c:showPercent val="0"/>
          <c:showBubbleSize val="0"/>
        </c:dLbls>
        <c:gapWidth val="100"/>
        <c:overlap val="-24"/>
        <c:axId val="505712616"/>
        <c:axId val="505712944"/>
      </c:barChart>
      <c:catAx>
        <c:axId val="505712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944"/>
        <c:crosses val="autoZero"/>
        <c:auto val="1"/>
        <c:lblAlgn val="ctr"/>
        <c:lblOffset val="100"/>
        <c:noMultiLvlLbl val="0"/>
      </c:catAx>
      <c:valAx>
        <c:axId val="505712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 EN SANIT'!$B$2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910-4453-86CF-FE1E884DBF18}"/>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10-4453-86CF-FE1E884DBF18}"/>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10-4453-86CF-FE1E884DBF18}"/>
                </c:ext>
              </c:extLst>
            </c:dLbl>
            <c:dLbl>
              <c:idx val="3"/>
              <c:layout>
                <c:manualLayout>
                  <c:x val="3.5653181014709185E-3"/>
                  <c:y val="8.990316650278805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10DAD2B8-C669-46F8-B572-89ED4917C887}"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910-4453-86CF-FE1E884DBF1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4"/>
                <c:pt idx="0">
                  <c:v>EXCELENTE</c:v>
                </c:pt>
                <c:pt idx="1">
                  <c:v>BUENAS</c:v>
                </c:pt>
                <c:pt idx="2">
                  <c:v>REGULAR</c:v>
                </c:pt>
                <c:pt idx="3">
                  <c:v>MALAS</c:v>
                </c:pt>
              </c:strCache>
            </c:strRef>
          </c:cat>
          <c:val>
            <c:numRef>
              <c:f>'CONDICIONES DE HIGIENE EN SANIT'!$B$3:$B$6</c:f>
              <c:numCache>
                <c:formatCode>General</c:formatCode>
                <c:ptCount val="4"/>
                <c:pt idx="0">
                  <c:v>14</c:v>
                </c:pt>
                <c:pt idx="1">
                  <c:v>26</c:v>
                </c:pt>
                <c:pt idx="2">
                  <c:v>17</c:v>
                </c:pt>
                <c:pt idx="3">
                  <c:v>43</c:v>
                </c:pt>
              </c:numCache>
            </c:numRef>
          </c:val>
          <c:extLst>
            <c:ext xmlns:c16="http://schemas.microsoft.com/office/drawing/2014/chart" uri="{C3380CC4-5D6E-409C-BE32-E72D297353CC}">
              <c16:uniqueId val="{00000004-3910-4453-86CF-FE1E884DBF18}"/>
            </c:ext>
          </c:extLst>
        </c:ser>
        <c:dLbls>
          <c:showLegendKey val="0"/>
          <c:showVal val="0"/>
          <c:showCatName val="0"/>
          <c:showSerName val="0"/>
          <c:showPercent val="0"/>
          <c:showBubbleSize val="0"/>
        </c:dLbls>
        <c:gapWidth val="100"/>
        <c:overlap val="-24"/>
        <c:axId val="409192792"/>
        <c:axId val="409200336"/>
      </c:barChart>
      <c:catAx>
        <c:axId val="409192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00336"/>
        <c:crosses val="autoZero"/>
        <c:auto val="1"/>
        <c:lblAlgn val="ctr"/>
        <c:lblOffset val="100"/>
        <c:noMultiLvlLbl val="0"/>
      </c:catAx>
      <c:valAx>
        <c:axId val="409200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192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'RESPUESTA DE MANTENIMIENTO'!$B$2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192E-3"/>
                  <c:y val="7.814813066408106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AB6-4DDE-919C-961D011986EF}"/>
                </c:ext>
              </c:extLst>
            </c:dLbl>
            <c:dLbl>
              <c:idx val="1"/>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AB6-4DDE-919C-961D011986EF}"/>
                </c:ext>
              </c:extLst>
            </c:dLbl>
            <c:dLbl>
              <c:idx val="2"/>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AB6-4DDE-919C-961D011986EF}"/>
                </c:ext>
              </c:extLst>
            </c:dLbl>
            <c:dLbl>
              <c:idx val="3"/>
              <c:layout>
                <c:manualLayout>
                  <c:x val="5.7284420757528582E-3"/>
                  <c:y val="9.019051042850623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AB6-4DDE-919C-961D011986E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BUENA</c:v>
                </c:pt>
                <c:pt idx="2">
                  <c:v>REGULAR</c:v>
                </c:pt>
                <c:pt idx="3">
                  <c:v>MALA</c:v>
                </c:pt>
              </c:strCache>
            </c:strRef>
          </c:cat>
          <c:val>
            <c:numRef>
              <c:f>'RESPUESTA DE MANTENIMIENTO'!$B$3:$B$6</c:f>
              <c:numCache>
                <c:formatCode>General</c:formatCode>
                <c:ptCount val="4"/>
                <c:pt idx="0">
                  <c:v>9</c:v>
                </c:pt>
                <c:pt idx="1">
                  <c:v>46</c:v>
                </c:pt>
                <c:pt idx="2">
                  <c:v>37</c:v>
                </c:pt>
                <c:pt idx="3">
                  <c:v>8</c:v>
                </c:pt>
              </c:numCache>
            </c:numRef>
          </c:val>
          <c:extLst>
            <c:ext xmlns:c16="http://schemas.microsoft.com/office/drawing/2014/chart" uri="{C3380CC4-5D6E-409C-BE32-E72D297353CC}">
              <c16:uniqueId val="{00000004-6AB6-4DDE-919C-961D011986EF}"/>
            </c:ext>
          </c:extLst>
        </c:ser>
        <c:dLbls>
          <c:showLegendKey val="0"/>
          <c:showVal val="0"/>
          <c:showCatName val="0"/>
          <c:showSerName val="0"/>
          <c:showPercent val="0"/>
          <c:showBubbleSize val="0"/>
        </c:dLbls>
        <c:gapWidth val="100"/>
        <c:overlap val="-24"/>
        <c:axId val="413098112"/>
        <c:axId val="413094504"/>
      </c:barChart>
      <c:catAx>
        <c:axId val="413098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4504"/>
        <c:crosses val="autoZero"/>
        <c:auto val="1"/>
        <c:lblAlgn val="ctr"/>
        <c:lblOffset val="100"/>
        <c:noMultiLvlLbl val="0"/>
      </c:catAx>
      <c:valAx>
        <c:axId val="413094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8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9BA-4840-81E4-7158B56F55F0}"/>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9BA-4840-81E4-7158B56F55F0}"/>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9BA-4840-81E4-7158B56F55F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69BA-4840-81E4-7158B56F55F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'INTEGRANTES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690-4535-B0F8-B5F80DA3311A}"/>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690-4535-B0F8-B5F80DA3311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80</c:v>
                </c:pt>
                <c:pt idx="1">
                  <c:v>20</c:v>
                </c:pt>
              </c:numCache>
            </c:numRef>
          </c:val>
          <c:extLst>
            <c:ext xmlns:c16="http://schemas.microsoft.com/office/drawing/2014/chart" uri="{C3380CC4-5D6E-409C-BE32-E72D297353CC}">
              <c16:uniqueId val="{00000002-5690-4535-B0F8-B5F80DA3311A}"/>
            </c:ext>
          </c:extLst>
        </c:ser>
        <c:dLbls>
          <c:showLegendKey val="0"/>
          <c:showVal val="0"/>
          <c:showCatName val="0"/>
          <c:showSerName val="0"/>
          <c:showPercent val="0"/>
          <c:showBubbleSize val="0"/>
        </c:dLbls>
        <c:gapWidth val="100"/>
        <c:overlap val="-24"/>
        <c:axId val="409198368"/>
        <c:axId val="409197056"/>
      </c:barChart>
      <c:catAx>
        <c:axId val="409198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197056"/>
        <c:crosses val="autoZero"/>
        <c:auto val="1"/>
        <c:lblAlgn val="ctr"/>
        <c:lblOffset val="100"/>
        <c:noMultiLvlLbl val="0"/>
      </c:catAx>
      <c:valAx>
        <c:axId val="409197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198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'INFORMACIÓN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1AC-439E-BD25-84E2A263E091}"/>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1AC-439E-BD25-84E2A263E091}"/>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63</c:v>
                </c:pt>
                <c:pt idx="1">
                  <c:v>37</c:v>
                </c:pt>
              </c:numCache>
            </c:numRef>
          </c:val>
          <c:extLst>
            <c:ext xmlns:c16="http://schemas.microsoft.com/office/drawing/2014/chart" uri="{C3380CC4-5D6E-409C-BE32-E72D297353CC}">
              <c16:uniqueId val="{00000002-41AC-439E-BD25-84E2A263E091}"/>
            </c:ext>
          </c:extLst>
        </c:ser>
        <c:dLbls>
          <c:showLegendKey val="0"/>
          <c:showVal val="0"/>
          <c:showCatName val="0"/>
          <c:showSerName val="0"/>
          <c:showPercent val="0"/>
          <c:showBubbleSize val="0"/>
        </c:dLbls>
        <c:gapWidth val="100"/>
        <c:overlap val="-24"/>
        <c:axId val="263477528"/>
        <c:axId val="263482120"/>
      </c:barChart>
      <c:catAx>
        <c:axId val="263477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82120"/>
        <c:crosses val="autoZero"/>
        <c:auto val="1"/>
        <c:lblAlgn val="ctr"/>
        <c:lblOffset val="100"/>
        <c:noMultiLvlLbl val="0"/>
      </c:catAx>
      <c:valAx>
        <c:axId val="263482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264788638342232E-17"/>
                  <c:y val="0.12067372631111163"/>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0E8-485A-8BB0-643256F857D2}"/>
                </c:ext>
              </c:extLst>
            </c:dLbl>
            <c:dLbl>
              <c:idx val="1"/>
              <c:layout>
                <c:manualLayout>
                  <c:x val="-1.8690100618966095E-3"/>
                  <c:y val="1.1469485846601726E-2"/>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E8-485A-8BB0-643256F857D2}"/>
                </c:ext>
              </c:extLst>
            </c:dLbl>
            <c:dLbl>
              <c:idx val="2"/>
              <c:layout>
                <c:manualLayout>
                  <c:x val="-5.6070301856898288E-3"/>
                  <c:y val="1.2376792442165295E-2"/>
                </c:manualLayout>
              </c:layout>
              <c:tx>
                <c:rich>
                  <a:bodyPr/>
                  <a:lstStyle/>
                  <a:p>
                    <a:fld id="{B31AE1BD-4362-43F5-A954-F0CAD7A2B73F}"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0E8-485A-8BB0-643256F857D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3"/>
                <c:pt idx="0">
                  <c:v>SIEMPRE</c:v>
                </c:pt>
                <c:pt idx="1">
                  <c:v>ALGUNAS VECES</c:v>
                </c:pt>
                <c:pt idx="2">
                  <c:v>NUNCA</c:v>
                </c:pt>
              </c:strCache>
            </c:strRef>
          </c:cat>
          <c:val>
            <c:numRef>
              <c:f>'INFORMACIÓN PARA PLANEACIÓN ACA'!$B$3:$B$5</c:f>
              <c:numCache>
                <c:formatCode>General</c:formatCode>
                <c:ptCount val="3"/>
                <c:pt idx="0">
                  <c:v>100</c:v>
                </c:pt>
                <c:pt idx="1">
                  <c:v>0</c:v>
                </c:pt>
                <c:pt idx="2">
                  <c:v>0</c:v>
                </c:pt>
              </c:numCache>
            </c:numRef>
          </c:val>
          <c:extLst>
            <c:ext xmlns:c16="http://schemas.microsoft.com/office/drawing/2014/chart" uri="{C3380CC4-5D6E-409C-BE32-E72D297353CC}">
              <c16:uniqueId val="{00000003-90E8-485A-8BB0-643256F857D2}"/>
            </c:ext>
          </c:extLst>
        </c:ser>
        <c:dLbls>
          <c:showLegendKey val="0"/>
          <c:showVal val="0"/>
          <c:showCatName val="0"/>
          <c:showSerName val="0"/>
          <c:showPercent val="0"/>
          <c:showBubbleSize val="0"/>
        </c:dLbls>
        <c:gapWidth val="100"/>
        <c:overlap val="-24"/>
        <c:axId val="415927264"/>
        <c:axId val="415927592"/>
      </c:barChart>
      <c:catAx>
        <c:axId val="415927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927592"/>
        <c:crosses val="autoZero"/>
        <c:auto val="1"/>
        <c:lblAlgn val="ctr"/>
        <c:lblOffset val="100"/>
        <c:noMultiLvlLbl val="0"/>
      </c:catAx>
      <c:valAx>
        <c:axId val="415927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927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648619638525E-17"/>
                  <c:y val="0.13023814669188155"/>
                </c:manualLayout>
              </c:layout>
              <c:tx>
                <c:rich>
                  <a:bodyPr/>
                  <a:lstStyle/>
                  <a:p>
                    <a:fld id="{2F82C005-9291-414E-9694-ED09CB0A3053}"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04E-45D1-A6E5-CC421DB7D00A}"/>
                </c:ext>
              </c:extLst>
            </c:dLbl>
            <c:dLbl>
              <c:idx val="1"/>
              <c:layout>
                <c:manualLayout>
                  <c:x val="-1.9170575250093687E-3"/>
                  <c:y val="2.4623493956959452E-2"/>
                </c:manualLayout>
              </c:layout>
              <c:tx>
                <c:rich>
                  <a:bodyPr/>
                  <a:lstStyle/>
                  <a:p>
                    <a:fld id="{970BAA87-556B-4BFB-B4C8-563F55805EB4}"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04E-45D1-A6E5-CC421DB7D00A}"/>
                </c:ext>
              </c:extLst>
            </c:dLbl>
            <c:dLbl>
              <c:idx val="2"/>
              <c:layout>
                <c:manualLayout>
                  <c:x val="3.8341150500185968E-3"/>
                  <c:y val="2.2274254239663206E-2"/>
                </c:manualLayout>
              </c:layout>
              <c:tx>
                <c:rich>
                  <a:bodyPr/>
                  <a:lstStyle/>
                  <a:p>
                    <a:fld id="{E48AF681-5DCB-407F-9503-F745D24C7277}"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04E-45D1-A6E5-CC421DB7D00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3"/>
                <c:pt idx="0">
                  <c:v>SIEMPRE</c:v>
                </c:pt>
                <c:pt idx="1">
                  <c:v>ALGUNAS VECES</c:v>
                </c:pt>
                <c:pt idx="2">
                  <c:v>NUNCA</c:v>
                </c:pt>
              </c:strCache>
            </c:strRef>
          </c:cat>
          <c:val>
            <c:numRef>
              <c:f>'ACCESO A EQUIPO DE COMPUTO, AUD'!$B$3:$B$5</c:f>
              <c:numCache>
                <c:formatCode>General</c:formatCode>
                <c:ptCount val="3"/>
                <c:pt idx="0">
                  <c:v>100</c:v>
                </c:pt>
                <c:pt idx="1">
                  <c:v>0</c:v>
                </c:pt>
                <c:pt idx="2">
                  <c:v>0</c:v>
                </c:pt>
              </c:numCache>
            </c:numRef>
          </c:val>
          <c:extLst>
            <c:ext xmlns:c16="http://schemas.microsoft.com/office/drawing/2014/chart" uri="{C3380CC4-5D6E-409C-BE32-E72D297353CC}">
              <c16:uniqueId val="{00000003-D04E-45D1-A6E5-CC421DB7D00A}"/>
            </c:ext>
          </c:extLst>
        </c:ser>
        <c:dLbls>
          <c:showLegendKey val="0"/>
          <c:showVal val="0"/>
          <c:showCatName val="0"/>
          <c:showSerName val="0"/>
          <c:showPercent val="0"/>
          <c:showBubbleSize val="0"/>
        </c:dLbls>
        <c:gapWidth val="100"/>
        <c:overlap val="-24"/>
        <c:axId val="428246992"/>
        <c:axId val="428247320"/>
      </c:barChart>
      <c:catAx>
        <c:axId val="428246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247320"/>
        <c:crosses val="autoZero"/>
        <c:auto val="1"/>
        <c:lblAlgn val="ctr"/>
        <c:lblOffset val="100"/>
        <c:noMultiLvlLbl val="0"/>
      </c:catAx>
      <c:valAx>
        <c:axId val="428247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246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a:glow rad="127000">
            <a:schemeClr val="tx1"/>
          </a:glow>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'CONDICIONES DE LAS AULAS'!$B$2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381641721417504E-3"/>
                  <c:y val="-3.8543522334428103E-3"/>
                </c:manualLayout>
              </c:layout>
              <c:tx>
                <c:rich>
                  <a:bodyPr/>
                  <a:lstStyle/>
                  <a:p>
                    <a:fld id="{ADFED097-E066-4B1C-A16D-560B9B18323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6C-4C97-9983-50210A5DCBD8}"/>
                </c:ext>
              </c:extLst>
            </c:dLbl>
            <c:dLbl>
              <c:idx val="1"/>
              <c:layout>
                <c:manualLayout>
                  <c:x val="0"/>
                  <c:y val="0.10133773526767501"/>
                </c:manualLayout>
              </c:layout>
              <c:tx>
                <c:rich>
                  <a:bodyPr/>
                  <a:lstStyle/>
                  <a:p>
                    <a:fld id="{08664EF7-405E-4865-93C0-A6834EA14DCB}" type="VALUE">
                      <a:rPr lang="en-US" sz="1800" smtClean="0">
                        <a:solidFill>
                          <a:schemeClr val="tx1"/>
                        </a:solidFill>
                      </a:rPr>
                      <a:pPr/>
                      <a:t>[VALOR]</a:t>
                    </a:fld>
                    <a:r>
                      <a:rPr lang="en-US" sz="18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6C-4C97-9983-50210A5DCBD8}"/>
                </c:ext>
              </c:extLst>
            </c:dLbl>
            <c:dLbl>
              <c:idx val="2"/>
              <c:layout>
                <c:manualLayout>
                  <c:x val="-1.623424129882405E-3"/>
                  <c:y val="9.569584035509604E-2"/>
                </c:manualLayout>
              </c:layout>
              <c:tx>
                <c:rich>
                  <a:bodyPr/>
                  <a:lstStyle/>
                  <a:p>
                    <a:fld id="{58B215DF-EE6D-4933-B6E9-51531D717A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26C-4C97-9983-50210A5DCBD8}"/>
                </c:ext>
              </c:extLst>
            </c:dLbl>
            <c:dLbl>
              <c:idx val="3"/>
              <c:layout>
                <c:manualLayout>
                  <c:x val="1.6816873123576697E-3"/>
                  <c:y val="-2.9804111887922614E-3"/>
                </c:manualLayout>
              </c:layout>
              <c:tx>
                <c:rich>
                  <a:bodyPr/>
                  <a:lstStyle/>
                  <a:p>
                    <a:fld id="{4B229E42-43DD-4022-89D4-859B46CFB0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26C-4C97-9983-50210A5DCBD8}"/>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LAS AULAS'!$A$3:$A$6</c:f>
              <c:strCache>
                <c:ptCount val="4"/>
                <c:pt idx="0">
                  <c:v>EXCELENTE</c:v>
                </c:pt>
                <c:pt idx="1">
                  <c:v>BUENAS</c:v>
                </c:pt>
                <c:pt idx="2">
                  <c:v>MALAS</c:v>
                </c:pt>
                <c:pt idx="3">
                  <c:v>PESIMAS</c:v>
                </c:pt>
              </c:strCache>
            </c:strRef>
          </c:cat>
          <c:val>
            <c:numRef>
              <c:f>'CONDICIONES DE LAS AULAS'!$B$3:$B$6</c:f>
              <c:numCache>
                <c:formatCode>General</c:formatCode>
                <c:ptCount val="4"/>
                <c:pt idx="0">
                  <c:v>0</c:v>
                </c:pt>
                <c:pt idx="1">
                  <c:v>67</c:v>
                </c:pt>
                <c:pt idx="2">
                  <c:v>33</c:v>
                </c:pt>
                <c:pt idx="3">
                  <c:v>0</c:v>
                </c:pt>
              </c:numCache>
            </c:numRef>
          </c:val>
          <c:extLst>
            <c:ext xmlns:c16="http://schemas.microsoft.com/office/drawing/2014/chart" uri="{C3380CC4-5D6E-409C-BE32-E72D297353CC}">
              <c16:uniqueId val="{00000004-126C-4C97-9983-50210A5DCBD8}"/>
            </c:ext>
          </c:extLst>
        </c:ser>
        <c:dLbls>
          <c:showLegendKey val="0"/>
          <c:showVal val="0"/>
          <c:showCatName val="0"/>
          <c:showSerName val="0"/>
          <c:showPercent val="0"/>
          <c:showBubbleSize val="0"/>
        </c:dLbls>
        <c:gapWidth val="100"/>
        <c:overlap val="-24"/>
        <c:axId val="351685184"/>
        <c:axId val="351685512"/>
      </c:barChart>
      <c:catAx>
        <c:axId val="351685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685512"/>
        <c:crosses val="autoZero"/>
        <c:auto val="1"/>
        <c:lblAlgn val="ctr"/>
        <c:lblOffset val="100"/>
        <c:noMultiLvlLbl val="0"/>
      </c:catAx>
      <c:valAx>
        <c:axId val="351685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685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D0E-46D3-AA46-7E6225DA0925}"/>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0E-46D3-AA46-7E6225DA0925}"/>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D0E-46D3-AA46-7E6225DA092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33</c:v>
                </c:pt>
                <c:pt idx="1">
                  <c:v>67</c:v>
                </c:pt>
                <c:pt idx="2">
                  <c:v>0</c:v>
                </c:pt>
              </c:numCache>
            </c:numRef>
          </c:val>
          <c:extLst>
            <c:ext xmlns:c16="http://schemas.microsoft.com/office/drawing/2014/chart" uri="{C3380CC4-5D6E-409C-BE32-E72D297353CC}">
              <c16:uniqueId val="{00000003-4D0E-46D3-AA46-7E6225DA0925}"/>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1254947183394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CA-4588-B998-7DA62C2D9D44}"/>
                </c:ext>
              </c:extLst>
            </c:dLbl>
            <c:dLbl>
              <c:idx val="1"/>
              <c:layout>
                <c:manualLayout>
                  <c:x val="3.6604266192644614E-3"/>
                  <c:y val="0.10887582079860275"/>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CA-4588-B998-7DA62C2D9D44}"/>
                </c:ext>
              </c:extLst>
            </c:dLbl>
            <c:dLbl>
              <c:idx val="2"/>
              <c:tx>
                <c:rich>
                  <a:bodyPr/>
                  <a:lstStyle/>
                  <a:p>
                    <a:fld id="{5DAD8400-8902-4BE4-836F-E70F5969EA0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CA-4588-B998-7DA62C2D9D4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3"/>
                <c:pt idx="0">
                  <c:v>SIEMPRE </c:v>
                </c:pt>
                <c:pt idx="1">
                  <c:v>ALGUNAS VECES</c:v>
                </c:pt>
                <c:pt idx="2">
                  <c:v>NUNCA</c:v>
                </c:pt>
              </c:strCache>
            </c:strRef>
          </c:cat>
          <c:val>
            <c:numRef>
              <c:f>'EQUIPO O HERRAMIENTAS PARA REAL'!$C$3:$C$5</c:f>
              <c:numCache>
                <c:formatCode>General</c:formatCode>
                <c:ptCount val="3"/>
                <c:pt idx="0">
                  <c:v>30</c:v>
                </c:pt>
                <c:pt idx="1">
                  <c:v>70</c:v>
                </c:pt>
                <c:pt idx="2">
                  <c:v>0</c:v>
                </c:pt>
              </c:numCache>
            </c:numRef>
          </c:val>
          <c:extLst>
            <c:ext xmlns:c16="http://schemas.microsoft.com/office/drawing/2014/chart" uri="{C3380CC4-5D6E-409C-BE32-E72D297353CC}">
              <c16:uniqueId val="{00000003-EFCA-4588-B998-7DA62C2D9D44}"/>
            </c:ext>
          </c:extLst>
        </c:ser>
        <c:dLbls>
          <c:showLegendKey val="0"/>
          <c:showVal val="0"/>
          <c:showCatName val="0"/>
          <c:showSerName val="0"/>
          <c:showPercent val="0"/>
          <c:showBubbleSize val="0"/>
        </c:dLbls>
        <c:gapWidth val="100"/>
        <c:overlap val="-24"/>
        <c:axId val="362207752"/>
        <c:axId val="362207424"/>
      </c:barChart>
      <c:catAx>
        <c:axId val="362207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7424"/>
        <c:crosses val="autoZero"/>
        <c:auto val="1"/>
        <c:lblAlgn val="ctr"/>
        <c:lblOffset val="100"/>
        <c:noMultiLvlLbl val="0"/>
      </c:catAx>
      <c:valAx>
        <c:axId val="362207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7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1BD-463E-96B9-1375F115735F}"/>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BD-463E-96B9-1375F115735F}"/>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1BD-463E-96B9-1375F115735F}"/>
                </c:ext>
              </c:extLst>
            </c:dLbl>
            <c:dLbl>
              <c:idx val="3"/>
              <c:tx>
                <c:rich>
                  <a:bodyPr/>
                  <a:lstStyle/>
                  <a:p>
                    <a:fld id="{E4779DE0-308A-45A0-AFFA-9B0E6296CC13}"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C56-41DC-ACAB-E1AFC02CBA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FUNC'!$B$3:$B$6</c:f>
              <c:strCache>
                <c:ptCount val="4"/>
                <c:pt idx="0">
                  <c:v>SIEMPRE</c:v>
                </c:pt>
                <c:pt idx="1">
                  <c:v>ALGUNAS VECES</c:v>
                </c:pt>
                <c:pt idx="2">
                  <c:v>NUNCA</c:v>
                </c:pt>
                <c:pt idx="3">
                  <c:v>NO APLICA</c:v>
                </c:pt>
              </c:strCache>
            </c:strRef>
          </c:cat>
          <c:val>
            <c:numRef>
              <c:f>'MATERIAL PARA REALIZAR TUS FUNC'!$C$3:$C$6</c:f>
              <c:numCache>
                <c:formatCode>General</c:formatCode>
                <c:ptCount val="4"/>
                <c:pt idx="0">
                  <c:v>67</c:v>
                </c:pt>
                <c:pt idx="1">
                  <c:v>26</c:v>
                </c:pt>
                <c:pt idx="2">
                  <c:v>0</c:v>
                </c:pt>
                <c:pt idx="3">
                  <c:v>7</c:v>
                </c:pt>
              </c:numCache>
            </c:numRef>
          </c:val>
          <c:extLst>
            <c:ext xmlns:c16="http://schemas.microsoft.com/office/drawing/2014/chart" uri="{C3380CC4-5D6E-409C-BE32-E72D297353CC}">
              <c16:uniqueId val="{00000003-61BD-463E-96B9-1375F115735F}"/>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462146282164152E-3"/>
                  <c:y val="0.1014599092303302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938-4833-974D-A1F58F08DD8A}"/>
                </c:ext>
              </c:extLst>
            </c:dLbl>
            <c:dLbl>
              <c:idx val="1"/>
              <c:layout>
                <c:manualLayout>
                  <c:x val="9.4347268183966916E-3"/>
                  <c:y val="0.1157277275711974"/>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9.9862227324913871E-2"/>
                      <c:h val="7.8029048653154839E-2"/>
                    </c:manualLayout>
                  </c15:layout>
                  <c15:dlblFieldTable/>
                  <c15:showDataLabelsRange val="0"/>
                </c:ext>
                <c:ext xmlns:c16="http://schemas.microsoft.com/office/drawing/2014/chart" uri="{C3380CC4-5D6E-409C-BE32-E72D297353CC}">
                  <c16:uniqueId val="{00000001-B938-4833-974D-A1F58F08DD8A}"/>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DDBAF95-E8D6-4311-80A6-50677874FF0D}" type="VALUE">
                      <a:rPr lang="en-US" b="1" smtClean="0">
                        <a:solidFill>
                          <a:schemeClr val="tx1"/>
                        </a:solidFill>
                      </a:rPr>
                      <a:pPr>
                        <a:defRPr sz="1800"/>
                      </a:pPr>
                      <a:t>[VALOR]</a:t>
                    </a:fld>
                    <a:r>
                      <a:rPr lang="en-US"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8.7133923144458683E-2"/>
                      <c:h val="7.3043752605144202E-2"/>
                    </c:manualLayout>
                  </c15:layout>
                  <c15:dlblFieldTable/>
                  <c15:showDataLabelsRange val="0"/>
                </c:ext>
                <c:ext xmlns:c16="http://schemas.microsoft.com/office/drawing/2014/chart" uri="{C3380CC4-5D6E-409C-BE32-E72D297353CC}">
                  <c16:uniqueId val="{00000002-B938-4833-974D-A1F58F08DD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3"/>
                <c:pt idx="0">
                  <c:v>SIEMPRE</c:v>
                </c:pt>
                <c:pt idx="1">
                  <c:v>ALGUNAS VECES</c:v>
                </c:pt>
                <c:pt idx="2">
                  <c:v>NUNCA</c:v>
                </c:pt>
              </c:strCache>
            </c:strRef>
          </c:cat>
          <c:val>
            <c:numRef>
              <c:f>MATERIAL!$C$3:$C$5</c:f>
              <c:numCache>
                <c:formatCode>General</c:formatCode>
                <c:ptCount val="3"/>
                <c:pt idx="0">
                  <c:v>20</c:v>
                </c:pt>
                <c:pt idx="1">
                  <c:v>60</c:v>
                </c:pt>
                <c:pt idx="2">
                  <c:v>20</c:v>
                </c:pt>
              </c:numCache>
            </c:numRef>
          </c:val>
          <c:extLst>
            <c:ext xmlns:c16="http://schemas.microsoft.com/office/drawing/2014/chart" uri="{C3380CC4-5D6E-409C-BE32-E72D297353CC}">
              <c16:uniqueId val="{00000003-B938-4833-974D-A1F58F08DD8A}"/>
            </c:ext>
          </c:extLst>
        </c:ser>
        <c:dLbls>
          <c:showLegendKey val="0"/>
          <c:showVal val="0"/>
          <c:showCatName val="0"/>
          <c:showSerName val="0"/>
          <c:showPercent val="0"/>
          <c:showBubbleSize val="0"/>
        </c:dLbls>
        <c:gapWidth val="100"/>
        <c:overlap val="-24"/>
        <c:axId val="362205784"/>
        <c:axId val="362205456"/>
      </c:barChart>
      <c:catAx>
        <c:axId val="362205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456"/>
        <c:crosses val="autoZero"/>
        <c:auto val="1"/>
        <c:lblAlgn val="ctr"/>
        <c:lblOffset val="100"/>
        <c:noMultiLvlLbl val="0"/>
      </c:catAx>
      <c:valAx>
        <c:axId val="362205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2.0642001062052905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03-4BAA-9A68-DBE2611A6095}"/>
                </c:ext>
              </c:extLst>
            </c:dLbl>
            <c:dLbl>
              <c:idx val="1"/>
              <c:layout>
                <c:manualLayout>
                  <c:x val="7.0679898017035935E-3"/>
                  <c:y val="9.288900477923856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7403-4BAA-9A68-DBE2611A6095}"/>
                </c:ext>
              </c:extLst>
            </c:dLbl>
            <c:dLbl>
              <c:idx val="2"/>
              <c:layout>
                <c:manualLayout>
                  <c:x val="-7.067850670784942E-3"/>
                  <c:y val="5.897714589158003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03-4BAA-9A68-DBE2611A609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0</c:v>
                </c:pt>
                <c:pt idx="1">
                  <c:v>100</c:v>
                </c:pt>
                <c:pt idx="2">
                  <c:v>0</c:v>
                </c:pt>
              </c:numCache>
            </c:numRef>
          </c:val>
          <c:extLst>
            <c:ext xmlns:c16="http://schemas.microsoft.com/office/drawing/2014/chart" uri="{C3380CC4-5D6E-409C-BE32-E72D297353CC}">
              <c16:uniqueId val="{00000003-7403-4BAA-9A68-DBE2611A6095}"/>
            </c:ext>
          </c:extLst>
        </c:ser>
        <c:dLbls>
          <c:showLegendKey val="0"/>
          <c:showVal val="0"/>
          <c:showCatName val="0"/>
          <c:showSerName val="0"/>
          <c:showPercent val="0"/>
          <c:showBubbleSize val="0"/>
        </c:dLbls>
        <c:gapWidth val="100"/>
        <c:overlap val="-24"/>
        <c:axId val="361936656"/>
        <c:axId val="361945512"/>
      </c:barChart>
      <c:catAx>
        <c:axId val="361936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5512"/>
        <c:crosses val="autoZero"/>
        <c:auto val="1"/>
        <c:lblAlgn val="ctr"/>
        <c:lblOffset val="100"/>
        <c:noMultiLvlLbl val="0"/>
      </c:catAx>
      <c:valAx>
        <c:axId val="361945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D05-4507-B5B2-7C963E423CAA}"/>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D05-4507-B5B2-7C963E423CA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FD05-4507-B5B2-7C963E423CA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'RELACIONES ENTRE COMPAÑEROS - C'!$C$2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47C-4060-8518-7E1C5D8B9016}"/>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7C-4060-8518-7E1C5D8B9016}"/>
                </c:ext>
              </c:extLst>
            </c:dLbl>
            <c:dLbl>
              <c:idx val="2"/>
              <c:layout>
                <c:manualLayout>
                  <c:x val="0"/>
                  <c:y val="1.3464376890051187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47C-4060-8518-7E1C5D8B9016}"/>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7C-4060-8518-7E1C5D8B901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14</c:v>
                </c:pt>
                <c:pt idx="1">
                  <c:v>86</c:v>
                </c:pt>
                <c:pt idx="2">
                  <c:v>0</c:v>
                </c:pt>
                <c:pt idx="3">
                  <c:v>0</c:v>
                </c:pt>
              </c:numCache>
            </c:numRef>
          </c:val>
          <c:extLst>
            <c:ext xmlns:c16="http://schemas.microsoft.com/office/drawing/2014/chart" uri="{C3380CC4-5D6E-409C-BE32-E72D297353CC}">
              <c16:uniqueId val="{00000004-247C-4060-8518-7E1C5D8B9016}"/>
            </c:ext>
          </c:extLst>
        </c:ser>
        <c:dLbls>
          <c:showLegendKey val="0"/>
          <c:showVal val="0"/>
          <c:showCatName val="0"/>
          <c:showSerName val="0"/>
          <c:showPercent val="0"/>
          <c:showBubbleSize val="0"/>
        </c:dLbls>
        <c:gapWidth val="100"/>
        <c:overlap val="-24"/>
        <c:axId val="359438352"/>
        <c:axId val="359438680"/>
      </c:barChart>
      <c:catAx>
        <c:axId val="359438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680"/>
        <c:crosses val="autoZero"/>
        <c:auto val="1"/>
        <c:lblAlgn val="ctr"/>
        <c:lblOffset val="100"/>
        <c:noMultiLvlLbl val="0"/>
      </c:catAx>
      <c:valAx>
        <c:axId val="359438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75F-497D-B023-141E06AB2A76}"/>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75F-497D-B023-141E06AB2A76}"/>
                </c:ext>
              </c:extLst>
            </c:dLbl>
            <c:dLbl>
              <c:idx val="2"/>
              <c:layout>
                <c:manualLayout>
                  <c:x val="-5.3990599683935341E-3"/>
                  <c:y val="1.1899079172666308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75F-497D-B023-141E06AB2A7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51</c:v>
                </c:pt>
                <c:pt idx="1">
                  <c:v>46</c:v>
                </c:pt>
                <c:pt idx="2">
                  <c:v>3</c:v>
                </c:pt>
              </c:numCache>
            </c:numRef>
          </c:val>
          <c:extLst>
            <c:ext xmlns:c16="http://schemas.microsoft.com/office/drawing/2014/chart" uri="{C3380CC4-5D6E-409C-BE32-E72D297353CC}">
              <c16:uniqueId val="{00000003-E75F-497D-B023-141E06AB2A76}"/>
            </c:ext>
          </c:extLst>
        </c:ser>
        <c:dLbls>
          <c:showLegendKey val="0"/>
          <c:showVal val="0"/>
          <c:showCatName val="0"/>
          <c:showSerName val="0"/>
          <c:showPercent val="0"/>
          <c:showBubbleSize val="0"/>
        </c:dLbls>
        <c:gapWidth val="100"/>
        <c:overlap val="-24"/>
        <c:axId val="508102688"/>
        <c:axId val="361943216"/>
      </c:barChart>
      <c:catAx>
        <c:axId val="508102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3216"/>
        <c:crosses val="autoZero"/>
        <c:auto val="1"/>
        <c:lblAlgn val="ctr"/>
        <c:lblOffset val="100"/>
        <c:noMultiLvlLbl val="0"/>
      </c:catAx>
      <c:valAx>
        <c:axId val="361943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2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'EXPRESAR PUNTO DE VISTA'!$C$2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2CC-4621-AF5A-671659773937}"/>
                </c:ext>
              </c:extLst>
            </c:dLbl>
            <c:dLbl>
              <c:idx val="1"/>
              <c:layout>
                <c:manualLayout>
                  <c:x val="2.6361236176834129E-3"/>
                  <c:y val="8.105327572912969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81019C74-79A9-4AAA-880F-4E39C020E1F7}"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229983330771213"/>
                      <c:h val="4.1555558275300768E-2"/>
                    </c:manualLayout>
                  </c15:layout>
                  <c15:dlblFieldTable/>
                  <c15:showDataLabelsRange val="0"/>
                </c:ext>
                <c:ext xmlns:c16="http://schemas.microsoft.com/office/drawing/2014/chart" uri="{C3380CC4-5D6E-409C-BE32-E72D297353CC}">
                  <c16:uniqueId val="{00000001-32CC-4621-AF5A-671659773937}"/>
                </c:ext>
              </c:extLst>
            </c:dLbl>
            <c:dLbl>
              <c:idx val="2"/>
              <c:layout>
                <c:manualLayout>
                  <c:x val="-5.2718321304746629E-3"/>
                  <c:y val="1.8560710832609087E-2"/>
                </c:manualLayout>
              </c:layout>
              <c:tx>
                <c:rich>
                  <a:bodyPr/>
                  <a:lstStyle/>
                  <a:p>
                    <a:fld id="{95A43104-B98C-4A5C-8CA6-D558E634E65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CC-4621-AF5A-67165977393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3"/>
                <c:pt idx="0">
                  <c:v>SIEMPRE</c:v>
                </c:pt>
                <c:pt idx="1">
                  <c:v>ALGUNAS VECES</c:v>
                </c:pt>
                <c:pt idx="2">
                  <c:v>NUNCA</c:v>
                </c:pt>
              </c:strCache>
            </c:strRef>
          </c:cat>
          <c:val>
            <c:numRef>
              <c:f>'EXPRESAR PUNTO DE VISTA'!$C$3:$C$5</c:f>
              <c:numCache>
                <c:formatCode>General</c:formatCode>
                <c:ptCount val="3"/>
                <c:pt idx="0">
                  <c:v>37</c:v>
                </c:pt>
                <c:pt idx="1">
                  <c:v>57</c:v>
                </c:pt>
                <c:pt idx="2">
                  <c:v>6</c:v>
                </c:pt>
              </c:numCache>
            </c:numRef>
          </c:val>
          <c:extLst>
            <c:ext xmlns:c16="http://schemas.microsoft.com/office/drawing/2014/chart" uri="{C3380CC4-5D6E-409C-BE32-E72D297353CC}">
              <c16:uniqueId val="{00000003-32CC-4621-AF5A-671659773937}"/>
            </c:ext>
          </c:extLst>
        </c:ser>
        <c:dLbls>
          <c:showLegendKey val="0"/>
          <c:showVal val="0"/>
          <c:showCatName val="0"/>
          <c:showSerName val="0"/>
          <c:showPercent val="0"/>
          <c:showBubbleSize val="0"/>
        </c:dLbls>
        <c:gapWidth val="100"/>
        <c:overlap val="-24"/>
        <c:axId val="362192664"/>
        <c:axId val="359433104"/>
      </c:barChart>
      <c:catAx>
        <c:axId val="362192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3104"/>
        <c:crosses val="autoZero"/>
        <c:auto val="1"/>
        <c:lblAlgn val="ctr"/>
        <c:lblOffset val="100"/>
        <c:noMultiLvlLbl val="0"/>
      </c:catAx>
      <c:valAx>
        <c:axId val="359433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192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5D1-43ED-BDFB-855707E816FA}"/>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D1-43ED-BDFB-855707E816F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49</c:v>
                </c:pt>
                <c:pt idx="1">
                  <c:v>51</c:v>
                </c:pt>
              </c:numCache>
            </c:numRef>
          </c:val>
          <c:extLst>
            <c:ext xmlns:c16="http://schemas.microsoft.com/office/drawing/2014/chart" uri="{C3380CC4-5D6E-409C-BE32-E72D297353CC}">
              <c16:uniqueId val="{00000002-45D1-43ED-BDFB-855707E816FA}"/>
            </c:ext>
          </c:extLst>
        </c:ser>
        <c:dLbls>
          <c:showLegendKey val="0"/>
          <c:showVal val="0"/>
          <c:showCatName val="0"/>
          <c:showSerName val="0"/>
          <c:showPercent val="0"/>
          <c:showBubbleSize val="0"/>
        </c:dLbls>
        <c:gapWidth val="100"/>
        <c:overlap val="-24"/>
        <c:axId val="361936000"/>
        <c:axId val="361937312"/>
      </c:barChart>
      <c:catAx>
        <c:axId val="361936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7312"/>
        <c:crosses val="autoZero"/>
        <c:auto val="1"/>
        <c:lblAlgn val="ctr"/>
        <c:lblOffset val="100"/>
        <c:noMultiLvlLbl val="0"/>
      </c:catAx>
      <c:valAx>
        <c:axId val="361937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6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'CONFLICTO QUE AFECTAN AL AMBIEN'!$C$2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1AF-4496-B084-D5C9C92DF9C1}"/>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1AF-4496-B084-D5C9C92DF9C1}"/>
                </c:ext>
              </c:extLst>
            </c:dLbl>
            <c:dLbl>
              <c:idx val="2"/>
              <c:layout>
                <c:manualLayout>
                  <c:x val="0"/>
                  <c:y val="1.4889417352478592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1AF-4496-B084-D5C9C92DF9C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49</c:v>
                </c:pt>
                <c:pt idx="1">
                  <c:v>48</c:v>
                </c:pt>
                <c:pt idx="2">
                  <c:v>3</c:v>
                </c:pt>
              </c:numCache>
            </c:numRef>
          </c:val>
          <c:extLst>
            <c:ext xmlns:c16="http://schemas.microsoft.com/office/drawing/2014/chart" uri="{C3380CC4-5D6E-409C-BE32-E72D297353CC}">
              <c16:uniqueId val="{00000003-31AF-4496-B084-D5C9C92DF9C1}"/>
            </c:ext>
          </c:extLst>
        </c:ser>
        <c:dLbls>
          <c:showLegendKey val="0"/>
          <c:showVal val="0"/>
          <c:showCatName val="0"/>
          <c:showSerName val="0"/>
          <c:showPercent val="0"/>
          <c:showBubbleSize val="0"/>
        </c:dLbls>
        <c:gapWidth val="100"/>
        <c:overlap val="-24"/>
        <c:axId val="351243976"/>
        <c:axId val="351244960"/>
      </c:barChart>
      <c:catAx>
        <c:axId val="351243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960"/>
        <c:crosses val="autoZero"/>
        <c:auto val="1"/>
        <c:lblAlgn val="ctr"/>
        <c:lblOffset val="100"/>
        <c:noMultiLvlLbl val="0"/>
      </c:catAx>
      <c:valAx>
        <c:axId val="351244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99C-4956-A4EA-C4BA9E3693BA}"/>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99C-4956-A4EA-C4BA9E3693BA}"/>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99C-4956-A4EA-C4BA9E3693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INSTITUCION</c:v>
                </c:pt>
                <c:pt idx="1">
                  <c:v>COMPAÑEROS</c:v>
                </c:pt>
                <c:pt idx="2">
                  <c:v>USUARIO-CLIENTE</c:v>
                </c:pt>
              </c:strCache>
            </c:strRef>
          </c:cat>
          <c:val>
            <c:numRef>
              <c:f>'TIPOS DE CONFLICTO'!$C$3:$C$5</c:f>
              <c:numCache>
                <c:formatCode>General</c:formatCode>
                <c:ptCount val="3"/>
                <c:pt idx="0">
                  <c:v>69</c:v>
                </c:pt>
                <c:pt idx="1">
                  <c:v>37</c:v>
                </c:pt>
                <c:pt idx="2">
                  <c:v>43</c:v>
                </c:pt>
              </c:numCache>
            </c:numRef>
          </c:val>
          <c:extLst>
            <c:ext xmlns:c16="http://schemas.microsoft.com/office/drawing/2014/chart" uri="{C3380CC4-5D6E-409C-BE32-E72D297353CC}">
              <c16:uniqueId val="{00000003-099C-4956-A4EA-C4BA9E3693BA}"/>
            </c:ext>
          </c:extLst>
        </c:ser>
        <c:dLbls>
          <c:showLegendKey val="0"/>
          <c:showVal val="0"/>
          <c:showCatName val="0"/>
          <c:showSerName val="0"/>
          <c:showPercent val="0"/>
          <c:showBubbleSize val="0"/>
        </c:dLbls>
        <c:gapWidth val="100"/>
        <c:overlap val="-24"/>
        <c:axId val="508095144"/>
        <c:axId val="508100392"/>
      </c:barChart>
      <c:catAx>
        <c:axId val="508095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0392"/>
        <c:crosses val="autoZero"/>
        <c:auto val="1"/>
        <c:lblAlgn val="ctr"/>
        <c:lblOffset val="100"/>
        <c:noMultiLvlLbl val="0"/>
      </c:catAx>
      <c:valAx>
        <c:axId val="508100392"/>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'RESOLUCIÓN DE CONFLICTOS'!$C$2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65F-45A1-B8AF-A2B7098FFEF8}"/>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5F-45A1-B8AF-A2B7098FFEF8}"/>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65F-45A1-B8AF-A2B7098FFE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49</c:v>
                </c:pt>
                <c:pt idx="1">
                  <c:v>43</c:v>
                </c:pt>
                <c:pt idx="2">
                  <c:v>8</c:v>
                </c:pt>
              </c:numCache>
            </c:numRef>
          </c:val>
          <c:extLst>
            <c:ext xmlns:c16="http://schemas.microsoft.com/office/drawing/2014/chart" uri="{C3380CC4-5D6E-409C-BE32-E72D297353CC}">
              <c16:uniqueId val="{00000003-C65F-45A1-B8AF-A2B7098FFEF8}"/>
            </c:ext>
          </c:extLst>
        </c:ser>
        <c:dLbls>
          <c:showLegendKey val="0"/>
          <c:showVal val="0"/>
          <c:showCatName val="0"/>
          <c:showSerName val="0"/>
          <c:showPercent val="0"/>
          <c:showBubbleSize val="0"/>
        </c:dLbls>
        <c:gapWidth val="100"/>
        <c:overlap val="-24"/>
        <c:axId val="224507112"/>
        <c:axId val="224498584"/>
      </c:barChart>
      <c:catAx>
        <c:axId val="224507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507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4696-422C-B1AD-916E5C779802}"/>
              </c:ext>
            </c:extLst>
          </c:dPt>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696-422C-B1AD-916E5C779802}"/>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696-422C-B1AD-916E5C779802}"/>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696-422C-B1AD-916E5C77980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57</c:v>
                </c:pt>
                <c:pt idx="1">
                  <c:v>43</c:v>
                </c:pt>
                <c:pt idx="2">
                  <c:v>0</c:v>
                </c:pt>
              </c:numCache>
            </c:numRef>
          </c:val>
          <c:extLst>
            <c:ext xmlns:c16="http://schemas.microsoft.com/office/drawing/2014/chart" uri="{C3380CC4-5D6E-409C-BE32-E72D297353CC}">
              <c16:uniqueId val="{00000003-4696-422C-B1AD-916E5C779802}"/>
            </c:ext>
          </c:extLst>
        </c:ser>
        <c:dLbls>
          <c:showLegendKey val="0"/>
          <c:showVal val="0"/>
          <c:showCatName val="0"/>
          <c:showSerName val="0"/>
          <c:showPercent val="0"/>
          <c:showBubbleSize val="0"/>
        </c:dLbls>
        <c:gapWidth val="100"/>
        <c:overlap val="-24"/>
        <c:axId val="351248240"/>
        <c:axId val="351244632"/>
      </c:barChart>
      <c:catAx>
        <c:axId val="351248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632"/>
        <c:crosses val="autoZero"/>
        <c:auto val="1"/>
        <c:lblAlgn val="ctr"/>
        <c:lblOffset val="100"/>
        <c:noMultiLvlLbl val="0"/>
      </c:catAx>
      <c:valAx>
        <c:axId val="351244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8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'RECIBIR INSTRUCCIONES DE TRABAJ'!$C$2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068-42CF-B2F7-F383E7FB9B71}"/>
                </c:ext>
              </c:extLst>
            </c:dLbl>
            <c:dLbl>
              <c:idx val="1"/>
              <c:layout>
                <c:manualLayout>
                  <c:x val="6.730691263191757E-3"/>
                  <c:y val="0.12388398849038006"/>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68-42CF-B2F7-F383E7FB9B71}"/>
                </c:ext>
              </c:extLst>
            </c:dLbl>
            <c:dLbl>
              <c:idx val="2"/>
              <c:layout>
                <c:manualLayout>
                  <c:x val="5.0480184473938178E-3"/>
                  <c:y val="1.5151771838654278E-2"/>
                </c:manualLayout>
              </c:layout>
              <c:tx>
                <c:rich>
                  <a:bodyPr/>
                  <a:lstStyle/>
                  <a:p>
                    <a:fld id="{36CE31F2-19E2-4029-BFA8-704CF5AA26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68-42CF-B2F7-F383E7FB9B7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3"/>
                <c:pt idx="0">
                  <c:v>SIEMPRE</c:v>
                </c:pt>
                <c:pt idx="1">
                  <c:v>ALGUNAS VECES</c:v>
                </c:pt>
                <c:pt idx="2">
                  <c:v>NUNCA</c:v>
                </c:pt>
              </c:strCache>
            </c:strRef>
          </c:cat>
          <c:val>
            <c:numRef>
              <c:f>'RECIBIR INSTRUCCIONES DE TRABAJ'!$C$3:$C$5</c:f>
              <c:numCache>
                <c:formatCode>General</c:formatCode>
                <c:ptCount val="3"/>
                <c:pt idx="0">
                  <c:v>71</c:v>
                </c:pt>
                <c:pt idx="1">
                  <c:v>29</c:v>
                </c:pt>
                <c:pt idx="2">
                  <c:v>0</c:v>
                </c:pt>
              </c:numCache>
            </c:numRef>
          </c:val>
          <c:extLst>
            <c:ext xmlns:c16="http://schemas.microsoft.com/office/drawing/2014/chart" uri="{C3380CC4-5D6E-409C-BE32-E72D297353CC}">
              <c16:uniqueId val="{00000003-A068-42CF-B2F7-F383E7FB9B71}"/>
            </c:ext>
          </c:extLst>
        </c:ser>
        <c:dLbls>
          <c:showLegendKey val="0"/>
          <c:showVal val="0"/>
          <c:showCatName val="0"/>
          <c:showSerName val="0"/>
          <c:showPercent val="0"/>
          <c:showBubbleSize val="0"/>
        </c:dLbls>
        <c:gapWidth val="100"/>
        <c:overlap val="-24"/>
        <c:axId val="354944872"/>
        <c:axId val="354944544"/>
      </c:barChart>
      <c:catAx>
        <c:axId val="354944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4544"/>
        <c:crosses val="autoZero"/>
        <c:auto val="1"/>
        <c:lblAlgn val="ctr"/>
        <c:lblOffset val="100"/>
        <c:noMultiLvlLbl val="0"/>
      </c:catAx>
      <c:valAx>
        <c:axId val="354944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4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0-9BA3-43DB-A0E8-6E5163869E24}"/>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A3-43DB-A0E8-6E5163869E24}"/>
                </c:ext>
              </c:extLst>
            </c:dLbl>
            <c:dLbl>
              <c:idx val="2"/>
              <c:layout>
                <c:manualLayout>
                  <c:x val="0"/>
                  <c:y val="7.9675839592882311E-2"/>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BA3-43DB-A0E8-6E5163869E2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43</c:v>
                </c:pt>
                <c:pt idx="1">
                  <c:v>49</c:v>
                </c:pt>
                <c:pt idx="2">
                  <c:v>8</c:v>
                </c:pt>
              </c:numCache>
            </c:numRef>
          </c:val>
          <c:extLst>
            <c:ext xmlns:c16="http://schemas.microsoft.com/office/drawing/2014/chart" uri="{C3380CC4-5D6E-409C-BE32-E72D297353CC}">
              <c16:uniqueId val="{00000003-9BA3-43DB-A0E8-6E5163869E24}"/>
            </c:ext>
          </c:extLst>
        </c:ser>
        <c:dLbls>
          <c:showLegendKey val="0"/>
          <c:showVal val="0"/>
          <c:showCatName val="0"/>
          <c:showSerName val="0"/>
          <c:showPercent val="0"/>
          <c:showBubbleSize val="0"/>
        </c:dLbls>
        <c:gapWidth val="100"/>
        <c:overlap val="-24"/>
        <c:axId val="505330952"/>
        <c:axId val="505331280"/>
      </c:barChart>
      <c:catAx>
        <c:axId val="505330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31280"/>
        <c:crosses val="autoZero"/>
        <c:auto val="1"/>
        <c:lblAlgn val="ctr"/>
        <c:lblOffset val="100"/>
        <c:noMultiLvlLbl val="0"/>
      </c:catAx>
      <c:valAx>
        <c:axId val="505331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30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spPr>
            <a:solidFill>
              <a:srgbClr val="990000"/>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921-4DE8-81AE-8B6A5D927523}"/>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921-4DE8-81AE-8B6A5D92752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921-4DE8-81AE-8B6A5D92752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'NUMERO DE COLABORADORES ADECUAD'!$C$2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1B2-4506-A226-D47B6448D38B}"/>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1B2-4506-A226-D47B6448D38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83</c:v>
                </c:pt>
                <c:pt idx="1">
                  <c:v>17</c:v>
                </c:pt>
              </c:numCache>
            </c:numRef>
          </c:val>
          <c:extLst>
            <c:ext xmlns:c16="http://schemas.microsoft.com/office/drawing/2014/chart" uri="{C3380CC4-5D6E-409C-BE32-E72D297353CC}">
              <c16:uniqueId val="{00000002-11B2-4506-A226-D47B6448D38B}"/>
            </c:ext>
          </c:extLst>
        </c:ser>
        <c:dLbls>
          <c:showLegendKey val="0"/>
          <c:showVal val="0"/>
          <c:showCatName val="0"/>
          <c:showSerName val="0"/>
          <c:showPercent val="0"/>
          <c:showBubbleSize val="0"/>
        </c:dLbls>
        <c:gapWidth val="100"/>
        <c:overlap val="-24"/>
        <c:axId val="508093832"/>
        <c:axId val="508095800"/>
      </c:barChart>
      <c:catAx>
        <c:axId val="508093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800"/>
        <c:crosses val="autoZero"/>
        <c:auto val="1"/>
        <c:lblAlgn val="ctr"/>
        <c:lblOffset val="100"/>
        <c:noMultiLvlLbl val="0"/>
      </c:catAx>
      <c:valAx>
        <c:axId val="508095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3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937-4315-8B21-71E4ACBD85F4}"/>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37-4315-8B21-71E4ACBD85F4}"/>
                </c:ext>
              </c:extLst>
            </c:dLbl>
            <c:dLbl>
              <c:idx val="2"/>
              <c:layout>
                <c:manualLayout>
                  <c:x val="-3.4125520111888711E-3"/>
                  <c:y val="1.1888549992405729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937-4315-8B21-71E4ACBD85F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69</c:v>
                </c:pt>
                <c:pt idx="1">
                  <c:v>31</c:v>
                </c:pt>
                <c:pt idx="2">
                  <c:v>0</c:v>
                </c:pt>
              </c:numCache>
            </c:numRef>
          </c:val>
          <c:extLst>
            <c:ext xmlns:c16="http://schemas.microsoft.com/office/drawing/2014/chart" uri="{C3380CC4-5D6E-409C-BE32-E72D297353CC}">
              <c16:uniqueId val="{00000003-D937-4315-8B21-71E4ACBD85F4}"/>
            </c:ext>
          </c:extLst>
        </c:ser>
        <c:dLbls>
          <c:showLegendKey val="0"/>
          <c:showVal val="0"/>
          <c:showCatName val="0"/>
          <c:showSerName val="0"/>
          <c:showPercent val="0"/>
          <c:showBubbleSize val="0"/>
        </c:dLbls>
        <c:gapWidth val="100"/>
        <c:overlap val="-24"/>
        <c:axId val="354945528"/>
        <c:axId val="354948808"/>
      </c:barChart>
      <c:catAx>
        <c:axId val="354945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8808"/>
        <c:crosses val="autoZero"/>
        <c:auto val="1"/>
        <c:lblAlgn val="ctr"/>
        <c:lblOffset val="100"/>
        <c:noMultiLvlLbl val="0"/>
      </c:catAx>
      <c:valAx>
        <c:axId val="354948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5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'OPORTUNIDAD DE HACER PROPUESTAS'!$C$2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A62-4B06-82BD-6357F65D3E7D}"/>
                </c:ext>
              </c:extLst>
            </c:dLbl>
            <c:dLbl>
              <c:idx val="1"/>
              <c:layout>
                <c:manualLayout>
                  <c:x val="-1.67683240812681E-3"/>
                  <c:y val="8.5880828777422785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A62-4B06-82BD-6357F65D3E7D}"/>
                </c:ext>
              </c:extLst>
            </c:dLbl>
            <c:dLbl>
              <c:idx val="2"/>
              <c:layout>
                <c:manualLayout>
                  <c:x val="-5.0304972243803685E-3"/>
                  <c:y val="7.8793967447452304E-2"/>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A62-4B06-82BD-6357F65D3E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46</c:v>
                </c:pt>
                <c:pt idx="1">
                  <c:v>46</c:v>
                </c:pt>
                <c:pt idx="2">
                  <c:v>8</c:v>
                </c:pt>
              </c:numCache>
            </c:numRef>
          </c:val>
          <c:extLst>
            <c:ext xmlns:c16="http://schemas.microsoft.com/office/drawing/2014/chart" uri="{C3380CC4-5D6E-409C-BE32-E72D297353CC}">
              <c16:uniqueId val="{00000003-4A62-4B06-82BD-6357F65D3E7D}"/>
            </c:ext>
          </c:extLst>
        </c:ser>
        <c:dLbls>
          <c:showLegendKey val="0"/>
          <c:showVal val="0"/>
          <c:showCatName val="0"/>
          <c:showSerName val="0"/>
          <c:showPercent val="0"/>
          <c:showBubbleSize val="0"/>
        </c:dLbls>
        <c:gapWidth val="100"/>
        <c:overlap val="-24"/>
        <c:axId val="505327016"/>
        <c:axId val="505325376"/>
      </c:barChart>
      <c:catAx>
        <c:axId val="505327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376"/>
        <c:crosses val="autoZero"/>
        <c:auto val="1"/>
        <c:lblAlgn val="ctr"/>
        <c:lblOffset val="100"/>
        <c:noMultiLvlLbl val="0"/>
      </c:catAx>
      <c:valAx>
        <c:axId val="505325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7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962-45F1-A6A9-D7BD9D29EC0A}"/>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62-45F1-A6A9-D7BD9D29EC0A}"/>
                </c:ext>
              </c:extLst>
            </c:dLbl>
            <c:dLbl>
              <c:idx val="2"/>
              <c:layout>
                <c:manualLayout>
                  <c:x val="-3.5339248437142607E-3"/>
                  <c:y val="1.1764730263416836E-2"/>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962-45F1-A6A9-D7BD9D29EC0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43</c:v>
                </c:pt>
                <c:pt idx="1">
                  <c:v>51</c:v>
                </c:pt>
                <c:pt idx="2">
                  <c:v>6</c:v>
                </c:pt>
              </c:numCache>
            </c:numRef>
          </c:val>
          <c:extLst>
            <c:ext xmlns:c16="http://schemas.microsoft.com/office/drawing/2014/chart" uri="{C3380CC4-5D6E-409C-BE32-E72D297353CC}">
              <c16:uniqueId val="{00000003-A962-45F1-A6A9-D7BD9D29EC0A}"/>
            </c:ext>
          </c:extLst>
        </c:ser>
        <c:dLbls>
          <c:showLegendKey val="0"/>
          <c:showVal val="0"/>
          <c:showCatName val="0"/>
          <c:showSerName val="0"/>
          <c:showPercent val="0"/>
          <c:showBubbleSize val="0"/>
        </c:dLbls>
        <c:gapWidth val="100"/>
        <c:overlap val="-24"/>
        <c:axId val="351244304"/>
        <c:axId val="351246928"/>
      </c:barChart>
      <c:catAx>
        <c:axId val="351244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6928"/>
        <c:crosses val="autoZero"/>
        <c:auto val="1"/>
        <c:lblAlgn val="ctr"/>
        <c:lblOffset val="100"/>
        <c:noMultiLvlLbl val="0"/>
      </c:catAx>
      <c:valAx>
        <c:axId val="351246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'REALIZACIÓN CON AGRADO DE ACTIV'!$C$2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F87-44C6-9BC3-E9262DFA1B90}"/>
                </c:ext>
              </c:extLst>
            </c:dLbl>
            <c:dLbl>
              <c:idx val="1"/>
              <c:layout>
                <c:manualLayout>
                  <c:x val="3.5595926256451458E-3"/>
                  <c:y val="0.11907285576901258"/>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87-44C6-9BC3-E9262DFA1B90}"/>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87-44C6-9BC3-E9262DFA1B9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86</c:v>
                </c:pt>
                <c:pt idx="1">
                  <c:v>14</c:v>
                </c:pt>
                <c:pt idx="2">
                  <c:v>0</c:v>
                </c:pt>
              </c:numCache>
            </c:numRef>
          </c:val>
          <c:extLst>
            <c:ext xmlns:c16="http://schemas.microsoft.com/office/drawing/2014/chart" uri="{C3380CC4-5D6E-409C-BE32-E72D297353CC}">
              <c16:uniqueId val="{00000003-AF87-44C6-9BC3-E9262DFA1B90}"/>
            </c:ext>
          </c:extLst>
        </c:ser>
        <c:dLbls>
          <c:showLegendKey val="0"/>
          <c:showVal val="0"/>
          <c:showCatName val="0"/>
          <c:showSerName val="0"/>
          <c:showPercent val="0"/>
          <c:showBubbleSize val="0"/>
        </c:dLbls>
        <c:gapWidth val="100"/>
        <c:overlap val="-24"/>
        <c:axId val="252543936"/>
        <c:axId val="252544592"/>
      </c:barChart>
      <c:catAx>
        <c:axId val="252543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4592"/>
        <c:crosses val="autoZero"/>
        <c:auto val="1"/>
        <c:lblAlgn val="ctr"/>
        <c:lblOffset val="100"/>
        <c:noMultiLvlLbl val="0"/>
      </c:catAx>
      <c:valAx>
        <c:axId val="252544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E1A-42F6-A367-4579C86BEE5C}"/>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1A-42F6-A367-4579C86BEE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43</c:v>
                </c:pt>
                <c:pt idx="1">
                  <c:v>57</c:v>
                </c:pt>
              </c:numCache>
            </c:numRef>
          </c:val>
          <c:extLst>
            <c:ext xmlns:c16="http://schemas.microsoft.com/office/drawing/2014/chart" uri="{C3380CC4-5D6E-409C-BE32-E72D297353CC}">
              <c16:uniqueId val="{00000002-FE1A-42F6-A367-4579C86BEE5C}"/>
            </c:ext>
          </c:extLst>
        </c:ser>
        <c:dLbls>
          <c:showLegendKey val="0"/>
          <c:showVal val="0"/>
          <c:showCatName val="0"/>
          <c:showSerName val="0"/>
          <c:showPercent val="0"/>
          <c:showBubbleSize val="0"/>
        </c:dLbls>
        <c:gapWidth val="100"/>
        <c:overlap val="-24"/>
        <c:axId val="508090552"/>
        <c:axId val="508095472"/>
      </c:barChart>
      <c:catAx>
        <c:axId val="508090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472"/>
        <c:crosses val="autoZero"/>
        <c:auto val="1"/>
        <c:lblAlgn val="ctr"/>
        <c:lblOffset val="100"/>
        <c:noMultiLvlLbl val="0"/>
      </c:catAx>
      <c:valAx>
        <c:axId val="508095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0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'DESESMPEÑO LABORAL PARA DESARRO'!$C$2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AD-4387-B05F-5A2130B23689}"/>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AD-4387-B05F-5A2130B23689}"/>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EAD-4387-B05F-5A2130B2368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54</c:v>
                </c:pt>
                <c:pt idx="1">
                  <c:v>40</c:v>
                </c:pt>
                <c:pt idx="2">
                  <c:v>6</c:v>
                </c:pt>
              </c:numCache>
            </c:numRef>
          </c:val>
          <c:extLst>
            <c:ext xmlns:c16="http://schemas.microsoft.com/office/drawing/2014/chart" uri="{C3380CC4-5D6E-409C-BE32-E72D297353CC}">
              <c16:uniqueId val="{00000003-1EAD-4387-B05F-5A2130B23689}"/>
            </c:ext>
          </c:extLst>
        </c:ser>
        <c:dLbls>
          <c:showLegendKey val="0"/>
          <c:showVal val="0"/>
          <c:showCatName val="0"/>
          <c:showSerName val="0"/>
          <c:showPercent val="0"/>
          <c:showBubbleSize val="0"/>
        </c:dLbls>
        <c:gapWidth val="100"/>
        <c:overlap val="-24"/>
        <c:axId val="505325048"/>
        <c:axId val="505326360"/>
      </c:barChart>
      <c:catAx>
        <c:axId val="505325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6360"/>
        <c:crosses val="autoZero"/>
        <c:auto val="1"/>
        <c:lblAlgn val="ctr"/>
        <c:lblOffset val="100"/>
        <c:noMultiLvlLbl val="0"/>
      </c:catAx>
      <c:valAx>
        <c:axId val="505326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0B0-48ED-9C9F-447919E4D355}"/>
                </c:ext>
              </c:extLst>
            </c:dLbl>
            <c:dLbl>
              <c:idx val="1"/>
              <c:layout>
                <c:manualLayout>
                  <c:x val="-5.2386918505204589E-3"/>
                  <c:y val="1.159766467111094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0B0-48ED-9C9F-447919E4D35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94</c:v>
                </c:pt>
                <c:pt idx="1">
                  <c:v>6</c:v>
                </c:pt>
              </c:numCache>
            </c:numRef>
          </c:val>
          <c:extLst>
            <c:ext xmlns:c16="http://schemas.microsoft.com/office/drawing/2014/chart" uri="{C3380CC4-5D6E-409C-BE32-E72D297353CC}">
              <c16:uniqueId val="{00000002-E0B0-48ED-9C9F-447919E4D355}"/>
            </c:ext>
          </c:extLst>
        </c:ser>
        <c:dLbls>
          <c:showLegendKey val="0"/>
          <c:showVal val="0"/>
          <c:showCatName val="0"/>
          <c:showSerName val="0"/>
          <c:showPercent val="0"/>
          <c:showBubbleSize val="0"/>
        </c:dLbls>
        <c:gapWidth val="100"/>
        <c:overlap val="-24"/>
        <c:axId val="398505808"/>
        <c:axId val="398506136"/>
      </c:barChart>
      <c:catAx>
        <c:axId val="398505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6136"/>
        <c:crosses val="autoZero"/>
        <c:auto val="1"/>
        <c:lblAlgn val="ctr"/>
        <c:lblOffset val="100"/>
        <c:noMultiLvlLbl val="0"/>
      </c:catAx>
      <c:valAx>
        <c:axId val="398506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5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'RELACIÓN PUESTO DE TRABAJO CON '!$C$2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84-46C4-B00E-43361AEA6496}"/>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84-46C4-B00E-43361AEA6496}"/>
                </c:ext>
              </c:extLst>
            </c:dLbl>
            <c:dLbl>
              <c:idx val="2"/>
              <c:layout>
                <c:manualLayout>
                  <c:x val="-1.7260641117293532E-3"/>
                  <c:y val="8.6353133437044732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384-46C4-B00E-43361AEA649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57</c:v>
                </c:pt>
                <c:pt idx="1">
                  <c:v>29</c:v>
                </c:pt>
                <c:pt idx="2">
                  <c:v>14</c:v>
                </c:pt>
              </c:numCache>
            </c:numRef>
          </c:val>
          <c:extLst>
            <c:ext xmlns:c16="http://schemas.microsoft.com/office/drawing/2014/chart" uri="{C3380CC4-5D6E-409C-BE32-E72D297353CC}">
              <c16:uniqueId val="{00000003-A384-46C4-B00E-43361AEA6496}"/>
            </c:ext>
          </c:extLst>
        </c:ser>
        <c:dLbls>
          <c:showLegendKey val="0"/>
          <c:showVal val="0"/>
          <c:showCatName val="0"/>
          <c:showSerName val="0"/>
          <c:showPercent val="0"/>
          <c:showBubbleSize val="0"/>
        </c:dLbls>
        <c:gapWidth val="100"/>
        <c:overlap val="-24"/>
        <c:axId val="398560312"/>
        <c:axId val="398562608"/>
      </c:barChart>
      <c:catAx>
        <c:axId val="398560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2608"/>
        <c:crosses val="autoZero"/>
        <c:auto val="1"/>
        <c:lblAlgn val="ctr"/>
        <c:lblOffset val="100"/>
        <c:noMultiLvlLbl val="0"/>
      </c:catAx>
      <c:valAx>
        <c:axId val="398562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0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D6-4C02-9D7E-52F622E15371}"/>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D6-4C02-9D7E-52F622E15371}"/>
                </c:ext>
              </c:extLst>
            </c:dLbl>
            <c:dLbl>
              <c:idx val="2"/>
              <c:layout>
                <c:manualLayout>
                  <c:x val="0"/>
                  <c:y val="1.201217959343501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B309A03A-0D61-4115-B9BD-6CDA9231D691}"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D6-4C02-9D7E-52F622E1537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3"/>
                <c:pt idx="0">
                  <c:v>SIEMPRE</c:v>
                </c:pt>
                <c:pt idx="1">
                  <c:v>ALGUNAS VECES</c:v>
                </c:pt>
                <c:pt idx="2">
                  <c:v>NUNCA</c:v>
                </c:pt>
              </c:strCache>
            </c:strRef>
          </c:cat>
          <c:val>
            <c:numRef>
              <c:f>'CAPACITADO PARA FUNCIONES LABOR'!$C$3:$C$5</c:f>
              <c:numCache>
                <c:formatCode>General</c:formatCode>
                <c:ptCount val="3"/>
                <c:pt idx="0">
                  <c:v>80</c:v>
                </c:pt>
                <c:pt idx="1">
                  <c:v>20</c:v>
                </c:pt>
                <c:pt idx="2">
                  <c:v>0</c:v>
                </c:pt>
              </c:numCache>
            </c:numRef>
          </c:val>
          <c:extLst>
            <c:ext xmlns:c16="http://schemas.microsoft.com/office/drawing/2014/chart" uri="{C3380CC4-5D6E-409C-BE32-E72D297353CC}">
              <c16:uniqueId val="{00000003-EFD6-4C02-9D7E-52F622E15371}"/>
            </c:ext>
          </c:extLst>
        </c:ser>
        <c:dLbls>
          <c:showLegendKey val="0"/>
          <c:showVal val="0"/>
          <c:showCatName val="0"/>
          <c:showSerName val="0"/>
          <c:showPercent val="0"/>
          <c:showBubbleSize val="0"/>
        </c:dLbls>
        <c:gapWidth val="100"/>
        <c:overlap val="-24"/>
        <c:axId val="224148336"/>
        <c:axId val="224150304"/>
      </c:barChart>
      <c:catAx>
        <c:axId val="224148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50304"/>
        <c:crosses val="autoZero"/>
        <c:auto val="1"/>
        <c:lblAlgn val="ctr"/>
        <c:lblOffset val="100"/>
        <c:noMultiLvlLbl val="0"/>
      </c:catAx>
      <c:valAx>
        <c:axId val="224150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DBD-4275-8A97-FFE2AF8F4B36}"/>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DBD-4275-8A97-FFE2AF8F4B3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DOCENTES</c:v>
                </c:pt>
              </c:strCache>
            </c:strRef>
          </c:cat>
          <c:val>
            <c:numRef>
              <c:f>Hoja1!$B$43:$B$44</c:f>
              <c:numCache>
                <c:formatCode>General</c:formatCode>
                <c:ptCount val="2"/>
                <c:pt idx="0">
                  <c:v>28</c:v>
                </c:pt>
                <c:pt idx="1">
                  <c:v>6</c:v>
                </c:pt>
              </c:numCache>
            </c:numRef>
          </c:val>
          <c:extLst>
            <c:ext xmlns:c16="http://schemas.microsoft.com/office/drawing/2014/chart" uri="{C3380CC4-5D6E-409C-BE32-E72D297353CC}">
              <c16:uniqueId val="{00000004-8DBD-4275-8A97-FFE2AF8F4B3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'RECEPCIÓN DE CAPACITACIÓN POR P'!$C$2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E5D-467D-9ECB-9167BEAE46C9}"/>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E5D-467D-9ECB-9167BEAE46C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49</c:v>
                </c:pt>
                <c:pt idx="1">
                  <c:v>51</c:v>
                </c:pt>
              </c:numCache>
            </c:numRef>
          </c:val>
          <c:extLst>
            <c:ext xmlns:c16="http://schemas.microsoft.com/office/drawing/2014/chart" uri="{C3380CC4-5D6E-409C-BE32-E72D297353CC}">
              <c16:uniqueId val="{00000002-9E5D-467D-9ECB-9167BEAE46C9}"/>
            </c:ext>
          </c:extLst>
        </c:ser>
        <c:dLbls>
          <c:showLegendKey val="0"/>
          <c:showVal val="0"/>
          <c:showCatName val="0"/>
          <c:showSerName val="0"/>
          <c:showPercent val="0"/>
          <c:showBubbleSize val="0"/>
        </c:dLbls>
        <c:gapWidth val="100"/>
        <c:overlap val="-24"/>
        <c:axId val="398557360"/>
        <c:axId val="398558016"/>
      </c:barChart>
      <c:catAx>
        <c:axId val="398557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8016"/>
        <c:crosses val="autoZero"/>
        <c:auto val="1"/>
        <c:lblAlgn val="ctr"/>
        <c:lblOffset val="100"/>
        <c:noMultiLvlLbl val="0"/>
      </c:catAx>
      <c:valAx>
        <c:axId val="398558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56-4B2C-BD9A-1EFB85C70E2C}"/>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56-4B2C-BD9A-1EFB85C70E2C}"/>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56-4B2C-BD9A-1EFB85C70E2C}"/>
                </c:ext>
              </c:extLst>
            </c:dLbl>
            <c:dLbl>
              <c:idx val="4"/>
              <c:layout>
                <c:manualLayout>
                  <c:x val="0"/>
                  <c:y val="8.1352758889332383E-2"/>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56-4B2C-BD9A-1EFB85C70E2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60</c:v>
                </c:pt>
                <c:pt idx="1">
                  <c:v>11</c:v>
                </c:pt>
                <c:pt idx="2">
                  <c:v>9</c:v>
                </c:pt>
                <c:pt idx="4">
                  <c:v>20</c:v>
                </c:pt>
              </c:numCache>
            </c:numRef>
          </c:val>
          <c:extLst>
            <c:ext xmlns:c16="http://schemas.microsoft.com/office/drawing/2014/chart" uri="{C3380CC4-5D6E-409C-BE32-E72D297353CC}">
              <c16:uniqueId val="{00000004-9C56-4B2C-BD9A-1EFB85C70E2C}"/>
            </c:ext>
          </c:extLst>
        </c:ser>
        <c:dLbls>
          <c:showLegendKey val="0"/>
          <c:showVal val="0"/>
          <c:showCatName val="0"/>
          <c:showSerName val="0"/>
          <c:showPercent val="0"/>
          <c:showBubbleSize val="0"/>
        </c:dLbls>
        <c:gapWidth val="100"/>
        <c:overlap val="-24"/>
        <c:axId val="397466192"/>
        <c:axId val="298411160"/>
      </c:barChart>
      <c:catAx>
        <c:axId val="397466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8411160"/>
        <c:crosses val="autoZero"/>
        <c:auto val="1"/>
        <c:lblAlgn val="ctr"/>
        <c:lblOffset val="100"/>
        <c:noMultiLvlLbl val="0"/>
      </c:catAx>
      <c:valAx>
        <c:axId val="298411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6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'CONTENIDO DE CURSOS FORTALECE 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469-4496-BBAC-3880F3D3590E}"/>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469-4496-BBAC-3880F3D3590E}"/>
                </c:ext>
              </c:extLst>
            </c:dLbl>
            <c:dLbl>
              <c:idx val="2"/>
              <c:layout>
                <c:manualLayout>
                  <c:x val="-3.3858554157090628E-3"/>
                  <c:y val="8.2914941012978749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469-4496-BBAC-3880F3D359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57</c:v>
                </c:pt>
                <c:pt idx="1">
                  <c:v>29</c:v>
                </c:pt>
                <c:pt idx="2">
                  <c:v>14</c:v>
                </c:pt>
              </c:numCache>
            </c:numRef>
          </c:val>
          <c:extLst>
            <c:ext xmlns:c16="http://schemas.microsoft.com/office/drawing/2014/chart" uri="{C3380CC4-5D6E-409C-BE32-E72D297353CC}">
              <c16:uniqueId val="{00000003-E469-4496-BBAC-3880F3D3590E}"/>
            </c:ext>
          </c:extLst>
        </c:ser>
        <c:dLbls>
          <c:showLegendKey val="0"/>
          <c:showVal val="0"/>
          <c:showCatName val="0"/>
          <c:showSerName val="0"/>
          <c:showPercent val="0"/>
          <c:showBubbleSize val="0"/>
        </c:dLbls>
        <c:gapWidth val="100"/>
        <c:overlap val="-24"/>
        <c:axId val="402325656"/>
        <c:axId val="402325984"/>
      </c:barChart>
      <c:catAx>
        <c:axId val="402325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984"/>
        <c:crosses val="autoZero"/>
        <c:auto val="1"/>
        <c:lblAlgn val="ctr"/>
        <c:lblOffset val="100"/>
        <c:noMultiLvlLbl val="0"/>
      </c:catAx>
      <c:valAx>
        <c:axId val="402325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A46-4B0E-ABA3-7F7A55EE2A11}"/>
                </c:ext>
              </c:extLst>
            </c:dLbl>
            <c:dLbl>
              <c:idx val="1"/>
              <c:layout>
                <c:manualLayout>
                  <c:x val="-5.3248873073554305E-3"/>
                  <c:y val="7.8866878705904336E-2"/>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A46-4B0E-ABA3-7F7A55EE2A1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91</c:v>
                </c:pt>
                <c:pt idx="1">
                  <c:v>9</c:v>
                </c:pt>
              </c:numCache>
            </c:numRef>
          </c:val>
          <c:extLst>
            <c:ext xmlns:c16="http://schemas.microsoft.com/office/drawing/2014/chart" uri="{C3380CC4-5D6E-409C-BE32-E72D297353CC}">
              <c16:uniqueId val="{00000002-EA46-4B0E-ABA3-7F7A55EE2A11}"/>
            </c:ext>
          </c:extLst>
        </c:ser>
        <c:dLbls>
          <c:showLegendKey val="0"/>
          <c:showVal val="0"/>
          <c:showCatName val="0"/>
          <c:showSerName val="0"/>
          <c:showPercent val="0"/>
          <c:showBubbleSize val="0"/>
        </c:dLbls>
        <c:gapWidth val="100"/>
        <c:overlap val="-24"/>
        <c:axId val="397404832"/>
        <c:axId val="397396960"/>
      </c:barChart>
      <c:catAx>
        <c:axId val="397404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6960"/>
        <c:crosses val="autoZero"/>
        <c:auto val="1"/>
        <c:lblAlgn val="ctr"/>
        <c:lblOffset val="100"/>
        <c:noMultiLvlLbl val="0"/>
      </c:catAx>
      <c:valAx>
        <c:axId val="397396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4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9EE-4A92-A580-B951409C7C06}"/>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EE-4A92-A580-B951409C7C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60</c:v>
                </c:pt>
                <c:pt idx="1">
                  <c:v>40</c:v>
                </c:pt>
              </c:numCache>
            </c:numRef>
          </c:val>
          <c:extLst>
            <c:ext xmlns:c16="http://schemas.microsoft.com/office/drawing/2014/chart" uri="{C3380CC4-5D6E-409C-BE32-E72D297353CC}">
              <c16:uniqueId val="{00000002-A9EE-4A92-A580-B951409C7C06}"/>
            </c:ext>
          </c:extLst>
        </c:ser>
        <c:dLbls>
          <c:showLegendKey val="0"/>
          <c:showVal val="0"/>
          <c:showCatName val="0"/>
          <c:showSerName val="0"/>
          <c:showPercent val="0"/>
          <c:showBubbleSize val="0"/>
        </c:dLbls>
        <c:gapWidth val="100"/>
        <c:overlap val="-24"/>
        <c:axId val="397457336"/>
        <c:axId val="397464552"/>
      </c:barChart>
      <c:catAx>
        <c:axId val="397457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552"/>
        <c:crosses val="autoZero"/>
        <c:auto val="1"/>
        <c:lblAlgn val="ctr"/>
        <c:lblOffset val="100"/>
        <c:noMultiLvlLbl val="0"/>
      </c:catAx>
      <c:valAx>
        <c:axId val="397464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57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8F1-4CF6-9D8A-26E920F63789}"/>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F1-4CF6-9D8A-26E920F637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69</c:v>
                </c:pt>
                <c:pt idx="1">
                  <c:v>31</c:v>
                </c:pt>
              </c:numCache>
            </c:numRef>
          </c:val>
          <c:extLst>
            <c:ext xmlns:c16="http://schemas.microsoft.com/office/drawing/2014/chart" uri="{C3380CC4-5D6E-409C-BE32-E72D297353CC}">
              <c16:uniqueId val="{00000002-68F1-4CF6-9D8A-26E920F63789}"/>
            </c:ext>
          </c:extLst>
        </c:ser>
        <c:dLbls>
          <c:showLegendKey val="0"/>
          <c:showVal val="0"/>
          <c:showCatName val="0"/>
          <c:showSerName val="0"/>
          <c:showPercent val="0"/>
          <c:showBubbleSize val="0"/>
        </c:dLbls>
        <c:gapWidth val="100"/>
        <c:overlap val="-24"/>
        <c:axId val="398512040"/>
        <c:axId val="398512696"/>
      </c:barChart>
      <c:catAx>
        <c:axId val="398512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696"/>
        <c:crosses val="autoZero"/>
        <c:auto val="1"/>
        <c:lblAlgn val="ctr"/>
        <c:lblOffset val="100"/>
        <c:noMultiLvlLbl val="0"/>
      </c:catAx>
      <c:valAx>
        <c:axId val="39851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DB-47E0-85E2-24EA27494AAA}"/>
                </c:ext>
              </c:extLst>
            </c:dLbl>
            <c:dLbl>
              <c:idx val="1"/>
              <c:layout>
                <c:manualLayout>
                  <c:x val="8.5770243803606396E-3"/>
                  <c:y val="0.10167900889952437"/>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DB-47E0-85E2-24EA27494A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77</c:v>
                </c:pt>
                <c:pt idx="1">
                  <c:v>23</c:v>
                </c:pt>
              </c:numCache>
            </c:numRef>
          </c:val>
          <c:extLst>
            <c:ext xmlns:c16="http://schemas.microsoft.com/office/drawing/2014/chart" uri="{C3380CC4-5D6E-409C-BE32-E72D297353CC}">
              <c16:uniqueId val="{00000002-12DB-47E0-85E2-24EA27494AAA}"/>
            </c:ext>
          </c:extLst>
        </c:ser>
        <c:dLbls>
          <c:showLegendKey val="0"/>
          <c:showVal val="0"/>
          <c:showCatName val="0"/>
          <c:showSerName val="0"/>
          <c:showPercent val="0"/>
          <c:showBubbleSize val="0"/>
        </c:dLbls>
        <c:gapWidth val="100"/>
        <c:overlap val="-24"/>
        <c:axId val="397463240"/>
        <c:axId val="397464880"/>
      </c:barChart>
      <c:catAx>
        <c:axId val="397463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880"/>
        <c:crosses val="autoZero"/>
        <c:auto val="1"/>
        <c:lblAlgn val="ctr"/>
        <c:lblOffset val="100"/>
        <c:noMultiLvlLbl val="0"/>
      </c:catAx>
      <c:valAx>
        <c:axId val="397464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3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B1E-4871-881A-F82350771736}"/>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1E-4871-881A-F8235077173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63</c:v>
                </c:pt>
                <c:pt idx="1">
                  <c:v>37</c:v>
                </c:pt>
              </c:numCache>
            </c:numRef>
          </c:val>
          <c:extLst>
            <c:ext xmlns:c16="http://schemas.microsoft.com/office/drawing/2014/chart" uri="{C3380CC4-5D6E-409C-BE32-E72D297353CC}">
              <c16:uniqueId val="{00000002-9B1E-4871-881A-F82350771736}"/>
            </c:ext>
          </c:extLst>
        </c:ser>
        <c:dLbls>
          <c:showLegendKey val="0"/>
          <c:showVal val="0"/>
          <c:showCatName val="0"/>
          <c:showSerName val="0"/>
          <c:showPercent val="0"/>
          <c:showBubbleSize val="0"/>
        </c:dLbls>
        <c:gapWidth val="100"/>
        <c:overlap val="-24"/>
        <c:axId val="397196032"/>
        <c:axId val="397194392"/>
      </c:barChart>
      <c:catAx>
        <c:axId val="397196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4392"/>
        <c:crosses val="autoZero"/>
        <c:auto val="1"/>
        <c:lblAlgn val="ctr"/>
        <c:lblOffset val="100"/>
        <c:noMultiLvlLbl val="0"/>
      </c:catAx>
      <c:valAx>
        <c:axId val="397194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6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D69-4559-98B1-EBA243B22ECC}"/>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69-4559-98B1-EBA243B22E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66</c:v>
                </c:pt>
                <c:pt idx="1">
                  <c:v>34</c:v>
                </c:pt>
              </c:numCache>
            </c:numRef>
          </c:val>
          <c:extLst>
            <c:ext xmlns:c16="http://schemas.microsoft.com/office/drawing/2014/chart" uri="{C3380CC4-5D6E-409C-BE32-E72D297353CC}">
              <c16:uniqueId val="{00000002-2D69-4559-98B1-EBA243B22ECC}"/>
            </c:ext>
          </c:extLst>
        </c:ser>
        <c:dLbls>
          <c:showLegendKey val="0"/>
          <c:showVal val="0"/>
          <c:showCatName val="0"/>
          <c:showSerName val="0"/>
          <c:showPercent val="0"/>
          <c:showBubbleSize val="0"/>
        </c:dLbls>
        <c:gapWidth val="100"/>
        <c:overlap val="-24"/>
        <c:axId val="506999880"/>
        <c:axId val="506996600"/>
      </c:barChart>
      <c:catAx>
        <c:axId val="506999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6600"/>
        <c:crosses val="autoZero"/>
        <c:auto val="1"/>
        <c:lblAlgn val="ctr"/>
        <c:lblOffset val="100"/>
        <c:noMultiLvlLbl val="0"/>
      </c:catAx>
      <c:valAx>
        <c:axId val="506996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9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326-45B4-A297-0A0499FCA4CD}"/>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326-45B4-A297-0A0499FCA4C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63</c:v>
                </c:pt>
                <c:pt idx="1">
                  <c:v>37</c:v>
                </c:pt>
              </c:numCache>
            </c:numRef>
          </c:val>
          <c:extLst>
            <c:ext xmlns:c16="http://schemas.microsoft.com/office/drawing/2014/chart" uri="{C3380CC4-5D6E-409C-BE32-E72D297353CC}">
              <c16:uniqueId val="{00000002-E326-45B4-A297-0A0499FCA4CD}"/>
            </c:ext>
          </c:extLst>
        </c:ser>
        <c:dLbls>
          <c:showLegendKey val="0"/>
          <c:showVal val="0"/>
          <c:showCatName val="0"/>
          <c:showSerName val="0"/>
          <c:showPercent val="0"/>
          <c:showBubbleSize val="0"/>
        </c:dLbls>
        <c:gapWidth val="100"/>
        <c:overlap val="-24"/>
        <c:axId val="397399584"/>
        <c:axId val="397406472"/>
      </c:barChart>
      <c:catAx>
        <c:axId val="397399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6472"/>
        <c:crosses val="autoZero"/>
        <c:auto val="1"/>
        <c:lblAlgn val="ctr"/>
        <c:lblOffset val="100"/>
        <c:noMultiLvlLbl val="0"/>
      </c:catAx>
      <c:valAx>
        <c:axId val="397406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423522065981655E-2"/>
          <c:y val="0.17506265336191965"/>
          <c:w val="0.95515295586803672"/>
          <c:h val="0.63215986633949461"/>
        </c:manualLayout>
      </c:layout>
      <c:pie3DChart>
        <c:varyColors val="1"/>
        <c:ser>
          <c:idx val="0"/>
          <c:order val="0"/>
          <c:tx>
            <c:strRef>
              <c:f>Hoja1!$B$19</c:f>
              <c:strCache>
                <c:ptCount val="1"/>
                <c:pt idx="0">
                  <c:v>Columna2</c:v>
                </c:pt>
              </c:strCache>
            </c:strRef>
          </c:tx>
          <c:dPt>
            <c:idx val="0"/>
            <c:bubble3D val="0"/>
            <c:spPr>
              <a:solidFill>
                <a:schemeClr val="accent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A980-42DA-A869-BF72462FF57D}"/>
              </c:ext>
            </c:extLst>
          </c:dPt>
          <c:dPt>
            <c:idx val="1"/>
            <c:bubble3D val="0"/>
            <c:spPr>
              <a:solidFill>
                <a:srgbClr val="A5002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A980-42DA-A869-BF72462FF57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980-42DA-A869-BF72462FF57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980-42DA-A869-BF72462FF5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A980-42DA-A869-BF72462FF57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1C-42C8-8DB2-9F701A0EA891}"/>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1C-42C8-8DB2-9F701A0EA8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54</c:v>
                </c:pt>
                <c:pt idx="1">
                  <c:v>46</c:v>
                </c:pt>
              </c:numCache>
            </c:numRef>
          </c:val>
          <c:extLst>
            <c:ext xmlns:c16="http://schemas.microsoft.com/office/drawing/2014/chart" uri="{C3380CC4-5D6E-409C-BE32-E72D297353CC}">
              <c16:uniqueId val="{00000002-9A1C-42C8-8DB2-9F701A0EA891}"/>
            </c:ext>
          </c:extLst>
        </c:ser>
        <c:dLbls>
          <c:showLegendKey val="0"/>
          <c:showVal val="0"/>
          <c:showCatName val="0"/>
          <c:showSerName val="0"/>
          <c:showPercent val="0"/>
          <c:showBubbleSize val="0"/>
        </c:dLbls>
        <c:gapWidth val="100"/>
        <c:overlap val="-24"/>
        <c:axId val="398559656"/>
        <c:axId val="398557360"/>
      </c:barChart>
      <c:catAx>
        <c:axId val="398559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auto val="1"/>
        <c:lblAlgn val="ctr"/>
        <c:lblOffset val="100"/>
        <c:noMultiLvlLbl val="0"/>
      </c:catAx>
      <c:valAx>
        <c:axId val="398557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9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E43-4698-ABBA-42D51994AEA2}"/>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43-4698-ABBA-42D51994AE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80</c:v>
                </c:pt>
                <c:pt idx="1">
                  <c:v>20</c:v>
                </c:pt>
              </c:numCache>
            </c:numRef>
          </c:val>
          <c:extLst>
            <c:ext xmlns:c16="http://schemas.microsoft.com/office/drawing/2014/chart" uri="{C3380CC4-5D6E-409C-BE32-E72D297353CC}">
              <c16:uniqueId val="{00000002-BE43-4698-ABBA-42D51994AEA2}"/>
            </c:ext>
          </c:extLst>
        </c:ser>
        <c:dLbls>
          <c:showLegendKey val="0"/>
          <c:showVal val="0"/>
          <c:showCatName val="0"/>
          <c:showSerName val="0"/>
          <c:showPercent val="0"/>
          <c:showBubbleSize val="0"/>
        </c:dLbls>
        <c:gapWidth val="100"/>
        <c:overlap val="-24"/>
        <c:axId val="397399256"/>
        <c:axId val="397398928"/>
      </c:barChart>
      <c:catAx>
        <c:axId val="397399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8928"/>
        <c:crosses val="autoZero"/>
        <c:auto val="1"/>
        <c:lblAlgn val="ctr"/>
        <c:lblOffset val="100"/>
        <c:noMultiLvlLbl val="0"/>
      </c:catAx>
      <c:valAx>
        <c:axId val="39739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E44-40C3-B283-4D7DCDB12366}"/>
                </c:ext>
              </c:extLst>
            </c:dLbl>
            <c:dLbl>
              <c:idx val="1"/>
              <c:layout>
                <c:manualLayout>
                  <c:x val="0"/>
                  <c:y val="-1.3049557738386836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44-40C3-B283-4D7DCDB123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97</c:v>
                </c:pt>
                <c:pt idx="1">
                  <c:v>3</c:v>
                </c:pt>
              </c:numCache>
            </c:numRef>
          </c:val>
          <c:extLst>
            <c:ext xmlns:c16="http://schemas.microsoft.com/office/drawing/2014/chart" uri="{C3380CC4-5D6E-409C-BE32-E72D297353CC}">
              <c16:uniqueId val="{00000002-2E44-40C3-B283-4D7DCDB12366}"/>
            </c:ext>
          </c:extLst>
        </c:ser>
        <c:dLbls>
          <c:showLegendKey val="0"/>
          <c:showVal val="0"/>
          <c:showCatName val="0"/>
          <c:showSerName val="0"/>
          <c:showPercent val="0"/>
          <c:showBubbleSize val="0"/>
        </c:dLbls>
        <c:gapWidth val="100"/>
        <c:overlap val="-24"/>
        <c:axId val="224148992"/>
        <c:axId val="224145384"/>
      </c:barChart>
      <c:catAx>
        <c:axId val="224148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5384"/>
        <c:crosses val="autoZero"/>
        <c:auto val="1"/>
        <c:lblAlgn val="ctr"/>
        <c:lblOffset val="100"/>
        <c:noMultiLvlLbl val="0"/>
      </c:catAx>
      <c:valAx>
        <c:axId val="224145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8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3BD-429F-B7B0-E8C46ECBA33C}"/>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3BD-429F-B7B0-E8C46ECBA33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ADMINISTRATIVO</c:v>
                </c:pt>
              </c:strCache>
            </c:strRef>
          </c:cat>
          <c:val>
            <c:numRef>
              <c:f>Hoja1!$B$43:$B$44</c:f>
              <c:numCache>
                <c:formatCode>General</c:formatCode>
                <c:ptCount val="2"/>
                <c:pt idx="0">
                  <c:v>6</c:v>
                </c:pt>
                <c:pt idx="1">
                  <c:v>28</c:v>
                </c:pt>
              </c:numCache>
            </c:numRef>
          </c:val>
          <c:extLst>
            <c:ext xmlns:c16="http://schemas.microsoft.com/office/drawing/2014/chart" uri="{C3380CC4-5D6E-409C-BE32-E72D297353CC}">
              <c16:uniqueId val="{00000004-83BD-429F-B7B0-E8C46ECBA33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'ORGULLO INSTITUCIONAL'!$B$2</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E1-4F37-BDA1-09D21BC253B8}"/>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E1-4F37-BDA1-09D21BC253B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97</c:v>
                </c:pt>
                <c:pt idx="1">
                  <c:v>3</c:v>
                </c:pt>
              </c:numCache>
            </c:numRef>
          </c:val>
          <c:extLst>
            <c:ext xmlns:c16="http://schemas.microsoft.com/office/drawing/2014/chart" uri="{C3380CC4-5D6E-409C-BE32-E72D297353CC}">
              <c16:uniqueId val="{00000002-18E1-4F37-BDA1-09D21BC253B8}"/>
            </c:ext>
          </c:extLst>
        </c:ser>
        <c:dLbls>
          <c:showLegendKey val="0"/>
          <c:showVal val="0"/>
          <c:showCatName val="0"/>
          <c:showSerName val="0"/>
          <c:showPercent val="0"/>
          <c:showBubbleSize val="0"/>
        </c:dLbls>
        <c:gapWidth val="100"/>
        <c:overlap val="-24"/>
        <c:axId val="309042032"/>
        <c:axId val="368470032"/>
      </c:barChart>
      <c:catAx>
        <c:axId val="309042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68470032"/>
        <c:crosses val="autoZero"/>
        <c:auto val="1"/>
        <c:lblAlgn val="ctr"/>
        <c:lblOffset val="100"/>
        <c:noMultiLvlLbl val="0"/>
      </c:catAx>
      <c:valAx>
        <c:axId val="368470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904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'ELEMENTO DE IDENTIFICACIÓN'!$B$3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C28-4591-95CA-34BD60F247F8}"/>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28-4591-95CA-34BD60F247F8}"/>
                </c:ext>
              </c:extLst>
            </c:dLbl>
            <c:dLbl>
              <c:idx val="2"/>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C28-4591-95CA-34BD60F247F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 LEMA</c:v>
                </c:pt>
                <c:pt idx="2">
                  <c:v> EGRESADOS E INSTALACIONES</c:v>
                </c:pt>
              </c:strCache>
            </c:strRef>
          </c:cat>
          <c:val>
            <c:numRef>
              <c:f>'ELEMENTO DE IDENTIFICACIÓN'!$B$4:$B$6</c:f>
              <c:numCache>
                <c:formatCode>General</c:formatCode>
                <c:ptCount val="3"/>
                <c:pt idx="0">
                  <c:v>69</c:v>
                </c:pt>
                <c:pt idx="1">
                  <c:v>40</c:v>
                </c:pt>
                <c:pt idx="2">
                  <c:v>31</c:v>
                </c:pt>
              </c:numCache>
            </c:numRef>
          </c:val>
          <c:extLst>
            <c:ext xmlns:c16="http://schemas.microsoft.com/office/drawing/2014/chart" uri="{C3380CC4-5D6E-409C-BE32-E72D297353CC}">
              <c16:uniqueId val="{00000003-FC28-4591-95CA-34BD60F247F8}"/>
            </c:ext>
          </c:extLst>
        </c:ser>
        <c:dLbls>
          <c:showLegendKey val="0"/>
          <c:showVal val="0"/>
          <c:showCatName val="0"/>
          <c:showSerName val="0"/>
          <c:showPercent val="0"/>
          <c:showBubbleSize val="0"/>
        </c:dLbls>
        <c:gapWidth val="100"/>
        <c:overlap val="-24"/>
        <c:axId val="373984848"/>
        <c:axId val="373985176"/>
      </c:barChart>
      <c:catAx>
        <c:axId val="373984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373985176"/>
        <c:crosses val="autoZero"/>
        <c:auto val="1"/>
        <c:lblAlgn val="ctr"/>
        <c:lblOffset val="100"/>
        <c:noMultiLvlLbl val="0"/>
      </c:catAx>
      <c:valAx>
        <c:axId val="373985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3">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Reversed" id="22">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0.09904</cdr:x>
      <cdr:y>0.56829</cdr:y>
    </cdr:from>
    <cdr:to>
      <cdr:x>0.19316</cdr:x>
      <cdr:y>0.63832</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24641" y="2306543"/>
          <a:ext cx="688633" cy="284233"/>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0.32523</cdr:x>
      <cdr:y>0.57092</cdr:y>
    </cdr:from>
    <cdr:to>
      <cdr:x>0.41935</cdr:x>
      <cdr:y>0.64096</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379562" y="2317204"/>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45858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84680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46070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25519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23508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34903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092A476-2486-4912-8526-228DA7EA01E1}" type="datetimeFigureOut">
              <a:rPr lang="es-MX" smtClean="0"/>
              <a:t>22/10/2021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81184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092A476-2486-4912-8526-228DA7EA01E1}" type="datetimeFigureOut">
              <a:rPr lang="es-MX" smtClean="0"/>
              <a:t>22/10/2021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38580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2A476-2486-4912-8526-228DA7EA01E1}" type="datetimeFigureOut">
              <a:rPr lang="es-MX" smtClean="0"/>
              <a:t>22/10/2021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9341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494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56692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2A476-2486-4912-8526-228DA7EA01E1}" type="datetimeFigureOut">
              <a:rPr lang="es-MX" smtClean="0"/>
              <a:t>22/10/2021</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54FBE-22C0-482F-893E-013F184AACEB}" type="slidenum">
              <a:rPr lang="es-MX" smtClean="0"/>
              <a:t>‹Nº›</a:t>
            </a:fld>
            <a:endParaRPr lang="es-MX"/>
          </a:p>
        </p:txBody>
      </p:sp>
    </p:spTree>
    <p:extLst>
      <p:ext uri="{BB962C8B-B14F-4D97-AF65-F5344CB8AC3E}">
        <p14:creationId xmlns:p14="http://schemas.microsoft.com/office/powerpoint/2010/main" val="3206830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chart" Target="../charts/chart6.xml"/></Relationships>
</file>

<file path=ppt/slides/_rels/slide70.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13 Imagen">
            <a:extLst>
              <a:ext uri="{FF2B5EF4-FFF2-40B4-BE49-F238E27FC236}">
                <a16:creationId xmlns:a16="http://schemas.microsoft.com/office/drawing/2014/main" id="{0773553A-93D2-4B36-B02D-D1AB15721C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4" name="22 CuadroTexto">
            <a:extLst>
              <a:ext uri="{FF2B5EF4-FFF2-40B4-BE49-F238E27FC236}">
                <a16:creationId xmlns:a16="http://schemas.microsoft.com/office/drawing/2014/main" id="{9AF0880D-AE85-476A-A34E-8CA1A6720F5D}"/>
              </a:ext>
            </a:extLst>
          </p:cNvPr>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6" name="23 CuadroTexto">
            <a:extLst>
              <a:ext uri="{FF2B5EF4-FFF2-40B4-BE49-F238E27FC236}">
                <a16:creationId xmlns:a16="http://schemas.microsoft.com/office/drawing/2014/main" id="{12E21035-C51A-4D4C-8C3C-46987C4A2DD2}"/>
              </a:ext>
            </a:extLst>
          </p:cNvPr>
          <p:cNvSpPr txBox="1"/>
          <p:nvPr/>
        </p:nvSpPr>
        <p:spPr>
          <a:xfrm>
            <a:off x="2918464" y="4653137"/>
            <a:ext cx="3918637" cy="923330"/>
          </a:xfrm>
          <a:prstGeom prst="rect">
            <a:avLst/>
          </a:prstGeom>
          <a:noFill/>
        </p:spPr>
        <p:txBody>
          <a:bodyPr wrap="none" rtlCol="0">
            <a:spAutoFit/>
          </a:bodyPr>
          <a:lstStyle/>
          <a:p>
            <a:pPr algn="ctr"/>
            <a:r>
              <a:rPr lang="es-MX" b="1" dirty="0"/>
              <a:t>RESULTADOS EVALUACIÓN DE </a:t>
            </a:r>
          </a:p>
          <a:p>
            <a:pPr algn="ctr"/>
            <a:r>
              <a:rPr lang="es-MX" b="1" dirty="0"/>
              <a:t>AMBIENTE DE TRABAJO 2019</a:t>
            </a:r>
          </a:p>
          <a:p>
            <a:pPr algn="ctr"/>
            <a:r>
              <a:rPr lang="es-MX" b="1" dirty="0"/>
              <a:t> DIRECCION DE RECURSOS HUMANOS</a:t>
            </a:r>
          </a:p>
        </p:txBody>
      </p:sp>
      <p:sp>
        <p:nvSpPr>
          <p:cNvPr id="8" name="24 CuadroTexto">
            <a:extLst>
              <a:ext uri="{FF2B5EF4-FFF2-40B4-BE49-F238E27FC236}">
                <a16:creationId xmlns:a16="http://schemas.microsoft.com/office/drawing/2014/main" id="{F3CBD4A2-F75A-4412-8666-C114FDB359C8}"/>
              </a:ext>
            </a:extLst>
          </p:cNvPr>
          <p:cNvSpPr txBox="1"/>
          <p:nvPr/>
        </p:nvSpPr>
        <p:spPr>
          <a:xfrm>
            <a:off x="7033681" y="6021288"/>
            <a:ext cx="1339726" cy="338554"/>
          </a:xfrm>
          <a:prstGeom prst="rect">
            <a:avLst/>
          </a:prstGeom>
          <a:noFill/>
        </p:spPr>
        <p:txBody>
          <a:bodyPr wrap="none" rtlCol="0">
            <a:spAutoFit/>
          </a:bodyPr>
          <a:lstStyle/>
          <a:p>
            <a:r>
              <a:rPr lang="es-MX" sz="1600" b="1" dirty="0"/>
              <a:t>Octubre 2021</a:t>
            </a:r>
          </a:p>
        </p:txBody>
      </p:sp>
    </p:spTree>
    <p:extLst>
      <p:ext uri="{BB962C8B-B14F-4D97-AF65-F5344CB8AC3E}">
        <p14:creationId xmlns:p14="http://schemas.microsoft.com/office/powerpoint/2010/main" val="408800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BCDF25E2-FC12-4AEA-B1C9-7107CD0CE1FD}"/>
              </a:ext>
            </a:extLst>
          </p:cNvPr>
          <p:cNvPicPr>
            <a:picLocks noChangeAspect="1"/>
          </p:cNvPicPr>
          <p:nvPr/>
        </p:nvPicPr>
        <p:blipFill>
          <a:blip r:embed="rId3"/>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2423771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45FDBB05-71F1-45E2-805B-1650F76A8A61}"/>
              </a:ext>
            </a:extLst>
          </p:cNvPr>
          <p:cNvPicPr>
            <a:picLocks noChangeAspect="1"/>
          </p:cNvPicPr>
          <p:nvPr/>
        </p:nvPicPr>
        <p:blipFill>
          <a:blip r:embed="rId3"/>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4092451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C56991FF-D302-4159-B2EB-C39C17BEEF9E}"/>
              </a:ext>
            </a:extLst>
          </p:cNvPr>
          <p:cNvPicPr>
            <a:picLocks noChangeAspect="1"/>
          </p:cNvPicPr>
          <p:nvPr/>
        </p:nvPicPr>
        <p:blipFill>
          <a:blip r:embed="rId3"/>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322405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F9E184E2-0566-459A-8E5B-E5210870AE90}"/>
              </a:ext>
            </a:extLst>
          </p:cNvPr>
          <p:cNvPicPr>
            <a:picLocks noChangeAspect="1"/>
          </p:cNvPicPr>
          <p:nvPr/>
        </p:nvPicPr>
        <p:blipFill>
          <a:blip r:embed="rId3"/>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4022365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3" name="Rectángulo 2"/>
          <p:cNvSpPr/>
          <p:nvPr/>
        </p:nvSpPr>
        <p:spPr>
          <a:xfrm>
            <a:off x="1685648" y="2382587"/>
            <a:ext cx="6420118" cy="1877437"/>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I.-IDENTIDAD INSTITUCIONAL</a:t>
            </a:r>
            <a:endParaRPr lang="es-MX" sz="4000" b="0" dirty="0">
              <a:effectLst/>
            </a:endParaRPr>
          </a:p>
          <a:p>
            <a:pPr algn="ctr"/>
            <a:r>
              <a:rPr lang="es-MX" sz="4000" b="1" i="0" u="none" strike="noStrike" dirty="0">
                <a:solidFill>
                  <a:srgbClr val="000000"/>
                </a:solidFill>
                <a:effectLst/>
                <a:latin typeface="Calibri" panose="020F0502020204030204" pitchFamily="34" charset="0"/>
              </a:rPr>
              <a:t>(II)</a:t>
            </a:r>
            <a:endParaRPr lang="es-MX" sz="4000" b="0" dirty="0">
              <a:effectLst/>
            </a:endParaRPr>
          </a:p>
          <a:p>
            <a:br>
              <a:rPr lang="es-MX" dirty="0"/>
            </a:br>
            <a:endParaRPr lang="es-MX" dirty="0"/>
          </a:p>
        </p:txBody>
      </p:sp>
    </p:spTree>
    <p:extLst>
      <p:ext uri="{BB962C8B-B14F-4D97-AF65-F5344CB8AC3E}">
        <p14:creationId xmlns:p14="http://schemas.microsoft.com/office/powerpoint/2010/main" val="3119897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948022" y="669497"/>
            <a:ext cx="6851344" cy="923330"/>
          </a:xfrm>
          <a:prstGeom prst="rect">
            <a:avLst/>
          </a:prstGeom>
        </p:spPr>
        <p:txBody>
          <a:bodyPr wrap="square">
            <a:spAutoFit/>
          </a:bodyPr>
          <a:lstStyle/>
          <a:p>
            <a:r>
              <a:rPr lang="es-ES" sz="1600" b="1" dirty="0">
                <a:solidFill>
                  <a:srgbClr val="1F497D"/>
                </a:solidFill>
                <a:latin typeface="Calibri" panose="020F0502020204030204" pitchFamily="34" charset="0"/>
              </a:rPr>
              <a:t>CUADRO II-1</a:t>
            </a:r>
            <a:r>
              <a:rPr lang="es-ES" sz="1600" dirty="0">
                <a:solidFill>
                  <a:srgbClr val="1F497D"/>
                </a:solidFill>
                <a:latin typeface="Calibri" panose="020F0502020204030204" pitchFamily="34" charset="0"/>
              </a:rPr>
              <a:t>. ¿TE SIENTES ORGULLOSO DE FORMAR PARTE DE LA INSTITUCIÓN?</a:t>
            </a:r>
            <a:r>
              <a:rPr lang="es-ES" dirty="0">
                <a:solidFill>
                  <a:srgbClr val="1F497D"/>
                </a:solidFill>
                <a:latin typeface="Calibri" panose="020F0502020204030204" pitchFamily="34" charset="0"/>
              </a:rPr>
              <a:t> </a:t>
            </a:r>
            <a:endParaRPr lang="es-ES" dirty="0"/>
          </a:p>
          <a:p>
            <a:br>
              <a:rPr lang="es-ES" dirty="0"/>
            </a:br>
            <a:endParaRPr lang="es-MX" dirty="0"/>
          </a:p>
        </p:txBody>
      </p:sp>
      <p:sp>
        <p:nvSpPr>
          <p:cNvPr id="3" name="Rectángulo 2"/>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graphicFrame>
        <p:nvGraphicFramePr>
          <p:cNvPr id="17" name="Gráfico 16">
            <a:extLst>
              <a:ext uri="{FF2B5EF4-FFF2-40B4-BE49-F238E27FC236}">
                <a16:creationId xmlns:a16="http://schemas.microsoft.com/office/drawing/2014/main" id="{6FCAA1DE-4B92-462C-9B2F-35D7DA35F35D}"/>
              </a:ext>
            </a:extLst>
          </p:cNvPr>
          <p:cNvGraphicFramePr>
            <a:graphicFrameLocks/>
          </p:cNvGraphicFramePr>
          <p:nvPr>
            <p:extLst>
              <p:ext uri="{D42A27DB-BD31-4B8C-83A1-F6EECF244321}">
                <p14:modId xmlns:p14="http://schemas.microsoft.com/office/powerpoint/2010/main" val="1963302842"/>
              </p:ext>
            </p:extLst>
          </p:nvPr>
        </p:nvGraphicFramePr>
        <p:xfrm>
          <a:off x="1696278" y="1625139"/>
          <a:ext cx="6502411" cy="34847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862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77616"/>
            <a:ext cx="783451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II-2</a:t>
            </a:r>
            <a:r>
              <a:rPr lang="es-ES" sz="1600" dirty="0">
                <a:solidFill>
                  <a:srgbClr val="1F497D"/>
                </a:solidFill>
                <a:latin typeface="Calibri" panose="020F0502020204030204" pitchFamily="34" charset="0"/>
              </a:rPr>
              <a:t>. SELECCIONA 3 DE LOS SIGUIENTES ELEMENTOS DE LA UAN CON LOS QUE TE   </a:t>
            </a:r>
          </a:p>
          <a:p>
            <a:r>
              <a:rPr lang="es-ES" sz="1600" dirty="0">
                <a:solidFill>
                  <a:srgbClr val="1F497D"/>
                </a:solidFill>
                <a:latin typeface="Calibri" panose="020F0502020204030204" pitchFamily="34" charset="0"/>
              </a:rPr>
              <a:t> IDENTIFICAS MÁS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0EE37F78-DCE7-4873-B03D-7239DB5E4AF7}"/>
              </a:ext>
            </a:extLst>
          </p:cNvPr>
          <p:cNvGraphicFramePr>
            <a:graphicFrameLocks/>
          </p:cNvGraphicFramePr>
          <p:nvPr>
            <p:extLst>
              <p:ext uri="{D42A27DB-BD31-4B8C-83A1-F6EECF244321}">
                <p14:modId xmlns:p14="http://schemas.microsoft.com/office/powerpoint/2010/main" val="4190237530"/>
              </p:ext>
            </p:extLst>
          </p:nvPr>
        </p:nvGraphicFramePr>
        <p:xfrm>
          <a:off x="1595144" y="1598406"/>
          <a:ext cx="6396686" cy="38087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209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363"/>
            <a:ext cx="584056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II-3</a:t>
            </a:r>
            <a:r>
              <a:rPr lang="es-ES" sz="1600" dirty="0">
                <a:solidFill>
                  <a:srgbClr val="1F497D"/>
                </a:solidFill>
                <a:latin typeface="Calibri" panose="020F0502020204030204" pitchFamily="34" charset="0"/>
              </a:rPr>
              <a:t>. ¿CONOCES EL CÓDIGO DE ÉTICA DE LA INSTITUCIÓN?</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828D04CC-1E5A-4EC7-BFAB-E42F9A829DC4}"/>
              </a:ext>
            </a:extLst>
          </p:cNvPr>
          <p:cNvGraphicFramePr>
            <a:graphicFrameLocks/>
          </p:cNvGraphicFramePr>
          <p:nvPr>
            <p:extLst>
              <p:ext uri="{D42A27DB-BD31-4B8C-83A1-F6EECF244321}">
                <p14:modId xmlns:p14="http://schemas.microsoft.com/office/powerpoint/2010/main" val="3697709186"/>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4031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1" name="Rectángulo 10"/>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808006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II-4</a:t>
            </a:r>
            <a:r>
              <a:rPr lang="es-ES" sz="1600" dirty="0">
                <a:solidFill>
                  <a:srgbClr val="1F497D"/>
                </a:solidFill>
                <a:latin typeface="Calibri" panose="020F0502020204030204" pitchFamily="34" charset="0"/>
              </a:rPr>
              <a:t>. ENUMERA DEL 1 AL 8 LOS SIGUIENTES VALORES INSTITUCIONALES (SIENDO EL 1 EL MÁS IMPORTANTE)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AF1C447D-1CBC-4AFC-8705-D7E601C35E7F}"/>
              </a:ext>
            </a:extLst>
          </p:cNvPr>
          <p:cNvGraphicFramePr>
            <a:graphicFrameLocks/>
          </p:cNvGraphicFramePr>
          <p:nvPr>
            <p:extLst>
              <p:ext uri="{D42A27DB-BD31-4B8C-83A1-F6EECF244321}">
                <p14:modId xmlns:p14="http://schemas.microsoft.com/office/powerpoint/2010/main" val="3076957378"/>
              </p:ext>
            </p:extLst>
          </p:nvPr>
        </p:nvGraphicFramePr>
        <p:xfrm>
          <a:off x="1215891" y="1314479"/>
          <a:ext cx="7316549" cy="4058737"/>
        </p:xfrm>
        <a:graphic>
          <a:graphicData uri="http://schemas.openxmlformats.org/drawingml/2006/chart">
            <c:chart xmlns:c="http://schemas.openxmlformats.org/drawingml/2006/chart" xmlns:r="http://schemas.openxmlformats.org/officeDocument/2006/relationships" r:id="rId3"/>
          </a:graphicData>
        </a:graphic>
      </p:graphicFrame>
      <p:sp>
        <p:nvSpPr>
          <p:cNvPr id="15" name="CuadroTexto 1">
            <a:extLst>
              <a:ext uri="{FF2B5EF4-FFF2-40B4-BE49-F238E27FC236}">
                <a16:creationId xmlns:a16="http://schemas.microsoft.com/office/drawing/2014/main" id="{903C8F53-8A0A-4212-9306-61FA2B0270EF}"/>
              </a:ext>
            </a:extLst>
          </p:cNvPr>
          <p:cNvSpPr txBox="1"/>
          <p:nvPr/>
        </p:nvSpPr>
        <p:spPr>
          <a:xfrm>
            <a:off x="2809326" y="3631724"/>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2</a:t>
            </a:r>
          </a:p>
        </p:txBody>
      </p:sp>
      <p:sp>
        <p:nvSpPr>
          <p:cNvPr id="17" name="CuadroTexto 1">
            <a:extLst>
              <a:ext uri="{FF2B5EF4-FFF2-40B4-BE49-F238E27FC236}">
                <a16:creationId xmlns:a16="http://schemas.microsoft.com/office/drawing/2014/main" id="{903C8F53-8A0A-4212-9306-61FA2B0270EF}"/>
              </a:ext>
            </a:extLst>
          </p:cNvPr>
          <p:cNvSpPr txBox="1"/>
          <p:nvPr/>
        </p:nvSpPr>
        <p:spPr>
          <a:xfrm>
            <a:off x="4477217" y="3631724"/>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4</a:t>
            </a:r>
          </a:p>
        </p:txBody>
      </p:sp>
      <p:sp>
        <p:nvSpPr>
          <p:cNvPr id="19" name="CuadroTexto 1">
            <a:extLst>
              <a:ext uri="{FF2B5EF4-FFF2-40B4-BE49-F238E27FC236}">
                <a16:creationId xmlns:a16="http://schemas.microsoft.com/office/drawing/2014/main" id="{903C8F53-8A0A-4212-9306-61FA2B0270EF}"/>
              </a:ext>
            </a:extLst>
          </p:cNvPr>
          <p:cNvSpPr txBox="1"/>
          <p:nvPr/>
        </p:nvSpPr>
        <p:spPr>
          <a:xfrm>
            <a:off x="5337861" y="3631723"/>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5</a:t>
            </a:r>
          </a:p>
        </p:txBody>
      </p:sp>
      <p:sp>
        <p:nvSpPr>
          <p:cNvPr id="20" name="CuadroTexto 1">
            <a:extLst>
              <a:ext uri="{FF2B5EF4-FFF2-40B4-BE49-F238E27FC236}">
                <a16:creationId xmlns:a16="http://schemas.microsoft.com/office/drawing/2014/main" id="{903C8F53-8A0A-4212-9306-61FA2B0270EF}"/>
              </a:ext>
            </a:extLst>
          </p:cNvPr>
          <p:cNvSpPr txBox="1"/>
          <p:nvPr/>
        </p:nvSpPr>
        <p:spPr>
          <a:xfrm>
            <a:off x="6145108" y="3631723"/>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6</a:t>
            </a:r>
          </a:p>
        </p:txBody>
      </p:sp>
      <p:sp>
        <p:nvSpPr>
          <p:cNvPr id="21" name="CuadroTexto 1">
            <a:extLst>
              <a:ext uri="{FF2B5EF4-FFF2-40B4-BE49-F238E27FC236}">
                <a16:creationId xmlns:a16="http://schemas.microsoft.com/office/drawing/2014/main" id="{903C8F53-8A0A-4212-9306-61FA2B0270EF}"/>
              </a:ext>
            </a:extLst>
          </p:cNvPr>
          <p:cNvSpPr txBox="1"/>
          <p:nvPr/>
        </p:nvSpPr>
        <p:spPr>
          <a:xfrm>
            <a:off x="7008953" y="3631723"/>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7</a:t>
            </a:r>
          </a:p>
        </p:txBody>
      </p:sp>
      <p:sp>
        <p:nvSpPr>
          <p:cNvPr id="22" name="CuadroTexto 1">
            <a:extLst>
              <a:ext uri="{FF2B5EF4-FFF2-40B4-BE49-F238E27FC236}">
                <a16:creationId xmlns:a16="http://schemas.microsoft.com/office/drawing/2014/main" id="{903C8F53-8A0A-4212-9306-61FA2B0270EF}"/>
              </a:ext>
            </a:extLst>
          </p:cNvPr>
          <p:cNvSpPr txBox="1"/>
          <p:nvPr/>
        </p:nvSpPr>
        <p:spPr>
          <a:xfrm>
            <a:off x="7872798" y="3631723"/>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8</a:t>
            </a:r>
          </a:p>
        </p:txBody>
      </p:sp>
    </p:spTree>
    <p:extLst>
      <p:ext uri="{BB962C8B-B14F-4D97-AF65-F5344CB8AC3E}">
        <p14:creationId xmlns:p14="http://schemas.microsoft.com/office/powerpoint/2010/main" val="2691579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82390" y="249850"/>
            <a:ext cx="4572000" cy="954107"/>
          </a:xfrm>
          <a:prstGeom prst="rect">
            <a:avLst/>
          </a:prstGeom>
        </p:spPr>
        <p:txBody>
          <a:bodyPr>
            <a:spAutoFit/>
          </a:bodyPr>
          <a:lstStyle/>
          <a:p>
            <a:pPr algn="ctr"/>
            <a:r>
              <a:rPr lang="es-MX" sz="2800" b="1" i="0" u="none" strike="noStrike" dirty="0">
                <a:solidFill>
                  <a:srgbClr val="000000"/>
                </a:solidFill>
                <a:effectLst/>
                <a:latin typeface="Calibri" panose="020F0502020204030204" pitchFamily="34" charset="0"/>
              </a:rPr>
              <a:t>IDENTIDAD INSTITUCIONAL</a:t>
            </a:r>
            <a:endParaRPr lang="es-MX" sz="2800" b="0" dirty="0">
              <a:effectLst/>
            </a:endParaRPr>
          </a:p>
          <a:p>
            <a:pPr algn="ctr"/>
            <a:r>
              <a:rPr lang="es-MX" sz="2800" b="1" i="0" u="none" strike="noStrike" dirty="0">
                <a:solidFill>
                  <a:srgbClr val="000000"/>
                </a:solidFill>
                <a:effectLst/>
                <a:latin typeface="Calibri" panose="020F0502020204030204" pitchFamily="34" charset="0"/>
              </a:rPr>
              <a:t>(II)</a:t>
            </a:r>
            <a:endParaRPr lang="es-MX" dirty="0"/>
          </a:p>
        </p:txBody>
      </p:sp>
      <p:sp>
        <p:nvSpPr>
          <p:cNvPr id="4" name="CuadroTexto 3">
            <a:extLst>
              <a:ext uri="{FF2B5EF4-FFF2-40B4-BE49-F238E27FC236}">
                <a16:creationId xmlns:a16="http://schemas.microsoft.com/office/drawing/2014/main" id="{61C167D3-1775-4F5D-AF4B-1EB70B48566C}"/>
              </a:ext>
            </a:extLst>
          </p:cNvPr>
          <p:cNvSpPr txBox="1"/>
          <p:nvPr/>
        </p:nvSpPr>
        <p:spPr>
          <a:xfrm>
            <a:off x="1403648" y="1073035"/>
            <a:ext cx="7325386" cy="5355312"/>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un alto porcentaje se siente </a:t>
            </a:r>
            <a:r>
              <a:rPr lang="es-MX" b="1" dirty="0"/>
              <a:t>orgulloso</a:t>
            </a:r>
            <a:r>
              <a:rPr lang="es-MX" dirty="0"/>
              <a:t> por la institución, también la comunidad universitaria se identifica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2.-Lema</a:t>
            </a:r>
          </a:p>
          <a:p>
            <a:pPr marL="742950" lvl="1" indent="-285750" algn="just">
              <a:buFont typeface="Arial" panose="020B0604020202020204" pitchFamily="34" charset="0"/>
              <a:buChar char="•"/>
            </a:pPr>
            <a:r>
              <a:rPr lang="es-MX" dirty="0"/>
              <a:t>3.-Egresados e Instalaciones</a:t>
            </a:r>
          </a:p>
          <a:p>
            <a:pPr algn="just"/>
            <a:r>
              <a:rPr lang="es-MX" dirty="0"/>
              <a:t>Se manifiesta que menos de 1/3 de los trabajadores que contestaron la encuesta no conoce el </a:t>
            </a:r>
            <a:r>
              <a:rPr lang="es-MX" b="1" dirty="0"/>
              <a:t>código de ética.</a:t>
            </a:r>
          </a:p>
          <a:p>
            <a:pPr algn="just"/>
            <a:r>
              <a:rPr lang="es-MX" dirty="0"/>
              <a:t>Dentro de los </a:t>
            </a:r>
            <a:r>
              <a:rPr lang="es-MX" b="1" dirty="0"/>
              <a:t>valores</a:t>
            </a:r>
            <a:r>
              <a:rPr lang="es-MX" dirty="0"/>
              <a:t> que conforman al código de ética, los trabajadores  consideran que el siguiente orden de importancia es en el cual se tienen que ver representados:</a:t>
            </a:r>
          </a:p>
          <a:p>
            <a:pPr marL="742950" lvl="1" indent="-285750" algn="just">
              <a:buFont typeface="Arial" panose="020B0604020202020204" pitchFamily="34" charset="0"/>
              <a:buChar char="•"/>
            </a:pPr>
            <a:r>
              <a:rPr lang="es-MX" dirty="0"/>
              <a:t> 1.-Transparencia y rendición de cuentas</a:t>
            </a:r>
          </a:p>
          <a:p>
            <a:pPr marL="742950" lvl="1" indent="-285750" algn="just">
              <a:buFont typeface="Arial" panose="020B0604020202020204" pitchFamily="34" charset="0"/>
              <a:buChar char="•"/>
            </a:pPr>
            <a:r>
              <a:rPr lang="es-MX" dirty="0"/>
              <a:t> 2.-Responsabilidad</a:t>
            </a:r>
          </a:p>
          <a:p>
            <a:pPr marL="742950" lvl="1" indent="-285750" algn="just">
              <a:buFont typeface="Arial" panose="020B0604020202020204" pitchFamily="34" charset="0"/>
              <a:buChar char="•"/>
            </a:pPr>
            <a:r>
              <a:rPr lang="es-MX" dirty="0"/>
              <a:t> 3.-Justicia</a:t>
            </a:r>
          </a:p>
          <a:p>
            <a:pPr marL="742950" lvl="1" indent="-285750" algn="just">
              <a:buFont typeface="Arial" panose="020B0604020202020204" pitchFamily="34" charset="0"/>
              <a:buChar char="•"/>
            </a:pPr>
            <a:r>
              <a:rPr lang="es-MX" dirty="0"/>
              <a:t> 4.-equidad</a:t>
            </a:r>
          </a:p>
          <a:p>
            <a:pPr marL="742950" lvl="1" indent="-285750" algn="just">
              <a:buFont typeface="Arial" panose="020B0604020202020204" pitchFamily="34" charset="0"/>
              <a:buChar char="•"/>
            </a:pPr>
            <a:r>
              <a:rPr lang="es-MX" dirty="0"/>
              <a:t> 5.-Profesionalismo e integridad</a:t>
            </a:r>
          </a:p>
          <a:p>
            <a:pPr marL="742950" lvl="1" indent="-285750" algn="just">
              <a:buFont typeface="Arial" panose="020B0604020202020204" pitchFamily="34" charset="0"/>
              <a:buChar char="•"/>
            </a:pPr>
            <a:r>
              <a:rPr lang="es-MX" dirty="0"/>
              <a:t> 6.-Tolerancia</a:t>
            </a:r>
          </a:p>
          <a:p>
            <a:pPr marL="742950" lvl="1" indent="-285750" algn="just">
              <a:buFont typeface="Arial" panose="020B0604020202020204" pitchFamily="34" charset="0"/>
              <a:buChar char="•"/>
            </a:pPr>
            <a:r>
              <a:rPr lang="es-MX" dirty="0"/>
              <a:t> 7.-Lealtad y compromiso</a:t>
            </a:r>
          </a:p>
          <a:p>
            <a:pPr marL="742950" lvl="1" indent="-285750" algn="just">
              <a:buFont typeface="Arial" panose="020B0604020202020204" pitchFamily="34" charset="0"/>
              <a:buChar char="•"/>
            </a:pPr>
            <a:r>
              <a:rPr lang="es-MX" dirty="0"/>
              <a:t> 8.-Conciencia ecológica</a:t>
            </a:r>
            <a:endParaRPr lang="es-MX" b="1" dirty="0"/>
          </a:p>
        </p:txBody>
      </p:sp>
    </p:spTree>
    <p:extLst>
      <p:ext uri="{BB962C8B-B14F-4D97-AF65-F5344CB8AC3E}">
        <p14:creationId xmlns:p14="http://schemas.microsoft.com/office/powerpoint/2010/main" val="216956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3" name="Tabla 2">
            <a:extLst>
              <a:ext uri="{FF2B5EF4-FFF2-40B4-BE49-F238E27FC236}">
                <a16:creationId xmlns:a16="http://schemas.microsoft.com/office/drawing/2014/main" id="{489C4E8E-16ED-47A2-946A-2E7ECB53B7CD}"/>
              </a:ext>
            </a:extLst>
          </p:cNvPr>
          <p:cNvGraphicFramePr>
            <a:graphicFrameLocks noGrp="1"/>
          </p:cNvGraphicFramePr>
          <p:nvPr>
            <p:extLst>
              <p:ext uri="{D42A27DB-BD31-4B8C-83A1-F6EECF244321}">
                <p14:modId xmlns:p14="http://schemas.microsoft.com/office/powerpoint/2010/main" val="2853137018"/>
              </p:ext>
            </p:extLst>
          </p:nvPr>
        </p:nvGraphicFramePr>
        <p:xfrm>
          <a:off x="2142240" y="1575455"/>
          <a:ext cx="5220000" cy="3779998"/>
        </p:xfrm>
        <a:graphic>
          <a:graphicData uri="http://schemas.openxmlformats.org/drawingml/2006/table">
            <a:tbl>
              <a:tblPr firstRow="1" firstCol="1" bandRow="1">
                <a:tableStyleId>{5C22544A-7EE6-4342-B048-85BDC9FD1C3A}</a:tableStyleId>
              </a:tblPr>
              <a:tblGrid>
                <a:gridCol w="2626576">
                  <a:extLst>
                    <a:ext uri="{9D8B030D-6E8A-4147-A177-3AD203B41FA5}">
                      <a16:colId xmlns:a16="http://schemas.microsoft.com/office/drawing/2014/main" val="2371376447"/>
                    </a:ext>
                  </a:extLst>
                </a:gridCol>
                <a:gridCol w="2593424">
                  <a:extLst>
                    <a:ext uri="{9D8B030D-6E8A-4147-A177-3AD203B41FA5}">
                      <a16:colId xmlns:a16="http://schemas.microsoft.com/office/drawing/2014/main" val="462787810"/>
                    </a:ext>
                  </a:extLst>
                </a:gridCol>
              </a:tblGrid>
              <a:tr h="617215">
                <a:tc gridSpan="2">
                  <a:txBody>
                    <a:bodyPr/>
                    <a:lstStyle/>
                    <a:p>
                      <a:pPr marL="457200" algn="ctr">
                        <a:lnSpc>
                          <a:spcPct val="115000"/>
                        </a:lnSpc>
                        <a:spcAft>
                          <a:spcPts val="1000"/>
                        </a:spcAft>
                      </a:pPr>
                      <a:r>
                        <a:rPr lang="es-MX" sz="1100">
                          <a:effectLst/>
                        </a:rPr>
                        <a:t>ÁREA : DIRECCIÓN DE RECURSOS HUMANOS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259791401"/>
                  </a:ext>
                </a:extLst>
              </a:tr>
              <a:tr h="311637">
                <a:tc>
                  <a:txBody>
                    <a:bodyPr/>
                    <a:lstStyle/>
                    <a:p>
                      <a:pPr marL="457200" algn="ctr">
                        <a:lnSpc>
                          <a:spcPct val="115000"/>
                        </a:lnSpc>
                      </a:pPr>
                      <a:r>
                        <a:rPr lang="es-MX" sz="1100">
                          <a:effectLst/>
                        </a:rPr>
                        <a:t>PERSONAL TOTAL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35</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9786744"/>
                  </a:ext>
                </a:extLst>
              </a:tr>
              <a:tr h="338322">
                <a:tc>
                  <a:txBody>
                    <a:bodyPr/>
                    <a:lstStyle/>
                    <a:p>
                      <a:pPr marL="457200" algn="ctr">
                        <a:lnSpc>
                          <a:spcPct val="115000"/>
                        </a:lnSpc>
                      </a:pPr>
                      <a:r>
                        <a:rPr lang="es-MX" sz="1100">
                          <a:effectLst/>
                        </a:rPr>
                        <a:t>PERSONAL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35</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205807"/>
                  </a:ext>
                </a:extLst>
              </a:tr>
              <a:tr h="308606">
                <a:tc>
                  <a:txBody>
                    <a:bodyPr/>
                    <a:lstStyle/>
                    <a:p>
                      <a:pPr marL="457200" algn="ctr">
                        <a:lnSpc>
                          <a:spcPct val="115000"/>
                        </a:lnSpc>
                      </a:pPr>
                      <a:r>
                        <a:rPr lang="es-MX" sz="1100">
                          <a:effectLst/>
                        </a:rPr>
                        <a:t>PORCENTAJE: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168236"/>
                  </a:ext>
                </a:extLst>
              </a:tr>
              <a:tr h="950687">
                <a:tc gridSpan="2">
                  <a:txBody>
                    <a:bodyPr/>
                    <a:lstStyle/>
                    <a:p>
                      <a:pPr marL="457200" algn="ctr">
                        <a:lnSpc>
                          <a:spcPct val="115000"/>
                        </a:lnSpc>
                      </a:pPr>
                      <a:r>
                        <a:rPr lang="es-MX" sz="1100">
                          <a:effectLst/>
                        </a:rPr>
                        <a:t> </a:t>
                      </a:r>
                    </a:p>
                    <a:p>
                      <a:pPr marL="457200" algn="ctr">
                        <a:lnSpc>
                          <a:spcPct val="115000"/>
                        </a:lnSpc>
                        <a:spcAft>
                          <a:spcPts val="1000"/>
                        </a:spcAft>
                      </a:pPr>
                      <a:r>
                        <a:rPr lang="es-MX" sz="1100">
                          <a:effectLst/>
                        </a:rPr>
                        <a:t>PERSONAL EN FUNCIONES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2384388168"/>
                  </a:ext>
                </a:extLst>
              </a:tr>
              <a:tr h="308606">
                <a:tc>
                  <a:txBody>
                    <a:bodyPr/>
                    <a:lstStyle/>
                    <a:p>
                      <a:pPr marL="457200" algn="ctr">
                        <a:lnSpc>
                          <a:spcPct val="115000"/>
                        </a:lnSpc>
                      </a:pPr>
                      <a:r>
                        <a:rPr lang="es-MX" sz="1100">
                          <a:effectLst/>
                        </a:rPr>
                        <a:t>MANUAL: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0172708"/>
                  </a:ext>
                </a:extLst>
              </a:tr>
              <a:tr h="308606">
                <a:tc>
                  <a:txBody>
                    <a:bodyPr/>
                    <a:lstStyle/>
                    <a:p>
                      <a:pPr marL="457200" algn="ctr">
                        <a:lnSpc>
                          <a:spcPct val="115000"/>
                        </a:lnSpc>
                      </a:pPr>
                      <a:r>
                        <a:rPr lang="es-MX" sz="1100">
                          <a:effectLst/>
                        </a:rPr>
                        <a:t>ADMINISTRATIVO: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24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4742508"/>
                  </a:ext>
                </a:extLst>
              </a:tr>
              <a:tr h="308606">
                <a:tc>
                  <a:txBody>
                    <a:bodyPr/>
                    <a:lstStyle/>
                    <a:p>
                      <a:pPr marL="457200" algn="ctr">
                        <a:lnSpc>
                          <a:spcPct val="115000"/>
                        </a:lnSpc>
                      </a:pPr>
                      <a:r>
                        <a:rPr lang="es-MX" sz="1100">
                          <a:effectLst/>
                        </a:rPr>
                        <a:t>DOCENTE: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5370611"/>
                  </a:ext>
                </a:extLst>
              </a:tr>
              <a:tr h="327713">
                <a:tc>
                  <a:txBody>
                    <a:bodyPr/>
                    <a:lstStyle/>
                    <a:p>
                      <a:pPr marL="457200" algn="ctr">
                        <a:lnSpc>
                          <a:spcPct val="115000"/>
                        </a:lnSpc>
                      </a:pPr>
                      <a:r>
                        <a:rPr lang="es-MX" sz="1100">
                          <a:effectLst/>
                        </a:rPr>
                        <a:t>DIRECTIVO: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3</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2219834"/>
                  </a:ext>
                </a:extLst>
              </a:tr>
            </a:tbl>
          </a:graphicData>
        </a:graphic>
      </p:graphicFrame>
      <p:sp>
        <p:nvSpPr>
          <p:cNvPr id="12" name="CuadroTexto 11">
            <a:extLst>
              <a:ext uri="{FF2B5EF4-FFF2-40B4-BE49-F238E27FC236}">
                <a16:creationId xmlns:a16="http://schemas.microsoft.com/office/drawing/2014/main" id="{4C56E71C-F295-47EF-A52F-4E60AE3E77C1}"/>
              </a:ext>
            </a:extLst>
          </p:cNvPr>
          <p:cNvSpPr txBox="1"/>
          <p:nvPr/>
        </p:nvSpPr>
        <p:spPr>
          <a:xfrm>
            <a:off x="3894747" y="718128"/>
            <a:ext cx="1742978" cy="369332"/>
          </a:xfrm>
          <a:prstGeom prst="rect">
            <a:avLst/>
          </a:prstGeom>
          <a:noFill/>
        </p:spPr>
        <p:txBody>
          <a:bodyPr wrap="none" rtlCol="0">
            <a:spAutoFit/>
          </a:bodyPr>
          <a:lstStyle/>
          <a:p>
            <a:pPr algn="ctr"/>
            <a:r>
              <a:rPr lang="es-MX" b="1" dirty="0"/>
              <a:t>Datos Generales</a:t>
            </a:r>
          </a:p>
        </p:txBody>
      </p:sp>
    </p:spTree>
    <p:extLst>
      <p:ext uri="{BB962C8B-B14F-4D97-AF65-F5344CB8AC3E}">
        <p14:creationId xmlns:p14="http://schemas.microsoft.com/office/powerpoint/2010/main" val="1715704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167273" y="1814276"/>
            <a:ext cx="7456867" cy="3108543"/>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II.-SEGURIDAD OCUPACIONAL </a:t>
            </a:r>
            <a:endParaRPr lang="es-ES" sz="4000" b="0" dirty="0">
              <a:effectLst/>
            </a:endParaRPr>
          </a:p>
          <a:p>
            <a:pPr algn="ctr"/>
            <a:r>
              <a:rPr lang="es-ES" sz="4000" b="1" i="0" u="none" strike="noStrike" dirty="0">
                <a:solidFill>
                  <a:srgbClr val="000000"/>
                </a:solidFill>
                <a:effectLst/>
                <a:latin typeface="Calibri" panose="020F0502020204030204" pitchFamily="34" charset="0"/>
              </a:rPr>
              <a:t>– </a:t>
            </a:r>
            <a:endParaRPr lang="es-ES" sz="4000" b="0" dirty="0">
              <a:effectLst/>
            </a:endParaRPr>
          </a:p>
          <a:p>
            <a:pPr algn="ctr"/>
            <a:r>
              <a:rPr lang="es-ES" sz="4000" b="1" i="0" u="none" strike="noStrike" dirty="0">
                <a:solidFill>
                  <a:srgbClr val="000000"/>
                </a:solidFill>
                <a:effectLst/>
                <a:latin typeface="Calibri" panose="020F0502020204030204" pitchFamily="34" charset="0"/>
              </a:rPr>
              <a:t>ESPACIO FÍSICO</a:t>
            </a:r>
            <a:endParaRPr lang="es-ES" sz="4000" b="0" dirty="0">
              <a:effectLst/>
            </a:endParaRPr>
          </a:p>
          <a:p>
            <a:pPr algn="ctr"/>
            <a:r>
              <a:rPr lang="es-ES" sz="4000" b="1" i="0" u="none" strike="noStrike" dirty="0">
                <a:solidFill>
                  <a:srgbClr val="000000"/>
                </a:solidFill>
                <a:effectLst/>
                <a:latin typeface="Calibri" panose="020F0502020204030204" pitchFamily="34" charset="0"/>
              </a:rPr>
              <a:t>(SOEF)</a:t>
            </a:r>
            <a:endParaRPr lang="es-ES" sz="4000" b="0" dirty="0">
              <a:effectLst/>
            </a:endParaRPr>
          </a:p>
          <a:p>
            <a:br>
              <a:rPr lang="es-ES" dirty="0"/>
            </a:br>
            <a:endParaRPr lang="es-MX" dirty="0"/>
          </a:p>
        </p:txBody>
      </p:sp>
    </p:spTree>
    <p:extLst>
      <p:ext uri="{BB962C8B-B14F-4D97-AF65-F5344CB8AC3E}">
        <p14:creationId xmlns:p14="http://schemas.microsoft.com/office/powerpoint/2010/main" val="202579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47664" y="5603454"/>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6569"/>
            <a:ext cx="5866327"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SOEF-1</a:t>
            </a:r>
            <a:r>
              <a:rPr lang="es-ES" sz="1600" dirty="0">
                <a:solidFill>
                  <a:srgbClr val="1F497D"/>
                </a:solidFill>
                <a:latin typeface="Calibri" panose="020F0502020204030204" pitchFamily="34" charset="0"/>
              </a:rPr>
              <a:t>. LA ILUMINACIÓN EN TU ÁREA DE TRABAJO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C8A7E192-2969-4B16-8F35-72B22B80249F}"/>
              </a:ext>
            </a:extLst>
          </p:cNvPr>
          <p:cNvGraphicFramePr>
            <a:graphicFrameLocks/>
          </p:cNvGraphicFramePr>
          <p:nvPr>
            <p:extLst>
              <p:ext uri="{D42A27DB-BD31-4B8C-83A1-F6EECF244321}">
                <p14:modId xmlns:p14="http://schemas.microsoft.com/office/powerpoint/2010/main" val="2393527279"/>
              </p:ext>
            </p:extLst>
          </p:nvPr>
        </p:nvGraphicFramePr>
        <p:xfrm>
          <a:off x="1427478" y="1297286"/>
          <a:ext cx="7176969" cy="4208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2920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1"/>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2691"/>
            <a:ext cx="6742091"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SOEF-2</a:t>
            </a:r>
            <a:r>
              <a:rPr lang="es-ES" sz="1600" dirty="0">
                <a:solidFill>
                  <a:srgbClr val="1F497D"/>
                </a:solidFill>
                <a:latin typeface="Calibri" panose="020F0502020204030204" pitchFamily="34" charset="0"/>
              </a:rPr>
              <a:t>. EL CLIMA EN TU ÁREA DE TRABAJO (TEMPERATURA)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DEB226EE-73F4-4BD5-9AD2-107D8E667DEE}"/>
              </a:ext>
            </a:extLst>
          </p:cNvPr>
          <p:cNvGraphicFramePr>
            <a:graphicFrameLocks/>
          </p:cNvGraphicFramePr>
          <p:nvPr>
            <p:extLst>
              <p:ext uri="{D42A27DB-BD31-4B8C-83A1-F6EECF244321}">
                <p14:modId xmlns:p14="http://schemas.microsoft.com/office/powerpoint/2010/main" val="1488788861"/>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9021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0"/>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4493"/>
            <a:ext cx="7448328"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SOEF-3</a:t>
            </a:r>
            <a:r>
              <a:rPr lang="es-ES" sz="1600" dirty="0">
                <a:solidFill>
                  <a:srgbClr val="1F497D"/>
                </a:solidFill>
                <a:latin typeface="Calibri" panose="020F0502020204030204" pitchFamily="34" charset="0"/>
              </a:rPr>
              <a:t>. PARA CONCENTRARTE EN TU TRABAJO, EL NIVEL DE RUIDO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F9FE4263-652C-4C99-9DE9-E6292C33862C}"/>
              </a:ext>
            </a:extLst>
          </p:cNvPr>
          <p:cNvGraphicFramePr>
            <a:graphicFrameLocks/>
          </p:cNvGraphicFramePr>
          <p:nvPr>
            <p:extLst>
              <p:ext uri="{D42A27DB-BD31-4B8C-83A1-F6EECF244321}">
                <p14:modId xmlns:p14="http://schemas.microsoft.com/office/powerpoint/2010/main" val="508211041"/>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007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0"/>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5238"/>
            <a:ext cx="744398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SOEF-4</a:t>
            </a:r>
            <a:r>
              <a:rPr lang="es-ES" sz="1600" dirty="0">
                <a:solidFill>
                  <a:srgbClr val="1F497D"/>
                </a:solidFill>
                <a:latin typeface="Calibri" panose="020F0502020204030204" pitchFamily="34" charset="0"/>
              </a:rPr>
              <a:t>. EL MOBILIARIO DEL QUE DISPONES EN TU ÁREA DE TRABAJO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9443999C-4136-49AC-9378-D48EB29D983D}"/>
              </a:ext>
            </a:extLst>
          </p:cNvPr>
          <p:cNvGraphicFramePr>
            <a:graphicFrameLocks/>
          </p:cNvGraphicFramePr>
          <p:nvPr>
            <p:extLst>
              <p:ext uri="{D42A27DB-BD31-4B8C-83A1-F6EECF244321}">
                <p14:modId xmlns:p14="http://schemas.microsoft.com/office/powerpoint/2010/main" val="1692013949"/>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3736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2"/>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4696"/>
            <a:ext cx="623981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SOEF-5</a:t>
            </a:r>
            <a:r>
              <a:rPr lang="es-ES" sz="1600" dirty="0">
                <a:solidFill>
                  <a:srgbClr val="1F497D"/>
                </a:solidFill>
                <a:latin typeface="Calibri" panose="020F0502020204030204" pitchFamily="34" charset="0"/>
              </a:rPr>
              <a:t>. EL ESPACIO PARA REALIZAR TUS FUNCIONES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5E3E7B6E-E1C1-4799-83EF-0FF9B83D3721}"/>
              </a:ext>
            </a:extLst>
          </p:cNvPr>
          <p:cNvGraphicFramePr>
            <a:graphicFrameLocks/>
          </p:cNvGraphicFramePr>
          <p:nvPr>
            <p:extLst>
              <p:ext uri="{D42A27DB-BD31-4B8C-83A1-F6EECF244321}">
                <p14:modId xmlns:p14="http://schemas.microsoft.com/office/powerpoint/2010/main" val="1674674729"/>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8140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0"/>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4696"/>
            <a:ext cx="7938400"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SOEF-6</a:t>
            </a:r>
            <a:r>
              <a:rPr lang="es-ES" sz="1600" dirty="0">
                <a:solidFill>
                  <a:srgbClr val="1F497D"/>
                </a:solidFill>
                <a:latin typeface="Calibri" panose="020F0502020204030204" pitchFamily="34" charset="0"/>
              </a:rPr>
              <a:t>. LAS CONDICIONES DE HIGIENE DEL LUGAR DONDE TE DESEMPEÑAS SON…</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6D048D89-DC79-4E17-BE24-3AEC6B37D367}"/>
              </a:ext>
            </a:extLst>
          </p:cNvPr>
          <p:cNvGraphicFramePr>
            <a:graphicFrameLocks/>
          </p:cNvGraphicFramePr>
          <p:nvPr>
            <p:extLst>
              <p:ext uri="{D42A27DB-BD31-4B8C-83A1-F6EECF244321}">
                <p14:modId xmlns:p14="http://schemas.microsoft.com/office/powerpoint/2010/main" val="3919289154"/>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5476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83862" y="808281"/>
            <a:ext cx="8190964"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SOEF-7</a:t>
            </a:r>
            <a:r>
              <a:rPr lang="es-ES" sz="1600" dirty="0">
                <a:solidFill>
                  <a:srgbClr val="1F497D"/>
                </a:solidFill>
                <a:latin typeface="Calibri" panose="020F0502020204030204" pitchFamily="34" charset="0"/>
              </a:rPr>
              <a:t>. LA CONDICIONES DE HIGIENE DE LOS SANITARIOS EN TU ÁREA DE TRABAJO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D5B94940-2E57-4339-B548-5C340DB41EBF}"/>
              </a:ext>
            </a:extLst>
          </p:cNvPr>
          <p:cNvGraphicFramePr>
            <a:graphicFrameLocks/>
          </p:cNvGraphicFramePr>
          <p:nvPr>
            <p:extLst>
              <p:ext uri="{D42A27DB-BD31-4B8C-83A1-F6EECF244321}">
                <p14:modId xmlns:p14="http://schemas.microsoft.com/office/powerpoint/2010/main" val="1669632795"/>
              </p:ext>
            </p:extLst>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7374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4667" y="804696"/>
            <a:ext cx="827296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SOEF-8</a:t>
            </a:r>
            <a:r>
              <a:rPr lang="es-ES" sz="1600" dirty="0">
                <a:solidFill>
                  <a:srgbClr val="1F497D"/>
                </a:solidFill>
                <a:latin typeface="Calibri" panose="020F0502020204030204" pitchFamily="34" charset="0"/>
              </a:rPr>
              <a:t>. ¿ CÓMO ES LA RESPUESTA CUANDO SE SOLICITA EL MANTENIMIENTO EN LA INFRAESTRUCTURA FÍSICA EN TU ÁREA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189C2ECF-5860-47F7-8E35-792CC82D6F66}"/>
              </a:ext>
            </a:extLst>
          </p:cNvPr>
          <p:cNvGraphicFramePr>
            <a:graphicFrameLocks/>
          </p:cNvGraphicFramePr>
          <p:nvPr>
            <p:extLst>
              <p:ext uri="{D42A27DB-BD31-4B8C-83A1-F6EECF244321}">
                <p14:modId xmlns:p14="http://schemas.microsoft.com/office/powerpoint/2010/main" val="1229544767"/>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8582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0749" y="804696"/>
            <a:ext cx="798991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SOEF-9</a:t>
            </a:r>
            <a:r>
              <a:rPr lang="es-ES" sz="1600" dirty="0">
                <a:solidFill>
                  <a:srgbClr val="1F497D"/>
                </a:solidFill>
                <a:latin typeface="Calibri" panose="020F0502020204030204" pitchFamily="34" charset="0"/>
              </a:rPr>
              <a:t>. ¿CONOCES A LOS INTEGRANTES DE LA COMISIÓN DE SEGURIDAD E HIGIENE EN TU ÁREA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C6676A74-A685-460C-B49F-A7D35EAF9BFF}"/>
              </a:ext>
            </a:extLst>
          </p:cNvPr>
          <p:cNvGraphicFramePr>
            <a:graphicFrameLocks/>
          </p:cNvGraphicFramePr>
          <p:nvPr>
            <p:extLst>
              <p:ext uri="{D42A27DB-BD31-4B8C-83A1-F6EECF244321}">
                <p14:modId xmlns:p14="http://schemas.microsoft.com/office/powerpoint/2010/main" val="1708764259"/>
              </p:ext>
            </p:extLst>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1664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6 Rectángulo">
            <a:extLst>
              <a:ext uri="{FF2B5EF4-FFF2-40B4-BE49-F238E27FC236}">
                <a16:creationId xmlns:a16="http://schemas.microsoft.com/office/drawing/2014/main" id="{14C2D36D-FB0D-4516-8091-3EA6BEF09E2B}"/>
              </a:ext>
            </a:extLst>
          </p:cNvPr>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1905600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5"/>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5389" y="804696"/>
            <a:ext cx="769370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SOEF-10</a:t>
            </a:r>
            <a:r>
              <a:rPr lang="es-ES" sz="1600" dirty="0">
                <a:solidFill>
                  <a:srgbClr val="1F497D"/>
                </a:solidFill>
                <a:latin typeface="Calibri" panose="020F0502020204030204" pitchFamily="34" charset="0"/>
              </a:rPr>
              <a:t>. ¿RECIBES INFORMACIÓN POR PARTE DE LA COMISIÓN DE SEGURIDAD E HIGIENE EN TU ÁREA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58B61850-1291-43CA-BC4D-A56320C23C4A}"/>
              </a:ext>
            </a:extLst>
          </p:cNvPr>
          <p:cNvGraphicFramePr>
            <a:graphicFrameLocks/>
          </p:cNvGraphicFramePr>
          <p:nvPr>
            <p:extLst>
              <p:ext uri="{D42A27DB-BD31-4B8C-83A1-F6EECF244321}">
                <p14:modId xmlns:p14="http://schemas.microsoft.com/office/powerpoint/2010/main" val="2011592457"/>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8612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648431" y="488949"/>
            <a:ext cx="6207617" cy="1200329"/>
          </a:xfrm>
          <a:prstGeom prst="rect">
            <a:avLst/>
          </a:prstGeom>
        </p:spPr>
        <p:txBody>
          <a:bodyPr wrap="square">
            <a:spAutoFit/>
          </a:bodyPr>
          <a:lstStyle/>
          <a:p>
            <a:pPr algn="ctr"/>
            <a:r>
              <a:rPr lang="es-ES" b="1" dirty="0">
                <a:solidFill>
                  <a:srgbClr val="000000"/>
                </a:solidFill>
                <a:latin typeface="Calibri" panose="020F0502020204030204" pitchFamily="34" charset="0"/>
              </a:rPr>
              <a:t>SEGURIDAD OCUPACIONAL </a:t>
            </a:r>
            <a:endParaRPr lang="es-ES" b="0" dirty="0">
              <a:effectLst/>
            </a:endParaRPr>
          </a:p>
          <a:p>
            <a:pPr algn="ctr"/>
            <a:r>
              <a:rPr lang="es-ES" b="1" dirty="0">
                <a:solidFill>
                  <a:srgbClr val="000000"/>
                </a:solidFill>
                <a:latin typeface="Calibri" panose="020F0502020204030204" pitchFamily="34" charset="0"/>
              </a:rPr>
              <a:t>– </a:t>
            </a:r>
            <a:endParaRPr lang="es-ES" b="0" dirty="0">
              <a:effectLst/>
            </a:endParaRPr>
          </a:p>
          <a:p>
            <a:pPr algn="ctr"/>
            <a:r>
              <a:rPr lang="es-ES" b="1" dirty="0">
                <a:solidFill>
                  <a:srgbClr val="000000"/>
                </a:solidFill>
                <a:latin typeface="Calibri" panose="020F0502020204030204" pitchFamily="34" charset="0"/>
              </a:rPr>
              <a:t>ESPACIO FÍSICO</a:t>
            </a:r>
            <a:endParaRPr lang="es-ES" b="0" dirty="0">
              <a:effectLst/>
            </a:endParaRPr>
          </a:p>
          <a:p>
            <a:pPr algn="ctr"/>
            <a:r>
              <a:rPr lang="es-ES" b="1" dirty="0">
                <a:solidFill>
                  <a:srgbClr val="000000"/>
                </a:solidFill>
                <a:latin typeface="Calibri" panose="020F0502020204030204" pitchFamily="34" charset="0"/>
              </a:rPr>
              <a:t>(SOEF)</a:t>
            </a:r>
            <a:endParaRPr lang="es-ES" b="0" dirty="0">
              <a:effectLst/>
            </a:endParaRPr>
          </a:p>
        </p:txBody>
      </p:sp>
      <p:sp>
        <p:nvSpPr>
          <p:cNvPr id="3" name="CuadroTexto 2">
            <a:extLst>
              <a:ext uri="{FF2B5EF4-FFF2-40B4-BE49-F238E27FC236}">
                <a16:creationId xmlns:a16="http://schemas.microsoft.com/office/drawing/2014/main" id="{4EE6B875-B01B-407C-B908-B4370D838318}"/>
              </a:ext>
            </a:extLst>
          </p:cNvPr>
          <p:cNvSpPr txBox="1"/>
          <p:nvPr/>
        </p:nvSpPr>
        <p:spPr>
          <a:xfrm>
            <a:off x="1377359" y="1772816"/>
            <a:ext cx="7155081" cy="3139321"/>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obtenemos que la</a:t>
            </a:r>
            <a:r>
              <a:rPr lang="es-MX" b="1" dirty="0"/>
              <a:t> iluminación </a:t>
            </a:r>
            <a:r>
              <a:rPr lang="es-MX" dirty="0"/>
              <a:t>en las áreas de trabajo es buena, el </a:t>
            </a:r>
            <a:r>
              <a:rPr lang="es-MX" b="1" dirty="0"/>
              <a:t>clima</a:t>
            </a:r>
            <a:r>
              <a:rPr lang="es-MX" dirty="0"/>
              <a:t> del entorno en cual se labora es bastante buena, el </a:t>
            </a:r>
            <a:r>
              <a:rPr lang="es-MX" b="1" dirty="0"/>
              <a:t>ruido</a:t>
            </a:r>
            <a:r>
              <a:rPr lang="es-MX" dirty="0"/>
              <a:t> es adecuado para realizar las diversas labores encomendadas, en lo referente a </a:t>
            </a:r>
            <a:r>
              <a:rPr lang="es-MX" b="1" dirty="0"/>
              <a:t>mobiliario</a:t>
            </a:r>
            <a:r>
              <a:rPr lang="es-MX" dirty="0"/>
              <a:t> se expresa que es regular, el </a:t>
            </a:r>
            <a:r>
              <a:rPr lang="es-MX" b="1" dirty="0"/>
              <a:t>espacio</a:t>
            </a:r>
            <a:r>
              <a:rPr lang="es-MX" dirty="0"/>
              <a:t> permite realizar las actividades de forma normal, la </a:t>
            </a:r>
            <a:r>
              <a:rPr lang="es-MX" b="1" dirty="0"/>
              <a:t>higiene</a:t>
            </a:r>
            <a:r>
              <a:rPr lang="es-MX" dirty="0"/>
              <a:t> en general es buena, pero la </a:t>
            </a:r>
            <a:r>
              <a:rPr lang="es-MX" b="1" dirty="0"/>
              <a:t>higiene en sanitarios </a:t>
            </a:r>
            <a:r>
              <a:rPr lang="es-MX" dirty="0"/>
              <a:t>es limitada, en relación a la respuesta de solicitud de </a:t>
            </a:r>
            <a:r>
              <a:rPr lang="es-MX" b="1" dirty="0"/>
              <a:t>mantenimiento</a:t>
            </a:r>
            <a:r>
              <a:rPr lang="es-MX" dirty="0"/>
              <a:t> de infraestructura se expresa que es buena, se conoce a los </a:t>
            </a:r>
            <a:r>
              <a:rPr lang="es-MX" b="1" dirty="0"/>
              <a:t>integrantes</a:t>
            </a:r>
            <a:r>
              <a:rPr lang="es-MX" dirty="0"/>
              <a:t> </a:t>
            </a:r>
            <a:r>
              <a:rPr lang="es-MX" b="1" dirty="0"/>
              <a:t>de las comisiones de seguridad e higiene </a:t>
            </a:r>
            <a:r>
              <a:rPr lang="es-MX" dirty="0"/>
              <a:t>en un buen porcentaje, pero escasea un poco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3168922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686890" y="2553608"/>
            <a:ext cx="6130699" cy="1877437"/>
          </a:xfrm>
          <a:prstGeom prst="rect">
            <a:avLst/>
          </a:prstGeom>
        </p:spPr>
        <p:txBody>
          <a:bodyPr wrap="square">
            <a:spAutoFit/>
          </a:bodyPr>
          <a:lstStyle/>
          <a:p>
            <a:pPr algn="ctr"/>
            <a:r>
              <a:rPr lang="es-MX" sz="4000" b="1" dirty="0">
                <a:solidFill>
                  <a:srgbClr val="000000"/>
                </a:solidFill>
                <a:latin typeface="Calibri" panose="020F0502020204030204" pitchFamily="34" charset="0"/>
              </a:rPr>
              <a:t>III.-RECURSOS MATERIALES</a:t>
            </a:r>
            <a:endParaRPr lang="es-MX" sz="4000" dirty="0"/>
          </a:p>
          <a:p>
            <a:pPr algn="ctr"/>
            <a:r>
              <a:rPr lang="es-MX" sz="4000" b="1" dirty="0">
                <a:solidFill>
                  <a:srgbClr val="000000"/>
                </a:solidFill>
                <a:latin typeface="Calibri" panose="020F0502020204030204" pitchFamily="34" charset="0"/>
              </a:rPr>
              <a:t>(RM)</a:t>
            </a:r>
            <a:endParaRPr lang="es-MX" sz="4000" dirty="0"/>
          </a:p>
          <a:p>
            <a:br>
              <a:rPr lang="es-MX" dirty="0"/>
            </a:br>
            <a:endParaRPr lang="es-MX" dirty="0"/>
          </a:p>
        </p:txBody>
      </p:sp>
    </p:spTree>
    <p:extLst>
      <p:ext uri="{BB962C8B-B14F-4D97-AF65-F5344CB8AC3E}">
        <p14:creationId xmlns:p14="http://schemas.microsoft.com/office/powerpoint/2010/main" val="3489796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88643" y="718128"/>
            <a:ext cx="8255357"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RM-1</a:t>
            </a:r>
            <a:r>
              <a:rPr lang="es-ES" sz="1600" dirty="0">
                <a:solidFill>
                  <a:srgbClr val="1F497D"/>
                </a:solidFill>
                <a:latin typeface="Calibri" panose="020F0502020204030204" pitchFamily="34" charset="0"/>
              </a:rPr>
              <a:t>. LA INFORMACIÓN PARA LA PLANEACIÓN Y EJECUCIÓN DE TUS ACTIVIDADES ACADÉMICAS, ¿TE SON PROPORCIONADAS DE MANERA CORRECTA Y OPORTUNA?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A074E1F7-1CC6-456B-8088-B474BEECB1CA}"/>
              </a:ext>
            </a:extLst>
          </p:cNvPr>
          <p:cNvGraphicFramePr>
            <a:graphicFrameLocks/>
          </p:cNvGraphicFramePr>
          <p:nvPr>
            <p:extLst>
              <p:ext uri="{D42A27DB-BD31-4B8C-83A1-F6EECF244321}">
                <p14:modId xmlns:p14="http://schemas.microsoft.com/office/powerpoint/2010/main" val="988115394"/>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8253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5774" y="718128"/>
            <a:ext cx="7999866" cy="1384995"/>
          </a:xfrm>
          <a:prstGeom prst="rect">
            <a:avLst/>
          </a:prstGeom>
        </p:spPr>
        <p:txBody>
          <a:bodyPr wrap="square">
            <a:spAutoFit/>
          </a:bodyPr>
          <a:lstStyle/>
          <a:p>
            <a:r>
              <a:rPr lang="es-ES" sz="1600" b="1" dirty="0">
                <a:solidFill>
                  <a:srgbClr val="1F497D"/>
                </a:solidFill>
                <a:latin typeface="Calibri" panose="020F0502020204030204" pitchFamily="34" charset="0"/>
              </a:rPr>
              <a:t>CUADRO RM-2</a:t>
            </a:r>
            <a:r>
              <a:rPr lang="es-ES" sz="1600" dirty="0">
                <a:solidFill>
                  <a:srgbClr val="1F497D"/>
                </a:solidFill>
                <a:latin typeface="Calibri" panose="020F0502020204030204" pitchFamily="34" charset="0"/>
              </a:rPr>
              <a:t>. ¿TIENES ACCESO A EQUIPO DE CÓMPUTO, AUDIOVISUAL, LABORATORIOS Y/O TALLERES NECESARIOS PARA LLEVAR A CABO TUS ACTIVIDADES ACADÉMICAS O DE INVESTIGACIÓN?</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16FD446A-7BFE-419B-97B0-55A9242C25F7}"/>
              </a:ext>
            </a:extLst>
          </p:cNvPr>
          <p:cNvGraphicFramePr>
            <a:graphicFrameLocks/>
          </p:cNvGraphicFramePr>
          <p:nvPr>
            <p:extLst>
              <p:ext uri="{D42A27DB-BD31-4B8C-83A1-F6EECF244321}">
                <p14:modId xmlns:p14="http://schemas.microsoft.com/office/powerpoint/2010/main" val="1796215029"/>
              </p:ext>
            </p:extLst>
          </p:nvPr>
        </p:nvGraphicFramePr>
        <p:xfrm>
          <a:off x="1637420" y="1617155"/>
          <a:ext cx="6624736" cy="39749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8080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95" y="718128"/>
            <a:ext cx="791264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RM-3</a:t>
            </a:r>
            <a:r>
              <a:rPr lang="es-ES" sz="1600" dirty="0">
                <a:solidFill>
                  <a:srgbClr val="1F497D"/>
                </a:solidFill>
                <a:latin typeface="Calibri" panose="020F0502020204030204" pitchFamily="34" charset="0"/>
              </a:rPr>
              <a:t>. ¿ EN QUE CONDICIONES SE ENCUENTRAN  LAS AULAS DONDE IMPARTES TUS CLASES?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9E7FD6F-6204-46EF-A3CF-3DAAB7A120CF}"/>
              </a:ext>
            </a:extLst>
          </p:cNvPr>
          <p:cNvGraphicFramePr>
            <a:graphicFrameLocks/>
          </p:cNvGraphicFramePr>
          <p:nvPr>
            <p:extLst>
              <p:ext uri="{D42A27DB-BD31-4B8C-83A1-F6EECF244321}">
                <p14:modId xmlns:p14="http://schemas.microsoft.com/office/powerpoint/2010/main" val="3732305419"/>
              </p:ext>
            </p:extLst>
          </p:nvPr>
        </p:nvGraphicFramePr>
        <p:xfrm>
          <a:off x="1412549" y="1319862"/>
          <a:ext cx="7551939" cy="42611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1332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1638" y="718128"/>
            <a:ext cx="754220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RM-4</a:t>
            </a:r>
            <a:r>
              <a:rPr lang="es-ES" sz="1600" dirty="0">
                <a:solidFill>
                  <a:srgbClr val="1F497D"/>
                </a:solidFill>
                <a:latin typeface="Calibri" panose="020F0502020204030204" pitchFamily="34" charset="0"/>
              </a:rPr>
              <a:t>. ¿CUENTAS CON EL MATERIAL NECESARIO PARA LA REALIZACIÓN DE TUS FUNCIONES?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6E6F6AE-E765-407A-957A-203CE2F0C4E6}"/>
              </a:ext>
            </a:extLst>
          </p:cNvPr>
          <p:cNvGraphicFramePr>
            <a:graphicFrameLocks/>
          </p:cNvGraphicFramePr>
          <p:nvPr>
            <p:extLst>
              <p:ext uri="{D42A27DB-BD31-4B8C-83A1-F6EECF244321}">
                <p14:modId xmlns:p14="http://schemas.microsoft.com/office/powerpoint/2010/main" val="821871939"/>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0195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82" y="718128"/>
            <a:ext cx="744832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RM-5</a:t>
            </a:r>
            <a:r>
              <a:rPr lang="es-ES" sz="1600" dirty="0">
                <a:solidFill>
                  <a:srgbClr val="1F497D"/>
                </a:solidFill>
                <a:latin typeface="Calibri" panose="020F0502020204030204" pitchFamily="34" charset="0"/>
              </a:rPr>
              <a:t>. ¿SE TE PROPORCIONA EL EQUIPO O HERRAMIENTAS NECESARIAS PARA REALIZAR TUS FUNCIONES?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0DC80207-E4C1-4D82-B0B2-9B2E7D2CB94B}"/>
              </a:ext>
            </a:extLst>
          </p:cNvPr>
          <p:cNvGraphicFramePr>
            <a:graphicFrameLocks/>
          </p:cNvGraphicFramePr>
          <p:nvPr>
            <p:extLst>
              <p:ext uri="{D42A27DB-BD31-4B8C-83A1-F6EECF244321}">
                <p14:modId xmlns:p14="http://schemas.microsoft.com/office/powerpoint/2010/main" val="286222693"/>
              </p:ext>
            </p:extLst>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3997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9354" y="718128"/>
            <a:ext cx="768224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RM-6</a:t>
            </a:r>
            <a:r>
              <a:rPr lang="es-ES" sz="1600" dirty="0">
                <a:solidFill>
                  <a:srgbClr val="1F497D"/>
                </a:solidFill>
                <a:latin typeface="Calibri" panose="020F0502020204030204" pitchFamily="34" charset="0"/>
              </a:rPr>
              <a:t>. CUANDO SOLICITAS UN SERVICIO PARA TU EQUIPO DE CÓMPUTO, ¿SE TE ATIENDE DE MANERA OPORTUNA?</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0C8E4EBD-DEF6-4128-9566-FEB0ADEF20F5}"/>
              </a:ext>
            </a:extLst>
          </p:cNvPr>
          <p:cNvGraphicFramePr>
            <a:graphicFrameLocks/>
          </p:cNvGraphicFramePr>
          <p:nvPr>
            <p:extLst>
              <p:ext uri="{D42A27DB-BD31-4B8C-83A1-F6EECF244321}">
                <p14:modId xmlns:p14="http://schemas.microsoft.com/office/powerpoint/2010/main" val="3183438016"/>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6154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82" y="718128"/>
            <a:ext cx="747618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RM-7</a:t>
            </a:r>
            <a:r>
              <a:rPr lang="es-ES" sz="1600" dirty="0">
                <a:solidFill>
                  <a:srgbClr val="1F497D"/>
                </a:solidFill>
                <a:latin typeface="Calibri" panose="020F0502020204030204" pitchFamily="34" charset="0"/>
              </a:rPr>
              <a:t>. ¿CUENTAS CON EL MATERIAL NECESARIO PARA LA REALIZACIÓN DE TUS FUNCIONES?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358112C0-CA0F-41AA-AE05-2BD54A1FB470}"/>
              </a:ext>
            </a:extLst>
          </p:cNvPr>
          <p:cNvGraphicFramePr>
            <a:graphicFrameLocks/>
          </p:cNvGraphicFramePr>
          <p:nvPr>
            <p:extLst>
              <p:ext uri="{D42A27DB-BD31-4B8C-83A1-F6EECF244321}">
                <p14:modId xmlns:p14="http://schemas.microsoft.com/office/powerpoint/2010/main" val="1084058724"/>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550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6 Rectángulo">
            <a:extLst>
              <a:ext uri="{FF2B5EF4-FFF2-40B4-BE49-F238E27FC236}">
                <a16:creationId xmlns:a16="http://schemas.microsoft.com/office/drawing/2014/main" id="{E59259C9-F9FB-4586-8999-51315EF4377A}"/>
              </a:ext>
            </a:extLst>
          </p:cNvPr>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2688223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5" name="Rectángulo 14"/>
          <p:cNvSpPr/>
          <p:nvPr/>
        </p:nvSpPr>
        <p:spPr>
          <a:xfrm>
            <a:off x="897182" y="718128"/>
            <a:ext cx="747618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RM-8</a:t>
            </a:r>
            <a:r>
              <a:rPr lang="es-ES" sz="1600" dirty="0">
                <a:solidFill>
                  <a:srgbClr val="1F497D"/>
                </a:solidFill>
                <a:latin typeface="Calibri" panose="020F0502020204030204" pitchFamily="34" charset="0"/>
              </a:rPr>
              <a:t>. ¿SE TE PROPORCIONA EN TIEMPO Y FORMA EL EQUIPO O HERRAMIENTAS NECESARIAS PARA REALIZAR TUS FUNCIONES?</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3B8DE31A-29D6-40B1-8158-FED7C1908050}"/>
              </a:ext>
            </a:extLst>
          </p:cNvPr>
          <p:cNvGraphicFramePr>
            <a:graphicFrameLocks/>
          </p:cNvGraphicFramePr>
          <p:nvPr>
            <p:extLst>
              <p:ext uri="{D42A27DB-BD31-4B8C-83A1-F6EECF244321}">
                <p14:modId xmlns:p14="http://schemas.microsoft.com/office/powerpoint/2010/main" val="524323845"/>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127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942"/>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p:txBody>
      </p:sp>
      <p:sp>
        <p:nvSpPr>
          <p:cNvPr id="3" name="CuadroTexto 2">
            <a:extLst>
              <a:ext uri="{FF2B5EF4-FFF2-40B4-BE49-F238E27FC236}">
                <a16:creationId xmlns:a16="http://schemas.microsoft.com/office/drawing/2014/main" id="{295E3CD3-549B-47B8-8048-94B02238D8F0}"/>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 </a:t>
            </a:r>
            <a:r>
              <a:rPr lang="es-MX" dirty="0"/>
              <a:t>siempre son proporcionadas de manera correcta y oportuna.</a:t>
            </a:r>
          </a:p>
          <a:p>
            <a:pPr marL="285750" indent="-285750" algn="just">
              <a:buFont typeface="Arial" panose="020B0604020202020204" pitchFamily="34" charset="0"/>
              <a:buChar char="•"/>
            </a:pPr>
            <a:r>
              <a:rPr lang="es-MX" dirty="0"/>
              <a:t>Siempre se cuenta con </a:t>
            </a:r>
            <a:r>
              <a:rPr lang="es-MX" b="1" dirty="0"/>
              <a:t>acceso a equipo de computo, audiovisual, laboratorios y/o talleres</a:t>
            </a:r>
            <a:r>
              <a:rPr lang="es-MX" dirty="0"/>
              <a:t> necesarios para llevar a cabo tus actividades académicas o de investigación.</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se imparten clases son buenas pero hay una oportunidad a mejorar.</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777748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360"/>
            <a:ext cx="4572000" cy="1200329"/>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a:p>
            <a:br>
              <a:rPr lang="es-MX" dirty="0"/>
            </a:br>
            <a:endParaRPr lang="es-MX" dirty="0"/>
          </a:p>
        </p:txBody>
      </p:sp>
      <p:sp>
        <p:nvSpPr>
          <p:cNvPr id="3" name="CuadroTexto 2">
            <a:extLst>
              <a:ext uri="{FF2B5EF4-FFF2-40B4-BE49-F238E27FC236}">
                <a16:creationId xmlns:a16="http://schemas.microsoft.com/office/drawing/2014/main" id="{E54B0198-2443-43C8-8A67-04DC01898EFF}"/>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Casi no se</a:t>
            </a:r>
            <a:r>
              <a:rPr lang="es-MX" b="1" dirty="0"/>
              <a:t> </a:t>
            </a:r>
            <a:r>
              <a:rPr lang="es-MX" dirty="0"/>
              <a:t>cuenta con el </a:t>
            </a:r>
            <a:r>
              <a:rPr lang="es-MX" b="1" dirty="0"/>
              <a:t>material necesario para realizar sus funciones</a:t>
            </a:r>
            <a:r>
              <a:rPr lang="es-MX" dirty="0"/>
              <a:t>, ya que mas del 67% menciona que no es siempre.</a:t>
            </a:r>
          </a:p>
          <a:p>
            <a:pPr marL="285750" indent="-285750" algn="just">
              <a:buFont typeface="Arial" panose="020B0604020202020204" pitchFamily="34" charset="0"/>
              <a:buChar char="•"/>
            </a:pPr>
            <a:r>
              <a:rPr lang="es-MX" dirty="0"/>
              <a:t>Casi no se proporciona </a:t>
            </a:r>
            <a:r>
              <a:rPr lang="es-MX" b="1" dirty="0"/>
              <a:t>el equipo o herramientas necesarias para realizar sus funciones</a:t>
            </a:r>
            <a:r>
              <a:rPr lang="es-MX" dirty="0"/>
              <a:t>, ya que mas del 70% menciona que no es siempre.</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sin embargo hay una oportunidad de mejora ya que mas del 26% menciona que no es siempre.</a:t>
            </a:r>
          </a:p>
          <a:p>
            <a:pPr algn="just"/>
            <a:r>
              <a:rPr lang="es-MX" dirty="0"/>
              <a:t>En el rubro de </a:t>
            </a:r>
            <a:r>
              <a:rPr lang="es-MX" b="1" dirty="0"/>
              <a:t>“Recursos Materiales”</a:t>
            </a:r>
            <a:r>
              <a:rPr lang="es-MX" dirty="0"/>
              <a:t> se presentan los resultados :</a:t>
            </a:r>
          </a:p>
        </p:txBody>
      </p:sp>
    </p:spTree>
    <p:extLst>
      <p:ext uri="{BB962C8B-B14F-4D97-AF65-F5344CB8AC3E}">
        <p14:creationId xmlns:p14="http://schemas.microsoft.com/office/powerpoint/2010/main" val="2833743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360"/>
            <a:ext cx="4572000" cy="1200329"/>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a:p>
            <a:br>
              <a:rPr lang="es-MX" dirty="0"/>
            </a:br>
            <a:endParaRPr lang="es-MX" dirty="0"/>
          </a:p>
        </p:txBody>
      </p:sp>
      <p:sp>
        <p:nvSpPr>
          <p:cNvPr id="3" name="CuadroTexto 2">
            <a:extLst>
              <a:ext uri="{FF2B5EF4-FFF2-40B4-BE49-F238E27FC236}">
                <a16:creationId xmlns:a16="http://schemas.microsoft.com/office/drawing/2014/main" id="{E54B0198-2443-43C8-8A67-04DC01898EFF}"/>
              </a:ext>
            </a:extLst>
          </p:cNvPr>
          <p:cNvSpPr txBox="1"/>
          <p:nvPr/>
        </p:nvSpPr>
        <p:spPr>
          <a:xfrm>
            <a:off x="1597955" y="1068961"/>
            <a:ext cx="6785897" cy="2308324"/>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 aparte el 20% indica que nunca se le entrega.</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 </a:t>
            </a:r>
            <a:r>
              <a:rPr lang="es-MX" dirty="0"/>
              <a:t>ya que el 100% afirma que algunas veces.</a:t>
            </a:r>
          </a:p>
        </p:txBody>
      </p:sp>
    </p:spTree>
    <p:extLst>
      <p:ext uri="{BB962C8B-B14F-4D97-AF65-F5344CB8AC3E}">
        <p14:creationId xmlns:p14="http://schemas.microsoft.com/office/powerpoint/2010/main" val="763820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253898" y="2181470"/>
            <a:ext cx="6996683" cy="2492990"/>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IV.-CONVIVENCIA CON COMPAÑEROS – COMPAÑERAS</a:t>
            </a:r>
            <a:endParaRPr lang="es-ES" sz="4000" b="0" dirty="0">
              <a:effectLst/>
            </a:endParaRPr>
          </a:p>
          <a:p>
            <a:pPr algn="ctr"/>
            <a:r>
              <a:rPr lang="es-ES" sz="4000" b="1" i="0" u="none" strike="noStrike" dirty="0">
                <a:solidFill>
                  <a:srgbClr val="000000"/>
                </a:solidFill>
                <a:effectLst/>
                <a:latin typeface="Calibri" panose="020F0502020204030204" pitchFamily="34" charset="0"/>
              </a:rPr>
              <a:t>“CCC”</a:t>
            </a:r>
            <a:endParaRPr lang="es-ES" sz="4000" b="0" dirty="0">
              <a:effectLst/>
            </a:endParaRPr>
          </a:p>
          <a:p>
            <a:br>
              <a:rPr lang="es-ES" dirty="0"/>
            </a:br>
            <a:endParaRPr lang="es-MX" dirty="0"/>
          </a:p>
        </p:txBody>
      </p:sp>
    </p:spTree>
    <p:extLst>
      <p:ext uri="{BB962C8B-B14F-4D97-AF65-F5344CB8AC3E}">
        <p14:creationId xmlns:p14="http://schemas.microsoft.com/office/powerpoint/2010/main" val="66242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57567"/>
            <a:ext cx="7653561"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CCC-1</a:t>
            </a:r>
            <a:r>
              <a:rPr lang="es-ES" sz="1600" dirty="0">
                <a:solidFill>
                  <a:srgbClr val="1F497D"/>
                </a:solidFill>
                <a:latin typeface="Calibri" panose="020F0502020204030204" pitchFamily="34" charset="0"/>
              </a:rPr>
              <a:t>. ¿CÓMO CONSIDERAS LAS RELACIONES ENTRE TUS COMPAÑEROS – COMPAÑERAS DE TRABAJO?</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37BD8650-833E-4DC1-A995-BD36A3C83A91}"/>
              </a:ext>
            </a:extLst>
          </p:cNvPr>
          <p:cNvGraphicFramePr>
            <a:graphicFrameLocks/>
          </p:cNvGraphicFramePr>
          <p:nvPr>
            <p:extLst>
              <p:ext uri="{D42A27DB-BD31-4B8C-83A1-F6EECF244321}">
                <p14:modId xmlns:p14="http://schemas.microsoft.com/office/powerpoint/2010/main" val="4037996634"/>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3240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1022"/>
            <a:ext cx="795270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CCC-2</a:t>
            </a:r>
            <a:r>
              <a:rPr lang="es-ES" sz="1600" dirty="0">
                <a:solidFill>
                  <a:srgbClr val="1F497D"/>
                </a:solidFill>
                <a:latin typeface="Calibri" panose="020F0502020204030204" pitchFamily="34" charset="0"/>
              </a:rPr>
              <a:t>. ¿CONSIDERAS QUE EN TU ÁREA  SE FOMENTA EL TRABAJO EN EQUIPO?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49C1754B-87DD-4196-93C8-8F0A9BB52915}"/>
              </a:ext>
            </a:extLst>
          </p:cNvPr>
          <p:cNvGraphicFramePr>
            <a:graphicFrameLocks/>
          </p:cNvGraphicFramePr>
          <p:nvPr>
            <p:extLst>
              <p:ext uri="{D42A27DB-BD31-4B8C-83A1-F6EECF244321}">
                <p14:modId xmlns:p14="http://schemas.microsoft.com/office/powerpoint/2010/main" val="2426434681"/>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0060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21028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CCC-3</a:t>
            </a:r>
            <a:r>
              <a:rPr lang="es-ES" sz="1600" dirty="0">
                <a:solidFill>
                  <a:srgbClr val="1F497D"/>
                </a:solidFill>
                <a:latin typeface="Calibri" panose="020F0502020204030204" pitchFamily="34" charset="0"/>
              </a:rPr>
              <a:t>. EN TU TRABAJO, EXPRESAS TU PUNTO DE VISTA, AÚN CUANDO SEA DIFERENTE AL DE LOS DEMÁS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F9205BFE-D84A-40B5-A2CE-E5EA8E10FE38}"/>
              </a:ext>
            </a:extLst>
          </p:cNvPr>
          <p:cNvGraphicFramePr>
            <a:graphicFrameLocks/>
          </p:cNvGraphicFramePr>
          <p:nvPr>
            <p:extLst>
              <p:ext uri="{D42A27DB-BD31-4B8C-83A1-F6EECF244321}">
                <p14:modId xmlns:p14="http://schemas.microsoft.com/office/powerpoint/2010/main" val="1682753564"/>
              </p:ext>
            </p:extLst>
          </p:nvPr>
        </p:nvGraphicFramePr>
        <p:xfrm>
          <a:off x="1585706" y="1321759"/>
          <a:ext cx="7227089" cy="4085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8559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17164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CCC-4</a:t>
            </a:r>
            <a:r>
              <a:rPr lang="es-ES" sz="1600" dirty="0">
                <a:solidFill>
                  <a:srgbClr val="1F497D"/>
                </a:solidFill>
                <a:latin typeface="Calibri" panose="020F0502020204030204" pitchFamily="34" charset="0"/>
              </a:rPr>
              <a:t>. ¿CONSIDERAS QUE EN TÚ ÁREA DE TRABAJO SE PRESENTAN SITUACIONES DE CONFLICTO?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8BB34F9-BA1B-4E76-8657-A0DB753DCEDF}"/>
              </a:ext>
            </a:extLst>
          </p:cNvPr>
          <p:cNvGraphicFramePr>
            <a:graphicFrameLocks/>
          </p:cNvGraphicFramePr>
          <p:nvPr>
            <p:extLst>
              <p:ext uri="{D42A27DB-BD31-4B8C-83A1-F6EECF244321}">
                <p14:modId xmlns:p14="http://schemas.microsoft.com/office/powerpoint/2010/main" val="3426413111"/>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362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41179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CCC-5</a:t>
            </a:r>
            <a:r>
              <a:rPr lang="es-ES" sz="1600" dirty="0">
                <a:solidFill>
                  <a:srgbClr val="1F497D"/>
                </a:solidFill>
                <a:latin typeface="Calibri" panose="020F0502020204030204" pitchFamily="34" charset="0"/>
              </a:rPr>
              <a:t>. ¿PIENSAS QUE LAS SITUACIONES DE CONFLICTO  PUEDEN AFECTAR EL AMBIENTE LABORAL?</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D455D952-A999-475B-AD1D-CEDCA4BD0F64}"/>
              </a:ext>
            </a:extLst>
          </p:cNvPr>
          <p:cNvGraphicFramePr>
            <a:graphicFrameLocks/>
          </p:cNvGraphicFramePr>
          <p:nvPr>
            <p:extLst>
              <p:ext uri="{D42A27DB-BD31-4B8C-83A1-F6EECF244321}">
                <p14:modId xmlns:p14="http://schemas.microsoft.com/office/powerpoint/2010/main" val="2114590966"/>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8474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4" name="5 CuadroTexto">
            <a:extLst>
              <a:ext uri="{FF2B5EF4-FFF2-40B4-BE49-F238E27FC236}">
                <a16:creationId xmlns:a16="http://schemas.microsoft.com/office/drawing/2014/main" id="{A74123CB-5AE0-44D6-BF24-FC1EE2D9832F}"/>
              </a:ext>
            </a:extLst>
          </p:cNvPr>
          <p:cNvSpPr txBox="1"/>
          <p:nvPr/>
        </p:nvSpPr>
        <p:spPr>
          <a:xfrm>
            <a:off x="948022" y="2779367"/>
            <a:ext cx="8265920" cy="646331"/>
          </a:xfrm>
          <a:prstGeom prst="rect">
            <a:avLst/>
          </a:prstGeom>
          <a:noFill/>
        </p:spPr>
        <p:txBody>
          <a:bodyPr wrap="square" rtlCol="0">
            <a:spAutoFit/>
          </a:bodyPr>
          <a:lstStyle/>
          <a:p>
            <a:pPr algn="ctr"/>
            <a:r>
              <a:rPr lang="es-MX" sz="3600" b="1" dirty="0"/>
              <a:t>DIRECCION DE RECURSOS HUMANOS</a:t>
            </a:r>
          </a:p>
        </p:txBody>
      </p:sp>
    </p:spTree>
    <p:extLst>
      <p:ext uri="{BB962C8B-B14F-4D97-AF65-F5344CB8AC3E}">
        <p14:creationId xmlns:p14="http://schemas.microsoft.com/office/powerpoint/2010/main" val="1966330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23603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CCC-6</a:t>
            </a:r>
            <a:r>
              <a:rPr lang="es-ES" sz="1600" dirty="0">
                <a:solidFill>
                  <a:srgbClr val="1F497D"/>
                </a:solidFill>
                <a:latin typeface="Calibri" panose="020F0502020204030204" pitchFamily="34" charset="0"/>
              </a:rPr>
              <a:t>. ¿QUÉ TIPO DE CONFLICTOS SE GENERAN EN TU ÁREA DE TRABAJO? (ELIGE 3)</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18F062EB-2131-4C27-A0B7-19159579C7F9}"/>
              </a:ext>
            </a:extLst>
          </p:cNvPr>
          <p:cNvGraphicFramePr>
            <a:graphicFrameLocks/>
          </p:cNvGraphicFramePr>
          <p:nvPr>
            <p:extLst>
              <p:ext uri="{D42A27DB-BD31-4B8C-83A1-F6EECF244321}">
                <p14:modId xmlns:p14="http://schemas.microsoft.com/office/powerpoint/2010/main" val="1440210841"/>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8760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6668972"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CCC-7</a:t>
            </a:r>
            <a:r>
              <a:rPr lang="es-ES" sz="1600" dirty="0">
                <a:solidFill>
                  <a:srgbClr val="1F497D"/>
                </a:solidFill>
                <a:latin typeface="Calibri" panose="020F0502020204030204" pitchFamily="34" charset="0"/>
              </a:rPr>
              <a:t>. ¿SE RESUELVEN LOS CONFLICTOS EN TU ÁREA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808D37F7-7A35-44A5-AC9E-EBCB97D63679}"/>
              </a:ext>
            </a:extLst>
          </p:cNvPr>
          <p:cNvGraphicFramePr>
            <a:graphicFrameLocks/>
          </p:cNvGraphicFramePr>
          <p:nvPr>
            <p:extLst>
              <p:ext uri="{D42A27DB-BD31-4B8C-83A1-F6EECF244321}">
                <p14:modId xmlns:p14="http://schemas.microsoft.com/office/powerpoint/2010/main" val="2651682664"/>
              </p:ext>
            </p:extLst>
          </p:nvPr>
        </p:nvGraphicFramePr>
        <p:xfrm>
          <a:off x="1619672" y="1257624"/>
          <a:ext cx="7083073" cy="43427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99784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186124" y="488949"/>
            <a:ext cx="5132231" cy="646331"/>
          </a:xfrm>
          <a:prstGeom prst="rect">
            <a:avLst/>
          </a:prstGeom>
        </p:spPr>
        <p:txBody>
          <a:bodyPr wrap="square">
            <a:spAutoFit/>
          </a:bodyPr>
          <a:lstStyle/>
          <a:p>
            <a:pPr algn="ctr"/>
            <a:r>
              <a:rPr lang="es-ES" b="1" dirty="0">
                <a:solidFill>
                  <a:srgbClr val="000000"/>
                </a:solidFill>
                <a:latin typeface="Calibri" panose="020F0502020204030204" pitchFamily="34" charset="0"/>
              </a:rPr>
              <a:t>CONVIVENCIA CON COMPAÑEROS – COMPAÑERAS</a:t>
            </a:r>
            <a:endParaRPr lang="es-ES" b="0" dirty="0">
              <a:effectLst/>
            </a:endParaRPr>
          </a:p>
          <a:p>
            <a:pPr algn="ctr"/>
            <a:r>
              <a:rPr lang="es-ES" b="1" dirty="0">
                <a:solidFill>
                  <a:srgbClr val="000000"/>
                </a:solidFill>
                <a:latin typeface="Calibri" panose="020F0502020204030204" pitchFamily="34" charset="0"/>
              </a:rPr>
              <a:t>“CCC”</a:t>
            </a:r>
            <a:endParaRPr lang="es-ES" b="0" dirty="0">
              <a:effectLst/>
            </a:endParaRPr>
          </a:p>
        </p:txBody>
      </p:sp>
      <p:sp>
        <p:nvSpPr>
          <p:cNvPr id="3" name="CuadroTexto 2">
            <a:extLst>
              <a:ext uri="{FF2B5EF4-FFF2-40B4-BE49-F238E27FC236}">
                <a16:creationId xmlns:a16="http://schemas.microsoft.com/office/drawing/2014/main" id="{C11E45BC-7C63-4F61-A94B-9AE6CDED0249}"/>
              </a:ext>
            </a:extLst>
          </p:cNvPr>
          <p:cNvSpPr txBox="1"/>
          <p:nvPr/>
        </p:nvSpPr>
        <p:spPr>
          <a:xfrm>
            <a:off x="2195736" y="1556792"/>
            <a:ext cx="5930945" cy="3139321"/>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opina que la </a:t>
            </a:r>
            <a:r>
              <a:rPr lang="es-MX" b="1" dirty="0"/>
              <a:t>relación</a:t>
            </a:r>
            <a:r>
              <a:rPr lang="es-MX" dirty="0"/>
              <a:t> </a:t>
            </a:r>
            <a:r>
              <a:rPr lang="es-MX" b="1" dirty="0"/>
              <a:t>entre compañeros y compañeras </a:t>
            </a:r>
            <a:r>
              <a:rPr lang="es-MX" dirty="0"/>
              <a:t>es bastante buenas, el </a:t>
            </a:r>
            <a:r>
              <a:rPr lang="es-MX" b="1" dirty="0"/>
              <a:t>trabajo en equipo</a:t>
            </a:r>
            <a:r>
              <a:rPr lang="es-MX" dirty="0"/>
              <a:t> es buena con una oportunidad a mejorar, se manifiesta que se les permite expresar su </a:t>
            </a:r>
            <a:r>
              <a:rPr lang="es-MX" b="1" dirty="0"/>
              <a:t>punto de vista</a:t>
            </a:r>
            <a:r>
              <a:rPr lang="es-MX" dirty="0"/>
              <a:t>, se dice que se presentan </a:t>
            </a:r>
            <a:r>
              <a:rPr lang="es-MX" b="1" dirty="0"/>
              <a:t>situaciones de conflicto </a:t>
            </a:r>
            <a:r>
              <a:rPr lang="es-MX" dirty="0"/>
              <a:t>, y estas situaciones de </a:t>
            </a:r>
            <a:r>
              <a:rPr lang="es-MX" b="1" dirty="0"/>
              <a:t>conflicto afectan el ambiente </a:t>
            </a:r>
            <a:r>
              <a:rPr lang="es-MX" dirty="0"/>
              <a:t>de trabajo, los encuestados clasificaron los siguientes </a:t>
            </a:r>
            <a:r>
              <a:rPr lang="es-MX" b="1" dirty="0"/>
              <a:t>tipos</a:t>
            </a:r>
            <a:r>
              <a:rPr lang="es-MX" dirty="0"/>
              <a:t> de conflictos jerarquizándolos de la siguiente manera: 1.-conflictos institucionales, 2.-conflictos con compañeros, 3.-conflictos usuarios-cliente,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40626515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778859" y="2175695"/>
            <a:ext cx="6233695" cy="2492990"/>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V.-RELACIÓN CON MANDOS MEDIOS Y SUPERIORES</a:t>
            </a:r>
            <a:endParaRPr lang="es-ES" sz="4000" b="0" dirty="0">
              <a:effectLst/>
            </a:endParaRPr>
          </a:p>
          <a:p>
            <a:pPr algn="ctr"/>
            <a:r>
              <a:rPr lang="es-ES" sz="4000" b="1" i="0" u="none" strike="noStrike" dirty="0">
                <a:solidFill>
                  <a:srgbClr val="000000"/>
                </a:solidFill>
                <a:effectLst/>
                <a:latin typeface="Calibri" panose="020F0502020204030204" pitchFamily="34" charset="0"/>
              </a:rPr>
              <a:t>(RMMS)</a:t>
            </a:r>
            <a:endParaRPr lang="es-ES" sz="4000" b="0" dirty="0">
              <a:effectLst/>
            </a:endParaRPr>
          </a:p>
          <a:p>
            <a:br>
              <a:rPr lang="es-ES" dirty="0"/>
            </a:br>
            <a:endParaRPr lang="es-MX" dirty="0"/>
          </a:p>
        </p:txBody>
      </p:sp>
    </p:spTree>
    <p:extLst>
      <p:ext uri="{BB962C8B-B14F-4D97-AF65-F5344CB8AC3E}">
        <p14:creationId xmlns:p14="http://schemas.microsoft.com/office/powerpoint/2010/main" val="3959290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48906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RMMS-1</a:t>
            </a:r>
            <a:r>
              <a:rPr lang="es-ES" sz="1600" dirty="0">
                <a:solidFill>
                  <a:srgbClr val="1F497D"/>
                </a:solidFill>
                <a:latin typeface="Calibri" panose="020F0502020204030204" pitchFamily="34" charset="0"/>
              </a:rPr>
              <a:t>. ¿FUNCIONAN LAS LÍNEAS DE AUTORIDAD/RESPONSABILIDAD AL DESEMPEÑARTE EN TU PUESTO DE TRABAJO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94EE0FB-3FBA-449E-B6C6-B322FCBB3BA5}"/>
              </a:ext>
            </a:extLst>
          </p:cNvPr>
          <p:cNvGraphicFramePr>
            <a:graphicFrameLocks/>
          </p:cNvGraphicFramePr>
          <p:nvPr>
            <p:extLst>
              <p:ext uri="{D42A27DB-BD31-4B8C-83A1-F6EECF244321}">
                <p14:modId xmlns:p14="http://schemas.microsoft.com/office/powerpoint/2010/main" val="986839653"/>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5479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5112" y="656618"/>
            <a:ext cx="7875431" cy="892552"/>
          </a:xfrm>
          <a:prstGeom prst="rect">
            <a:avLst/>
          </a:prstGeom>
        </p:spPr>
        <p:txBody>
          <a:bodyPr wrap="square">
            <a:spAutoFit/>
          </a:bodyPr>
          <a:lstStyle/>
          <a:p>
            <a:r>
              <a:rPr lang="es-ES" sz="1600" b="1" dirty="0">
                <a:solidFill>
                  <a:srgbClr val="1F497D"/>
                </a:solidFill>
                <a:latin typeface="Calibri" panose="020F0502020204030204" pitchFamily="34" charset="0"/>
              </a:rPr>
              <a:t>CUADRO RMMS-2</a:t>
            </a:r>
            <a:r>
              <a:rPr lang="es-ES" sz="1600" dirty="0">
                <a:solidFill>
                  <a:srgbClr val="1F497D"/>
                </a:solidFill>
                <a:latin typeface="Calibri" panose="020F0502020204030204" pitchFamily="34" charset="0"/>
              </a:rPr>
              <a:t>. ¿RECIBES EN TIEMPO Y FORMA LAS INSTRUCCIONES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037CE7EB-FF8F-40BB-ADD6-D951B4FACF1A}"/>
              </a:ext>
            </a:extLst>
          </p:cNvPr>
          <p:cNvGraphicFramePr>
            <a:graphicFrameLocks/>
          </p:cNvGraphicFramePr>
          <p:nvPr>
            <p:extLst>
              <p:ext uri="{D42A27DB-BD31-4B8C-83A1-F6EECF244321}">
                <p14:modId xmlns:p14="http://schemas.microsoft.com/office/powerpoint/2010/main" val="3587421882"/>
              </p:ext>
            </p:extLst>
          </p:nvPr>
        </p:nvGraphicFramePr>
        <p:xfrm>
          <a:off x="1612591" y="1312084"/>
          <a:ext cx="7547516" cy="41909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90103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3" name="Rectángulo 2"/>
          <p:cNvSpPr/>
          <p:nvPr/>
        </p:nvSpPr>
        <p:spPr>
          <a:xfrm>
            <a:off x="948022" y="657567"/>
            <a:ext cx="781747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RMMS-3</a:t>
            </a:r>
            <a:r>
              <a:rPr lang="es-ES" sz="1600" dirty="0">
                <a:solidFill>
                  <a:srgbClr val="1F497D"/>
                </a:solidFill>
                <a:latin typeface="Calibri" panose="020F0502020204030204" pitchFamily="34" charset="0"/>
              </a:rPr>
              <a:t>. ¿CONSIDERAS QUE EL RESPONSABLE DEL ÁREA DE TRABAJO DISTRIBUYE ENTRE TODOS LOS COLABORADORES LAS ACTIVIDADES DE MANERA EQUILIBRADA?</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6EF3E634-E75E-4C57-86D2-CB7B252D1A9A}"/>
              </a:ext>
            </a:extLst>
          </p:cNvPr>
          <p:cNvGraphicFramePr>
            <a:graphicFrameLocks/>
          </p:cNvGraphicFramePr>
          <p:nvPr>
            <p:extLst>
              <p:ext uri="{D42A27DB-BD31-4B8C-83A1-F6EECF244321}">
                <p14:modId xmlns:p14="http://schemas.microsoft.com/office/powerpoint/2010/main" val="28781168"/>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76419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6618"/>
            <a:ext cx="90474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RMMS-4</a:t>
            </a:r>
            <a:r>
              <a:rPr lang="es-ES" sz="1600" dirty="0">
                <a:solidFill>
                  <a:srgbClr val="1F497D"/>
                </a:solidFill>
                <a:latin typeface="Calibri" panose="020F0502020204030204" pitchFamily="34" charset="0"/>
              </a:rPr>
              <a:t>. ¿EL NÚMERO DE COLABORADORES EN TU ÁREA ES ADECUADO A LA CARGA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5352ED18-A698-44A5-B5A0-5AF433FBD051}"/>
              </a:ext>
            </a:extLst>
          </p:cNvPr>
          <p:cNvGraphicFramePr>
            <a:graphicFrameLocks/>
          </p:cNvGraphicFramePr>
          <p:nvPr>
            <p:extLst>
              <p:ext uri="{D42A27DB-BD31-4B8C-83A1-F6EECF244321}">
                <p14:modId xmlns:p14="http://schemas.microsoft.com/office/powerpoint/2010/main" val="2764051983"/>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15819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71454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RMMS-5</a:t>
            </a:r>
            <a:r>
              <a:rPr lang="es-ES" sz="1600" dirty="0">
                <a:solidFill>
                  <a:srgbClr val="1F497D"/>
                </a:solidFill>
                <a:latin typeface="Calibri" panose="020F0502020204030204" pitchFamily="34" charset="0"/>
              </a:rPr>
              <a:t>. LA PERSONA QUE EVALÚA TU DESEMPEÑO EN LAS ACTIVIDADES QUE TE HAN SIDO ASIGNADAS, ¿LO HACE CON BASE A RESULTADOS?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B3592A2C-AE55-4B1E-99AB-AE7C893CCD0E}"/>
              </a:ext>
            </a:extLst>
          </p:cNvPr>
          <p:cNvGraphicFramePr>
            <a:graphicFrameLocks/>
          </p:cNvGraphicFramePr>
          <p:nvPr>
            <p:extLst>
              <p:ext uri="{D42A27DB-BD31-4B8C-83A1-F6EECF244321}">
                <p14:modId xmlns:p14="http://schemas.microsoft.com/office/powerpoint/2010/main" val="168288635"/>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81498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2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86255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RMMS-6</a:t>
            </a:r>
            <a:r>
              <a:rPr lang="es-ES" sz="1600" dirty="0">
                <a:solidFill>
                  <a:srgbClr val="1F497D"/>
                </a:solidFill>
                <a:latin typeface="Calibri" panose="020F0502020204030204" pitchFamily="34" charset="0"/>
              </a:rPr>
              <a:t>. ¿SE TE BRINDA EN TU ÁREA DE TRABAJO LA OPORTUNIDAD DE HACER PROPUESTAS PARA LA MEJORA?</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196D358-1848-4A42-BDBB-5A2B89A86999}"/>
              </a:ext>
            </a:extLst>
          </p:cNvPr>
          <p:cNvGraphicFramePr>
            <a:graphicFrameLocks/>
          </p:cNvGraphicFramePr>
          <p:nvPr>
            <p:extLst>
              <p:ext uri="{D42A27DB-BD31-4B8C-83A1-F6EECF244321}">
                <p14:modId xmlns:p14="http://schemas.microsoft.com/office/powerpoint/2010/main" val="3001612883"/>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950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2" name="Gráfico 1">
            <a:extLst>
              <a:ext uri="{FF2B5EF4-FFF2-40B4-BE49-F238E27FC236}">
                <a16:creationId xmlns:a16="http://schemas.microsoft.com/office/drawing/2014/main" id="{D6530117-237E-4FC5-8418-BE970963D893}"/>
              </a:ext>
            </a:extLst>
          </p:cNvPr>
          <p:cNvGraphicFramePr>
            <a:graphicFrameLocks/>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a:extLst>
              <a:ext uri="{FF2B5EF4-FFF2-40B4-BE49-F238E27FC236}">
                <a16:creationId xmlns:a16="http://schemas.microsoft.com/office/drawing/2014/main" id="{D2765387-AEE9-43EE-B298-9DD5487252A5}"/>
              </a:ext>
            </a:extLst>
          </p:cNvPr>
          <p:cNvGraphicFramePr>
            <a:graphicFrameLocks/>
          </p:cNvGraphicFramePr>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F12C614D-C600-4E39-849A-1AAE8952659C}"/>
              </a:ext>
            </a:extLst>
          </p:cNvPr>
          <p:cNvGraphicFramePr>
            <a:graphicFrameLocks/>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áfico 7">
            <a:extLst>
              <a:ext uri="{FF2B5EF4-FFF2-40B4-BE49-F238E27FC236}">
                <a16:creationId xmlns:a16="http://schemas.microsoft.com/office/drawing/2014/main" id="{F75C922C-55F1-480D-887D-642608FD82FF}"/>
              </a:ext>
            </a:extLst>
          </p:cNvPr>
          <p:cNvGraphicFramePr>
            <a:graphicFrameLocks/>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67701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797"/>
            <a:ext cx="7463307" cy="892552"/>
          </a:xfrm>
          <a:prstGeom prst="rect">
            <a:avLst/>
          </a:prstGeom>
        </p:spPr>
        <p:txBody>
          <a:bodyPr wrap="square">
            <a:spAutoFit/>
          </a:bodyPr>
          <a:lstStyle/>
          <a:p>
            <a:r>
              <a:rPr lang="es-ES" sz="1600" b="1" dirty="0">
                <a:solidFill>
                  <a:srgbClr val="1F497D"/>
                </a:solidFill>
                <a:latin typeface="Calibri" panose="020F0502020204030204" pitchFamily="34" charset="0"/>
              </a:rPr>
              <a:t>CUADRO RMMS-7</a:t>
            </a:r>
            <a:r>
              <a:rPr lang="es-ES" sz="1600" dirty="0">
                <a:solidFill>
                  <a:srgbClr val="1F497D"/>
                </a:solidFill>
                <a:latin typeface="Calibri" panose="020F0502020204030204" pitchFamily="34" charset="0"/>
              </a:rPr>
              <a:t>. ¿SON CONSIDERADAS TUS PROPUESTAS PARA LA MEJORA?</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8610479E-D01F-4CAF-98C8-B6F70CB1EFB9}"/>
              </a:ext>
            </a:extLst>
          </p:cNvPr>
          <p:cNvGraphicFramePr>
            <a:graphicFrameLocks/>
          </p:cNvGraphicFramePr>
          <p:nvPr>
            <p:extLst>
              <p:ext uri="{D42A27DB-BD31-4B8C-83A1-F6EECF244321}">
                <p14:modId xmlns:p14="http://schemas.microsoft.com/office/powerpoint/2010/main" val="4104953747"/>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36620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052624" y="488949"/>
            <a:ext cx="5325414" cy="646331"/>
          </a:xfrm>
          <a:prstGeom prst="rect">
            <a:avLst/>
          </a:prstGeom>
        </p:spPr>
        <p:txBody>
          <a:bodyPr wrap="square">
            <a:spAutoFit/>
          </a:bodyPr>
          <a:lstStyle/>
          <a:p>
            <a:pPr algn="ctr"/>
            <a:r>
              <a:rPr lang="es-ES" b="1" dirty="0">
                <a:solidFill>
                  <a:srgbClr val="000000"/>
                </a:solidFill>
                <a:latin typeface="Calibri" panose="020F0502020204030204" pitchFamily="34" charset="0"/>
              </a:rPr>
              <a:t>RELACIÓN CON MANDOS MEDIOS Y SUPERIORES</a:t>
            </a:r>
            <a:endParaRPr lang="es-ES" b="0" dirty="0">
              <a:effectLst/>
            </a:endParaRPr>
          </a:p>
          <a:p>
            <a:pPr algn="ctr"/>
            <a:r>
              <a:rPr lang="es-ES" b="1" dirty="0">
                <a:solidFill>
                  <a:srgbClr val="000000"/>
                </a:solidFill>
                <a:latin typeface="Calibri" panose="020F0502020204030204" pitchFamily="34" charset="0"/>
              </a:rPr>
              <a:t>(RMMS)</a:t>
            </a:r>
            <a:endParaRPr lang="es-MX" dirty="0"/>
          </a:p>
        </p:txBody>
      </p:sp>
      <p:sp>
        <p:nvSpPr>
          <p:cNvPr id="3" name="CuadroTexto 2">
            <a:extLst>
              <a:ext uri="{FF2B5EF4-FFF2-40B4-BE49-F238E27FC236}">
                <a16:creationId xmlns:a16="http://schemas.microsoft.com/office/drawing/2014/main" id="{2A62F49B-2B4C-4446-9C9A-E2883A6B99B8}"/>
              </a:ext>
            </a:extLst>
          </p:cNvPr>
          <p:cNvSpPr txBox="1"/>
          <p:nvPr/>
        </p:nvSpPr>
        <p:spPr>
          <a:xfrm>
            <a:off x="1521375" y="1412776"/>
            <a:ext cx="6435001" cy="2862322"/>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define que no funcionan del todo bien las </a:t>
            </a:r>
            <a:r>
              <a:rPr lang="es-MX" b="1" dirty="0"/>
              <a:t>líneas de autoridad </a:t>
            </a:r>
            <a:r>
              <a:rPr lang="es-MX" dirty="0"/>
              <a:t>en el desempeño del trabajo, generalmente se reciben las </a:t>
            </a:r>
            <a:r>
              <a:rPr lang="es-MX" b="1" dirty="0"/>
              <a:t>instrucciones</a:t>
            </a:r>
            <a:r>
              <a:rPr lang="es-MX" dirty="0"/>
              <a:t> de trabajo en tiempo y forma, también se percibe que los responsables de área no distribuyen bien las </a:t>
            </a:r>
            <a:r>
              <a:rPr lang="es-MX" b="1" dirty="0"/>
              <a:t>actividades de manera equilibrada</a:t>
            </a:r>
            <a:r>
              <a:rPr lang="es-MX" dirty="0"/>
              <a:t>, el numero de colaboradores si es adecuado en relación a la </a:t>
            </a:r>
            <a:r>
              <a:rPr lang="es-MX" b="1" dirty="0"/>
              <a:t>carga de trabajo</a:t>
            </a:r>
            <a:r>
              <a:rPr lang="es-MX" dirty="0"/>
              <a:t>,</a:t>
            </a:r>
            <a:r>
              <a:rPr lang="es-MX" b="1" dirty="0"/>
              <a:t> </a:t>
            </a:r>
            <a:r>
              <a:rPr lang="es-MX" dirty="0"/>
              <a:t>de igual manera la persona que evalúa a los compañeros si lo hace en </a:t>
            </a:r>
            <a:r>
              <a:rPr lang="es-MX" b="1" dirty="0"/>
              <a:t>base a resultados</a:t>
            </a:r>
            <a:r>
              <a:rPr lang="es-MX" dirty="0"/>
              <a:t>, se falla a la hora de hacer </a:t>
            </a:r>
            <a:r>
              <a:rPr lang="es-MX" b="1" dirty="0"/>
              <a:t>propuestas de mejora</a:t>
            </a:r>
            <a:r>
              <a:rPr lang="es-MX" dirty="0"/>
              <a:t>,</a:t>
            </a:r>
            <a:r>
              <a:rPr lang="es-MX" b="1" dirty="0"/>
              <a:t> </a:t>
            </a:r>
            <a:r>
              <a:rPr lang="es-MX" dirty="0"/>
              <a:t>y</a:t>
            </a:r>
            <a:r>
              <a:rPr lang="es-MX" b="1" dirty="0"/>
              <a:t> </a:t>
            </a:r>
            <a:r>
              <a:rPr lang="es-MX" dirty="0"/>
              <a:t>se expresa que casi no son </a:t>
            </a:r>
            <a:r>
              <a:rPr lang="es-MX" b="1" dirty="0"/>
              <a:t>consideradas esas propuestas de mejora.</a:t>
            </a:r>
          </a:p>
        </p:txBody>
      </p:sp>
    </p:spTree>
    <p:extLst>
      <p:ext uri="{BB962C8B-B14F-4D97-AF65-F5344CB8AC3E}">
        <p14:creationId xmlns:p14="http://schemas.microsoft.com/office/powerpoint/2010/main" val="40437347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200195" y="2434403"/>
            <a:ext cx="5391023" cy="1877437"/>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VI.-PUESTO DE TRABAJO</a:t>
            </a:r>
            <a:endParaRPr lang="es-MX" sz="4000" b="0" dirty="0">
              <a:effectLst/>
            </a:endParaRPr>
          </a:p>
          <a:p>
            <a:pPr algn="ctr"/>
            <a:r>
              <a:rPr lang="es-MX" sz="4000" b="1" i="0" u="none" strike="noStrike" dirty="0">
                <a:solidFill>
                  <a:srgbClr val="000000"/>
                </a:solidFill>
                <a:effectLst/>
                <a:latin typeface="Calibri" panose="020F0502020204030204" pitchFamily="34" charset="0"/>
              </a:rPr>
              <a:t>(PT)</a:t>
            </a:r>
            <a:endParaRPr lang="es-MX" sz="4000" b="0" dirty="0">
              <a:effectLst/>
            </a:endParaRPr>
          </a:p>
          <a:p>
            <a:br>
              <a:rPr lang="es-MX" dirty="0"/>
            </a:br>
            <a:endParaRPr lang="es-MX" dirty="0"/>
          </a:p>
        </p:txBody>
      </p:sp>
    </p:spTree>
    <p:extLst>
      <p:ext uri="{BB962C8B-B14F-4D97-AF65-F5344CB8AC3E}">
        <p14:creationId xmlns:p14="http://schemas.microsoft.com/office/powerpoint/2010/main" val="33626007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54201" y="5532893"/>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772413"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PT-1</a:t>
            </a:r>
            <a:r>
              <a:rPr lang="es-ES" sz="1600" dirty="0">
                <a:solidFill>
                  <a:srgbClr val="1F497D"/>
                </a:solidFill>
                <a:latin typeface="Calibri" panose="020F0502020204030204" pitchFamily="34" charset="0"/>
              </a:rPr>
              <a:t>. ¿REALIZAS CON AGRADO LAS ACTIVIDADES QUE TE HAN SIDO ASIGNADAS?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CE78667-7228-47DC-8AF1-CAC7703F113B}"/>
              </a:ext>
            </a:extLst>
          </p:cNvPr>
          <p:cNvGraphicFramePr>
            <a:graphicFrameLocks/>
          </p:cNvGraphicFramePr>
          <p:nvPr>
            <p:extLst>
              <p:ext uri="{D42A27DB-BD31-4B8C-83A1-F6EECF244321}">
                <p14:modId xmlns:p14="http://schemas.microsoft.com/office/powerpoint/2010/main" val="3660949018"/>
              </p:ext>
            </p:extLst>
          </p:nvPr>
        </p:nvGraphicFramePr>
        <p:xfrm>
          <a:off x="1684823" y="1276364"/>
          <a:ext cx="7135648" cy="42747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22418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50870" y="657567"/>
            <a:ext cx="763073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PT-2</a:t>
            </a:r>
            <a:r>
              <a:rPr lang="es-ES" sz="1600" dirty="0">
                <a:solidFill>
                  <a:srgbClr val="1F497D"/>
                </a:solidFill>
                <a:latin typeface="Calibri" panose="020F0502020204030204" pitchFamily="34" charset="0"/>
              </a:rPr>
              <a:t>. ¿HAS CONSIDERADO UN CAMBIO DE ÁREA QUE MEJORE TU CONDICIÓN LABORAL?</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746D7654-B82A-4198-AD99-524FF54FFAE1}"/>
              </a:ext>
            </a:extLst>
          </p:cNvPr>
          <p:cNvGraphicFramePr>
            <a:graphicFrameLocks/>
          </p:cNvGraphicFramePr>
          <p:nvPr>
            <p:extLst>
              <p:ext uri="{D42A27DB-BD31-4B8C-83A1-F6EECF244321}">
                <p14:modId xmlns:p14="http://schemas.microsoft.com/office/powerpoint/2010/main" val="1447979369"/>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57083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6618"/>
            <a:ext cx="8029977"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PT-3</a:t>
            </a:r>
            <a:r>
              <a:rPr lang="es-ES" sz="1600" dirty="0">
                <a:solidFill>
                  <a:srgbClr val="1F497D"/>
                </a:solidFill>
                <a:latin typeface="Calibri" panose="020F0502020204030204" pitchFamily="34" charset="0"/>
              </a:rPr>
              <a:t>. ¿TE PERMITE TU DESEMPEÑO LABORAL  ADQUIRIR NUEVAS HABILIDADES PARA TU DESARROLLO INTEGRAL?</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508DEE24-9FFF-4C80-901E-9449D8A1D798}"/>
              </a:ext>
            </a:extLst>
          </p:cNvPr>
          <p:cNvGraphicFramePr>
            <a:graphicFrameLocks/>
          </p:cNvGraphicFramePr>
          <p:nvPr>
            <p:extLst>
              <p:ext uri="{D42A27DB-BD31-4B8C-83A1-F6EECF244321}">
                <p14:modId xmlns:p14="http://schemas.microsoft.com/office/powerpoint/2010/main" val="1453344043"/>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27263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862552" cy="892552"/>
          </a:xfrm>
          <a:prstGeom prst="rect">
            <a:avLst/>
          </a:prstGeom>
        </p:spPr>
        <p:txBody>
          <a:bodyPr wrap="square">
            <a:spAutoFit/>
          </a:bodyPr>
          <a:lstStyle/>
          <a:p>
            <a:r>
              <a:rPr lang="es-MX" sz="1600" b="1" dirty="0">
                <a:solidFill>
                  <a:srgbClr val="1F497D"/>
                </a:solidFill>
                <a:latin typeface="Calibri" panose="020F0502020204030204" pitchFamily="34" charset="0"/>
              </a:rPr>
              <a:t>CUADRO PT-4</a:t>
            </a:r>
            <a:r>
              <a:rPr lang="es-MX" sz="1600" dirty="0">
                <a:solidFill>
                  <a:srgbClr val="1F497D"/>
                </a:solidFill>
                <a:latin typeface="Calibri" panose="020F0502020204030204" pitchFamily="34" charset="0"/>
              </a:rPr>
              <a:t>. ¿LA CARGA DE TRABAJO ASIGNADA CORRESPONDE A TU JORNADA LABORAL?</a:t>
            </a:r>
            <a:endParaRPr lang="es-MX" sz="1600" dirty="0"/>
          </a:p>
          <a:p>
            <a:br>
              <a:rPr lang="es-MX" dirty="0"/>
            </a:br>
            <a:endParaRPr lang="es-MX" dirty="0"/>
          </a:p>
        </p:txBody>
      </p:sp>
      <p:graphicFrame>
        <p:nvGraphicFramePr>
          <p:cNvPr id="3" name="Gráfico 2">
            <a:extLst>
              <a:ext uri="{FF2B5EF4-FFF2-40B4-BE49-F238E27FC236}">
                <a16:creationId xmlns:a16="http://schemas.microsoft.com/office/drawing/2014/main" id="{89F04476-B7F6-49A1-B055-2720C7C27FCD}"/>
              </a:ext>
            </a:extLst>
          </p:cNvPr>
          <p:cNvGraphicFramePr>
            <a:graphicFrameLocks/>
          </p:cNvGraphicFramePr>
          <p:nvPr>
            <p:extLst>
              <p:ext uri="{D42A27DB-BD31-4B8C-83A1-F6EECF244321}">
                <p14:modId xmlns:p14="http://schemas.microsoft.com/office/powerpoint/2010/main" val="4014696798"/>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63716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9330744" cy="923330"/>
          </a:xfrm>
          <a:prstGeom prst="rect">
            <a:avLst/>
          </a:prstGeom>
        </p:spPr>
        <p:txBody>
          <a:bodyPr wrap="square">
            <a:spAutoFit/>
          </a:bodyPr>
          <a:lstStyle/>
          <a:p>
            <a:r>
              <a:rPr lang="es-ES" sz="1600" b="1" dirty="0">
                <a:solidFill>
                  <a:srgbClr val="1F497D"/>
                </a:solidFill>
                <a:latin typeface="Calibri" panose="020F0502020204030204" pitchFamily="34" charset="0"/>
              </a:rPr>
              <a:t>CUADRO PT-5</a:t>
            </a:r>
            <a:r>
              <a:rPr lang="es-ES" sz="1600" dirty="0">
                <a:solidFill>
                  <a:srgbClr val="1F497D"/>
                </a:solidFill>
                <a:latin typeface="Calibri" panose="020F0502020204030204" pitchFamily="34" charset="0"/>
              </a:rPr>
              <a:t>. ¿TIENE RELACIÓN EL PUESTO DE TRABAJO CON TU PREPARACIÓN ACADÉMICA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E17238E0-6089-408C-B071-0FA205B4DAC7}"/>
              </a:ext>
            </a:extLst>
          </p:cNvPr>
          <p:cNvGraphicFramePr>
            <a:graphicFrameLocks/>
          </p:cNvGraphicFramePr>
          <p:nvPr>
            <p:extLst>
              <p:ext uri="{D42A27DB-BD31-4B8C-83A1-F6EECF244321}">
                <p14:modId xmlns:p14="http://schemas.microsoft.com/office/powerpoint/2010/main" val="1742635441"/>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21273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696690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PT-6</a:t>
            </a:r>
            <a:r>
              <a:rPr lang="es-ES" sz="1600" dirty="0">
                <a:solidFill>
                  <a:srgbClr val="1F497D"/>
                </a:solidFill>
                <a:latin typeface="Calibri" panose="020F0502020204030204" pitchFamily="34" charset="0"/>
              </a:rPr>
              <a:t>. ¿ESTÁS CAPACITADO PARA REALIZAR TUS FUNCIONES LABORALES?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A4AB844B-CF5C-41D3-BA9C-46DD7C5DB210}"/>
              </a:ext>
            </a:extLst>
          </p:cNvPr>
          <p:cNvGraphicFramePr>
            <a:graphicFrameLocks/>
          </p:cNvGraphicFramePr>
          <p:nvPr>
            <p:extLst>
              <p:ext uri="{D42A27DB-BD31-4B8C-83A1-F6EECF244321}">
                <p14:modId xmlns:p14="http://schemas.microsoft.com/office/powerpoint/2010/main" val="1105855719"/>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79209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798158"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PT-7</a:t>
            </a:r>
            <a:r>
              <a:rPr lang="es-ES" sz="1600" dirty="0">
                <a:solidFill>
                  <a:srgbClr val="1F497D"/>
                </a:solidFill>
                <a:latin typeface="Calibri" panose="020F0502020204030204" pitchFamily="34" charset="0"/>
              </a:rPr>
              <a:t>. ¿HAS RECIBIDO CAPACITACIÓN POR PARTE DE LA UAN EN EL ÚLTIMO AÑO?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7D7AAB8B-FA16-40E1-8D59-1AD536D51A3D}"/>
              </a:ext>
            </a:extLst>
          </p:cNvPr>
          <p:cNvGraphicFramePr>
            <a:graphicFrameLocks/>
          </p:cNvGraphicFramePr>
          <p:nvPr>
            <p:extLst>
              <p:ext uri="{D42A27DB-BD31-4B8C-83A1-F6EECF244321}">
                <p14:modId xmlns:p14="http://schemas.microsoft.com/office/powerpoint/2010/main" val="2156990679"/>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829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9017"/>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4" name="Gráfico 3">
            <a:extLst>
              <a:ext uri="{FF2B5EF4-FFF2-40B4-BE49-F238E27FC236}">
                <a16:creationId xmlns:a16="http://schemas.microsoft.com/office/drawing/2014/main" id="{363EF88F-F7C9-4346-A9BA-BC9EF4277E34}"/>
              </a:ext>
            </a:extLst>
          </p:cNvPr>
          <p:cNvGraphicFramePr>
            <a:graphicFrameLocks/>
          </p:cNvGraphicFramePr>
          <p:nvPr>
            <p:extLst>
              <p:ext uri="{D42A27DB-BD31-4B8C-83A1-F6EECF244321}">
                <p14:modId xmlns:p14="http://schemas.microsoft.com/office/powerpoint/2010/main" val="3241018458"/>
              </p:ext>
            </p:extLst>
          </p:nvPr>
        </p:nvGraphicFramePr>
        <p:xfrm>
          <a:off x="871424" y="3745482"/>
          <a:ext cx="3580047" cy="24623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E2F6CE6A-8E4B-4F13-A556-4D091757DB32}"/>
              </a:ext>
            </a:extLst>
          </p:cNvPr>
          <p:cNvGraphicFramePr>
            <a:graphicFrameLocks/>
          </p:cNvGraphicFramePr>
          <p:nvPr/>
        </p:nvGraphicFramePr>
        <p:xfrm>
          <a:off x="1651203" y="650119"/>
          <a:ext cx="6230065" cy="28274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a:extLst>
              <a:ext uri="{FF2B5EF4-FFF2-40B4-BE49-F238E27FC236}">
                <a16:creationId xmlns:a16="http://schemas.microsoft.com/office/drawing/2014/main" id="{CCBB575F-67ED-4C33-A4A5-2B415A8026C1}"/>
              </a:ext>
            </a:extLst>
          </p:cNvPr>
          <p:cNvGraphicFramePr>
            <a:graphicFrameLocks/>
          </p:cNvGraphicFramePr>
          <p:nvPr>
            <p:extLst>
              <p:ext uri="{D42A27DB-BD31-4B8C-83A1-F6EECF244321}">
                <p14:modId xmlns:p14="http://schemas.microsoft.com/office/powerpoint/2010/main" val="1728154980"/>
              </p:ext>
            </p:extLst>
          </p:nvPr>
        </p:nvGraphicFramePr>
        <p:xfrm>
          <a:off x="5481488" y="3477581"/>
          <a:ext cx="3655855" cy="27303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489287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4430" y="656618"/>
            <a:ext cx="761785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PT-8</a:t>
            </a:r>
            <a:r>
              <a:rPr lang="es-ES" sz="1600" dirty="0">
                <a:solidFill>
                  <a:srgbClr val="1F497D"/>
                </a:solidFill>
                <a:latin typeface="Calibri" panose="020F0502020204030204" pitchFamily="34" charset="0"/>
              </a:rPr>
              <a:t>. ¿TE PERMITEN ASISTIR A LOS CURSOS DE CAPACITACIÓN?</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7A1647FB-1AC1-4BF5-9FAA-3D85B100F98C}"/>
              </a:ext>
            </a:extLst>
          </p:cNvPr>
          <p:cNvGraphicFramePr>
            <a:graphicFrameLocks/>
          </p:cNvGraphicFramePr>
          <p:nvPr>
            <p:extLst>
              <p:ext uri="{D42A27DB-BD31-4B8C-83A1-F6EECF244321}">
                <p14:modId xmlns:p14="http://schemas.microsoft.com/office/powerpoint/2010/main" val="3552010095"/>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63739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74992"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1852" y="656618"/>
            <a:ext cx="756633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PT-9</a:t>
            </a:r>
            <a:r>
              <a:rPr lang="es-ES" sz="1600" dirty="0">
                <a:solidFill>
                  <a:srgbClr val="1F497D"/>
                </a:solidFill>
                <a:latin typeface="Calibri" panose="020F0502020204030204" pitchFamily="34" charset="0"/>
              </a:rPr>
              <a:t>. ¿CONSIDERAS QUE EL CONTENIDO DE LOS CURSOS DE CAPACITACIÓN HA FORTALECIDO TU DESEMPEÑO LABORAL?</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50F8EDB7-2C07-4393-BCCD-F43C6510AB36}"/>
              </a:ext>
            </a:extLst>
          </p:cNvPr>
          <p:cNvGraphicFramePr>
            <a:graphicFrameLocks/>
          </p:cNvGraphicFramePr>
          <p:nvPr>
            <p:extLst>
              <p:ext uri="{D42A27DB-BD31-4B8C-83A1-F6EECF244321}">
                <p14:modId xmlns:p14="http://schemas.microsoft.com/office/powerpoint/2010/main" val="3624976593"/>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22487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88949"/>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PUESTO DE TRABAJO</a:t>
            </a:r>
            <a:endParaRPr lang="es-MX" b="0" dirty="0">
              <a:effectLst/>
            </a:endParaRPr>
          </a:p>
          <a:p>
            <a:pPr algn="ctr"/>
            <a:r>
              <a:rPr lang="es-MX" b="1" dirty="0">
                <a:solidFill>
                  <a:srgbClr val="000000"/>
                </a:solidFill>
                <a:latin typeface="Calibri" panose="020F0502020204030204" pitchFamily="34" charset="0"/>
              </a:rPr>
              <a:t>(PT)</a:t>
            </a:r>
            <a:endParaRPr lang="es-MX" b="0" dirty="0">
              <a:effectLst/>
            </a:endParaRPr>
          </a:p>
        </p:txBody>
      </p:sp>
      <p:sp>
        <p:nvSpPr>
          <p:cNvPr id="3" name="CuadroTexto 2">
            <a:extLst>
              <a:ext uri="{FF2B5EF4-FFF2-40B4-BE49-F238E27FC236}">
                <a16:creationId xmlns:a16="http://schemas.microsoft.com/office/drawing/2014/main" id="{15D09C65-F6CF-49D9-978D-FF4705E60BB6}"/>
              </a:ext>
            </a:extLst>
          </p:cNvPr>
          <p:cNvSpPr txBox="1"/>
          <p:nvPr/>
        </p:nvSpPr>
        <p:spPr>
          <a:xfrm>
            <a:off x="1692472" y="1217149"/>
            <a:ext cx="6639596" cy="4247317"/>
          </a:xfrm>
          <a:prstGeom prst="rect">
            <a:avLst/>
          </a:prstGeom>
          <a:noFill/>
        </p:spPr>
        <p:txBody>
          <a:bodyPr wrap="square" rtlCol="0">
            <a:spAutoFit/>
          </a:bodyPr>
          <a:lstStyle/>
          <a:p>
            <a:pPr algn="just"/>
            <a:r>
              <a:rPr lang="es-MX" dirty="0"/>
              <a:t>En el rubro de </a:t>
            </a:r>
            <a:r>
              <a:rPr lang="es-MX" b="1" dirty="0"/>
              <a:t>“Puesto de Trabajo” </a:t>
            </a:r>
            <a:r>
              <a:rPr lang="es-MX" dirty="0"/>
              <a:t>un gran porcentaje responde que realiza las </a:t>
            </a:r>
            <a:r>
              <a:rPr lang="es-MX" b="1" dirty="0"/>
              <a:t>actividades asignadas con agrado</a:t>
            </a:r>
            <a:r>
              <a:rPr lang="es-MX" dirty="0"/>
              <a:t>, casi la mitad de los que contestaron la encuesta consideran un posible </a:t>
            </a:r>
            <a:r>
              <a:rPr lang="es-MX" b="1" dirty="0"/>
              <a:t>cambio de área </a:t>
            </a:r>
            <a:r>
              <a:rPr lang="es-MX" dirty="0"/>
              <a:t>que mejore su situación laboral, se considera que su desempeño laboral les permite adquirir nuevas habilidades para su </a:t>
            </a:r>
            <a:r>
              <a:rPr lang="es-MX" b="1" dirty="0"/>
              <a:t>desarrollo integral</a:t>
            </a:r>
            <a:r>
              <a:rPr lang="es-MX" dirty="0"/>
              <a:t>, un alto porcentaje manifiesta que la </a:t>
            </a:r>
            <a:r>
              <a:rPr lang="es-MX" b="1" dirty="0"/>
              <a:t>carga de trabajo de su jornada laboral</a:t>
            </a:r>
            <a:r>
              <a:rPr lang="es-MX" dirty="0"/>
              <a:t> asignada es adecuada, se expresa en alto valor que si se tiene relación del </a:t>
            </a:r>
            <a:r>
              <a:rPr lang="es-MX" b="1" dirty="0"/>
              <a:t>puesto de trabajo con su preparación académica</a:t>
            </a:r>
            <a:r>
              <a:rPr lang="es-MX" dirty="0"/>
              <a:t>, se manifiesta que en un gran porcentaje se está </a:t>
            </a:r>
            <a:r>
              <a:rPr lang="es-MX" b="1" dirty="0"/>
              <a:t>capacitado para realizar sus funciones laborales</a:t>
            </a:r>
            <a:r>
              <a:rPr lang="es-MX" dirty="0"/>
              <a:t>, que mas de la mitad de los encuestados denota que no ha recibido </a:t>
            </a:r>
            <a:r>
              <a:rPr lang="es-MX" b="1" dirty="0"/>
              <a:t>capacitación el ultimo año</a:t>
            </a:r>
            <a:r>
              <a:rPr lang="es-MX" dirty="0"/>
              <a:t>  por parte de la UAN,  se enuncia que se les </a:t>
            </a:r>
            <a:r>
              <a:rPr lang="es-MX" b="1" dirty="0"/>
              <a:t>permite asistir a  los cursos de capacitación </a:t>
            </a:r>
            <a:r>
              <a:rPr lang="es-MX" dirty="0"/>
              <a:t>pero un 20% no ha sido convocado, en un </a:t>
            </a:r>
            <a:r>
              <a:rPr lang="es-MX"/>
              <a:t>buen porcentaje se </a:t>
            </a:r>
            <a:r>
              <a:rPr lang="es-MX" dirty="0"/>
              <a:t>dice que los cursos de </a:t>
            </a:r>
            <a:r>
              <a:rPr lang="es-MX" b="1" dirty="0"/>
              <a:t>capacitación fortalece su desempeño laboral</a:t>
            </a:r>
            <a:r>
              <a:rPr lang="es-MX" dirty="0"/>
              <a:t>.</a:t>
            </a:r>
          </a:p>
        </p:txBody>
      </p:sp>
    </p:spTree>
    <p:extLst>
      <p:ext uri="{BB962C8B-B14F-4D97-AF65-F5344CB8AC3E}">
        <p14:creationId xmlns:p14="http://schemas.microsoft.com/office/powerpoint/2010/main" val="28583631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297613" y="2610656"/>
            <a:ext cx="5196188" cy="1323439"/>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VII.-MEDIO AMBIENTE</a:t>
            </a:r>
            <a:endParaRPr lang="es-MX" sz="4000" b="0" dirty="0">
              <a:effectLst/>
            </a:endParaRPr>
          </a:p>
          <a:p>
            <a:pPr algn="ctr"/>
            <a:r>
              <a:rPr lang="es-MX" sz="4000" b="1" i="0" u="none" strike="noStrike" dirty="0">
                <a:solidFill>
                  <a:srgbClr val="000000"/>
                </a:solidFill>
                <a:effectLst/>
                <a:latin typeface="Calibri" panose="020F0502020204030204" pitchFamily="34" charset="0"/>
              </a:rPr>
              <a:t>(MA)</a:t>
            </a:r>
            <a:endParaRPr lang="es-MX" sz="4000" b="0" dirty="0">
              <a:effectLst/>
            </a:endParaRPr>
          </a:p>
        </p:txBody>
      </p:sp>
    </p:spTree>
    <p:extLst>
      <p:ext uri="{BB962C8B-B14F-4D97-AF65-F5344CB8AC3E}">
        <p14:creationId xmlns:p14="http://schemas.microsoft.com/office/powerpoint/2010/main" val="10462876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668972"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MA-1</a:t>
            </a:r>
            <a:r>
              <a:rPr lang="es-ES" sz="1600" dirty="0">
                <a:solidFill>
                  <a:srgbClr val="1F497D"/>
                </a:solidFill>
                <a:latin typeface="Calibri" panose="020F0502020204030204" pitchFamily="34" charset="0"/>
              </a:rPr>
              <a:t>. CONSIDERAS QUE TU ÁREA DE TRABAJO ESTÁ LIBRE DE: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9737FF3C-BEB0-4D61-A244-B640A229EFE4}"/>
              </a:ext>
            </a:extLst>
          </p:cNvPr>
          <p:cNvGraphicFramePr>
            <a:graphicFrameLocks/>
          </p:cNvGraphicFramePr>
          <p:nvPr>
            <p:extLst>
              <p:ext uri="{D42A27DB-BD31-4B8C-83A1-F6EECF244321}">
                <p14:modId xmlns:p14="http://schemas.microsoft.com/office/powerpoint/2010/main" val="3395385327"/>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756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293415"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MA-2</a:t>
            </a:r>
            <a:r>
              <a:rPr lang="es-ES" sz="1600" dirty="0">
                <a:solidFill>
                  <a:srgbClr val="1F497D"/>
                </a:solidFill>
                <a:latin typeface="Calibri" panose="020F0502020204030204" pitchFamily="34" charset="0"/>
              </a:rPr>
              <a:t>. CONSIDERAS QUE TU ÁREA DE TRABAJO ESTÁ LIBRE DE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05E932A1-75AA-43EA-9777-9A5A589688B7}"/>
              </a:ext>
            </a:extLst>
          </p:cNvPr>
          <p:cNvGraphicFramePr>
            <a:graphicFrameLocks/>
          </p:cNvGraphicFramePr>
          <p:nvPr>
            <p:extLst>
              <p:ext uri="{D42A27DB-BD31-4B8C-83A1-F6EECF244321}">
                <p14:modId xmlns:p14="http://schemas.microsoft.com/office/powerpoint/2010/main" val="2786816172"/>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04109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82391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MA-3</a:t>
            </a:r>
            <a:r>
              <a:rPr lang="es-ES" sz="1600" dirty="0">
                <a:solidFill>
                  <a:srgbClr val="1F497D"/>
                </a:solidFill>
                <a:latin typeface="Calibri" panose="020F0502020204030204" pitchFamily="34" charset="0"/>
              </a:rPr>
              <a:t>. CONSIDERAS QUE TU ÁREA DE TRABAJO ESTÁ LIBRE DE PLAGAS (FLORA Y FAUNA NOCIVA):</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7FF6EDBB-EC0F-4E12-9ACB-5B17E6EA722D}"/>
              </a:ext>
            </a:extLst>
          </p:cNvPr>
          <p:cNvGraphicFramePr>
            <a:graphicFrameLocks/>
          </p:cNvGraphicFramePr>
          <p:nvPr>
            <p:extLst>
              <p:ext uri="{D42A27DB-BD31-4B8C-83A1-F6EECF244321}">
                <p14:modId xmlns:p14="http://schemas.microsoft.com/office/powerpoint/2010/main" val="2309519123"/>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36335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293415"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MA-4</a:t>
            </a:r>
            <a:r>
              <a:rPr lang="es-ES" sz="1600" dirty="0">
                <a:solidFill>
                  <a:srgbClr val="1F497D"/>
                </a:solidFill>
                <a:latin typeface="Calibri" panose="020F0502020204030204" pitchFamily="34" charset="0"/>
              </a:rPr>
              <a:t>. CONSIDERAS QUE TU ÁREA DE TRABAJO ESTÁ LIBRE DE: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F91392DC-B901-43F4-BC1A-C5C631910807}"/>
              </a:ext>
            </a:extLst>
          </p:cNvPr>
          <p:cNvGraphicFramePr>
            <a:graphicFrameLocks/>
          </p:cNvGraphicFramePr>
          <p:nvPr>
            <p:extLst>
              <p:ext uri="{D42A27DB-BD31-4B8C-83A1-F6EECF244321}">
                <p14:modId xmlns:p14="http://schemas.microsoft.com/office/powerpoint/2010/main" val="208074864"/>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78376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81330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MA-5</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89DB88C1-4ACB-46AF-B127-39E0ADA572C2}"/>
              </a:ext>
            </a:extLst>
          </p:cNvPr>
          <p:cNvGraphicFramePr>
            <a:graphicFrameLocks/>
          </p:cNvGraphicFramePr>
          <p:nvPr>
            <p:extLst>
              <p:ext uri="{D42A27DB-BD31-4B8C-83A1-F6EECF244321}">
                <p14:modId xmlns:p14="http://schemas.microsoft.com/office/powerpoint/2010/main" val="3722589081"/>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25371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44688"/>
            <a:ext cx="8017099"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MA-6</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42D5ED1B-47C6-47E0-8B08-4CBE12A7FC5E}"/>
              </a:ext>
            </a:extLst>
          </p:cNvPr>
          <p:cNvGraphicFramePr>
            <a:graphicFrameLocks/>
          </p:cNvGraphicFramePr>
          <p:nvPr>
            <p:extLst>
              <p:ext uri="{D42A27DB-BD31-4B8C-83A1-F6EECF244321}">
                <p14:modId xmlns:p14="http://schemas.microsoft.com/office/powerpoint/2010/main" val="462078868"/>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5847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CD5E2DEA-808F-4F65-96FD-128841847250}"/>
              </a:ext>
            </a:extLst>
          </p:cNvPr>
          <p:cNvPicPr>
            <a:picLocks noChangeAspect="1"/>
          </p:cNvPicPr>
          <p:nvPr/>
        </p:nvPicPr>
        <p:blipFill>
          <a:blip r:embed="rId3"/>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33806917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3" name="Rectángulo 2"/>
          <p:cNvSpPr/>
          <p:nvPr/>
        </p:nvSpPr>
        <p:spPr>
          <a:xfrm>
            <a:off x="948022" y="644688"/>
            <a:ext cx="81330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MA-7</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49E3BD4C-1806-44F9-AB29-4CA0DE88D08E}"/>
              </a:ext>
            </a:extLst>
          </p:cNvPr>
          <p:cNvGraphicFramePr>
            <a:graphicFrameLocks/>
          </p:cNvGraphicFramePr>
          <p:nvPr>
            <p:extLst>
              <p:ext uri="{D42A27DB-BD31-4B8C-83A1-F6EECF244321}">
                <p14:modId xmlns:p14="http://schemas.microsoft.com/office/powerpoint/2010/main" val="2198309621"/>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27969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965583"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MA-8</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DCB1D09C-2179-4A57-8855-FB8624789933}"/>
              </a:ext>
            </a:extLst>
          </p:cNvPr>
          <p:cNvGraphicFramePr>
            <a:graphicFrameLocks/>
          </p:cNvGraphicFramePr>
          <p:nvPr>
            <p:extLst>
              <p:ext uri="{D42A27DB-BD31-4B8C-83A1-F6EECF244321}">
                <p14:modId xmlns:p14="http://schemas.microsoft.com/office/powerpoint/2010/main" val="3805191166"/>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88512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88831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MA-9</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13027D30-E2B3-43C3-B965-02F9F5BF0A5B}"/>
              </a:ext>
            </a:extLst>
          </p:cNvPr>
          <p:cNvGraphicFramePr>
            <a:graphicFrameLocks/>
          </p:cNvGraphicFramePr>
          <p:nvPr>
            <p:extLst>
              <p:ext uri="{D42A27DB-BD31-4B8C-83A1-F6EECF244321}">
                <p14:modId xmlns:p14="http://schemas.microsoft.com/office/powerpoint/2010/main" val="4279840533"/>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49419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43739"/>
            <a:ext cx="8081493"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MA-10</a:t>
            </a:r>
            <a:r>
              <a:rPr lang="es-ES" sz="1600" dirty="0">
                <a:solidFill>
                  <a:srgbClr val="1F497D"/>
                </a:solidFill>
                <a:latin typeface="Calibri" panose="020F0502020204030204" pitchFamily="34" charset="0"/>
              </a:rPr>
              <a:t>. SI LA UAN OFRECE CURSOS DE CAPACITACIÓN EN MATERIA DE MEDIO AMBIENTE ¿TE INTERESA PARTICIPAR?</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BA588783-4BF3-4833-AFFF-AA9A937CDAC1}"/>
              </a:ext>
            </a:extLst>
          </p:cNvPr>
          <p:cNvGraphicFramePr>
            <a:graphicFrameLocks/>
          </p:cNvGraphicFramePr>
          <p:nvPr>
            <p:extLst>
              <p:ext uri="{D42A27DB-BD31-4B8C-83A1-F6EECF244321}">
                <p14:modId xmlns:p14="http://schemas.microsoft.com/office/powerpoint/2010/main" val="2604143102"/>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81979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396185"/>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MEDIO AMBIENTE</a:t>
            </a:r>
            <a:endParaRPr lang="es-MX" b="0" dirty="0">
              <a:effectLst/>
            </a:endParaRPr>
          </a:p>
          <a:p>
            <a:pPr algn="ctr"/>
            <a:r>
              <a:rPr lang="es-MX" b="1" dirty="0">
                <a:solidFill>
                  <a:srgbClr val="000000"/>
                </a:solidFill>
                <a:latin typeface="Calibri" panose="020F0502020204030204" pitchFamily="34" charset="0"/>
              </a:rPr>
              <a:t>(MA)</a:t>
            </a:r>
            <a:endParaRPr lang="es-MX" b="0" dirty="0">
              <a:effectLst/>
            </a:endParaRPr>
          </a:p>
        </p:txBody>
      </p:sp>
      <p:sp>
        <p:nvSpPr>
          <p:cNvPr id="3" name="CuadroTexto 2">
            <a:extLst>
              <a:ext uri="{FF2B5EF4-FFF2-40B4-BE49-F238E27FC236}">
                <a16:creationId xmlns:a16="http://schemas.microsoft.com/office/drawing/2014/main" id="{7337BD6F-E59D-4980-95B9-28BB52E3DE1F}"/>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91%</a:t>
            </a:r>
          </a:p>
          <a:p>
            <a:pPr marL="742950" lvl="1" indent="-285750" algn="just">
              <a:buFont typeface="Arial" panose="020B0604020202020204" pitchFamily="34" charset="0"/>
              <a:buChar char="•"/>
            </a:pPr>
            <a:r>
              <a:rPr lang="es-MX" b="1" dirty="0"/>
              <a:t>Olores desagradables </a:t>
            </a:r>
            <a:r>
              <a:rPr lang="es-MX" dirty="0"/>
              <a:t>en un </a:t>
            </a:r>
            <a:r>
              <a:rPr lang="es-MX" b="1" dirty="0"/>
              <a:t>60%</a:t>
            </a:r>
          </a:p>
          <a:p>
            <a:pPr marL="742950" lvl="1" indent="-285750" algn="just">
              <a:buFont typeface="Arial" panose="020B0604020202020204" pitchFamily="34" charset="0"/>
              <a:buChar char="•"/>
            </a:pPr>
            <a:r>
              <a:rPr lang="es-MX" b="1" dirty="0"/>
              <a:t>Plagas</a:t>
            </a:r>
            <a:r>
              <a:rPr lang="es-MX" dirty="0"/>
              <a:t> en un </a:t>
            </a:r>
            <a:r>
              <a:rPr lang="es-MX" b="1" dirty="0"/>
              <a:t>69%</a:t>
            </a:r>
          </a:p>
          <a:p>
            <a:pPr marL="742950" lvl="1" indent="-285750" algn="just">
              <a:buFont typeface="Arial" panose="020B0604020202020204" pitchFamily="34" charset="0"/>
              <a:buChar char="•"/>
            </a:pPr>
            <a:r>
              <a:rPr lang="es-MX" b="1" dirty="0"/>
              <a:t>Agua estancada </a:t>
            </a:r>
            <a:r>
              <a:rPr lang="es-MX" dirty="0"/>
              <a:t>en un </a:t>
            </a:r>
            <a:r>
              <a:rPr lang="es-MX" b="1" dirty="0"/>
              <a:t>77%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63%</a:t>
            </a:r>
          </a:p>
          <a:p>
            <a:pPr marL="742950" lvl="1" indent="-285750" algn="just">
              <a:buFont typeface="Arial" panose="020B0604020202020204" pitchFamily="34" charset="0"/>
              <a:buChar char="•"/>
            </a:pPr>
            <a:r>
              <a:rPr lang="es-MX" b="1" dirty="0"/>
              <a:t>Insumos</a:t>
            </a:r>
            <a:r>
              <a:rPr lang="es-MX" dirty="0"/>
              <a:t> en un </a:t>
            </a:r>
            <a:r>
              <a:rPr lang="es-MX" b="1" dirty="0"/>
              <a:t>66%</a:t>
            </a:r>
          </a:p>
          <a:p>
            <a:pPr marL="742950" lvl="1" indent="-285750" algn="just">
              <a:buFont typeface="Arial" panose="020B0604020202020204" pitchFamily="34" charset="0"/>
              <a:buChar char="•"/>
            </a:pPr>
            <a:r>
              <a:rPr lang="es-MX" b="1" dirty="0"/>
              <a:t>Energía eléctrica </a:t>
            </a:r>
            <a:r>
              <a:rPr lang="es-MX" dirty="0"/>
              <a:t>en un </a:t>
            </a:r>
            <a:r>
              <a:rPr lang="es-MX" b="1" dirty="0"/>
              <a:t>63%</a:t>
            </a:r>
          </a:p>
          <a:p>
            <a:pPr marL="742950" lvl="1" indent="-285750" algn="just">
              <a:buFont typeface="Arial" panose="020B0604020202020204" pitchFamily="34" charset="0"/>
              <a:buChar char="•"/>
            </a:pPr>
            <a:r>
              <a:rPr lang="es-MX" b="1" dirty="0"/>
              <a:t>Desechos</a:t>
            </a:r>
            <a:r>
              <a:rPr lang="es-MX" dirty="0"/>
              <a:t> en un </a:t>
            </a:r>
            <a:r>
              <a:rPr lang="es-MX" b="1" dirty="0"/>
              <a:t>54%</a:t>
            </a:r>
          </a:p>
          <a:p>
            <a:pPr marL="742950" lvl="1" indent="-285750" algn="just">
              <a:buFont typeface="Arial" panose="020B0604020202020204" pitchFamily="34" charset="0"/>
              <a:buChar char="•"/>
            </a:pPr>
            <a:r>
              <a:rPr lang="es-MX" b="1" dirty="0"/>
              <a:t>Áreas verdes </a:t>
            </a:r>
            <a:r>
              <a:rPr lang="es-MX" dirty="0"/>
              <a:t>en un </a:t>
            </a:r>
            <a:r>
              <a:rPr lang="es-MX" b="1" dirty="0"/>
              <a:t>80%</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126124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66BFD5F7-2EA3-45C0-8D54-68B16BCD967F}"/>
              </a:ext>
            </a:extLst>
          </p:cNvPr>
          <p:cNvPicPr>
            <a:picLocks noChangeAspect="1"/>
          </p:cNvPicPr>
          <p:nvPr/>
        </p:nvPicPr>
        <p:blipFill>
          <a:blip r:embed="rId3"/>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9688320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765</TotalTime>
  <Words>4291</Words>
  <Application>Microsoft Office PowerPoint</Application>
  <PresentationFormat>Presentación en pantalla (4:3)</PresentationFormat>
  <Paragraphs>727</Paragraphs>
  <Slides>84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84</vt:i4>
      </vt:variant>
    </vt:vector>
  </HeadingPairs>
  <TitlesOfParts>
    <vt:vector size="88"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dc:creator>
  <cp:lastModifiedBy>Perla</cp:lastModifiedBy>
  <cp:revision>84</cp:revision>
  <dcterms:created xsi:type="dcterms:W3CDTF">2020-10-13T14:28:37Z</dcterms:created>
  <dcterms:modified xsi:type="dcterms:W3CDTF">2021-10-22T18:38:08Z</dcterms:modified>
</cp:coreProperties>
</file>