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4" r:id="rId2"/>
    <p:sldId id="421" r:id="rId3"/>
    <p:sldId id="336" r:id="rId4"/>
    <p:sldId id="338" r:id="rId5"/>
    <p:sldId id="419" r:id="rId6"/>
    <p:sldId id="418" r:id="rId7"/>
    <p:sldId id="420" r:id="rId8"/>
    <p:sldId id="416" r:id="rId9"/>
    <p:sldId id="415" r:id="rId10"/>
    <p:sldId id="414" r:id="rId11"/>
    <p:sldId id="413" r:id="rId12"/>
    <p:sldId id="412" r:id="rId13"/>
    <p:sldId id="411" r:id="rId14"/>
    <p:sldId id="263" r:id="rId15"/>
    <p:sldId id="264" r:id="rId16"/>
    <p:sldId id="265" r:id="rId17"/>
    <p:sldId id="266" r:id="rId18"/>
    <p:sldId id="267" r:id="rId19"/>
    <p:sldId id="262"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9" r:id="rId40"/>
    <p:sldId id="290"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558ED5"/>
    <a:srgbClr val="7030A0"/>
    <a:srgbClr val="4F6228"/>
    <a:srgbClr val="77933C"/>
    <a:srgbClr val="3A71B2"/>
    <a:srgbClr val="E68B28"/>
    <a:srgbClr val="CC0000"/>
    <a:srgbClr val="9148C8"/>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55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r>
              <a:rPr lang="es-MX" sz="1800" dirty="0"/>
              <a:t>PARTICIPACIÓN GENERAL ÁREAS</a:t>
            </a:r>
          </a:p>
        </c:rich>
      </c:tx>
      <c:layout>
        <c:manualLayout>
          <c:xMode val="edge"/>
          <c:yMode val="edge"/>
          <c:x val="0.22151128049767457"/>
          <c:y val="2.7777659161076263E-2"/>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515905640114063E-2"/>
          <c:y val="0.2537768382777329"/>
          <c:w val="0.94251667510194337"/>
          <c:h val="0.57079156886888038"/>
        </c:manualLayout>
      </c:layout>
      <c:pie3DChart>
        <c:varyColors val="1"/>
        <c:ser>
          <c:idx val="0"/>
          <c:order val="0"/>
          <c:tx>
            <c:strRef>
              <c:f>Hoja2!$O$2</c:f>
              <c:strCache>
                <c:ptCount val="1"/>
                <c:pt idx="0">
                  <c:v>Columna2</c:v>
                </c:pt>
              </c:strCache>
            </c:strRef>
          </c:tx>
          <c:dPt>
            <c:idx val="0"/>
            <c:bubble3D val="0"/>
            <c:spPr>
              <a:solidFill>
                <a:schemeClr val="accent1">
                  <a:lumMod val="75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2B8A-4F18-8A35-52C481A9A05E}"/>
              </c:ext>
            </c:extLst>
          </c:dPt>
          <c:dPt>
            <c:idx val="1"/>
            <c:bubble3D val="0"/>
            <c:spPr>
              <a:solidFill>
                <a:srgbClr val="A5002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2B8A-4F18-8A35-52C481A9A05E}"/>
              </c:ext>
            </c:extLst>
          </c:dPt>
          <c:dLbls>
            <c:dLbl>
              <c:idx val="0"/>
              <c:tx>
                <c:rich>
                  <a:bodyPr/>
                  <a:lstStyle/>
                  <a:p>
                    <a:fld id="{18D1F2A0-C47A-4F85-ABC4-41A8BC85F46D}"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B8A-4F18-8A35-52C481A9A05E}"/>
                </c:ext>
              </c:extLst>
            </c:dLbl>
            <c:dLbl>
              <c:idx val="1"/>
              <c:tx>
                <c:rich>
                  <a:bodyPr/>
                  <a:lstStyle/>
                  <a:p>
                    <a:fld id="{3B86867A-11CD-4D0A-B8BD-5413F5B6B108}"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B8A-4F18-8A35-52C481A9A05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Hoja2!$N$3:$N$4</c:f>
              <c:strCache>
                <c:ptCount val="2"/>
                <c:pt idx="0">
                  <c:v>SI ACREDITÓ</c:v>
                </c:pt>
                <c:pt idx="1">
                  <c:v>NO ACREDITÓ</c:v>
                </c:pt>
              </c:strCache>
            </c:strRef>
          </c:cat>
          <c:val>
            <c:numRef>
              <c:f>Hoja2!$O$3:$O$4</c:f>
              <c:numCache>
                <c:formatCode>General</c:formatCode>
                <c:ptCount val="2"/>
                <c:pt idx="0">
                  <c:v>48</c:v>
                </c:pt>
                <c:pt idx="1">
                  <c:v>34</c:v>
                </c:pt>
              </c:numCache>
            </c:numRef>
          </c:val>
          <c:extLst>
            <c:ext xmlns:c16="http://schemas.microsoft.com/office/drawing/2014/chart" uri="{C3380CC4-5D6E-409C-BE32-E72D297353CC}">
              <c16:uniqueId val="{00000004-2B8A-4F18-8A35-52C481A9A05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2556506590375"/>
          <c:y val="0.14287230298806519"/>
          <c:w val="0.82731733707218613"/>
          <c:h val="0.77038074804776768"/>
        </c:manualLayout>
      </c:layout>
      <c:barChart>
        <c:barDir val="col"/>
        <c:grouping val="clustered"/>
        <c:varyColors val="0"/>
        <c:ser>
          <c:idx val="0"/>
          <c:order val="0"/>
          <c:tx>
            <c:strRef>
              <c:f>'CÓDIGO DE ETICA'!$B$3</c:f>
              <c:strCache>
                <c:ptCount val="1"/>
                <c:pt idx="0">
                  <c:v>Columna2</c:v>
                </c:pt>
              </c:strCache>
            </c:strRef>
          </c:tx>
          <c:spPr>
            <a:solidFill>
              <a:srgbClr val="E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8076651185544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7CFCD58-2175-4118-AFF0-73D97FF4070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2B7-467D-B8EE-80E3D049096E}"/>
                </c:ext>
              </c:extLst>
            </c:dLbl>
            <c:dLbl>
              <c:idx val="1"/>
              <c:layout>
                <c:manualLayout>
                  <c:x val="-7.2052618836114758E-3"/>
                  <c:y val="0.1156454201945039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E31EB0D-901F-4968-8A8C-694D4D476E3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2B7-467D-B8EE-80E3D049096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'CÓDIGO DE ETICA'!$A$4:$A$5</c:f>
              <c:strCache>
                <c:ptCount val="2"/>
                <c:pt idx="0">
                  <c:v>SI LO CONOCE</c:v>
                </c:pt>
                <c:pt idx="1">
                  <c:v>NO LO CONOCE</c:v>
                </c:pt>
              </c:strCache>
            </c:strRef>
          </c:cat>
          <c:val>
            <c:numRef>
              <c:f>'CÓDIGO DE ETICA'!$B$4:$B$5</c:f>
              <c:numCache>
                <c:formatCode>General</c:formatCode>
                <c:ptCount val="2"/>
                <c:pt idx="0">
                  <c:v>56</c:v>
                </c:pt>
                <c:pt idx="1">
                  <c:v>44</c:v>
                </c:pt>
              </c:numCache>
            </c:numRef>
          </c:val>
          <c:extLst>
            <c:ext xmlns:c16="http://schemas.microsoft.com/office/drawing/2014/chart" uri="{C3380CC4-5D6E-409C-BE32-E72D297353CC}">
              <c16:uniqueId val="{00000002-D2B7-467D-B8EE-80E3D049096E}"/>
            </c:ext>
          </c:extLst>
        </c:ser>
        <c:dLbls>
          <c:showLegendKey val="0"/>
          <c:showVal val="0"/>
          <c:showCatName val="0"/>
          <c:showSerName val="0"/>
          <c:showPercent val="0"/>
          <c:showBubbleSize val="0"/>
        </c:dLbls>
        <c:gapWidth val="100"/>
        <c:overlap val="-24"/>
        <c:axId val="368472000"/>
        <c:axId val="374587064"/>
      </c:barChart>
      <c:catAx>
        <c:axId val="368472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74587064"/>
        <c:crosses val="autoZero"/>
        <c:auto val="1"/>
        <c:lblAlgn val="ctr"/>
        <c:lblOffset val="100"/>
        <c:noMultiLvlLbl val="0"/>
      </c:catAx>
      <c:valAx>
        <c:axId val="3745870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8472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VALORES!$B$3</c:f>
              <c:strCache>
                <c:ptCount val="1"/>
                <c:pt idx="0">
                  <c:v>Columna2</c:v>
                </c:pt>
              </c:strCache>
            </c:strRef>
          </c:tx>
          <c:spPr>
            <a:solidFill>
              <a:srgbClr val="E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264587974042171"/>
                </c:manualLayout>
              </c:layout>
              <c:tx>
                <c:rich>
                  <a:bodyPr/>
                  <a:lstStyle/>
                  <a:p>
                    <a:fld id="{95D367E2-7868-4810-9893-D63E30435605}"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B79-40C4-800E-EEA9EDF5DC84}"/>
                </c:ext>
              </c:extLst>
            </c:dLbl>
            <c:dLbl>
              <c:idx val="1"/>
              <c:layout>
                <c:manualLayout>
                  <c:x val="0"/>
                  <c:y val="0.10325872309538654"/>
                </c:manualLayout>
              </c:layout>
              <c:tx>
                <c:rich>
                  <a:bodyPr/>
                  <a:lstStyle/>
                  <a:p>
                    <a:fld id="{9ACBB902-1D36-45C9-ADF4-19314DAF4DBD}"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B79-40C4-800E-EEA9EDF5DC84}"/>
                </c:ext>
              </c:extLst>
            </c:dLbl>
            <c:dLbl>
              <c:idx val="2"/>
              <c:layout>
                <c:manualLayout>
                  <c:x val="1.8194370050689198E-3"/>
                  <c:y val="0.10951682752541"/>
                </c:manualLayout>
              </c:layout>
              <c:tx>
                <c:rich>
                  <a:bodyPr/>
                  <a:lstStyle/>
                  <a:p>
                    <a:fld id="{308E49A3-4F5B-4060-945C-4293A6CD21F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B79-40C4-800E-EEA9EDF5DC84}"/>
                </c:ext>
              </c:extLst>
            </c:dLbl>
            <c:dLbl>
              <c:idx val="3"/>
              <c:layout>
                <c:manualLayout>
                  <c:x val="-8.9577750384778505E-4"/>
                  <c:y val="9.7000618665363109E-2"/>
                </c:manualLayout>
              </c:layout>
              <c:tx>
                <c:rich>
                  <a:bodyPr/>
                  <a:lstStyle/>
                  <a:p>
                    <a:fld id="{B4BE0162-4C3B-4DF8-80C3-FB4D473526B3}"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7.2278064426275282E-2"/>
                      <c:h val="7.8148202260949651E-2"/>
                    </c:manualLayout>
                  </c15:layout>
                  <c15:dlblFieldTable/>
                  <c15:showDataLabelsRange val="0"/>
                </c:ext>
                <c:ext xmlns:c16="http://schemas.microsoft.com/office/drawing/2014/chart" uri="{C3380CC4-5D6E-409C-BE32-E72D297353CC}">
                  <c16:uniqueId val="{00000003-3B79-40C4-800E-EEA9EDF5DC84}"/>
                </c:ext>
              </c:extLst>
            </c:dLbl>
            <c:dLbl>
              <c:idx val="4"/>
              <c:layout>
                <c:manualLayout>
                  <c:x val="-1.7636929230085547E-3"/>
                  <c:y val="9.7000618665363136E-2"/>
                </c:manualLayout>
              </c:layout>
              <c:tx>
                <c:rich>
                  <a:bodyPr/>
                  <a:lstStyle/>
                  <a:p>
                    <a:fld id="{95C10E7F-26E8-4697-A4B9-163961ABC6C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B79-40C4-800E-EEA9EDF5DC84}"/>
                </c:ext>
              </c:extLst>
            </c:dLbl>
            <c:dLbl>
              <c:idx val="5"/>
              <c:layout>
                <c:manualLayout>
                  <c:x val="3.5273858460171093E-3"/>
                  <c:y val="9.7000618665363081E-2"/>
                </c:manualLayout>
              </c:layout>
              <c:tx>
                <c:rich>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fld id="{2F359B6B-E897-4CAD-90DC-89266E2D456C}" type="VALUE">
                      <a:rPr lang="en-US" sz="1600" smtClean="0">
                        <a:solidFill>
                          <a:schemeClr val="tx1"/>
                        </a:solidFill>
                      </a:rPr>
                      <a:pPr algn="r">
                        <a:defRPr sz="1800" b="1"/>
                      </a:pPr>
                      <a:t>[VALOR]</a:t>
                    </a:fld>
                    <a:r>
                      <a:rPr lang="en-US" sz="1600" dirty="0">
                        <a:solidFill>
                          <a:schemeClr val="tx1"/>
                        </a:solidFill>
                      </a:rPr>
                      <a:t> %</a:t>
                    </a:r>
                  </a:p>
                </c:rich>
              </c:tx>
              <c:spPr>
                <a:noFill/>
                <a:ln>
                  <a:noFill/>
                </a:ln>
                <a:effectLst/>
              </c:spPr>
              <c:txPr>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B79-40C4-800E-EEA9EDF5DC84}"/>
                </c:ext>
              </c:extLst>
            </c:dLbl>
            <c:dLbl>
              <c:idx val="6"/>
              <c:layout>
                <c:manualLayout>
                  <c:x val="-1.7915550076955679E-3"/>
                  <c:y val="0.10012967088037486"/>
                </c:manualLayout>
              </c:layout>
              <c:tx>
                <c:rich>
                  <a:bodyPr/>
                  <a:lstStyle/>
                  <a:p>
                    <a:fld id="{5F40A0DD-81E8-4F4B-9329-F8CD420ECECE}"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7.4013855439224147E-2"/>
                      <c:h val="7.8148202260949651E-2"/>
                    </c:manualLayout>
                  </c15:layout>
                  <c15:dlblFieldTable/>
                  <c15:showDataLabelsRange val="0"/>
                </c:ext>
                <c:ext xmlns:c16="http://schemas.microsoft.com/office/drawing/2014/chart" uri="{C3380CC4-5D6E-409C-BE32-E72D297353CC}">
                  <c16:uniqueId val="{00000006-3B79-40C4-800E-EEA9EDF5DC84}"/>
                </c:ext>
              </c:extLst>
            </c:dLbl>
            <c:dLbl>
              <c:idx val="7"/>
              <c:layout>
                <c:manualLayout>
                  <c:x val="-1.2933598692026977E-16"/>
                  <c:y val="9.0742514235339661E-2"/>
                </c:manualLayout>
              </c:layout>
              <c:tx>
                <c:rich>
                  <a:bodyPr/>
                  <a:lstStyle/>
                  <a:p>
                    <a:fld id="{236CD0EA-6744-4E8D-878C-C91AFC772812}"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B79-40C4-800E-EEA9EDF5DC8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VALORES!$A$4:$A$11</c:f>
              <c:strCache>
                <c:ptCount val="8"/>
                <c:pt idx="0">
                  <c:v> TRANSPARENCIA Y RENDICIÓN DE CUENTAS</c:v>
                </c:pt>
                <c:pt idx="1">
                  <c:v> RESPONSABILIDAD</c:v>
                </c:pt>
                <c:pt idx="2">
                  <c:v> LEALTAD Y COMPROMISO</c:v>
                </c:pt>
                <c:pt idx="3">
                  <c:v> EQUIDAD</c:v>
                </c:pt>
                <c:pt idx="4">
                  <c:v> JUSTICIA</c:v>
                </c:pt>
                <c:pt idx="5">
                  <c:v> PROFESIONALISMO E INTEGRIDAD</c:v>
                </c:pt>
                <c:pt idx="6">
                  <c:v> TOLERANCIA</c:v>
                </c:pt>
                <c:pt idx="7">
                  <c:v> CONCIENCIA ECOLÓGICA</c:v>
                </c:pt>
              </c:strCache>
            </c:strRef>
          </c:cat>
          <c:val>
            <c:numRef>
              <c:f>VALORES!$B$4:$B$11</c:f>
              <c:numCache>
                <c:formatCode>General</c:formatCode>
                <c:ptCount val="8"/>
                <c:pt idx="0">
                  <c:v>90</c:v>
                </c:pt>
                <c:pt idx="1">
                  <c:v>86</c:v>
                </c:pt>
                <c:pt idx="2">
                  <c:v>83</c:v>
                </c:pt>
                <c:pt idx="3">
                  <c:v>76</c:v>
                </c:pt>
                <c:pt idx="4">
                  <c:v>76</c:v>
                </c:pt>
                <c:pt idx="5">
                  <c:v>70</c:v>
                </c:pt>
                <c:pt idx="6">
                  <c:v>65</c:v>
                </c:pt>
                <c:pt idx="7">
                  <c:v>60</c:v>
                </c:pt>
              </c:numCache>
            </c:numRef>
          </c:val>
          <c:extLst>
            <c:ext xmlns:c16="http://schemas.microsoft.com/office/drawing/2014/chart" uri="{C3380CC4-5D6E-409C-BE32-E72D297353CC}">
              <c16:uniqueId val="{00000008-3B79-40C4-800E-EEA9EDF5DC84}"/>
            </c:ext>
          </c:extLst>
        </c:ser>
        <c:dLbls>
          <c:showLegendKey val="0"/>
          <c:showVal val="0"/>
          <c:showCatName val="0"/>
          <c:showSerName val="0"/>
          <c:showPercent val="0"/>
          <c:showBubbleSize val="0"/>
        </c:dLbls>
        <c:gapWidth val="100"/>
        <c:overlap val="-24"/>
        <c:axId val="373983208"/>
        <c:axId val="373992064"/>
      </c:barChart>
      <c:catAx>
        <c:axId val="373983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MX"/>
          </a:p>
        </c:txPr>
        <c:crossAx val="373992064"/>
        <c:crosses val="autoZero"/>
        <c:auto val="1"/>
        <c:lblAlgn val="ctr"/>
        <c:lblOffset val="100"/>
        <c:noMultiLvlLbl val="0"/>
      </c:catAx>
      <c:valAx>
        <c:axId val="373992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73983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ILUMINACIÓN!$B$2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8223209877E-3"/>
                  <c:y val="9.6997834074973033E-2"/>
                </c:manualLayout>
              </c:layout>
              <c:tx>
                <c:rich>
                  <a:bodyPr/>
                  <a:lstStyle/>
                  <a:p>
                    <a:fld id="{0882D546-026A-43FE-9E1B-A42118AC841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D72-4389-9CFC-246B5AE66F0B}"/>
                </c:ext>
              </c:extLst>
            </c:dLbl>
            <c:dLbl>
              <c:idx val="1"/>
              <c:layout>
                <c:manualLayout>
                  <c:x val="-1.7996869111605103E-3"/>
                  <c:y val="0.10172666178721139"/>
                </c:manualLayout>
              </c:layout>
              <c:tx>
                <c:rich>
                  <a:bodyPr/>
                  <a:lstStyle/>
                  <a:p>
                    <a:fld id="{03D9DDA3-4B75-4BAD-960C-81928C1BE2E9}"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D72-4389-9CFC-246B5AE66F0B}"/>
                </c:ext>
              </c:extLst>
            </c:dLbl>
            <c:dLbl>
              <c:idx val="2"/>
              <c:layout>
                <c:manualLayout>
                  <c:x val="5.3990607334813995E-3"/>
                  <c:y val="9.0308328276699032E-2"/>
                </c:manualLayout>
              </c:layout>
              <c:tx>
                <c:rich>
                  <a:bodyPr/>
                  <a:lstStyle/>
                  <a:p>
                    <a:fld id="{5742EF57-D226-4B37-86B2-FBD6072459B0}"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D72-4389-9CFC-246B5AE66F0B}"/>
                </c:ext>
              </c:extLst>
            </c:dLbl>
            <c:dLbl>
              <c:idx val="3"/>
              <c:layout>
                <c:manualLayout>
                  <c:x val="-3.5691250721578984E-3"/>
                  <c:y val="1.9136336416261893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fld id="{23D6AE71-B3ED-4685-8AF0-E66A07668329}"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2104526949461234E-2"/>
                      <c:h val="8.0026947900725259E-2"/>
                    </c:manualLayout>
                  </c15:layout>
                  <c15:dlblFieldTable/>
                  <c15:showDataLabelsRange val="0"/>
                </c:ext>
                <c:ext xmlns:c16="http://schemas.microsoft.com/office/drawing/2014/chart" uri="{C3380CC4-5D6E-409C-BE32-E72D297353CC}">
                  <c16:uniqueId val="{00000003-5D72-4389-9CFC-246B5AE66F0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ILUMINACIÓN!$A$3:$A$6</c:f>
              <c:strCache>
                <c:ptCount val="4"/>
                <c:pt idx="0">
                  <c:v>EXCELENTE</c:v>
                </c:pt>
                <c:pt idx="1">
                  <c:v>BUENA</c:v>
                </c:pt>
                <c:pt idx="2">
                  <c:v>REGULAR</c:v>
                </c:pt>
                <c:pt idx="3">
                  <c:v>MALA</c:v>
                </c:pt>
              </c:strCache>
            </c:strRef>
          </c:cat>
          <c:val>
            <c:numRef>
              <c:f>ILUMINACIÓN!$B$3:$B$6</c:f>
              <c:numCache>
                <c:formatCode>General</c:formatCode>
                <c:ptCount val="4"/>
                <c:pt idx="0">
                  <c:v>31</c:v>
                </c:pt>
                <c:pt idx="1">
                  <c:v>41</c:v>
                </c:pt>
                <c:pt idx="2">
                  <c:v>25</c:v>
                </c:pt>
                <c:pt idx="3">
                  <c:v>3</c:v>
                </c:pt>
              </c:numCache>
            </c:numRef>
          </c:val>
          <c:extLst>
            <c:ext xmlns:c16="http://schemas.microsoft.com/office/drawing/2014/chart" uri="{C3380CC4-5D6E-409C-BE32-E72D297353CC}">
              <c16:uniqueId val="{00000004-5D72-4389-9CFC-246B5AE66F0B}"/>
            </c:ext>
          </c:extLst>
        </c:ser>
        <c:dLbls>
          <c:showLegendKey val="0"/>
          <c:showVal val="0"/>
          <c:showCatName val="0"/>
          <c:showSerName val="0"/>
          <c:showPercent val="0"/>
          <c:showBubbleSize val="0"/>
        </c:dLbls>
        <c:gapWidth val="100"/>
        <c:overlap val="-24"/>
        <c:axId val="263490648"/>
        <c:axId val="263490976"/>
      </c:barChart>
      <c:catAx>
        <c:axId val="263490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63490976"/>
        <c:crosses val="autoZero"/>
        <c:auto val="1"/>
        <c:lblAlgn val="ctr"/>
        <c:lblOffset val="100"/>
        <c:noMultiLvlLbl val="0"/>
      </c:catAx>
      <c:valAx>
        <c:axId val="263490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90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CLIMA!$B$2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900644475544458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D9EA067-4E5F-471D-943B-7EB2EC1D736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419-485F-B693-1BD8F18F1ECF}"/>
                </c:ext>
              </c:extLst>
            </c:dLbl>
            <c:dLbl>
              <c:idx val="1"/>
              <c:layout>
                <c:manualLayout>
                  <c:x val="-1.8350911917501237E-3"/>
                  <c:y val="9.84546736166002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B6BAFFF6-F034-42FC-AB14-1D1A4A7B5EE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419-485F-B693-1BD8F18F1ECF}"/>
                </c:ext>
              </c:extLst>
            </c:dLbl>
            <c:dLbl>
              <c:idx val="2"/>
              <c:layout>
                <c:manualLayout>
                  <c:x val="3.6701823835002473E-3"/>
                  <c:y val="0.105638224667792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EE58617-50F4-4A29-A885-1825503C14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419-485F-B693-1BD8F18F1ECF}"/>
                </c:ext>
              </c:extLst>
            </c:dLbl>
            <c:dLbl>
              <c:idx val="3"/>
              <c:layout>
                <c:manualLayout>
                  <c:x val="5.5052735752503705E-3"/>
                  <c:y val="8.090497321070337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89512CA-5AD1-4C27-8D69-7DEDEF965B4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419-485F-B693-1BD8F18F1EC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CLIMA!$A$3:$A$6</c:f>
              <c:strCache>
                <c:ptCount val="4"/>
                <c:pt idx="0">
                  <c:v>EXCELENTE</c:v>
                </c:pt>
                <c:pt idx="1">
                  <c:v>BUENO</c:v>
                </c:pt>
                <c:pt idx="2">
                  <c:v>REGULAR</c:v>
                </c:pt>
                <c:pt idx="3">
                  <c:v>MALO</c:v>
                </c:pt>
              </c:strCache>
            </c:strRef>
          </c:cat>
          <c:val>
            <c:numRef>
              <c:f>CLIMA!$B$3:$B$6</c:f>
              <c:numCache>
                <c:formatCode>General</c:formatCode>
                <c:ptCount val="4"/>
                <c:pt idx="0">
                  <c:v>28</c:v>
                </c:pt>
                <c:pt idx="1">
                  <c:v>34</c:v>
                </c:pt>
                <c:pt idx="2">
                  <c:v>25</c:v>
                </c:pt>
                <c:pt idx="3">
                  <c:v>13</c:v>
                </c:pt>
              </c:numCache>
            </c:numRef>
          </c:val>
          <c:extLst>
            <c:ext xmlns:c16="http://schemas.microsoft.com/office/drawing/2014/chart" uri="{C3380CC4-5D6E-409C-BE32-E72D297353CC}">
              <c16:uniqueId val="{00000004-7419-485F-B693-1BD8F18F1ECF}"/>
            </c:ext>
          </c:extLst>
        </c:ser>
        <c:dLbls>
          <c:showLegendKey val="0"/>
          <c:showVal val="0"/>
          <c:showCatName val="0"/>
          <c:showSerName val="0"/>
          <c:showPercent val="0"/>
          <c:showBubbleSize val="0"/>
        </c:dLbls>
        <c:gapWidth val="100"/>
        <c:overlap val="-24"/>
        <c:axId val="409206568"/>
        <c:axId val="409206896"/>
      </c:barChart>
      <c:catAx>
        <c:axId val="409206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9206896"/>
        <c:crosses val="autoZero"/>
        <c:auto val="1"/>
        <c:lblAlgn val="ctr"/>
        <c:lblOffset val="100"/>
        <c:noMultiLvlLbl val="0"/>
      </c:catAx>
      <c:valAx>
        <c:axId val="409206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206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RUIDO!$B$2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501043861474414E-3"/>
                  <c:y val="1.813097272192774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0600644-EEBE-41B7-855C-3867DA9D76B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2C3-4297-8C68-3147CB9D3532}"/>
                </c:ext>
              </c:extLst>
            </c:dLbl>
            <c:dLbl>
              <c:idx val="1"/>
              <c:layout>
                <c:manualLayout>
                  <c:x val="1.7501043861474414E-3"/>
                  <c:y val="1.813097272192774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1097A5A-2931-4540-8769-DDFEFB23C2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2C3-4297-8C68-3147CB9D3532}"/>
                </c:ext>
              </c:extLst>
            </c:dLbl>
            <c:dLbl>
              <c:idx val="2"/>
              <c:layout>
                <c:manualLayout>
                  <c:x val="3.5002087722948829E-3"/>
                  <c:y val="9.972034997060265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339C72A-4E72-47ED-8D2D-547A54BBCFB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2C3-4297-8C68-3147CB9D3532}"/>
                </c:ext>
              </c:extLst>
            </c:dLbl>
            <c:dLbl>
              <c:idx val="3"/>
              <c:layout>
                <c:manualLayout>
                  <c:x val="0"/>
                  <c:y val="9.367669239662657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6B09EF-98A3-4AD6-8B2F-FC120BFD2AB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2C3-4297-8C68-3147CB9D353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RUIDO!$A$3:$A$6</c:f>
              <c:strCache>
                <c:ptCount val="4"/>
                <c:pt idx="0">
                  <c:v>MUY ALTO</c:v>
                </c:pt>
                <c:pt idx="1">
                  <c:v>ALTO</c:v>
                </c:pt>
                <c:pt idx="2">
                  <c:v>MEDIO</c:v>
                </c:pt>
                <c:pt idx="3">
                  <c:v>BAJO</c:v>
                </c:pt>
              </c:strCache>
            </c:strRef>
          </c:cat>
          <c:val>
            <c:numRef>
              <c:f>RUIDO!$B$3:$B$6</c:f>
              <c:numCache>
                <c:formatCode>General</c:formatCode>
                <c:ptCount val="4"/>
                <c:pt idx="0">
                  <c:v>3</c:v>
                </c:pt>
                <c:pt idx="1">
                  <c:v>6</c:v>
                </c:pt>
                <c:pt idx="2">
                  <c:v>60</c:v>
                </c:pt>
                <c:pt idx="3">
                  <c:v>31</c:v>
                </c:pt>
              </c:numCache>
            </c:numRef>
          </c:val>
          <c:extLst>
            <c:ext xmlns:c16="http://schemas.microsoft.com/office/drawing/2014/chart" uri="{C3380CC4-5D6E-409C-BE32-E72D297353CC}">
              <c16:uniqueId val="{00000004-C2C3-4297-8C68-3147CB9D3532}"/>
            </c:ext>
          </c:extLst>
        </c:ser>
        <c:dLbls>
          <c:showLegendKey val="0"/>
          <c:showVal val="0"/>
          <c:showCatName val="0"/>
          <c:showSerName val="0"/>
          <c:showPercent val="0"/>
          <c:showBubbleSize val="0"/>
        </c:dLbls>
        <c:gapWidth val="100"/>
        <c:overlap val="-24"/>
        <c:axId val="263477200"/>
        <c:axId val="263476544"/>
      </c:barChart>
      <c:catAx>
        <c:axId val="263477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76544"/>
        <c:crosses val="autoZero"/>
        <c:auto val="1"/>
        <c:lblAlgn val="ctr"/>
        <c:lblOffset val="100"/>
        <c:noMultiLvlLbl val="0"/>
      </c:catAx>
      <c:valAx>
        <c:axId val="2634765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77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MOBILIARIO!$B$2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565191377155664E-3"/>
                  <c:y val="8.265562937382579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355D8B5D-4AA2-4A43-8B38-3908426F65AD}"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23E-4EF7-8E40-6B8D24514F74}"/>
                </c:ext>
              </c:extLst>
            </c:dLbl>
            <c:dLbl>
              <c:idx val="1"/>
              <c:layout>
                <c:manualLayout>
                  <c:x val="-1.8565191377155664E-3"/>
                  <c:y val="0.103791084344991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AB1C8C6-B12E-4610-9534-B7FFFA2749A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23E-4EF7-8E40-6B8D24514F74}"/>
                </c:ext>
              </c:extLst>
            </c:dLbl>
            <c:dLbl>
              <c:idx val="2"/>
              <c:layout>
                <c:manualLayout>
                  <c:x val="0"/>
                  <c:y val="8.93855608478342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01CD3BF-9A20-45D0-80CC-426D0A8EDFDE}"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23E-4EF7-8E40-6B8D24514F74}"/>
                </c:ext>
              </c:extLst>
            </c:dLbl>
            <c:dLbl>
              <c:idx val="3"/>
              <c:layout>
                <c:manualLayout>
                  <c:x val="1.8565191377155664E-3"/>
                  <c:y val="1.776582506375910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9145292-DB05-4364-8338-319FD6D1202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23E-4EF7-8E40-6B8D24514F7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MOBILIARIO!$A$3:$A$6</c:f>
              <c:strCache>
                <c:ptCount val="4"/>
                <c:pt idx="0">
                  <c:v>EXCELENTE</c:v>
                </c:pt>
                <c:pt idx="1">
                  <c:v>BUENO</c:v>
                </c:pt>
                <c:pt idx="2">
                  <c:v>REGULAR</c:v>
                </c:pt>
                <c:pt idx="3">
                  <c:v>MALO</c:v>
                </c:pt>
              </c:strCache>
            </c:strRef>
          </c:cat>
          <c:val>
            <c:numRef>
              <c:f>MOBILIARIO!$B$3:$B$6</c:f>
              <c:numCache>
                <c:formatCode>General</c:formatCode>
                <c:ptCount val="4"/>
                <c:pt idx="0">
                  <c:v>31</c:v>
                </c:pt>
                <c:pt idx="1">
                  <c:v>47</c:v>
                </c:pt>
                <c:pt idx="2">
                  <c:v>16</c:v>
                </c:pt>
                <c:pt idx="3">
                  <c:v>6</c:v>
                </c:pt>
              </c:numCache>
            </c:numRef>
          </c:val>
          <c:extLst>
            <c:ext xmlns:c16="http://schemas.microsoft.com/office/drawing/2014/chart" uri="{C3380CC4-5D6E-409C-BE32-E72D297353CC}">
              <c16:uniqueId val="{00000004-F23E-4EF7-8E40-6B8D24514F74}"/>
            </c:ext>
          </c:extLst>
        </c:ser>
        <c:dLbls>
          <c:showLegendKey val="0"/>
          <c:showVal val="0"/>
          <c:showCatName val="0"/>
          <c:showSerName val="0"/>
          <c:showPercent val="0"/>
          <c:showBubbleSize val="0"/>
        </c:dLbls>
        <c:gapWidth val="100"/>
        <c:overlap val="-24"/>
        <c:axId val="505719176"/>
        <c:axId val="505719504"/>
      </c:barChart>
      <c:catAx>
        <c:axId val="5057191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9504"/>
        <c:crosses val="autoZero"/>
        <c:auto val="1"/>
        <c:lblAlgn val="ctr"/>
        <c:lblOffset val="100"/>
        <c:noMultiLvlLbl val="0"/>
      </c:catAx>
      <c:valAx>
        <c:axId val="505719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9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'ESPACIO PARA FUNCIONES'!$B$2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164574188769401E-3"/>
                  <c:y val="9.165188449264548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B005566-1215-4B2F-8C06-B842AE7CF363}"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147-485A-97C3-CCC46809BD3D}"/>
                </c:ext>
              </c:extLst>
            </c:dLbl>
            <c:dLbl>
              <c:idx val="1"/>
              <c:layout>
                <c:manualLayout>
                  <c:x val="1.8164574188769401E-3"/>
                  <c:y val="8.859682167622390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47F1BB1-5459-46AF-8C26-62BAE458509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147-485A-97C3-CCC46809BD3D}"/>
                </c:ext>
              </c:extLst>
            </c:dLbl>
            <c:dLbl>
              <c:idx val="2"/>
              <c:layout>
                <c:manualLayout>
                  <c:x val="3.6329148377537471E-3"/>
                  <c:y val="0.1038721357583314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6D68AC3-666C-4BF5-A617-8E01FEF2627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147-485A-97C3-CCC46809BD3D}"/>
                </c:ext>
              </c:extLst>
            </c:dLbl>
            <c:dLbl>
              <c:idx val="3"/>
              <c:layout>
                <c:manualLayout>
                  <c:x val="3.6329148377538803E-3"/>
                  <c:y val="2.138543971495061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AD3BF7B-F84F-4873-A17F-C23A23F2BBC6}"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147-485A-97C3-CCC46809BD3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'ESPACIO PARA FUNCIONES'!$A$3:$A$6</c:f>
              <c:strCache>
                <c:ptCount val="4"/>
                <c:pt idx="0">
                  <c:v>EXCELENTE</c:v>
                </c:pt>
                <c:pt idx="1">
                  <c:v>BUENO</c:v>
                </c:pt>
                <c:pt idx="2">
                  <c:v>REGULAR</c:v>
                </c:pt>
                <c:pt idx="3">
                  <c:v>MALO</c:v>
                </c:pt>
              </c:strCache>
            </c:strRef>
          </c:cat>
          <c:val>
            <c:numRef>
              <c:f>'ESPACIO PARA FUNCIONES'!$B$3:$B$6</c:f>
              <c:numCache>
                <c:formatCode>General</c:formatCode>
                <c:ptCount val="4"/>
                <c:pt idx="0">
                  <c:v>22</c:v>
                </c:pt>
                <c:pt idx="1">
                  <c:v>41</c:v>
                </c:pt>
                <c:pt idx="2">
                  <c:v>31</c:v>
                </c:pt>
                <c:pt idx="3">
                  <c:v>6</c:v>
                </c:pt>
              </c:numCache>
            </c:numRef>
          </c:val>
          <c:extLst>
            <c:ext xmlns:c16="http://schemas.microsoft.com/office/drawing/2014/chart" uri="{C3380CC4-5D6E-409C-BE32-E72D297353CC}">
              <c16:uniqueId val="{00000004-A147-485A-97C3-CCC46809BD3D}"/>
            </c:ext>
          </c:extLst>
        </c:ser>
        <c:dLbls>
          <c:showLegendKey val="0"/>
          <c:showVal val="0"/>
          <c:showCatName val="0"/>
          <c:showSerName val="0"/>
          <c:showPercent val="0"/>
          <c:showBubbleSize val="0"/>
        </c:dLbls>
        <c:gapWidth val="100"/>
        <c:overlap val="-24"/>
        <c:axId val="413093192"/>
        <c:axId val="413093848"/>
      </c:barChart>
      <c:catAx>
        <c:axId val="413093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13093848"/>
        <c:crosses val="autoZero"/>
        <c:auto val="1"/>
        <c:lblAlgn val="ctr"/>
        <c:lblOffset val="100"/>
        <c:noMultiLvlLbl val="0"/>
      </c:catAx>
      <c:valAx>
        <c:axId val="4130938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093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40210362398413E-3"/>
                  <c:y val="9.367671468599622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F53-4627-80A7-794378FB457B}"/>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F53-4627-80A7-794378FB457B}"/>
                </c:ext>
              </c:extLst>
            </c:dLbl>
            <c:dLbl>
              <c:idx val="2"/>
              <c:layout>
                <c:manualLayout>
                  <c:x val="0"/>
                  <c:y val="0.1057640327099957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F53-4627-80A7-794378FB457B}"/>
                </c:ext>
              </c:extLst>
            </c:dLbl>
            <c:dLbl>
              <c:idx val="3"/>
              <c:layout>
                <c:manualLayout>
                  <c:x val="-3.5859831635728511E-3"/>
                  <c:y val="1.813097703599915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01476E4-A3EB-41EE-9D97-4072E9405877}" type="VALUE">
                      <a:rPr lang="en-US" smtClean="0"/>
                      <a:pPr>
                        <a:defRPr sz="1800" b="1">
                          <a:solidFill>
                            <a:schemeClr val="tx1"/>
                          </a:solidFill>
                        </a:defRPr>
                      </a:pPr>
                      <a:t>[VALOR]</a:t>
                    </a:fld>
                    <a:r>
                      <a:rPr lang="en-US" baseline="0"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F53-4627-80A7-794378FB457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4"/>
                <c:pt idx="0">
                  <c:v>EXCELENTE</c:v>
                </c:pt>
                <c:pt idx="1">
                  <c:v>BUENAS</c:v>
                </c:pt>
                <c:pt idx="2">
                  <c:v>REGULAR</c:v>
                </c:pt>
                <c:pt idx="3">
                  <c:v>MALAS</c:v>
                </c:pt>
              </c:strCache>
            </c:strRef>
          </c:cat>
          <c:val>
            <c:numRef>
              <c:f>'CONDICIONES DE HIGIENE'!$B$3:$B$6</c:f>
              <c:numCache>
                <c:formatCode>General</c:formatCode>
                <c:ptCount val="4"/>
                <c:pt idx="0">
                  <c:v>34</c:v>
                </c:pt>
                <c:pt idx="1">
                  <c:v>38</c:v>
                </c:pt>
                <c:pt idx="2">
                  <c:v>25</c:v>
                </c:pt>
                <c:pt idx="3">
                  <c:v>3</c:v>
                </c:pt>
              </c:numCache>
            </c:numRef>
          </c:val>
          <c:extLst>
            <c:ext xmlns:c16="http://schemas.microsoft.com/office/drawing/2014/chart" uri="{C3380CC4-5D6E-409C-BE32-E72D297353CC}">
              <c16:uniqueId val="{00000004-8F53-4627-80A7-794378FB457B}"/>
            </c:ext>
          </c:extLst>
        </c:ser>
        <c:dLbls>
          <c:showLegendKey val="0"/>
          <c:showVal val="0"/>
          <c:showCatName val="0"/>
          <c:showSerName val="0"/>
          <c:showPercent val="0"/>
          <c:showBubbleSize val="0"/>
        </c:dLbls>
        <c:gapWidth val="100"/>
        <c:overlap val="-24"/>
        <c:axId val="505712616"/>
        <c:axId val="505712944"/>
      </c:barChart>
      <c:catAx>
        <c:axId val="5057126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2944"/>
        <c:crosses val="autoZero"/>
        <c:auto val="1"/>
        <c:lblAlgn val="ctr"/>
        <c:lblOffset val="100"/>
        <c:noMultiLvlLbl val="0"/>
      </c:catAx>
      <c:valAx>
        <c:axId val="5057129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2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 EN SANIT'!$B$2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189025536982636"/>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8E2279F-41F0-4748-90B9-7341B629DFD9}"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910-4453-86CF-FE1E884DBF18}"/>
                </c:ext>
              </c:extLst>
            </c:dLbl>
            <c:dLbl>
              <c:idx val="1"/>
              <c:layout>
                <c:manualLayout>
                  <c:x val="3.5653181014709185E-3"/>
                  <c:y val="9.5896710936307264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27075BD7-EE2F-4FAC-874C-AFB528693957}"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910-4453-86CF-FE1E884DBF18}"/>
                </c:ext>
              </c:extLst>
            </c:dLbl>
            <c:dLbl>
              <c:idx val="2"/>
              <c:layout>
                <c:manualLayout>
                  <c:x val="-1.7826590507354593E-3"/>
                  <c:y val="0.10189025536982647"/>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213F645-36F5-4508-9835-6023A21E4856}"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910-4453-86CF-FE1E884DBF18}"/>
                </c:ext>
              </c:extLst>
            </c:dLbl>
            <c:dLbl>
              <c:idx val="3"/>
              <c:layout>
                <c:manualLayout>
                  <c:x val="1.7826590507353285E-3"/>
                  <c:y val="1.1987088867038408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10DAD2B8-C669-46F8-B572-89ED4917C887}"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910-4453-86CF-FE1E884DBF18}"/>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 EN SANIT'!$A$3:$A$6</c:f>
              <c:strCache>
                <c:ptCount val="4"/>
                <c:pt idx="0">
                  <c:v>EXCELENTE</c:v>
                </c:pt>
                <c:pt idx="1">
                  <c:v>BUENAS</c:v>
                </c:pt>
                <c:pt idx="2">
                  <c:v>REGULAR</c:v>
                </c:pt>
                <c:pt idx="3">
                  <c:v>MALAS</c:v>
                </c:pt>
              </c:strCache>
            </c:strRef>
          </c:cat>
          <c:val>
            <c:numRef>
              <c:f>'CONDICIONES DE HIGIENE EN SANIT'!$B$3:$B$6</c:f>
              <c:numCache>
                <c:formatCode>General</c:formatCode>
                <c:ptCount val="4"/>
                <c:pt idx="0">
                  <c:v>25</c:v>
                </c:pt>
                <c:pt idx="1">
                  <c:v>44</c:v>
                </c:pt>
                <c:pt idx="2">
                  <c:v>25</c:v>
                </c:pt>
                <c:pt idx="3">
                  <c:v>6</c:v>
                </c:pt>
              </c:numCache>
            </c:numRef>
          </c:val>
          <c:extLst>
            <c:ext xmlns:c16="http://schemas.microsoft.com/office/drawing/2014/chart" uri="{C3380CC4-5D6E-409C-BE32-E72D297353CC}">
              <c16:uniqueId val="{00000004-3910-4453-86CF-FE1E884DBF18}"/>
            </c:ext>
          </c:extLst>
        </c:ser>
        <c:dLbls>
          <c:showLegendKey val="0"/>
          <c:showVal val="0"/>
          <c:showCatName val="0"/>
          <c:showSerName val="0"/>
          <c:showPercent val="0"/>
          <c:showBubbleSize val="0"/>
        </c:dLbls>
        <c:gapWidth val="100"/>
        <c:overlap val="-24"/>
        <c:axId val="409192792"/>
        <c:axId val="409200336"/>
      </c:barChart>
      <c:catAx>
        <c:axId val="4091927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9200336"/>
        <c:crosses val="autoZero"/>
        <c:auto val="1"/>
        <c:lblAlgn val="ctr"/>
        <c:lblOffset val="100"/>
        <c:noMultiLvlLbl val="0"/>
      </c:catAx>
      <c:valAx>
        <c:axId val="4092003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192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'RESPUESTA DE MANTENIMIENTO'!$B$2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094806919176192E-3"/>
                  <c:y val="7.814813066408106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0025EBF-7120-48BF-B24E-2ABE8AA507A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AB6-4DDE-919C-961D011986EF}"/>
                </c:ext>
              </c:extLst>
            </c:dLbl>
            <c:dLbl>
              <c:idx val="1"/>
              <c:layout>
                <c:manualLayout>
                  <c:x val="-1.9094806919177593E-3"/>
                  <c:y val="9.62543076369999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8633B62-5D64-42E9-BC43-47BF90B38CF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AB6-4DDE-919C-961D011986EF}"/>
                </c:ext>
              </c:extLst>
            </c:dLbl>
            <c:dLbl>
              <c:idx val="2"/>
              <c:layout>
                <c:manualLayout>
                  <c:x val="1.9094806919176192E-3"/>
                  <c:y val="9.625430763700010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7E589B-19FC-4950-BE4B-8C957D4AD2A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AB6-4DDE-919C-961D011986EF}"/>
                </c:ext>
              </c:extLst>
            </c:dLbl>
            <c:dLbl>
              <c:idx val="3"/>
              <c:layout>
                <c:manualLayout>
                  <c:x val="5.7284420757528582E-3"/>
                  <c:y val="9.019051042850623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7EAB29B-3BDA-4C09-88A5-6A1949A80E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AB6-4DDE-919C-961D011986E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'RESPUESTA DE MANTENIMIENTO'!$A$3:$A$6</c:f>
              <c:strCache>
                <c:ptCount val="4"/>
                <c:pt idx="0">
                  <c:v>EXCELENTE</c:v>
                </c:pt>
                <c:pt idx="1">
                  <c:v>BUENA</c:v>
                </c:pt>
                <c:pt idx="2">
                  <c:v>REGULAR</c:v>
                </c:pt>
                <c:pt idx="3">
                  <c:v>MALA</c:v>
                </c:pt>
              </c:strCache>
            </c:strRef>
          </c:cat>
          <c:val>
            <c:numRef>
              <c:f>'RESPUESTA DE MANTENIMIENTO'!$B$3:$B$6</c:f>
              <c:numCache>
                <c:formatCode>General</c:formatCode>
                <c:ptCount val="4"/>
                <c:pt idx="0">
                  <c:v>22</c:v>
                </c:pt>
                <c:pt idx="1">
                  <c:v>56</c:v>
                </c:pt>
                <c:pt idx="2">
                  <c:v>13</c:v>
                </c:pt>
                <c:pt idx="3">
                  <c:v>9</c:v>
                </c:pt>
              </c:numCache>
            </c:numRef>
          </c:val>
          <c:extLst>
            <c:ext xmlns:c16="http://schemas.microsoft.com/office/drawing/2014/chart" uri="{C3380CC4-5D6E-409C-BE32-E72D297353CC}">
              <c16:uniqueId val="{00000004-6AB6-4DDE-919C-961D011986EF}"/>
            </c:ext>
          </c:extLst>
        </c:ser>
        <c:dLbls>
          <c:showLegendKey val="0"/>
          <c:showVal val="0"/>
          <c:showCatName val="0"/>
          <c:showSerName val="0"/>
          <c:showPercent val="0"/>
          <c:showBubbleSize val="0"/>
        </c:dLbls>
        <c:gapWidth val="100"/>
        <c:overlap val="-24"/>
        <c:axId val="413098112"/>
        <c:axId val="413094504"/>
      </c:barChart>
      <c:catAx>
        <c:axId val="413098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13094504"/>
        <c:crosses val="autoZero"/>
        <c:auto val="1"/>
        <c:lblAlgn val="ctr"/>
        <c:lblOffset val="100"/>
        <c:noMultiLvlLbl val="0"/>
      </c:catAx>
      <c:valAx>
        <c:axId val="413094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098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NIVEL 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NIVELES'!$C$3</c:f>
              <c:strCache>
                <c:ptCount val="1"/>
                <c:pt idx="0">
                  <c:v>Columna2</c:v>
                </c:pt>
              </c:strCache>
            </c:strRef>
          </c:tx>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9BA-4840-81E4-7158B56F55F0}"/>
              </c:ext>
            </c:extLst>
          </c:dPt>
          <c:dPt>
            <c:idx val="1"/>
            <c:bubble3D val="0"/>
            <c:spPr>
              <a:solidFill>
                <a:srgbClr val="99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9BA-4840-81E4-7158B56F55F0}"/>
              </c:ext>
            </c:extLst>
          </c:dPt>
          <c:dLbls>
            <c:dLbl>
              <c:idx val="0"/>
              <c:layout>
                <c:manualLayout>
                  <c:x val="-0.11647613108087039"/>
                  <c:y val="-0.1623011881685489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9BA-4840-81E4-7158B56F55F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NIVELES'!$B$4:$B$5</c:f>
              <c:strCache>
                <c:ptCount val="2"/>
                <c:pt idx="0">
                  <c:v>SI</c:v>
                </c:pt>
                <c:pt idx="1">
                  <c:v>NO</c:v>
                </c:pt>
              </c:strCache>
            </c:strRef>
          </c:cat>
          <c:val>
            <c:numRef>
              <c:f>'COMPARATIVO NIVELES'!$C$4:$C$5</c:f>
              <c:numCache>
                <c:formatCode>General</c:formatCode>
                <c:ptCount val="2"/>
                <c:pt idx="0">
                  <c:v>12</c:v>
                </c:pt>
                <c:pt idx="1">
                  <c:v>3</c:v>
                </c:pt>
              </c:numCache>
            </c:numRef>
          </c:val>
          <c:extLst>
            <c:ext xmlns:c16="http://schemas.microsoft.com/office/drawing/2014/chart" uri="{C3380CC4-5D6E-409C-BE32-E72D297353CC}">
              <c16:uniqueId val="{00000004-69BA-4840-81E4-7158B56F55F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'INTEGRANTES DE LA COMISIÓN DE S'!$B$2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976277679075408E-3"/>
                  <c:y val="0.1086424640167196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2604940-9857-402F-8651-99D9C898145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690-4535-B0F8-B5F80DA3311A}"/>
                </c:ext>
              </c:extLst>
            </c:dLbl>
            <c:dLbl>
              <c:idx val="1"/>
              <c:layout>
                <c:manualLayout>
                  <c:x val="-7.6565217523758703E-3"/>
                  <c:y val="1.759735749634959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2EC46A9-AE03-4BD0-B9AB-88F6CC9BBD2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690-4535-B0F8-B5F80DA3311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'INTEGRANTES DE LA COMISIÓN DE S'!$A$3:$A$4</c:f>
              <c:strCache>
                <c:ptCount val="2"/>
                <c:pt idx="0">
                  <c:v>SI LOS CONOCE</c:v>
                </c:pt>
                <c:pt idx="1">
                  <c:v>NO LOS CONOCE</c:v>
                </c:pt>
              </c:strCache>
            </c:strRef>
          </c:cat>
          <c:val>
            <c:numRef>
              <c:f>'INTEGRANTES DE LA COMISIÓN DE S'!$B$3:$B$4</c:f>
              <c:numCache>
                <c:formatCode>General</c:formatCode>
                <c:ptCount val="2"/>
                <c:pt idx="0">
                  <c:v>94</c:v>
                </c:pt>
                <c:pt idx="1">
                  <c:v>6</c:v>
                </c:pt>
              </c:numCache>
            </c:numRef>
          </c:val>
          <c:extLst>
            <c:ext xmlns:c16="http://schemas.microsoft.com/office/drawing/2014/chart" uri="{C3380CC4-5D6E-409C-BE32-E72D297353CC}">
              <c16:uniqueId val="{00000002-5690-4535-B0F8-B5F80DA3311A}"/>
            </c:ext>
          </c:extLst>
        </c:ser>
        <c:dLbls>
          <c:showLegendKey val="0"/>
          <c:showVal val="0"/>
          <c:showCatName val="0"/>
          <c:showSerName val="0"/>
          <c:showPercent val="0"/>
          <c:showBubbleSize val="0"/>
        </c:dLbls>
        <c:gapWidth val="100"/>
        <c:overlap val="-24"/>
        <c:axId val="409198368"/>
        <c:axId val="409197056"/>
      </c:barChart>
      <c:catAx>
        <c:axId val="409198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9197056"/>
        <c:crosses val="autoZero"/>
        <c:auto val="1"/>
        <c:lblAlgn val="ctr"/>
        <c:lblOffset val="100"/>
        <c:noMultiLvlLbl val="0"/>
      </c:catAx>
      <c:valAx>
        <c:axId val="409197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198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'INFORMACIÓN DE LA COMISIÓN DE S'!$B$2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010204865195137E-17"/>
                  <c:y val="0.1136276297169167"/>
                </c:manualLayout>
              </c:layout>
              <c:tx>
                <c:rich>
                  <a:bodyPr/>
                  <a:lstStyle/>
                  <a:p>
                    <a:fld id="{407E449F-BE47-4E8C-A94F-05C64666A5D6}"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1AC-439E-BD25-84E2A263E091}"/>
                </c:ext>
              </c:extLst>
            </c:dLbl>
            <c:dLbl>
              <c:idx val="1"/>
              <c:layout>
                <c:manualLayout>
                  <c:x val="-4.037523535662539E-3"/>
                  <c:y val="1.0464424540844838E-2"/>
                </c:manualLayout>
              </c:layout>
              <c:tx>
                <c:rich>
                  <a:bodyPr/>
                  <a:lstStyle/>
                  <a:p>
                    <a:fld id="{8F988163-A3DA-405C-B206-9B4E69CFA6E7}"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1AC-439E-BD25-84E2A263E091}"/>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DE LA COMISIÓN DE S'!$A$3:$A$4</c:f>
              <c:strCache>
                <c:ptCount val="2"/>
                <c:pt idx="0">
                  <c:v>SI RECIBE</c:v>
                </c:pt>
                <c:pt idx="1">
                  <c:v>NO RECIBE</c:v>
                </c:pt>
              </c:strCache>
            </c:strRef>
          </c:cat>
          <c:val>
            <c:numRef>
              <c:f>'INFORMACIÓN DE LA COMISIÓN DE S'!$B$3:$B$4</c:f>
              <c:numCache>
                <c:formatCode>General</c:formatCode>
                <c:ptCount val="2"/>
                <c:pt idx="0">
                  <c:v>94</c:v>
                </c:pt>
                <c:pt idx="1">
                  <c:v>6</c:v>
                </c:pt>
              </c:numCache>
            </c:numRef>
          </c:val>
          <c:extLst>
            <c:ext xmlns:c16="http://schemas.microsoft.com/office/drawing/2014/chart" uri="{C3380CC4-5D6E-409C-BE32-E72D297353CC}">
              <c16:uniqueId val="{00000002-41AC-439E-BD25-84E2A263E091}"/>
            </c:ext>
          </c:extLst>
        </c:ser>
        <c:dLbls>
          <c:showLegendKey val="0"/>
          <c:showVal val="0"/>
          <c:showCatName val="0"/>
          <c:showSerName val="0"/>
          <c:showPercent val="0"/>
          <c:showBubbleSize val="0"/>
        </c:dLbls>
        <c:gapWidth val="100"/>
        <c:overlap val="-24"/>
        <c:axId val="263477528"/>
        <c:axId val="263482120"/>
      </c:barChart>
      <c:catAx>
        <c:axId val="263477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63482120"/>
        <c:crosses val="autoZero"/>
        <c:auto val="1"/>
        <c:lblAlgn val="ctr"/>
        <c:lblOffset val="100"/>
        <c:noMultiLvlLbl val="0"/>
      </c:catAx>
      <c:valAx>
        <c:axId val="263482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77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'INFORMACIÓN PARA PLANEACIÓN ACA'!$B$2</c:f>
              <c:strCache>
                <c:ptCount val="1"/>
                <c:pt idx="0">
                  <c:v>Columna2</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264788638342232E-17"/>
                  <c:y val="0.12067372631111163"/>
                </c:manualLayout>
              </c:layout>
              <c:tx>
                <c:rich>
                  <a:bodyPr/>
                  <a:lstStyle/>
                  <a:p>
                    <a:fld id="{DE880C49-1DCF-405E-B524-F3162B3D503E}"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0E8-485A-8BB0-643256F857D2}"/>
                </c:ext>
              </c:extLst>
            </c:dLbl>
            <c:dLbl>
              <c:idx val="1"/>
              <c:layout>
                <c:manualLayout>
                  <c:x val="0"/>
                  <c:y val="0.10520273575840501"/>
                </c:manualLayout>
              </c:layout>
              <c:tx>
                <c:rich>
                  <a:bodyPr/>
                  <a:lstStyle/>
                  <a:p>
                    <a:fld id="{9D568836-D202-4B99-B962-37DFC9BC129E}"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0E8-485A-8BB0-643256F857D2}"/>
                </c:ext>
              </c:extLst>
            </c:dLbl>
            <c:dLbl>
              <c:idx val="2"/>
              <c:layout>
                <c:manualLayout>
                  <c:x val="3.738020123793219E-3"/>
                  <c:y val="1.2376792442165295E-2"/>
                </c:manualLayout>
              </c:layout>
              <c:tx>
                <c:rich>
                  <a:bodyPr/>
                  <a:lstStyle/>
                  <a:p>
                    <a:fld id="{B31AE1BD-4362-43F5-A954-F0CAD7A2B73F}"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layout>
                    <c:manualLayout>
                      <c:w val="6.0396986567115639E-2"/>
                      <c:h val="7.7277719629592817E-2"/>
                    </c:manualLayout>
                  </c15:layout>
                  <c15:dlblFieldTable/>
                  <c15:showDataLabelsRange val="0"/>
                </c:ext>
                <c:ext xmlns:c16="http://schemas.microsoft.com/office/drawing/2014/chart" uri="{C3380CC4-5D6E-409C-BE32-E72D297353CC}">
                  <c16:uniqueId val="{00000002-90E8-485A-8BB0-643256F857D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PARA PLANEACIÓN ACA'!$A$3:$A$5</c:f>
              <c:strCache>
                <c:ptCount val="3"/>
                <c:pt idx="0">
                  <c:v>SIEMPRE</c:v>
                </c:pt>
                <c:pt idx="1">
                  <c:v>ALGUNAS VECES</c:v>
                </c:pt>
                <c:pt idx="2">
                  <c:v>NUNCA</c:v>
                </c:pt>
              </c:strCache>
            </c:strRef>
          </c:cat>
          <c:val>
            <c:numRef>
              <c:f>'INFORMACIÓN PARA PLANEACIÓN ACA'!$B$3:$B$5</c:f>
              <c:numCache>
                <c:formatCode>General</c:formatCode>
                <c:ptCount val="3"/>
                <c:pt idx="0">
                  <c:v>80</c:v>
                </c:pt>
                <c:pt idx="1">
                  <c:v>20</c:v>
                </c:pt>
                <c:pt idx="2">
                  <c:v>0</c:v>
                </c:pt>
              </c:numCache>
            </c:numRef>
          </c:val>
          <c:extLst>
            <c:ext xmlns:c16="http://schemas.microsoft.com/office/drawing/2014/chart" uri="{C3380CC4-5D6E-409C-BE32-E72D297353CC}">
              <c16:uniqueId val="{00000003-90E8-485A-8BB0-643256F857D2}"/>
            </c:ext>
          </c:extLst>
        </c:ser>
        <c:dLbls>
          <c:showLegendKey val="0"/>
          <c:showVal val="0"/>
          <c:showCatName val="0"/>
          <c:showSerName val="0"/>
          <c:showPercent val="0"/>
          <c:showBubbleSize val="0"/>
        </c:dLbls>
        <c:gapWidth val="100"/>
        <c:overlap val="-24"/>
        <c:axId val="415927264"/>
        <c:axId val="415927592"/>
      </c:barChart>
      <c:catAx>
        <c:axId val="415927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5927592"/>
        <c:crosses val="autoZero"/>
        <c:auto val="1"/>
        <c:lblAlgn val="ctr"/>
        <c:lblOffset val="100"/>
        <c:noMultiLvlLbl val="0"/>
      </c:catAx>
      <c:valAx>
        <c:axId val="415927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5927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s-MX" sz="1800"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tx>
            <c:strRef>
              <c:f>'ACCESO A EQUIPO DE COMPUTO, AUD'!$B$2</c:f>
              <c:strCache>
                <c:ptCount val="1"/>
                <c:pt idx="0">
                  <c:v>Columna2</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145648619638525E-17"/>
                  <c:y val="0.13023814669188155"/>
                </c:manualLayout>
              </c:layout>
              <c:tx>
                <c:rich>
                  <a:bodyPr/>
                  <a:lstStyle/>
                  <a:p>
                    <a:fld id="{2F82C005-9291-414E-9694-ED09CB0A3053}"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04E-45D1-A6E5-CC421DB7D00A}"/>
                </c:ext>
              </c:extLst>
            </c:dLbl>
            <c:dLbl>
              <c:idx val="1"/>
              <c:layout>
                <c:manualLayout>
                  <c:x val="-3.8341150500185968E-3"/>
                  <c:y val="0.11742777119341026"/>
                </c:manualLayout>
              </c:layout>
              <c:tx>
                <c:rich>
                  <a:bodyPr/>
                  <a:lstStyle/>
                  <a:p>
                    <a:fld id="{970BAA87-556B-4BFB-B4C8-563F55805EB4}"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04E-45D1-A6E5-CC421DB7D00A}"/>
                </c:ext>
              </c:extLst>
            </c:dLbl>
            <c:dLbl>
              <c:idx val="2"/>
              <c:layout>
                <c:manualLayout>
                  <c:x val="3.8341150500185968E-3"/>
                  <c:y val="9.4940681571349037E-3"/>
                </c:manualLayout>
              </c:layout>
              <c:tx>
                <c:rich>
                  <a:bodyPr/>
                  <a:lstStyle/>
                  <a:p>
                    <a:fld id="{E48AF681-5DCB-407F-9503-F745D24C7277}"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04E-45D1-A6E5-CC421DB7D00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'ACCESO A EQUIPO DE COMPUTO, AUD'!$A$3:$A$5</c:f>
              <c:strCache>
                <c:ptCount val="3"/>
                <c:pt idx="0">
                  <c:v>SIEMPRE</c:v>
                </c:pt>
                <c:pt idx="1">
                  <c:v>ALGUNAS VECES</c:v>
                </c:pt>
                <c:pt idx="2">
                  <c:v>NUNCA</c:v>
                </c:pt>
              </c:strCache>
            </c:strRef>
          </c:cat>
          <c:val>
            <c:numRef>
              <c:f>'ACCESO A EQUIPO DE COMPUTO, AUD'!$B$3:$B$5</c:f>
              <c:numCache>
                <c:formatCode>General</c:formatCode>
                <c:ptCount val="3"/>
                <c:pt idx="0">
                  <c:v>80</c:v>
                </c:pt>
                <c:pt idx="1">
                  <c:v>20</c:v>
                </c:pt>
                <c:pt idx="2">
                  <c:v>0</c:v>
                </c:pt>
              </c:numCache>
            </c:numRef>
          </c:val>
          <c:extLst>
            <c:ext xmlns:c16="http://schemas.microsoft.com/office/drawing/2014/chart" uri="{C3380CC4-5D6E-409C-BE32-E72D297353CC}">
              <c16:uniqueId val="{00000003-D04E-45D1-A6E5-CC421DB7D00A}"/>
            </c:ext>
          </c:extLst>
        </c:ser>
        <c:dLbls>
          <c:showLegendKey val="0"/>
          <c:showVal val="0"/>
          <c:showCatName val="0"/>
          <c:showSerName val="0"/>
          <c:showPercent val="0"/>
          <c:showBubbleSize val="0"/>
        </c:dLbls>
        <c:gapWidth val="100"/>
        <c:overlap val="-24"/>
        <c:axId val="428246992"/>
        <c:axId val="428247320"/>
      </c:barChart>
      <c:catAx>
        <c:axId val="428246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247320"/>
        <c:crosses val="autoZero"/>
        <c:auto val="1"/>
        <c:lblAlgn val="ctr"/>
        <c:lblOffset val="100"/>
        <c:noMultiLvlLbl val="0"/>
      </c:catAx>
      <c:valAx>
        <c:axId val="4282473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246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a:glow rad="127000">
            <a:schemeClr val="tx1"/>
          </a:glow>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'CONDICIONES DE LAS AULAS'!$B$2</c:f>
              <c:strCache>
                <c:ptCount val="1"/>
                <c:pt idx="0">
                  <c:v>Columna2</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564768597839575E-3"/>
                  <c:y val="0.10453076476647059"/>
                </c:manualLayout>
              </c:layout>
              <c:tx>
                <c:rich>
                  <a:bodyPr/>
                  <a:lstStyle/>
                  <a:p>
                    <a:fld id="{ADFED097-E066-4B1C-A16D-560B9B18323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26C-4C97-9983-50210A5DCBD8}"/>
                </c:ext>
              </c:extLst>
            </c:dLbl>
            <c:dLbl>
              <c:idx val="1"/>
              <c:layout>
                <c:manualLayout>
                  <c:x val="0"/>
                  <c:y val="0.10133773526767501"/>
                </c:manualLayout>
              </c:layout>
              <c:tx>
                <c:rich>
                  <a:bodyPr/>
                  <a:lstStyle/>
                  <a:p>
                    <a:fld id="{08664EF7-405E-4865-93C0-A6834EA14DCB}" type="VALUE">
                      <a:rPr lang="en-US" sz="1800" smtClean="0">
                        <a:solidFill>
                          <a:schemeClr val="tx1"/>
                        </a:solidFill>
                      </a:rPr>
                      <a:pPr/>
                      <a:t>[VALOR]</a:t>
                    </a:fld>
                    <a:r>
                      <a:rPr lang="en-US" sz="18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26C-4C97-9983-50210A5DCBD8}"/>
                </c:ext>
              </c:extLst>
            </c:dLbl>
            <c:dLbl>
              <c:idx val="2"/>
              <c:layout>
                <c:manualLayout>
                  <c:x val="-4.9867987545979915E-3"/>
                  <c:y val="1.4028114899310102E-2"/>
                </c:manualLayout>
              </c:layout>
              <c:tx>
                <c:rich>
                  <a:bodyPr/>
                  <a:lstStyle/>
                  <a:p>
                    <a:fld id="{58B215DF-EE6D-4933-B6E9-51531D717A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26C-4C97-9983-50210A5DCBD8}"/>
                </c:ext>
              </c:extLst>
            </c:dLbl>
            <c:dLbl>
              <c:idx val="3"/>
              <c:layout>
                <c:manualLayout>
                  <c:x val="1.6816873123576697E-3"/>
                  <c:y val="1.4902055943960869E-2"/>
                </c:manualLayout>
              </c:layout>
              <c:tx>
                <c:rich>
                  <a:bodyPr/>
                  <a:lstStyle/>
                  <a:p>
                    <a:fld id="{4B229E42-43DD-4022-89D4-859B46CFB01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26C-4C97-9983-50210A5DCBD8}"/>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LAS AULAS'!$A$3:$A$6</c:f>
              <c:strCache>
                <c:ptCount val="4"/>
                <c:pt idx="0">
                  <c:v>EXCELENTE</c:v>
                </c:pt>
                <c:pt idx="1">
                  <c:v>BUENAS</c:v>
                </c:pt>
                <c:pt idx="2">
                  <c:v>MALAS</c:v>
                </c:pt>
                <c:pt idx="3">
                  <c:v>PESIMAS</c:v>
                </c:pt>
              </c:strCache>
            </c:strRef>
          </c:cat>
          <c:val>
            <c:numRef>
              <c:f>'CONDICIONES DE LAS AULAS'!$B$3:$B$6</c:f>
              <c:numCache>
                <c:formatCode>General</c:formatCode>
                <c:ptCount val="4"/>
                <c:pt idx="0">
                  <c:v>40</c:v>
                </c:pt>
                <c:pt idx="1">
                  <c:v>60</c:v>
                </c:pt>
                <c:pt idx="2">
                  <c:v>0</c:v>
                </c:pt>
                <c:pt idx="3">
                  <c:v>0</c:v>
                </c:pt>
              </c:numCache>
            </c:numRef>
          </c:val>
          <c:extLst>
            <c:ext xmlns:c16="http://schemas.microsoft.com/office/drawing/2014/chart" uri="{C3380CC4-5D6E-409C-BE32-E72D297353CC}">
              <c16:uniqueId val="{00000004-126C-4C97-9983-50210A5DCBD8}"/>
            </c:ext>
          </c:extLst>
        </c:ser>
        <c:dLbls>
          <c:showLegendKey val="0"/>
          <c:showVal val="0"/>
          <c:showCatName val="0"/>
          <c:showSerName val="0"/>
          <c:showPercent val="0"/>
          <c:showBubbleSize val="0"/>
        </c:dLbls>
        <c:gapWidth val="100"/>
        <c:overlap val="-24"/>
        <c:axId val="351685184"/>
        <c:axId val="351685512"/>
      </c:barChart>
      <c:catAx>
        <c:axId val="3516851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685512"/>
        <c:crosses val="autoZero"/>
        <c:auto val="1"/>
        <c:lblAlgn val="ctr"/>
        <c:lblOffset val="100"/>
        <c:noMultiLvlLbl val="0"/>
      </c:catAx>
      <c:valAx>
        <c:axId val="351685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685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D0E-46D3-AA46-7E6225DA0925}"/>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D0E-46D3-AA46-7E6225DA0925}"/>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D0E-46D3-AA46-7E6225DA092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74</c:v>
                </c:pt>
                <c:pt idx="1">
                  <c:v>26</c:v>
                </c:pt>
                <c:pt idx="2">
                  <c:v>0</c:v>
                </c:pt>
              </c:numCache>
            </c:numRef>
          </c:val>
          <c:extLst>
            <c:ext xmlns:c16="http://schemas.microsoft.com/office/drawing/2014/chart" uri="{C3380CC4-5D6E-409C-BE32-E72D297353CC}">
              <c16:uniqueId val="{00000003-4D0E-46D3-AA46-7E6225DA0925}"/>
            </c:ext>
          </c:extLst>
        </c:ser>
        <c:dLbls>
          <c:showLegendKey val="0"/>
          <c:showVal val="0"/>
          <c:showCatName val="0"/>
          <c:showSerName val="0"/>
          <c:showPercent val="0"/>
          <c:showBubbleSize val="0"/>
        </c:dLbls>
        <c:gapWidth val="100"/>
        <c:overlap val="-24"/>
        <c:axId val="224498256"/>
        <c:axId val="224498584"/>
      </c:barChart>
      <c:catAx>
        <c:axId val="224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 O HERRAMIENTAS PARA REAL'!$C$2</c:f>
              <c:strCache>
                <c:ptCount val="1"/>
                <c:pt idx="0">
                  <c:v>Columna2</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12549471833942"/>
                </c:manualLayout>
              </c:layout>
              <c:tx>
                <c:rich>
                  <a:bodyPr/>
                  <a:lstStyle/>
                  <a:p>
                    <a:fld id="{3C7DCA0E-2BC9-402C-B809-712ECF834369}" type="VALUE">
                      <a:rPr lang="en-US" b="1" smtClean="0">
                        <a:solidFill>
                          <a:schemeClr val="tx1"/>
                        </a:solidFill>
                      </a:rPr>
                      <a:pPr/>
                      <a:t>[VALOR]</a:t>
                    </a:fld>
                    <a:r>
                      <a:rPr lang="en-US"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FCA-4588-B998-7DA62C2D9D44}"/>
                </c:ext>
              </c:extLst>
            </c:dLbl>
            <c:dLbl>
              <c:idx val="1"/>
              <c:layout>
                <c:manualLayout>
                  <c:x val="3.6604266192644614E-3"/>
                  <c:y val="0.10887582079860275"/>
                </c:manualLayout>
              </c:layout>
              <c:tx>
                <c:rich>
                  <a:bodyPr/>
                  <a:lstStyle/>
                  <a:p>
                    <a:fld id="{FB6A9472-8526-497E-ADB2-2EC01E83682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FCA-4588-B998-7DA62C2D9D44}"/>
                </c:ext>
              </c:extLst>
            </c:dLbl>
            <c:dLbl>
              <c:idx val="2"/>
              <c:tx>
                <c:rich>
                  <a:bodyPr/>
                  <a:lstStyle/>
                  <a:p>
                    <a:fld id="{5DAD8400-8902-4BE4-836F-E70F5969EA0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FCA-4588-B998-7DA62C2D9D4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 O HERRAMIENTAS PARA REAL'!$B$3:$B$5</c:f>
              <c:strCache>
                <c:ptCount val="3"/>
                <c:pt idx="0">
                  <c:v>SIEMPRE </c:v>
                </c:pt>
                <c:pt idx="1">
                  <c:v>ALGUNAS VECES</c:v>
                </c:pt>
                <c:pt idx="2">
                  <c:v>NUNCA</c:v>
                </c:pt>
              </c:strCache>
            </c:strRef>
          </c:cat>
          <c:val>
            <c:numRef>
              <c:f>'EQUIPO O HERRAMIENTAS PARA REAL'!$C$3:$C$5</c:f>
              <c:numCache>
                <c:formatCode>General</c:formatCode>
                <c:ptCount val="3"/>
                <c:pt idx="0">
                  <c:v>78</c:v>
                </c:pt>
                <c:pt idx="1">
                  <c:v>18</c:v>
                </c:pt>
                <c:pt idx="2">
                  <c:v>4</c:v>
                </c:pt>
              </c:numCache>
            </c:numRef>
          </c:val>
          <c:extLst>
            <c:ext xmlns:c16="http://schemas.microsoft.com/office/drawing/2014/chart" uri="{C3380CC4-5D6E-409C-BE32-E72D297353CC}">
              <c16:uniqueId val="{00000003-EFCA-4588-B998-7DA62C2D9D44}"/>
            </c:ext>
          </c:extLst>
        </c:ser>
        <c:dLbls>
          <c:showLegendKey val="0"/>
          <c:showVal val="0"/>
          <c:showCatName val="0"/>
          <c:showSerName val="0"/>
          <c:showPercent val="0"/>
          <c:showBubbleSize val="0"/>
        </c:dLbls>
        <c:gapWidth val="100"/>
        <c:overlap val="-24"/>
        <c:axId val="362207752"/>
        <c:axId val="362207424"/>
      </c:barChart>
      <c:catAx>
        <c:axId val="3622077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7424"/>
        <c:crosses val="autoZero"/>
        <c:auto val="1"/>
        <c:lblAlgn val="ctr"/>
        <c:lblOffset val="100"/>
        <c:noMultiLvlLbl val="0"/>
      </c:catAx>
      <c:valAx>
        <c:axId val="3622074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7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261F8D06-B830-49AA-B221-4AA5D57A539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1BD-463E-96B9-1375F115735F}"/>
                </c:ext>
              </c:extLst>
            </c:dLbl>
            <c:dLbl>
              <c:idx val="1"/>
              <c:layout>
                <c:manualLayout>
                  <c:x val="1.8690100618966095E-3"/>
                  <c:y val="0.11002229232789669"/>
                </c:manualLayout>
              </c:layout>
              <c:tx>
                <c:rich>
                  <a:bodyPr/>
                  <a:lstStyle/>
                  <a:p>
                    <a:fld id="{8F33DC9C-A142-4AED-B2AF-4206B2A445E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1BD-463E-96B9-1375F115735F}"/>
                </c:ext>
              </c:extLst>
            </c:dLbl>
            <c:dLbl>
              <c:idx val="2"/>
              <c:layout>
                <c:manualLayout>
                  <c:x val="5.6070301856898288E-3"/>
                  <c:y val="5.7902150381002986E-3"/>
                </c:manualLayout>
              </c:layout>
              <c:tx>
                <c:rich>
                  <a:bodyPr/>
                  <a:lstStyle/>
                  <a:p>
                    <a:fld id="{5CCB25CC-AA26-4E07-93CD-75B5DFFF551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1BD-463E-96B9-1375F115735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74</c:v>
                </c:pt>
                <c:pt idx="1">
                  <c:v>22</c:v>
                </c:pt>
                <c:pt idx="2">
                  <c:v>4</c:v>
                </c:pt>
              </c:numCache>
            </c:numRef>
          </c:val>
          <c:extLst>
            <c:ext xmlns:c16="http://schemas.microsoft.com/office/drawing/2014/chart" uri="{C3380CC4-5D6E-409C-BE32-E72D297353CC}">
              <c16:uniqueId val="{00000003-61BD-463E-96B9-1375F115735F}"/>
            </c:ext>
          </c:extLst>
        </c:ser>
        <c:dLbls>
          <c:showLegendKey val="0"/>
          <c:showVal val="0"/>
          <c:showCatName val="0"/>
          <c:showSerName val="0"/>
          <c:showPercent val="0"/>
          <c:showBubbleSize val="0"/>
        </c:dLbls>
        <c:gapWidth val="100"/>
        <c:overlap val="-24"/>
        <c:axId val="224498256"/>
        <c:axId val="224498584"/>
      </c:barChart>
      <c:catAx>
        <c:axId val="224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'RELACIONES ENTRE COMPAÑEROS - C'!$C$2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547E-3"/>
                  <c:y val="0.10911575647725677"/>
                </c:manualLayout>
              </c:layout>
              <c:tx>
                <c:rich>
                  <a:bodyPr/>
                  <a:lstStyle/>
                  <a:p>
                    <a:fld id="{B7851F75-1B38-4D90-98F7-EDE2A4A4EB1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47C-4060-8518-7E1C5D8B9016}"/>
                </c:ext>
              </c:extLst>
            </c:dLbl>
            <c:dLbl>
              <c:idx val="1"/>
              <c:layout>
                <c:manualLayout>
                  <c:x val="3.5273858460171093E-3"/>
                  <c:y val="0.11344250157454194"/>
                </c:manualLayout>
              </c:layout>
              <c:tx>
                <c:rich>
                  <a:bodyPr/>
                  <a:lstStyle/>
                  <a:p>
                    <a:fld id="{DE6C75FC-958E-4D56-9532-3ABC09FEB0E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47C-4060-8518-7E1C5D8B9016}"/>
                </c:ext>
              </c:extLst>
            </c:dLbl>
            <c:dLbl>
              <c:idx val="2"/>
              <c:layout>
                <c:manualLayout>
                  <c:x val="0"/>
                  <c:y val="1.9570234186069881E-2"/>
                </c:manualLayout>
              </c:layout>
              <c:tx>
                <c:rich>
                  <a:bodyPr/>
                  <a:lstStyle/>
                  <a:p>
                    <a:fld id="{95254DBA-278C-4079-9077-3B338D80195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47C-4060-8518-7E1C5D8B9016}"/>
                </c:ext>
              </c:extLst>
            </c:dLbl>
            <c:dLbl>
              <c:idx val="3"/>
              <c:layout>
                <c:manualLayout>
                  <c:x val="-5.2910787690256637E-3"/>
                  <c:y val="1.5264643240046619E-2"/>
                </c:manualLayout>
              </c:layout>
              <c:tx>
                <c:rich>
                  <a:bodyPr/>
                  <a:lstStyle/>
                  <a:p>
                    <a:fld id="{8FA45163-6B92-4A8D-BD63-1314EF758E7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47C-4060-8518-7E1C5D8B901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'RELACIONES ENTRE COMPAÑEROS - C'!$B$3:$B$6</c:f>
              <c:strCache>
                <c:ptCount val="4"/>
                <c:pt idx="0">
                  <c:v>EXCLENTE</c:v>
                </c:pt>
                <c:pt idx="1">
                  <c:v>BUENAS</c:v>
                </c:pt>
                <c:pt idx="2">
                  <c:v>MALAS</c:v>
                </c:pt>
                <c:pt idx="3">
                  <c:v>PESIMAS</c:v>
                </c:pt>
              </c:strCache>
            </c:strRef>
          </c:cat>
          <c:val>
            <c:numRef>
              <c:f>'RELACIONES ENTRE COMPAÑEROS - C'!$C$3:$C$6</c:f>
              <c:numCache>
                <c:formatCode>General</c:formatCode>
                <c:ptCount val="4"/>
                <c:pt idx="0">
                  <c:v>38</c:v>
                </c:pt>
                <c:pt idx="1">
                  <c:v>59</c:v>
                </c:pt>
                <c:pt idx="2">
                  <c:v>3</c:v>
                </c:pt>
                <c:pt idx="3">
                  <c:v>0</c:v>
                </c:pt>
              </c:numCache>
            </c:numRef>
          </c:val>
          <c:extLst>
            <c:ext xmlns:c16="http://schemas.microsoft.com/office/drawing/2014/chart" uri="{C3380CC4-5D6E-409C-BE32-E72D297353CC}">
              <c16:uniqueId val="{00000004-247C-4060-8518-7E1C5D8B9016}"/>
            </c:ext>
          </c:extLst>
        </c:ser>
        <c:dLbls>
          <c:showLegendKey val="0"/>
          <c:showVal val="0"/>
          <c:showCatName val="0"/>
          <c:showSerName val="0"/>
          <c:showPercent val="0"/>
          <c:showBubbleSize val="0"/>
        </c:dLbls>
        <c:gapWidth val="100"/>
        <c:overlap val="-24"/>
        <c:axId val="359438352"/>
        <c:axId val="359438680"/>
      </c:barChart>
      <c:catAx>
        <c:axId val="3594383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438680"/>
        <c:crosses val="autoZero"/>
        <c:auto val="1"/>
        <c:lblAlgn val="ctr"/>
        <c:lblOffset val="100"/>
        <c:noMultiLvlLbl val="0"/>
      </c:catAx>
      <c:valAx>
        <c:axId val="3594386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438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'FOMENTO DEL TRABAJO EN EQUIPO'!$C$2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0-E75F-497D-B023-141E06AB2A76}"/>
              </c:ext>
            </c:extLst>
          </c:dPt>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75F-497D-B023-141E06AB2A76}"/>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75F-497D-B023-141E06AB2A76}"/>
                </c:ext>
              </c:extLst>
            </c:dLbl>
            <c:dLbl>
              <c:idx val="2"/>
              <c:layout>
                <c:manualLayout>
                  <c:x val="-5.3990599683935341E-3"/>
                  <c:y val="7.433305033210437E-2"/>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75F-497D-B023-141E06AB2A7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72</c:v>
                </c:pt>
                <c:pt idx="1">
                  <c:v>25</c:v>
                </c:pt>
                <c:pt idx="2">
                  <c:v>3</c:v>
                </c:pt>
              </c:numCache>
            </c:numRef>
          </c:val>
          <c:extLst>
            <c:ext xmlns:c16="http://schemas.microsoft.com/office/drawing/2014/chart" uri="{C3380CC4-5D6E-409C-BE32-E72D297353CC}">
              <c16:uniqueId val="{00000003-E75F-497D-B023-141E06AB2A76}"/>
            </c:ext>
          </c:extLst>
        </c:ser>
        <c:dLbls>
          <c:showLegendKey val="0"/>
          <c:showVal val="0"/>
          <c:showCatName val="0"/>
          <c:showSerName val="0"/>
          <c:showPercent val="0"/>
          <c:showBubbleSize val="0"/>
        </c:dLbls>
        <c:gapWidth val="100"/>
        <c:overlap val="-24"/>
        <c:axId val="508102688"/>
        <c:axId val="361943216"/>
      </c:barChart>
      <c:catAx>
        <c:axId val="508102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43216"/>
        <c:crosses val="autoZero"/>
        <c:auto val="1"/>
        <c:lblAlgn val="ctr"/>
        <c:lblOffset val="100"/>
        <c:noMultiLvlLbl val="0"/>
      </c:catAx>
      <c:valAx>
        <c:axId val="361943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102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NIVELES'!$C$10</c:f>
              <c:strCache>
                <c:ptCount val="1"/>
                <c:pt idx="0">
                  <c:v>Columna2</c:v>
                </c:pt>
              </c:strCache>
            </c:strRef>
          </c:tx>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D05-4507-B5B2-7C963E423CAA}"/>
              </c:ext>
            </c:extLst>
          </c:dPt>
          <c:dPt>
            <c:idx val="1"/>
            <c:bubble3D val="0"/>
            <c:spPr>
              <a:solidFill>
                <a:srgbClr val="99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D05-4507-B5B2-7C963E423CA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NIVELES'!$B$11:$B$12</c:f>
              <c:strCache>
                <c:ptCount val="2"/>
                <c:pt idx="0">
                  <c:v>SI</c:v>
                </c:pt>
                <c:pt idx="1">
                  <c:v>NO</c:v>
                </c:pt>
              </c:strCache>
            </c:strRef>
          </c:cat>
          <c:val>
            <c:numRef>
              <c:f>'COMPARATIVO NIVELES'!$C$11:$C$12</c:f>
              <c:numCache>
                <c:formatCode>General</c:formatCode>
                <c:ptCount val="2"/>
                <c:pt idx="0">
                  <c:v>12</c:v>
                </c:pt>
                <c:pt idx="1">
                  <c:v>11</c:v>
                </c:pt>
              </c:numCache>
            </c:numRef>
          </c:val>
          <c:extLst>
            <c:ext xmlns:c16="http://schemas.microsoft.com/office/drawing/2014/chart" uri="{C3380CC4-5D6E-409C-BE32-E72D297353CC}">
              <c16:uniqueId val="{00000004-FD05-4507-B5B2-7C963E423CA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'EXPRESAR PUNTO DE VISTA'!$C$2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0-32CC-4621-AF5A-671659773937}"/>
              </c:ext>
            </c:extLst>
          </c:dPt>
          <c:dLbls>
            <c:dLbl>
              <c:idx val="0"/>
              <c:layout>
                <c:manualLayout>
                  <c:x val="-1.7572773768248875E-3"/>
                  <c:y val="0.1030847449573543"/>
                </c:manualLayout>
              </c:layout>
              <c:tx>
                <c:rich>
                  <a:bodyPr/>
                  <a:lstStyle/>
                  <a:p>
                    <a:fld id="{C8C86056-32FE-4FEB-9348-8A729A493D3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2CC-4621-AF5A-671659773937}"/>
                </c:ext>
              </c:extLst>
            </c:dLbl>
            <c:dLbl>
              <c:idx val="1"/>
              <c:layout>
                <c:manualLayout>
                  <c:x val="2.6361236176834129E-3"/>
                  <c:y val="8.1053275729129695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81019C74-79A9-4AAA-880F-4E39C020E1F7}"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0229983330771213"/>
                      <c:h val="4.1555558275300768E-2"/>
                    </c:manualLayout>
                  </c15:layout>
                  <c15:dlblFieldTable/>
                  <c15:showDataLabelsRange val="0"/>
                </c:ext>
                <c:ext xmlns:c16="http://schemas.microsoft.com/office/drawing/2014/chart" uri="{C3380CC4-5D6E-409C-BE32-E72D297353CC}">
                  <c16:uniqueId val="{00000001-32CC-4621-AF5A-671659773937}"/>
                </c:ext>
              </c:extLst>
            </c:dLbl>
            <c:dLbl>
              <c:idx val="2"/>
              <c:layout>
                <c:manualLayout>
                  <c:x val="-5.2718321304746629E-3"/>
                  <c:y val="1.8560710832609087E-2"/>
                </c:manualLayout>
              </c:layout>
              <c:tx>
                <c:rich>
                  <a:bodyPr/>
                  <a:lstStyle/>
                  <a:p>
                    <a:fld id="{95A43104-B98C-4A5C-8CA6-D558E634E65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2CC-4621-AF5A-67165977393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'EXPRESAR PUNTO DE VISTA'!$B$3:$B$5</c:f>
              <c:strCache>
                <c:ptCount val="3"/>
                <c:pt idx="0">
                  <c:v>SIEMPRE</c:v>
                </c:pt>
                <c:pt idx="1">
                  <c:v>ALGUNAS VECES</c:v>
                </c:pt>
                <c:pt idx="2">
                  <c:v>NUNCA</c:v>
                </c:pt>
              </c:strCache>
            </c:strRef>
          </c:cat>
          <c:val>
            <c:numRef>
              <c:f>'EXPRESAR PUNTO DE VISTA'!$C$3:$C$5</c:f>
              <c:numCache>
                <c:formatCode>General</c:formatCode>
                <c:ptCount val="3"/>
                <c:pt idx="0">
                  <c:v>69</c:v>
                </c:pt>
                <c:pt idx="1">
                  <c:v>25</c:v>
                </c:pt>
                <c:pt idx="2">
                  <c:v>6</c:v>
                </c:pt>
              </c:numCache>
            </c:numRef>
          </c:val>
          <c:extLst>
            <c:ext xmlns:c16="http://schemas.microsoft.com/office/drawing/2014/chart" uri="{C3380CC4-5D6E-409C-BE32-E72D297353CC}">
              <c16:uniqueId val="{00000003-32CC-4621-AF5A-671659773937}"/>
            </c:ext>
          </c:extLst>
        </c:ser>
        <c:dLbls>
          <c:showLegendKey val="0"/>
          <c:showVal val="0"/>
          <c:showCatName val="0"/>
          <c:showSerName val="0"/>
          <c:showPercent val="0"/>
          <c:showBubbleSize val="0"/>
        </c:dLbls>
        <c:gapWidth val="100"/>
        <c:overlap val="-24"/>
        <c:axId val="362192664"/>
        <c:axId val="359433104"/>
      </c:barChart>
      <c:catAx>
        <c:axId val="3621926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433104"/>
        <c:crosses val="autoZero"/>
        <c:auto val="1"/>
        <c:lblAlgn val="ctr"/>
        <c:lblOffset val="100"/>
        <c:noMultiLvlLbl val="0"/>
      </c:catAx>
      <c:valAx>
        <c:axId val="359433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192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7.8628560946931825E-2"/>
          <c:y val="0.18997990923541785"/>
          <c:w val="0.91402271854053252"/>
          <c:h val="0.71620123902180088"/>
        </c:manualLayout>
      </c:layout>
      <c:barChart>
        <c:barDir val="col"/>
        <c:grouping val="clustered"/>
        <c:varyColors val="0"/>
        <c:ser>
          <c:idx val="0"/>
          <c:order val="0"/>
          <c:tx>
            <c:strRef>
              <c:f>'SITUACIONES DE CONFLICTO EN TU '!$C$2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0-45D1-43ED-BDFB-855707E816FA}"/>
              </c:ext>
            </c:extLst>
          </c:dPt>
          <c:dLbls>
            <c:dLbl>
              <c:idx val="0"/>
              <c:layout>
                <c:manualLayout>
                  <c:x val="1.8371801281339111E-3"/>
                  <c:y val="9.574492452821369E-2"/>
                </c:manualLayout>
              </c:layout>
              <c:tx>
                <c:rich>
                  <a:bodyPr/>
                  <a:lstStyle/>
                  <a:p>
                    <a:fld id="{BFDAA58F-AE53-4F39-AF26-82721BAEBC8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5D1-43ED-BDFB-855707E816FA}"/>
                </c:ext>
              </c:extLst>
            </c:dLbl>
            <c:dLbl>
              <c:idx val="1"/>
              <c:layout>
                <c:manualLayout>
                  <c:x val="3.6743602562678223E-3"/>
                  <c:y val="0.10465008110470687"/>
                </c:manualLayout>
              </c:layout>
              <c:tx>
                <c:rich>
                  <a:bodyPr/>
                  <a:lstStyle/>
                  <a:p>
                    <a:fld id="{0D351BC8-7E49-4E9B-9C44-F63D5B7EEC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5D1-43ED-BDFB-855707E816F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'SITUACIONES DE CONFLICTO EN TU '!$B$3:$B$4</c:f>
              <c:strCache>
                <c:ptCount val="2"/>
                <c:pt idx="0">
                  <c:v>SI</c:v>
                </c:pt>
                <c:pt idx="1">
                  <c:v>NO</c:v>
                </c:pt>
              </c:strCache>
            </c:strRef>
          </c:cat>
          <c:val>
            <c:numRef>
              <c:f>'SITUACIONES DE CONFLICTO EN TU '!$C$3:$C$4</c:f>
              <c:numCache>
                <c:formatCode>General</c:formatCode>
                <c:ptCount val="2"/>
                <c:pt idx="0">
                  <c:v>50</c:v>
                </c:pt>
                <c:pt idx="1">
                  <c:v>50</c:v>
                </c:pt>
              </c:numCache>
            </c:numRef>
          </c:val>
          <c:extLst>
            <c:ext xmlns:c16="http://schemas.microsoft.com/office/drawing/2014/chart" uri="{C3380CC4-5D6E-409C-BE32-E72D297353CC}">
              <c16:uniqueId val="{00000002-45D1-43ED-BDFB-855707E816FA}"/>
            </c:ext>
          </c:extLst>
        </c:ser>
        <c:dLbls>
          <c:showLegendKey val="0"/>
          <c:showVal val="0"/>
          <c:showCatName val="0"/>
          <c:showSerName val="0"/>
          <c:showPercent val="0"/>
          <c:showBubbleSize val="0"/>
        </c:dLbls>
        <c:gapWidth val="100"/>
        <c:overlap val="-24"/>
        <c:axId val="361936000"/>
        <c:axId val="361937312"/>
      </c:barChart>
      <c:catAx>
        <c:axId val="361936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37312"/>
        <c:crosses val="autoZero"/>
        <c:auto val="1"/>
        <c:lblAlgn val="ctr"/>
        <c:lblOffset val="100"/>
        <c:noMultiLvlLbl val="0"/>
      </c:catAx>
      <c:valAx>
        <c:axId val="3619373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36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'CONFLICTO QUE AFECTAN AL AMBIEN'!$C$2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1688315388262679E-3"/>
                  <c:y val="0.10730041029137768"/>
                </c:manualLayout>
              </c:layout>
              <c:tx>
                <c:rich>
                  <a:bodyPr/>
                  <a:lstStyle/>
                  <a:p>
                    <a:fld id="{70B7C0BE-C660-43DE-9E05-89C8F936C02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1AF-4496-B084-D5C9C92DF9C1}"/>
                </c:ext>
              </c:extLst>
            </c:dLbl>
            <c:dLbl>
              <c:idx val="1"/>
              <c:layout>
                <c:manualLayout>
                  <c:x val="3.4458876925509085E-3"/>
                  <c:y val="0.10912559493187676"/>
                </c:manualLayout>
              </c:layout>
              <c:tx>
                <c:rich>
                  <a:bodyPr/>
                  <a:lstStyle/>
                  <a:p>
                    <a:fld id="{7673AF31-D064-4FBE-B09C-60BD08F055E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1AF-4496-B084-D5C9C92DF9C1}"/>
                </c:ext>
              </c:extLst>
            </c:dLbl>
            <c:dLbl>
              <c:idx val="2"/>
              <c:layout>
                <c:manualLayout>
                  <c:x val="3.4458876925508456E-3"/>
                  <c:y val="0.10720380493784654"/>
                </c:manualLayout>
              </c:layout>
              <c:tx>
                <c:rich>
                  <a:bodyPr/>
                  <a:lstStyle/>
                  <a:p>
                    <a:fld id="{565D610F-DDDD-4405-AE12-141CF91A57A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1AF-4496-B084-D5C9C92DF9C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'CONFLICTO QUE AFECTAN AL AMBIEN'!$B$3:$B$5</c:f>
              <c:strCache>
                <c:ptCount val="3"/>
                <c:pt idx="0">
                  <c:v>SIEMPRE</c:v>
                </c:pt>
                <c:pt idx="1">
                  <c:v>ALGUNAS VECES</c:v>
                </c:pt>
                <c:pt idx="2">
                  <c:v>NUNCA</c:v>
                </c:pt>
              </c:strCache>
            </c:strRef>
          </c:cat>
          <c:val>
            <c:numRef>
              <c:f>'CONFLICTO QUE AFECTAN AL AMBIEN'!$C$3:$C$5</c:f>
              <c:numCache>
                <c:formatCode>General</c:formatCode>
                <c:ptCount val="3"/>
                <c:pt idx="0">
                  <c:v>37</c:v>
                </c:pt>
                <c:pt idx="1">
                  <c:v>47</c:v>
                </c:pt>
                <c:pt idx="2">
                  <c:v>16</c:v>
                </c:pt>
              </c:numCache>
            </c:numRef>
          </c:val>
          <c:extLst>
            <c:ext xmlns:c16="http://schemas.microsoft.com/office/drawing/2014/chart" uri="{C3380CC4-5D6E-409C-BE32-E72D297353CC}">
              <c16:uniqueId val="{00000003-31AF-4496-B084-D5C9C92DF9C1}"/>
            </c:ext>
          </c:extLst>
        </c:ser>
        <c:dLbls>
          <c:showLegendKey val="0"/>
          <c:showVal val="0"/>
          <c:showCatName val="0"/>
          <c:showSerName val="0"/>
          <c:showPercent val="0"/>
          <c:showBubbleSize val="0"/>
        </c:dLbls>
        <c:gapWidth val="100"/>
        <c:overlap val="-24"/>
        <c:axId val="351243976"/>
        <c:axId val="351244960"/>
      </c:barChart>
      <c:catAx>
        <c:axId val="351243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4960"/>
        <c:crosses val="autoZero"/>
        <c:auto val="1"/>
        <c:lblAlgn val="ctr"/>
        <c:lblOffset val="100"/>
        <c:noMultiLvlLbl val="0"/>
      </c:catAx>
      <c:valAx>
        <c:axId val="351244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3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'TIPOS DE CONFLICTO'!$C$2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132617038237315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0468C135-A7E9-462B-ABE9-77892EEAFEA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99C-4956-A4EA-C4BA9E3693BA}"/>
                </c:ext>
              </c:extLst>
            </c:dLbl>
            <c:dLbl>
              <c:idx val="1"/>
              <c:layout>
                <c:manualLayout>
                  <c:x val="3.4521282234587065E-3"/>
                  <c:y val="0.1016451188161693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78E33578-3940-4DC2-BEE9-D9C3FFC5499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99C-4956-A4EA-C4BA9E3693BA}"/>
                </c:ext>
              </c:extLst>
            </c:dLbl>
            <c:dLbl>
              <c:idx val="2"/>
              <c:layout>
                <c:manualLayout>
                  <c:x val="0"/>
                  <c:y val="9.874097256427881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2B36B61C-03F5-47F0-80C4-485090299CE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99C-4956-A4EA-C4BA9E3693B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'TIPOS DE CONFLICTO'!$B$3:$B$5</c:f>
              <c:strCache>
                <c:ptCount val="3"/>
                <c:pt idx="0">
                  <c:v> INSTITUCIONALES</c:v>
                </c:pt>
                <c:pt idx="1">
                  <c:v>CON COMPAÑEROS</c:v>
                </c:pt>
                <c:pt idx="2">
                  <c:v>USUARIO-CLIENTE</c:v>
                </c:pt>
              </c:strCache>
            </c:strRef>
          </c:cat>
          <c:val>
            <c:numRef>
              <c:f>'TIPOS DE CONFLICTO'!$C$3:$C$5</c:f>
              <c:numCache>
                <c:formatCode>General</c:formatCode>
                <c:ptCount val="3"/>
                <c:pt idx="0">
                  <c:v>59</c:v>
                </c:pt>
                <c:pt idx="1">
                  <c:v>50</c:v>
                </c:pt>
                <c:pt idx="2">
                  <c:v>53</c:v>
                </c:pt>
              </c:numCache>
            </c:numRef>
          </c:val>
          <c:extLst>
            <c:ext xmlns:c16="http://schemas.microsoft.com/office/drawing/2014/chart" uri="{C3380CC4-5D6E-409C-BE32-E72D297353CC}">
              <c16:uniqueId val="{00000003-099C-4956-A4EA-C4BA9E3693BA}"/>
            </c:ext>
          </c:extLst>
        </c:ser>
        <c:dLbls>
          <c:showLegendKey val="0"/>
          <c:showVal val="0"/>
          <c:showCatName val="0"/>
          <c:showSerName val="0"/>
          <c:showPercent val="0"/>
          <c:showBubbleSize val="0"/>
        </c:dLbls>
        <c:gapWidth val="100"/>
        <c:overlap val="-24"/>
        <c:axId val="508095144"/>
        <c:axId val="508100392"/>
      </c:barChart>
      <c:catAx>
        <c:axId val="5080951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100392"/>
        <c:crosses val="autoZero"/>
        <c:auto val="1"/>
        <c:lblAlgn val="ctr"/>
        <c:lblOffset val="100"/>
        <c:noMultiLvlLbl val="0"/>
      </c:catAx>
      <c:valAx>
        <c:axId val="508100392"/>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5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'RESOLUCIÓN DE CONFLICTOS'!$C$2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990752175291653"/>
                </c:manualLayout>
              </c:layout>
              <c:tx>
                <c:rich>
                  <a:bodyPr/>
                  <a:lstStyle/>
                  <a:p>
                    <a:fld id="{A24AA924-A371-4C91-B57A-6F8A29D0307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65F-45A1-B8AF-A2B7098FFEF8}"/>
                </c:ext>
              </c:extLst>
            </c:dLbl>
            <c:dLbl>
              <c:idx val="1"/>
              <c:layout>
                <c:manualLayout>
                  <c:x val="-6.5742833274164937E-17"/>
                  <c:y val="0.10371421248881181"/>
                </c:manualLayout>
              </c:layout>
              <c:tx>
                <c:rich>
                  <a:bodyPr/>
                  <a:lstStyle/>
                  <a:p>
                    <a:fld id="{CC3D6E87-FA7D-47DB-AAA8-DE031E6E20D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65F-45A1-B8AF-A2B7098FFEF8}"/>
                </c:ext>
              </c:extLst>
            </c:dLbl>
            <c:dLbl>
              <c:idx val="2"/>
              <c:layout>
                <c:manualLayout>
                  <c:x val="0"/>
                  <c:y val="1.4622067901198925E-2"/>
                </c:manualLayout>
              </c:layout>
              <c:tx>
                <c:rich>
                  <a:bodyPr/>
                  <a:lstStyle/>
                  <a:p>
                    <a:fld id="{D10AD300-A977-494A-AADE-90DB18E50E9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65F-45A1-B8AF-A2B7098FFEF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'RESOLUCIÓN DE CONFLICTOS'!$B$3:$B$5</c:f>
              <c:strCache>
                <c:ptCount val="3"/>
                <c:pt idx="0">
                  <c:v>SIEMPRE</c:v>
                </c:pt>
                <c:pt idx="1">
                  <c:v>ALGUNAS VECES</c:v>
                </c:pt>
                <c:pt idx="2">
                  <c:v>NUNCA</c:v>
                </c:pt>
              </c:strCache>
            </c:strRef>
          </c:cat>
          <c:val>
            <c:numRef>
              <c:f>'RESOLUCIÓN DE CONFLICTOS'!$C$3:$C$5</c:f>
              <c:numCache>
                <c:formatCode>General</c:formatCode>
                <c:ptCount val="3"/>
                <c:pt idx="0">
                  <c:v>60</c:v>
                </c:pt>
                <c:pt idx="1">
                  <c:v>34</c:v>
                </c:pt>
                <c:pt idx="2">
                  <c:v>6</c:v>
                </c:pt>
              </c:numCache>
            </c:numRef>
          </c:val>
          <c:extLst>
            <c:ext xmlns:c16="http://schemas.microsoft.com/office/drawing/2014/chart" uri="{C3380CC4-5D6E-409C-BE32-E72D297353CC}">
              <c16:uniqueId val="{00000003-C65F-45A1-B8AF-A2B7098FFEF8}"/>
            </c:ext>
          </c:extLst>
        </c:ser>
        <c:dLbls>
          <c:showLegendKey val="0"/>
          <c:showVal val="0"/>
          <c:showCatName val="0"/>
          <c:showSerName val="0"/>
          <c:showPercent val="0"/>
          <c:showBubbleSize val="0"/>
        </c:dLbls>
        <c:gapWidth val="100"/>
        <c:overlap val="-24"/>
        <c:axId val="224507112"/>
        <c:axId val="224498584"/>
      </c:barChart>
      <c:catAx>
        <c:axId val="224507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507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'FUNCIONAMIENTO DE LINEAS DE AUT'!$C$2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0-4696-422C-B1AD-916E5C779802}"/>
              </c:ext>
            </c:extLst>
          </c:dPt>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696-422C-B1AD-916E5C779802}"/>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696-422C-B1AD-916E5C779802}"/>
                </c:ext>
              </c:extLst>
            </c:dLbl>
            <c:dLbl>
              <c:idx val="2"/>
              <c:layout>
                <c:manualLayout>
                  <c:x val="0"/>
                  <c:y val="2.9917486629592541E-3"/>
                </c:manualLayout>
              </c:layout>
              <c:tx>
                <c:rich>
                  <a:bodyPr/>
                  <a:lstStyle/>
                  <a:p>
                    <a:fld id="{7AD8A8A4-3BF2-4EFD-A263-5EFA82D6B9C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696-422C-B1AD-916E5C77980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3"/>
                <c:pt idx="0">
                  <c:v>SIEMPRE</c:v>
                </c:pt>
                <c:pt idx="1">
                  <c:v>ALGUNAS VECES</c:v>
                </c:pt>
                <c:pt idx="2">
                  <c:v>NUNCA</c:v>
                </c:pt>
              </c:strCache>
            </c:strRef>
          </c:cat>
          <c:val>
            <c:numRef>
              <c:f>'FUNCIONAMIENTO DE LINEAS DE AUT'!$C$3:$C$5</c:f>
              <c:numCache>
                <c:formatCode>General</c:formatCode>
                <c:ptCount val="3"/>
                <c:pt idx="0">
                  <c:v>75</c:v>
                </c:pt>
                <c:pt idx="1">
                  <c:v>25</c:v>
                </c:pt>
                <c:pt idx="2">
                  <c:v>0</c:v>
                </c:pt>
              </c:numCache>
            </c:numRef>
          </c:val>
          <c:extLst>
            <c:ext xmlns:c16="http://schemas.microsoft.com/office/drawing/2014/chart" uri="{C3380CC4-5D6E-409C-BE32-E72D297353CC}">
              <c16:uniqueId val="{00000003-4696-422C-B1AD-916E5C779802}"/>
            </c:ext>
          </c:extLst>
        </c:ser>
        <c:dLbls>
          <c:showLegendKey val="0"/>
          <c:showVal val="0"/>
          <c:showCatName val="0"/>
          <c:showSerName val="0"/>
          <c:showPercent val="0"/>
          <c:showBubbleSize val="0"/>
        </c:dLbls>
        <c:gapWidth val="100"/>
        <c:overlap val="-24"/>
        <c:axId val="351248240"/>
        <c:axId val="351244632"/>
      </c:barChart>
      <c:catAx>
        <c:axId val="351248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4632"/>
        <c:crosses val="autoZero"/>
        <c:auto val="1"/>
        <c:lblAlgn val="ctr"/>
        <c:lblOffset val="100"/>
        <c:noMultiLvlLbl val="0"/>
      </c:catAx>
      <c:valAx>
        <c:axId val="351244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8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'RECIBIR INSTRUCCIONES DE TRABAJ'!$C$2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0480184473938178E-3"/>
                  <c:y val="0.10848525470128455"/>
                </c:manualLayout>
              </c:layout>
              <c:tx>
                <c:rich>
                  <a:bodyPr/>
                  <a:lstStyle/>
                  <a:p>
                    <a:fld id="{68A775AD-0A32-4203-B7C0-DE21F4EEA23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068-42CF-B2F7-F383E7FB9B71}"/>
                </c:ext>
              </c:extLst>
            </c:dLbl>
            <c:dLbl>
              <c:idx val="1"/>
              <c:layout>
                <c:manualLayout>
                  <c:x val="6.730691263191757E-3"/>
                  <c:y val="0.12388398849038006"/>
                </c:manualLayout>
              </c:layout>
              <c:tx>
                <c:rich>
                  <a:bodyPr/>
                  <a:lstStyle/>
                  <a:p>
                    <a:fld id="{41BADFFF-DA13-4A8E-B6E9-A21BB39B4FE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068-42CF-B2F7-F383E7FB9B71}"/>
                </c:ext>
              </c:extLst>
            </c:dLbl>
            <c:dLbl>
              <c:idx val="2"/>
              <c:layout>
                <c:manualLayout>
                  <c:x val="5.0480184473938178E-3"/>
                  <c:y val="1.5151771838654278E-2"/>
                </c:manualLayout>
              </c:layout>
              <c:tx>
                <c:rich>
                  <a:bodyPr/>
                  <a:lstStyle/>
                  <a:p>
                    <a:fld id="{36CE31F2-19E2-4029-BFA8-704CF5AA261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068-42CF-B2F7-F383E7FB9B7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'RECIBIR INSTRUCCIONES DE TRABAJ'!$B$3:$B$5</c:f>
              <c:strCache>
                <c:ptCount val="3"/>
                <c:pt idx="0">
                  <c:v>SIEMPRE</c:v>
                </c:pt>
                <c:pt idx="1">
                  <c:v>ALGUNAS VECES</c:v>
                </c:pt>
                <c:pt idx="2">
                  <c:v>NUNCA</c:v>
                </c:pt>
              </c:strCache>
            </c:strRef>
          </c:cat>
          <c:val>
            <c:numRef>
              <c:f>'RECIBIR INSTRUCCIONES DE TRABAJ'!$C$3:$C$5</c:f>
              <c:numCache>
                <c:formatCode>General</c:formatCode>
                <c:ptCount val="3"/>
                <c:pt idx="0">
                  <c:v>69</c:v>
                </c:pt>
                <c:pt idx="1">
                  <c:v>28</c:v>
                </c:pt>
                <c:pt idx="2">
                  <c:v>3</c:v>
                </c:pt>
              </c:numCache>
            </c:numRef>
          </c:val>
          <c:extLst>
            <c:ext xmlns:c16="http://schemas.microsoft.com/office/drawing/2014/chart" uri="{C3380CC4-5D6E-409C-BE32-E72D297353CC}">
              <c16:uniqueId val="{00000003-A068-42CF-B2F7-F383E7FB9B71}"/>
            </c:ext>
          </c:extLst>
        </c:ser>
        <c:dLbls>
          <c:showLegendKey val="0"/>
          <c:showVal val="0"/>
          <c:showCatName val="0"/>
          <c:showSerName val="0"/>
          <c:showPercent val="0"/>
          <c:showBubbleSize val="0"/>
        </c:dLbls>
        <c:gapWidth val="100"/>
        <c:overlap val="-24"/>
        <c:axId val="354944872"/>
        <c:axId val="354944544"/>
      </c:barChart>
      <c:catAx>
        <c:axId val="3549448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4544"/>
        <c:crosses val="autoZero"/>
        <c:auto val="1"/>
        <c:lblAlgn val="ctr"/>
        <c:lblOffset val="100"/>
        <c:noMultiLvlLbl val="0"/>
      </c:catAx>
      <c:valAx>
        <c:axId val="3549445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4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'DISTRIBUCIÓN DE ACTIVIDADES DE '!$C$2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370507212278592"/>
                </c:manualLayout>
              </c:layout>
              <c:tx>
                <c:rich>
                  <a:bodyPr/>
                  <a:lstStyle/>
                  <a:p>
                    <a:fld id="{88606B75-8F6F-45EA-973F-2A8090885A4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9.3684619655903592E-2"/>
                      <c:h val="7.3704781656471305E-2"/>
                    </c:manualLayout>
                  </c15:layout>
                  <c15:dlblFieldTable/>
                  <c15:showDataLabelsRange val="0"/>
                </c:ext>
                <c:ext xmlns:c16="http://schemas.microsoft.com/office/drawing/2014/chart" uri="{C3380CC4-5D6E-409C-BE32-E72D297353CC}">
                  <c16:uniqueId val="{00000000-9BA3-43DB-A0E8-6E5163869E24}"/>
                </c:ext>
              </c:extLst>
            </c:dLbl>
            <c:dLbl>
              <c:idx val="1"/>
              <c:layout>
                <c:manualLayout>
                  <c:x val="1.79300707475407E-3"/>
                  <c:y val="0.11593138023783371"/>
                </c:manualLayout>
              </c:layout>
              <c:tx>
                <c:rich>
                  <a:bodyPr/>
                  <a:lstStyle/>
                  <a:p>
                    <a:fld id="{C87B18F3-2CFA-4092-B207-1468AE1CCDA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BA3-43DB-A0E8-6E5163869E24}"/>
                </c:ext>
              </c:extLst>
            </c:dLbl>
            <c:dLbl>
              <c:idx val="2"/>
              <c:layout>
                <c:manualLayout>
                  <c:x val="-3.5860141495082714E-3"/>
                  <c:y val="8.848533435577368E-3"/>
                </c:manualLayout>
              </c:layout>
              <c:tx>
                <c:rich>
                  <a:bodyPr/>
                  <a:lstStyle/>
                  <a:p>
                    <a:fld id="{E78C3F18-B6E2-4250-84A2-ED8642AADD0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BA3-43DB-A0E8-6E5163869E2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'DISTRIBUCIÓN DE ACTIVIDADES DE '!$B$3:$B$5</c:f>
              <c:strCache>
                <c:ptCount val="3"/>
                <c:pt idx="0">
                  <c:v>SIEMPRE</c:v>
                </c:pt>
                <c:pt idx="1">
                  <c:v>ALGUNAS VECES</c:v>
                </c:pt>
                <c:pt idx="2">
                  <c:v>NUNCA</c:v>
                </c:pt>
              </c:strCache>
            </c:strRef>
          </c:cat>
          <c:val>
            <c:numRef>
              <c:f>'DISTRIBUCIÓN DE ACTIVIDADES DE '!$C$3:$C$5</c:f>
              <c:numCache>
                <c:formatCode>General</c:formatCode>
                <c:ptCount val="3"/>
                <c:pt idx="0">
                  <c:v>66</c:v>
                </c:pt>
                <c:pt idx="1">
                  <c:v>28</c:v>
                </c:pt>
                <c:pt idx="2">
                  <c:v>6</c:v>
                </c:pt>
              </c:numCache>
            </c:numRef>
          </c:val>
          <c:extLst>
            <c:ext xmlns:c16="http://schemas.microsoft.com/office/drawing/2014/chart" uri="{C3380CC4-5D6E-409C-BE32-E72D297353CC}">
              <c16:uniqueId val="{00000003-9BA3-43DB-A0E8-6E5163869E24}"/>
            </c:ext>
          </c:extLst>
        </c:ser>
        <c:dLbls>
          <c:showLegendKey val="0"/>
          <c:showVal val="0"/>
          <c:showCatName val="0"/>
          <c:showSerName val="0"/>
          <c:showPercent val="0"/>
          <c:showBubbleSize val="0"/>
        </c:dLbls>
        <c:gapWidth val="100"/>
        <c:overlap val="-24"/>
        <c:axId val="505330952"/>
        <c:axId val="505331280"/>
      </c:barChart>
      <c:catAx>
        <c:axId val="5053309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31280"/>
        <c:crosses val="autoZero"/>
        <c:auto val="1"/>
        <c:lblAlgn val="ctr"/>
        <c:lblOffset val="100"/>
        <c:noMultiLvlLbl val="0"/>
      </c:catAx>
      <c:valAx>
        <c:axId val="5053312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30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'NUMERO DE COLABORADORES ADECUAD'!$C$2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0543664260949357E-2"/>
                  <c:y val="0.11966535187164189"/>
                </c:manualLayout>
              </c:layout>
              <c:tx>
                <c:rich>
                  <a:bodyPr/>
                  <a:lstStyle/>
                  <a:p>
                    <a:fld id="{0151CD28-8B48-40A7-BAED-37C7F81599D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1B2-4506-A226-D47B6448D38B}"/>
                </c:ext>
              </c:extLst>
            </c:dLbl>
            <c:dLbl>
              <c:idx val="1"/>
              <c:layout>
                <c:manualLayout>
                  <c:x val="0"/>
                  <c:y val="9.3864961998877797E-2"/>
                </c:manualLayout>
              </c:layout>
              <c:tx>
                <c:rich>
                  <a:bodyPr/>
                  <a:lstStyle/>
                  <a:p>
                    <a:fld id="{B6078ED7-637B-46B0-AD57-71F65D3FF4B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1B2-4506-A226-D47B6448D38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'NUMERO DE COLABORADORES ADECUAD'!$B$3:$B$4</c:f>
              <c:strCache>
                <c:ptCount val="2"/>
                <c:pt idx="0">
                  <c:v>SI</c:v>
                </c:pt>
                <c:pt idx="1">
                  <c:v>NO</c:v>
                </c:pt>
              </c:strCache>
            </c:strRef>
          </c:cat>
          <c:val>
            <c:numRef>
              <c:f>'NUMERO DE COLABORADORES ADECUAD'!$C$3:$C$4</c:f>
              <c:numCache>
                <c:formatCode>General</c:formatCode>
                <c:ptCount val="2"/>
                <c:pt idx="0">
                  <c:v>84</c:v>
                </c:pt>
                <c:pt idx="1">
                  <c:v>16</c:v>
                </c:pt>
              </c:numCache>
            </c:numRef>
          </c:val>
          <c:extLst>
            <c:ext xmlns:c16="http://schemas.microsoft.com/office/drawing/2014/chart" uri="{C3380CC4-5D6E-409C-BE32-E72D297353CC}">
              <c16:uniqueId val="{00000002-11B2-4506-A226-D47B6448D38B}"/>
            </c:ext>
          </c:extLst>
        </c:ser>
        <c:dLbls>
          <c:showLegendKey val="0"/>
          <c:showVal val="0"/>
          <c:showCatName val="0"/>
          <c:showSerName val="0"/>
          <c:showPercent val="0"/>
          <c:showBubbleSize val="0"/>
        </c:dLbls>
        <c:gapWidth val="100"/>
        <c:overlap val="-24"/>
        <c:axId val="508093832"/>
        <c:axId val="508095800"/>
      </c:barChart>
      <c:catAx>
        <c:axId val="508093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5800"/>
        <c:crosses val="autoZero"/>
        <c:auto val="1"/>
        <c:lblAlgn val="ctr"/>
        <c:lblOffset val="100"/>
        <c:noMultiLvlLbl val="0"/>
      </c:catAx>
      <c:valAx>
        <c:axId val="5080958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3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'EVALUACIÓN DEL DESEMPEÑO EN BAS'!$C$2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937-4315-8B21-71E4ACBD85F4}"/>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937-4315-8B21-71E4ACBD85F4}"/>
                </c:ext>
              </c:extLst>
            </c:dLbl>
            <c:dLbl>
              <c:idx val="2"/>
              <c:layout>
                <c:manualLayout>
                  <c:x val="-5.1188280167833071E-3"/>
                  <c:y val="8.9164124943043779E-2"/>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937-4315-8B21-71E4ACBD85F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72</c:v>
                </c:pt>
                <c:pt idx="1">
                  <c:v>19</c:v>
                </c:pt>
                <c:pt idx="2">
                  <c:v>9</c:v>
                </c:pt>
              </c:numCache>
            </c:numRef>
          </c:val>
          <c:extLst>
            <c:ext xmlns:c16="http://schemas.microsoft.com/office/drawing/2014/chart" uri="{C3380CC4-5D6E-409C-BE32-E72D297353CC}">
              <c16:uniqueId val="{00000003-D937-4315-8B21-71E4ACBD85F4}"/>
            </c:ext>
          </c:extLst>
        </c:ser>
        <c:dLbls>
          <c:showLegendKey val="0"/>
          <c:showVal val="0"/>
          <c:showCatName val="0"/>
          <c:showSerName val="0"/>
          <c:showPercent val="0"/>
          <c:showBubbleSize val="0"/>
        </c:dLbls>
        <c:gapWidth val="100"/>
        <c:overlap val="-24"/>
        <c:axId val="354945528"/>
        <c:axId val="354948808"/>
      </c:barChart>
      <c:catAx>
        <c:axId val="354945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8808"/>
        <c:crosses val="autoZero"/>
        <c:auto val="1"/>
        <c:lblAlgn val="ctr"/>
        <c:lblOffset val="100"/>
        <c:noMultiLvlLbl val="0"/>
      </c:catAx>
      <c:valAx>
        <c:axId val="3549488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5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spPr>
            <a:solidFill>
              <a:srgbClr val="990000"/>
            </a:solidFill>
          </c:spPr>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921-4DE8-81AE-8B6A5D927523}"/>
              </c:ext>
            </c:extLst>
          </c:dPt>
          <c:dPt>
            <c:idx val="1"/>
            <c:bubble3D val="0"/>
            <c:spPr>
              <a:solidFill>
                <a:srgbClr val="99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921-4DE8-81AE-8B6A5D927523}"/>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NIVELES'!$B$15:$B$16</c:f>
              <c:strCache>
                <c:ptCount val="2"/>
                <c:pt idx="0">
                  <c:v>SI</c:v>
                </c:pt>
                <c:pt idx="1">
                  <c:v>NO</c:v>
                </c:pt>
              </c:strCache>
            </c:strRef>
          </c:cat>
          <c:val>
            <c:numRef>
              <c:f>'COMPARATIVO NIVELES'!$C$15:$C$16</c:f>
              <c:numCache>
                <c:formatCode>General</c:formatCode>
                <c:ptCount val="2"/>
                <c:pt idx="0">
                  <c:v>26</c:v>
                </c:pt>
                <c:pt idx="1">
                  <c:v>20</c:v>
                </c:pt>
              </c:numCache>
            </c:numRef>
          </c:val>
          <c:extLst>
            <c:ext xmlns:c16="http://schemas.microsoft.com/office/drawing/2014/chart" uri="{C3380CC4-5D6E-409C-BE32-E72D297353CC}">
              <c16:uniqueId val="{00000004-9921-4DE8-81AE-8B6A5D92752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'OPORTUNIDAD DE HACER PROPUESTAS'!$C$2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768324081267484E-3"/>
                  <c:y val="0.10510825725851224"/>
                </c:manualLayout>
              </c:layout>
              <c:tx>
                <c:rich>
                  <a:bodyPr/>
                  <a:lstStyle/>
                  <a:p>
                    <a:fld id="{054D288F-BE44-4826-9136-95116F3BCB8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A62-4B06-82BD-6357F65D3E7D}"/>
                </c:ext>
              </c:extLst>
            </c:dLbl>
            <c:dLbl>
              <c:idx val="1"/>
              <c:layout>
                <c:manualLayout>
                  <c:x val="-1.67683240812681E-3"/>
                  <c:y val="8.5880828777422785E-2"/>
                </c:manualLayout>
              </c:layout>
              <c:tx>
                <c:rich>
                  <a:bodyPr/>
                  <a:lstStyle/>
                  <a:p>
                    <a:fld id="{782529F0-EB54-4EA6-8DEF-A8AFA089A80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A62-4B06-82BD-6357F65D3E7D}"/>
                </c:ext>
              </c:extLst>
            </c:dLbl>
            <c:dLbl>
              <c:idx val="2"/>
              <c:layout>
                <c:manualLayout>
                  <c:x val="-5.0304972243802454E-3"/>
                  <c:y val="1.167318036258542E-2"/>
                </c:manualLayout>
              </c:layout>
              <c:tx>
                <c:rich>
                  <a:bodyPr/>
                  <a:lstStyle/>
                  <a:p>
                    <a:fld id="{135F003C-8B73-42FD-A169-BFEC2593D1B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A62-4B06-82BD-6357F65D3E7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'OPORTUNIDAD DE HACER PROPUESTAS'!$B$3:$B$5</c:f>
              <c:strCache>
                <c:ptCount val="3"/>
                <c:pt idx="0">
                  <c:v>SIEMPRE</c:v>
                </c:pt>
                <c:pt idx="1">
                  <c:v>ALGUNAS VECES</c:v>
                </c:pt>
                <c:pt idx="2">
                  <c:v>NUNCA</c:v>
                </c:pt>
              </c:strCache>
            </c:strRef>
          </c:cat>
          <c:val>
            <c:numRef>
              <c:f>'OPORTUNIDAD DE HACER PROPUESTAS'!$C$3:$C$5</c:f>
              <c:numCache>
                <c:formatCode>General</c:formatCode>
                <c:ptCount val="3"/>
                <c:pt idx="0">
                  <c:v>60</c:v>
                </c:pt>
                <c:pt idx="1">
                  <c:v>34</c:v>
                </c:pt>
                <c:pt idx="2">
                  <c:v>6</c:v>
                </c:pt>
              </c:numCache>
            </c:numRef>
          </c:val>
          <c:extLst>
            <c:ext xmlns:c16="http://schemas.microsoft.com/office/drawing/2014/chart" uri="{C3380CC4-5D6E-409C-BE32-E72D297353CC}">
              <c16:uniqueId val="{00000003-4A62-4B06-82BD-6357F65D3E7D}"/>
            </c:ext>
          </c:extLst>
        </c:ser>
        <c:dLbls>
          <c:showLegendKey val="0"/>
          <c:showVal val="0"/>
          <c:showCatName val="0"/>
          <c:showSerName val="0"/>
          <c:showPercent val="0"/>
          <c:showBubbleSize val="0"/>
        </c:dLbls>
        <c:gapWidth val="100"/>
        <c:overlap val="-24"/>
        <c:axId val="505327016"/>
        <c:axId val="505325376"/>
      </c:barChart>
      <c:catAx>
        <c:axId val="5053270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5376"/>
        <c:crosses val="autoZero"/>
        <c:auto val="1"/>
        <c:lblAlgn val="ctr"/>
        <c:lblOffset val="100"/>
        <c:noMultiLvlLbl val="0"/>
      </c:catAx>
      <c:valAx>
        <c:axId val="5053253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7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'CONSIDERACIÓN DE PROPUESTAS DE '!$C$2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65713902573868"/>
                </c:manualLayout>
              </c:layout>
              <c:tx>
                <c:rich>
                  <a:bodyPr/>
                  <a:lstStyle/>
                  <a:p>
                    <a:fld id="{6F7BB0D7-60B2-4F00-B506-6BF890F6862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962-45F1-A6A9-D7BD9D29EC0A}"/>
                </c:ext>
              </c:extLst>
            </c:dLbl>
            <c:dLbl>
              <c:idx val="1"/>
              <c:layout>
                <c:manualLayout>
                  <c:x val="1.7669624218570655E-3"/>
                  <c:y val="0.10527331768207002"/>
                </c:manualLayout>
              </c:layout>
              <c:tx>
                <c:rich>
                  <a:bodyPr/>
                  <a:lstStyle/>
                  <a:p>
                    <a:fld id="{B1DAD8FD-37B3-45AD-B203-3E0BEE0969D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962-45F1-A6A9-D7BD9D29EC0A}"/>
                </c:ext>
              </c:extLst>
            </c:dLbl>
            <c:dLbl>
              <c:idx val="2"/>
              <c:layout>
                <c:manualLayout>
                  <c:x val="-3.5339248437142607E-3"/>
                  <c:y val="1.1764730263416836E-2"/>
                </c:manualLayout>
              </c:layout>
              <c:tx>
                <c:rich>
                  <a:bodyPr/>
                  <a:lstStyle/>
                  <a:p>
                    <a:fld id="{CBD7F66D-0742-43A9-8C34-487C04AC971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962-45F1-A6A9-D7BD9D29EC0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PROPUESTAS DE '!$B$3:$B$5</c:f>
              <c:strCache>
                <c:ptCount val="3"/>
                <c:pt idx="0">
                  <c:v>SIEMPRE</c:v>
                </c:pt>
                <c:pt idx="1">
                  <c:v>ALGUNAS VECES</c:v>
                </c:pt>
                <c:pt idx="2">
                  <c:v>NUNCA</c:v>
                </c:pt>
              </c:strCache>
            </c:strRef>
          </c:cat>
          <c:val>
            <c:numRef>
              <c:f>'CONSIDERACIÓN DE PROPUESTAS DE '!$C$3:$C$5</c:f>
              <c:numCache>
                <c:formatCode>General</c:formatCode>
                <c:ptCount val="3"/>
                <c:pt idx="0">
                  <c:v>41</c:v>
                </c:pt>
                <c:pt idx="1">
                  <c:v>53</c:v>
                </c:pt>
                <c:pt idx="2">
                  <c:v>6</c:v>
                </c:pt>
              </c:numCache>
            </c:numRef>
          </c:val>
          <c:extLst>
            <c:ext xmlns:c16="http://schemas.microsoft.com/office/drawing/2014/chart" uri="{C3380CC4-5D6E-409C-BE32-E72D297353CC}">
              <c16:uniqueId val="{00000003-A962-45F1-A6A9-D7BD9D29EC0A}"/>
            </c:ext>
          </c:extLst>
        </c:ser>
        <c:dLbls>
          <c:showLegendKey val="0"/>
          <c:showVal val="0"/>
          <c:showCatName val="0"/>
          <c:showSerName val="0"/>
          <c:showPercent val="0"/>
          <c:showBubbleSize val="0"/>
        </c:dLbls>
        <c:gapWidth val="100"/>
        <c:overlap val="-24"/>
        <c:axId val="351244304"/>
        <c:axId val="351246928"/>
      </c:barChart>
      <c:catAx>
        <c:axId val="351244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6928"/>
        <c:crosses val="autoZero"/>
        <c:auto val="1"/>
        <c:lblAlgn val="ctr"/>
        <c:lblOffset val="100"/>
        <c:noMultiLvlLbl val="0"/>
      </c:catAx>
      <c:valAx>
        <c:axId val="351246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4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'REALIZACIÓN CON AGRADO DE ACTIV'!$C$2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3393889384678169E-3"/>
                  <c:y val="0.10940564864328088"/>
                </c:manualLayout>
              </c:layout>
              <c:tx>
                <c:rich>
                  <a:bodyPr/>
                  <a:lstStyle/>
                  <a:p>
                    <a:fld id="{AF968CED-EBE2-4933-8453-F0445F37D61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F87-44C6-9BC3-E9262DFA1B90}"/>
                </c:ext>
              </c:extLst>
            </c:dLbl>
            <c:dLbl>
              <c:idx val="1"/>
              <c:layout>
                <c:manualLayout>
                  <c:x val="3.5595926256451458E-3"/>
                  <c:y val="1.5090434295624948E-2"/>
                </c:manualLayout>
              </c:layout>
              <c:tx>
                <c:rich>
                  <a:bodyPr/>
                  <a:lstStyle/>
                  <a:p>
                    <a:fld id="{7765EAF5-7A94-4E9C-A69D-506A4C8E89D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F87-44C6-9BC3-E9262DFA1B90}"/>
                </c:ext>
              </c:extLst>
            </c:dLbl>
            <c:dLbl>
              <c:idx val="2"/>
              <c:layout>
                <c:manualLayout>
                  <c:x val="0"/>
                  <c:y val="1.4854631639055267E-2"/>
                </c:manualLayout>
              </c:layout>
              <c:tx>
                <c:rich>
                  <a:bodyPr/>
                  <a:lstStyle/>
                  <a:p>
                    <a:fld id="{2CA6D2DB-A8CF-4B1F-90A7-7621616AC6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F87-44C6-9BC3-E9262DFA1B9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'REALIZACIÓN CON AGRADO DE ACTIV'!$B$3:$B$5</c:f>
              <c:strCache>
                <c:ptCount val="3"/>
                <c:pt idx="0">
                  <c:v>SIEMPRE</c:v>
                </c:pt>
                <c:pt idx="1">
                  <c:v>ALGUNAS VECES</c:v>
                </c:pt>
                <c:pt idx="2">
                  <c:v>NUNCA</c:v>
                </c:pt>
              </c:strCache>
            </c:strRef>
          </c:cat>
          <c:val>
            <c:numRef>
              <c:f>'REALIZACIÓN CON AGRADO DE ACTIV'!$C$3:$C$5</c:f>
              <c:numCache>
                <c:formatCode>General</c:formatCode>
                <c:ptCount val="3"/>
                <c:pt idx="0">
                  <c:v>94</c:v>
                </c:pt>
                <c:pt idx="1">
                  <c:v>6</c:v>
                </c:pt>
                <c:pt idx="2">
                  <c:v>0</c:v>
                </c:pt>
              </c:numCache>
            </c:numRef>
          </c:val>
          <c:extLst>
            <c:ext xmlns:c16="http://schemas.microsoft.com/office/drawing/2014/chart" uri="{C3380CC4-5D6E-409C-BE32-E72D297353CC}">
              <c16:uniqueId val="{00000003-AF87-44C6-9BC3-E9262DFA1B90}"/>
            </c:ext>
          </c:extLst>
        </c:ser>
        <c:dLbls>
          <c:showLegendKey val="0"/>
          <c:showVal val="0"/>
          <c:showCatName val="0"/>
          <c:showSerName val="0"/>
          <c:showPercent val="0"/>
          <c:showBubbleSize val="0"/>
        </c:dLbls>
        <c:gapWidth val="100"/>
        <c:overlap val="-24"/>
        <c:axId val="252543936"/>
        <c:axId val="252544592"/>
      </c:barChart>
      <c:catAx>
        <c:axId val="252543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52544592"/>
        <c:crosses val="autoZero"/>
        <c:auto val="1"/>
        <c:lblAlgn val="ctr"/>
        <c:lblOffset val="100"/>
        <c:noMultiLvlLbl val="0"/>
      </c:catAx>
      <c:valAx>
        <c:axId val="252544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52543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'CONSIDERACIÓN DE CAMBIO DE ÁREA'!$C$2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0-FE1A-42F6-A367-4579C86BEE5C}"/>
              </c:ext>
            </c:extLst>
          </c:dPt>
          <c:dPt>
            <c:idx val="1"/>
            <c:invertIfNegative val="0"/>
            <c:bubble3D val="0"/>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FE1A-42F6-A367-4579C86BEE5C}"/>
              </c:ext>
            </c:extLst>
          </c:dPt>
          <c:dLbls>
            <c:dLbl>
              <c:idx val="0"/>
              <c:layout>
                <c:manualLayout>
                  <c:x val="-1.7399412557471468E-3"/>
                  <c:y val="9.7689727159593398E-2"/>
                </c:manualLayout>
              </c:layout>
              <c:tx>
                <c:rich>
                  <a:bodyPr/>
                  <a:lstStyle/>
                  <a:p>
                    <a:fld id="{695C0888-4AC4-4B0F-B898-3A314A402E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E1A-42F6-A367-4579C86BEE5C}"/>
                </c:ext>
              </c:extLst>
            </c:dLbl>
            <c:dLbl>
              <c:idx val="1"/>
              <c:layout>
                <c:manualLayout>
                  <c:x val="-5.2198237672413453E-3"/>
                  <c:y val="0.10299928564590816"/>
                </c:manualLayout>
              </c:layout>
              <c:tx>
                <c:rich>
                  <a:bodyPr/>
                  <a:lstStyle/>
                  <a:p>
                    <a:fld id="{C2E420CC-BF62-4311-BE32-4DB36B9DBB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E1A-42F6-A367-4579C86BEE5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CAMBIO DE ÁREA'!$B$3:$B$4</c:f>
              <c:strCache>
                <c:ptCount val="2"/>
                <c:pt idx="0">
                  <c:v>SI</c:v>
                </c:pt>
                <c:pt idx="1">
                  <c:v>NO</c:v>
                </c:pt>
              </c:strCache>
            </c:strRef>
          </c:cat>
          <c:val>
            <c:numRef>
              <c:f>'CONSIDERACIÓN DE CAMBIO DE ÁREA'!$C$3:$C$4</c:f>
              <c:numCache>
                <c:formatCode>General</c:formatCode>
                <c:ptCount val="2"/>
                <c:pt idx="0">
                  <c:v>28</c:v>
                </c:pt>
                <c:pt idx="1">
                  <c:v>72</c:v>
                </c:pt>
              </c:numCache>
            </c:numRef>
          </c:val>
          <c:extLst>
            <c:ext xmlns:c16="http://schemas.microsoft.com/office/drawing/2014/chart" uri="{C3380CC4-5D6E-409C-BE32-E72D297353CC}">
              <c16:uniqueId val="{00000002-FE1A-42F6-A367-4579C86BEE5C}"/>
            </c:ext>
          </c:extLst>
        </c:ser>
        <c:dLbls>
          <c:showLegendKey val="0"/>
          <c:showVal val="0"/>
          <c:showCatName val="0"/>
          <c:showSerName val="0"/>
          <c:showPercent val="0"/>
          <c:showBubbleSize val="0"/>
        </c:dLbls>
        <c:gapWidth val="100"/>
        <c:overlap val="-24"/>
        <c:axId val="508090552"/>
        <c:axId val="508095472"/>
      </c:barChart>
      <c:catAx>
        <c:axId val="508090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5472"/>
        <c:crosses val="autoZero"/>
        <c:auto val="1"/>
        <c:lblAlgn val="ctr"/>
        <c:lblOffset val="100"/>
        <c:noMultiLvlLbl val="0"/>
      </c:catAx>
      <c:valAx>
        <c:axId val="508095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0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'DESESMPEÑO LABORAL PARA DESARRO'!$C$2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810359961879436"/>
                </c:manualLayout>
              </c:layout>
              <c:tx>
                <c:rich>
                  <a:bodyPr/>
                  <a:lstStyle/>
                  <a:p>
                    <a:fld id="{1A76B019-0146-4754-930B-53B5FDBA625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EAD-4387-B05F-5A2130B23689}"/>
                </c:ext>
              </c:extLst>
            </c:dLbl>
            <c:dLbl>
              <c:idx val="1"/>
              <c:layout>
                <c:manualLayout>
                  <c:x val="1.7636929230085547E-3"/>
                  <c:y val="9.988330339797645E-2"/>
                </c:manualLayout>
              </c:layout>
              <c:tx>
                <c:rich>
                  <a:bodyPr/>
                  <a:lstStyle/>
                  <a:p>
                    <a:fld id="{68DD8A3B-B00E-4C96-9775-2E6BD496860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EAD-4387-B05F-5A2130B23689}"/>
                </c:ext>
              </c:extLst>
            </c:dLbl>
            <c:dLbl>
              <c:idx val="2"/>
              <c:layout>
                <c:manualLayout>
                  <c:x val="-1.7636929230086839E-3"/>
                  <c:y val="1.5509071219120462E-2"/>
                </c:manualLayout>
              </c:layout>
              <c:tx>
                <c:rich>
                  <a:bodyPr/>
                  <a:lstStyle/>
                  <a:p>
                    <a:fld id="{C6211569-D7E7-4E52-A30A-5A3BC38FA3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EAD-4387-B05F-5A2130B2368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'DESESMPEÑO LABORAL PARA DESARRO'!$B$3:$B$5</c:f>
              <c:strCache>
                <c:ptCount val="3"/>
                <c:pt idx="0">
                  <c:v>SIEMPRE</c:v>
                </c:pt>
                <c:pt idx="1">
                  <c:v>ALGUNAS VECES</c:v>
                </c:pt>
                <c:pt idx="2">
                  <c:v>NUNCA</c:v>
                </c:pt>
              </c:strCache>
            </c:strRef>
          </c:cat>
          <c:val>
            <c:numRef>
              <c:f>'DESESMPEÑO LABORAL PARA DESARRO'!$C$3:$C$5</c:f>
              <c:numCache>
                <c:formatCode>General</c:formatCode>
                <c:ptCount val="3"/>
                <c:pt idx="0">
                  <c:v>63</c:v>
                </c:pt>
                <c:pt idx="1">
                  <c:v>34</c:v>
                </c:pt>
                <c:pt idx="2">
                  <c:v>3</c:v>
                </c:pt>
              </c:numCache>
            </c:numRef>
          </c:val>
          <c:extLst>
            <c:ext xmlns:c16="http://schemas.microsoft.com/office/drawing/2014/chart" uri="{C3380CC4-5D6E-409C-BE32-E72D297353CC}">
              <c16:uniqueId val="{00000003-1EAD-4387-B05F-5A2130B23689}"/>
            </c:ext>
          </c:extLst>
        </c:ser>
        <c:dLbls>
          <c:showLegendKey val="0"/>
          <c:showVal val="0"/>
          <c:showCatName val="0"/>
          <c:showSerName val="0"/>
          <c:showPercent val="0"/>
          <c:showBubbleSize val="0"/>
        </c:dLbls>
        <c:gapWidth val="100"/>
        <c:overlap val="-24"/>
        <c:axId val="505325048"/>
        <c:axId val="505326360"/>
      </c:barChart>
      <c:catAx>
        <c:axId val="505325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6360"/>
        <c:crosses val="autoZero"/>
        <c:auto val="1"/>
        <c:lblAlgn val="ctr"/>
        <c:lblOffset val="100"/>
        <c:noMultiLvlLbl val="0"/>
      </c:catAx>
      <c:valAx>
        <c:axId val="5053263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5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'CARGA DE TRABAJO CORRESPONDIENT'!$C$2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063190686705094"/>
                </c:manualLayout>
              </c:layout>
              <c:tx>
                <c:rich>
                  <a:bodyPr/>
                  <a:lstStyle/>
                  <a:p>
                    <a:fld id="{8B59DFCF-B094-44FB-8FD3-D493F31D36C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0B0-48ED-9C9F-447919E4D355}"/>
                </c:ext>
              </c:extLst>
            </c:dLbl>
            <c:dLbl>
              <c:idx val="1"/>
              <c:layout>
                <c:manualLayout>
                  <c:x val="-3.4924612336803061E-3"/>
                  <c:y val="8.4281949092613967E-2"/>
                </c:manualLayout>
              </c:layout>
              <c:tx>
                <c:rich>
                  <a:bodyPr/>
                  <a:lstStyle/>
                  <a:p>
                    <a:fld id="{34E5D67D-E645-4C1C-9CED-3BE3AE90305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0B0-48ED-9C9F-447919E4D35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'CARGA DE TRABAJO CORRESPONDIENT'!$B$3:$B$4</c:f>
              <c:strCache>
                <c:ptCount val="2"/>
                <c:pt idx="0">
                  <c:v>SI</c:v>
                </c:pt>
                <c:pt idx="1">
                  <c:v>NO</c:v>
                </c:pt>
              </c:strCache>
            </c:strRef>
          </c:cat>
          <c:val>
            <c:numRef>
              <c:f>'CARGA DE TRABAJO CORRESPONDIENT'!$C$3:$C$4</c:f>
              <c:numCache>
                <c:formatCode>General</c:formatCode>
                <c:ptCount val="2"/>
                <c:pt idx="0">
                  <c:v>78</c:v>
                </c:pt>
                <c:pt idx="1">
                  <c:v>22</c:v>
                </c:pt>
              </c:numCache>
            </c:numRef>
          </c:val>
          <c:extLst>
            <c:ext xmlns:c16="http://schemas.microsoft.com/office/drawing/2014/chart" uri="{C3380CC4-5D6E-409C-BE32-E72D297353CC}">
              <c16:uniqueId val="{00000002-E0B0-48ED-9C9F-447919E4D355}"/>
            </c:ext>
          </c:extLst>
        </c:ser>
        <c:dLbls>
          <c:showLegendKey val="0"/>
          <c:showVal val="0"/>
          <c:showCatName val="0"/>
          <c:showSerName val="0"/>
          <c:showPercent val="0"/>
          <c:showBubbleSize val="0"/>
        </c:dLbls>
        <c:gapWidth val="100"/>
        <c:overlap val="-24"/>
        <c:axId val="398505808"/>
        <c:axId val="398506136"/>
      </c:barChart>
      <c:catAx>
        <c:axId val="3985058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06136"/>
        <c:crosses val="autoZero"/>
        <c:auto val="1"/>
        <c:lblAlgn val="ctr"/>
        <c:lblOffset val="100"/>
        <c:noMultiLvlLbl val="0"/>
      </c:catAx>
      <c:valAx>
        <c:axId val="3985061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05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'RELACIÓN PUESTO DE TRABAJO CON '!$C$2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384-46C4-B00E-43361AEA6496}"/>
                </c:ext>
              </c:extLst>
            </c:dLbl>
            <c:dLbl>
              <c:idx val="1"/>
              <c:layout>
                <c:manualLayout>
                  <c:x val="-6.3288286318392135E-17"/>
                  <c:y val="9.3880134910651586E-2"/>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384-46C4-B00E-43361AEA6496}"/>
                </c:ext>
              </c:extLst>
            </c:dLbl>
            <c:dLbl>
              <c:idx val="2"/>
              <c:layout>
                <c:manualLayout>
                  <c:x val="-1.7260641117293532E-3"/>
                  <c:y val="2.0843859795148703E-2"/>
                </c:manualLayout>
              </c:layout>
              <c:tx>
                <c:rich>
                  <a:bodyPr/>
                  <a:lstStyle/>
                  <a:p>
                    <a:fld id="{5BAD22B6-655B-4E11-97D1-4658C71F44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384-46C4-B00E-43361AEA649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3"/>
                <c:pt idx="0">
                  <c:v>SIEMPRE</c:v>
                </c:pt>
                <c:pt idx="1">
                  <c:v>ALGUNAS VECES</c:v>
                </c:pt>
                <c:pt idx="2">
                  <c:v>NUNCA</c:v>
                </c:pt>
              </c:strCache>
            </c:strRef>
          </c:cat>
          <c:val>
            <c:numRef>
              <c:f>'RELACIÓN PUESTO DE TRABAJO CON '!$C$3:$C$5</c:f>
              <c:numCache>
                <c:formatCode>General</c:formatCode>
                <c:ptCount val="3"/>
                <c:pt idx="0">
                  <c:v>81</c:v>
                </c:pt>
                <c:pt idx="1">
                  <c:v>13</c:v>
                </c:pt>
                <c:pt idx="2">
                  <c:v>6</c:v>
                </c:pt>
              </c:numCache>
            </c:numRef>
          </c:val>
          <c:extLst>
            <c:ext xmlns:c16="http://schemas.microsoft.com/office/drawing/2014/chart" uri="{C3380CC4-5D6E-409C-BE32-E72D297353CC}">
              <c16:uniqueId val="{00000003-A384-46C4-B00E-43361AEA6496}"/>
            </c:ext>
          </c:extLst>
        </c:ser>
        <c:dLbls>
          <c:showLegendKey val="0"/>
          <c:showVal val="0"/>
          <c:showCatName val="0"/>
          <c:showSerName val="0"/>
          <c:showPercent val="0"/>
          <c:showBubbleSize val="0"/>
        </c:dLbls>
        <c:gapWidth val="100"/>
        <c:overlap val="-24"/>
        <c:axId val="398560312"/>
        <c:axId val="398562608"/>
      </c:barChart>
      <c:catAx>
        <c:axId val="3985603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62608"/>
        <c:crosses val="autoZero"/>
        <c:auto val="1"/>
        <c:lblAlgn val="ctr"/>
        <c:lblOffset val="100"/>
        <c:noMultiLvlLbl val="0"/>
      </c:catAx>
      <c:valAx>
        <c:axId val="3985626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60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'CAPACITADO PARA FUNCIONES LABOR'!$C$2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23232262218977E-3"/>
                  <c:y val="0.11276055256971967"/>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4FFF22C-F35A-4D66-BFF0-0BAD17885EF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FD6-4C02-9D7E-52F622E15371}"/>
                </c:ext>
              </c:extLst>
            </c:dLbl>
            <c:dLbl>
              <c:idx val="1"/>
              <c:layout>
                <c:manualLayout>
                  <c:x val="-1.7123232262218977E-3"/>
                  <c:y val="8.704763089315048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3EAF3EAA-FC6A-4821-9A19-35E2C501AB30}"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FD6-4C02-9D7E-52F622E15371}"/>
                </c:ext>
              </c:extLst>
            </c:dLbl>
            <c:dLbl>
              <c:idx val="2"/>
              <c:layout>
                <c:manualLayout>
                  <c:x val="0"/>
                  <c:y val="1.201217959343501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B309A03A-0D61-4115-B9BD-6CDA9231D691}"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FD6-4C02-9D7E-52F622E1537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'CAPACITADO PARA FUNCIONES LABOR'!$B$3:$B$5</c:f>
              <c:strCache>
                <c:ptCount val="3"/>
                <c:pt idx="0">
                  <c:v>SIEMPRE</c:v>
                </c:pt>
                <c:pt idx="1">
                  <c:v>ALGUNAS VECES</c:v>
                </c:pt>
                <c:pt idx="2">
                  <c:v>NUNCA</c:v>
                </c:pt>
              </c:strCache>
            </c:strRef>
          </c:cat>
          <c:val>
            <c:numRef>
              <c:f>'CAPACITADO PARA FUNCIONES LABOR'!$C$3:$C$5</c:f>
              <c:numCache>
                <c:formatCode>General</c:formatCode>
                <c:ptCount val="3"/>
                <c:pt idx="0">
                  <c:v>91</c:v>
                </c:pt>
                <c:pt idx="1">
                  <c:v>9</c:v>
                </c:pt>
                <c:pt idx="2">
                  <c:v>0</c:v>
                </c:pt>
              </c:numCache>
            </c:numRef>
          </c:val>
          <c:extLst>
            <c:ext xmlns:c16="http://schemas.microsoft.com/office/drawing/2014/chart" uri="{C3380CC4-5D6E-409C-BE32-E72D297353CC}">
              <c16:uniqueId val="{00000003-EFD6-4C02-9D7E-52F622E15371}"/>
            </c:ext>
          </c:extLst>
        </c:ser>
        <c:dLbls>
          <c:showLegendKey val="0"/>
          <c:showVal val="0"/>
          <c:showCatName val="0"/>
          <c:showSerName val="0"/>
          <c:showPercent val="0"/>
          <c:showBubbleSize val="0"/>
        </c:dLbls>
        <c:gapWidth val="100"/>
        <c:overlap val="-24"/>
        <c:axId val="224148336"/>
        <c:axId val="224150304"/>
      </c:barChart>
      <c:catAx>
        <c:axId val="224148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50304"/>
        <c:crosses val="autoZero"/>
        <c:auto val="1"/>
        <c:lblAlgn val="ctr"/>
        <c:lblOffset val="100"/>
        <c:noMultiLvlLbl val="0"/>
      </c:catAx>
      <c:valAx>
        <c:axId val="2241503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48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'RECEPCIÓN DE CAPACITACIÓN POR P'!$C$2</c:f>
              <c:strCache>
                <c:ptCount val="1"/>
                <c:pt idx="0">
                  <c:v>Columna2</c:v>
                </c:pt>
              </c:strCache>
            </c:strRef>
          </c:tx>
          <c:spPr>
            <a:solidFill>
              <a:srgbClr val="A5002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0-9E5D-467D-9ECB-9167BEAE46C9}"/>
              </c:ext>
            </c:extLst>
          </c:dPt>
          <c:dPt>
            <c:idx val="1"/>
            <c:invertIfNegative val="0"/>
            <c:bubble3D val="0"/>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9E5D-467D-9ECB-9167BEAE46C9}"/>
              </c:ext>
            </c:extLst>
          </c:dPt>
          <c:dLbls>
            <c:dLbl>
              <c:idx val="0"/>
              <c:layout>
                <c:manualLayout>
                  <c:x val="0"/>
                  <c:y val="0.12041763878087615"/>
                </c:manualLayout>
              </c:layout>
              <c:tx>
                <c:rich>
                  <a:bodyPr/>
                  <a:lstStyle/>
                  <a:p>
                    <a:fld id="{60FEF451-37CD-4CB9-AF40-8F899944A59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E5D-467D-9ECB-9167BEAE46C9}"/>
                </c:ext>
              </c:extLst>
            </c:dLbl>
            <c:dLbl>
              <c:idx val="1"/>
              <c:layout>
                <c:manualLayout>
                  <c:x val="1.7636929230085547E-3"/>
                  <c:y val="0.11807600081472429"/>
                </c:manualLayout>
              </c:layout>
              <c:tx>
                <c:rich>
                  <a:bodyPr/>
                  <a:lstStyle/>
                  <a:p>
                    <a:fld id="{7028EBF2-C279-4E2E-831B-5A40F6B8AF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E5D-467D-9ECB-9167BEAE46C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'RECEPCIÓN DE CAPACITACIÓN POR P'!$B$3:$B$4</c:f>
              <c:strCache>
                <c:ptCount val="2"/>
                <c:pt idx="0">
                  <c:v>SI</c:v>
                </c:pt>
                <c:pt idx="1">
                  <c:v>NO</c:v>
                </c:pt>
              </c:strCache>
            </c:strRef>
          </c:cat>
          <c:val>
            <c:numRef>
              <c:f>'RECEPCIÓN DE CAPACITACIÓN POR P'!$C$3:$C$4</c:f>
              <c:numCache>
                <c:formatCode>General</c:formatCode>
                <c:ptCount val="2"/>
                <c:pt idx="0">
                  <c:v>50</c:v>
                </c:pt>
                <c:pt idx="1">
                  <c:v>50</c:v>
                </c:pt>
              </c:numCache>
            </c:numRef>
          </c:val>
          <c:extLst>
            <c:ext xmlns:c16="http://schemas.microsoft.com/office/drawing/2014/chart" uri="{C3380CC4-5D6E-409C-BE32-E72D297353CC}">
              <c16:uniqueId val="{00000002-9E5D-467D-9ECB-9167BEAE46C9}"/>
            </c:ext>
          </c:extLst>
        </c:ser>
        <c:dLbls>
          <c:showLegendKey val="0"/>
          <c:showVal val="0"/>
          <c:showCatName val="0"/>
          <c:showSerName val="0"/>
          <c:showPercent val="0"/>
          <c:showBubbleSize val="0"/>
        </c:dLbls>
        <c:gapWidth val="100"/>
        <c:overlap val="-24"/>
        <c:axId val="398557360"/>
        <c:axId val="398558016"/>
      </c:barChart>
      <c:catAx>
        <c:axId val="398557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8016"/>
        <c:crosses val="autoZero"/>
        <c:auto val="1"/>
        <c:lblAlgn val="ctr"/>
        <c:lblOffset val="100"/>
        <c:noMultiLvlLbl val="0"/>
      </c:catAx>
      <c:valAx>
        <c:axId val="3985580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7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'TE PERMITEN ASISTIR A CURSOS DE'!$C$2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0226447447702758"/>
                </c:manualLayout>
              </c:layout>
              <c:tx>
                <c:rich>
                  <a:bodyPr/>
                  <a:lstStyle/>
                  <a:p>
                    <a:fld id="{B10B7A50-EDAB-4411-975C-B96E79F871B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C56-4B2C-BD9A-1EFB85C70E2C}"/>
                </c:ext>
              </c:extLst>
            </c:dLbl>
            <c:dLbl>
              <c:idx val="1"/>
              <c:layout>
                <c:manualLayout>
                  <c:x val="-3.4521282234587698E-3"/>
                  <c:y val="8.7236857437326717E-2"/>
                </c:manualLayout>
              </c:layout>
              <c:tx>
                <c:rich>
                  <a:bodyPr/>
                  <a:lstStyle/>
                  <a:p>
                    <a:fld id="{D110A4A1-A172-4E33-9EC3-B0732794BA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C56-4B2C-BD9A-1EFB85C70E2C}"/>
                </c:ext>
              </c:extLst>
            </c:dLbl>
            <c:dLbl>
              <c:idx val="2"/>
              <c:layout>
                <c:manualLayout>
                  <c:x val="0"/>
                  <c:y val="5.8840985479943295E-3"/>
                </c:manualLayout>
              </c:layout>
              <c:tx>
                <c:rich>
                  <a:bodyPr/>
                  <a:lstStyle/>
                  <a:p>
                    <a:fld id="{C77523EB-05A8-42E7-8B6D-9421812CD0D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C56-4B2C-BD9A-1EFB85C70E2C}"/>
                </c:ext>
              </c:extLst>
            </c:dLbl>
            <c:dLbl>
              <c:idx val="4"/>
              <c:layout>
                <c:manualLayout>
                  <c:x val="-1.2657657263678427E-16"/>
                  <c:y val="1.0743576313399134E-2"/>
                </c:manualLayout>
              </c:layout>
              <c:tx>
                <c:rich>
                  <a:bodyPr/>
                  <a:lstStyle/>
                  <a:p>
                    <a:fld id="{C012F167-3E29-48BB-BBB8-ADC1DD4F95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C56-4B2C-BD9A-1EFB85C70E2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 PERMITEN ASISTIR A CURSOS DE'!$B$3:$B$7</c:f>
              <c:strCache>
                <c:ptCount val="5"/>
                <c:pt idx="0">
                  <c:v>SIEMPRE</c:v>
                </c:pt>
                <c:pt idx="1">
                  <c:v>ALGUNAS VECES</c:v>
                </c:pt>
                <c:pt idx="2">
                  <c:v>NUNCA</c:v>
                </c:pt>
                <c:pt idx="4">
                  <c:v>NO HE SIDO CONVOCADO</c:v>
                </c:pt>
              </c:strCache>
            </c:strRef>
          </c:cat>
          <c:val>
            <c:numRef>
              <c:f>'TE PERMITEN ASISTIR A CURSOS DE'!$C$3:$C$7</c:f>
              <c:numCache>
                <c:formatCode>General</c:formatCode>
                <c:ptCount val="5"/>
                <c:pt idx="0">
                  <c:v>63</c:v>
                </c:pt>
                <c:pt idx="1">
                  <c:v>28</c:v>
                </c:pt>
                <c:pt idx="2">
                  <c:v>3</c:v>
                </c:pt>
                <c:pt idx="4">
                  <c:v>6</c:v>
                </c:pt>
              </c:numCache>
            </c:numRef>
          </c:val>
          <c:extLst>
            <c:ext xmlns:c16="http://schemas.microsoft.com/office/drawing/2014/chart" uri="{C3380CC4-5D6E-409C-BE32-E72D297353CC}">
              <c16:uniqueId val="{00000004-9C56-4B2C-BD9A-1EFB85C70E2C}"/>
            </c:ext>
          </c:extLst>
        </c:ser>
        <c:dLbls>
          <c:showLegendKey val="0"/>
          <c:showVal val="0"/>
          <c:showCatName val="0"/>
          <c:showSerName val="0"/>
          <c:showPercent val="0"/>
          <c:showBubbleSize val="0"/>
        </c:dLbls>
        <c:gapWidth val="100"/>
        <c:overlap val="-24"/>
        <c:axId val="397466192"/>
        <c:axId val="298411160"/>
      </c:barChart>
      <c:catAx>
        <c:axId val="397466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8411160"/>
        <c:crosses val="autoZero"/>
        <c:auto val="1"/>
        <c:lblAlgn val="ctr"/>
        <c:lblOffset val="100"/>
        <c:noMultiLvlLbl val="0"/>
      </c:catAx>
      <c:valAx>
        <c:axId val="2984111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6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Hoja1!$B$42</c:f>
              <c:strCache>
                <c:ptCount val="1"/>
                <c:pt idx="0">
                  <c:v>Columna2</c:v>
                </c:pt>
              </c:strCache>
            </c:strRef>
          </c:tx>
          <c:spPr>
            <a:solidFill>
              <a:schemeClr val="accent1">
                <a:lumMod val="75000"/>
              </a:schemeClr>
            </a:solidFill>
          </c:spPr>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DBD-4275-8A97-FFE2AF8F4B36}"/>
              </c:ext>
            </c:extLst>
          </c:dPt>
          <c:dPt>
            <c:idx val="1"/>
            <c:bubble3D val="0"/>
            <c:spPr>
              <a:solidFill>
                <a:srgbClr val="A5002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DBD-4275-8A97-FFE2AF8F4B36}"/>
              </c:ext>
            </c:extLst>
          </c:dPt>
          <c:dLbls>
            <c:dLbl>
              <c:idx val="0"/>
              <c:layout>
                <c:manualLayout>
                  <c:x val="-0.18298950617283952"/>
                  <c:y val="1.561806394901659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DBD-4275-8A97-FFE2AF8F4B36}"/>
                </c:ext>
              </c:extLst>
            </c:dLbl>
            <c:dLbl>
              <c:idx val="1"/>
              <c:layout>
                <c:manualLayout>
                  <c:x val="0.18298950617283952"/>
                  <c:y val="-2.3953777973116507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DBD-4275-8A97-FFE2AF8F4B3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Hoja1!$A$43:$A$44</c:f>
              <c:strCache>
                <c:ptCount val="2"/>
                <c:pt idx="0">
                  <c:v>ENCUESTADOS</c:v>
                </c:pt>
                <c:pt idx="1">
                  <c:v>NO DOCENTES</c:v>
                </c:pt>
              </c:strCache>
            </c:strRef>
          </c:cat>
          <c:val>
            <c:numRef>
              <c:f>Hoja1!$B$43:$B$44</c:f>
              <c:numCache>
                <c:formatCode>General</c:formatCode>
                <c:ptCount val="2"/>
                <c:pt idx="0">
                  <c:v>19</c:v>
                </c:pt>
                <c:pt idx="1">
                  <c:v>21</c:v>
                </c:pt>
              </c:numCache>
            </c:numRef>
          </c:val>
          <c:extLst>
            <c:ext xmlns:c16="http://schemas.microsoft.com/office/drawing/2014/chart" uri="{C3380CC4-5D6E-409C-BE32-E72D297353CC}">
              <c16:uniqueId val="{00000004-8DBD-4275-8A97-FFE2AF8F4B36}"/>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'CONTENIDO DE CURSOS FORTALECE E'!$C$2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929277078545004E-3"/>
                  <c:y val="9.5883156933178518E-2"/>
                </c:manualLayout>
              </c:layout>
              <c:tx>
                <c:rich>
                  <a:bodyPr/>
                  <a:lstStyle/>
                  <a:p>
                    <a:fld id="{5D396707-5419-4A54-B470-6D105FB4944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469-4496-BBAC-3880F3D3590E}"/>
                </c:ext>
              </c:extLst>
            </c:dLbl>
            <c:dLbl>
              <c:idx val="1"/>
              <c:layout>
                <c:manualLayout>
                  <c:x val="3.3858554157090628E-3"/>
                  <c:y val="9.9732366280440757E-2"/>
                </c:manualLayout>
              </c:layout>
              <c:tx>
                <c:rich>
                  <a:bodyPr/>
                  <a:lstStyle/>
                  <a:p>
                    <a:fld id="{815F4791-BBE1-4A01-B4EF-F7DD248F7E8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469-4496-BBAC-3880F3D3590E}"/>
                </c:ext>
              </c:extLst>
            </c:dLbl>
            <c:dLbl>
              <c:idx val="2"/>
              <c:layout>
                <c:manualLayout>
                  <c:x val="-3.3858554157090628E-3"/>
                  <c:y val="8.2914941012978749E-2"/>
                </c:manualLayout>
              </c:layout>
              <c:tx>
                <c:rich>
                  <a:bodyPr/>
                  <a:lstStyle/>
                  <a:p>
                    <a:fld id="{CFA6C531-C2D7-42CB-A827-63C514A4428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469-4496-BBAC-3880F3D3590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'CONTENIDO DE CURSOS FORTALECE E'!$B$3:$B$5</c:f>
              <c:strCache>
                <c:ptCount val="3"/>
                <c:pt idx="0">
                  <c:v>SIEMPRE</c:v>
                </c:pt>
                <c:pt idx="1">
                  <c:v>ALGUNAS VECES</c:v>
                </c:pt>
                <c:pt idx="2">
                  <c:v>NUNCA</c:v>
                </c:pt>
              </c:strCache>
            </c:strRef>
          </c:cat>
          <c:val>
            <c:numRef>
              <c:f>'CONTENIDO DE CURSOS FORTALECE E'!$C$3:$C$5</c:f>
              <c:numCache>
                <c:formatCode>General</c:formatCode>
                <c:ptCount val="3"/>
                <c:pt idx="0">
                  <c:v>53</c:v>
                </c:pt>
                <c:pt idx="1">
                  <c:v>38</c:v>
                </c:pt>
                <c:pt idx="2">
                  <c:v>9</c:v>
                </c:pt>
              </c:numCache>
            </c:numRef>
          </c:val>
          <c:extLst>
            <c:ext xmlns:c16="http://schemas.microsoft.com/office/drawing/2014/chart" uri="{C3380CC4-5D6E-409C-BE32-E72D297353CC}">
              <c16:uniqueId val="{00000003-E469-4496-BBAC-3880F3D3590E}"/>
            </c:ext>
          </c:extLst>
        </c:ser>
        <c:dLbls>
          <c:showLegendKey val="0"/>
          <c:showVal val="0"/>
          <c:showCatName val="0"/>
          <c:showSerName val="0"/>
          <c:showPercent val="0"/>
          <c:showBubbleSize val="0"/>
        </c:dLbls>
        <c:gapWidth val="100"/>
        <c:overlap val="-24"/>
        <c:axId val="402325656"/>
        <c:axId val="402325984"/>
      </c:barChart>
      <c:catAx>
        <c:axId val="402325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2325984"/>
        <c:crosses val="autoZero"/>
        <c:auto val="1"/>
        <c:lblAlgn val="ctr"/>
        <c:lblOffset val="100"/>
        <c:noMultiLvlLbl val="0"/>
      </c:catAx>
      <c:valAx>
        <c:axId val="402325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2325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LIBRE DE BASURA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BASURA'!$C$2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0998497431406064E-3"/>
                  <c:y val="0.10688005614582"/>
                </c:manualLayout>
              </c:layout>
              <c:tx>
                <c:rich>
                  <a:bodyPr/>
                  <a:lstStyle/>
                  <a:p>
                    <a:fld id="{E83D8132-6C73-40DB-9368-B4804712FB70}"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A46-4B0E-ABA3-7F7A55EE2A11}"/>
                </c:ext>
              </c:extLst>
            </c:dLbl>
            <c:dLbl>
              <c:idx val="1"/>
              <c:layout>
                <c:manualLayout>
                  <c:x val="-5.3248873073554305E-3"/>
                  <c:y val="0.10936172603717287"/>
                </c:manualLayout>
              </c:layout>
              <c:tx>
                <c:rich>
                  <a:bodyPr/>
                  <a:lstStyle/>
                  <a:p>
                    <a:fld id="{3E6B1943-4E33-40DA-9D02-D77AA76616A2}"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A46-4B0E-ABA3-7F7A55EE2A1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BASURA'!$B$3:$B$4</c:f>
              <c:strCache>
                <c:ptCount val="2"/>
                <c:pt idx="0">
                  <c:v>SI</c:v>
                </c:pt>
                <c:pt idx="1">
                  <c:v>NO</c:v>
                </c:pt>
              </c:strCache>
            </c:strRef>
          </c:cat>
          <c:val>
            <c:numRef>
              <c:f>'LIBRE DE BASURA'!$C$3:$C$4</c:f>
              <c:numCache>
                <c:formatCode>General</c:formatCode>
                <c:ptCount val="2"/>
                <c:pt idx="0">
                  <c:v>78</c:v>
                </c:pt>
                <c:pt idx="1">
                  <c:v>22</c:v>
                </c:pt>
              </c:numCache>
            </c:numRef>
          </c:val>
          <c:extLst>
            <c:ext xmlns:c16="http://schemas.microsoft.com/office/drawing/2014/chart" uri="{C3380CC4-5D6E-409C-BE32-E72D297353CC}">
              <c16:uniqueId val="{00000002-EA46-4B0E-ABA3-7F7A55EE2A11}"/>
            </c:ext>
          </c:extLst>
        </c:ser>
        <c:dLbls>
          <c:showLegendKey val="0"/>
          <c:showVal val="0"/>
          <c:showCatName val="0"/>
          <c:showSerName val="0"/>
          <c:showPercent val="0"/>
          <c:showBubbleSize val="0"/>
        </c:dLbls>
        <c:gapWidth val="100"/>
        <c:overlap val="-24"/>
        <c:axId val="397404832"/>
        <c:axId val="397396960"/>
      </c:barChart>
      <c:catAx>
        <c:axId val="397404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6960"/>
        <c:crosses val="autoZero"/>
        <c:auto val="1"/>
        <c:lblAlgn val="ctr"/>
        <c:lblOffset val="100"/>
        <c:noMultiLvlLbl val="0"/>
      </c:catAx>
      <c:valAx>
        <c:axId val="397396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04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OLORES DESAGRADABLES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OLORES'!$C$2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776192492846664E-17"/>
                  <c:y val="0.11264351744122349"/>
                </c:manualLayout>
              </c:layout>
              <c:tx>
                <c:rich>
                  <a:bodyPr/>
                  <a:lstStyle/>
                  <a:p>
                    <a:fld id="{5BC415E7-16F5-4539-9BA9-5C81FE15094A}"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9EE-4A92-A580-B951409C7C06}"/>
                </c:ext>
              </c:extLst>
            </c:dLbl>
            <c:dLbl>
              <c:idx val="1"/>
              <c:layout>
                <c:manualLayout>
                  <c:x val="0"/>
                  <c:y val="0.12589569596372033"/>
                </c:manualLayout>
              </c:layout>
              <c:tx>
                <c:rich>
                  <a:bodyPr/>
                  <a:lstStyle/>
                  <a:p>
                    <a:fld id="{FE755B98-6017-44BA-84C9-F404DDA24E9F}"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9EE-4A92-A580-B951409C7C0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OLORES'!$B$3:$B$4</c:f>
              <c:strCache>
                <c:ptCount val="2"/>
                <c:pt idx="0">
                  <c:v>SI</c:v>
                </c:pt>
                <c:pt idx="1">
                  <c:v>NO</c:v>
                </c:pt>
              </c:strCache>
            </c:strRef>
          </c:cat>
          <c:val>
            <c:numRef>
              <c:f>'LIBRE DE OLORES'!$C$3:$C$4</c:f>
              <c:numCache>
                <c:formatCode>General</c:formatCode>
                <c:ptCount val="2"/>
                <c:pt idx="0">
                  <c:v>81</c:v>
                </c:pt>
                <c:pt idx="1">
                  <c:v>19</c:v>
                </c:pt>
              </c:numCache>
            </c:numRef>
          </c:val>
          <c:extLst>
            <c:ext xmlns:c16="http://schemas.microsoft.com/office/drawing/2014/chart" uri="{C3380CC4-5D6E-409C-BE32-E72D297353CC}">
              <c16:uniqueId val="{00000002-A9EE-4A92-A580-B951409C7C06}"/>
            </c:ext>
          </c:extLst>
        </c:ser>
        <c:dLbls>
          <c:showLegendKey val="0"/>
          <c:showVal val="0"/>
          <c:showCatName val="0"/>
          <c:showSerName val="0"/>
          <c:showPercent val="0"/>
          <c:showBubbleSize val="0"/>
        </c:dLbls>
        <c:gapWidth val="100"/>
        <c:overlap val="-24"/>
        <c:axId val="397457336"/>
        <c:axId val="397464552"/>
      </c:barChart>
      <c:catAx>
        <c:axId val="397457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4552"/>
        <c:crosses val="autoZero"/>
        <c:auto val="1"/>
        <c:lblAlgn val="ctr"/>
        <c:lblOffset val="100"/>
        <c:noMultiLvlLbl val="0"/>
      </c:catAx>
      <c:valAx>
        <c:axId val="3974645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57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PLAGAS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PLAGAS '!$C$2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27115807123894"/>
                </c:manualLayout>
              </c:layout>
              <c:tx>
                <c:rich>
                  <a:bodyPr/>
                  <a:lstStyle/>
                  <a:p>
                    <a:fld id="{D5A46AA9-AB76-47F6-AC61-B5B633B530D3}"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8F1-4CF6-9D8A-26E920F63789}"/>
                </c:ext>
              </c:extLst>
            </c:dLbl>
            <c:dLbl>
              <c:idx val="1"/>
              <c:layout>
                <c:manualLayout>
                  <c:x val="-1.7636929230086839E-3"/>
                  <c:y val="1.8684902209197333E-2"/>
                </c:manualLayout>
              </c:layout>
              <c:tx>
                <c:rich>
                  <a:bodyPr/>
                  <a:lstStyle/>
                  <a:p>
                    <a:fld id="{DD970EC6-456E-4F55-8D14-E06DFC8676B6}"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8F1-4CF6-9D8A-26E920F6378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PLAGAS '!$B$3:$B$4</c:f>
              <c:strCache>
                <c:ptCount val="2"/>
                <c:pt idx="0">
                  <c:v>SI</c:v>
                </c:pt>
                <c:pt idx="1">
                  <c:v>NO</c:v>
                </c:pt>
              </c:strCache>
            </c:strRef>
          </c:cat>
          <c:val>
            <c:numRef>
              <c:f>'LIBRE DE PLAGAS '!$C$3:$C$4</c:f>
              <c:numCache>
                <c:formatCode>General</c:formatCode>
                <c:ptCount val="2"/>
                <c:pt idx="0">
                  <c:v>94</c:v>
                </c:pt>
                <c:pt idx="1">
                  <c:v>6</c:v>
                </c:pt>
              </c:numCache>
            </c:numRef>
          </c:val>
          <c:extLst>
            <c:ext xmlns:c16="http://schemas.microsoft.com/office/drawing/2014/chart" uri="{C3380CC4-5D6E-409C-BE32-E72D297353CC}">
              <c16:uniqueId val="{00000002-68F1-4CF6-9D8A-26E920F63789}"/>
            </c:ext>
          </c:extLst>
        </c:ser>
        <c:dLbls>
          <c:showLegendKey val="0"/>
          <c:showVal val="0"/>
          <c:showCatName val="0"/>
          <c:showSerName val="0"/>
          <c:showPercent val="0"/>
          <c:showBubbleSize val="0"/>
        </c:dLbls>
        <c:gapWidth val="100"/>
        <c:overlap val="-24"/>
        <c:axId val="398512040"/>
        <c:axId val="398512696"/>
      </c:barChart>
      <c:catAx>
        <c:axId val="3985120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12696"/>
        <c:crosses val="autoZero"/>
        <c:auto val="1"/>
        <c:lblAlgn val="ctr"/>
        <c:lblOffset val="100"/>
        <c:noMultiLvlLbl val="0"/>
      </c:catAx>
      <c:valAx>
        <c:axId val="398512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12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 ESTANCADA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AGUA ESTANCADA'!$C$2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54048760721595E-3"/>
                  <c:y val="0.1179397616259678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2C73E53D-C976-461C-B1E0-99BFE29833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2DB-47E0-85E2-24EA27494AAA}"/>
                </c:ext>
              </c:extLst>
            </c:dLbl>
            <c:dLbl>
              <c:idx val="1"/>
              <c:layout>
                <c:manualLayout>
                  <c:x val="1.0292429256432768E-2"/>
                  <c:y val="1.0987228478851297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3F76179A-F546-44FA-B32C-3B5E8EE77DB6}"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2DB-47E0-85E2-24EA27494AA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AGUA ESTANCADA'!$B$3:$B$4</c:f>
              <c:strCache>
                <c:ptCount val="2"/>
                <c:pt idx="0">
                  <c:v>SI</c:v>
                </c:pt>
                <c:pt idx="1">
                  <c:v>NO</c:v>
                </c:pt>
              </c:strCache>
            </c:strRef>
          </c:cat>
          <c:val>
            <c:numRef>
              <c:f>'LIBRE DE AGUA ESTANCADA'!$C$3:$C$4</c:f>
              <c:numCache>
                <c:formatCode>General</c:formatCode>
                <c:ptCount val="2"/>
                <c:pt idx="0">
                  <c:v>100</c:v>
                </c:pt>
                <c:pt idx="1">
                  <c:v>0</c:v>
                </c:pt>
              </c:numCache>
            </c:numRef>
          </c:val>
          <c:extLst>
            <c:ext xmlns:c16="http://schemas.microsoft.com/office/drawing/2014/chart" uri="{C3380CC4-5D6E-409C-BE32-E72D297353CC}">
              <c16:uniqueId val="{00000002-12DB-47E0-85E2-24EA27494AAA}"/>
            </c:ext>
          </c:extLst>
        </c:ser>
        <c:dLbls>
          <c:showLegendKey val="0"/>
          <c:showVal val="0"/>
          <c:showCatName val="0"/>
          <c:showSerName val="0"/>
          <c:showPercent val="0"/>
          <c:showBubbleSize val="0"/>
        </c:dLbls>
        <c:gapWidth val="100"/>
        <c:overlap val="-24"/>
        <c:axId val="397463240"/>
        <c:axId val="397464880"/>
      </c:barChart>
      <c:catAx>
        <c:axId val="397463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4880"/>
        <c:crosses val="autoZero"/>
        <c:auto val="1"/>
        <c:lblAlgn val="ctr"/>
        <c:lblOffset val="100"/>
        <c:noMultiLvlLbl val="0"/>
      </c:catAx>
      <c:valAx>
        <c:axId val="3974648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3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AGUA'!$C$2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29438462753911E-3"/>
                  <c:y val="0.105531269250232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09AD458C-E959-45B1-8AB2-E49B479B7E29}"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B1E-4871-881A-F82350771736}"/>
                </c:ext>
              </c:extLst>
            </c:dLbl>
            <c:dLbl>
              <c:idx val="1"/>
              <c:layout>
                <c:manualLayout>
                  <c:x val="-5.1688315388263946E-3"/>
                  <c:y val="0.110616597773270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B95E7E9-2725-486A-9115-C7AA8C860F5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B1E-4871-881A-F8235077173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AGUA'!$B$3:$B$4</c:f>
              <c:strCache>
                <c:ptCount val="2"/>
                <c:pt idx="0">
                  <c:v>SI</c:v>
                </c:pt>
                <c:pt idx="1">
                  <c:v>NO</c:v>
                </c:pt>
              </c:strCache>
            </c:strRef>
          </c:cat>
          <c:val>
            <c:numRef>
              <c:f>'USO CORRECTO DE AGUA'!$C$3:$C$4</c:f>
              <c:numCache>
                <c:formatCode>General</c:formatCode>
                <c:ptCount val="2"/>
                <c:pt idx="0">
                  <c:v>69</c:v>
                </c:pt>
                <c:pt idx="1">
                  <c:v>31</c:v>
                </c:pt>
              </c:numCache>
            </c:numRef>
          </c:val>
          <c:extLst>
            <c:ext xmlns:c16="http://schemas.microsoft.com/office/drawing/2014/chart" uri="{C3380CC4-5D6E-409C-BE32-E72D297353CC}">
              <c16:uniqueId val="{00000002-9B1E-4871-881A-F82350771736}"/>
            </c:ext>
          </c:extLst>
        </c:ser>
        <c:dLbls>
          <c:showLegendKey val="0"/>
          <c:showVal val="0"/>
          <c:showCatName val="0"/>
          <c:showSerName val="0"/>
          <c:showPercent val="0"/>
          <c:showBubbleSize val="0"/>
        </c:dLbls>
        <c:gapWidth val="100"/>
        <c:overlap val="-24"/>
        <c:axId val="397196032"/>
        <c:axId val="397194392"/>
      </c:barChart>
      <c:catAx>
        <c:axId val="397196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194392"/>
        <c:crosses val="autoZero"/>
        <c:auto val="1"/>
        <c:lblAlgn val="ctr"/>
        <c:lblOffset val="100"/>
        <c:noMultiLvlLbl val="0"/>
      </c:catAx>
      <c:valAx>
        <c:axId val="3971943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196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INSUMOS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INSUMOS'!$C$2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145547536498075E-3"/>
                  <c:y val="0.11213177776227866"/>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90F07E6C-148F-4343-9631-05B07C2CD30B}"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D69-4559-98B1-EBA243B22ECC}"/>
                </c:ext>
              </c:extLst>
            </c:dLbl>
            <c:dLbl>
              <c:idx val="1"/>
              <c:layout>
                <c:manualLayout>
                  <c:x val="5.2718321304746629E-3"/>
                  <c:y val="9.5181573227251112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F6EF370A-BF09-4204-9D25-2A0885464E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D69-4559-98B1-EBA243B22EC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INSUMOS'!$B$3:$B$4</c:f>
              <c:strCache>
                <c:ptCount val="2"/>
                <c:pt idx="0">
                  <c:v>SI</c:v>
                </c:pt>
                <c:pt idx="1">
                  <c:v>NO</c:v>
                </c:pt>
              </c:strCache>
            </c:strRef>
          </c:cat>
          <c:val>
            <c:numRef>
              <c:f>'USO CORRECTO DE INSUMOS'!$C$3:$C$4</c:f>
              <c:numCache>
                <c:formatCode>General</c:formatCode>
                <c:ptCount val="2"/>
                <c:pt idx="0">
                  <c:v>63</c:v>
                </c:pt>
                <c:pt idx="1">
                  <c:v>37</c:v>
                </c:pt>
              </c:numCache>
            </c:numRef>
          </c:val>
          <c:extLst>
            <c:ext xmlns:c16="http://schemas.microsoft.com/office/drawing/2014/chart" uri="{C3380CC4-5D6E-409C-BE32-E72D297353CC}">
              <c16:uniqueId val="{00000002-2D69-4559-98B1-EBA243B22ECC}"/>
            </c:ext>
          </c:extLst>
        </c:ser>
        <c:dLbls>
          <c:showLegendKey val="0"/>
          <c:showVal val="0"/>
          <c:showCatName val="0"/>
          <c:showSerName val="0"/>
          <c:showPercent val="0"/>
          <c:showBubbleSize val="0"/>
        </c:dLbls>
        <c:gapWidth val="100"/>
        <c:overlap val="-24"/>
        <c:axId val="506999880"/>
        <c:axId val="506996600"/>
      </c:barChart>
      <c:catAx>
        <c:axId val="5069998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6996600"/>
        <c:crosses val="autoZero"/>
        <c:auto val="1"/>
        <c:lblAlgn val="ctr"/>
        <c:lblOffset val="100"/>
        <c:noMultiLvlLbl val="0"/>
      </c:catAx>
      <c:valAx>
        <c:axId val="506996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6999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ENERGIA ELECTRICA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ENERGIA ELECTRI'!$C$2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7717117340967727E-3"/>
                  <c:y val="0.1107569168207178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CBC0158-F641-44BC-A1CE-FD75DEBC3F12}"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326-45B4-A297-0A0499FCA4CD}"/>
                </c:ext>
              </c:extLst>
            </c:dLbl>
            <c:dLbl>
              <c:idx val="1"/>
              <c:layout>
                <c:manualLayout>
                  <c:x val="6.7717117340967414E-3"/>
                  <c:y val="0.1089022478866903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D943DC2-B09D-41A8-869F-1B415CDD237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326-45B4-A297-0A0499FCA4C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ENERGIA ELECTRI'!$B$3:$B$4</c:f>
              <c:strCache>
                <c:ptCount val="2"/>
                <c:pt idx="0">
                  <c:v>SI</c:v>
                </c:pt>
                <c:pt idx="1">
                  <c:v>NO</c:v>
                </c:pt>
              </c:strCache>
            </c:strRef>
          </c:cat>
          <c:val>
            <c:numRef>
              <c:f>'USO CORRECTO DE ENERGIA ELECTRI'!$C$3:$C$4</c:f>
              <c:numCache>
                <c:formatCode>General</c:formatCode>
                <c:ptCount val="2"/>
                <c:pt idx="0">
                  <c:v>53</c:v>
                </c:pt>
                <c:pt idx="1">
                  <c:v>47</c:v>
                </c:pt>
              </c:numCache>
            </c:numRef>
          </c:val>
          <c:extLst>
            <c:ext xmlns:c16="http://schemas.microsoft.com/office/drawing/2014/chart" uri="{C3380CC4-5D6E-409C-BE32-E72D297353CC}">
              <c16:uniqueId val="{00000002-E326-45B4-A297-0A0499FCA4CD}"/>
            </c:ext>
          </c:extLst>
        </c:ser>
        <c:dLbls>
          <c:showLegendKey val="0"/>
          <c:showVal val="0"/>
          <c:showCatName val="0"/>
          <c:showSerName val="0"/>
          <c:showPercent val="0"/>
          <c:showBubbleSize val="0"/>
        </c:dLbls>
        <c:gapWidth val="100"/>
        <c:overlap val="-24"/>
        <c:axId val="397399584"/>
        <c:axId val="397406472"/>
      </c:barChart>
      <c:catAx>
        <c:axId val="3973995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06472"/>
        <c:crosses val="autoZero"/>
        <c:auto val="1"/>
        <c:lblAlgn val="ctr"/>
        <c:lblOffset val="100"/>
        <c:noMultiLvlLbl val="0"/>
      </c:catAx>
      <c:valAx>
        <c:axId val="397406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9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DESECHOS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DESECHOS'!$C$2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0-9A1C-42C8-8DB2-9F701A0EA891}"/>
              </c:ext>
            </c:extLst>
          </c:dPt>
          <c:dLbls>
            <c:dLbl>
              <c:idx val="0"/>
              <c:layout>
                <c:manualLayout>
                  <c:x val="-3.5499248715702867E-3"/>
                  <c:y val="0.1297123196736744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1BB265F-4075-4820-957E-B38462D9956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A1C-42C8-8DB2-9F701A0EA891}"/>
                </c:ext>
              </c:extLst>
            </c:dLbl>
            <c:dLbl>
              <c:idx val="1"/>
              <c:layout>
                <c:manualLayout>
                  <c:x val="5.3248873073554305E-3"/>
                  <c:y val="0.11482264047239911"/>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6F8FC0F-72B8-49D4-AAC7-7FA6E022B914}"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A1C-42C8-8DB2-9F701A0EA89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DESECHOS'!$B$3:$B$4</c:f>
              <c:strCache>
                <c:ptCount val="2"/>
                <c:pt idx="0">
                  <c:v>SI</c:v>
                </c:pt>
                <c:pt idx="1">
                  <c:v>NO</c:v>
                </c:pt>
              </c:strCache>
            </c:strRef>
          </c:cat>
          <c:val>
            <c:numRef>
              <c:f>'USO CORRECTO DE DESECHOS'!$C$3:$C$4</c:f>
              <c:numCache>
                <c:formatCode>General</c:formatCode>
                <c:ptCount val="2"/>
                <c:pt idx="0">
                  <c:v>66</c:v>
                </c:pt>
                <c:pt idx="1">
                  <c:v>34</c:v>
                </c:pt>
              </c:numCache>
            </c:numRef>
          </c:val>
          <c:extLst>
            <c:ext xmlns:c16="http://schemas.microsoft.com/office/drawing/2014/chart" uri="{C3380CC4-5D6E-409C-BE32-E72D297353CC}">
              <c16:uniqueId val="{00000002-9A1C-42C8-8DB2-9F701A0EA891}"/>
            </c:ext>
          </c:extLst>
        </c:ser>
        <c:dLbls>
          <c:showLegendKey val="0"/>
          <c:showVal val="0"/>
          <c:showCatName val="0"/>
          <c:showSerName val="0"/>
          <c:showPercent val="0"/>
          <c:showBubbleSize val="0"/>
        </c:dLbls>
        <c:gapWidth val="100"/>
        <c:overlap val="-24"/>
        <c:axId val="398559656"/>
        <c:axId val="398557360"/>
      </c:barChart>
      <c:catAx>
        <c:axId val="398559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7360"/>
        <c:crosses val="autoZero"/>
        <c:auto val="1"/>
        <c:lblAlgn val="ctr"/>
        <c:lblOffset val="100"/>
        <c:noMultiLvlLbl val="0"/>
      </c:catAx>
      <c:valAx>
        <c:axId val="3985573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9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ÁREAS VERDES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ÁREAS VERDES'!$C$2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1455085766498564E-3"/>
                  <c:y val="0.10913613908662172"/>
                </c:manualLayout>
              </c:layout>
              <c:tx>
                <c:rich>
                  <a:bodyPr/>
                  <a:lstStyle/>
                  <a:p>
                    <a:fld id="{CD4BF497-7E0C-40FE-A0B1-9F4CDB468387}"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E43-4698-ABBA-42D51994AEA2}"/>
                </c:ext>
              </c:extLst>
            </c:dLbl>
            <c:dLbl>
              <c:idx val="1"/>
              <c:layout>
                <c:manualLayout>
                  <c:x val="-1.7863771441625951E-3"/>
                  <c:y val="0.10443723746464699"/>
                </c:manualLayout>
              </c:layout>
              <c:tx>
                <c:rich>
                  <a:bodyPr/>
                  <a:lstStyle/>
                  <a:p>
                    <a:fld id="{D046E423-17F7-4C8F-85C8-DF04ABDA7AA8}"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E43-4698-ABBA-42D51994AEA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ÁREAS VERDES'!$B$3:$B$4</c:f>
              <c:strCache>
                <c:ptCount val="2"/>
                <c:pt idx="0">
                  <c:v>SI</c:v>
                </c:pt>
                <c:pt idx="1">
                  <c:v>NO</c:v>
                </c:pt>
              </c:strCache>
            </c:strRef>
          </c:cat>
          <c:val>
            <c:numRef>
              <c:f>'USO CORRECTO DE ÁREAS VERDES'!$C$3:$C$4</c:f>
              <c:numCache>
                <c:formatCode>General</c:formatCode>
                <c:ptCount val="2"/>
                <c:pt idx="0">
                  <c:v>84</c:v>
                </c:pt>
                <c:pt idx="1">
                  <c:v>16</c:v>
                </c:pt>
              </c:numCache>
            </c:numRef>
          </c:val>
          <c:extLst>
            <c:ext xmlns:c16="http://schemas.microsoft.com/office/drawing/2014/chart" uri="{C3380CC4-5D6E-409C-BE32-E72D297353CC}">
              <c16:uniqueId val="{00000002-BE43-4698-ABBA-42D51994AEA2}"/>
            </c:ext>
          </c:extLst>
        </c:ser>
        <c:dLbls>
          <c:showLegendKey val="0"/>
          <c:showVal val="0"/>
          <c:showCatName val="0"/>
          <c:showSerName val="0"/>
          <c:showPercent val="0"/>
          <c:showBubbleSize val="0"/>
        </c:dLbls>
        <c:gapWidth val="100"/>
        <c:overlap val="-24"/>
        <c:axId val="397399256"/>
        <c:axId val="397398928"/>
      </c:barChart>
      <c:catAx>
        <c:axId val="397399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8928"/>
        <c:crosses val="autoZero"/>
        <c:auto val="1"/>
        <c:lblAlgn val="ctr"/>
        <c:lblOffset val="100"/>
        <c:noMultiLvlLbl val="0"/>
      </c:catAx>
      <c:valAx>
        <c:axId val="397398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9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dirty="0"/>
              <a:t>PARTICIPACIÓN GENERAL TRABAJADORES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2423522065981655E-2"/>
          <c:y val="0.17506265336191965"/>
          <c:w val="0.95515295586803672"/>
          <c:h val="0.63215986633949461"/>
        </c:manualLayout>
      </c:layout>
      <c:pie3DChart>
        <c:varyColors val="1"/>
        <c:ser>
          <c:idx val="0"/>
          <c:order val="0"/>
          <c:tx>
            <c:strRef>
              <c:f>Hoja1!$B$19</c:f>
              <c:strCache>
                <c:ptCount val="1"/>
                <c:pt idx="0">
                  <c:v>Columna2</c:v>
                </c:pt>
              </c:strCache>
            </c:strRef>
          </c:tx>
          <c:dPt>
            <c:idx val="0"/>
            <c:bubble3D val="0"/>
            <c:spPr>
              <a:solidFill>
                <a:schemeClr val="accent1">
                  <a:lumMod val="75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A980-42DA-A869-BF72462FF57D}"/>
              </c:ext>
            </c:extLst>
          </c:dPt>
          <c:dPt>
            <c:idx val="1"/>
            <c:bubble3D val="0"/>
            <c:spPr>
              <a:solidFill>
                <a:srgbClr val="A5002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A980-42DA-A869-BF72462FF57D}"/>
              </c:ext>
            </c:extLst>
          </c:dPt>
          <c:dLbls>
            <c:dLbl>
              <c:idx val="0"/>
              <c:layout>
                <c:manualLayout>
                  <c:x val="-0.1164332956397727"/>
                  <c:y val="-9.56624704416894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980-42DA-A869-BF72462FF57D}"/>
                </c:ext>
              </c:extLst>
            </c:dLbl>
            <c:dLbl>
              <c:idx val="1"/>
              <c:layout>
                <c:manualLayout>
                  <c:x val="9.1905461660512375E-2"/>
                  <c:y val="7.428358011531190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980-42DA-A869-BF72462FF57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Hoja1!$A$20:$A$21</c:f>
              <c:strCache>
                <c:ptCount val="2"/>
                <c:pt idx="0">
                  <c:v>ENCUESTADOS</c:v>
                </c:pt>
                <c:pt idx="1">
                  <c:v>NO ENCUESTADOS</c:v>
                </c:pt>
              </c:strCache>
            </c:strRef>
          </c:cat>
          <c:val>
            <c:numRef>
              <c:f>Hoja1!$B$20:$B$21</c:f>
              <c:numCache>
                <c:formatCode>General</c:formatCode>
                <c:ptCount val="2"/>
                <c:pt idx="0">
                  <c:v>3108</c:v>
                </c:pt>
                <c:pt idx="1">
                  <c:v>1467</c:v>
                </c:pt>
              </c:numCache>
            </c:numRef>
          </c:val>
          <c:extLst>
            <c:ext xmlns:c16="http://schemas.microsoft.com/office/drawing/2014/chart" uri="{C3380CC4-5D6E-409C-BE32-E72D297353CC}">
              <c16:uniqueId val="{00000004-A980-42DA-A869-BF72462FF57D}"/>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CURSOS DE MEDIO AMBIENTE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'CURSOS DE MEDIO AMBIENTE'!$C$2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87E-3"/>
                  <c:y val="0.10349423125508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681BA96B-6E10-4562-B303-2DA1A6A5FA9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E44-40C3-B283-4D7DCDB12366}"/>
                </c:ext>
              </c:extLst>
            </c:dLbl>
            <c:dLbl>
              <c:idx val="1"/>
              <c:layout>
                <c:manualLayout>
                  <c:x val="1.7636929230085547E-3"/>
                  <c:y val="8.1607154553705943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460B266B-D544-4383-971F-B6AB18B720A8}"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E44-40C3-B283-4D7DCDB1236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'CURSOS DE MEDIO AMBIENTE'!$B$3:$B$4</c:f>
              <c:strCache>
                <c:ptCount val="2"/>
                <c:pt idx="0">
                  <c:v>SI</c:v>
                </c:pt>
                <c:pt idx="1">
                  <c:v>NO</c:v>
                </c:pt>
              </c:strCache>
            </c:strRef>
          </c:cat>
          <c:val>
            <c:numRef>
              <c:f>'CURSOS DE MEDIO AMBIENTE'!$C$3:$C$4</c:f>
              <c:numCache>
                <c:formatCode>General</c:formatCode>
                <c:ptCount val="2"/>
                <c:pt idx="0">
                  <c:v>88</c:v>
                </c:pt>
                <c:pt idx="1">
                  <c:v>12</c:v>
                </c:pt>
              </c:numCache>
            </c:numRef>
          </c:val>
          <c:extLst>
            <c:ext xmlns:c16="http://schemas.microsoft.com/office/drawing/2014/chart" uri="{C3380CC4-5D6E-409C-BE32-E72D297353CC}">
              <c16:uniqueId val="{00000002-2E44-40C3-B283-4D7DCDB12366}"/>
            </c:ext>
          </c:extLst>
        </c:ser>
        <c:dLbls>
          <c:showLegendKey val="0"/>
          <c:showVal val="0"/>
          <c:showCatName val="0"/>
          <c:showSerName val="0"/>
          <c:showPercent val="0"/>
          <c:showBubbleSize val="0"/>
        </c:dLbls>
        <c:gapWidth val="100"/>
        <c:overlap val="-24"/>
        <c:axId val="224148992"/>
        <c:axId val="224145384"/>
      </c:barChart>
      <c:catAx>
        <c:axId val="224148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45384"/>
        <c:crosses val="autoZero"/>
        <c:auto val="1"/>
        <c:lblAlgn val="ctr"/>
        <c:lblOffset val="100"/>
        <c:noMultiLvlLbl val="0"/>
      </c:catAx>
      <c:valAx>
        <c:axId val="224145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48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PARTICIPACIÓN ADMINISTRATIVA</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Hoja1!$B$42</c:f>
              <c:strCache>
                <c:ptCount val="1"/>
                <c:pt idx="0">
                  <c:v>Columna2</c:v>
                </c:pt>
              </c:strCache>
            </c:strRef>
          </c:tx>
          <c:spPr>
            <a:solidFill>
              <a:schemeClr val="accent1">
                <a:lumMod val="75000"/>
              </a:schemeClr>
            </a:solidFill>
          </c:spPr>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3BD-429F-B7B0-E8C46ECBA33C}"/>
              </c:ext>
            </c:extLst>
          </c:dPt>
          <c:dPt>
            <c:idx val="1"/>
            <c:bubble3D val="0"/>
            <c:spPr>
              <a:solidFill>
                <a:srgbClr val="A5002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3BD-429F-B7B0-E8C46ECBA33C}"/>
              </c:ext>
            </c:extLst>
          </c:dPt>
          <c:dLbls>
            <c:dLbl>
              <c:idx val="0"/>
              <c:layout>
                <c:manualLayout>
                  <c:x val="-0.19474876543209885"/>
                  <c:y val="-4.501603103564361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3BD-429F-B7B0-E8C46ECBA33C}"/>
                </c:ext>
              </c:extLst>
            </c:dLbl>
            <c:dLbl>
              <c:idx val="1"/>
              <c:layout>
                <c:manualLayout>
                  <c:x val="0.19474876543209874"/>
                  <c:y val="1.199596051012355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3BD-429F-B7B0-E8C46ECBA33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Hoja1!$A$43:$A$44</c:f>
              <c:strCache>
                <c:ptCount val="2"/>
                <c:pt idx="0">
                  <c:v>ENCUESTADOS</c:v>
                </c:pt>
                <c:pt idx="1">
                  <c:v>NO ADMINISTRATIVO</c:v>
                </c:pt>
              </c:strCache>
            </c:strRef>
          </c:cat>
          <c:val>
            <c:numRef>
              <c:f>Hoja1!$B$43:$B$44</c:f>
              <c:numCache>
                <c:formatCode>General</c:formatCode>
                <c:ptCount val="2"/>
                <c:pt idx="0">
                  <c:v>21</c:v>
                </c:pt>
                <c:pt idx="1">
                  <c:v>19</c:v>
                </c:pt>
              </c:numCache>
            </c:numRef>
          </c:val>
          <c:extLst>
            <c:ext xmlns:c16="http://schemas.microsoft.com/office/drawing/2014/chart" uri="{C3380CC4-5D6E-409C-BE32-E72D297353CC}">
              <c16:uniqueId val="{00000004-83BD-429F-B7B0-E8C46ECBA33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'ORGULLO INSTITUCIONAL'!$B$2</c:f>
              <c:strCache>
                <c:ptCount val="1"/>
                <c:pt idx="0">
                  <c:v>Columna2</c:v>
                </c:pt>
              </c:strCache>
            </c:strRef>
          </c:tx>
          <c:spPr>
            <a:solidFill>
              <a:srgbClr val="E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1981766948881632E-3"/>
                  <c:y val="0.113142564872246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Arial" panose="020B0604020202020204" pitchFamily="34" charset="0"/>
                      </a:defRPr>
                    </a:pPr>
                    <a:fld id="{EA527E06-074F-45A1-997F-EFAEFF93F69C}" type="VALUE">
                      <a:rPr lang="en-US" smtClean="0">
                        <a:latin typeface="+mn-lt"/>
                        <a:cs typeface="Arial" panose="020B0604020202020204" pitchFamily="34" charset="0"/>
                      </a:rPr>
                      <a:pPr>
                        <a:defRPr sz="1800" b="1">
                          <a:solidFill>
                            <a:schemeClr val="tx1"/>
                          </a:solidFill>
                          <a:cs typeface="Arial" panose="020B0604020202020204" pitchFamily="34" charset="0"/>
                        </a:defRPr>
                      </a:pPr>
                      <a:t>[VALOR]</a:t>
                    </a:fld>
                    <a:r>
                      <a:rPr lang="en-US" dirty="0">
                        <a:latin typeface="+mn-lt"/>
                        <a:cs typeface="Arial" panose="020B0604020202020204" pitchFamily="34" charset="0"/>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Arial" panose="020B0604020202020204" pitchFamily="34" charset="0"/>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8E1-4F37-BDA1-09D21BC253B8}"/>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Arial" panose="020B0604020202020204" pitchFamily="34" charset="0"/>
                      </a:defRPr>
                    </a:pPr>
                    <a:fld id="{0302A4EA-3A74-48E3-8838-7BA0EF8F5A50}" type="VALUE">
                      <a:rPr lang="en-US" smtClean="0">
                        <a:latin typeface="+mn-lt"/>
                        <a:cs typeface="Arial" panose="020B0604020202020204" pitchFamily="34" charset="0"/>
                      </a:rPr>
                      <a:pPr>
                        <a:defRPr sz="1800" b="1">
                          <a:solidFill>
                            <a:schemeClr val="tx1"/>
                          </a:solidFill>
                          <a:cs typeface="Arial" panose="020B0604020202020204" pitchFamily="34" charset="0"/>
                        </a:defRPr>
                      </a:pPr>
                      <a:t>[VALOR]</a:t>
                    </a:fld>
                    <a:r>
                      <a:rPr lang="en-US" dirty="0">
                        <a:latin typeface="+mn-lt"/>
                        <a:cs typeface="Arial" panose="020B0604020202020204" pitchFamily="34" charset="0"/>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Arial" panose="020B0604020202020204" pitchFamily="34" charset="0"/>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8E1-4F37-BDA1-09D21BC253B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'ORGULLO INSTITUCIONAL'!$A$3:$A$4</c:f>
              <c:strCache>
                <c:ptCount val="2"/>
                <c:pt idx="0">
                  <c:v>SI SE SIENTE ORGULLOSO</c:v>
                </c:pt>
                <c:pt idx="1">
                  <c:v>NO SE SIENTE ORGULLOSO</c:v>
                </c:pt>
              </c:strCache>
            </c:strRef>
          </c:cat>
          <c:val>
            <c:numRef>
              <c:f>'ORGULLO INSTITUCIONAL'!$B$3:$B$4</c:f>
              <c:numCache>
                <c:formatCode>General</c:formatCode>
                <c:ptCount val="2"/>
                <c:pt idx="0">
                  <c:v>100</c:v>
                </c:pt>
                <c:pt idx="1">
                  <c:v>0</c:v>
                </c:pt>
              </c:numCache>
            </c:numRef>
          </c:val>
          <c:extLst>
            <c:ext xmlns:c16="http://schemas.microsoft.com/office/drawing/2014/chart" uri="{C3380CC4-5D6E-409C-BE32-E72D297353CC}">
              <c16:uniqueId val="{00000002-18E1-4F37-BDA1-09D21BC253B8}"/>
            </c:ext>
          </c:extLst>
        </c:ser>
        <c:dLbls>
          <c:showLegendKey val="0"/>
          <c:showVal val="0"/>
          <c:showCatName val="0"/>
          <c:showSerName val="0"/>
          <c:showPercent val="0"/>
          <c:showBubbleSize val="0"/>
        </c:dLbls>
        <c:gapWidth val="100"/>
        <c:overlap val="-24"/>
        <c:axId val="309042032"/>
        <c:axId val="368470032"/>
      </c:barChart>
      <c:catAx>
        <c:axId val="309042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68470032"/>
        <c:crosses val="autoZero"/>
        <c:auto val="1"/>
        <c:lblAlgn val="ctr"/>
        <c:lblOffset val="100"/>
        <c:noMultiLvlLbl val="0"/>
      </c:catAx>
      <c:valAx>
        <c:axId val="368470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9042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'ELEMENTO DE IDENTIFICACIÓN'!$B$3</c:f>
              <c:strCache>
                <c:ptCount val="1"/>
                <c:pt idx="0">
                  <c:v>Columna2</c:v>
                </c:pt>
              </c:strCache>
            </c:strRef>
          </c:tx>
          <c:spPr>
            <a:solidFill>
              <a:srgbClr val="E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1081484639568198E-3"/>
                  <c:y val="0.1194784681294393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FFA06836-E0AE-4A80-BE31-41F3B58F1DC9}"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C28-4591-95CA-34BD60F247F8}"/>
                </c:ext>
              </c:extLst>
            </c:dLbl>
            <c:dLbl>
              <c:idx val="1"/>
              <c:layout>
                <c:manualLayout>
                  <c:x val="-4.1081484639568198E-3"/>
                  <c:y val="0.1104391704997738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98B5F1F-E432-4EC4-A171-1D7EDAE9C6E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C28-4591-95CA-34BD60F247F8}"/>
                </c:ext>
              </c:extLst>
            </c:dLbl>
            <c:dLbl>
              <c:idx val="2"/>
              <c:layout>
                <c:manualLayout>
                  <c:x val="-4.1081484639569708E-3"/>
                  <c:y val="9.99537112765159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1EB62883-612A-4C49-B862-CA8977CE30F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C28-4591-95CA-34BD60F247F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'ELEMENTO DE IDENTIFICACIÓN'!$A$4:$A$6</c:f>
              <c:strCache>
                <c:ptCount val="3"/>
                <c:pt idx="0">
                  <c:v> ESCUDO</c:v>
                </c:pt>
                <c:pt idx="1">
                  <c:v> LEMA</c:v>
                </c:pt>
                <c:pt idx="2">
                  <c:v> INSTALACIONES</c:v>
                </c:pt>
              </c:strCache>
            </c:strRef>
          </c:cat>
          <c:val>
            <c:numRef>
              <c:f>'ELEMENTO DE IDENTIFICACIÓN'!$B$4:$B$6</c:f>
              <c:numCache>
                <c:formatCode>General</c:formatCode>
                <c:ptCount val="3"/>
                <c:pt idx="0">
                  <c:v>75</c:v>
                </c:pt>
                <c:pt idx="1">
                  <c:v>44</c:v>
                </c:pt>
                <c:pt idx="2">
                  <c:v>44</c:v>
                </c:pt>
              </c:numCache>
            </c:numRef>
          </c:val>
          <c:extLst>
            <c:ext xmlns:c16="http://schemas.microsoft.com/office/drawing/2014/chart" uri="{C3380CC4-5D6E-409C-BE32-E72D297353CC}">
              <c16:uniqueId val="{00000003-FC28-4591-95CA-34BD60F247F8}"/>
            </c:ext>
          </c:extLst>
        </c:ser>
        <c:dLbls>
          <c:showLegendKey val="0"/>
          <c:showVal val="0"/>
          <c:showCatName val="0"/>
          <c:showSerName val="0"/>
          <c:showPercent val="0"/>
          <c:showBubbleSize val="0"/>
        </c:dLbls>
        <c:gapWidth val="100"/>
        <c:overlap val="-24"/>
        <c:axId val="373984848"/>
        <c:axId val="373985176"/>
      </c:barChart>
      <c:catAx>
        <c:axId val="3739848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crossAx val="373985176"/>
        <c:crosses val="autoZero"/>
        <c:auto val="1"/>
        <c:lblAlgn val="ctr"/>
        <c:lblOffset val="100"/>
        <c:noMultiLvlLbl val="0"/>
      </c:catAx>
      <c:valAx>
        <c:axId val="3739851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7398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Reversed" id="23">
  <a:schemeClr val="accent3"/>
</cs:colorStyle>
</file>

<file path=ppt/charts/colors23.xml><?xml version="1.0" encoding="utf-8"?>
<cs:colorStyle xmlns:cs="http://schemas.microsoft.com/office/drawing/2012/chartStyle" xmlns:a="http://schemas.openxmlformats.org/drawingml/2006/main" meth="withinLinear" id="16">
  <a:schemeClr val="accent3"/>
</cs:colorStyle>
</file>

<file path=ppt/charts/colors24.xml><?xml version="1.0" encoding="utf-8"?>
<cs:colorStyle xmlns:cs="http://schemas.microsoft.com/office/drawing/2012/chartStyle" xmlns:a="http://schemas.openxmlformats.org/drawingml/2006/main" meth="withinLinear" id="16">
  <a:schemeClr val="accent3"/>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7">
  <a:schemeClr val="accent4"/>
</cs:colorStyle>
</file>

<file path=ppt/charts/colors29.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withinLinear" id="15">
  <a:schemeClr val="accent2"/>
</cs:colorStyle>
</file>

<file path=ppt/charts/colors43.xml><?xml version="1.0" encoding="utf-8"?>
<cs:colorStyle xmlns:cs="http://schemas.microsoft.com/office/drawing/2012/chartStyle" xmlns:a="http://schemas.openxmlformats.org/drawingml/2006/main" meth="withinLinear" id="15">
  <a:schemeClr val="accent2"/>
</cs:colorStyle>
</file>

<file path=ppt/charts/colors44.xml><?xml version="1.0" encoding="utf-8"?>
<cs:colorStyle xmlns:cs="http://schemas.microsoft.com/office/drawing/2012/chartStyle" xmlns:a="http://schemas.openxmlformats.org/drawingml/2006/main" meth="withinLinear" id="15">
  <a:schemeClr val="accent2"/>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withinLinearReversed" id="22">
  <a:schemeClr val="accent2"/>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 id="15">
  <a:schemeClr val="accent2"/>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5.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8.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0.10101</cdr:x>
      <cdr:y>0.52435</cdr:y>
    </cdr:from>
    <cdr:to>
      <cdr:x>0.19513</cdr:x>
      <cdr:y>0.59438</cdr:y>
    </cdr:to>
    <cdr:sp macro="" textlink="">
      <cdr:nvSpPr>
        <cdr:cNvPr id="2" name="CuadroTexto 1">
          <a:extLst xmlns:a="http://schemas.openxmlformats.org/drawingml/2006/main">
            <a:ext uri="{FF2B5EF4-FFF2-40B4-BE49-F238E27FC236}">
              <a16:creationId xmlns:a16="http://schemas.microsoft.com/office/drawing/2014/main" id="{EE587A25-57AD-4F07-B951-78CCEE5D3665}"/>
            </a:ext>
          </a:extLst>
        </cdr:cNvPr>
        <cdr:cNvSpPr txBox="1"/>
      </cdr:nvSpPr>
      <cdr:spPr>
        <a:xfrm xmlns:a="http://schemas.openxmlformats.org/drawingml/2006/main">
          <a:off x="739054" y="2128182"/>
          <a:ext cx="688633" cy="28423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1</a:t>
          </a:r>
          <a:endParaRPr lang="es-MX" sz="1050" b="1" dirty="0">
            <a:solidFill>
              <a:schemeClr val="tx1"/>
            </a:solidFill>
          </a:endParaRPr>
        </a:p>
      </cdr:txBody>
    </cdr:sp>
  </cdr:relSizeAnchor>
  <cdr:relSizeAnchor xmlns:cdr="http://schemas.openxmlformats.org/drawingml/2006/chartDrawing">
    <cdr:from>
      <cdr:x>0.33365</cdr:x>
      <cdr:y>0.52434</cdr:y>
    </cdr:from>
    <cdr:to>
      <cdr:x>0.42777</cdr:x>
      <cdr:y>0.59438</cdr:y>
    </cdr:to>
    <cdr:sp macro="" textlink="">
      <cdr:nvSpPr>
        <cdr:cNvPr id="3" name="CuadroTexto 1">
          <a:extLst xmlns:a="http://schemas.openxmlformats.org/drawingml/2006/main">
            <a:ext uri="{FF2B5EF4-FFF2-40B4-BE49-F238E27FC236}">
              <a16:creationId xmlns:a16="http://schemas.microsoft.com/office/drawing/2014/main" id="{61066D4A-F9DB-48FD-8572-5DB924C9A144}"/>
            </a:ext>
          </a:extLst>
        </cdr:cNvPr>
        <cdr:cNvSpPr txBox="1"/>
      </cdr:nvSpPr>
      <cdr:spPr>
        <a:xfrm xmlns:a="http://schemas.openxmlformats.org/drawingml/2006/main">
          <a:off x="2441181" y="2128141"/>
          <a:ext cx="688634" cy="28427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3</a:t>
          </a:r>
          <a:endParaRPr lang="es-MX" sz="1050" b="1" dirty="0">
            <a:solidFill>
              <a:schemeClr val="tx1"/>
            </a:solidFill>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458584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3846805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2460707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2255198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235089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092A476-2486-4912-8526-228DA7EA01E1}" type="datetimeFigureOut">
              <a:rPr lang="es-MX" smtClean="0"/>
              <a:t>22/10/2021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3349032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092A476-2486-4912-8526-228DA7EA01E1}" type="datetimeFigureOut">
              <a:rPr lang="es-MX" smtClean="0"/>
              <a:t>22/10/2021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811842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092A476-2486-4912-8526-228DA7EA01E1}" type="datetimeFigureOut">
              <a:rPr lang="es-MX" smtClean="0"/>
              <a:t>22/10/2021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385802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2A476-2486-4912-8526-228DA7EA01E1}" type="datetimeFigureOut">
              <a:rPr lang="es-MX" smtClean="0"/>
              <a:t>22/10/2021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4093418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092A476-2486-4912-8526-228DA7EA01E1}" type="datetimeFigureOut">
              <a:rPr lang="es-MX" smtClean="0"/>
              <a:t>22/10/2021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404940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092A476-2486-4912-8526-228DA7EA01E1}" type="datetimeFigureOut">
              <a:rPr lang="es-MX" smtClean="0"/>
              <a:t>22/10/2021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56692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92A476-2486-4912-8526-228DA7EA01E1}" type="datetimeFigureOut">
              <a:rPr lang="es-MX" smtClean="0"/>
              <a:t>22/10/2021</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154FBE-22C0-482F-893E-013F184AACEB}" type="slidenum">
              <a:rPr lang="es-MX" smtClean="0"/>
              <a:t>‹Nº›</a:t>
            </a:fld>
            <a:endParaRPr lang="es-MX"/>
          </a:p>
        </p:txBody>
      </p:sp>
    </p:spTree>
    <p:extLst>
      <p:ext uri="{BB962C8B-B14F-4D97-AF65-F5344CB8AC3E}">
        <p14:creationId xmlns:p14="http://schemas.microsoft.com/office/powerpoint/2010/main" val="3206830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0.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chart" Target="../charts/chart7.xml"/><Relationship Id="rId4" Type="http://schemas.openxmlformats.org/officeDocument/2006/relationships/chart" Target="../charts/chart6.xml"/></Relationships>
</file>

<file path=ppt/slides/_rels/slide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13 Imagen">
            <a:extLst>
              <a:ext uri="{FF2B5EF4-FFF2-40B4-BE49-F238E27FC236}">
                <a16:creationId xmlns:a16="http://schemas.microsoft.com/office/drawing/2014/main" id="{0773553A-93D2-4B36-B02D-D1AB15721C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975" y="207649"/>
            <a:ext cx="7702997" cy="1584185"/>
          </a:xfrm>
          <a:prstGeom prst="rect">
            <a:avLst/>
          </a:prstGeom>
        </p:spPr>
      </p:pic>
      <p:sp>
        <p:nvSpPr>
          <p:cNvPr id="4" name="22 CuadroTexto">
            <a:extLst>
              <a:ext uri="{FF2B5EF4-FFF2-40B4-BE49-F238E27FC236}">
                <a16:creationId xmlns:a16="http://schemas.microsoft.com/office/drawing/2014/main" id="{9AF0880D-AE85-476A-A34E-8CA1A6720F5D}"/>
              </a:ext>
            </a:extLst>
          </p:cNvPr>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6" name="23 CuadroTexto">
            <a:extLst>
              <a:ext uri="{FF2B5EF4-FFF2-40B4-BE49-F238E27FC236}">
                <a16:creationId xmlns:a16="http://schemas.microsoft.com/office/drawing/2014/main" id="{12E21035-C51A-4D4C-8C3C-46987C4A2DD2}"/>
              </a:ext>
            </a:extLst>
          </p:cNvPr>
          <p:cNvSpPr txBox="1"/>
          <p:nvPr/>
        </p:nvSpPr>
        <p:spPr>
          <a:xfrm>
            <a:off x="2740277" y="4653137"/>
            <a:ext cx="4275016" cy="923330"/>
          </a:xfrm>
          <a:prstGeom prst="rect">
            <a:avLst/>
          </a:prstGeom>
          <a:noFill/>
        </p:spPr>
        <p:txBody>
          <a:bodyPr wrap="none" rtlCol="0">
            <a:spAutoFit/>
          </a:bodyPr>
          <a:lstStyle/>
          <a:p>
            <a:pPr algn="ctr"/>
            <a:r>
              <a:rPr lang="es-MX" b="1" dirty="0"/>
              <a:t>RESULTADOS EVALUACIÓN DE </a:t>
            </a:r>
          </a:p>
          <a:p>
            <a:pPr algn="ctr"/>
            <a:r>
              <a:rPr lang="es-MX" b="1" dirty="0"/>
              <a:t>AMBIENTE DE TRABAJO 2019</a:t>
            </a:r>
          </a:p>
          <a:p>
            <a:pPr algn="ctr"/>
            <a:r>
              <a:rPr lang="es-MX" b="1" dirty="0"/>
              <a:t>UNIDAD DE DESARROLLO INSTITUCIONAL</a:t>
            </a:r>
          </a:p>
        </p:txBody>
      </p:sp>
      <p:sp>
        <p:nvSpPr>
          <p:cNvPr id="8" name="24 CuadroTexto">
            <a:extLst>
              <a:ext uri="{FF2B5EF4-FFF2-40B4-BE49-F238E27FC236}">
                <a16:creationId xmlns:a16="http://schemas.microsoft.com/office/drawing/2014/main" id="{F3CBD4A2-F75A-4412-8666-C114FDB359C8}"/>
              </a:ext>
            </a:extLst>
          </p:cNvPr>
          <p:cNvSpPr txBox="1"/>
          <p:nvPr/>
        </p:nvSpPr>
        <p:spPr>
          <a:xfrm>
            <a:off x="7033681" y="6021288"/>
            <a:ext cx="1339726" cy="338554"/>
          </a:xfrm>
          <a:prstGeom prst="rect">
            <a:avLst/>
          </a:prstGeom>
          <a:noFill/>
        </p:spPr>
        <p:txBody>
          <a:bodyPr wrap="none" rtlCol="0">
            <a:spAutoFit/>
          </a:bodyPr>
          <a:lstStyle/>
          <a:p>
            <a:r>
              <a:rPr lang="es-MX" sz="1600" b="1" dirty="0"/>
              <a:t>Octubre 2021</a:t>
            </a:r>
          </a:p>
        </p:txBody>
      </p:sp>
    </p:spTree>
    <p:extLst>
      <p:ext uri="{BB962C8B-B14F-4D97-AF65-F5344CB8AC3E}">
        <p14:creationId xmlns:p14="http://schemas.microsoft.com/office/powerpoint/2010/main" val="408800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BCDF25E2-FC12-4AEA-B1C9-7107CD0CE1FD}"/>
              </a:ext>
            </a:extLst>
          </p:cNvPr>
          <p:cNvPicPr>
            <a:picLocks noChangeAspect="1"/>
          </p:cNvPicPr>
          <p:nvPr/>
        </p:nvPicPr>
        <p:blipFill>
          <a:blip r:embed="rId3"/>
          <a:stretch>
            <a:fillRect/>
          </a:stretch>
        </p:blipFill>
        <p:spPr>
          <a:xfrm>
            <a:off x="1197582" y="548680"/>
            <a:ext cx="7550882" cy="5693461"/>
          </a:xfrm>
          <a:prstGeom prst="rect">
            <a:avLst/>
          </a:prstGeom>
        </p:spPr>
      </p:pic>
    </p:spTree>
    <p:extLst>
      <p:ext uri="{BB962C8B-B14F-4D97-AF65-F5344CB8AC3E}">
        <p14:creationId xmlns:p14="http://schemas.microsoft.com/office/powerpoint/2010/main" val="2423771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45FDBB05-71F1-45E2-805B-1650F76A8A61}"/>
              </a:ext>
            </a:extLst>
          </p:cNvPr>
          <p:cNvPicPr>
            <a:picLocks noChangeAspect="1"/>
          </p:cNvPicPr>
          <p:nvPr/>
        </p:nvPicPr>
        <p:blipFill>
          <a:blip r:embed="rId3"/>
          <a:stretch>
            <a:fillRect/>
          </a:stretch>
        </p:blipFill>
        <p:spPr>
          <a:xfrm>
            <a:off x="1102652" y="548681"/>
            <a:ext cx="7816118" cy="5498896"/>
          </a:xfrm>
          <a:prstGeom prst="rect">
            <a:avLst/>
          </a:prstGeom>
        </p:spPr>
      </p:pic>
    </p:spTree>
    <p:extLst>
      <p:ext uri="{BB962C8B-B14F-4D97-AF65-F5344CB8AC3E}">
        <p14:creationId xmlns:p14="http://schemas.microsoft.com/office/powerpoint/2010/main" val="4092451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C56991FF-D302-4159-B2EB-C39C17BEEF9E}"/>
              </a:ext>
            </a:extLst>
          </p:cNvPr>
          <p:cNvPicPr>
            <a:picLocks noChangeAspect="1"/>
          </p:cNvPicPr>
          <p:nvPr/>
        </p:nvPicPr>
        <p:blipFill>
          <a:blip r:embed="rId3"/>
          <a:stretch>
            <a:fillRect/>
          </a:stretch>
        </p:blipFill>
        <p:spPr>
          <a:xfrm>
            <a:off x="1056183" y="588146"/>
            <a:ext cx="7692280" cy="5531439"/>
          </a:xfrm>
          <a:prstGeom prst="rect">
            <a:avLst/>
          </a:prstGeom>
        </p:spPr>
      </p:pic>
    </p:spTree>
    <p:extLst>
      <p:ext uri="{BB962C8B-B14F-4D97-AF65-F5344CB8AC3E}">
        <p14:creationId xmlns:p14="http://schemas.microsoft.com/office/powerpoint/2010/main" val="3224055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F9E184E2-0566-459A-8E5B-E5210870AE90}"/>
              </a:ext>
            </a:extLst>
          </p:cNvPr>
          <p:cNvPicPr>
            <a:picLocks noChangeAspect="1"/>
          </p:cNvPicPr>
          <p:nvPr/>
        </p:nvPicPr>
        <p:blipFill>
          <a:blip r:embed="rId3"/>
          <a:stretch>
            <a:fillRect/>
          </a:stretch>
        </p:blipFill>
        <p:spPr>
          <a:xfrm>
            <a:off x="1056932" y="538719"/>
            <a:ext cx="7691531" cy="5580865"/>
          </a:xfrm>
          <a:prstGeom prst="rect">
            <a:avLst/>
          </a:prstGeom>
        </p:spPr>
      </p:pic>
    </p:spTree>
    <p:extLst>
      <p:ext uri="{BB962C8B-B14F-4D97-AF65-F5344CB8AC3E}">
        <p14:creationId xmlns:p14="http://schemas.microsoft.com/office/powerpoint/2010/main" val="4022365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3" name="Rectángulo 2"/>
          <p:cNvSpPr/>
          <p:nvPr/>
        </p:nvSpPr>
        <p:spPr>
          <a:xfrm>
            <a:off x="1685648" y="2382587"/>
            <a:ext cx="6420118" cy="1877437"/>
          </a:xfrm>
          <a:prstGeom prst="rect">
            <a:avLst/>
          </a:prstGeom>
        </p:spPr>
        <p:txBody>
          <a:bodyPr wrap="square">
            <a:spAutoFit/>
          </a:bodyPr>
          <a:lstStyle/>
          <a:p>
            <a:pPr algn="ctr"/>
            <a:r>
              <a:rPr lang="es-MX" sz="4000" b="1" i="0" u="none" strike="noStrike" dirty="0">
                <a:solidFill>
                  <a:srgbClr val="000000"/>
                </a:solidFill>
                <a:effectLst/>
                <a:latin typeface="Calibri" panose="020F0502020204030204" pitchFamily="34" charset="0"/>
              </a:rPr>
              <a:t>l.-IDENTIDAD INSTITUCIONAL</a:t>
            </a:r>
            <a:endParaRPr lang="es-MX" sz="4000" b="0" dirty="0">
              <a:effectLst/>
            </a:endParaRPr>
          </a:p>
          <a:p>
            <a:pPr algn="ctr"/>
            <a:r>
              <a:rPr lang="es-MX" sz="4000" b="1" i="0" u="none" strike="noStrike" dirty="0">
                <a:solidFill>
                  <a:srgbClr val="000000"/>
                </a:solidFill>
                <a:effectLst/>
                <a:latin typeface="Calibri" panose="020F0502020204030204" pitchFamily="34" charset="0"/>
              </a:rPr>
              <a:t>(II)</a:t>
            </a:r>
            <a:endParaRPr lang="es-MX" sz="4000" b="0" dirty="0">
              <a:effectLst/>
            </a:endParaRPr>
          </a:p>
          <a:p>
            <a:br>
              <a:rPr lang="es-MX" dirty="0"/>
            </a:br>
            <a:endParaRPr lang="es-MX" dirty="0"/>
          </a:p>
        </p:txBody>
      </p:sp>
    </p:spTree>
    <p:extLst>
      <p:ext uri="{BB962C8B-B14F-4D97-AF65-F5344CB8AC3E}">
        <p14:creationId xmlns:p14="http://schemas.microsoft.com/office/powerpoint/2010/main" val="3119897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948022" y="669497"/>
            <a:ext cx="6851344" cy="923330"/>
          </a:xfrm>
          <a:prstGeom prst="rect">
            <a:avLst/>
          </a:prstGeom>
        </p:spPr>
        <p:txBody>
          <a:bodyPr wrap="square">
            <a:spAutoFit/>
          </a:bodyPr>
          <a:lstStyle/>
          <a:p>
            <a:r>
              <a:rPr lang="es-ES" sz="1600" b="1" dirty="0">
                <a:solidFill>
                  <a:srgbClr val="1F497D"/>
                </a:solidFill>
                <a:latin typeface="Calibri" panose="020F0502020204030204" pitchFamily="34" charset="0"/>
              </a:rPr>
              <a:t>CUADRO II-1</a:t>
            </a:r>
            <a:r>
              <a:rPr lang="es-ES" sz="1600" dirty="0">
                <a:solidFill>
                  <a:srgbClr val="1F497D"/>
                </a:solidFill>
                <a:latin typeface="Calibri" panose="020F0502020204030204" pitchFamily="34" charset="0"/>
              </a:rPr>
              <a:t>. ¿TE SIENTES ORGULLOSO DE FORMAR PARTE DE LA INSTITUCIÓN?</a:t>
            </a:r>
            <a:r>
              <a:rPr lang="es-ES" dirty="0">
                <a:solidFill>
                  <a:srgbClr val="1F497D"/>
                </a:solidFill>
                <a:latin typeface="Calibri" panose="020F0502020204030204" pitchFamily="34" charset="0"/>
              </a:rPr>
              <a:t> </a:t>
            </a:r>
            <a:endParaRPr lang="es-ES" dirty="0"/>
          </a:p>
          <a:p>
            <a:br>
              <a:rPr lang="es-ES" dirty="0"/>
            </a:br>
            <a:endParaRPr lang="es-MX" dirty="0"/>
          </a:p>
        </p:txBody>
      </p:sp>
      <p:sp>
        <p:nvSpPr>
          <p:cNvPr id="3" name="Rectángulo 2"/>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graphicFrame>
        <p:nvGraphicFramePr>
          <p:cNvPr id="17" name="Gráfico 16">
            <a:extLst>
              <a:ext uri="{FF2B5EF4-FFF2-40B4-BE49-F238E27FC236}">
                <a16:creationId xmlns:a16="http://schemas.microsoft.com/office/drawing/2014/main" id="{6FCAA1DE-4B92-462C-9B2F-35D7DA35F35D}"/>
              </a:ext>
            </a:extLst>
          </p:cNvPr>
          <p:cNvGraphicFramePr>
            <a:graphicFrameLocks/>
          </p:cNvGraphicFramePr>
          <p:nvPr>
            <p:extLst>
              <p:ext uri="{D42A27DB-BD31-4B8C-83A1-F6EECF244321}">
                <p14:modId xmlns:p14="http://schemas.microsoft.com/office/powerpoint/2010/main" val="840803889"/>
              </p:ext>
            </p:extLst>
          </p:nvPr>
        </p:nvGraphicFramePr>
        <p:xfrm>
          <a:off x="1696278" y="1625139"/>
          <a:ext cx="6502411" cy="34847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8620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77616"/>
            <a:ext cx="783451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II-2</a:t>
            </a:r>
            <a:r>
              <a:rPr lang="es-ES" sz="1600" dirty="0">
                <a:solidFill>
                  <a:srgbClr val="1F497D"/>
                </a:solidFill>
                <a:latin typeface="Calibri" panose="020F0502020204030204" pitchFamily="34" charset="0"/>
              </a:rPr>
              <a:t>. SELECCIONA 3 DE LOS SIGUIENTES ELEMENTOS DE LA UAN CON LOS QUE TE   </a:t>
            </a:r>
          </a:p>
          <a:p>
            <a:r>
              <a:rPr lang="es-ES" sz="1600" dirty="0">
                <a:solidFill>
                  <a:srgbClr val="1F497D"/>
                </a:solidFill>
                <a:latin typeface="Calibri" panose="020F0502020204030204" pitchFamily="34" charset="0"/>
              </a:rPr>
              <a:t> IDENTIFICAS MÁS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0EE37F78-DCE7-4873-B03D-7239DB5E4AF7}"/>
              </a:ext>
            </a:extLst>
          </p:cNvPr>
          <p:cNvGraphicFramePr>
            <a:graphicFrameLocks/>
          </p:cNvGraphicFramePr>
          <p:nvPr>
            <p:extLst>
              <p:ext uri="{D42A27DB-BD31-4B8C-83A1-F6EECF244321}">
                <p14:modId xmlns:p14="http://schemas.microsoft.com/office/powerpoint/2010/main" val="1353431709"/>
              </p:ext>
            </p:extLst>
          </p:nvPr>
        </p:nvGraphicFramePr>
        <p:xfrm>
          <a:off x="1595144" y="1598406"/>
          <a:ext cx="6396686" cy="38087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209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363"/>
            <a:ext cx="5840569" cy="892552"/>
          </a:xfrm>
          <a:prstGeom prst="rect">
            <a:avLst/>
          </a:prstGeom>
        </p:spPr>
        <p:txBody>
          <a:bodyPr wrap="square">
            <a:spAutoFit/>
          </a:bodyPr>
          <a:lstStyle/>
          <a:p>
            <a:r>
              <a:rPr lang="es-ES" sz="1600" b="1" dirty="0">
                <a:solidFill>
                  <a:srgbClr val="1F497D"/>
                </a:solidFill>
                <a:latin typeface="Calibri" panose="020F0502020204030204" pitchFamily="34" charset="0"/>
              </a:rPr>
              <a:t>CUADRO II-3</a:t>
            </a:r>
            <a:r>
              <a:rPr lang="es-ES" sz="1600" dirty="0">
                <a:solidFill>
                  <a:srgbClr val="1F497D"/>
                </a:solidFill>
                <a:latin typeface="Calibri" panose="020F0502020204030204" pitchFamily="34" charset="0"/>
              </a:rPr>
              <a:t>. ¿CONOCES EL CÓDIGO DE ÉTICA DE LA INSTITUCIÓN?</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828D04CC-1E5A-4EC7-BFAB-E42F9A829DC4}"/>
              </a:ext>
            </a:extLst>
          </p:cNvPr>
          <p:cNvGraphicFramePr>
            <a:graphicFrameLocks/>
          </p:cNvGraphicFramePr>
          <p:nvPr>
            <p:extLst>
              <p:ext uri="{D42A27DB-BD31-4B8C-83A1-F6EECF244321}">
                <p14:modId xmlns:p14="http://schemas.microsoft.com/office/powerpoint/2010/main" val="3876571941"/>
              </p:ext>
            </p:extLst>
          </p:nvPr>
        </p:nvGraphicFramePr>
        <p:xfrm>
          <a:off x="1338020" y="1396239"/>
          <a:ext cx="7050403" cy="40655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4031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91365" y="-6604"/>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1" name="Rectángulo 10"/>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808006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II-4</a:t>
            </a:r>
            <a:r>
              <a:rPr lang="es-ES" sz="1600" dirty="0">
                <a:solidFill>
                  <a:srgbClr val="1F497D"/>
                </a:solidFill>
                <a:latin typeface="Calibri" panose="020F0502020204030204" pitchFamily="34" charset="0"/>
              </a:rPr>
              <a:t>. ENUMERA DEL 1 AL 8 LOS SIGUIENTES VALORES INSTITUCIONALES (SIENDO EL 1 EL MÁS IMPORTANTE)</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AF1C447D-1CBC-4AFC-8705-D7E601C35E7F}"/>
              </a:ext>
            </a:extLst>
          </p:cNvPr>
          <p:cNvGraphicFramePr>
            <a:graphicFrameLocks/>
          </p:cNvGraphicFramePr>
          <p:nvPr>
            <p:extLst>
              <p:ext uri="{D42A27DB-BD31-4B8C-83A1-F6EECF244321}">
                <p14:modId xmlns:p14="http://schemas.microsoft.com/office/powerpoint/2010/main" val="4195209039"/>
              </p:ext>
            </p:extLst>
          </p:nvPr>
        </p:nvGraphicFramePr>
        <p:xfrm>
          <a:off x="1215891" y="1314479"/>
          <a:ext cx="7316549" cy="4058737"/>
        </p:xfrm>
        <a:graphic>
          <a:graphicData uri="http://schemas.openxmlformats.org/drawingml/2006/chart">
            <c:chart xmlns:c="http://schemas.openxmlformats.org/drawingml/2006/chart" xmlns:r="http://schemas.openxmlformats.org/officeDocument/2006/relationships" r:id="rId3"/>
          </a:graphicData>
        </a:graphic>
      </p:graphicFrame>
      <p:sp>
        <p:nvSpPr>
          <p:cNvPr id="15" name="CuadroTexto 1">
            <a:extLst>
              <a:ext uri="{FF2B5EF4-FFF2-40B4-BE49-F238E27FC236}">
                <a16:creationId xmlns:a16="http://schemas.microsoft.com/office/drawing/2014/main" id="{903C8F53-8A0A-4212-9306-61FA2B0270EF}"/>
              </a:ext>
            </a:extLst>
          </p:cNvPr>
          <p:cNvSpPr txBox="1"/>
          <p:nvPr/>
        </p:nvSpPr>
        <p:spPr>
          <a:xfrm>
            <a:off x="2811695" y="3442661"/>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2</a:t>
            </a:r>
          </a:p>
        </p:txBody>
      </p:sp>
      <p:sp>
        <p:nvSpPr>
          <p:cNvPr id="17" name="CuadroTexto 1">
            <a:extLst>
              <a:ext uri="{FF2B5EF4-FFF2-40B4-BE49-F238E27FC236}">
                <a16:creationId xmlns:a16="http://schemas.microsoft.com/office/drawing/2014/main" id="{903C8F53-8A0A-4212-9306-61FA2B0270EF}"/>
              </a:ext>
            </a:extLst>
          </p:cNvPr>
          <p:cNvSpPr txBox="1"/>
          <p:nvPr/>
        </p:nvSpPr>
        <p:spPr>
          <a:xfrm>
            <a:off x="4516288" y="3442660"/>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4</a:t>
            </a:r>
          </a:p>
        </p:txBody>
      </p:sp>
      <p:sp>
        <p:nvSpPr>
          <p:cNvPr id="19" name="CuadroTexto 1">
            <a:extLst>
              <a:ext uri="{FF2B5EF4-FFF2-40B4-BE49-F238E27FC236}">
                <a16:creationId xmlns:a16="http://schemas.microsoft.com/office/drawing/2014/main" id="{903C8F53-8A0A-4212-9306-61FA2B0270EF}"/>
              </a:ext>
            </a:extLst>
          </p:cNvPr>
          <p:cNvSpPr txBox="1"/>
          <p:nvPr/>
        </p:nvSpPr>
        <p:spPr>
          <a:xfrm>
            <a:off x="5299356" y="3442660"/>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5</a:t>
            </a:r>
          </a:p>
        </p:txBody>
      </p:sp>
      <p:sp>
        <p:nvSpPr>
          <p:cNvPr id="20" name="CuadroTexto 1">
            <a:extLst>
              <a:ext uri="{FF2B5EF4-FFF2-40B4-BE49-F238E27FC236}">
                <a16:creationId xmlns:a16="http://schemas.microsoft.com/office/drawing/2014/main" id="{903C8F53-8A0A-4212-9306-61FA2B0270EF}"/>
              </a:ext>
            </a:extLst>
          </p:cNvPr>
          <p:cNvSpPr txBox="1"/>
          <p:nvPr/>
        </p:nvSpPr>
        <p:spPr>
          <a:xfrm>
            <a:off x="6182438" y="3442660"/>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6</a:t>
            </a:r>
          </a:p>
        </p:txBody>
      </p:sp>
      <p:sp>
        <p:nvSpPr>
          <p:cNvPr id="21" name="CuadroTexto 1">
            <a:extLst>
              <a:ext uri="{FF2B5EF4-FFF2-40B4-BE49-F238E27FC236}">
                <a16:creationId xmlns:a16="http://schemas.microsoft.com/office/drawing/2014/main" id="{903C8F53-8A0A-4212-9306-61FA2B0270EF}"/>
              </a:ext>
            </a:extLst>
          </p:cNvPr>
          <p:cNvSpPr txBox="1"/>
          <p:nvPr/>
        </p:nvSpPr>
        <p:spPr>
          <a:xfrm>
            <a:off x="7037778" y="3442660"/>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7</a:t>
            </a:r>
          </a:p>
        </p:txBody>
      </p:sp>
      <p:sp>
        <p:nvSpPr>
          <p:cNvPr id="22" name="CuadroTexto 1">
            <a:extLst>
              <a:ext uri="{FF2B5EF4-FFF2-40B4-BE49-F238E27FC236}">
                <a16:creationId xmlns:a16="http://schemas.microsoft.com/office/drawing/2014/main" id="{903C8F53-8A0A-4212-9306-61FA2B0270EF}"/>
              </a:ext>
            </a:extLst>
          </p:cNvPr>
          <p:cNvSpPr txBox="1"/>
          <p:nvPr/>
        </p:nvSpPr>
        <p:spPr>
          <a:xfrm>
            <a:off x="7843806" y="3442660"/>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8</a:t>
            </a:r>
          </a:p>
        </p:txBody>
      </p:sp>
    </p:spTree>
    <p:extLst>
      <p:ext uri="{BB962C8B-B14F-4D97-AF65-F5344CB8AC3E}">
        <p14:creationId xmlns:p14="http://schemas.microsoft.com/office/powerpoint/2010/main" val="2691579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82390" y="249850"/>
            <a:ext cx="4572000" cy="954107"/>
          </a:xfrm>
          <a:prstGeom prst="rect">
            <a:avLst/>
          </a:prstGeom>
        </p:spPr>
        <p:txBody>
          <a:bodyPr>
            <a:spAutoFit/>
          </a:bodyPr>
          <a:lstStyle/>
          <a:p>
            <a:pPr algn="ctr"/>
            <a:r>
              <a:rPr lang="es-MX" sz="2800" b="1" i="0" u="none" strike="noStrike" dirty="0">
                <a:solidFill>
                  <a:srgbClr val="000000"/>
                </a:solidFill>
                <a:effectLst/>
                <a:latin typeface="Calibri" panose="020F0502020204030204" pitchFamily="34" charset="0"/>
              </a:rPr>
              <a:t>IDENTIDAD INSTITUCIONAL</a:t>
            </a:r>
            <a:endParaRPr lang="es-MX" sz="2800" b="0" dirty="0">
              <a:effectLst/>
            </a:endParaRPr>
          </a:p>
          <a:p>
            <a:pPr algn="ctr"/>
            <a:r>
              <a:rPr lang="es-MX" sz="2800" b="1" i="0" u="none" strike="noStrike" dirty="0">
                <a:solidFill>
                  <a:srgbClr val="000000"/>
                </a:solidFill>
                <a:effectLst/>
                <a:latin typeface="Calibri" panose="020F0502020204030204" pitchFamily="34" charset="0"/>
              </a:rPr>
              <a:t>(II)</a:t>
            </a:r>
            <a:endParaRPr lang="es-MX" dirty="0"/>
          </a:p>
        </p:txBody>
      </p:sp>
      <p:sp>
        <p:nvSpPr>
          <p:cNvPr id="3" name="CuadroTexto 2">
            <a:extLst>
              <a:ext uri="{FF2B5EF4-FFF2-40B4-BE49-F238E27FC236}">
                <a16:creationId xmlns:a16="http://schemas.microsoft.com/office/drawing/2014/main" id="{3D733B26-CC72-4DC2-900F-32B628CBFD83}"/>
              </a:ext>
            </a:extLst>
          </p:cNvPr>
          <p:cNvSpPr txBox="1"/>
          <p:nvPr/>
        </p:nvSpPr>
        <p:spPr>
          <a:xfrm>
            <a:off x="1403648" y="1073035"/>
            <a:ext cx="7325386" cy="5355312"/>
          </a:xfrm>
          <a:prstGeom prst="rect">
            <a:avLst/>
          </a:prstGeom>
          <a:noFill/>
        </p:spPr>
        <p:txBody>
          <a:bodyPr wrap="square" rtlCol="0">
            <a:spAutoFit/>
          </a:bodyPr>
          <a:lstStyle/>
          <a:p>
            <a:pPr algn="just"/>
            <a:r>
              <a:rPr lang="es-MX" dirty="0"/>
              <a:t>En el rubro correspondiente a “</a:t>
            </a:r>
            <a:r>
              <a:rPr lang="es-MX" b="1" dirty="0"/>
              <a:t>Identidad Institucional” </a:t>
            </a:r>
            <a:r>
              <a:rPr lang="es-MX" dirty="0"/>
              <a:t>un todos se sienten </a:t>
            </a:r>
            <a:r>
              <a:rPr lang="es-MX" b="1" dirty="0"/>
              <a:t>orgullosos</a:t>
            </a:r>
            <a:r>
              <a:rPr lang="es-MX" dirty="0"/>
              <a:t> por la institución, también la comunidad universitaria se identifica con los </a:t>
            </a:r>
            <a:r>
              <a:rPr lang="es-MX" b="1" dirty="0"/>
              <a:t>elementos</a:t>
            </a:r>
            <a:r>
              <a:rPr lang="es-MX" dirty="0"/>
              <a:t> en la siguiente jerarquización: </a:t>
            </a:r>
          </a:p>
          <a:p>
            <a:pPr marL="742950" lvl="1" indent="-285750" algn="just">
              <a:buFont typeface="Arial" panose="020B0604020202020204" pitchFamily="34" charset="0"/>
              <a:buChar char="•"/>
            </a:pPr>
            <a:r>
              <a:rPr lang="es-MX" dirty="0"/>
              <a:t>1.-Escudo</a:t>
            </a:r>
          </a:p>
          <a:p>
            <a:pPr marL="742950" lvl="1" indent="-285750" algn="just">
              <a:buFont typeface="Arial" panose="020B0604020202020204" pitchFamily="34" charset="0"/>
              <a:buChar char="•"/>
            </a:pPr>
            <a:r>
              <a:rPr lang="es-MX" dirty="0"/>
              <a:t>2.-Lema</a:t>
            </a:r>
          </a:p>
          <a:p>
            <a:pPr marL="742950" lvl="1" indent="-285750" algn="just">
              <a:buFont typeface="Arial" panose="020B0604020202020204" pitchFamily="34" charset="0"/>
              <a:buChar char="•"/>
            </a:pPr>
            <a:r>
              <a:rPr lang="es-MX" dirty="0"/>
              <a:t>3.-Instalaciones</a:t>
            </a:r>
          </a:p>
          <a:p>
            <a:pPr algn="just"/>
            <a:r>
              <a:rPr lang="es-MX" dirty="0"/>
              <a:t>Se manifiesta que casi la 1/2 de los trabajadores que contestaron la encuesta no conoce el </a:t>
            </a:r>
            <a:r>
              <a:rPr lang="es-MX" b="1" dirty="0"/>
              <a:t>código de ética.</a:t>
            </a:r>
          </a:p>
          <a:p>
            <a:pPr algn="just"/>
            <a:r>
              <a:rPr lang="es-MX" dirty="0"/>
              <a:t>Dentro de los </a:t>
            </a:r>
            <a:r>
              <a:rPr lang="es-MX" b="1" dirty="0"/>
              <a:t>valores</a:t>
            </a:r>
            <a:r>
              <a:rPr lang="es-MX" dirty="0"/>
              <a:t> que conforman al código de ética, los trabajadores  consideran que el siguiente orden de importancia es en el cual se tienen que ver representados:</a:t>
            </a:r>
          </a:p>
          <a:p>
            <a:pPr marL="742950" lvl="1" indent="-285750" algn="just">
              <a:buFont typeface="Arial" panose="020B0604020202020204" pitchFamily="34" charset="0"/>
              <a:buChar char="•"/>
            </a:pPr>
            <a:r>
              <a:rPr lang="es-MX" dirty="0"/>
              <a:t> 1.-Transparencia y rendición de cuentas</a:t>
            </a:r>
          </a:p>
          <a:p>
            <a:pPr marL="742950" lvl="1" indent="-285750" algn="just">
              <a:buFont typeface="Arial" panose="020B0604020202020204" pitchFamily="34" charset="0"/>
              <a:buChar char="•"/>
            </a:pPr>
            <a:r>
              <a:rPr lang="es-MX" dirty="0"/>
              <a:t> 2.-Responsabilidad</a:t>
            </a:r>
          </a:p>
          <a:p>
            <a:pPr marL="742950" lvl="1" indent="-285750" algn="just">
              <a:buFont typeface="Arial" panose="020B0604020202020204" pitchFamily="34" charset="0"/>
              <a:buChar char="•"/>
            </a:pPr>
            <a:r>
              <a:rPr lang="es-MX" dirty="0"/>
              <a:t> 3.-Lealtad y compromiso</a:t>
            </a:r>
          </a:p>
          <a:p>
            <a:pPr marL="742950" lvl="1" indent="-285750" algn="just">
              <a:buFont typeface="Arial" panose="020B0604020202020204" pitchFamily="34" charset="0"/>
              <a:buChar char="•"/>
            </a:pPr>
            <a:r>
              <a:rPr lang="es-MX" dirty="0"/>
              <a:t> 4.-equidad</a:t>
            </a:r>
          </a:p>
          <a:p>
            <a:pPr marL="742950" lvl="1" indent="-285750" algn="just">
              <a:buFont typeface="Arial" panose="020B0604020202020204" pitchFamily="34" charset="0"/>
              <a:buChar char="•"/>
            </a:pPr>
            <a:r>
              <a:rPr lang="es-MX" dirty="0"/>
              <a:t> 5.-Justicia</a:t>
            </a:r>
          </a:p>
          <a:p>
            <a:pPr marL="742950" lvl="1" indent="-285750" algn="just">
              <a:buFont typeface="Arial" panose="020B0604020202020204" pitchFamily="34" charset="0"/>
              <a:buChar char="•"/>
            </a:pPr>
            <a:r>
              <a:rPr lang="es-MX" dirty="0"/>
              <a:t> 6.-Profesionalismo e integridad</a:t>
            </a:r>
          </a:p>
          <a:p>
            <a:pPr marL="742950" lvl="1" indent="-285750" algn="just">
              <a:buFont typeface="Arial" panose="020B0604020202020204" pitchFamily="34" charset="0"/>
              <a:buChar char="•"/>
            </a:pPr>
            <a:r>
              <a:rPr lang="es-MX" dirty="0"/>
              <a:t> 7.-Tolerancia</a:t>
            </a:r>
          </a:p>
          <a:p>
            <a:pPr marL="742950" lvl="1" indent="-285750" algn="just">
              <a:buFont typeface="Arial" panose="020B0604020202020204" pitchFamily="34" charset="0"/>
              <a:buChar char="•"/>
            </a:pPr>
            <a:r>
              <a:rPr lang="es-MX" dirty="0"/>
              <a:t> 8.-Conciencia ecológica</a:t>
            </a:r>
            <a:endParaRPr lang="es-MX" b="1" dirty="0"/>
          </a:p>
        </p:txBody>
      </p:sp>
    </p:spTree>
    <p:extLst>
      <p:ext uri="{BB962C8B-B14F-4D97-AF65-F5344CB8AC3E}">
        <p14:creationId xmlns:p14="http://schemas.microsoft.com/office/powerpoint/2010/main" val="2169568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graphicFrame>
        <p:nvGraphicFramePr>
          <p:cNvPr id="3" name="Tabla 2">
            <a:extLst>
              <a:ext uri="{FF2B5EF4-FFF2-40B4-BE49-F238E27FC236}">
                <a16:creationId xmlns:a16="http://schemas.microsoft.com/office/drawing/2014/main" id="{802383EE-45FE-4450-9743-8C8D344A0E8F}"/>
              </a:ext>
            </a:extLst>
          </p:cNvPr>
          <p:cNvGraphicFramePr>
            <a:graphicFrameLocks noGrp="1"/>
          </p:cNvGraphicFramePr>
          <p:nvPr>
            <p:extLst>
              <p:ext uri="{D42A27DB-BD31-4B8C-83A1-F6EECF244321}">
                <p14:modId xmlns:p14="http://schemas.microsoft.com/office/powerpoint/2010/main" val="1288180994"/>
              </p:ext>
            </p:extLst>
          </p:nvPr>
        </p:nvGraphicFramePr>
        <p:xfrm>
          <a:off x="2156236" y="1575760"/>
          <a:ext cx="5220000" cy="3780000"/>
        </p:xfrm>
        <a:graphic>
          <a:graphicData uri="http://schemas.openxmlformats.org/drawingml/2006/table">
            <a:tbl>
              <a:tblPr firstRow="1" firstCol="1" bandRow="1">
                <a:tableStyleId>{5C22544A-7EE6-4342-B048-85BDC9FD1C3A}</a:tableStyleId>
              </a:tblPr>
              <a:tblGrid>
                <a:gridCol w="2626576">
                  <a:extLst>
                    <a:ext uri="{9D8B030D-6E8A-4147-A177-3AD203B41FA5}">
                      <a16:colId xmlns:a16="http://schemas.microsoft.com/office/drawing/2014/main" val="2954199657"/>
                    </a:ext>
                  </a:extLst>
                </a:gridCol>
                <a:gridCol w="2593424">
                  <a:extLst>
                    <a:ext uri="{9D8B030D-6E8A-4147-A177-3AD203B41FA5}">
                      <a16:colId xmlns:a16="http://schemas.microsoft.com/office/drawing/2014/main" val="3159506203"/>
                    </a:ext>
                  </a:extLst>
                </a:gridCol>
              </a:tblGrid>
              <a:tr h="614459">
                <a:tc gridSpan="2">
                  <a:txBody>
                    <a:bodyPr/>
                    <a:lstStyle/>
                    <a:p>
                      <a:pPr marL="457200" algn="ctr">
                        <a:lnSpc>
                          <a:spcPct val="115000"/>
                        </a:lnSpc>
                        <a:spcAft>
                          <a:spcPts val="1000"/>
                        </a:spcAft>
                      </a:pPr>
                      <a:r>
                        <a:rPr lang="es-MX" sz="1100">
                          <a:effectLst/>
                        </a:rPr>
                        <a:t>ÁREA : UNIDAD DE DESARROLLO INSTITUCIONAL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2939650271"/>
                  </a:ext>
                </a:extLst>
              </a:tr>
              <a:tr h="326250">
                <a:tc>
                  <a:txBody>
                    <a:bodyPr/>
                    <a:lstStyle/>
                    <a:p>
                      <a:pPr marL="457200" algn="ctr">
                        <a:lnSpc>
                          <a:spcPct val="115000"/>
                        </a:lnSpc>
                      </a:pPr>
                      <a:r>
                        <a:rPr lang="es-MX" sz="1100">
                          <a:effectLst/>
                        </a:rPr>
                        <a:t>PERSONAL TOTAL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40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1127401"/>
                  </a:ext>
                </a:extLst>
              </a:tr>
              <a:tr h="337687">
                <a:tc>
                  <a:txBody>
                    <a:bodyPr/>
                    <a:lstStyle/>
                    <a:p>
                      <a:pPr marL="457200" algn="ctr">
                        <a:lnSpc>
                          <a:spcPct val="115000"/>
                        </a:lnSpc>
                      </a:pPr>
                      <a:r>
                        <a:rPr lang="es-MX" sz="1100" dirty="0">
                          <a:effectLst/>
                        </a:rPr>
                        <a:t>PERSONAL ENCUESTADO: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dirty="0">
                          <a:effectLst/>
                        </a:rPr>
                        <a:t>32</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3995235"/>
                  </a:ext>
                </a:extLst>
              </a:tr>
              <a:tr h="307229">
                <a:tc>
                  <a:txBody>
                    <a:bodyPr/>
                    <a:lstStyle/>
                    <a:p>
                      <a:pPr marL="457200" algn="ctr">
                        <a:lnSpc>
                          <a:spcPct val="115000"/>
                        </a:lnSpc>
                      </a:pPr>
                      <a:r>
                        <a:rPr lang="es-MX" sz="1100">
                          <a:effectLst/>
                        </a:rPr>
                        <a:t>PORCENTAJE: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90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8087218"/>
                  </a:ext>
                </a:extLst>
              </a:tr>
              <a:tr h="946438">
                <a:tc gridSpan="2">
                  <a:txBody>
                    <a:bodyPr/>
                    <a:lstStyle/>
                    <a:p>
                      <a:pPr marL="457200" algn="ctr">
                        <a:lnSpc>
                          <a:spcPct val="115000"/>
                        </a:lnSpc>
                      </a:pPr>
                      <a:r>
                        <a:rPr lang="es-MX" sz="1100">
                          <a:effectLst/>
                        </a:rPr>
                        <a:t> </a:t>
                      </a:r>
                    </a:p>
                    <a:p>
                      <a:pPr marL="457200" algn="ctr">
                        <a:lnSpc>
                          <a:spcPct val="115000"/>
                        </a:lnSpc>
                        <a:spcAft>
                          <a:spcPts val="1000"/>
                        </a:spcAft>
                      </a:pPr>
                      <a:r>
                        <a:rPr lang="es-MX" sz="1100">
                          <a:effectLst/>
                        </a:rPr>
                        <a:t>PERSONAL EN FUNCIONES  ENCUESTADO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1851718048"/>
                  </a:ext>
                </a:extLst>
              </a:tr>
              <a:tr h="307229">
                <a:tc>
                  <a:txBody>
                    <a:bodyPr/>
                    <a:lstStyle/>
                    <a:p>
                      <a:pPr marL="457200" algn="ctr">
                        <a:lnSpc>
                          <a:spcPct val="115000"/>
                        </a:lnSpc>
                      </a:pPr>
                      <a:r>
                        <a:rPr lang="es-MX" sz="1100">
                          <a:effectLst/>
                        </a:rPr>
                        <a:t>MANUAL: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827964"/>
                  </a:ext>
                </a:extLst>
              </a:tr>
              <a:tr h="307229">
                <a:tc>
                  <a:txBody>
                    <a:bodyPr/>
                    <a:lstStyle/>
                    <a:p>
                      <a:pPr marL="457200" algn="ctr">
                        <a:lnSpc>
                          <a:spcPct val="115000"/>
                        </a:lnSpc>
                      </a:pPr>
                      <a:r>
                        <a:rPr lang="es-MX" sz="1100">
                          <a:effectLst/>
                        </a:rPr>
                        <a:t>ADMINISTRATIVO: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27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906923"/>
                  </a:ext>
                </a:extLst>
              </a:tr>
              <a:tr h="307229">
                <a:tc>
                  <a:txBody>
                    <a:bodyPr/>
                    <a:lstStyle/>
                    <a:p>
                      <a:pPr marL="457200" algn="ctr">
                        <a:lnSpc>
                          <a:spcPct val="115000"/>
                        </a:lnSpc>
                      </a:pPr>
                      <a:r>
                        <a:rPr lang="es-MX" sz="1100">
                          <a:effectLst/>
                        </a:rPr>
                        <a:t>DOCENTE: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3746318"/>
                  </a:ext>
                </a:extLst>
              </a:tr>
              <a:tr h="326250">
                <a:tc>
                  <a:txBody>
                    <a:bodyPr/>
                    <a:lstStyle/>
                    <a:p>
                      <a:pPr marL="457200" algn="ctr">
                        <a:lnSpc>
                          <a:spcPct val="115000"/>
                        </a:lnSpc>
                      </a:pPr>
                      <a:r>
                        <a:rPr lang="es-MX" sz="1100">
                          <a:effectLst/>
                        </a:rPr>
                        <a:t>DIRECTIVO: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dirty="0">
                          <a:effectLst/>
                        </a:rPr>
                        <a:t>4</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7912428"/>
                  </a:ext>
                </a:extLst>
              </a:tr>
            </a:tbl>
          </a:graphicData>
        </a:graphic>
      </p:graphicFrame>
      <p:sp>
        <p:nvSpPr>
          <p:cNvPr id="12" name="CuadroTexto 11">
            <a:extLst>
              <a:ext uri="{FF2B5EF4-FFF2-40B4-BE49-F238E27FC236}">
                <a16:creationId xmlns:a16="http://schemas.microsoft.com/office/drawing/2014/main" id="{710AFFF3-0D84-47E7-9EE3-710AFABF0743}"/>
              </a:ext>
            </a:extLst>
          </p:cNvPr>
          <p:cNvSpPr txBox="1"/>
          <p:nvPr/>
        </p:nvSpPr>
        <p:spPr>
          <a:xfrm>
            <a:off x="3894747" y="718128"/>
            <a:ext cx="1742978" cy="369332"/>
          </a:xfrm>
          <a:prstGeom prst="rect">
            <a:avLst/>
          </a:prstGeom>
          <a:noFill/>
        </p:spPr>
        <p:txBody>
          <a:bodyPr wrap="none" rtlCol="0">
            <a:spAutoFit/>
          </a:bodyPr>
          <a:lstStyle/>
          <a:p>
            <a:pPr algn="ctr"/>
            <a:r>
              <a:rPr lang="es-MX" b="1" dirty="0"/>
              <a:t>Datos Generales</a:t>
            </a:r>
          </a:p>
        </p:txBody>
      </p:sp>
    </p:spTree>
    <p:extLst>
      <p:ext uri="{BB962C8B-B14F-4D97-AF65-F5344CB8AC3E}">
        <p14:creationId xmlns:p14="http://schemas.microsoft.com/office/powerpoint/2010/main" val="3663716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167273" y="1814276"/>
            <a:ext cx="7456867" cy="3108543"/>
          </a:xfrm>
          <a:prstGeom prst="rect">
            <a:avLst/>
          </a:prstGeom>
        </p:spPr>
        <p:txBody>
          <a:bodyPr wrap="square">
            <a:spAutoFit/>
          </a:bodyPr>
          <a:lstStyle/>
          <a:p>
            <a:pPr algn="ctr"/>
            <a:r>
              <a:rPr lang="es-ES" sz="4000" b="1" i="0" u="none" strike="noStrike" dirty="0">
                <a:solidFill>
                  <a:srgbClr val="000000"/>
                </a:solidFill>
                <a:effectLst/>
                <a:latin typeface="Calibri" panose="020F0502020204030204" pitchFamily="34" charset="0"/>
              </a:rPr>
              <a:t>ll.-SEGURIDAD OCUPACIONAL </a:t>
            </a:r>
            <a:endParaRPr lang="es-ES" sz="4000" b="0" dirty="0">
              <a:effectLst/>
            </a:endParaRPr>
          </a:p>
          <a:p>
            <a:pPr algn="ctr"/>
            <a:r>
              <a:rPr lang="es-ES" sz="4000" b="1" i="0" u="none" strike="noStrike" dirty="0">
                <a:solidFill>
                  <a:srgbClr val="000000"/>
                </a:solidFill>
                <a:effectLst/>
                <a:latin typeface="Calibri" panose="020F0502020204030204" pitchFamily="34" charset="0"/>
              </a:rPr>
              <a:t>– </a:t>
            </a:r>
            <a:endParaRPr lang="es-ES" sz="4000" b="0" dirty="0">
              <a:effectLst/>
            </a:endParaRPr>
          </a:p>
          <a:p>
            <a:pPr algn="ctr"/>
            <a:r>
              <a:rPr lang="es-ES" sz="4000" b="1" i="0" u="none" strike="noStrike" dirty="0">
                <a:solidFill>
                  <a:srgbClr val="000000"/>
                </a:solidFill>
                <a:effectLst/>
                <a:latin typeface="Calibri" panose="020F0502020204030204" pitchFamily="34" charset="0"/>
              </a:rPr>
              <a:t>ESPACIO FÍSICO</a:t>
            </a:r>
            <a:endParaRPr lang="es-ES" sz="4000" b="0" dirty="0">
              <a:effectLst/>
            </a:endParaRPr>
          </a:p>
          <a:p>
            <a:pPr algn="ctr"/>
            <a:r>
              <a:rPr lang="es-ES" sz="4000" b="1" i="0" u="none" strike="noStrike" dirty="0">
                <a:solidFill>
                  <a:srgbClr val="000000"/>
                </a:solidFill>
                <a:effectLst/>
                <a:latin typeface="Calibri" panose="020F0502020204030204" pitchFamily="34" charset="0"/>
              </a:rPr>
              <a:t>(SOEF)</a:t>
            </a:r>
            <a:endParaRPr lang="es-ES" sz="4000" b="0" dirty="0">
              <a:effectLst/>
            </a:endParaRPr>
          </a:p>
          <a:p>
            <a:br>
              <a:rPr lang="es-ES" dirty="0"/>
            </a:br>
            <a:endParaRPr lang="es-MX" dirty="0"/>
          </a:p>
        </p:txBody>
      </p:sp>
    </p:spTree>
    <p:extLst>
      <p:ext uri="{BB962C8B-B14F-4D97-AF65-F5344CB8AC3E}">
        <p14:creationId xmlns:p14="http://schemas.microsoft.com/office/powerpoint/2010/main" val="202579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47664" y="5603454"/>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6569"/>
            <a:ext cx="5866327"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SOEF-1</a:t>
            </a:r>
            <a:r>
              <a:rPr lang="es-ES" sz="1600" dirty="0">
                <a:solidFill>
                  <a:srgbClr val="1F497D"/>
                </a:solidFill>
                <a:latin typeface="Calibri" panose="020F0502020204030204" pitchFamily="34" charset="0"/>
              </a:rPr>
              <a:t>. LA ILUMINACIÓN EN TU ÁREA DE TRABAJO ES…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C8A7E192-2969-4B16-8F35-72B22B80249F}"/>
              </a:ext>
            </a:extLst>
          </p:cNvPr>
          <p:cNvGraphicFramePr>
            <a:graphicFrameLocks/>
          </p:cNvGraphicFramePr>
          <p:nvPr>
            <p:extLst>
              <p:ext uri="{D42A27DB-BD31-4B8C-83A1-F6EECF244321}">
                <p14:modId xmlns:p14="http://schemas.microsoft.com/office/powerpoint/2010/main" val="2745819033"/>
              </p:ext>
            </p:extLst>
          </p:nvPr>
        </p:nvGraphicFramePr>
        <p:xfrm>
          <a:off x="1427478" y="1297286"/>
          <a:ext cx="7176969" cy="4208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2920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98171"/>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2691"/>
            <a:ext cx="6742091"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SOEF-2</a:t>
            </a:r>
            <a:r>
              <a:rPr lang="es-ES" sz="1600" dirty="0">
                <a:solidFill>
                  <a:srgbClr val="1F497D"/>
                </a:solidFill>
                <a:latin typeface="Calibri" panose="020F0502020204030204" pitchFamily="34" charset="0"/>
              </a:rPr>
              <a:t>. EL CLIMA EN TU ÁREA DE TRABAJO (TEMPERATURA) ES…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DEB226EE-73F4-4BD5-9AD2-107D8E667DEE}"/>
              </a:ext>
            </a:extLst>
          </p:cNvPr>
          <p:cNvGraphicFramePr>
            <a:graphicFrameLocks/>
          </p:cNvGraphicFramePr>
          <p:nvPr>
            <p:extLst>
              <p:ext uri="{D42A27DB-BD31-4B8C-83A1-F6EECF244321}">
                <p14:modId xmlns:p14="http://schemas.microsoft.com/office/powerpoint/2010/main" val="2130900626"/>
              </p:ext>
            </p:extLst>
          </p:nvPr>
        </p:nvGraphicFramePr>
        <p:xfrm>
          <a:off x="1543729" y="1308985"/>
          <a:ext cx="6920637" cy="41871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9021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98170"/>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4493"/>
            <a:ext cx="7448328"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SOEF-3</a:t>
            </a:r>
            <a:r>
              <a:rPr lang="es-ES" sz="1600" dirty="0">
                <a:solidFill>
                  <a:srgbClr val="1F497D"/>
                </a:solidFill>
                <a:latin typeface="Calibri" panose="020F0502020204030204" pitchFamily="34" charset="0"/>
              </a:rPr>
              <a:t>. PARA CONCENTRARTE EN TU TRABAJO, EL NIVEL DE RUIDO ES…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F9FE4263-652C-4C99-9DE9-E6292C33862C}"/>
              </a:ext>
            </a:extLst>
          </p:cNvPr>
          <p:cNvGraphicFramePr>
            <a:graphicFrameLocks/>
          </p:cNvGraphicFramePr>
          <p:nvPr>
            <p:extLst>
              <p:ext uri="{D42A27DB-BD31-4B8C-83A1-F6EECF244321}">
                <p14:modId xmlns:p14="http://schemas.microsoft.com/office/powerpoint/2010/main" val="3612427614"/>
              </p:ext>
            </p:extLst>
          </p:nvPr>
        </p:nvGraphicFramePr>
        <p:xfrm>
          <a:off x="1529445" y="1291619"/>
          <a:ext cx="7256710" cy="42027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0076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98170"/>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5238"/>
            <a:ext cx="7443989"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SOEF-4</a:t>
            </a:r>
            <a:r>
              <a:rPr lang="es-ES" sz="1600" dirty="0">
                <a:solidFill>
                  <a:srgbClr val="1F497D"/>
                </a:solidFill>
                <a:latin typeface="Calibri" panose="020F0502020204030204" pitchFamily="34" charset="0"/>
              </a:rPr>
              <a:t>. EL MOBILIARIO DEL QUE DISPONES EN TU ÁREA DE TRABAJO ES…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9443999C-4136-49AC-9378-D48EB29D983D}"/>
              </a:ext>
            </a:extLst>
          </p:cNvPr>
          <p:cNvGraphicFramePr>
            <a:graphicFrameLocks/>
          </p:cNvGraphicFramePr>
          <p:nvPr>
            <p:extLst>
              <p:ext uri="{D42A27DB-BD31-4B8C-83A1-F6EECF244321}">
                <p14:modId xmlns:p14="http://schemas.microsoft.com/office/powerpoint/2010/main" val="337217031"/>
              </p:ext>
            </p:extLst>
          </p:nvPr>
        </p:nvGraphicFramePr>
        <p:xfrm>
          <a:off x="1502461" y="1263117"/>
          <a:ext cx="6840759" cy="42880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3736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98172"/>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4696"/>
            <a:ext cx="623981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SOEF-5</a:t>
            </a:r>
            <a:r>
              <a:rPr lang="es-ES" sz="1600" dirty="0">
                <a:solidFill>
                  <a:srgbClr val="1F497D"/>
                </a:solidFill>
                <a:latin typeface="Calibri" panose="020F0502020204030204" pitchFamily="34" charset="0"/>
              </a:rPr>
              <a:t>. EL ESPACIO PARA REALIZAR TUS FUNCIONES ES…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5E3E7B6E-E1C1-4799-83EF-0FF9B83D3721}"/>
              </a:ext>
            </a:extLst>
          </p:cNvPr>
          <p:cNvGraphicFramePr>
            <a:graphicFrameLocks/>
          </p:cNvGraphicFramePr>
          <p:nvPr>
            <p:extLst>
              <p:ext uri="{D42A27DB-BD31-4B8C-83A1-F6EECF244321}">
                <p14:modId xmlns:p14="http://schemas.microsoft.com/office/powerpoint/2010/main" val="69279896"/>
              </p:ext>
            </p:extLst>
          </p:nvPr>
        </p:nvGraphicFramePr>
        <p:xfrm>
          <a:off x="1540809" y="1223997"/>
          <a:ext cx="6991631" cy="41570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8140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98170"/>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4696"/>
            <a:ext cx="7938400"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SOEF-6</a:t>
            </a:r>
            <a:r>
              <a:rPr lang="es-ES" sz="1600" dirty="0">
                <a:solidFill>
                  <a:srgbClr val="1F497D"/>
                </a:solidFill>
                <a:latin typeface="Calibri" panose="020F0502020204030204" pitchFamily="34" charset="0"/>
              </a:rPr>
              <a:t>. LAS CONDICIONES DE HIGIENE DEL LUGAR DONDE TE DESEMPEÑAS SON…</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6D048D89-DC79-4E17-BE24-3AEC6B37D367}"/>
              </a:ext>
            </a:extLst>
          </p:cNvPr>
          <p:cNvGraphicFramePr>
            <a:graphicFrameLocks/>
          </p:cNvGraphicFramePr>
          <p:nvPr>
            <p:extLst>
              <p:ext uri="{D42A27DB-BD31-4B8C-83A1-F6EECF244321}">
                <p14:modId xmlns:p14="http://schemas.microsoft.com/office/powerpoint/2010/main" val="2899199775"/>
              </p:ext>
            </p:extLst>
          </p:nvPr>
        </p:nvGraphicFramePr>
        <p:xfrm>
          <a:off x="1547664" y="1246575"/>
          <a:ext cx="7155081" cy="42027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5476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83862" y="808281"/>
            <a:ext cx="8190964"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SOEF-7</a:t>
            </a:r>
            <a:r>
              <a:rPr lang="es-ES" sz="1600" dirty="0">
                <a:solidFill>
                  <a:srgbClr val="1F497D"/>
                </a:solidFill>
                <a:latin typeface="Calibri" panose="020F0502020204030204" pitchFamily="34" charset="0"/>
              </a:rPr>
              <a:t>. LA CONDICIONES DE HIGIENE DE LOS SANITARIOS EN TU ÁREA DE TRABAJO ES…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D5B94940-2E57-4339-B548-5C340DB41EBF}"/>
              </a:ext>
            </a:extLst>
          </p:cNvPr>
          <p:cNvGraphicFramePr>
            <a:graphicFrameLocks/>
          </p:cNvGraphicFramePr>
          <p:nvPr>
            <p:extLst>
              <p:ext uri="{D42A27DB-BD31-4B8C-83A1-F6EECF244321}">
                <p14:modId xmlns:p14="http://schemas.microsoft.com/office/powerpoint/2010/main" val="3858163594"/>
              </p:ext>
            </p:extLst>
          </p:nvPr>
        </p:nvGraphicFramePr>
        <p:xfrm>
          <a:off x="1468198" y="1344489"/>
          <a:ext cx="7124189" cy="42378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7374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04667" y="804696"/>
            <a:ext cx="827296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SOEF-8</a:t>
            </a:r>
            <a:r>
              <a:rPr lang="es-ES" sz="1600" dirty="0">
                <a:solidFill>
                  <a:srgbClr val="1F497D"/>
                </a:solidFill>
                <a:latin typeface="Calibri" panose="020F0502020204030204" pitchFamily="34" charset="0"/>
              </a:rPr>
              <a:t>. ¿ CÓMO ES LA RESPUESTA CUANDO SE SOLICITA EL MANTENIMIENTO EN LA INFRAESTRUCTURA FÍSICA EN TU ÁREA DE TRABAJO?</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189C2ECF-5860-47F7-8E35-792CC82D6F66}"/>
              </a:ext>
            </a:extLst>
          </p:cNvPr>
          <p:cNvGraphicFramePr>
            <a:graphicFrameLocks/>
          </p:cNvGraphicFramePr>
          <p:nvPr>
            <p:extLst>
              <p:ext uri="{D42A27DB-BD31-4B8C-83A1-F6EECF244321}">
                <p14:modId xmlns:p14="http://schemas.microsoft.com/office/powerpoint/2010/main" val="2258025835"/>
              </p:ext>
            </p:extLst>
          </p:nvPr>
        </p:nvGraphicFramePr>
        <p:xfrm>
          <a:off x="1665393" y="1448749"/>
          <a:ext cx="6651023" cy="41307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8582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00749" y="804696"/>
            <a:ext cx="798991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SOEF-9</a:t>
            </a:r>
            <a:r>
              <a:rPr lang="es-ES" sz="1600" dirty="0">
                <a:solidFill>
                  <a:srgbClr val="1F497D"/>
                </a:solidFill>
                <a:latin typeface="Calibri" panose="020F0502020204030204" pitchFamily="34" charset="0"/>
              </a:rPr>
              <a:t>. ¿CONOCES A LOS INTEGRANTES DE LA COMISIÓN DE SEGURIDAD E HIGIENE EN TU ÁREA DE TRABAJO?</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C6676A74-A685-460C-B49F-A7D35EAF9BFF}"/>
              </a:ext>
            </a:extLst>
          </p:cNvPr>
          <p:cNvGraphicFramePr>
            <a:graphicFrameLocks/>
          </p:cNvGraphicFramePr>
          <p:nvPr>
            <p:extLst>
              <p:ext uri="{D42A27DB-BD31-4B8C-83A1-F6EECF244321}">
                <p14:modId xmlns:p14="http://schemas.microsoft.com/office/powerpoint/2010/main" val="566122756"/>
              </p:ext>
            </p:extLst>
          </p:nvPr>
        </p:nvGraphicFramePr>
        <p:xfrm>
          <a:off x="1620881" y="1494468"/>
          <a:ext cx="6893339" cy="41378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1664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6 Rectángulo">
            <a:extLst>
              <a:ext uri="{FF2B5EF4-FFF2-40B4-BE49-F238E27FC236}">
                <a16:creationId xmlns:a16="http://schemas.microsoft.com/office/drawing/2014/main" id="{14C2D36D-FB0D-4516-8091-3EA6BEF09E2B}"/>
              </a:ext>
            </a:extLst>
          </p:cNvPr>
          <p:cNvSpPr/>
          <p:nvPr/>
        </p:nvSpPr>
        <p:spPr>
          <a:xfrm>
            <a:off x="996749" y="764704"/>
            <a:ext cx="7704856" cy="4675575"/>
          </a:xfrm>
          <a:prstGeom prst="rect">
            <a:avLst/>
          </a:prstGeom>
        </p:spPr>
        <p:txBody>
          <a:bodyPr wrap="square">
            <a:spAutoFit/>
          </a:bodyPr>
          <a:lstStyle/>
          <a:p>
            <a:pPr algn="ctr"/>
            <a:r>
              <a:rPr lang="es-MX" sz="1600" b="1" dirty="0"/>
              <a:t>EVALUACIÓN DE AMBIENTE DE TRABAJO DE LA UNIVERSIDAD AUTÓNOMA DE NAYARIT 2019</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1905600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5"/>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05389" y="804696"/>
            <a:ext cx="769370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SOEF-10</a:t>
            </a:r>
            <a:r>
              <a:rPr lang="es-ES" sz="1600" dirty="0">
                <a:solidFill>
                  <a:srgbClr val="1F497D"/>
                </a:solidFill>
                <a:latin typeface="Calibri" panose="020F0502020204030204" pitchFamily="34" charset="0"/>
              </a:rPr>
              <a:t>. ¿RECIBES INFORMACIÓN POR PARTE DE LA COMISIÓN DE SEGURIDAD E HIGIENE EN TU ÁREA DE TRABAJO?</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58B61850-1291-43CA-BC4D-A56320C23C4A}"/>
              </a:ext>
            </a:extLst>
          </p:cNvPr>
          <p:cNvGraphicFramePr>
            <a:graphicFrameLocks/>
          </p:cNvGraphicFramePr>
          <p:nvPr>
            <p:extLst>
              <p:ext uri="{D42A27DB-BD31-4B8C-83A1-F6EECF244321}">
                <p14:modId xmlns:p14="http://schemas.microsoft.com/office/powerpoint/2010/main" val="2949407497"/>
              </p:ext>
            </p:extLst>
          </p:nvPr>
        </p:nvGraphicFramePr>
        <p:xfrm>
          <a:off x="1547664" y="1432203"/>
          <a:ext cx="6290985" cy="41570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8612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648431" y="488949"/>
            <a:ext cx="6207617" cy="1200329"/>
          </a:xfrm>
          <a:prstGeom prst="rect">
            <a:avLst/>
          </a:prstGeom>
        </p:spPr>
        <p:txBody>
          <a:bodyPr wrap="square">
            <a:spAutoFit/>
          </a:bodyPr>
          <a:lstStyle/>
          <a:p>
            <a:pPr algn="ctr"/>
            <a:r>
              <a:rPr lang="es-ES" b="1" dirty="0">
                <a:solidFill>
                  <a:srgbClr val="000000"/>
                </a:solidFill>
                <a:latin typeface="Calibri" panose="020F0502020204030204" pitchFamily="34" charset="0"/>
              </a:rPr>
              <a:t>SEGURIDAD OCUPACIONAL </a:t>
            </a:r>
            <a:endParaRPr lang="es-ES" b="0" dirty="0">
              <a:effectLst/>
            </a:endParaRPr>
          </a:p>
          <a:p>
            <a:pPr algn="ctr"/>
            <a:r>
              <a:rPr lang="es-ES" b="1" dirty="0">
                <a:solidFill>
                  <a:srgbClr val="000000"/>
                </a:solidFill>
                <a:latin typeface="Calibri" panose="020F0502020204030204" pitchFamily="34" charset="0"/>
              </a:rPr>
              <a:t>– </a:t>
            </a:r>
            <a:endParaRPr lang="es-ES" b="0" dirty="0">
              <a:effectLst/>
            </a:endParaRPr>
          </a:p>
          <a:p>
            <a:pPr algn="ctr"/>
            <a:r>
              <a:rPr lang="es-ES" b="1" dirty="0">
                <a:solidFill>
                  <a:srgbClr val="000000"/>
                </a:solidFill>
                <a:latin typeface="Calibri" panose="020F0502020204030204" pitchFamily="34" charset="0"/>
              </a:rPr>
              <a:t>ESPACIO FÍSICO</a:t>
            </a:r>
            <a:endParaRPr lang="es-ES" b="0" dirty="0">
              <a:effectLst/>
            </a:endParaRPr>
          </a:p>
          <a:p>
            <a:pPr algn="ctr"/>
            <a:r>
              <a:rPr lang="es-ES" b="1" dirty="0">
                <a:solidFill>
                  <a:srgbClr val="000000"/>
                </a:solidFill>
                <a:latin typeface="Calibri" panose="020F0502020204030204" pitchFamily="34" charset="0"/>
              </a:rPr>
              <a:t>(SOEF)</a:t>
            </a:r>
            <a:endParaRPr lang="es-ES" b="0" dirty="0">
              <a:effectLst/>
            </a:endParaRPr>
          </a:p>
        </p:txBody>
      </p:sp>
      <p:sp>
        <p:nvSpPr>
          <p:cNvPr id="3" name="CuadroTexto 2">
            <a:extLst>
              <a:ext uri="{FF2B5EF4-FFF2-40B4-BE49-F238E27FC236}">
                <a16:creationId xmlns:a16="http://schemas.microsoft.com/office/drawing/2014/main" id="{75ECE65E-B4B6-4D46-A570-7533A0FCE594}"/>
              </a:ext>
            </a:extLst>
          </p:cNvPr>
          <p:cNvSpPr txBox="1"/>
          <p:nvPr/>
        </p:nvSpPr>
        <p:spPr>
          <a:xfrm>
            <a:off x="1377359" y="1772816"/>
            <a:ext cx="7155081" cy="3416320"/>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obtenemos que la</a:t>
            </a:r>
            <a:r>
              <a:rPr lang="es-MX" b="1" dirty="0"/>
              <a:t> iluminación </a:t>
            </a:r>
            <a:r>
              <a:rPr lang="es-MX" dirty="0"/>
              <a:t>en las áreas de trabajo es relativamente buena, el </a:t>
            </a:r>
            <a:r>
              <a:rPr lang="es-MX" b="1" dirty="0"/>
              <a:t>clima</a:t>
            </a:r>
            <a:r>
              <a:rPr lang="es-MX" dirty="0"/>
              <a:t> del entorno en cual se labora es buena pero con una oportunidad a mejorar, el </a:t>
            </a:r>
            <a:r>
              <a:rPr lang="es-MX" b="1" dirty="0"/>
              <a:t>ruido</a:t>
            </a:r>
            <a:r>
              <a:rPr lang="es-MX" dirty="0"/>
              <a:t> es adecuado para realizar las diversas labores encomendadas, en lo referente a </a:t>
            </a:r>
            <a:r>
              <a:rPr lang="es-MX" b="1" dirty="0"/>
              <a:t>mobiliario</a:t>
            </a:r>
            <a:r>
              <a:rPr lang="es-MX" dirty="0"/>
              <a:t> se expresa que es bastante bueno, el </a:t>
            </a:r>
            <a:r>
              <a:rPr lang="es-MX" b="1" dirty="0"/>
              <a:t>espacio</a:t>
            </a:r>
            <a:r>
              <a:rPr lang="es-MX" dirty="0"/>
              <a:t> permite realizar las actividades de forma normal, la </a:t>
            </a:r>
            <a:r>
              <a:rPr lang="es-MX" b="1" dirty="0"/>
              <a:t>higiene</a:t>
            </a:r>
            <a:r>
              <a:rPr lang="es-MX" dirty="0"/>
              <a:t> en general es buena con oportunidad de mejora y la </a:t>
            </a:r>
            <a:r>
              <a:rPr lang="es-MX" b="1" dirty="0"/>
              <a:t>higiene en sanitarios </a:t>
            </a:r>
            <a:r>
              <a:rPr lang="es-MX" dirty="0"/>
              <a:t>es buena, en relación a la respuesta de solicitud de </a:t>
            </a:r>
            <a:r>
              <a:rPr lang="es-MX" b="1" dirty="0"/>
              <a:t>mantenimiento</a:t>
            </a:r>
            <a:r>
              <a:rPr lang="es-MX" dirty="0"/>
              <a:t> de infraestructura se expresa que es buena, se conoce a los </a:t>
            </a:r>
            <a:r>
              <a:rPr lang="es-MX" b="1" dirty="0"/>
              <a:t>integrantes</a:t>
            </a:r>
            <a:r>
              <a:rPr lang="es-MX" dirty="0"/>
              <a:t> </a:t>
            </a:r>
            <a:r>
              <a:rPr lang="es-MX" b="1" dirty="0"/>
              <a:t>de las comisiones de seguridad e higiene </a:t>
            </a:r>
            <a:r>
              <a:rPr lang="es-MX" dirty="0"/>
              <a:t>en un buen porcentaje y se recibe la </a:t>
            </a:r>
            <a:r>
              <a:rPr lang="es-MX" b="1" dirty="0"/>
              <a:t>información que se recibe de las comisiones de seguridad e higiene</a:t>
            </a:r>
            <a:r>
              <a:rPr lang="es-MX" dirty="0"/>
              <a:t>. </a:t>
            </a:r>
          </a:p>
        </p:txBody>
      </p:sp>
    </p:spTree>
    <p:extLst>
      <p:ext uri="{BB962C8B-B14F-4D97-AF65-F5344CB8AC3E}">
        <p14:creationId xmlns:p14="http://schemas.microsoft.com/office/powerpoint/2010/main" val="3168922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803310" y="2612888"/>
            <a:ext cx="6184794" cy="1877437"/>
          </a:xfrm>
          <a:prstGeom prst="rect">
            <a:avLst/>
          </a:prstGeom>
        </p:spPr>
        <p:txBody>
          <a:bodyPr wrap="square">
            <a:spAutoFit/>
          </a:bodyPr>
          <a:lstStyle/>
          <a:p>
            <a:pPr algn="ctr"/>
            <a:r>
              <a:rPr lang="es-MX" sz="4000" b="1" dirty="0" err="1">
                <a:solidFill>
                  <a:srgbClr val="000000"/>
                </a:solidFill>
                <a:latin typeface="Calibri" panose="020F0502020204030204" pitchFamily="34" charset="0"/>
              </a:rPr>
              <a:t>lll</a:t>
            </a:r>
            <a:r>
              <a:rPr lang="es-MX" sz="4000" b="1" dirty="0">
                <a:solidFill>
                  <a:srgbClr val="000000"/>
                </a:solidFill>
                <a:latin typeface="Calibri" panose="020F0502020204030204" pitchFamily="34" charset="0"/>
              </a:rPr>
              <a:t>.-RECURSOS MATERIALES</a:t>
            </a:r>
            <a:endParaRPr lang="es-MX" sz="4000" dirty="0"/>
          </a:p>
          <a:p>
            <a:pPr algn="ctr"/>
            <a:r>
              <a:rPr lang="es-MX" sz="4000" b="1" dirty="0">
                <a:solidFill>
                  <a:srgbClr val="000000"/>
                </a:solidFill>
                <a:latin typeface="Calibri" panose="020F0502020204030204" pitchFamily="34" charset="0"/>
              </a:rPr>
              <a:t>(RM)</a:t>
            </a:r>
            <a:endParaRPr lang="es-MX" sz="4000" dirty="0"/>
          </a:p>
          <a:p>
            <a:br>
              <a:rPr lang="es-MX" dirty="0"/>
            </a:br>
            <a:endParaRPr lang="es-MX" dirty="0"/>
          </a:p>
        </p:txBody>
      </p:sp>
    </p:spTree>
    <p:extLst>
      <p:ext uri="{BB962C8B-B14F-4D97-AF65-F5344CB8AC3E}">
        <p14:creationId xmlns:p14="http://schemas.microsoft.com/office/powerpoint/2010/main" val="3489796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88643" y="718128"/>
            <a:ext cx="8255357"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RM-1</a:t>
            </a:r>
            <a:r>
              <a:rPr lang="es-ES" sz="1600" dirty="0">
                <a:solidFill>
                  <a:srgbClr val="1F497D"/>
                </a:solidFill>
                <a:latin typeface="Calibri" panose="020F0502020204030204" pitchFamily="34" charset="0"/>
              </a:rPr>
              <a:t>. LA INFORMACIÓN PARA LA PLANEACIÓN Y EJECUCIÓN DE TUS ACTIVIDADES ACADÉMICAS, ¿TE SON PROPORCIONADAS DE MANERA CORRECTA Y OPORTUNA? </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A074E1F7-1CC6-456B-8088-B474BEECB1CA}"/>
              </a:ext>
            </a:extLst>
          </p:cNvPr>
          <p:cNvGraphicFramePr>
            <a:graphicFrameLocks/>
          </p:cNvGraphicFramePr>
          <p:nvPr>
            <p:extLst>
              <p:ext uri="{D42A27DB-BD31-4B8C-83A1-F6EECF244321}">
                <p14:modId xmlns:p14="http://schemas.microsoft.com/office/powerpoint/2010/main" val="285451082"/>
              </p:ext>
            </p:extLst>
          </p:nvPr>
        </p:nvGraphicFramePr>
        <p:xfrm>
          <a:off x="1564665" y="1410665"/>
          <a:ext cx="6795041" cy="41044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8253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5774" y="718128"/>
            <a:ext cx="7999866" cy="1384995"/>
          </a:xfrm>
          <a:prstGeom prst="rect">
            <a:avLst/>
          </a:prstGeom>
        </p:spPr>
        <p:txBody>
          <a:bodyPr wrap="square">
            <a:spAutoFit/>
          </a:bodyPr>
          <a:lstStyle/>
          <a:p>
            <a:r>
              <a:rPr lang="es-ES" sz="1600" b="1" dirty="0">
                <a:solidFill>
                  <a:srgbClr val="1F497D"/>
                </a:solidFill>
                <a:latin typeface="Calibri" panose="020F0502020204030204" pitchFamily="34" charset="0"/>
              </a:rPr>
              <a:t>CUADRO RM-2</a:t>
            </a:r>
            <a:r>
              <a:rPr lang="es-ES" sz="1600" dirty="0">
                <a:solidFill>
                  <a:srgbClr val="1F497D"/>
                </a:solidFill>
                <a:latin typeface="Calibri" panose="020F0502020204030204" pitchFamily="34" charset="0"/>
              </a:rPr>
              <a:t>. ¿TIENES ACCESO A EQUIPO DE CÓMPUTO, AUDIOVISUAL, LABORATORIOS Y/O TALLERES NECESARIOS PARA LLEVAR A CABO TUS ACTIVIDADES ACADÉMICAS O DE INVESTIGACIÓN?</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16FD446A-7BFE-419B-97B0-55A9242C25F7}"/>
              </a:ext>
            </a:extLst>
          </p:cNvPr>
          <p:cNvGraphicFramePr>
            <a:graphicFrameLocks/>
          </p:cNvGraphicFramePr>
          <p:nvPr>
            <p:extLst>
              <p:ext uri="{D42A27DB-BD31-4B8C-83A1-F6EECF244321}">
                <p14:modId xmlns:p14="http://schemas.microsoft.com/office/powerpoint/2010/main" val="3410369244"/>
              </p:ext>
            </p:extLst>
          </p:nvPr>
        </p:nvGraphicFramePr>
        <p:xfrm>
          <a:off x="1637420" y="1617155"/>
          <a:ext cx="6624736" cy="39749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80807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7195" y="718128"/>
            <a:ext cx="791264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RM-3</a:t>
            </a:r>
            <a:r>
              <a:rPr lang="es-ES" sz="1600" dirty="0">
                <a:solidFill>
                  <a:srgbClr val="1F497D"/>
                </a:solidFill>
                <a:latin typeface="Calibri" panose="020F0502020204030204" pitchFamily="34" charset="0"/>
              </a:rPr>
              <a:t>. ¿ EN QUE CONDICIONES SE ENCUENTRAN  LAS AULAS DONDE IMPARTES TUS CLASES?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29E7FD6F-6204-46EF-A3CF-3DAAB7A120CF}"/>
              </a:ext>
            </a:extLst>
          </p:cNvPr>
          <p:cNvGraphicFramePr>
            <a:graphicFrameLocks/>
          </p:cNvGraphicFramePr>
          <p:nvPr>
            <p:extLst>
              <p:ext uri="{D42A27DB-BD31-4B8C-83A1-F6EECF244321}">
                <p14:modId xmlns:p14="http://schemas.microsoft.com/office/powerpoint/2010/main" val="1891149107"/>
              </p:ext>
            </p:extLst>
          </p:nvPr>
        </p:nvGraphicFramePr>
        <p:xfrm>
          <a:off x="1412549" y="1319862"/>
          <a:ext cx="7551939" cy="42611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1332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01638" y="718128"/>
            <a:ext cx="754220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RM-4</a:t>
            </a:r>
            <a:r>
              <a:rPr lang="es-ES" sz="1600" dirty="0">
                <a:solidFill>
                  <a:srgbClr val="1F497D"/>
                </a:solidFill>
                <a:latin typeface="Calibri" panose="020F0502020204030204" pitchFamily="34" charset="0"/>
              </a:rPr>
              <a:t>. ¿CUENTAS CON EL MATERIAL NECESARIO PARA LA REALIZACIÓN DE TUS FUNCIONES? </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26E6F6AE-E765-407A-957A-203CE2F0C4E6}"/>
              </a:ext>
            </a:extLst>
          </p:cNvPr>
          <p:cNvGraphicFramePr>
            <a:graphicFrameLocks/>
          </p:cNvGraphicFramePr>
          <p:nvPr>
            <p:extLst>
              <p:ext uri="{D42A27DB-BD31-4B8C-83A1-F6EECF244321}">
                <p14:modId xmlns:p14="http://schemas.microsoft.com/office/powerpoint/2010/main" val="4092326139"/>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01957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7182" y="718128"/>
            <a:ext cx="744832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RM-5</a:t>
            </a:r>
            <a:r>
              <a:rPr lang="es-ES" sz="1600" dirty="0">
                <a:solidFill>
                  <a:srgbClr val="1F497D"/>
                </a:solidFill>
                <a:latin typeface="Calibri" panose="020F0502020204030204" pitchFamily="34" charset="0"/>
              </a:rPr>
              <a:t>. ¿SE TE PROPORCIONA EL EQUIPO O HERRAMIENTAS NECESARIAS PARA REALIZAR TUS FUNCIONES? </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0DC80207-E4C1-4D82-B0B2-9B2E7D2CB94B}"/>
              </a:ext>
            </a:extLst>
          </p:cNvPr>
          <p:cNvGraphicFramePr>
            <a:graphicFrameLocks/>
          </p:cNvGraphicFramePr>
          <p:nvPr>
            <p:extLst>
              <p:ext uri="{D42A27DB-BD31-4B8C-83A1-F6EECF244321}">
                <p14:modId xmlns:p14="http://schemas.microsoft.com/office/powerpoint/2010/main" val="1801759756"/>
              </p:ext>
            </p:extLst>
          </p:nvPr>
        </p:nvGraphicFramePr>
        <p:xfrm>
          <a:off x="1390503" y="1308773"/>
          <a:ext cx="7200800" cy="42872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39973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9354" y="718128"/>
            <a:ext cx="768224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RM-6</a:t>
            </a:r>
            <a:r>
              <a:rPr lang="es-ES" sz="1600" dirty="0">
                <a:solidFill>
                  <a:srgbClr val="1F497D"/>
                </a:solidFill>
                <a:latin typeface="Calibri" panose="020F0502020204030204" pitchFamily="34" charset="0"/>
              </a:rPr>
              <a:t>. CUANDO SOLICITAS UN SERVICIO PARA TU EQUIPO DE CÓMPUTO, ¿SE TE ATIENDE DE MANERA OPORTUNA?</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0C8E4EBD-DEF6-4128-9566-FEB0ADEF20F5}"/>
              </a:ext>
            </a:extLst>
          </p:cNvPr>
          <p:cNvGraphicFramePr>
            <a:graphicFrameLocks/>
          </p:cNvGraphicFramePr>
          <p:nvPr>
            <p:extLst>
              <p:ext uri="{D42A27DB-BD31-4B8C-83A1-F6EECF244321}">
                <p14:modId xmlns:p14="http://schemas.microsoft.com/office/powerpoint/2010/main" val="1290001404"/>
              </p:ext>
            </p:extLst>
          </p:nvPr>
        </p:nvGraphicFramePr>
        <p:xfrm>
          <a:off x="1810462" y="1235644"/>
          <a:ext cx="6795041" cy="43867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61541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450942"/>
            <a:ext cx="4572000" cy="646331"/>
          </a:xfrm>
          <a:prstGeom prst="rect">
            <a:avLst/>
          </a:prstGeom>
        </p:spPr>
        <p:txBody>
          <a:bodyPr>
            <a:spAutoFit/>
          </a:bodyPr>
          <a:lstStyle/>
          <a:p>
            <a:pPr algn="ctr"/>
            <a:r>
              <a:rPr lang="es-MX" b="1" dirty="0">
                <a:solidFill>
                  <a:srgbClr val="000000"/>
                </a:solidFill>
                <a:latin typeface="Calibri" panose="020F0502020204030204" pitchFamily="34" charset="0"/>
              </a:rPr>
              <a:t>RECURSOS MATERIALES</a:t>
            </a:r>
            <a:endParaRPr lang="es-MX" b="0" dirty="0">
              <a:effectLst/>
            </a:endParaRPr>
          </a:p>
          <a:p>
            <a:pPr algn="ctr"/>
            <a:r>
              <a:rPr lang="es-MX" b="1" dirty="0">
                <a:solidFill>
                  <a:srgbClr val="000000"/>
                </a:solidFill>
                <a:latin typeface="Calibri" panose="020F0502020204030204" pitchFamily="34" charset="0"/>
              </a:rPr>
              <a:t>(RM)</a:t>
            </a:r>
            <a:endParaRPr lang="es-MX" b="0" dirty="0">
              <a:effectLst/>
            </a:endParaRPr>
          </a:p>
        </p:txBody>
      </p:sp>
      <p:sp>
        <p:nvSpPr>
          <p:cNvPr id="3" name="CuadroTexto 2">
            <a:extLst>
              <a:ext uri="{FF2B5EF4-FFF2-40B4-BE49-F238E27FC236}">
                <a16:creationId xmlns:a16="http://schemas.microsoft.com/office/drawing/2014/main" id="{E178BF6E-1A45-4FF5-9820-B08E04EE132E}"/>
              </a:ext>
            </a:extLst>
          </p:cNvPr>
          <p:cNvSpPr txBox="1"/>
          <p:nvPr/>
        </p:nvSpPr>
        <p:spPr>
          <a:xfrm>
            <a:off x="1597955" y="1068961"/>
            <a:ext cx="6785897" cy="4524315"/>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 </a:t>
            </a:r>
            <a:r>
              <a:rPr lang="es-MX" dirty="0"/>
              <a:t>son proporcionadas de manera correcta y oportuna, presentándose una oportunidad de ser excelente ya que el 20% menciona que no es siempre.</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 necesarios para llevar a cabo tus actividades académicas o de investigación, presentándose una oportunidad de ser excelente ya que casi el 20% menciona que no es siempre.</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 se imparten clases son buenas.</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777748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6 Rectángulo">
            <a:extLst>
              <a:ext uri="{FF2B5EF4-FFF2-40B4-BE49-F238E27FC236}">
                <a16:creationId xmlns:a16="http://schemas.microsoft.com/office/drawing/2014/main" id="{E59259C9-F9FB-4586-8999-51315EF4377A}"/>
              </a:ext>
            </a:extLst>
          </p:cNvPr>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2688223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450360"/>
            <a:ext cx="4572000" cy="1200329"/>
          </a:xfrm>
          <a:prstGeom prst="rect">
            <a:avLst/>
          </a:prstGeom>
        </p:spPr>
        <p:txBody>
          <a:bodyPr>
            <a:spAutoFit/>
          </a:bodyPr>
          <a:lstStyle/>
          <a:p>
            <a:pPr algn="ctr"/>
            <a:r>
              <a:rPr lang="es-MX" b="1" dirty="0">
                <a:solidFill>
                  <a:srgbClr val="000000"/>
                </a:solidFill>
                <a:latin typeface="Calibri" panose="020F0502020204030204" pitchFamily="34" charset="0"/>
              </a:rPr>
              <a:t>RECURSOS MATERIALES</a:t>
            </a:r>
            <a:endParaRPr lang="es-MX" b="0" dirty="0">
              <a:effectLst/>
            </a:endParaRPr>
          </a:p>
          <a:p>
            <a:pPr algn="ctr"/>
            <a:r>
              <a:rPr lang="es-MX" b="1" dirty="0">
                <a:solidFill>
                  <a:srgbClr val="000000"/>
                </a:solidFill>
                <a:latin typeface="Calibri" panose="020F0502020204030204" pitchFamily="34" charset="0"/>
              </a:rPr>
              <a:t>(RM)</a:t>
            </a:r>
            <a:endParaRPr lang="es-MX" b="0" dirty="0">
              <a:effectLst/>
            </a:endParaRPr>
          </a:p>
          <a:p>
            <a:br>
              <a:rPr lang="es-MX" dirty="0"/>
            </a:br>
            <a:endParaRPr lang="es-MX" dirty="0"/>
          </a:p>
        </p:txBody>
      </p:sp>
      <p:sp>
        <p:nvSpPr>
          <p:cNvPr id="3" name="CuadroTexto 2">
            <a:extLst>
              <a:ext uri="{FF2B5EF4-FFF2-40B4-BE49-F238E27FC236}">
                <a16:creationId xmlns:a16="http://schemas.microsoft.com/office/drawing/2014/main" id="{EF604107-A688-4210-8AE9-3AD4F6B94B14}"/>
              </a:ext>
            </a:extLst>
          </p:cNvPr>
          <p:cNvSpPr txBox="1"/>
          <p:nvPr/>
        </p:nvSpPr>
        <p:spPr>
          <a:xfrm>
            <a:off x="1597955" y="1068961"/>
            <a:ext cx="6785897" cy="5632311"/>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 sin embargo hay una oportunidad de ser siempre ya que mas del 25% menciona que no es siempre.</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 sin embargo hay una oportunidad de mejora ya que un 18% menciona que no es siempre, y un 4% dice que nunca cuenta con ello.</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 atiende de manera oportuna, sin embargo hay una oportunidad de mejorar  ya que un 22% menciona que no es siempre, y un 4% dice que nunca cuenta con ello.</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28337435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930346" y="2249433"/>
            <a:ext cx="5930721" cy="3108543"/>
          </a:xfrm>
          <a:prstGeom prst="rect">
            <a:avLst/>
          </a:prstGeom>
        </p:spPr>
        <p:txBody>
          <a:bodyPr wrap="square">
            <a:spAutoFit/>
          </a:bodyPr>
          <a:lstStyle/>
          <a:p>
            <a:pPr algn="ctr"/>
            <a:r>
              <a:rPr lang="es-ES" sz="4000" b="1" dirty="0">
                <a:solidFill>
                  <a:srgbClr val="000000"/>
                </a:solidFill>
                <a:latin typeface="Calibri" panose="020F0502020204030204" pitchFamily="34" charset="0"/>
              </a:rPr>
              <a:t>IV.-</a:t>
            </a:r>
            <a:r>
              <a:rPr lang="es-ES" sz="4000" b="1" i="0" u="none" strike="noStrike" dirty="0">
                <a:solidFill>
                  <a:srgbClr val="000000"/>
                </a:solidFill>
                <a:effectLst/>
                <a:latin typeface="Calibri" panose="020F0502020204030204" pitchFamily="34" charset="0"/>
              </a:rPr>
              <a:t>CONVIVENCIA CON COMPAÑEROS – COMPAÑERAS</a:t>
            </a:r>
            <a:endParaRPr lang="es-ES" sz="4000" b="0" dirty="0">
              <a:effectLst/>
            </a:endParaRPr>
          </a:p>
          <a:p>
            <a:pPr algn="ctr"/>
            <a:r>
              <a:rPr lang="es-ES" sz="4000" b="1" i="0" u="none" strike="noStrike" dirty="0">
                <a:solidFill>
                  <a:srgbClr val="000000"/>
                </a:solidFill>
                <a:effectLst/>
                <a:latin typeface="Calibri" panose="020F0502020204030204" pitchFamily="34" charset="0"/>
              </a:rPr>
              <a:t>“CCC”</a:t>
            </a:r>
            <a:endParaRPr lang="es-ES" sz="4000" b="0" dirty="0">
              <a:effectLst/>
            </a:endParaRPr>
          </a:p>
          <a:p>
            <a:br>
              <a:rPr lang="es-ES" dirty="0"/>
            </a:br>
            <a:endParaRPr lang="es-MX" dirty="0"/>
          </a:p>
        </p:txBody>
      </p:sp>
    </p:spTree>
    <p:extLst>
      <p:ext uri="{BB962C8B-B14F-4D97-AF65-F5344CB8AC3E}">
        <p14:creationId xmlns:p14="http://schemas.microsoft.com/office/powerpoint/2010/main" val="662423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1" name="Rectángulo 10"/>
          <p:cNvSpPr/>
          <p:nvPr/>
        </p:nvSpPr>
        <p:spPr>
          <a:xfrm>
            <a:off x="948022" y="657567"/>
            <a:ext cx="7653561"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CCC-1</a:t>
            </a:r>
            <a:r>
              <a:rPr lang="es-ES" sz="1600" dirty="0">
                <a:solidFill>
                  <a:srgbClr val="1F497D"/>
                </a:solidFill>
                <a:latin typeface="Calibri" panose="020F0502020204030204" pitchFamily="34" charset="0"/>
              </a:rPr>
              <a:t>. ¿CÓMO CONSIDERAS LAS RELACIONES ENTRE TUS COMPAÑEROS – COMPAÑERAS DE TRABAJO?</a:t>
            </a:r>
            <a:endParaRPr lang="es-ES" sz="1600" dirty="0"/>
          </a:p>
          <a:p>
            <a:br>
              <a:rPr lang="es-ES" dirty="0"/>
            </a:br>
            <a:endParaRPr lang="es-MX" dirty="0"/>
          </a:p>
        </p:txBody>
      </p:sp>
      <p:graphicFrame>
        <p:nvGraphicFramePr>
          <p:cNvPr id="2" name="Gráfico 1">
            <a:extLst>
              <a:ext uri="{FF2B5EF4-FFF2-40B4-BE49-F238E27FC236}">
                <a16:creationId xmlns:a16="http://schemas.microsoft.com/office/drawing/2014/main" id="{37BD8650-833E-4DC1-A995-BD36A3C83A91}"/>
              </a:ext>
            </a:extLst>
          </p:cNvPr>
          <p:cNvGraphicFramePr>
            <a:graphicFrameLocks/>
          </p:cNvGraphicFramePr>
          <p:nvPr>
            <p:extLst>
              <p:ext uri="{D42A27DB-BD31-4B8C-83A1-F6EECF244321}">
                <p14:modId xmlns:p14="http://schemas.microsoft.com/office/powerpoint/2010/main" val="4215064509"/>
              </p:ext>
            </p:extLst>
          </p:nvPr>
        </p:nvGraphicFramePr>
        <p:xfrm>
          <a:off x="1484589" y="1342722"/>
          <a:ext cx="7200800" cy="41599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32405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1022"/>
            <a:ext cx="795270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CCC-2</a:t>
            </a:r>
            <a:r>
              <a:rPr lang="es-ES" sz="1600" dirty="0">
                <a:solidFill>
                  <a:srgbClr val="1F497D"/>
                </a:solidFill>
                <a:latin typeface="Calibri" panose="020F0502020204030204" pitchFamily="34" charset="0"/>
              </a:rPr>
              <a:t>. ¿CONSIDERAS QUE EN TU ÁREA  SE FOMENTA EL TRABAJO EN EQUIPO?</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49C1754B-87DD-4196-93C8-8F0A9BB52915}"/>
              </a:ext>
            </a:extLst>
          </p:cNvPr>
          <p:cNvGraphicFramePr>
            <a:graphicFrameLocks/>
          </p:cNvGraphicFramePr>
          <p:nvPr>
            <p:extLst>
              <p:ext uri="{D42A27DB-BD31-4B8C-83A1-F6EECF244321}">
                <p14:modId xmlns:p14="http://schemas.microsoft.com/office/powerpoint/2010/main" val="296396455"/>
              </p:ext>
            </p:extLst>
          </p:nvPr>
        </p:nvGraphicFramePr>
        <p:xfrm>
          <a:off x="1556597" y="1308929"/>
          <a:ext cx="7056784" cy="40682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00609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821028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CCC-3</a:t>
            </a:r>
            <a:r>
              <a:rPr lang="es-ES" sz="1600" dirty="0">
                <a:solidFill>
                  <a:srgbClr val="1F497D"/>
                </a:solidFill>
                <a:latin typeface="Calibri" panose="020F0502020204030204" pitchFamily="34" charset="0"/>
              </a:rPr>
              <a:t>. EN TU TRABAJO, EXPRESAS TU PUNTO DE VISTA, AÚN CUANDO SEA DIFERENTE AL DE LOS DEMÁS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F9205BFE-D84A-40B5-A2CE-E5EA8E10FE38}"/>
              </a:ext>
            </a:extLst>
          </p:cNvPr>
          <p:cNvGraphicFramePr>
            <a:graphicFrameLocks/>
          </p:cNvGraphicFramePr>
          <p:nvPr>
            <p:extLst>
              <p:ext uri="{D42A27DB-BD31-4B8C-83A1-F6EECF244321}">
                <p14:modId xmlns:p14="http://schemas.microsoft.com/office/powerpoint/2010/main" val="3669447347"/>
              </p:ext>
            </p:extLst>
          </p:nvPr>
        </p:nvGraphicFramePr>
        <p:xfrm>
          <a:off x="1585706" y="1321759"/>
          <a:ext cx="7227089" cy="4085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85598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8171645"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CCC-4</a:t>
            </a:r>
            <a:r>
              <a:rPr lang="es-ES" sz="1600" dirty="0">
                <a:solidFill>
                  <a:srgbClr val="1F497D"/>
                </a:solidFill>
                <a:latin typeface="Calibri" panose="020F0502020204030204" pitchFamily="34" charset="0"/>
              </a:rPr>
              <a:t>. ¿CONSIDERAS QUE EN TÚ ÁREA DE TRABAJO SE PRESENTAN SITUACIONES DE CONFLICTO?</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28BB34F9-BA1B-4E76-8657-A0DB753DCEDF}"/>
              </a:ext>
            </a:extLst>
          </p:cNvPr>
          <p:cNvGraphicFramePr>
            <a:graphicFrameLocks/>
          </p:cNvGraphicFramePr>
          <p:nvPr>
            <p:extLst>
              <p:ext uri="{D42A27DB-BD31-4B8C-83A1-F6EECF244321}">
                <p14:modId xmlns:p14="http://schemas.microsoft.com/office/powerpoint/2010/main" val="3532824833"/>
              </p:ext>
            </p:extLst>
          </p:nvPr>
        </p:nvGraphicFramePr>
        <p:xfrm>
          <a:off x="1534519" y="1035477"/>
          <a:ext cx="6912768" cy="45327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362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741179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CCC-5</a:t>
            </a:r>
            <a:r>
              <a:rPr lang="es-ES" sz="1600" dirty="0">
                <a:solidFill>
                  <a:srgbClr val="1F497D"/>
                </a:solidFill>
                <a:latin typeface="Calibri" panose="020F0502020204030204" pitchFamily="34" charset="0"/>
              </a:rPr>
              <a:t>. ¿PIENSAS QUE LAS SITUACIONES DE CONFLICTO  PUEDEN AFECTAR EL AMBIENTE LABORAL?</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D455D952-A999-475B-AD1D-CEDCA4BD0F64}"/>
              </a:ext>
            </a:extLst>
          </p:cNvPr>
          <p:cNvGraphicFramePr>
            <a:graphicFrameLocks/>
          </p:cNvGraphicFramePr>
          <p:nvPr>
            <p:extLst>
              <p:ext uri="{D42A27DB-BD31-4B8C-83A1-F6EECF244321}">
                <p14:modId xmlns:p14="http://schemas.microsoft.com/office/powerpoint/2010/main" val="1743348367"/>
              </p:ext>
            </p:extLst>
          </p:nvPr>
        </p:nvGraphicFramePr>
        <p:xfrm>
          <a:off x="1654123" y="1250347"/>
          <a:ext cx="7371105" cy="42647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84746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8236039" cy="892552"/>
          </a:xfrm>
          <a:prstGeom prst="rect">
            <a:avLst/>
          </a:prstGeom>
        </p:spPr>
        <p:txBody>
          <a:bodyPr wrap="square">
            <a:spAutoFit/>
          </a:bodyPr>
          <a:lstStyle/>
          <a:p>
            <a:r>
              <a:rPr lang="es-ES" sz="1600" b="1" dirty="0">
                <a:solidFill>
                  <a:srgbClr val="1F497D"/>
                </a:solidFill>
                <a:latin typeface="Calibri" panose="020F0502020204030204" pitchFamily="34" charset="0"/>
              </a:rPr>
              <a:t>CUADRO CCC-6</a:t>
            </a:r>
            <a:r>
              <a:rPr lang="es-ES" sz="1600" dirty="0">
                <a:solidFill>
                  <a:srgbClr val="1F497D"/>
                </a:solidFill>
                <a:latin typeface="Calibri" panose="020F0502020204030204" pitchFamily="34" charset="0"/>
              </a:rPr>
              <a:t>. ¿QUÉ TIPO DE CONFLICTOS SE GENERAN EN TU ÁREA DE TRABAJO? (ELIGE 3)</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18F062EB-2131-4C27-A0B7-19159579C7F9}"/>
              </a:ext>
            </a:extLst>
          </p:cNvPr>
          <p:cNvGraphicFramePr>
            <a:graphicFrameLocks/>
          </p:cNvGraphicFramePr>
          <p:nvPr>
            <p:extLst>
              <p:ext uri="{D42A27DB-BD31-4B8C-83A1-F6EECF244321}">
                <p14:modId xmlns:p14="http://schemas.microsoft.com/office/powerpoint/2010/main" val="1960113006"/>
              </p:ext>
            </p:extLst>
          </p:nvPr>
        </p:nvGraphicFramePr>
        <p:xfrm>
          <a:off x="1606708" y="1311122"/>
          <a:ext cx="7357780" cy="40785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87608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6668972" cy="892552"/>
          </a:xfrm>
          <a:prstGeom prst="rect">
            <a:avLst/>
          </a:prstGeom>
        </p:spPr>
        <p:txBody>
          <a:bodyPr wrap="square">
            <a:spAutoFit/>
          </a:bodyPr>
          <a:lstStyle/>
          <a:p>
            <a:r>
              <a:rPr lang="es-ES" sz="1600" b="1" dirty="0">
                <a:solidFill>
                  <a:srgbClr val="1F497D"/>
                </a:solidFill>
                <a:latin typeface="Calibri" panose="020F0502020204030204" pitchFamily="34" charset="0"/>
              </a:rPr>
              <a:t>CUADRO CCC-7</a:t>
            </a:r>
            <a:r>
              <a:rPr lang="es-ES" sz="1600" dirty="0">
                <a:solidFill>
                  <a:srgbClr val="1F497D"/>
                </a:solidFill>
                <a:latin typeface="Calibri" panose="020F0502020204030204" pitchFamily="34" charset="0"/>
              </a:rPr>
              <a:t>. ¿SE RESUELVEN LOS CONFLICTOS EN TU ÁREA DE TRABAJO?</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808D37F7-7A35-44A5-AC9E-EBCB97D63679}"/>
              </a:ext>
            </a:extLst>
          </p:cNvPr>
          <p:cNvGraphicFramePr>
            <a:graphicFrameLocks/>
          </p:cNvGraphicFramePr>
          <p:nvPr>
            <p:extLst>
              <p:ext uri="{D42A27DB-BD31-4B8C-83A1-F6EECF244321}">
                <p14:modId xmlns:p14="http://schemas.microsoft.com/office/powerpoint/2010/main" val="2412250399"/>
              </p:ext>
            </p:extLst>
          </p:nvPr>
        </p:nvGraphicFramePr>
        <p:xfrm>
          <a:off x="1619672" y="1257624"/>
          <a:ext cx="7083073" cy="43427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99784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186124" y="488949"/>
            <a:ext cx="5132231" cy="646331"/>
          </a:xfrm>
          <a:prstGeom prst="rect">
            <a:avLst/>
          </a:prstGeom>
        </p:spPr>
        <p:txBody>
          <a:bodyPr wrap="square">
            <a:spAutoFit/>
          </a:bodyPr>
          <a:lstStyle/>
          <a:p>
            <a:pPr algn="ctr"/>
            <a:r>
              <a:rPr lang="es-ES" b="1" dirty="0">
                <a:solidFill>
                  <a:srgbClr val="000000"/>
                </a:solidFill>
                <a:latin typeface="Calibri" panose="020F0502020204030204" pitchFamily="34" charset="0"/>
              </a:rPr>
              <a:t>CONVIVENCIA CON COMPAÑEROS – COMPAÑERAS</a:t>
            </a:r>
            <a:endParaRPr lang="es-ES" b="0" dirty="0">
              <a:effectLst/>
            </a:endParaRPr>
          </a:p>
          <a:p>
            <a:pPr algn="ctr"/>
            <a:r>
              <a:rPr lang="es-ES" b="1" dirty="0">
                <a:solidFill>
                  <a:srgbClr val="000000"/>
                </a:solidFill>
                <a:latin typeface="Calibri" panose="020F0502020204030204" pitchFamily="34" charset="0"/>
              </a:rPr>
              <a:t>“CCC”</a:t>
            </a:r>
            <a:endParaRPr lang="es-ES" b="0" dirty="0">
              <a:effectLst/>
            </a:endParaRPr>
          </a:p>
        </p:txBody>
      </p:sp>
      <p:sp>
        <p:nvSpPr>
          <p:cNvPr id="3" name="CuadroTexto 2">
            <a:extLst>
              <a:ext uri="{FF2B5EF4-FFF2-40B4-BE49-F238E27FC236}">
                <a16:creationId xmlns:a16="http://schemas.microsoft.com/office/drawing/2014/main" id="{CED1A2E3-F4EA-4174-8656-F7A9078ACA04}"/>
              </a:ext>
            </a:extLst>
          </p:cNvPr>
          <p:cNvSpPr txBox="1"/>
          <p:nvPr/>
        </p:nvSpPr>
        <p:spPr>
          <a:xfrm>
            <a:off x="2195736" y="1556792"/>
            <a:ext cx="5930945" cy="3416320"/>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se opina que la </a:t>
            </a:r>
            <a:r>
              <a:rPr lang="es-MX" b="1" dirty="0"/>
              <a:t>relación</a:t>
            </a:r>
            <a:r>
              <a:rPr lang="es-MX" dirty="0"/>
              <a:t> </a:t>
            </a:r>
            <a:r>
              <a:rPr lang="es-MX" b="1" dirty="0"/>
              <a:t>entre compañeros y compañeras </a:t>
            </a:r>
            <a:r>
              <a:rPr lang="es-MX" dirty="0"/>
              <a:t>es bastante buena, el </a:t>
            </a:r>
            <a:r>
              <a:rPr lang="es-MX" b="1" dirty="0"/>
              <a:t>trabajo en equipo</a:t>
            </a:r>
            <a:r>
              <a:rPr lang="es-MX" dirty="0"/>
              <a:t> es muy bueno y con una oportunidad a mejorar, se manifiesta que se les permite expresar su </a:t>
            </a:r>
            <a:r>
              <a:rPr lang="es-MX" b="1" dirty="0"/>
              <a:t>punto de vista</a:t>
            </a:r>
            <a:r>
              <a:rPr lang="es-MX" dirty="0"/>
              <a:t>, se dice que se presentan </a:t>
            </a:r>
            <a:r>
              <a:rPr lang="es-MX" b="1" dirty="0"/>
              <a:t>situaciones de conflicto </a:t>
            </a:r>
            <a:r>
              <a:rPr lang="es-MX" dirty="0"/>
              <a:t>, y estas situaciones de </a:t>
            </a:r>
            <a:r>
              <a:rPr lang="es-MX" b="1" dirty="0"/>
              <a:t>conflicto </a:t>
            </a:r>
            <a:r>
              <a:rPr lang="es-MX" dirty="0"/>
              <a:t>suelen</a:t>
            </a:r>
            <a:r>
              <a:rPr lang="es-MX" b="1" dirty="0"/>
              <a:t> afectar el ambiente </a:t>
            </a:r>
            <a:r>
              <a:rPr lang="es-MX" dirty="0"/>
              <a:t>de trabajo, los encuestados clasificaron los siguientes </a:t>
            </a:r>
            <a:r>
              <a:rPr lang="es-MX" b="1" dirty="0"/>
              <a:t>tipos</a:t>
            </a:r>
            <a:r>
              <a:rPr lang="es-MX" dirty="0"/>
              <a:t> de conflictos jerarquizándolos de la siguiente manera: 1.-conflictos institucionales, 2.-conflictos con compañeros, 3.-conflictos usuarios-cliente, también se externa que generalmente si </a:t>
            </a:r>
            <a:r>
              <a:rPr lang="es-MX" b="1" dirty="0"/>
              <a:t>se resuelven los conflictos</a:t>
            </a:r>
            <a:r>
              <a:rPr lang="es-MX" dirty="0"/>
              <a:t>.</a:t>
            </a:r>
          </a:p>
        </p:txBody>
      </p:sp>
    </p:spTree>
    <p:extLst>
      <p:ext uri="{BB962C8B-B14F-4D97-AF65-F5344CB8AC3E}">
        <p14:creationId xmlns:p14="http://schemas.microsoft.com/office/powerpoint/2010/main" val="4062651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4" name="5 CuadroTexto">
            <a:extLst>
              <a:ext uri="{FF2B5EF4-FFF2-40B4-BE49-F238E27FC236}">
                <a16:creationId xmlns:a16="http://schemas.microsoft.com/office/drawing/2014/main" id="{A74123CB-5AE0-44D6-BF24-FC1EE2D9832F}"/>
              </a:ext>
            </a:extLst>
          </p:cNvPr>
          <p:cNvSpPr txBox="1"/>
          <p:nvPr/>
        </p:nvSpPr>
        <p:spPr>
          <a:xfrm>
            <a:off x="871424" y="2779367"/>
            <a:ext cx="8279616" cy="646331"/>
          </a:xfrm>
          <a:prstGeom prst="rect">
            <a:avLst/>
          </a:prstGeom>
          <a:noFill/>
        </p:spPr>
        <p:txBody>
          <a:bodyPr wrap="square" rtlCol="0">
            <a:spAutoFit/>
          </a:bodyPr>
          <a:lstStyle/>
          <a:p>
            <a:pPr algn="ctr"/>
            <a:r>
              <a:rPr lang="es-MX" sz="3600" b="1" dirty="0">
                <a:effectLst>
                  <a:outerShdw blurRad="38100" dist="38100" dir="2700000" algn="tl">
                    <a:srgbClr val="000000">
                      <a:alpha val="43137"/>
                    </a:srgbClr>
                  </a:outerShdw>
                </a:effectLst>
              </a:rPr>
              <a:t>UNIDAD DE DESARROLLO INSTITUCIONAL</a:t>
            </a:r>
          </a:p>
        </p:txBody>
      </p:sp>
    </p:spTree>
    <p:extLst>
      <p:ext uri="{BB962C8B-B14F-4D97-AF65-F5344CB8AC3E}">
        <p14:creationId xmlns:p14="http://schemas.microsoft.com/office/powerpoint/2010/main" val="1966330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020466" y="2203901"/>
            <a:ext cx="5750481" cy="3108543"/>
          </a:xfrm>
          <a:prstGeom prst="rect">
            <a:avLst/>
          </a:prstGeom>
        </p:spPr>
        <p:txBody>
          <a:bodyPr wrap="square">
            <a:spAutoFit/>
          </a:bodyPr>
          <a:lstStyle/>
          <a:p>
            <a:pPr algn="ctr"/>
            <a:r>
              <a:rPr lang="es-ES" sz="4000" b="1" i="0" u="none" strike="noStrike" dirty="0">
                <a:solidFill>
                  <a:srgbClr val="000000"/>
                </a:solidFill>
                <a:effectLst/>
                <a:latin typeface="Calibri" panose="020F0502020204030204" pitchFamily="34" charset="0"/>
              </a:rPr>
              <a:t>V.-RELACIÓN CON MANDOS MEDIOS Y SUPERIORES</a:t>
            </a:r>
            <a:endParaRPr lang="es-ES" sz="4000" b="0" dirty="0">
              <a:effectLst/>
            </a:endParaRPr>
          </a:p>
          <a:p>
            <a:pPr algn="ctr"/>
            <a:r>
              <a:rPr lang="es-ES" sz="4000" b="1" i="0" u="none" strike="noStrike" dirty="0">
                <a:solidFill>
                  <a:srgbClr val="000000"/>
                </a:solidFill>
                <a:effectLst/>
                <a:latin typeface="Calibri" panose="020F0502020204030204" pitchFamily="34" charset="0"/>
              </a:rPr>
              <a:t>(RMMS)</a:t>
            </a:r>
            <a:endParaRPr lang="es-ES" sz="4000" b="0" dirty="0">
              <a:effectLst/>
            </a:endParaRPr>
          </a:p>
          <a:p>
            <a:br>
              <a:rPr lang="es-ES" dirty="0"/>
            </a:br>
            <a:endParaRPr lang="es-MX" dirty="0"/>
          </a:p>
        </p:txBody>
      </p:sp>
    </p:spTree>
    <p:extLst>
      <p:ext uri="{BB962C8B-B14F-4D97-AF65-F5344CB8AC3E}">
        <p14:creationId xmlns:p14="http://schemas.microsoft.com/office/powerpoint/2010/main" val="39592907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7489065"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RMMS-1</a:t>
            </a:r>
            <a:r>
              <a:rPr lang="es-ES" sz="1600" dirty="0">
                <a:solidFill>
                  <a:srgbClr val="1F497D"/>
                </a:solidFill>
                <a:latin typeface="Calibri" panose="020F0502020204030204" pitchFamily="34" charset="0"/>
              </a:rPr>
              <a:t>. ¿FUNCIONAN LAS LÍNEAS DE AUTORIDAD/RESPONSABILIDAD AL DESEMPEÑARTE EN TU PUESTO DE TRABAJO ?</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294EE0FB-3FBA-449E-B6C6-B322FCBB3BA5}"/>
              </a:ext>
            </a:extLst>
          </p:cNvPr>
          <p:cNvGraphicFramePr>
            <a:graphicFrameLocks/>
          </p:cNvGraphicFramePr>
          <p:nvPr>
            <p:extLst>
              <p:ext uri="{D42A27DB-BD31-4B8C-83A1-F6EECF244321}">
                <p14:modId xmlns:p14="http://schemas.microsoft.com/office/powerpoint/2010/main" val="199880319"/>
              </p:ext>
            </p:extLst>
          </p:nvPr>
        </p:nvGraphicFramePr>
        <p:xfrm>
          <a:off x="1619672" y="1311528"/>
          <a:ext cx="7272808" cy="42450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5479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5112" y="656618"/>
            <a:ext cx="7875431" cy="892552"/>
          </a:xfrm>
          <a:prstGeom prst="rect">
            <a:avLst/>
          </a:prstGeom>
        </p:spPr>
        <p:txBody>
          <a:bodyPr wrap="square">
            <a:spAutoFit/>
          </a:bodyPr>
          <a:lstStyle/>
          <a:p>
            <a:r>
              <a:rPr lang="es-ES" sz="1600" b="1" dirty="0">
                <a:solidFill>
                  <a:srgbClr val="1F497D"/>
                </a:solidFill>
                <a:latin typeface="Calibri" panose="020F0502020204030204" pitchFamily="34" charset="0"/>
              </a:rPr>
              <a:t>CUADRO RMMS-2</a:t>
            </a:r>
            <a:r>
              <a:rPr lang="es-ES" sz="1600" dirty="0">
                <a:solidFill>
                  <a:srgbClr val="1F497D"/>
                </a:solidFill>
                <a:latin typeface="Calibri" panose="020F0502020204030204" pitchFamily="34" charset="0"/>
              </a:rPr>
              <a:t>. ¿RECIBES EN TIEMPO Y FORMA LAS INSTRUCCIONES DE TRABAJO?</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037CE7EB-FF8F-40BB-ADD6-D951B4FACF1A}"/>
              </a:ext>
            </a:extLst>
          </p:cNvPr>
          <p:cNvGraphicFramePr>
            <a:graphicFrameLocks/>
          </p:cNvGraphicFramePr>
          <p:nvPr>
            <p:extLst>
              <p:ext uri="{D42A27DB-BD31-4B8C-83A1-F6EECF244321}">
                <p14:modId xmlns:p14="http://schemas.microsoft.com/office/powerpoint/2010/main" val="1142369149"/>
              </p:ext>
            </p:extLst>
          </p:nvPr>
        </p:nvGraphicFramePr>
        <p:xfrm>
          <a:off x="1612591" y="1312084"/>
          <a:ext cx="7547516" cy="41909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90103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3" name="Rectángulo 2"/>
          <p:cNvSpPr/>
          <p:nvPr/>
        </p:nvSpPr>
        <p:spPr>
          <a:xfrm>
            <a:off x="948022" y="657567"/>
            <a:ext cx="781747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RMMS-3</a:t>
            </a:r>
            <a:r>
              <a:rPr lang="es-ES" sz="1600" dirty="0">
                <a:solidFill>
                  <a:srgbClr val="1F497D"/>
                </a:solidFill>
                <a:latin typeface="Calibri" panose="020F0502020204030204" pitchFamily="34" charset="0"/>
              </a:rPr>
              <a:t>. ¿CONSIDERAS QUE EL RESPONSABLE DEL ÁREA DE TRABAJO DISTRIBUYE ENTRE TODOS LOS COLABORADORES LAS ACTIVIDADES DE MANERA EQUILIBRADA?</a:t>
            </a:r>
            <a:endParaRPr lang="es-ES" sz="1600" dirty="0"/>
          </a:p>
          <a:p>
            <a:br>
              <a:rPr lang="es-ES" dirty="0"/>
            </a:br>
            <a:endParaRPr lang="es-MX" dirty="0"/>
          </a:p>
        </p:txBody>
      </p:sp>
      <p:graphicFrame>
        <p:nvGraphicFramePr>
          <p:cNvPr id="2" name="Gráfico 1">
            <a:extLst>
              <a:ext uri="{FF2B5EF4-FFF2-40B4-BE49-F238E27FC236}">
                <a16:creationId xmlns:a16="http://schemas.microsoft.com/office/drawing/2014/main" id="{6EF3E634-E75E-4C57-86D2-CB7B252D1A9A}"/>
              </a:ext>
            </a:extLst>
          </p:cNvPr>
          <p:cNvGraphicFramePr>
            <a:graphicFrameLocks/>
          </p:cNvGraphicFramePr>
          <p:nvPr>
            <p:extLst>
              <p:ext uri="{D42A27DB-BD31-4B8C-83A1-F6EECF244321}">
                <p14:modId xmlns:p14="http://schemas.microsoft.com/office/powerpoint/2010/main" val="1346227575"/>
              </p:ext>
            </p:extLst>
          </p:nvPr>
        </p:nvGraphicFramePr>
        <p:xfrm>
          <a:off x="1619672" y="1283781"/>
          <a:ext cx="7083073" cy="4303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76419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6618"/>
            <a:ext cx="904740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RMMS-4</a:t>
            </a:r>
            <a:r>
              <a:rPr lang="es-ES" sz="1600" dirty="0">
                <a:solidFill>
                  <a:srgbClr val="1F497D"/>
                </a:solidFill>
                <a:latin typeface="Calibri" panose="020F0502020204030204" pitchFamily="34" charset="0"/>
              </a:rPr>
              <a:t>. ¿EL NÚMERO DE COLABORADORES EN TU ÁREA ES ADECUADO A LA CARGA DE TRABAJO?</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5352ED18-A698-44A5-B5A0-5AF433FBD051}"/>
              </a:ext>
            </a:extLst>
          </p:cNvPr>
          <p:cNvGraphicFramePr>
            <a:graphicFrameLocks/>
          </p:cNvGraphicFramePr>
          <p:nvPr>
            <p:extLst>
              <p:ext uri="{D42A27DB-BD31-4B8C-83A1-F6EECF244321}">
                <p14:modId xmlns:p14="http://schemas.microsoft.com/office/powerpoint/2010/main" val="99035400"/>
              </p:ext>
            </p:extLst>
          </p:nvPr>
        </p:nvGraphicFramePr>
        <p:xfrm>
          <a:off x="1593382" y="1311875"/>
          <a:ext cx="7227089" cy="43147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15819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7714545"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RMMS-5</a:t>
            </a:r>
            <a:r>
              <a:rPr lang="es-ES" sz="1600" dirty="0">
                <a:solidFill>
                  <a:srgbClr val="1F497D"/>
                </a:solidFill>
                <a:latin typeface="Calibri" panose="020F0502020204030204" pitchFamily="34" charset="0"/>
              </a:rPr>
              <a:t>. LA PERSONA QUE EVALÚA TU DESEMPEÑO EN LAS ACTIVIDADES QUE TE HAN SIDO ASIGNADAS, ¿LO HACE CON BASE A RESULTADOS?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B3592A2C-AE55-4B1E-99AB-AE7C893CCD0E}"/>
              </a:ext>
            </a:extLst>
          </p:cNvPr>
          <p:cNvGraphicFramePr>
            <a:graphicFrameLocks/>
          </p:cNvGraphicFramePr>
          <p:nvPr>
            <p:extLst>
              <p:ext uri="{D42A27DB-BD31-4B8C-83A1-F6EECF244321}">
                <p14:modId xmlns:p14="http://schemas.microsoft.com/office/powerpoint/2010/main" val="126028388"/>
              </p:ext>
            </p:extLst>
          </p:nvPr>
        </p:nvGraphicFramePr>
        <p:xfrm>
          <a:off x="1642574" y="1303748"/>
          <a:ext cx="7443110" cy="42730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81498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29"/>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786255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RMMS-6</a:t>
            </a:r>
            <a:r>
              <a:rPr lang="es-ES" sz="1600" dirty="0">
                <a:solidFill>
                  <a:srgbClr val="1F497D"/>
                </a:solidFill>
                <a:latin typeface="Calibri" panose="020F0502020204030204" pitchFamily="34" charset="0"/>
              </a:rPr>
              <a:t>. ¿SE TE BRINDA EN TU ÁREA DE TRABAJO LA OPORTUNIDAD DE HACER PROPUESTAS PARA LA MEJORA?</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2196D358-1848-4A42-BDBB-5A2B89A86999}"/>
              </a:ext>
            </a:extLst>
          </p:cNvPr>
          <p:cNvGraphicFramePr>
            <a:graphicFrameLocks/>
          </p:cNvGraphicFramePr>
          <p:nvPr>
            <p:extLst>
              <p:ext uri="{D42A27DB-BD31-4B8C-83A1-F6EECF244321}">
                <p14:modId xmlns:p14="http://schemas.microsoft.com/office/powerpoint/2010/main" val="678308090"/>
              </p:ext>
            </p:extLst>
          </p:nvPr>
        </p:nvGraphicFramePr>
        <p:xfrm>
          <a:off x="1570196" y="1302325"/>
          <a:ext cx="7573804" cy="43518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95031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797"/>
            <a:ext cx="7463307" cy="892552"/>
          </a:xfrm>
          <a:prstGeom prst="rect">
            <a:avLst/>
          </a:prstGeom>
        </p:spPr>
        <p:txBody>
          <a:bodyPr wrap="square">
            <a:spAutoFit/>
          </a:bodyPr>
          <a:lstStyle/>
          <a:p>
            <a:r>
              <a:rPr lang="es-ES" sz="1600" b="1" dirty="0">
                <a:solidFill>
                  <a:srgbClr val="1F497D"/>
                </a:solidFill>
                <a:latin typeface="Calibri" panose="020F0502020204030204" pitchFamily="34" charset="0"/>
              </a:rPr>
              <a:t>CUADRO RMMS-7</a:t>
            </a:r>
            <a:r>
              <a:rPr lang="es-ES" sz="1600" dirty="0">
                <a:solidFill>
                  <a:srgbClr val="1F497D"/>
                </a:solidFill>
                <a:latin typeface="Calibri" panose="020F0502020204030204" pitchFamily="34" charset="0"/>
              </a:rPr>
              <a:t>. ¿SON CONSIDERADAS TUS PROPUESTAS PARA LA MEJORA?</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8610479E-D01F-4CAF-98C8-B6F70CB1EFB9}"/>
              </a:ext>
            </a:extLst>
          </p:cNvPr>
          <p:cNvGraphicFramePr>
            <a:graphicFrameLocks/>
          </p:cNvGraphicFramePr>
          <p:nvPr>
            <p:extLst>
              <p:ext uri="{D42A27DB-BD31-4B8C-83A1-F6EECF244321}">
                <p14:modId xmlns:p14="http://schemas.microsoft.com/office/powerpoint/2010/main" val="788747215"/>
              </p:ext>
            </p:extLst>
          </p:nvPr>
        </p:nvGraphicFramePr>
        <p:xfrm>
          <a:off x="1631672" y="1145649"/>
          <a:ext cx="7187476" cy="43428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36620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052624" y="488949"/>
            <a:ext cx="5325414" cy="646331"/>
          </a:xfrm>
          <a:prstGeom prst="rect">
            <a:avLst/>
          </a:prstGeom>
        </p:spPr>
        <p:txBody>
          <a:bodyPr wrap="square">
            <a:spAutoFit/>
          </a:bodyPr>
          <a:lstStyle/>
          <a:p>
            <a:pPr algn="ctr"/>
            <a:r>
              <a:rPr lang="es-ES" b="1" dirty="0">
                <a:solidFill>
                  <a:srgbClr val="000000"/>
                </a:solidFill>
                <a:latin typeface="Calibri" panose="020F0502020204030204" pitchFamily="34" charset="0"/>
              </a:rPr>
              <a:t>RELACIÓN CON MANDOS MEDIOS Y SUPERIORES</a:t>
            </a:r>
            <a:endParaRPr lang="es-ES" b="0" dirty="0">
              <a:effectLst/>
            </a:endParaRPr>
          </a:p>
          <a:p>
            <a:pPr algn="ctr"/>
            <a:r>
              <a:rPr lang="es-ES" b="1" dirty="0">
                <a:solidFill>
                  <a:srgbClr val="000000"/>
                </a:solidFill>
                <a:latin typeface="Calibri" panose="020F0502020204030204" pitchFamily="34" charset="0"/>
              </a:rPr>
              <a:t>(RMMS)</a:t>
            </a:r>
            <a:endParaRPr lang="es-MX" dirty="0"/>
          </a:p>
        </p:txBody>
      </p:sp>
      <p:sp>
        <p:nvSpPr>
          <p:cNvPr id="3" name="CuadroTexto 2">
            <a:extLst>
              <a:ext uri="{FF2B5EF4-FFF2-40B4-BE49-F238E27FC236}">
                <a16:creationId xmlns:a16="http://schemas.microsoft.com/office/drawing/2014/main" id="{6DD9DBB5-C601-49AB-A55C-55DB309FF228}"/>
              </a:ext>
            </a:extLst>
          </p:cNvPr>
          <p:cNvSpPr txBox="1"/>
          <p:nvPr/>
        </p:nvSpPr>
        <p:spPr>
          <a:xfrm>
            <a:off x="1521375" y="1412776"/>
            <a:ext cx="6435001" cy="2862322"/>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define que funcionan más que bien las </a:t>
            </a:r>
            <a:r>
              <a:rPr lang="es-MX" b="1" dirty="0"/>
              <a:t>líneas de autoridad </a:t>
            </a:r>
            <a:r>
              <a:rPr lang="es-MX" dirty="0"/>
              <a:t>en el desempeño del trabajo, la mayoría de veces se reciben las </a:t>
            </a:r>
            <a:r>
              <a:rPr lang="es-MX" b="1" dirty="0"/>
              <a:t>instrucciones</a:t>
            </a:r>
            <a:r>
              <a:rPr lang="es-MX" dirty="0"/>
              <a:t> de trabajo en tiempo y forma, también se percibe que los responsables de área distribuyen las </a:t>
            </a:r>
            <a:r>
              <a:rPr lang="es-MX" b="1" dirty="0"/>
              <a:t>actividades de manera equilibrada</a:t>
            </a:r>
            <a:r>
              <a:rPr lang="es-MX" dirty="0"/>
              <a:t>, el numero de colaboradores si es adecuado en relación a la </a:t>
            </a:r>
            <a:r>
              <a:rPr lang="es-MX" b="1" dirty="0"/>
              <a:t>carga de trabajo</a:t>
            </a:r>
            <a:r>
              <a:rPr lang="es-MX" dirty="0"/>
              <a:t>,</a:t>
            </a:r>
            <a:r>
              <a:rPr lang="es-MX" b="1" dirty="0"/>
              <a:t> </a:t>
            </a:r>
            <a:r>
              <a:rPr lang="es-MX" dirty="0"/>
              <a:t>de igual manera la persona que evalúa a los compañeros si lo hace en </a:t>
            </a:r>
            <a:r>
              <a:rPr lang="es-MX" b="1" dirty="0"/>
              <a:t>base a resultados</a:t>
            </a:r>
            <a:r>
              <a:rPr lang="es-MX" dirty="0"/>
              <a:t>, se brinda la oportunidad de hacer </a:t>
            </a:r>
            <a:r>
              <a:rPr lang="es-MX" b="1" dirty="0"/>
              <a:t>propuestas de mejora</a:t>
            </a:r>
            <a:r>
              <a:rPr lang="es-MX" dirty="0"/>
              <a:t>,</a:t>
            </a:r>
            <a:r>
              <a:rPr lang="es-MX" b="1" dirty="0"/>
              <a:t> </a:t>
            </a:r>
            <a:r>
              <a:rPr lang="es-MX" dirty="0"/>
              <a:t>pero se expresa que no son </a:t>
            </a:r>
            <a:r>
              <a:rPr lang="es-MX" b="1" dirty="0"/>
              <a:t>consideradas esas propuestas de mejora.</a:t>
            </a:r>
          </a:p>
        </p:txBody>
      </p:sp>
    </p:spTree>
    <p:extLst>
      <p:ext uri="{BB962C8B-B14F-4D97-AF65-F5344CB8AC3E}">
        <p14:creationId xmlns:p14="http://schemas.microsoft.com/office/powerpoint/2010/main" val="40437347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128763" y="2486979"/>
            <a:ext cx="5701162" cy="1877437"/>
          </a:xfrm>
          <a:prstGeom prst="rect">
            <a:avLst/>
          </a:prstGeom>
        </p:spPr>
        <p:txBody>
          <a:bodyPr wrap="square">
            <a:spAutoFit/>
          </a:bodyPr>
          <a:lstStyle/>
          <a:p>
            <a:pPr algn="ctr"/>
            <a:r>
              <a:rPr lang="es-MX" sz="4000" b="1" i="0" u="none" strike="noStrike" dirty="0">
                <a:solidFill>
                  <a:srgbClr val="000000"/>
                </a:solidFill>
                <a:effectLst/>
                <a:latin typeface="Calibri" panose="020F0502020204030204" pitchFamily="34" charset="0"/>
              </a:rPr>
              <a:t>VI.-PUESTO DE TRABAJO</a:t>
            </a:r>
            <a:endParaRPr lang="es-MX" sz="4000" b="0" dirty="0">
              <a:effectLst/>
            </a:endParaRPr>
          </a:p>
          <a:p>
            <a:pPr algn="ctr"/>
            <a:r>
              <a:rPr lang="es-MX" sz="4000" b="1" i="0" u="none" strike="noStrike" dirty="0">
                <a:solidFill>
                  <a:srgbClr val="000000"/>
                </a:solidFill>
                <a:effectLst/>
                <a:latin typeface="Calibri" panose="020F0502020204030204" pitchFamily="34" charset="0"/>
              </a:rPr>
              <a:t>(PT)</a:t>
            </a:r>
            <a:endParaRPr lang="es-MX" sz="4000" b="0" dirty="0">
              <a:effectLst/>
            </a:endParaRPr>
          </a:p>
          <a:p>
            <a:br>
              <a:rPr lang="es-MX" dirty="0"/>
            </a:br>
            <a:endParaRPr lang="es-MX" dirty="0"/>
          </a:p>
        </p:txBody>
      </p:sp>
    </p:spTree>
    <p:extLst>
      <p:ext uri="{BB962C8B-B14F-4D97-AF65-F5344CB8AC3E}">
        <p14:creationId xmlns:p14="http://schemas.microsoft.com/office/powerpoint/2010/main" val="3362600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graphicFrame>
        <p:nvGraphicFramePr>
          <p:cNvPr id="2" name="Gráfico 1">
            <a:extLst>
              <a:ext uri="{FF2B5EF4-FFF2-40B4-BE49-F238E27FC236}">
                <a16:creationId xmlns:a16="http://schemas.microsoft.com/office/drawing/2014/main" id="{D6530117-237E-4FC5-8418-BE970963D893}"/>
              </a:ext>
            </a:extLst>
          </p:cNvPr>
          <p:cNvGraphicFramePr>
            <a:graphicFrameLocks/>
          </p:cNvGraphicFramePr>
          <p:nvPr/>
        </p:nvGraphicFramePr>
        <p:xfrm>
          <a:off x="2097440" y="410569"/>
          <a:ext cx="5930944" cy="30443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áfico 3">
            <a:extLst>
              <a:ext uri="{FF2B5EF4-FFF2-40B4-BE49-F238E27FC236}">
                <a16:creationId xmlns:a16="http://schemas.microsoft.com/office/drawing/2014/main" id="{D2765387-AEE9-43EE-B298-9DD5487252A5}"/>
              </a:ext>
            </a:extLst>
          </p:cNvPr>
          <p:cNvGraphicFramePr>
            <a:graphicFrameLocks/>
          </p:cNvGraphicFramePr>
          <p:nvPr/>
        </p:nvGraphicFramePr>
        <p:xfrm>
          <a:off x="378048" y="3541365"/>
          <a:ext cx="3643064" cy="26635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áfico 5">
            <a:extLst>
              <a:ext uri="{FF2B5EF4-FFF2-40B4-BE49-F238E27FC236}">
                <a16:creationId xmlns:a16="http://schemas.microsoft.com/office/drawing/2014/main" id="{F12C614D-C600-4E39-849A-1AAE8952659C}"/>
              </a:ext>
            </a:extLst>
          </p:cNvPr>
          <p:cNvGraphicFramePr>
            <a:graphicFrameLocks/>
          </p:cNvGraphicFramePr>
          <p:nvPr/>
        </p:nvGraphicFramePr>
        <p:xfrm>
          <a:off x="3062872" y="3555227"/>
          <a:ext cx="4173384" cy="267250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Gráfico 7">
            <a:extLst>
              <a:ext uri="{FF2B5EF4-FFF2-40B4-BE49-F238E27FC236}">
                <a16:creationId xmlns:a16="http://schemas.microsoft.com/office/drawing/2014/main" id="{F75C922C-55F1-480D-887D-642608FD82FF}"/>
              </a:ext>
            </a:extLst>
          </p:cNvPr>
          <p:cNvGraphicFramePr>
            <a:graphicFrameLocks/>
          </p:cNvGraphicFramePr>
          <p:nvPr/>
        </p:nvGraphicFramePr>
        <p:xfrm>
          <a:off x="5652120" y="3598938"/>
          <a:ext cx="4572000" cy="265951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0677013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54201" y="5532893"/>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7772413"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PT-1</a:t>
            </a:r>
            <a:r>
              <a:rPr lang="es-ES" sz="1600" dirty="0">
                <a:solidFill>
                  <a:srgbClr val="1F497D"/>
                </a:solidFill>
                <a:latin typeface="Calibri" panose="020F0502020204030204" pitchFamily="34" charset="0"/>
              </a:rPr>
              <a:t>. ¿REALIZAS CON AGRADO LAS ACTIVIDADES QUE TE HAN SIDO ASIGNADAS?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2CE78667-7228-47DC-8AF1-CAC7703F113B}"/>
              </a:ext>
            </a:extLst>
          </p:cNvPr>
          <p:cNvGraphicFramePr>
            <a:graphicFrameLocks/>
          </p:cNvGraphicFramePr>
          <p:nvPr>
            <p:extLst>
              <p:ext uri="{D42A27DB-BD31-4B8C-83A1-F6EECF244321}">
                <p14:modId xmlns:p14="http://schemas.microsoft.com/office/powerpoint/2010/main" val="3988374329"/>
              </p:ext>
            </p:extLst>
          </p:nvPr>
        </p:nvGraphicFramePr>
        <p:xfrm>
          <a:off x="1684823" y="1276364"/>
          <a:ext cx="7135648" cy="42747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22418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50870" y="657567"/>
            <a:ext cx="763073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PT-2</a:t>
            </a:r>
            <a:r>
              <a:rPr lang="es-ES" sz="1600" dirty="0">
                <a:solidFill>
                  <a:srgbClr val="1F497D"/>
                </a:solidFill>
                <a:latin typeface="Calibri" panose="020F0502020204030204" pitchFamily="34" charset="0"/>
              </a:rPr>
              <a:t>. ¿HAS CONSIDERADO UN CAMBIO DE ÁREA QUE MEJORE TU CONDICIÓN LABORAL?</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746D7654-B82A-4198-AD99-524FF54FFAE1}"/>
              </a:ext>
            </a:extLst>
          </p:cNvPr>
          <p:cNvGraphicFramePr>
            <a:graphicFrameLocks/>
          </p:cNvGraphicFramePr>
          <p:nvPr>
            <p:extLst>
              <p:ext uri="{D42A27DB-BD31-4B8C-83A1-F6EECF244321}">
                <p14:modId xmlns:p14="http://schemas.microsoft.com/office/powerpoint/2010/main" val="3708586412"/>
              </p:ext>
            </p:extLst>
          </p:nvPr>
        </p:nvGraphicFramePr>
        <p:xfrm>
          <a:off x="1629128" y="1288799"/>
          <a:ext cx="7299097" cy="42933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57083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6618"/>
            <a:ext cx="8029977"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PT-3</a:t>
            </a:r>
            <a:r>
              <a:rPr lang="es-ES" sz="1600" dirty="0">
                <a:solidFill>
                  <a:srgbClr val="1F497D"/>
                </a:solidFill>
                <a:latin typeface="Calibri" panose="020F0502020204030204" pitchFamily="34" charset="0"/>
              </a:rPr>
              <a:t>. ¿TE PERMITE TU DESEMPEÑO LABORAL  ADQUIRIR NUEVAS HABILIDADES PARA TU DESARROLLO INTEGRAL?</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508DEE24-9FFF-4C80-901E-9449D8A1D798}"/>
              </a:ext>
            </a:extLst>
          </p:cNvPr>
          <p:cNvGraphicFramePr>
            <a:graphicFrameLocks/>
          </p:cNvGraphicFramePr>
          <p:nvPr>
            <p:extLst>
              <p:ext uri="{D42A27DB-BD31-4B8C-83A1-F6EECF244321}">
                <p14:modId xmlns:p14="http://schemas.microsoft.com/office/powerpoint/2010/main" val="735283594"/>
              </p:ext>
            </p:extLst>
          </p:nvPr>
        </p:nvGraphicFramePr>
        <p:xfrm>
          <a:off x="1682625" y="1434646"/>
          <a:ext cx="7200800" cy="40943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27263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7862552" cy="892552"/>
          </a:xfrm>
          <a:prstGeom prst="rect">
            <a:avLst/>
          </a:prstGeom>
        </p:spPr>
        <p:txBody>
          <a:bodyPr wrap="square">
            <a:spAutoFit/>
          </a:bodyPr>
          <a:lstStyle/>
          <a:p>
            <a:r>
              <a:rPr lang="es-MX" sz="1600" b="1" dirty="0">
                <a:solidFill>
                  <a:srgbClr val="1F497D"/>
                </a:solidFill>
                <a:latin typeface="Calibri" panose="020F0502020204030204" pitchFamily="34" charset="0"/>
              </a:rPr>
              <a:t>CUADRO PT-4</a:t>
            </a:r>
            <a:r>
              <a:rPr lang="es-MX" sz="1600" dirty="0">
                <a:solidFill>
                  <a:srgbClr val="1F497D"/>
                </a:solidFill>
                <a:latin typeface="Calibri" panose="020F0502020204030204" pitchFamily="34" charset="0"/>
              </a:rPr>
              <a:t>. ¿LA CARGA DE TRABAJO ASIGNADA CORRESPONDE A TU JORNADA LABORAL?</a:t>
            </a:r>
            <a:endParaRPr lang="es-MX" sz="1600" dirty="0"/>
          </a:p>
          <a:p>
            <a:br>
              <a:rPr lang="es-MX" dirty="0"/>
            </a:br>
            <a:endParaRPr lang="es-MX" dirty="0"/>
          </a:p>
        </p:txBody>
      </p:sp>
      <p:graphicFrame>
        <p:nvGraphicFramePr>
          <p:cNvPr id="3" name="Gráfico 2">
            <a:extLst>
              <a:ext uri="{FF2B5EF4-FFF2-40B4-BE49-F238E27FC236}">
                <a16:creationId xmlns:a16="http://schemas.microsoft.com/office/drawing/2014/main" id="{89F04476-B7F6-49A1-B055-2720C7C27FCD}"/>
              </a:ext>
            </a:extLst>
          </p:cNvPr>
          <p:cNvGraphicFramePr>
            <a:graphicFrameLocks/>
          </p:cNvGraphicFramePr>
          <p:nvPr>
            <p:extLst>
              <p:ext uri="{D42A27DB-BD31-4B8C-83A1-F6EECF244321}">
                <p14:modId xmlns:p14="http://schemas.microsoft.com/office/powerpoint/2010/main" val="4179776640"/>
              </p:ext>
            </p:extLst>
          </p:nvPr>
        </p:nvGraphicFramePr>
        <p:xfrm>
          <a:off x="1571445" y="1307344"/>
          <a:ext cx="7272808" cy="43682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63716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9330744" cy="923330"/>
          </a:xfrm>
          <a:prstGeom prst="rect">
            <a:avLst/>
          </a:prstGeom>
        </p:spPr>
        <p:txBody>
          <a:bodyPr wrap="square">
            <a:spAutoFit/>
          </a:bodyPr>
          <a:lstStyle/>
          <a:p>
            <a:r>
              <a:rPr lang="es-ES" sz="1600" b="1" dirty="0">
                <a:solidFill>
                  <a:srgbClr val="1F497D"/>
                </a:solidFill>
                <a:latin typeface="Calibri" panose="020F0502020204030204" pitchFamily="34" charset="0"/>
              </a:rPr>
              <a:t>CUADRO PT-5</a:t>
            </a:r>
            <a:r>
              <a:rPr lang="es-ES" sz="1600" dirty="0">
                <a:solidFill>
                  <a:srgbClr val="1F497D"/>
                </a:solidFill>
                <a:latin typeface="Calibri" panose="020F0502020204030204" pitchFamily="34" charset="0"/>
              </a:rPr>
              <a:t>. ¿TIENE RELACIÓN EL PUESTO DE TRABAJO CON TU PREPARACIÓN ACADÉMICA  ?</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E17238E0-6089-408C-B071-0FA205B4DAC7}"/>
              </a:ext>
            </a:extLst>
          </p:cNvPr>
          <p:cNvGraphicFramePr>
            <a:graphicFrameLocks/>
          </p:cNvGraphicFramePr>
          <p:nvPr>
            <p:extLst>
              <p:ext uri="{D42A27DB-BD31-4B8C-83A1-F6EECF244321}">
                <p14:modId xmlns:p14="http://schemas.microsoft.com/office/powerpoint/2010/main" val="4021578778"/>
              </p:ext>
            </p:extLst>
          </p:nvPr>
        </p:nvGraphicFramePr>
        <p:xfrm>
          <a:off x="1660786" y="1296477"/>
          <a:ext cx="7357780" cy="42650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21273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696690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PT-6</a:t>
            </a:r>
            <a:r>
              <a:rPr lang="es-ES" sz="1600" dirty="0">
                <a:solidFill>
                  <a:srgbClr val="1F497D"/>
                </a:solidFill>
                <a:latin typeface="Calibri" panose="020F0502020204030204" pitchFamily="34" charset="0"/>
              </a:rPr>
              <a:t>. ¿ESTÁS CAPACITADO PARA REALIZAR TUS FUNCIONES LABORALES?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A4AB844B-CF5C-41D3-BA9C-46DD7C5DB210}"/>
              </a:ext>
            </a:extLst>
          </p:cNvPr>
          <p:cNvGraphicFramePr>
            <a:graphicFrameLocks/>
          </p:cNvGraphicFramePr>
          <p:nvPr>
            <p:extLst>
              <p:ext uri="{D42A27DB-BD31-4B8C-83A1-F6EECF244321}">
                <p14:modId xmlns:p14="http://schemas.microsoft.com/office/powerpoint/2010/main" val="4232058634"/>
              </p:ext>
            </p:extLst>
          </p:nvPr>
        </p:nvGraphicFramePr>
        <p:xfrm>
          <a:off x="1631264" y="1197300"/>
          <a:ext cx="7416824" cy="42290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79209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7798158"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PT-7</a:t>
            </a:r>
            <a:r>
              <a:rPr lang="es-ES" sz="1600" dirty="0">
                <a:solidFill>
                  <a:srgbClr val="1F497D"/>
                </a:solidFill>
                <a:latin typeface="Calibri" panose="020F0502020204030204" pitchFamily="34" charset="0"/>
              </a:rPr>
              <a:t>. ¿HAS RECIBIDO CAPACITACIÓN POR PARTE DE LA UAN EN EL ÚLTIMO AÑO?</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7D7AAB8B-FA16-40E1-8D59-1AD536D51A3D}"/>
              </a:ext>
            </a:extLst>
          </p:cNvPr>
          <p:cNvGraphicFramePr>
            <a:graphicFrameLocks/>
          </p:cNvGraphicFramePr>
          <p:nvPr>
            <p:extLst>
              <p:ext uri="{D42A27DB-BD31-4B8C-83A1-F6EECF244321}">
                <p14:modId xmlns:p14="http://schemas.microsoft.com/office/powerpoint/2010/main" val="1126217882"/>
              </p:ext>
            </p:extLst>
          </p:nvPr>
        </p:nvGraphicFramePr>
        <p:xfrm>
          <a:off x="1654050" y="1204356"/>
          <a:ext cx="7200800" cy="4320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82943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4430" y="656618"/>
            <a:ext cx="761785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PT-8</a:t>
            </a:r>
            <a:r>
              <a:rPr lang="es-ES" sz="1600" dirty="0">
                <a:solidFill>
                  <a:srgbClr val="1F497D"/>
                </a:solidFill>
                <a:latin typeface="Calibri" panose="020F0502020204030204" pitchFamily="34" charset="0"/>
              </a:rPr>
              <a:t>. ¿TE PERMITEN ASISTIR A LOS CURSOS DE CAPACITACIÓN?</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7A1647FB-1AC1-4BF5-9FAA-3D85B100F98C}"/>
              </a:ext>
            </a:extLst>
          </p:cNvPr>
          <p:cNvGraphicFramePr>
            <a:graphicFrameLocks/>
          </p:cNvGraphicFramePr>
          <p:nvPr>
            <p:extLst>
              <p:ext uri="{D42A27DB-BD31-4B8C-83A1-F6EECF244321}">
                <p14:modId xmlns:p14="http://schemas.microsoft.com/office/powerpoint/2010/main" val="2208354937"/>
              </p:ext>
            </p:extLst>
          </p:nvPr>
        </p:nvGraphicFramePr>
        <p:xfrm>
          <a:off x="1660786" y="1410077"/>
          <a:ext cx="7357780" cy="43167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63739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74992"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1852" y="656618"/>
            <a:ext cx="756633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PT-9</a:t>
            </a:r>
            <a:r>
              <a:rPr lang="es-ES" sz="1600" dirty="0">
                <a:solidFill>
                  <a:srgbClr val="1F497D"/>
                </a:solidFill>
                <a:latin typeface="Calibri" panose="020F0502020204030204" pitchFamily="34" charset="0"/>
              </a:rPr>
              <a:t>. ¿CONSIDERAS QUE EL CONTENIDO DE LOS CURSOS DE CAPACITACIÓN HA FORTALECIDO TU DESEMPEÑO LABORAL?</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50F8EDB7-2C07-4393-BCCD-F43C6510AB36}"/>
              </a:ext>
            </a:extLst>
          </p:cNvPr>
          <p:cNvGraphicFramePr>
            <a:graphicFrameLocks/>
          </p:cNvGraphicFramePr>
          <p:nvPr>
            <p:extLst>
              <p:ext uri="{D42A27DB-BD31-4B8C-83A1-F6EECF244321}">
                <p14:modId xmlns:p14="http://schemas.microsoft.com/office/powerpoint/2010/main" val="961440795"/>
              </p:ext>
            </p:extLst>
          </p:nvPr>
        </p:nvGraphicFramePr>
        <p:xfrm>
          <a:off x="1588777" y="1240916"/>
          <a:ext cx="7501797" cy="43679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22487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488949"/>
            <a:ext cx="4572000" cy="646331"/>
          </a:xfrm>
          <a:prstGeom prst="rect">
            <a:avLst/>
          </a:prstGeom>
        </p:spPr>
        <p:txBody>
          <a:bodyPr>
            <a:spAutoFit/>
          </a:bodyPr>
          <a:lstStyle/>
          <a:p>
            <a:pPr algn="ctr"/>
            <a:r>
              <a:rPr lang="es-MX" b="1" dirty="0">
                <a:solidFill>
                  <a:srgbClr val="000000"/>
                </a:solidFill>
                <a:latin typeface="Calibri" panose="020F0502020204030204" pitchFamily="34" charset="0"/>
              </a:rPr>
              <a:t>PUESTO DE TRABAJO</a:t>
            </a:r>
            <a:endParaRPr lang="es-MX" b="0" dirty="0">
              <a:effectLst/>
            </a:endParaRPr>
          </a:p>
          <a:p>
            <a:pPr algn="ctr"/>
            <a:r>
              <a:rPr lang="es-MX" b="1" dirty="0">
                <a:solidFill>
                  <a:srgbClr val="000000"/>
                </a:solidFill>
                <a:latin typeface="Calibri" panose="020F0502020204030204" pitchFamily="34" charset="0"/>
              </a:rPr>
              <a:t>(PT)</a:t>
            </a:r>
            <a:endParaRPr lang="es-MX" b="0" dirty="0">
              <a:effectLst/>
            </a:endParaRPr>
          </a:p>
        </p:txBody>
      </p:sp>
      <p:sp>
        <p:nvSpPr>
          <p:cNvPr id="3" name="CuadroTexto 2">
            <a:extLst>
              <a:ext uri="{FF2B5EF4-FFF2-40B4-BE49-F238E27FC236}">
                <a16:creationId xmlns:a16="http://schemas.microsoft.com/office/drawing/2014/main" id="{AE95F67E-9F5F-4EC7-B12B-553B044A436F}"/>
              </a:ext>
            </a:extLst>
          </p:cNvPr>
          <p:cNvSpPr txBox="1"/>
          <p:nvPr/>
        </p:nvSpPr>
        <p:spPr>
          <a:xfrm>
            <a:off x="1692472" y="1217149"/>
            <a:ext cx="6639596" cy="4247317"/>
          </a:xfrm>
          <a:prstGeom prst="rect">
            <a:avLst/>
          </a:prstGeom>
          <a:noFill/>
        </p:spPr>
        <p:txBody>
          <a:bodyPr wrap="square" rtlCol="0">
            <a:spAutoFit/>
          </a:bodyPr>
          <a:lstStyle/>
          <a:p>
            <a:pPr algn="just"/>
            <a:r>
              <a:rPr lang="es-MX" dirty="0"/>
              <a:t>En el rubro de </a:t>
            </a:r>
            <a:r>
              <a:rPr lang="es-MX" b="1" dirty="0"/>
              <a:t>“Puesto de Trabajo” </a:t>
            </a:r>
            <a:r>
              <a:rPr lang="es-MX" dirty="0"/>
              <a:t>un gran porcentaje responde que realiza las </a:t>
            </a:r>
            <a:r>
              <a:rPr lang="es-MX" b="1" dirty="0"/>
              <a:t>actividades asignadas con agrado</a:t>
            </a:r>
            <a:r>
              <a:rPr lang="es-MX" dirty="0"/>
              <a:t>, casi un 1/3 de los que contestaron la encuesta consideran un posible </a:t>
            </a:r>
            <a:r>
              <a:rPr lang="es-MX" b="1" dirty="0"/>
              <a:t>cambio de área </a:t>
            </a:r>
            <a:r>
              <a:rPr lang="es-MX" dirty="0"/>
              <a:t>que mejore su situación laboral, en general se considera que su desempeño laboral les permite adquirir nuevas habilidades para su </a:t>
            </a:r>
            <a:r>
              <a:rPr lang="es-MX" b="1" dirty="0"/>
              <a:t>desarrollo integral</a:t>
            </a:r>
            <a:r>
              <a:rPr lang="es-MX" dirty="0"/>
              <a:t>, un alto porcentaje manifiesta que la </a:t>
            </a:r>
            <a:r>
              <a:rPr lang="es-MX" b="1" dirty="0"/>
              <a:t>carga de trabajo de su jornada laboral</a:t>
            </a:r>
            <a:r>
              <a:rPr lang="es-MX" dirty="0"/>
              <a:t> asignada es adecuada, se expresa en alto valor que si se tiene relación del </a:t>
            </a:r>
            <a:r>
              <a:rPr lang="es-MX" b="1" dirty="0"/>
              <a:t>puesto de trabajo con su preparación académica</a:t>
            </a:r>
            <a:r>
              <a:rPr lang="es-MX" dirty="0"/>
              <a:t>, se manifiesta que en un gran porcentaje se está </a:t>
            </a:r>
            <a:r>
              <a:rPr lang="es-MX" b="1" dirty="0"/>
              <a:t>capacitado para realizar sus funciones laborales</a:t>
            </a:r>
            <a:r>
              <a:rPr lang="es-MX" dirty="0"/>
              <a:t>, que una mitad de los encuestados denota que no ha recibido </a:t>
            </a:r>
            <a:r>
              <a:rPr lang="es-MX" b="1" dirty="0"/>
              <a:t>capacitación el ultimo año</a:t>
            </a:r>
            <a:r>
              <a:rPr lang="es-MX" dirty="0"/>
              <a:t>  por parte de la UAN,  se enuncia que se les </a:t>
            </a:r>
            <a:r>
              <a:rPr lang="es-MX" b="1" dirty="0"/>
              <a:t>permite asistir a  los cursos de capacitación </a:t>
            </a:r>
            <a:r>
              <a:rPr lang="es-MX" dirty="0"/>
              <a:t>pero un 6% no ha sido convocado, en un porcentaje menor se dice que los cursos de </a:t>
            </a:r>
            <a:r>
              <a:rPr lang="es-MX" b="1" dirty="0"/>
              <a:t>capacitación fortalece su desempeño laboral</a:t>
            </a:r>
            <a:r>
              <a:rPr lang="es-MX" dirty="0"/>
              <a:t>.</a:t>
            </a:r>
          </a:p>
        </p:txBody>
      </p:sp>
    </p:spTree>
    <p:extLst>
      <p:ext uri="{BB962C8B-B14F-4D97-AF65-F5344CB8AC3E}">
        <p14:creationId xmlns:p14="http://schemas.microsoft.com/office/powerpoint/2010/main" val="2858363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9017"/>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graphicFrame>
        <p:nvGraphicFramePr>
          <p:cNvPr id="4" name="Gráfico 3">
            <a:extLst>
              <a:ext uri="{FF2B5EF4-FFF2-40B4-BE49-F238E27FC236}">
                <a16:creationId xmlns:a16="http://schemas.microsoft.com/office/drawing/2014/main" id="{363EF88F-F7C9-4346-A9BA-BC9EF4277E34}"/>
              </a:ext>
            </a:extLst>
          </p:cNvPr>
          <p:cNvGraphicFramePr>
            <a:graphicFrameLocks/>
          </p:cNvGraphicFramePr>
          <p:nvPr>
            <p:extLst>
              <p:ext uri="{D42A27DB-BD31-4B8C-83A1-F6EECF244321}">
                <p14:modId xmlns:p14="http://schemas.microsoft.com/office/powerpoint/2010/main" val="2906692040"/>
              </p:ext>
            </p:extLst>
          </p:nvPr>
        </p:nvGraphicFramePr>
        <p:xfrm>
          <a:off x="1211471" y="3477582"/>
          <a:ext cx="3240000" cy="27303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a16="http://schemas.microsoft.com/office/drawing/2014/main" id="{E2F6CE6A-8E4B-4F13-A556-4D091757DB32}"/>
              </a:ext>
            </a:extLst>
          </p:cNvPr>
          <p:cNvGraphicFramePr>
            <a:graphicFrameLocks/>
          </p:cNvGraphicFramePr>
          <p:nvPr/>
        </p:nvGraphicFramePr>
        <p:xfrm>
          <a:off x="1651203" y="650119"/>
          <a:ext cx="6230065" cy="28274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áfico 7">
            <a:extLst>
              <a:ext uri="{FF2B5EF4-FFF2-40B4-BE49-F238E27FC236}">
                <a16:creationId xmlns:a16="http://schemas.microsoft.com/office/drawing/2014/main" id="{CCBB575F-67ED-4C33-A4A5-2B415A8026C1}"/>
              </a:ext>
            </a:extLst>
          </p:cNvPr>
          <p:cNvGraphicFramePr>
            <a:graphicFrameLocks/>
          </p:cNvGraphicFramePr>
          <p:nvPr>
            <p:extLst>
              <p:ext uri="{D42A27DB-BD31-4B8C-83A1-F6EECF244321}">
                <p14:modId xmlns:p14="http://schemas.microsoft.com/office/powerpoint/2010/main" val="2858741410"/>
              </p:ext>
            </p:extLst>
          </p:nvPr>
        </p:nvGraphicFramePr>
        <p:xfrm>
          <a:off x="5481489" y="3489715"/>
          <a:ext cx="3240000" cy="27181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880460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265818" y="2610656"/>
            <a:ext cx="5259777" cy="1323439"/>
          </a:xfrm>
          <a:prstGeom prst="rect">
            <a:avLst/>
          </a:prstGeom>
        </p:spPr>
        <p:txBody>
          <a:bodyPr wrap="square">
            <a:spAutoFit/>
          </a:bodyPr>
          <a:lstStyle/>
          <a:p>
            <a:pPr algn="ctr"/>
            <a:r>
              <a:rPr lang="es-MX" sz="4000" b="1" i="0" u="none" strike="noStrike" dirty="0">
                <a:solidFill>
                  <a:srgbClr val="000000"/>
                </a:solidFill>
                <a:effectLst/>
                <a:latin typeface="Calibri" panose="020F0502020204030204" pitchFamily="34" charset="0"/>
              </a:rPr>
              <a:t>VII.-MEDIO AMBIENTE</a:t>
            </a:r>
            <a:endParaRPr lang="es-MX" sz="4000" b="0" dirty="0">
              <a:effectLst/>
            </a:endParaRPr>
          </a:p>
          <a:p>
            <a:pPr algn="ctr"/>
            <a:r>
              <a:rPr lang="es-MX" sz="4000" b="1" i="0" u="none" strike="noStrike" dirty="0">
                <a:solidFill>
                  <a:srgbClr val="000000"/>
                </a:solidFill>
                <a:effectLst/>
                <a:latin typeface="Calibri" panose="020F0502020204030204" pitchFamily="34" charset="0"/>
              </a:rPr>
              <a:t>(MA)</a:t>
            </a:r>
            <a:endParaRPr lang="es-MX" sz="4000" b="0" dirty="0">
              <a:effectLst/>
            </a:endParaRPr>
          </a:p>
        </p:txBody>
      </p:sp>
    </p:spTree>
    <p:extLst>
      <p:ext uri="{BB962C8B-B14F-4D97-AF65-F5344CB8AC3E}">
        <p14:creationId xmlns:p14="http://schemas.microsoft.com/office/powerpoint/2010/main" val="10462876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8143"/>
            <a:ext cx="6668972" cy="892552"/>
          </a:xfrm>
          <a:prstGeom prst="rect">
            <a:avLst/>
          </a:prstGeom>
        </p:spPr>
        <p:txBody>
          <a:bodyPr wrap="square">
            <a:spAutoFit/>
          </a:bodyPr>
          <a:lstStyle/>
          <a:p>
            <a:r>
              <a:rPr lang="es-ES" sz="1600" b="1" dirty="0">
                <a:solidFill>
                  <a:srgbClr val="1F497D"/>
                </a:solidFill>
                <a:latin typeface="Calibri" panose="020F0502020204030204" pitchFamily="34" charset="0"/>
              </a:rPr>
              <a:t>CUADRO MA-1</a:t>
            </a:r>
            <a:r>
              <a:rPr lang="es-ES" sz="1600" dirty="0">
                <a:solidFill>
                  <a:srgbClr val="1F497D"/>
                </a:solidFill>
                <a:latin typeface="Calibri" panose="020F0502020204030204" pitchFamily="34" charset="0"/>
              </a:rPr>
              <a:t>. CONSIDERAS QUE TU ÁREA DE TRABAJO ESTÁ LIBRE DE:</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9737FF3C-BEB0-4D61-A244-B640A229EFE4}"/>
              </a:ext>
            </a:extLst>
          </p:cNvPr>
          <p:cNvGraphicFramePr>
            <a:graphicFrameLocks/>
          </p:cNvGraphicFramePr>
          <p:nvPr>
            <p:extLst>
              <p:ext uri="{D42A27DB-BD31-4B8C-83A1-F6EECF244321}">
                <p14:modId xmlns:p14="http://schemas.microsoft.com/office/powerpoint/2010/main" val="2218228315"/>
              </p:ext>
            </p:extLst>
          </p:nvPr>
        </p:nvGraphicFramePr>
        <p:xfrm>
          <a:off x="1665390" y="1340768"/>
          <a:ext cx="7155081" cy="41646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7564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8143"/>
            <a:ext cx="6293415" cy="892552"/>
          </a:xfrm>
          <a:prstGeom prst="rect">
            <a:avLst/>
          </a:prstGeom>
        </p:spPr>
        <p:txBody>
          <a:bodyPr wrap="square">
            <a:spAutoFit/>
          </a:bodyPr>
          <a:lstStyle/>
          <a:p>
            <a:r>
              <a:rPr lang="es-ES" sz="1600" b="1" dirty="0">
                <a:solidFill>
                  <a:srgbClr val="1F497D"/>
                </a:solidFill>
                <a:latin typeface="Calibri" panose="020F0502020204030204" pitchFamily="34" charset="0"/>
              </a:rPr>
              <a:t>CUADRO MA-2</a:t>
            </a:r>
            <a:r>
              <a:rPr lang="es-ES" sz="1600" dirty="0">
                <a:solidFill>
                  <a:srgbClr val="1F497D"/>
                </a:solidFill>
                <a:latin typeface="Calibri" panose="020F0502020204030204" pitchFamily="34" charset="0"/>
              </a:rPr>
              <a:t>. CONSIDERAS QUE TU ÁREA DE TRABAJO ESTÁ LIBRE DE :</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05E932A1-75AA-43EA-9777-9A5A589688B7}"/>
              </a:ext>
            </a:extLst>
          </p:cNvPr>
          <p:cNvGraphicFramePr>
            <a:graphicFrameLocks/>
          </p:cNvGraphicFramePr>
          <p:nvPr>
            <p:extLst>
              <p:ext uri="{D42A27DB-BD31-4B8C-83A1-F6EECF244321}">
                <p14:modId xmlns:p14="http://schemas.microsoft.com/office/powerpoint/2010/main" val="4054994098"/>
              </p:ext>
            </p:extLst>
          </p:nvPr>
        </p:nvGraphicFramePr>
        <p:xfrm>
          <a:off x="1656069" y="1327558"/>
          <a:ext cx="6893336" cy="40959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04109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7823915"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MA-3</a:t>
            </a:r>
            <a:r>
              <a:rPr lang="es-ES" sz="1600" dirty="0">
                <a:solidFill>
                  <a:srgbClr val="1F497D"/>
                </a:solidFill>
                <a:latin typeface="Calibri" panose="020F0502020204030204" pitchFamily="34" charset="0"/>
              </a:rPr>
              <a:t>. CONSIDERAS QUE TU ÁREA DE TRABAJO ESTÁ LIBRE DE PLAGAS (FLORA Y FAUNA NOCIVA):</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7FF6EDBB-EC0F-4E12-9ACB-5B17E6EA722D}"/>
              </a:ext>
            </a:extLst>
          </p:cNvPr>
          <p:cNvGraphicFramePr>
            <a:graphicFrameLocks/>
          </p:cNvGraphicFramePr>
          <p:nvPr>
            <p:extLst>
              <p:ext uri="{D42A27DB-BD31-4B8C-83A1-F6EECF244321}">
                <p14:modId xmlns:p14="http://schemas.microsoft.com/office/powerpoint/2010/main" val="344484419"/>
              </p:ext>
            </p:extLst>
          </p:nvPr>
        </p:nvGraphicFramePr>
        <p:xfrm>
          <a:off x="1671640" y="1319861"/>
          <a:ext cx="7200800" cy="4176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36335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8143"/>
            <a:ext cx="6293415" cy="892552"/>
          </a:xfrm>
          <a:prstGeom prst="rect">
            <a:avLst/>
          </a:prstGeom>
        </p:spPr>
        <p:txBody>
          <a:bodyPr wrap="square">
            <a:spAutoFit/>
          </a:bodyPr>
          <a:lstStyle/>
          <a:p>
            <a:r>
              <a:rPr lang="es-ES" sz="1600" b="1" dirty="0">
                <a:solidFill>
                  <a:srgbClr val="1F497D"/>
                </a:solidFill>
                <a:latin typeface="Calibri" panose="020F0502020204030204" pitchFamily="34" charset="0"/>
              </a:rPr>
              <a:t>CUADRO MA-4</a:t>
            </a:r>
            <a:r>
              <a:rPr lang="es-ES" sz="1600" dirty="0">
                <a:solidFill>
                  <a:srgbClr val="1F497D"/>
                </a:solidFill>
                <a:latin typeface="Calibri" panose="020F0502020204030204" pitchFamily="34" charset="0"/>
              </a:rPr>
              <a:t>. CONSIDERAS QUE TU ÁREA DE TRABAJO ESTÁ LIBRE DE:</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F91392DC-B901-43F4-BC1A-C5C631910807}"/>
              </a:ext>
            </a:extLst>
          </p:cNvPr>
          <p:cNvGraphicFramePr>
            <a:graphicFrameLocks/>
          </p:cNvGraphicFramePr>
          <p:nvPr>
            <p:extLst>
              <p:ext uri="{D42A27DB-BD31-4B8C-83A1-F6EECF244321}">
                <p14:modId xmlns:p14="http://schemas.microsoft.com/office/powerpoint/2010/main" val="684874724"/>
              </p:ext>
            </p:extLst>
          </p:nvPr>
        </p:nvGraphicFramePr>
        <p:xfrm>
          <a:off x="1705004" y="1286694"/>
          <a:ext cx="7403500" cy="42846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78376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813300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MA-5</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89DB88C1-4ACB-46AF-B127-39E0ADA572C2}"/>
              </a:ext>
            </a:extLst>
          </p:cNvPr>
          <p:cNvGraphicFramePr>
            <a:graphicFrameLocks/>
          </p:cNvGraphicFramePr>
          <p:nvPr>
            <p:extLst>
              <p:ext uri="{D42A27DB-BD31-4B8C-83A1-F6EECF244321}">
                <p14:modId xmlns:p14="http://schemas.microsoft.com/office/powerpoint/2010/main" val="4231702339"/>
              </p:ext>
            </p:extLst>
          </p:nvPr>
        </p:nvGraphicFramePr>
        <p:xfrm>
          <a:off x="1654123" y="1206960"/>
          <a:ext cx="7371105" cy="44382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25371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1" name="Rectángulo 10"/>
          <p:cNvSpPr/>
          <p:nvPr/>
        </p:nvSpPr>
        <p:spPr>
          <a:xfrm>
            <a:off x="948022" y="644688"/>
            <a:ext cx="8017099"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MA-6</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2" name="Gráfico 1">
            <a:extLst>
              <a:ext uri="{FF2B5EF4-FFF2-40B4-BE49-F238E27FC236}">
                <a16:creationId xmlns:a16="http://schemas.microsoft.com/office/drawing/2014/main" id="{42D5ED1B-47C6-47E0-8B08-4CBE12A7FC5E}"/>
              </a:ext>
            </a:extLst>
          </p:cNvPr>
          <p:cNvGraphicFramePr>
            <a:graphicFrameLocks/>
          </p:cNvGraphicFramePr>
          <p:nvPr>
            <p:extLst>
              <p:ext uri="{D42A27DB-BD31-4B8C-83A1-F6EECF244321}">
                <p14:modId xmlns:p14="http://schemas.microsoft.com/office/powerpoint/2010/main" val="3348653424"/>
              </p:ext>
            </p:extLst>
          </p:nvPr>
        </p:nvGraphicFramePr>
        <p:xfrm>
          <a:off x="1607623" y="1268760"/>
          <a:ext cx="7227089" cy="44362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58479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3" name="Rectángulo 2"/>
          <p:cNvSpPr/>
          <p:nvPr/>
        </p:nvSpPr>
        <p:spPr>
          <a:xfrm>
            <a:off x="948022" y="644688"/>
            <a:ext cx="813300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MA-7</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2" name="Gráfico 1">
            <a:extLst>
              <a:ext uri="{FF2B5EF4-FFF2-40B4-BE49-F238E27FC236}">
                <a16:creationId xmlns:a16="http://schemas.microsoft.com/office/drawing/2014/main" id="{49E3BD4C-1806-44F9-AB29-4CA0DE88D08E}"/>
              </a:ext>
            </a:extLst>
          </p:cNvPr>
          <p:cNvGraphicFramePr>
            <a:graphicFrameLocks/>
          </p:cNvGraphicFramePr>
          <p:nvPr>
            <p:extLst>
              <p:ext uri="{D42A27DB-BD31-4B8C-83A1-F6EECF244321}">
                <p14:modId xmlns:p14="http://schemas.microsoft.com/office/powerpoint/2010/main" val="1504376773"/>
              </p:ext>
            </p:extLst>
          </p:nvPr>
        </p:nvGraphicFramePr>
        <p:xfrm>
          <a:off x="1642204" y="1196753"/>
          <a:ext cx="7501796" cy="44757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27969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7965583"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MA-8</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DCB1D09C-2179-4A57-8855-FB8624789933}"/>
              </a:ext>
            </a:extLst>
          </p:cNvPr>
          <p:cNvGraphicFramePr>
            <a:graphicFrameLocks/>
          </p:cNvGraphicFramePr>
          <p:nvPr>
            <p:extLst>
              <p:ext uri="{D42A27DB-BD31-4B8C-83A1-F6EECF244321}">
                <p14:modId xmlns:p14="http://schemas.microsoft.com/office/powerpoint/2010/main" val="85808134"/>
              </p:ext>
            </p:extLst>
          </p:nvPr>
        </p:nvGraphicFramePr>
        <p:xfrm>
          <a:off x="1665390" y="1288189"/>
          <a:ext cx="7155081" cy="43706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88512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788831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MA-9</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13027D30-E2B3-43C3-B965-02F9F5BF0A5B}"/>
              </a:ext>
            </a:extLst>
          </p:cNvPr>
          <p:cNvGraphicFramePr>
            <a:graphicFrameLocks/>
          </p:cNvGraphicFramePr>
          <p:nvPr>
            <p:extLst>
              <p:ext uri="{D42A27DB-BD31-4B8C-83A1-F6EECF244321}">
                <p14:modId xmlns:p14="http://schemas.microsoft.com/office/powerpoint/2010/main" val="547978058"/>
              </p:ext>
            </p:extLst>
          </p:nvPr>
        </p:nvGraphicFramePr>
        <p:xfrm>
          <a:off x="1547664" y="1242472"/>
          <a:ext cx="7109361" cy="4372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4941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CD5E2DEA-808F-4F65-96FD-128841847250}"/>
              </a:ext>
            </a:extLst>
          </p:cNvPr>
          <p:cNvPicPr>
            <a:picLocks noChangeAspect="1"/>
          </p:cNvPicPr>
          <p:nvPr/>
        </p:nvPicPr>
        <p:blipFill>
          <a:blip r:embed="rId3"/>
          <a:stretch>
            <a:fillRect/>
          </a:stretch>
        </p:blipFill>
        <p:spPr>
          <a:xfrm>
            <a:off x="1151862" y="538720"/>
            <a:ext cx="7550883" cy="5703421"/>
          </a:xfrm>
          <a:prstGeom prst="rect">
            <a:avLst/>
          </a:prstGeom>
        </p:spPr>
      </p:pic>
    </p:spTree>
    <p:extLst>
      <p:ext uri="{BB962C8B-B14F-4D97-AF65-F5344CB8AC3E}">
        <p14:creationId xmlns:p14="http://schemas.microsoft.com/office/powerpoint/2010/main" val="33806917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1" name="Rectángulo 10"/>
          <p:cNvSpPr/>
          <p:nvPr/>
        </p:nvSpPr>
        <p:spPr>
          <a:xfrm>
            <a:off x="948022" y="643739"/>
            <a:ext cx="8081493"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MA-10</a:t>
            </a:r>
            <a:r>
              <a:rPr lang="es-ES" sz="1600" dirty="0">
                <a:solidFill>
                  <a:srgbClr val="1F497D"/>
                </a:solidFill>
                <a:latin typeface="Calibri" panose="020F0502020204030204" pitchFamily="34" charset="0"/>
              </a:rPr>
              <a:t>. SI LA UAN OFRECE CURSOS DE CAPACITACIÓN EN MATERIA DE MEDIO AMBIENTE ¿TE INTERESA PARTICIPAR?</a:t>
            </a:r>
            <a:endParaRPr lang="es-ES" sz="1600" dirty="0"/>
          </a:p>
          <a:p>
            <a:br>
              <a:rPr lang="es-ES" dirty="0"/>
            </a:br>
            <a:endParaRPr lang="es-MX" dirty="0"/>
          </a:p>
        </p:txBody>
      </p:sp>
      <p:graphicFrame>
        <p:nvGraphicFramePr>
          <p:cNvPr id="2" name="Gráfico 1">
            <a:extLst>
              <a:ext uri="{FF2B5EF4-FFF2-40B4-BE49-F238E27FC236}">
                <a16:creationId xmlns:a16="http://schemas.microsoft.com/office/drawing/2014/main" id="{BA588783-4BF3-4833-AFFF-AA9A937CDAC1}"/>
              </a:ext>
            </a:extLst>
          </p:cNvPr>
          <p:cNvGraphicFramePr>
            <a:graphicFrameLocks/>
          </p:cNvGraphicFramePr>
          <p:nvPr>
            <p:extLst>
              <p:ext uri="{D42A27DB-BD31-4B8C-83A1-F6EECF244321}">
                <p14:modId xmlns:p14="http://schemas.microsoft.com/office/powerpoint/2010/main" val="706551469"/>
              </p:ext>
            </p:extLst>
          </p:nvPr>
        </p:nvGraphicFramePr>
        <p:xfrm>
          <a:off x="1595771" y="1196752"/>
          <a:ext cx="7200800" cy="44275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81979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396185"/>
            <a:ext cx="4572000" cy="646331"/>
          </a:xfrm>
          <a:prstGeom prst="rect">
            <a:avLst/>
          </a:prstGeom>
        </p:spPr>
        <p:txBody>
          <a:bodyPr>
            <a:spAutoFit/>
          </a:bodyPr>
          <a:lstStyle/>
          <a:p>
            <a:pPr algn="ctr"/>
            <a:r>
              <a:rPr lang="es-MX" b="1" dirty="0">
                <a:solidFill>
                  <a:srgbClr val="000000"/>
                </a:solidFill>
                <a:latin typeface="Calibri" panose="020F0502020204030204" pitchFamily="34" charset="0"/>
              </a:rPr>
              <a:t>MEDIO AMBIENTE</a:t>
            </a:r>
            <a:endParaRPr lang="es-MX" b="0" dirty="0">
              <a:effectLst/>
            </a:endParaRPr>
          </a:p>
          <a:p>
            <a:pPr algn="ctr"/>
            <a:r>
              <a:rPr lang="es-MX" b="1" dirty="0">
                <a:solidFill>
                  <a:srgbClr val="000000"/>
                </a:solidFill>
                <a:latin typeface="Calibri" panose="020F0502020204030204" pitchFamily="34" charset="0"/>
              </a:rPr>
              <a:t>(MA)</a:t>
            </a:r>
            <a:endParaRPr lang="es-MX" b="0" dirty="0">
              <a:effectLst/>
            </a:endParaRPr>
          </a:p>
        </p:txBody>
      </p:sp>
      <p:sp>
        <p:nvSpPr>
          <p:cNvPr id="3" name="CuadroTexto 2">
            <a:extLst>
              <a:ext uri="{FF2B5EF4-FFF2-40B4-BE49-F238E27FC236}">
                <a16:creationId xmlns:a16="http://schemas.microsoft.com/office/drawing/2014/main" id="{B114CAF3-B753-4D08-BBD1-20893357B715}"/>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78%</a:t>
            </a:r>
          </a:p>
          <a:p>
            <a:pPr marL="742950" lvl="1" indent="-285750" algn="just">
              <a:buFont typeface="Arial" panose="020B0604020202020204" pitchFamily="34" charset="0"/>
              <a:buChar char="•"/>
            </a:pPr>
            <a:r>
              <a:rPr lang="es-MX" b="1" dirty="0"/>
              <a:t>Olores desagradables </a:t>
            </a:r>
            <a:r>
              <a:rPr lang="es-MX" dirty="0"/>
              <a:t>en un </a:t>
            </a:r>
            <a:r>
              <a:rPr lang="es-MX" b="1" dirty="0"/>
              <a:t>81%</a:t>
            </a:r>
          </a:p>
          <a:p>
            <a:pPr marL="742950" lvl="1" indent="-285750" algn="just">
              <a:buFont typeface="Arial" panose="020B0604020202020204" pitchFamily="34" charset="0"/>
              <a:buChar char="•"/>
            </a:pPr>
            <a:r>
              <a:rPr lang="es-MX" b="1" dirty="0"/>
              <a:t>Plagas</a:t>
            </a:r>
            <a:r>
              <a:rPr lang="es-MX" dirty="0"/>
              <a:t> en un </a:t>
            </a:r>
            <a:r>
              <a:rPr lang="es-MX" b="1" dirty="0"/>
              <a:t>94%</a:t>
            </a:r>
          </a:p>
          <a:p>
            <a:pPr marL="742950" lvl="1" indent="-285750" algn="just">
              <a:buFont typeface="Arial" panose="020B0604020202020204" pitchFamily="34" charset="0"/>
              <a:buChar char="•"/>
            </a:pPr>
            <a:r>
              <a:rPr lang="es-MX" b="1" dirty="0"/>
              <a:t>Agua estancada </a:t>
            </a:r>
            <a:r>
              <a:rPr lang="es-MX" dirty="0"/>
              <a:t>en un </a:t>
            </a:r>
            <a:r>
              <a:rPr lang="es-MX" b="1" dirty="0"/>
              <a:t>100%</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69%</a:t>
            </a:r>
          </a:p>
          <a:p>
            <a:pPr marL="742950" lvl="1" indent="-285750" algn="just">
              <a:buFont typeface="Arial" panose="020B0604020202020204" pitchFamily="34" charset="0"/>
              <a:buChar char="•"/>
            </a:pPr>
            <a:r>
              <a:rPr lang="es-MX" b="1" dirty="0"/>
              <a:t>Insumos</a:t>
            </a:r>
            <a:r>
              <a:rPr lang="es-MX" dirty="0"/>
              <a:t> en un </a:t>
            </a:r>
            <a:r>
              <a:rPr lang="es-MX" b="1" dirty="0"/>
              <a:t>63%</a:t>
            </a:r>
          </a:p>
          <a:p>
            <a:pPr marL="742950" lvl="1" indent="-285750" algn="just">
              <a:buFont typeface="Arial" panose="020B0604020202020204" pitchFamily="34" charset="0"/>
              <a:buChar char="•"/>
            </a:pPr>
            <a:r>
              <a:rPr lang="es-MX" b="1" dirty="0"/>
              <a:t>Energía eléctrica </a:t>
            </a:r>
            <a:r>
              <a:rPr lang="es-MX" dirty="0"/>
              <a:t>en un </a:t>
            </a:r>
            <a:r>
              <a:rPr lang="es-MX" b="1" dirty="0"/>
              <a:t>53%</a:t>
            </a:r>
          </a:p>
          <a:p>
            <a:pPr marL="742950" lvl="1" indent="-285750" algn="just">
              <a:buFont typeface="Arial" panose="020B0604020202020204" pitchFamily="34" charset="0"/>
              <a:buChar char="•"/>
            </a:pPr>
            <a:r>
              <a:rPr lang="es-MX" b="1" dirty="0"/>
              <a:t>Desechos</a:t>
            </a:r>
            <a:r>
              <a:rPr lang="es-MX" dirty="0"/>
              <a:t> en un </a:t>
            </a:r>
            <a:r>
              <a:rPr lang="es-MX" b="1" dirty="0"/>
              <a:t>66%</a:t>
            </a:r>
          </a:p>
          <a:p>
            <a:pPr marL="742950" lvl="1" indent="-285750" algn="just">
              <a:buFont typeface="Arial" panose="020B0604020202020204" pitchFamily="34" charset="0"/>
              <a:buChar char="•"/>
            </a:pPr>
            <a:r>
              <a:rPr lang="es-MX" b="1" dirty="0"/>
              <a:t>Áreas verdes </a:t>
            </a:r>
            <a:r>
              <a:rPr lang="es-MX" dirty="0"/>
              <a:t>en un </a:t>
            </a:r>
            <a:r>
              <a:rPr lang="es-MX" b="1" dirty="0"/>
              <a:t>84%</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126124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66BFD5F7-2EA3-45C0-8D54-68B16BCD967F}"/>
              </a:ext>
            </a:extLst>
          </p:cNvPr>
          <p:cNvPicPr>
            <a:picLocks noChangeAspect="1"/>
          </p:cNvPicPr>
          <p:nvPr/>
        </p:nvPicPr>
        <p:blipFill>
          <a:blip r:embed="rId3"/>
          <a:stretch>
            <a:fillRect/>
          </a:stretch>
        </p:blipFill>
        <p:spPr>
          <a:xfrm>
            <a:off x="1151862" y="548680"/>
            <a:ext cx="7691531" cy="5693462"/>
          </a:xfrm>
          <a:prstGeom prst="rect">
            <a:avLst/>
          </a:prstGeom>
        </p:spPr>
      </p:pic>
    </p:spTree>
    <p:extLst>
      <p:ext uri="{BB962C8B-B14F-4D97-AF65-F5344CB8AC3E}">
        <p14:creationId xmlns:p14="http://schemas.microsoft.com/office/powerpoint/2010/main" val="96883201"/>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764</TotalTime>
  <Words>4165</Words>
  <Application>Microsoft Office PowerPoint</Application>
  <PresentationFormat>Presentación en pantalla (4:3)</PresentationFormat>
  <Paragraphs>699</Paragraphs>
  <Slides>81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81</vt:i4>
      </vt:variant>
    </vt:vector>
  </HeadingPairs>
  <TitlesOfParts>
    <vt:vector size="85"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dc:creator>
  <cp:lastModifiedBy>Perla</cp:lastModifiedBy>
  <cp:revision>82</cp:revision>
  <dcterms:created xsi:type="dcterms:W3CDTF">2020-10-13T14:28:37Z</dcterms:created>
  <dcterms:modified xsi:type="dcterms:W3CDTF">2021-10-22T18:36:10Z</dcterms:modified>
</cp:coreProperties>
</file>