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421" r:id="rId3"/>
    <p:sldId id="336" r:id="rId4"/>
    <p:sldId id="338" r:id="rId5"/>
    <p:sldId id="419" r:id="rId6"/>
    <p:sldId id="418" r:id="rId7"/>
    <p:sldId id="417"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77933C"/>
    <a:srgbClr val="4F6228"/>
    <a:srgbClr val="7031A0"/>
    <a:srgbClr val="558ED5"/>
    <a:srgbClr val="BFBFBF"/>
    <a:srgbClr val="3A71B2"/>
    <a:srgbClr val="D68B28"/>
    <a:srgbClr val="FFA4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53</c:v>
                </c:pt>
                <c:pt idx="1">
                  <c:v>47</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PROFESIONALISMO E INTEGRIDAD</c:v>
                </c:pt>
                <c:pt idx="3">
                  <c:v> EQUIDAD</c:v>
                </c:pt>
                <c:pt idx="4">
                  <c:v> TOLERANCIA</c:v>
                </c:pt>
                <c:pt idx="5">
                  <c:v> LEALTAD Y COMPROMISO</c:v>
                </c:pt>
                <c:pt idx="6">
                  <c:v> JUSTICIA</c:v>
                </c:pt>
                <c:pt idx="7">
                  <c:v> CONCIENCIA ECOLÓGICA</c:v>
                </c:pt>
              </c:strCache>
            </c:strRef>
          </c:cat>
          <c:val>
            <c:numRef>
              <c:f>VALORES!$B$4:$B$11</c:f>
              <c:numCache>
                <c:formatCode>General</c:formatCode>
                <c:ptCount val="8"/>
                <c:pt idx="0">
                  <c:v>93</c:v>
                </c:pt>
                <c:pt idx="1">
                  <c:v>93</c:v>
                </c:pt>
                <c:pt idx="2">
                  <c:v>93</c:v>
                </c:pt>
                <c:pt idx="3">
                  <c:v>85</c:v>
                </c:pt>
                <c:pt idx="4">
                  <c:v>85</c:v>
                </c:pt>
                <c:pt idx="5">
                  <c:v>85</c:v>
                </c:pt>
                <c:pt idx="6">
                  <c:v>77</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33264669243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40</c:v>
                </c:pt>
                <c:pt idx="1">
                  <c:v>27</c:v>
                </c:pt>
                <c:pt idx="2">
                  <c:v>27</c:v>
                </c:pt>
                <c:pt idx="3">
                  <c:v>6</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50911917501404E-3"/>
                  <c:y val="5.176741442351553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33</c:v>
                </c:pt>
                <c:pt idx="2">
                  <c:v>54</c:v>
                </c:pt>
                <c:pt idx="3">
                  <c:v>13</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1.7501732878949276E-3"/>
                  <c:y val="3.021828786987846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6554692140102052E-2"/>
                      <c:h val="7.5470292924661522E-2"/>
                    </c:manualLayout>
                  </c15:layout>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7</c:v>
                </c:pt>
                <c:pt idx="1">
                  <c:v>6</c:v>
                </c:pt>
                <c:pt idx="2">
                  <c:v>40</c:v>
                </c:pt>
                <c:pt idx="3">
                  <c:v>47</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329E-3"/>
                  <c:y val="5.650176025790888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47</c:v>
                </c:pt>
                <c:pt idx="3">
                  <c:v>33</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8803E-3"/>
                  <c:y val="2.749556534779364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27</c:v>
                </c:pt>
                <c:pt idx="1">
                  <c:v>47</c:v>
                </c:pt>
                <c:pt idx="2">
                  <c:v>6</c:v>
                </c:pt>
                <c:pt idx="3">
                  <c:v>20</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1.8110207277877077E-3"/>
                  <c:y val="7.25239081439969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40</c:v>
                </c:pt>
                <c:pt idx="1">
                  <c:v>33</c:v>
                </c:pt>
                <c:pt idx="2">
                  <c:v>20</c:v>
                </c:pt>
                <c:pt idx="3">
                  <c:v>7</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2.697094995083641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27</c:v>
                </c:pt>
                <c:pt idx="1">
                  <c:v>47</c:v>
                </c:pt>
                <c:pt idx="2">
                  <c:v>20</c:v>
                </c:pt>
                <c:pt idx="3">
                  <c:v>6</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1.358350612298738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7177E-3"/>
                  <c:y val="7.481798077586476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0</c:v>
                </c:pt>
                <c:pt idx="1">
                  <c:v>40</c:v>
                </c:pt>
                <c:pt idx="2">
                  <c:v>53</c:v>
                </c:pt>
                <c:pt idx="3">
                  <c:v>7</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67</c:v>
                </c:pt>
                <c:pt idx="1">
                  <c:v>33</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53</c:v>
                </c:pt>
                <c:pt idx="1">
                  <c:v>47</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7.4760402475864381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50</c:v>
                </c:pt>
                <c:pt idx="1">
                  <c:v>50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78954742616433E-4"/>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55</c:v>
                </c:pt>
                <c:pt idx="1">
                  <c:v>45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55</c:v>
                </c:pt>
                <c:pt idx="1">
                  <c:v>36</c:v>
                </c:pt>
                <c:pt idx="2">
                  <c:v>9</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B938-4833-974D-A1F58F08DD8A}"/>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938-4833-974D-A1F58F08DD8A}"/>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53</c:v>
                </c:pt>
                <c:pt idx="1">
                  <c:v>47</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67</c:v>
                </c:pt>
                <c:pt idx="1">
                  <c:v>33</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67</c:v>
                </c:pt>
                <c:pt idx="1">
                  <c:v>33</c:v>
                </c:pt>
                <c:pt idx="2">
                  <c:v>0</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27</c:v>
                </c:pt>
                <c:pt idx="1">
                  <c:v>73</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1.7229438462752964E-3"/>
                  <c:y val="1.786730082297433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47</c:v>
                </c:pt>
                <c:pt idx="1">
                  <c:v>47</c:v>
                </c:pt>
                <c:pt idx="2">
                  <c:v>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67</c:v>
                </c:pt>
                <c:pt idx="1">
                  <c:v>47</c:v>
                </c:pt>
                <c:pt idx="2">
                  <c:v>47</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53</c:v>
                </c:pt>
                <c:pt idx="1">
                  <c:v>47</c:v>
                </c:pt>
                <c:pt idx="2">
                  <c:v>0</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c:v>
                </c:pt>
                <c:pt idx="1">
                  <c:v>13</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6955E-3"/>
                  <c:y val="7.2367964238955029E-2"/>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93</c:v>
                </c:pt>
                <c:pt idx="1">
                  <c:v>7</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5.3790212242623417E-3"/>
                  <c:y val="8.3468864915735505E-2"/>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93</c:v>
                </c:pt>
                <c:pt idx="1">
                  <c:v>7</c:v>
                </c:pt>
                <c:pt idx="2">
                  <c:v>0</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1.7572773768248875E-3"/>
                  <c:y val="2.616680815835748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93</c:v>
                </c:pt>
                <c:pt idx="1">
                  <c:v>7</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80</c:v>
                </c:pt>
                <c:pt idx="1">
                  <c:v>20</c:v>
                </c:pt>
                <c:pt idx="2">
                  <c:v>0</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3.3536648162534356E-3"/>
                  <c:y val="8.0044238596130024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93</c:v>
                </c:pt>
                <c:pt idx="1">
                  <c:v>7</c:v>
                </c:pt>
                <c:pt idx="2">
                  <c:v>0</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1764730263416944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73</c:v>
                </c:pt>
                <c:pt idx="1">
                  <c:v>27</c:v>
                </c:pt>
                <c:pt idx="2">
                  <c:v>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93</c:v>
                </c:pt>
                <c:pt idx="1">
                  <c:v>7</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27</c:v>
                </c:pt>
                <c:pt idx="1">
                  <c:v>73</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73</c:v>
                </c:pt>
                <c:pt idx="1">
                  <c:v>27</c:v>
                </c:pt>
                <c:pt idx="2">
                  <c:v>0</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0"/>
                  <c:y val="7.5559834962033626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93</c:v>
                </c:pt>
                <c:pt idx="1">
                  <c:v>7</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47</c:v>
                </c:pt>
                <c:pt idx="1">
                  <c:v>47</c:v>
                </c:pt>
                <c:pt idx="2">
                  <c:v>26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80</c:v>
                </c:pt>
                <c:pt idx="1">
                  <c:v>20</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dLbl>
              <c:idx val="0"/>
              <c:layout>
                <c:manualLayout>
                  <c:x val="-0.14382746913580247"/>
                  <c:y val="0"/>
                </c:manualLayout>
              </c:layout>
              <c:tx>
                <c:rich>
                  <a:bodyPr/>
                  <a:lstStyle/>
                  <a:p>
                    <a:fld id="{1962EE50-E9BF-4ADD-B683-6B685109019C}" type="PERCENTAGE">
                      <a:rPr lang="en-US" sz="1800"/>
                      <a:pPr/>
                      <a:t>[PORCENTAJE]</a:t>
                    </a:fld>
                    <a:endParaRPr lang="es-MX"/>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BD-4275-8A97-FFE2AF8F4B36}"/>
                </c:ext>
              </c:extLst>
            </c:dLbl>
            <c:dLbl>
              <c:idx val="1"/>
              <c:tx>
                <c:rich>
                  <a:bodyPr/>
                  <a:lstStyle/>
                  <a:p>
                    <a:fld id="{6B2C836E-1EB0-4826-91D8-994F275A499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BD-4275-8A97-FFE2AF8F4B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7</c:v>
                </c:pt>
                <c:pt idx="1">
                  <c:v>7</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0582157538051327E-2"/>
                  <c:y val="7.9862654149538831E-2"/>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93</c:v>
                </c:pt>
                <c:pt idx="1">
                  <c:v>7</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6.9042564469174129E-3"/>
                  <c:y val="1.9174284914074786E-3"/>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8.630320558646893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pt idx="1">
                  <c:v>0</c:v>
                </c:pt>
                <c:pt idx="2">
                  <c:v>0</c:v>
                </c:pt>
                <c:pt idx="4">
                  <c:v>0</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5.0787831235637182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80</c:v>
                </c:pt>
                <c:pt idx="1">
                  <c:v>20</c:v>
                </c:pt>
                <c:pt idx="2">
                  <c:v>0</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1.7749624357851434E-3"/>
                  <c:y val="1.482769931024017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c:v>
                </c:pt>
                <c:pt idx="1">
                  <c:v>27</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73</c:v>
                </c:pt>
                <c:pt idx="1">
                  <c:v>27</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87</c:v>
                </c:pt>
                <c:pt idx="1">
                  <c:v>13</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47</c:v>
                </c:pt>
                <c:pt idx="1">
                  <c:v>53</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33</c:v>
                </c:pt>
                <c:pt idx="1">
                  <c:v>67</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47</c:v>
                </c:pt>
                <c:pt idx="1">
                  <c:v>53</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60</c:v>
                </c:pt>
                <c:pt idx="1">
                  <c:v>40</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0582157538051327E-2"/>
                  <c:y val="0.101685727856485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87</c:v>
                </c:pt>
                <c:pt idx="1">
                  <c:v>13</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7</c:v>
                </c:pt>
                <c:pt idx="1">
                  <c:v>7</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EGRESADOS</c:v>
                </c:pt>
              </c:strCache>
            </c:strRef>
          </c:cat>
          <c:val>
            <c:numRef>
              <c:f>'ELEMENTO DE IDENTIFICACIÓN'!$B$4:$B$6</c:f>
              <c:numCache>
                <c:formatCode>General</c:formatCode>
                <c:ptCount val="3"/>
                <c:pt idx="0">
                  <c:v>73</c:v>
                </c:pt>
                <c:pt idx="1">
                  <c:v>40</c:v>
                </c:pt>
                <c:pt idx="2">
                  <c:v>40</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0.50609</cdr:y>
    </cdr:from>
    <cdr:to>
      <cdr:x>0.19316</cdr:x>
      <cdr:y>0.57612</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054069"/>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0.32523</cdr:x>
      <cdr:y>0.50608</cdr:y>
    </cdr:from>
    <cdr:to>
      <cdr:x>0.41935</cdr:x>
      <cdr:y>0.57612</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379562" y="2054028"/>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94511-3BF0-4CDA-93AA-0C92B217FA6B}"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EA15A-052C-4E46-989A-1D241685B3C8}" type="slidenum">
              <a:rPr lang="es-MX" smtClean="0"/>
              <a:t>‹Nº›</a:t>
            </a:fld>
            <a:endParaRPr lang="es-MX"/>
          </a:p>
        </p:txBody>
      </p:sp>
    </p:spTree>
    <p:extLst>
      <p:ext uri="{BB962C8B-B14F-4D97-AF65-F5344CB8AC3E}">
        <p14:creationId xmlns:p14="http://schemas.microsoft.com/office/powerpoint/2010/main" val="11035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860705" y="4664104"/>
            <a:ext cx="4041042"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UNIDAD DE ENLACE Y TRANSPARENCIA</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21602" y="153679"/>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629968"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 </a:t>
            </a: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286850613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540553065"/>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2473050299"/>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172211151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801333" y="3368548"/>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87463" y="3368547"/>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26165" y="3368546"/>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7633" y="3368545"/>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21238" y="336854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50997" y="336854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EEB9CDC-2CF1-4752-94B4-EEEAD7532A85}"/>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afirmaron que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3.-Egresados</a:t>
            </a:r>
          </a:p>
          <a:p>
            <a:pPr algn="just"/>
            <a:r>
              <a:rPr lang="es-MX" dirty="0"/>
              <a:t>Se manifiesta que casi la mitad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3.-Profesionalismo e integridad</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7.-Justicia</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23798D8E-5D8E-458E-8DDF-D025274DB175}"/>
              </a:ext>
            </a:extLst>
          </p:cNvPr>
          <p:cNvGraphicFramePr>
            <a:graphicFrameLocks noGrp="1"/>
          </p:cNvGraphicFramePr>
          <p:nvPr>
            <p:extLst>
              <p:ext uri="{D42A27DB-BD31-4B8C-83A1-F6EECF244321}">
                <p14:modId xmlns:p14="http://schemas.microsoft.com/office/powerpoint/2010/main" val="4134439914"/>
              </p:ext>
            </p:extLst>
          </p:nvPr>
        </p:nvGraphicFramePr>
        <p:xfrm>
          <a:off x="2106553" y="1786593"/>
          <a:ext cx="5291373" cy="3740872"/>
        </p:xfrm>
        <a:graphic>
          <a:graphicData uri="http://schemas.openxmlformats.org/drawingml/2006/table">
            <a:tbl>
              <a:tblPr firstRow="1" firstCol="1" bandRow="1">
                <a:tableStyleId>{5C22544A-7EE6-4342-B048-85BDC9FD1C3A}</a:tableStyleId>
              </a:tblPr>
              <a:tblGrid>
                <a:gridCol w="2662506">
                  <a:extLst>
                    <a:ext uri="{9D8B030D-6E8A-4147-A177-3AD203B41FA5}">
                      <a16:colId xmlns:a16="http://schemas.microsoft.com/office/drawing/2014/main" val="2845802168"/>
                    </a:ext>
                  </a:extLst>
                </a:gridCol>
                <a:gridCol w="2628867">
                  <a:extLst>
                    <a:ext uri="{9D8B030D-6E8A-4147-A177-3AD203B41FA5}">
                      <a16:colId xmlns:a16="http://schemas.microsoft.com/office/drawing/2014/main" val="1357512073"/>
                    </a:ext>
                  </a:extLst>
                </a:gridCol>
              </a:tblGrid>
              <a:tr h="613040">
                <a:tc gridSpan="2">
                  <a:txBody>
                    <a:bodyPr/>
                    <a:lstStyle/>
                    <a:p>
                      <a:pPr marL="457200" algn="ctr">
                        <a:lnSpc>
                          <a:spcPct val="115000"/>
                        </a:lnSpc>
                        <a:spcAft>
                          <a:spcPts val="1000"/>
                        </a:spcAft>
                      </a:pPr>
                      <a:r>
                        <a:rPr lang="es-MX" sz="1100">
                          <a:effectLst/>
                        </a:rPr>
                        <a:t>ÁREA : UNIDAD DE ENLACE Y TRANSPARENCIA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029654347"/>
                  </a:ext>
                </a:extLst>
              </a:tr>
              <a:tr h="325500">
                <a:tc>
                  <a:txBody>
                    <a:bodyPr/>
                    <a:lstStyle/>
                    <a:p>
                      <a:pPr marL="457200" algn="ctr">
                        <a:lnSpc>
                          <a:spcPct val="115000"/>
                        </a:lnSpc>
                      </a:pPr>
                      <a:r>
                        <a:rPr lang="es-MX" sz="1100" dirty="0">
                          <a:effectLst/>
                        </a:rPr>
                        <a:t>PERSONAL TOTAL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958527"/>
                  </a:ext>
                </a:extLst>
              </a:tr>
              <a:tr h="306520">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6265089"/>
                  </a:ext>
                </a:extLst>
              </a:tr>
              <a:tr h="306520">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6161"/>
                  </a:ext>
                </a:extLst>
              </a:tr>
              <a:tr h="944232">
                <a:tc gridSpan="2">
                  <a:txBody>
                    <a:bodyPr/>
                    <a:lstStyle/>
                    <a:p>
                      <a:pPr marL="457200" algn="ctr">
                        <a:lnSpc>
                          <a:spcPct val="115000"/>
                        </a:lnSpc>
                      </a:pPr>
                      <a:r>
                        <a:rPr lang="es-MX" sz="1100" dirty="0">
                          <a:effectLst/>
                        </a:rPr>
                        <a:t> </a:t>
                      </a:r>
                    </a:p>
                    <a:p>
                      <a:pPr marL="457200" algn="ctr">
                        <a:lnSpc>
                          <a:spcPct val="115000"/>
                        </a:lnSpc>
                        <a:spcAft>
                          <a:spcPts val="1000"/>
                        </a:spcAft>
                      </a:pPr>
                      <a:r>
                        <a:rPr lang="es-MX" sz="1100" dirty="0">
                          <a:effectLst/>
                        </a:rPr>
                        <a:t>PERSONAL EN FUNCIONES  ENCUESTADO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664668566"/>
                  </a:ext>
                </a:extLst>
              </a:tr>
              <a:tr h="306520">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953049"/>
                  </a:ext>
                </a:extLst>
              </a:tr>
              <a:tr h="306520">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182821"/>
                  </a:ext>
                </a:extLst>
              </a:tr>
              <a:tr h="306520">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304706"/>
                  </a:ext>
                </a:extLst>
              </a:tr>
              <a:tr h="325500">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0969537"/>
                  </a:ext>
                </a:extLst>
              </a:tr>
            </a:tbl>
          </a:graphicData>
        </a:graphic>
      </p:graphicFrame>
      <p:sp>
        <p:nvSpPr>
          <p:cNvPr id="4" name="CuadroTexto 3">
            <a:extLst>
              <a:ext uri="{FF2B5EF4-FFF2-40B4-BE49-F238E27FC236}">
                <a16:creationId xmlns:a16="http://schemas.microsoft.com/office/drawing/2014/main" id="{E11B832A-F407-43B1-92D8-B109A8188D10}"/>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26790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2500232756"/>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2340371846"/>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2708987502"/>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2593746219"/>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225231807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43379786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2221125181"/>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369797901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1244286176"/>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48748183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256F1927-A80D-43B3-90A1-0DF7221E4BFF}"/>
              </a:ext>
            </a:extLst>
          </p:cNvPr>
          <p:cNvSpPr txBox="1"/>
          <p:nvPr/>
        </p:nvSpPr>
        <p:spPr>
          <a:xfrm>
            <a:off x="1342135" y="1797770"/>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excelente,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ya que es bajo, en lo referente a </a:t>
            </a:r>
            <a:r>
              <a:rPr lang="es-MX" b="1" dirty="0"/>
              <a:t>mobiliario</a:t>
            </a:r>
            <a:r>
              <a:rPr lang="es-MX" dirty="0"/>
              <a:t> se expresa que es regular, el </a:t>
            </a:r>
            <a:r>
              <a:rPr lang="es-MX" b="1" dirty="0"/>
              <a:t>espacio</a:t>
            </a:r>
            <a:r>
              <a:rPr lang="es-MX" dirty="0"/>
              <a:t> permite realizar las actividades de forma normal, la </a:t>
            </a:r>
            <a:r>
              <a:rPr lang="es-MX" b="1" dirty="0"/>
              <a:t>higiene</a:t>
            </a:r>
            <a:r>
              <a:rPr lang="es-MX" dirty="0"/>
              <a:t> en general es buena con oportunidad de ser excelente, y la </a:t>
            </a:r>
            <a:r>
              <a:rPr lang="es-MX" b="1" dirty="0"/>
              <a:t>higiene en sanitarios </a:t>
            </a:r>
            <a:r>
              <a:rPr lang="es-MX" dirty="0"/>
              <a:t>es muy buena, en relación a la respuesta de solicitud de </a:t>
            </a:r>
            <a:r>
              <a:rPr lang="es-MX" b="1" dirty="0"/>
              <a:t>mantenimiento</a:t>
            </a:r>
            <a:r>
              <a:rPr lang="es-MX" dirty="0"/>
              <a:t> de infraestructura se expresa que es insuficiente, se conoce a los </a:t>
            </a:r>
            <a:r>
              <a:rPr lang="es-MX" b="1" dirty="0"/>
              <a:t>integrantes</a:t>
            </a:r>
            <a:r>
              <a:rPr lang="es-MX" dirty="0"/>
              <a:t> </a:t>
            </a:r>
            <a:r>
              <a:rPr lang="es-MX" b="1" dirty="0"/>
              <a:t>de las comisiones de seguridad e higiene </a:t>
            </a:r>
            <a:r>
              <a:rPr lang="es-MX" dirty="0"/>
              <a:t>en un buen porcentaje ya que son mas de la mitad,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99107" y="2620756"/>
            <a:ext cx="6106265"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978784116"/>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342966488"/>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995877768"/>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85346250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701337290"/>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3479148485"/>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397230251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356362773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03E28602-3C9E-46E1-93B6-0C546ED4328A}"/>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ya que el 100% contesto que siempre.</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el 50% menciona que no es siempre.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B96EF483-5C73-4BFA-A22E-29C0D9C26F92}"/>
              </a:ext>
            </a:extLst>
          </p:cNvPr>
          <p:cNvSpPr txBox="1"/>
          <p:nvPr/>
        </p:nvSpPr>
        <p:spPr>
          <a:xfrm>
            <a:off x="1597955" y="1068961"/>
            <a:ext cx="6785897" cy="5632311"/>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un 45%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un poco más del 45% menciona que no es siempre, y un 9% dice que nunca cuenta con ello.</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30% menciona que no es siempre, y un 9%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69980810-29C5-4547-B02A-CE962B07A062}"/>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sin embargo hay oportunidad de mejora, ya que el 50% menciona que algunas veces.</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r>
              <a:rPr lang="es-MX" dirty="0"/>
              <a:t>, sin embargo hay oportunidad de mejora, ya que el 50% menciona que algunas veces.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58819" y="2126627"/>
            <a:ext cx="678684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dirty="0">
                <a:solidFill>
                  <a:srgbClr val="000000"/>
                </a:solidFill>
                <a:latin typeface="Calibri" panose="020F0502020204030204" pitchFamily="34" charset="0"/>
              </a:rPr>
              <a:t>(</a:t>
            </a: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1402595515"/>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3069012078"/>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012076006"/>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231222111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136688851"/>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614219" y="2726790"/>
            <a:ext cx="8562975" cy="646331"/>
          </a:xfrm>
          <a:prstGeom prst="rect">
            <a:avLst/>
          </a:prstGeom>
          <a:noFill/>
        </p:spPr>
        <p:txBody>
          <a:bodyPr wrap="square" rtlCol="0">
            <a:spAutoFit/>
          </a:bodyPr>
          <a:lstStyle/>
          <a:p>
            <a:pPr algn="ctr"/>
            <a:r>
              <a:rPr lang="es-MX" sz="3600" b="1" dirty="0"/>
              <a:t>UNIDAD DE ENLACE Y TRANSPARENCIA</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317060157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3330295152"/>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BEE983B7-E4CD-4170-9E88-478D3D65C4BA}"/>
              </a:ext>
            </a:extLst>
          </p:cNvPr>
          <p:cNvSpPr txBox="1"/>
          <p:nvPr/>
        </p:nvSpPr>
        <p:spPr>
          <a:xfrm>
            <a:off x="2155980"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más que buena, el </a:t>
            </a:r>
            <a:r>
              <a:rPr lang="es-MX" b="1" dirty="0"/>
              <a:t>trabajo en equipo</a:t>
            </a:r>
            <a:r>
              <a:rPr lang="es-MX" dirty="0"/>
              <a:t> es regular con tendencia a ser excelente, se manifiesta que se les permite expresar su </a:t>
            </a:r>
            <a:r>
              <a:rPr lang="es-MX" b="1" dirty="0"/>
              <a:t>punto de vista</a:t>
            </a:r>
            <a:r>
              <a:rPr lang="es-MX" dirty="0"/>
              <a:t>, se dice que casi no se presentan </a:t>
            </a:r>
            <a:r>
              <a:rPr lang="es-MX" b="1" dirty="0"/>
              <a:t>situaciones de conflicto </a:t>
            </a:r>
            <a:r>
              <a:rPr lang="es-MX" dirty="0"/>
              <a:t>, y que estas situaciones de </a:t>
            </a:r>
            <a:r>
              <a:rPr lang="es-MX" b="1" dirty="0"/>
              <a:t>conflicto afectan el ambiente </a:t>
            </a:r>
            <a:r>
              <a:rPr lang="es-MX" dirty="0"/>
              <a:t>de trabajo en un alto porcentaje, los encuestados clasificaron los siguientes </a:t>
            </a:r>
            <a:r>
              <a:rPr lang="es-MX" b="1" dirty="0"/>
              <a:t>tipos</a:t>
            </a:r>
            <a:r>
              <a:rPr lang="es-MX" dirty="0"/>
              <a:t> de conflictos jerarquizándolos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549865" y="2179203"/>
            <a:ext cx="6404750"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154239657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3191330243"/>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4235406536"/>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26384148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1919396806"/>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284512411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extLst>
              <p:ext uri="{D42A27DB-BD31-4B8C-83A1-F6EECF244321}">
                <p14:modId xmlns:p14="http://schemas.microsoft.com/office/powerpoint/2010/main" val="839764941"/>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extLst>
              <p:ext uri="{D42A27DB-BD31-4B8C-83A1-F6EECF244321}">
                <p14:modId xmlns:p14="http://schemas.microsoft.com/office/powerpoint/2010/main" val="468433473"/>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extLst>
              <p:ext uri="{D42A27DB-BD31-4B8C-83A1-F6EECF244321}">
                <p14:modId xmlns:p14="http://schemas.microsoft.com/office/powerpoint/2010/main" val="937467297"/>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extLst>
              <p:ext uri="{D42A27DB-BD31-4B8C-83A1-F6EECF244321}">
                <p14:modId xmlns:p14="http://schemas.microsoft.com/office/powerpoint/2010/main" val="76816551"/>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57503364"/>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022E92C2-2400-45DC-A0FE-BC89302EEC6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más que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y</a:t>
            </a:r>
            <a:r>
              <a:rPr lang="es-MX" dirty="0"/>
              <a:t> se expresa que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60453" y="2553608"/>
            <a:ext cx="5783574"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1543982802"/>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3068131604"/>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4074133767"/>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243025311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2946896385"/>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4218283365"/>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283974617"/>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726495196"/>
              </p:ext>
            </p:extLst>
          </p:nvPr>
        </p:nvGraphicFramePr>
        <p:xfrm>
          <a:off x="1211471" y="3715990"/>
          <a:ext cx="3619804" cy="2491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extLst>
              <p:ext uri="{D42A27DB-BD31-4B8C-83A1-F6EECF244321}">
                <p14:modId xmlns:p14="http://schemas.microsoft.com/office/powerpoint/2010/main" val="2847391303"/>
              </p:ext>
            </p:extLst>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013216030"/>
              </p:ext>
            </p:extLst>
          </p:nvPr>
        </p:nvGraphicFramePr>
        <p:xfrm>
          <a:off x="4979344" y="3477581"/>
          <a:ext cx="3749439" cy="2730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3516937918"/>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105876783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4F7F9DBF-D3EF-4843-8C04-6D8AD655B9FD}"/>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menos del 1/3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que menos del 50% tiene relación su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gran porcentaje de los encuestados denota que ha recibido </a:t>
            </a:r>
            <a:r>
              <a:rPr lang="es-MX" b="1" dirty="0"/>
              <a:t>capacitación el ultimo año</a:t>
            </a:r>
            <a:r>
              <a:rPr lang="es-MX" dirty="0"/>
              <a:t>  por parte de la UAN,  se enuncia que siempre se les </a:t>
            </a:r>
            <a:r>
              <a:rPr lang="es-MX" b="1" dirty="0"/>
              <a:t>permite asistir a  los cursos de capacitación </a:t>
            </a:r>
            <a:r>
              <a:rPr lang="es-MX" dirty="0"/>
              <a:t>y que todos han sido convocados, en un gran porcentaje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200275" y="2569446"/>
            <a:ext cx="5295165"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375469190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286620863"/>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4247435764"/>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1296177741"/>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3666729830"/>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401220656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347331277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070277588"/>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596215357"/>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307453163"/>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A49387B3-4AA0-44A5-856B-8DE95F8EC9D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93%</a:t>
            </a:r>
          </a:p>
          <a:p>
            <a:pPr marL="742950" lvl="1" indent="-285750" algn="just">
              <a:buFont typeface="Arial" panose="020B0604020202020204" pitchFamily="34" charset="0"/>
              <a:buChar char="•"/>
            </a:pPr>
            <a:r>
              <a:rPr lang="es-MX" b="1" dirty="0"/>
              <a:t>Olores desagradables </a:t>
            </a:r>
            <a:r>
              <a:rPr lang="es-MX" dirty="0"/>
              <a:t>en un </a:t>
            </a:r>
            <a:r>
              <a:rPr lang="es-MX" b="1" dirty="0"/>
              <a:t>73%</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47%</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33%</a:t>
            </a:r>
          </a:p>
          <a:p>
            <a:pPr marL="742950" lvl="1" indent="-285750" algn="just">
              <a:buFont typeface="Arial" panose="020B0604020202020204" pitchFamily="34" charset="0"/>
              <a:buChar char="•"/>
            </a:pPr>
            <a:r>
              <a:rPr lang="es-MX" b="1" dirty="0"/>
              <a:t>Desechos</a:t>
            </a:r>
            <a:r>
              <a:rPr lang="es-MX" dirty="0"/>
              <a:t> en un </a:t>
            </a:r>
            <a:r>
              <a:rPr lang="es-MX" b="1" dirty="0"/>
              <a:t>47%</a:t>
            </a:r>
          </a:p>
          <a:p>
            <a:pPr marL="742950" lvl="1" indent="-285750" algn="just">
              <a:buFont typeface="Arial" panose="020B0604020202020204" pitchFamily="34" charset="0"/>
              <a:buChar char="•"/>
            </a:pPr>
            <a:r>
              <a:rPr lang="es-MX" b="1" dirty="0"/>
              <a:t>Áreas verdes </a:t>
            </a:r>
            <a:r>
              <a:rPr lang="es-MX" dirty="0"/>
              <a:t>en un </a:t>
            </a:r>
            <a:r>
              <a:rPr lang="es-MX" b="1" dirty="0"/>
              <a:t>60%</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4360</Words>
  <Application>Microsoft Office PowerPoint</Application>
  <PresentationFormat>Presentación en pantalla (4:3)</PresentationFormat>
  <Paragraphs>734</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85</cp:revision>
  <dcterms:created xsi:type="dcterms:W3CDTF">2020-10-13T14:28:37Z</dcterms:created>
  <dcterms:modified xsi:type="dcterms:W3CDTF">2021-10-22T18:34:43Z</dcterms:modified>
</cp:coreProperties>
</file>