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2.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4.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6.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8.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9.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5.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6.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7.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2.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3.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4.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5.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6.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57.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8.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9.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63.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64.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65.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66.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67.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6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69.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70.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71.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7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334" r:id="rId2"/>
    <p:sldId id="336" r:id="rId3"/>
    <p:sldId id="492" r:id="rId4"/>
    <p:sldId id="338" r:id="rId5"/>
    <p:sldId id="483" r:id="rId6"/>
    <p:sldId id="485" r:id="rId7"/>
    <p:sldId id="486" r:id="rId8"/>
    <p:sldId id="487" r:id="rId9"/>
    <p:sldId id="488" r:id="rId10"/>
    <p:sldId id="489" r:id="rId11"/>
    <p:sldId id="490" r:id="rId12"/>
    <p:sldId id="491"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 id="441" r:id="rId44"/>
    <p:sldId id="442" r:id="rId45"/>
    <p:sldId id="443" r:id="rId46"/>
    <p:sldId id="444" r:id="rId47"/>
    <p:sldId id="445" r:id="rId48"/>
    <p:sldId id="446" r:id="rId49"/>
    <p:sldId id="447" r:id="rId50"/>
    <p:sldId id="448" r:id="rId51"/>
    <p:sldId id="449" r:id="rId52"/>
    <p:sldId id="450" r:id="rId53"/>
    <p:sldId id="451" r:id="rId54"/>
    <p:sldId id="452" r:id="rId55"/>
    <p:sldId id="453" r:id="rId56"/>
    <p:sldId id="454" r:id="rId57"/>
    <p:sldId id="455" r:id="rId58"/>
    <p:sldId id="456" r:id="rId59"/>
    <p:sldId id="457" r:id="rId60"/>
    <p:sldId id="458" r:id="rId61"/>
    <p:sldId id="459" r:id="rId62"/>
    <p:sldId id="460" r:id="rId63"/>
    <p:sldId id="461" r:id="rId64"/>
    <p:sldId id="462" r:id="rId65"/>
    <p:sldId id="463" r:id="rId66"/>
    <p:sldId id="464" r:id="rId67"/>
    <p:sldId id="465" r:id="rId68"/>
    <p:sldId id="466" r:id="rId69"/>
    <p:sldId id="467" r:id="rId70"/>
    <p:sldId id="468" r:id="rId71"/>
    <p:sldId id="469" r:id="rId72"/>
    <p:sldId id="470" r:id="rId73"/>
    <p:sldId id="471" r:id="rId74"/>
    <p:sldId id="472" r:id="rId75"/>
    <p:sldId id="473" r:id="rId76"/>
    <p:sldId id="474" r:id="rId77"/>
    <p:sldId id="475" r:id="rId78"/>
    <p:sldId id="476" r:id="rId79"/>
    <p:sldId id="477" r:id="rId80"/>
    <p:sldId id="478" r:id="rId81"/>
    <p:sldId id="479" r:id="rId82"/>
    <p:sldId id="480" r:id="rId83"/>
    <p:sldId id="481" r:id="rId84"/>
    <p:sldId id="482"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05"/>
    <a:srgbClr val="3A71B2"/>
    <a:srgbClr val="4F6228"/>
    <a:srgbClr val="77933C"/>
    <a:srgbClr val="7030A0"/>
    <a:srgbClr val="558ED5"/>
    <a:srgbClr val="CC00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E84E0-4AC2-4387-97B9-E1584D625076}" v="196" dt="2020-11-15T22:17:07.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4660"/>
  </p:normalViewPr>
  <p:slideViewPr>
    <p:cSldViewPr snapToGrid="0">
      <p:cViewPr varScale="1">
        <p:scale>
          <a:sx n="67" d="100"/>
          <a:sy n="67"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magab\OneDrive\Desktop\RESULTADOS\&#193;REA%20ECONOMICO%20ADMIN\&#193;REA%20ECO%20-%20ADMIN.xlsx"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c:spPr>
          <c:invertIfNegative val="0"/>
          <c:dPt>
            <c:idx val="1"/>
            <c:invertIfNegative val="0"/>
            <c:bubble3D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0-C9B1-446B-B787-06255F0DA263}"/>
              </c:ext>
            </c:extLst>
          </c:dPt>
          <c:dLbls>
            <c:dLbl>
              <c:idx val="0"/>
              <c:tx>
                <c:rich>
                  <a:bodyPr/>
                  <a:lstStyle/>
                  <a:p>
                    <a:fld id="{8DD21B1D-8A03-4719-AF50-46CE098FCC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B1-446B-B787-06255F0DA263}"/>
                </c:ext>
              </c:extLst>
            </c:dLbl>
            <c:dLbl>
              <c:idx val="1"/>
              <c:tx>
                <c:rich>
                  <a:bodyPr/>
                  <a:lstStyle/>
                  <a:p>
                    <a:fld id="{A05D3E5A-EDE6-4C84-8AC2-062D15FA72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B1-446B-B787-06255F0DA26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IDENTIDAD!$C$4:$C$5</c:f>
              <c:strCache>
                <c:ptCount val="2"/>
                <c:pt idx="0">
                  <c:v>NO SE SIENTE ORGULLOSO</c:v>
                </c:pt>
                <c:pt idx="1">
                  <c:v>SI SE SIENTE ORGULLOSO</c:v>
                </c:pt>
              </c:strCache>
            </c:strRef>
          </c:cat>
          <c:val>
            <c:numRef>
              <c:f>IDENTIDAD!$F$4:$F$5</c:f>
              <c:numCache>
                <c:formatCode>###0</c:formatCode>
                <c:ptCount val="2"/>
                <c:pt idx="0" formatCode="General">
                  <c:v>0</c:v>
                </c:pt>
                <c:pt idx="1">
                  <c:v>100</c:v>
                </c:pt>
              </c:numCache>
            </c:numRef>
          </c:val>
          <c:extLst>
            <c:ext xmlns:c16="http://schemas.microsoft.com/office/drawing/2014/chart" uri="{C3380CC4-5D6E-409C-BE32-E72D297353CC}">
              <c16:uniqueId val="{00000000-CE0D-418C-9F8A-FD7BF6D63393}"/>
            </c:ext>
          </c:extLst>
        </c:ser>
        <c:dLbls>
          <c:dLblPos val="inEnd"/>
          <c:showLegendKey val="0"/>
          <c:showVal val="1"/>
          <c:showCatName val="0"/>
          <c:showSerName val="0"/>
          <c:showPercent val="0"/>
          <c:showBubbleSize val="0"/>
        </c:dLbls>
        <c:gapWidth val="100"/>
        <c:overlap val="-24"/>
        <c:axId val="675034088"/>
        <c:axId val="675034416"/>
      </c:barChart>
      <c:catAx>
        <c:axId val="675034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416"/>
        <c:crosses val="autoZero"/>
        <c:auto val="1"/>
        <c:lblAlgn val="ctr"/>
        <c:lblOffset val="100"/>
        <c:noMultiLvlLbl val="0"/>
      </c:catAx>
      <c:valAx>
        <c:axId val="675034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0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6EA7EDC-D3A3-4CD9-AFEE-A7E0EA3B334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B2-48CB-9405-6B26B68E09AC}"/>
                </c:ext>
              </c:extLst>
            </c:dLbl>
            <c:dLbl>
              <c:idx val="1"/>
              <c:tx>
                <c:rich>
                  <a:bodyPr/>
                  <a:lstStyle/>
                  <a:p>
                    <a:fld id="{F6F4F3B6-41D8-47C4-9C8E-70055A0BD62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B2-48CB-9405-6B26B68E09AC}"/>
                </c:ext>
              </c:extLst>
            </c:dLbl>
            <c:dLbl>
              <c:idx val="2"/>
              <c:tx>
                <c:rich>
                  <a:bodyPr/>
                  <a:lstStyle/>
                  <a:p>
                    <a:fld id="{1E2D5217-67C9-47C6-A40C-1E9FF125BDB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B2-48CB-9405-6B26B68E09A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IDENTIDAD!$D$22:$D$24</c:f>
              <c:strCache>
                <c:ptCount val="3"/>
                <c:pt idx="0">
                  <c:v>ESCUDO</c:v>
                </c:pt>
                <c:pt idx="1">
                  <c:v>LEMA</c:v>
                </c:pt>
                <c:pt idx="2">
                  <c:v>EGRESADOS</c:v>
                </c:pt>
              </c:strCache>
            </c:strRef>
          </c:cat>
          <c:val>
            <c:numRef>
              <c:f>IDENTIDAD!$E$22:$E$24</c:f>
              <c:numCache>
                <c:formatCode>###0</c:formatCode>
                <c:ptCount val="3"/>
                <c:pt idx="0">
                  <c:v>85.7</c:v>
                </c:pt>
                <c:pt idx="1">
                  <c:v>85.7</c:v>
                </c:pt>
                <c:pt idx="2">
                  <c:v>42.9</c:v>
                </c:pt>
              </c:numCache>
            </c:numRef>
          </c:val>
          <c:extLst>
            <c:ext xmlns:c16="http://schemas.microsoft.com/office/drawing/2014/chart" uri="{C3380CC4-5D6E-409C-BE32-E72D297353CC}">
              <c16:uniqueId val="{00000000-8F1F-4328-B672-98E3CB407D18}"/>
            </c:ext>
          </c:extLst>
        </c:ser>
        <c:dLbls>
          <c:dLblPos val="inEnd"/>
          <c:showLegendKey val="0"/>
          <c:showVal val="1"/>
          <c:showCatName val="0"/>
          <c:showSerName val="0"/>
          <c:showPercent val="0"/>
          <c:showBubbleSize val="0"/>
        </c:dLbls>
        <c:gapWidth val="100"/>
        <c:overlap val="-24"/>
        <c:axId val="675034088"/>
        <c:axId val="675034416"/>
      </c:barChart>
      <c:catAx>
        <c:axId val="675034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416"/>
        <c:crosses val="autoZero"/>
        <c:auto val="1"/>
        <c:lblAlgn val="ctr"/>
        <c:lblOffset val="100"/>
        <c:noMultiLvlLbl val="0"/>
      </c:catAx>
      <c:valAx>
        <c:axId val="675034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0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07DCE77-1CB4-4EB9-8320-1A130EC23EB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DC4-468A-9452-734FDF9E085B}"/>
                </c:ext>
              </c:extLst>
            </c:dLbl>
            <c:dLbl>
              <c:idx val="1"/>
              <c:tx>
                <c:rich>
                  <a:bodyPr/>
                  <a:lstStyle/>
                  <a:p>
                    <a:fld id="{500FE941-83EF-470A-A578-51FD555818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C4-468A-9452-734FDF9E085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IDENTIDAD!$C$9:$C$10</c:f>
              <c:strCache>
                <c:ptCount val="2"/>
                <c:pt idx="0">
                  <c:v>NO LO CONOCE</c:v>
                </c:pt>
                <c:pt idx="1">
                  <c:v>SI LO CONOCE</c:v>
                </c:pt>
              </c:strCache>
            </c:strRef>
          </c:cat>
          <c:val>
            <c:numRef>
              <c:f>IDENTIDAD!$F$9:$F$10</c:f>
              <c:numCache>
                <c:formatCode>###0</c:formatCode>
                <c:ptCount val="2"/>
                <c:pt idx="0">
                  <c:v>53.333333333333336</c:v>
                </c:pt>
                <c:pt idx="1">
                  <c:v>46.666666666666664</c:v>
                </c:pt>
              </c:numCache>
            </c:numRef>
          </c:val>
          <c:extLst>
            <c:ext xmlns:c16="http://schemas.microsoft.com/office/drawing/2014/chart" uri="{C3380CC4-5D6E-409C-BE32-E72D297353CC}">
              <c16:uniqueId val="{00000000-F493-45D6-8417-5283C38A7143}"/>
            </c:ext>
          </c:extLst>
        </c:ser>
        <c:dLbls>
          <c:dLblPos val="inEnd"/>
          <c:showLegendKey val="0"/>
          <c:showVal val="1"/>
          <c:showCatName val="0"/>
          <c:showSerName val="0"/>
          <c:showPercent val="0"/>
          <c:showBubbleSize val="0"/>
        </c:dLbls>
        <c:gapWidth val="100"/>
        <c:overlap val="-24"/>
        <c:axId val="675034088"/>
        <c:axId val="675034416"/>
      </c:barChart>
      <c:catAx>
        <c:axId val="675034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416"/>
        <c:crosses val="autoZero"/>
        <c:auto val="1"/>
        <c:lblAlgn val="ctr"/>
        <c:lblOffset val="100"/>
        <c:noMultiLvlLbl val="0"/>
      </c:catAx>
      <c:valAx>
        <c:axId val="675034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0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1F4CF6C-7310-4B54-B512-C4A959FE91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87-455F-8D7D-E1B1E6DF2EE0}"/>
                </c:ext>
              </c:extLst>
            </c:dLbl>
            <c:dLbl>
              <c:idx val="1"/>
              <c:tx>
                <c:rich>
                  <a:bodyPr/>
                  <a:lstStyle/>
                  <a:p>
                    <a:fld id="{D57BE22F-BF15-417D-B1C1-4DE2C6D05E6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87-455F-8D7D-E1B1E6DF2EE0}"/>
                </c:ext>
              </c:extLst>
            </c:dLbl>
            <c:dLbl>
              <c:idx val="2"/>
              <c:tx>
                <c:rich>
                  <a:bodyPr/>
                  <a:lstStyle/>
                  <a:p>
                    <a:fld id="{8D31DF7C-C397-4091-8FC0-80A4F8DBDD5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87-455F-8D7D-E1B1E6DF2EE0}"/>
                </c:ext>
              </c:extLst>
            </c:dLbl>
            <c:dLbl>
              <c:idx val="3"/>
              <c:tx>
                <c:rich>
                  <a:bodyPr/>
                  <a:lstStyle/>
                  <a:p>
                    <a:fld id="{4CB14958-5799-4D33-89F3-046AE970A31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287-455F-8D7D-E1B1E6DF2EE0}"/>
                </c:ext>
              </c:extLst>
            </c:dLbl>
            <c:dLbl>
              <c:idx val="4"/>
              <c:tx>
                <c:rich>
                  <a:bodyPr/>
                  <a:lstStyle/>
                  <a:p>
                    <a:fld id="{E1A4CAFB-8A42-4B4B-B04E-A6DF0A4E37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287-455F-8D7D-E1B1E6DF2EE0}"/>
                </c:ext>
              </c:extLst>
            </c:dLbl>
            <c:dLbl>
              <c:idx val="5"/>
              <c:tx>
                <c:rich>
                  <a:bodyPr/>
                  <a:lstStyle/>
                  <a:p>
                    <a:fld id="{3619B5E8-811D-4459-9008-ED32619F70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287-455F-8D7D-E1B1E6DF2EE0}"/>
                </c:ext>
              </c:extLst>
            </c:dLbl>
            <c:dLbl>
              <c:idx val="6"/>
              <c:tx>
                <c:rich>
                  <a:bodyPr/>
                  <a:lstStyle/>
                  <a:p>
                    <a:fld id="{B5E99405-A1B2-408F-8822-BC8F3E5455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287-455F-8D7D-E1B1E6DF2EE0}"/>
                </c:ext>
              </c:extLst>
            </c:dLbl>
            <c:dLbl>
              <c:idx val="7"/>
              <c:tx>
                <c:rich>
                  <a:bodyPr/>
                  <a:lstStyle/>
                  <a:p>
                    <a:fld id="{B2CE3780-1BD2-494C-AF9C-15EDCE5F9C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287-455F-8D7D-E1B1E6DF2E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Hoja1!$C$3:$C$10</c:f>
              <c:strCache>
                <c:ptCount val="8"/>
                <c:pt idx="0">
                  <c:v>LEALTAD Y COMPROMISO</c:v>
                </c:pt>
                <c:pt idx="1">
                  <c:v>RESPONSABILIDAD</c:v>
                </c:pt>
                <c:pt idx="2">
                  <c:v>TOLERANCIA</c:v>
                </c:pt>
                <c:pt idx="3">
                  <c:v>TRANSPARENCIA Y RENDICIÓN DE CUENTAS</c:v>
                </c:pt>
                <c:pt idx="4">
                  <c:v>EQUIDAD</c:v>
                </c:pt>
                <c:pt idx="5">
                  <c:v>PROFESIONALISMO E INTEGRIDAD</c:v>
                </c:pt>
                <c:pt idx="6">
                  <c:v>JUSTICIA</c:v>
                </c:pt>
                <c:pt idx="7">
                  <c:v>CONSCIENCIA ECOLOGICA</c:v>
                </c:pt>
              </c:strCache>
            </c:strRef>
          </c:cat>
          <c:val>
            <c:numRef>
              <c:f>Hoja1!$D$3:$D$10</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8-4287-455F-8D7D-E1B1E6DF2EE0}"/>
            </c:ext>
          </c:extLst>
        </c:ser>
        <c:dLbls>
          <c:dLblPos val="inEnd"/>
          <c:showLegendKey val="0"/>
          <c:showVal val="1"/>
          <c:showCatName val="0"/>
          <c:showSerName val="0"/>
          <c:showPercent val="0"/>
          <c:showBubbleSize val="0"/>
        </c:dLbls>
        <c:gapWidth val="100"/>
        <c:overlap val="-24"/>
        <c:axId val="399762928"/>
        <c:axId val="399753416"/>
      </c:barChart>
      <c:catAx>
        <c:axId val="39976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399753416"/>
        <c:crosses val="autoZero"/>
        <c:auto val="1"/>
        <c:lblAlgn val="ctr"/>
        <c:lblOffset val="100"/>
        <c:noMultiLvlLbl val="0"/>
      </c:catAx>
      <c:valAx>
        <c:axId val="39975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9976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745A9B3-189A-4CC4-8CD0-5E6AB124B4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18-4782-BE97-AD0B8B5F209A}"/>
                </c:ext>
              </c:extLst>
            </c:dLbl>
            <c:dLbl>
              <c:idx val="1"/>
              <c:layout>
                <c:manualLayout>
                  <c:x val="-6.851184194146352E-17"/>
                  <c:y val="8.966447368421053E-2"/>
                </c:manualLayout>
              </c:layout>
              <c:tx>
                <c:rich>
                  <a:bodyPr/>
                  <a:lstStyle/>
                  <a:p>
                    <a:fld id="{B8B99FA8-7DAE-4403-A0C3-7F0BCFDC88CA}"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18-4782-BE97-AD0B8B5F209A}"/>
                </c:ext>
              </c:extLst>
            </c:dLbl>
            <c:dLbl>
              <c:idx val="2"/>
              <c:tx>
                <c:rich>
                  <a:bodyPr/>
                  <a:lstStyle/>
                  <a:p>
                    <a:fld id="{359F0F4C-CC20-4D87-A687-6386C289041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D18-4782-BE97-AD0B8B5F209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SEGURIDAD!$C$4:$C$6</c:f>
              <c:strCache>
                <c:ptCount val="3"/>
                <c:pt idx="0">
                  <c:v>REGULAR</c:v>
                </c:pt>
                <c:pt idx="1">
                  <c:v>BUENA</c:v>
                </c:pt>
                <c:pt idx="2">
                  <c:v>EXCELENTE</c:v>
                </c:pt>
              </c:strCache>
            </c:strRef>
          </c:cat>
          <c:val>
            <c:numRef>
              <c:f>SEGURIDAD!$F$4:$F$6</c:f>
              <c:numCache>
                <c:formatCode>###0</c:formatCode>
                <c:ptCount val="3"/>
                <c:pt idx="0">
                  <c:v>6.666666666666667</c:v>
                </c:pt>
                <c:pt idx="1">
                  <c:v>33.333333333333329</c:v>
                </c:pt>
                <c:pt idx="2">
                  <c:v>60</c:v>
                </c:pt>
              </c:numCache>
            </c:numRef>
          </c:val>
          <c:extLst>
            <c:ext xmlns:c16="http://schemas.microsoft.com/office/drawing/2014/chart" uri="{C3380CC4-5D6E-409C-BE32-E72D297353CC}">
              <c16:uniqueId val="{00000000-257C-4A9F-86CE-89ED991A10F4}"/>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85698B3-C04B-4BF2-8068-F0F0E007452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24-4FDD-AE81-575195289EDF}"/>
                </c:ext>
              </c:extLst>
            </c:dLbl>
            <c:dLbl>
              <c:idx val="1"/>
              <c:tx>
                <c:rich>
                  <a:bodyPr/>
                  <a:lstStyle/>
                  <a:p>
                    <a:fld id="{B30A8B09-E136-4038-A4F1-82356A6226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24-4FDD-AE81-575195289ED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SEGURIDAD!$C$11:$C$12</c:f>
              <c:strCache>
                <c:ptCount val="2"/>
                <c:pt idx="0">
                  <c:v>BUENA</c:v>
                </c:pt>
                <c:pt idx="1">
                  <c:v>EXCELENTE</c:v>
                </c:pt>
              </c:strCache>
            </c:strRef>
          </c:cat>
          <c:val>
            <c:numRef>
              <c:f>SEGURIDAD!$F$11:$F$12</c:f>
              <c:numCache>
                <c:formatCode>###0</c:formatCode>
                <c:ptCount val="2"/>
                <c:pt idx="0">
                  <c:v>60</c:v>
                </c:pt>
                <c:pt idx="1">
                  <c:v>40</c:v>
                </c:pt>
              </c:numCache>
            </c:numRef>
          </c:val>
          <c:extLst>
            <c:ext xmlns:c16="http://schemas.microsoft.com/office/drawing/2014/chart" uri="{C3380CC4-5D6E-409C-BE32-E72D297353CC}">
              <c16:uniqueId val="{00000000-47ED-4DB7-9517-D286735BF06C}"/>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C2210B1-D6D8-44BD-ADBC-11D41EE6D9B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56-41EC-A1DE-AB3339C1E68C}"/>
                </c:ext>
              </c:extLst>
            </c:dLbl>
            <c:dLbl>
              <c:idx val="1"/>
              <c:tx>
                <c:rich>
                  <a:bodyPr/>
                  <a:lstStyle/>
                  <a:p>
                    <a:fld id="{8B2BBDA1-692D-426B-99EB-B72E1F79F3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56-41EC-A1DE-AB3339C1E68C}"/>
                </c:ext>
              </c:extLst>
            </c:dLbl>
            <c:dLbl>
              <c:idx val="2"/>
              <c:tx>
                <c:rich>
                  <a:bodyPr/>
                  <a:lstStyle/>
                  <a:p>
                    <a:fld id="{5B3A0233-64ED-402D-870D-EE9E9909E0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256-41EC-A1DE-AB3339C1E68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SEGURIDAD!$C$17:$C$19</c:f>
              <c:strCache>
                <c:ptCount val="3"/>
                <c:pt idx="0">
                  <c:v>ALTO</c:v>
                </c:pt>
                <c:pt idx="1">
                  <c:v>MEDIO</c:v>
                </c:pt>
                <c:pt idx="2">
                  <c:v>BAJO</c:v>
                </c:pt>
              </c:strCache>
            </c:strRef>
          </c:cat>
          <c:val>
            <c:numRef>
              <c:f>SEGURIDAD!$F$17:$F$19</c:f>
              <c:numCache>
                <c:formatCode>###0</c:formatCode>
                <c:ptCount val="3"/>
                <c:pt idx="0">
                  <c:v>6.666666666666667</c:v>
                </c:pt>
                <c:pt idx="1">
                  <c:v>60</c:v>
                </c:pt>
                <c:pt idx="2">
                  <c:v>33.333333333333329</c:v>
                </c:pt>
              </c:numCache>
            </c:numRef>
          </c:val>
          <c:extLst>
            <c:ext xmlns:c16="http://schemas.microsoft.com/office/drawing/2014/chart" uri="{C3380CC4-5D6E-409C-BE32-E72D297353CC}">
              <c16:uniqueId val="{00000000-9F34-45BC-BAD9-1BEC570E8FB6}"/>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0919785-FE71-4FCE-B8B0-02F44ABB06C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58-40C0-8764-E37BC2C99208}"/>
                </c:ext>
              </c:extLst>
            </c:dLbl>
            <c:dLbl>
              <c:idx val="1"/>
              <c:tx>
                <c:rich>
                  <a:bodyPr/>
                  <a:lstStyle/>
                  <a:p>
                    <a:fld id="{827CFDBE-15F1-4D04-A9F2-47F5596E8DC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58-40C0-8764-E37BC2C99208}"/>
                </c:ext>
              </c:extLst>
            </c:dLbl>
            <c:dLbl>
              <c:idx val="2"/>
              <c:tx>
                <c:rich>
                  <a:bodyPr/>
                  <a:lstStyle/>
                  <a:p>
                    <a:fld id="{A826CF29-9ECC-4301-A3F2-083961B4EFB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58-40C0-8764-E37BC2C9920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SEGURIDAD!$C$24:$C$26</c:f>
              <c:strCache>
                <c:ptCount val="3"/>
                <c:pt idx="0">
                  <c:v>REGULAR</c:v>
                </c:pt>
                <c:pt idx="1">
                  <c:v>BUENA</c:v>
                </c:pt>
                <c:pt idx="2">
                  <c:v>EXCELENTE</c:v>
                </c:pt>
              </c:strCache>
            </c:strRef>
          </c:cat>
          <c:val>
            <c:numRef>
              <c:f>SEGURIDAD!$F$24:$F$26</c:f>
              <c:numCache>
                <c:formatCode>###0</c:formatCode>
                <c:ptCount val="3"/>
                <c:pt idx="0">
                  <c:v>20</c:v>
                </c:pt>
                <c:pt idx="1">
                  <c:v>73.333333333333329</c:v>
                </c:pt>
                <c:pt idx="2">
                  <c:v>6.666666666666667</c:v>
                </c:pt>
              </c:numCache>
            </c:numRef>
          </c:val>
          <c:extLst>
            <c:ext xmlns:c16="http://schemas.microsoft.com/office/drawing/2014/chart" uri="{C3380CC4-5D6E-409C-BE32-E72D297353CC}">
              <c16:uniqueId val="{00000000-06D8-4E6A-BEB1-4EBD2C33EC8B}"/>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D3F8E49-D7FD-4463-A4D1-F5AC7DF30AE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04-427B-82AF-54B5EEA1C2C1}"/>
                </c:ext>
              </c:extLst>
            </c:dLbl>
            <c:dLbl>
              <c:idx val="1"/>
              <c:tx>
                <c:rich>
                  <a:bodyPr/>
                  <a:lstStyle/>
                  <a:p>
                    <a:fld id="{1EF5F9A4-E0AB-4A90-BC3D-24B034787E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04-427B-82AF-54B5EEA1C2C1}"/>
                </c:ext>
              </c:extLst>
            </c:dLbl>
            <c:dLbl>
              <c:idx val="2"/>
              <c:tx>
                <c:rich>
                  <a:bodyPr/>
                  <a:lstStyle/>
                  <a:p>
                    <a:fld id="{2B7ABB02-EB75-43B0-9A9E-D9549C3602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104-427B-82AF-54B5EEA1C2C1}"/>
                </c:ext>
              </c:extLst>
            </c:dLbl>
            <c:dLbl>
              <c:idx val="3"/>
              <c:tx>
                <c:rich>
                  <a:bodyPr/>
                  <a:lstStyle/>
                  <a:p>
                    <a:fld id="{67C95E56-FB15-4706-816C-87A17F5D27C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104-427B-82AF-54B5EEA1C2C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SEGURIDAD!$C$31:$C$34</c:f>
              <c:strCache>
                <c:ptCount val="4"/>
                <c:pt idx="0">
                  <c:v>MALO</c:v>
                </c:pt>
                <c:pt idx="1">
                  <c:v>REGULAR</c:v>
                </c:pt>
                <c:pt idx="2">
                  <c:v>BUENA</c:v>
                </c:pt>
                <c:pt idx="3">
                  <c:v>EXCELENTE</c:v>
                </c:pt>
              </c:strCache>
            </c:strRef>
          </c:cat>
          <c:val>
            <c:numRef>
              <c:f>SEGURIDAD!$F$31:$F$34</c:f>
              <c:numCache>
                <c:formatCode>###0</c:formatCode>
                <c:ptCount val="4"/>
                <c:pt idx="0">
                  <c:v>6.666666666666667</c:v>
                </c:pt>
                <c:pt idx="1">
                  <c:v>20</c:v>
                </c:pt>
                <c:pt idx="2">
                  <c:v>53.333333333333336</c:v>
                </c:pt>
                <c:pt idx="3">
                  <c:v>20</c:v>
                </c:pt>
              </c:numCache>
            </c:numRef>
          </c:val>
          <c:extLst>
            <c:ext xmlns:c16="http://schemas.microsoft.com/office/drawing/2014/chart" uri="{C3380CC4-5D6E-409C-BE32-E72D297353CC}">
              <c16:uniqueId val="{00000000-87F1-4B84-904D-5A21D15D8889}"/>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F694E2B-A854-4263-A03A-74B263F62F4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CF-4BE3-80A9-B4921B3DACE2}"/>
                </c:ext>
              </c:extLst>
            </c:dLbl>
            <c:dLbl>
              <c:idx val="1"/>
              <c:tx>
                <c:rich>
                  <a:bodyPr/>
                  <a:lstStyle/>
                  <a:p>
                    <a:fld id="{5E94FD8A-A507-448C-BA2B-A29ADD2665D5}"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CF-4BE3-80A9-B4921B3DACE2}"/>
                </c:ext>
              </c:extLst>
            </c:dLbl>
            <c:dLbl>
              <c:idx val="2"/>
              <c:tx>
                <c:rich>
                  <a:bodyPr/>
                  <a:lstStyle/>
                  <a:p>
                    <a:fld id="{922941FB-2835-4C77-B3B3-6C74CCCF47A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8CF-4BE3-80A9-B4921B3DACE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SEGURIDAD!$C$39:$C$41</c:f>
              <c:strCache>
                <c:ptCount val="3"/>
                <c:pt idx="0">
                  <c:v>REGULAR</c:v>
                </c:pt>
                <c:pt idx="1">
                  <c:v>BUENA</c:v>
                </c:pt>
                <c:pt idx="2">
                  <c:v>EXCELENTE</c:v>
                </c:pt>
              </c:strCache>
            </c:strRef>
          </c:cat>
          <c:val>
            <c:numRef>
              <c:f>SEGURIDAD!$F$39:$F$41</c:f>
              <c:numCache>
                <c:formatCode>###0</c:formatCode>
                <c:ptCount val="3"/>
                <c:pt idx="0">
                  <c:v>20</c:v>
                </c:pt>
                <c:pt idx="1">
                  <c:v>73.333333333333329</c:v>
                </c:pt>
                <c:pt idx="2">
                  <c:v>6.666666666666667</c:v>
                </c:pt>
              </c:numCache>
            </c:numRef>
          </c:val>
          <c:extLst>
            <c:ext xmlns:c16="http://schemas.microsoft.com/office/drawing/2014/chart" uri="{C3380CC4-5D6E-409C-BE32-E72D297353CC}">
              <c16:uniqueId val="{00000000-EAFC-4EB4-BC6C-18B877240C49}"/>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0936BF0-F6E8-4429-A36F-817D459B74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C6-4035-AF66-BD20C1979EC4}"/>
                </c:ext>
              </c:extLst>
            </c:dLbl>
            <c:dLbl>
              <c:idx val="1"/>
              <c:tx>
                <c:rich>
                  <a:bodyPr/>
                  <a:lstStyle/>
                  <a:p>
                    <a:fld id="{610B1FA9-0B85-4637-B478-194C87E216E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C6-4035-AF66-BD20C1979EC4}"/>
                </c:ext>
              </c:extLst>
            </c:dLbl>
            <c:dLbl>
              <c:idx val="2"/>
              <c:tx>
                <c:rich>
                  <a:bodyPr/>
                  <a:lstStyle/>
                  <a:p>
                    <a:fld id="{6196DFCD-A410-4D41-A306-E130E18558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C6-4035-AF66-BD20C1979EC4}"/>
                </c:ext>
              </c:extLst>
            </c:dLbl>
            <c:dLbl>
              <c:idx val="3"/>
              <c:tx>
                <c:rich>
                  <a:bodyPr/>
                  <a:lstStyle/>
                  <a:p>
                    <a:fld id="{3F087033-F797-492A-80A5-A6E7F066CC3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C6-4035-AF66-BD20C1979EC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SEGURIDAD!$C$46:$C$49</c:f>
              <c:strCache>
                <c:ptCount val="4"/>
                <c:pt idx="0">
                  <c:v>MALO</c:v>
                </c:pt>
                <c:pt idx="1">
                  <c:v>REGULAR</c:v>
                </c:pt>
                <c:pt idx="2">
                  <c:v>BUENA</c:v>
                </c:pt>
                <c:pt idx="3">
                  <c:v>EXCELENTE</c:v>
                </c:pt>
              </c:strCache>
            </c:strRef>
          </c:cat>
          <c:val>
            <c:numRef>
              <c:f>SEGURIDAD!$F$46:$F$49</c:f>
              <c:numCache>
                <c:formatCode>###0</c:formatCode>
                <c:ptCount val="4"/>
                <c:pt idx="0">
                  <c:v>13.333333333333334</c:v>
                </c:pt>
                <c:pt idx="1">
                  <c:v>26.666666666666668</c:v>
                </c:pt>
                <c:pt idx="2">
                  <c:v>46.666666666666664</c:v>
                </c:pt>
                <c:pt idx="3">
                  <c:v>13.333333333333334</c:v>
                </c:pt>
              </c:numCache>
            </c:numRef>
          </c:val>
          <c:extLst>
            <c:ext xmlns:c16="http://schemas.microsoft.com/office/drawing/2014/chart" uri="{C3380CC4-5D6E-409C-BE32-E72D297353CC}">
              <c16:uniqueId val="{00000000-C304-425E-84F3-B1BFA41EAA00}"/>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0C4662D-6B2B-488E-9730-7674C49E3D2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AD-4A88-9B0F-662D57442252}"/>
                </c:ext>
              </c:extLst>
            </c:dLbl>
            <c:dLbl>
              <c:idx val="1"/>
              <c:tx>
                <c:rich>
                  <a:bodyPr/>
                  <a:lstStyle/>
                  <a:p>
                    <a:fld id="{4C2CF87D-3F8C-4113-9205-1827E1FD7F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AD-4A88-9B0F-662D57442252}"/>
                </c:ext>
              </c:extLst>
            </c:dLbl>
            <c:dLbl>
              <c:idx val="2"/>
              <c:tx>
                <c:rich>
                  <a:bodyPr/>
                  <a:lstStyle/>
                  <a:p>
                    <a:fld id="{280F6B85-5656-441F-94B2-768ACF0DE1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AD-4A88-9B0F-662D5744225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SEGURIDAD!$C$54:$C$56</c:f>
              <c:strCache>
                <c:ptCount val="3"/>
                <c:pt idx="0">
                  <c:v>REGULAR</c:v>
                </c:pt>
                <c:pt idx="1">
                  <c:v>BUENA</c:v>
                </c:pt>
                <c:pt idx="2">
                  <c:v>EXCELENTE</c:v>
                </c:pt>
              </c:strCache>
            </c:strRef>
          </c:cat>
          <c:val>
            <c:numRef>
              <c:f>SEGURIDAD!$F$54:$F$56</c:f>
              <c:numCache>
                <c:formatCode>###0</c:formatCode>
                <c:ptCount val="3"/>
                <c:pt idx="0">
                  <c:v>26.666666666666668</c:v>
                </c:pt>
                <c:pt idx="1">
                  <c:v>60</c:v>
                </c:pt>
                <c:pt idx="2">
                  <c:v>13.333333333333334</c:v>
                </c:pt>
              </c:numCache>
            </c:numRef>
          </c:val>
          <c:extLst>
            <c:ext xmlns:c16="http://schemas.microsoft.com/office/drawing/2014/chart" uri="{C3380CC4-5D6E-409C-BE32-E72D297353CC}">
              <c16:uniqueId val="{00000000-186E-40B2-8949-4BD29E7D45A6}"/>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2C0BDDA-C6B7-48F6-B138-5C12E6064D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A4-46FE-A402-760DEF732054}"/>
                </c:ext>
              </c:extLst>
            </c:dLbl>
            <c:dLbl>
              <c:idx val="1"/>
              <c:tx>
                <c:rich>
                  <a:bodyPr/>
                  <a:lstStyle/>
                  <a:p>
                    <a:fld id="{A2FB8C84-6D66-467B-9763-20F69D45A7A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A4-46FE-A402-760DEF73205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SEGURIDAD!$C$61:$C$62</c:f>
              <c:strCache>
                <c:ptCount val="2"/>
                <c:pt idx="0">
                  <c:v>NO</c:v>
                </c:pt>
                <c:pt idx="1">
                  <c:v>SI</c:v>
                </c:pt>
              </c:strCache>
            </c:strRef>
          </c:cat>
          <c:val>
            <c:numRef>
              <c:f>SEGURIDAD!$F$61:$F$62</c:f>
              <c:numCache>
                <c:formatCode>###0</c:formatCode>
                <c:ptCount val="2"/>
                <c:pt idx="0">
                  <c:v>46.666666666666664</c:v>
                </c:pt>
                <c:pt idx="1">
                  <c:v>53.333333333333336</c:v>
                </c:pt>
              </c:numCache>
            </c:numRef>
          </c:val>
          <c:extLst>
            <c:ext xmlns:c16="http://schemas.microsoft.com/office/drawing/2014/chart" uri="{C3380CC4-5D6E-409C-BE32-E72D297353CC}">
              <c16:uniqueId val="{00000000-D71B-46D1-8AB1-3B9D5B3A3F00}"/>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43D051D-F5A3-4989-BDF6-95EA88B01C1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80-4811-96E2-DE9D0712422A}"/>
                </c:ext>
              </c:extLst>
            </c:dLbl>
            <c:dLbl>
              <c:idx val="1"/>
              <c:tx>
                <c:rich>
                  <a:bodyPr/>
                  <a:lstStyle/>
                  <a:p>
                    <a:fld id="{0DA2AA91-4C26-4703-957C-C2CB7409161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80-4811-96E2-DE9D0712422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SEGURIDAD!$C$67:$C$68</c:f>
              <c:strCache>
                <c:ptCount val="2"/>
                <c:pt idx="0">
                  <c:v>NO</c:v>
                </c:pt>
                <c:pt idx="1">
                  <c:v>SI</c:v>
                </c:pt>
              </c:strCache>
            </c:strRef>
          </c:cat>
          <c:val>
            <c:numRef>
              <c:f>SEGURIDAD!$F$67:$F$68</c:f>
              <c:numCache>
                <c:formatCode>###0</c:formatCode>
                <c:ptCount val="2"/>
                <c:pt idx="0">
                  <c:v>60</c:v>
                </c:pt>
                <c:pt idx="1">
                  <c:v>40</c:v>
                </c:pt>
              </c:numCache>
            </c:numRef>
          </c:val>
          <c:extLst>
            <c:ext xmlns:c16="http://schemas.microsoft.com/office/drawing/2014/chart" uri="{C3380CC4-5D6E-409C-BE32-E72D297353CC}">
              <c16:uniqueId val="{00000000-081B-4AA3-B162-72BA76C33BD2}"/>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DOCENTE</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A0EC798-D9BF-401B-BF97-79DFFCCB72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B3-4431-B695-A0B948E69BBF}"/>
                </c:ext>
              </c:extLst>
            </c:dLbl>
            <c:dLbl>
              <c:idx val="1"/>
              <c:tx>
                <c:rich>
                  <a:bodyPr/>
                  <a:lstStyle/>
                  <a:p>
                    <a:fld id="{FA3FDD3C-B1AA-4FDF-86E6-3D203F92446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B3-4431-B695-A0B948E69B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RECURSOS!$C$4:$C$5</c:f>
              <c:strCache>
                <c:ptCount val="2"/>
                <c:pt idx="0">
                  <c:v>ALGUNAS VECES</c:v>
                </c:pt>
                <c:pt idx="1">
                  <c:v>SIEMPRE</c:v>
                </c:pt>
              </c:strCache>
            </c:strRef>
          </c:cat>
          <c:val>
            <c:numRef>
              <c:f>RECURSOS!$F$4:$F$5</c:f>
              <c:numCache>
                <c:formatCode>###0</c:formatCode>
                <c:ptCount val="2"/>
                <c:pt idx="0">
                  <c:v>33.333333333333329</c:v>
                </c:pt>
                <c:pt idx="1">
                  <c:v>66.666666666666657</c:v>
                </c:pt>
              </c:numCache>
            </c:numRef>
          </c:val>
          <c:extLst>
            <c:ext xmlns:c16="http://schemas.microsoft.com/office/drawing/2014/chart" uri="{C3380CC4-5D6E-409C-BE32-E72D297353CC}">
              <c16:uniqueId val="{00000000-1267-4626-99B9-2F478A848C07}"/>
            </c:ext>
          </c:extLst>
        </c:ser>
        <c:dLbls>
          <c:dLblPos val="inEnd"/>
          <c:showLegendKey val="0"/>
          <c:showVal val="1"/>
          <c:showCatName val="0"/>
          <c:showSerName val="0"/>
          <c:showPercent val="0"/>
          <c:showBubbleSize val="0"/>
        </c:dLbls>
        <c:gapWidth val="100"/>
        <c:overlap val="-24"/>
        <c:axId val="719690904"/>
        <c:axId val="719688280"/>
      </c:barChart>
      <c:catAx>
        <c:axId val="719690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280"/>
        <c:crosses val="autoZero"/>
        <c:auto val="1"/>
        <c:lblAlgn val="ctr"/>
        <c:lblOffset val="100"/>
        <c:noMultiLvlLbl val="0"/>
      </c:catAx>
      <c:valAx>
        <c:axId val="719688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9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DOCENTE</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84F7980-1D49-4131-8CA6-1A75F9D3584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42-4E6B-B701-4A0A87E6044D}"/>
                </c:ext>
              </c:extLst>
            </c:dLbl>
            <c:dLbl>
              <c:idx val="1"/>
              <c:tx>
                <c:rich>
                  <a:bodyPr/>
                  <a:lstStyle/>
                  <a:p>
                    <a:fld id="{1C6421B7-B26C-447F-8368-DC16C39D1A2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42-4E6B-B701-4A0A87E6044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RECURSOS!$C$12:$C$13</c:f>
              <c:strCache>
                <c:ptCount val="2"/>
                <c:pt idx="0">
                  <c:v>ALGUNAS VECES</c:v>
                </c:pt>
                <c:pt idx="1">
                  <c:v>SIEMPRE</c:v>
                </c:pt>
              </c:strCache>
            </c:strRef>
          </c:cat>
          <c:val>
            <c:numRef>
              <c:f>RECURSOS!$F$12:$F$13</c:f>
              <c:numCache>
                <c:formatCode>###0</c:formatCode>
                <c:ptCount val="2"/>
                <c:pt idx="0">
                  <c:v>11.111111111111111</c:v>
                </c:pt>
                <c:pt idx="1">
                  <c:v>88.888888888888886</c:v>
                </c:pt>
              </c:numCache>
            </c:numRef>
          </c:val>
          <c:extLst>
            <c:ext xmlns:c16="http://schemas.microsoft.com/office/drawing/2014/chart" uri="{C3380CC4-5D6E-409C-BE32-E72D297353CC}">
              <c16:uniqueId val="{00000000-9065-4E8B-BFD9-9A0CF709DC3B}"/>
            </c:ext>
          </c:extLst>
        </c:ser>
        <c:dLbls>
          <c:dLblPos val="inEnd"/>
          <c:showLegendKey val="0"/>
          <c:showVal val="1"/>
          <c:showCatName val="0"/>
          <c:showSerName val="0"/>
          <c:showPercent val="0"/>
          <c:showBubbleSize val="0"/>
        </c:dLbls>
        <c:gapWidth val="100"/>
        <c:overlap val="-24"/>
        <c:axId val="719690904"/>
        <c:axId val="719688280"/>
      </c:barChart>
      <c:catAx>
        <c:axId val="719690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280"/>
        <c:crosses val="autoZero"/>
        <c:auto val="1"/>
        <c:lblAlgn val="ctr"/>
        <c:lblOffset val="100"/>
        <c:noMultiLvlLbl val="0"/>
      </c:catAx>
      <c:valAx>
        <c:axId val="719688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9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305DDD7-FCB2-4951-ADD7-D15F713C141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E0A-4C9F-AD14-953C97181433}"/>
                </c:ext>
              </c:extLst>
            </c:dLbl>
            <c:dLbl>
              <c:idx val="1"/>
              <c:tx>
                <c:rich>
                  <a:bodyPr/>
                  <a:lstStyle/>
                  <a:p>
                    <a:fld id="{2E4892D0-00AC-4D6E-82D9-77523E551F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E0A-4C9F-AD14-953C971814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RECURSOS!$C$20:$C$21</c:f>
              <c:strCache>
                <c:ptCount val="2"/>
                <c:pt idx="0">
                  <c:v>BUENAS</c:v>
                </c:pt>
                <c:pt idx="1">
                  <c:v>EXCELENTE</c:v>
                </c:pt>
              </c:strCache>
            </c:strRef>
          </c:cat>
          <c:val>
            <c:numRef>
              <c:f>RECURSOS!$F$20:$F$21</c:f>
              <c:numCache>
                <c:formatCode>###0</c:formatCode>
                <c:ptCount val="2"/>
                <c:pt idx="0">
                  <c:v>66.666666666666657</c:v>
                </c:pt>
                <c:pt idx="1">
                  <c:v>33.333333333333329</c:v>
                </c:pt>
              </c:numCache>
            </c:numRef>
          </c:val>
          <c:extLst>
            <c:ext xmlns:c16="http://schemas.microsoft.com/office/drawing/2014/chart" uri="{C3380CC4-5D6E-409C-BE32-E72D297353CC}">
              <c16:uniqueId val="{00000000-46D1-4100-9C73-0A111FED739C}"/>
            </c:ext>
          </c:extLst>
        </c:ser>
        <c:dLbls>
          <c:dLblPos val="inEnd"/>
          <c:showLegendKey val="0"/>
          <c:showVal val="1"/>
          <c:showCatName val="0"/>
          <c:showSerName val="0"/>
          <c:showPercent val="0"/>
          <c:showBubbleSize val="0"/>
        </c:dLbls>
        <c:gapWidth val="100"/>
        <c:overlap val="-24"/>
        <c:axId val="719690904"/>
        <c:axId val="719688280"/>
      </c:barChart>
      <c:catAx>
        <c:axId val="719690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280"/>
        <c:crosses val="autoZero"/>
        <c:auto val="1"/>
        <c:lblAlgn val="ctr"/>
        <c:lblOffset val="100"/>
        <c:noMultiLvlLbl val="0"/>
      </c:catAx>
      <c:valAx>
        <c:axId val="719688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9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c:spPr>
          <c:invertIfNegative val="0"/>
          <c:dPt>
            <c:idx val="0"/>
            <c:invertIfNegative val="0"/>
            <c:bubble3D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0-70BF-40A4-A0CC-E8D8B2D0E9E2}"/>
              </c:ext>
            </c:extLst>
          </c:dPt>
          <c:dPt>
            <c:idx val="1"/>
            <c:invertIfNegative val="0"/>
            <c:bubble3D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70BF-40A4-A0CC-E8D8B2D0E9E2}"/>
              </c:ext>
            </c:extLst>
          </c:dPt>
          <c:dLbls>
            <c:dLbl>
              <c:idx val="0"/>
              <c:tx>
                <c:rich>
                  <a:bodyPr/>
                  <a:lstStyle/>
                  <a:p>
                    <a:fld id="{FCC12304-CED2-40A1-AA75-627AF88343B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BF-40A4-A0CC-E8D8B2D0E9E2}"/>
                </c:ext>
              </c:extLst>
            </c:dLbl>
            <c:dLbl>
              <c:idx val="1"/>
              <c:tx>
                <c:rich>
                  <a:bodyPr/>
                  <a:lstStyle/>
                  <a:p>
                    <a:fld id="{D5192285-38F0-4CD2-AF52-1531B1E8E9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BF-40A4-A0CC-E8D8B2D0E9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RECURSOS!$C$28:$C$29</c:f>
              <c:strCache>
                <c:ptCount val="2"/>
                <c:pt idx="0">
                  <c:v>ALGUNAS VECES</c:v>
                </c:pt>
                <c:pt idx="1">
                  <c:v>SIEMPRE</c:v>
                </c:pt>
              </c:strCache>
            </c:strRef>
          </c:cat>
          <c:val>
            <c:numRef>
              <c:f>RECURSOS!$F$28:$F$29</c:f>
              <c:numCache>
                <c:formatCode>###0</c:formatCode>
                <c:ptCount val="2"/>
                <c:pt idx="0">
                  <c:v>83.333333333333343</c:v>
                </c:pt>
                <c:pt idx="1">
                  <c:v>16.666666666666664</c:v>
                </c:pt>
              </c:numCache>
            </c:numRef>
          </c:val>
          <c:extLst>
            <c:ext xmlns:c16="http://schemas.microsoft.com/office/drawing/2014/chart" uri="{C3380CC4-5D6E-409C-BE32-E72D297353CC}">
              <c16:uniqueId val="{00000000-1C20-4EAD-A0F5-EBD062BA123F}"/>
            </c:ext>
          </c:extLst>
        </c:ser>
        <c:dLbls>
          <c:dLblPos val="inEnd"/>
          <c:showLegendKey val="0"/>
          <c:showVal val="1"/>
          <c:showCatName val="0"/>
          <c:showSerName val="0"/>
          <c:showPercent val="0"/>
          <c:showBubbleSize val="0"/>
        </c:dLbls>
        <c:gapWidth val="100"/>
        <c:overlap val="-24"/>
        <c:axId val="719690904"/>
        <c:axId val="719688280"/>
      </c:barChart>
      <c:catAx>
        <c:axId val="719690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280"/>
        <c:crosses val="autoZero"/>
        <c:auto val="1"/>
        <c:lblAlgn val="ctr"/>
        <c:lblOffset val="100"/>
        <c:noMultiLvlLbl val="0"/>
      </c:catAx>
      <c:valAx>
        <c:axId val="719688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9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ADMINISTRATIVA</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2979F44-4917-4E1A-BCB6-B443C946A3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D72-4553-ABA5-765B364B1A19}"/>
                </c:ext>
              </c:extLst>
            </c:dLbl>
            <c:dLbl>
              <c:idx val="1"/>
              <c:tx>
                <c:rich>
                  <a:bodyPr/>
                  <a:lstStyle/>
                  <a:p>
                    <a:fld id="{A6B7FE61-413E-421D-B33C-6579E830BD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72-4553-ABA5-765B364B1A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RECURSOS!$C$36:$C$37</c:f>
              <c:strCache>
                <c:ptCount val="2"/>
                <c:pt idx="0">
                  <c:v>ALGUNAS VECES</c:v>
                </c:pt>
                <c:pt idx="1">
                  <c:v>SIEMPRE</c:v>
                </c:pt>
              </c:strCache>
            </c:strRef>
          </c:cat>
          <c:val>
            <c:numRef>
              <c:f>RECURSOS!$F$36:$F$37</c:f>
              <c:numCache>
                <c:formatCode>###0</c:formatCode>
                <c:ptCount val="2"/>
                <c:pt idx="0">
                  <c:v>33.333333333333329</c:v>
                </c:pt>
                <c:pt idx="1">
                  <c:v>66.666666666666657</c:v>
                </c:pt>
              </c:numCache>
            </c:numRef>
          </c:val>
          <c:extLst>
            <c:ext xmlns:c16="http://schemas.microsoft.com/office/drawing/2014/chart" uri="{C3380CC4-5D6E-409C-BE32-E72D297353CC}">
              <c16:uniqueId val="{00000000-23E7-473A-8675-E6070B2DA641}"/>
            </c:ext>
          </c:extLst>
        </c:ser>
        <c:dLbls>
          <c:dLblPos val="inEnd"/>
          <c:showLegendKey val="0"/>
          <c:showVal val="1"/>
          <c:showCatName val="0"/>
          <c:showSerName val="0"/>
          <c:showPercent val="0"/>
          <c:showBubbleSize val="0"/>
        </c:dLbls>
        <c:gapWidth val="100"/>
        <c:overlap val="-24"/>
        <c:axId val="719690904"/>
        <c:axId val="719688280"/>
      </c:barChart>
      <c:catAx>
        <c:axId val="719690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280"/>
        <c:crosses val="autoZero"/>
        <c:auto val="1"/>
        <c:lblAlgn val="ctr"/>
        <c:lblOffset val="100"/>
        <c:noMultiLvlLbl val="0"/>
      </c:catAx>
      <c:valAx>
        <c:axId val="719688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9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ADMINISTRATIVA</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0DA937A-E77F-405B-A3E7-19BFF765EA0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08C-4A03-A33A-C2B6B7678DA8}"/>
                </c:ext>
              </c:extLst>
            </c:dLbl>
            <c:dLbl>
              <c:idx val="1"/>
              <c:tx>
                <c:rich>
                  <a:bodyPr/>
                  <a:lstStyle/>
                  <a:p>
                    <a:fld id="{FADD7F3F-2BB0-4256-A9C3-6661C2486A5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08C-4A03-A33A-C2B6B7678DA8}"/>
                </c:ext>
              </c:extLst>
            </c:dLbl>
            <c:dLbl>
              <c:idx val="2"/>
              <c:tx>
                <c:rich>
                  <a:bodyPr/>
                  <a:lstStyle/>
                  <a:p>
                    <a:fld id="{62D138AD-7D8E-4BC8-878E-C7DBDDF7970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08C-4A03-A33A-C2B6B7678D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RECURSOS!$C$44:$C$46</c:f>
              <c:strCache>
                <c:ptCount val="3"/>
                <c:pt idx="0">
                  <c:v>ALGUNAS VECES</c:v>
                </c:pt>
                <c:pt idx="1">
                  <c:v>SIEMPRE</c:v>
                </c:pt>
                <c:pt idx="2">
                  <c:v>NO APLICA</c:v>
                </c:pt>
              </c:strCache>
            </c:strRef>
          </c:cat>
          <c:val>
            <c:numRef>
              <c:f>RECURSOS!$F$44:$F$46</c:f>
              <c:numCache>
                <c:formatCode>###0</c:formatCode>
                <c:ptCount val="3"/>
                <c:pt idx="0">
                  <c:v>33.333333333333329</c:v>
                </c:pt>
                <c:pt idx="1">
                  <c:v>50</c:v>
                </c:pt>
                <c:pt idx="2">
                  <c:v>16.666666666666664</c:v>
                </c:pt>
              </c:numCache>
            </c:numRef>
          </c:val>
          <c:extLst>
            <c:ext xmlns:c16="http://schemas.microsoft.com/office/drawing/2014/chart" uri="{C3380CC4-5D6E-409C-BE32-E72D297353CC}">
              <c16:uniqueId val="{00000000-CF62-461D-BFDD-4EEE68922D6F}"/>
            </c:ext>
          </c:extLst>
        </c:ser>
        <c:dLbls>
          <c:dLblPos val="inEnd"/>
          <c:showLegendKey val="0"/>
          <c:showVal val="1"/>
          <c:showCatName val="0"/>
          <c:showSerName val="0"/>
          <c:showPercent val="0"/>
          <c:showBubbleSize val="0"/>
        </c:dLbls>
        <c:gapWidth val="100"/>
        <c:overlap val="-24"/>
        <c:axId val="719690904"/>
        <c:axId val="719688280"/>
      </c:barChart>
      <c:catAx>
        <c:axId val="719690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280"/>
        <c:crosses val="autoZero"/>
        <c:auto val="1"/>
        <c:lblAlgn val="ctr"/>
        <c:lblOffset val="100"/>
        <c:noMultiLvlLbl val="0"/>
      </c:catAx>
      <c:valAx>
        <c:axId val="719688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9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44FF4E9-42BE-43B2-A71E-A017862310B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D2-4C2E-B9E4-A619D06F06C1}"/>
                </c:ext>
              </c:extLst>
            </c:dLbl>
            <c:dLbl>
              <c:idx val="1"/>
              <c:tx>
                <c:rich>
                  <a:bodyPr/>
                  <a:lstStyle/>
                  <a:p>
                    <a:fld id="{80B949D7-C736-41D5-8B0E-955E8C7BACC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D2-4C2E-B9E4-A619D06F06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CONVIVENCIA!$C$4:$C$5</c:f>
              <c:strCache>
                <c:ptCount val="2"/>
                <c:pt idx="0">
                  <c:v>BUENAS</c:v>
                </c:pt>
                <c:pt idx="1">
                  <c:v>EXCELENTE</c:v>
                </c:pt>
              </c:strCache>
            </c:strRef>
          </c:cat>
          <c:val>
            <c:numRef>
              <c:f>CONVIVENCIA!$F$4:$F$5</c:f>
              <c:numCache>
                <c:formatCode>###0</c:formatCode>
                <c:ptCount val="2"/>
                <c:pt idx="0">
                  <c:v>53.333333333333336</c:v>
                </c:pt>
                <c:pt idx="1">
                  <c:v>46.666666666666664</c:v>
                </c:pt>
              </c:numCache>
            </c:numRef>
          </c:val>
          <c:extLst>
            <c:ext xmlns:c16="http://schemas.microsoft.com/office/drawing/2014/chart" uri="{C3380CC4-5D6E-409C-BE32-E72D297353CC}">
              <c16:uniqueId val="{00000000-677B-4181-81E5-5264CEC1DE80}"/>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4242404-6008-4E0D-A809-8E4C5B8E238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CF-468A-85F4-555A47D5459D}"/>
                </c:ext>
              </c:extLst>
            </c:dLbl>
            <c:dLbl>
              <c:idx val="1"/>
              <c:tx>
                <c:rich>
                  <a:bodyPr/>
                  <a:lstStyle/>
                  <a:p>
                    <a:fld id="{7E757FBA-52B4-4F61-B635-2AB235455A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CF-468A-85F4-555A47D54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CONVIVENCIA!$C$10:$C$11</c:f>
              <c:strCache>
                <c:ptCount val="2"/>
                <c:pt idx="0">
                  <c:v>ALGUNAS VECES</c:v>
                </c:pt>
                <c:pt idx="1">
                  <c:v>SIEMPRE</c:v>
                </c:pt>
              </c:strCache>
            </c:strRef>
          </c:cat>
          <c:val>
            <c:numRef>
              <c:f>CONVIVENCIA!$F$10:$F$11</c:f>
              <c:numCache>
                <c:formatCode>###0</c:formatCode>
                <c:ptCount val="2"/>
                <c:pt idx="0">
                  <c:v>13.333333333333334</c:v>
                </c:pt>
                <c:pt idx="1">
                  <c:v>86.666666666666671</c:v>
                </c:pt>
              </c:numCache>
            </c:numRef>
          </c:val>
          <c:extLst>
            <c:ext xmlns:c16="http://schemas.microsoft.com/office/drawing/2014/chart" uri="{C3380CC4-5D6E-409C-BE32-E72D297353CC}">
              <c16:uniqueId val="{00000000-B114-49A5-AF2E-98B5D622178F}"/>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C681C08-E109-4BED-90FB-7B41E8E680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A0-4FD5-AD51-31331ECC1D30}"/>
                </c:ext>
              </c:extLst>
            </c:dLbl>
            <c:dLbl>
              <c:idx val="1"/>
              <c:tx>
                <c:rich>
                  <a:bodyPr/>
                  <a:lstStyle/>
                  <a:p>
                    <a:fld id="{00AEE8B9-C967-4127-BABE-817B8F0028F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A0-4FD5-AD51-31331ECC1D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CONVIVENCIA!$C$16:$C$17</c:f>
              <c:strCache>
                <c:ptCount val="2"/>
                <c:pt idx="0">
                  <c:v>ALGUNAS VECES</c:v>
                </c:pt>
                <c:pt idx="1">
                  <c:v>SIEMPRE</c:v>
                </c:pt>
              </c:strCache>
            </c:strRef>
          </c:cat>
          <c:val>
            <c:numRef>
              <c:f>CONVIVENCIA!$F$16:$F$17</c:f>
              <c:numCache>
                <c:formatCode>###0</c:formatCode>
                <c:ptCount val="2"/>
                <c:pt idx="0">
                  <c:v>20</c:v>
                </c:pt>
                <c:pt idx="1">
                  <c:v>80</c:v>
                </c:pt>
              </c:numCache>
            </c:numRef>
          </c:val>
          <c:extLst>
            <c:ext xmlns:c16="http://schemas.microsoft.com/office/drawing/2014/chart" uri="{C3380CC4-5D6E-409C-BE32-E72D297353CC}">
              <c16:uniqueId val="{00000000-A384-408D-8FC1-B48CD5628A8F}"/>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FCC212F-2A71-4323-BAE2-42C4999842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C73-4501-885C-19F433C9279E}"/>
                </c:ext>
              </c:extLst>
            </c:dLbl>
            <c:dLbl>
              <c:idx val="1"/>
              <c:tx>
                <c:rich>
                  <a:bodyPr/>
                  <a:lstStyle/>
                  <a:p>
                    <a:fld id="{F79899E2-DF8F-44E7-9A62-CAD458843B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73-4501-885C-19F433C927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CONVIVENCIA!$C$22:$C$23</c:f>
              <c:strCache>
                <c:ptCount val="2"/>
                <c:pt idx="0">
                  <c:v>NO</c:v>
                </c:pt>
                <c:pt idx="1">
                  <c:v>SI</c:v>
                </c:pt>
              </c:strCache>
            </c:strRef>
          </c:cat>
          <c:val>
            <c:numRef>
              <c:f>CONVIVENCIA!$F$22:$F$23</c:f>
              <c:numCache>
                <c:formatCode>###0</c:formatCode>
                <c:ptCount val="2"/>
                <c:pt idx="0">
                  <c:v>66.666666666666657</c:v>
                </c:pt>
                <c:pt idx="1">
                  <c:v>33.333333333333329</c:v>
                </c:pt>
              </c:numCache>
            </c:numRef>
          </c:val>
          <c:extLst>
            <c:ext xmlns:c16="http://schemas.microsoft.com/office/drawing/2014/chart" uri="{C3380CC4-5D6E-409C-BE32-E72D297353CC}">
              <c16:uniqueId val="{00000000-106F-463B-936C-BE0B2E78E9D1}"/>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289D93D-0C73-478D-850F-CC3893E3413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8D-4CCD-A88B-3F9C735EDF44}"/>
                </c:ext>
              </c:extLst>
            </c:dLbl>
            <c:dLbl>
              <c:idx val="1"/>
              <c:tx>
                <c:rich>
                  <a:bodyPr/>
                  <a:lstStyle/>
                  <a:p>
                    <a:fld id="{3BE0D66D-FBA9-41AA-8FA6-3E6B5374E2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8D-4CCD-A88B-3F9C735EDF44}"/>
                </c:ext>
              </c:extLst>
            </c:dLbl>
            <c:dLbl>
              <c:idx val="2"/>
              <c:tx>
                <c:rich>
                  <a:bodyPr/>
                  <a:lstStyle/>
                  <a:p>
                    <a:fld id="{D957E2AC-C105-472B-98FE-D810D00242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8D-4CCD-A88B-3F9C735EDF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CONVIVENCIA!$C$28:$C$30</c:f>
              <c:strCache>
                <c:ptCount val="3"/>
                <c:pt idx="0">
                  <c:v>NUNCA</c:v>
                </c:pt>
                <c:pt idx="1">
                  <c:v>ALGUNAS VECES</c:v>
                </c:pt>
                <c:pt idx="2">
                  <c:v>SIEMPRE</c:v>
                </c:pt>
              </c:strCache>
            </c:strRef>
          </c:cat>
          <c:val>
            <c:numRef>
              <c:f>CONVIVENCIA!$F$28:$F$30</c:f>
              <c:numCache>
                <c:formatCode>###0</c:formatCode>
                <c:ptCount val="3"/>
                <c:pt idx="0">
                  <c:v>13.333333333333334</c:v>
                </c:pt>
                <c:pt idx="1">
                  <c:v>60</c:v>
                </c:pt>
                <c:pt idx="2">
                  <c:v>26.666666666666668</c:v>
                </c:pt>
              </c:numCache>
            </c:numRef>
          </c:val>
          <c:extLst>
            <c:ext xmlns:c16="http://schemas.microsoft.com/office/drawing/2014/chart" uri="{C3380CC4-5D6E-409C-BE32-E72D297353CC}">
              <c16:uniqueId val="{00000000-7E32-4B1C-8F2F-5B7B071C9BFC}"/>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247D782-11CE-4255-9E0A-BA631F578B5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F81-406F-A034-5145DD540E4D}"/>
                </c:ext>
              </c:extLst>
            </c:dLbl>
            <c:dLbl>
              <c:idx val="1"/>
              <c:tx>
                <c:rich>
                  <a:bodyPr/>
                  <a:lstStyle/>
                  <a:p>
                    <a:fld id="{E1C5517C-0810-4CDD-801A-AC78F1CEE6F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81-406F-A034-5145DD540E4D}"/>
                </c:ext>
              </c:extLst>
            </c:dLbl>
            <c:dLbl>
              <c:idx val="2"/>
              <c:tx>
                <c:rich>
                  <a:bodyPr/>
                  <a:lstStyle/>
                  <a:p>
                    <a:fld id="{EA474DA1-D726-4B9A-AC76-E0F4B029F2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F81-406F-A034-5145DD540E4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CONVIVENCIA!$D$39:$D$41</c:f>
              <c:strCache>
                <c:ptCount val="3"/>
                <c:pt idx="0">
                  <c:v>DIRECTIVOS</c:v>
                </c:pt>
                <c:pt idx="1">
                  <c:v>CON LOS COMPAÑEROS</c:v>
                </c:pt>
                <c:pt idx="2">
                  <c:v>CON LOS ESTUDIANTES</c:v>
                </c:pt>
              </c:strCache>
            </c:strRef>
          </c:cat>
          <c:val>
            <c:numRef>
              <c:f>CONVIVENCIA!$F$39:$F$41</c:f>
              <c:numCache>
                <c:formatCode>###0</c:formatCode>
                <c:ptCount val="3"/>
                <c:pt idx="0">
                  <c:v>57.1</c:v>
                </c:pt>
                <c:pt idx="1">
                  <c:v>100</c:v>
                </c:pt>
                <c:pt idx="2">
                  <c:v>57.2</c:v>
                </c:pt>
              </c:numCache>
            </c:numRef>
          </c:val>
          <c:extLst>
            <c:ext xmlns:c16="http://schemas.microsoft.com/office/drawing/2014/chart" uri="{C3380CC4-5D6E-409C-BE32-E72D297353CC}">
              <c16:uniqueId val="{00000000-5E62-4264-8B59-186F72D8F735}"/>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ABDD75E-03EB-4EB2-A6F9-7C663D541EC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BC-4F2A-A80A-B440E91ACAA2}"/>
                </c:ext>
              </c:extLst>
            </c:dLbl>
            <c:dLbl>
              <c:idx val="1"/>
              <c:tx>
                <c:rich>
                  <a:bodyPr/>
                  <a:lstStyle/>
                  <a:p>
                    <a:fld id="{73BB9B2D-D180-4CE1-B278-51A6B260F4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BC-4F2A-A80A-B440E91ACA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CONVIVENCIA!$C$35:$C$36</c:f>
              <c:strCache>
                <c:ptCount val="2"/>
                <c:pt idx="0">
                  <c:v>ALGUNAS VECES</c:v>
                </c:pt>
                <c:pt idx="1">
                  <c:v>SIEMPRE</c:v>
                </c:pt>
              </c:strCache>
            </c:strRef>
          </c:cat>
          <c:val>
            <c:numRef>
              <c:f>CONVIVENCIA!$F$35:$F$36</c:f>
              <c:numCache>
                <c:formatCode>###0</c:formatCode>
                <c:ptCount val="2"/>
                <c:pt idx="0">
                  <c:v>26.666666666666668</c:v>
                </c:pt>
                <c:pt idx="1">
                  <c:v>73.333333333333329</c:v>
                </c:pt>
              </c:numCache>
            </c:numRef>
          </c:val>
          <c:extLst>
            <c:ext xmlns:c16="http://schemas.microsoft.com/office/drawing/2014/chart" uri="{C3380CC4-5D6E-409C-BE32-E72D297353CC}">
              <c16:uniqueId val="{00000000-1976-4F8E-9736-2F9E3A6BE230}"/>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BB98637-856A-4B16-B52D-1B3FB522EE4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7D5-48E7-8544-48E7153ECDB4}"/>
                </c:ext>
              </c:extLst>
            </c:dLbl>
            <c:dLbl>
              <c:idx val="1"/>
              <c:tx>
                <c:rich>
                  <a:bodyPr/>
                  <a:lstStyle/>
                  <a:p>
                    <a:fld id="{41D79D54-6FF9-4559-B816-DF7F954C35B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D5-48E7-8544-48E7153ECDB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'[ÁREA ECO - ADMIN.xlsx]RELACION'!$C$4:$C$5</c:f>
              <c:strCache>
                <c:ptCount val="2"/>
                <c:pt idx="0">
                  <c:v>SIEMPRE</c:v>
                </c:pt>
                <c:pt idx="1">
                  <c:v>NUNCA</c:v>
                </c:pt>
              </c:strCache>
            </c:strRef>
          </c:cat>
          <c:val>
            <c:numRef>
              <c:f>'[ÁREA ECO - ADMIN.xlsx]RELACION'!$F$4:$F$5</c:f>
              <c:numCache>
                <c:formatCode>General</c:formatCode>
                <c:ptCount val="2"/>
                <c:pt idx="0" formatCode="###0">
                  <c:v>100</c:v>
                </c:pt>
                <c:pt idx="1">
                  <c:v>0</c:v>
                </c:pt>
              </c:numCache>
            </c:numRef>
          </c:val>
          <c:extLst>
            <c:ext xmlns:c16="http://schemas.microsoft.com/office/drawing/2014/chart" uri="{C3380CC4-5D6E-409C-BE32-E72D297353CC}">
              <c16:uniqueId val="{00000000-E269-4412-AE44-9604D8360A10}"/>
            </c:ext>
          </c:extLst>
        </c:ser>
        <c:dLbls>
          <c:dLblPos val="inEnd"/>
          <c:showLegendKey val="0"/>
          <c:showVal val="1"/>
          <c:showCatName val="0"/>
          <c:showSerName val="0"/>
          <c:showPercent val="0"/>
          <c:showBubbleSize val="0"/>
        </c:dLbls>
        <c:gapWidth val="100"/>
        <c:overlap val="-24"/>
        <c:axId val="-1624985840"/>
        <c:axId val="-1624991824"/>
      </c:barChart>
      <c:catAx>
        <c:axId val="-1624985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1624991824"/>
        <c:crosses val="autoZero"/>
        <c:auto val="1"/>
        <c:lblAlgn val="ctr"/>
        <c:lblOffset val="100"/>
        <c:noMultiLvlLbl val="0"/>
      </c:catAx>
      <c:valAx>
        <c:axId val="-1624991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1624985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0041A61-E9D6-46EE-978A-BF71F64BB53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6F-4E39-A9B1-07D91A3837D1}"/>
                </c:ext>
              </c:extLst>
            </c:dLbl>
            <c:dLbl>
              <c:idx val="1"/>
              <c:tx>
                <c:rich>
                  <a:bodyPr/>
                  <a:lstStyle/>
                  <a:p>
                    <a:fld id="{404CCB4C-8E4F-49B0-8A9F-01E9C5CA6F3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6F-4E39-A9B1-07D91A3837D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RELACION!$C$8:$C$9</c:f>
              <c:strCache>
                <c:ptCount val="2"/>
                <c:pt idx="0">
                  <c:v>ALGUNAS VECES</c:v>
                </c:pt>
                <c:pt idx="1">
                  <c:v>SIEMPRE</c:v>
                </c:pt>
              </c:strCache>
            </c:strRef>
          </c:cat>
          <c:val>
            <c:numRef>
              <c:f>RELACION!$F$8:$F$9</c:f>
              <c:numCache>
                <c:formatCode>###0</c:formatCode>
                <c:ptCount val="2"/>
                <c:pt idx="0">
                  <c:v>20</c:v>
                </c:pt>
                <c:pt idx="1">
                  <c:v>80</c:v>
                </c:pt>
              </c:numCache>
            </c:numRef>
          </c:val>
          <c:extLst>
            <c:ext xmlns:c16="http://schemas.microsoft.com/office/drawing/2014/chart" uri="{C3380CC4-5D6E-409C-BE32-E72D297353CC}">
              <c16:uniqueId val="{00000000-F0F9-467C-B659-900A15FA24E8}"/>
            </c:ext>
          </c:extLst>
        </c:ser>
        <c:dLbls>
          <c:dLblPos val="inEnd"/>
          <c:showLegendKey val="0"/>
          <c:showVal val="1"/>
          <c:showCatName val="0"/>
          <c:showSerName val="0"/>
          <c:showPercent val="0"/>
          <c:showBubbleSize val="0"/>
        </c:dLbls>
        <c:gapWidth val="100"/>
        <c:overlap val="-24"/>
        <c:axId val="719689264"/>
        <c:axId val="719688608"/>
      </c:barChart>
      <c:catAx>
        <c:axId val="719689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608"/>
        <c:crosses val="autoZero"/>
        <c:auto val="1"/>
        <c:lblAlgn val="ctr"/>
        <c:lblOffset val="100"/>
        <c:noMultiLvlLbl val="0"/>
      </c:catAx>
      <c:valAx>
        <c:axId val="719688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C624A3E-5CFC-42B8-A035-3977C2198A2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D5-4D45-8D4A-19CB4D4DDD67}"/>
                </c:ext>
              </c:extLst>
            </c:dLbl>
            <c:dLbl>
              <c:idx val="1"/>
              <c:tx>
                <c:rich>
                  <a:bodyPr/>
                  <a:lstStyle/>
                  <a:p>
                    <a:fld id="{2BB5DDA1-3EC3-4449-AE17-9204F6029F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D5-4D45-8D4A-19CB4D4DDD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RELACION!$C$14:$C$15</c:f>
              <c:strCache>
                <c:ptCount val="2"/>
                <c:pt idx="0">
                  <c:v>ALGUNAS VECES</c:v>
                </c:pt>
                <c:pt idx="1">
                  <c:v>SIEMPRE</c:v>
                </c:pt>
              </c:strCache>
            </c:strRef>
          </c:cat>
          <c:val>
            <c:numRef>
              <c:f>RELACION!$F$14:$F$15</c:f>
              <c:numCache>
                <c:formatCode>###0</c:formatCode>
                <c:ptCount val="2"/>
                <c:pt idx="0">
                  <c:v>33.333333333333329</c:v>
                </c:pt>
                <c:pt idx="1">
                  <c:v>66.666666666666657</c:v>
                </c:pt>
              </c:numCache>
            </c:numRef>
          </c:val>
          <c:extLst>
            <c:ext xmlns:c16="http://schemas.microsoft.com/office/drawing/2014/chart" uri="{C3380CC4-5D6E-409C-BE32-E72D297353CC}">
              <c16:uniqueId val="{00000000-7AED-427B-AA3C-A8614EE9A676}"/>
            </c:ext>
          </c:extLst>
        </c:ser>
        <c:dLbls>
          <c:dLblPos val="inEnd"/>
          <c:showLegendKey val="0"/>
          <c:showVal val="1"/>
          <c:showCatName val="0"/>
          <c:showSerName val="0"/>
          <c:showPercent val="0"/>
          <c:showBubbleSize val="0"/>
        </c:dLbls>
        <c:gapWidth val="100"/>
        <c:overlap val="-24"/>
        <c:axId val="719689264"/>
        <c:axId val="719688608"/>
      </c:barChart>
      <c:catAx>
        <c:axId val="719689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608"/>
        <c:crosses val="autoZero"/>
        <c:auto val="1"/>
        <c:lblAlgn val="ctr"/>
        <c:lblOffset val="100"/>
        <c:noMultiLvlLbl val="0"/>
      </c:catAx>
      <c:valAx>
        <c:axId val="719688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0FC6F74-49FD-49A3-8D30-D3ACF475EA0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4FF-4310-B411-A0E0565A3A82}"/>
                </c:ext>
              </c:extLst>
            </c:dLbl>
            <c:dLbl>
              <c:idx val="1"/>
              <c:tx>
                <c:rich>
                  <a:bodyPr/>
                  <a:lstStyle/>
                  <a:p>
                    <a:fld id="{F7299005-28FF-40DB-912C-5181D984ADA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FF-4310-B411-A0E0565A3A8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RELACION!$C$20:$C$21</c:f>
              <c:strCache>
                <c:ptCount val="2"/>
                <c:pt idx="0">
                  <c:v>SI</c:v>
                </c:pt>
                <c:pt idx="1">
                  <c:v>NO</c:v>
                </c:pt>
              </c:strCache>
            </c:strRef>
          </c:cat>
          <c:val>
            <c:numRef>
              <c:f>RELACION!$F$20:$F$21</c:f>
              <c:numCache>
                <c:formatCode>###0</c:formatCode>
                <c:ptCount val="2"/>
                <c:pt idx="0">
                  <c:v>86.666666666666671</c:v>
                </c:pt>
                <c:pt idx="1">
                  <c:v>13.333333333333334</c:v>
                </c:pt>
              </c:numCache>
            </c:numRef>
          </c:val>
          <c:extLst>
            <c:ext xmlns:c16="http://schemas.microsoft.com/office/drawing/2014/chart" uri="{C3380CC4-5D6E-409C-BE32-E72D297353CC}">
              <c16:uniqueId val="{00000000-3856-490E-87F8-F1B0CD7FD51C}"/>
            </c:ext>
          </c:extLst>
        </c:ser>
        <c:dLbls>
          <c:dLblPos val="inEnd"/>
          <c:showLegendKey val="0"/>
          <c:showVal val="1"/>
          <c:showCatName val="0"/>
          <c:showSerName val="0"/>
          <c:showPercent val="0"/>
          <c:showBubbleSize val="0"/>
        </c:dLbls>
        <c:gapWidth val="100"/>
        <c:overlap val="-24"/>
        <c:axId val="719689264"/>
        <c:axId val="719688608"/>
      </c:barChart>
      <c:catAx>
        <c:axId val="719689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608"/>
        <c:crosses val="autoZero"/>
        <c:auto val="1"/>
        <c:lblAlgn val="ctr"/>
        <c:lblOffset val="100"/>
        <c:noMultiLvlLbl val="0"/>
      </c:catAx>
      <c:valAx>
        <c:axId val="719688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454023A-CA15-424E-972A-D783A4D933F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5BD-495B-BBFA-EF5C84DAE556}"/>
                </c:ext>
              </c:extLst>
            </c:dLbl>
            <c:dLbl>
              <c:idx val="1"/>
              <c:tx>
                <c:rich>
                  <a:bodyPr/>
                  <a:lstStyle/>
                  <a:p>
                    <a:fld id="{26016808-326C-4462-BC2A-F699DC4B9A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5BD-495B-BBFA-EF5C84DAE55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RELACION!$C$26:$C$27</c:f>
              <c:strCache>
                <c:ptCount val="2"/>
                <c:pt idx="0">
                  <c:v>ALGUNAS VECES</c:v>
                </c:pt>
                <c:pt idx="1">
                  <c:v>SIEMPRE</c:v>
                </c:pt>
              </c:strCache>
            </c:strRef>
          </c:cat>
          <c:val>
            <c:numRef>
              <c:f>RELACION!$F$26:$F$27</c:f>
              <c:numCache>
                <c:formatCode>###0</c:formatCode>
                <c:ptCount val="2"/>
                <c:pt idx="0">
                  <c:v>26.666666666666668</c:v>
                </c:pt>
                <c:pt idx="1">
                  <c:v>73.333333333333329</c:v>
                </c:pt>
              </c:numCache>
            </c:numRef>
          </c:val>
          <c:extLst>
            <c:ext xmlns:c16="http://schemas.microsoft.com/office/drawing/2014/chart" uri="{C3380CC4-5D6E-409C-BE32-E72D297353CC}">
              <c16:uniqueId val="{00000000-4966-42EE-86B0-4BE99D402790}"/>
            </c:ext>
          </c:extLst>
        </c:ser>
        <c:dLbls>
          <c:dLblPos val="inEnd"/>
          <c:showLegendKey val="0"/>
          <c:showVal val="1"/>
          <c:showCatName val="0"/>
          <c:showSerName val="0"/>
          <c:showPercent val="0"/>
          <c:showBubbleSize val="0"/>
        </c:dLbls>
        <c:gapWidth val="100"/>
        <c:overlap val="-24"/>
        <c:axId val="719689264"/>
        <c:axId val="719688608"/>
      </c:barChart>
      <c:catAx>
        <c:axId val="719689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608"/>
        <c:crosses val="autoZero"/>
        <c:auto val="1"/>
        <c:lblAlgn val="ctr"/>
        <c:lblOffset val="100"/>
        <c:noMultiLvlLbl val="0"/>
      </c:catAx>
      <c:valAx>
        <c:axId val="719688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ACC8CC4-E77E-4385-A38B-1227840C46E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07-453E-BB4F-6E82A638E77C}"/>
                </c:ext>
              </c:extLst>
            </c:dLbl>
            <c:dLbl>
              <c:idx val="1"/>
              <c:tx>
                <c:rich>
                  <a:bodyPr/>
                  <a:lstStyle/>
                  <a:p>
                    <a:fld id="{1A27CF10-AAF4-4C51-986D-15F239FB45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07-453E-BB4F-6E82A638E77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RELACION!$C$32:$C$33</c:f>
              <c:strCache>
                <c:ptCount val="2"/>
                <c:pt idx="0">
                  <c:v>ALGUNAS VECES</c:v>
                </c:pt>
                <c:pt idx="1">
                  <c:v>SIEMPRE</c:v>
                </c:pt>
              </c:strCache>
            </c:strRef>
          </c:cat>
          <c:val>
            <c:numRef>
              <c:f>RELACION!$F$32:$F$33</c:f>
              <c:numCache>
                <c:formatCode>###0</c:formatCode>
                <c:ptCount val="2"/>
                <c:pt idx="0">
                  <c:v>26.666666666666668</c:v>
                </c:pt>
                <c:pt idx="1">
                  <c:v>73.333333333333329</c:v>
                </c:pt>
              </c:numCache>
            </c:numRef>
          </c:val>
          <c:extLst>
            <c:ext xmlns:c16="http://schemas.microsoft.com/office/drawing/2014/chart" uri="{C3380CC4-5D6E-409C-BE32-E72D297353CC}">
              <c16:uniqueId val="{00000000-6483-4CCB-B433-95D33790D8AD}"/>
            </c:ext>
          </c:extLst>
        </c:ser>
        <c:dLbls>
          <c:dLblPos val="inEnd"/>
          <c:showLegendKey val="0"/>
          <c:showVal val="1"/>
          <c:showCatName val="0"/>
          <c:showSerName val="0"/>
          <c:showPercent val="0"/>
          <c:showBubbleSize val="0"/>
        </c:dLbls>
        <c:gapWidth val="100"/>
        <c:overlap val="-24"/>
        <c:axId val="719689264"/>
        <c:axId val="719688608"/>
      </c:barChart>
      <c:catAx>
        <c:axId val="719689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608"/>
        <c:crosses val="autoZero"/>
        <c:auto val="1"/>
        <c:lblAlgn val="ctr"/>
        <c:lblOffset val="100"/>
        <c:noMultiLvlLbl val="0"/>
      </c:catAx>
      <c:valAx>
        <c:axId val="719688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70891A5-6373-4642-894D-C91DC84F7A0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F94-42FD-A2DC-3417FF2B38AC}"/>
                </c:ext>
              </c:extLst>
            </c:dLbl>
            <c:dLbl>
              <c:idx val="1"/>
              <c:tx>
                <c:rich>
                  <a:bodyPr/>
                  <a:lstStyle/>
                  <a:p>
                    <a:fld id="{49BC0242-FDE3-4E1E-87E5-21CA658F51B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94-42FD-A2DC-3417FF2B38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RELACION!$C$38:$C$39</c:f>
              <c:strCache>
                <c:ptCount val="2"/>
                <c:pt idx="0">
                  <c:v>ALGUNAS VECES</c:v>
                </c:pt>
                <c:pt idx="1">
                  <c:v>SIEMPRE</c:v>
                </c:pt>
              </c:strCache>
            </c:strRef>
          </c:cat>
          <c:val>
            <c:numRef>
              <c:f>RELACION!$F$38:$F$39</c:f>
              <c:numCache>
                <c:formatCode>###0</c:formatCode>
                <c:ptCount val="2"/>
                <c:pt idx="0">
                  <c:v>46.666666666666664</c:v>
                </c:pt>
                <c:pt idx="1">
                  <c:v>53.333333333333336</c:v>
                </c:pt>
              </c:numCache>
            </c:numRef>
          </c:val>
          <c:extLst>
            <c:ext xmlns:c16="http://schemas.microsoft.com/office/drawing/2014/chart" uri="{C3380CC4-5D6E-409C-BE32-E72D297353CC}">
              <c16:uniqueId val="{00000000-4C71-431C-86C0-FB77BA5F6C51}"/>
            </c:ext>
          </c:extLst>
        </c:ser>
        <c:dLbls>
          <c:dLblPos val="inEnd"/>
          <c:showLegendKey val="0"/>
          <c:showVal val="1"/>
          <c:showCatName val="0"/>
          <c:showSerName val="0"/>
          <c:showPercent val="0"/>
          <c:showBubbleSize val="0"/>
        </c:dLbls>
        <c:gapWidth val="100"/>
        <c:overlap val="-24"/>
        <c:axId val="719689264"/>
        <c:axId val="719688608"/>
      </c:barChart>
      <c:catAx>
        <c:axId val="719689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608"/>
        <c:crosses val="autoZero"/>
        <c:auto val="1"/>
        <c:lblAlgn val="ctr"/>
        <c:lblOffset val="100"/>
        <c:noMultiLvlLbl val="0"/>
      </c:catAx>
      <c:valAx>
        <c:axId val="719688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01CFCC6-44E6-41EC-BDFC-BA85F4F44D7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F4D-47B9-8AD4-3C8BBCB476C4}"/>
                </c:ext>
              </c:extLst>
            </c:dLbl>
            <c:dLbl>
              <c:idx val="1"/>
              <c:tx>
                <c:rich>
                  <a:bodyPr/>
                  <a:lstStyle/>
                  <a:p>
                    <a:fld id="{70AD1340-ED7B-4C0C-ADB7-57E0CA94720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4D-47B9-8AD4-3C8BBCB476C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PUESTO!$C$4:$C$5</c:f>
              <c:strCache>
                <c:ptCount val="2"/>
                <c:pt idx="0">
                  <c:v>ALGUNAS VECES</c:v>
                </c:pt>
                <c:pt idx="1">
                  <c:v>SIEMPRE</c:v>
                </c:pt>
              </c:strCache>
            </c:strRef>
          </c:cat>
          <c:val>
            <c:numRef>
              <c:f>PUESTO!$F$4:$F$5</c:f>
              <c:numCache>
                <c:formatCode>###0</c:formatCode>
                <c:ptCount val="2"/>
                <c:pt idx="0">
                  <c:v>13.333333333333334</c:v>
                </c:pt>
                <c:pt idx="1">
                  <c:v>86.666666666666671</c:v>
                </c:pt>
              </c:numCache>
            </c:numRef>
          </c:val>
          <c:extLst>
            <c:ext xmlns:c16="http://schemas.microsoft.com/office/drawing/2014/chart" uri="{C3380CC4-5D6E-409C-BE32-E72D297353CC}">
              <c16:uniqueId val="{00000000-171D-4D94-A4A8-E667DC0EDA07}"/>
            </c:ext>
          </c:extLst>
        </c:ser>
        <c:dLbls>
          <c:dLblPos val="inEnd"/>
          <c:showLegendKey val="0"/>
          <c:showVal val="1"/>
          <c:showCatName val="0"/>
          <c:showSerName val="0"/>
          <c:showPercent val="0"/>
          <c:showBubbleSize val="0"/>
        </c:dLbls>
        <c:gapWidth val="100"/>
        <c:overlap val="-24"/>
        <c:axId val="560871744"/>
        <c:axId val="560872728"/>
      </c:barChart>
      <c:catAx>
        <c:axId val="560871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2728"/>
        <c:crosses val="autoZero"/>
        <c:auto val="1"/>
        <c:lblAlgn val="ctr"/>
        <c:lblOffset val="100"/>
        <c:noMultiLvlLbl val="0"/>
      </c:catAx>
      <c:valAx>
        <c:axId val="560872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CDF28C5-A792-478E-907C-B906BCA225D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24-458D-AC22-87B0A11291B7}"/>
                </c:ext>
              </c:extLst>
            </c:dLbl>
            <c:dLbl>
              <c:idx val="1"/>
              <c:tx>
                <c:rich>
                  <a:bodyPr/>
                  <a:lstStyle/>
                  <a:p>
                    <a:fld id="{F061F1C2-4704-4815-AD77-D6B266AD937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24-458D-AC22-87B0A11291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PUESTO!$C$10:$C$11</c:f>
              <c:strCache>
                <c:ptCount val="2"/>
                <c:pt idx="0">
                  <c:v>NO</c:v>
                </c:pt>
                <c:pt idx="1">
                  <c:v>SI</c:v>
                </c:pt>
              </c:strCache>
            </c:strRef>
          </c:cat>
          <c:val>
            <c:numRef>
              <c:f>PUESTO!$F$10:$F$11</c:f>
              <c:numCache>
                <c:formatCode>###0</c:formatCode>
                <c:ptCount val="2"/>
                <c:pt idx="0">
                  <c:v>60</c:v>
                </c:pt>
                <c:pt idx="1">
                  <c:v>40</c:v>
                </c:pt>
              </c:numCache>
            </c:numRef>
          </c:val>
          <c:extLst>
            <c:ext xmlns:c16="http://schemas.microsoft.com/office/drawing/2014/chart" uri="{C3380CC4-5D6E-409C-BE32-E72D297353CC}">
              <c16:uniqueId val="{00000000-E2B8-48BD-B265-A61D4BC04501}"/>
            </c:ext>
          </c:extLst>
        </c:ser>
        <c:dLbls>
          <c:dLblPos val="inEnd"/>
          <c:showLegendKey val="0"/>
          <c:showVal val="1"/>
          <c:showCatName val="0"/>
          <c:showSerName val="0"/>
          <c:showPercent val="0"/>
          <c:showBubbleSize val="0"/>
        </c:dLbls>
        <c:gapWidth val="100"/>
        <c:overlap val="-24"/>
        <c:axId val="560871744"/>
        <c:axId val="560872728"/>
      </c:barChart>
      <c:catAx>
        <c:axId val="560871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2728"/>
        <c:crosses val="autoZero"/>
        <c:auto val="1"/>
        <c:lblAlgn val="ctr"/>
        <c:lblOffset val="100"/>
        <c:noMultiLvlLbl val="0"/>
      </c:catAx>
      <c:valAx>
        <c:axId val="560872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200" b="0" i="0" u="none" strike="noStrike" kern="1200" baseline="0">
                <a:solidFill>
                  <a:schemeClr val="tx2"/>
                </a:solidFill>
                <a:latin typeface="+mn-lt"/>
                <a:ea typeface="+mn-ea"/>
                <a:cs typeface="+mn-cs"/>
              </a:defRPr>
            </a:pPr>
            <a:endParaRPr lang="es-MX"/>
          </a:p>
        </c:txPr>
        <c:crossAx val="56087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CA65DA2-A885-40F1-965A-50ED7515566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A3-4E18-88B0-A59EAA3A7A17}"/>
                </c:ext>
              </c:extLst>
            </c:dLbl>
            <c:dLbl>
              <c:idx val="1"/>
              <c:tx>
                <c:rich>
                  <a:bodyPr/>
                  <a:lstStyle/>
                  <a:p>
                    <a:fld id="{7F62D3C6-074B-4DDF-BFDF-CE765BB015C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A3-4E18-88B0-A59EAA3A7A1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PUESTO!$C$16:$C$17</c:f>
              <c:strCache>
                <c:ptCount val="2"/>
                <c:pt idx="0">
                  <c:v>ALGUNAS VECES</c:v>
                </c:pt>
                <c:pt idx="1">
                  <c:v>SIEMPRE</c:v>
                </c:pt>
              </c:strCache>
            </c:strRef>
          </c:cat>
          <c:val>
            <c:numRef>
              <c:f>PUESTO!$F$16:$F$17</c:f>
              <c:numCache>
                <c:formatCode>###0</c:formatCode>
                <c:ptCount val="2"/>
                <c:pt idx="0">
                  <c:v>26.666666666666668</c:v>
                </c:pt>
                <c:pt idx="1">
                  <c:v>73.333333333333329</c:v>
                </c:pt>
              </c:numCache>
            </c:numRef>
          </c:val>
          <c:extLst>
            <c:ext xmlns:c16="http://schemas.microsoft.com/office/drawing/2014/chart" uri="{C3380CC4-5D6E-409C-BE32-E72D297353CC}">
              <c16:uniqueId val="{00000000-0D6E-491D-ABD0-C208E4F12DCA}"/>
            </c:ext>
          </c:extLst>
        </c:ser>
        <c:dLbls>
          <c:dLblPos val="inEnd"/>
          <c:showLegendKey val="0"/>
          <c:showVal val="1"/>
          <c:showCatName val="0"/>
          <c:showSerName val="0"/>
          <c:showPercent val="0"/>
          <c:showBubbleSize val="0"/>
        </c:dLbls>
        <c:gapWidth val="100"/>
        <c:overlap val="-24"/>
        <c:axId val="560871744"/>
        <c:axId val="560872728"/>
      </c:barChart>
      <c:catAx>
        <c:axId val="560871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2728"/>
        <c:crosses val="autoZero"/>
        <c:auto val="1"/>
        <c:lblAlgn val="ctr"/>
        <c:lblOffset val="100"/>
        <c:noMultiLvlLbl val="0"/>
      </c:catAx>
      <c:valAx>
        <c:axId val="560872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944ACD9-D058-42E5-A5C6-161E752356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10-4A0A-873D-2131A61423C3}"/>
                </c:ext>
              </c:extLst>
            </c:dLbl>
            <c:dLbl>
              <c:idx val="1"/>
              <c:tx>
                <c:rich>
                  <a:bodyPr/>
                  <a:lstStyle/>
                  <a:p>
                    <a:fld id="{80157938-2090-4A75-AAAE-C7820C3106B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10-4A0A-873D-2131A61423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PUESTO!$C$22:$C$23</c:f>
              <c:strCache>
                <c:ptCount val="2"/>
                <c:pt idx="0">
                  <c:v>NO</c:v>
                </c:pt>
                <c:pt idx="1">
                  <c:v>SI</c:v>
                </c:pt>
              </c:strCache>
            </c:strRef>
          </c:cat>
          <c:val>
            <c:numRef>
              <c:f>PUESTO!$F$22:$F$23</c:f>
              <c:numCache>
                <c:formatCode>###0</c:formatCode>
                <c:ptCount val="2"/>
                <c:pt idx="0">
                  <c:v>13.333333333333334</c:v>
                </c:pt>
                <c:pt idx="1">
                  <c:v>86.666666666666671</c:v>
                </c:pt>
              </c:numCache>
            </c:numRef>
          </c:val>
          <c:extLst>
            <c:ext xmlns:c16="http://schemas.microsoft.com/office/drawing/2014/chart" uri="{C3380CC4-5D6E-409C-BE32-E72D297353CC}">
              <c16:uniqueId val="{00000000-EC70-4F60-8AFA-E3A698E16649}"/>
            </c:ext>
          </c:extLst>
        </c:ser>
        <c:dLbls>
          <c:dLblPos val="inEnd"/>
          <c:showLegendKey val="0"/>
          <c:showVal val="1"/>
          <c:showCatName val="0"/>
          <c:showSerName val="0"/>
          <c:showPercent val="0"/>
          <c:showBubbleSize val="0"/>
        </c:dLbls>
        <c:gapWidth val="100"/>
        <c:overlap val="-24"/>
        <c:axId val="560871744"/>
        <c:axId val="560872728"/>
      </c:barChart>
      <c:catAx>
        <c:axId val="560871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2728"/>
        <c:crosses val="autoZero"/>
        <c:auto val="1"/>
        <c:lblAlgn val="ctr"/>
        <c:lblOffset val="100"/>
        <c:noMultiLvlLbl val="0"/>
      </c:catAx>
      <c:valAx>
        <c:axId val="560872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513EA46-4B71-424D-9908-C8E3CE3F665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670-46DA-B8E2-CDAF9DED3492}"/>
                </c:ext>
              </c:extLst>
            </c:dLbl>
            <c:dLbl>
              <c:idx val="1"/>
              <c:tx>
                <c:rich>
                  <a:bodyPr/>
                  <a:lstStyle/>
                  <a:p>
                    <a:fld id="{DCADF76B-C3DF-4C79-8346-90E8B0A4945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70-46DA-B8E2-CDAF9DED34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PUESTO!$C$28:$C$29</c:f>
              <c:strCache>
                <c:ptCount val="2"/>
                <c:pt idx="0">
                  <c:v>ALGUNAS VECES</c:v>
                </c:pt>
                <c:pt idx="1">
                  <c:v>SIEMPRE</c:v>
                </c:pt>
              </c:strCache>
            </c:strRef>
          </c:cat>
          <c:val>
            <c:numRef>
              <c:f>PUESTO!$F$28:$F$29</c:f>
              <c:numCache>
                <c:formatCode>###0</c:formatCode>
                <c:ptCount val="2"/>
                <c:pt idx="0">
                  <c:v>26.666666666666668</c:v>
                </c:pt>
                <c:pt idx="1">
                  <c:v>73.333333333333329</c:v>
                </c:pt>
              </c:numCache>
            </c:numRef>
          </c:val>
          <c:extLst>
            <c:ext xmlns:c16="http://schemas.microsoft.com/office/drawing/2014/chart" uri="{C3380CC4-5D6E-409C-BE32-E72D297353CC}">
              <c16:uniqueId val="{00000000-BA0B-4F29-8AFF-EBDC838F3970}"/>
            </c:ext>
          </c:extLst>
        </c:ser>
        <c:dLbls>
          <c:dLblPos val="inEnd"/>
          <c:showLegendKey val="0"/>
          <c:showVal val="1"/>
          <c:showCatName val="0"/>
          <c:showSerName val="0"/>
          <c:showPercent val="0"/>
          <c:showBubbleSize val="0"/>
        </c:dLbls>
        <c:gapWidth val="100"/>
        <c:overlap val="-24"/>
        <c:axId val="560871744"/>
        <c:axId val="560872728"/>
      </c:barChart>
      <c:catAx>
        <c:axId val="560871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2728"/>
        <c:crosses val="autoZero"/>
        <c:auto val="1"/>
        <c:lblAlgn val="ctr"/>
        <c:lblOffset val="100"/>
        <c:noMultiLvlLbl val="0"/>
      </c:catAx>
      <c:valAx>
        <c:axId val="560872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6BB4A1A-534E-4222-82F1-6A92E75FFAA0}"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layout>
                    <c:manualLayout>
                      <c:w val="6.5631915018832393E-2"/>
                      <c:h val="7.7286306042884986E-2"/>
                    </c:manualLayout>
                  </c15:layout>
                  <c15:dlblFieldTable/>
                  <c15:showDataLabelsRange val="0"/>
                </c:ext>
                <c:ext xmlns:c16="http://schemas.microsoft.com/office/drawing/2014/chart" uri="{C3380CC4-5D6E-409C-BE32-E72D297353CC}">
                  <c16:uniqueId val="{00000000-7B94-4674-AD6A-BA13B2545DD0}"/>
                </c:ext>
              </c:extLst>
            </c:dLbl>
            <c:dLbl>
              <c:idx val="1"/>
              <c:tx>
                <c:rich>
                  <a:bodyPr/>
                  <a:lstStyle/>
                  <a:p>
                    <a:fld id="{F14580D4-8647-4593-8DA7-5BCCF45257E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94-4674-AD6A-BA13B2545DD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PUESTO!$C$34:$C$35</c:f>
              <c:strCache>
                <c:ptCount val="2"/>
                <c:pt idx="0">
                  <c:v>ALGUNAS VECES</c:v>
                </c:pt>
                <c:pt idx="1">
                  <c:v>SIEMPRE</c:v>
                </c:pt>
              </c:strCache>
            </c:strRef>
          </c:cat>
          <c:val>
            <c:numRef>
              <c:f>PUESTO!$F$34:$F$35</c:f>
              <c:numCache>
                <c:formatCode>###0</c:formatCode>
                <c:ptCount val="2"/>
                <c:pt idx="0">
                  <c:v>6.666666666666667</c:v>
                </c:pt>
                <c:pt idx="1">
                  <c:v>93.333333333333329</c:v>
                </c:pt>
              </c:numCache>
            </c:numRef>
          </c:val>
          <c:extLst>
            <c:ext xmlns:c16="http://schemas.microsoft.com/office/drawing/2014/chart" uri="{C3380CC4-5D6E-409C-BE32-E72D297353CC}">
              <c16:uniqueId val="{00000000-076F-4E7A-AC6F-A7D588AFBE3A}"/>
            </c:ext>
          </c:extLst>
        </c:ser>
        <c:dLbls>
          <c:dLblPos val="inEnd"/>
          <c:showLegendKey val="0"/>
          <c:showVal val="1"/>
          <c:showCatName val="0"/>
          <c:showSerName val="0"/>
          <c:showPercent val="0"/>
          <c:showBubbleSize val="0"/>
        </c:dLbls>
        <c:gapWidth val="100"/>
        <c:overlap val="-24"/>
        <c:axId val="560871744"/>
        <c:axId val="560872728"/>
      </c:barChart>
      <c:catAx>
        <c:axId val="560871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2728"/>
        <c:crosses val="autoZero"/>
        <c:auto val="1"/>
        <c:lblAlgn val="ctr"/>
        <c:lblOffset val="100"/>
        <c:noMultiLvlLbl val="0"/>
      </c:catAx>
      <c:valAx>
        <c:axId val="560872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DBD-4275-8A97-FFE2AF8F4B36}"/>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DBD-4275-8A97-FFE2AF8F4B3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2</c:v>
                </c:pt>
                <c:pt idx="1">
                  <c:v>13</c:v>
                </c:pt>
              </c:numCache>
            </c:numRef>
          </c:val>
          <c:extLst>
            <c:ext xmlns:c16="http://schemas.microsoft.com/office/drawing/2014/chart" uri="{C3380CC4-5D6E-409C-BE32-E72D297353CC}">
              <c16:uniqueId val="{00000004-8DBD-4275-8A97-FFE2AF8F4B3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0A2513A-DA65-4821-9E17-E76E2B6439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6D-4ED7-8311-052DE2DD87F5}"/>
                </c:ext>
              </c:extLst>
            </c:dLbl>
            <c:dLbl>
              <c:idx val="1"/>
              <c:tx>
                <c:rich>
                  <a:bodyPr/>
                  <a:lstStyle/>
                  <a:p>
                    <a:fld id="{CCF6174E-7606-4DD6-B0DA-E3985263F94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6D-4ED7-8311-052DE2DD87F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PUESTO!$C$22:$C$23</c:f>
              <c:strCache>
                <c:ptCount val="2"/>
                <c:pt idx="0">
                  <c:v>NO</c:v>
                </c:pt>
                <c:pt idx="1">
                  <c:v>SI</c:v>
                </c:pt>
              </c:strCache>
            </c:strRef>
          </c:cat>
          <c:val>
            <c:numRef>
              <c:f>PUESTO!$F$22:$F$23</c:f>
              <c:numCache>
                <c:formatCode>###0</c:formatCode>
                <c:ptCount val="2"/>
                <c:pt idx="0">
                  <c:v>13.333333333333334</c:v>
                </c:pt>
                <c:pt idx="1">
                  <c:v>86.666666666666671</c:v>
                </c:pt>
              </c:numCache>
            </c:numRef>
          </c:val>
          <c:extLst>
            <c:ext xmlns:c16="http://schemas.microsoft.com/office/drawing/2014/chart" uri="{C3380CC4-5D6E-409C-BE32-E72D297353CC}">
              <c16:uniqueId val="{00000000-E9E7-4D11-9B82-8AFAC450F645}"/>
            </c:ext>
          </c:extLst>
        </c:ser>
        <c:dLbls>
          <c:dLblPos val="inEnd"/>
          <c:showLegendKey val="0"/>
          <c:showVal val="1"/>
          <c:showCatName val="0"/>
          <c:showSerName val="0"/>
          <c:showPercent val="0"/>
          <c:showBubbleSize val="0"/>
        </c:dLbls>
        <c:gapWidth val="100"/>
        <c:overlap val="-24"/>
        <c:axId val="560871744"/>
        <c:axId val="560872728"/>
      </c:barChart>
      <c:catAx>
        <c:axId val="560871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2728"/>
        <c:crosses val="autoZero"/>
        <c:auto val="1"/>
        <c:lblAlgn val="ctr"/>
        <c:lblOffset val="100"/>
        <c:noMultiLvlLbl val="0"/>
      </c:catAx>
      <c:valAx>
        <c:axId val="560872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7695FD4-6CC7-4809-8863-B8FD16BF030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6A-4944-AACF-D0F2A26A8C9E}"/>
                </c:ext>
              </c:extLst>
            </c:dLbl>
            <c:dLbl>
              <c:idx val="1"/>
              <c:tx>
                <c:rich>
                  <a:bodyPr/>
                  <a:lstStyle/>
                  <a:p>
                    <a:fld id="{E678314F-4972-491C-8706-366398FB4ED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6A-4944-AACF-D0F2A26A8C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PUESTO!$C$46:$C$47</c:f>
              <c:strCache>
                <c:ptCount val="2"/>
                <c:pt idx="0">
                  <c:v>ALGUNAS VECES</c:v>
                </c:pt>
                <c:pt idx="1">
                  <c:v>SIEMPRE</c:v>
                </c:pt>
              </c:strCache>
            </c:strRef>
          </c:cat>
          <c:val>
            <c:numRef>
              <c:f>PUESTO!$F$46:$F$47</c:f>
              <c:numCache>
                <c:formatCode>###0</c:formatCode>
                <c:ptCount val="2"/>
                <c:pt idx="0">
                  <c:v>20</c:v>
                </c:pt>
                <c:pt idx="1">
                  <c:v>80</c:v>
                </c:pt>
              </c:numCache>
            </c:numRef>
          </c:val>
          <c:extLst>
            <c:ext xmlns:c16="http://schemas.microsoft.com/office/drawing/2014/chart" uri="{C3380CC4-5D6E-409C-BE32-E72D297353CC}">
              <c16:uniqueId val="{00000000-3881-4526-A3E9-0719CA48312A}"/>
            </c:ext>
          </c:extLst>
        </c:ser>
        <c:dLbls>
          <c:dLblPos val="inEnd"/>
          <c:showLegendKey val="0"/>
          <c:showVal val="1"/>
          <c:showCatName val="0"/>
          <c:showSerName val="0"/>
          <c:showPercent val="0"/>
          <c:showBubbleSize val="0"/>
        </c:dLbls>
        <c:gapWidth val="100"/>
        <c:overlap val="-24"/>
        <c:axId val="560871744"/>
        <c:axId val="560872728"/>
      </c:barChart>
      <c:catAx>
        <c:axId val="560871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2728"/>
        <c:crosses val="autoZero"/>
        <c:auto val="1"/>
        <c:lblAlgn val="ctr"/>
        <c:lblOffset val="100"/>
        <c:noMultiLvlLbl val="0"/>
      </c:catAx>
      <c:valAx>
        <c:axId val="560872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32B6366-09A7-4991-9E79-12203282C4B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D1-4A60-A4E9-734993A658BA}"/>
                </c:ext>
              </c:extLst>
            </c:dLbl>
            <c:dLbl>
              <c:idx val="1"/>
              <c:tx>
                <c:rich>
                  <a:bodyPr/>
                  <a:lstStyle/>
                  <a:p>
                    <a:fld id="{E5443D69-1304-4CE3-9836-6030973EA6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D1-4A60-A4E9-734993A658BA}"/>
                </c:ext>
              </c:extLst>
            </c:dLbl>
            <c:dLbl>
              <c:idx val="2"/>
              <c:tx>
                <c:rich>
                  <a:bodyPr/>
                  <a:lstStyle/>
                  <a:p>
                    <a:fld id="{613E47A0-C11E-43CD-B278-0316FBFACEE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D1-4A60-A4E9-734993A658B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PUESTO!$C$52:$C$54</c:f>
              <c:strCache>
                <c:ptCount val="3"/>
                <c:pt idx="0">
                  <c:v>NUNCA</c:v>
                </c:pt>
                <c:pt idx="1">
                  <c:v>ALGUNAS VECES</c:v>
                </c:pt>
                <c:pt idx="2">
                  <c:v>SIEMPRE</c:v>
                </c:pt>
              </c:strCache>
            </c:strRef>
          </c:cat>
          <c:val>
            <c:numRef>
              <c:f>PUESTO!$F$52:$F$54</c:f>
              <c:numCache>
                <c:formatCode>###0</c:formatCode>
                <c:ptCount val="3"/>
                <c:pt idx="0">
                  <c:v>6.666666666666667</c:v>
                </c:pt>
                <c:pt idx="1">
                  <c:v>33.333333333333329</c:v>
                </c:pt>
                <c:pt idx="2">
                  <c:v>60</c:v>
                </c:pt>
              </c:numCache>
            </c:numRef>
          </c:val>
          <c:extLst>
            <c:ext xmlns:c16="http://schemas.microsoft.com/office/drawing/2014/chart" uri="{C3380CC4-5D6E-409C-BE32-E72D297353CC}">
              <c16:uniqueId val="{00000000-D967-4A5A-B914-230A7201FA97}"/>
            </c:ext>
          </c:extLst>
        </c:ser>
        <c:dLbls>
          <c:dLblPos val="inEnd"/>
          <c:showLegendKey val="0"/>
          <c:showVal val="1"/>
          <c:showCatName val="0"/>
          <c:showSerName val="0"/>
          <c:showPercent val="0"/>
          <c:showBubbleSize val="0"/>
        </c:dLbls>
        <c:gapWidth val="100"/>
        <c:overlap val="-24"/>
        <c:axId val="560871744"/>
        <c:axId val="560872728"/>
      </c:barChart>
      <c:catAx>
        <c:axId val="560871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2728"/>
        <c:crosses val="autoZero"/>
        <c:auto val="1"/>
        <c:lblAlgn val="ctr"/>
        <c:lblOffset val="100"/>
        <c:noMultiLvlLbl val="0"/>
      </c:catAx>
      <c:valAx>
        <c:axId val="560872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LIBRE</a:t>
            </a:r>
            <a:r>
              <a:rPr lang="es-MX" sz="1800" baseline="0" dirty="0"/>
              <a:t> DE BASURA</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C2BCA20-8860-45DB-ACFA-10D5FBD7E90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BB-4A93-ADD7-443D2BC8E8D4}"/>
                </c:ext>
              </c:extLst>
            </c:dLbl>
            <c:dLbl>
              <c:idx val="1"/>
              <c:tx>
                <c:rich>
                  <a:bodyPr/>
                  <a:lstStyle/>
                  <a:p>
                    <a:fld id="{C11029E9-7F45-4FBD-9C63-45E53FA3708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BB-4A93-ADD7-443D2BC8E8D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20</c:v>
                </c:pt>
                <c:pt idx="1">
                  <c:v>80</c:v>
                </c:pt>
              </c:numCache>
            </c:numRef>
          </c:val>
          <c:extLst>
            <c:ext xmlns:c16="http://schemas.microsoft.com/office/drawing/2014/chart" uri="{C3380CC4-5D6E-409C-BE32-E72D297353CC}">
              <c16:uniqueId val="{00000000-B98D-4C24-A419-5E0E069A1544}"/>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456D95C-C4CC-4F9D-B8B8-F2232832A4C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5A-4CC6-BC6B-5511E6C5AFED}"/>
                </c:ext>
              </c:extLst>
            </c:dLbl>
            <c:dLbl>
              <c:idx val="1"/>
              <c:tx>
                <c:rich>
                  <a:bodyPr/>
                  <a:lstStyle/>
                  <a:p>
                    <a:fld id="{266BECB6-E6EA-4A5E-AA18-A45AE23AE7B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5A-4CC6-BC6B-5511E6C5AFE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13.333333333333334</c:v>
                </c:pt>
                <c:pt idx="1">
                  <c:v>86.666666666666671</c:v>
                </c:pt>
              </c:numCache>
            </c:numRef>
          </c:val>
          <c:extLst>
            <c:ext xmlns:c16="http://schemas.microsoft.com/office/drawing/2014/chart" uri="{C3380CC4-5D6E-409C-BE32-E72D297353CC}">
              <c16:uniqueId val="{00000000-A013-4605-93E4-FAA96705EEA4}"/>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473F281-84C3-449E-B818-CDD9ECF16E8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F17-4956-98C2-FD9FAA5BCD5B}"/>
                </c:ext>
              </c:extLst>
            </c:dLbl>
            <c:dLbl>
              <c:idx val="1"/>
              <c:tx>
                <c:rich>
                  <a:bodyPr/>
                  <a:lstStyle/>
                  <a:p>
                    <a:fld id="{7BA242EA-29F8-4C4D-B144-6487214903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F17-4956-98C2-FD9FAA5BCD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13.333333333333334</c:v>
                </c:pt>
                <c:pt idx="1">
                  <c:v>86.666666666666671</c:v>
                </c:pt>
              </c:numCache>
            </c:numRef>
          </c:val>
          <c:extLst>
            <c:ext xmlns:c16="http://schemas.microsoft.com/office/drawing/2014/chart" uri="{C3380CC4-5D6E-409C-BE32-E72D297353CC}">
              <c16:uniqueId val="{00000000-F977-4130-A1B3-5AE3AF666423}"/>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5C5EEA6-CA40-42D5-ACE5-8EA7A48ACB2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F8-4662-A50A-04557F6E583B}"/>
                </c:ext>
              </c:extLst>
            </c:dLbl>
            <c:dLbl>
              <c:idx val="1"/>
              <c:tx>
                <c:rich>
                  <a:bodyPr/>
                  <a:lstStyle/>
                  <a:p>
                    <a:fld id="{9C78A71B-B63E-411D-96B0-7471197807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F8-4662-A50A-04557F6E583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13.333333333333334</c:v>
                </c:pt>
                <c:pt idx="1">
                  <c:v>86.666666666666671</c:v>
                </c:pt>
              </c:numCache>
            </c:numRef>
          </c:val>
          <c:extLst>
            <c:ext xmlns:c16="http://schemas.microsoft.com/office/drawing/2014/chart" uri="{C3380CC4-5D6E-409C-BE32-E72D297353CC}">
              <c16:uniqueId val="{00000000-DD2F-4E81-9B90-EED7B909C2B7}"/>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C479C5C-8F39-4F5B-885C-258F0D6D0E5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E76-45AF-848A-67F40D3CEFD7}"/>
                </c:ext>
              </c:extLst>
            </c:dLbl>
            <c:dLbl>
              <c:idx val="1"/>
              <c:tx>
                <c:rich>
                  <a:bodyPr/>
                  <a:lstStyle/>
                  <a:p>
                    <a:fld id="{33727F6C-9D57-4E10-9AF0-1A986F9DF3E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76-45AF-848A-67F40D3CEFD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13.333333333333334</c:v>
                </c:pt>
                <c:pt idx="1">
                  <c:v>86.666666666666671</c:v>
                </c:pt>
              </c:numCache>
            </c:numRef>
          </c:val>
          <c:extLst>
            <c:ext xmlns:c16="http://schemas.microsoft.com/office/drawing/2014/chart" uri="{C3380CC4-5D6E-409C-BE32-E72D297353CC}">
              <c16:uniqueId val="{00000000-DF28-4A64-8BB8-120CB2EDE17D}"/>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323CA37-A2F2-4502-AA45-CBEFBEA60B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DE-42E3-8933-CD7F8532B534}"/>
                </c:ext>
              </c:extLst>
            </c:dLbl>
            <c:dLbl>
              <c:idx val="1"/>
              <c:tx>
                <c:rich>
                  <a:bodyPr/>
                  <a:lstStyle/>
                  <a:p>
                    <a:fld id="{82895A90-2EA4-4A9B-85A0-04E4B3D2A83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DE-42E3-8933-CD7F8532B53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20</c:v>
                </c:pt>
                <c:pt idx="1">
                  <c:v>80</c:v>
                </c:pt>
              </c:numCache>
            </c:numRef>
          </c:val>
          <c:extLst>
            <c:ext xmlns:c16="http://schemas.microsoft.com/office/drawing/2014/chart" uri="{C3380CC4-5D6E-409C-BE32-E72D297353CC}">
              <c16:uniqueId val="{00000000-2A8F-4DE6-9A70-DDDFA70FFF7E}"/>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ENERGIA</a:t>
            </a:r>
            <a:r>
              <a:rPr lang="es-MX" sz="1800" baseline="0" dirty="0"/>
              <a:t> ELECTRICA</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83A49A2-40BB-44DC-A69C-1BF22F0F77F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02-438D-9572-1C7804AB954F}"/>
                </c:ext>
              </c:extLst>
            </c:dLbl>
            <c:dLbl>
              <c:idx val="1"/>
              <c:tx>
                <c:rich>
                  <a:bodyPr/>
                  <a:lstStyle/>
                  <a:p>
                    <a:fld id="{C20AB6D1-01F5-42F9-B5D0-5902DC6A56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02-438D-9572-1C7804AB954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MEDIO!$C$40:$C$41</c:f>
              <c:strCache>
                <c:ptCount val="2"/>
                <c:pt idx="0">
                  <c:v>NO</c:v>
                </c:pt>
                <c:pt idx="1">
                  <c:v>SI</c:v>
                </c:pt>
              </c:strCache>
            </c:strRef>
          </c:cat>
          <c:val>
            <c:numRef>
              <c:f>MEDIO!$F$40:$F$41</c:f>
              <c:numCache>
                <c:formatCode>###0</c:formatCode>
                <c:ptCount val="2"/>
                <c:pt idx="0">
                  <c:v>26.666666666666668</c:v>
                </c:pt>
                <c:pt idx="1">
                  <c:v>73.333333333333329</c:v>
                </c:pt>
              </c:numCache>
            </c:numRef>
          </c:val>
          <c:extLst>
            <c:ext xmlns:c16="http://schemas.microsoft.com/office/drawing/2014/chart" uri="{C3380CC4-5D6E-409C-BE32-E72D297353CC}">
              <c16:uniqueId val="{00000000-EE45-423B-AA2D-99755695F8DE}"/>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DEBA134-092B-4A85-BC20-3AEFE7556CA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62F-4020-9DC4-A89182E1607A}"/>
                </c:ext>
              </c:extLst>
            </c:dLbl>
            <c:dLbl>
              <c:idx val="1"/>
              <c:tx>
                <c:rich>
                  <a:bodyPr/>
                  <a:lstStyle/>
                  <a:p>
                    <a:fld id="{C09908AA-64D9-4CDA-A2FB-B213918A2D8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2F-4020-9DC4-A89182E1607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20</c:v>
                </c:pt>
                <c:pt idx="1">
                  <c:v>80</c:v>
                </c:pt>
              </c:numCache>
            </c:numRef>
          </c:val>
          <c:extLst>
            <c:ext xmlns:c16="http://schemas.microsoft.com/office/drawing/2014/chart" uri="{C3380CC4-5D6E-409C-BE32-E72D297353CC}">
              <c16:uniqueId val="{00000000-C840-4E0F-8440-4C363634E2B1}"/>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ÀREAS</a:t>
            </a:r>
            <a:r>
              <a:rPr lang="es-MX" dirty="0"/>
              <a:t> </a:t>
            </a:r>
            <a:r>
              <a:rPr lang="es-MX" sz="1800" dirty="0"/>
              <a:t>VERDES</a:t>
            </a:r>
            <a:endParaRPr lang="es-MX" dirty="0"/>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44F6BA1-9E2E-4C94-B069-4A213FE0245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68-4C30-8A02-72A50951190C}"/>
                </c:ext>
              </c:extLst>
            </c:dLbl>
            <c:dLbl>
              <c:idx val="1"/>
              <c:tx>
                <c:rich>
                  <a:bodyPr/>
                  <a:lstStyle/>
                  <a:p>
                    <a:fld id="{24134B9F-C332-48A1-B860-C577566C2FE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68-4C30-8A02-72A50951190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20</c:v>
                </c:pt>
                <c:pt idx="1">
                  <c:v>80</c:v>
                </c:pt>
              </c:numCache>
            </c:numRef>
          </c:val>
          <c:extLst>
            <c:ext xmlns:c16="http://schemas.microsoft.com/office/drawing/2014/chart" uri="{C3380CC4-5D6E-409C-BE32-E72D297353CC}">
              <c16:uniqueId val="{00000000-B2DA-4456-BF45-C3A16A8274E7}"/>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CURSOS</a:t>
            </a:r>
            <a:r>
              <a:rPr lang="es-MX" sz="1800" baseline="0" dirty="0"/>
              <a:t> DE MEDIO AMBIENTE</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5117DFA-F037-4D7B-B10D-ACD0174E4F4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3C-4EBA-94FC-FF2D4EE33F83}"/>
                </c:ext>
              </c:extLst>
            </c:dLbl>
            <c:dLbl>
              <c:idx val="1"/>
              <c:tx>
                <c:rich>
                  <a:bodyPr/>
                  <a:lstStyle/>
                  <a:p>
                    <a:fld id="{E647C9C2-9754-4AF6-8B75-6CC65F8F75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3C-4EBA-94FC-FF2D4EE33F8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13.333333333333334</c:v>
                </c:pt>
                <c:pt idx="1">
                  <c:v>86.666666666666671</c:v>
                </c:pt>
              </c:numCache>
            </c:numRef>
          </c:val>
          <c:extLst>
            <c:ext xmlns:c16="http://schemas.microsoft.com/office/drawing/2014/chart" uri="{C3380CC4-5D6E-409C-BE32-E72D297353CC}">
              <c16:uniqueId val="{00000000-A33E-4466-A71F-11E7A87244C9}"/>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3BD-429F-B7B0-E8C46ECBA33C}"/>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3BD-429F-B7B0-E8C46ECBA33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ADMINISTRATIVO</c:v>
                </c:pt>
              </c:strCache>
            </c:strRef>
          </c:cat>
          <c:val>
            <c:numRef>
              <c:f>Hoja1!$B$43:$B$44</c:f>
              <c:numCache>
                <c:formatCode>General</c:formatCode>
                <c:ptCount val="2"/>
                <c:pt idx="0">
                  <c:v>10</c:v>
                </c:pt>
                <c:pt idx="1">
                  <c:v>5</c:v>
                </c:pt>
              </c:numCache>
            </c:numRef>
          </c:val>
          <c:extLst>
            <c:ext xmlns:c16="http://schemas.microsoft.com/office/drawing/2014/chart" uri="{C3380CC4-5D6E-409C-BE32-E72D297353CC}">
              <c16:uniqueId val="{00000004-83BD-429F-B7B0-E8C46ECBA33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666-446D-96BF-7537579C1EA1}"/>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666-446D-96BF-7537579C1EA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MANUALES</c:v>
                </c:pt>
              </c:strCache>
            </c:strRef>
          </c:cat>
          <c:val>
            <c:numRef>
              <c:f>Hoja1!$B$43:$B$44</c:f>
              <c:numCache>
                <c:formatCode>General</c:formatCode>
                <c:ptCount val="2"/>
                <c:pt idx="0">
                  <c:v>2</c:v>
                </c:pt>
                <c:pt idx="1">
                  <c:v>13</c:v>
                </c:pt>
              </c:numCache>
            </c:numRef>
          </c:val>
          <c:extLst>
            <c:ext xmlns:c16="http://schemas.microsoft.com/office/drawing/2014/chart" uri="{C3380CC4-5D6E-409C-BE32-E72D297353CC}">
              <c16:uniqueId val="{00000004-3666-446D-96BF-7537579C1EA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DIRECTIVA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708-4B05-BFE7-142E1C7925C4}"/>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708-4B05-BFE7-142E1C7925C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DIRECTIVA</c:v>
                </c:pt>
              </c:strCache>
            </c:strRef>
          </c:cat>
          <c:val>
            <c:numRef>
              <c:f>Hoja1!$B$43:$B$44</c:f>
              <c:numCache>
                <c:formatCode>General</c:formatCode>
                <c:ptCount val="2"/>
                <c:pt idx="0">
                  <c:v>1</c:v>
                </c:pt>
                <c:pt idx="1">
                  <c:v>14</c:v>
                </c:pt>
              </c:numCache>
            </c:numRef>
          </c:val>
          <c:extLst>
            <c:ext xmlns:c16="http://schemas.microsoft.com/office/drawing/2014/chart" uri="{C3380CC4-5D6E-409C-BE32-E72D297353CC}">
              <c16:uniqueId val="{00000004-1708-4B05-BFE7-142E1C7925C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C82CA-3600-44D3-8211-1B763B7D2BD4}" type="datetimeFigureOut">
              <a:rPr lang="es-MX" smtClean="0"/>
              <a:t>22/10/2021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6A447-C21C-4932-8B8E-AAC55AC451E0}" type="slidenum">
              <a:rPr lang="es-MX" smtClean="0"/>
              <a:t>‹Nº›</a:t>
            </a:fld>
            <a:endParaRPr lang="es-MX"/>
          </a:p>
        </p:txBody>
      </p:sp>
    </p:spTree>
    <p:extLst>
      <p:ext uri="{BB962C8B-B14F-4D97-AF65-F5344CB8AC3E}">
        <p14:creationId xmlns:p14="http://schemas.microsoft.com/office/powerpoint/2010/main" val="91069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68881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88330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20269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47921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26901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58294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ECE28F2-3F3A-4B02-A796-C85DC5C61A02}"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50150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ECE28F2-3F3A-4B02-A796-C85DC5C61A02}"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64402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ECE28F2-3F3A-4B02-A796-C85DC5C61A02}"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33818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E28F2-3F3A-4B02-A796-C85DC5C61A02}"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89917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CE28F2-3F3A-4B02-A796-C85DC5C61A02}"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59972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CE28F2-3F3A-4B02-A796-C85DC5C61A02}"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39251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E28F2-3F3A-4B02-A796-C85DC5C61A02}"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1942D-E1C3-42D8-BA87-92BCB4B469C7}" type="slidenum">
              <a:rPr lang="es-MX" smtClean="0"/>
              <a:t>‹Nº›</a:t>
            </a:fld>
            <a:endParaRPr lang="es-MX"/>
          </a:p>
        </p:txBody>
      </p:sp>
    </p:spTree>
    <p:extLst>
      <p:ext uri="{BB962C8B-B14F-4D97-AF65-F5344CB8AC3E}">
        <p14:creationId xmlns:p14="http://schemas.microsoft.com/office/powerpoint/2010/main" val="1001122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2119064" y="4653137"/>
            <a:ext cx="5517471" cy="923330"/>
          </a:xfrm>
          <a:prstGeom prst="rect">
            <a:avLst/>
          </a:prstGeom>
          <a:noFill/>
        </p:spPr>
        <p:txBody>
          <a:bodyPr wrap="none" rtlCol="0">
            <a:spAutoFit/>
          </a:bodyPr>
          <a:lstStyle/>
          <a:p>
            <a:pPr algn="ctr"/>
            <a:r>
              <a:rPr lang="es-MX" b="1" dirty="0"/>
              <a:t>RESULTADOS EVALUACIÓN DE </a:t>
            </a:r>
          </a:p>
          <a:p>
            <a:pPr algn="ctr"/>
            <a:r>
              <a:rPr lang="es-MX" b="1" dirty="0"/>
              <a:t>AMBIENTE DE TRABAJO 2019</a:t>
            </a:r>
          </a:p>
          <a:p>
            <a:pPr algn="ctr"/>
            <a:r>
              <a:rPr lang="es-MX" b="1" dirty="0"/>
              <a:t>ÁREA DE CIENCIAS ECONOMICAS – ADMINISTRATIVAS </a:t>
            </a:r>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46328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 .- 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295660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C5B186CD-84BF-42A2-B613-A1DA14701D9F}"/>
              </a:ext>
            </a:extLst>
          </p:cNvPr>
          <p:cNvGraphicFramePr>
            <a:graphicFrameLocks/>
          </p:cNvGraphicFramePr>
          <p:nvPr>
            <p:extLst>
              <p:ext uri="{D42A27DB-BD31-4B8C-83A1-F6EECF244321}">
                <p14:modId xmlns:p14="http://schemas.microsoft.com/office/powerpoint/2010/main" val="4255965298"/>
              </p:ext>
            </p:extLst>
          </p:nvPr>
        </p:nvGraphicFramePr>
        <p:xfrm>
          <a:off x="1625827"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7435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a16="http://schemas.microsoft.com/office/drawing/2014/main" id="{7807A035-E2CA-47E7-8947-4A5F0507D933}"/>
              </a:ext>
            </a:extLst>
          </p:cNvPr>
          <p:cNvGraphicFramePr>
            <a:graphicFrameLocks/>
          </p:cNvGraphicFramePr>
          <p:nvPr>
            <p:extLst>
              <p:ext uri="{D42A27DB-BD31-4B8C-83A1-F6EECF244321}">
                <p14:modId xmlns:p14="http://schemas.microsoft.com/office/powerpoint/2010/main" val="1093282151"/>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732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531AC935-BCAE-4B1C-AD10-55A9206B31DB}"/>
              </a:ext>
            </a:extLst>
          </p:cNvPr>
          <p:cNvGraphicFramePr>
            <a:graphicFrameLocks/>
          </p:cNvGraphicFramePr>
          <p:nvPr>
            <p:extLst>
              <p:ext uri="{D42A27DB-BD31-4B8C-83A1-F6EECF244321}">
                <p14:modId xmlns:p14="http://schemas.microsoft.com/office/powerpoint/2010/main" val="137914724"/>
              </p:ext>
            </p:extLst>
          </p:nvPr>
        </p:nvGraphicFramePr>
        <p:xfrm>
          <a:off x="1605648" y="128268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28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38" name="Gráfico 37">
            <a:extLst>
              <a:ext uri="{FF2B5EF4-FFF2-40B4-BE49-F238E27FC236}">
                <a16:creationId xmlns:a16="http://schemas.microsoft.com/office/drawing/2014/main" id="{8561586A-EFD9-4AE1-9EE0-521AD687D378}"/>
              </a:ext>
            </a:extLst>
          </p:cNvPr>
          <p:cNvGraphicFramePr>
            <a:graphicFrameLocks/>
          </p:cNvGraphicFramePr>
          <p:nvPr>
            <p:extLst>
              <p:ext uri="{D42A27DB-BD31-4B8C-83A1-F6EECF244321}">
                <p14:modId xmlns:p14="http://schemas.microsoft.com/office/powerpoint/2010/main" val="1977005709"/>
              </p:ext>
            </p:extLst>
          </p:nvPr>
        </p:nvGraphicFramePr>
        <p:xfrm>
          <a:off x="1546901" y="1754902"/>
          <a:ext cx="6796800" cy="4104000"/>
        </p:xfrm>
        <a:graphic>
          <a:graphicData uri="http://schemas.openxmlformats.org/drawingml/2006/chart">
            <c:chart xmlns:c="http://schemas.openxmlformats.org/drawingml/2006/chart" xmlns:r="http://schemas.openxmlformats.org/officeDocument/2006/relationships" r:id="rId5"/>
          </a:graphicData>
        </a:graphic>
      </p:graphicFrame>
      <p:sp>
        <p:nvSpPr>
          <p:cNvPr id="39" name="CuadroTexto 38">
            <a:extLst>
              <a:ext uri="{FF2B5EF4-FFF2-40B4-BE49-F238E27FC236}">
                <a16:creationId xmlns:a16="http://schemas.microsoft.com/office/drawing/2014/main" id="{AFD78F4E-B708-43CE-BDCA-A351DFD543D5}"/>
              </a:ext>
            </a:extLst>
          </p:cNvPr>
          <p:cNvSpPr txBox="1"/>
          <p:nvPr/>
        </p:nvSpPr>
        <p:spPr>
          <a:xfrm>
            <a:off x="2214166" y="4372094"/>
            <a:ext cx="346784" cy="276999"/>
          </a:xfrm>
          <a:prstGeom prst="rect">
            <a:avLst/>
          </a:prstGeom>
          <a:noFill/>
        </p:spPr>
        <p:txBody>
          <a:bodyPr wrap="square" rtlCol="0">
            <a:spAutoFit/>
          </a:bodyPr>
          <a:lstStyle/>
          <a:p>
            <a:r>
              <a:rPr lang="es-MX" sz="1200" dirty="0"/>
              <a:t>1</a:t>
            </a:r>
          </a:p>
        </p:txBody>
      </p:sp>
      <p:sp>
        <p:nvSpPr>
          <p:cNvPr id="40" name="CuadroTexto 39">
            <a:extLst>
              <a:ext uri="{FF2B5EF4-FFF2-40B4-BE49-F238E27FC236}">
                <a16:creationId xmlns:a16="http://schemas.microsoft.com/office/drawing/2014/main" id="{7619A463-B88D-4334-8ABD-BBC49B35515C}"/>
              </a:ext>
            </a:extLst>
          </p:cNvPr>
          <p:cNvSpPr txBox="1"/>
          <p:nvPr/>
        </p:nvSpPr>
        <p:spPr>
          <a:xfrm>
            <a:off x="3057014" y="4392413"/>
            <a:ext cx="346784" cy="276999"/>
          </a:xfrm>
          <a:prstGeom prst="rect">
            <a:avLst/>
          </a:prstGeom>
          <a:noFill/>
        </p:spPr>
        <p:txBody>
          <a:bodyPr wrap="square" rtlCol="0">
            <a:spAutoFit/>
          </a:bodyPr>
          <a:lstStyle/>
          <a:p>
            <a:r>
              <a:rPr lang="es-MX" sz="1200" dirty="0"/>
              <a:t>2</a:t>
            </a:r>
          </a:p>
        </p:txBody>
      </p:sp>
      <p:sp>
        <p:nvSpPr>
          <p:cNvPr id="41" name="CuadroTexto 40">
            <a:extLst>
              <a:ext uri="{FF2B5EF4-FFF2-40B4-BE49-F238E27FC236}">
                <a16:creationId xmlns:a16="http://schemas.microsoft.com/office/drawing/2014/main" id="{E9E25EC2-35EF-4E9F-99DD-8EE7B347AFDC}"/>
              </a:ext>
            </a:extLst>
          </p:cNvPr>
          <p:cNvSpPr txBox="1"/>
          <p:nvPr/>
        </p:nvSpPr>
        <p:spPr>
          <a:xfrm>
            <a:off x="3764222" y="4410051"/>
            <a:ext cx="346784" cy="276999"/>
          </a:xfrm>
          <a:prstGeom prst="rect">
            <a:avLst/>
          </a:prstGeom>
          <a:noFill/>
        </p:spPr>
        <p:txBody>
          <a:bodyPr wrap="square" rtlCol="0">
            <a:spAutoFit/>
          </a:bodyPr>
          <a:lstStyle/>
          <a:p>
            <a:r>
              <a:rPr lang="es-MX" sz="1200" dirty="0"/>
              <a:t>3</a:t>
            </a:r>
          </a:p>
        </p:txBody>
      </p:sp>
      <p:sp>
        <p:nvSpPr>
          <p:cNvPr id="42" name="CuadroTexto 41">
            <a:extLst>
              <a:ext uri="{FF2B5EF4-FFF2-40B4-BE49-F238E27FC236}">
                <a16:creationId xmlns:a16="http://schemas.microsoft.com/office/drawing/2014/main" id="{695141B3-D570-43F1-9F47-736461167634}"/>
              </a:ext>
            </a:extLst>
          </p:cNvPr>
          <p:cNvSpPr txBox="1"/>
          <p:nvPr/>
        </p:nvSpPr>
        <p:spPr>
          <a:xfrm>
            <a:off x="4558129" y="4509387"/>
            <a:ext cx="346784" cy="276999"/>
          </a:xfrm>
          <a:prstGeom prst="rect">
            <a:avLst/>
          </a:prstGeom>
          <a:noFill/>
        </p:spPr>
        <p:txBody>
          <a:bodyPr wrap="square" rtlCol="0">
            <a:spAutoFit/>
          </a:bodyPr>
          <a:lstStyle/>
          <a:p>
            <a:r>
              <a:rPr lang="es-MX" sz="1200" dirty="0"/>
              <a:t>4</a:t>
            </a:r>
          </a:p>
        </p:txBody>
      </p:sp>
      <p:sp>
        <p:nvSpPr>
          <p:cNvPr id="43" name="CuadroTexto 42">
            <a:extLst>
              <a:ext uri="{FF2B5EF4-FFF2-40B4-BE49-F238E27FC236}">
                <a16:creationId xmlns:a16="http://schemas.microsoft.com/office/drawing/2014/main" id="{5DC040B3-0C7E-4251-83E5-9386435C393C}"/>
              </a:ext>
            </a:extLst>
          </p:cNvPr>
          <p:cNvSpPr txBox="1"/>
          <p:nvPr/>
        </p:nvSpPr>
        <p:spPr>
          <a:xfrm>
            <a:off x="5364433" y="4410051"/>
            <a:ext cx="346784" cy="276999"/>
          </a:xfrm>
          <a:prstGeom prst="rect">
            <a:avLst/>
          </a:prstGeom>
          <a:noFill/>
        </p:spPr>
        <p:txBody>
          <a:bodyPr wrap="square" rtlCol="0">
            <a:spAutoFit/>
          </a:bodyPr>
          <a:lstStyle/>
          <a:p>
            <a:r>
              <a:rPr lang="es-MX" sz="1200" dirty="0"/>
              <a:t>5</a:t>
            </a:r>
          </a:p>
        </p:txBody>
      </p:sp>
      <p:sp>
        <p:nvSpPr>
          <p:cNvPr id="44" name="CuadroTexto 43">
            <a:extLst>
              <a:ext uri="{FF2B5EF4-FFF2-40B4-BE49-F238E27FC236}">
                <a16:creationId xmlns:a16="http://schemas.microsoft.com/office/drawing/2014/main" id="{C60B123D-780D-4892-9C90-6346BD64A614}"/>
              </a:ext>
            </a:extLst>
          </p:cNvPr>
          <p:cNvSpPr txBox="1"/>
          <p:nvPr/>
        </p:nvSpPr>
        <p:spPr>
          <a:xfrm>
            <a:off x="6093176" y="4393470"/>
            <a:ext cx="346784" cy="276999"/>
          </a:xfrm>
          <a:prstGeom prst="rect">
            <a:avLst/>
          </a:prstGeom>
          <a:noFill/>
        </p:spPr>
        <p:txBody>
          <a:bodyPr wrap="square" rtlCol="0">
            <a:spAutoFit/>
          </a:bodyPr>
          <a:lstStyle/>
          <a:p>
            <a:r>
              <a:rPr lang="es-MX" sz="1200" dirty="0"/>
              <a:t>6</a:t>
            </a:r>
          </a:p>
        </p:txBody>
      </p:sp>
      <p:sp>
        <p:nvSpPr>
          <p:cNvPr id="45" name="CuadroTexto 44">
            <a:extLst>
              <a:ext uri="{FF2B5EF4-FFF2-40B4-BE49-F238E27FC236}">
                <a16:creationId xmlns:a16="http://schemas.microsoft.com/office/drawing/2014/main" id="{AB6BA323-0619-4063-8561-65447CBA4258}"/>
              </a:ext>
            </a:extLst>
          </p:cNvPr>
          <p:cNvSpPr txBox="1"/>
          <p:nvPr/>
        </p:nvSpPr>
        <p:spPr>
          <a:xfrm>
            <a:off x="6884166" y="4393470"/>
            <a:ext cx="346784" cy="276999"/>
          </a:xfrm>
          <a:prstGeom prst="rect">
            <a:avLst/>
          </a:prstGeom>
          <a:noFill/>
        </p:spPr>
        <p:txBody>
          <a:bodyPr wrap="square" rtlCol="0">
            <a:spAutoFit/>
          </a:bodyPr>
          <a:lstStyle/>
          <a:p>
            <a:r>
              <a:rPr lang="es-MX" sz="1200" dirty="0"/>
              <a:t>7</a:t>
            </a:r>
          </a:p>
        </p:txBody>
      </p:sp>
      <p:sp>
        <p:nvSpPr>
          <p:cNvPr id="46" name="CuadroTexto 45">
            <a:extLst>
              <a:ext uri="{FF2B5EF4-FFF2-40B4-BE49-F238E27FC236}">
                <a16:creationId xmlns:a16="http://schemas.microsoft.com/office/drawing/2014/main" id="{59F9DF22-A6F9-415D-878E-59867C0A933E}"/>
              </a:ext>
            </a:extLst>
          </p:cNvPr>
          <p:cNvSpPr txBox="1"/>
          <p:nvPr/>
        </p:nvSpPr>
        <p:spPr>
          <a:xfrm>
            <a:off x="7675156" y="4423951"/>
            <a:ext cx="346784" cy="276999"/>
          </a:xfrm>
          <a:prstGeom prst="rect">
            <a:avLst/>
          </a:prstGeom>
          <a:noFill/>
        </p:spPr>
        <p:txBody>
          <a:bodyPr wrap="square" rtlCol="0">
            <a:spAutoFit/>
          </a:bodyPr>
          <a:lstStyle/>
          <a:p>
            <a:r>
              <a:rPr lang="es-MX" sz="1200" dirty="0"/>
              <a:t>8</a:t>
            </a:r>
          </a:p>
        </p:txBody>
      </p:sp>
      <p:sp>
        <p:nvSpPr>
          <p:cNvPr id="47" name="CuadroTexto 46">
            <a:extLst>
              <a:ext uri="{FF2B5EF4-FFF2-40B4-BE49-F238E27FC236}">
                <a16:creationId xmlns:a16="http://schemas.microsoft.com/office/drawing/2014/main" id="{41F8C309-FD03-40ED-BBB4-E92D5FFCA4AD}"/>
              </a:ext>
            </a:extLst>
          </p:cNvPr>
          <p:cNvSpPr txBox="1"/>
          <p:nvPr/>
        </p:nvSpPr>
        <p:spPr>
          <a:xfrm>
            <a:off x="2207615" y="4366728"/>
            <a:ext cx="346784" cy="276999"/>
          </a:xfrm>
          <a:prstGeom prst="rect">
            <a:avLst/>
          </a:prstGeom>
          <a:noFill/>
        </p:spPr>
        <p:txBody>
          <a:bodyPr wrap="square" rtlCol="0">
            <a:spAutoFit/>
          </a:bodyPr>
          <a:lstStyle/>
          <a:p>
            <a:r>
              <a:rPr lang="es-MX" sz="1200" dirty="0"/>
              <a:t>1</a:t>
            </a:r>
          </a:p>
        </p:txBody>
      </p:sp>
      <p:sp>
        <p:nvSpPr>
          <p:cNvPr id="48" name="CuadroTexto 47">
            <a:extLst>
              <a:ext uri="{FF2B5EF4-FFF2-40B4-BE49-F238E27FC236}">
                <a16:creationId xmlns:a16="http://schemas.microsoft.com/office/drawing/2014/main" id="{600DA385-32ED-48D8-8B82-9F691BD088AD}"/>
              </a:ext>
            </a:extLst>
          </p:cNvPr>
          <p:cNvSpPr txBox="1"/>
          <p:nvPr/>
        </p:nvSpPr>
        <p:spPr>
          <a:xfrm>
            <a:off x="3050463" y="4387047"/>
            <a:ext cx="346784" cy="276999"/>
          </a:xfrm>
          <a:prstGeom prst="rect">
            <a:avLst/>
          </a:prstGeom>
          <a:noFill/>
        </p:spPr>
        <p:txBody>
          <a:bodyPr wrap="square" rtlCol="0">
            <a:spAutoFit/>
          </a:bodyPr>
          <a:lstStyle/>
          <a:p>
            <a:r>
              <a:rPr lang="es-MX" sz="1200" dirty="0"/>
              <a:t>2</a:t>
            </a:r>
          </a:p>
        </p:txBody>
      </p:sp>
      <p:sp>
        <p:nvSpPr>
          <p:cNvPr id="49" name="CuadroTexto 48">
            <a:extLst>
              <a:ext uri="{FF2B5EF4-FFF2-40B4-BE49-F238E27FC236}">
                <a16:creationId xmlns:a16="http://schemas.microsoft.com/office/drawing/2014/main" id="{98B0728F-CAC5-4DB5-9D2E-AC562C98F5C8}"/>
              </a:ext>
            </a:extLst>
          </p:cNvPr>
          <p:cNvSpPr txBox="1"/>
          <p:nvPr/>
        </p:nvSpPr>
        <p:spPr>
          <a:xfrm>
            <a:off x="3757671" y="4404685"/>
            <a:ext cx="346784" cy="276999"/>
          </a:xfrm>
          <a:prstGeom prst="rect">
            <a:avLst/>
          </a:prstGeom>
          <a:noFill/>
        </p:spPr>
        <p:txBody>
          <a:bodyPr wrap="square" rtlCol="0">
            <a:spAutoFit/>
          </a:bodyPr>
          <a:lstStyle/>
          <a:p>
            <a:r>
              <a:rPr lang="es-MX" sz="1200" dirty="0"/>
              <a:t>3</a:t>
            </a:r>
          </a:p>
        </p:txBody>
      </p:sp>
      <p:sp>
        <p:nvSpPr>
          <p:cNvPr id="50" name="CuadroTexto 49">
            <a:extLst>
              <a:ext uri="{FF2B5EF4-FFF2-40B4-BE49-F238E27FC236}">
                <a16:creationId xmlns:a16="http://schemas.microsoft.com/office/drawing/2014/main" id="{0600EA3B-D19C-481E-8936-FE9BA394A201}"/>
              </a:ext>
            </a:extLst>
          </p:cNvPr>
          <p:cNvSpPr txBox="1"/>
          <p:nvPr/>
        </p:nvSpPr>
        <p:spPr>
          <a:xfrm>
            <a:off x="4551578" y="4504021"/>
            <a:ext cx="346784" cy="276999"/>
          </a:xfrm>
          <a:prstGeom prst="rect">
            <a:avLst/>
          </a:prstGeom>
          <a:noFill/>
        </p:spPr>
        <p:txBody>
          <a:bodyPr wrap="square" rtlCol="0">
            <a:spAutoFit/>
          </a:bodyPr>
          <a:lstStyle/>
          <a:p>
            <a:r>
              <a:rPr lang="es-MX" sz="1200" dirty="0"/>
              <a:t>4</a:t>
            </a:r>
          </a:p>
        </p:txBody>
      </p:sp>
    </p:spTree>
    <p:extLst>
      <p:ext uri="{BB962C8B-B14F-4D97-AF65-F5344CB8AC3E}">
        <p14:creationId xmlns:p14="http://schemas.microsoft.com/office/powerpoint/2010/main" val="398375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026655" y="1073035"/>
            <a:ext cx="8068523" cy="5568512"/>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puede apreciar que un 100% de los encuestados se sienten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formar parte de la institución, por otro lado,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 los que se sienten más identificados son: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Escudo con un 86%</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Lema con un 86%</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Historia con un 43%</a:t>
            </a:r>
            <a:endParaRPr lang="es-MX" sz="1800" dirty="0">
              <a:effectLst/>
              <a:latin typeface="Times New Roman" panose="02020603050405020304" pitchFamily="18" charset="0"/>
              <a:ea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Además, el 53% de los encuestados no conocen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 institución, viendo una oportunidad para realizar más difusión para el incremento de este porcentaje.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 institución a consideración de los encuestados tienen el siguiente orden de importancia: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Lealtad y compromiso</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Responsabilidad</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Tolerancia</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Transparencia y Rendición de Cuentas</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Equidad</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Profesionalismo e integridad</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Justicia</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Conciencia ecológica</a:t>
            </a:r>
            <a:endParaRPr lang="es-MX"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101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Tabla 1">
            <a:extLst>
              <a:ext uri="{FF2B5EF4-FFF2-40B4-BE49-F238E27FC236}">
                <a16:creationId xmlns:a16="http://schemas.microsoft.com/office/drawing/2014/main" id="{F2A4932E-6F6F-48BA-BCCB-1D40DCF8755E}"/>
              </a:ext>
            </a:extLst>
          </p:cNvPr>
          <p:cNvGraphicFramePr>
            <a:graphicFrameLocks noGrp="1"/>
          </p:cNvGraphicFramePr>
          <p:nvPr>
            <p:extLst>
              <p:ext uri="{D42A27DB-BD31-4B8C-83A1-F6EECF244321}">
                <p14:modId xmlns:p14="http://schemas.microsoft.com/office/powerpoint/2010/main" val="3283677950"/>
              </p:ext>
            </p:extLst>
          </p:nvPr>
        </p:nvGraphicFramePr>
        <p:xfrm>
          <a:off x="2054224" y="1448999"/>
          <a:ext cx="5400000" cy="3960001"/>
        </p:xfrm>
        <a:graphic>
          <a:graphicData uri="http://schemas.openxmlformats.org/drawingml/2006/table">
            <a:tbl>
              <a:tblPr/>
              <a:tblGrid>
                <a:gridCol w="2719804">
                  <a:extLst>
                    <a:ext uri="{9D8B030D-6E8A-4147-A177-3AD203B41FA5}">
                      <a16:colId xmlns:a16="http://schemas.microsoft.com/office/drawing/2014/main" val="3539540823"/>
                    </a:ext>
                  </a:extLst>
                </a:gridCol>
                <a:gridCol w="2680196">
                  <a:extLst>
                    <a:ext uri="{9D8B030D-6E8A-4147-A177-3AD203B41FA5}">
                      <a16:colId xmlns:a16="http://schemas.microsoft.com/office/drawing/2014/main" val="3119660562"/>
                    </a:ext>
                  </a:extLst>
                </a:gridCol>
              </a:tblGrid>
              <a:tr h="555906">
                <a:tc gridSpan="2">
                  <a:txBody>
                    <a:bodyPr/>
                    <a:lstStyle/>
                    <a:p>
                      <a:pPr algn="ctr" rtl="0" fontAlgn="t">
                        <a:spcBef>
                          <a:spcPts val="0"/>
                        </a:spcBef>
                        <a:spcAft>
                          <a:spcPts val="1000"/>
                        </a:spcAft>
                      </a:pPr>
                      <a:r>
                        <a:rPr lang="es-MX" sz="1400" b="1" i="0" u="none" strike="noStrike" dirty="0">
                          <a:solidFill>
                            <a:srgbClr val="000000"/>
                          </a:solidFill>
                          <a:effectLst/>
                          <a:latin typeface="Calibri" panose="020F0502020204030204" pitchFamily="34" charset="0"/>
                        </a:rPr>
                        <a:t>ÁREA : DE CIENCIAS ECONÓMICAS Y ADMINISTRATIVAS</a:t>
                      </a:r>
                      <a:endParaRPr lang="es-MX" sz="1400" b="1" dirty="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3530381913"/>
                  </a:ext>
                </a:extLst>
              </a:tr>
              <a:tr h="337514">
                <a:tc>
                  <a:txBody>
                    <a:bodyPr/>
                    <a:lstStyle/>
                    <a:p>
                      <a:pPr algn="ctr" rtl="0" fontAlgn="t">
                        <a:spcBef>
                          <a:spcPts val="0"/>
                        </a:spcBef>
                        <a:spcAft>
                          <a:spcPts val="1000"/>
                        </a:spcAft>
                      </a:pPr>
                      <a:r>
                        <a:rPr lang="es-MX" sz="1400" b="0" i="0" u="none" strike="noStrike" dirty="0">
                          <a:solidFill>
                            <a:srgbClr val="000000"/>
                          </a:solidFill>
                          <a:effectLst/>
                          <a:latin typeface="Calibri" panose="020F0502020204030204" pitchFamily="34" charset="0"/>
                        </a:rPr>
                        <a:t>PERSONAL TOTAL :</a:t>
                      </a:r>
                      <a:endParaRPr lang="es-MX" sz="1400" dirty="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15</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412707385"/>
                  </a:ext>
                </a:extLst>
              </a:tr>
              <a:tr h="555906">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PERSONAL ENCUESTADO:</a:t>
                      </a:r>
                      <a:endParaRPr lang="es-MX" sz="1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15</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616842397"/>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PORCENTAJE:</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dirty="0">
                          <a:solidFill>
                            <a:srgbClr val="000000"/>
                          </a:solidFill>
                          <a:effectLst/>
                          <a:latin typeface="Calibri" panose="020F0502020204030204" pitchFamily="34" charset="0"/>
                        </a:rPr>
                        <a:t>100</a:t>
                      </a:r>
                      <a:endParaRPr lang="es-MX" sz="1400" dirty="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768508088"/>
                  </a:ext>
                </a:extLst>
              </a:tr>
              <a:tr h="823105">
                <a:tc gridSpan="2">
                  <a:txBody>
                    <a:bodyPr/>
                    <a:lstStyle/>
                    <a:p>
                      <a:pPr algn="ctr" rtl="0" fontAlgn="t">
                        <a:spcBef>
                          <a:spcPts val="0"/>
                        </a:spcBef>
                        <a:spcAft>
                          <a:spcPts val="1000"/>
                        </a:spcAft>
                      </a:pPr>
                      <a:br>
                        <a:rPr lang="es-MX" sz="1400" b="1" dirty="0">
                          <a:effectLst/>
                        </a:rPr>
                      </a:br>
                      <a:r>
                        <a:rPr lang="es-MX" sz="1400" b="1" i="0" u="none" strike="noStrike" dirty="0">
                          <a:solidFill>
                            <a:srgbClr val="000000"/>
                          </a:solidFill>
                          <a:effectLst/>
                          <a:latin typeface="Calibri" panose="020F0502020204030204" pitchFamily="34" charset="0"/>
                        </a:rPr>
                        <a:t>PERSONAL EN FUNCIONES  ENCUESTADO</a:t>
                      </a:r>
                      <a:endParaRPr lang="es-MX" sz="1400" b="1" dirty="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091077888"/>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MANUAL:</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0</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23591930"/>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ADMINISTRATIVO:</a:t>
                      </a:r>
                      <a:endParaRPr lang="es-MX" sz="1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1</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511183826"/>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DOCENTE:</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17</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32393075"/>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DIRECTIVO:</a:t>
                      </a:r>
                      <a:endParaRPr lang="es-MX" sz="1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dirty="0">
                          <a:solidFill>
                            <a:srgbClr val="000000"/>
                          </a:solidFill>
                          <a:effectLst/>
                          <a:latin typeface="Calibri" panose="020F0502020204030204" pitchFamily="34" charset="0"/>
                        </a:rPr>
                        <a:t>0</a:t>
                      </a:r>
                      <a:endParaRPr lang="es-MX" sz="1400" dirty="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758263035"/>
                  </a:ext>
                </a:extLst>
              </a:tr>
            </a:tbl>
          </a:graphicData>
        </a:graphic>
      </p:graphicFrame>
      <p:sp>
        <p:nvSpPr>
          <p:cNvPr id="3" name="Rectangle 1">
            <a:extLst>
              <a:ext uri="{FF2B5EF4-FFF2-40B4-BE49-F238E27FC236}">
                <a16:creationId xmlns:a16="http://schemas.microsoft.com/office/drawing/2014/main" id="{C9EC8542-631D-4718-9A57-BD8B45EF5DAB}"/>
              </a:ext>
            </a:extLst>
          </p:cNvPr>
          <p:cNvSpPr>
            <a:spLocks noChangeArrowheads="1"/>
          </p:cNvSpPr>
          <p:nvPr/>
        </p:nvSpPr>
        <p:spPr bwMode="auto">
          <a:xfrm>
            <a:off x="3734177" y="626204"/>
            <a:ext cx="206411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MX" altLang="es-MX"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DATOS GENERALES</a:t>
            </a:r>
            <a:endParaRPr kumimoji="0" lang="es-MX" altLang="es-MX"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05600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II .- 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404281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F569348E-057C-40B4-85A2-CB5352F66C48}"/>
              </a:ext>
            </a:extLst>
          </p:cNvPr>
          <p:cNvGraphicFramePr>
            <a:graphicFrameLocks/>
          </p:cNvGraphicFramePr>
          <p:nvPr>
            <p:extLst>
              <p:ext uri="{D42A27DB-BD31-4B8C-83A1-F6EECF244321}">
                <p14:modId xmlns:p14="http://schemas.microsoft.com/office/powerpoint/2010/main" val="1231932534"/>
              </p:ext>
            </p:extLst>
          </p:nvPr>
        </p:nvGraphicFramePr>
        <p:xfrm>
          <a:off x="1479380"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573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3F9D8F63-DCD6-405F-A965-19B1CCDD4534}"/>
              </a:ext>
            </a:extLst>
          </p:cNvPr>
          <p:cNvGraphicFramePr>
            <a:graphicFrameLocks/>
          </p:cNvGraphicFramePr>
          <p:nvPr>
            <p:extLst>
              <p:ext uri="{D42A27DB-BD31-4B8C-83A1-F6EECF244321}">
                <p14:modId xmlns:p14="http://schemas.microsoft.com/office/powerpoint/2010/main" val="2672167692"/>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80313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70212048-FA8D-4CDD-8007-5E3027D88705}"/>
              </a:ext>
            </a:extLst>
          </p:cNvPr>
          <p:cNvGraphicFramePr>
            <a:graphicFrameLocks/>
          </p:cNvGraphicFramePr>
          <p:nvPr>
            <p:extLst>
              <p:ext uri="{D42A27DB-BD31-4B8C-83A1-F6EECF244321}">
                <p14:modId xmlns:p14="http://schemas.microsoft.com/office/powerpoint/2010/main" val="2435765006"/>
              </p:ext>
            </p:extLst>
          </p:nvPr>
        </p:nvGraphicFramePr>
        <p:xfrm>
          <a:off x="1474776" y="125747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79321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B51894BE-0CBA-40B1-8974-50DD12F1DDC6}"/>
              </a:ext>
            </a:extLst>
          </p:cNvPr>
          <p:cNvGraphicFramePr>
            <a:graphicFrameLocks/>
          </p:cNvGraphicFramePr>
          <p:nvPr>
            <p:extLst>
              <p:ext uri="{D42A27DB-BD31-4B8C-83A1-F6EECF244321}">
                <p14:modId xmlns:p14="http://schemas.microsoft.com/office/powerpoint/2010/main" val="1836312793"/>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788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51A0823F-1164-41E2-BE88-E2861DFE3B43}"/>
              </a:ext>
            </a:extLst>
          </p:cNvPr>
          <p:cNvGraphicFramePr>
            <a:graphicFrameLocks/>
          </p:cNvGraphicFramePr>
          <p:nvPr>
            <p:extLst>
              <p:ext uri="{D42A27DB-BD31-4B8C-83A1-F6EECF244321}">
                <p14:modId xmlns:p14="http://schemas.microsoft.com/office/powerpoint/2010/main" val="2300512435"/>
              </p:ext>
            </p:extLst>
          </p:nvPr>
        </p:nvGraphicFramePr>
        <p:xfrm>
          <a:off x="1576305" y="139217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4778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CE385DA7-7B87-4B63-92CD-3BCF97BCB084}"/>
              </a:ext>
            </a:extLst>
          </p:cNvPr>
          <p:cNvGraphicFramePr>
            <a:graphicFrameLocks/>
          </p:cNvGraphicFramePr>
          <p:nvPr>
            <p:extLst>
              <p:ext uri="{D42A27DB-BD31-4B8C-83A1-F6EECF244321}">
                <p14:modId xmlns:p14="http://schemas.microsoft.com/office/powerpoint/2010/main" val="2231748411"/>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5326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1EE85A97-75DD-49E7-8D60-AE58E9436BF7}"/>
              </a:ext>
            </a:extLst>
          </p:cNvPr>
          <p:cNvGraphicFramePr>
            <a:graphicFrameLocks/>
          </p:cNvGraphicFramePr>
          <p:nvPr>
            <p:extLst>
              <p:ext uri="{D42A27DB-BD31-4B8C-83A1-F6EECF244321}">
                <p14:modId xmlns:p14="http://schemas.microsoft.com/office/powerpoint/2010/main" val="1852727659"/>
              </p:ext>
            </p:extLst>
          </p:nvPr>
        </p:nvGraphicFramePr>
        <p:xfrm>
          <a:off x="1605648"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36212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05AB0DCA-74B8-412B-A5C0-91667BF98063}"/>
              </a:ext>
            </a:extLst>
          </p:cNvPr>
          <p:cNvGraphicFramePr>
            <a:graphicFrameLocks/>
          </p:cNvGraphicFramePr>
          <p:nvPr>
            <p:extLst>
              <p:ext uri="{D42A27DB-BD31-4B8C-83A1-F6EECF244321}">
                <p14:modId xmlns:p14="http://schemas.microsoft.com/office/powerpoint/2010/main" val="471816648"/>
              </p:ext>
            </p:extLst>
          </p:nvPr>
        </p:nvGraphicFramePr>
        <p:xfrm>
          <a:off x="1576305"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9443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5A4CA5AF-D66D-4CC5-A972-80E9B9EB080D}"/>
              </a:ext>
            </a:extLst>
          </p:cNvPr>
          <p:cNvGraphicFramePr>
            <a:graphicFrameLocks/>
          </p:cNvGraphicFramePr>
          <p:nvPr>
            <p:extLst>
              <p:ext uri="{D42A27DB-BD31-4B8C-83A1-F6EECF244321}">
                <p14:modId xmlns:p14="http://schemas.microsoft.com/office/powerpoint/2010/main" val="1372571928"/>
              </p:ext>
            </p:extLst>
          </p:nvPr>
        </p:nvGraphicFramePr>
        <p:xfrm>
          <a:off x="1605648" y="150655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0430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652188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7B2B11AD-2002-416D-80DF-20283262D727}"/>
              </a:ext>
            </a:extLst>
          </p:cNvPr>
          <p:cNvGraphicFramePr>
            <a:graphicFrameLocks/>
          </p:cNvGraphicFramePr>
          <p:nvPr>
            <p:extLst>
              <p:ext uri="{D42A27DB-BD31-4B8C-83A1-F6EECF244321}">
                <p14:modId xmlns:p14="http://schemas.microsoft.com/office/powerpoint/2010/main" val="227178832"/>
              </p:ext>
            </p:extLst>
          </p:nvPr>
        </p:nvGraphicFramePr>
        <p:xfrm>
          <a:off x="1605648"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27054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91780" y="270363"/>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981749" y="1325647"/>
            <a:ext cx="8140333" cy="5021696"/>
          </a:xfrm>
          <a:prstGeom prst="rect">
            <a:avLst/>
          </a:prstGeom>
          <a:noFill/>
        </p:spPr>
        <p:txBody>
          <a:bodyPr wrap="square" rtlCol="0">
            <a:spAutoFit/>
          </a:bodyPr>
          <a:lstStyle/>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obtenemos los siguientes resultados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iluminación</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las áreas de trabajo es excelente en un 60%.</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clima</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presenta como bueno.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ruido</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establece de grado medio ya que interviene con las actividades, pero no representa impedimento para realizarlas.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mobiliario</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expresa como bueno.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espacio</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comenta que es bueno y que permite realizar las actividades diarias.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higiene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expresa como buena.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higiene en sanitarios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 buena.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mantenimiento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hablando de infraestructura se manifiesta como bueno, con una oportunidad de mejora en este servicio.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manifiesta que no se conoce en un 47% a los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integrantes de las comisiones de seguridad e higiene.</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por último existe un 60% de desconocimiento por parte de la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609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III .- 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240728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2E098AE5-E3E0-472D-8D5D-50C5116155A6}"/>
              </a:ext>
            </a:extLst>
          </p:cNvPr>
          <p:cNvGraphicFramePr>
            <a:graphicFrameLocks/>
          </p:cNvGraphicFramePr>
          <p:nvPr>
            <p:extLst>
              <p:ext uri="{D42A27DB-BD31-4B8C-83A1-F6EECF244321}">
                <p14:modId xmlns:p14="http://schemas.microsoft.com/office/powerpoint/2010/main" val="686390293"/>
              </p:ext>
            </p:extLst>
          </p:nvPr>
        </p:nvGraphicFramePr>
        <p:xfrm>
          <a:off x="1474776" y="14716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3756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86761E87-8B62-4B58-B026-06C39257E3D9}"/>
              </a:ext>
            </a:extLst>
          </p:cNvPr>
          <p:cNvGraphicFramePr>
            <a:graphicFrameLocks/>
          </p:cNvGraphicFramePr>
          <p:nvPr>
            <p:extLst>
              <p:ext uri="{D42A27DB-BD31-4B8C-83A1-F6EECF244321}">
                <p14:modId xmlns:p14="http://schemas.microsoft.com/office/powerpoint/2010/main" val="3176103233"/>
              </p:ext>
            </p:extLst>
          </p:nvPr>
        </p:nvGraphicFramePr>
        <p:xfrm>
          <a:off x="1474776" y="159337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2511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CDC7D5FD-AA74-46C6-A943-D7179F213FA7}"/>
              </a:ext>
            </a:extLst>
          </p:cNvPr>
          <p:cNvGraphicFramePr>
            <a:graphicFrameLocks/>
          </p:cNvGraphicFramePr>
          <p:nvPr>
            <p:extLst>
              <p:ext uri="{D42A27DB-BD31-4B8C-83A1-F6EECF244321}">
                <p14:modId xmlns:p14="http://schemas.microsoft.com/office/powerpoint/2010/main" val="2353375321"/>
              </p:ext>
            </p:extLst>
          </p:nvPr>
        </p:nvGraphicFramePr>
        <p:xfrm>
          <a:off x="1643303"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1718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95830FA6-8D24-4F1D-8B3B-814B0CF141AE}"/>
              </a:ext>
            </a:extLst>
          </p:cNvPr>
          <p:cNvGraphicFramePr>
            <a:graphicFrameLocks/>
          </p:cNvGraphicFramePr>
          <p:nvPr>
            <p:extLst>
              <p:ext uri="{D42A27DB-BD31-4B8C-83A1-F6EECF244321}">
                <p14:modId xmlns:p14="http://schemas.microsoft.com/office/powerpoint/2010/main" val="1765005938"/>
              </p:ext>
            </p:extLst>
          </p:nvPr>
        </p:nvGraphicFramePr>
        <p:xfrm>
          <a:off x="1335364"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28918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808EF0AB-4E84-401E-AD29-91B044AB1B24}"/>
              </a:ext>
            </a:extLst>
          </p:cNvPr>
          <p:cNvGraphicFramePr>
            <a:graphicFrameLocks/>
          </p:cNvGraphicFramePr>
          <p:nvPr>
            <p:extLst>
              <p:ext uri="{D42A27DB-BD31-4B8C-83A1-F6EECF244321}">
                <p14:modId xmlns:p14="http://schemas.microsoft.com/office/powerpoint/2010/main" val="2277691035"/>
              </p:ext>
            </p:extLst>
          </p:nvPr>
        </p:nvGraphicFramePr>
        <p:xfrm>
          <a:off x="1686589" y="152261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74638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C947155C-87C2-47E5-B11A-820D1A776CF6}"/>
              </a:ext>
            </a:extLst>
          </p:cNvPr>
          <p:cNvGraphicFramePr>
            <a:graphicFrameLocks/>
          </p:cNvGraphicFramePr>
          <p:nvPr>
            <p:extLst>
              <p:ext uri="{D42A27DB-BD31-4B8C-83A1-F6EECF244321}">
                <p14:modId xmlns:p14="http://schemas.microsoft.com/office/powerpoint/2010/main" val="3218943678"/>
              </p:ext>
            </p:extLst>
          </p:nvPr>
        </p:nvGraphicFramePr>
        <p:xfrm>
          <a:off x="1576305"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0374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sp>
        <p:nvSpPr>
          <p:cNvPr id="6" name="CuadroTexto 5">
            <a:extLst>
              <a:ext uri="{FF2B5EF4-FFF2-40B4-BE49-F238E27FC236}">
                <a16:creationId xmlns:a16="http://schemas.microsoft.com/office/drawing/2014/main" id="{6F94FA46-E752-4CC9-B0CD-BFC01E38BF7A}"/>
              </a:ext>
            </a:extLst>
          </p:cNvPr>
          <p:cNvSpPr txBox="1"/>
          <p:nvPr/>
        </p:nvSpPr>
        <p:spPr>
          <a:xfrm>
            <a:off x="2599342" y="2850156"/>
            <a:ext cx="4886964" cy="923330"/>
          </a:xfrm>
          <a:prstGeom prst="rect">
            <a:avLst/>
          </a:prstGeom>
          <a:noFill/>
        </p:spPr>
        <p:txBody>
          <a:bodyPr wrap="square" rtlCol="0">
            <a:spAutoFit/>
          </a:bodyPr>
          <a:lstStyle/>
          <a:p>
            <a:pPr algn="ctr"/>
            <a:r>
              <a:rPr lang="es-MX" b="1" dirty="0"/>
              <a:t>NO SE ENCUESTÓ NINGUN PERSONAL CON FUNCIONES MANUALES POR ELLO NO SE CUENTA CON GRAFICA QUE MUESTRE RESULTADOS</a:t>
            </a:r>
          </a:p>
        </p:txBody>
      </p:sp>
    </p:spTree>
    <p:extLst>
      <p:ext uri="{BB962C8B-B14F-4D97-AF65-F5344CB8AC3E}">
        <p14:creationId xmlns:p14="http://schemas.microsoft.com/office/powerpoint/2010/main" val="37395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sp>
        <p:nvSpPr>
          <p:cNvPr id="20" name="CuadroTexto 19">
            <a:extLst>
              <a:ext uri="{FF2B5EF4-FFF2-40B4-BE49-F238E27FC236}">
                <a16:creationId xmlns:a16="http://schemas.microsoft.com/office/drawing/2014/main" id="{1AB9AE76-A40A-4F48-AFF7-7F58EDEF61FC}"/>
              </a:ext>
            </a:extLst>
          </p:cNvPr>
          <p:cNvSpPr txBox="1"/>
          <p:nvPr/>
        </p:nvSpPr>
        <p:spPr>
          <a:xfrm>
            <a:off x="2599342" y="2850156"/>
            <a:ext cx="4886964" cy="923330"/>
          </a:xfrm>
          <a:prstGeom prst="rect">
            <a:avLst/>
          </a:prstGeom>
          <a:noFill/>
        </p:spPr>
        <p:txBody>
          <a:bodyPr wrap="square" rtlCol="0">
            <a:spAutoFit/>
          </a:bodyPr>
          <a:lstStyle/>
          <a:p>
            <a:pPr algn="ctr"/>
            <a:r>
              <a:rPr lang="es-MX" b="1" dirty="0"/>
              <a:t>NO SE ENCUESTÓ NINGUN PERSONAL CON FUNCIONES MANUALES POR ELLO NO SE CUENTA CON GRAFICA QUE MUESTRE RESULTADOS</a:t>
            </a:r>
          </a:p>
        </p:txBody>
      </p:sp>
    </p:spTree>
    <p:extLst>
      <p:ext uri="{BB962C8B-B14F-4D97-AF65-F5344CB8AC3E}">
        <p14:creationId xmlns:p14="http://schemas.microsoft.com/office/powerpoint/2010/main" val="704785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111960"/>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“Recursos Materiales”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presentan los resultados: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Función docente: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67% de los encuestados menciona que siempre se proporciona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cuanto al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cuenta con el suficiente acceso ya que el 89% manifiesta que siempre cuentan con dicho acceso.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por último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las condiciones en que se encuentran las aulas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donde se imparten las clases tienen una calificación buena con un 67% a favor, pero se podría mejorar este aspecto.</a:t>
            </a: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2819278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5187959"/>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“Recursos Materiales”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presentan los resultados: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Función administrativa: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 algo indispensable para el personal administrativo de la institución y en este caso un más de un 80% de los encuestados mencionan que solo algunas veces cuentan con ellos y un 17% menciona que siempre.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cuanto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equipo o herramienta necesarias para realizar sus funciones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considera que, si es proporcionada, sin embargo, un 33% difiere de esta opinión ya que mencionan que no siempre se cuenta con ello.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tecnología es esencial en cualquier función y por ello cuando se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50% de los encuestados mencionan que se atiende dicha solicitud, pero por otro lado más de un 33% opinan que no es siempre, dicho esto se puede obtener una mejora en dicho servicio.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5124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308324"/>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algn="just"/>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
        <p:nvSpPr>
          <p:cNvPr id="23" name="CuadroTexto 22">
            <a:extLst>
              <a:ext uri="{FF2B5EF4-FFF2-40B4-BE49-F238E27FC236}">
                <a16:creationId xmlns:a16="http://schemas.microsoft.com/office/drawing/2014/main" id="{26CD7ED2-F4CD-49B2-97E8-17FF73405C71}"/>
              </a:ext>
            </a:extLst>
          </p:cNvPr>
          <p:cNvSpPr txBox="1"/>
          <p:nvPr/>
        </p:nvSpPr>
        <p:spPr>
          <a:xfrm>
            <a:off x="2599342" y="2850156"/>
            <a:ext cx="4886964" cy="1200329"/>
          </a:xfrm>
          <a:prstGeom prst="rect">
            <a:avLst/>
          </a:prstGeom>
          <a:noFill/>
        </p:spPr>
        <p:txBody>
          <a:bodyPr wrap="square" rtlCol="0">
            <a:spAutoFit/>
          </a:bodyPr>
          <a:lstStyle/>
          <a:p>
            <a:pPr algn="ctr"/>
            <a:r>
              <a:rPr lang="es-MX" b="1" dirty="0"/>
              <a:t>NO SE ENCUESTÓ NINGUN PERSONAL CON FUNCIONES MANUALES POR ELLO NO SE CUENTA CON UNA DESCRIPCION QUE MUESTRE RESULTADOS</a:t>
            </a:r>
          </a:p>
        </p:txBody>
      </p:sp>
    </p:spTree>
    <p:extLst>
      <p:ext uri="{BB962C8B-B14F-4D97-AF65-F5344CB8AC3E}">
        <p14:creationId xmlns:p14="http://schemas.microsoft.com/office/powerpoint/2010/main" val="4018134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IV .- 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3561753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85866FFB-5AE7-4303-8E59-BFBB77B40ADF}"/>
              </a:ext>
            </a:extLst>
          </p:cNvPr>
          <p:cNvGraphicFramePr>
            <a:graphicFrameLocks/>
          </p:cNvGraphicFramePr>
          <p:nvPr>
            <p:extLst>
              <p:ext uri="{D42A27DB-BD31-4B8C-83A1-F6EECF244321}">
                <p14:modId xmlns:p14="http://schemas.microsoft.com/office/powerpoint/2010/main" val="3482673117"/>
              </p:ext>
            </p:extLst>
          </p:nvPr>
        </p:nvGraphicFramePr>
        <p:xfrm>
          <a:off x="180602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5847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75E68125-312E-4E86-A290-6BE64A8DD7F2}"/>
              </a:ext>
            </a:extLst>
          </p:cNvPr>
          <p:cNvGraphicFramePr>
            <a:graphicFrameLocks/>
          </p:cNvGraphicFramePr>
          <p:nvPr>
            <p:extLst>
              <p:ext uri="{D42A27DB-BD31-4B8C-83A1-F6EECF244321}">
                <p14:modId xmlns:p14="http://schemas.microsoft.com/office/powerpoint/2010/main" val="319758874"/>
              </p:ext>
            </p:extLst>
          </p:nvPr>
        </p:nvGraphicFramePr>
        <p:xfrm>
          <a:off x="151961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4587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C628A0CA-98B1-436F-BE91-4039263B4917}"/>
              </a:ext>
            </a:extLst>
          </p:cNvPr>
          <p:cNvGraphicFramePr>
            <a:graphicFrameLocks/>
          </p:cNvGraphicFramePr>
          <p:nvPr>
            <p:extLst>
              <p:ext uri="{D42A27DB-BD31-4B8C-83A1-F6EECF244321}">
                <p14:modId xmlns:p14="http://schemas.microsoft.com/office/powerpoint/2010/main" val="3730516221"/>
              </p:ext>
            </p:extLst>
          </p:nvPr>
        </p:nvGraphicFramePr>
        <p:xfrm>
          <a:off x="1735640"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7793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B2648167-4F61-4107-9AE6-CE87840BC52F}"/>
              </a:ext>
            </a:extLst>
          </p:cNvPr>
          <p:cNvGraphicFramePr>
            <a:graphicFrameLocks/>
          </p:cNvGraphicFramePr>
          <p:nvPr>
            <p:extLst>
              <p:ext uri="{D42A27DB-BD31-4B8C-83A1-F6EECF244321}">
                <p14:modId xmlns:p14="http://schemas.microsoft.com/office/powerpoint/2010/main" val="1730365129"/>
              </p:ext>
            </p:extLst>
          </p:nvPr>
        </p:nvGraphicFramePr>
        <p:xfrm>
          <a:off x="1686589" y="14111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40711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3F8B28BD-F9E5-47BB-8F45-A9BE992AAA5F}"/>
              </a:ext>
            </a:extLst>
          </p:cNvPr>
          <p:cNvGraphicFramePr>
            <a:graphicFrameLocks/>
          </p:cNvGraphicFramePr>
          <p:nvPr>
            <p:extLst>
              <p:ext uri="{D42A27DB-BD31-4B8C-83A1-F6EECF244321}">
                <p14:modId xmlns:p14="http://schemas.microsoft.com/office/powerpoint/2010/main" val="1425336671"/>
              </p:ext>
            </p:extLst>
          </p:nvPr>
        </p:nvGraphicFramePr>
        <p:xfrm>
          <a:off x="1479380"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651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ÁREA DE CIENCIAS ECONOMICAS - ADMINISTRATIVAS</a:t>
            </a:r>
          </a:p>
        </p:txBody>
      </p:sp>
    </p:spTree>
    <p:extLst>
      <p:ext uri="{BB962C8B-B14F-4D97-AF65-F5344CB8AC3E}">
        <p14:creationId xmlns:p14="http://schemas.microsoft.com/office/powerpoint/2010/main" val="296304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D59D83C6-1C79-47A0-8434-6775744527D2}"/>
              </a:ext>
            </a:extLst>
          </p:cNvPr>
          <p:cNvGraphicFramePr>
            <a:graphicFrameLocks/>
          </p:cNvGraphicFramePr>
          <p:nvPr>
            <p:extLst>
              <p:ext uri="{D42A27DB-BD31-4B8C-83A1-F6EECF244321}">
                <p14:modId xmlns:p14="http://schemas.microsoft.com/office/powerpoint/2010/main" val="197326994"/>
              </p:ext>
            </p:extLst>
          </p:nvPr>
        </p:nvGraphicFramePr>
        <p:xfrm>
          <a:off x="173564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718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CC3BFE08-340E-4A97-8368-BECF30B8A17B}"/>
              </a:ext>
            </a:extLst>
          </p:cNvPr>
          <p:cNvGraphicFramePr>
            <a:graphicFrameLocks/>
          </p:cNvGraphicFramePr>
          <p:nvPr>
            <p:extLst>
              <p:ext uri="{D42A27DB-BD31-4B8C-83A1-F6EECF244321}">
                <p14:modId xmlns:p14="http://schemas.microsoft.com/office/powerpoint/2010/main" val="642362349"/>
              </p:ext>
            </p:extLst>
          </p:nvPr>
        </p:nvGraphicFramePr>
        <p:xfrm>
          <a:off x="183989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2854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1675205" y="1278971"/>
            <a:ext cx="6997741" cy="4307141"/>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menciona que la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relación entre compañeros y compañeras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 buena, existe mucho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fomento al trabajo en equipo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 que más de un 80% opina que siempre, en cuento a expresar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 punto de vista,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les da oportunidad más de un 80% de las veces, sin embargo, se presenta un alto porcentaje en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el ambiente, y dichas situaciones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conflicto afectan el ambiente.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deseaba saber que tipos de conflictos se presentaban y se clasificaron de la siguiente manera: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Conflictos con los compañeros.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Conflictos con los estudiantes y con los directivos.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Y otros, y de igual manera se expresa un alto porcentaje en los que</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resuelven los conflictos.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411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V .- 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2572210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5" name="Gráfico 24">
            <a:extLst>
              <a:ext uri="{FF2B5EF4-FFF2-40B4-BE49-F238E27FC236}">
                <a16:creationId xmlns:a16="http://schemas.microsoft.com/office/drawing/2014/main" id="{FFE4D65C-A01F-4BA9-B962-67224CB34C9F}"/>
              </a:ext>
            </a:extLst>
          </p:cNvPr>
          <p:cNvGraphicFramePr>
            <a:graphicFrameLocks/>
          </p:cNvGraphicFramePr>
          <p:nvPr>
            <p:extLst>
              <p:ext uri="{D42A27DB-BD31-4B8C-83A1-F6EECF244321}">
                <p14:modId xmlns:p14="http://schemas.microsoft.com/office/powerpoint/2010/main" val="167940575"/>
              </p:ext>
            </p:extLst>
          </p:nvPr>
        </p:nvGraphicFramePr>
        <p:xfrm>
          <a:off x="1480211" y="152261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5787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95ACAEB1-394F-4D4B-B557-1641643C9F44}"/>
              </a:ext>
            </a:extLst>
          </p:cNvPr>
          <p:cNvGraphicFramePr>
            <a:graphicFrameLocks/>
          </p:cNvGraphicFramePr>
          <p:nvPr>
            <p:extLst>
              <p:ext uri="{D42A27DB-BD31-4B8C-83A1-F6EECF244321}">
                <p14:modId xmlns:p14="http://schemas.microsoft.com/office/powerpoint/2010/main" val="3268996910"/>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07067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0DFF3350-BE84-422D-9F01-F544DA88E36C}"/>
              </a:ext>
            </a:extLst>
          </p:cNvPr>
          <p:cNvGraphicFramePr>
            <a:graphicFrameLocks/>
          </p:cNvGraphicFramePr>
          <p:nvPr>
            <p:extLst>
              <p:ext uri="{D42A27DB-BD31-4B8C-83A1-F6EECF244321}">
                <p14:modId xmlns:p14="http://schemas.microsoft.com/office/powerpoint/2010/main" val="652969068"/>
              </p:ext>
            </p:extLst>
          </p:nvPr>
        </p:nvGraphicFramePr>
        <p:xfrm>
          <a:off x="1735640"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1415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B5527C4E-B298-4F33-9E37-5A80479D09EE}"/>
              </a:ext>
            </a:extLst>
          </p:cNvPr>
          <p:cNvGraphicFramePr>
            <a:graphicFrameLocks/>
          </p:cNvGraphicFramePr>
          <p:nvPr>
            <p:extLst>
              <p:ext uri="{D42A27DB-BD31-4B8C-83A1-F6EECF244321}">
                <p14:modId xmlns:p14="http://schemas.microsoft.com/office/powerpoint/2010/main" val="3489953389"/>
              </p:ext>
            </p:extLst>
          </p:nvPr>
        </p:nvGraphicFramePr>
        <p:xfrm>
          <a:off x="1686589" y="14111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7240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38404066-A2C6-44CB-9B6D-734CDDF770D3}"/>
              </a:ext>
            </a:extLst>
          </p:cNvPr>
          <p:cNvGraphicFramePr>
            <a:graphicFrameLocks/>
          </p:cNvGraphicFramePr>
          <p:nvPr>
            <p:extLst>
              <p:ext uri="{D42A27DB-BD31-4B8C-83A1-F6EECF244321}">
                <p14:modId xmlns:p14="http://schemas.microsoft.com/office/powerpoint/2010/main" val="973731406"/>
              </p:ext>
            </p:extLst>
          </p:nvPr>
        </p:nvGraphicFramePr>
        <p:xfrm>
          <a:off x="1597938" y="136558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06884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C894837F-8530-4C07-A176-04B313C65835}"/>
              </a:ext>
            </a:extLst>
          </p:cNvPr>
          <p:cNvGraphicFramePr>
            <a:graphicFrameLocks/>
          </p:cNvGraphicFramePr>
          <p:nvPr>
            <p:extLst>
              <p:ext uri="{D42A27DB-BD31-4B8C-83A1-F6EECF244321}">
                <p14:modId xmlns:p14="http://schemas.microsoft.com/office/powerpoint/2010/main" val="397165659"/>
              </p:ext>
            </p:extLst>
          </p:nvPr>
        </p:nvGraphicFramePr>
        <p:xfrm>
          <a:off x="1576305"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397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605581D1-9276-4D86-A84D-D1F6D2E2D4B6}"/>
              </a:ext>
            </a:extLst>
          </p:cNvPr>
          <p:cNvGraphicFramePr>
            <a:graphicFrameLocks/>
          </p:cNvGraphicFramePr>
          <p:nvPr>
            <p:extLst>
              <p:ext uri="{D42A27DB-BD31-4B8C-83A1-F6EECF244321}">
                <p14:modId xmlns:p14="http://schemas.microsoft.com/office/powerpoint/2010/main" val="80537332"/>
              </p:ext>
            </p:extLst>
          </p:nvPr>
        </p:nvGraphicFramePr>
        <p:xfrm>
          <a:off x="1569990"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34826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681669" y="1777469"/>
            <a:ext cx="6435001" cy="2722348"/>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mencionan que siempre funcionan de manera eficaz y eficiente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mayoría de las veces se reciben asertivamente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instrucciones de trabajo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actividades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proporcionan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manera equilibrada,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es proporcional a la</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carga de trabajo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la persona a cargo evalúa a sus compañeros en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 se dan oportunidades para realizar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de igual manera dichas propuestas solo en ocasiones son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consideradas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53%</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921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VI .- 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1515566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F0FF6BB8-529E-48DF-9FA0-AE42346CA0A9}"/>
              </a:ext>
            </a:extLst>
          </p:cNvPr>
          <p:cNvGraphicFramePr>
            <a:graphicFrameLocks/>
          </p:cNvGraphicFramePr>
          <p:nvPr>
            <p:extLst>
              <p:ext uri="{D42A27DB-BD31-4B8C-83A1-F6EECF244321}">
                <p14:modId xmlns:p14="http://schemas.microsoft.com/office/powerpoint/2010/main" val="1479035917"/>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96039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11DCCDBA-C007-4FD1-8199-B6555E0AA45A}"/>
              </a:ext>
            </a:extLst>
          </p:cNvPr>
          <p:cNvGraphicFramePr>
            <a:graphicFrameLocks/>
          </p:cNvGraphicFramePr>
          <p:nvPr>
            <p:extLst>
              <p:ext uri="{D42A27DB-BD31-4B8C-83A1-F6EECF244321}">
                <p14:modId xmlns:p14="http://schemas.microsoft.com/office/powerpoint/2010/main" val="3598186082"/>
              </p:ext>
            </p:extLst>
          </p:nvPr>
        </p:nvGraphicFramePr>
        <p:xfrm>
          <a:off x="1735640" y="143569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5822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ED2D07A0-FA70-40C2-A66C-C2E05C76EE6C}"/>
              </a:ext>
            </a:extLst>
          </p:cNvPr>
          <p:cNvGraphicFramePr>
            <a:graphicFrameLocks/>
          </p:cNvGraphicFramePr>
          <p:nvPr>
            <p:extLst>
              <p:ext uri="{D42A27DB-BD31-4B8C-83A1-F6EECF244321}">
                <p14:modId xmlns:p14="http://schemas.microsoft.com/office/powerpoint/2010/main" val="3907909023"/>
              </p:ext>
            </p:extLst>
          </p:nvPr>
        </p:nvGraphicFramePr>
        <p:xfrm>
          <a:off x="1632368" y="1649305"/>
          <a:ext cx="7219529" cy="39773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546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74C53FFC-BC19-4D88-A526-C0FD1DACC814}"/>
              </a:ext>
            </a:extLst>
          </p:cNvPr>
          <p:cNvGraphicFramePr>
            <a:graphicFrameLocks/>
          </p:cNvGraphicFramePr>
          <p:nvPr>
            <p:extLst>
              <p:ext uri="{D42A27DB-BD31-4B8C-83A1-F6EECF244321}">
                <p14:modId xmlns:p14="http://schemas.microsoft.com/office/powerpoint/2010/main" val="2849946387"/>
              </p:ext>
            </p:extLst>
          </p:nvPr>
        </p:nvGraphicFramePr>
        <p:xfrm>
          <a:off x="1592503"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9615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EDE7F1F3-203C-4240-B8CD-0218FEFD15E6}"/>
              </a:ext>
            </a:extLst>
          </p:cNvPr>
          <p:cNvGraphicFramePr>
            <a:graphicFrameLocks/>
          </p:cNvGraphicFramePr>
          <p:nvPr>
            <p:extLst>
              <p:ext uri="{D42A27DB-BD31-4B8C-83A1-F6EECF244321}">
                <p14:modId xmlns:p14="http://schemas.microsoft.com/office/powerpoint/2010/main" val="3233252418"/>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17962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06811"/>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E3B35F9A-8749-43F6-B355-8A898F7BCA53}"/>
              </a:ext>
            </a:extLst>
          </p:cNvPr>
          <p:cNvGraphicFramePr>
            <a:graphicFrameLocks/>
          </p:cNvGraphicFramePr>
          <p:nvPr>
            <p:extLst>
              <p:ext uri="{D42A27DB-BD31-4B8C-83A1-F6EECF244321}">
                <p14:modId xmlns:p14="http://schemas.microsoft.com/office/powerpoint/2010/main" val="4291544659"/>
              </p:ext>
            </p:extLst>
          </p:nvPr>
        </p:nvGraphicFramePr>
        <p:xfrm>
          <a:off x="1479380"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0852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D47E7776-4FE9-48F4-8AC7-9C4A1CFA7FA4}"/>
              </a:ext>
            </a:extLst>
          </p:cNvPr>
          <p:cNvGraphicFramePr>
            <a:graphicFrameLocks/>
          </p:cNvGraphicFramePr>
          <p:nvPr>
            <p:extLst>
              <p:ext uri="{D42A27DB-BD31-4B8C-83A1-F6EECF244321}">
                <p14:modId xmlns:p14="http://schemas.microsoft.com/office/powerpoint/2010/main" val="4096324619"/>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120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4" name="Gráfico 3">
            <a:extLst>
              <a:ext uri="{FF2B5EF4-FFF2-40B4-BE49-F238E27FC236}">
                <a16:creationId xmlns:a16="http://schemas.microsoft.com/office/drawing/2014/main" id="{363EF88F-F7C9-4346-A9BA-BC9EF4277E34}"/>
              </a:ext>
            </a:extLst>
          </p:cNvPr>
          <p:cNvGraphicFramePr>
            <a:graphicFrameLocks/>
          </p:cNvGraphicFramePr>
          <p:nvPr/>
        </p:nvGraphicFramePr>
        <p:xfrm>
          <a:off x="460019" y="3083849"/>
          <a:ext cx="3240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nvGraphicFramePr>
        <p:xfrm>
          <a:off x="871424" y="334401"/>
          <a:ext cx="6230065" cy="282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CCBB575F-67ED-4C33-A4A5-2B415A8026C1}"/>
              </a:ext>
            </a:extLst>
          </p:cNvPr>
          <p:cNvGraphicFramePr>
            <a:graphicFrameLocks/>
          </p:cNvGraphicFramePr>
          <p:nvPr/>
        </p:nvGraphicFramePr>
        <p:xfrm>
          <a:off x="2142379" y="4286291"/>
          <a:ext cx="3240000"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a:extLst>
              <a:ext uri="{FF2B5EF4-FFF2-40B4-BE49-F238E27FC236}">
                <a16:creationId xmlns:a16="http://schemas.microsoft.com/office/drawing/2014/main" id="{779E9916-CC9F-4617-9F21-E1F9F9B6AC00}"/>
              </a:ext>
            </a:extLst>
          </p:cNvPr>
          <p:cNvGraphicFramePr>
            <a:graphicFrameLocks/>
          </p:cNvGraphicFramePr>
          <p:nvPr/>
        </p:nvGraphicFramePr>
        <p:xfrm>
          <a:off x="4993086" y="4298221"/>
          <a:ext cx="3240000" cy="21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áfico 11">
            <a:extLst>
              <a:ext uri="{FF2B5EF4-FFF2-40B4-BE49-F238E27FC236}">
                <a16:creationId xmlns:a16="http://schemas.microsoft.com/office/drawing/2014/main" id="{37222745-F1BA-402D-AA5C-692343135F8C}"/>
              </a:ext>
            </a:extLst>
          </p:cNvPr>
          <p:cNvGraphicFramePr>
            <a:graphicFrameLocks/>
          </p:cNvGraphicFramePr>
          <p:nvPr/>
        </p:nvGraphicFramePr>
        <p:xfrm>
          <a:off x="6331294" y="2603053"/>
          <a:ext cx="3240000" cy="216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711581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C92429F0-9BD3-4C7F-B2DC-3D5F42E08C44}"/>
              </a:ext>
            </a:extLst>
          </p:cNvPr>
          <p:cNvGraphicFramePr>
            <a:graphicFrameLocks/>
          </p:cNvGraphicFramePr>
          <p:nvPr>
            <p:extLst>
              <p:ext uri="{D42A27DB-BD31-4B8C-83A1-F6EECF244321}">
                <p14:modId xmlns:p14="http://schemas.microsoft.com/office/powerpoint/2010/main" val="2538772984"/>
              </p:ext>
            </p:extLst>
          </p:nvPr>
        </p:nvGraphicFramePr>
        <p:xfrm>
          <a:off x="1686589"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24061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54F6407A-0FDE-40FB-839B-65F99CB9FC8C}"/>
              </a:ext>
            </a:extLst>
          </p:cNvPr>
          <p:cNvGraphicFramePr>
            <a:graphicFrameLocks/>
          </p:cNvGraphicFramePr>
          <p:nvPr>
            <p:extLst>
              <p:ext uri="{D42A27DB-BD31-4B8C-83A1-F6EECF244321}">
                <p14:modId xmlns:p14="http://schemas.microsoft.com/office/powerpoint/2010/main" val="3380443668"/>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47359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483984"/>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mayoría de los encuestaron expresan que realiza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60% de los que contestaron la encuesta consideran que no harían un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cambio de área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 que se sienten cómodos, ya que donde se encuentran les permite adquirir nuevas habilidades para su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87% manifiesta que la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asignada es adecuada, más de 70% expresa que si se tiene relación del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pero por otro lado el 27% mencionan que solo algunas veces, la mayoría de los encuestados se encuentra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un 87% de los encuestados denota que ha recibido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parte de la UAN,  se expresa que se les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pero un 20% no ha sido convocado, en un 60% se dice que los cursos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9070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VII .- 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10334048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245EEFA5-C977-4EE5-B59F-26C8F7BED820}"/>
              </a:ext>
            </a:extLst>
          </p:cNvPr>
          <p:cNvGraphicFramePr>
            <a:graphicFrameLocks/>
          </p:cNvGraphicFramePr>
          <p:nvPr>
            <p:extLst>
              <p:ext uri="{D42A27DB-BD31-4B8C-83A1-F6EECF244321}">
                <p14:modId xmlns:p14="http://schemas.microsoft.com/office/powerpoint/2010/main" val="2919998449"/>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051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0693BA44-B756-468F-AB1A-D8FDFF40A58B}"/>
              </a:ext>
            </a:extLst>
          </p:cNvPr>
          <p:cNvGraphicFramePr>
            <a:graphicFrameLocks/>
          </p:cNvGraphicFramePr>
          <p:nvPr>
            <p:extLst>
              <p:ext uri="{D42A27DB-BD31-4B8C-83A1-F6EECF244321}">
                <p14:modId xmlns:p14="http://schemas.microsoft.com/office/powerpoint/2010/main" val="530999305"/>
              </p:ext>
            </p:extLst>
          </p:nvPr>
        </p:nvGraphicFramePr>
        <p:xfrm>
          <a:off x="1704337"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90556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1698FEAF-95CA-45C1-9BBD-46DF2DA0BE9F}"/>
              </a:ext>
            </a:extLst>
          </p:cNvPr>
          <p:cNvGraphicFramePr>
            <a:graphicFrameLocks/>
          </p:cNvGraphicFramePr>
          <p:nvPr>
            <p:extLst>
              <p:ext uri="{D42A27DB-BD31-4B8C-83A1-F6EECF244321}">
                <p14:modId xmlns:p14="http://schemas.microsoft.com/office/powerpoint/2010/main" val="941656655"/>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293108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7121A160-C4E0-4E49-8422-FE567DEABF18}"/>
              </a:ext>
            </a:extLst>
          </p:cNvPr>
          <p:cNvGraphicFramePr>
            <a:graphicFrameLocks/>
          </p:cNvGraphicFramePr>
          <p:nvPr>
            <p:extLst>
              <p:ext uri="{D42A27DB-BD31-4B8C-83A1-F6EECF244321}">
                <p14:modId xmlns:p14="http://schemas.microsoft.com/office/powerpoint/2010/main" val="446759141"/>
              </p:ext>
            </p:extLst>
          </p:nvPr>
        </p:nvGraphicFramePr>
        <p:xfrm>
          <a:off x="15872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797583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1400135B-1D17-4F90-BD63-4422ACE82261}"/>
              </a:ext>
            </a:extLst>
          </p:cNvPr>
          <p:cNvGraphicFramePr>
            <a:graphicFrameLocks/>
          </p:cNvGraphicFramePr>
          <p:nvPr>
            <p:extLst>
              <p:ext uri="{D42A27DB-BD31-4B8C-83A1-F6EECF244321}">
                <p14:modId xmlns:p14="http://schemas.microsoft.com/office/powerpoint/2010/main" val="3198550306"/>
              </p:ext>
            </p:extLst>
          </p:nvPr>
        </p:nvGraphicFramePr>
        <p:xfrm>
          <a:off x="1620088" y="134500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89826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EAB4DF58-3582-4FFF-8360-D2A171D0D996}"/>
              </a:ext>
            </a:extLst>
          </p:cNvPr>
          <p:cNvGraphicFramePr>
            <a:graphicFrameLocks/>
          </p:cNvGraphicFramePr>
          <p:nvPr>
            <p:extLst>
              <p:ext uri="{D42A27DB-BD31-4B8C-83A1-F6EECF244321}">
                <p14:modId xmlns:p14="http://schemas.microsoft.com/office/powerpoint/2010/main" val="3239562695"/>
              </p:ext>
            </p:extLst>
          </p:nvPr>
        </p:nvGraphicFramePr>
        <p:xfrm>
          <a:off x="1620088"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573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0131980A-68C7-4617-9B69-AFE97D8434E8}"/>
              </a:ext>
            </a:extLst>
          </p:cNvPr>
          <p:cNvGraphicFramePr>
            <a:graphicFrameLocks/>
          </p:cNvGraphicFramePr>
          <p:nvPr>
            <p:extLst>
              <p:ext uri="{D42A27DB-BD31-4B8C-83A1-F6EECF244321}">
                <p14:modId xmlns:p14="http://schemas.microsoft.com/office/powerpoint/2010/main" val="4280024174"/>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768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2AA0A5E8-308C-472C-A132-BB553B5C5C3B}"/>
              </a:ext>
            </a:extLst>
          </p:cNvPr>
          <p:cNvGraphicFramePr>
            <a:graphicFrameLocks/>
          </p:cNvGraphicFramePr>
          <p:nvPr>
            <p:extLst>
              <p:ext uri="{D42A27DB-BD31-4B8C-83A1-F6EECF244321}">
                <p14:modId xmlns:p14="http://schemas.microsoft.com/office/powerpoint/2010/main" val="2603846425"/>
              </p:ext>
            </p:extLst>
          </p:nvPr>
        </p:nvGraphicFramePr>
        <p:xfrm>
          <a:off x="1620088" y="136786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47249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C8C36BC2-29AB-42F4-8A5D-12E9A8E01B98}"/>
              </a:ext>
            </a:extLst>
          </p:cNvPr>
          <p:cNvGraphicFramePr>
            <a:graphicFrameLocks/>
          </p:cNvGraphicFramePr>
          <p:nvPr>
            <p:extLst>
              <p:ext uri="{D42A27DB-BD31-4B8C-83A1-F6EECF244321}">
                <p14:modId xmlns:p14="http://schemas.microsoft.com/office/powerpoint/2010/main" val="1909647457"/>
              </p:ext>
            </p:extLst>
          </p:nvPr>
        </p:nvGraphicFramePr>
        <p:xfrm>
          <a:off x="1620088" y="132214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720125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FF0456FF-151D-49DA-9BA5-6AB5A3215BD6}"/>
              </a:ext>
            </a:extLst>
          </p:cNvPr>
          <p:cNvGraphicFramePr>
            <a:graphicFrameLocks/>
          </p:cNvGraphicFramePr>
          <p:nvPr>
            <p:extLst>
              <p:ext uri="{D42A27DB-BD31-4B8C-83A1-F6EECF244321}">
                <p14:modId xmlns:p14="http://schemas.microsoft.com/office/powerpoint/2010/main" val="3517938924"/>
              </p:ext>
            </p:extLst>
          </p:nvPr>
        </p:nvGraphicFramePr>
        <p:xfrm>
          <a:off x="1576305"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92430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850443" y="908720"/>
            <a:ext cx="8388423" cy="6647974"/>
          </a:xfrm>
          <a:prstGeom prst="rect">
            <a:avLst/>
          </a:prstGeom>
          <a:noFill/>
        </p:spPr>
        <p:txBody>
          <a:bodyPr wrap="square" rtlCol="0">
            <a:spAutoFit/>
          </a:bodyPr>
          <a:lstStyle/>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correspondiente a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“Medio Ambiente”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presentan los siguientes resultados en respuesta a lo comentado por los encuestados:</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considera que las áreas de trabajo se encuentran:</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Basura</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Olores desagradables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Plagas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Agua estancada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considera que en la institución se promueve el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uso correcto de</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Agua</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Insumos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Energía eléctrica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Desechos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Áreas verdes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último, cabe mencionar que un 87% de los encuestados tienen interés en cursos de capacitación en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 de Medio Ambiente</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caso de que la universidad los ofreciera ellos asistirían.</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600" dirty="0"/>
          </a:p>
          <a:p>
            <a:r>
              <a:rPr lang="es-MX" sz="1600" dirty="0"/>
              <a:t> </a:t>
            </a:r>
          </a:p>
          <a:p>
            <a:endParaRPr lang="es-MX" sz="1600" dirty="0"/>
          </a:p>
          <a:p>
            <a:endParaRPr lang="es-MX" sz="1600" dirty="0"/>
          </a:p>
        </p:txBody>
      </p:sp>
    </p:spTree>
    <p:extLst>
      <p:ext uri="{BB962C8B-B14F-4D97-AF65-F5344CB8AC3E}">
        <p14:creationId xmlns:p14="http://schemas.microsoft.com/office/powerpoint/2010/main" val="417672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20072</TotalTime>
  <Words>4459</Words>
  <Application>Microsoft Office PowerPoint</Application>
  <PresentationFormat>Presentación en pantalla (4:3)</PresentationFormat>
  <Paragraphs>663</Paragraphs>
  <Slides>84</Slides>
  <Notes>72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84</vt:i4>
      </vt:variant>
    </vt:vector>
  </HeadingPairs>
  <TitlesOfParts>
    <vt:vector size="90"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Varela</dc:creator>
  <cp:lastModifiedBy>Perla</cp:lastModifiedBy>
  <cp:revision>31</cp:revision>
  <dcterms:created xsi:type="dcterms:W3CDTF">2020-09-26T20:13:04Z</dcterms:created>
  <dcterms:modified xsi:type="dcterms:W3CDTF">2021-10-22T17:58:43Z</dcterms:modified>
</cp:coreProperties>
</file>