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3.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4.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5.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7.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8.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xml" ContentType="application/vnd.openxmlformats-officedocument.themeOverride+xml"/>
  <Override PartName="/ppt/notesSlides/notesSlide22.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xml" ContentType="application/vnd.openxmlformats-officedocument.themeOverride+xml"/>
  <Override PartName="/ppt/notesSlides/notesSlide23.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3.xml" ContentType="application/vnd.openxmlformats-officedocument.themeOverride+xml"/>
  <Override PartName="/ppt/notesSlides/notesSlide24.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5.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6.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4.xml" ContentType="application/vnd.openxmlformats-officedocument.themeOverride+xml"/>
  <Override PartName="/ppt/notesSlides/notesSlide35.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36.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7.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38.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39.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43.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4.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5.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6.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47.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52.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53.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4.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55.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6.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57.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8.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9.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63.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64.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65.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66.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67.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68.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69.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70.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71.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7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7"/>
  </p:notesMasterIdLst>
  <p:sldIdLst>
    <p:sldId id="334" r:id="rId2"/>
    <p:sldId id="336" r:id="rId3"/>
    <p:sldId id="492" r:id="rId4"/>
    <p:sldId id="338" r:id="rId5"/>
    <p:sldId id="483" r:id="rId6"/>
    <p:sldId id="485" r:id="rId7"/>
    <p:sldId id="486" r:id="rId8"/>
    <p:sldId id="487" r:id="rId9"/>
    <p:sldId id="488" r:id="rId10"/>
    <p:sldId id="489" r:id="rId11"/>
    <p:sldId id="490" r:id="rId12"/>
    <p:sldId id="491" r:id="rId13"/>
    <p:sldId id="411" r:id="rId14"/>
    <p:sldId id="412" r:id="rId15"/>
    <p:sldId id="413" r:id="rId16"/>
    <p:sldId id="414" r:id="rId17"/>
    <p:sldId id="415" r:id="rId18"/>
    <p:sldId id="416" r:id="rId19"/>
    <p:sldId id="493" r:id="rId20"/>
    <p:sldId id="417" r:id="rId21"/>
    <p:sldId id="418" r:id="rId22"/>
    <p:sldId id="419" r:id="rId23"/>
    <p:sldId id="420" r:id="rId24"/>
    <p:sldId id="421" r:id="rId25"/>
    <p:sldId id="422" r:id="rId26"/>
    <p:sldId id="423" r:id="rId27"/>
    <p:sldId id="424" r:id="rId28"/>
    <p:sldId id="425" r:id="rId29"/>
    <p:sldId id="426" r:id="rId30"/>
    <p:sldId id="427" r:id="rId31"/>
    <p:sldId id="428" r:id="rId32"/>
    <p:sldId id="429" r:id="rId33"/>
    <p:sldId id="430" r:id="rId34"/>
    <p:sldId id="431" r:id="rId35"/>
    <p:sldId id="432" r:id="rId36"/>
    <p:sldId id="433" r:id="rId37"/>
    <p:sldId id="434" r:id="rId38"/>
    <p:sldId id="435" r:id="rId39"/>
    <p:sldId id="436" r:id="rId40"/>
    <p:sldId id="437" r:id="rId41"/>
    <p:sldId id="438" r:id="rId42"/>
    <p:sldId id="439" r:id="rId43"/>
    <p:sldId id="440" r:id="rId44"/>
    <p:sldId id="441" r:id="rId45"/>
    <p:sldId id="442" r:id="rId46"/>
    <p:sldId id="443" r:id="rId47"/>
    <p:sldId id="444" r:id="rId48"/>
    <p:sldId id="445" r:id="rId49"/>
    <p:sldId id="446" r:id="rId50"/>
    <p:sldId id="447" r:id="rId51"/>
    <p:sldId id="448" r:id="rId52"/>
    <p:sldId id="449" r:id="rId53"/>
    <p:sldId id="450" r:id="rId54"/>
    <p:sldId id="451" r:id="rId55"/>
    <p:sldId id="452" r:id="rId56"/>
    <p:sldId id="453" r:id="rId57"/>
    <p:sldId id="454" r:id="rId58"/>
    <p:sldId id="455" r:id="rId59"/>
    <p:sldId id="456" r:id="rId60"/>
    <p:sldId id="457" r:id="rId61"/>
    <p:sldId id="458" r:id="rId62"/>
    <p:sldId id="459" r:id="rId63"/>
    <p:sldId id="460" r:id="rId64"/>
    <p:sldId id="461" r:id="rId65"/>
    <p:sldId id="462" r:id="rId66"/>
    <p:sldId id="463" r:id="rId67"/>
    <p:sldId id="464" r:id="rId68"/>
    <p:sldId id="465" r:id="rId69"/>
    <p:sldId id="466" r:id="rId70"/>
    <p:sldId id="467" r:id="rId71"/>
    <p:sldId id="468" r:id="rId72"/>
    <p:sldId id="469" r:id="rId73"/>
    <p:sldId id="470" r:id="rId74"/>
    <p:sldId id="471" r:id="rId75"/>
    <p:sldId id="472" r:id="rId76"/>
    <p:sldId id="473" r:id="rId77"/>
    <p:sldId id="474" r:id="rId78"/>
    <p:sldId id="475" r:id="rId79"/>
    <p:sldId id="476" r:id="rId80"/>
    <p:sldId id="477" r:id="rId81"/>
    <p:sldId id="478" r:id="rId82"/>
    <p:sldId id="479" r:id="rId83"/>
    <p:sldId id="480" r:id="rId84"/>
    <p:sldId id="481" r:id="rId85"/>
    <p:sldId id="482" r:id="rId8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405"/>
    <a:srgbClr val="3A71B2"/>
    <a:srgbClr val="4F6228"/>
    <a:srgbClr val="77933C"/>
    <a:srgbClr val="7030A0"/>
    <a:srgbClr val="558ED5"/>
    <a:srgbClr val="CC0000"/>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CE91F6-15DE-462D-9B8A-3D7DC037D6A1}" v="40" dt="2020-11-15T22:16:55.2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94660"/>
  </p:normalViewPr>
  <p:slideViewPr>
    <p:cSldViewPr snapToGrid="0">
      <p:cViewPr varScale="1">
        <p:scale>
          <a:sx n="67" d="100"/>
          <a:sy n="67" d="100"/>
        </p:scale>
        <p:origin x="75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file:///C:\Users\magab\OneDrive\Desktop\RESULTADOS\UA%20BIOLOGICAS,%20AGROP.%20Y%20PESQ\UA%20BIOAGROPES.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file:///C:\Users\magab\OneDrive\Desktop\RESULTADOS\UA%20BIOLOGICAS,%20AGROP.%20Y%20PESQ\UA%20BIOAGROPES.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file:///C:\Users\magab\OneDrive\Desktop\RESULTADOS\UA%20BIOLOGICAS,%20AGROP.%20Y%20PESQ\UA%20BIOAGROPES.xlsx" TargetMode="External"/></Relationships>
</file>

<file path=ppt/charts/_rels/chart27.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file:///C:\Users\magab\OneDrive\Desktop\RESULTADOS\UA%20BIOLOGICAS,%20AGROP.%20Y%20PESQ\UA%20BIOAGROPES.xlsx" TargetMode="External"/></Relationships>
</file>

<file path=ppt/charts/_rels/chart32.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file:///C:\Users\magab\OneDrive\Desktop\RESULTADOS\UA%20BIOLOGICAS,%20AGROP.%20Y%20PESQ\UA%20BIOAGROPES.xlsx" TargetMode="External"/><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B8A-4F18-8A35-52C481A9A05E}"/>
              </c:ext>
            </c:extLst>
          </c:dPt>
          <c:dPt>
            <c:idx val="1"/>
            <c:bubble3D val="0"/>
            <c:spPr>
              <a:solidFill>
                <a:srgbClr val="A5002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B8A-4F18-8A35-52C481A9A05E}"/>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8A-4F18-8A35-52C481A9A05E}"/>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B8A-4F18-8A35-52C481A9A05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2B8A-4F18-8A35-52C481A9A05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57150" dist="19050" dir="5400000" algn="ctr" rotWithShape="0">
                <a:srgbClr val="000000">
                  <a:alpha val="63000"/>
                </a:srgbClr>
              </a:outerShdw>
            </a:effectLst>
          </c:spPr>
          <c:invertIfNegative val="0"/>
          <c:dPt>
            <c:idx val="1"/>
            <c:invertIfNegative val="0"/>
            <c:bubble3D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extLst>
              <c:ext xmlns:c16="http://schemas.microsoft.com/office/drawing/2014/chart" uri="{C3380CC4-5D6E-409C-BE32-E72D297353CC}">
                <c16:uniqueId val="{00000000-1E2F-4CFA-A460-971B3FABE500}"/>
              </c:ext>
            </c:extLst>
          </c:dPt>
          <c:dLbls>
            <c:dLbl>
              <c:idx val="0"/>
              <c:tx>
                <c:rich>
                  <a:bodyPr/>
                  <a:lstStyle/>
                  <a:p>
                    <a:fld id="{0AD40D86-F5B8-4C22-AB59-E70C9285372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2F-4CFA-A460-971B3FABE500}"/>
                </c:ext>
              </c:extLst>
            </c:dLbl>
            <c:dLbl>
              <c:idx val="1"/>
              <c:tx>
                <c:rich>
                  <a:bodyPr/>
                  <a:lstStyle/>
                  <a:p>
                    <a:fld id="{08176CEA-D665-462B-971B-E5B09422BB3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2F-4CFA-A460-971B3FABE50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IDENTIDAD!$C$4:$C$5</c:f>
              <c:strCache>
                <c:ptCount val="2"/>
                <c:pt idx="0">
                  <c:v>NO SE SIENTE ORGULLOSO</c:v>
                </c:pt>
                <c:pt idx="1">
                  <c:v>SI SE SIENTE ORGULLOSO</c:v>
                </c:pt>
              </c:strCache>
            </c:strRef>
          </c:cat>
          <c:val>
            <c:numRef>
              <c:f>IDENTIDAD!$F$4:$F$5</c:f>
              <c:numCache>
                <c:formatCode>###0</c:formatCode>
                <c:ptCount val="2"/>
                <c:pt idx="0" formatCode="General">
                  <c:v>0</c:v>
                </c:pt>
                <c:pt idx="1">
                  <c:v>100</c:v>
                </c:pt>
              </c:numCache>
            </c:numRef>
          </c:val>
          <c:extLst>
            <c:ext xmlns:c16="http://schemas.microsoft.com/office/drawing/2014/chart" uri="{C3380CC4-5D6E-409C-BE32-E72D297353CC}">
              <c16:uniqueId val="{00000000-C9D5-44BF-BE4F-947A886C93D6}"/>
            </c:ext>
          </c:extLst>
        </c:ser>
        <c:dLbls>
          <c:dLblPos val="inEnd"/>
          <c:showLegendKey val="0"/>
          <c:showVal val="1"/>
          <c:showCatName val="0"/>
          <c:showSerName val="0"/>
          <c:showPercent val="0"/>
          <c:showBubbleSize val="0"/>
        </c:dLbls>
        <c:gapWidth val="100"/>
        <c:overlap val="-24"/>
        <c:axId val="670139248"/>
        <c:axId val="668177320"/>
      </c:barChart>
      <c:catAx>
        <c:axId val="6701392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68177320"/>
        <c:crosses val="autoZero"/>
        <c:auto val="1"/>
        <c:lblAlgn val="ctr"/>
        <c:lblOffset val="100"/>
        <c:noMultiLvlLbl val="0"/>
      </c:catAx>
      <c:valAx>
        <c:axId val="668177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39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C572846-1361-4DA4-B0DB-191245ED4FB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3CA-4487-8FD8-F262D080B585}"/>
                </c:ext>
              </c:extLst>
            </c:dLbl>
            <c:dLbl>
              <c:idx val="1"/>
              <c:tx>
                <c:rich>
                  <a:bodyPr/>
                  <a:lstStyle/>
                  <a:p>
                    <a:fld id="{4454672A-71A9-4D5A-BBD1-BD257E9E876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3CA-4487-8FD8-F262D080B585}"/>
                </c:ext>
              </c:extLst>
            </c:dLbl>
            <c:dLbl>
              <c:idx val="2"/>
              <c:tx>
                <c:rich>
                  <a:bodyPr/>
                  <a:lstStyle/>
                  <a:p>
                    <a:fld id="{23012B7A-2D61-449A-910D-268E908C8C2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3CA-4487-8FD8-F262D080B58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IDENTIDAD!$D$22:$D$24</c:f>
              <c:strCache>
                <c:ptCount val="3"/>
                <c:pt idx="0">
                  <c:v>ESCUDO</c:v>
                </c:pt>
                <c:pt idx="1">
                  <c:v>LEMA</c:v>
                </c:pt>
                <c:pt idx="2">
                  <c:v>HISTORIA</c:v>
                </c:pt>
              </c:strCache>
            </c:strRef>
          </c:cat>
          <c:val>
            <c:numRef>
              <c:f>IDENTIDAD!$E$22:$E$24</c:f>
              <c:numCache>
                <c:formatCode>###0</c:formatCode>
                <c:ptCount val="3"/>
                <c:pt idx="0">
                  <c:v>93.3</c:v>
                </c:pt>
                <c:pt idx="1">
                  <c:v>67.7</c:v>
                </c:pt>
                <c:pt idx="2">
                  <c:v>53.3</c:v>
                </c:pt>
              </c:numCache>
            </c:numRef>
          </c:val>
          <c:extLst>
            <c:ext xmlns:c16="http://schemas.microsoft.com/office/drawing/2014/chart" uri="{C3380CC4-5D6E-409C-BE32-E72D297353CC}">
              <c16:uniqueId val="{00000000-4A68-43A6-AD98-F00A7DD848D0}"/>
            </c:ext>
          </c:extLst>
        </c:ser>
        <c:dLbls>
          <c:dLblPos val="inEnd"/>
          <c:showLegendKey val="0"/>
          <c:showVal val="1"/>
          <c:showCatName val="0"/>
          <c:showSerName val="0"/>
          <c:showPercent val="0"/>
          <c:showBubbleSize val="0"/>
        </c:dLbls>
        <c:gapWidth val="100"/>
        <c:overlap val="-24"/>
        <c:axId val="670139248"/>
        <c:axId val="668177320"/>
      </c:barChart>
      <c:catAx>
        <c:axId val="6701392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68177320"/>
        <c:crosses val="autoZero"/>
        <c:auto val="1"/>
        <c:lblAlgn val="ctr"/>
        <c:lblOffset val="100"/>
        <c:noMultiLvlLbl val="0"/>
      </c:catAx>
      <c:valAx>
        <c:axId val="668177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39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62AC9B72-9A4E-4102-85ED-ED0CC68C689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B0A-460C-A4AC-25B10D455CC7}"/>
                </c:ext>
              </c:extLst>
            </c:dLbl>
            <c:dLbl>
              <c:idx val="1"/>
              <c:tx>
                <c:rich>
                  <a:bodyPr/>
                  <a:lstStyle/>
                  <a:p>
                    <a:fld id="{755ADBC4-B2A4-4043-9DDE-D4015FBF7A2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B0A-460C-A4AC-25B10D455CC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IDENTIDAD!$C$9:$C$10</c:f>
              <c:strCache>
                <c:ptCount val="2"/>
                <c:pt idx="0">
                  <c:v>NOLO CONOCE</c:v>
                </c:pt>
                <c:pt idx="1">
                  <c:v>SI LO CONOCE</c:v>
                </c:pt>
              </c:strCache>
            </c:strRef>
          </c:cat>
          <c:val>
            <c:numRef>
              <c:f>IDENTIDAD!$F$9:$F$10</c:f>
              <c:numCache>
                <c:formatCode>###0</c:formatCode>
                <c:ptCount val="2"/>
                <c:pt idx="0">
                  <c:v>42.857142857142854</c:v>
                </c:pt>
                <c:pt idx="1">
                  <c:v>57.142857142857139</c:v>
                </c:pt>
              </c:numCache>
            </c:numRef>
          </c:val>
          <c:extLst>
            <c:ext xmlns:c16="http://schemas.microsoft.com/office/drawing/2014/chart" uri="{C3380CC4-5D6E-409C-BE32-E72D297353CC}">
              <c16:uniqueId val="{00000000-BD59-4446-913F-522C83100698}"/>
            </c:ext>
          </c:extLst>
        </c:ser>
        <c:dLbls>
          <c:dLblPos val="inEnd"/>
          <c:showLegendKey val="0"/>
          <c:showVal val="1"/>
          <c:showCatName val="0"/>
          <c:showSerName val="0"/>
          <c:showPercent val="0"/>
          <c:showBubbleSize val="0"/>
        </c:dLbls>
        <c:gapWidth val="100"/>
        <c:overlap val="-24"/>
        <c:axId val="670139248"/>
        <c:axId val="668177320"/>
      </c:barChart>
      <c:catAx>
        <c:axId val="6701392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68177320"/>
        <c:crosses val="autoZero"/>
        <c:auto val="1"/>
        <c:lblAlgn val="ctr"/>
        <c:lblOffset val="100"/>
        <c:noMultiLvlLbl val="0"/>
      </c:catAx>
      <c:valAx>
        <c:axId val="668177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39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1F4CF6C-7310-4B54-B512-C4A959FE91C1}"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34B-4119-905F-AD2456C972FE}"/>
                </c:ext>
              </c:extLst>
            </c:dLbl>
            <c:dLbl>
              <c:idx val="1"/>
              <c:tx>
                <c:rich>
                  <a:bodyPr/>
                  <a:lstStyle/>
                  <a:p>
                    <a:fld id="{D57BE22F-BF15-417D-B1C1-4DE2C6D05E68}"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34B-4119-905F-AD2456C972FE}"/>
                </c:ext>
              </c:extLst>
            </c:dLbl>
            <c:dLbl>
              <c:idx val="2"/>
              <c:tx>
                <c:rich>
                  <a:bodyPr/>
                  <a:lstStyle/>
                  <a:p>
                    <a:fld id="{8D31DF7C-C397-4091-8FC0-80A4F8DBDD5E}"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34B-4119-905F-AD2456C972FE}"/>
                </c:ext>
              </c:extLst>
            </c:dLbl>
            <c:dLbl>
              <c:idx val="3"/>
              <c:tx>
                <c:rich>
                  <a:bodyPr/>
                  <a:lstStyle/>
                  <a:p>
                    <a:fld id="{4CB14958-5799-4D33-89F3-046AE970A315}"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34B-4119-905F-AD2456C972FE}"/>
                </c:ext>
              </c:extLst>
            </c:dLbl>
            <c:dLbl>
              <c:idx val="4"/>
              <c:tx>
                <c:rich>
                  <a:bodyPr/>
                  <a:lstStyle/>
                  <a:p>
                    <a:fld id="{E1A4CAFB-8A42-4B4B-B04E-A6DF0A4E371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34B-4119-905F-AD2456C972FE}"/>
                </c:ext>
              </c:extLst>
            </c:dLbl>
            <c:dLbl>
              <c:idx val="5"/>
              <c:tx>
                <c:rich>
                  <a:bodyPr/>
                  <a:lstStyle/>
                  <a:p>
                    <a:fld id="{3619B5E8-811D-4459-9008-ED32619F702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34B-4119-905F-AD2456C972FE}"/>
                </c:ext>
              </c:extLst>
            </c:dLbl>
            <c:dLbl>
              <c:idx val="6"/>
              <c:tx>
                <c:rich>
                  <a:bodyPr/>
                  <a:lstStyle/>
                  <a:p>
                    <a:fld id="{B5E99405-A1B2-408F-8822-BC8F3E54557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34B-4119-905F-AD2456C972FE}"/>
                </c:ext>
              </c:extLst>
            </c:dLbl>
            <c:dLbl>
              <c:idx val="7"/>
              <c:tx>
                <c:rich>
                  <a:bodyPr/>
                  <a:lstStyle/>
                  <a:p>
                    <a:fld id="{B2CE3780-1BD2-494C-AF9C-15EDCE5F9C7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34B-4119-905F-AD2456C972F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Hoja1!$C$3:$C$10</c:f>
              <c:strCache>
                <c:ptCount val="8"/>
                <c:pt idx="0">
                  <c:v>TRANSPARENCIA Y RENDICIÓN DE CUENTAS</c:v>
                </c:pt>
                <c:pt idx="1">
                  <c:v>RESPONSABILIDAD</c:v>
                </c:pt>
                <c:pt idx="2">
                  <c:v>EQUIDAD</c:v>
                </c:pt>
                <c:pt idx="3">
                  <c:v>LEALTAD Y COMPROMISO</c:v>
                </c:pt>
                <c:pt idx="4">
                  <c:v>PROFESIONALISMO E INTEGRIDAD</c:v>
                </c:pt>
                <c:pt idx="5">
                  <c:v>JUSTICIA</c:v>
                </c:pt>
                <c:pt idx="6">
                  <c:v>CONSCIENCIA ECOLOGICA</c:v>
                </c:pt>
                <c:pt idx="7">
                  <c:v>TOLERANCIA</c:v>
                </c:pt>
              </c:strCache>
            </c:strRef>
          </c:cat>
          <c:val>
            <c:numRef>
              <c:f>Hoja1!$D$3:$D$10</c:f>
              <c:numCache>
                <c:formatCode>General</c:formatCode>
                <c:ptCount val="8"/>
                <c:pt idx="0">
                  <c:v>90</c:v>
                </c:pt>
                <c:pt idx="1">
                  <c:v>85</c:v>
                </c:pt>
                <c:pt idx="2">
                  <c:v>80</c:v>
                </c:pt>
                <c:pt idx="3">
                  <c:v>75</c:v>
                </c:pt>
                <c:pt idx="4">
                  <c:v>70</c:v>
                </c:pt>
                <c:pt idx="5">
                  <c:v>65</c:v>
                </c:pt>
                <c:pt idx="6">
                  <c:v>60</c:v>
                </c:pt>
                <c:pt idx="7">
                  <c:v>55</c:v>
                </c:pt>
              </c:numCache>
            </c:numRef>
          </c:val>
          <c:extLst>
            <c:ext xmlns:c16="http://schemas.microsoft.com/office/drawing/2014/chart" uri="{C3380CC4-5D6E-409C-BE32-E72D297353CC}">
              <c16:uniqueId val="{00000008-134B-4119-905F-AD2456C972FE}"/>
            </c:ext>
          </c:extLst>
        </c:ser>
        <c:dLbls>
          <c:dLblPos val="inEnd"/>
          <c:showLegendKey val="0"/>
          <c:showVal val="1"/>
          <c:showCatName val="0"/>
          <c:showSerName val="0"/>
          <c:showPercent val="0"/>
          <c:showBubbleSize val="0"/>
        </c:dLbls>
        <c:gapWidth val="100"/>
        <c:overlap val="-24"/>
        <c:axId val="399762928"/>
        <c:axId val="399753416"/>
      </c:barChart>
      <c:catAx>
        <c:axId val="399762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MX"/>
          </a:p>
        </c:txPr>
        <c:crossAx val="399753416"/>
        <c:crosses val="autoZero"/>
        <c:auto val="1"/>
        <c:lblAlgn val="ctr"/>
        <c:lblOffset val="100"/>
        <c:noMultiLvlLbl val="0"/>
      </c:catAx>
      <c:valAx>
        <c:axId val="399753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99762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9415262-0D0E-46A0-8CAD-C502FAD9567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2E8-4E55-8AB2-2589A28A14A7}"/>
                </c:ext>
              </c:extLst>
            </c:dLbl>
            <c:dLbl>
              <c:idx val="1"/>
              <c:tx>
                <c:rich>
                  <a:bodyPr/>
                  <a:lstStyle/>
                  <a:p>
                    <a:fld id="{168FE621-EC35-4B2B-99A3-CAF27EF50A7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2E8-4E55-8AB2-2589A28A14A7}"/>
                </c:ext>
              </c:extLst>
            </c:dLbl>
            <c:dLbl>
              <c:idx val="2"/>
              <c:tx>
                <c:rich>
                  <a:bodyPr/>
                  <a:lstStyle/>
                  <a:p>
                    <a:fld id="{9542589A-4F09-400C-98AB-B1ECE465FEF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2E8-4E55-8AB2-2589A28A14A7}"/>
                </c:ext>
              </c:extLst>
            </c:dLbl>
            <c:dLbl>
              <c:idx val="3"/>
              <c:tx>
                <c:rich>
                  <a:bodyPr/>
                  <a:lstStyle/>
                  <a:p>
                    <a:fld id="{9813C680-0112-4E92-A1FC-A6F81F29A24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2E8-4E55-8AB2-2589A28A14A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SEGURIDAD!$C$12:$C$15</c:f>
              <c:strCache>
                <c:ptCount val="4"/>
                <c:pt idx="0">
                  <c:v>MALA</c:v>
                </c:pt>
                <c:pt idx="1">
                  <c:v>REGULAR</c:v>
                </c:pt>
                <c:pt idx="2">
                  <c:v>BUENA</c:v>
                </c:pt>
                <c:pt idx="3">
                  <c:v>EXCELENTE</c:v>
                </c:pt>
              </c:strCache>
            </c:strRef>
          </c:cat>
          <c:val>
            <c:numRef>
              <c:f>SEGURIDAD!$F$12:$F$15</c:f>
              <c:numCache>
                <c:formatCode>###0</c:formatCode>
                <c:ptCount val="4"/>
                <c:pt idx="0">
                  <c:v>14.285714285714285</c:v>
                </c:pt>
                <c:pt idx="1">
                  <c:v>42.857142857142854</c:v>
                </c:pt>
                <c:pt idx="2">
                  <c:v>42.857142857142854</c:v>
                </c:pt>
                <c:pt idx="3">
                  <c:v>0</c:v>
                </c:pt>
              </c:numCache>
            </c:numRef>
          </c:val>
          <c:extLst>
            <c:ext xmlns:c16="http://schemas.microsoft.com/office/drawing/2014/chart" uri="{C3380CC4-5D6E-409C-BE32-E72D297353CC}">
              <c16:uniqueId val="{00000000-27E7-4CE3-A310-928D475234CE}"/>
            </c:ext>
          </c:extLst>
        </c:ser>
        <c:dLbls>
          <c:dLblPos val="inEnd"/>
          <c:showLegendKey val="0"/>
          <c:showVal val="1"/>
          <c:showCatName val="0"/>
          <c:showSerName val="0"/>
          <c:showPercent val="0"/>
          <c:showBubbleSize val="0"/>
        </c:dLbls>
        <c:gapWidth val="100"/>
        <c:overlap val="-24"/>
        <c:axId val="565692552"/>
        <c:axId val="565692880"/>
      </c:barChart>
      <c:catAx>
        <c:axId val="565692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5692880"/>
        <c:crosses val="autoZero"/>
        <c:auto val="1"/>
        <c:lblAlgn val="ctr"/>
        <c:lblOffset val="100"/>
        <c:noMultiLvlLbl val="0"/>
      </c:catAx>
      <c:valAx>
        <c:axId val="565692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5692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DE033579-9E8B-4E73-ADDB-AC0B9F57DD4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E18-44CB-BC97-52073F029C00}"/>
                </c:ext>
              </c:extLst>
            </c:dLbl>
            <c:dLbl>
              <c:idx val="1"/>
              <c:tx>
                <c:rich>
                  <a:bodyPr/>
                  <a:lstStyle/>
                  <a:p>
                    <a:fld id="{183DD375-55DB-45B3-8FFF-A65CB3F62F8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E18-44CB-BC97-52073F029C00}"/>
                </c:ext>
              </c:extLst>
            </c:dLbl>
            <c:dLbl>
              <c:idx val="2"/>
              <c:tx>
                <c:rich>
                  <a:bodyPr/>
                  <a:lstStyle/>
                  <a:p>
                    <a:fld id="{0223256B-744B-4011-A18C-2C835048549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E18-44CB-BC97-52073F029C00}"/>
                </c:ext>
              </c:extLst>
            </c:dLbl>
            <c:dLbl>
              <c:idx val="3"/>
              <c:tx>
                <c:rich>
                  <a:bodyPr/>
                  <a:lstStyle/>
                  <a:p>
                    <a:fld id="{74E7429E-DDC7-48E1-8A61-BAF51A003EF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E18-44CB-BC97-52073F029C0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SEGURIDAD!$C$20:$C$23</c:f>
              <c:strCache>
                <c:ptCount val="4"/>
                <c:pt idx="0">
                  <c:v>MALO</c:v>
                </c:pt>
                <c:pt idx="1">
                  <c:v>REGULAR</c:v>
                </c:pt>
                <c:pt idx="2">
                  <c:v>BUENA</c:v>
                </c:pt>
                <c:pt idx="3">
                  <c:v>EXCELENTE</c:v>
                </c:pt>
              </c:strCache>
            </c:strRef>
          </c:cat>
          <c:val>
            <c:numRef>
              <c:f>SEGURIDAD!$F$20:$F$23</c:f>
              <c:numCache>
                <c:formatCode>###0</c:formatCode>
                <c:ptCount val="4"/>
                <c:pt idx="0">
                  <c:v>14.285714285714285</c:v>
                </c:pt>
                <c:pt idx="1">
                  <c:v>14.285714285714285</c:v>
                </c:pt>
                <c:pt idx="2">
                  <c:v>42.857142857142854</c:v>
                </c:pt>
                <c:pt idx="3">
                  <c:v>28.571428571428569</c:v>
                </c:pt>
              </c:numCache>
            </c:numRef>
          </c:val>
          <c:extLst>
            <c:ext xmlns:c16="http://schemas.microsoft.com/office/drawing/2014/chart" uri="{C3380CC4-5D6E-409C-BE32-E72D297353CC}">
              <c16:uniqueId val="{00000000-ED2A-490E-9989-0B279EBA2C2A}"/>
            </c:ext>
          </c:extLst>
        </c:ser>
        <c:dLbls>
          <c:dLblPos val="inEnd"/>
          <c:showLegendKey val="0"/>
          <c:showVal val="1"/>
          <c:showCatName val="0"/>
          <c:showSerName val="0"/>
          <c:showPercent val="0"/>
          <c:showBubbleSize val="0"/>
        </c:dLbls>
        <c:gapWidth val="100"/>
        <c:overlap val="-24"/>
        <c:axId val="565692552"/>
        <c:axId val="565692880"/>
      </c:barChart>
      <c:catAx>
        <c:axId val="565692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5692880"/>
        <c:crosses val="autoZero"/>
        <c:auto val="1"/>
        <c:lblAlgn val="ctr"/>
        <c:lblOffset val="100"/>
        <c:noMultiLvlLbl val="0"/>
      </c:catAx>
      <c:valAx>
        <c:axId val="565692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5692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C2378180-0163-49B8-8383-5810BFA591E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CFB-42F8-9A03-BCC5B616342F}"/>
                </c:ext>
              </c:extLst>
            </c:dLbl>
            <c:dLbl>
              <c:idx val="1"/>
              <c:tx>
                <c:rich>
                  <a:bodyPr/>
                  <a:lstStyle/>
                  <a:p>
                    <a:fld id="{FD5A1655-ADF3-4464-A446-6D327DED5A1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CFB-42F8-9A03-BCC5B616342F}"/>
                </c:ext>
              </c:extLst>
            </c:dLbl>
            <c:dLbl>
              <c:idx val="2"/>
              <c:tx>
                <c:rich>
                  <a:bodyPr/>
                  <a:lstStyle/>
                  <a:p>
                    <a:fld id="{223F392E-DE1C-4BA2-9601-AFFDED27279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CFB-42F8-9A03-BCC5B616342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SEGURIDAD!$C$28:$C$30</c:f>
              <c:strCache>
                <c:ptCount val="3"/>
                <c:pt idx="0">
                  <c:v>ALTO</c:v>
                </c:pt>
                <c:pt idx="1">
                  <c:v>MEDIO</c:v>
                </c:pt>
                <c:pt idx="2">
                  <c:v>BAJO</c:v>
                </c:pt>
              </c:strCache>
            </c:strRef>
          </c:cat>
          <c:val>
            <c:numRef>
              <c:f>SEGURIDAD!$F$28:$F$30</c:f>
              <c:numCache>
                <c:formatCode>###0</c:formatCode>
                <c:ptCount val="3"/>
                <c:pt idx="0">
                  <c:v>14.285714285714285</c:v>
                </c:pt>
                <c:pt idx="1">
                  <c:v>85.714285714285708</c:v>
                </c:pt>
                <c:pt idx="2">
                  <c:v>0</c:v>
                </c:pt>
              </c:numCache>
            </c:numRef>
          </c:val>
          <c:extLst>
            <c:ext xmlns:c16="http://schemas.microsoft.com/office/drawing/2014/chart" uri="{C3380CC4-5D6E-409C-BE32-E72D297353CC}">
              <c16:uniqueId val="{00000000-074A-4B4C-9436-8BA957F157ED}"/>
            </c:ext>
          </c:extLst>
        </c:ser>
        <c:dLbls>
          <c:dLblPos val="inEnd"/>
          <c:showLegendKey val="0"/>
          <c:showVal val="1"/>
          <c:showCatName val="0"/>
          <c:showSerName val="0"/>
          <c:showPercent val="0"/>
          <c:showBubbleSize val="0"/>
        </c:dLbls>
        <c:gapWidth val="100"/>
        <c:overlap val="-24"/>
        <c:axId val="565692552"/>
        <c:axId val="565692880"/>
      </c:barChart>
      <c:catAx>
        <c:axId val="565692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5692880"/>
        <c:crosses val="autoZero"/>
        <c:auto val="1"/>
        <c:lblAlgn val="ctr"/>
        <c:lblOffset val="100"/>
        <c:noMultiLvlLbl val="0"/>
      </c:catAx>
      <c:valAx>
        <c:axId val="565692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5692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F386C66-D20C-466B-ABB6-DECF06EF71E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90D-4496-AD8D-B0FCDE2A84D9}"/>
                </c:ext>
              </c:extLst>
            </c:dLbl>
            <c:dLbl>
              <c:idx val="1"/>
              <c:tx>
                <c:rich>
                  <a:bodyPr/>
                  <a:lstStyle/>
                  <a:p>
                    <a:fld id="{59FEF7CE-6EB3-499F-9F2F-F693589EB79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90D-4496-AD8D-B0FCDE2A84D9}"/>
                </c:ext>
              </c:extLst>
            </c:dLbl>
            <c:dLbl>
              <c:idx val="2"/>
              <c:tx>
                <c:rich>
                  <a:bodyPr/>
                  <a:lstStyle/>
                  <a:p>
                    <a:fld id="{66DA11F2-809B-4F46-8D56-790FFC0F617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90D-4496-AD8D-B0FCDE2A84D9}"/>
                </c:ext>
              </c:extLst>
            </c:dLbl>
            <c:dLbl>
              <c:idx val="3"/>
              <c:tx>
                <c:rich>
                  <a:bodyPr/>
                  <a:lstStyle/>
                  <a:p>
                    <a:fld id="{97652CCD-122A-41FB-8542-34B31B7F557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90D-4496-AD8D-B0FCDE2A84D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SEGURIDAD!$C$35:$C$38</c:f>
              <c:strCache>
                <c:ptCount val="4"/>
                <c:pt idx="0">
                  <c:v>MALO</c:v>
                </c:pt>
                <c:pt idx="1">
                  <c:v>REGULAR</c:v>
                </c:pt>
                <c:pt idx="2">
                  <c:v>BUENA</c:v>
                </c:pt>
                <c:pt idx="3">
                  <c:v>EXCELENTE</c:v>
                </c:pt>
              </c:strCache>
            </c:strRef>
          </c:cat>
          <c:val>
            <c:numRef>
              <c:f>SEGURIDAD!$F$35:$F$38</c:f>
              <c:numCache>
                <c:formatCode>###0</c:formatCode>
                <c:ptCount val="4"/>
                <c:pt idx="0" formatCode="General">
                  <c:v>0</c:v>
                </c:pt>
                <c:pt idx="1">
                  <c:v>71.428571428571431</c:v>
                </c:pt>
                <c:pt idx="2">
                  <c:v>14.285714285714285</c:v>
                </c:pt>
                <c:pt idx="3">
                  <c:v>14.285714285714285</c:v>
                </c:pt>
              </c:numCache>
            </c:numRef>
          </c:val>
          <c:extLst>
            <c:ext xmlns:c16="http://schemas.microsoft.com/office/drawing/2014/chart" uri="{C3380CC4-5D6E-409C-BE32-E72D297353CC}">
              <c16:uniqueId val="{00000000-9E2C-4CBF-9E52-EBC050FDB6E4}"/>
            </c:ext>
          </c:extLst>
        </c:ser>
        <c:dLbls>
          <c:dLblPos val="inEnd"/>
          <c:showLegendKey val="0"/>
          <c:showVal val="1"/>
          <c:showCatName val="0"/>
          <c:showSerName val="0"/>
          <c:showPercent val="0"/>
          <c:showBubbleSize val="0"/>
        </c:dLbls>
        <c:gapWidth val="100"/>
        <c:overlap val="-24"/>
        <c:axId val="565692552"/>
        <c:axId val="565692880"/>
      </c:barChart>
      <c:catAx>
        <c:axId val="565692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5692880"/>
        <c:crosses val="autoZero"/>
        <c:auto val="1"/>
        <c:lblAlgn val="ctr"/>
        <c:lblOffset val="100"/>
        <c:noMultiLvlLbl val="0"/>
      </c:catAx>
      <c:valAx>
        <c:axId val="565692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5692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C4D7F10-CDB5-40E7-94F1-4978BA9F030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C28-4174-ACC3-08417078708A}"/>
                </c:ext>
              </c:extLst>
            </c:dLbl>
            <c:dLbl>
              <c:idx val="1"/>
              <c:tx>
                <c:rich>
                  <a:bodyPr/>
                  <a:lstStyle/>
                  <a:p>
                    <a:fld id="{F0EDF336-E880-4D64-AA40-20245E2DC28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C28-4174-ACC3-08417078708A}"/>
                </c:ext>
              </c:extLst>
            </c:dLbl>
            <c:dLbl>
              <c:idx val="2"/>
              <c:tx>
                <c:rich>
                  <a:bodyPr/>
                  <a:lstStyle/>
                  <a:p>
                    <a:fld id="{F8C857AF-30BF-4B78-B824-AF34A2C8B94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C28-4174-ACC3-08417078708A}"/>
                </c:ext>
              </c:extLst>
            </c:dLbl>
            <c:dLbl>
              <c:idx val="3"/>
              <c:tx>
                <c:rich>
                  <a:bodyPr/>
                  <a:lstStyle/>
                  <a:p>
                    <a:fld id="{E1BBD4BF-53B0-44FF-9379-420A74720ED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C28-4174-ACC3-08417078708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SEGURIDAD!$C$4:$C$7</c:f>
              <c:strCache>
                <c:ptCount val="4"/>
                <c:pt idx="0">
                  <c:v>MALO</c:v>
                </c:pt>
                <c:pt idx="1">
                  <c:v>REGULAR</c:v>
                </c:pt>
                <c:pt idx="2">
                  <c:v>BUENA</c:v>
                </c:pt>
                <c:pt idx="3">
                  <c:v>EXCELENTE</c:v>
                </c:pt>
              </c:strCache>
            </c:strRef>
          </c:cat>
          <c:val>
            <c:numRef>
              <c:f>SEGURIDAD!$F$4:$F$7</c:f>
              <c:numCache>
                <c:formatCode>###0</c:formatCode>
                <c:ptCount val="4"/>
                <c:pt idx="0">
                  <c:v>0</c:v>
                </c:pt>
                <c:pt idx="1">
                  <c:v>57.142857142857139</c:v>
                </c:pt>
                <c:pt idx="2">
                  <c:v>28.571428571428569</c:v>
                </c:pt>
                <c:pt idx="3">
                  <c:v>14.285714285714285</c:v>
                </c:pt>
              </c:numCache>
            </c:numRef>
          </c:val>
          <c:extLst>
            <c:ext xmlns:c16="http://schemas.microsoft.com/office/drawing/2014/chart" uri="{C3380CC4-5D6E-409C-BE32-E72D297353CC}">
              <c16:uniqueId val="{00000000-B515-40EB-8F81-4BE8BE05B325}"/>
            </c:ext>
          </c:extLst>
        </c:ser>
        <c:dLbls>
          <c:dLblPos val="inEnd"/>
          <c:showLegendKey val="0"/>
          <c:showVal val="1"/>
          <c:showCatName val="0"/>
          <c:showSerName val="0"/>
          <c:showPercent val="0"/>
          <c:showBubbleSize val="0"/>
        </c:dLbls>
        <c:gapWidth val="100"/>
        <c:overlap val="-24"/>
        <c:axId val="565692552"/>
        <c:axId val="565692880"/>
      </c:barChart>
      <c:catAx>
        <c:axId val="565692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5692880"/>
        <c:crosses val="autoZero"/>
        <c:auto val="1"/>
        <c:lblAlgn val="ctr"/>
        <c:lblOffset val="100"/>
        <c:noMultiLvlLbl val="0"/>
      </c:catAx>
      <c:valAx>
        <c:axId val="565692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5692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957B1423-81DD-43D8-AD59-C9A3A266324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FEC-4766-BD8B-2C07A892EE97}"/>
                </c:ext>
              </c:extLst>
            </c:dLbl>
            <c:dLbl>
              <c:idx val="1"/>
              <c:tx>
                <c:rich>
                  <a:bodyPr/>
                  <a:lstStyle/>
                  <a:p>
                    <a:fld id="{846E7265-E660-42E5-A44C-E434D7E2517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FEC-4766-BD8B-2C07A892EE97}"/>
                </c:ext>
              </c:extLst>
            </c:dLbl>
            <c:dLbl>
              <c:idx val="2"/>
              <c:tx>
                <c:rich>
                  <a:bodyPr/>
                  <a:lstStyle/>
                  <a:p>
                    <a:fld id="{F8A8F7F7-7D46-4958-9471-5869DC29D0A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FEC-4766-BD8B-2C07A892EE97}"/>
                </c:ext>
              </c:extLst>
            </c:dLbl>
            <c:dLbl>
              <c:idx val="3"/>
              <c:tx>
                <c:rich>
                  <a:bodyPr/>
                  <a:lstStyle/>
                  <a:p>
                    <a:fld id="{E194F5CE-099D-425B-9329-5448039F7ED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FEC-4766-BD8B-2C07A892EE9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SEGURIDAD!$C$43:$C$46</c:f>
              <c:strCache>
                <c:ptCount val="4"/>
                <c:pt idx="0">
                  <c:v>MALO</c:v>
                </c:pt>
                <c:pt idx="1">
                  <c:v>REGULAR</c:v>
                </c:pt>
                <c:pt idx="2">
                  <c:v>BUENA</c:v>
                </c:pt>
                <c:pt idx="3">
                  <c:v>EXCELENTE</c:v>
                </c:pt>
              </c:strCache>
            </c:strRef>
          </c:cat>
          <c:val>
            <c:numRef>
              <c:f>SEGURIDAD!$F$43:$F$46</c:f>
              <c:numCache>
                <c:formatCode>###0</c:formatCode>
                <c:ptCount val="4"/>
                <c:pt idx="0">
                  <c:v>14.285714285714285</c:v>
                </c:pt>
                <c:pt idx="1">
                  <c:v>42.857142857142854</c:v>
                </c:pt>
                <c:pt idx="2">
                  <c:v>28.571428571428569</c:v>
                </c:pt>
                <c:pt idx="3">
                  <c:v>14.285714285714285</c:v>
                </c:pt>
              </c:numCache>
            </c:numRef>
          </c:val>
          <c:extLst>
            <c:ext xmlns:c16="http://schemas.microsoft.com/office/drawing/2014/chart" uri="{C3380CC4-5D6E-409C-BE32-E72D297353CC}">
              <c16:uniqueId val="{00000000-6119-474B-A012-2CBEBD06D265}"/>
            </c:ext>
          </c:extLst>
        </c:ser>
        <c:dLbls>
          <c:dLblPos val="inEnd"/>
          <c:showLegendKey val="0"/>
          <c:showVal val="1"/>
          <c:showCatName val="0"/>
          <c:showSerName val="0"/>
          <c:showPercent val="0"/>
          <c:showBubbleSize val="0"/>
        </c:dLbls>
        <c:gapWidth val="100"/>
        <c:overlap val="-24"/>
        <c:axId val="565692552"/>
        <c:axId val="565692880"/>
      </c:barChart>
      <c:catAx>
        <c:axId val="565692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5692880"/>
        <c:crosses val="autoZero"/>
        <c:auto val="1"/>
        <c:lblAlgn val="ctr"/>
        <c:lblOffset val="100"/>
        <c:noMultiLvlLbl val="0"/>
      </c:catAx>
      <c:valAx>
        <c:axId val="565692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5692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9BA-4840-81E4-7158B56F55F0}"/>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9BA-4840-81E4-7158B56F55F0}"/>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9BA-4840-81E4-7158B56F55F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69BA-4840-81E4-7158B56F55F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9C58EB1-EBCE-40DB-94A5-58562DDD500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80D-4D00-9F26-65BDF09E22A4}"/>
                </c:ext>
              </c:extLst>
            </c:dLbl>
            <c:dLbl>
              <c:idx val="1"/>
              <c:tx>
                <c:rich>
                  <a:bodyPr/>
                  <a:lstStyle/>
                  <a:p>
                    <a:fld id="{80138A8D-CC45-4860-9F3F-FF8D3370D12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80D-4D00-9F26-65BDF09E22A4}"/>
                </c:ext>
              </c:extLst>
            </c:dLbl>
            <c:dLbl>
              <c:idx val="2"/>
              <c:tx>
                <c:rich>
                  <a:bodyPr/>
                  <a:lstStyle/>
                  <a:p>
                    <a:fld id="{39133ED9-36C7-4608-9FA5-073CFEF346B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80D-4D00-9F26-65BDF09E22A4}"/>
                </c:ext>
              </c:extLst>
            </c:dLbl>
            <c:dLbl>
              <c:idx val="3"/>
              <c:tx>
                <c:rich>
                  <a:bodyPr/>
                  <a:lstStyle/>
                  <a:p>
                    <a:fld id="{6AFE7EE5-B0CD-41F5-9922-AAD32BDD035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80D-4D00-9F26-65BDF09E22A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SEGURIDAD!$C$51:$C$54</c:f>
              <c:strCache>
                <c:ptCount val="4"/>
                <c:pt idx="0">
                  <c:v>MALO</c:v>
                </c:pt>
                <c:pt idx="1">
                  <c:v>REGULAR</c:v>
                </c:pt>
                <c:pt idx="2">
                  <c:v>BUENA</c:v>
                </c:pt>
                <c:pt idx="3">
                  <c:v>EXCELENTE</c:v>
                </c:pt>
              </c:strCache>
            </c:strRef>
          </c:cat>
          <c:val>
            <c:numRef>
              <c:f>SEGURIDAD!$F$51:$F$54</c:f>
              <c:numCache>
                <c:formatCode>###0</c:formatCode>
                <c:ptCount val="4"/>
                <c:pt idx="0">
                  <c:v>28.571428571428569</c:v>
                </c:pt>
                <c:pt idx="1">
                  <c:v>14.285714285714285</c:v>
                </c:pt>
                <c:pt idx="2">
                  <c:v>57.142857142857139</c:v>
                </c:pt>
                <c:pt idx="3">
                  <c:v>0</c:v>
                </c:pt>
              </c:numCache>
            </c:numRef>
          </c:val>
          <c:extLst>
            <c:ext xmlns:c16="http://schemas.microsoft.com/office/drawing/2014/chart" uri="{C3380CC4-5D6E-409C-BE32-E72D297353CC}">
              <c16:uniqueId val="{00000000-964B-4EBC-B7EA-EC22BF5BD0D3}"/>
            </c:ext>
          </c:extLst>
        </c:ser>
        <c:dLbls>
          <c:dLblPos val="inEnd"/>
          <c:showLegendKey val="0"/>
          <c:showVal val="1"/>
          <c:showCatName val="0"/>
          <c:showSerName val="0"/>
          <c:showPercent val="0"/>
          <c:showBubbleSize val="0"/>
        </c:dLbls>
        <c:gapWidth val="100"/>
        <c:overlap val="-24"/>
        <c:axId val="565692552"/>
        <c:axId val="565692880"/>
      </c:barChart>
      <c:catAx>
        <c:axId val="565692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5692880"/>
        <c:crosses val="autoZero"/>
        <c:auto val="1"/>
        <c:lblAlgn val="ctr"/>
        <c:lblOffset val="100"/>
        <c:noMultiLvlLbl val="0"/>
      </c:catAx>
      <c:valAx>
        <c:axId val="565692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5692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4FFA3E1B-77F9-4474-97A6-9E21723D4BB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FB4-44EA-8A3C-0DBEC3FBA109}"/>
                </c:ext>
              </c:extLst>
            </c:dLbl>
            <c:dLbl>
              <c:idx val="1"/>
              <c:tx>
                <c:rich>
                  <a:bodyPr/>
                  <a:lstStyle/>
                  <a:p>
                    <a:fld id="{7E39D99A-DA0F-4320-BFB5-84174F6A6DC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FB4-44EA-8A3C-0DBEC3FBA109}"/>
                </c:ext>
              </c:extLst>
            </c:dLbl>
            <c:dLbl>
              <c:idx val="2"/>
              <c:tx>
                <c:rich>
                  <a:bodyPr/>
                  <a:lstStyle/>
                  <a:p>
                    <a:fld id="{492401FB-1616-43E0-AD31-BD4C2ED5AB4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FB4-44EA-8A3C-0DBEC3FBA109}"/>
                </c:ext>
              </c:extLst>
            </c:dLbl>
            <c:dLbl>
              <c:idx val="3"/>
              <c:tx>
                <c:rich>
                  <a:bodyPr/>
                  <a:lstStyle/>
                  <a:p>
                    <a:fld id="{1B9AC1CF-C98B-4F99-A1D4-62DC533689F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FB4-44EA-8A3C-0DBEC3FBA10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SEGURIDAD!$C$59:$C$62</c:f>
              <c:strCache>
                <c:ptCount val="4"/>
                <c:pt idx="0">
                  <c:v>MALO</c:v>
                </c:pt>
                <c:pt idx="1">
                  <c:v>REGULAR</c:v>
                </c:pt>
                <c:pt idx="2">
                  <c:v>BUENA</c:v>
                </c:pt>
                <c:pt idx="3">
                  <c:v>EXCELENTE</c:v>
                </c:pt>
              </c:strCache>
            </c:strRef>
          </c:cat>
          <c:val>
            <c:numRef>
              <c:f>SEGURIDAD!$F$59:$F$62</c:f>
              <c:numCache>
                <c:formatCode>###0</c:formatCode>
                <c:ptCount val="4"/>
                <c:pt idx="0">
                  <c:v>28.571428571428569</c:v>
                </c:pt>
                <c:pt idx="1">
                  <c:v>42.857142857142854</c:v>
                </c:pt>
                <c:pt idx="2">
                  <c:v>14.285714285714285</c:v>
                </c:pt>
                <c:pt idx="3">
                  <c:v>14.285714285714285</c:v>
                </c:pt>
              </c:numCache>
            </c:numRef>
          </c:val>
          <c:extLst>
            <c:ext xmlns:c16="http://schemas.microsoft.com/office/drawing/2014/chart" uri="{C3380CC4-5D6E-409C-BE32-E72D297353CC}">
              <c16:uniqueId val="{00000000-9167-4669-BCFB-63AD8DEE6A6E}"/>
            </c:ext>
          </c:extLst>
        </c:ser>
        <c:dLbls>
          <c:dLblPos val="inEnd"/>
          <c:showLegendKey val="0"/>
          <c:showVal val="1"/>
          <c:showCatName val="0"/>
          <c:showSerName val="0"/>
          <c:showPercent val="0"/>
          <c:showBubbleSize val="0"/>
        </c:dLbls>
        <c:gapWidth val="100"/>
        <c:overlap val="-24"/>
        <c:axId val="565692552"/>
        <c:axId val="565692880"/>
      </c:barChart>
      <c:catAx>
        <c:axId val="565692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5692880"/>
        <c:crosses val="autoZero"/>
        <c:auto val="1"/>
        <c:lblAlgn val="ctr"/>
        <c:lblOffset val="100"/>
        <c:noMultiLvlLbl val="0"/>
      </c:catAx>
      <c:valAx>
        <c:axId val="565692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5692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5858AA79-8014-4D08-9083-69314D61C84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D75-40F3-98FC-35F926D2544E}"/>
                </c:ext>
              </c:extLst>
            </c:dLbl>
            <c:dLbl>
              <c:idx val="1"/>
              <c:tx>
                <c:rich>
                  <a:bodyPr/>
                  <a:lstStyle/>
                  <a:p>
                    <a:fld id="{715B479A-33BF-4463-B303-F87FAFE9F7D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75-40F3-98FC-35F926D2544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SEGURIDAD!$C$67:$C$68</c:f>
              <c:strCache>
                <c:ptCount val="2"/>
                <c:pt idx="0">
                  <c:v>SI</c:v>
                </c:pt>
                <c:pt idx="1">
                  <c:v>NO</c:v>
                </c:pt>
              </c:strCache>
            </c:strRef>
          </c:cat>
          <c:val>
            <c:numRef>
              <c:f>SEGURIDAD!$F$67:$F$68</c:f>
              <c:numCache>
                <c:formatCode>###0</c:formatCode>
                <c:ptCount val="2"/>
                <c:pt idx="0" formatCode="General">
                  <c:v>0</c:v>
                </c:pt>
                <c:pt idx="1">
                  <c:v>100</c:v>
                </c:pt>
              </c:numCache>
            </c:numRef>
          </c:val>
          <c:extLst>
            <c:ext xmlns:c16="http://schemas.microsoft.com/office/drawing/2014/chart" uri="{C3380CC4-5D6E-409C-BE32-E72D297353CC}">
              <c16:uniqueId val="{00000000-F127-4D87-B07D-CEF809C7A1B9}"/>
            </c:ext>
          </c:extLst>
        </c:ser>
        <c:dLbls>
          <c:dLblPos val="inEnd"/>
          <c:showLegendKey val="0"/>
          <c:showVal val="1"/>
          <c:showCatName val="0"/>
          <c:showSerName val="0"/>
          <c:showPercent val="0"/>
          <c:showBubbleSize val="0"/>
        </c:dLbls>
        <c:gapWidth val="100"/>
        <c:overlap val="-24"/>
        <c:axId val="565692552"/>
        <c:axId val="565692880"/>
      </c:barChart>
      <c:catAx>
        <c:axId val="565692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5692880"/>
        <c:crosses val="autoZero"/>
        <c:auto val="1"/>
        <c:lblAlgn val="ctr"/>
        <c:lblOffset val="100"/>
        <c:noMultiLvlLbl val="0"/>
      </c:catAx>
      <c:valAx>
        <c:axId val="565692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5692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143559E-130C-45D8-AD43-3D77E827258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FD6-416E-882D-7B9270088007}"/>
                </c:ext>
              </c:extLst>
            </c:dLbl>
            <c:dLbl>
              <c:idx val="1"/>
              <c:tx>
                <c:rich>
                  <a:bodyPr/>
                  <a:lstStyle/>
                  <a:p>
                    <a:fld id="{A90EC88E-8145-44B9-9D1C-76A3E8C46DF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FD6-416E-882D-7B927008800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SEGURIDAD!$C$67:$C$68</c:f>
              <c:strCache>
                <c:ptCount val="2"/>
                <c:pt idx="0">
                  <c:v>SI</c:v>
                </c:pt>
                <c:pt idx="1">
                  <c:v>NO</c:v>
                </c:pt>
              </c:strCache>
            </c:strRef>
          </c:cat>
          <c:val>
            <c:numRef>
              <c:f>SEGURIDAD!$F$67:$F$68</c:f>
              <c:numCache>
                <c:formatCode>###0</c:formatCode>
                <c:ptCount val="2"/>
                <c:pt idx="0" formatCode="General">
                  <c:v>0</c:v>
                </c:pt>
                <c:pt idx="1">
                  <c:v>100</c:v>
                </c:pt>
              </c:numCache>
            </c:numRef>
          </c:val>
          <c:extLst>
            <c:ext xmlns:c16="http://schemas.microsoft.com/office/drawing/2014/chart" uri="{C3380CC4-5D6E-409C-BE32-E72D297353CC}">
              <c16:uniqueId val="{00000000-DF18-4ED1-AA79-8F2EF6CA0445}"/>
            </c:ext>
          </c:extLst>
        </c:ser>
        <c:dLbls>
          <c:dLblPos val="inEnd"/>
          <c:showLegendKey val="0"/>
          <c:showVal val="1"/>
          <c:showCatName val="0"/>
          <c:showSerName val="0"/>
          <c:showPercent val="0"/>
          <c:showBubbleSize val="0"/>
        </c:dLbls>
        <c:gapWidth val="100"/>
        <c:overlap val="-24"/>
        <c:axId val="565692552"/>
        <c:axId val="565692880"/>
      </c:barChart>
      <c:catAx>
        <c:axId val="565692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5692880"/>
        <c:crosses val="autoZero"/>
        <c:auto val="1"/>
        <c:lblAlgn val="ctr"/>
        <c:lblOffset val="100"/>
        <c:noMultiLvlLbl val="0"/>
      </c:catAx>
      <c:valAx>
        <c:axId val="565692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5692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MX" dirty="0"/>
              <a:t>FUNCIÓN</a:t>
            </a:r>
            <a:r>
              <a:rPr lang="es-MX" baseline="0" dirty="0"/>
              <a:t> DOCENTE</a:t>
            </a:r>
            <a:endParaRPr lang="es-MX"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1929D7A-465B-43DD-BC65-6037D82D02B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B57-4372-B466-8073F25B6A07}"/>
                </c:ext>
              </c:extLst>
            </c:dLbl>
            <c:dLbl>
              <c:idx val="1"/>
              <c:tx>
                <c:rich>
                  <a:bodyPr/>
                  <a:lstStyle/>
                  <a:p>
                    <a:fld id="{484A4F71-6361-4B7A-8D33-9E57BE6BB76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B57-4372-B466-8073F25B6A0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 BIOAGROPES.xlsx]RECURSOS'!$C$4:$C$5</c:f>
              <c:strCache>
                <c:ptCount val="2"/>
                <c:pt idx="0">
                  <c:v>ALGUNAS VECES</c:v>
                </c:pt>
                <c:pt idx="1">
                  <c:v>SIEMPRE</c:v>
                </c:pt>
              </c:strCache>
            </c:strRef>
          </c:cat>
          <c:val>
            <c:numRef>
              <c:f>'[UA BIOAGROPES.xlsx]RECURSOS'!$F$4:$F$5</c:f>
              <c:numCache>
                <c:formatCode>General</c:formatCode>
                <c:ptCount val="2"/>
                <c:pt idx="0" formatCode="###0">
                  <c:v>100</c:v>
                </c:pt>
                <c:pt idx="1">
                  <c:v>0</c:v>
                </c:pt>
              </c:numCache>
            </c:numRef>
          </c:val>
          <c:extLst>
            <c:ext xmlns:c16="http://schemas.microsoft.com/office/drawing/2014/chart" uri="{C3380CC4-5D6E-409C-BE32-E72D297353CC}">
              <c16:uniqueId val="{00000000-0A48-45DB-9724-0C7457C8F0F9}"/>
            </c:ext>
          </c:extLst>
        </c:ser>
        <c:dLbls>
          <c:dLblPos val="inEnd"/>
          <c:showLegendKey val="0"/>
          <c:showVal val="1"/>
          <c:showCatName val="0"/>
          <c:showSerName val="0"/>
          <c:showPercent val="0"/>
          <c:showBubbleSize val="0"/>
        </c:dLbls>
        <c:gapWidth val="100"/>
        <c:overlap val="-24"/>
        <c:axId val="1702533392"/>
        <c:axId val="1702535024"/>
      </c:barChart>
      <c:catAx>
        <c:axId val="17025333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1702535024"/>
        <c:crosses val="autoZero"/>
        <c:auto val="1"/>
        <c:lblAlgn val="ctr"/>
        <c:lblOffset val="100"/>
        <c:noMultiLvlLbl val="0"/>
      </c:catAx>
      <c:valAx>
        <c:axId val="1702535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1702533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MX" dirty="0"/>
              <a:t>FUNCIÓN DOCENTE</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F2FB42B-6FCD-43AF-A0E2-1C9152C6A11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C1F-4C33-931B-286AF99163E4}"/>
                </c:ext>
              </c:extLst>
            </c:dLbl>
            <c:dLbl>
              <c:idx val="1"/>
              <c:tx>
                <c:rich>
                  <a:bodyPr/>
                  <a:lstStyle/>
                  <a:p>
                    <a:fld id="{6BA4F3CD-6B45-4018-B44F-A8B64390838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C1F-4C33-931B-286AF99163E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 BIOAGROPES.xlsx]RECURSOS'!$C$4:$C$5</c:f>
              <c:strCache>
                <c:ptCount val="2"/>
                <c:pt idx="0">
                  <c:v>ALGUNAS VECES</c:v>
                </c:pt>
                <c:pt idx="1">
                  <c:v>SIEMPRE</c:v>
                </c:pt>
              </c:strCache>
            </c:strRef>
          </c:cat>
          <c:val>
            <c:numRef>
              <c:f>'[UA BIOAGROPES.xlsx]RECURSOS'!$F$4:$F$5</c:f>
              <c:numCache>
                <c:formatCode>General</c:formatCode>
                <c:ptCount val="2"/>
                <c:pt idx="0" formatCode="###0">
                  <c:v>100</c:v>
                </c:pt>
                <c:pt idx="1">
                  <c:v>0</c:v>
                </c:pt>
              </c:numCache>
            </c:numRef>
          </c:val>
          <c:extLst>
            <c:ext xmlns:c16="http://schemas.microsoft.com/office/drawing/2014/chart" uri="{C3380CC4-5D6E-409C-BE32-E72D297353CC}">
              <c16:uniqueId val="{00000000-D0FC-4E2B-BCC3-BCFC682FE772}"/>
            </c:ext>
          </c:extLst>
        </c:ser>
        <c:dLbls>
          <c:dLblPos val="inEnd"/>
          <c:showLegendKey val="0"/>
          <c:showVal val="1"/>
          <c:showCatName val="0"/>
          <c:showSerName val="0"/>
          <c:showPercent val="0"/>
          <c:showBubbleSize val="0"/>
        </c:dLbls>
        <c:gapWidth val="100"/>
        <c:overlap val="-24"/>
        <c:axId val="1702533392"/>
        <c:axId val="1702535024"/>
      </c:barChart>
      <c:catAx>
        <c:axId val="17025333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1702535024"/>
        <c:crosses val="autoZero"/>
        <c:auto val="1"/>
        <c:lblAlgn val="ctr"/>
        <c:lblOffset val="100"/>
        <c:noMultiLvlLbl val="0"/>
      </c:catAx>
      <c:valAx>
        <c:axId val="1702535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1702533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MX" dirty="0"/>
              <a:t>FUNCIÓN</a:t>
            </a:r>
            <a:r>
              <a:rPr lang="es-MX" baseline="0" dirty="0"/>
              <a:t> DOCENTE</a:t>
            </a:r>
            <a:endParaRPr lang="es-MX"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96962A78-63F4-43EF-A825-24B5E9E4CC8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FB8-4E18-9B60-6C9DECB0B2C1}"/>
                </c:ext>
              </c:extLst>
            </c:dLbl>
            <c:dLbl>
              <c:idx val="1"/>
              <c:tx>
                <c:rich>
                  <a:bodyPr/>
                  <a:lstStyle/>
                  <a:p>
                    <a:fld id="{835336CA-C1BD-4091-935A-4D0EC7C5D6C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FB8-4E18-9B60-6C9DECB0B2C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 BIOAGROPES.xlsx]RECURSOS'!$C$4:$C$5</c:f>
              <c:strCache>
                <c:ptCount val="2"/>
                <c:pt idx="0">
                  <c:v>ALGUNAS VECES</c:v>
                </c:pt>
                <c:pt idx="1">
                  <c:v>SIEMPRE</c:v>
                </c:pt>
              </c:strCache>
            </c:strRef>
          </c:cat>
          <c:val>
            <c:numRef>
              <c:f>'[UA BIOAGROPES.xlsx]RECURSOS'!$F$4:$F$5</c:f>
              <c:numCache>
                <c:formatCode>General</c:formatCode>
                <c:ptCount val="2"/>
                <c:pt idx="0" formatCode="###0">
                  <c:v>100</c:v>
                </c:pt>
                <c:pt idx="1">
                  <c:v>0</c:v>
                </c:pt>
              </c:numCache>
            </c:numRef>
          </c:val>
          <c:extLst>
            <c:ext xmlns:c16="http://schemas.microsoft.com/office/drawing/2014/chart" uri="{C3380CC4-5D6E-409C-BE32-E72D297353CC}">
              <c16:uniqueId val="{00000000-2E49-4FA7-B71D-6844663DB7BD}"/>
            </c:ext>
          </c:extLst>
        </c:ser>
        <c:dLbls>
          <c:dLblPos val="inEnd"/>
          <c:showLegendKey val="0"/>
          <c:showVal val="1"/>
          <c:showCatName val="0"/>
          <c:showSerName val="0"/>
          <c:showPercent val="0"/>
          <c:showBubbleSize val="0"/>
        </c:dLbls>
        <c:gapWidth val="100"/>
        <c:overlap val="-24"/>
        <c:axId val="1702533392"/>
        <c:axId val="1702535024"/>
      </c:barChart>
      <c:catAx>
        <c:axId val="17025333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1702535024"/>
        <c:crosses val="autoZero"/>
        <c:auto val="1"/>
        <c:lblAlgn val="ctr"/>
        <c:lblOffset val="100"/>
        <c:noMultiLvlLbl val="0"/>
      </c:catAx>
      <c:valAx>
        <c:axId val="1702535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1702533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MX" dirty="0"/>
              <a:t>FUNCIÓN</a:t>
            </a:r>
            <a:r>
              <a:rPr lang="es-MX" baseline="0" dirty="0"/>
              <a:t> ADMINISTRATIVA</a:t>
            </a:r>
            <a:endParaRPr lang="es-MX"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92275B97-840C-4453-8B16-E8A46EF6557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183-4245-BED1-06DDE23B3A19}"/>
                </c:ext>
              </c:extLst>
            </c:dLbl>
            <c:dLbl>
              <c:idx val="1"/>
              <c:tx>
                <c:rich>
                  <a:bodyPr/>
                  <a:lstStyle/>
                  <a:p>
                    <a:fld id="{19CAED0F-BA79-4F8B-BC1B-B9AE0D2B6C0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183-4245-BED1-06DDE23B3A1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RECURSOS!$C$22:$C$23</c:f>
              <c:strCache>
                <c:ptCount val="2"/>
                <c:pt idx="0">
                  <c:v>ALGUNAS VECES</c:v>
                </c:pt>
                <c:pt idx="1">
                  <c:v>SIEMPRE</c:v>
                </c:pt>
              </c:strCache>
            </c:strRef>
          </c:cat>
          <c:val>
            <c:numRef>
              <c:f>RECURSOS!$F$22:$F$23</c:f>
              <c:numCache>
                <c:formatCode>###0</c:formatCode>
                <c:ptCount val="2"/>
                <c:pt idx="0">
                  <c:v>33.333333333333329</c:v>
                </c:pt>
                <c:pt idx="1">
                  <c:v>66.666666666666657</c:v>
                </c:pt>
              </c:numCache>
            </c:numRef>
          </c:val>
          <c:extLst>
            <c:ext xmlns:c16="http://schemas.microsoft.com/office/drawing/2014/chart" uri="{C3380CC4-5D6E-409C-BE32-E72D297353CC}">
              <c16:uniqueId val="{00000000-D1A9-4F62-8246-31282A9EC5B7}"/>
            </c:ext>
          </c:extLst>
        </c:ser>
        <c:dLbls>
          <c:dLblPos val="inEnd"/>
          <c:showLegendKey val="0"/>
          <c:showVal val="1"/>
          <c:showCatName val="0"/>
          <c:showSerName val="0"/>
          <c:showPercent val="0"/>
          <c:showBubbleSize val="0"/>
        </c:dLbls>
        <c:gapWidth val="100"/>
        <c:overlap val="-24"/>
        <c:axId val="721085800"/>
        <c:axId val="721086784"/>
      </c:barChart>
      <c:catAx>
        <c:axId val="721085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21086784"/>
        <c:crosses val="autoZero"/>
        <c:auto val="1"/>
        <c:lblAlgn val="ctr"/>
        <c:lblOffset val="100"/>
        <c:noMultiLvlLbl val="0"/>
      </c:catAx>
      <c:valAx>
        <c:axId val="721086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21085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MX" dirty="0"/>
              <a:t>FUNCIÓN ADMINISTRATIVA</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43CA3702-3DFE-400A-BB78-4E31E75EEC9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F42-4A08-9A59-B0F8E3467EBF}"/>
                </c:ext>
              </c:extLst>
            </c:dLbl>
            <c:dLbl>
              <c:idx val="1"/>
              <c:tx>
                <c:rich>
                  <a:bodyPr/>
                  <a:lstStyle/>
                  <a:p>
                    <a:fld id="{5B888AE2-7A60-4575-991F-2E1EF494947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F42-4A08-9A59-B0F8E3467EB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RECURSOS!$C$22:$C$23</c:f>
              <c:strCache>
                <c:ptCount val="2"/>
                <c:pt idx="0">
                  <c:v>ALGUNAS VECES</c:v>
                </c:pt>
                <c:pt idx="1">
                  <c:v>SIEMPRE</c:v>
                </c:pt>
              </c:strCache>
            </c:strRef>
          </c:cat>
          <c:val>
            <c:numRef>
              <c:f>RECURSOS!$F$22:$F$23</c:f>
              <c:numCache>
                <c:formatCode>###0</c:formatCode>
                <c:ptCount val="2"/>
                <c:pt idx="0">
                  <c:v>33.333333333333329</c:v>
                </c:pt>
                <c:pt idx="1">
                  <c:v>66.666666666666657</c:v>
                </c:pt>
              </c:numCache>
            </c:numRef>
          </c:val>
          <c:extLst>
            <c:ext xmlns:c16="http://schemas.microsoft.com/office/drawing/2014/chart" uri="{C3380CC4-5D6E-409C-BE32-E72D297353CC}">
              <c16:uniqueId val="{00000000-5BF2-4455-9F6F-59438B54ABC7}"/>
            </c:ext>
          </c:extLst>
        </c:ser>
        <c:dLbls>
          <c:dLblPos val="inEnd"/>
          <c:showLegendKey val="0"/>
          <c:showVal val="1"/>
          <c:showCatName val="0"/>
          <c:showSerName val="0"/>
          <c:showPercent val="0"/>
          <c:showBubbleSize val="0"/>
        </c:dLbls>
        <c:gapWidth val="100"/>
        <c:overlap val="-24"/>
        <c:axId val="721085800"/>
        <c:axId val="721086784"/>
      </c:barChart>
      <c:catAx>
        <c:axId val="721085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21086784"/>
        <c:crosses val="autoZero"/>
        <c:auto val="1"/>
        <c:lblAlgn val="ctr"/>
        <c:lblOffset val="100"/>
        <c:noMultiLvlLbl val="0"/>
      </c:catAx>
      <c:valAx>
        <c:axId val="721086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21085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MX" dirty="0"/>
              <a:t>FUNCIÓN ADMINISTRATIVA</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F7335491-EBE3-4634-8148-9BA4DE84F21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B91-4E2D-869B-B90F6EE5A381}"/>
                </c:ext>
              </c:extLst>
            </c:dLbl>
            <c:dLbl>
              <c:idx val="1"/>
              <c:tx>
                <c:rich>
                  <a:bodyPr/>
                  <a:lstStyle/>
                  <a:p>
                    <a:fld id="{DF9AEDE9-04C2-4172-B2D7-8CF3A2A1CD8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B91-4E2D-869B-B90F6EE5A38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RECURSOS!$C$38:$C$39</c:f>
              <c:strCache>
                <c:ptCount val="2"/>
                <c:pt idx="0">
                  <c:v>ALGUNAS VECES</c:v>
                </c:pt>
                <c:pt idx="1">
                  <c:v>SIEMPRE</c:v>
                </c:pt>
              </c:strCache>
            </c:strRef>
          </c:cat>
          <c:val>
            <c:numRef>
              <c:f>RECURSOS!$F$38:$F$39</c:f>
              <c:numCache>
                <c:formatCode>###0</c:formatCode>
                <c:ptCount val="2"/>
                <c:pt idx="0">
                  <c:v>66.666666666666657</c:v>
                </c:pt>
                <c:pt idx="1">
                  <c:v>33.333333333333329</c:v>
                </c:pt>
              </c:numCache>
            </c:numRef>
          </c:val>
          <c:extLst>
            <c:ext xmlns:c16="http://schemas.microsoft.com/office/drawing/2014/chart" uri="{C3380CC4-5D6E-409C-BE32-E72D297353CC}">
              <c16:uniqueId val="{00000000-0F4D-49A9-96FC-7AD2A5A90BB9}"/>
            </c:ext>
          </c:extLst>
        </c:ser>
        <c:dLbls>
          <c:dLblPos val="inEnd"/>
          <c:showLegendKey val="0"/>
          <c:showVal val="1"/>
          <c:showCatName val="0"/>
          <c:showSerName val="0"/>
          <c:showPercent val="0"/>
          <c:showBubbleSize val="0"/>
        </c:dLbls>
        <c:gapWidth val="100"/>
        <c:overlap val="-24"/>
        <c:axId val="721085800"/>
        <c:axId val="721086784"/>
      </c:barChart>
      <c:catAx>
        <c:axId val="721085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21086784"/>
        <c:crosses val="autoZero"/>
        <c:auto val="1"/>
        <c:lblAlgn val="ctr"/>
        <c:lblOffset val="100"/>
        <c:noMultiLvlLbl val="0"/>
      </c:catAx>
      <c:valAx>
        <c:axId val="721086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21085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D05-4507-B5B2-7C963E423CAA}"/>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D05-4507-B5B2-7C963E423CA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FD05-4507-B5B2-7C963E423CA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FA1491C-45EE-49A4-8D49-B53A6051075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352-4508-8716-6FFECEEE04B2}"/>
                </c:ext>
              </c:extLst>
            </c:dLbl>
            <c:dLbl>
              <c:idx val="1"/>
              <c:tx>
                <c:rich>
                  <a:bodyPr/>
                  <a:lstStyle/>
                  <a:p>
                    <a:fld id="{F1BE67F0-F7D2-43D9-9061-B475390D6B5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352-4508-8716-6FFECEEE04B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CONVIVENCIA!$C$4:$C$5</c:f>
              <c:strCache>
                <c:ptCount val="2"/>
                <c:pt idx="0">
                  <c:v>MALAS</c:v>
                </c:pt>
                <c:pt idx="1">
                  <c:v>BUENAS</c:v>
                </c:pt>
              </c:strCache>
            </c:strRef>
          </c:cat>
          <c:val>
            <c:numRef>
              <c:f>CONVIVENCIA!$F$4:$F$5</c:f>
              <c:numCache>
                <c:formatCode>###0</c:formatCode>
                <c:ptCount val="2"/>
                <c:pt idx="0">
                  <c:v>14.285714285714285</c:v>
                </c:pt>
                <c:pt idx="1">
                  <c:v>85.714285714285708</c:v>
                </c:pt>
              </c:numCache>
            </c:numRef>
          </c:val>
          <c:extLst>
            <c:ext xmlns:c16="http://schemas.microsoft.com/office/drawing/2014/chart" uri="{C3380CC4-5D6E-409C-BE32-E72D297353CC}">
              <c16:uniqueId val="{00000000-E727-4677-B001-7443A0E20DB2}"/>
            </c:ext>
          </c:extLst>
        </c:ser>
        <c:dLbls>
          <c:dLblPos val="inEnd"/>
          <c:showLegendKey val="0"/>
          <c:showVal val="1"/>
          <c:showCatName val="0"/>
          <c:showSerName val="0"/>
          <c:showPercent val="0"/>
          <c:showBubbleSize val="0"/>
        </c:dLbls>
        <c:gapWidth val="100"/>
        <c:overlap val="-24"/>
        <c:axId val="305567096"/>
        <c:axId val="305568080"/>
      </c:barChart>
      <c:catAx>
        <c:axId val="305567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5568080"/>
        <c:crosses val="autoZero"/>
        <c:auto val="1"/>
        <c:lblAlgn val="ctr"/>
        <c:lblOffset val="100"/>
        <c:noMultiLvlLbl val="0"/>
      </c:catAx>
      <c:valAx>
        <c:axId val="3055680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5567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5810C58-D24F-4E5E-9A68-8873C630D9E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206-43A6-B1DC-F4955F9C2DF4}"/>
                </c:ext>
              </c:extLst>
            </c:dLbl>
            <c:dLbl>
              <c:idx val="1"/>
              <c:tx>
                <c:rich>
                  <a:bodyPr/>
                  <a:lstStyle/>
                  <a:p>
                    <a:fld id="{C02FB352-07E3-43BC-B213-BBE579BEE41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206-43A6-B1DC-F4955F9C2DF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 BIOAGROPES.xlsx]CONVIVENCIA'!$C$10:$C$11</c:f>
              <c:strCache>
                <c:ptCount val="2"/>
                <c:pt idx="0">
                  <c:v>ALGUNAS VECES</c:v>
                </c:pt>
                <c:pt idx="1">
                  <c:v>SIEMPRE</c:v>
                </c:pt>
              </c:strCache>
            </c:strRef>
          </c:cat>
          <c:val>
            <c:numRef>
              <c:f>'[UA BIOAGROPES.xlsx]CONVIVENCIA'!$F$10:$F$11</c:f>
              <c:numCache>
                <c:formatCode>General</c:formatCode>
                <c:ptCount val="2"/>
                <c:pt idx="0" formatCode="###0">
                  <c:v>100</c:v>
                </c:pt>
                <c:pt idx="1">
                  <c:v>0</c:v>
                </c:pt>
              </c:numCache>
            </c:numRef>
          </c:val>
          <c:extLst>
            <c:ext xmlns:c16="http://schemas.microsoft.com/office/drawing/2014/chart" uri="{C3380CC4-5D6E-409C-BE32-E72D297353CC}">
              <c16:uniqueId val="{00000000-4171-4F8F-B38F-58EBFA33CB25}"/>
            </c:ext>
          </c:extLst>
        </c:ser>
        <c:dLbls>
          <c:dLblPos val="inEnd"/>
          <c:showLegendKey val="0"/>
          <c:showVal val="1"/>
          <c:showCatName val="0"/>
          <c:showSerName val="0"/>
          <c:showPercent val="0"/>
          <c:showBubbleSize val="0"/>
        </c:dLbls>
        <c:gapWidth val="100"/>
        <c:overlap val="-24"/>
        <c:axId val="1665808400"/>
        <c:axId val="1665808944"/>
      </c:barChart>
      <c:catAx>
        <c:axId val="16658084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1665808944"/>
        <c:crosses val="autoZero"/>
        <c:auto val="1"/>
        <c:lblAlgn val="ctr"/>
        <c:lblOffset val="100"/>
        <c:noMultiLvlLbl val="0"/>
      </c:catAx>
      <c:valAx>
        <c:axId val="1665808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1665808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40AAE6DE-1884-4771-AA66-3E0A3923FAD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7B5-48E3-A2D7-3E83D92A5EB4}"/>
                </c:ext>
              </c:extLst>
            </c:dLbl>
            <c:dLbl>
              <c:idx val="1"/>
              <c:tx>
                <c:rich>
                  <a:bodyPr/>
                  <a:lstStyle/>
                  <a:p>
                    <a:fld id="{F879E843-9951-4154-B7F8-B5A2BDD2B81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7B5-48E3-A2D7-3E83D92A5EB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CONVIVENCIA!$C$14:$C$15</c:f>
              <c:strCache>
                <c:ptCount val="2"/>
                <c:pt idx="0">
                  <c:v>ALGUNAS VECES</c:v>
                </c:pt>
                <c:pt idx="1">
                  <c:v>SIEMPRE</c:v>
                </c:pt>
              </c:strCache>
            </c:strRef>
          </c:cat>
          <c:val>
            <c:numRef>
              <c:f>CONVIVENCIA!$F$14:$F$15</c:f>
              <c:numCache>
                <c:formatCode>###0</c:formatCode>
                <c:ptCount val="2"/>
                <c:pt idx="0">
                  <c:v>71.428571428571431</c:v>
                </c:pt>
                <c:pt idx="1">
                  <c:v>28.571428571428569</c:v>
                </c:pt>
              </c:numCache>
            </c:numRef>
          </c:val>
          <c:extLst>
            <c:ext xmlns:c16="http://schemas.microsoft.com/office/drawing/2014/chart" uri="{C3380CC4-5D6E-409C-BE32-E72D297353CC}">
              <c16:uniqueId val="{00000000-B6CB-4A6D-979E-A65A7D8B89D6}"/>
            </c:ext>
          </c:extLst>
        </c:ser>
        <c:dLbls>
          <c:dLblPos val="inEnd"/>
          <c:showLegendKey val="0"/>
          <c:showVal val="1"/>
          <c:showCatName val="0"/>
          <c:showSerName val="0"/>
          <c:showPercent val="0"/>
          <c:showBubbleSize val="0"/>
        </c:dLbls>
        <c:gapWidth val="100"/>
        <c:overlap val="-24"/>
        <c:axId val="305567096"/>
        <c:axId val="305568080"/>
      </c:barChart>
      <c:catAx>
        <c:axId val="305567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5568080"/>
        <c:crosses val="autoZero"/>
        <c:auto val="1"/>
        <c:lblAlgn val="ctr"/>
        <c:lblOffset val="100"/>
        <c:noMultiLvlLbl val="0"/>
      </c:catAx>
      <c:valAx>
        <c:axId val="3055680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5567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41CE9C3B-0B50-4C5D-8AE3-D0AD5786323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36F-4B6D-B725-2D4E8CC77467}"/>
                </c:ext>
              </c:extLst>
            </c:dLbl>
            <c:dLbl>
              <c:idx val="1"/>
              <c:tx>
                <c:rich>
                  <a:bodyPr/>
                  <a:lstStyle/>
                  <a:p>
                    <a:fld id="{EC9616B4-F843-4106-B756-AF8FD2E67D5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36F-4B6D-B725-2D4E8CC7746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CONVIVENCIA!$C$20:$C$21</c:f>
              <c:strCache>
                <c:ptCount val="2"/>
                <c:pt idx="0">
                  <c:v>NO</c:v>
                </c:pt>
                <c:pt idx="1">
                  <c:v>SI</c:v>
                </c:pt>
              </c:strCache>
            </c:strRef>
          </c:cat>
          <c:val>
            <c:numRef>
              <c:f>CONVIVENCIA!$F$20:$F$21</c:f>
              <c:numCache>
                <c:formatCode>###0</c:formatCode>
                <c:ptCount val="2"/>
                <c:pt idx="0">
                  <c:v>28.571428571428569</c:v>
                </c:pt>
                <c:pt idx="1">
                  <c:v>71.428571428571431</c:v>
                </c:pt>
              </c:numCache>
            </c:numRef>
          </c:val>
          <c:extLst>
            <c:ext xmlns:c16="http://schemas.microsoft.com/office/drawing/2014/chart" uri="{C3380CC4-5D6E-409C-BE32-E72D297353CC}">
              <c16:uniqueId val="{00000000-CFFC-4759-BCCA-4716C8607C87}"/>
            </c:ext>
          </c:extLst>
        </c:ser>
        <c:dLbls>
          <c:dLblPos val="inEnd"/>
          <c:showLegendKey val="0"/>
          <c:showVal val="1"/>
          <c:showCatName val="0"/>
          <c:showSerName val="0"/>
          <c:showPercent val="0"/>
          <c:showBubbleSize val="0"/>
        </c:dLbls>
        <c:gapWidth val="100"/>
        <c:overlap val="-24"/>
        <c:axId val="305567096"/>
        <c:axId val="305568080"/>
      </c:barChart>
      <c:catAx>
        <c:axId val="305567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5568080"/>
        <c:crosses val="autoZero"/>
        <c:auto val="1"/>
        <c:lblAlgn val="ctr"/>
        <c:lblOffset val="100"/>
        <c:noMultiLvlLbl val="0"/>
      </c:catAx>
      <c:valAx>
        <c:axId val="3055680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5567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E6BE672-5E0B-42FD-8203-31909ACF122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B1A-4818-B31D-925C1C889293}"/>
                </c:ext>
              </c:extLst>
            </c:dLbl>
            <c:dLbl>
              <c:idx val="1"/>
              <c:tx>
                <c:rich>
                  <a:bodyPr/>
                  <a:lstStyle/>
                  <a:p>
                    <a:fld id="{3F90CC51-BC6F-4D57-9CDF-7B294230613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B1A-4818-B31D-925C1C88929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CONVIVENCIA!$C$26:$C$27</c:f>
              <c:strCache>
                <c:ptCount val="2"/>
                <c:pt idx="0">
                  <c:v>ALGUNAS VECES</c:v>
                </c:pt>
                <c:pt idx="1">
                  <c:v>SIEMPRE</c:v>
                </c:pt>
              </c:strCache>
            </c:strRef>
          </c:cat>
          <c:val>
            <c:numRef>
              <c:f>CONVIVENCIA!$F$26:$F$27</c:f>
              <c:numCache>
                <c:formatCode>###0</c:formatCode>
                <c:ptCount val="2"/>
                <c:pt idx="0">
                  <c:v>42.857142857142854</c:v>
                </c:pt>
                <c:pt idx="1">
                  <c:v>57.142857142857139</c:v>
                </c:pt>
              </c:numCache>
            </c:numRef>
          </c:val>
          <c:extLst>
            <c:ext xmlns:c16="http://schemas.microsoft.com/office/drawing/2014/chart" uri="{C3380CC4-5D6E-409C-BE32-E72D297353CC}">
              <c16:uniqueId val="{00000000-8A45-42DE-923A-6D2703849758}"/>
            </c:ext>
          </c:extLst>
        </c:ser>
        <c:dLbls>
          <c:dLblPos val="inEnd"/>
          <c:showLegendKey val="0"/>
          <c:showVal val="1"/>
          <c:showCatName val="0"/>
          <c:showSerName val="0"/>
          <c:showPercent val="0"/>
          <c:showBubbleSize val="0"/>
        </c:dLbls>
        <c:gapWidth val="100"/>
        <c:overlap val="-24"/>
        <c:axId val="305567096"/>
        <c:axId val="305568080"/>
      </c:barChart>
      <c:catAx>
        <c:axId val="305567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5568080"/>
        <c:crosses val="autoZero"/>
        <c:auto val="1"/>
        <c:lblAlgn val="ctr"/>
        <c:lblOffset val="100"/>
        <c:noMultiLvlLbl val="0"/>
      </c:catAx>
      <c:valAx>
        <c:axId val="3055680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5567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9251A4F-7F79-41C5-B199-B7168219CB6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056-4556-85E8-DC99D11BDEAA}"/>
                </c:ext>
              </c:extLst>
            </c:dLbl>
            <c:dLbl>
              <c:idx val="1"/>
              <c:tx>
                <c:rich>
                  <a:bodyPr/>
                  <a:lstStyle/>
                  <a:p>
                    <a:fld id="{66E7ADC2-EFE0-4580-A5D8-94E1159BCD8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056-4556-85E8-DC99D11BDEAA}"/>
                </c:ext>
              </c:extLst>
            </c:dLbl>
            <c:dLbl>
              <c:idx val="2"/>
              <c:tx>
                <c:rich>
                  <a:bodyPr/>
                  <a:lstStyle/>
                  <a:p>
                    <a:fld id="{0C0C8488-9205-4DDF-AA9C-C03EDE6A05B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056-4556-85E8-DC99D11BDEA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CONVIVENCIA!$D$37:$D$39</c:f>
              <c:strCache>
                <c:ptCount val="3"/>
                <c:pt idx="0">
                  <c:v>INSTITUCIONALES</c:v>
                </c:pt>
                <c:pt idx="1">
                  <c:v>CON LOS COMPAÑEROS</c:v>
                </c:pt>
                <c:pt idx="2">
                  <c:v>OTROS</c:v>
                </c:pt>
              </c:strCache>
            </c:strRef>
          </c:cat>
          <c:val>
            <c:numRef>
              <c:f>CONVIVENCIA!$F$37:$F$39</c:f>
              <c:numCache>
                <c:formatCode>###0</c:formatCode>
                <c:ptCount val="3"/>
                <c:pt idx="0">
                  <c:v>53.3</c:v>
                </c:pt>
                <c:pt idx="1">
                  <c:v>73.400000000000006</c:v>
                </c:pt>
                <c:pt idx="2">
                  <c:v>46.7</c:v>
                </c:pt>
              </c:numCache>
            </c:numRef>
          </c:val>
          <c:extLst>
            <c:ext xmlns:c16="http://schemas.microsoft.com/office/drawing/2014/chart" uri="{C3380CC4-5D6E-409C-BE32-E72D297353CC}">
              <c16:uniqueId val="{00000000-BC30-4A23-86D4-DEF69507E515}"/>
            </c:ext>
          </c:extLst>
        </c:ser>
        <c:dLbls>
          <c:dLblPos val="inEnd"/>
          <c:showLegendKey val="0"/>
          <c:showVal val="1"/>
          <c:showCatName val="0"/>
          <c:showSerName val="0"/>
          <c:showPercent val="0"/>
          <c:showBubbleSize val="0"/>
        </c:dLbls>
        <c:gapWidth val="100"/>
        <c:overlap val="-24"/>
        <c:axId val="305567096"/>
        <c:axId val="305568080"/>
      </c:barChart>
      <c:catAx>
        <c:axId val="305567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5568080"/>
        <c:crosses val="autoZero"/>
        <c:auto val="1"/>
        <c:lblAlgn val="ctr"/>
        <c:lblOffset val="100"/>
        <c:noMultiLvlLbl val="0"/>
      </c:catAx>
      <c:valAx>
        <c:axId val="3055680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5567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89874C4-FF60-4C4C-900F-61ED8963FD7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D0-42BC-AF2E-CC95FBFEB22E}"/>
                </c:ext>
              </c:extLst>
            </c:dLbl>
            <c:dLbl>
              <c:idx val="1"/>
              <c:tx>
                <c:rich>
                  <a:bodyPr/>
                  <a:lstStyle/>
                  <a:p>
                    <a:fld id="{713140B5-751A-4069-B1AE-CFC496103F2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D0-42BC-AF2E-CC95FBFEB22E}"/>
                </c:ext>
              </c:extLst>
            </c:dLbl>
            <c:dLbl>
              <c:idx val="2"/>
              <c:tx>
                <c:rich>
                  <a:bodyPr/>
                  <a:lstStyle/>
                  <a:p>
                    <a:fld id="{487E0DE6-F2CA-4D3A-A064-19B053793AF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D0-42BC-AF2E-CC95FBFEB22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CONVIVENCIA!$C$32:$C$34</c:f>
              <c:strCache>
                <c:ptCount val="3"/>
                <c:pt idx="0">
                  <c:v>NUNCA</c:v>
                </c:pt>
                <c:pt idx="1">
                  <c:v>ALGUNAS VECES</c:v>
                </c:pt>
                <c:pt idx="2">
                  <c:v>SIEMPRE</c:v>
                </c:pt>
              </c:strCache>
            </c:strRef>
          </c:cat>
          <c:val>
            <c:numRef>
              <c:f>CONVIVENCIA!$F$32:$F$34</c:f>
              <c:numCache>
                <c:formatCode>###0</c:formatCode>
                <c:ptCount val="3"/>
                <c:pt idx="0">
                  <c:v>14.285714285714285</c:v>
                </c:pt>
                <c:pt idx="1">
                  <c:v>57.142857142857139</c:v>
                </c:pt>
                <c:pt idx="2">
                  <c:v>28.571428571428569</c:v>
                </c:pt>
              </c:numCache>
            </c:numRef>
          </c:val>
          <c:extLst>
            <c:ext xmlns:c16="http://schemas.microsoft.com/office/drawing/2014/chart" uri="{C3380CC4-5D6E-409C-BE32-E72D297353CC}">
              <c16:uniqueId val="{00000000-DC72-44E4-BF88-03FCBEE61A79}"/>
            </c:ext>
          </c:extLst>
        </c:ser>
        <c:dLbls>
          <c:dLblPos val="inEnd"/>
          <c:showLegendKey val="0"/>
          <c:showVal val="1"/>
          <c:showCatName val="0"/>
          <c:showSerName val="0"/>
          <c:showPercent val="0"/>
          <c:showBubbleSize val="0"/>
        </c:dLbls>
        <c:gapWidth val="100"/>
        <c:overlap val="-24"/>
        <c:axId val="305567096"/>
        <c:axId val="305568080"/>
      </c:barChart>
      <c:catAx>
        <c:axId val="305567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5568080"/>
        <c:crosses val="autoZero"/>
        <c:auto val="1"/>
        <c:lblAlgn val="ctr"/>
        <c:lblOffset val="100"/>
        <c:noMultiLvlLbl val="0"/>
      </c:catAx>
      <c:valAx>
        <c:axId val="3055680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5567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4F072291-8690-4D01-95E0-152806E7C9D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AF3-4C16-93F8-40C6F5E92633}"/>
                </c:ext>
              </c:extLst>
            </c:dLbl>
            <c:dLbl>
              <c:idx val="1"/>
              <c:tx>
                <c:rich>
                  <a:bodyPr/>
                  <a:lstStyle/>
                  <a:p>
                    <a:fld id="{4766E4EB-F025-4F44-8227-6A72CE5BF2D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AF3-4C16-93F8-40C6F5E9263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RELACION!$C$4:$C$5</c:f>
              <c:strCache>
                <c:ptCount val="2"/>
                <c:pt idx="0">
                  <c:v>ALGUNAS VECES</c:v>
                </c:pt>
                <c:pt idx="1">
                  <c:v>SIEMPRE</c:v>
                </c:pt>
              </c:strCache>
            </c:strRef>
          </c:cat>
          <c:val>
            <c:numRef>
              <c:f>RELACION!$F$4:$F$5</c:f>
              <c:numCache>
                <c:formatCode>###0</c:formatCode>
                <c:ptCount val="2"/>
                <c:pt idx="0">
                  <c:v>57.142857142857139</c:v>
                </c:pt>
                <c:pt idx="1">
                  <c:v>42.857142857142854</c:v>
                </c:pt>
              </c:numCache>
            </c:numRef>
          </c:val>
          <c:extLst>
            <c:ext xmlns:c16="http://schemas.microsoft.com/office/drawing/2014/chart" uri="{C3380CC4-5D6E-409C-BE32-E72D297353CC}">
              <c16:uniqueId val="{00000000-B945-4C21-93F0-62A035AF65FD}"/>
            </c:ext>
          </c:extLst>
        </c:ser>
        <c:dLbls>
          <c:dLblPos val="inEnd"/>
          <c:showLegendKey val="0"/>
          <c:showVal val="1"/>
          <c:showCatName val="0"/>
          <c:showSerName val="0"/>
          <c:showPercent val="0"/>
          <c:showBubbleSize val="0"/>
        </c:dLbls>
        <c:gapWidth val="100"/>
        <c:overlap val="-24"/>
        <c:axId val="683025384"/>
        <c:axId val="683026040"/>
      </c:barChart>
      <c:catAx>
        <c:axId val="683025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26040"/>
        <c:crosses val="autoZero"/>
        <c:auto val="1"/>
        <c:lblAlgn val="ctr"/>
        <c:lblOffset val="100"/>
        <c:noMultiLvlLbl val="0"/>
      </c:catAx>
      <c:valAx>
        <c:axId val="6830260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25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8E2D3D8-BF46-4716-8913-8F796FEE2D5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4C1-4E0F-9439-C294ECA2858F}"/>
                </c:ext>
              </c:extLst>
            </c:dLbl>
            <c:dLbl>
              <c:idx val="1"/>
              <c:tx>
                <c:rich>
                  <a:bodyPr/>
                  <a:lstStyle/>
                  <a:p>
                    <a:fld id="{01BAA15D-03DA-4503-92E2-BF9CFDF8649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4C1-4E0F-9439-C294ECA2858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RELACION!$C$10:$C$11</c:f>
              <c:strCache>
                <c:ptCount val="2"/>
                <c:pt idx="0">
                  <c:v>ALGUNAS VECES</c:v>
                </c:pt>
                <c:pt idx="1">
                  <c:v>SIEMPRE</c:v>
                </c:pt>
              </c:strCache>
            </c:strRef>
          </c:cat>
          <c:val>
            <c:numRef>
              <c:f>RELACION!$F$10:$F$11</c:f>
              <c:numCache>
                <c:formatCode>###0</c:formatCode>
                <c:ptCount val="2"/>
                <c:pt idx="0">
                  <c:v>71.428571428571431</c:v>
                </c:pt>
                <c:pt idx="1">
                  <c:v>28.571428571428569</c:v>
                </c:pt>
              </c:numCache>
            </c:numRef>
          </c:val>
          <c:extLst>
            <c:ext xmlns:c16="http://schemas.microsoft.com/office/drawing/2014/chart" uri="{C3380CC4-5D6E-409C-BE32-E72D297353CC}">
              <c16:uniqueId val="{00000000-E84F-4AAA-BFAE-5D93BFAE00E5}"/>
            </c:ext>
          </c:extLst>
        </c:ser>
        <c:dLbls>
          <c:dLblPos val="inEnd"/>
          <c:showLegendKey val="0"/>
          <c:showVal val="1"/>
          <c:showCatName val="0"/>
          <c:showSerName val="0"/>
          <c:showPercent val="0"/>
          <c:showBubbleSize val="0"/>
        </c:dLbls>
        <c:gapWidth val="100"/>
        <c:overlap val="-24"/>
        <c:axId val="683025384"/>
        <c:axId val="683026040"/>
      </c:barChart>
      <c:catAx>
        <c:axId val="683025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26040"/>
        <c:crosses val="autoZero"/>
        <c:auto val="1"/>
        <c:lblAlgn val="ctr"/>
        <c:lblOffset val="100"/>
        <c:noMultiLvlLbl val="0"/>
      </c:catAx>
      <c:valAx>
        <c:axId val="6830260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25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5D72200-B3F3-483B-A60E-BCE053D2653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71D-4CF6-8B96-E06D184B4E6D}"/>
                </c:ext>
              </c:extLst>
            </c:dLbl>
            <c:dLbl>
              <c:idx val="1"/>
              <c:tx>
                <c:rich>
                  <a:bodyPr/>
                  <a:lstStyle/>
                  <a:p>
                    <a:fld id="{5013763B-83C4-465D-B6FD-BC19C81C05C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71D-4CF6-8B96-E06D184B4E6D}"/>
                </c:ext>
              </c:extLst>
            </c:dLbl>
            <c:dLbl>
              <c:idx val="2"/>
              <c:tx>
                <c:rich>
                  <a:bodyPr/>
                  <a:lstStyle/>
                  <a:p>
                    <a:fld id="{EB1FB325-49CC-43ED-ACBE-E6C767AD08A3}" type="VALUE">
                      <a:rPr lang="en-US" smtClean="0"/>
                      <a:pPr/>
                      <a:t>[VALOR]</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71D-4CF6-8B96-E06D184B4E6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RELACION!$C$16:$C$18</c:f>
              <c:strCache>
                <c:ptCount val="3"/>
                <c:pt idx="0">
                  <c:v>NUNCA</c:v>
                </c:pt>
                <c:pt idx="1">
                  <c:v>ALGUNAS VECES</c:v>
                </c:pt>
                <c:pt idx="2">
                  <c:v>SIEMPRE</c:v>
                </c:pt>
              </c:strCache>
            </c:strRef>
          </c:cat>
          <c:val>
            <c:numRef>
              <c:f>RELACION!$F$16:$F$18</c:f>
              <c:numCache>
                <c:formatCode>###0</c:formatCode>
                <c:ptCount val="3"/>
                <c:pt idx="0">
                  <c:v>14.285714285714285</c:v>
                </c:pt>
                <c:pt idx="1">
                  <c:v>28.571428571428569</c:v>
                </c:pt>
                <c:pt idx="2">
                  <c:v>57.142857142857139</c:v>
                </c:pt>
              </c:numCache>
            </c:numRef>
          </c:val>
          <c:extLst>
            <c:ext xmlns:c16="http://schemas.microsoft.com/office/drawing/2014/chart" uri="{C3380CC4-5D6E-409C-BE32-E72D297353CC}">
              <c16:uniqueId val="{00000000-2B2C-4CC7-8EA6-934799F7639C}"/>
            </c:ext>
          </c:extLst>
        </c:ser>
        <c:dLbls>
          <c:dLblPos val="inEnd"/>
          <c:showLegendKey val="0"/>
          <c:showVal val="1"/>
          <c:showCatName val="0"/>
          <c:showSerName val="0"/>
          <c:showPercent val="0"/>
          <c:showBubbleSize val="0"/>
        </c:dLbls>
        <c:gapWidth val="100"/>
        <c:overlap val="-24"/>
        <c:axId val="683025384"/>
        <c:axId val="683026040"/>
      </c:barChart>
      <c:catAx>
        <c:axId val="683025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26040"/>
        <c:crosses val="autoZero"/>
        <c:auto val="1"/>
        <c:lblAlgn val="ctr"/>
        <c:lblOffset val="100"/>
        <c:noMultiLvlLbl val="0"/>
      </c:catAx>
      <c:valAx>
        <c:axId val="6830260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25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spPr>
            <a:solidFill>
              <a:srgbClr val="990000"/>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921-4DE8-81AE-8B6A5D927523}"/>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921-4DE8-81AE-8B6A5D927523}"/>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921-4DE8-81AE-8B6A5D92752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AB066425-A5A3-4154-90B3-670029A86CF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02B-4B48-B063-471D99DD4962}"/>
                </c:ext>
              </c:extLst>
            </c:dLbl>
            <c:dLbl>
              <c:idx val="1"/>
              <c:tx>
                <c:rich>
                  <a:bodyPr/>
                  <a:lstStyle/>
                  <a:p>
                    <a:fld id="{9B52635D-206D-405A-A38E-3C33843B690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02B-4B48-B063-471D99DD496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RELACION!$C$23:$C$24</c:f>
              <c:strCache>
                <c:ptCount val="2"/>
                <c:pt idx="0">
                  <c:v>SI</c:v>
                </c:pt>
                <c:pt idx="1">
                  <c:v>NO</c:v>
                </c:pt>
              </c:strCache>
            </c:strRef>
          </c:cat>
          <c:val>
            <c:numRef>
              <c:f>RELACION!$F$23:$F$24</c:f>
              <c:numCache>
                <c:formatCode>###0</c:formatCode>
                <c:ptCount val="2"/>
                <c:pt idx="0">
                  <c:v>42.857142857142854</c:v>
                </c:pt>
                <c:pt idx="1">
                  <c:v>57.142857142857139</c:v>
                </c:pt>
              </c:numCache>
            </c:numRef>
          </c:val>
          <c:extLst>
            <c:ext xmlns:c16="http://schemas.microsoft.com/office/drawing/2014/chart" uri="{C3380CC4-5D6E-409C-BE32-E72D297353CC}">
              <c16:uniqueId val="{00000000-C4F9-4534-8087-F668224D7C07}"/>
            </c:ext>
          </c:extLst>
        </c:ser>
        <c:dLbls>
          <c:dLblPos val="inEnd"/>
          <c:showLegendKey val="0"/>
          <c:showVal val="1"/>
          <c:showCatName val="0"/>
          <c:showSerName val="0"/>
          <c:showPercent val="0"/>
          <c:showBubbleSize val="0"/>
        </c:dLbls>
        <c:gapWidth val="100"/>
        <c:overlap val="-24"/>
        <c:axId val="683025384"/>
        <c:axId val="683026040"/>
      </c:barChart>
      <c:catAx>
        <c:axId val="683025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26040"/>
        <c:crosses val="autoZero"/>
        <c:auto val="1"/>
        <c:lblAlgn val="ctr"/>
        <c:lblOffset val="100"/>
        <c:noMultiLvlLbl val="0"/>
      </c:catAx>
      <c:valAx>
        <c:axId val="6830260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25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763C78E-328F-4B8C-82A9-F1DA9310FBA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902-41A2-9142-BF1BD825EBE3}"/>
                </c:ext>
              </c:extLst>
            </c:dLbl>
            <c:dLbl>
              <c:idx val="1"/>
              <c:tx>
                <c:rich>
                  <a:bodyPr/>
                  <a:lstStyle/>
                  <a:p>
                    <a:fld id="{CDF53CE6-8876-45F1-A536-9C4B138E360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902-41A2-9142-BF1BD825EBE3}"/>
                </c:ext>
              </c:extLst>
            </c:dLbl>
            <c:dLbl>
              <c:idx val="2"/>
              <c:tx>
                <c:rich>
                  <a:bodyPr/>
                  <a:lstStyle/>
                  <a:p>
                    <a:fld id="{57EC21AE-8917-45FC-8C26-9C2638C3BB2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902-41A2-9142-BF1BD825EBE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RELACION!$C$29:$C$31</c:f>
              <c:strCache>
                <c:ptCount val="3"/>
                <c:pt idx="0">
                  <c:v>NUNCA</c:v>
                </c:pt>
                <c:pt idx="1">
                  <c:v>ALGUNAS VECES</c:v>
                </c:pt>
                <c:pt idx="2">
                  <c:v>SIEMPRE</c:v>
                </c:pt>
              </c:strCache>
            </c:strRef>
          </c:cat>
          <c:val>
            <c:numRef>
              <c:f>RELACION!$F$29:$F$31</c:f>
              <c:numCache>
                <c:formatCode>###0</c:formatCode>
                <c:ptCount val="3"/>
                <c:pt idx="0">
                  <c:v>14.285714285714285</c:v>
                </c:pt>
                <c:pt idx="1">
                  <c:v>28.571428571428569</c:v>
                </c:pt>
                <c:pt idx="2">
                  <c:v>57.142857142857139</c:v>
                </c:pt>
              </c:numCache>
            </c:numRef>
          </c:val>
          <c:extLst>
            <c:ext xmlns:c16="http://schemas.microsoft.com/office/drawing/2014/chart" uri="{C3380CC4-5D6E-409C-BE32-E72D297353CC}">
              <c16:uniqueId val="{00000000-0349-4C19-9CAA-9DA4F90F050F}"/>
            </c:ext>
          </c:extLst>
        </c:ser>
        <c:dLbls>
          <c:dLblPos val="inEnd"/>
          <c:showLegendKey val="0"/>
          <c:showVal val="1"/>
          <c:showCatName val="0"/>
          <c:showSerName val="0"/>
          <c:showPercent val="0"/>
          <c:showBubbleSize val="0"/>
        </c:dLbls>
        <c:gapWidth val="100"/>
        <c:overlap val="-24"/>
        <c:axId val="683025384"/>
        <c:axId val="683026040"/>
      </c:barChart>
      <c:catAx>
        <c:axId val="683025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26040"/>
        <c:crosses val="autoZero"/>
        <c:auto val="1"/>
        <c:lblAlgn val="ctr"/>
        <c:lblOffset val="100"/>
        <c:noMultiLvlLbl val="0"/>
      </c:catAx>
      <c:valAx>
        <c:axId val="6830260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25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DEC39AE2-DB67-41C9-A801-74512920C70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1BE-4161-8B61-6DB0D775839D}"/>
                </c:ext>
              </c:extLst>
            </c:dLbl>
            <c:dLbl>
              <c:idx val="1"/>
              <c:tx>
                <c:rich>
                  <a:bodyPr/>
                  <a:lstStyle/>
                  <a:p>
                    <a:fld id="{1E47D3D8-6B9C-4578-AA9B-3670E872EC7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BE-4161-8B61-6DB0D775839D}"/>
                </c:ext>
              </c:extLst>
            </c:dLbl>
            <c:dLbl>
              <c:idx val="2"/>
              <c:tx>
                <c:rich>
                  <a:bodyPr/>
                  <a:lstStyle/>
                  <a:p>
                    <a:fld id="{238D3FF7-3702-4832-B9E3-666F26FD237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BE-4161-8B61-6DB0D775839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RELACION!$C$36:$C$38</c:f>
              <c:strCache>
                <c:ptCount val="3"/>
                <c:pt idx="0">
                  <c:v>NUNCA</c:v>
                </c:pt>
                <c:pt idx="1">
                  <c:v>ALGUNAS VECES</c:v>
                </c:pt>
                <c:pt idx="2">
                  <c:v>SIEMPRE</c:v>
                </c:pt>
              </c:strCache>
            </c:strRef>
          </c:cat>
          <c:val>
            <c:numRef>
              <c:f>RELACION!$F$36:$F$38</c:f>
              <c:numCache>
                <c:formatCode>###0</c:formatCode>
                <c:ptCount val="3"/>
                <c:pt idx="0">
                  <c:v>28.571428571428569</c:v>
                </c:pt>
                <c:pt idx="1">
                  <c:v>57.142857142857139</c:v>
                </c:pt>
                <c:pt idx="2">
                  <c:v>14.285714285714285</c:v>
                </c:pt>
              </c:numCache>
            </c:numRef>
          </c:val>
          <c:extLst>
            <c:ext xmlns:c16="http://schemas.microsoft.com/office/drawing/2014/chart" uri="{C3380CC4-5D6E-409C-BE32-E72D297353CC}">
              <c16:uniqueId val="{00000000-99E9-46F8-B8C3-E9C56F7519FC}"/>
            </c:ext>
          </c:extLst>
        </c:ser>
        <c:dLbls>
          <c:dLblPos val="inEnd"/>
          <c:showLegendKey val="0"/>
          <c:showVal val="1"/>
          <c:showCatName val="0"/>
          <c:showSerName val="0"/>
          <c:showPercent val="0"/>
          <c:showBubbleSize val="0"/>
        </c:dLbls>
        <c:gapWidth val="100"/>
        <c:overlap val="-24"/>
        <c:axId val="683025384"/>
        <c:axId val="683026040"/>
      </c:barChart>
      <c:catAx>
        <c:axId val="683025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26040"/>
        <c:crosses val="autoZero"/>
        <c:auto val="1"/>
        <c:lblAlgn val="ctr"/>
        <c:lblOffset val="100"/>
        <c:noMultiLvlLbl val="0"/>
      </c:catAx>
      <c:valAx>
        <c:axId val="6830260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25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C94EC5E6-3A0A-45AE-B733-617550F303F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BE8-4D52-B88E-815B03204960}"/>
                </c:ext>
              </c:extLst>
            </c:dLbl>
            <c:dLbl>
              <c:idx val="1"/>
              <c:tx>
                <c:rich>
                  <a:bodyPr/>
                  <a:lstStyle/>
                  <a:p>
                    <a:fld id="{CFE55082-9B84-4333-AA18-1E14613909C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BE8-4D52-B88E-815B03204960}"/>
                </c:ext>
              </c:extLst>
            </c:dLbl>
            <c:dLbl>
              <c:idx val="2"/>
              <c:tx>
                <c:rich>
                  <a:bodyPr/>
                  <a:lstStyle/>
                  <a:p>
                    <a:fld id="{54B43DC2-9C3D-4CE4-8BF5-65C2BDE86C9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BE8-4D52-B88E-815B0320496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RELACION!$C$43:$C$45</c:f>
              <c:strCache>
                <c:ptCount val="3"/>
                <c:pt idx="0">
                  <c:v>NUNCA</c:v>
                </c:pt>
                <c:pt idx="1">
                  <c:v>ALGUNAS VECES</c:v>
                </c:pt>
                <c:pt idx="2">
                  <c:v>SIEMPRE</c:v>
                </c:pt>
              </c:strCache>
            </c:strRef>
          </c:cat>
          <c:val>
            <c:numRef>
              <c:f>RELACION!$F$43:$F$45</c:f>
              <c:numCache>
                <c:formatCode>###0</c:formatCode>
                <c:ptCount val="3"/>
                <c:pt idx="0">
                  <c:v>14.285714285714285</c:v>
                </c:pt>
                <c:pt idx="1">
                  <c:v>71.428571428571431</c:v>
                </c:pt>
                <c:pt idx="2">
                  <c:v>14.285714285714285</c:v>
                </c:pt>
              </c:numCache>
            </c:numRef>
          </c:val>
          <c:extLst>
            <c:ext xmlns:c16="http://schemas.microsoft.com/office/drawing/2014/chart" uri="{C3380CC4-5D6E-409C-BE32-E72D297353CC}">
              <c16:uniqueId val="{00000000-9894-4756-9E1A-5682BF6CFB10}"/>
            </c:ext>
          </c:extLst>
        </c:ser>
        <c:dLbls>
          <c:dLblPos val="inEnd"/>
          <c:showLegendKey val="0"/>
          <c:showVal val="1"/>
          <c:showCatName val="0"/>
          <c:showSerName val="0"/>
          <c:showPercent val="0"/>
          <c:showBubbleSize val="0"/>
        </c:dLbls>
        <c:gapWidth val="100"/>
        <c:overlap val="-24"/>
        <c:axId val="683025384"/>
        <c:axId val="683026040"/>
      </c:barChart>
      <c:catAx>
        <c:axId val="683025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26040"/>
        <c:crosses val="autoZero"/>
        <c:auto val="1"/>
        <c:lblAlgn val="ctr"/>
        <c:lblOffset val="100"/>
        <c:noMultiLvlLbl val="0"/>
      </c:catAx>
      <c:valAx>
        <c:axId val="6830260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25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A380D22-8BEF-4AC0-88AA-AA1794AF043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2D4-4921-BBBD-C3BC269F1DDB}"/>
                </c:ext>
              </c:extLst>
            </c:dLbl>
            <c:dLbl>
              <c:idx val="1"/>
              <c:tx>
                <c:rich>
                  <a:bodyPr/>
                  <a:lstStyle/>
                  <a:p>
                    <a:fld id="{A8683392-00B2-4DC9-86D6-9C1D73B0C5E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2D4-4921-BBBD-C3BC269F1DD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PUESTO!$C$4:$C$5</c:f>
              <c:strCache>
                <c:ptCount val="2"/>
                <c:pt idx="0">
                  <c:v>ALGUNAS VECES</c:v>
                </c:pt>
                <c:pt idx="1">
                  <c:v>SIEMPRE</c:v>
                </c:pt>
              </c:strCache>
            </c:strRef>
          </c:cat>
          <c:val>
            <c:numRef>
              <c:f>PUESTO!$F$4:$F$5</c:f>
              <c:numCache>
                <c:formatCode>###0</c:formatCode>
                <c:ptCount val="2"/>
                <c:pt idx="0">
                  <c:v>28.571428571428569</c:v>
                </c:pt>
                <c:pt idx="1">
                  <c:v>71.428571428571431</c:v>
                </c:pt>
              </c:numCache>
            </c:numRef>
          </c:val>
          <c:extLst>
            <c:ext xmlns:c16="http://schemas.microsoft.com/office/drawing/2014/chart" uri="{C3380CC4-5D6E-409C-BE32-E72D297353CC}">
              <c16:uniqueId val="{00000000-5698-4635-8DE5-78921E0812FB}"/>
            </c:ext>
          </c:extLst>
        </c:ser>
        <c:dLbls>
          <c:dLblPos val="inEnd"/>
          <c:showLegendKey val="0"/>
          <c:showVal val="1"/>
          <c:showCatName val="0"/>
          <c:showSerName val="0"/>
          <c:showPercent val="0"/>
          <c:showBubbleSize val="0"/>
        </c:dLbls>
        <c:gapWidth val="100"/>
        <c:overlap val="-24"/>
        <c:axId val="713135776"/>
        <c:axId val="713132496"/>
      </c:barChart>
      <c:catAx>
        <c:axId val="713135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3132496"/>
        <c:crosses val="autoZero"/>
        <c:auto val="1"/>
        <c:lblAlgn val="ctr"/>
        <c:lblOffset val="100"/>
        <c:noMultiLvlLbl val="0"/>
      </c:catAx>
      <c:valAx>
        <c:axId val="713132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3135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CFB87D56-B568-477B-AC71-0317DD57445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507-45F2-AD74-CF9E492A2E6C}"/>
                </c:ext>
              </c:extLst>
            </c:dLbl>
            <c:dLbl>
              <c:idx val="1"/>
              <c:tx>
                <c:rich>
                  <a:bodyPr/>
                  <a:lstStyle/>
                  <a:p>
                    <a:fld id="{DD2FCE9A-1F7A-423B-B9CC-E7981F3036E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507-45F2-AD74-CF9E492A2E6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PUESTO!$C$10:$C$11</c:f>
              <c:strCache>
                <c:ptCount val="2"/>
                <c:pt idx="0">
                  <c:v>NO</c:v>
                </c:pt>
                <c:pt idx="1">
                  <c:v>SI</c:v>
                </c:pt>
              </c:strCache>
            </c:strRef>
          </c:cat>
          <c:val>
            <c:numRef>
              <c:f>PUESTO!$F$10:$F$11</c:f>
              <c:numCache>
                <c:formatCode>###0</c:formatCode>
                <c:ptCount val="2"/>
                <c:pt idx="0">
                  <c:v>71.428571428571431</c:v>
                </c:pt>
                <c:pt idx="1">
                  <c:v>28.571428571428569</c:v>
                </c:pt>
              </c:numCache>
            </c:numRef>
          </c:val>
          <c:extLst>
            <c:ext xmlns:c16="http://schemas.microsoft.com/office/drawing/2014/chart" uri="{C3380CC4-5D6E-409C-BE32-E72D297353CC}">
              <c16:uniqueId val="{00000000-CFC3-4288-9B5D-02BC86D40BFE}"/>
            </c:ext>
          </c:extLst>
        </c:ser>
        <c:dLbls>
          <c:dLblPos val="inEnd"/>
          <c:showLegendKey val="0"/>
          <c:showVal val="1"/>
          <c:showCatName val="0"/>
          <c:showSerName val="0"/>
          <c:showPercent val="0"/>
          <c:showBubbleSize val="0"/>
        </c:dLbls>
        <c:gapWidth val="100"/>
        <c:overlap val="-24"/>
        <c:axId val="713135776"/>
        <c:axId val="713132496"/>
      </c:barChart>
      <c:catAx>
        <c:axId val="713135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3132496"/>
        <c:crosses val="autoZero"/>
        <c:auto val="1"/>
        <c:lblAlgn val="ctr"/>
        <c:lblOffset val="100"/>
        <c:noMultiLvlLbl val="0"/>
      </c:catAx>
      <c:valAx>
        <c:axId val="713132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3135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7505510-0E4E-49CE-BD65-EB54EF56877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0E0-4D91-9EAE-3FCDF618C0F4}"/>
                </c:ext>
              </c:extLst>
            </c:dLbl>
            <c:dLbl>
              <c:idx val="1"/>
              <c:tx>
                <c:rich>
                  <a:bodyPr/>
                  <a:lstStyle/>
                  <a:p>
                    <a:fld id="{8356799F-D8D7-46E3-8405-5948B77D91C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0E0-4D91-9EAE-3FCDF618C0F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PUESTO!$C$16:$C$17</c:f>
              <c:strCache>
                <c:ptCount val="2"/>
                <c:pt idx="0">
                  <c:v>ALGUNAS VECES</c:v>
                </c:pt>
                <c:pt idx="1">
                  <c:v>SIEMPRE</c:v>
                </c:pt>
              </c:strCache>
            </c:strRef>
          </c:cat>
          <c:val>
            <c:numRef>
              <c:f>PUESTO!$F$16:$F$17</c:f>
              <c:numCache>
                <c:formatCode>###0</c:formatCode>
                <c:ptCount val="2"/>
                <c:pt idx="0">
                  <c:v>42.857142857142854</c:v>
                </c:pt>
                <c:pt idx="1">
                  <c:v>57.142857142857139</c:v>
                </c:pt>
              </c:numCache>
            </c:numRef>
          </c:val>
          <c:extLst>
            <c:ext xmlns:c16="http://schemas.microsoft.com/office/drawing/2014/chart" uri="{C3380CC4-5D6E-409C-BE32-E72D297353CC}">
              <c16:uniqueId val="{00000000-5A84-4B14-8B5D-6D9CE3A34F99}"/>
            </c:ext>
          </c:extLst>
        </c:ser>
        <c:dLbls>
          <c:dLblPos val="inEnd"/>
          <c:showLegendKey val="0"/>
          <c:showVal val="1"/>
          <c:showCatName val="0"/>
          <c:showSerName val="0"/>
          <c:showPercent val="0"/>
          <c:showBubbleSize val="0"/>
        </c:dLbls>
        <c:gapWidth val="100"/>
        <c:overlap val="-24"/>
        <c:axId val="713135776"/>
        <c:axId val="713132496"/>
      </c:barChart>
      <c:catAx>
        <c:axId val="713135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3132496"/>
        <c:crosses val="autoZero"/>
        <c:auto val="1"/>
        <c:lblAlgn val="ctr"/>
        <c:lblOffset val="100"/>
        <c:noMultiLvlLbl val="0"/>
      </c:catAx>
      <c:valAx>
        <c:axId val="713132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3135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FDDD79D2-F678-4159-AE77-275DE759120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671-48A7-A30F-32A026644D23}"/>
                </c:ext>
              </c:extLst>
            </c:dLbl>
            <c:dLbl>
              <c:idx val="1"/>
              <c:tx>
                <c:rich>
                  <a:bodyPr/>
                  <a:lstStyle/>
                  <a:p>
                    <a:fld id="{912FF495-F161-48F7-B29F-C29F80B9A03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671-48A7-A30F-32A026644D2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PUESTO!$C$22:$C$23</c:f>
              <c:strCache>
                <c:ptCount val="2"/>
                <c:pt idx="0">
                  <c:v>NO</c:v>
                </c:pt>
                <c:pt idx="1">
                  <c:v>SI</c:v>
                </c:pt>
              </c:strCache>
            </c:strRef>
          </c:cat>
          <c:val>
            <c:numRef>
              <c:f>PUESTO!$F$22:$F$23</c:f>
              <c:numCache>
                <c:formatCode>###0</c:formatCode>
                <c:ptCount val="2"/>
                <c:pt idx="0">
                  <c:v>14.285714285714285</c:v>
                </c:pt>
                <c:pt idx="1">
                  <c:v>85.714285714285708</c:v>
                </c:pt>
              </c:numCache>
            </c:numRef>
          </c:val>
          <c:extLst>
            <c:ext xmlns:c16="http://schemas.microsoft.com/office/drawing/2014/chart" uri="{C3380CC4-5D6E-409C-BE32-E72D297353CC}">
              <c16:uniqueId val="{00000000-571F-4AF0-941D-4C6E4231B157}"/>
            </c:ext>
          </c:extLst>
        </c:ser>
        <c:dLbls>
          <c:dLblPos val="inEnd"/>
          <c:showLegendKey val="0"/>
          <c:showVal val="1"/>
          <c:showCatName val="0"/>
          <c:showSerName val="0"/>
          <c:showPercent val="0"/>
          <c:showBubbleSize val="0"/>
        </c:dLbls>
        <c:gapWidth val="100"/>
        <c:overlap val="-24"/>
        <c:axId val="713135776"/>
        <c:axId val="713132496"/>
      </c:barChart>
      <c:catAx>
        <c:axId val="713135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3132496"/>
        <c:crosses val="autoZero"/>
        <c:auto val="1"/>
        <c:lblAlgn val="ctr"/>
        <c:lblOffset val="100"/>
        <c:noMultiLvlLbl val="0"/>
      </c:catAx>
      <c:valAx>
        <c:axId val="713132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3135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F9014658-F391-4CB5-AF04-8D5872856E4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5DE-4D47-AF3A-28C2FD6F95B1}"/>
                </c:ext>
              </c:extLst>
            </c:dLbl>
            <c:dLbl>
              <c:idx val="1"/>
              <c:tx>
                <c:rich>
                  <a:bodyPr/>
                  <a:lstStyle/>
                  <a:p>
                    <a:fld id="{21337F4B-60A2-4E0F-834A-B55A0801FEE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5DE-4D47-AF3A-28C2FD6F95B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PUESTO!$C$28:$C$29</c:f>
              <c:strCache>
                <c:ptCount val="2"/>
                <c:pt idx="0">
                  <c:v>ALGUNAS VECES</c:v>
                </c:pt>
                <c:pt idx="1">
                  <c:v>SIEMPRE</c:v>
                </c:pt>
              </c:strCache>
            </c:strRef>
          </c:cat>
          <c:val>
            <c:numRef>
              <c:f>PUESTO!$F$28:$F$29</c:f>
              <c:numCache>
                <c:formatCode>###0</c:formatCode>
                <c:ptCount val="2"/>
                <c:pt idx="0">
                  <c:v>14.285714285714285</c:v>
                </c:pt>
                <c:pt idx="1">
                  <c:v>85.714285714285708</c:v>
                </c:pt>
              </c:numCache>
            </c:numRef>
          </c:val>
          <c:extLst>
            <c:ext xmlns:c16="http://schemas.microsoft.com/office/drawing/2014/chart" uri="{C3380CC4-5D6E-409C-BE32-E72D297353CC}">
              <c16:uniqueId val="{00000000-E6FB-4139-BF36-225BE03A11D7}"/>
            </c:ext>
          </c:extLst>
        </c:ser>
        <c:dLbls>
          <c:dLblPos val="inEnd"/>
          <c:showLegendKey val="0"/>
          <c:showVal val="1"/>
          <c:showCatName val="0"/>
          <c:showSerName val="0"/>
          <c:showPercent val="0"/>
          <c:showBubbleSize val="0"/>
        </c:dLbls>
        <c:gapWidth val="100"/>
        <c:overlap val="-24"/>
        <c:axId val="713135776"/>
        <c:axId val="713132496"/>
      </c:barChart>
      <c:catAx>
        <c:axId val="713135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3132496"/>
        <c:crosses val="autoZero"/>
        <c:auto val="1"/>
        <c:lblAlgn val="ctr"/>
        <c:lblOffset val="100"/>
        <c:noMultiLvlLbl val="0"/>
      </c:catAx>
      <c:valAx>
        <c:axId val="713132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3135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278441A-1780-41C4-B815-953869A314E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A3D-469A-B90E-D1EE662E569F}"/>
                </c:ext>
              </c:extLst>
            </c:dLbl>
            <c:dLbl>
              <c:idx val="1"/>
              <c:tx>
                <c:rich>
                  <a:bodyPr/>
                  <a:lstStyle/>
                  <a:p>
                    <a:fld id="{85993E17-1C50-46E8-871E-0B52628A954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A3D-469A-B90E-D1EE662E569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PUESTO!$C$28:$C$29</c:f>
              <c:strCache>
                <c:ptCount val="2"/>
                <c:pt idx="0">
                  <c:v>ALGUNAS VECES</c:v>
                </c:pt>
                <c:pt idx="1">
                  <c:v>SIEMPRE</c:v>
                </c:pt>
              </c:strCache>
            </c:strRef>
          </c:cat>
          <c:val>
            <c:numRef>
              <c:f>PUESTO!$F$28:$F$29</c:f>
              <c:numCache>
                <c:formatCode>###0</c:formatCode>
                <c:ptCount val="2"/>
                <c:pt idx="0">
                  <c:v>14.285714285714285</c:v>
                </c:pt>
                <c:pt idx="1">
                  <c:v>85.714285714285708</c:v>
                </c:pt>
              </c:numCache>
            </c:numRef>
          </c:val>
          <c:extLst>
            <c:ext xmlns:c16="http://schemas.microsoft.com/office/drawing/2014/chart" uri="{C3380CC4-5D6E-409C-BE32-E72D297353CC}">
              <c16:uniqueId val="{00000000-C34F-481F-A1D8-059DC93586DE}"/>
            </c:ext>
          </c:extLst>
        </c:ser>
        <c:dLbls>
          <c:dLblPos val="inEnd"/>
          <c:showLegendKey val="0"/>
          <c:showVal val="1"/>
          <c:showCatName val="0"/>
          <c:showSerName val="0"/>
          <c:showPercent val="0"/>
          <c:showBubbleSize val="0"/>
        </c:dLbls>
        <c:gapWidth val="100"/>
        <c:overlap val="-24"/>
        <c:axId val="713135776"/>
        <c:axId val="713132496"/>
      </c:barChart>
      <c:catAx>
        <c:axId val="713135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3132496"/>
        <c:crosses val="autoZero"/>
        <c:auto val="1"/>
        <c:lblAlgn val="ctr"/>
        <c:lblOffset val="100"/>
        <c:noMultiLvlLbl val="0"/>
      </c:catAx>
      <c:valAx>
        <c:axId val="713132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3135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DBD-4275-8A97-FFE2AF8F4B36}"/>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DBD-4275-8A97-FFE2AF8F4B3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DOCENTES</c:v>
                </c:pt>
              </c:strCache>
            </c:strRef>
          </c:cat>
          <c:val>
            <c:numRef>
              <c:f>Hoja1!$B$43:$B$44</c:f>
              <c:numCache>
                <c:formatCode>General</c:formatCode>
                <c:ptCount val="2"/>
                <c:pt idx="0">
                  <c:v>2</c:v>
                </c:pt>
                <c:pt idx="1">
                  <c:v>13</c:v>
                </c:pt>
              </c:numCache>
            </c:numRef>
          </c:val>
          <c:extLst>
            <c:ext xmlns:c16="http://schemas.microsoft.com/office/drawing/2014/chart" uri="{C3380CC4-5D6E-409C-BE32-E72D297353CC}">
              <c16:uniqueId val="{00000004-8DBD-4275-8A97-FFE2AF8F4B3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F6EACAD-5E03-4A38-8150-AC5C1C6001B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E79-47DF-96D5-BD8F93C6CAA7}"/>
                </c:ext>
              </c:extLst>
            </c:dLbl>
            <c:dLbl>
              <c:idx val="1"/>
              <c:tx>
                <c:rich>
                  <a:bodyPr/>
                  <a:lstStyle/>
                  <a:p>
                    <a:fld id="{A364DD38-91DA-42BC-AB3C-B0EF92B1989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E79-47DF-96D5-BD8F93C6CAA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PUESTO!$C$40:$C$41</c:f>
              <c:strCache>
                <c:ptCount val="2"/>
                <c:pt idx="0">
                  <c:v>NO</c:v>
                </c:pt>
                <c:pt idx="1">
                  <c:v>SI</c:v>
                </c:pt>
              </c:strCache>
            </c:strRef>
          </c:cat>
          <c:val>
            <c:numRef>
              <c:f>PUESTO!$F$40:$F$41</c:f>
              <c:numCache>
                <c:formatCode>###0</c:formatCode>
                <c:ptCount val="2"/>
                <c:pt idx="0">
                  <c:v>14.285714285714285</c:v>
                </c:pt>
                <c:pt idx="1">
                  <c:v>85.714285714285708</c:v>
                </c:pt>
              </c:numCache>
            </c:numRef>
          </c:val>
          <c:extLst>
            <c:ext xmlns:c16="http://schemas.microsoft.com/office/drawing/2014/chart" uri="{C3380CC4-5D6E-409C-BE32-E72D297353CC}">
              <c16:uniqueId val="{00000000-5505-4DA4-A175-E167DA9D463C}"/>
            </c:ext>
          </c:extLst>
        </c:ser>
        <c:dLbls>
          <c:dLblPos val="inEnd"/>
          <c:showLegendKey val="0"/>
          <c:showVal val="1"/>
          <c:showCatName val="0"/>
          <c:showSerName val="0"/>
          <c:showPercent val="0"/>
          <c:showBubbleSize val="0"/>
        </c:dLbls>
        <c:gapWidth val="100"/>
        <c:overlap val="-24"/>
        <c:axId val="713135776"/>
        <c:axId val="713132496"/>
      </c:barChart>
      <c:catAx>
        <c:axId val="713135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3132496"/>
        <c:crosses val="autoZero"/>
        <c:auto val="1"/>
        <c:lblAlgn val="ctr"/>
        <c:lblOffset val="100"/>
        <c:noMultiLvlLbl val="0"/>
      </c:catAx>
      <c:valAx>
        <c:axId val="713132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3135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147FEED-29C4-415A-8FDA-017E1323E65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132-4915-B01F-038956F72264}"/>
                </c:ext>
              </c:extLst>
            </c:dLbl>
            <c:dLbl>
              <c:idx val="1"/>
              <c:tx>
                <c:rich>
                  <a:bodyPr/>
                  <a:lstStyle/>
                  <a:p>
                    <a:fld id="{1A2BF329-8180-4B30-9A4A-8D48D94B4C7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132-4915-B01F-038956F7226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PUESTO!$C$46:$C$47</c:f>
              <c:strCache>
                <c:ptCount val="2"/>
                <c:pt idx="0">
                  <c:v>ALGUNAS VECES</c:v>
                </c:pt>
                <c:pt idx="1">
                  <c:v>SIEMPRE</c:v>
                </c:pt>
              </c:strCache>
            </c:strRef>
          </c:cat>
          <c:val>
            <c:numRef>
              <c:f>PUESTO!$F$46:$F$47</c:f>
              <c:numCache>
                <c:formatCode>###0</c:formatCode>
                <c:ptCount val="2"/>
                <c:pt idx="0">
                  <c:v>28.571428571428569</c:v>
                </c:pt>
                <c:pt idx="1">
                  <c:v>71.428571428571431</c:v>
                </c:pt>
              </c:numCache>
            </c:numRef>
          </c:val>
          <c:extLst>
            <c:ext xmlns:c16="http://schemas.microsoft.com/office/drawing/2014/chart" uri="{C3380CC4-5D6E-409C-BE32-E72D297353CC}">
              <c16:uniqueId val="{00000000-A75C-4AEA-A809-1FB8F98522CE}"/>
            </c:ext>
          </c:extLst>
        </c:ser>
        <c:dLbls>
          <c:dLblPos val="inEnd"/>
          <c:showLegendKey val="0"/>
          <c:showVal val="1"/>
          <c:showCatName val="0"/>
          <c:showSerName val="0"/>
          <c:showPercent val="0"/>
          <c:showBubbleSize val="0"/>
        </c:dLbls>
        <c:gapWidth val="100"/>
        <c:overlap val="-24"/>
        <c:axId val="713135776"/>
        <c:axId val="713132496"/>
      </c:barChart>
      <c:catAx>
        <c:axId val="713135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3132496"/>
        <c:crosses val="autoZero"/>
        <c:auto val="1"/>
        <c:lblAlgn val="ctr"/>
        <c:lblOffset val="100"/>
        <c:noMultiLvlLbl val="0"/>
      </c:catAx>
      <c:valAx>
        <c:axId val="713132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3135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DDB747D1-A4AC-4EF5-AF1D-16B91E1D02C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480-4EE3-93BD-DE561964CB46}"/>
                </c:ext>
              </c:extLst>
            </c:dLbl>
            <c:dLbl>
              <c:idx val="1"/>
              <c:tx>
                <c:rich>
                  <a:bodyPr/>
                  <a:lstStyle/>
                  <a:p>
                    <a:fld id="{EB794350-A8CA-4DEA-B637-7C3BE9EF515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480-4EE3-93BD-DE561964CB4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PUESTO!$C$28:$C$29</c:f>
              <c:strCache>
                <c:ptCount val="2"/>
                <c:pt idx="0">
                  <c:v>ALGUNAS VECES</c:v>
                </c:pt>
                <c:pt idx="1">
                  <c:v>SIEMPRE</c:v>
                </c:pt>
              </c:strCache>
            </c:strRef>
          </c:cat>
          <c:val>
            <c:numRef>
              <c:f>PUESTO!$F$28:$F$29</c:f>
              <c:numCache>
                <c:formatCode>###0</c:formatCode>
                <c:ptCount val="2"/>
                <c:pt idx="0">
                  <c:v>14.285714285714285</c:v>
                </c:pt>
                <c:pt idx="1">
                  <c:v>85.714285714285708</c:v>
                </c:pt>
              </c:numCache>
            </c:numRef>
          </c:val>
          <c:extLst>
            <c:ext xmlns:c16="http://schemas.microsoft.com/office/drawing/2014/chart" uri="{C3380CC4-5D6E-409C-BE32-E72D297353CC}">
              <c16:uniqueId val="{00000000-9A85-461E-BDFE-97641D8182B1}"/>
            </c:ext>
          </c:extLst>
        </c:ser>
        <c:dLbls>
          <c:dLblPos val="inEnd"/>
          <c:showLegendKey val="0"/>
          <c:showVal val="1"/>
          <c:showCatName val="0"/>
          <c:showSerName val="0"/>
          <c:showPercent val="0"/>
          <c:showBubbleSize val="0"/>
        </c:dLbls>
        <c:gapWidth val="100"/>
        <c:overlap val="-24"/>
        <c:axId val="713135776"/>
        <c:axId val="713132496"/>
      </c:barChart>
      <c:catAx>
        <c:axId val="713135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3132496"/>
        <c:crosses val="autoZero"/>
        <c:auto val="1"/>
        <c:lblAlgn val="ctr"/>
        <c:lblOffset val="100"/>
        <c:noMultiLvlLbl val="0"/>
      </c:catAx>
      <c:valAx>
        <c:axId val="713132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3135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LIBRE</a:t>
            </a:r>
            <a:r>
              <a:rPr lang="es-MX" sz="1800" baseline="0" dirty="0"/>
              <a:t> DE BASURA</a:t>
            </a:r>
            <a:endParaRPr lang="es-MX"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A32247CF-BF8B-43CC-A880-C1F083F4DCE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C77-4577-8141-BB8E021E5DE8}"/>
                </c:ext>
              </c:extLst>
            </c:dLbl>
            <c:dLbl>
              <c:idx val="1"/>
              <c:tx>
                <c:rich>
                  <a:bodyPr/>
                  <a:lstStyle/>
                  <a:p>
                    <a:fld id="{446C7D18-3B21-4992-9152-D54F261CE5F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C77-4577-8141-BB8E021E5DE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MEDIO!$C$4:$C$5</c:f>
              <c:strCache>
                <c:ptCount val="2"/>
                <c:pt idx="0">
                  <c:v>NO</c:v>
                </c:pt>
                <c:pt idx="1">
                  <c:v>SI</c:v>
                </c:pt>
              </c:strCache>
            </c:strRef>
          </c:cat>
          <c:val>
            <c:numRef>
              <c:f>MEDIO!$F$4:$F$5</c:f>
              <c:numCache>
                <c:formatCode>###0</c:formatCode>
                <c:ptCount val="2"/>
                <c:pt idx="0">
                  <c:v>42.857142857142854</c:v>
                </c:pt>
                <c:pt idx="1">
                  <c:v>57.142857142857139</c:v>
                </c:pt>
              </c:numCache>
            </c:numRef>
          </c:val>
          <c:extLst>
            <c:ext xmlns:c16="http://schemas.microsoft.com/office/drawing/2014/chart" uri="{C3380CC4-5D6E-409C-BE32-E72D297353CC}">
              <c16:uniqueId val="{00000000-2F99-4173-A448-8A1876BCB6F6}"/>
            </c:ext>
          </c:extLst>
        </c:ser>
        <c:dLbls>
          <c:dLblPos val="inEnd"/>
          <c:showLegendKey val="0"/>
          <c:showVal val="1"/>
          <c:showCatName val="0"/>
          <c:showSerName val="0"/>
          <c:showPercent val="0"/>
          <c:showBubbleSize val="0"/>
        </c:dLbls>
        <c:gapWidth val="100"/>
        <c:overlap val="-24"/>
        <c:axId val="584137696"/>
        <c:axId val="584133104"/>
      </c:barChart>
      <c:catAx>
        <c:axId val="584137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33104"/>
        <c:crosses val="autoZero"/>
        <c:auto val="1"/>
        <c:lblAlgn val="ctr"/>
        <c:lblOffset val="100"/>
        <c:noMultiLvlLbl val="0"/>
      </c:catAx>
      <c:valAx>
        <c:axId val="584133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37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OLORES DESAGRADABLES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3DACA83-1486-4D32-A915-BE745BEE105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D0C-4115-88C5-C015E85B2031}"/>
                </c:ext>
              </c:extLst>
            </c:dLbl>
            <c:dLbl>
              <c:idx val="1"/>
              <c:tx>
                <c:rich>
                  <a:bodyPr/>
                  <a:lstStyle/>
                  <a:p>
                    <a:fld id="{0CAECD3D-9541-47D8-8B75-EEF84CF89BD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D0C-4115-88C5-C015E85B203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MEDIO!$C$10:$C$11</c:f>
              <c:strCache>
                <c:ptCount val="2"/>
                <c:pt idx="0">
                  <c:v>NO</c:v>
                </c:pt>
                <c:pt idx="1">
                  <c:v>SI</c:v>
                </c:pt>
              </c:strCache>
            </c:strRef>
          </c:cat>
          <c:val>
            <c:numRef>
              <c:f>MEDIO!$F$10:$F$11</c:f>
              <c:numCache>
                <c:formatCode>###0</c:formatCode>
                <c:ptCount val="2"/>
                <c:pt idx="0">
                  <c:v>57.142857142857139</c:v>
                </c:pt>
                <c:pt idx="1">
                  <c:v>42.857142857142854</c:v>
                </c:pt>
              </c:numCache>
            </c:numRef>
          </c:val>
          <c:extLst>
            <c:ext xmlns:c16="http://schemas.microsoft.com/office/drawing/2014/chart" uri="{C3380CC4-5D6E-409C-BE32-E72D297353CC}">
              <c16:uniqueId val="{00000000-E196-48B0-837A-DE6D342F7233}"/>
            </c:ext>
          </c:extLst>
        </c:ser>
        <c:dLbls>
          <c:dLblPos val="inEnd"/>
          <c:showLegendKey val="0"/>
          <c:showVal val="1"/>
          <c:showCatName val="0"/>
          <c:showSerName val="0"/>
          <c:showPercent val="0"/>
          <c:showBubbleSize val="0"/>
        </c:dLbls>
        <c:gapWidth val="100"/>
        <c:overlap val="-24"/>
        <c:axId val="584137696"/>
        <c:axId val="584133104"/>
      </c:barChart>
      <c:catAx>
        <c:axId val="584137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33104"/>
        <c:crosses val="autoZero"/>
        <c:auto val="1"/>
        <c:lblAlgn val="ctr"/>
        <c:lblOffset val="100"/>
        <c:noMultiLvlLbl val="0"/>
      </c:catAx>
      <c:valAx>
        <c:axId val="584133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37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PLAGAS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74A027C-94AC-4EDE-BB01-8D3349A0EB3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E81-4898-A717-C642B0C253C7}"/>
                </c:ext>
              </c:extLst>
            </c:dLbl>
            <c:dLbl>
              <c:idx val="1"/>
              <c:tx>
                <c:rich>
                  <a:bodyPr/>
                  <a:lstStyle/>
                  <a:p>
                    <a:fld id="{F00F778B-EFFC-440C-AE30-61AE76711FF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E81-4898-A717-C642B0C253C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MEDIO!$C$10:$C$11</c:f>
              <c:strCache>
                <c:ptCount val="2"/>
                <c:pt idx="0">
                  <c:v>NO</c:v>
                </c:pt>
                <c:pt idx="1">
                  <c:v>SI</c:v>
                </c:pt>
              </c:strCache>
            </c:strRef>
          </c:cat>
          <c:val>
            <c:numRef>
              <c:f>MEDIO!$F$10:$F$11</c:f>
              <c:numCache>
                <c:formatCode>###0</c:formatCode>
                <c:ptCount val="2"/>
                <c:pt idx="0">
                  <c:v>57.142857142857139</c:v>
                </c:pt>
                <c:pt idx="1">
                  <c:v>42.857142857142854</c:v>
                </c:pt>
              </c:numCache>
            </c:numRef>
          </c:val>
          <c:extLst>
            <c:ext xmlns:c16="http://schemas.microsoft.com/office/drawing/2014/chart" uri="{C3380CC4-5D6E-409C-BE32-E72D297353CC}">
              <c16:uniqueId val="{00000000-809A-4B7B-8CDE-8DE30839574C}"/>
            </c:ext>
          </c:extLst>
        </c:ser>
        <c:dLbls>
          <c:dLblPos val="inEnd"/>
          <c:showLegendKey val="0"/>
          <c:showVal val="1"/>
          <c:showCatName val="0"/>
          <c:showSerName val="0"/>
          <c:showPercent val="0"/>
          <c:showBubbleSize val="0"/>
        </c:dLbls>
        <c:gapWidth val="100"/>
        <c:overlap val="-24"/>
        <c:axId val="584137696"/>
        <c:axId val="584133104"/>
      </c:barChart>
      <c:catAx>
        <c:axId val="584137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33104"/>
        <c:crosses val="autoZero"/>
        <c:auto val="1"/>
        <c:lblAlgn val="ctr"/>
        <c:lblOffset val="100"/>
        <c:noMultiLvlLbl val="0"/>
      </c:catAx>
      <c:valAx>
        <c:axId val="584133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37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AGUA ESTANCADA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5C05EE41-9952-4AE1-93BF-DCC048129FC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68E-480C-A706-45D3708A8E06}"/>
                </c:ext>
              </c:extLst>
            </c:dLbl>
            <c:dLbl>
              <c:idx val="1"/>
              <c:tx>
                <c:rich>
                  <a:bodyPr/>
                  <a:lstStyle/>
                  <a:p>
                    <a:fld id="{F92DE573-D85B-4D5E-81AC-CEBD2C72935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68E-480C-A706-45D3708A8E0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MEDIO!$C$22:$C$23</c:f>
              <c:strCache>
                <c:ptCount val="2"/>
                <c:pt idx="0">
                  <c:v>NO</c:v>
                </c:pt>
                <c:pt idx="1">
                  <c:v>SI</c:v>
                </c:pt>
              </c:strCache>
            </c:strRef>
          </c:cat>
          <c:val>
            <c:numRef>
              <c:f>MEDIO!$F$22:$F$23</c:f>
              <c:numCache>
                <c:formatCode>###0</c:formatCode>
                <c:ptCount val="2"/>
                <c:pt idx="0">
                  <c:v>71.428571428571431</c:v>
                </c:pt>
                <c:pt idx="1">
                  <c:v>28.571428571428569</c:v>
                </c:pt>
              </c:numCache>
            </c:numRef>
          </c:val>
          <c:extLst>
            <c:ext xmlns:c16="http://schemas.microsoft.com/office/drawing/2014/chart" uri="{C3380CC4-5D6E-409C-BE32-E72D297353CC}">
              <c16:uniqueId val="{00000000-5726-4019-8190-33EACCA3D25C}"/>
            </c:ext>
          </c:extLst>
        </c:ser>
        <c:dLbls>
          <c:dLblPos val="inEnd"/>
          <c:showLegendKey val="0"/>
          <c:showVal val="1"/>
          <c:showCatName val="0"/>
          <c:showSerName val="0"/>
          <c:showPercent val="0"/>
          <c:showBubbleSize val="0"/>
        </c:dLbls>
        <c:gapWidth val="100"/>
        <c:overlap val="-24"/>
        <c:axId val="584137696"/>
        <c:axId val="584133104"/>
      </c:barChart>
      <c:catAx>
        <c:axId val="584137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33104"/>
        <c:crosses val="autoZero"/>
        <c:auto val="1"/>
        <c:lblAlgn val="ctr"/>
        <c:lblOffset val="100"/>
        <c:noMultiLvlLbl val="0"/>
      </c:catAx>
      <c:valAx>
        <c:axId val="584133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37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AGUA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F4F5CDCB-C46F-490D-A55D-DBD5AEE22BC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084-464E-A54F-C13E8C3EF674}"/>
                </c:ext>
              </c:extLst>
            </c:dLbl>
            <c:dLbl>
              <c:idx val="1"/>
              <c:tx>
                <c:rich>
                  <a:bodyPr/>
                  <a:lstStyle/>
                  <a:p>
                    <a:fld id="{8C3FA285-2657-4229-8997-8DF6E0FC31E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084-464E-A54F-C13E8C3EF67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MEDIO!$C$10:$C$11</c:f>
              <c:strCache>
                <c:ptCount val="2"/>
                <c:pt idx="0">
                  <c:v>NO</c:v>
                </c:pt>
                <c:pt idx="1">
                  <c:v>SI</c:v>
                </c:pt>
              </c:strCache>
            </c:strRef>
          </c:cat>
          <c:val>
            <c:numRef>
              <c:f>MEDIO!$F$10:$F$11</c:f>
              <c:numCache>
                <c:formatCode>###0</c:formatCode>
                <c:ptCount val="2"/>
                <c:pt idx="0">
                  <c:v>57.142857142857139</c:v>
                </c:pt>
                <c:pt idx="1">
                  <c:v>42.857142857142854</c:v>
                </c:pt>
              </c:numCache>
            </c:numRef>
          </c:val>
          <c:extLst>
            <c:ext xmlns:c16="http://schemas.microsoft.com/office/drawing/2014/chart" uri="{C3380CC4-5D6E-409C-BE32-E72D297353CC}">
              <c16:uniqueId val="{00000000-5711-4983-B808-21D3A5037D87}"/>
            </c:ext>
          </c:extLst>
        </c:ser>
        <c:dLbls>
          <c:dLblPos val="inEnd"/>
          <c:showLegendKey val="0"/>
          <c:showVal val="1"/>
          <c:showCatName val="0"/>
          <c:showSerName val="0"/>
          <c:showPercent val="0"/>
          <c:showBubbleSize val="0"/>
        </c:dLbls>
        <c:gapWidth val="100"/>
        <c:overlap val="-24"/>
        <c:axId val="584137696"/>
        <c:axId val="584133104"/>
      </c:barChart>
      <c:catAx>
        <c:axId val="584137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33104"/>
        <c:crosses val="autoZero"/>
        <c:auto val="1"/>
        <c:lblAlgn val="ctr"/>
        <c:lblOffset val="100"/>
        <c:noMultiLvlLbl val="0"/>
      </c:catAx>
      <c:valAx>
        <c:axId val="584133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37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INSUMOS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606F6EF8-A8B8-43F5-AEFD-61DF676FB86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023-40F9-8B8D-B182DDA2AF7C}"/>
                </c:ext>
              </c:extLst>
            </c:dLbl>
            <c:dLbl>
              <c:idx val="1"/>
              <c:tx>
                <c:rich>
                  <a:bodyPr/>
                  <a:lstStyle/>
                  <a:p>
                    <a:fld id="{002EBD6B-9291-4384-996C-49E6FE5D2FA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023-40F9-8B8D-B182DDA2AF7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MEDIO!$C$10:$C$11</c:f>
              <c:strCache>
                <c:ptCount val="2"/>
                <c:pt idx="0">
                  <c:v>NO</c:v>
                </c:pt>
                <c:pt idx="1">
                  <c:v>SI</c:v>
                </c:pt>
              </c:strCache>
            </c:strRef>
          </c:cat>
          <c:val>
            <c:numRef>
              <c:f>MEDIO!$F$10:$F$11</c:f>
              <c:numCache>
                <c:formatCode>###0</c:formatCode>
                <c:ptCount val="2"/>
                <c:pt idx="0">
                  <c:v>57.142857142857139</c:v>
                </c:pt>
                <c:pt idx="1">
                  <c:v>42.857142857142854</c:v>
                </c:pt>
              </c:numCache>
            </c:numRef>
          </c:val>
          <c:extLst>
            <c:ext xmlns:c16="http://schemas.microsoft.com/office/drawing/2014/chart" uri="{C3380CC4-5D6E-409C-BE32-E72D297353CC}">
              <c16:uniqueId val="{00000000-8FD9-4D4F-AB45-8F25E2540326}"/>
            </c:ext>
          </c:extLst>
        </c:ser>
        <c:dLbls>
          <c:dLblPos val="inEnd"/>
          <c:showLegendKey val="0"/>
          <c:showVal val="1"/>
          <c:showCatName val="0"/>
          <c:showSerName val="0"/>
          <c:showPercent val="0"/>
          <c:showBubbleSize val="0"/>
        </c:dLbls>
        <c:gapWidth val="100"/>
        <c:overlap val="-24"/>
        <c:axId val="584137696"/>
        <c:axId val="584133104"/>
      </c:barChart>
      <c:catAx>
        <c:axId val="584137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33104"/>
        <c:crosses val="autoZero"/>
        <c:auto val="1"/>
        <c:lblAlgn val="ctr"/>
        <c:lblOffset val="100"/>
        <c:noMultiLvlLbl val="0"/>
      </c:catAx>
      <c:valAx>
        <c:axId val="584133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37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ENERGIA</a:t>
            </a:r>
            <a:r>
              <a:rPr lang="es-MX" sz="1800" baseline="0" dirty="0"/>
              <a:t> ELECTRICA</a:t>
            </a:r>
            <a:endParaRPr lang="es-MX"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64FB2234-CB44-4FDB-8856-157BB993F68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433-4494-9803-D472BA3450E9}"/>
                </c:ext>
              </c:extLst>
            </c:dLbl>
            <c:dLbl>
              <c:idx val="1"/>
              <c:tx>
                <c:rich>
                  <a:bodyPr/>
                  <a:lstStyle/>
                  <a:p>
                    <a:fld id="{3D1B60C4-1814-4F0F-A644-B1579A49113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433-4494-9803-D472BA3450E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MEDIO!$C$4:$C$5</c:f>
              <c:strCache>
                <c:ptCount val="2"/>
                <c:pt idx="0">
                  <c:v>NO</c:v>
                </c:pt>
                <c:pt idx="1">
                  <c:v>SI</c:v>
                </c:pt>
              </c:strCache>
            </c:strRef>
          </c:cat>
          <c:val>
            <c:numRef>
              <c:f>MEDIO!$F$4:$F$5</c:f>
              <c:numCache>
                <c:formatCode>###0</c:formatCode>
                <c:ptCount val="2"/>
                <c:pt idx="0">
                  <c:v>42.857142857142854</c:v>
                </c:pt>
                <c:pt idx="1">
                  <c:v>57.142857142857139</c:v>
                </c:pt>
              </c:numCache>
            </c:numRef>
          </c:val>
          <c:extLst>
            <c:ext xmlns:c16="http://schemas.microsoft.com/office/drawing/2014/chart" uri="{C3380CC4-5D6E-409C-BE32-E72D297353CC}">
              <c16:uniqueId val="{00000000-0B2C-40E0-AC22-6BFDB8D4F8FC}"/>
            </c:ext>
          </c:extLst>
        </c:ser>
        <c:dLbls>
          <c:dLblPos val="inEnd"/>
          <c:showLegendKey val="0"/>
          <c:showVal val="1"/>
          <c:showCatName val="0"/>
          <c:showSerName val="0"/>
          <c:showPercent val="0"/>
          <c:showBubbleSize val="0"/>
        </c:dLbls>
        <c:gapWidth val="100"/>
        <c:overlap val="-24"/>
        <c:axId val="584137696"/>
        <c:axId val="584133104"/>
      </c:barChart>
      <c:catAx>
        <c:axId val="584137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33104"/>
        <c:crosses val="autoZero"/>
        <c:auto val="1"/>
        <c:lblAlgn val="ctr"/>
        <c:lblOffset val="100"/>
        <c:noMultiLvlLbl val="0"/>
      </c:catAx>
      <c:valAx>
        <c:axId val="584133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37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GENERAL TRABAJADORES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423522065981655E-2"/>
          <c:y val="0.17506265336191965"/>
          <c:w val="0.95515295586803672"/>
          <c:h val="0.63215986633949461"/>
        </c:manualLayout>
      </c:layout>
      <c:pie3DChart>
        <c:varyColors val="1"/>
        <c:ser>
          <c:idx val="0"/>
          <c:order val="0"/>
          <c:tx>
            <c:strRef>
              <c:f>Hoja1!$B$19</c:f>
              <c:strCache>
                <c:ptCount val="1"/>
                <c:pt idx="0">
                  <c:v>Columna2</c:v>
                </c:pt>
              </c:strCache>
            </c:strRef>
          </c:tx>
          <c:dPt>
            <c:idx val="0"/>
            <c:bubble3D val="0"/>
            <c:spPr>
              <a:solidFill>
                <a:schemeClr val="accent1">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A980-42DA-A869-BF72462FF57D}"/>
              </c:ext>
            </c:extLst>
          </c:dPt>
          <c:dPt>
            <c:idx val="1"/>
            <c:bubble3D val="0"/>
            <c:spPr>
              <a:solidFill>
                <a:srgbClr val="A5002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A980-42DA-A869-BF72462FF57D}"/>
              </c:ext>
            </c:extLst>
          </c:dPt>
          <c:dLbls>
            <c:dLbl>
              <c:idx val="0"/>
              <c:layout>
                <c:manualLayout>
                  <c:x val="-0.1164332956397727"/>
                  <c:y val="-9.5662470441689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980-42DA-A869-BF72462FF57D}"/>
                </c:ext>
              </c:extLst>
            </c:dLbl>
            <c:dLbl>
              <c:idx val="1"/>
              <c:layout>
                <c:manualLayout>
                  <c:x val="9.1905461660512375E-2"/>
                  <c:y val="7.42835801153119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980-42DA-A869-BF72462FF5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2"/>
                <c:pt idx="0">
                  <c:v>ENCUESTADOS</c:v>
                </c:pt>
                <c:pt idx="1">
                  <c:v>NO ENCUESTADOS</c:v>
                </c:pt>
              </c:strCache>
            </c:strRef>
          </c:cat>
          <c:val>
            <c:numRef>
              <c:f>Hoja1!$B$20:$B$21</c:f>
              <c:numCache>
                <c:formatCode>General</c:formatCode>
                <c:ptCount val="2"/>
                <c:pt idx="0">
                  <c:v>3108</c:v>
                </c:pt>
                <c:pt idx="1">
                  <c:v>1467</c:v>
                </c:pt>
              </c:numCache>
            </c:numRef>
          </c:val>
          <c:extLst>
            <c:ext xmlns:c16="http://schemas.microsoft.com/office/drawing/2014/chart" uri="{C3380CC4-5D6E-409C-BE32-E72D297353CC}">
              <c16:uniqueId val="{00000004-A980-42DA-A869-BF72462FF57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DESECHOS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B4265912-9F82-4F88-8C0E-6E5E070635B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86C-441B-9A43-FBF671896A59}"/>
                </c:ext>
              </c:extLst>
            </c:dLbl>
            <c:dLbl>
              <c:idx val="1"/>
              <c:tx>
                <c:rich>
                  <a:bodyPr/>
                  <a:lstStyle/>
                  <a:p>
                    <a:fld id="{7912BD61-19FB-4430-AAA9-DAFDD491FCF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C-441B-9A43-FBF671896A5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MEDIO!$C$22:$C$23</c:f>
              <c:strCache>
                <c:ptCount val="2"/>
                <c:pt idx="0">
                  <c:v>NO</c:v>
                </c:pt>
                <c:pt idx="1">
                  <c:v>SI</c:v>
                </c:pt>
              </c:strCache>
            </c:strRef>
          </c:cat>
          <c:val>
            <c:numRef>
              <c:f>MEDIO!$F$22:$F$23</c:f>
              <c:numCache>
                <c:formatCode>###0</c:formatCode>
                <c:ptCount val="2"/>
                <c:pt idx="0">
                  <c:v>71.428571428571431</c:v>
                </c:pt>
                <c:pt idx="1">
                  <c:v>28.571428571428569</c:v>
                </c:pt>
              </c:numCache>
            </c:numRef>
          </c:val>
          <c:extLst>
            <c:ext xmlns:c16="http://schemas.microsoft.com/office/drawing/2014/chart" uri="{C3380CC4-5D6E-409C-BE32-E72D297353CC}">
              <c16:uniqueId val="{00000000-A732-445A-918F-636FD1F13B5F}"/>
            </c:ext>
          </c:extLst>
        </c:ser>
        <c:dLbls>
          <c:dLblPos val="inEnd"/>
          <c:showLegendKey val="0"/>
          <c:showVal val="1"/>
          <c:showCatName val="0"/>
          <c:showSerName val="0"/>
          <c:showPercent val="0"/>
          <c:showBubbleSize val="0"/>
        </c:dLbls>
        <c:gapWidth val="100"/>
        <c:overlap val="-24"/>
        <c:axId val="584137696"/>
        <c:axId val="584133104"/>
      </c:barChart>
      <c:catAx>
        <c:axId val="584137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33104"/>
        <c:crosses val="autoZero"/>
        <c:auto val="1"/>
        <c:lblAlgn val="ctr"/>
        <c:lblOffset val="100"/>
        <c:noMultiLvlLbl val="0"/>
      </c:catAx>
      <c:valAx>
        <c:axId val="584133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37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ÁREAS VERDES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3128506-3B6A-420F-B8E5-4F3C0EFE989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1A4-4884-A077-F07E27D54D48}"/>
                </c:ext>
              </c:extLst>
            </c:dLbl>
            <c:dLbl>
              <c:idx val="1"/>
              <c:tx>
                <c:rich>
                  <a:bodyPr/>
                  <a:lstStyle/>
                  <a:p>
                    <a:fld id="{4CF01ED6-66AD-4FBD-8205-4437CEB3652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1A4-4884-A077-F07E27D54D4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MEDIO!$C$10:$C$11</c:f>
              <c:strCache>
                <c:ptCount val="2"/>
                <c:pt idx="0">
                  <c:v>NO</c:v>
                </c:pt>
                <c:pt idx="1">
                  <c:v>SI</c:v>
                </c:pt>
              </c:strCache>
            </c:strRef>
          </c:cat>
          <c:val>
            <c:numRef>
              <c:f>MEDIO!$F$10:$F$11</c:f>
              <c:numCache>
                <c:formatCode>###0</c:formatCode>
                <c:ptCount val="2"/>
                <c:pt idx="0">
                  <c:v>57.142857142857139</c:v>
                </c:pt>
                <c:pt idx="1">
                  <c:v>42.857142857142854</c:v>
                </c:pt>
              </c:numCache>
            </c:numRef>
          </c:val>
          <c:extLst>
            <c:ext xmlns:c16="http://schemas.microsoft.com/office/drawing/2014/chart" uri="{C3380CC4-5D6E-409C-BE32-E72D297353CC}">
              <c16:uniqueId val="{00000000-5220-465B-8515-8E977AB16BA9}"/>
            </c:ext>
          </c:extLst>
        </c:ser>
        <c:dLbls>
          <c:dLblPos val="inEnd"/>
          <c:showLegendKey val="0"/>
          <c:showVal val="1"/>
          <c:showCatName val="0"/>
          <c:showSerName val="0"/>
          <c:showPercent val="0"/>
          <c:showBubbleSize val="0"/>
        </c:dLbls>
        <c:gapWidth val="100"/>
        <c:overlap val="-24"/>
        <c:axId val="584137696"/>
        <c:axId val="584133104"/>
      </c:barChart>
      <c:catAx>
        <c:axId val="584137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33104"/>
        <c:crosses val="autoZero"/>
        <c:auto val="1"/>
        <c:lblAlgn val="ctr"/>
        <c:lblOffset val="100"/>
        <c:noMultiLvlLbl val="0"/>
      </c:catAx>
      <c:valAx>
        <c:axId val="584133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37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CURSOS</a:t>
            </a:r>
            <a:r>
              <a:rPr lang="es-MX" sz="1800" baseline="0" dirty="0"/>
              <a:t> DE MEDIO AMBIENTE</a:t>
            </a:r>
            <a:endParaRPr lang="es-MX"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6B9676A-6955-4F1A-ABD0-3282CBF638A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BE2-47E9-A65F-8F15EF1DE739}"/>
                </c:ext>
              </c:extLst>
            </c:dLbl>
            <c:dLbl>
              <c:idx val="1"/>
              <c:tx>
                <c:rich>
                  <a:bodyPr/>
                  <a:lstStyle/>
                  <a:p>
                    <a:fld id="{EA607E67-6714-432A-A4FF-2DEB5BEEBCA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BE2-47E9-A65F-8F15EF1DE73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MEDIO!$C$58:$C$59</c:f>
              <c:strCache>
                <c:ptCount val="2"/>
                <c:pt idx="0">
                  <c:v>NO</c:v>
                </c:pt>
                <c:pt idx="1">
                  <c:v>SI</c:v>
                </c:pt>
              </c:strCache>
            </c:strRef>
          </c:cat>
          <c:val>
            <c:numRef>
              <c:f>MEDIO!$F$58:$F$59</c:f>
              <c:numCache>
                <c:formatCode>###0</c:formatCode>
                <c:ptCount val="2"/>
                <c:pt idx="0">
                  <c:v>14.285714285714285</c:v>
                </c:pt>
                <c:pt idx="1">
                  <c:v>85.714285714285708</c:v>
                </c:pt>
              </c:numCache>
            </c:numRef>
          </c:val>
          <c:extLst>
            <c:ext xmlns:c16="http://schemas.microsoft.com/office/drawing/2014/chart" uri="{C3380CC4-5D6E-409C-BE32-E72D297353CC}">
              <c16:uniqueId val="{00000000-604A-4791-8E34-184A97FBF0F2}"/>
            </c:ext>
          </c:extLst>
        </c:ser>
        <c:dLbls>
          <c:dLblPos val="inEnd"/>
          <c:showLegendKey val="0"/>
          <c:showVal val="1"/>
          <c:showCatName val="0"/>
          <c:showSerName val="0"/>
          <c:showPercent val="0"/>
          <c:showBubbleSize val="0"/>
        </c:dLbls>
        <c:gapWidth val="100"/>
        <c:overlap val="-24"/>
        <c:axId val="584137696"/>
        <c:axId val="584133104"/>
      </c:barChart>
      <c:catAx>
        <c:axId val="584137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33104"/>
        <c:crosses val="autoZero"/>
        <c:auto val="1"/>
        <c:lblAlgn val="ctr"/>
        <c:lblOffset val="100"/>
        <c:noMultiLvlLbl val="0"/>
      </c:catAx>
      <c:valAx>
        <c:axId val="584133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37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PARTICIPACIÓN ADMINISTRATIVA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3BD-429F-B7B0-E8C46ECBA33C}"/>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3BD-429F-B7B0-E8C46ECBA33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ADMINISTRATIVO</c:v>
                </c:pt>
              </c:strCache>
            </c:strRef>
          </c:cat>
          <c:val>
            <c:numRef>
              <c:f>Hoja1!$B$43:$B$44</c:f>
              <c:numCache>
                <c:formatCode>General</c:formatCode>
                <c:ptCount val="2"/>
                <c:pt idx="0">
                  <c:v>10</c:v>
                </c:pt>
                <c:pt idx="1">
                  <c:v>5</c:v>
                </c:pt>
              </c:numCache>
            </c:numRef>
          </c:val>
          <c:extLst>
            <c:ext xmlns:c16="http://schemas.microsoft.com/office/drawing/2014/chart" uri="{C3380CC4-5D6E-409C-BE32-E72D297353CC}">
              <c16:uniqueId val="{00000004-83BD-429F-B7B0-E8C46ECBA33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PARTICIPACIÓN MANUALES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666-446D-96BF-7537579C1EA1}"/>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666-446D-96BF-7537579C1EA1}"/>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MANUALES</c:v>
                </c:pt>
              </c:strCache>
            </c:strRef>
          </c:cat>
          <c:val>
            <c:numRef>
              <c:f>Hoja1!$B$43:$B$44</c:f>
              <c:numCache>
                <c:formatCode>General</c:formatCode>
                <c:ptCount val="2"/>
                <c:pt idx="0">
                  <c:v>2</c:v>
                </c:pt>
                <c:pt idx="1">
                  <c:v>13</c:v>
                </c:pt>
              </c:numCache>
            </c:numRef>
          </c:val>
          <c:extLst>
            <c:ext xmlns:c16="http://schemas.microsoft.com/office/drawing/2014/chart" uri="{C3380CC4-5D6E-409C-BE32-E72D297353CC}">
              <c16:uniqueId val="{00000004-3666-446D-96BF-7537579C1EA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PARTICIPACIÓN DIRECTIVA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708-4B05-BFE7-142E1C7925C4}"/>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708-4B05-BFE7-142E1C7925C4}"/>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DIRECTIVA</c:v>
                </c:pt>
              </c:strCache>
            </c:strRef>
          </c:cat>
          <c:val>
            <c:numRef>
              <c:f>Hoja1!$B$43:$B$44</c:f>
              <c:numCache>
                <c:formatCode>General</c:formatCode>
                <c:ptCount val="2"/>
                <c:pt idx="0">
                  <c:v>1</c:v>
                </c:pt>
                <c:pt idx="1">
                  <c:v>14</c:v>
                </c:pt>
              </c:numCache>
            </c:numRef>
          </c:val>
          <c:extLst>
            <c:ext xmlns:c16="http://schemas.microsoft.com/office/drawing/2014/chart" uri="{C3380CC4-5D6E-409C-BE32-E72D297353CC}">
              <c16:uniqueId val="{00000004-1708-4B05-BFE7-142E1C7925C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2C82CA-3600-44D3-8211-1B763B7D2BD4}" type="datetimeFigureOut">
              <a:rPr lang="es-MX" smtClean="0"/>
              <a:t>22/10/2021</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6A447-C21C-4932-8B8E-AAC55AC451E0}" type="slidenum">
              <a:rPr lang="es-MX" smtClean="0"/>
              <a:t>‹Nº›</a:t>
            </a:fld>
            <a:endParaRPr lang="es-MX"/>
          </a:p>
        </p:txBody>
      </p:sp>
    </p:spTree>
    <p:extLst>
      <p:ext uri="{BB962C8B-B14F-4D97-AF65-F5344CB8AC3E}">
        <p14:creationId xmlns:p14="http://schemas.microsoft.com/office/powerpoint/2010/main" val="910691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68881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ECE28F2-3F3A-4B02-A796-C85DC5C61A02}"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388330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ECE28F2-3F3A-4B02-A796-C85DC5C61A02}"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3202693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ECE28F2-3F3A-4B02-A796-C85DC5C61A02}"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1479216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ECE28F2-3F3A-4B02-A796-C85DC5C61A02}"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1269017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ECE28F2-3F3A-4B02-A796-C85DC5C61A02}"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1582943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ECE28F2-3F3A-4B02-A796-C85DC5C61A02}"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1501508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ECE28F2-3F3A-4B02-A796-C85DC5C61A02}" type="datetimeFigureOut">
              <a:rPr lang="es-MX" smtClean="0"/>
              <a:t>22/10/2021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264402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ECE28F2-3F3A-4B02-A796-C85DC5C61A02}" type="datetimeFigureOut">
              <a:rPr lang="es-MX" smtClean="0"/>
              <a:t>22/10/2021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2338181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E28F2-3F3A-4B02-A796-C85DC5C61A02}" type="datetimeFigureOut">
              <a:rPr lang="es-MX" smtClean="0"/>
              <a:t>22/10/2021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899178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ECE28F2-3F3A-4B02-A796-C85DC5C61A02}"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2599728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ECE28F2-3F3A-4B02-A796-C85DC5C61A02}"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3392517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E28F2-3F3A-4B02-A796-C85DC5C61A02}" type="datetimeFigureOut">
              <a:rPr lang="es-MX" smtClean="0"/>
              <a:t>22/10/2021</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1942D-E1C3-42D8-BA87-92BCB4B469C7}" type="slidenum">
              <a:rPr lang="es-MX" smtClean="0"/>
              <a:t>‹Nº›</a:t>
            </a:fld>
            <a:endParaRPr lang="es-MX"/>
          </a:p>
        </p:txBody>
      </p:sp>
    </p:spTree>
    <p:extLst>
      <p:ext uri="{BB962C8B-B14F-4D97-AF65-F5344CB8AC3E}">
        <p14:creationId xmlns:p14="http://schemas.microsoft.com/office/powerpoint/2010/main" val="1001122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13 Imagen">
            <a:extLst>
              <a:ext uri="{FF2B5EF4-FFF2-40B4-BE49-F238E27FC236}">
                <a16:creationId xmlns:a16="http://schemas.microsoft.com/office/drawing/2014/main" id="{0773553A-93D2-4B36-B02D-D1AB15721C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4" name="22 CuadroTexto">
            <a:extLst>
              <a:ext uri="{FF2B5EF4-FFF2-40B4-BE49-F238E27FC236}">
                <a16:creationId xmlns:a16="http://schemas.microsoft.com/office/drawing/2014/main" id="{9AF0880D-AE85-476A-A34E-8CA1A6720F5D}"/>
              </a:ext>
            </a:extLst>
          </p:cNvPr>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6" name="23 CuadroTexto">
            <a:extLst>
              <a:ext uri="{FF2B5EF4-FFF2-40B4-BE49-F238E27FC236}">
                <a16:creationId xmlns:a16="http://schemas.microsoft.com/office/drawing/2014/main" id="{12E21035-C51A-4D4C-8C3C-46987C4A2DD2}"/>
              </a:ext>
            </a:extLst>
          </p:cNvPr>
          <p:cNvSpPr txBox="1"/>
          <p:nvPr/>
        </p:nvSpPr>
        <p:spPr>
          <a:xfrm>
            <a:off x="1760081" y="4653137"/>
            <a:ext cx="6235425" cy="923330"/>
          </a:xfrm>
          <a:prstGeom prst="rect">
            <a:avLst/>
          </a:prstGeom>
          <a:noFill/>
        </p:spPr>
        <p:txBody>
          <a:bodyPr wrap="none" rtlCol="0">
            <a:spAutoFit/>
          </a:bodyPr>
          <a:lstStyle/>
          <a:p>
            <a:pPr algn="ctr"/>
            <a:r>
              <a:rPr lang="es-MX" b="1" dirty="0"/>
              <a:t>RESULTADOS EVALUACIÓN DE </a:t>
            </a:r>
          </a:p>
          <a:p>
            <a:pPr algn="ctr"/>
            <a:r>
              <a:rPr lang="es-MX" b="1" dirty="0"/>
              <a:t>AMBIENTE DE TRABAJO 2019</a:t>
            </a:r>
          </a:p>
          <a:p>
            <a:pPr algn="ctr"/>
            <a:r>
              <a:rPr lang="es-MX" b="1" dirty="0"/>
              <a:t>UNIDAD ACADEMICA BIOLOGICA, PESQUERA Y AGROPECUARIA</a:t>
            </a:r>
            <a:endParaRPr lang="es-MX" sz="1800" b="1" dirty="0">
              <a:effectLst>
                <a:outerShdw blurRad="38100" dist="38100" dir="2700000" algn="tl">
                  <a:srgbClr val="000000">
                    <a:alpha val="43137"/>
                  </a:srgbClr>
                </a:outerShdw>
              </a:effectLst>
            </a:endParaRPr>
          </a:p>
        </p:txBody>
      </p:sp>
      <p:sp>
        <p:nvSpPr>
          <p:cNvPr id="8" name="24 CuadroTexto">
            <a:extLst>
              <a:ext uri="{FF2B5EF4-FFF2-40B4-BE49-F238E27FC236}">
                <a16:creationId xmlns:a16="http://schemas.microsoft.com/office/drawing/2014/main" id="{F3CBD4A2-F75A-4412-8666-C114FDB359C8}"/>
              </a:ext>
            </a:extLst>
          </p:cNvPr>
          <p:cNvSpPr txBox="1"/>
          <p:nvPr/>
        </p:nvSpPr>
        <p:spPr>
          <a:xfrm>
            <a:off x="7033681" y="6021288"/>
            <a:ext cx="1463286" cy="338554"/>
          </a:xfrm>
          <a:prstGeom prst="rect">
            <a:avLst/>
          </a:prstGeom>
          <a:noFill/>
        </p:spPr>
        <p:txBody>
          <a:bodyPr wrap="none" rtlCol="0">
            <a:spAutoFit/>
          </a:bodyPr>
          <a:lstStyle/>
          <a:p>
            <a:r>
              <a:rPr lang="es-MX" sz="1600" b="1" dirty="0"/>
              <a:t>OCTUBRE 2021</a:t>
            </a:r>
          </a:p>
        </p:txBody>
      </p:sp>
    </p:spTree>
    <p:extLst>
      <p:ext uri="{BB962C8B-B14F-4D97-AF65-F5344CB8AC3E}">
        <p14:creationId xmlns:p14="http://schemas.microsoft.com/office/powerpoint/2010/main" val="408800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BCDF25E2-FC12-4AEA-B1C9-7107CD0CE1FD}"/>
              </a:ext>
            </a:extLst>
          </p:cNvPr>
          <p:cNvPicPr>
            <a:picLocks noChangeAspect="1"/>
          </p:cNvPicPr>
          <p:nvPr/>
        </p:nvPicPr>
        <p:blipFill>
          <a:blip r:embed="rId3"/>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2423771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45FDBB05-71F1-45E2-805B-1650F76A8A61}"/>
              </a:ext>
            </a:extLst>
          </p:cNvPr>
          <p:cNvPicPr>
            <a:picLocks noChangeAspect="1"/>
          </p:cNvPicPr>
          <p:nvPr/>
        </p:nvPicPr>
        <p:blipFill>
          <a:blip r:embed="rId3"/>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4092451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C56991FF-D302-4159-B2EB-C39C17BEEF9E}"/>
              </a:ext>
            </a:extLst>
          </p:cNvPr>
          <p:cNvPicPr>
            <a:picLocks noChangeAspect="1"/>
          </p:cNvPicPr>
          <p:nvPr/>
        </p:nvPicPr>
        <p:blipFill>
          <a:blip r:embed="rId3"/>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3224055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F9E184E2-0566-459A-8E5B-E5210870AE90}"/>
              </a:ext>
            </a:extLst>
          </p:cNvPr>
          <p:cNvPicPr>
            <a:picLocks noChangeAspect="1"/>
          </p:cNvPicPr>
          <p:nvPr/>
        </p:nvPicPr>
        <p:blipFill>
          <a:blip r:embed="rId3"/>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4022365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 .- 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2956603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8C6BC140-C56E-4F86-A0E6-00FE56610340}"/>
              </a:ext>
            </a:extLst>
          </p:cNvPr>
          <p:cNvGraphicFramePr>
            <a:graphicFrameLocks/>
          </p:cNvGraphicFramePr>
          <p:nvPr>
            <p:extLst>
              <p:ext uri="{D42A27DB-BD31-4B8C-83A1-F6EECF244321}">
                <p14:modId xmlns:p14="http://schemas.microsoft.com/office/powerpoint/2010/main" val="2233676906"/>
              </p:ext>
            </p:extLst>
          </p:nvPr>
        </p:nvGraphicFramePr>
        <p:xfrm>
          <a:off x="170231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27435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graphicFrame>
        <p:nvGraphicFramePr>
          <p:cNvPr id="20" name="Gráfico 19">
            <a:extLst>
              <a:ext uri="{FF2B5EF4-FFF2-40B4-BE49-F238E27FC236}">
                <a16:creationId xmlns:a16="http://schemas.microsoft.com/office/drawing/2014/main" id="{D077620E-85B3-42E9-A276-ACE9D6E99AE3}"/>
              </a:ext>
            </a:extLst>
          </p:cNvPr>
          <p:cNvGraphicFramePr>
            <a:graphicFrameLocks/>
          </p:cNvGraphicFramePr>
          <p:nvPr>
            <p:extLst>
              <p:ext uri="{D42A27DB-BD31-4B8C-83A1-F6EECF244321}">
                <p14:modId xmlns:p14="http://schemas.microsoft.com/office/powerpoint/2010/main" val="3310292812"/>
              </p:ext>
            </p:extLst>
          </p:nvPr>
        </p:nvGraphicFramePr>
        <p:xfrm>
          <a:off x="1500769" y="149648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67321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0721C519-D94C-4EC7-8A92-64C4BEC5E2EB}"/>
              </a:ext>
            </a:extLst>
          </p:cNvPr>
          <p:cNvGraphicFramePr>
            <a:graphicFrameLocks/>
          </p:cNvGraphicFramePr>
          <p:nvPr>
            <p:extLst>
              <p:ext uri="{D42A27DB-BD31-4B8C-83A1-F6EECF244321}">
                <p14:modId xmlns:p14="http://schemas.microsoft.com/office/powerpoint/2010/main" val="3014866265"/>
              </p:ext>
            </p:extLst>
          </p:nvPr>
        </p:nvGraphicFramePr>
        <p:xfrm>
          <a:off x="1474776" y="1411121"/>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280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5" name="Gráfico 24">
            <a:extLst>
              <a:ext uri="{FF2B5EF4-FFF2-40B4-BE49-F238E27FC236}">
                <a16:creationId xmlns:a16="http://schemas.microsoft.com/office/drawing/2014/main" id="{8561586A-EFD9-4AE1-9EE0-521AD687D378}"/>
              </a:ext>
            </a:extLst>
          </p:cNvPr>
          <p:cNvGraphicFramePr>
            <a:graphicFrameLocks/>
          </p:cNvGraphicFramePr>
          <p:nvPr>
            <p:extLst>
              <p:ext uri="{D42A27DB-BD31-4B8C-83A1-F6EECF244321}">
                <p14:modId xmlns:p14="http://schemas.microsoft.com/office/powerpoint/2010/main" val="15295251"/>
              </p:ext>
            </p:extLst>
          </p:nvPr>
        </p:nvGraphicFramePr>
        <p:xfrm>
          <a:off x="1341446" y="1754902"/>
          <a:ext cx="6796800" cy="4104000"/>
        </p:xfrm>
        <a:graphic>
          <a:graphicData uri="http://schemas.openxmlformats.org/drawingml/2006/chart">
            <c:chart xmlns:c="http://schemas.openxmlformats.org/drawingml/2006/chart" xmlns:r="http://schemas.openxmlformats.org/officeDocument/2006/relationships" r:id="rId5"/>
          </a:graphicData>
        </a:graphic>
      </p:graphicFrame>
      <p:sp>
        <p:nvSpPr>
          <p:cNvPr id="26" name="CuadroTexto 25">
            <a:extLst>
              <a:ext uri="{FF2B5EF4-FFF2-40B4-BE49-F238E27FC236}">
                <a16:creationId xmlns:a16="http://schemas.microsoft.com/office/drawing/2014/main" id="{13EB6E0F-8631-4261-8482-BE3032E1A8EF}"/>
              </a:ext>
            </a:extLst>
          </p:cNvPr>
          <p:cNvSpPr txBox="1"/>
          <p:nvPr/>
        </p:nvSpPr>
        <p:spPr>
          <a:xfrm>
            <a:off x="5211168" y="4455695"/>
            <a:ext cx="346784" cy="276999"/>
          </a:xfrm>
          <a:prstGeom prst="rect">
            <a:avLst/>
          </a:prstGeom>
          <a:noFill/>
        </p:spPr>
        <p:txBody>
          <a:bodyPr wrap="square" rtlCol="0">
            <a:spAutoFit/>
          </a:bodyPr>
          <a:lstStyle/>
          <a:p>
            <a:r>
              <a:rPr lang="es-MX" sz="1200" dirty="0"/>
              <a:t>5</a:t>
            </a:r>
          </a:p>
        </p:txBody>
      </p:sp>
      <p:sp>
        <p:nvSpPr>
          <p:cNvPr id="27" name="CuadroTexto 26">
            <a:extLst>
              <a:ext uri="{FF2B5EF4-FFF2-40B4-BE49-F238E27FC236}">
                <a16:creationId xmlns:a16="http://schemas.microsoft.com/office/drawing/2014/main" id="{B0E31A83-0BE0-4E05-B3A4-0E47A1511450}"/>
              </a:ext>
            </a:extLst>
          </p:cNvPr>
          <p:cNvSpPr txBox="1"/>
          <p:nvPr/>
        </p:nvSpPr>
        <p:spPr>
          <a:xfrm>
            <a:off x="5965838" y="4455694"/>
            <a:ext cx="346784" cy="276999"/>
          </a:xfrm>
          <a:prstGeom prst="rect">
            <a:avLst/>
          </a:prstGeom>
          <a:noFill/>
        </p:spPr>
        <p:txBody>
          <a:bodyPr wrap="square" rtlCol="0">
            <a:spAutoFit/>
          </a:bodyPr>
          <a:lstStyle/>
          <a:p>
            <a:r>
              <a:rPr lang="es-MX" sz="1200" dirty="0"/>
              <a:t>6</a:t>
            </a:r>
          </a:p>
        </p:txBody>
      </p:sp>
      <p:sp>
        <p:nvSpPr>
          <p:cNvPr id="28" name="CuadroTexto 27">
            <a:extLst>
              <a:ext uri="{FF2B5EF4-FFF2-40B4-BE49-F238E27FC236}">
                <a16:creationId xmlns:a16="http://schemas.microsoft.com/office/drawing/2014/main" id="{7F357136-0F97-44A8-BCB5-931C911D36D6}"/>
              </a:ext>
            </a:extLst>
          </p:cNvPr>
          <p:cNvSpPr txBox="1"/>
          <p:nvPr/>
        </p:nvSpPr>
        <p:spPr>
          <a:xfrm>
            <a:off x="6752549" y="4455693"/>
            <a:ext cx="346784" cy="276999"/>
          </a:xfrm>
          <a:prstGeom prst="rect">
            <a:avLst/>
          </a:prstGeom>
          <a:noFill/>
        </p:spPr>
        <p:txBody>
          <a:bodyPr wrap="square" rtlCol="0">
            <a:spAutoFit/>
          </a:bodyPr>
          <a:lstStyle/>
          <a:p>
            <a:r>
              <a:rPr lang="es-MX" sz="1200" dirty="0"/>
              <a:t>7</a:t>
            </a:r>
          </a:p>
        </p:txBody>
      </p:sp>
      <p:sp>
        <p:nvSpPr>
          <p:cNvPr id="31" name="CuadroTexto 30">
            <a:extLst>
              <a:ext uri="{FF2B5EF4-FFF2-40B4-BE49-F238E27FC236}">
                <a16:creationId xmlns:a16="http://schemas.microsoft.com/office/drawing/2014/main" id="{8365E9EB-1902-49A3-A695-62EF96329012}"/>
              </a:ext>
            </a:extLst>
          </p:cNvPr>
          <p:cNvSpPr txBox="1"/>
          <p:nvPr/>
        </p:nvSpPr>
        <p:spPr>
          <a:xfrm>
            <a:off x="7527414" y="4455693"/>
            <a:ext cx="346784" cy="276999"/>
          </a:xfrm>
          <a:prstGeom prst="rect">
            <a:avLst/>
          </a:prstGeom>
          <a:noFill/>
        </p:spPr>
        <p:txBody>
          <a:bodyPr wrap="square" rtlCol="0">
            <a:spAutoFit/>
          </a:bodyPr>
          <a:lstStyle/>
          <a:p>
            <a:r>
              <a:rPr lang="es-MX" sz="1200" dirty="0"/>
              <a:t>8</a:t>
            </a:r>
          </a:p>
        </p:txBody>
      </p:sp>
      <p:sp>
        <p:nvSpPr>
          <p:cNvPr id="32" name="CuadroTexto 31">
            <a:extLst>
              <a:ext uri="{FF2B5EF4-FFF2-40B4-BE49-F238E27FC236}">
                <a16:creationId xmlns:a16="http://schemas.microsoft.com/office/drawing/2014/main" id="{685C8E5E-27D0-4FB4-AE1A-5B3A64F0CF19}"/>
              </a:ext>
            </a:extLst>
          </p:cNvPr>
          <p:cNvSpPr txBox="1"/>
          <p:nvPr/>
        </p:nvSpPr>
        <p:spPr>
          <a:xfrm>
            <a:off x="1996083" y="4430295"/>
            <a:ext cx="346784" cy="276999"/>
          </a:xfrm>
          <a:prstGeom prst="rect">
            <a:avLst/>
          </a:prstGeom>
          <a:noFill/>
        </p:spPr>
        <p:txBody>
          <a:bodyPr wrap="square" rtlCol="0">
            <a:spAutoFit/>
          </a:bodyPr>
          <a:lstStyle/>
          <a:p>
            <a:r>
              <a:rPr lang="es-MX" sz="1200" dirty="0"/>
              <a:t>1</a:t>
            </a:r>
          </a:p>
        </p:txBody>
      </p:sp>
      <p:sp>
        <p:nvSpPr>
          <p:cNvPr id="33" name="CuadroTexto 32">
            <a:extLst>
              <a:ext uri="{FF2B5EF4-FFF2-40B4-BE49-F238E27FC236}">
                <a16:creationId xmlns:a16="http://schemas.microsoft.com/office/drawing/2014/main" id="{0A5C7797-0D09-4AA0-9812-2A0945D6BF37}"/>
              </a:ext>
            </a:extLst>
          </p:cNvPr>
          <p:cNvSpPr txBox="1"/>
          <p:nvPr/>
        </p:nvSpPr>
        <p:spPr>
          <a:xfrm>
            <a:off x="2841213" y="4455696"/>
            <a:ext cx="346784" cy="276999"/>
          </a:xfrm>
          <a:prstGeom prst="rect">
            <a:avLst/>
          </a:prstGeom>
          <a:noFill/>
        </p:spPr>
        <p:txBody>
          <a:bodyPr wrap="square" rtlCol="0">
            <a:spAutoFit/>
          </a:bodyPr>
          <a:lstStyle/>
          <a:p>
            <a:r>
              <a:rPr lang="es-MX" sz="1200" dirty="0"/>
              <a:t>2</a:t>
            </a:r>
          </a:p>
        </p:txBody>
      </p:sp>
      <p:sp>
        <p:nvSpPr>
          <p:cNvPr id="42" name="CuadroTexto 41">
            <a:extLst>
              <a:ext uri="{FF2B5EF4-FFF2-40B4-BE49-F238E27FC236}">
                <a16:creationId xmlns:a16="http://schemas.microsoft.com/office/drawing/2014/main" id="{E2545295-03B4-42CD-AFAA-3844A90CDD7B}"/>
              </a:ext>
            </a:extLst>
          </p:cNvPr>
          <p:cNvSpPr txBox="1"/>
          <p:nvPr/>
        </p:nvSpPr>
        <p:spPr>
          <a:xfrm>
            <a:off x="3595883" y="4459186"/>
            <a:ext cx="346784" cy="276999"/>
          </a:xfrm>
          <a:prstGeom prst="rect">
            <a:avLst/>
          </a:prstGeom>
          <a:noFill/>
        </p:spPr>
        <p:txBody>
          <a:bodyPr wrap="square" rtlCol="0">
            <a:spAutoFit/>
          </a:bodyPr>
          <a:lstStyle/>
          <a:p>
            <a:r>
              <a:rPr lang="es-MX" sz="1200" dirty="0"/>
              <a:t>3</a:t>
            </a:r>
          </a:p>
        </p:txBody>
      </p:sp>
      <p:sp>
        <p:nvSpPr>
          <p:cNvPr id="43" name="CuadroTexto 42">
            <a:extLst>
              <a:ext uri="{FF2B5EF4-FFF2-40B4-BE49-F238E27FC236}">
                <a16:creationId xmlns:a16="http://schemas.microsoft.com/office/drawing/2014/main" id="{1BCC5143-EFB7-4000-BBCB-DE8948A56DD7}"/>
              </a:ext>
            </a:extLst>
          </p:cNvPr>
          <p:cNvSpPr txBox="1"/>
          <p:nvPr/>
        </p:nvSpPr>
        <p:spPr>
          <a:xfrm>
            <a:off x="4379866" y="4483987"/>
            <a:ext cx="346784" cy="276999"/>
          </a:xfrm>
          <a:prstGeom prst="rect">
            <a:avLst/>
          </a:prstGeom>
          <a:noFill/>
        </p:spPr>
        <p:txBody>
          <a:bodyPr wrap="square" rtlCol="0">
            <a:spAutoFit/>
          </a:bodyPr>
          <a:lstStyle/>
          <a:p>
            <a:r>
              <a:rPr lang="es-MX" sz="1200" dirty="0"/>
              <a:t>4</a:t>
            </a:r>
          </a:p>
        </p:txBody>
      </p:sp>
    </p:spTree>
    <p:extLst>
      <p:ext uri="{BB962C8B-B14F-4D97-AF65-F5344CB8AC3E}">
        <p14:creationId xmlns:p14="http://schemas.microsoft.com/office/powerpoint/2010/main" val="3983759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ECF3922-713F-47F7-957C-22DC5714713B}"/>
              </a:ext>
            </a:extLst>
          </p:cNvPr>
          <p:cNvSpPr txBox="1"/>
          <p:nvPr/>
        </p:nvSpPr>
        <p:spPr>
          <a:xfrm>
            <a:off x="5322156" y="3486221"/>
            <a:ext cx="346784" cy="276999"/>
          </a:xfrm>
          <a:prstGeom prst="rect">
            <a:avLst/>
          </a:prstGeom>
          <a:noFill/>
        </p:spPr>
        <p:txBody>
          <a:bodyPr wrap="square" rtlCol="0">
            <a:spAutoFit/>
          </a:bodyPr>
          <a:lstStyle/>
          <a:p>
            <a:r>
              <a:rPr lang="es-MX" sz="1200" dirty="0"/>
              <a:t>5</a:t>
            </a:r>
          </a:p>
        </p:txBody>
      </p:sp>
      <p:sp>
        <p:nvSpPr>
          <p:cNvPr id="5" name="CuadroTexto 4">
            <a:extLst>
              <a:ext uri="{FF2B5EF4-FFF2-40B4-BE49-F238E27FC236}">
                <a16:creationId xmlns:a16="http://schemas.microsoft.com/office/drawing/2014/main" id="{3BB04696-E48A-4302-93FA-2F527F634B5B}"/>
              </a:ext>
            </a:extLst>
          </p:cNvPr>
          <p:cNvSpPr txBox="1"/>
          <p:nvPr/>
        </p:nvSpPr>
        <p:spPr>
          <a:xfrm>
            <a:off x="6076826" y="3486220"/>
            <a:ext cx="346784" cy="276999"/>
          </a:xfrm>
          <a:prstGeom prst="rect">
            <a:avLst/>
          </a:prstGeom>
          <a:noFill/>
        </p:spPr>
        <p:txBody>
          <a:bodyPr wrap="square" rtlCol="0">
            <a:spAutoFit/>
          </a:bodyPr>
          <a:lstStyle/>
          <a:p>
            <a:r>
              <a:rPr lang="es-MX" sz="1200" dirty="0"/>
              <a:t>6</a:t>
            </a:r>
          </a:p>
        </p:txBody>
      </p:sp>
      <p:sp>
        <p:nvSpPr>
          <p:cNvPr id="6" name="CuadroTexto 5">
            <a:extLst>
              <a:ext uri="{FF2B5EF4-FFF2-40B4-BE49-F238E27FC236}">
                <a16:creationId xmlns:a16="http://schemas.microsoft.com/office/drawing/2014/main" id="{8BF07605-0150-4AFD-A54A-0A46BD0FCE4E}"/>
              </a:ext>
            </a:extLst>
          </p:cNvPr>
          <p:cNvSpPr txBox="1"/>
          <p:nvPr/>
        </p:nvSpPr>
        <p:spPr>
          <a:xfrm>
            <a:off x="6863537" y="3486219"/>
            <a:ext cx="346784" cy="276999"/>
          </a:xfrm>
          <a:prstGeom prst="rect">
            <a:avLst/>
          </a:prstGeom>
          <a:noFill/>
        </p:spPr>
        <p:txBody>
          <a:bodyPr wrap="square" rtlCol="0">
            <a:spAutoFit/>
          </a:bodyPr>
          <a:lstStyle/>
          <a:p>
            <a:r>
              <a:rPr lang="es-MX" sz="1200" dirty="0"/>
              <a:t>7</a:t>
            </a:r>
          </a:p>
        </p:txBody>
      </p:sp>
      <p:sp>
        <p:nvSpPr>
          <p:cNvPr id="7" name="CuadroTexto 6">
            <a:extLst>
              <a:ext uri="{FF2B5EF4-FFF2-40B4-BE49-F238E27FC236}">
                <a16:creationId xmlns:a16="http://schemas.microsoft.com/office/drawing/2014/main" id="{933AC0AE-9C0F-42A4-8628-7646131542AB}"/>
              </a:ext>
            </a:extLst>
          </p:cNvPr>
          <p:cNvSpPr txBox="1"/>
          <p:nvPr/>
        </p:nvSpPr>
        <p:spPr>
          <a:xfrm>
            <a:off x="7638402" y="3486219"/>
            <a:ext cx="346784" cy="276999"/>
          </a:xfrm>
          <a:prstGeom prst="rect">
            <a:avLst/>
          </a:prstGeom>
          <a:noFill/>
        </p:spPr>
        <p:txBody>
          <a:bodyPr wrap="square" rtlCol="0">
            <a:spAutoFit/>
          </a:bodyPr>
          <a:lstStyle/>
          <a:p>
            <a:r>
              <a:rPr lang="es-MX" sz="1200" dirty="0"/>
              <a:t>8</a:t>
            </a:r>
          </a:p>
        </p:txBody>
      </p:sp>
      <p:sp>
        <p:nvSpPr>
          <p:cNvPr id="8" name="CuadroTexto 7">
            <a:extLst>
              <a:ext uri="{FF2B5EF4-FFF2-40B4-BE49-F238E27FC236}">
                <a16:creationId xmlns:a16="http://schemas.microsoft.com/office/drawing/2014/main" id="{C7F4B0FE-36CF-49AA-A9EE-AB6D58904AC6}"/>
              </a:ext>
            </a:extLst>
          </p:cNvPr>
          <p:cNvSpPr txBox="1"/>
          <p:nvPr/>
        </p:nvSpPr>
        <p:spPr>
          <a:xfrm>
            <a:off x="2107071" y="3460821"/>
            <a:ext cx="346784" cy="276999"/>
          </a:xfrm>
          <a:prstGeom prst="rect">
            <a:avLst/>
          </a:prstGeom>
          <a:noFill/>
        </p:spPr>
        <p:txBody>
          <a:bodyPr wrap="square" rtlCol="0">
            <a:spAutoFit/>
          </a:bodyPr>
          <a:lstStyle/>
          <a:p>
            <a:r>
              <a:rPr lang="es-MX" sz="1200" dirty="0"/>
              <a:t>1</a:t>
            </a:r>
          </a:p>
        </p:txBody>
      </p:sp>
      <p:sp>
        <p:nvSpPr>
          <p:cNvPr id="9" name="CuadroTexto 8">
            <a:extLst>
              <a:ext uri="{FF2B5EF4-FFF2-40B4-BE49-F238E27FC236}">
                <a16:creationId xmlns:a16="http://schemas.microsoft.com/office/drawing/2014/main" id="{D89BF101-64C8-47A4-8A52-567F99561E5D}"/>
              </a:ext>
            </a:extLst>
          </p:cNvPr>
          <p:cNvSpPr txBox="1"/>
          <p:nvPr/>
        </p:nvSpPr>
        <p:spPr>
          <a:xfrm>
            <a:off x="2952201" y="3486222"/>
            <a:ext cx="346784" cy="276999"/>
          </a:xfrm>
          <a:prstGeom prst="rect">
            <a:avLst/>
          </a:prstGeom>
          <a:noFill/>
        </p:spPr>
        <p:txBody>
          <a:bodyPr wrap="square" rtlCol="0">
            <a:spAutoFit/>
          </a:bodyPr>
          <a:lstStyle/>
          <a:p>
            <a:r>
              <a:rPr lang="es-MX" sz="1200" dirty="0"/>
              <a:t>2</a:t>
            </a:r>
          </a:p>
        </p:txBody>
      </p:sp>
      <p:sp>
        <p:nvSpPr>
          <p:cNvPr id="10" name="CuadroTexto 9">
            <a:extLst>
              <a:ext uri="{FF2B5EF4-FFF2-40B4-BE49-F238E27FC236}">
                <a16:creationId xmlns:a16="http://schemas.microsoft.com/office/drawing/2014/main" id="{5B851A27-FE90-48A9-9D4F-5652717E9D94}"/>
              </a:ext>
            </a:extLst>
          </p:cNvPr>
          <p:cNvSpPr txBox="1"/>
          <p:nvPr/>
        </p:nvSpPr>
        <p:spPr>
          <a:xfrm>
            <a:off x="3706871" y="3489712"/>
            <a:ext cx="346784" cy="276999"/>
          </a:xfrm>
          <a:prstGeom prst="rect">
            <a:avLst/>
          </a:prstGeom>
          <a:noFill/>
        </p:spPr>
        <p:txBody>
          <a:bodyPr wrap="square" rtlCol="0">
            <a:spAutoFit/>
          </a:bodyPr>
          <a:lstStyle/>
          <a:p>
            <a:r>
              <a:rPr lang="es-MX" sz="1200" dirty="0"/>
              <a:t>3</a:t>
            </a:r>
          </a:p>
        </p:txBody>
      </p:sp>
      <p:sp>
        <p:nvSpPr>
          <p:cNvPr id="11" name="CuadroTexto 10">
            <a:extLst>
              <a:ext uri="{FF2B5EF4-FFF2-40B4-BE49-F238E27FC236}">
                <a16:creationId xmlns:a16="http://schemas.microsoft.com/office/drawing/2014/main" id="{A92A800E-984A-4D11-BEF4-9391046D8316}"/>
              </a:ext>
            </a:extLst>
          </p:cNvPr>
          <p:cNvSpPr txBox="1"/>
          <p:nvPr/>
        </p:nvSpPr>
        <p:spPr>
          <a:xfrm>
            <a:off x="4490854" y="3514513"/>
            <a:ext cx="346784" cy="276999"/>
          </a:xfrm>
          <a:prstGeom prst="rect">
            <a:avLst/>
          </a:prstGeom>
          <a:noFill/>
        </p:spPr>
        <p:txBody>
          <a:bodyPr wrap="square" rtlCol="0">
            <a:spAutoFit/>
          </a:bodyPr>
          <a:lstStyle/>
          <a:p>
            <a:r>
              <a:rPr lang="es-MX" sz="1200" dirty="0"/>
              <a:t>4</a:t>
            </a:r>
          </a:p>
        </p:txBody>
      </p:sp>
    </p:spTree>
    <p:extLst>
      <p:ext uri="{BB962C8B-B14F-4D97-AF65-F5344CB8AC3E}">
        <p14:creationId xmlns:p14="http://schemas.microsoft.com/office/powerpoint/2010/main" val="2019522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2" name="Tabla 1">
            <a:extLst>
              <a:ext uri="{FF2B5EF4-FFF2-40B4-BE49-F238E27FC236}">
                <a16:creationId xmlns:a16="http://schemas.microsoft.com/office/drawing/2014/main" id="{FAB1E28A-071B-4CC8-8AB0-AEC4ED831CD5}"/>
              </a:ext>
            </a:extLst>
          </p:cNvPr>
          <p:cNvGraphicFramePr>
            <a:graphicFrameLocks noGrp="1"/>
          </p:cNvGraphicFramePr>
          <p:nvPr>
            <p:extLst>
              <p:ext uri="{D42A27DB-BD31-4B8C-83A1-F6EECF244321}">
                <p14:modId xmlns:p14="http://schemas.microsoft.com/office/powerpoint/2010/main" val="93604302"/>
              </p:ext>
            </p:extLst>
          </p:nvPr>
        </p:nvGraphicFramePr>
        <p:xfrm>
          <a:off x="2066236" y="1436098"/>
          <a:ext cx="5400000" cy="3979200"/>
        </p:xfrm>
        <a:graphic>
          <a:graphicData uri="http://schemas.openxmlformats.org/drawingml/2006/table">
            <a:tbl>
              <a:tblPr/>
              <a:tblGrid>
                <a:gridCol w="2719804">
                  <a:extLst>
                    <a:ext uri="{9D8B030D-6E8A-4147-A177-3AD203B41FA5}">
                      <a16:colId xmlns:a16="http://schemas.microsoft.com/office/drawing/2014/main" val="4247773569"/>
                    </a:ext>
                  </a:extLst>
                </a:gridCol>
                <a:gridCol w="2680196">
                  <a:extLst>
                    <a:ext uri="{9D8B030D-6E8A-4147-A177-3AD203B41FA5}">
                      <a16:colId xmlns:a16="http://schemas.microsoft.com/office/drawing/2014/main" val="1695105687"/>
                    </a:ext>
                  </a:extLst>
                </a:gridCol>
              </a:tblGrid>
              <a:tr h="510000">
                <a:tc gridSpan="2">
                  <a:txBody>
                    <a:bodyPr/>
                    <a:lstStyle/>
                    <a:p>
                      <a:pPr algn="ctr" rtl="0" fontAlgn="t">
                        <a:spcBef>
                          <a:spcPts val="0"/>
                        </a:spcBef>
                        <a:spcAft>
                          <a:spcPts val="1000"/>
                        </a:spcAft>
                      </a:pPr>
                      <a:r>
                        <a:rPr lang="es-MX" sz="1400" b="1" i="0" u="none" strike="noStrike" dirty="0">
                          <a:solidFill>
                            <a:srgbClr val="000000"/>
                          </a:solidFill>
                          <a:effectLst/>
                          <a:latin typeface="Calibri" panose="020F0502020204030204" pitchFamily="34" charset="0"/>
                        </a:rPr>
                        <a:t>ÁREA :CIENCIAS BIOLÓGICO, AGROPECUARIAS Y PESQUERA</a:t>
                      </a:r>
                      <a:endParaRPr lang="es-MX" sz="1400" b="1" dirty="0">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s-MX"/>
                    </a:p>
                  </a:txBody>
                  <a:tcPr/>
                </a:tc>
                <a:extLst>
                  <a:ext uri="{0D108BD9-81ED-4DB2-BD59-A6C34878D82A}">
                    <a16:rowId xmlns:a16="http://schemas.microsoft.com/office/drawing/2014/main" val="1972503381"/>
                  </a:ext>
                </a:extLst>
              </a:tr>
              <a:tr h="510000">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PERSONAL TOTAL :</a:t>
                      </a:r>
                      <a:endParaRPr lang="es-MX" sz="1400">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7</a:t>
                      </a:r>
                      <a:endParaRPr lang="es-MX" sz="140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095825586"/>
                  </a:ext>
                </a:extLst>
              </a:tr>
              <a:tr h="510000">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PERSONAL ENCUESTADO:</a:t>
                      </a:r>
                      <a:endParaRPr lang="es-MX" sz="1400">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7</a:t>
                      </a:r>
                      <a:endParaRPr lang="es-MX" sz="140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731439180"/>
                  </a:ext>
                </a:extLst>
              </a:tr>
              <a:tr h="300000">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PORCENTAJE:</a:t>
                      </a:r>
                      <a:endParaRPr lang="es-MX" sz="1400">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100</a:t>
                      </a:r>
                      <a:endParaRPr lang="es-MX" sz="140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456890374"/>
                  </a:ext>
                </a:extLst>
              </a:tr>
              <a:tr h="720000">
                <a:tc gridSpan="2">
                  <a:txBody>
                    <a:bodyPr/>
                    <a:lstStyle/>
                    <a:p>
                      <a:pPr algn="ctr" rtl="0" fontAlgn="t">
                        <a:spcBef>
                          <a:spcPts val="0"/>
                        </a:spcBef>
                        <a:spcAft>
                          <a:spcPts val="1000"/>
                        </a:spcAft>
                      </a:pPr>
                      <a:br>
                        <a:rPr lang="es-MX" sz="1400" dirty="0">
                          <a:effectLst/>
                        </a:rPr>
                      </a:br>
                      <a:r>
                        <a:rPr lang="es-MX" sz="1400" b="1" i="0" u="none" strike="noStrike" dirty="0">
                          <a:solidFill>
                            <a:srgbClr val="000000"/>
                          </a:solidFill>
                          <a:effectLst/>
                          <a:latin typeface="Calibri" panose="020F0502020204030204" pitchFamily="34" charset="0"/>
                        </a:rPr>
                        <a:t>PERSONAL EN FUNCIONES  ENCUESTADO</a:t>
                      </a:r>
                      <a:endParaRPr lang="es-MX" sz="1400" b="1" dirty="0">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2472898095"/>
                  </a:ext>
                </a:extLst>
              </a:tr>
              <a:tr h="300000">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MANUAL:</a:t>
                      </a:r>
                      <a:endParaRPr lang="es-MX" sz="1400">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0</a:t>
                      </a:r>
                      <a:endParaRPr lang="es-MX" sz="140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57202328"/>
                  </a:ext>
                </a:extLst>
              </a:tr>
              <a:tr h="510000">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ADMINISTRATIVO:</a:t>
                      </a:r>
                      <a:endParaRPr lang="es-MX" sz="1400">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2</a:t>
                      </a:r>
                      <a:endParaRPr lang="es-MX" sz="140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872776504"/>
                  </a:ext>
                </a:extLst>
              </a:tr>
              <a:tr h="300000">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DOCENTE:</a:t>
                      </a:r>
                      <a:endParaRPr lang="es-MX" sz="1400">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4</a:t>
                      </a:r>
                      <a:endParaRPr lang="es-MX" sz="140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434868188"/>
                  </a:ext>
                </a:extLst>
              </a:tr>
              <a:tr h="300000">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DIRECTIVO:</a:t>
                      </a:r>
                      <a:endParaRPr lang="es-MX" sz="1400">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dirty="0">
                          <a:solidFill>
                            <a:srgbClr val="000000"/>
                          </a:solidFill>
                          <a:effectLst/>
                          <a:latin typeface="Calibri" panose="020F0502020204030204" pitchFamily="34" charset="0"/>
                        </a:rPr>
                        <a:t>1</a:t>
                      </a:r>
                      <a:endParaRPr lang="es-MX" sz="1400" dirty="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extLst>
                  <a:ext uri="{0D108BD9-81ED-4DB2-BD59-A6C34878D82A}">
                    <a16:rowId xmlns:a16="http://schemas.microsoft.com/office/drawing/2014/main" val="1714477861"/>
                  </a:ext>
                </a:extLst>
              </a:tr>
            </a:tbl>
          </a:graphicData>
        </a:graphic>
      </p:graphicFrame>
      <p:sp>
        <p:nvSpPr>
          <p:cNvPr id="3" name="Rectangle 1">
            <a:extLst>
              <a:ext uri="{FF2B5EF4-FFF2-40B4-BE49-F238E27FC236}">
                <a16:creationId xmlns:a16="http://schemas.microsoft.com/office/drawing/2014/main" id="{C247DBAF-D333-421D-8FEF-08A7F4C48365}"/>
              </a:ext>
            </a:extLst>
          </p:cNvPr>
          <p:cNvSpPr>
            <a:spLocks noChangeArrowheads="1"/>
          </p:cNvSpPr>
          <p:nvPr/>
        </p:nvSpPr>
        <p:spPr bwMode="auto">
          <a:xfrm>
            <a:off x="3794564" y="718128"/>
            <a:ext cx="236955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s-MX" altLang="es-MX"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DATOS GENERALES</a:t>
            </a:r>
            <a:endParaRPr kumimoji="0" lang="es-MX" altLang="es-MX" sz="1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905600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568512"/>
          </a:xfrm>
          <a:prstGeom prst="rect">
            <a:avLst/>
          </a:prstGeom>
          <a:noFill/>
        </p:spPr>
        <p:txBody>
          <a:bodyPr wrap="square" rtlCol="0">
            <a:spAutoFit/>
          </a:bodyPr>
          <a:lstStyle/>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“Identidad Institucional</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puede apreciar que un 100% de los encuestados se sienten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orgullosos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formar parte de la institución, por otro lado, los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elementos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con los que se sienten más identificados son:</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Escudo con un 93%</a:t>
            </a:r>
            <a:endParaRPr lang="es-MX"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Lema con un 68%</a:t>
            </a:r>
            <a:endParaRPr lang="es-MX"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Historia con un 53%</a:t>
            </a:r>
            <a:endParaRPr lang="es-MX" sz="1800" dirty="0">
              <a:effectLst/>
              <a:latin typeface="Times New Roman" panose="02020603050405020304" pitchFamily="18" charset="0"/>
              <a:ea typeface="Times New Roman" panose="02020603050405020304" pitchFamily="18" charset="0"/>
            </a:endParaRPr>
          </a:p>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Además, el 57% de los encuestados conocen el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código de ética</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la institución, viendo una oportunidad para realizar más difusión para el incremento de este porcentaje. Los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valores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la institución a consideración de los encuestados tienen el siguiente orden de importancia: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Transparencia y Rendición de Cuentas</a:t>
            </a:r>
            <a:endParaRPr lang="es-MX"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arabicPeriod"/>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Responsabilidad</a:t>
            </a:r>
            <a:endParaRPr lang="es-MX"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arabicPeriod"/>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Equidad</a:t>
            </a:r>
            <a:endParaRPr lang="es-MX"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arabicPeriod"/>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Lealtad y compromiso</a:t>
            </a:r>
            <a:endParaRPr lang="es-MX"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arabicPeriod"/>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Profesionalismo e integridad</a:t>
            </a:r>
            <a:endParaRPr lang="es-MX"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arabicPeriod"/>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Justicia</a:t>
            </a:r>
            <a:endParaRPr lang="es-MX"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arabicPeriod"/>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Conciencia ecológica</a:t>
            </a:r>
            <a:endParaRPr lang="es-MX"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arabicPeriod"/>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Tolerancia</a:t>
            </a:r>
            <a:endParaRPr lang="es-MX"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81012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II .- 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4042810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5" name="Gráfico 24">
            <a:extLst>
              <a:ext uri="{FF2B5EF4-FFF2-40B4-BE49-F238E27FC236}">
                <a16:creationId xmlns:a16="http://schemas.microsoft.com/office/drawing/2014/main" id="{3C402886-0924-4602-989E-CA2F08F4AE46}"/>
              </a:ext>
            </a:extLst>
          </p:cNvPr>
          <p:cNvGraphicFramePr>
            <a:graphicFrameLocks/>
          </p:cNvGraphicFramePr>
          <p:nvPr>
            <p:extLst>
              <p:ext uri="{D42A27DB-BD31-4B8C-83A1-F6EECF244321}">
                <p14:modId xmlns:p14="http://schemas.microsoft.com/office/powerpoint/2010/main" val="3658614389"/>
              </p:ext>
            </p:extLst>
          </p:nvPr>
        </p:nvGraphicFramePr>
        <p:xfrm>
          <a:off x="1629761"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65735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3" name="Gráfico 22">
            <a:extLst>
              <a:ext uri="{FF2B5EF4-FFF2-40B4-BE49-F238E27FC236}">
                <a16:creationId xmlns:a16="http://schemas.microsoft.com/office/drawing/2014/main" id="{EC653A61-6DC7-470A-88A5-28DCCF420DDB}"/>
              </a:ext>
            </a:extLst>
          </p:cNvPr>
          <p:cNvGraphicFramePr>
            <a:graphicFrameLocks/>
          </p:cNvGraphicFramePr>
          <p:nvPr>
            <p:extLst>
              <p:ext uri="{D42A27DB-BD31-4B8C-83A1-F6EECF244321}">
                <p14:modId xmlns:p14="http://schemas.microsoft.com/office/powerpoint/2010/main" val="3715167550"/>
              </p:ext>
            </p:extLst>
          </p:nvPr>
        </p:nvGraphicFramePr>
        <p:xfrm>
          <a:off x="1576305" y="141965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80313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5" name="Gráfico 24">
            <a:extLst>
              <a:ext uri="{FF2B5EF4-FFF2-40B4-BE49-F238E27FC236}">
                <a16:creationId xmlns:a16="http://schemas.microsoft.com/office/drawing/2014/main" id="{538E3413-DF3C-4FE5-BE9F-9005BBEC7491}"/>
              </a:ext>
            </a:extLst>
          </p:cNvPr>
          <p:cNvGraphicFramePr>
            <a:graphicFrameLocks/>
          </p:cNvGraphicFramePr>
          <p:nvPr>
            <p:extLst>
              <p:ext uri="{D42A27DB-BD31-4B8C-83A1-F6EECF244321}">
                <p14:modId xmlns:p14="http://schemas.microsoft.com/office/powerpoint/2010/main" val="1748524960"/>
              </p:ext>
            </p:extLst>
          </p:nvPr>
        </p:nvGraphicFramePr>
        <p:xfrm>
          <a:off x="1474776" y="139217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79321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6E9BAEA9-6F3C-414F-A70B-D4CEB66F5F3F}"/>
              </a:ext>
            </a:extLst>
          </p:cNvPr>
          <p:cNvGraphicFramePr>
            <a:graphicFrameLocks/>
          </p:cNvGraphicFramePr>
          <p:nvPr>
            <p:extLst>
              <p:ext uri="{D42A27DB-BD31-4B8C-83A1-F6EECF244321}">
                <p14:modId xmlns:p14="http://schemas.microsoft.com/office/powerpoint/2010/main" val="3384087"/>
              </p:ext>
            </p:extLst>
          </p:nvPr>
        </p:nvGraphicFramePr>
        <p:xfrm>
          <a:off x="1551388" y="137254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7885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A0230DB6-313D-4DC4-94BD-E634D1857FC0}"/>
              </a:ext>
            </a:extLst>
          </p:cNvPr>
          <p:cNvGraphicFramePr>
            <a:graphicFrameLocks/>
          </p:cNvGraphicFramePr>
          <p:nvPr>
            <p:extLst>
              <p:ext uri="{D42A27DB-BD31-4B8C-83A1-F6EECF244321}">
                <p14:modId xmlns:p14="http://schemas.microsoft.com/office/powerpoint/2010/main" val="2700017367"/>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94778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7219D7BE-713A-4205-B4B3-7D9785951308}"/>
              </a:ext>
            </a:extLst>
          </p:cNvPr>
          <p:cNvGraphicFramePr>
            <a:graphicFrameLocks/>
          </p:cNvGraphicFramePr>
          <p:nvPr>
            <p:extLst>
              <p:ext uri="{D42A27DB-BD31-4B8C-83A1-F6EECF244321}">
                <p14:modId xmlns:p14="http://schemas.microsoft.com/office/powerpoint/2010/main" val="1595153684"/>
              </p:ext>
            </p:extLst>
          </p:nvPr>
        </p:nvGraphicFramePr>
        <p:xfrm>
          <a:off x="1519616" y="132482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5326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1BE359AB-4596-405B-AF89-70C9343DC0EE}"/>
              </a:ext>
            </a:extLst>
          </p:cNvPr>
          <p:cNvGraphicFramePr>
            <a:graphicFrameLocks/>
          </p:cNvGraphicFramePr>
          <p:nvPr>
            <p:extLst>
              <p:ext uri="{D42A27DB-BD31-4B8C-83A1-F6EECF244321}">
                <p14:modId xmlns:p14="http://schemas.microsoft.com/office/powerpoint/2010/main" val="509006915"/>
              </p:ext>
            </p:extLst>
          </p:nvPr>
        </p:nvGraphicFramePr>
        <p:xfrm>
          <a:off x="1666344" y="152075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36212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AFAAFA10-80D0-4D96-B851-30AB30F06B6D}"/>
              </a:ext>
            </a:extLst>
          </p:cNvPr>
          <p:cNvGraphicFramePr>
            <a:graphicFrameLocks/>
          </p:cNvGraphicFramePr>
          <p:nvPr>
            <p:extLst>
              <p:ext uri="{D42A27DB-BD31-4B8C-83A1-F6EECF244321}">
                <p14:modId xmlns:p14="http://schemas.microsoft.com/office/powerpoint/2010/main" val="1042897677"/>
              </p:ext>
            </p:extLst>
          </p:nvPr>
        </p:nvGraphicFramePr>
        <p:xfrm>
          <a:off x="1576305"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49443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6 Rectángulo">
            <a:extLst>
              <a:ext uri="{FF2B5EF4-FFF2-40B4-BE49-F238E27FC236}">
                <a16:creationId xmlns:a16="http://schemas.microsoft.com/office/drawing/2014/main" id="{14C2D36D-FB0D-4516-8091-3EA6BEF09E2B}"/>
              </a:ext>
            </a:extLst>
          </p:cNvPr>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2673484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39A84EBA-721D-42CC-9EA7-CE291A5B60D8}"/>
              </a:ext>
            </a:extLst>
          </p:cNvPr>
          <p:cNvGraphicFramePr>
            <a:graphicFrameLocks/>
          </p:cNvGraphicFramePr>
          <p:nvPr>
            <p:extLst>
              <p:ext uri="{D42A27DB-BD31-4B8C-83A1-F6EECF244321}">
                <p14:modId xmlns:p14="http://schemas.microsoft.com/office/powerpoint/2010/main" val="654582173"/>
              </p:ext>
            </p:extLst>
          </p:nvPr>
        </p:nvGraphicFramePr>
        <p:xfrm>
          <a:off x="1990655" y="156205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04300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0899B5A0-D469-42C6-A631-A0923AD62693}"/>
              </a:ext>
            </a:extLst>
          </p:cNvPr>
          <p:cNvGraphicFramePr>
            <a:graphicFrameLocks/>
          </p:cNvGraphicFramePr>
          <p:nvPr>
            <p:extLst>
              <p:ext uri="{D42A27DB-BD31-4B8C-83A1-F6EECF244321}">
                <p14:modId xmlns:p14="http://schemas.microsoft.com/office/powerpoint/2010/main" val="1045650488"/>
              </p:ext>
            </p:extLst>
          </p:nvPr>
        </p:nvGraphicFramePr>
        <p:xfrm>
          <a:off x="1575832" y="160101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27054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627846" y="270363"/>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233342" y="1401312"/>
            <a:ext cx="7587129" cy="5078313"/>
          </a:xfrm>
          <a:prstGeom prst="rect">
            <a:avLst/>
          </a:prstGeom>
          <a:noFill/>
        </p:spPr>
        <p:txBody>
          <a:bodyPr wrap="square" rtlCol="0">
            <a:spAutoFit/>
          </a:bodyPr>
          <a:lstStyle/>
          <a:p>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II</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“Seguridad Ocupacional”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obtenemos los siguientes resultados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iluminación</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las áreas de trabajo es buena.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clima</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presenta como bueno.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ruido</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establece de grado medio ya que interviene con las actividades, pero no representa impedimento para realizarlas.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mobiliario</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expresa como regular, lo cual se puede interpretar que existe una oportunidad de mejora.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espacio</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comenta que es regular y que permite realizar las actividades diarias.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higiene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expresa como regular, lo que lleva a poder mejorar en esta actividad.</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higiene en sanitarios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es buena.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mantenimiento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hablando de infraestructura se manifiesta como regular, con una oportunidad de mejora en este servicio.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manifiesta que no se conoce a los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integrantes de las comisiones de seguridad e higiene.</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 por último existe total </a:t>
            </a:r>
            <a:r>
              <a:rPr lang="es-MX" sz="18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deconocimiento</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por parte de la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información que se recibe de las comisiones de seguridad e higiene</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4609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III .- 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240728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6" name="Gráfico 25">
            <a:extLst>
              <a:ext uri="{FF2B5EF4-FFF2-40B4-BE49-F238E27FC236}">
                <a16:creationId xmlns:a16="http://schemas.microsoft.com/office/drawing/2014/main" id="{87A91210-EE8F-47E8-BB8E-F3C9B000C6D8}"/>
              </a:ext>
            </a:extLst>
          </p:cNvPr>
          <p:cNvGraphicFramePr>
            <a:graphicFrameLocks/>
          </p:cNvGraphicFramePr>
          <p:nvPr>
            <p:extLst>
              <p:ext uri="{D42A27DB-BD31-4B8C-83A1-F6EECF244321}">
                <p14:modId xmlns:p14="http://schemas.microsoft.com/office/powerpoint/2010/main" val="2662450735"/>
              </p:ext>
            </p:extLst>
          </p:nvPr>
        </p:nvGraphicFramePr>
        <p:xfrm>
          <a:off x="1605648" y="152075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23756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6" name="Gráfico 25">
            <a:extLst>
              <a:ext uri="{FF2B5EF4-FFF2-40B4-BE49-F238E27FC236}">
                <a16:creationId xmlns:a16="http://schemas.microsoft.com/office/drawing/2014/main" id="{3236265C-B91D-4174-A71B-371CF0248DD3}"/>
              </a:ext>
            </a:extLst>
          </p:cNvPr>
          <p:cNvGraphicFramePr>
            <a:graphicFrameLocks/>
          </p:cNvGraphicFramePr>
          <p:nvPr>
            <p:extLst>
              <p:ext uri="{D42A27DB-BD31-4B8C-83A1-F6EECF244321}">
                <p14:modId xmlns:p14="http://schemas.microsoft.com/office/powerpoint/2010/main" val="1971011386"/>
              </p:ext>
            </p:extLst>
          </p:nvPr>
        </p:nvGraphicFramePr>
        <p:xfrm>
          <a:off x="1605648" y="152075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02511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5" name="Gráfico 24">
            <a:extLst>
              <a:ext uri="{FF2B5EF4-FFF2-40B4-BE49-F238E27FC236}">
                <a16:creationId xmlns:a16="http://schemas.microsoft.com/office/drawing/2014/main" id="{F6E307F9-B3B4-465B-B459-D38C83559D73}"/>
              </a:ext>
            </a:extLst>
          </p:cNvPr>
          <p:cNvGraphicFramePr>
            <a:graphicFrameLocks/>
          </p:cNvGraphicFramePr>
          <p:nvPr>
            <p:extLst>
              <p:ext uri="{D42A27DB-BD31-4B8C-83A1-F6EECF244321}">
                <p14:modId xmlns:p14="http://schemas.microsoft.com/office/powerpoint/2010/main" val="444247529"/>
              </p:ext>
            </p:extLst>
          </p:nvPr>
        </p:nvGraphicFramePr>
        <p:xfrm>
          <a:off x="1605648" y="152075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61718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78B8ABBE-8152-4311-87A3-56808EF0A19C}"/>
              </a:ext>
            </a:extLst>
          </p:cNvPr>
          <p:cNvGraphicFramePr>
            <a:graphicFrameLocks/>
          </p:cNvGraphicFramePr>
          <p:nvPr>
            <p:extLst>
              <p:ext uri="{D42A27DB-BD31-4B8C-83A1-F6EECF244321}">
                <p14:modId xmlns:p14="http://schemas.microsoft.com/office/powerpoint/2010/main" val="186704565"/>
              </p:ext>
            </p:extLst>
          </p:nvPr>
        </p:nvGraphicFramePr>
        <p:xfrm>
          <a:off x="1686589" y="139187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28918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53E1750B-845B-4F14-8171-C56E189759DD}"/>
              </a:ext>
            </a:extLst>
          </p:cNvPr>
          <p:cNvGraphicFramePr>
            <a:graphicFrameLocks/>
          </p:cNvGraphicFramePr>
          <p:nvPr>
            <p:extLst>
              <p:ext uri="{D42A27DB-BD31-4B8C-83A1-F6EECF244321}">
                <p14:modId xmlns:p14="http://schemas.microsoft.com/office/powerpoint/2010/main" val="1682284124"/>
              </p:ext>
            </p:extLst>
          </p:nvPr>
        </p:nvGraphicFramePr>
        <p:xfrm>
          <a:off x="1597938"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74638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C2E898E8-65F7-49C6-B6B0-D816AB855C90}"/>
              </a:ext>
            </a:extLst>
          </p:cNvPr>
          <p:cNvGraphicFramePr>
            <a:graphicFrameLocks/>
          </p:cNvGraphicFramePr>
          <p:nvPr>
            <p:extLst>
              <p:ext uri="{D42A27DB-BD31-4B8C-83A1-F6EECF244321}">
                <p14:modId xmlns:p14="http://schemas.microsoft.com/office/powerpoint/2010/main" val="3648951017"/>
              </p:ext>
            </p:extLst>
          </p:nvPr>
        </p:nvGraphicFramePr>
        <p:xfrm>
          <a:off x="1576305" y="139187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80374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6 Rectángulo">
            <a:extLst>
              <a:ext uri="{FF2B5EF4-FFF2-40B4-BE49-F238E27FC236}">
                <a16:creationId xmlns:a16="http://schemas.microsoft.com/office/drawing/2014/main" id="{E59259C9-F9FB-4586-8999-51315EF4377A}"/>
              </a:ext>
            </a:extLst>
          </p:cNvPr>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2688223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sp>
        <p:nvSpPr>
          <p:cNvPr id="20" name="CuadroTexto 19">
            <a:extLst>
              <a:ext uri="{FF2B5EF4-FFF2-40B4-BE49-F238E27FC236}">
                <a16:creationId xmlns:a16="http://schemas.microsoft.com/office/drawing/2014/main" id="{4CD53C75-F454-4F91-876F-8C2470C8BC62}"/>
              </a:ext>
            </a:extLst>
          </p:cNvPr>
          <p:cNvSpPr txBox="1"/>
          <p:nvPr/>
        </p:nvSpPr>
        <p:spPr>
          <a:xfrm>
            <a:off x="2599342" y="2850156"/>
            <a:ext cx="4886964" cy="923330"/>
          </a:xfrm>
          <a:prstGeom prst="rect">
            <a:avLst/>
          </a:prstGeom>
          <a:noFill/>
        </p:spPr>
        <p:txBody>
          <a:bodyPr wrap="square" rtlCol="0">
            <a:spAutoFit/>
          </a:bodyPr>
          <a:lstStyle/>
          <a:p>
            <a:pPr algn="ctr"/>
            <a:r>
              <a:rPr lang="es-MX" b="1" dirty="0"/>
              <a:t>NO SE ENCUESTÓ NINGUN PERSONAL CON FUNCIONES MANUALES POR ELLO NO SE CUENTA CON GRAFICA QUE MUESTRE RESULTADOS</a:t>
            </a:r>
          </a:p>
        </p:txBody>
      </p:sp>
    </p:spTree>
    <p:extLst>
      <p:ext uri="{BB962C8B-B14F-4D97-AF65-F5344CB8AC3E}">
        <p14:creationId xmlns:p14="http://schemas.microsoft.com/office/powerpoint/2010/main" val="3739562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sp>
        <p:nvSpPr>
          <p:cNvPr id="20" name="CuadroTexto 19">
            <a:extLst>
              <a:ext uri="{FF2B5EF4-FFF2-40B4-BE49-F238E27FC236}">
                <a16:creationId xmlns:a16="http://schemas.microsoft.com/office/drawing/2014/main" id="{00015027-C9F5-444C-892F-06446A76D887}"/>
              </a:ext>
            </a:extLst>
          </p:cNvPr>
          <p:cNvSpPr txBox="1"/>
          <p:nvPr/>
        </p:nvSpPr>
        <p:spPr>
          <a:xfrm>
            <a:off x="2599342" y="2850156"/>
            <a:ext cx="4886964" cy="923330"/>
          </a:xfrm>
          <a:prstGeom prst="rect">
            <a:avLst/>
          </a:prstGeom>
          <a:noFill/>
        </p:spPr>
        <p:txBody>
          <a:bodyPr wrap="square" rtlCol="0">
            <a:spAutoFit/>
          </a:bodyPr>
          <a:lstStyle/>
          <a:p>
            <a:pPr algn="ctr"/>
            <a:r>
              <a:rPr lang="es-MX" b="1" dirty="0"/>
              <a:t>NO SE ENCUESTÓ NINGUN PERSONAL CON FUNCIONES MANUALES POR ELLO NO SE CUENTA CON GRAFICA QUE MUESTRE RESULTADOS</a:t>
            </a:r>
          </a:p>
        </p:txBody>
      </p:sp>
    </p:spTree>
    <p:extLst>
      <p:ext uri="{BB962C8B-B14F-4D97-AF65-F5344CB8AC3E}">
        <p14:creationId xmlns:p14="http://schemas.microsoft.com/office/powerpoint/2010/main" val="7047855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111960"/>
          </a:xfrm>
          <a:prstGeom prst="rect">
            <a:avLst/>
          </a:prstGeom>
          <a:noFill/>
        </p:spPr>
        <p:txBody>
          <a:bodyPr wrap="square" rtlCol="0">
            <a:spAutoFit/>
          </a:bodyPr>
          <a:lstStyle/>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“Recursos Materiales”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presentan los resultados: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Función docente:</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 100% de los encuestados menciona solo algunas veces se proporciona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información para la planeación y ejecución de actividades académicas.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cuanto al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acceso a equipo de cómputo, audiovisual, laboratorios y/o talleres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se cuenta con el suficiente acceso ya que el 100% manifiesta que no siempre cuentan con dicho acceso.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 por último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las condiciones en que se encuentran las aulas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donde se imparten las clases tienen una calificación buena con un 100% a favor, pero se podría mejorar este aspecto.</a:t>
            </a: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28192784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56839" y="1057531"/>
            <a:ext cx="6785897" cy="5187959"/>
          </a:xfrm>
          <a:prstGeom prst="rect">
            <a:avLst/>
          </a:prstGeom>
          <a:noFill/>
        </p:spPr>
        <p:txBody>
          <a:bodyPr wrap="square" rtlCol="0">
            <a:spAutoFit/>
          </a:bodyPr>
          <a:lstStyle/>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“Recursos Materiales”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presentan los resultados: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Función administrativa: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material necesario para realizar sus funciones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es algo indispensable para el personal administrativo de la institución y en este caso un más de un 60% de los encuestados mencionan que siempre cuentan con ellos y un 33% menciona que solo en ocasiones.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cuanto 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equipo o herramienta necesarias para realizar sus funciones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considera que, si es proporcionada, sin embargo, un 33% difiere de esta opinión ya que mencionan que no siempre se cuenta con ello.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tecnología es esencial en cualquier función y por ello cuando se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solicita un servicio para equipo de cómputo,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 33% de los encuestados mencionan que se atiende dicha solicitud, pero por otro lado más de un 60% opinan que no es siempre, dicho esto se puede obtener una mejora en dicho servicio.</a:t>
            </a:r>
            <a:endParaRPr lang="es-MX" dirty="0"/>
          </a:p>
        </p:txBody>
      </p:sp>
    </p:spTree>
    <p:extLst>
      <p:ext uri="{BB962C8B-B14F-4D97-AF65-F5344CB8AC3E}">
        <p14:creationId xmlns:p14="http://schemas.microsoft.com/office/powerpoint/2010/main" val="2505124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2308324"/>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algn="just"/>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
        <p:nvSpPr>
          <p:cNvPr id="23" name="CuadroTexto 22">
            <a:extLst>
              <a:ext uri="{FF2B5EF4-FFF2-40B4-BE49-F238E27FC236}">
                <a16:creationId xmlns:a16="http://schemas.microsoft.com/office/drawing/2014/main" id="{764D0641-3DD4-49BE-ABF0-AFD18E711A1E}"/>
              </a:ext>
            </a:extLst>
          </p:cNvPr>
          <p:cNvSpPr txBox="1"/>
          <p:nvPr/>
        </p:nvSpPr>
        <p:spPr>
          <a:xfrm>
            <a:off x="2599342" y="2850156"/>
            <a:ext cx="4886964" cy="1200329"/>
          </a:xfrm>
          <a:prstGeom prst="rect">
            <a:avLst/>
          </a:prstGeom>
          <a:noFill/>
        </p:spPr>
        <p:txBody>
          <a:bodyPr wrap="square" rtlCol="0">
            <a:spAutoFit/>
          </a:bodyPr>
          <a:lstStyle/>
          <a:p>
            <a:pPr algn="ctr"/>
            <a:r>
              <a:rPr lang="es-MX" b="1" dirty="0"/>
              <a:t>NO SE ENCUESTÓ NINGUN PERSONAL CON FUNCIONES MANUALES POR ELLO NO SE CUENTA CON UNA DESCRIPCION QUE MUESTRE RESULTADOS</a:t>
            </a:r>
          </a:p>
        </p:txBody>
      </p:sp>
    </p:spTree>
    <p:extLst>
      <p:ext uri="{BB962C8B-B14F-4D97-AF65-F5344CB8AC3E}">
        <p14:creationId xmlns:p14="http://schemas.microsoft.com/office/powerpoint/2010/main" val="40181345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IV .- 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35617539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F9DCDCD0-C2B6-4DE9-B79F-A6C9C512B1C8}"/>
              </a:ext>
            </a:extLst>
          </p:cNvPr>
          <p:cNvGraphicFramePr>
            <a:graphicFrameLocks/>
          </p:cNvGraphicFramePr>
          <p:nvPr>
            <p:extLst>
              <p:ext uri="{D42A27DB-BD31-4B8C-83A1-F6EECF244321}">
                <p14:modId xmlns:p14="http://schemas.microsoft.com/office/powerpoint/2010/main" val="3813582559"/>
              </p:ext>
            </p:extLst>
          </p:nvPr>
        </p:nvGraphicFramePr>
        <p:xfrm>
          <a:off x="1551388"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558472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5" name="Gráfico 24">
            <a:extLst>
              <a:ext uri="{FF2B5EF4-FFF2-40B4-BE49-F238E27FC236}">
                <a16:creationId xmlns:a16="http://schemas.microsoft.com/office/drawing/2014/main" id="{87D4593A-82B3-4C2C-9FDC-608BE400FE5A}"/>
              </a:ext>
            </a:extLst>
          </p:cNvPr>
          <p:cNvGraphicFramePr>
            <a:graphicFrameLocks/>
          </p:cNvGraphicFramePr>
          <p:nvPr>
            <p:extLst>
              <p:ext uri="{D42A27DB-BD31-4B8C-83A1-F6EECF244321}">
                <p14:modId xmlns:p14="http://schemas.microsoft.com/office/powerpoint/2010/main" val="2693824442"/>
              </p:ext>
            </p:extLst>
          </p:nvPr>
        </p:nvGraphicFramePr>
        <p:xfrm>
          <a:off x="155138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445870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243B33B8-7628-4DAE-8904-51CF2825158E}"/>
              </a:ext>
            </a:extLst>
          </p:cNvPr>
          <p:cNvGraphicFramePr>
            <a:graphicFrameLocks/>
          </p:cNvGraphicFramePr>
          <p:nvPr>
            <p:extLst>
              <p:ext uri="{D42A27DB-BD31-4B8C-83A1-F6EECF244321}">
                <p14:modId xmlns:p14="http://schemas.microsoft.com/office/powerpoint/2010/main" val="478867529"/>
              </p:ext>
            </p:extLst>
          </p:nvPr>
        </p:nvGraphicFramePr>
        <p:xfrm>
          <a:off x="1686589"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77934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2D4C34C3-9C1C-4FED-973F-38EB7CA80EC5}"/>
              </a:ext>
            </a:extLst>
          </p:cNvPr>
          <p:cNvGraphicFramePr>
            <a:graphicFrameLocks/>
          </p:cNvGraphicFramePr>
          <p:nvPr>
            <p:extLst>
              <p:ext uri="{D42A27DB-BD31-4B8C-83A1-F6EECF244321}">
                <p14:modId xmlns:p14="http://schemas.microsoft.com/office/powerpoint/2010/main" val="2681579321"/>
              </p:ext>
            </p:extLst>
          </p:nvPr>
        </p:nvGraphicFramePr>
        <p:xfrm>
          <a:off x="1592503" y="152261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40711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UNIDAD ACADEMICA BIOLOGICA, PESQUERA Y AGROPECUARIA</a:t>
            </a:r>
          </a:p>
        </p:txBody>
      </p:sp>
    </p:spTree>
    <p:extLst>
      <p:ext uri="{BB962C8B-B14F-4D97-AF65-F5344CB8AC3E}">
        <p14:creationId xmlns:p14="http://schemas.microsoft.com/office/powerpoint/2010/main" val="2963048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05818A14-605B-483B-8FB1-F9FDD97678FD}"/>
              </a:ext>
            </a:extLst>
          </p:cNvPr>
          <p:cNvGraphicFramePr>
            <a:graphicFrameLocks/>
          </p:cNvGraphicFramePr>
          <p:nvPr>
            <p:extLst>
              <p:ext uri="{D42A27DB-BD31-4B8C-83A1-F6EECF244321}">
                <p14:modId xmlns:p14="http://schemas.microsoft.com/office/powerpoint/2010/main" val="2784198929"/>
              </p:ext>
            </p:extLst>
          </p:nvPr>
        </p:nvGraphicFramePr>
        <p:xfrm>
          <a:off x="1576305" y="138349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665183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DEC2DC95-B7F3-42CE-9580-7AC51E886DD0}"/>
              </a:ext>
            </a:extLst>
          </p:cNvPr>
          <p:cNvGraphicFramePr>
            <a:graphicFrameLocks/>
          </p:cNvGraphicFramePr>
          <p:nvPr>
            <p:extLst>
              <p:ext uri="{D42A27DB-BD31-4B8C-83A1-F6EECF244321}">
                <p14:modId xmlns:p14="http://schemas.microsoft.com/office/powerpoint/2010/main" val="1718913350"/>
              </p:ext>
            </p:extLst>
          </p:nvPr>
        </p:nvGraphicFramePr>
        <p:xfrm>
          <a:off x="1686589"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97183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4210AAC8-E0AE-4AEE-B7BD-F18762CB252A}"/>
              </a:ext>
            </a:extLst>
          </p:cNvPr>
          <p:cNvGraphicFramePr>
            <a:graphicFrameLocks/>
          </p:cNvGraphicFramePr>
          <p:nvPr>
            <p:extLst>
              <p:ext uri="{D42A27DB-BD31-4B8C-83A1-F6EECF244321}">
                <p14:modId xmlns:p14="http://schemas.microsoft.com/office/powerpoint/2010/main" val="2675724887"/>
              </p:ext>
            </p:extLst>
          </p:nvPr>
        </p:nvGraphicFramePr>
        <p:xfrm>
          <a:off x="1592503"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28540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1510111" y="1444701"/>
            <a:ext cx="7071833" cy="4295446"/>
          </a:xfrm>
          <a:prstGeom prst="rect">
            <a:avLst/>
          </a:prstGeom>
          <a:noFill/>
        </p:spPr>
        <p:txBody>
          <a:bodyPr wrap="square" rtlCol="0">
            <a:spAutoFit/>
          </a:bodyPr>
          <a:lstStyle/>
          <a:p>
            <a:pPr>
              <a:lnSpc>
                <a:spcPct val="106000"/>
              </a:lnSpc>
              <a:spcAft>
                <a:spcPts val="800"/>
              </a:spcAft>
            </a:pP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de “</a:t>
            </a:r>
            <a:r>
              <a:rPr lang="es-MX"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Convivencia con Compañeros – Compañeras” </a:t>
            </a: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menciona que la </a:t>
            </a:r>
            <a:r>
              <a:rPr lang="es-MX"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relación entre compañeros y compañeras </a:t>
            </a: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 buena, no existe mucho </a:t>
            </a:r>
            <a:r>
              <a:rPr lang="es-MX"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fomento al trabajo en equipo </a:t>
            </a: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ya que más de un 100% opina que solo algunas veces, en cuento a expresar </a:t>
            </a:r>
            <a:r>
              <a:rPr lang="es-MX"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 punto de vista,</a:t>
            </a: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solo se les da oportunidad pocas veces, por ello se presenta un alto porcentaje en </a:t>
            </a:r>
            <a:r>
              <a:rPr lang="es-MX"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situaciones de conflicto</a:t>
            </a: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el ambiente, y dichas situaciones de </a:t>
            </a:r>
            <a:r>
              <a:rPr lang="es-MX"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conflicto afectan el ambiente.</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deseaba saber que tipos de conflictos se presentaban y se clasificaron de la siguiente manera:</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Conflictos con los compañeros.</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Conflictos institucionales. </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Y otros, y de igual manera se expresa que solo algunas veces</a:t>
            </a:r>
            <a:r>
              <a:rPr lang="es-MX"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resuelven los conflictos.</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74118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V .- 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25722108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5AE15575-5CED-4C19-A094-056D12429906}"/>
              </a:ext>
            </a:extLst>
          </p:cNvPr>
          <p:cNvGraphicFramePr>
            <a:graphicFrameLocks/>
          </p:cNvGraphicFramePr>
          <p:nvPr>
            <p:extLst>
              <p:ext uri="{D42A27DB-BD31-4B8C-83A1-F6EECF244321}">
                <p14:modId xmlns:p14="http://schemas.microsoft.com/office/powerpoint/2010/main" val="3281792290"/>
              </p:ext>
            </p:extLst>
          </p:nvPr>
        </p:nvGraphicFramePr>
        <p:xfrm>
          <a:off x="1686589"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157878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58A334EC-BDD1-4CAB-BB16-665DB7821851}"/>
              </a:ext>
            </a:extLst>
          </p:cNvPr>
          <p:cNvGraphicFramePr>
            <a:graphicFrameLocks/>
          </p:cNvGraphicFramePr>
          <p:nvPr>
            <p:extLst>
              <p:ext uri="{D42A27DB-BD31-4B8C-83A1-F6EECF244321}">
                <p14:modId xmlns:p14="http://schemas.microsoft.com/office/powerpoint/2010/main" val="4033212066"/>
              </p:ext>
            </p:extLst>
          </p:nvPr>
        </p:nvGraphicFramePr>
        <p:xfrm>
          <a:off x="1576305" y="128268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070676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C67FDB37-E3A6-417A-89CB-64186D3E6B77}"/>
              </a:ext>
            </a:extLst>
          </p:cNvPr>
          <p:cNvGraphicFramePr>
            <a:graphicFrameLocks/>
          </p:cNvGraphicFramePr>
          <p:nvPr>
            <p:extLst>
              <p:ext uri="{D42A27DB-BD31-4B8C-83A1-F6EECF244321}">
                <p14:modId xmlns:p14="http://schemas.microsoft.com/office/powerpoint/2010/main" val="3952789889"/>
              </p:ext>
            </p:extLst>
          </p:nvPr>
        </p:nvGraphicFramePr>
        <p:xfrm>
          <a:off x="1500769" y="152261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214156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47020DD3-F726-4823-8B61-2EAD12F0441D}"/>
              </a:ext>
            </a:extLst>
          </p:cNvPr>
          <p:cNvGraphicFramePr>
            <a:graphicFrameLocks/>
          </p:cNvGraphicFramePr>
          <p:nvPr>
            <p:extLst>
              <p:ext uri="{D42A27DB-BD31-4B8C-83A1-F6EECF244321}">
                <p14:modId xmlns:p14="http://schemas.microsoft.com/office/powerpoint/2010/main" val="4245260667"/>
              </p:ext>
            </p:extLst>
          </p:nvPr>
        </p:nvGraphicFramePr>
        <p:xfrm>
          <a:off x="1686589"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72406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E675A24F-5FA3-46F6-A000-FC3C76B7048C}"/>
              </a:ext>
            </a:extLst>
          </p:cNvPr>
          <p:cNvGraphicFramePr>
            <a:graphicFrameLocks/>
          </p:cNvGraphicFramePr>
          <p:nvPr>
            <p:extLst>
              <p:ext uri="{D42A27DB-BD31-4B8C-83A1-F6EECF244321}">
                <p14:modId xmlns:p14="http://schemas.microsoft.com/office/powerpoint/2010/main" val="2306287741"/>
              </p:ext>
            </p:extLst>
          </p:nvPr>
        </p:nvGraphicFramePr>
        <p:xfrm>
          <a:off x="1686589"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06884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2" name="Gráfico 1">
            <a:extLst>
              <a:ext uri="{FF2B5EF4-FFF2-40B4-BE49-F238E27FC236}">
                <a16:creationId xmlns:a16="http://schemas.microsoft.com/office/drawing/2014/main" id="{D6530117-237E-4FC5-8418-BE970963D893}"/>
              </a:ext>
            </a:extLst>
          </p:cNvPr>
          <p:cNvGraphicFramePr>
            <a:graphicFrameLocks/>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3">
            <a:extLst>
              <a:ext uri="{FF2B5EF4-FFF2-40B4-BE49-F238E27FC236}">
                <a16:creationId xmlns:a16="http://schemas.microsoft.com/office/drawing/2014/main" id="{D2765387-AEE9-43EE-B298-9DD5487252A5}"/>
              </a:ext>
            </a:extLst>
          </p:cNvPr>
          <p:cNvGraphicFramePr>
            <a:graphicFrameLocks/>
          </p:cNvGraphicFramePr>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a16="http://schemas.microsoft.com/office/drawing/2014/main" id="{F12C614D-C600-4E39-849A-1AAE8952659C}"/>
              </a:ext>
            </a:extLst>
          </p:cNvPr>
          <p:cNvGraphicFramePr>
            <a:graphicFrameLocks/>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áfico 7">
            <a:extLst>
              <a:ext uri="{FF2B5EF4-FFF2-40B4-BE49-F238E27FC236}">
                <a16:creationId xmlns:a16="http://schemas.microsoft.com/office/drawing/2014/main" id="{F75C922C-55F1-480D-887D-642608FD82FF}"/>
              </a:ext>
            </a:extLst>
          </p:cNvPr>
          <p:cNvGraphicFramePr>
            <a:graphicFrameLocks/>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67701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A4AD1DE9-D96B-4AA7-A126-E282311633C2}"/>
              </a:ext>
            </a:extLst>
          </p:cNvPr>
          <p:cNvGraphicFramePr>
            <a:graphicFrameLocks/>
          </p:cNvGraphicFramePr>
          <p:nvPr>
            <p:extLst>
              <p:ext uri="{D42A27DB-BD31-4B8C-83A1-F6EECF244321}">
                <p14:modId xmlns:p14="http://schemas.microsoft.com/office/powerpoint/2010/main" val="2379114919"/>
              </p:ext>
            </p:extLst>
          </p:nvPr>
        </p:nvGraphicFramePr>
        <p:xfrm>
          <a:off x="1576305" y="152261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39757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07FC1681-0324-40A8-95B9-62FBA4660F85}"/>
              </a:ext>
            </a:extLst>
          </p:cNvPr>
          <p:cNvGraphicFramePr>
            <a:graphicFrameLocks/>
          </p:cNvGraphicFramePr>
          <p:nvPr>
            <p:extLst>
              <p:ext uri="{D42A27DB-BD31-4B8C-83A1-F6EECF244321}">
                <p14:modId xmlns:p14="http://schemas.microsoft.com/office/powerpoint/2010/main" val="3455160872"/>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348269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681669" y="1517742"/>
            <a:ext cx="6435001" cy="2722348"/>
          </a:xfrm>
          <a:prstGeom prst="rect">
            <a:avLst/>
          </a:prstGeom>
          <a:noFill/>
        </p:spPr>
        <p:txBody>
          <a:bodyPr wrap="square" rtlCol="0">
            <a:spAutoFit/>
          </a:bodyPr>
          <a:lstStyle/>
          <a:p>
            <a:pPr>
              <a:lnSpc>
                <a:spcPct val="106000"/>
              </a:lnSpc>
              <a:spcAft>
                <a:spcPts val="800"/>
              </a:spcAft>
            </a:pP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a:t>
            </a:r>
            <a:r>
              <a:rPr lang="es-MX"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“Relación con Mandos, Medios y Superiores”</a:t>
            </a: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mencionan que algunas veces funcionan de manera eficaz y eficiente las </a:t>
            </a:r>
            <a:r>
              <a:rPr lang="es-MX"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líneas de autoridad,  </a:t>
            </a: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mayoría de las veces se reciben asertivamente las </a:t>
            </a:r>
            <a:r>
              <a:rPr lang="es-MX"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instrucciones de trabajo</a:t>
            </a: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las </a:t>
            </a:r>
            <a:r>
              <a:rPr lang="es-MX"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actividades </a:t>
            </a: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proporcionan </a:t>
            </a:r>
            <a:r>
              <a:rPr lang="es-MX"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manera equilibrada, </a:t>
            </a: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pero no es proporcional a la</a:t>
            </a:r>
            <a:r>
              <a:rPr lang="es-MX"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carga de trabajo </a:t>
            </a: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 la persona a cargo evalúa a sus compañeros en </a:t>
            </a:r>
            <a:r>
              <a:rPr lang="es-MX"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base a resultados</a:t>
            </a: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solo en ocasiones se dan oportunidades para realizar </a:t>
            </a:r>
            <a:r>
              <a:rPr lang="es-MX"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propuestas de mejora</a:t>
            </a: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 de igual manera dichas propuestas solo en ocasiones son </a:t>
            </a:r>
            <a:r>
              <a:rPr lang="es-MX"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consideradas.</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99214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VI .- 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15155660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6036DA08-DBFE-47BF-9580-E35B30CBB29E}"/>
              </a:ext>
            </a:extLst>
          </p:cNvPr>
          <p:cNvGraphicFramePr>
            <a:graphicFrameLocks/>
          </p:cNvGraphicFramePr>
          <p:nvPr>
            <p:extLst>
              <p:ext uri="{D42A27DB-BD31-4B8C-83A1-F6EECF244321}">
                <p14:modId xmlns:p14="http://schemas.microsoft.com/office/powerpoint/2010/main" val="2206162287"/>
              </p:ext>
            </p:extLst>
          </p:nvPr>
        </p:nvGraphicFramePr>
        <p:xfrm>
          <a:off x="1576305"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96039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FB1B320C-7ECE-43A7-A431-F2F145C2D65C}"/>
              </a:ext>
            </a:extLst>
          </p:cNvPr>
          <p:cNvGraphicFramePr>
            <a:graphicFrameLocks/>
          </p:cNvGraphicFramePr>
          <p:nvPr>
            <p:extLst>
              <p:ext uri="{D42A27DB-BD31-4B8C-83A1-F6EECF244321}">
                <p14:modId xmlns:p14="http://schemas.microsoft.com/office/powerpoint/2010/main" val="3069550264"/>
              </p:ext>
            </p:extLst>
          </p:nvPr>
        </p:nvGraphicFramePr>
        <p:xfrm>
          <a:off x="1474776" y="152261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958226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B2C9D9D9-F0CF-412A-98EE-11C785FAD1DA}"/>
              </a:ext>
            </a:extLst>
          </p:cNvPr>
          <p:cNvGraphicFramePr>
            <a:graphicFrameLocks/>
          </p:cNvGraphicFramePr>
          <p:nvPr>
            <p:extLst>
              <p:ext uri="{D42A27DB-BD31-4B8C-83A1-F6EECF244321}">
                <p14:modId xmlns:p14="http://schemas.microsoft.com/office/powerpoint/2010/main" val="2871873681"/>
              </p:ext>
            </p:extLst>
          </p:nvPr>
        </p:nvGraphicFramePr>
        <p:xfrm>
          <a:off x="1474776" y="1365581"/>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5460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48DF991C-32C8-452B-8733-432266AF99E2}"/>
              </a:ext>
            </a:extLst>
          </p:cNvPr>
          <p:cNvGraphicFramePr>
            <a:graphicFrameLocks/>
          </p:cNvGraphicFramePr>
          <p:nvPr>
            <p:extLst>
              <p:ext uri="{D42A27DB-BD31-4B8C-83A1-F6EECF244321}">
                <p14:modId xmlns:p14="http://schemas.microsoft.com/office/powerpoint/2010/main" val="1397704694"/>
              </p:ext>
            </p:extLst>
          </p:nvPr>
        </p:nvGraphicFramePr>
        <p:xfrm>
          <a:off x="150886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696155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ABF1D00B-7E91-43CB-BD1F-E50853094AFC}"/>
              </a:ext>
            </a:extLst>
          </p:cNvPr>
          <p:cNvGraphicFramePr>
            <a:graphicFrameLocks/>
          </p:cNvGraphicFramePr>
          <p:nvPr>
            <p:extLst>
              <p:ext uri="{D42A27DB-BD31-4B8C-83A1-F6EECF244321}">
                <p14:modId xmlns:p14="http://schemas.microsoft.com/office/powerpoint/2010/main" val="202575220"/>
              </p:ext>
            </p:extLst>
          </p:nvPr>
        </p:nvGraphicFramePr>
        <p:xfrm>
          <a:off x="1806029"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617962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06811"/>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94909D9F-B596-4112-AA3B-1849760EABA2}"/>
              </a:ext>
            </a:extLst>
          </p:cNvPr>
          <p:cNvGraphicFramePr>
            <a:graphicFrameLocks/>
          </p:cNvGraphicFramePr>
          <p:nvPr>
            <p:extLst>
              <p:ext uri="{D42A27DB-BD31-4B8C-83A1-F6EECF244321}">
                <p14:modId xmlns:p14="http://schemas.microsoft.com/office/powerpoint/2010/main" val="4252954870"/>
              </p:ext>
            </p:extLst>
          </p:nvPr>
        </p:nvGraphicFramePr>
        <p:xfrm>
          <a:off x="1592503"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40852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4" name="Gráfico 3">
            <a:extLst>
              <a:ext uri="{FF2B5EF4-FFF2-40B4-BE49-F238E27FC236}">
                <a16:creationId xmlns:a16="http://schemas.microsoft.com/office/drawing/2014/main" id="{363EF88F-F7C9-4346-A9BA-BC9EF4277E34}"/>
              </a:ext>
            </a:extLst>
          </p:cNvPr>
          <p:cNvGraphicFramePr>
            <a:graphicFrameLocks/>
          </p:cNvGraphicFramePr>
          <p:nvPr/>
        </p:nvGraphicFramePr>
        <p:xfrm>
          <a:off x="460019" y="3083849"/>
          <a:ext cx="3240000" cy="21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E2F6CE6A-8E4B-4F13-A556-4D091757DB32}"/>
              </a:ext>
            </a:extLst>
          </p:cNvPr>
          <p:cNvGraphicFramePr>
            <a:graphicFrameLocks/>
          </p:cNvGraphicFramePr>
          <p:nvPr/>
        </p:nvGraphicFramePr>
        <p:xfrm>
          <a:off x="871424" y="334401"/>
          <a:ext cx="6230065" cy="28274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7">
            <a:extLst>
              <a:ext uri="{FF2B5EF4-FFF2-40B4-BE49-F238E27FC236}">
                <a16:creationId xmlns:a16="http://schemas.microsoft.com/office/drawing/2014/main" id="{CCBB575F-67ED-4C33-A4A5-2B415A8026C1}"/>
              </a:ext>
            </a:extLst>
          </p:cNvPr>
          <p:cNvGraphicFramePr>
            <a:graphicFrameLocks/>
          </p:cNvGraphicFramePr>
          <p:nvPr/>
        </p:nvGraphicFramePr>
        <p:xfrm>
          <a:off x="2142379" y="4286291"/>
          <a:ext cx="3240000" cy="21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áfico 9">
            <a:extLst>
              <a:ext uri="{FF2B5EF4-FFF2-40B4-BE49-F238E27FC236}">
                <a16:creationId xmlns:a16="http://schemas.microsoft.com/office/drawing/2014/main" id="{779E9916-CC9F-4617-9F21-E1F9F9B6AC00}"/>
              </a:ext>
            </a:extLst>
          </p:cNvPr>
          <p:cNvGraphicFramePr>
            <a:graphicFrameLocks/>
          </p:cNvGraphicFramePr>
          <p:nvPr/>
        </p:nvGraphicFramePr>
        <p:xfrm>
          <a:off x="4993086" y="4298221"/>
          <a:ext cx="3240000" cy="216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Gráfico 11">
            <a:extLst>
              <a:ext uri="{FF2B5EF4-FFF2-40B4-BE49-F238E27FC236}">
                <a16:creationId xmlns:a16="http://schemas.microsoft.com/office/drawing/2014/main" id="{37222745-F1BA-402D-AA5C-692343135F8C}"/>
              </a:ext>
            </a:extLst>
          </p:cNvPr>
          <p:cNvGraphicFramePr>
            <a:graphicFrameLocks/>
          </p:cNvGraphicFramePr>
          <p:nvPr/>
        </p:nvGraphicFramePr>
        <p:xfrm>
          <a:off x="6331294" y="2603053"/>
          <a:ext cx="3240000" cy="2160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1711581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255E8463-5CF0-4F41-86F7-9FF7ECE31ACB}"/>
              </a:ext>
            </a:extLst>
          </p:cNvPr>
          <p:cNvGraphicFramePr>
            <a:graphicFrameLocks/>
          </p:cNvGraphicFramePr>
          <p:nvPr>
            <p:extLst>
              <p:ext uri="{D42A27DB-BD31-4B8C-83A1-F6EECF244321}">
                <p14:modId xmlns:p14="http://schemas.microsoft.com/office/powerpoint/2010/main" val="2936697362"/>
              </p:ext>
            </p:extLst>
          </p:nvPr>
        </p:nvGraphicFramePr>
        <p:xfrm>
          <a:off x="159793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112002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4B4B8915-C31D-4CE5-B2E5-F865D0F047D1}"/>
              </a:ext>
            </a:extLst>
          </p:cNvPr>
          <p:cNvGraphicFramePr>
            <a:graphicFrameLocks/>
          </p:cNvGraphicFramePr>
          <p:nvPr>
            <p:extLst>
              <p:ext uri="{D42A27DB-BD31-4B8C-83A1-F6EECF244321}">
                <p14:modId xmlns:p14="http://schemas.microsoft.com/office/powerpoint/2010/main" val="4127712493"/>
              </p:ext>
            </p:extLst>
          </p:nvPr>
        </p:nvGraphicFramePr>
        <p:xfrm>
          <a:off x="1335364"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240613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F7D9F7C0-5F2B-454A-8DED-A9B4B8E08D0D}"/>
              </a:ext>
            </a:extLst>
          </p:cNvPr>
          <p:cNvGraphicFramePr>
            <a:graphicFrameLocks/>
          </p:cNvGraphicFramePr>
          <p:nvPr>
            <p:extLst>
              <p:ext uri="{D42A27DB-BD31-4B8C-83A1-F6EECF244321}">
                <p14:modId xmlns:p14="http://schemas.microsoft.com/office/powerpoint/2010/main" val="1795483135"/>
              </p:ext>
            </p:extLst>
          </p:nvPr>
        </p:nvGraphicFramePr>
        <p:xfrm>
          <a:off x="1576305" y="131062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473599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4483984"/>
          </a:xfrm>
          <a:prstGeom prst="rect">
            <a:avLst/>
          </a:prstGeom>
          <a:noFill/>
        </p:spPr>
        <p:txBody>
          <a:bodyPr wrap="square" rtlCol="0">
            <a:spAutoFit/>
          </a:bodyPr>
          <a:lstStyle/>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“Puesto de Trabajo”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mayoría de los encuestaron expresan que realiza las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actividades asignadas con agrado</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más del 70% de los que contestaron la encuesta consideran que no harían un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cambio de área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ya que se sienten cómodos, ya que donde se encuentran les permite adquirir nuevas habilidades para su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desarrollo integral</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un 86% manifiesta que la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carga de trabajo de su jornada laboral</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asignada es adecuada, más de 80% expresa que si se tiene relación del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puesto de trabajo con su preparación académica</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pero por otro lado el 14% mencionan que nunca, la mayoría de los encuestados se encuentra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capacitado para realizar sus funciones laborales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 un 86% de los encuestados denota que ha recibido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capacitación el último año</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por parte de la UAN,  se expresa que se les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permite asistir a  los cursos de capacitación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pero un 29% no ha sido convocado, en un porcentaje menor se dice que los cursos de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capacitación fortalece su desempeño laboral</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79070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VII .- 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10334048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7EB30A15-C529-4961-9340-B1F8F1565B25}"/>
              </a:ext>
            </a:extLst>
          </p:cNvPr>
          <p:cNvGraphicFramePr>
            <a:graphicFrameLocks/>
          </p:cNvGraphicFramePr>
          <p:nvPr>
            <p:extLst>
              <p:ext uri="{D42A27DB-BD31-4B8C-83A1-F6EECF244321}">
                <p14:modId xmlns:p14="http://schemas.microsoft.com/office/powerpoint/2010/main" val="1628516946"/>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90519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95368337-D763-4948-AB2A-EB9664C4D796}"/>
              </a:ext>
            </a:extLst>
          </p:cNvPr>
          <p:cNvGraphicFramePr>
            <a:graphicFrameLocks/>
          </p:cNvGraphicFramePr>
          <p:nvPr>
            <p:extLst>
              <p:ext uri="{D42A27DB-BD31-4B8C-83A1-F6EECF244321}">
                <p14:modId xmlns:p14="http://schemas.microsoft.com/office/powerpoint/2010/main" val="1577040219"/>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490556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EA7BF9E0-75CA-4D2C-ADB1-3DD019B64022}"/>
              </a:ext>
            </a:extLst>
          </p:cNvPr>
          <p:cNvGraphicFramePr>
            <a:graphicFrameLocks/>
          </p:cNvGraphicFramePr>
          <p:nvPr>
            <p:extLst>
              <p:ext uri="{D42A27DB-BD31-4B8C-83A1-F6EECF244321}">
                <p14:modId xmlns:p14="http://schemas.microsoft.com/office/powerpoint/2010/main" val="1458663299"/>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293108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BA60AF0F-0ABC-4DDA-8FA3-1F95288C5CA3}"/>
              </a:ext>
            </a:extLst>
          </p:cNvPr>
          <p:cNvGraphicFramePr>
            <a:graphicFrameLocks/>
          </p:cNvGraphicFramePr>
          <p:nvPr>
            <p:extLst>
              <p:ext uri="{D42A27DB-BD31-4B8C-83A1-F6EECF244321}">
                <p14:modId xmlns:p14="http://schemas.microsoft.com/office/powerpoint/2010/main" val="711795873"/>
              </p:ext>
            </p:extLst>
          </p:nvPr>
        </p:nvGraphicFramePr>
        <p:xfrm>
          <a:off x="1686589"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797583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D766BE93-4578-43F3-98E0-3FC8B008AADE}"/>
              </a:ext>
            </a:extLst>
          </p:cNvPr>
          <p:cNvGraphicFramePr>
            <a:graphicFrameLocks/>
          </p:cNvGraphicFramePr>
          <p:nvPr>
            <p:extLst>
              <p:ext uri="{D42A27DB-BD31-4B8C-83A1-F6EECF244321}">
                <p14:modId xmlns:p14="http://schemas.microsoft.com/office/powerpoint/2010/main" val="803602547"/>
              </p:ext>
            </p:extLst>
          </p:nvPr>
        </p:nvGraphicFramePr>
        <p:xfrm>
          <a:off x="155138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58982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CD5E2DEA-808F-4F65-96FD-128841847250}"/>
              </a:ext>
            </a:extLst>
          </p:cNvPr>
          <p:cNvPicPr>
            <a:picLocks noChangeAspect="1"/>
          </p:cNvPicPr>
          <p:nvPr/>
        </p:nvPicPr>
        <p:blipFill>
          <a:blip r:embed="rId3"/>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33806917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2D5A2AE8-FFC0-49FB-8D7C-960A8A2835AD}"/>
              </a:ext>
            </a:extLst>
          </p:cNvPr>
          <p:cNvGraphicFramePr>
            <a:graphicFrameLocks/>
          </p:cNvGraphicFramePr>
          <p:nvPr>
            <p:extLst>
              <p:ext uri="{D42A27DB-BD31-4B8C-83A1-F6EECF244321}">
                <p14:modId xmlns:p14="http://schemas.microsoft.com/office/powerpoint/2010/main" val="353604595"/>
              </p:ext>
            </p:extLst>
          </p:nvPr>
        </p:nvGraphicFramePr>
        <p:xfrm>
          <a:off x="1620088"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957332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EDE8BEB9-F825-4825-A126-EB5B450B70FA}"/>
              </a:ext>
            </a:extLst>
          </p:cNvPr>
          <p:cNvGraphicFramePr>
            <a:graphicFrameLocks/>
          </p:cNvGraphicFramePr>
          <p:nvPr>
            <p:extLst>
              <p:ext uri="{D42A27DB-BD31-4B8C-83A1-F6EECF244321}">
                <p14:modId xmlns:p14="http://schemas.microsoft.com/office/powerpoint/2010/main" val="1373463481"/>
              </p:ext>
            </p:extLst>
          </p:nvPr>
        </p:nvGraphicFramePr>
        <p:xfrm>
          <a:off x="1576305" y="1411121"/>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4768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33A9BB07-7CA6-4A40-95CE-898D1E990683}"/>
              </a:ext>
            </a:extLst>
          </p:cNvPr>
          <p:cNvGraphicFramePr>
            <a:graphicFrameLocks/>
          </p:cNvGraphicFramePr>
          <p:nvPr>
            <p:extLst>
              <p:ext uri="{D42A27DB-BD31-4B8C-83A1-F6EECF244321}">
                <p14:modId xmlns:p14="http://schemas.microsoft.com/office/powerpoint/2010/main" val="4164736042"/>
              </p:ext>
            </p:extLst>
          </p:nvPr>
        </p:nvGraphicFramePr>
        <p:xfrm>
          <a:off x="1620088" y="134500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947249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3C4A7A12-425F-4E8F-8EE7-9E08E65E96AE}"/>
              </a:ext>
            </a:extLst>
          </p:cNvPr>
          <p:cNvGraphicFramePr>
            <a:graphicFrameLocks/>
          </p:cNvGraphicFramePr>
          <p:nvPr>
            <p:extLst>
              <p:ext uri="{D42A27DB-BD31-4B8C-83A1-F6EECF244321}">
                <p14:modId xmlns:p14="http://schemas.microsoft.com/office/powerpoint/2010/main" val="1528386129"/>
              </p:ext>
            </p:extLst>
          </p:nvPr>
        </p:nvGraphicFramePr>
        <p:xfrm>
          <a:off x="1576305"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720125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7CF0F59C-7147-494A-AC39-2B379D6456B8}"/>
              </a:ext>
            </a:extLst>
          </p:cNvPr>
          <p:cNvGraphicFramePr>
            <a:graphicFrameLocks/>
          </p:cNvGraphicFramePr>
          <p:nvPr>
            <p:extLst>
              <p:ext uri="{D42A27DB-BD31-4B8C-83A1-F6EECF244321}">
                <p14:modId xmlns:p14="http://schemas.microsoft.com/office/powerpoint/2010/main" val="1486743399"/>
              </p:ext>
            </p:extLst>
          </p:nvPr>
        </p:nvGraphicFramePr>
        <p:xfrm>
          <a:off x="1695404" y="138463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192430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128940" y="956222"/>
            <a:ext cx="7748288" cy="6647974"/>
          </a:xfrm>
          <a:prstGeom prst="rect">
            <a:avLst/>
          </a:prstGeom>
          <a:noFill/>
        </p:spPr>
        <p:txBody>
          <a:bodyPr wrap="square" rtlCol="0">
            <a:spAutoFit/>
          </a:bodyPr>
          <a:lstStyle/>
          <a:p>
            <a:pPr>
              <a:lnSpc>
                <a:spcPct val="106000"/>
              </a:lnSpc>
              <a:spcAft>
                <a:spcPts val="800"/>
              </a:spcAf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correspondiente a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“Medio Ambiente” </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presentan los siguientes resultados en respuesta a lo comentado por los encuestados:</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considera que las áreas de trabajo se encuentran:</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Libre de Basura</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57%</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Libre de Olores desagradables </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Libre de Plagas</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Libre de Agua estancada </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considera que en la institución se promueve el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uso correcto de</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Agua</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Insumos</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Energía eléctrica </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57%</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Desechos</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Áreas verdes </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Por último, cabe mencionar que un 86% de los encuestados tienen interés en cursos de capacitación en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Materia de Medio Ambiente</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caso de que la universidad los ofreciera ellos asistirían.</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sz="1600" dirty="0"/>
          </a:p>
          <a:p>
            <a:r>
              <a:rPr lang="es-MX" sz="1600" dirty="0"/>
              <a:t> </a:t>
            </a:r>
          </a:p>
          <a:p>
            <a:endParaRPr lang="es-MX" sz="1600" dirty="0"/>
          </a:p>
          <a:p>
            <a:endParaRPr lang="es-MX" sz="1600" dirty="0"/>
          </a:p>
        </p:txBody>
      </p:sp>
    </p:spTree>
    <p:extLst>
      <p:ext uri="{BB962C8B-B14F-4D97-AF65-F5344CB8AC3E}">
        <p14:creationId xmlns:p14="http://schemas.microsoft.com/office/powerpoint/2010/main" val="4176726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66BFD5F7-2EA3-45C0-8D54-68B16BCD967F}"/>
              </a:ext>
            </a:extLst>
          </p:cNvPr>
          <p:cNvPicPr>
            <a:picLocks noChangeAspect="1"/>
          </p:cNvPicPr>
          <p:nvPr/>
        </p:nvPicPr>
        <p:blipFill>
          <a:blip r:embed="rId3"/>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9688320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22439</TotalTime>
  <Words>4486</Words>
  <Application>Microsoft Office PowerPoint</Application>
  <PresentationFormat>Presentación en pantalla (4:3)</PresentationFormat>
  <Paragraphs>675</Paragraphs>
  <Slides>85</Slides>
  <Notes>72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85</vt:i4>
      </vt:variant>
    </vt:vector>
  </HeadingPairs>
  <TitlesOfParts>
    <vt:vector size="91" baseType="lpstr">
      <vt:lpstr>Arial</vt:lpstr>
      <vt:lpstr>Calibri</vt:lpstr>
      <vt:lpstr>Calibri Light</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Varela</dc:creator>
  <cp:lastModifiedBy>Perla</cp:lastModifiedBy>
  <cp:revision>30</cp:revision>
  <dcterms:created xsi:type="dcterms:W3CDTF">2020-09-26T20:13:04Z</dcterms:created>
  <dcterms:modified xsi:type="dcterms:W3CDTF">2021-10-22T17:57:03Z</dcterms:modified>
</cp:coreProperties>
</file>